
<file path=[Content_Types].xml><?xml version="1.0" encoding="utf-8"?>
<Types xmlns="http://schemas.openxmlformats.org/package/2006/content-types">
  <Default ContentType="image/jpeg" Extension="jpg"/>
  <Default ContentType="application/x-fontdata" Extension="fntdata"/>
  <Default ContentType="image/gif" Extension="gif"/>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Lst>
  <p:sldSz cy="5143500" cx="9144000"/>
  <p:notesSz cx="6858000" cy="9144000"/>
  <p:embeddedFontLst>
    <p:embeddedFont>
      <p:font typeface="Average"/>
      <p:regular r:id="rId36"/>
    </p:embeddedFont>
    <p:embeddedFont>
      <p:font typeface="Oswald"/>
      <p:regular r:id="rId37"/>
      <p:bold r:id="rId38"/>
    </p:embeddedFont>
    <p:embeddedFont>
      <p:font typeface="Open Sans"/>
      <p:regular r:id="rId39"/>
      <p:bold r:id="rId40"/>
      <p:italic r:id="rId41"/>
      <p:boldItalic r:id="rId4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bold.fntdata"/><Relationship Id="rId20" Type="http://schemas.openxmlformats.org/officeDocument/2006/relationships/slide" Target="slides/slide15.xml"/><Relationship Id="rId42" Type="http://schemas.openxmlformats.org/officeDocument/2006/relationships/font" Target="fonts/OpenSans-boldItalic.fntdata"/><Relationship Id="rId41" Type="http://schemas.openxmlformats.org/officeDocument/2006/relationships/font" Target="fonts/OpenSans-italic.fntdata"/><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35" Type="http://schemas.openxmlformats.org/officeDocument/2006/relationships/slide" Target="slides/slide30.xml"/><Relationship Id="rId12" Type="http://schemas.openxmlformats.org/officeDocument/2006/relationships/slide" Target="slides/slide7.xml"/><Relationship Id="rId34" Type="http://schemas.openxmlformats.org/officeDocument/2006/relationships/slide" Target="slides/slide29.xml"/><Relationship Id="rId15" Type="http://schemas.openxmlformats.org/officeDocument/2006/relationships/slide" Target="slides/slide10.xml"/><Relationship Id="rId37" Type="http://schemas.openxmlformats.org/officeDocument/2006/relationships/font" Target="fonts/Oswald-regular.fntdata"/><Relationship Id="rId14" Type="http://schemas.openxmlformats.org/officeDocument/2006/relationships/slide" Target="slides/slide9.xml"/><Relationship Id="rId36" Type="http://schemas.openxmlformats.org/officeDocument/2006/relationships/font" Target="fonts/Average-regular.fntdata"/><Relationship Id="rId17" Type="http://schemas.openxmlformats.org/officeDocument/2006/relationships/slide" Target="slides/slide12.xml"/><Relationship Id="rId39" Type="http://schemas.openxmlformats.org/officeDocument/2006/relationships/font" Target="fonts/OpenSans-regular.fntdata"/><Relationship Id="rId16" Type="http://schemas.openxmlformats.org/officeDocument/2006/relationships/slide" Target="slides/slide11.xml"/><Relationship Id="rId38" Type="http://schemas.openxmlformats.org/officeDocument/2006/relationships/font" Target="fonts/Oswald-bold.fntdata"/><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diglib.org/dlf-events/2016forum/guide-to-creating-accessible-presentations/" TargetMode="Externa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DLF Guide to Accessible Presentations: </a:t>
            </a:r>
            <a:r>
              <a:rPr lang="en" u="sng">
                <a:solidFill>
                  <a:schemeClr val="hlink"/>
                </a:solidFill>
                <a:hlinkClick r:id="rId2"/>
              </a:rPr>
              <a:t>https://www.diglib.org/dlf-events/2016forum/guide-to-creating-accessible-presentations/</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Good morning everyone. Thank you for attending our panel Make It Work. First we would like to introduce ourselves. My name is Alex Kinnaman and I am the Digital Preservation Coordinator at Virginia Tech.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4" name="Shape 144"/>
        <p:cNvGrpSpPr/>
        <p:nvPr/>
      </p:nvGrpSpPr>
      <p:grpSpPr>
        <a:xfrm>
          <a:off x="0" y="0"/>
          <a:ext cx="0" cy="0"/>
          <a:chOff x="0" y="0"/>
          <a:chExt cx="0" cy="0"/>
        </a:xfrm>
      </p:grpSpPr>
      <p:sp>
        <p:nvSpPr>
          <p:cNvPr id="145" name="Google Shape;145;g3f84aded2c_0_2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3f84aded2c_0_2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SHIRA</a:t>
            </a:r>
            <a:endParaRPr/>
          </a:p>
          <a:p>
            <a:pPr indent="0" lvl="0" marL="457200" rtl="0" algn="l">
              <a:spcBef>
                <a:spcPts val="0"/>
              </a:spcBef>
              <a:spcAft>
                <a:spcPts val="0"/>
              </a:spcAft>
              <a:buNone/>
            </a:pPr>
            <a:r>
              <a:t/>
            </a:r>
            <a:endParaRPr>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I’ll be talking about </a:t>
            </a:r>
            <a:r>
              <a:rPr b="1" lang="en">
                <a:latin typeface="Open Sans"/>
                <a:ea typeface="Open Sans"/>
                <a:cs typeface="Open Sans"/>
                <a:sym typeface="Open Sans"/>
              </a:rPr>
              <a:t>UCLA Library’s project to implement Archivematica</a:t>
            </a:r>
            <a:r>
              <a:rPr lang="en">
                <a:latin typeface="Open Sans"/>
                <a:ea typeface="Open Sans"/>
                <a:cs typeface="Open Sans"/>
                <a:sym typeface="Open Sans"/>
              </a:rPr>
              <a:t>, which, for those of you who aren’t already familiar with this software, is the</a:t>
            </a:r>
            <a:r>
              <a:rPr b="1" lang="en">
                <a:latin typeface="Open Sans"/>
                <a:ea typeface="Open Sans"/>
                <a:cs typeface="Open Sans"/>
                <a:sym typeface="Open Sans"/>
              </a:rPr>
              <a:t> free and open source too we use to package and prepare</a:t>
            </a:r>
            <a:r>
              <a:rPr lang="en">
                <a:latin typeface="Open Sans"/>
                <a:ea typeface="Open Sans"/>
                <a:cs typeface="Open Sans"/>
                <a:sym typeface="Open Sans"/>
              </a:rPr>
              <a:t> our born-digital archival material for long-term preservation.</a:t>
            </a:r>
            <a:endParaRPr>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This talk will be a </a:t>
            </a:r>
            <a:r>
              <a:rPr b="1" lang="en">
                <a:latin typeface="Open Sans"/>
                <a:ea typeface="Open Sans"/>
                <a:cs typeface="Open Sans"/>
                <a:sym typeface="Open Sans"/>
              </a:rPr>
              <a:t>study in contrasts</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UCLA Library </a:t>
            </a:r>
            <a:r>
              <a:rPr b="1" lang="en">
                <a:latin typeface="Open Sans"/>
                <a:ea typeface="Open Sans"/>
                <a:cs typeface="Open Sans"/>
                <a:sym typeface="Open Sans"/>
              </a:rPr>
              <a:t>first implemented Archivematica in 2016-17</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We </a:t>
            </a:r>
            <a:r>
              <a:rPr b="1" lang="en">
                <a:latin typeface="Open Sans"/>
                <a:ea typeface="Open Sans"/>
                <a:cs typeface="Open Sans"/>
                <a:sym typeface="Open Sans"/>
              </a:rPr>
              <a:t>relied heavily </a:t>
            </a:r>
            <a:r>
              <a:rPr lang="en">
                <a:latin typeface="Open Sans"/>
                <a:ea typeface="Open Sans"/>
                <a:cs typeface="Open Sans"/>
                <a:sym typeface="Open Sans"/>
              </a:rPr>
              <a:t>on our Digital Initiatives and Information Technology (</a:t>
            </a:r>
            <a:r>
              <a:rPr b="1" lang="en">
                <a:latin typeface="Open Sans"/>
                <a:ea typeface="Open Sans"/>
                <a:cs typeface="Open Sans"/>
                <a:sym typeface="Open Sans"/>
              </a:rPr>
              <a:t>DIIT</a:t>
            </a:r>
            <a:r>
              <a:rPr lang="en">
                <a:latin typeface="Open Sans"/>
                <a:ea typeface="Open Sans"/>
                <a:cs typeface="Open Sans"/>
                <a:sym typeface="Open Sans"/>
              </a:rPr>
              <a:t>) department to </a:t>
            </a:r>
            <a:r>
              <a:rPr b="1" lang="en">
                <a:latin typeface="Open Sans"/>
                <a:ea typeface="Open Sans"/>
                <a:cs typeface="Open Sans"/>
                <a:sym typeface="Open Sans"/>
              </a:rPr>
              <a:t>carry out this work, </a:t>
            </a:r>
            <a:r>
              <a:rPr lang="en">
                <a:latin typeface="Open Sans"/>
                <a:ea typeface="Open Sans"/>
                <a:cs typeface="Open Sans"/>
                <a:sym typeface="Open Sans"/>
              </a:rPr>
              <a:t>but </a:t>
            </a:r>
            <a:r>
              <a:rPr b="1" lang="en">
                <a:latin typeface="Open Sans"/>
                <a:ea typeface="Open Sans"/>
                <a:cs typeface="Open Sans"/>
                <a:sym typeface="Open Sans"/>
              </a:rPr>
              <a:t>ultimately</a:t>
            </a:r>
            <a:r>
              <a:rPr lang="en">
                <a:latin typeface="Open Sans"/>
                <a:ea typeface="Open Sans"/>
                <a:cs typeface="Open Sans"/>
                <a:sym typeface="Open Sans"/>
              </a:rPr>
              <a:t> -- for reasons that I’ll get into in just a minute --  </a:t>
            </a:r>
            <a:r>
              <a:rPr b="1" lang="en">
                <a:latin typeface="Open Sans"/>
                <a:ea typeface="Open Sans"/>
                <a:cs typeface="Open Sans"/>
                <a:sym typeface="Open Sans"/>
              </a:rPr>
              <a:t>the approach we took to supporting this software proved unsustainable. </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When we renewed </a:t>
            </a:r>
            <a:r>
              <a:rPr b="1" lang="en">
                <a:latin typeface="Open Sans"/>
                <a:ea typeface="Open Sans"/>
                <a:cs typeface="Open Sans"/>
                <a:sym typeface="Open Sans"/>
              </a:rPr>
              <a:t>our annual maintenance agreement in 2017-18</a:t>
            </a:r>
            <a:r>
              <a:rPr lang="en">
                <a:latin typeface="Open Sans"/>
                <a:ea typeface="Open Sans"/>
                <a:cs typeface="Open Sans"/>
                <a:sym typeface="Open Sans"/>
              </a:rPr>
              <a:t> we </a:t>
            </a:r>
            <a:r>
              <a:rPr b="1" lang="en">
                <a:latin typeface="Open Sans"/>
                <a:ea typeface="Open Sans"/>
                <a:cs typeface="Open Sans"/>
                <a:sym typeface="Open Sans"/>
              </a:rPr>
              <a:t>re-evaluated our approach</a:t>
            </a:r>
            <a:r>
              <a:rPr lang="en">
                <a:latin typeface="Open Sans"/>
                <a:ea typeface="Open Sans"/>
                <a:cs typeface="Open Sans"/>
                <a:sym typeface="Open Sans"/>
              </a:rPr>
              <a:t>, re-scoped the project, and were able to collaborate with DIIT to successfully implement this software in a </a:t>
            </a:r>
            <a:r>
              <a:rPr b="1" lang="en">
                <a:latin typeface="Open Sans"/>
                <a:ea typeface="Open Sans"/>
                <a:cs typeface="Open Sans"/>
                <a:sym typeface="Open Sans"/>
              </a:rPr>
              <a:t>significantly more sustainable and impactful manner </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I’ll talk about both iterations of this project, including both the </a:t>
            </a:r>
            <a:r>
              <a:rPr b="1" lang="en">
                <a:latin typeface="Open Sans"/>
                <a:ea typeface="Open Sans"/>
                <a:cs typeface="Open Sans"/>
                <a:sym typeface="Open Sans"/>
              </a:rPr>
              <a:t>challenges</a:t>
            </a:r>
            <a:r>
              <a:rPr lang="en">
                <a:latin typeface="Open Sans"/>
                <a:ea typeface="Open Sans"/>
                <a:cs typeface="Open Sans"/>
                <a:sym typeface="Open Sans"/>
              </a:rPr>
              <a:t> that ultimately </a:t>
            </a:r>
            <a:r>
              <a:rPr b="1" lang="en">
                <a:latin typeface="Open Sans"/>
                <a:ea typeface="Open Sans"/>
                <a:cs typeface="Open Sans"/>
                <a:sym typeface="Open Sans"/>
              </a:rPr>
              <a:t>led us to rethink the project</a:t>
            </a:r>
            <a:r>
              <a:rPr lang="en">
                <a:latin typeface="Open Sans"/>
                <a:ea typeface="Open Sans"/>
                <a:cs typeface="Open Sans"/>
                <a:sym typeface="Open Sans"/>
              </a:rPr>
              <a:t>, as well as the </a:t>
            </a:r>
            <a:r>
              <a:rPr b="1" lang="en">
                <a:latin typeface="Open Sans"/>
                <a:ea typeface="Open Sans"/>
                <a:cs typeface="Open Sans"/>
                <a:sym typeface="Open Sans"/>
              </a:rPr>
              <a:t>solutions</a:t>
            </a:r>
            <a:r>
              <a:rPr lang="en">
                <a:latin typeface="Open Sans"/>
                <a:ea typeface="Open Sans"/>
                <a:cs typeface="Open Sans"/>
                <a:sym typeface="Open Sans"/>
              </a:rPr>
              <a:t> that we came up with </a:t>
            </a:r>
            <a:r>
              <a:rPr b="1" lang="en">
                <a:latin typeface="Open Sans"/>
                <a:ea typeface="Open Sans"/>
                <a:cs typeface="Open Sans"/>
                <a:sym typeface="Open Sans"/>
              </a:rPr>
              <a:t>to ensure</a:t>
            </a:r>
            <a:r>
              <a:rPr lang="en">
                <a:latin typeface="Open Sans"/>
                <a:ea typeface="Open Sans"/>
                <a:cs typeface="Open Sans"/>
                <a:sym typeface="Open Sans"/>
              </a:rPr>
              <a:t> the project’s success</a:t>
            </a:r>
            <a:endParaRPr>
              <a:latin typeface="Open Sans"/>
              <a:ea typeface="Open Sans"/>
              <a:cs typeface="Open Sans"/>
              <a:sym typeface="Open Sans"/>
            </a:endParaRPr>
          </a:p>
          <a:p>
            <a:pPr indent="0" lvl="0" marL="457200" rtl="0" algn="l">
              <a:lnSpc>
                <a:spcPct val="115000"/>
              </a:lnSpc>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4" name="Shape 154"/>
        <p:cNvGrpSpPr/>
        <p:nvPr/>
      </p:nvGrpSpPr>
      <p:grpSpPr>
        <a:xfrm>
          <a:off x="0" y="0"/>
          <a:ext cx="0" cy="0"/>
          <a:chOff x="0" y="0"/>
          <a:chExt cx="0" cy="0"/>
        </a:xfrm>
      </p:grpSpPr>
      <p:sp>
        <p:nvSpPr>
          <p:cNvPr id="155" name="Google Shape;155;g4401af1c66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6" name="Google Shape;156;g4401af1c66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SHIRA</a:t>
            </a:r>
            <a:endParaRPr/>
          </a:p>
          <a:p>
            <a:pPr indent="0" lvl="0" marL="457200" rtl="0" algn="l">
              <a:spcBef>
                <a:spcPts val="0"/>
              </a:spcBef>
              <a:spcAft>
                <a:spcPts val="0"/>
              </a:spcAft>
              <a:buNone/>
            </a:pPr>
            <a:r>
              <a:t/>
            </a:r>
            <a:endParaRPr>
              <a:latin typeface="Open Sans"/>
              <a:ea typeface="Open Sans"/>
              <a:cs typeface="Open Sans"/>
              <a:sym typeface="Open Sans"/>
            </a:endParaRPr>
          </a:p>
          <a:p>
            <a:pPr indent="-298450" lvl="0" marL="457200" rtl="0" algn="l">
              <a:spcBef>
                <a:spcPts val="0"/>
              </a:spcBef>
              <a:spcAft>
                <a:spcPts val="0"/>
              </a:spcAft>
              <a:buSzPts val="1100"/>
              <a:buChar char="●"/>
            </a:pPr>
            <a:r>
              <a:rPr lang="en">
                <a:latin typeface="Open Sans"/>
                <a:ea typeface="Open Sans"/>
                <a:cs typeface="Open Sans"/>
                <a:sym typeface="Open Sans"/>
              </a:rPr>
              <a:t>I work in </a:t>
            </a:r>
            <a:r>
              <a:rPr b="1" lang="en">
                <a:latin typeface="Open Sans"/>
                <a:ea typeface="Open Sans"/>
                <a:cs typeface="Open Sans"/>
                <a:sym typeface="Open Sans"/>
              </a:rPr>
              <a:t>UCLA LSC</a:t>
            </a:r>
            <a:r>
              <a:rPr lang="en">
                <a:latin typeface="Open Sans"/>
                <a:ea typeface="Open Sans"/>
                <a:cs typeface="Open Sans"/>
                <a:sym typeface="Open Sans"/>
              </a:rPr>
              <a:t>, which is one of</a:t>
            </a:r>
            <a:r>
              <a:rPr b="1" lang="en">
                <a:latin typeface="Open Sans"/>
                <a:ea typeface="Open Sans"/>
                <a:cs typeface="Open Sans"/>
                <a:sym typeface="Open Sans"/>
              </a:rPr>
              <a:t> largest Spec Coll’s in country</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Approx 33 FTEs</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But many staff, including most of our archivists, are temporary  </a:t>
            </a:r>
            <a:endParaRPr>
              <a:latin typeface="Open Sans"/>
              <a:ea typeface="Open Sans"/>
              <a:cs typeface="Open Sans"/>
              <a:sym typeface="Open Sans"/>
            </a:endParaRPr>
          </a:p>
          <a:p>
            <a:pPr indent="-298450" lvl="0" marL="457200" rtl="0" algn="l">
              <a:spcBef>
                <a:spcPts val="0"/>
              </a:spcBef>
              <a:spcAft>
                <a:spcPts val="0"/>
              </a:spcAft>
              <a:buSzPts val="1100"/>
              <a:buChar char="●"/>
            </a:pPr>
            <a:r>
              <a:rPr lang="en">
                <a:latin typeface="Open Sans"/>
                <a:ea typeface="Open Sans"/>
                <a:cs typeface="Open Sans"/>
                <a:sym typeface="Open Sans"/>
              </a:rPr>
              <a:t>Although we have been collecting born-digital materials for decades, </a:t>
            </a:r>
            <a:r>
              <a:rPr b="1" lang="en">
                <a:latin typeface="Open Sans"/>
                <a:ea typeface="Open Sans"/>
                <a:cs typeface="Open Sans"/>
                <a:sym typeface="Open Sans"/>
              </a:rPr>
              <a:t>we did not have the appropriate tools</a:t>
            </a:r>
            <a:r>
              <a:rPr lang="en">
                <a:latin typeface="Open Sans"/>
                <a:ea typeface="Open Sans"/>
                <a:cs typeface="Open Sans"/>
                <a:sym typeface="Open Sans"/>
              </a:rPr>
              <a:t>, policies, or systems to </a:t>
            </a:r>
            <a:r>
              <a:rPr b="1" lang="en">
                <a:latin typeface="Open Sans"/>
                <a:ea typeface="Open Sans"/>
                <a:cs typeface="Open Sans"/>
                <a:sym typeface="Open Sans"/>
              </a:rPr>
              <a:t>systematically </a:t>
            </a:r>
            <a:r>
              <a:rPr lang="en">
                <a:latin typeface="Open Sans"/>
                <a:ea typeface="Open Sans"/>
                <a:cs typeface="Open Sans"/>
                <a:sym typeface="Open Sans"/>
              </a:rPr>
              <a:t>process and </a:t>
            </a:r>
            <a:r>
              <a:rPr b="1" lang="en">
                <a:latin typeface="Open Sans"/>
                <a:ea typeface="Open Sans"/>
                <a:cs typeface="Open Sans"/>
                <a:sym typeface="Open Sans"/>
              </a:rPr>
              <a:t>preserve this material at scale</a:t>
            </a:r>
            <a:endParaRPr b="1">
              <a:latin typeface="Open Sans"/>
              <a:ea typeface="Open Sans"/>
              <a:cs typeface="Open Sans"/>
              <a:sym typeface="Open Sans"/>
            </a:endParaRPr>
          </a:p>
          <a:p>
            <a:pPr indent="-298450" lvl="0" marL="457200" rtl="0" algn="l">
              <a:spcBef>
                <a:spcPts val="0"/>
              </a:spcBef>
              <a:spcAft>
                <a:spcPts val="0"/>
              </a:spcAft>
              <a:buSzPts val="1100"/>
              <a:buChar char="●"/>
            </a:pPr>
            <a:r>
              <a:rPr lang="en">
                <a:latin typeface="Open Sans"/>
                <a:ea typeface="Open Sans"/>
                <a:cs typeface="Open Sans"/>
                <a:sym typeface="Open Sans"/>
              </a:rPr>
              <a:t>When I was hired in 2015, </a:t>
            </a:r>
            <a:r>
              <a:rPr b="1" lang="en">
                <a:latin typeface="Open Sans"/>
                <a:ea typeface="Open Sans"/>
                <a:cs typeface="Open Sans"/>
                <a:sym typeface="Open Sans"/>
              </a:rPr>
              <a:t>my job was to change this</a:t>
            </a:r>
            <a:endParaRPr b="1">
              <a:latin typeface="Open Sans"/>
              <a:ea typeface="Open Sans"/>
              <a:cs typeface="Open Sans"/>
              <a:sym typeface="Open Sans"/>
            </a:endParaRPr>
          </a:p>
          <a:p>
            <a:pPr indent="0" lvl="0" marL="457200" rtl="0" algn="l">
              <a:lnSpc>
                <a:spcPct val="115000"/>
              </a:lnSpc>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3" name="Shape 163"/>
        <p:cNvGrpSpPr/>
        <p:nvPr/>
      </p:nvGrpSpPr>
      <p:grpSpPr>
        <a:xfrm>
          <a:off x="0" y="0"/>
          <a:ext cx="0" cy="0"/>
          <a:chOff x="0" y="0"/>
          <a:chExt cx="0" cy="0"/>
        </a:xfrm>
      </p:grpSpPr>
      <p:sp>
        <p:nvSpPr>
          <p:cNvPr id="164" name="Google Shape;164;g43374f24d1_7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5" name="Google Shape;165;g43374f24d1_7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latin typeface="Open Sans"/>
                <a:ea typeface="Open Sans"/>
                <a:cs typeface="Open Sans"/>
                <a:sym typeface="Open Sans"/>
              </a:rPr>
              <a:t>SHIRA</a:t>
            </a:r>
            <a:endParaRPr>
              <a:latin typeface="Open Sans"/>
              <a:ea typeface="Open Sans"/>
              <a:cs typeface="Open Sans"/>
              <a:sym typeface="Open Sans"/>
            </a:endParaRPr>
          </a:p>
          <a:p>
            <a:pPr indent="-298450" lvl="0" marL="457200" rtl="0" algn="l">
              <a:lnSpc>
                <a:spcPct val="115000"/>
              </a:lnSpc>
              <a:spcBef>
                <a:spcPts val="0"/>
              </a:spcBef>
              <a:spcAft>
                <a:spcPts val="0"/>
              </a:spcAft>
              <a:buSzPts val="1100"/>
              <a:buChar char="●"/>
            </a:pPr>
            <a:r>
              <a:rPr lang="en">
                <a:latin typeface="Open Sans"/>
                <a:ea typeface="Open Sans"/>
                <a:cs typeface="Open Sans"/>
                <a:sym typeface="Open Sans"/>
              </a:rPr>
              <a:t>To do this I wrote a </a:t>
            </a:r>
            <a:r>
              <a:rPr b="1" lang="en">
                <a:latin typeface="Open Sans"/>
                <a:ea typeface="Open Sans"/>
                <a:cs typeface="Open Sans"/>
                <a:sym typeface="Open Sans"/>
              </a:rPr>
              <a:t>funding proposal</a:t>
            </a:r>
            <a:r>
              <a:rPr lang="en">
                <a:latin typeface="Open Sans"/>
                <a:ea typeface="Open Sans"/>
                <a:cs typeface="Open Sans"/>
                <a:sym typeface="Open Sans"/>
              </a:rPr>
              <a:t> for a project to </a:t>
            </a:r>
            <a:r>
              <a:rPr b="1" lang="en">
                <a:latin typeface="Open Sans"/>
                <a:ea typeface="Open Sans"/>
                <a:cs typeface="Open Sans"/>
                <a:sym typeface="Open Sans"/>
              </a:rPr>
              <a:t>implement a robust and sustainable digital archives program. </a:t>
            </a:r>
            <a:endParaRPr b="1">
              <a:latin typeface="Open Sans"/>
              <a:ea typeface="Open Sans"/>
              <a:cs typeface="Open Sans"/>
              <a:sym typeface="Open Sans"/>
            </a:endParaRPr>
          </a:p>
          <a:p>
            <a:pPr indent="-298450" lvl="1" marL="914400" rtl="0" algn="l">
              <a:lnSpc>
                <a:spcPct val="115000"/>
              </a:lnSpc>
              <a:spcBef>
                <a:spcPts val="0"/>
              </a:spcBef>
              <a:spcAft>
                <a:spcPts val="0"/>
              </a:spcAft>
              <a:buSzPts val="1100"/>
              <a:buFont typeface="Open Sans"/>
              <a:buChar char="○"/>
            </a:pPr>
            <a:r>
              <a:rPr lang="en">
                <a:latin typeface="Open Sans"/>
                <a:ea typeface="Open Sans"/>
                <a:cs typeface="Open Sans"/>
                <a:sym typeface="Open Sans"/>
              </a:rPr>
              <a:t>This proposal included </a:t>
            </a:r>
            <a:r>
              <a:rPr b="1" lang="en">
                <a:latin typeface="Open Sans"/>
                <a:ea typeface="Open Sans"/>
                <a:cs typeface="Open Sans"/>
                <a:sym typeface="Open Sans"/>
              </a:rPr>
              <a:t>everything from equipment to staffing</a:t>
            </a:r>
            <a:r>
              <a:rPr lang="en">
                <a:latin typeface="Open Sans"/>
                <a:ea typeface="Open Sans"/>
                <a:cs typeface="Open Sans"/>
                <a:sym typeface="Open Sans"/>
              </a:rPr>
              <a:t> </a:t>
            </a:r>
            <a:r>
              <a:rPr b="1" lang="en">
                <a:latin typeface="Open Sans"/>
                <a:ea typeface="Open Sans"/>
                <a:cs typeface="Open Sans"/>
                <a:sym typeface="Open Sans"/>
              </a:rPr>
              <a:t>to securing server storage space</a:t>
            </a:r>
            <a:r>
              <a:rPr lang="en">
                <a:latin typeface="Open Sans"/>
                <a:ea typeface="Open Sans"/>
                <a:cs typeface="Open Sans"/>
                <a:sym typeface="Open Sans"/>
              </a:rPr>
              <a:t> for our collections</a:t>
            </a:r>
            <a:endParaRPr>
              <a:latin typeface="Open Sans"/>
              <a:ea typeface="Open Sans"/>
              <a:cs typeface="Open Sans"/>
              <a:sym typeface="Open Sans"/>
            </a:endParaRPr>
          </a:p>
          <a:p>
            <a:pPr indent="-298450" lvl="1" marL="914400" rtl="0" algn="l">
              <a:lnSpc>
                <a:spcPct val="115000"/>
              </a:lnSpc>
              <a:spcBef>
                <a:spcPts val="0"/>
              </a:spcBef>
              <a:spcAft>
                <a:spcPts val="0"/>
              </a:spcAft>
              <a:buSzPts val="1100"/>
              <a:buFont typeface="Open Sans"/>
              <a:buChar char="○"/>
            </a:pPr>
            <a:r>
              <a:rPr lang="en">
                <a:latin typeface="Open Sans"/>
                <a:ea typeface="Open Sans"/>
                <a:cs typeface="Open Sans"/>
                <a:sym typeface="Open Sans"/>
              </a:rPr>
              <a:t>But the </a:t>
            </a:r>
            <a:r>
              <a:rPr b="1" lang="en">
                <a:latin typeface="Open Sans"/>
                <a:ea typeface="Open Sans"/>
                <a:cs typeface="Open Sans"/>
                <a:sym typeface="Open Sans"/>
              </a:rPr>
              <a:t>most critical and most costly part </a:t>
            </a:r>
            <a:r>
              <a:rPr lang="en">
                <a:latin typeface="Open Sans"/>
                <a:ea typeface="Open Sans"/>
                <a:cs typeface="Open Sans"/>
                <a:sym typeface="Open Sans"/>
              </a:rPr>
              <a:t>of my ask was for a year-long Annual Maintenance Agreement with Artefactual to install Archivematica </a:t>
            </a:r>
            <a:endParaRPr>
              <a:latin typeface="Open Sans"/>
              <a:ea typeface="Open Sans"/>
              <a:cs typeface="Open Sans"/>
              <a:sym typeface="Open Sans"/>
            </a:endParaRPr>
          </a:p>
          <a:p>
            <a:pPr indent="-298450" lvl="0" marL="457200" rtl="0" algn="l">
              <a:lnSpc>
                <a:spcPct val="115000"/>
              </a:lnSpc>
              <a:spcBef>
                <a:spcPts val="0"/>
              </a:spcBef>
              <a:spcAft>
                <a:spcPts val="0"/>
              </a:spcAft>
              <a:buSzPts val="1100"/>
              <a:buFont typeface="Open Sans"/>
              <a:buChar char="●"/>
            </a:pPr>
            <a:r>
              <a:rPr lang="en">
                <a:latin typeface="Open Sans"/>
                <a:ea typeface="Open Sans"/>
                <a:cs typeface="Open Sans"/>
                <a:sym typeface="Open Sans"/>
              </a:rPr>
              <a:t>I submitted this proposal in February 2016, and it was </a:t>
            </a:r>
            <a:r>
              <a:rPr b="1" lang="en">
                <a:latin typeface="Open Sans"/>
                <a:ea typeface="Open Sans"/>
                <a:cs typeface="Open Sans"/>
                <a:sym typeface="Open Sans"/>
              </a:rPr>
              <a:t>approved 10 days </a:t>
            </a:r>
            <a:r>
              <a:rPr lang="en">
                <a:latin typeface="Open Sans"/>
                <a:ea typeface="Open Sans"/>
                <a:cs typeface="Open Sans"/>
                <a:sym typeface="Open Sans"/>
              </a:rPr>
              <a:t>later by the library’s administration</a:t>
            </a:r>
            <a:endParaRPr>
              <a:latin typeface="Open Sans"/>
              <a:ea typeface="Open Sans"/>
              <a:cs typeface="Open Sans"/>
              <a:sym typeface="Open Sans"/>
            </a:endParaRPr>
          </a:p>
          <a:p>
            <a:pPr indent="-298450" lvl="0" marL="457200" rtl="0" algn="l">
              <a:lnSpc>
                <a:spcPct val="115000"/>
              </a:lnSpc>
              <a:spcBef>
                <a:spcPts val="0"/>
              </a:spcBef>
              <a:spcAft>
                <a:spcPts val="0"/>
              </a:spcAft>
              <a:buSzPts val="1100"/>
              <a:buFont typeface="Open Sans"/>
              <a:buChar char="●"/>
            </a:pPr>
            <a:r>
              <a:rPr lang="en">
                <a:latin typeface="Open Sans"/>
                <a:ea typeface="Open Sans"/>
                <a:cs typeface="Open Sans"/>
                <a:sym typeface="Open Sans"/>
              </a:rPr>
              <a:t>I added the asterisk beside “approved” because in reality it was approved</a:t>
            </a:r>
            <a:r>
              <a:rPr b="1" lang="en">
                <a:latin typeface="Open Sans"/>
                <a:ea typeface="Open Sans"/>
                <a:cs typeface="Open Sans"/>
                <a:sym typeface="Open Sans"/>
              </a:rPr>
              <a:t> save for the Archivematica AMA</a:t>
            </a:r>
            <a:r>
              <a:rPr lang="en">
                <a:latin typeface="Open Sans"/>
                <a:ea typeface="Open Sans"/>
                <a:cs typeface="Open Sans"/>
                <a:sym typeface="Open Sans"/>
              </a:rPr>
              <a:t>, which took </a:t>
            </a:r>
            <a:r>
              <a:rPr b="1" lang="en">
                <a:latin typeface="Open Sans"/>
                <a:ea typeface="Open Sans"/>
                <a:cs typeface="Open Sans"/>
                <a:sym typeface="Open Sans"/>
              </a:rPr>
              <a:t>several additional months of advocacy</a:t>
            </a:r>
            <a:r>
              <a:rPr lang="en">
                <a:latin typeface="Open Sans"/>
                <a:ea typeface="Open Sans"/>
                <a:cs typeface="Open Sans"/>
                <a:sym typeface="Open Sans"/>
              </a:rPr>
              <a:t> on my part to get the library on board </a:t>
            </a:r>
            <a:endParaRPr>
              <a:latin typeface="Open Sans"/>
              <a:ea typeface="Open Sans"/>
              <a:cs typeface="Open Sans"/>
              <a:sym typeface="Open Sans"/>
            </a:endParaRPr>
          </a:p>
          <a:p>
            <a:pPr indent="-298450" lvl="1" marL="914400" rtl="0" algn="l">
              <a:lnSpc>
                <a:spcPct val="115000"/>
              </a:lnSpc>
              <a:spcBef>
                <a:spcPts val="0"/>
              </a:spcBef>
              <a:spcAft>
                <a:spcPts val="0"/>
              </a:spcAft>
              <a:buSzPts val="1100"/>
              <a:buFont typeface="Open Sans"/>
              <a:buChar char="○"/>
            </a:pPr>
            <a:r>
              <a:rPr lang="en">
                <a:latin typeface="Open Sans"/>
                <a:ea typeface="Open Sans"/>
                <a:cs typeface="Open Sans"/>
                <a:sym typeface="Open Sans"/>
              </a:rPr>
              <a:t>Advocacy = </a:t>
            </a:r>
            <a:r>
              <a:rPr b="1" lang="en">
                <a:latin typeface="Open Sans"/>
                <a:ea typeface="Open Sans"/>
                <a:cs typeface="Open Sans"/>
                <a:sym typeface="Open Sans"/>
              </a:rPr>
              <a:t>lots of outreach</a:t>
            </a:r>
            <a:r>
              <a:rPr lang="en">
                <a:latin typeface="Open Sans"/>
                <a:ea typeface="Open Sans"/>
                <a:cs typeface="Open Sans"/>
                <a:sym typeface="Open Sans"/>
              </a:rPr>
              <a:t> </a:t>
            </a:r>
            <a:endParaRPr>
              <a:latin typeface="Open Sans"/>
              <a:ea typeface="Open Sans"/>
              <a:cs typeface="Open Sans"/>
              <a:sym typeface="Open Sans"/>
            </a:endParaRPr>
          </a:p>
          <a:p>
            <a:pPr indent="-298450" lvl="2" marL="1371600" rtl="0" algn="l">
              <a:lnSpc>
                <a:spcPct val="115000"/>
              </a:lnSpc>
              <a:spcBef>
                <a:spcPts val="0"/>
              </a:spcBef>
              <a:spcAft>
                <a:spcPts val="0"/>
              </a:spcAft>
              <a:buSzPts val="1100"/>
              <a:buFont typeface="Open Sans"/>
              <a:buChar char="■"/>
            </a:pPr>
            <a:r>
              <a:rPr lang="en">
                <a:latin typeface="Open Sans"/>
                <a:ea typeface="Open Sans"/>
                <a:cs typeface="Open Sans"/>
                <a:sym typeface="Open Sans"/>
              </a:rPr>
              <a:t>Meetings with AULs</a:t>
            </a:r>
            <a:endParaRPr>
              <a:latin typeface="Open Sans"/>
              <a:ea typeface="Open Sans"/>
              <a:cs typeface="Open Sans"/>
              <a:sym typeface="Open Sans"/>
            </a:endParaRPr>
          </a:p>
          <a:p>
            <a:pPr indent="-298450" lvl="2" marL="1371600" rtl="0" algn="l">
              <a:lnSpc>
                <a:spcPct val="115000"/>
              </a:lnSpc>
              <a:spcBef>
                <a:spcPts val="0"/>
              </a:spcBef>
              <a:spcAft>
                <a:spcPts val="0"/>
              </a:spcAft>
              <a:buSzPts val="1100"/>
              <a:buFont typeface="Open Sans"/>
              <a:buChar char="■"/>
            </a:pPr>
            <a:r>
              <a:rPr lang="en">
                <a:latin typeface="Open Sans"/>
                <a:ea typeface="Open Sans"/>
                <a:cs typeface="Open Sans"/>
                <a:sym typeface="Open Sans"/>
              </a:rPr>
              <a:t>Reports summarizing why we needed this tool</a:t>
            </a:r>
            <a:endParaRPr>
              <a:latin typeface="Open Sans"/>
              <a:ea typeface="Open Sans"/>
              <a:cs typeface="Open Sans"/>
              <a:sym typeface="Open Sans"/>
            </a:endParaRPr>
          </a:p>
          <a:p>
            <a:pPr indent="-298450" lvl="2" marL="1371600" rtl="0" algn="l">
              <a:lnSpc>
                <a:spcPct val="115000"/>
              </a:lnSpc>
              <a:spcBef>
                <a:spcPts val="0"/>
              </a:spcBef>
              <a:spcAft>
                <a:spcPts val="0"/>
              </a:spcAft>
              <a:buSzPts val="1100"/>
              <a:buFont typeface="Open Sans"/>
              <a:buChar char="■"/>
            </a:pPr>
            <a:r>
              <a:rPr lang="en">
                <a:latin typeface="Open Sans"/>
                <a:ea typeface="Open Sans"/>
                <a:cs typeface="Open Sans"/>
                <a:sym typeface="Open Sans"/>
              </a:rPr>
              <a:t>Emails detailing how it would benefit the library as a whole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2" name="Shape 172"/>
        <p:cNvGrpSpPr/>
        <p:nvPr/>
      </p:nvGrpSpPr>
      <p:grpSpPr>
        <a:xfrm>
          <a:off x="0" y="0"/>
          <a:ext cx="0" cy="0"/>
          <a:chOff x="0" y="0"/>
          <a:chExt cx="0" cy="0"/>
        </a:xfrm>
      </p:grpSpPr>
      <p:sp>
        <p:nvSpPr>
          <p:cNvPr id="173" name="Google Shape;173;g43374f24d1_7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43374f24d1_7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SHIRA</a:t>
            </a:r>
            <a:endParaRPr/>
          </a:p>
          <a:p>
            <a:pPr indent="0" lvl="0" marL="0" rtl="0" algn="l">
              <a:lnSpc>
                <a:spcPct val="115000"/>
              </a:lnSpc>
              <a:spcBef>
                <a:spcPts val="0"/>
              </a:spcBef>
              <a:spcAft>
                <a:spcPts val="0"/>
              </a:spcAft>
              <a:buNone/>
            </a:pPr>
            <a:r>
              <a:t/>
            </a:r>
            <a:endParaRPr/>
          </a:p>
          <a:p>
            <a:pPr indent="-298450" lvl="0" marL="457200" rtl="0" algn="l">
              <a:lnSpc>
                <a:spcPct val="115000"/>
              </a:lnSpc>
              <a:spcBef>
                <a:spcPts val="0"/>
              </a:spcBef>
              <a:spcAft>
                <a:spcPts val="0"/>
              </a:spcAft>
              <a:buSzPts val="1100"/>
              <a:buFont typeface="Open Sans"/>
              <a:buChar char="●"/>
            </a:pPr>
            <a:r>
              <a:rPr lang="en">
                <a:latin typeface="Open Sans"/>
                <a:ea typeface="Open Sans"/>
                <a:cs typeface="Open Sans"/>
                <a:sym typeface="Open Sans"/>
              </a:rPr>
              <a:t>After 3 months of back-and-forth, UCLA finally agreed to purchase a year-long AMA in </a:t>
            </a:r>
            <a:r>
              <a:rPr b="1" lang="en">
                <a:latin typeface="Open Sans"/>
                <a:ea typeface="Open Sans"/>
                <a:cs typeface="Open Sans"/>
                <a:sym typeface="Open Sans"/>
              </a:rPr>
              <a:t>May 2016</a:t>
            </a:r>
            <a:endParaRPr b="1">
              <a:latin typeface="Open Sans"/>
              <a:ea typeface="Open Sans"/>
              <a:cs typeface="Open Sans"/>
              <a:sym typeface="Open Sans"/>
            </a:endParaRPr>
          </a:p>
          <a:p>
            <a:pPr indent="-298450" lvl="0" marL="457200" rtl="0" algn="l">
              <a:lnSpc>
                <a:spcPct val="115000"/>
              </a:lnSpc>
              <a:spcBef>
                <a:spcPts val="0"/>
              </a:spcBef>
              <a:spcAft>
                <a:spcPts val="0"/>
              </a:spcAft>
              <a:buSzPts val="1100"/>
              <a:buFont typeface="Open Sans"/>
              <a:buChar char="●"/>
            </a:pPr>
            <a:r>
              <a:rPr lang="en">
                <a:latin typeface="Open Sans"/>
                <a:ea typeface="Open Sans"/>
                <a:cs typeface="Open Sans"/>
                <a:sym typeface="Open Sans"/>
              </a:rPr>
              <a:t>By that point in time I had already begun </a:t>
            </a:r>
            <a:r>
              <a:rPr b="1" lang="en">
                <a:latin typeface="Open Sans"/>
                <a:ea typeface="Open Sans"/>
                <a:cs typeface="Open Sans"/>
                <a:sym typeface="Open Sans"/>
              </a:rPr>
              <a:t>working with staff in DIIT to draft a project charter and documentation</a:t>
            </a:r>
            <a:r>
              <a:rPr lang="en">
                <a:latin typeface="Open Sans"/>
                <a:ea typeface="Open Sans"/>
                <a:cs typeface="Open Sans"/>
                <a:sym typeface="Open Sans"/>
              </a:rPr>
              <a:t>, which (or some of which) is what you see </a:t>
            </a:r>
            <a:r>
              <a:rPr b="1" lang="en">
                <a:latin typeface="Open Sans"/>
                <a:ea typeface="Open Sans"/>
                <a:cs typeface="Open Sans"/>
                <a:sym typeface="Open Sans"/>
              </a:rPr>
              <a:t>onscreen</a:t>
            </a:r>
            <a:endParaRPr b="1">
              <a:latin typeface="Open Sans"/>
              <a:ea typeface="Open Sans"/>
              <a:cs typeface="Open Sans"/>
              <a:sym typeface="Open Sans"/>
            </a:endParaRPr>
          </a:p>
          <a:p>
            <a:pPr indent="-298450" lvl="0" marL="457200" rtl="0" algn="l">
              <a:lnSpc>
                <a:spcPct val="115000"/>
              </a:lnSpc>
              <a:spcBef>
                <a:spcPts val="0"/>
              </a:spcBef>
              <a:spcAft>
                <a:spcPts val="0"/>
              </a:spcAft>
              <a:buSzPts val="1100"/>
              <a:buFont typeface="Open Sans"/>
              <a:buChar char="●"/>
            </a:pPr>
            <a:r>
              <a:rPr b="1" lang="en">
                <a:latin typeface="Open Sans"/>
                <a:ea typeface="Open Sans"/>
                <a:cs typeface="Open Sans"/>
                <a:sym typeface="Open Sans"/>
              </a:rPr>
              <a:t>I’ll return to this in a moment </a:t>
            </a:r>
            <a:r>
              <a:rPr lang="en">
                <a:latin typeface="Open Sans"/>
                <a:ea typeface="Open Sans"/>
                <a:cs typeface="Open Sans"/>
                <a:sym typeface="Open Sans"/>
              </a:rPr>
              <a:t>but </a:t>
            </a:r>
            <a:endParaRPr>
              <a:latin typeface="Open Sans"/>
              <a:ea typeface="Open Sans"/>
              <a:cs typeface="Open Sans"/>
              <a:sym typeface="Open Sans"/>
            </a:endParaRPr>
          </a:p>
          <a:p>
            <a:pPr indent="-298450" lvl="1" marL="914400" rtl="0" algn="l">
              <a:lnSpc>
                <a:spcPct val="115000"/>
              </a:lnSpc>
              <a:spcBef>
                <a:spcPts val="0"/>
              </a:spcBef>
              <a:spcAft>
                <a:spcPts val="0"/>
              </a:spcAft>
              <a:buSzPts val="1100"/>
              <a:buFont typeface="Open Sans"/>
              <a:buChar char="○"/>
            </a:pPr>
            <a:r>
              <a:rPr lang="en">
                <a:latin typeface="Open Sans"/>
                <a:ea typeface="Open Sans"/>
                <a:cs typeface="Open Sans"/>
                <a:sym typeface="Open Sans"/>
              </a:rPr>
              <a:t>first I want to give just a tiny bit of </a:t>
            </a:r>
            <a:r>
              <a:rPr b="1" lang="en">
                <a:latin typeface="Open Sans"/>
                <a:ea typeface="Open Sans"/>
                <a:cs typeface="Open Sans"/>
                <a:sym typeface="Open Sans"/>
              </a:rPr>
              <a:t>background about DIIT</a:t>
            </a:r>
            <a:endParaRPr b="1"/>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 name="Shape 179"/>
        <p:cNvGrpSpPr/>
        <p:nvPr/>
      </p:nvGrpSpPr>
      <p:grpSpPr>
        <a:xfrm>
          <a:off x="0" y="0"/>
          <a:ext cx="0" cy="0"/>
          <a:chOff x="0" y="0"/>
          <a:chExt cx="0" cy="0"/>
        </a:xfrm>
      </p:grpSpPr>
      <p:sp>
        <p:nvSpPr>
          <p:cNvPr id="180" name="Google Shape;180;g43374f24d1_7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43374f24d1_7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latin typeface="Open Sans"/>
                <a:ea typeface="Open Sans"/>
                <a:cs typeface="Open Sans"/>
                <a:sym typeface="Open Sans"/>
              </a:rPr>
              <a:t>SHIRA</a:t>
            </a:r>
            <a:endParaRPr>
              <a:latin typeface="Open Sans"/>
              <a:ea typeface="Open Sans"/>
              <a:cs typeface="Open Sans"/>
              <a:sym typeface="Open Sans"/>
            </a:endParaRPr>
          </a:p>
          <a:p>
            <a:pPr indent="0" lvl="0" marL="457200" rtl="0" algn="l">
              <a:spcBef>
                <a:spcPts val="0"/>
              </a:spcBef>
              <a:spcAft>
                <a:spcPts val="0"/>
              </a:spcAft>
              <a:buNone/>
            </a:pPr>
            <a:r>
              <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DIIT is </a:t>
            </a:r>
            <a:r>
              <a:rPr b="1" lang="en">
                <a:latin typeface="Open Sans"/>
                <a:ea typeface="Open Sans"/>
                <a:cs typeface="Open Sans"/>
                <a:sym typeface="Open Sans"/>
              </a:rPr>
              <a:t>responsible for centrally supporting much of the software</a:t>
            </a:r>
            <a:r>
              <a:rPr lang="en">
                <a:latin typeface="Open Sans"/>
                <a:ea typeface="Open Sans"/>
                <a:cs typeface="Open Sans"/>
                <a:sym typeface="Open Sans"/>
              </a:rPr>
              <a:t> used throughout UCLA library </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highlight>
                  <a:srgbClr val="FFFFFF"/>
                </a:highlight>
                <a:latin typeface="Open Sans"/>
                <a:ea typeface="Open Sans"/>
                <a:cs typeface="Open Sans"/>
                <a:sym typeface="Open Sans"/>
              </a:rPr>
              <a:t>To do this work they partner with units in other areas of the library to collaboratively  provide technology support on </a:t>
            </a:r>
            <a:r>
              <a:rPr b="1" lang="en">
                <a:latin typeface="Open Sans"/>
                <a:ea typeface="Open Sans"/>
                <a:cs typeface="Open Sans"/>
                <a:sym typeface="Open Sans"/>
              </a:rPr>
              <a:t>everything from our library catalog</a:t>
            </a:r>
            <a:r>
              <a:rPr lang="en">
                <a:latin typeface="Open Sans"/>
                <a:ea typeface="Open Sans"/>
                <a:cs typeface="Open Sans"/>
                <a:sym typeface="Open Sans"/>
              </a:rPr>
              <a:t>, to our paging system, to all of the </a:t>
            </a:r>
            <a:r>
              <a:rPr b="1" lang="en">
                <a:latin typeface="Open Sans"/>
                <a:ea typeface="Open Sans"/>
                <a:cs typeface="Open Sans"/>
                <a:sym typeface="Open Sans"/>
              </a:rPr>
              <a:t>software used in LSC’s digital archives program</a:t>
            </a:r>
            <a:endParaRPr>
              <a:latin typeface="Open Sans"/>
              <a:ea typeface="Open Sans"/>
              <a:cs typeface="Open Sans"/>
              <a:sym typeface="Open Sans"/>
            </a:endParaRPr>
          </a:p>
          <a:p>
            <a:pPr indent="-317500" lvl="2" marL="1371600" rtl="0" algn="l">
              <a:spcBef>
                <a:spcPts val="0"/>
              </a:spcBef>
              <a:spcAft>
                <a:spcPts val="0"/>
              </a:spcAft>
              <a:buSzPts val="1400"/>
              <a:buFont typeface="Open Sans"/>
              <a:buChar char="■"/>
            </a:pPr>
            <a:r>
              <a:rPr lang="en">
                <a:latin typeface="Open Sans"/>
                <a:ea typeface="Open Sans"/>
                <a:cs typeface="Open Sans"/>
                <a:sym typeface="Open Sans"/>
              </a:rPr>
              <a:t>Including </a:t>
            </a:r>
            <a:r>
              <a:rPr lang="en"/>
              <a:t>ePADD, KryoFlux, FTK, BitCurator, etc. </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Although they have roughly 40 FTEs, </a:t>
            </a:r>
            <a:endParaRPr>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b="1" lang="en">
                <a:latin typeface="Open Sans"/>
                <a:ea typeface="Open Sans"/>
                <a:cs typeface="Open Sans"/>
                <a:sym typeface="Open Sans"/>
              </a:rPr>
              <a:t>They have a LOT on their plates</a:t>
            </a:r>
            <a:r>
              <a:rPr lang="en">
                <a:latin typeface="Open Sans"/>
                <a:ea typeface="Open Sans"/>
                <a:cs typeface="Open Sans"/>
                <a:sym typeface="Open Sans"/>
              </a:rPr>
              <a:t> </a:t>
            </a:r>
            <a:endParaRPr>
              <a:latin typeface="Open Sans"/>
              <a:ea typeface="Open Sans"/>
              <a:cs typeface="Open Sans"/>
              <a:sym typeface="Open San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44fc0c394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44fc0c394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SHIRA</a:t>
            </a:r>
            <a:endParaRPr/>
          </a:p>
          <a:p>
            <a:pPr indent="0" lvl="0" marL="0" rtl="0" algn="l">
              <a:lnSpc>
                <a:spcPct val="115000"/>
              </a:lnSpc>
              <a:spcBef>
                <a:spcPts val="0"/>
              </a:spcBef>
              <a:spcAft>
                <a:spcPts val="0"/>
              </a:spcAft>
              <a:buNone/>
            </a:pPr>
            <a:r>
              <a:t/>
            </a:r>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With that in mind, I want to take a minute to review the</a:t>
            </a:r>
            <a:r>
              <a:rPr b="1" lang="en">
                <a:latin typeface="Open Sans"/>
                <a:ea typeface="Open Sans"/>
                <a:cs typeface="Open Sans"/>
                <a:sym typeface="Open Sans"/>
              </a:rPr>
              <a:t> roles and responsibilities for implementing Archivematica</a:t>
            </a:r>
            <a:r>
              <a:rPr lang="en">
                <a:latin typeface="Open Sans"/>
                <a:ea typeface="Open Sans"/>
                <a:cs typeface="Open Sans"/>
                <a:sym typeface="Open Sans"/>
              </a:rPr>
              <a:t> as they had been assigned back in the fall of 2016 when this project first got off the ground:</a:t>
            </a:r>
            <a:endParaRPr>
              <a:latin typeface="Open Sans"/>
              <a:ea typeface="Open Sans"/>
              <a:cs typeface="Open Sans"/>
              <a:sym typeface="Open Sans"/>
            </a:endParaRPr>
          </a:p>
          <a:p>
            <a:pPr indent="-317500" lvl="1" marL="914400" rtl="0" algn="l">
              <a:spcBef>
                <a:spcPts val="0"/>
              </a:spcBef>
              <a:spcAft>
                <a:spcPts val="0"/>
              </a:spcAft>
              <a:buSzPts val="1400"/>
              <a:buChar char="○"/>
            </a:pPr>
            <a:r>
              <a:rPr lang="en">
                <a:latin typeface="Open Sans"/>
                <a:ea typeface="Open Sans"/>
                <a:cs typeface="Open Sans"/>
                <a:sym typeface="Open Sans"/>
              </a:rPr>
              <a:t>DEV OPS</a:t>
            </a:r>
            <a:endParaRPr>
              <a:latin typeface="Open Sans"/>
              <a:ea typeface="Open Sans"/>
              <a:cs typeface="Open Sans"/>
              <a:sym typeface="Open Sans"/>
            </a:endParaRPr>
          </a:p>
          <a:p>
            <a:pPr indent="-317500" lvl="2" marL="1371600" rtl="0" algn="l">
              <a:spcBef>
                <a:spcPts val="0"/>
              </a:spcBef>
              <a:spcAft>
                <a:spcPts val="0"/>
              </a:spcAft>
              <a:buSzPts val="1400"/>
              <a:buChar char="■"/>
            </a:pPr>
            <a:r>
              <a:rPr lang="en">
                <a:latin typeface="Open Sans"/>
                <a:ea typeface="Open Sans"/>
                <a:cs typeface="Open Sans"/>
                <a:sym typeface="Open Sans"/>
              </a:rPr>
              <a:t>Archivematica storage management; handle storage management capacity on the backend </a:t>
            </a:r>
            <a:endParaRPr>
              <a:latin typeface="Open Sans"/>
              <a:ea typeface="Open Sans"/>
              <a:cs typeface="Open Sans"/>
              <a:sym typeface="Open Sans"/>
            </a:endParaRPr>
          </a:p>
          <a:p>
            <a:pPr indent="-317500" lvl="2" marL="1371600" rtl="0" algn="l">
              <a:spcBef>
                <a:spcPts val="0"/>
              </a:spcBef>
              <a:spcAft>
                <a:spcPts val="0"/>
              </a:spcAft>
              <a:buSzPts val="1400"/>
              <a:buChar char="■"/>
            </a:pPr>
            <a:r>
              <a:rPr lang="en">
                <a:latin typeface="Open Sans"/>
                <a:ea typeface="Open Sans"/>
                <a:cs typeface="Open Sans"/>
                <a:sym typeface="Open Sans"/>
              </a:rPr>
              <a:t>Software management for patches and upgrades </a:t>
            </a:r>
            <a:endParaRPr>
              <a:latin typeface="Open Sans"/>
              <a:ea typeface="Open Sans"/>
              <a:cs typeface="Open Sans"/>
              <a:sym typeface="Open Sans"/>
            </a:endParaRPr>
          </a:p>
          <a:p>
            <a:pPr indent="-317500" lvl="2" marL="1371600" rtl="0" algn="l">
              <a:spcBef>
                <a:spcPts val="0"/>
              </a:spcBef>
              <a:spcAft>
                <a:spcPts val="0"/>
              </a:spcAft>
              <a:buSzPts val="1400"/>
              <a:buFont typeface="Open Sans"/>
              <a:buChar char="■"/>
            </a:pPr>
            <a:r>
              <a:rPr lang="en">
                <a:latin typeface="Open Sans"/>
                <a:ea typeface="Open Sans"/>
                <a:cs typeface="Open Sans"/>
                <a:sym typeface="Open Sans"/>
              </a:rPr>
              <a:t>Have oversight for interaction with other tools for preservation</a:t>
            </a:r>
            <a:endParaRPr>
              <a:latin typeface="Open Sans"/>
              <a:ea typeface="Open Sans"/>
              <a:cs typeface="Open Sans"/>
              <a:sym typeface="Open Sans"/>
            </a:endParaRPr>
          </a:p>
          <a:p>
            <a:pPr indent="-317500" lvl="2" marL="1371600" rtl="0" algn="l">
              <a:spcBef>
                <a:spcPts val="0"/>
              </a:spcBef>
              <a:spcAft>
                <a:spcPts val="0"/>
              </a:spcAft>
              <a:buSzPts val="1400"/>
              <a:buChar char="■"/>
            </a:pPr>
            <a:r>
              <a:rPr lang="en">
                <a:latin typeface="Open Sans"/>
                <a:ea typeface="Open Sans"/>
                <a:cs typeface="Open Sans"/>
                <a:sym typeface="Open Sans"/>
              </a:rPr>
              <a:t>Manage general software support issues</a:t>
            </a:r>
            <a:endParaRPr>
              <a:latin typeface="Open Sans"/>
              <a:ea typeface="Open Sans"/>
              <a:cs typeface="Open Sans"/>
              <a:sym typeface="Open Sans"/>
            </a:endParaRPr>
          </a:p>
          <a:p>
            <a:pPr indent="-317500" lvl="1" marL="914400" rtl="0" algn="l">
              <a:spcBef>
                <a:spcPts val="0"/>
              </a:spcBef>
              <a:spcAft>
                <a:spcPts val="0"/>
              </a:spcAft>
              <a:buSzPts val="1400"/>
              <a:buChar char="○"/>
            </a:pPr>
            <a:r>
              <a:rPr lang="en">
                <a:latin typeface="Open Sans"/>
                <a:ea typeface="Open Sans"/>
                <a:cs typeface="Open Sans"/>
                <a:sym typeface="Open Sans"/>
              </a:rPr>
              <a:t>LSC DIGITAL ARCHIVES</a:t>
            </a:r>
            <a:endParaRPr>
              <a:latin typeface="Open Sans"/>
              <a:ea typeface="Open Sans"/>
              <a:cs typeface="Open Sans"/>
              <a:sym typeface="Open Sans"/>
            </a:endParaRPr>
          </a:p>
          <a:p>
            <a:pPr indent="-317500" lvl="2" marL="1371600" rtl="0" algn="l">
              <a:spcBef>
                <a:spcPts val="0"/>
              </a:spcBef>
              <a:spcAft>
                <a:spcPts val="0"/>
              </a:spcAft>
              <a:buSzPts val="1400"/>
              <a:buChar char="■"/>
            </a:pPr>
            <a:r>
              <a:rPr lang="en">
                <a:latin typeface="Open Sans"/>
                <a:ea typeface="Open Sans"/>
                <a:cs typeface="Open Sans"/>
                <a:sym typeface="Open Sans"/>
              </a:rPr>
              <a:t>Create and manage user accounts</a:t>
            </a:r>
            <a:endParaRPr>
              <a:latin typeface="Open Sans"/>
              <a:ea typeface="Open Sans"/>
              <a:cs typeface="Open Sans"/>
              <a:sym typeface="Open Sans"/>
            </a:endParaRPr>
          </a:p>
          <a:p>
            <a:pPr indent="-317500" lvl="2" marL="1371600" rtl="0" algn="l">
              <a:spcBef>
                <a:spcPts val="0"/>
              </a:spcBef>
              <a:spcAft>
                <a:spcPts val="0"/>
              </a:spcAft>
              <a:buSzPts val="1400"/>
              <a:buFont typeface="Open Sans"/>
              <a:buChar char="■"/>
            </a:pPr>
            <a:r>
              <a:rPr lang="en">
                <a:latin typeface="Open Sans"/>
                <a:ea typeface="Open Sans"/>
                <a:cs typeface="Open Sans"/>
                <a:sym typeface="Open Sans"/>
              </a:rPr>
              <a:t>Create and manage pipelines </a:t>
            </a:r>
            <a:endParaRPr>
              <a:latin typeface="Open Sans"/>
              <a:ea typeface="Open Sans"/>
              <a:cs typeface="Open Sans"/>
              <a:sym typeface="Open Sans"/>
            </a:endParaRPr>
          </a:p>
          <a:p>
            <a:pPr indent="-317500" lvl="2" marL="1371600" rtl="0" algn="l">
              <a:spcBef>
                <a:spcPts val="0"/>
              </a:spcBef>
              <a:spcAft>
                <a:spcPts val="0"/>
              </a:spcAft>
              <a:buSzPts val="1400"/>
              <a:buFont typeface="Open Sans"/>
              <a:buChar char="■"/>
            </a:pPr>
            <a:r>
              <a:rPr lang="en">
                <a:latin typeface="Open Sans"/>
                <a:ea typeface="Open Sans"/>
                <a:cs typeface="Open Sans"/>
                <a:sym typeface="Open Sans"/>
              </a:rPr>
              <a:t>Serve as software expert who is a bridge between user and tech support; respond to new user needs offer solutions to issues as they arise</a:t>
            </a:r>
            <a:endParaRPr>
              <a:latin typeface="Open Sans"/>
              <a:ea typeface="Open Sans"/>
              <a:cs typeface="Open Sans"/>
              <a:sym typeface="Open Sans"/>
            </a:endParaRPr>
          </a:p>
          <a:p>
            <a:pPr indent="-317500" lvl="2" marL="1371600" rtl="0" algn="l">
              <a:spcBef>
                <a:spcPts val="0"/>
              </a:spcBef>
              <a:spcAft>
                <a:spcPts val="0"/>
              </a:spcAft>
              <a:buSzPts val="1400"/>
              <a:buFont typeface="Open Sans"/>
              <a:buChar char="■"/>
            </a:pPr>
            <a:r>
              <a:rPr lang="en">
                <a:latin typeface="Open Sans"/>
                <a:ea typeface="Open Sans"/>
                <a:cs typeface="Open Sans"/>
                <a:sym typeface="Open Sans"/>
              </a:rPr>
              <a:t>Train others in department </a:t>
            </a:r>
            <a:endParaRPr>
              <a:latin typeface="Open Sans"/>
              <a:ea typeface="Open Sans"/>
              <a:cs typeface="Open Sans"/>
              <a:sym typeface="Open Sans"/>
            </a:endParaRPr>
          </a:p>
          <a:p>
            <a:pPr indent="-317500" lvl="2" marL="1371600" rtl="0" algn="l">
              <a:spcBef>
                <a:spcPts val="0"/>
              </a:spcBef>
              <a:spcAft>
                <a:spcPts val="0"/>
              </a:spcAft>
              <a:buSzPts val="1400"/>
              <a:buFont typeface="Open Sans"/>
              <a:buChar char="■"/>
            </a:pPr>
            <a:r>
              <a:rPr lang="en">
                <a:latin typeface="Open Sans"/>
                <a:ea typeface="Open Sans"/>
                <a:cs typeface="Open Sans"/>
                <a:sym typeface="Open Sans"/>
              </a:rPr>
              <a:t>Serve as designated coordinator between departments </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In short,  </a:t>
            </a:r>
            <a:r>
              <a:rPr b="1" lang="en">
                <a:latin typeface="Open Sans"/>
                <a:ea typeface="Open Sans"/>
                <a:cs typeface="Open Sans"/>
                <a:sym typeface="Open Sans"/>
              </a:rPr>
              <a:t>DIIT was </a:t>
            </a:r>
            <a:r>
              <a:rPr lang="en">
                <a:latin typeface="Open Sans"/>
                <a:ea typeface="Open Sans"/>
                <a:cs typeface="Open Sans"/>
                <a:sym typeface="Open Sans"/>
              </a:rPr>
              <a:t>supposedly going to be </a:t>
            </a:r>
            <a:r>
              <a:rPr b="1" lang="en">
                <a:latin typeface="Open Sans"/>
                <a:ea typeface="Open Sans"/>
                <a:cs typeface="Open Sans"/>
                <a:sym typeface="Open Sans"/>
              </a:rPr>
              <a:t>responsible for </a:t>
            </a:r>
            <a:r>
              <a:rPr lang="en">
                <a:latin typeface="Open Sans"/>
                <a:ea typeface="Open Sans"/>
                <a:cs typeface="Open Sans"/>
                <a:sym typeface="Open Sans"/>
              </a:rPr>
              <a:t>pretty much </a:t>
            </a:r>
            <a:r>
              <a:rPr b="1" lang="en">
                <a:latin typeface="Open Sans"/>
                <a:ea typeface="Open Sans"/>
                <a:cs typeface="Open Sans"/>
                <a:sym typeface="Open Sans"/>
              </a:rPr>
              <a:t>all aspects of software support</a:t>
            </a:r>
            <a:endParaRPr>
              <a:latin typeface="Open Sans"/>
              <a:ea typeface="Open Sans"/>
              <a:cs typeface="Open Sans"/>
              <a:sym typeface="Open San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g3f84aded2c_0_3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3f84aded2c_0_3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SHIRA</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The </a:t>
            </a:r>
            <a:r>
              <a:rPr b="1" lang="en">
                <a:latin typeface="Open Sans"/>
                <a:ea typeface="Open Sans"/>
                <a:cs typeface="Open Sans"/>
                <a:sym typeface="Open Sans"/>
              </a:rPr>
              <a:t>approach to we took</a:t>
            </a:r>
            <a:r>
              <a:rPr lang="en">
                <a:latin typeface="Open Sans"/>
                <a:ea typeface="Open Sans"/>
                <a:cs typeface="Open Sans"/>
                <a:sym typeface="Open Sans"/>
              </a:rPr>
              <a:t> to this project </a:t>
            </a:r>
            <a:r>
              <a:rPr b="1" lang="en">
                <a:latin typeface="Open Sans"/>
                <a:ea typeface="Open Sans"/>
                <a:cs typeface="Open Sans"/>
                <a:sym typeface="Open Sans"/>
              </a:rPr>
              <a:t>created quite a few challenges</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b="1" lang="en">
                <a:latin typeface="Open Sans"/>
                <a:ea typeface="Open Sans"/>
                <a:cs typeface="Open Sans"/>
                <a:sym typeface="Open Sans"/>
              </a:rPr>
              <a:t>1) </a:t>
            </a:r>
            <a:r>
              <a:rPr lang="en">
                <a:latin typeface="Open Sans"/>
                <a:ea typeface="Open Sans"/>
                <a:cs typeface="Open Sans"/>
                <a:sym typeface="Open Sans"/>
              </a:rPr>
              <a:t>first and foremost the project as it had been conceived originally involved </a:t>
            </a:r>
            <a:r>
              <a:rPr b="1" lang="en">
                <a:latin typeface="Open Sans"/>
                <a:ea typeface="Open Sans"/>
                <a:cs typeface="Open Sans"/>
                <a:sym typeface="Open Sans"/>
              </a:rPr>
              <a:t>quite a hefty commitment of time and resources</a:t>
            </a:r>
            <a:r>
              <a:rPr lang="en">
                <a:latin typeface="Open Sans"/>
                <a:ea typeface="Open Sans"/>
                <a:cs typeface="Open Sans"/>
                <a:sym typeface="Open Sans"/>
              </a:rPr>
              <a:t> from a department that was already stretched thin </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b="1" lang="en">
                <a:latin typeface="Open Sans"/>
                <a:ea typeface="Open Sans"/>
                <a:cs typeface="Open Sans"/>
                <a:sym typeface="Open Sans"/>
              </a:rPr>
              <a:t>2)</a:t>
            </a:r>
            <a:r>
              <a:rPr lang="en">
                <a:latin typeface="Open Sans"/>
                <a:ea typeface="Open Sans"/>
                <a:cs typeface="Open Sans"/>
                <a:sym typeface="Open Sans"/>
              </a:rPr>
              <a:t> The second challenge was the </a:t>
            </a:r>
            <a:r>
              <a:rPr b="1" lang="en">
                <a:latin typeface="Open Sans"/>
                <a:ea typeface="Open Sans"/>
                <a:cs typeface="Open Sans"/>
                <a:sym typeface="Open Sans"/>
              </a:rPr>
              <a:t>complexity of the software </a:t>
            </a:r>
            <a:endParaRPr b="1">
              <a:latin typeface="Open Sans"/>
              <a:ea typeface="Open Sans"/>
              <a:cs typeface="Open Sans"/>
              <a:sym typeface="Open Sans"/>
            </a:endParaRPr>
          </a:p>
          <a:p>
            <a:pPr indent="-298450" lvl="2" marL="1371600" rtl="0" algn="l">
              <a:spcBef>
                <a:spcPts val="0"/>
              </a:spcBef>
              <a:spcAft>
                <a:spcPts val="0"/>
              </a:spcAft>
              <a:buSzPts val="1100"/>
              <a:buFont typeface="Open Sans"/>
              <a:buChar char="■"/>
            </a:pPr>
            <a:r>
              <a:rPr lang="en">
                <a:latin typeface="Open Sans"/>
                <a:ea typeface="Open Sans"/>
                <a:cs typeface="Open Sans"/>
                <a:sym typeface="Open Sans"/>
              </a:rPr>
              <a:t>Anyone who has worked with Archivematica can attest to the fact that the application is complex, and--</a:t>
            </a:r>
            <a:r>
              <a:rPr b="1" lang="en">
                <a:latin typeface="Open Sans"/>
                <a:ea typeface="Open Sans"/>
                <a:cs typeface="Open Sans"/>
                <a:sym typeface="Open Sans"/>
              </a:rPr>
              <a:t>like most free and open source tools</a:t>
            </a:r>
            <a:r>
              <a:rPr lang="en">
                <a:latin typeface="Open Sans"/>
                <a:ea typeface="Open Sans"/>
                <a:cs typeface="Open Sans"/>
                <a:sym typeface="Open Sans"/>
              </a:rPr>
              <a:t>-</a:t>
            </a:r>
            <a:r>
              <a:rPr b="1" lang="en">
                <a:latin typeface="Open Sans"/>
                <a:ea typeface="Open Sans"/>
                <a:cs typeface="Open Sans"/>
                <a:sym typeface="Open Sans"/>
              </a:rPr>
              <a:t>-suffers from documentation </a:t>
            </a:r>
            <a:r>
              <a:rPr lang="en">
                <a:latin typeface="Open Sans"/>
                <a:ea typeface="Open Sans"/>
                <a:cs typeface="Open Sans"/>
                <a:sym typeface="Open Sans"/>
              </a:rPr>
              <a:t>that isn't always up-to-date or complete, which </a:t>
            </a:r>
            <a:r>
              <a:rPr b="1" lang="en">
                <a:latin typeface="Open Sans"/>
                <a:ea typeface="Open Sans"/>
                <a:cs typeface="Open Sans"/>
                <a:sym typeface="Open Sans"/>
              </a:rPr>
              <a:t>raised the bar to entry for DIIT</a:t>
            </a:r>
            <a:r>
              <a:rPr lang="en">
                <a:latin typeface="Open Sans"/>
                <a:ea typeface="Open Sans"/>
                <a:cs typeface="Open Sans"/>
                <a:sym typeface="Open Sans"/>
              </a:rPr>
              <a:t> in terms of getting to know it or being able to diagnose things when they went wrong. </a:t>
            </a:r>
            <a:endParaRPr>
              <a:latin typeface="Open Sans"/>
              <a:ea typeface="Open Sans"/>
              <a:cs typeface="Open Sans"/>
              <a:sym typeface="Open Sans"/>
            </a:endParaRPr>
          </a:p>
          <a:p>
            <a:pPr indent="-298450" lvl="2" marL="1371600" rtl="0" algn="l">
              <a:spcBef>
                <a:spcPts val="0"/>
              </a:spcBef>
              <a:spcAft>
                <a:spcPts val="0"/>
              </a:spcAft>
              <a:buSzPts val="1100"/>
              <a:buFont typeface="Open Sans"/>
              <a:buChar char="■"/>
            </a:pPr>
            <a:r>
              <a:rPr lang="en">
                <a:latin typeface="Open Sans"/>
                <a:ea typeface="Open Sans"/>
                <a:cs typeface="Open Sans"/>
                <a:sym typeface="Open Sans"/>
              </a:rPr>
              <a:t>The software's inherent </a:t>
            </a:r>
            <a:r>
              <a:rPr b="1" lang="en">
                <a:latin typeface="Open Sans"/>
                <a:ea typeface="Open Sans"/>
                <a:cs typeface="Open Sans"/>
                <a:sym typeface="Open Sans"/>
              </a:rPr>
              <a:t>complexity is compounded</a:t>
            </a:r>
            <a:r>
              <a:rPr lang="en">
                <a:latin typeface="Open Sans"/>
                <a:ea typeface="Open Sans"/>
                <a:cs typeface="Open Sans"/>
                <a:sym typeface="Open Sans"/>
              </a:rPr>
              <a:t> by the fact that Archivematica is </a:t>
            </a:r>
            <a:r>
              <a:rPr b="1" lang="en">
                <a:latin typeface="Open Sans"/>
                <a:ea typeface="Open Sans"/>
                <a:cs typeface="Open Sans"/>
                <a:sym typeface="Open Sans"/>
              </a:rPr>
              <a:t>an open source tool that packages together a number of other open source tools. </a:t>
            </a:r>
            <a:endParaRPr b="1">
              <a:latin typeface="Open Sans"/>
              <a:ea typeface="Open Sans"/>
              <a:cs typeface="Open Sans"/>
              <a:sym typeface="Open Sans"/>
            </a:endParaRPr>
          </a:p>
          <a:p>
            <a:pPr indent="-298450" lvl="3" marL="1828800" rtl="0" algn="l">
              <a:spcBef>
                <a:spcPts val="0"/>
              </a:spcBef>
              <a:spcAft>
                <a:spcPts val="0"/>
              </a:spcAft>
              <a:buSzPts val="1100"/>
              <a:buFont typeface="Open Sans"/>
              <a:buChar char="●"/>
            </a:pPr>
            <a:r>
              <a:rPr lang="en">
                <a:latin typeface="Open Sans"/>
                <a:ea typeface="Open Sans"/>
                <a:cs typeface="Open Sans"/>
                <a:sym typeface="Open Sans"/>
              </a:rPr>
              <a:t>Although this is one of </a:t>
            </a:r>
            <a:r>
              <a:rPr b="1" lang="en">
                <a:latin typeface="Open Sans"/>
                <a:ea typeface="Open Sans"/>
                <a:cs typeface="Open Sans"/>
                <a:sym typeface="Open Sans"/>
              </a:rPr>
              <a:t>its greatest strengths</a:t>
            </a:r>
            <a:r>
              <a:rPr lang="en">
                <a:latin typeface="Open Sans"/>
                <a:ea typeface="Open Sans"/>
                <a:cs typeface="Open Sans"/>
                <a:sym typeface="Open Sans"/>
              </a:rPr>
              <a:t>, it also means that there are a </a:t>
            </a:r>
            <a:r>
              <a:rPr b="1" lang="en">
                <a:latin typeface="Open Sans"/>
                <a:ea typeface="Open Sans"/>
                <a:cs typeface="Open Sans"/>
                <a:sym typeface="Open Sans"/>
              </a:rPr>
              <a:t>number of dependencies</a:t>
            </a:r>
            <a:r>
              <a:rPr lang="en">
                <a:latin typeface="Open Sans"/>
                <a:ea typeface="Open Sans"/>
                <a:cs typeface="Open Sans"/>
                <a:sym typeface="Open Sans"/>
              </a:rPr>
              <a:t> that makes administering this application quite a challenge. </a:t>
            </a:r>
            <a:endParaRPr>
              <a:latin typeface="Open Sans"/>
              <a:ea typeface="Open Sans"/>
              <a:cs typeface="Open Sans"/>
              <a:sym typeface="Open Sans"/>
            </a:endParaRPr>
          </a:p>
          <a:p>
            <a:pPr indent="-298450" lvl="3" marL="1828800" rtl="0" algn="l">
              <a:spcBef>
                <a:spcPts val="0"/>
              </a:spcBef>
              <a:spcAft>
                <a:spcPts val="0"/>
              </a:spcAft>
              <a:buSzPts val="1100"/>
              <a:buFont typeface="Open Sans"/>
              <a:buChar char="●"/>
            </a:pPr>
            <a:r>
              <a:rPr lang="en">
                <a:latin typeface="Open Sans"/>
                <a:ea typeface="Open Sans"/>
                <a:cs typeface="Open Sans"/>
                <a:sym typeface="Open Sans"/>
              </a:rPr>
              <a:t>It is essential to take the time to gain some understanding of </a:t>
            </a:r>
            <a:r>
              <a:rPr b="1" lang="en">
                <a:latin typeface="Open Sans"/>
                <a:ea typeface="Open Sans"/>
                <a:cs typeface="Open Sans"/>
                <a:sym typeface="Open Sans"/>
              </a:rPr>
              <a:t>what each of these tools do</a:t>
            </a:r>
            <a:r>
              <a:rPr lang="en">
                <a:latin typeface="Open Sans"/>
                <a:ea typeface="Open Sans"/>
                <a:cs typeface="Open Sans"/>
                <a:sym typeface="Open Sans"/>
              </a:rPr>
              <a:t> and the role they play in the processing pipeline. </a:t>
            </a:r>
            <a:endParaRPr b="1">
              <a:latin typeface="Open Sans"/>
              <a:ea typeface="Open Sans"/>
              <a:cs typeface="Open Sans"/>
              <a:sym typeface="Open Sans"/>
            </a:endParaRPr>
          </a:p>
          <a:p>
            <a:pPr indent="-317500" lvl="2" marL="1371600" rtl="0" algn="l">
              <a:spcBef>
                <a:spcPts val="0"/>
              </a:spcBef>
              <a:spcAft>
                <a:spcPts val="0"/>
              </a:spcAft>
              <a:buSzPts val="1400"/>
              <a:buFont typeface="Open Sans"/>
              <a:buChar char="■"/>
            </a:pPr>
            <a:r>
              <a:rPr lang="en">
                <a:latin typeface="Open Sans"/>
                <a:ea typeface="Open Sans"/>
                <a:cs typeface="Open Sans"/>
                <a:sym typeface="Open Sans"/>
              </a:rPr>
              <a:t>This feeds into the </a:t>
            </a:r>
            <a:r>
              <a:rPr b="1" lang="en">
                <a:latin typeface="Open Sans"/>
                <a:ea typeface="Open Sans"/>
                <a:cs typeface="Open Sans"/>
                <a:sym typeface="Open Sans"/>
              </a:rPr>
              <a:t>third</a:t>
            </a:r>
            <a:r>
              <a:rPr lang="en">
                <a:latin typeface="Open Sans"/>
                <a:ea typeface="Open Sans"/>
                <a:cs typeface="Open Sans"/>
                <a:sym typeface="Open Sans"/>
              </a:rPr>
              <a:t> problem I’ll mention here, which is that my DIIT collaborators had little-to-no archives background, and were</a:t>
            </a:r>
            <a:r>
              <a:rPr b="1" lang="en">
                <a:latin typeface="Open Sans"/>
                <a:ea typeface="Open Sans"/>
                <a:cs typeface="Open Sans"/>
                <a:sym typeface="Open Sans"/>
              </a:rPr>
              <a:t> unfamiliar with the basic concepts of OAIS,</a:t>
            </a:r>
            <a:r>
              <a:rPr lang="en">
                <a:latin typeface="Open Sans"/>
                <a:ea typeface="Open Sans"/>
                <a:cs typeface="Open Sans"/>
                <a:sym typeface="Open Sans"/>
              </a:rPr>
              <a:t> let alone the </a:t>
            </a:r>
            <a:r>
              <a:rPr b="1" lang="en">
                <a:latin typeface="Open Sans"/>
                <a:ea typeface="Open Sans"/>
                <a:cs typeface="Open Sans"/>
                <a:sym typeface="Open Sans"/>
              </a:rPr>
              <a:t>intricacies of processing born-digital material or </a:t>
            </a:r>
            <a:r>
              <a:rPr lang="en">
                <a:latin typeface="Open Sans"/>
                <a:ea typeface="Open Sans"/>
                <a:cs typeface="Open Sans"/>
                <a:sym typeface="Open Sans"/>
              </a:rPr>
              <a:t>an understanding of the </a:t>
            </a:r>
            <a:r>
              <a:rPr b="1" lang="en">
                <a:latin typeface="Open Sans"/>
                <a:ea typeface="Open Sans"/>
                <a:cs typeface="Open Sans"/>
                <a:sym typeface="Open Sans"/>
              </a:rPr>
              <a:t>overall purpose or function that each microservice played in our pipeline</a:t>
            </a:r>
            <a:endParaRPr b="1">
              <a:latin typeface="Open Sans"/>
              <a:ea typeface="Open Sans"/>
              <a:cs typeface="Open Sans"/>
              <a:sym typeface="Open Sans"/>
            </a:endParaRPr>
          </a:p>
          <a:p>
            <a:pPr indent="-317500" lvl="3" marL="1828800" rtl="0" algn="l">
              <a:spcBef>
                <a:spcPts val="0"/>
              </a:spcBef>
              <a:spcAft>
                <a:spcPts val="0"/>
              </a:spcAft>
              <a:buSzPts val="1400"/>
              <a:buFont typeface="Open Sans"/>
              <a:buChar char="●"/>
            </a:pPr>
            <a:r>
              <a:rPr lang="en">
                <a:latin typeface="Open Sans"/>
                <a:ea typeface="Open Sans"/>
                <a:cs typeface="Open Sans"/>
                <a:sym typeface="Open Sans"/>
              </a:rPr>
              <a:t>In short, without this baseline knowledge, </a:t>
            </a:r>
            <a:r>
              <a:rPr b="1" lang="en">
                <a:latin typeface="Open Sans"/>
                <a:ea typeface="Open Sans"/>
                <a:cs typeface="Open Sans"/>
                <a:sym typeface="Open Sans"/>
              </a:rPr>
              <a:t>it was difficult for DIIT to effectively troubleshoot and provide the level of support that we needed.</a:t>
            </a:r>
            <a:endParaRPr>
              <a:latin typeface="Open Sans"/>
              <a:ea typeface="Open Sans"/>
              <a:cs typeface="Open Sans"/>
              <a:sym typeface="Open Sans"/>
            </a:endParaRPr>
          </a:p>
          <a:p>
            <a:pPr indent="-317500" lvl="0" marL="457200" rtl="0" algn="l">
              <a:spcBef>
                <a:spcPts val="0"/>
              </a:spcBef>
              <a:spcAft>
                <a:spcPts val="0"/>
              </a:spcAft>
              <a:buSzPts val="1400"/>
              <a:buFont typeface="Open Sans"/>
              <a:buChar char="●"/>
            </a:pPr>
            <a:r>
              <a:rPr lang="en">
                <a:latin typeface="Open Sans"/>
                <a:ea typeface="Open Sans"/>
                <a:cs typeface="Open Sans"/>
                <a:sym typeface="Open Sans"/>
              </a:rPr>
              <a:t>Since my time up here today is limited I won’t go into too much detail about how each one of these challenges manifested itself in the real world</a:t>
            </a:r>
            <a:endParaRPr>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I think it will suffice to say that, as you might imagine, it quickly became apparent that </a:t>
            </a:r>
            <a:r>
              <a:rPr b="1" lang="en">
                <a:latin typeface="Open Sans"/>
                <a:ea typeface="Open Sans"/>
                <a:cs typeface="Open Sans"/>
                <a:sym typeface="Open Sans"/>
              </a:rPr>
              <a:t>DIIT</a:t>
            </a:r>
            <a:r>
              <a:rPr lang="en">
                <a:latin typeface="Open Sans"/>
                <a:ea typeface="Open Sans"/>
                <a:cs typeface="Open Sans"/>
                <a:sym typeface="Open Sans"/>
              </a:rPr>
              <a:t> would be</a:t>
            </a:r>
            <a:r>
              <a:rPr b="1" lang="en">
                <a:latin typeface="Open Sans"/>
                <a:ea typeface="Open Sans"/>
                <a:cs typeface="Open Sans"/>
                <a:sym typeface="Open Sans"/>
              </a:rPr>
              <a:t> unable to take on the work that supporting this application would entail </a:t>
            </a:r>
            <a:endParaRPr b="1">
              <a:latin typeface="Open Sans"/>
              <a:ea typeface="Open Sans"/>
              <a:cs typeface="Open Sans"/>
              <a:sym typeface="Open Sans"/>
            </a:endParaRPr>
          </a:p>
          <a:p>
            <a:pPr indent="-317500" lvl="1" marL="914400" rtl="0" algn="l">
              <a:spcBef>
                <a:spcPts val="0"/>
              </a:spcBef>
              <a:spcAft>
                <a:spcPts val="0"/>
              </a:spcAft>
              <a:buSzPts val="1400"/>
              <a:buFont typeface="Open Sans"/>
              <a:buChar char="○"/>
            </a:pPr>
            <a:r>
              <a:rPr lang="en">
                <a:latin typeface="Open Sans"/>
                <a:ea typeface="Open Sans"/>
                <a:cs typeface="Open Sans"/>
                <a:sym typeface="Open Sans"/>
              </a:rPr>
              <a:t>Although we were able to install Test and Production servers, by the end of our year-long annual maintenance agreement </a:t>
            </a:r>
            <a:r>
              <a:rPr b="1" lang="en">
                <a:latin typeface="Open Sans"/>
                <a:ea typeface="Open Sans"/>
                <a:cs typeface="Open Sans"/>
                <a:sym typeface="Open Sans"/>
              </a:rPr>
              <a:t>it was clear that the support model as we had originally conceived it was </a:t>
            </a:r>
            <a:r>
              <a:rPr b="1" lang="en">
                <a:latin typeface="Open Sans"/>
                <a:ea typeface="Open Sans"/>
                <a:cs typeface="Open Sans"/>
                <a:sym typeface="Open Sans"/>
              </a:rPr>
              <a:t>quite unrealistic </a:t>
            </a:r>
            <a:r>
              <a:rPr lang="en">
                <a:latin typeface="Open Sans"/>
                <a:ea typeface="Open Sans"/>
                <a:cs typeface="Open Sans"/>
                <a:sym typeface="Open Sans"/>
              </a:rPr>
              <a:t>given</a:t>
            </a:r>
            <a:r>
              <a:rPr b="1" lang="en">
                <a:latin typeface="Open Sans"/>
                <a:ea typeface="Open Sans"/>
                <a:cs typeface="Open Sans"/>
                <a:sym typeface="Open Sans"/>
              </a:rPr>
              <a:t> </a:t>
            </a:r>
            <a:r>
              <a:rPr lang="en">
                <a:latin typeface="Open Sans"/>
                <a:ea typeface="Open Sans"/>
                <a:cs typeface="Open Sans"/>
                <a:sym typeface="Open Sans"/>
              </a:rPr>
              <a:t>that this was just one of a </a:t>
            </a:r>
            <a:r>
              <a:rPr b="1" lang="en">
                <a:latin typeface="Open Sans"/>
                <a:ea typeface="Open Sans"/>
                <a:cs typeface="Open Sans"/>
                <a:sym typeface="Open Sans"/>
              </a:rPr>
              <a:t>number of projects for which DIIT was responsible</a:t>
            </a:r>
            <a:endParaRPr b="1">
              <a:latin typeface="Open Sans"/>
              <a:ea typeface="Open Sans"/>
              <a:cs typeface="Open Sans"/>
              <a:sym typeface="Open Sans"/>
            </a:endParaRPr>
          </a:p>
          <a:p>
            <a:pPr indent="0" lvl="0" marL="914400" rtl="0" algn="l">
              <a:spcBef>
                <a:spcPts val="0"/>
              </a:spcBef>
              <a:spcAft>
                <a:spcPts val="0"/>
              </a:spcAft>
              <a:buNone/>
            </a:pPr>
            <a:r>
              <a:t/>
            </a:r>
            <a:endParaRPr b="1">
              <a:latin typeface="Open Sans"/>
              <a:ea typeface="Open Sans"/>
              <a:cs typeface="Open Sans"/>
              <a:sym typeface="Open Sans"/>
            </a:endParaRPr>
          </a:p>
          <a:p>
            <a:pPr indent="0" lvl="0" marL="914400" rtl="0" algn="l">
              <a:spcBef>
                <a:spcPts val="0"/>
              </a:spcBef>
              <a:spcAft>
                <a:spcPts val="0"/>
              </a:spcAft>
              <a:buNone/>
            </a:pPr>
            <a:r>
              <a:t/>
            </a:r>
            <a:endParaRPr b="1">
              <a:latin typeface="Open Sans"/>
              <a:ea typeface="Open Sans"/>
              <a:cs typeface="Open Sans"/>
              <a:sym typeface="Open Sans"/>
            </a:endParaRPr>
          </a:p>
          <a:p>
            <a:pPr indent="0" lvl="0" marL="914400" rtl="0" algn="l">
              <a:spcBef>
                <a:spcPts val="0"/>
              </a:spcBef>
              <a:spcAft>
                <a:spcPts val="0"/>
              </a:spcAft>
              <a:buNone/>
            </a:pPr>
            <a:r>
              <a:rPr b="1" lang="en">
                <a:latin typeface="Open Sans"/>
                <a:ea typeface="Open Sans"/>
                <a:cs typeface="Open Sans"/>
                <a:sym typeface="Open Sans"/>
              </a:rPr>
              <a:t> </a:t>
            </a:r>
            <a:endParaRPr b="1">
              <a:latin typeface="Open Sans"/>
              <a:ea typeface="Open Sans"/>
              <a:cs typeface="Open Sans"/>
              <a:sym typeface="Open San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3f84aded2c_0_3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f84aded2c_0_3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SHIRA</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Throughout this process, I began having </a:t>
            </a:r>
            <a:r>
              <a:rPr b="1" lang="en">
                <a:latin typeface="Open Sans"/>
                <a:ea typeface="Open Sans"/>
                <a:cs typeface="Open Sans"/>
                <a:sym typeface="Open Sans"/>
              </a:rPr>
              <a:t>monthly coffee meetings </a:t>
            </a:r>
            <a:r>
              <a:rPr lang="en">
                <a:latin typeface="Open Sans"/>
                <a:ea typeface="Open Sans"/>
                <a:cs typeface="Open Sans"/>
                <a:sym typeface="Open Sans"/>
              </a:rPr>
              <a:t>with</a:t>
            </a:r>
            <a:r>
              <a:rPr b="1" lang="en">
                <a:latin typeface="Open Sans"/>
                <a:ea typeface="Open Sans"/>
                <a:cs typeface="Open Sans"/>
                <a:sym typeface="Open Sans"/>
              </a:rPr>
              <a:t> Edson </a:t>
            </a:r>
            <a:r>
              <a:rPr lang="en">
                <a:latin typeface="Open Sans"/>
                <a:ea typeface="Open Sans"/>
                <a:cs typeface="Open Sans"/>
                <a:sym typeface="Open Sans"/>
              </a:rPr>
              <a:t>Smith, who</a:t>
            </a:r>
            <a:r>
              <a:rPr b="1" lang="en">
                <a:latin typeface="Open Sans"/>
                <a:ea typeface="Open Sans"/>
                <a:cs typeface="Open Sans"/>
                <a:sym typeface="Open Sans"/>
              </a:rPr>
              <a:t> oversees our Dev Ops team in DIIT</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We both recognized that </a:t>
            </a:r>
            <a:r>
              <a:rPr b="1" lang="en">
                <a:latin typeface="Open Sans"/>
                <a:ea typeface="Open Sans"/>
                <a:cs typeface="Open Sans"/>
                <a:sym typeface="Open Sans"/>
              </a:rPr>
              <a:t>it was important for us to have a better understanding</a:t>
            </a:r>
            <a:r>
              <a:rPr lang="en">
                <a:latin typeface="Open Sans"/>
                <a:ea typeface="Open Sans"/>
                <a:cs typeface="Open Sans"/>
                <a:sym typeface="Open Sans"/>
              </a:rPr>
              <a:t> of what we were each working on, what was going on in our respective departments, etc. </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I can’t emphasize how critical </a:t>
            </a:r>
            <a:r>
              <a:rPr b="1" lang="en">
                <a:latin typeface="Open Sans"/>
                <a:ea typeface="Open Sans"/>
                <a:cs typeface="Open Sans"/>
                <a:sym typeface="Open Sans"/>
              </a:rPr>
              <a:t>these chats</a:t>
            </a:r>
            <a:r>
              <a:rPr lang="en">
                <a:latin typeface="Open Sans"/>
                <a:ea typeface="Open Sans"/>
                <a:cs typeface="Open Sans"/>
                <a:sym typeface="Open Sans"/>
              </a:rPr>
              <a:t> were because they </a:t>
            </a:r>
            <a:r>
              <a:rPr b="1" lang="en">
                <a:latin typeface="Open Sans"/>
                <a:ea typeface="Open Sans"/>
                <a:cs typeface="Open Sans"/>
                <a:sym typeface="Open Sans"/>
              </a:rPr>
              <a:t>armed me with much clearer insight</a:t>
            </a:r>
            <a:r>
              <a:rPr lang="en">
                <a:latin typeface="Open Sans"/>
                <a:ea typeface="Open Sans"/>
                <a:cs typeface="Open Sans"/>
                <a:sym typeface="Open Sans"/>
              </a:rPr>
              <a:t> into how things worked and how decisions were made in DIIT</a:t>
            </a:r>
            <a:endParaRPr>
              <a:latin typeface="Open Sans"/>
              <a:ea typeface="Open Sans"/>
              <a:cs typeface="Open Sans"/>
              <a:sym typeface="Open Sans"/>
            </a:endParaRPr>
          </a:p>
          <a:p>
            <a:pPr indent="-298450" lvl="2" marL="1371600" rtl="0" algn="l">
              <a:spcBef>
                <a:spcPts val="0"/>
              </a:spcBef>
              <a:spcAft>
                <a:spcPts val="0"/>
              </a:spcAft>
              <a:buSzPts val="1100"/>
              <a:buFont typeface="Open Sans"/>
              <a:buChar char="■"/>
            </a:pPr>
            <a:r>
              <a:rPr lang="en">
                <a:latin typeface="Open Sans"/>
                <a:ea typeface="Open Sans"/>
                <a:cs typeface="Open Sans"/>
                <a:sym typeface="Open Sans"/>
              </a:rPr>
              <a:t>For instance, I learned that during the first iteration of the project, Archivematica </a:t>
            </a:r>
            <a:r>
              <a:rPr b="1" lang="en">
                <a:latin typeface="Open Sans"/>
                <a:ea typeface="Open Sans"/>
                <a:cs typeface="Open Sans"/>
                <a:sym typeface="Open Sans"/>
              </a:rPr>
              <a:t>had not been a departmental priority </a:t>
            </a:r>
            <a:r>
              <a:rPr lang="en">
                <a:latin typeface="Open Sans"/>
                <a:ea typeface="Open Sans"/>
                <a:cs typeface="Open Sans"/>
                <a:sym typeface="Open Sans"/>
              </a:rPr>
              <a:t>for DIIT. To explain this briefly, </a:t>
            </a:r>
            <a:endParaRPr>
              <a:latin typeface="Open Sans"/>
              <a:ea typeface="Open Sans"/>
              <a:cs typeface="Open Sans"/>
              <a:sym typeface="Open Sans"/>
            </a:endParaRPr>
          </a:p>
          <a:p>
            <a:pPr indent="-298450" lvl="3" marL="1828800" rtl="0" algn="l">
              <a:spcBef>
                <a:spcPts val="0"/>
              </a:spcBef>
              <a:spcAft>
                <a:spcPts val="0"/>
              </a:spcAft>
              <a:buSzPts val="1100"/>
              <a:buFont typeface="Open Sans"/>
              <a:buChar char="●"/>
            </a:pPr>
            <a:r>
              <a:rPr lang="en">
                <a:latin typeface="Open Sans"/>
                <a:ea typeface="Open Sans"/>
                <a:cs typeface="Open Sans"/>
                <a:sym typeface="Open Sans"/>
              </a:rPr>
              <a:t>Departmental priorities are </a:t>
            </a:r>
            <a:r>
              <a:rPr b="1" lang="en">
                <a:latin typeface="Open Sans"/>
                <a:ea typeface="Open Sans"/>
                <a:cs typeface="Open Sans"/>
                <a:sym typeface="Open Sans"/>
              </a:rPr>
              <a:t>set by DIIT’s AUL</a:t>
            </a:r>
            <a:endParaRPr b="1">
              <a:latin typeface="Open Sans"/>
              <a:ea typeface="Open Sans"/>
              <a:cs typeface="Open Sans"/>
              <a:sym typeface="Open Sans"/>
            </a:endParaRPr>
          </a:p>
          <a:p>
            <a:pPr indent="-298450" lvl="3" marL="1828800" rtl="0" algn="l">
              <a:spcBef>
                <a:spcPts val="0"/>
              </a:spcBef>
              <a:spcAft>
                <a:spcPts val="0"/>
              </a:spcAft>
              <a:buSzPts val="1100"/>
              <a:buFont typeface="Open Sans"/>
              <a:buChar char="●"/>
            </a:pPr>
            <a:r>
              <a:rPr b="1" lang="en">
                <a:latin typeface="Open Sans"/>
                <a:ea typeface="Open Sans"/>
                <a:cs typeface="Open Sans"/>
                <a:sym typeface="Open Sans"/>
              </a:rPr>
              <a:t>When a project is officially designated</a:t>
            </a:r>
            <a:r>
              <a:rPr lang="en">
                <a:latin typeface="Open Sans"/>
                <a:ea typeface="Open Sans"/>
                <a:cs typeface="Open Sans"/>
                <a:sym typeface="Open Sans"/>
              </a:rPr>
              <a:t> as a departmental priority, </a:t>
            </a:r>
            <a:r>
              <a:rPr b="1" lang="en">
                <a:latin typeface="Open Sans"/>
                <a:ea typeface="Open Sans"/>
                <a:cs typeface="Open Sans"/>
                <a:sym typeface="Open Sans"/>
              </a:rPr>
              <a:t>a project manager is assigned</a:t>
            </a:r>
            <a:r>
              <a:rPr lang="en">
                <a:latin typeface="Open Sans"/>
                <a:ea typeface="Open Sans"/>
                <a:cs typeface="Open Sans"/>
                <a:sym typeface="Open Sans"/>
              </a:rPr>
              <a:t> to ensure that the work is completed on time and meets its goals.  </a:t>
            </a:r>
            <a:endParaRPr>
              <a:latin typeface="Open Sans"/>
              <a:ea typeface="Open Sans"/>
              <a:cs typeface="Open Sans"/>
              <a:sym typeface="Open Sans"/>
            </a:endParaRPr>
          </a:p>
          <a:p>
            <a:pPr indent="-298450" lvl="2" marL="1371600" rtl="0" algn="l">
              <a:spcBef>
                <a:spcPts val="0"/>
              </a:spcBef>
              <a:spcAft>
                <a:spcPts val="0"/>
              </a:spcAft>
              <a:buSzPts val="1100"/>
              <a:buFont typeface="Open Sans"/>
              <a:buChar char="■"/>
            </a:pPr>
            <a:r>
              <a:rPr lang="en">
                <a:latin typeface="Open Sans"/>
                <a:ea typeface="Open Sans"/>
                <a:cs typeface="Open Sans"/>
                <a:sym typeface="Open Sans"/>
              </a:rPr>
              <a:t>Another thing that our conversations brought to light was that </a:t>
            </a:r>
            <a:r>
              <a:rPr b="1" lang="en">
                <a:latin typeface="Open Sans"/>
                <a:ea typeface="Open Sans"/>
                <a:cs typeface="Open Sans"/>
                <a:sym typeface="Open Sans"/>
              </a:rPr>
              <a:t>I realized Archivematica could actually help Edson </a:t>
            </a:r>
            <a:r>
              <a:rPr lang="en">
                <a:latin typeface="Open Sans"/>
                <a:ea typeface="Open Sans"/>
                <a:cs typeface="Open Sans"/>
                <a:sym typeface="Open Sans"/>
              </a:rPr>
              <a:t>with aspects of his work -- specifically, </a:t>
            </a:r>
            <a:r>
              <a:rPr b="1" lang="en">
                <a:latin typeface="Open Sans"/>
                <a:ea typeface="Open Sans"/>
                <a:cs typeface="Open Sans"/>
                <a:sym typeface="Open Sans"/>
              </a:rPr>
              <a:t>preparing digital objects for deposit into DPN for long-term storage. </a:t>
            </a:r>
            <a:endParaRPr b="1">
              <a:latin typeface="Open Sans"/>
              <a:ea typeface="Open Sans"/>
              <a:cs typeface="Open Sans"/>
              <a:sym typeface="Open Sans"/>
            </a:endParaRPr>
          </a:p>
          <a:p>
            <a:pPr indent="-298450" lvl="3" marL="1828800" rtl="0" algn="l">
              <a:spcBef>
                <a:spcPts val="0"/>
              </a:spcBef>
              <a:spcAft>
                <a:spcPts val="0"/>
              </a:spcAft>
              <a:buSzPts val="1100"/>
              <a:buFont typeface="Open Sans"/>
              <a:buChar char="●"/>
            </a:pPr>
            <a:r>
              <a:rPr lang="en">
                <a:latin typeface="Open Sans"/>
                <a:ea typeface="Open Sans"/>
                <a:cs typeface="Open Sans"/>
                <a:sym typeface="Open Sans"/>
              </a:rPr>
              <a:t>In short, Edson had been doing by hand what Archivematica could automate</a:t>
            </a:r>
            <a:endParaRPr>
              <a:latin typeface="Open Sans"/>
              <a:ea typeface="Open Sans"/>
              <a:cs typeface="Open Sans"/>
              <a:sym typeface="Open Sans"/>
            </a:endParaRPr>
          </a:p>
          <a:p>
            <a:pPr indent="-298450" lvl="3" marL="1828800" rtl="0" algn="l">
              <a:spcBef>
                <a:spcPts val="0"/>
              </a:spcBef>
              <a:spcAft>
                <a:spcPts val="0"/>
              </a:spcAft>
              <a:buSzPts val="1100"/>
              <a:buFont typeface="Open Sans"/>
              <a:buChar char="●"/>
            </a:pPr>
            <a:r>
              <a:rPr lang="en">
                <a:latin typeface="Open Sans"/>
                <a:ea typeface="Open Sans"/>
                <a:cs typeface="Open Sans"/>
                <a:sym typeface="Open Sans"/>
              </a:rPr>
              <a:t>When I realized this, I </a:t>
            </a:r>
            <a:r>
              <a:rPr b="1" lang="en">
                <a:latin typeface="Open Sans"/>
                <a:ea typeface="Open Sans"/>
                <a:cs typeface="Open Sans"/>
                <a:sym typeface="Open Sans"/>
              </a:rPr>
              <a:t>set up</a:t>
            </a:r>
            <a:r>
              <a:rPr lang="en">
                <a:latin typeface="Open Sans"/>
                <a:ea typeface="Open Sans"/>
                <a:cs typeface="Open Sans"/>
                <a:sym typeface="Open Sans"/>
              </a:rPr>
              <a:t> a few </a:t>
            </a:r>
            <a:r>
              <a:rPr b="1" lang="en">
                <a:latin typeface="Open Sans"/>
                <a:ea typeface="Open Sans"/>
                <a:cs typeface="Open Sans"/>
                <a:sym typeface="Open Sans"/>
              </a:rPr>
              <a:t>training sessions</a:t>
            </a:r>
            <a:r>
              <a:rPr lang="en">
                <a:latin typeface="Open Sans"/>
                <a:ea typeface="Open Sans"/>
                <a:cs typeface="Open Sans"/>
                <a:sym typeface="Open Sans"/>
              </a:rPr>
              <a:t> for the two of us to sit down together and</a:t>
            </a:r>
            <a:r>
              <a:rPr b="1" lang="en">
                <a:latin typeface="Open Sans"/>
                <a:ea typeface="Open Sans"/>
                <a:cs typeface="Open Sans"/>
                <a:sym typeface="Open Sans"/>
              </a:rPr>
              <a:t> take the assets he was working with through the pipeline</a:t>
            </a:r>
            <a:endParaRPr b="1">
              <a:latin typeface="Open Sans"/>
              <a:ea typeface="Open Sans"/>
              <a:cs typeface="Open Sans"/>
              <a:sym typeface="Open Sans"/>
            </a:endParaRPr>
          </a:p>
          <a:p>
            <a:pPr indent="-298450" lvl="4" marL="2286000" rtl="0" algn="l">
              <a:spcBef>
                <a:spcPts val="0"/>
              </a:spcBef>
              <a:spcAft>
                <a:spcPts val="0"/>
              </a:spcAft>
              <a:buSzPts val="1100"/>
              <a:buFont typeface="Open Sans"/>
              <a:buChar char="○"/>
            </a:pPr>
            <a:r>
              <a:rPr lang="en">
                <a:latin typeface="Open Sans"/>
                <a:ea typeface="Open Sans"/>
                <a:cs typeface="Open Sans"/>
                <a:sym typeface="Open Sans"/>
              </a:rPr>
              <a:t>These training sessions were essential, because I think </a:t>
            </a:r>
            <a:r>
              <a:rPr b="1" lang="en">
                <a:latin typeface="Open Sans"/>
                <a:ea typeface="Open Sans"/>
                <a:cs typeface="Open Sans"/>
                <a:sym typeface="Open Sans"/>
              </a:rPr>
              <a:t>they helped Edson understand what an important role this tool played </a:t>
            </a:r>
            <a:r>
              <a:rPr lang="en">
                <a:latin typeface="Open Sans"/>
                <a:ea typeface="Open Sans"/>
                <a:cs typeface="Open Sans"/>
                <a:sym typeface="Open Sans"/>
              </a:rPr>
              <a:t>in our workflow, and how much it did for our collections</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b="1" lang="en">
                <a:latin typeface="Open Sans"/>
                <a:ea typeface="Open Sans"/>
                <a:cs typeface="Open Sans"/>
                <a:sym typeface="Open Sans"/>
              </a:rPr>
              <a:t>After</a:t>
            </a:r>
            <a:r>
              <a:rPr lang="en">
                <a:latin typeface="Open Sans"/>
                <a:ea typeface="Open Sans"/>
                <a:cs typeface="Open Sans"/>
                <a:sym typeface="Open Sans"/>
              </a:rPr>
              <a:t> months of </a:t>
            </a:r>
            <a:r>
              <a:rPr b="1" lang="en">
                <a:latin typeface="Open Sans"/>
                <a:ea typeface="Open Sans"/>
                <a:cs typeface="Open Sans"/>
                <a:sym typeface="Open Sans"/>
              </a:rPr>
              <a:t>direct and indirect advocacy</a:t>
            </a:r>
            <a:r>
              <a:rPr lang="en">
                <a:latin typeface="Open Sans"/>
                <a:ea typeface="Open Sans"/>
                <a:cs typeface="Open Sans"/>
                <a:sym typeface="Open Sans"/>
              </a:rPr>
              <a:t>, Edson was able to advocate not only for our </a:t>
            </a:r>
            <a:r>
              <a:rPr b="1" lang="en">
                <a:latin typeface="Open Sans"/>
                <a:ea typeface="Open Sans"/>
                <a:cs typeface="Open Sans"/>
                <a:sym typeface="Open Sans"/>
              </a:rPr>
              <a:t>AMA to be renewed</a:t>
            </a:r>
            <a:r>
              <a:rPr lang="en">
                <a:latin typeface="Open Sans"/>
                <a:ea typeface="Open Sans"/>
                <a:cs typeface="Open Sans"/>
                <a:sym typeface="Open Sans"/>
              </a:rPr>
              <a:t>, but for </a:t>
            </a:r>
            <a:r>
              <a:rPr b="1" lang="en">
                <a:latin typeface="Open Sans"/>
                <a:ea typeface="Open Sans"/>
                <a:cs typeface="Open Sans"/>
                <a:sym typeface="Open Sans"/>
              </a:rPr>
              <a:t>the project to be listed as a departmental priority</a:t>
            </a:r>
            <a:endParaRPr b="1">
              <a:latin typeface="Open Sans"/>
              <a:ea typeface="Open Sans"/>
              <a:cs typeface="Open Sans"/>
              <a:sym typeface="Open Sans"/>
            </a:endParaRPr>
          </a:p>
          <a:p>
            <a:pPr indent="0" lvl="0" marL="0" rtl="0" algn="l">
              <a:spcBef>
                <a:spcPts val="0"/>
              </a:spcBef>
              <a:spcAft>
                <a:spcPts val="0"/>
              </a:spcAft>
              <a:buNone/>
            </a:pPr>
            <a:r>
              <a:t/>
            </a:r>
            <a:endParaRPr b="1">
              <a:latin typeface="Open Sans"/>
              <a:ea typeface="Open Sans"/>
              <a:cs typeface="Open Sans"/>
              <a:sym typeface="Open San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4401af1c66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4401af1c66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SHIRA</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The way that Edson put it, was that he compared the first iteration of our Archivematica implementation to the second was,</a:t>
            </a:r>
            <a:r>
              <a:rPr b="1" lang="en">
                <a:latin typeface="Open Sans"/>
                <a:ea typeface="Open Sans"/>
                <a:cs typeface="Open Sans"/>
                <a:sym typeface="Open Sans"/>
              </a:rPr>
              <a:t> “we potted the plant the first time around, but then just left it to wilt inside. Let’s see what happens if we try giving it sunlight and water”</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b="1" lang="en">
                <a:latin typeface="Open Sans"/>
                <a:ea typeface="Open Sans"/>
                <a:cs typeface="Open Sans"/>
                <a:sym typeface="Open Sans"/>
              </a:rPr>
              <a:t>So that’s what we did</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Our second AMA began in the </a:t>
            </a:r>
            <a:r>
              <a:rPr b="1" lang="en">
                <a:latin typeface="Open Sans"/>
                <a:ea typeface="Open Sans"/>
                <a:cs typeface="Open Sans"/>
                <a:sym typeface="Open Sans"/>
              </a:rPr>
              <a:t>fall of 2017</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The second time around we </a:t>
            </a:r>
            <a:r>
              <a:rPr b="1" lang="en">
                <a:latin typeface="Open Sans"/>
                <a:ea typeface="Open Sans"/>
                <a:cs typeface="Open Sans"/>
                <a:sym typeface="Open Sans"/>
              </a:rPr>
              <a:t>re-scaled and re-scoped</a:t>
            </a:r>
            <a:r>
              <a:rPr lang="en">
                <a:latin typeface="Open Sans"/>
                <a:ea typeface="Open Sans"/>
                <a:cs typeface="Open Sans"/>
                <a:sym typeface="Open Sans"/>
              </a:rPr>
              <a:t> the project so that DIIT’s role would be pared back significantly</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The biggest difference was that we </a:t>
            </a:r>
            <a:r>
              <a:rPr b="1" lang="en">
                <a:latin typeface="Open Sans"/>
                <a:ea typeface="Open Sans"/>
                <a:cs typeface="Open Sans"/>
                <a:sym typeface="Open Sans"/>
              </a:rPr>
              <a:t>shifted the burden of application suppor</a:t>
            </a:r>
            <a:r>
              <a:rPr lang="en">
                <a:latin typeface="Open Sans"/>
                <a:ea typeface="Open Sans"/>
                <a:cs typeface="Open Sans"/>
                <a:sym typeface="Open Sans"/>
              </a:rPr>
              <a:t>t from DIIT back to Artefactual</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 name="Shape 217"/>
        <p:cNvGrpSpPr/>
        <p:nvPr/>
      </p:nvGrpSpPr>
      <p:grpSpPr>
        <a:xfrm>
          <a:off x="0" y="0"/>
          <a:ext cx="0" cy="0"/>
          <a:chOff x="0" y="0"/>
          <a:chExt cx="0" cy="0"/>
        </a:xfrm>
      </p:grpSpPr>
      <p:sp>
        <p:nvSpPr>
          <p:cNvPr id="218" name="Google Shape;218;g4401af1c66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4401af1c66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SHIRA</a:t>
            </a:r>
            <a:endParaRPr/>
          </a:p>
          <a:p>
            <a:pPr indent="0" lvl="0" marL="0" rtl="0" algn="l">
              <a:lnSpc>
                <a:spcPct val="115000"/>
              </a:lnSpc>
              <a:spcBef>
                <a:spcPts val="0"/>
              </a:spcBef>
              <a:spcAft>
                <a:spcPts val="0"/>
              </a:spcAft>
              <a:buNone/>
            </a:pPr>
            <a:r>
              <a:t/>
            </a:r>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You can see this shift reflected here in the updated deliverables</a:t>
            </a:r>
            <a:endParaRPr>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This time around DIIT’s main responsibility was to simply provide a hosting environment for Archivematica, which is a significant step back from what they were on the line for previously.</a:t>
            </a:r>
            <a:endParaRPr>
              <a:latin typeface="Open Sans"/>
              <a:ea typeface="Open Sans"/>
              <a:cs typeface="Open Sans"/>
              <a:sym typeface="Open Sans"/>
            </a:endParaRPr>
          </a:p>
          <a:p>
            <a:pPr indent="0" lvl="0" marL="0" rtl="0" algn="l">
              <a:spcBef>
                <a:spcPts val="0"/>
              </a:spcBef>
              <a:spcAft>
                <a:spcPts val="0"/>
              </a:spcAft>
              <a:buClr>
                <a:srgbClr val="000000"/>
              </a:buClr>
              <a:buSzPts val="1100"/>
              <a:buFont typeface="Arial"/>
              <a:buNone/>
            </a:pPr>
            <a:r>
              <a:t/>
            </a:r>
            <a:endParaRPr>
              <a:latin typeface="Open Sans"/>
              <a:ea typeface="Open Sans"/>
              <a:cs typeface="Open Sans"/>
              <a:sym typeface="Open Sans"/>
            </a:endParaRPr>
          </a:p>
          <a:p>
            <a:pPr indent="0" lvl="0" marL="0" rtl="0" algn="l">
              <a:spcBef>
                <a:spcPts val="0"/>
              </a:spcBef>
              <a:spcAft>
                <a:spcPts val="0"/>
              </a:spcAft>
              <a:buClr>
                <a:srgbClr val="000000"/>
              </a:buClr>
              <a:buSzPts val="1100"/>
              <a:buFont typeface="Arial"/>
              <a:buNone/>
            </a:pPr>
            <a:r>
              <a:rPr b="1" lang="en">
                <a:latin typeface="Open Sans"/>
                <a:ea typeface="Open Sans"/>
                <a:cs typeface="Open Sans"/>
                <a:sym typeface="Open Sans"/>
              </a:rPr>
              <a:t>UCLA deliverables</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Provide a hosting environment into which Artefactual can deploy an Archivematica instance</a:t>
            </a:r>
            <a:endParaRPr>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Perform load testing</a:t>
            </a:r>
            <a:endParaRPr>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Provide documentation about the process </a:t>
            </a:r>
            <a:br>
              <a:rPr lang="en">
                <a:latin typeface="Open Sans"/>
                <a:ea typeface="Open Sans"/>
                <a:cs typeface="Open Sans"/>
                <a:sym typeface="Open Sans"/>
              </a:rPr>
            </a:br>
            <a:endParaRPr>
              <a:latin typeface="Open Sans"/>
              <a:ea typeface="Open Sans"/>
              <a:cs typeface="Open Sans"/>
              <a:sym typeface="Open Sans"/>
            </a:endParaRPr>
          </a:p>
          <a:p>
            <a:pPr indent="0" lvl="0" marL="0" rtl="0" algn="l">
              <a:spcBef>
                <a:spcPts val="0"/>
              </a:spcBef>
              <a:spcAft>
                <a:spcPts val="0"/>
              </a:spcAft>
              <a:buClr>
                <a:srgbClr val="000000"/>
              </a:buClr>
              <a:buSzPts val="1100"/>
              <a:buFont typeface="Arial"/>
              <a:buNone/>
            </a:pPr>
            <a:r>
              <a:rPr b="1" lang="en">
                <a:latin typeface="Open Sans"/>
                <a:ea typeface="Open Sans"/>
                <a:cs typeface="Open Sans"/>
                <a:sym typeface="Open Sans"/>
              </a:rPr>
              <a:t>Artefactual deliverables</a:t>
            </a:r>
            <a:endParaRPr b="1" sz="2400">
              <a:solidFill>
                <a:schemeClr val="accent3"/>
              </a:solidFill>
            </a:endParaRPr>
          </a:p>
          <a:p>
            <a:pPr indent="-298450" lvl="0" marL="457200" rtl="0" algn="l">
              <a:lnSpc>
                <a:spcPct val="115000"/>
              </a:lnSpc>
              <a:spcBef>
                <a:spcPts val="0"/>
              </a:spcBef>
              <a:spcAft>
                <a:spcPts val="0"/>
              </a:spcAft>
              <a:buSzPts val="1100"/>
              <a:buFont typeface="Open Sans"/>
              <a:buChar char="●"/>
            </a:pPr>
            <a:r>
              <a:rPr lang="en">
                <a:latin typeface="Open Sans"/>
                <a:ea typeface="Open Sans"/>
                <a:cs typeface="Open Sans"/>
                <a:sym typeface="Open Sans"/>
              </a:rPr>
              <a:t>Deployment Archivematica </a:t>
            </a:r>
            <a:endParaRPr>
              <a:latin typeface="Open Sans"/>
              <a:ea typeface="Open Sans"/>
              <a:cs typeface="Open Sans"/>
              <a:sym typeface="Open Sans"/>
            </a:endParaRPr>
          </a:p>
          <a:p>
            <a:pPr indent="-298450" lvl="0" marL="457200" rtl="0" algn="l">
              <a:lnSpc>
                <a:spcPct val="115000"/>
              </a:lnSpc>
              <a:spcBef>
                <a:spcPts val="0"/>
              </a:spcBef>
              <a:spcAft>
                <a:spcPts val="0"/>
              </a:spcAft>
              <a:buSzPts val="1100"/>
              <a:buFont typeface="Open Sans"/>
              <a:buChar char="●"/>
            </a:pPr>
            <a:r>
              <a:rPr lang="en">
                <a:latin typeface="Open Sans"/>
                <a:ea typeface="Open Sans"/>
                <a:cs typeface="Open Sans"/>
                <a:sym typeface="Open Sans"/>
              </a:rPr>
              <a:t>Deliver MySQL and SQLite backups on the VMs (Production and Test)</a:t>
            </a:r>
            <a:endParaRPr>
              <a:latin typeface="Open Sans"/>
              <a:ea typeface="Open Sans"/>
              <a:cs typeface="Open Sans"/>
              <a:sym typeface="Open Sans"/>
            </a:endParaRPr>
          </a:p>
          <a:p>
            <a:pPr indent="-298450" lvl="0" marL="457200" rtl="0" algn="l">
              <a:lnSpc>
                <a:spcPct val="115000"/>
              </a:lnSpc>
              <a:spcBef>
                <a:spcPts val="0"/>
              </a:spcBef>
              <a:spcAft>
                <a:spcPts val="0"/>
              </a:spcAft>
              <a:buSzPts val="1100"/>
              <a:buFont typeface="Open Sans"/>
              <a:buChar char="●"/>
            </a:pPr>
            <a:r>
              <a:rPr lang="en">
                <a:latin typeface="Open Sans"/>
                <a:ea typeface="Open Sans"/>
                <a:cs typeface="Open Sans"/>
                <a:sym typeface="Open Sans"/>
              </a:rPr>
              <a:t>Upgrade settings on the new servers (UCLA DIIT can review for policy adherence if required.)</a:t>
            </a:r>
            <a:endParaRPr>
              <a:latin typeface="Open Sans"/>
              <a:ea typeface="Open Sans"/>
              <a:cs typeface="Open Sans"/>
              <a:sym typeface="Open Sans"/>
            </a:endParaRPr>
          </a:p>
          <a:p>
            <a:pPr indent="-298450" lvl="0" marL="457200" rtl="0" algn="l">
              <a:lnSpc>
                <a:spcPct val="115000"/>
              </a:lnSpc>
              <a:spcBef>
                <a:spcPts val="0"/>
              </a:spcBef>
              <a:spcAft>
                <a:spcPts val="0"/>
              </a:spcAft>
              <a:buSzPts val="1100"/>
              <a:buFont typeface="Open Sans"/>
              <a:buChar char="●"/>
            </a:pPr>
            <a:r>
              <a:rPr lang="en">
                <a:latin typeface="Open Sans"/>
                <a:ea typeface="Open Sans"/>
                <a:cs typeface="Open Sans"/>
                <a:sym typeface="Open Sans"/>
              </a:rPr>
              <a:t>Provide relevant training</a:t>
            </a:r>
            <a:endParaRPr>
              <a:latin typeface="Open Sans"/>
              <a:ea typeface="Open Sans"/>
              <a:cs typeface="Open Sans"/>
              <a:sym typeface="Open San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Google Shape;63;g430ce0f24a_5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430ce0f24a_5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Alex Kinnaman (moderator), Digital Preservation Coordinator at Virginia Tech, alexk93@vt.edu</a:t>
            </a:r>
            <a:endParaRPr/>
          </a:p>
          <a:p>
            <a:pPr indent="0" lvl="0" marL="0" rtl="0" algn="l">
              <a:spcBef>
                <a:spcPts val="0"/>
              </a:spcBef>
              <a:spcAft>
                <a:spcPts val="0"/>
              </a:spcAft>
              <a:buNone/>
            </a:pPr>
            <a:br>
              <a:rPr lang="en"/>
            </a:br>
            <a:r>
              <a:rPr lang="en"/>
              <a:t>Luke Menzies, Digital Preservation Technologist at Virginia Tech, limen@vt.edu</a:t>
            </a:r>
            <a:br>
              <a:rPr lang="en"/>
            </a:br>
            <a:endParaRPr/>
          </a:p>
          <a:p>
            <a:pPr indent="0" lvl="0" marL="0" rtl="0" algn="l">
              <a:spcBef>
                <a:spcPts val="0"/>
              </a:spcBef>
              <a:spcAft>
                <a:spcPts val="0"/>
              </a:spcAft>
              <a:buNone/>
            </a:pPr>
            <a:r>
              <a:rPr lang="en"/>
              <a:t>Shira Peltzman, Digital Archivist at UCLA, speltzman@library.ucla.edu </a:t>
            </a:r>
            <a:br>
              <a:rPr lang="en"/>
            </a:br>
            <a:endParaRPr/>
          </a:p>
          <a:p>
            <a:pPr indent="0" lvl="0" marL="0" rtl="0" algn="l">
              <a:spcBef>
                <a:spcPts val="0"/>
              </a:spcBef>
              <a:spcAft>
                <a:spcPts val="0"/>
              </a:spcAft>
              <a:buNone/>
            </a:pPr>
            <a:r>
              <a:rPr lang="en"/>
              <a:t>Mary Leverance, Preservation $ Conservation Coordinator for Libraries and Center for Advanced Spatial Technologies at the University of Arkansas, mliverance@uark.edu </a:t>
            </a:r>
            <a:br>
              <a:rPr lang="en"/>
            </a:br>
            <a:endParaRPr/>
          </a:p>
          <a:p>
            <a:pPr indent="0" lvl="0" marL="0" rtl="0" algn="l">
              <a:spcBef>
                <a:spcPts val="0"/>
              </a:spcBef>
              <a:spcAft>
                <a:spcPts val="0"/>
              </a:spcAft>
              <a:buNone/>
            </a:pPr>
            <a:r>
              <a:rPr lang="en"/>
              <a:t>Elena Colón-Marrero, Digital Processing Archivist at the Computer History Museum, ecolon-marrero@computerhistory.org </a:t>
            </a:r>
            <a:br>
              <a:rPr lang="en"/>
            </a:b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5" name="Shape 225"/>
        <p:cNvGrpSpPr/>
        <p:nvPr/>
      </p:nvGrpSpPr>
      <p:grpSpPr>
        <a:xfrm>
          <a:off x="0" y="0"/>
          <a:ext cx="0" cy="0"/>
          <a:chOff x="0" y="0"/>
          <a:chExt cx="0" cy="0"/>
        </a:xfrm>
      </p:grpSpPr>
      <p:sp>
        <p:nvSpPr>
          <p:cNvPr id="226" name="Google Shape;226;g4401af1c66_0_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4401af1c66_0_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SHIRA</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This was thanks in very large part to </a:t>
            </a:r>
            <a:r>
              <a:rPr b="1" lang="en">
                <a:latin typeface="Open Sans"/>
                <a:ea typeface="Open Sans"/>
                <a:cs typeface="Open Sans"/>
                <a:sym typeface="Open Sans"/>
              </a:rPr>
              <a:t>my colleague Santhosh Kundukalangara</a:t>
            </a:r>
            <a:r>
              <a:rPr lang="en">
                <a:latin typeface="Open Sans"/>
                <a:ea typeface="Open Sans"/>
                <a:cs typeface="Open Sans"/>
                <a:sym typeface="Open Sans"/>
              </a:rPr>
              <a:t>, who served as project manager</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b="1" lang="en">
                <a:latin typeface="Open Sans"/>
                <a:ea typeface="Open Sans"/>
                <a:cs typeface="Open Sans"/>
                <a:sym typeface="Open Sans"/>
              </a:rPr>
              <a:t>His support was critical</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He developed communication plan, a project workplan, and </a:t>
            </a:r>
            <a:r>
              <a:rPr b="1" lang="en">
                <a:latin typeface="Open Sans"/>
                <a:ea typeface="Open Sans"/>
                <a:cs typeface="Open Sans"/>
                <a:sym typeface="Open Sans"/>
              </a:rPr>
              <a:t>helped push the work forward</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I’m happy to report that </a:t>
            </a:r>
            <a:r>
              <a:rPr b="1" lang="en">
                <a:latin typeface="Open Sans"/>
                <a:ea typeface="Open Sans"/>
                <a:cs typeface="Open Sans"/>
                <a:sym typeface="Open Sans"/>
              </a:rPr>
              <a:t>this time around the project was a success</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You can (maybe?) see that reflected in the screenshot of the STATUS section of our project charter on the screen</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3f84aded2c_0_3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3f84aded2c_0_3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SHIRA</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So what made the second iteration more successful and sustainable than the first? A few things.</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u="sng">
                <a:latin typeface="Open Sans"/>
                <a:ea typeface="Open Sans"/>
                <a:cs typeface="Open Sans"/>
                <a:sym typeface="Open Sans"/>
              </a:rPr>
              <a:t>Make connections</a:t>
            </a:r>
            <a:endParaRPr u="sng">
              <a:latin typeface="Open Sans"/>
              <a:ea typeface="Open Sans"/>
              <a:cs typeface="Open Sans"/>
              <a:sym typeface="Open Sans"/>
            </a:endParaRPr>
          </a:p>
          <a:p>
            <a:pPr indent="-298450" lvl="2" marL="1371600" rtl="0" algn="l">
              <a:spcBef>
                <a:spcPts val="0"/>
              </a:spcBef>
              <a:spcAft>
                <a:spcPts val="0"/>
              </a:spcAft>
              <a:buSzPts val="1100"/>
              <a:buFont typeface="Open Sans"/>
              <a:buChar char="■"/>
            </a:pPr>
            <a:r>
              <a:rPr lang="en">
                <a:latin typeface="Open Sans"/>
                <a:ea typeface="Open Sans"/>
                <a:cs typeface="Open Sans"/>
                <a:sym typeface="Open Sans"/>
              </a:rPr>
              <a:t>The </a:t>
            </a:r>
            <a:r>
              <a:rPr b="1" lang="en">
                <a:latin typeface="Open Sans"/>
                <a:ea typeface="Open Sans"/>
                <a:cs typeface="Open Sans"/>
                <a:sym typeface="Open Sans"/>
              </a:rPr>
              <a:t>regular coffee </a:t>
            </a:r>
            <a:r>
              <a:rPr lang="en">
                <a:latin typeface="Open Sans"/>
                <a:ea typeface="Open Sans"/>
                <a:cs typeface="Open Sans"/>
                <a:sym typeface="Open Sans"/>
              </a:rPr>
              <a:t>meeting I set up with Edson </a:t>
            </a:r>
            <a:r>
              <a:rPr b="1" lang="en">
                <a:latin typeface="Open Sans"/>
                <a:ea typeface="Open Sans"/>
                <a:cs typeface="Open Sans"/>
                <a:sym typeface="Open Sans"/>
              </a:rPr>
              <a:t>provided a forum for </a:t>
            </a:r>
            <a:r>
              <a:rPr lang="en">
                <a:latin typeface="Open Sans"/>
                <a:ea typeface="Open Sans"/>
                <a:cs typeface="Open Sans"/>
                <a:sym typeface="Open Sans"/>
              </a:rPr>
              <a:t>the kind of </a:t>
            </a:r>
            <a:r>
              <a:rPr b="1" lang="en">
                <a:latin typeface="Open Sans"/>
                <a:ea typeface="Open Sans"/>
                <a:cs typeface="Open Sans"/>
                <a:sym typeface="Open Sans"/>
              </a:rPr>
              <a:t>soft advocacy that’s required for affecting change</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u="sng">
                <a:latin typeface="Open Sans"/>
                <a:ea typeface="Open Sans"/>
                <a:cs typeface="Open Sans"/>
                <a:sym typeface="Open Sans"/>
              </a:rPr>
              <a:t>Understand how decisions are made</a:t>
            </a:r>
            <a:endParaRPr u="sng">
              <a:latin typeface="Open Sans"/>
              <a:ea typeface="Open Sans"/>
              <a:cs typeface="Open Sans"/>
              <a:sym typeface="Open Sans"/>
            </a:endParaRPr>
          </a:p>
          <a:p>
            <a:pPr indent="-298450" lvl="2" marL="1371600" rtl="0" algn="l">
              <a:spcBef>
                <a:spcPts val="0"/>
              </a:spcBef>
              <a:spcAft>
                <a:spcPts val="0"/>
              </a:spcAft>
              <a:buSzPts val="1100"/>
              <a:buFont typeface="Open Sans"/>
              <a:buChar char="■"/>
            </a:pPr>
            <a:r>
              <a:rPr lang="en">
                <a:latin typeface="Open Sans"/>
                <a:ea typeface="Open Sans"/>
                <a:cs typeface="Open Sans"/>
                <a:sym typeface="Open Sans"/>
              </a:rPr>
              <a:t>I would also say that another major factor was that the first time around </a:t>
            </a:r>
            <a:r>
              <a:rPr b="1" lang="en">
                <a:latin typeface="Open Sans"/>
                <a:ea typeface="Open Sans"/>
                <a:cs typeface="Open Sans"/>
                <a:sym typeface="Open Sans"/>
              </a:rPr>
              <a:t>I simply assumed</a:t>
            </a:r>
            <a:r>
              <a:rPr lang="en">
                <a:latin typeface="Open Sans"/>
                <a:ea typeface="Open Sans"/>
                <a:cs typeface="Open Sans"/>
                <a:sym typeface="Open Sans"/>
              </a:rPr>
              <a:t> that because the library had </a:t>
            </a:r>
            <a:r>
              <a:rPr b="1" lang="en">
                <a:latin typeface="Open Sans"/>
                <a:ea typeface="Open Sans"/>
                <a:cs typeface="Open Sans"/>
                <a:sym typeface="Open Sans"/>
              </a:rPr>
              <a:t>paid a lot of money</a:t>
            </a:r>
            <a:r>
              <a:rPr lang="en">
                <a:latin typeface="Open Sans"/>
                <a:ea typeface="Open Sans"/>
                <a:cs typeface="Open Sans"/>
                <a:sym typeface="Open Sans"/>
              </a:rPr>
              <a:t> for an AMA, </a:t>
            </a:r>
            <a:r>
              <a:rPr b="1" lang="en">
                <a:latin typeface="Open Sans"/>
                <a:ea typeface="Open Sans"/>
                <a:cs typeface="Open Sans"/>
                <a:sym typeface="Open Sans"/>
              </a:rPr>
              <a:t>it would automatically be a priority</a:t>
            </a:r>
            <a:endParaRPr b="1">
              <a:latin typeface="Open Sans"/>
              <a:ea typeface="Open Sans"/>
              <a:cs typeface="Open Sans"/>
              <a:sym typeface="Open Sans"/>
            </a:endParaRPr>
          </a:p>
          <a:p>
            <a:pPr indent="-298450" lvl="2" marL="1371600" rtl="0" algn="l">
              <a:spcBef>
                <a:spcPts val="0"/>
              </a:spcBef>
              <a:spcAft>
                <a:spcPts val="0"/>
              </a:spcAft>
              <a:buSzPts val="1100"/>
              <a:buFont typeface="Open Sans"/>
              <a:buChar char="■"/>
            </a:pPr>
            <a:r>
              <a:rPr lang="en">
                <a:latin typeface="Open Sans"/>
                <a:ea typeface="Open Sans"/>
                <a:cs typeface="Open Sans"/>
                <a:sym typeface="Open Sans"/>
              </a:rPr>
              <a:t>I didn’t know that this was not necessarily the case; </a:t>
            </a:r>
            <a:r>
              <a:rPr b="1" lang="en">
                <a:latin typeface="Open Sans"/>
                <a:ea typeface="Open Sans"/>
                <a:cs typeface="Open Sans"/>
                <a:sym typeface="Open Sans"/>
              </a:rPr>
              <a:t>once I did, I concentrated my efforts</a:t>
            </a:r>
            <a:r>
              <a:rPr lang="en">
                <a:latin typeface="Open Sans"/>
                <a:ea typeface="Open Sans"/>
                <a:cs typeface="Open Sans"/>
                <a:sym typeface="Open Sans"/>
              </a:rPr>
              <a:t> on winning over Edson to the cause since I knew that he would be an </a:t>
            </a:r>
            <a:r>
              <a:rPr b="1" lang="en">
                <a:latin typeface="Open Sans"/>
                <a:ea typeface="Open Sans"/>
                <a:cs typeface="Open Sans"/>
                <a:sym typeface="Open Sans"/>
              </a:rPr>
              <a:t>effective advocate</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Help colleagues understand how this work will benefit them or make their jobs better/easier/faster</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One of the ways I ultimately did this was to </a:t>
            </a:r>
            <a:r>
              <a:rPr b="1" lang="en">
                <a:latin typeface="Open Sans"/>
                <a:ea typeface="Open Sans"/>
                <a:cs typeface="Open Sans"/>
                <a:sym typeface="Open Sans"/>
              </a:rPr>
              <a:t>convince him </a:t>
            </a:r>
            <a:r>
              <a:rPr lang="en">
                <a:latin typeface="Open Sans"/>
                <a:ea typeface="Open Sans"/>
                <a:cs typeface="Open Sans"/>
                <a:sym typeface="Open Sans"/>
              </a:rPr>
              <a:t>that</a:t>
            </a:r>
            <a:r>
              <a:rPr b="1" lang="en">
                <a:latin typeface="Open Sans"/>
                <a:ea typeface="Open Sans"/>
                <a:cs typeface="Open Sans"/>
                <a:sym typeface="Open Sans"/>
              </a:rPr>
              <a:t> he had a stake in making this work. </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Advocacy and outreach are everything</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And in that vein, I think the biggest piece of advice I can give is </a:t>
            </a:r>
            <a:r>
              <a:rPr b="1" lang="en">
                <a:latin typeface="Open Sans"/>
                <a:ea typeface="Open Sans"/>
                <a:cs typeface="Open Sans"/>
                <a:sym typeface="Open Sans"/>
              </a:rPr>
              <a:t>never underestimate the power of advocacy</a:t>
            </a:r>
            <a:r>
              <a:rPr lang="en">
                <a:latin typeface="Open Sans"/>
                <a:ea typeface="Open Sans"/>
                <a:cs typeface="Open Sans"/>
                <a:sym typeface="Open Sans"/>
              </a:rPr>
              <a:t>, whether soft, hard, direct, or indirect. </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Accept that change will not happen overnight</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On that point though, it’s also important to recognize that </a:t>
            </a:r>
            <a:r>
              <a:rPr b="1" lang="en">
                <a:latin typeface="Open Sans"/>
                <a:ea typeface="Open Sans"/>
                <a:cs typeface="Open Sans"/>
                <a:sym typeface="Open Sans"/>
              </a:rPr>
              <a:t>this won’t happen overnight. </a:t>
            </a:r>
            <a:endParaRPr b="1">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Affecting </a:t>
            </a:r>
            <a:r>
              <a:rPr b="1" lang="en">
                <a:latin typeface="Open Sans"/>
                <a:ea typeface="Open Sans"/>
                <a:cs typeface="Open Sans"/>
                <a:sym typeface="Open Sans"/>
              </a:rPr>
              <a:t>change is hard</a:t>
            </a:r>
            <a:r>
              <a:rPr lang="en">
                <a:latin typeface="Open Sans"/>
                <a:ea typeface="Open Sans"/>
                <a:cs typeface="Open Sans"/>
                <a:sym typeface="Open Sans"/>
              </a:rPr>
              <a:t>, and </a:t>
            </a:r>
            <a:r>
              <a:rPr b="1" lang="en">
                <a:latin typeface="Open Sans"/>
                <a:ea typeface="Open Sans"/>
                <a:cs typeface="Open Sans"/>
                <a:sym typeface="Open Sans"/>
              </a:rPr>
              <a:t>without persistent advocacy</a:t>
            </a:r>
            <a:r>
              <a:rPr lang="en">
                <a:latin typeface="Open Sans"/>
                <a:ea typeface="Open Sans"/>
                <a:cs typeface="Open Sans"/>
                <a:sym typeface="Open Sans"/>
              </a:rPr>
              <a:t> it simply</a:t>
            </a:r>
            <a:r>
              <a:rPr b="1" lang="en">
                <a:latin typeface="Open Sans"/>
                <a:ea typeface="Open Sans"/>
                <a:cs typeface="Open Sans"/>
                <a:sym typeface="Open Sans"/>
              </a:rPr>
              <a:t> will not happen</a:t>
            </a:r>
            <a:endParaRPr b="1">
              <a:latin typeface="Open Sans"/>
              <a:ea typeface="Open Sans"/>
              <a:cs typeface="Open Sans"/>
              <a:sym typeface="Open Sans"/>
            </a:endParaRPr>
          </a:p>
          <a:p>
            <a:pPr indent="-298450" lvl="0" marL="457200" rtl="0" algn="l">
              <a:spcBef>
                <a:spcPts val="0"/>
              </a:spcBef>
              <a:spcAft>
                <a:spcPts val="0"/>
              </a:spcAft>
              <a:buSzPts val="1100"/>
              <a:buChar char="●"/>
            </a:pPr>
            <a:r>
              <a:rPr lang="en">
                <a:latin typeface="Open Sans"/>
                <a:ea typeface="Open Sans"/>
                <a:cs typeface="Open Sans"/>
                <a:sym typeface="Open Sans"/>
              </a:rPr>
              <a:t>That’s about all I have for today, but before I hand off the mic …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2" name="Shape 242"/>
        <p:cNvGrpSpPr/>
        <p:nvPr/>
      </p:nvGrpSpPr>
      <p:grpSpPr>
        <a:xfrm>
          <a:off x="0" y="0"/>
          <a:ext cx="0" cy="0"/>
          <a:chOff x="0" y="0"/>
          <a:chExt cx="0" cy="0"/>
        </a:xfrm>
      </p:grpSpPr>
      <p:sp>
        <p:nvSpPr>
          <p:cNvPr id="243" name="Google Shape;243;g4401af1c66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4" name="Google Shape;244;g4401af1c66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SHIRA</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a:latin typeface="Open Sans"/>
                <a:ea typeface="Open Sans"/>
                <a:cs typeface="Open Sans"/>
                <a:sym typeface="Open Sans"/>
              </a:rPr>
              <a:t>I just want to</a:t>
            </a:r>
            <a:r>
              <a:rPr b="1" lang="en">
                <a:latin typeface="Open Sans"/>
                <a:ea typeface="Open Sans"/>
                <a:cs typeface="Open Sans"/>
                <a:sym typeface="Open Sans"/>
              </a:rPr>
              <a:t> thank and acknowledge </a:t>
            </a:r>
            <a:r>
              <a:rPr lang="en">
                <a:latin typeface="Open Sans"/>
                <a:ea typeface="Open Sans"/>
                <a:cs typeface="Open Sans"/>
                <a:sym typeface="Open Sans"/>
              </a:rPr>
              <a:t>the whole Archivematica team at UCLA who has worked alongside me to see this project to completion</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Santhosh Kundukulangara</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Charlie Chen</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Stephen Gurnick</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Edson Smith</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Josh Gomez</a:t>
            </a:r>
            <a:endParaRPr>
              <a:latin typeface="Open Sans"/>
              <a:ea typeface="Open Sans"/>
              <a:cs typeface="Open Sans"/>
              <a:sym typeface="Open Sans"/>
            </a:endParaRPr>
          </a:p>
          <a:p>
            <a:pPr indent="-298450" lvl="1" marL="914400" rtl="0" algn="l">
              <a:spcBef>
                <a:spcPts val="0"/>
              </a:spcBef>
              <a:spcAft>
                <a:spcPts val="0"/>
              </a:spcAft>
              <a:buSzPts val="1100"/>
              <a:buFont typeface="Open Sans"/>
              <a:buChar char="○"/>
            </a:pPr>
            <a:r>
              <a:rPr lang="en">
                <a:latin typeface="Open Sans"/>
                <a:ea typeface="Open Sans"/>
                <a:cs typeface="Open Sans"/>
                <a:sym typeface="Open Sans"/>
              </a:rPr>
              <a:t>Jasmine Jones</a:t>
            </a:r>
            <a:endParaRPr>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b="1" lang="en">
                <a:latin typeface="Open Sans"/>
                <a:ea typeface="Open Sans"/>
                <a:cs typeface="Open Sans"/>
                <a:sym typeface="Open Sans"/>
              </a:rPr>
              <a:t>I’d be nowhere without all of them</a:t>
            </a:r>
            <a:endParaRPr b="1">
              <a:latin typeface="Open Sans"/>
              <a:ea typeface="Open Sans"/>
              <a:cs typeface="Open Sans"/>
              <a:sym typeface="Open Sans"/>
            </a:endParaRPr>
          </a:p>
          <a:p>
            <a:pPr indent="-298450" lvl="0" marL="457200" rtl="0" algn="l">
              <a:spcBef>
                <a:spcPts val="0"/>
              </a:spcBef>
              <a:spcAft>
                <a:spcPts val="0"/>
              </a:spcAft>
              <a:buSzPts val="1100"/>
              <a:buFont typeface="Open Sans"/>
              <a:buChar char="●"/>
            </a:pPr>
            <a:r>
              <a:rPr lang="en">
                <a:latin typeface="Open Sans"/>
                <a:ea typeface="Open Sans"/>
                <a:cs typeface="Open Sans"/>
                <a:sym typeface="Open Sans"/>
              </a:rPr>
              <a:t>And with that, </a:t>
            </a:r>
            <a:r>
              <a:rPr b="1" lang="en">
                <a:latin typeface="Open Sans"/>
                <a:ea typeface="Open Sans"/>
                <a:cs typeface="Open Sans"/>
                <a:sym typeface="Open Sans"/>
              </a:rPr>
              <a:t>I’ll hand it off to Mary</a:t>
            </a:r>
            <a:endParaRPr b="1">
              <a:latin typeface="Open Sans"/>
              <a:ea typeface="Open Sans"/>
              <a:cs typeface="Open Sans"/>
              <a:sym typeface="Open San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9" name="Shape 249"/>
        <p:cNvGrpSpPr/>
        <p:nvPr/>
      </p:nvGrpSpPr>
      <p:grpSpPr>
        <a:xfrm>
          <a:off x="0" y="0"/>
          <a:ext cx="0" cy="0"/>
          <a:chOff x="0" y="0"/>
          <a:chExt cx="0" cy="0"/>
        </a:xfrm>
      </p:grpSpPr>
      <p:sp>
        <p:nvSpPr>
          <p:cNvPr id="250" name="Google Shape;250;g3f84aded2c_0_2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1" name="Google Shape;251;g3f84aded2c_0_2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t>Good morning! My name is Mary Leverance, and m</a:t>
            </a:r>
            <a:r>
              <a:rPr lang="en" sz="1000"/>
              <a:t>y job title at the University of Arkansas is Preservation Coordinator. My duties are split between the University Libraries and the Center for Advanced Spatial Technologies (aka CAST), a grant-funded multi-disciplinary research center. In the Libraries, I focus on physical preservation of library items, and was also on a committee to recommend a digital preservation system. With CAST, my role is to make research data objects findable and accessible, and preserve them for the long-term.</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Here’s a bit of background on the IT and digital preservation setup for each group.</a:t>
            </a:r>
            <a:endParaRPr sz="1000"/>
          </a:p>
          <a:p>
            <a:pPr indent="0" lvl="0" marL="0" rtl="0" algn="l">
              <a:spcBef>
                <a:spcPts val="0"/>
              </a:spcBef>
              <a:spcAft>
                <a:spcPts val="0"/>
              </a:spcAft>
              <a:buNone/>
            </a:pPr>
            <a:r>
              <a:rPr lang="en" sz="1000" u="sng"/>
              <a:t>Libraries</a:t>
            </a:r>
            <a:endParaRPr sz="1000"/>
          </a:p>
          <a:p>
            <a:pPr indent="0" lvl="0" marL="0" rtl="0" algn="l">
              <a:spcBef>
                <a:spcPts val="0"/>
              </a:spcBef>
              <a:spcAft>
                <a:spcPts val="0"/>
              </a:spcAft>
              <a:buNone/>
            </a:pPr>
            <a:r>
              <a:rPr lang="en" sz="1000"/>
              <a:t>The two IT workers handle any technology-related need or problem, and they also work on special projects. Needless to say, they’re busy.</a:t>
            </a:r>
            <a:endParaRPr sz="1000"/>
          </a:p>
          <a:p>
            <a:pPr indent="0" lvl="0" marL="0" rtl="0" algn="l">
              <a:spcBef>
                <a:spcPts val="0"/>
              </a:spcBef>
              <a:spcAft>
                <a:spcPts val="0"/>
              </a:spcAft>
              <a:buNone/>
            </a:pPr>
            <a:r>
              <a:rPr lang="en" sz="1000"/>
              <a:t>The Libraries do not have anyone solely dedicated to digital preservation, and although we made a recommendation for a digital preservation system, SPOILER ALERT: the recommendation doesn’t involve IT, and we aren’t fully up and running with a system.</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u="sng"/>
              <a:t>CAST</a:t>
            </a:r>
            <a:endParaRPr sz="1000"/>
          </a:p>
          <a:p>
            <a:pPr indent="0" lvl="0" marL="0" rtl="0" algn="l">
              <a:spcBef>
                <a:spcPts val="0"/>
              </a:spcBef>
              <a:spcAft>
                <a:spcPts val="0"/>
              </a:spcAft>
              <a:buNone/>
            </a:pPr>
            <a:r>
              <a:rPr lang="en" sz="1000"/>
              <a:t>There is one IT worker for 14 researchers. CAST research projects include geospatial research in archaeology, image analysis, 3D reconstruction, reality capture, and GIS &amp; mapping. Researchers collect and generate large data sets. </a:t>
            </a:r>
            <a:endParaRPr sz="1000"/>
          </a:p>
          <a:p>
            <a:pPr indent="0" lvl="0" marL="0" rtl="0" algn="l">
              <a:spcBef>
                <a:spcPts val="0"/>
              </a:spcBef>
              <a:spcAft>
                <a:spcPts val="0"/>
              </a:spcAft>
              <a:buNone/>
            </a:pPr>
            <a:r>
              <a:rPr lang="en" sz="1000"/>
              <a:t>Per National Science Foundation (NSF) grant requirements, research data must be preserved for the long-term.</a:t>
            </a:r>
            <a:endParaRPr sz="100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6" name="Shape 256"/>
        <p:cNvGrpSpPr/>
        <p:nvPr/>
      </p:nvGrpSpPr>
      <p:grpSpPr>
        <a:xfrm>
          <a:off x="0" y="0"/>
          <a:ext cx="0" cy="0"/>
          <a:chOff x="0" y="0"/>
          <a:chExt cx="0" cy="0"/>
        </a:xfrm>
      </p:grpSpPr>
      <p:sp>
        <p:nvSpPr>
          <p:cNvPr id="257" name="Google Shape;257;g3f84aded2c_0_3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8" name="Google Shape;258;g3f84aded2c_0_3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t>Both groups are dealing with challenges, and w</a:t>
            </a:r>
            <a:r>
              <a:rPr lang="en" sz="1000"/>
              <a:t>hile they’re listed on the slide singularly, they really all </a:t>
            </a:r>
            <a:r>
              <a:rPr lang="en" sz="1000"/>
              <a:t>play off of </a:t>
            </a:r>
            <a:r>
              <a:rPr lang="en" sz="1000"/>
              <a:t>and impact </a:t>
            </a:r>
            <a:r>
              <a:rPr lang="en" sz="1000"/>
              <a:t>one another.</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u="sng"/>
              <a:t>Libraries </a:t>
            </a:r>
            <a:endParaRPr sz="1000" u="sng"/>
          </a:p>
          <a:p>
            <a:pPr indent="0" lvl="0" marL="0" rtl="0" algn="l">
              <a:spcBef>
                <a:spcPts val="0"/>
              </a:spcBef>
              <a:spcAft>
                <a:spcPts val="0"/>
              </a:spcAft>
              <a:buNone/>
            </a:pPr>
            <a:r>
              <a:rPr lang="en" sz="1000"/>
              <a:t>Challenge #1</a:t>
            </a:r>
            <a:endParaRPr sz="1000"/>
          </a:p>
          <a:p>
            <a:pPr indent="-292100" lvl="0" marL="457200" rtl="0" algn="l">
              <a:spcBef>
                <a:spcPts val="0"/>
              </a:spcBef>
              <a:spcAft>
                <a:spcPts val="0"/>
              </a:spcAft>
              <a:buSzPts val="1000"/>
              <a:buChar char="●"/>
            </a:pPr>
            <a:r>
              <a:rPr lang="en" sz="1000"/>
              <a:t>Staff and administration recognize d</a:t>
            </a:r>
            <a:r>
              <a:rPr lang="en" sz="1000"/>
              <a:t>igital preservation </a:t>
            </a:r>
            <a:r>
              <a:rPr lang="en" sz="1000"/>
              <a:t>as important - this is good!</a:t>
            </a:r>
            <a:endParaRPr sz="1000"/>
          </a:p>
          <a:p>
            <a:pPr indent="-292100" lvl="0" marL="457200" rtl="0" algn="l">
              <a:spcBef>
                <a:spcPts val="0"/>
              </a:spcBef>
              <a:spcAft>
                <a:spcPts val="0"/>
              </a:spcAft>
              <a:buSzPts val="1000"/>
              <a:buChar char="●"/>
            </a:pPr>
            <a:r>
              <a:rPr lang="en" sz="1000"/>
              <a:t>However, leadership, librarians, and IT have different understanding of what digital preservation is, and are not unified on what it </a:t>
            </a:r>
            <a:r>
              <a:rPr i="1" lang="en" sz="1000"/>
              <a:t>isn’t</a:t>
            </a:r>
            <a:endParaRPr sz="1000"/>
          </a:p>
          <a:p>
            <a:pPr indent="0" lvl="0" marL="0" rtl="0" algn="l">
              <a:spcBef>
                <a:spcPts val="0"/>
              </a:spcBef>
              <a:spcAft>
                <a:spcPts val="0"/>
              </a:spcAft>
              <a:buNone/>
            </a:pPr>
            <a:r>
              <a:rPr lang="en" sz="1000"/>
              <a:t>Challenge #2</a:t>
            </a:r>
            <a:endParaRPr sz="1000"/>
          </a:p>
          <a:p>
            <a:pPr indent="-292100" lvl="0" marL="457200" rtl="0" algn="l">
              <a:spcBef>
                <a:spcPts val="0"/>
              </a:spcBef>
              <a:spcAft>
                <a:spcPts val="0"/>
              </a:spcAft>
              <a:buSzPts val="1000"/>
              <a:buChar char="●"/>
            </a:pPr>
            <a:r>
              <a:rPr lang="en" sz="1000"/>
              <a:t>Our saga with IT</a:t>
            </a:r>
            <a:endParaRPr sz="1000"/>
          </a:p>
          <a:p>
            <a:pPr indent="-292100" lvl="1" marL="914400" rtl="0" algn="l">
              <a:lnSpc>
                <a:spcPct val="115000"/>
              </a:lnSpc>
              <a:spcBef>
                <a:spcPts val="0"/>
              </a:spcBef>
              <a:spcAft>
                <a:spcPts val="0"/>
              </a:spcAft>
              <a:buSzPts val="1000"/>
              <a:buChar char="○"/>
            </a:pPr>
            <a:r>
              <a:rPr lang="en" sz="1000"/>
              <a:t>With apologies to William Wordsworth, we started out wandering lonely as a cloud: the </a:t>
            </a:r>
            <a:r>
              <a:rPr lang="en" sz="1000"/>
              <a:t>university archivist spearheaded the </a:t>
            </a:r>
            <a:r>
              <a:rPr lang="en" sz="1000"/>
              <a:t>i</a:t>
            </a:r>
            <a:r>
              <a:rPr lang="en" sz="1000"/>
              <a:t>nitial implementation of open source software </a:t>
            </a:r>
            <a:endParaRPr sz="1000"/>
          </a:p>
          <a:p>
            <a:pPr indent="-292100" lvl="1" marL="914400" rtl="0" algn="l">
              <a:lnSpc>
                <a:spcPct val="115000"/>
              </a:lnSpc>
              <a:spcBef>
                <a:spcPts val="0"/>
              </a:spcBef>
              <a:spcAft>
                <a:spcPts val="0"/>
              </a:spcAft>
              <a:buSzPts val="1000"/>
              <a:buChar char="○"/>
            </a:pPr>
            <a:r>
              <a:rPr lang="en" sz="1000"/>
              <a:t>Libraries IT was a bit resistant to digital preservation and not able to provide support staff-wise, so collaboration was shifted to university IT</a:t>
            </a:r>
            <a:endParaRPr sz="1000"/>
          </a:p>
          <a:p>
            <a:pPr indent="-292100" lvl="1" marL="914400" rtl="0" algn="l">
              <a:lnSpc>
                <a:spcPct val="115000"/>
              </a:lnSpc>
              <a:spcBef>
                <a:spcPts val="0"/>
              </a:spcBef>
              <a:spcAft>
                <a:spcPts val="0"/>
              </a:spcAft>
              <a:buSzPts val="1000"/>
              <a:buChar char="○"/>
            </a:pPr>
            <a:r>
              <a:rPr lang="en" sz="1000"/>
              <a:t>This worked, but a restructuring meant losing their support, and then access to the open source system altogether </a:t>
            </a:r>
            <a:endParaRPr sz="1000"/>
          </a:p>
          <a:p>
            <a:pPr indent="-292100" lvl="1" marL="914400" rtl="0" algn="l">
              <a:lnSpc>
                <a:spcPct val="115000"/>
              </a:lnSpc>
              <a:spcBef>
                <a:spcPts val="0"/>
              </a:spcBef>
              <a:spcAft>
                <a:spcPts val="0"/>
              </a:spcAft>
              <a:buSzPts val="1000"/>
              <a:buChar char="○"/>
            </a:pPr>
            <a:r>
              <a:rPr lang="en" sz="1000"/>
              <a:t>To bring it back to the cloud, a recent allocation of cloud storage space prompted IT to say, Hey, there’s cloud storage you can use for preservation! Which brings us back to the first issue of knowing what digital preservation is.</a:t>
            </a:r>
            <a:endParaRPr sz="1000"/>
          </a:p>
          <a:p>
            <a:pPr indent="0" lvl="0" marL="0" rtl="0" algn="l">
              <a:lnSpc>
                <a:spcPct val="115000"/>
              </a:lnSpc>
              <a:spcBef>
                <a:spcPts val="0"/>
              </a:spcBef>
              <a:spcAft>
                <a:spcPts val="0"/>
              </a:spcAft>
              <a:buNone/>
            </a:pPr>
            <a:r>
              <a:rPr lang="en" sz="1000"/>
              <a:t>Challenge #3</a:t>
            </a:r>
            <a:endParaRPr sz="1000"/>
          </a:p>
          <a:p>
            <a:pPr indent="-292100" lvl="0" marL="457200" rtl="0" algn="l">
              <a:spcBef>
                <a:spcPts val="0"/>
              </a:spcBef>
              <a:spcAft>
                <a:spcPts val="0"/>
              </a:spcAft>
              <a:buSzPts val="1000"/>
              <a:buChar char="●"/>
            </a:pPr>
            <a:r>
              <a:rPr lang="en" sz="1000"/>
              <a:t>In early 2017, a proprietary system was recommended</a:t>
            </a:r>
            <a:endParaRPr sz="1000"/>
          </a:p>
          <a:p>
            <a:pPr indent="-292100" lvl="0" marL="457200" rtl="0" algn="l">
              <a:spcBef>
                <a:spcPts val="0"/>
              </a:spcBef>
              <a:spcAft>
                <a:spcPts val="0"/>
              </a:spcAft>
              <a:buSzPts val="1000"/>
              <a:buChar char="●"/>
            </a:pPr>
            <a:r>
              <a:rPr lang="en" sz="1000"/>
              <a:t>Not long after, new administrative leadership was hired</a:t>
            </a:r>
            <a:endParaRPr sz="1000"/>
          </a:p>
          <a:p>
            <a:pPr indent="-292100" lvl="1" marL="914400" rtl="0" algn="l">
              <a:spcBef>
                <a:spcPts val="0"/>
              </a:spcBef>
              <a:spcAft>
                <a:spcPts val="0"/>
              </a:spcAft>
              <a:buSzPts val="1000"/>
              <a:buChar char="○"/>
            </a:pPr>
            <a:r>
              <a:rPr lang="en" sz="1000"/>
              <a:t>Someone new brings their own ideas of how to do things, and when a system is not already fully implemented, these ideas may be cause for pause</a:t>
            </a:r>
            <a:endParaRPr sz="1000"/>
          </a:p>
          <a:p>
            <a:pPr indent="0" lvl="0" marL="0" rtl="0" algn="l">
              <a:spcBef>
                <a:spcPts val="0"/>
              </a:spcBef>
              <a:spcAft>
                <a:spcPts val="0"/>
              </a:spcAft>
              <a:buNone/>
            </a:pPr>
            <a:r>
              <a:rPr lang="en" sz="1000"/>
              <a:t>Challenge #4</a:t>
            </a:r>
            <a:endParaRPr sz="1000"/>
          </a:p>
          <a:p>
            <a:pPr indent="-292100" lvl="0" marL="457200" rtl="0" algn="l">
              <a:spcBef>
                <a:spcPts val="0"/>
              </a:spcBef>
              <a:spcAft>
                <a:spcPts val="0"/>
              </a:spcAft>
              <a:buSzPts val="1000"/>
              <a:buChar char="●"/>
            </a:pPr>
            <a:r>
              <a:rPr lang="en" sz="1000"/>
              <a:t>There are unknowns</a:t>
            </a:r>
            <a:endParaRPr sz="1000"/>
          </a:p>
          <a:p>
            <a:pPr indent="-292100" lvl="1" marL="914400" rtl="0" algn="l">
              <a:spcBef>
                <a:spcPts val="0"/>
              </a:spcBef>
              <a:spcAft>
                <a:spcPts val="0"/>
              </a:spcAft>
              <a:buSzPts val="1000"/>
              <a:buChar char="○"/>
            </a:pPr>
            <a:r>
              <a:rPr lang="en" sz="1000"/>
              <a:t>It remains to be seen whether this leadership change will bring Libraries IT back into the picture</a:t>
            </a:r>
            <a:endParaRPr sz="1000"/>
          </a:p>
          <a:p>
            <a:pPr indent="-292100" lvl="1" marL="914400" rtl="0" algn="l">
              <a:spcBef>
                <a:spcPts val="0"/>
              </a:spcBef>
              <a:spcAft>
                <a:spcPts val="0"/>
              </a:spcAft>
              <a:buSzPts val="1000"/>
              <a:buChar char="○"/>
            </a:pPr>
            <a:r>
              <a:rPr lang="en" sz="1000"/>
              <a:t>We don’t know the level of commitment or budget for digital preservation </a:t>
            </a:r>
            <a:endParaRPr sz="1000"/>
          </a:p>
          <a:p>
            <a:pPr indent="-292100" lvl="1" marL="914400" rtl="0" algn="l">
              <a:spcBef>
                <a:spcPts val="0"/>
              </a:spcBef>
              <a:spcAft>
                <a:spcPts val="0"/>
              </a:spcAft>
              <a:buSzPts val="1000"/>
              <a:buChar char="○"/>
            </a:pPr>
            <a:r>
              <a:rPr lang="en" sz="1000"/>
              <a:t>Due to the unknowns, we’re not up and running with a system</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u="sng"/>
              <a:t>CAST</a:t>
            </a:r>
            <a:endParaRPr sz="1000" u="sng"/>
          </a:p>
          <a:p>
            <a:pPr indent="0" lvl="0" marL="0" rtl="0" algn="l">
              <a:spcBef>
                <a:spcPts val="0"/>
              </a:spcBef>
              <a:spcAft>
                <a:spcPts val="0"/>
              </a:spcAft>
              <a:buNone/>
            </a:pPr>
            <a:r>
              <a:rPr lang="en" sz="1000"/>
              <a:t>Challenge #1</a:t>
            </a:r>
            <a:endParaRPr sz="1000"/>
          </a:p>
          <a:p>
            <a:pPr indent="-292100" lvl="0" marL="457200" marR="0" rtl="0" algn="l">
              <a:lnSpc>
                <a:spcPct val="100000"/>
              </a:lnSpc>
              <a:spcBef>
                <a:spcPts val="0"/>
              </a:spcBef>
              <a:spcAft>
                <a:spcPts val="0"/>
              </a:spcAft>
              <a:buClr>
                <a:srgbClr val="000000"/>
              </a:buClr>
              <a:buSzPts val="1000"/>
              <a:buFont typeface="Arial"/>
              <a:buChar char="●"/>
            </a:pPr>
            <a:r>
              <a:rPr lang="en" sz="1000"/>
              <a:t>Current “long-term preservation” is data backups on office servers and data stored in cloud </a:t>
            </a:r>
            <a:endParaRPr sz="1000"/>
          </a:p>
          <a:p>
            <a:pPr indent="0" lvl="0" marL="0" rtl="0" algn="l">
              <a:spcBef>
                <a:spcPts val="0"/>
              </a:spcBef>
              <a:spcAft>
                <a:spcPts val="0"/>
              </a:spcAft>
              <a:buNone/>
            </a:pPr>
            <a:r>
              <a:rPr lang="en" sz="1000"/>
              <a:t>Challenge #2</a:t>
            </a:r>
            <a:endParaRPr sz="1000"/>
          </a:p>
          <a:p>
            <a:pPr indent="-292100" lvl="0" marL="457200" rtl="0" algn="l">
              <a:spcBef>
                <a:spcPts val="0"/>
              </a:spcBef>
              <a:spcAft>
                <a:spcPts val="0"/>
              </a:spcAft>
              <a:buSzPts val="1000"/>
              <a:buChar char="●"/>
            </a:pPr>
            <a:r>
              <a:rPr lang="en" sz="1000"/>
              <a:t>Large files from 3D scanning and geospatial work means more storage space is needed, which IT person has to come up with</a:t>
            </a:r>
            <a:endParaRPr sz="1000"/>
          </a:p>
          <a:p>
            <a:pPr indent="-292100" lvl="0" marL="457200" rtl="0" algn="l">
              <a:spcBef>
                <a:spcPts val="0"/>
              </a:spcBef>
              <a:spcAft>
                <a:spcPts val="0"/>
              </a:spcAft>
              <a:buSzPts val="1000"/>
              <a:buChar char="●"/>
            </a:pPr>
            <a:r>
              <a:rPr lang="en" sz="1000"/>
              <a:t>Storage space is not free, no matter what kind of system you’ve implemented</a:t>
            </a:r>
            <a:endParaRPr sz="1000"/>
          </a:p>
          <a:p>
            <a:pPr indent="0" lvl="0" marL="0" rtl="0" algn="l">
              <a:spcBef>
                <a:spcPts val="0"/>
              </a:spcBef>
              <a:spcAft>
                <a:spcPts val="0"/>
              </a:spcAft>
              <a:buNone/>
            </a:pPr>
            <a:r>
              <a:rPr lang="en" sz="1000"/>
              <a:t>Challenge #3 </a:t>
            </a:r>
            <a:endParaRPr sz="1000"/>
          </a:p>
          <a:p>
            <a:pPr indent="-292100" lvl="0" marL="457200" rtl="0" algn="l">
              <a:spcBef>
                <a:spcPts val="0"/>
              </a:spcBef>
              <a:spcAft>
                <a:spcPts val="0"/>
              </a:spcAft>
              <a:buSzPts val="1000"/>
              <a:buChar char="●"/>
            </a:pPr>
            <a:r>
              <a:rPr lang="en" sz="1000"/>
              <a:t>Although funding for preservation could be written into grants, it’s generally something not seen as priority</a:t>
            </a:r>
            <a:r>
              <a:rPr lang="en" sz="1000"/>
              <a:t> </a:t>
            </a:r>
            <a:endParaRPr sz="1000"/>
          </a:p>
          <a:p>
            <a:pPr indent="-292100" lvl="0" marL="457200" rtl="0" algn="l">
              <a:spcBef>
                <a:spcPts val="0"/>
              </a:spcBef>
              <a:spcAft>
                <a:spcPts val="0"/>
              </a:spcAft>
              <a:buSzPts val="1000"/>
              <a:buChar char="●"/>
            </a:pPr>
            <a:r>
              <a:rPr lang="en" sz="1000"/>
              <a:t>Even if there is collaboration with the Libraries on a system, money will remain a challenge</a:t>
            </a:r>
            <a:endParaRPr sz="1000"/>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4" name="Shape 264"/>
        <p:cNvGrpSpPr/>
        <p:nvPr/>
      </p:nvGrpSpPr>
      <p:grpSpPr>
        <a:xfrm>
          <a:off x="0" y="0"/>
          <a:ext cx="0" cy="0"/>
          <a:chOff x="0" y="0"/>
          <a:chExt cx="0" cy="0"/>
        </a:xfrm>
      </p:grpSpPr>
      <p:sp>
        <p:nvSpPr>
          <p:cNvPr id="265" name="Google Shape;265;g3f84aded2c_0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3f84aded2c_0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t>At this point in time</a:t>
            </a:r>
            <a:r>
              <a:rPr lang="en" sz="1000"/>
              <a:t>, </a:t>
            </a:r>
            <a:r>
              <a:rPr lang="en" sz="1000"/>
              <a:t>both groups </a:t>
            </a:r>
            <a:r>
              <a:rPr lang="en" sz="1000"/>
              <a:t>need to spend more time discussing objectives, </a:t>
            </a:r>
            <a:r>
              <a:rPr lang="en" sz="1000"/>
              <a:t>goals, initiatives, </a:t>
            </a:r>
            <a:r>
              <a:rPr lang="en" sz="1000"/>
              <a:t>and desired outcomes in order to move us into a project execution phase. In thinking about ways to facilitate this, I’m focusing on the following strategies. Unlike the other presenters, these are strategies to do, and not ones that have already been done.</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u="sng"/>
              <a:t>Libraries </a:t>
            </a:r>
            <a:endParaRPr sz="1000" u="sng"/>
          </a:p>
          <a:p>
            <a:pPr indent="0" lvl="0" marL="0" rtl="0" algn="l">
              <a:spcBef>
                <a:spcPts val="0"/>
              </a:spcBef>
              <a:spcAft>
                <a:spcPts val="0"/>
              </a:spcAft>
              <a:buNone/>
            </a:pPr>
            <a:r>
              <a:rPr lang="en" sz="1000"/>
              <a:t>Strategy #1</a:t>
            </a:r>
            <a:endParaRPr sz="1000"/>
          </a:p>
          <a:p>
            <a:pPr indent="-292100" lvl="0" marL="457200" rtl="0" algn="l">
              <a:spcBef>
                <a:spcPts val="0"/>
              </a:spcBef>
              <a:spcAft>
                <a:spcPts val="0"/>
              </a:spcAft>
              <a:buSzPts val="1000"/>
              <a:buChar char="●"/>
            </a:pPr>
            <a:r>
              <a:rPr lang="en" sz="1000"/>
              <a:t>Work with colleagues (the university archivist and the head of Digital Services) to keep administrators interested in digital preservation </a:t>
            </a:r>
            <a:endParaRPr sz="1000"/>
          </a:p>
          <a:p>
            <a:pPr indent="-292100" lvl="1" marL="914400" rtl="0" algn="l">
              <a:spcBef>
                <a:spcPts val="0"/>
              </a:spcBef>
              <a:spcAft>
                <a:spcPts val="0"/>
              </a:spcAft>
              <a:buSzPts val="1000"/>
              <a:buChar char="○"/>
            </a:pPr>
            <a:r>
              <a:rPr lang="en" sz="1000"/>
              <a:t>We will continue to promote reasons for digital preservation system with leadership and with Libraries IT, even though they aren’t currently involved</a:t>
            </a:r>
            <a:endParaRPr sz="1000"/>
          </a:p>
          <a:p>
            <a:pPr indent="-292100" lvl="1" marL="914400" rtl="0" algn="l">
              <a:spcBef>
                <a:spcPts val="0"/>
              </a:spcBef>
              <a:spcAft>
                <a:spcPts val="0"/>
              </a:spcAft>
              <a:buSzPts val="1000"/>
              <a:buChar char="○"/>
            </a:pPr>
            <a:r>
              <a:rPr lang="en" sz="1000"/>
              <a:t>We will k</a:t>
            </a:r>
            <a:r>
              <a:rPr lang="en" sz="1000"/>
              <a:t>eep our perspectives open for implementing a system that perhaps wasn’t the one recommended by committee</a:t>
            </a:r>
            <a:endParaRPr sz="1000"/>
          </a:p>
          <a:p>
            <a:pPr indent="0" lvl="0" marL="0" rtl="0" algn="l">
              <a:spcBef>
                <a:spcPts val="0"/>
              </a:spcBef>
              <a:spcAft>
                <a:spcPts val="0"/>
              </a:spcAft>
              <a:buNone/>
            </a:pPr>
            <a:r>
              <a:rPr lang="en" sz="1000"/>
              <a:t>Strategy #2</a:t>
            </a:r>
            <a:endParaRPr sz="1000"/>
          </a:p>
          <a:p>
            <a:pPr indent="-292100" lvl="0" marL="457200" rtl="0" algn="l">
              <a:spcBef>
                <a:spcPts val="0"/>
              </a:spcBef>
              <a:spcAft>
                <a:spcPts val="0"/>
              </a:spcAft>
              <a:buSzPts val="1000"/>
              <a:buChar char="●"/>
            </a:pPr>
            <a:r>
              <a:rPr lang="en" sz="1000"/>
              <a:t>We will continue educational outreach with presentations and in individual discussions</a:t>
            </a:r>
            <a:endParaRPr sz="1000"/>
          </a:p>
          <a:p>
            <a:pPr indent="0" lvl="0" marL="0" rtl="0" algn="l">
              <a:spcBef>
                <a:spcPts val="0"/>
              </a:spcBef>
              <a:spcAft>
                <a:spcPts val="0"/>
              </a:spcAft>
              <a:buNone/>
            </a:pPr>
            <a:r>
              <a:rPr lang="en" sz="1000"/>
              <a:t>Strategy #3</a:t>
            </a:r>
            <a:endParaRPr sz="1000"/>
          </a:p>
          <a:p>
            <a:pPr indent="-292100" lvl="0" marL="457200" rtl="0" algn="l">
              <a:spcBef>
                <a:spcPts val="0"/>
              </a:spcBef>
              <a:spcAft>
                <a:spcPts val="0"/>
              </a:spcAft>
              <a:buSzPts val="1000"/>
              <a:buChar char="●"/>
            </a:pPr>
            <a:r>
              <a:rPr lang="en" sz="1000"/>
              <a:t>We will advocate for a permanent digital preservation position within the Libraries</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u="sng"/>
              <a:t>CAST</a:t>
            </a:r>
            <a:endParaRPr sz="1000" u="sng"/>
          </a:p>
          <a:p>
            <a:pPr indent="0" lvl="0" marL="0" rtl="0" algn="l">
              <a:spcBef>
                <a:spcPts val="0"/>
              </a:spcBef>
              <a:spcAft>
                <a:spcPts val="0"/>
              </a:spcAft>
              <a:buNone/>
            </a:pPr>
            <a:r>
              <a:rPr lang="en" sz="1000"/>
              <a:t>Strategy #1</a:t>
            </a:r>
            <a:endParaRPr sz="1000"/>
          </a:p>
          <a:p>
            <a:pPr indent="-292100" lvl="0" marL="457200" rtl="0" algn="l">
              <a:spcBef>
                <a:spcPts val="0"/>
              </a:spcBef>
              <a:spcAft>
                <a:spcPts val="0"/>
              </a:spcAft>
              <a:buSzPts val="1000"/>
              <a:buChar char="●"/>
            </a:pPr>
            <a:r>
              <a:rPr lang="en" sz="1000"/>
              <a:t>Establish common point of reference regarding </a:t>
            </a:r>
            <a:r>
              <a:rPr lang="en" sz="1000"/>
              <a:t>digital preservation terminology</a:t>
            </a:r>
            <a:endParaRPr sz="1000"/>
          </a:p>
          <a:p>
            <a:pPr indent="0" lvl="0" marL="0" rtl="0" algn="l">
              <a:spcBef>
                <a:spcPts val="0"/>
              </a:spcBef>
              <a:spcAft>
                <a:spcPts val="0"/>
              </a:spcAft>
              <a:buNone/>
            </a:pPr>
            <a:r>
              <a:rPr lang="en" sz="1000"/>
              <a:t>Strategy #2</a:t>
            </a:r>
            <a:endParaRPr sz="1000"/>
          </a:p>
          <a:p>
            <a:pPr indent="-292100" lvl="0" marL="457200" rtl="0" algn="l">
              <a:spcBef>
                <a:spcPts val="0"/>
              </a:spcBef>
              <a:spcAft>
                <a:spcPts val="0"/>
              </a:spcAft>
              <a:buSzPts val="1000"/>
              <a:buChar char="●"/>
            </a:pPr>
            <a:r>
              <a:rPr lang="en" sz="1000"/>
              <a:t>Explore further: w</a:t>
            </a:r>
            <a:r>
              <a:rPr lang="en" sz="1000"/>
              <a:t>ith NSF requirements for digital preservation, is the group meeting requirements with present setup?</a:t>
            </a:r>
            <a:endParaRPr sz="1000"/>
          </a:p>
          <a:p>
            <a:pPr indent="0" lvl="0" marL="0" rtl="0" algn="l">
              <a:spcBef>
                <a:spcPts val="0"/>
              </a:spcBef>
              <a:spcAft>
                <a:spcPts val="0"/>
              </a:spcAft>
              <a:buNone/>
            </a:pPr>
            <a:r>
              <a:rPr lang="en" sz="1000"/>
              <a:t>Strategy #3</a:t>
            </a:r>
            <a:endParaRPr sz="1000"/>
          </a:p>
          <a:p>
            <a:pPr indent="-292100" lvl="0" marL="457200" rtl="0" algn="l">
              <a:spcBef>
                <a:spcPts val="0"/>
              </a:spcBef>
              <a:spcAft>
                <a:spcPts val="0"/>
              </a:spcAft>
              <a:buSzPts val="1000"/>
              <a:buChar char="●"/>
            </a:pPr>
            <a:r>
              <a:rPr lang="en" sz="1000"/>
              <a:t>Collaborate with IT worker to find an open access repository so projects are stored in a separate location, in order to expand on the current setup</a:t>
            </a:r>
            <a:endParaRPr sz="100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2" name="Shape 272"/>
        <p:cNvGrpSpPr/>
        <p:nvPr/>
      </p:nvGrpSpPr>
      <p:grpSpPr>
        <a:xfrm>
          <a:off x="0" y="0"/>
          <a:ext cx="0" cy="0"/>
          <a:chOff x="0" y="0"/>
          <a:chExt cx="0" cy="0"/>
        </a:xfrm>
      </p:grpSpPr>
      <p:sp>
        <p:nvSpPr>
          <p:cNvPr id="273" name="Google Shape;273;g3f84aded2c_0_3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3f84aded2c_0_3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000"/>
              <a:t>Although I don’t have a success story to report, my library colleagues (who I mentioned earlier) and I have learned some basic things along the way.</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Tip #1</a:t>
            </a:r>
            <a:endParaRPr sz="1000"/>
          </a:p>
          <a:p>
            <a:pPr indent="0" lvl="0" marL="0" rtl="0" algn="l">
              <a:spcBef>
                <a:spcPts val="0"/>
              </a:spcBef>
              <a:spcAft>
                <a:spcPts val="0"/>
              </a:spcAft>
              <a:buNone/>
            </a:pPr>
            <a:r>
              <a:rPr lang="en" sz="1000"/>
              <a:t>Know your role</a:t>
            </a:r>
            <a:endParaRPr sz="1000"/>
          </a:p>
          <a:p>
            <a:pPr indent="-292100" lvl="0" marL="457200" rtl="0" algn="l">
              <a:spcBef>
                <a:spcPts val="0"/>
              </a:spcBef>
              <a:spcAft>
                <a:spcPts val="0"/>
              </a:spcAft>
              <a:buSzPts val="1000"/>
              <a:buChar char="●"/>
            </a:pPr>
            <a:r>
              <a:rPr lang="en" sz="1000"/>
              <a:t>When collaborating with IT, know who is doing what, and when work needs to be done, give proper instructions to your collaborators so they can create the output you need AND meet your expectations</a:t>
            </a:r>
            <a:endParaRPr sz="1000"/>
          </a:p>
          <a:p>
            <a:pPr indent="-292100" lvl="1" marL="914400" rtl="0" algn="l">
              <a:spcBef>
                <a:spcPts val="0"/>
              </a:spcBef>
              <a:spcAft>
                <a:spcPts val="0"/>
              </a:spcAft>
              <a:buSzPts val="1000"/>
              <a:buChar char="○"/>
            </a:pPr>
            <a:r>
              <a:rPr lang="en" sz="1000"/>
              <a:t>For example, IT handles the back-end of the digital preservation system, and the Libraries handle the front-end</a:t>
            </a:r>
            <a:endParaRPr sz="1000"/>
          </a:p>
          <a:p>
            <a:pPr indent="-292100" lvl="0" marL="457200" rtl="0" algn="l">
              <a:spcBef>
                <a:spcPts val="0"/>
              </a:spcBef>
              <a:spcAft>
                <a:spcPts val="0"/>
              </a:spcAft>
              <a:buSzPts val="1000"/>
              <a:buChar char="●"/>
            </a:pPr>
            <a:r>
              <a:rPr lang="en" sz="1000"/>
              <a:t>This communication fosters accountability and trust between collaborators</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Tip #2</a:t>
            </a:r>
            <a:endParaRPr sz="1000"/>
          </a:p>
          <a:p>
            <a:pPr indent="0" lvl="0" marL="0" rtl="0" algn="l">
              <a:spcBef>
                <a:spcPts val="0"/>
              </a:spcBef>
              <a:spcAft>
                <a:spcPts val="0"/>
              </a:spcAft>
              <a:buNone/>
            </a:pPr>
            <a:r>
              <a:rPr lang="en" sz="1000"/>
              <a:t>Value institutional knowledge</a:t>
            </a:r>
            <a:endParaRPr sz="1000"/>
          </a:p>
          <a:p>
            <a:pPr indent="-292100" lvl="0" marL="457200" rtl="0" algn="l">
              <a:spcBef>
                <a:spcPts val="0"/>
              </a:spcBef>
              <a:spcAft>
                <a:spcPts val="0"/>
              </a:spcAft>
              <a:buSzPts val="1000"/>
              <a:buChar char="●"/>
            </a:pPr>
            <a:r>
              <a:rPr lang="en" sz="1000"/>
              <a:t>Are things always done a certain way? Is there one person who’s worked at the university for 15+ years and knows the history of everything institutional? Are you new and playing detective to figure out what’s really behind-the-scenes?</a:t>
            </a:r>
            <a:endParaRPr sz="1000"/>
          </a:p>
          <a:p>
            <a:pPr indent="-292100" lvl="0" marL="457200" rtl="0" algn="l">
              <a:spcBef>
                <a:spcPts val="0"/>
              </a:spcBef>
              <a:spcAft>
                <a:spcPts val="0"/>
              </a:spcAft>
              <a:buSzPts val="1000"/>
              <a:buChar char="●"/>
            </a:pPr>
            <a:r>
              <a:rPr lang="en" sz="1000"/>
              <a:t>LISTEN and investigate to fill your knowledge gaps</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Tip #3</a:t>
            </a:r>
            <a:endParaRPr sz="1000"/>
          </a:p>
          <a:p>
            <a:pPr indent="0" lvl="0" marL="0" rtl="0" algn="l">
              <a:spcBef>
                <a:spcPts val="0"/>
              </a:spcBef>
              <a:spcAft>
                <a:spcPts val="0"/>
              </a:spcAft>
              <a:buNone/>
            </a:pPr>
            <a:r>
              <a:rPr lang="en" sz="1000"/>
              <a:t>But, don’t let “this is the way we do things” be the sole factor in the choices you make or the direction you propose</a:t>
            </a:r>
            <a:endParaRPr sz="1000"/>
          </a:p>
          <a:p>
            <a:pPr indent="-292100" lvl="0" marL="457200" rtl="0" algn="l">
              <a:spcBef>
                <a:spcPts val="0"/>
              </a:spcBef>
              <a:spcAft>
                <a:spcPts val="0"/>
              </a:spcAft>
              <a:buSzPts val="1000"/>
              <a:buChar char="●"/>
            </a:pPr>
            <a:r>
              <a:rPr lang="en" sz="1000"/>
              <a:t>As has already been mentioned, change can be difficult, but often necessary</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Tip #4</a:t>
            </a:r>
            <a:endParaRPr sz="1000"/>
          </a:p>
          <a:p>
            <a:pPr indent="0" lvl="0" marL="0" rtl="0" algn="l">
              <a:spcBef>
                <a:spcPts val="0"/>
              </a:spcBef>
              <a:spcAft>
                <a:spcPts val="0"/>
              </a:spcAft>
              <a:buNone/>
            </a:pPr>
            <a:r>
              <a:rPr lang="en" sz="1000"/>
              <a:t>Don’t set it and forget it </a:t>
            </a:r>
            <a:endParaRPr sz="1000"/>
          </a:p>
          <a:p>
            <a:pPr indent="-292100" lvl="0" marL="457200" rtl="0" algn="l">
              <a:spcBef>
                <a:spcPts val="0"/>
              </a:spcBef>
              <a:spcAft>
                <a:spcPts val="0"/>
              </a:spcAft>
              <a:buSzPts val="1000"/>
              <a:buChar char="●"/>
            </a:pPr>
            <a:r>
              <a:rPr lang="en" sz="1000"/>
              <a:t>Are you just starting out with a new system that was set up by IT? Set up a time to run through it together so you can learn about it as a team. The people who set it up will most likely have tips to share that will keep you from searching for answers on your own. </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rPr lang="en" sz="1000"/>
              <a:t>Now I’ll pass the mic over to Elena.</a:t>
            </a:r>
            <a:endParaRPr sz="1000"/>
          </a:p>
          <a:p>
            <a:pPr indent="0" lvl="0" marL="0" rtl="0" algn="l">
              <a:spcBef>
                <a:spcPts val="0"/>
              </a:spcBef>
              <a:spcAft>
                <a:spcPts val="0"/>
              </a:spcAft>
              <a:buNone/>
            </a:pPr>
            <a:r>
              <a:t/>
            </a:r>
            <a:endParaRPr sz="1000"/>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9" name="Shape 279"/>
        <p:cNvGrpSpPr/>
        <p:nvPr/>
      </p:nvGrpSpPr>
      <p:grpSpPr>
        <a:xfrm>
          <a:off x="0" y="0"/>
          <a:ext cx="0" cy="0"/>
          <a:chOff x="0" y="0"/>
          <a:chExt cx="0" cy="0"/>
        </a:xfrm>
      </p:grpSpPr>
      <p:sp>
        <p:nvSpPr>
          <p:cNvPr id="280" name="Google Shape;280;g3f84aded2c_0_2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3f84aded2c_0_2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Good morning everyone. My name is Elena Colon-Marrero and I am the Digital Processing Archivist at the Computer History Museum. As my colleagues did, I want to give you a little context about the museum. The Computer History Museum is located in Mountain View, California, with the archives located off site in Fremont, CA about 20-30 minutes away. The museum has a staff of approximately 70 people, with a single IT department of 5 people responsible for the  IT needs of the whole museum. A majority of the employees work on site, but I work at the off-site facility in Fremont. I only go to the museum for our all staff meetings or as needed. I can't give you exact figures as to our budget, but it is small.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7" name="Shape 287"/>
        <p:cNvGrpSpPr/>
        <p:nvPr/>
      </p:nvGrpSpPr>
      <p:grpSpPr>
        <a:xfrm>
          <a:off x="0" y="0"/>
          <a:ext cx="0" cy="0"/>
          <a:chOff x="0" y="0"/>
          <a:chExt cx="0" cy="0"/>
        </a:xfrm>
      </p:grpSpPr>
      <p:sp>
        <p:nvSpPr>
          <p:cNvPr id="288" name="Google Shape;288;g3f84aded2c_0_3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3f84aded2c_0_3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Clr>
                <a:srgbClr val="000000"/>
              </a:buClr>
              <a:buSzPts val="1100"/>
              <a:buFont typeface="Arial"/>
              <a:buNone/>
            </a:pPr>
            <a:r>
              <a:rPr lang="en">
                <a:latin typeface="Calibri"/>
                <a:ea typeface="Calibri"/>
                <a:cs typeface="Calibri"/>
                <a:sym typeface="Calibri"/>
              </a:rPr>
              <a:t>On the day-to-day basis I do not work with IT. Most of my interactions come when an IT rep stops every few weeks or when something breaks. A major part of my job is imaging the software that is in our collection. When I started at the museum in July 2016 I did not have any machines to do digital preservation work on.  In order to start on this aspect of my job I needed a workstation with all the tools needed for imaging floppy disks, CDs, and DVDs, as well as a workstation to process non-software related digital materials.  We had two choices, build the workstations ourselves or have IT build them for us. Myself, my supervisor, and the Senior Digital Archivist, Andrew Berger, decided it would be preferable to have IT help us build the two workstations that we wanted. We wanted IT to have buy-in with the workstations in case we needed to fix something that no one on our team could fix. Our major challenges with IT was</a:t>
            </a:r>
            <a:endParaRPr>
              <a:latin typeface="Calibri"/>
              <a:ea typeface="Calibri"/>
              <a:cs typeface="Calibri"/>
              <a:sym typeface="Calibri"/>
            </a:endParaRPr>
          </a:p>
          <a:p>
            <a:pPr indent="0" lvl="0" marL="0" rtl="0" algn="l">
              <a:lnSpc>
                <a:spcPct val="200000"/>
              </a:lnSpc>
              <a:spcBef>
                <a:spcPts val="0"/>
              </a:spcBef>
              <a:spcAft>
                <a:spcPts val="0"/>
              </a:spcAft>
              <a:buClr>
                <a:srgbClr val="000000"/>
              </a:buClr>
              <a:buSzPts val="1100"/>
              <a:buFont typeface="Arial"/>
              <a:buNone/>
            </a:pPr>
            <a:r>
              <a:rPr lang="en">
                <a:latin typeface="Calibri"/>
                <a:ea typeface="Calibri"/>
                <a:cs typeface="Calibri"/>
                <a:sym typeface="Calibri"/>
              </a:rPr>
              <a:t> </a:t>
            </a:r>
            <a:endParaRPr>
              <a:latin typeface="Calibri"/>
              <a:ea typeface="Calibri"/>
              <a:cs typeface="Calibri"/>
              <a:sym typeface="Calibri"/>
            </a:endParaRPr>
          </a:p>
          <a:p>
            <a:pPr indent="-298450" lvl="0" marL="457200" rtl="0" algn="l">
              <a:lnSpc>
                <a:spcPct val="200000"/>
              </a:lnSpc>
              <a:spcBef>
                <a:spcPts val="0"/>
              </a:spcBef>
              <a:spcAft>
                <a:spcPts val="0"/>
              </a:spcAft>
              <a:buSzPts val="1100"/>
              <a:buFont typeface="Calibri"/>
              <a:buAutoNum type="arabicParenR"/>
            </a:pPr>
            <a:r>
              <a:rPr lang="en">
                <a:latin typeface="Calibri"/>
                <a:ea typeface="Calibri"/>
                <a:cs typeface="Calibri"/>
                <a:sym typeface="Calibri"/>
              </a:rPr>
              <a:t> Being a priority. The IT team was in the final stretches of building a new permanent exhibit, Make Software Change the World. This exhibit had a lot of audio-visual and interactive components that took a major portion of IT's time.</a:t>
            </a:r>
            <a:endParaRPr>
              <a:latin typeface="Calibri"/>
              <a:ea typeface="Calibri"/>
              <a:cs typeface="Calibri"/>
              <a:sym typeface="Calibri"/>
            </a:endParaRPr>
          </a:p>
          <a:p>
            <a:pPr indent="-298450" lvl="0" marL="457200" rtl="0" algn="l">
              <a:lnSpc>
                <a:spcPct val="200000"/>
              </a:lnSpc>
              <a:spcBef>
                <a:spcPts val="0"/>
              </a:spcBef>
              <a:spcAft>
                <a:spcPts val="0"/>
              </a:spcAft>
              <a:buSzPts val="1100"/>
              <a:buFont typeface="Calibri"/>
              <a:buAutoNum type="arabicParenR"/>
            </a:pPr>
            <a:r>
              <a:rPr lang="en">
                <a:latin typeface="Calibri"/>
                <a:ea typeface="Calibri"/>
                <a:cs typeface="Calibri"/>
                <a:sym typeface="Calibri"/>
              </a:rPr>
              <a:t> Getting them to not short-change us. Due to the amount of work that they had the department wanted to do the least amount of work possible on the workstations, which would have meant getting a very stripped down version of what we wanted.</a:t>
            </a:r>
            <a:endParaRPr>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5" name="Shape 295"/>
        <p:cNvGrpSpPr/>
        <p:nvPr/>
      </p:nvGrpSpPr>
      <p:grpSpPr>
        <a:xfrm>
          <a:off x="0" y="0"/>
          <a:ext cx="0" cy="0"/>
          <a:chOff x="0" y="0"/>
          <a:chExt cx="0" cy="0"/>
        </a:xfrm>
      </p:grpSpPr>
      <p:sp>
        <p:nvSpPr>
          <p:cNvPr id="296" name="Google Shape;296;g3f84aded2c_0_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3f84aded2c_0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200000"/>
              </a:lnSpc>
              <a:spcBef>
                <a:spcPts val="0"/>
              </a:spcBef>
              <a:spcAft>
                <a:spcPts val="0"/>
              </a:spcAft>
              <a:buNone/>
            </a:pPr>
            <a:r>
              <a:rPr lang="en"/>
              <a:t>How did we make it work? </a:t>
            </a:r>
            <a:endParaRPr/>
          </a:p>
          <a:p>
            <a:pPr indent="-298450" lvl="0" marL="457200" rtl="0" algn="l">
              <a:lnSpc>
                <a:spcPct val="200000"/>
              </a:lnSpc>
              <a:spcBef>
                <a:spcPts val="0"/>
              </a:spcBef>
              <a:spcAft>
                <a:spcPts val="0"/>
              </a:spcAft>
              <a:buSzPts val="1100"/>
              <a:buFont typeface="Calibri"/>
              <a:buAutoNum type="arabicPeriod"/>
            </a:pPr>
            <a:r>
              <a:rPr lang="en">
                <a:latin typeface="Calibri"/>
                <a:ea typeface="Calibri"/>
                <a:cs typeface="Calibri"/>
                <a:sym typeface="Calibri"/>
              </a:rPr>
              <a:t>The first thing was consistent follow ups.</a:t>
            </a:r>
            <a:endParaRPr>
              <a:latin typeface="Calibri"/>
              <a:ea typeface="Calibri"/>
              <a:cs typeface="Calibri"/>
              <a:sym typeface="Calibri"/>
            </a:endParaRPr>
          </a:p>
          <a:p>
            <a:pPr indent="-298450" lvl="1" marL="914400" rtl="0" algn="l">
              <a:lnSpc>
                <a:spcPct val="200000"/>
              </a:lnSpc>
              <a:spcBef>
                <a:spcPts val="0"/>
              </a:spcBef>
              <a:spcAft>
                <a:spcPts val="0"/>
              </a:spcAft>
              <a:buSzPts val="1100"/>
              <a:buFont typeface="Calibri"/>
              <a:buAutoNum type="arabicPeriod"/>
            </a:pPr>
            <a:r>
              <a:rPr lang="en">
                <a:latin typeface="Calibri"/>
                <a:ea typeface="Calibri"/>
                <a:cs typeface="Calibri"/>
                <a:sym typeface="Calibri"/>
              </a:rPr>
              <a:t>We met with IT once a month to discuss progress and updates for the stations. At the start of the process in July, I presented IT with a list of all the things I wanted in two workstations: one a linux based computer with BitCurator installed and another that was Windows based.</a:t>
            </a:r>
            <a:endParaRPr>
              <a:latin typeface="Calibri"/>
              <a:ea typeface="Calibri"/>
              <a:cs typeface="Calibri"/>
              <a:sym typeface="Calibri"/>
            </a:endParaRPr>
          </a:p>
          <a:p>
            <a:pPr indent="-298450" lvl="0" marL="457200" rtl="0" algn="l">
              <a:lnSpc>
                <a:spcPct val="200000"/>
              </a:lnSpc>
              <a:spcBef>
                <a:spcPts val="0"/>
              </a:spcBef>
              <a:spcAft>
                <a:spcPts val="0"/>
              </a:spcAft>
              <a:buSzPts val="1100"/>
              <a:buFont typeface="Calibri"/>
              <a:buAutoNum type="arabicPeriod"/>
            </a:pPr>
            <a:r>
              <a:rPr lang="en">
                <a:latin typeface="Calibri"/>
                <a:ea typeface="Calibri"/>
                <a:cs typeface="Calibri"/>
                <a:sym typeface="Calibri"/>
              </a:rPr>
              <a:t>The second tip: Set your goals higher.</a:t>
            </a:r>
            <a:endParaRPr>
              <a:latin typeface="Calibri"/>
              <a:ea typeface="Calibri"/>
              <a:cs typeface="Calibri"/>
              <a:sym typeface="Calibri"/>
            </a:endParaRPr>
          </a:p>
          <a:p>
            <a:pPr indent="-298450" lvl="1" marL="914400" rtl="0" algn="l">
              <a:lnSpc>
                <a:spcPct val="200000"/>
              </a:lnSpc>
              <a:spcBef>
                <a:spcPts val="0"/>
              </a:spcBef>
              <a:spcAft>
                <a:spcPts val="0"/>
              </a:spcAft>
              <a:buSzPts val="1100"/>
              <a:buFont typeface="Calibri"/>
              <a:buAutoNum type="arabicPeriod"/>
            </a:pPr>
            <a:r>
              <a:rPr lang="en">
                <a:latin typeface="Calibri"/>
                <a:ea typeface="Calibri"/>
                <a:cs typeface="Calibri"/>
                <a:sym typeface="Calibri"/>
              </a:rPr>
              <a:t> In preparing my list I only included my "dream" items. My supervisor and co-worker told me it would be best to present the top of the line items I wanted in the stations, because we would have to make concessions. This way through all the wheeling and dealing we would get a machine that was closest to what we really needed rather than what we aspirationally wanted.</a:t>
            </a:r>
            <a:endParaRPr>
              <a:latin typeface="Calibri"/>
              <a:ea typeface="Calibri"/>
              <a:cs typeface="Calibri"/>
              <a:sym typeface="Calibri"/>
            </a:endParaRPr>
          </a:p>
          <a:p>
            <a:pPr indent="-298450" lvl="0" marL="457200" rtl="0" algn="l">
              <a:lnSpc>
                <a:spcPct val="200000"/>
              </a:lnSpc>
              <a:spcBef>
                <a:spcPts val="0"/>
              </a:spcBef>
              <a:spcAft>
                <a:spcPts val="0"/>
              </a:spcAft>
              <a:buSzPts val="1100"/>
              <a:buFont typeface="Calibri"/>
              <a:buAutoNum type="arabicPeriod"/>
            </a:pPr>
            <a:r>
              <a:rPr lang="en">
                <a:latin typeface="Calibri"/>
                <a:ea typeface="Calibri"/>
                <a:cs typeface="Calibri"/>
                <a:sym typeface="Calibri"/>
              </a:rPr>
              <a:t>You Will have to compromise</a:t>
            </a:r>
            <a:endParaRPr>
              <a:latin typeface="Calibri"/>
              <a:ea typeface="Calibri"/>
              <a:cs typeface="Calibri"/>
              <a:sym typeface="Calibri"/>
            </a:endParaRPr>
          </a:p>
          <a:p>
            <a:pPr indent="-298450" lvl="1" marL="914400" rtl="0" algn="l">
              <a:lnSpc>
                <a:spcPct val="200000"/>
              </a:lnSpc>
              <a:spcBef>
                <a:spcPts val="0"/>
              </a:spcBef>
              <a:spcAft>
                <a:spcPts val="0"/>
              </a:spcAft>
              <a:buSzPts val="1100"/>
              <a:buFont typeface="Calibri"/>
              <a:buAutoNum type="arabicPeriod"/>
            </a:pPr>
            <a:r>
              <a:rPr lang="en">
                <a:latin typeface="Calibri"/>
                <a:ea typeface="Calibri"/>
                <a:cs typeface="Calibri"/>
                <a:sym typeface="Calibri"/>
              </a:rPr>
              <a:t>The whole process took 9 months to get every workstation. There were a lot of disagreements as to what would go into the stations, how security would be handled, and what digital preservation even means. Not surprisingly the head of IT and the rest of us were not on the same page. Instead of getting the two workstations that we wanted, we got three. One Windows based machine, where we do the majority of our disk imaging, a Linux machine with Bitcurator installed, but no ability to image floppy disks, and a second Windows machine with numerous virus and malware scanning programs.</a:t>
            </a:r>
            <a:endParaRPr>
              <a:latin typeface="Calibri"/>
              <a:ea typeface="Calibri"/>
              <a:cs typeface="Calibri"/>
              <a:sym typeface="Calibri"/>
            </a:endParaRPr>
          </a:p>
          <a:p>
            <a:pPr indent="0" lvl="0" marL="0" rtl="0" algn="l">
              <a:lnSpc>
                <a:spcPct val="200000"/>
              </a:lnSpc>
              <a:spcBef>
                <a:spcPts val="0"/>
              </a:spcBef>
              <a:spcAft>
                <a:spcPts val="0"/>
              </a:spcAft>
              <a:buNone/>
            </a:pPr>
            <a:r>
              <a:rPr lang="en">
                <a:latin typeface="Calibri"/>
                <a:ea typeface="Calibri"/>
                <a:cs typeface="Calibri"/>
                <a:sym typeface="Calibri"/>
              </a:rPr>
              <a:t>4. Lastly, Pick your battles</a:t>
            </a:r>
            <a:endParaRPr>
              <a:latin typeface="Calibri"/>
              <a:ea typeface="Calibri"/>
              <a:cs typeface="Calibri"/>
              <a:sym typeface="Calibri"/>
            </a:endParaRPr>
          </a:p>
          <a:p>
            <a:pPr indent="-298450" lvl="1" marL="914400" rtl="0" algn="l">
              <a:lnSpc>
                <a:spcPct val="200000"/>
              </a:lnSpc>
              <a:spcBef>
                <a:spcPts val="0"/>
              </a:spcBef>
              <a:spcAft>
                <a:spcPts val="0"/>
              </a:spcAft>
              <a:buSzPts val="1100"/>
              <a:buFont typeface="Calibri"/>
              <a:buAutoNum type="arabicPeriod"/>
            </a:pPr>
            <a:r>
              <a:rPr lang="en">
                <a:latin typeface="Calibri"/>
                <a:ea typeface="Calibri"/>
                <a:cs typeface="Calibri"/>
                <a:sym typeface="Calibri"/>
              </a:rPr>
              <a:t>It became a pick your battles type of situation and eventually our interactions shifted from the head of IT to the staff members that were actually building the machines. Those individuals were more willing to provide us with the things we needed, because they didn’t take that long to accomplish. It turned out that what we were discussing in our meetings were not getting communicated properly to the IT staff members that were building our machines. On two machines we were able to get general log-ins, and admin privileges on all of the machines, but this meant that our workflows would need to be segmented between three sometimes four computers. </a:t>
            </a:r>
            <a:endParaRPr>
              <a:latin typeface="Calibri"/>
              <a:ea typeface="Calibri"/>
              <a:cs typeface="Calibri"/>
              <a:sym typeface="Calibri"/>
            </a:endParaRPr>
          </a:p>
          <a:p>
            <a:pPr indent="0" lvl="0" marL="0" rtl="0" algn="l">
              <a:lnSpc>
                <a:spcPct val="200000"/>
              </a:lnSpc>
              <a:spcBef>
                <a:spcPts val="0"/>
              </a:spcBef>
              <a:spcAft>
                <a:spcPts val="0"/>
              </a:spcAft>
              <a:buNone/>
            </a:pPr>
            <a:r>
              <a:rPr lang="en">
                <a:latin typeface="Calibri"/>
                <a:ea typeface="Calibri"/>
                <a:cs typeface="Calibri"/>
                <a:sym typeface="Calibri"/>
              </a:rPr>
              <a:t> </a:t>
            </a:r>
            <a:endParaRPr>
              <a:latin typeface="Calibri"/>
              <a:ea typeface="Calibri"/>
              <a:cs typeface="Calibri"/>
              <a:sym typeface="Calibri"/>
            </a:endParaRPr>
          </a:p>
          <a:p>
            <a:pPr indent="0" lvl="0" marL="0" rtl="0" algn="l">
              <a:lnSpc>
                <a:spcPct val="200000"/>
              </a:lnSpc>
              <a:spcBef>
                <a:spcPts val="0"/>
              </a:spcBef>
              <a:spcAft>
                <a:spcPts val="0"/>
              </a:spcAft>
              <a:buNone/>
            </a:pPr>
            <a:r>
              <a:rPr lang="en">
                <a:latin typeface="Calibri"/>
                <a:ea typeface="Calibri"/>
                <a:cs typeface="Calibri"/>
                <a:sym typeface="Calibri"/>
              </a:rPr>
              <a:t>We didn't get exactly what we wanted. Throughout the 9 months, we had to fight with IT to be considered a priority and to make sure they didn’t short change us. We accomplished this through consistent follow-ups, setting our goals higher, making compromises where we could, and choosing our battles carefully.  Instead of two machines we got three. This resulted in a clunky workflow process, but hey, I have machines and I have the power to install new programs and tools without IT approval! Thank you!</a:t>
            </a:r>
            <a:endParaRPr>
              <a:latin typeface="Calibri"/>
              <a:ea typeface="Calibri"/>
              <a:cs typeface="Calibri"/>
              <a:sym typeface="Calibri"/>
            </a:endParaRPr>
          </a:p>
          <a:p>
            <a:pPr indent="0" lvl="0" marL="0" rtl="0" algn="l">
              <a:spcBef>
                <a:spcPts val="0"/>
              </a:spcBef>
              <a:spcAft>
                <a:spcPts val="0"/>
              </a:spcAft>
              <a:buNone/>
            </a:pPr>
            <a:r>
              <a:t/>
            </a:r>
            <a:endParaRPr>
              <a:latin typeface="Calibri"/>
              <a:ea typeface="Calibri"/>
              <a:cs typeface="Calibri"/>
              <a:sym typeface="Calibri"/>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Google Shape;83;g3f84aded2c_0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3f84aded2c_0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Overview/Goals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Digital Preservation is still a relatively new field with quickly-evolving standards and technologies. We often sit in the middle between library work and information technologies, and as is often the case, digital preservation is not always a priority. It’s expensive, it usually requires everyone to change their workflows, and it requires the expertise and time of our IT personnel to set up and maintain. We rely on IT to get our systems up and running but we often have difficulty communicating our needs effectively and we hit roadblocks that slow our progress. This panel is meant to discuss various elements of IT collaboration and, more importantly, to provide practical strategies for addressing these challenges. We will be touching on themes such as translating terminology and needs; advocating for our expertise and outreach; the balance of time, resources, and responsibility for our technologies between archivists and IT; the importance of compromise; and hardware and software.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the first half of this session each of us will present on a case study or project, and then for the second half we will move into a guided discussion with plenty of time for Q&amp;A.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Google Shape;303;g430ce0f24a_5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430ce0f24a_5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Thank you to all of our panelists. </a:t>
            </a:r>
            <a:endParaRPr/>
          </a:p>
          <a:p>
            <a:pPr indent="0" lvl="0" marL="0" rtl="0" algn="l">
              <a:spcBef>
                <a:spcPts val="0"/>
              </a:spcBef>
              <a:spcAft>
                <a:spcPts val="0"/>
              </a:spcAft>
              <a:buNone/>
            </a:pPr>
            <a:r>
              <a:rPr lang="en"/>
              <a:t>At this point we are going to transition into discussion. We have a few questions that we wanted to discuss with one another, but please feel free to jump in with questions. I’ll go ahead and ask the first question for the group: What would you say is your greatest success in applying particular strategies or techniques to dealing with IT? What about your biggest blooper? And I would just like to say that when we discussed these questions ahead of time, we really liked the use of the word “blooper” because it doesn’t imply failure, but it shows the ups and downs of this work. So, panelists, greatest successes and bloopers?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Back up questions:</a:t>
            </a:r>
            <a:endParaRPr/>
          </a:p>
          <a:p>
            <a:pPr indent="0" lvl="0" marL="0" rtl="0" algn="l">
              <a:spcBef>
                <a:spcPts val="0"/>
              </a:spcBef>
              <a:spcAft>
                <a:spcPts val="0"/>
              </a:spcAft>
              <a:buNone/>
            </a:pPr>
            <a:r>
              <a:rPr lang="en"/>
              <a:t>Mary mentioned “Know your role” which is sometimes a difficult thing to put into words. I’m wondering if someone could define what you think your role is in collaborating with IT?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 name="Shape 88"/>
        <p:cNvGrpSpPr/>
        <p:nvPr/>
      </p:nvGrpSpPr>
      <p:grpSpPr>
        <a:xfrm>
          <a:off x="0" y="0"/>
          <a:ext cx="0" cy="0"/>
          <a:chOff x="0" y="0"/>
          <a:chExt cx="0" cy="0"/>
        </a:xfrm>
      </p:grpSpPr>
      <p:sp>
        <p:nvSpPr>
          <p:cNvPr id="89" name="Google Shape;89;g3f84aded2c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3f84aded2c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Virginia Tech University Libraries is located in Blacksburg, VA. We have approximately 91 Library faculty (and growing) and five major repositories that are supported by a large IT unit. We’re very fortunate that we have high administrative support for digital preservation. They invested in two digital preservation faculty, myself and my colleague Luke, in the last year to join a new team called Digital Imaging and Preservation Services, or DIPS. Before our hire they generated an interest in the Library Faculty, set funding aside, and chose technologies that worked with our repository platforms. So this meant two things. One, people were excited and thought that we would swoop in and save all of the content, and two, that we had no say in what technologies and tools were chosen or who managed them.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Our job is to customize these technologies to create a robust preservation system for five fairly siloed repositories, so we jumped right in starting with our Archivematica instance and starting having conversations with our IT Services, and we pretty much got shut out for months. Every conversation was, “Can we do this?” “No.” And because we had no input on what tools were chosen and weren’t in our positions when they were set up and tested, we have had to completely rely on the ITS personnel to work with these </a:t>
            </a:r>
            <a:r>
              <a:rPr lang="en"/>
              <a:t>technologies at all. The main example is that we as the preservation team do not have any back-end access to o</a:t>
            </a:r>
            <a:r>
              <a:rPr lang="en"/>
              <a:t>ur Archivematica instance, and we work with our IT unit regularly to make even small changes.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Total </a:t>
            </a:r>
            <a:r>
              <a:rPr lang="en"/>
              <a:t>Academic staff at VT: 1,395</a:t>
            </a:r>
            <a:br>
              <a:rPr lang="en"/>
            </a:br>
            <a:r>
              <a:rPr lang="en"/>
              <a:t>Students: 32,304</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g430ce0f24a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430ce0f24a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Just to give you an idea of how much IT affects our daily work, this is an overview of our technology management. Our external tools and services have their own IT, specifically APTrust, MetaArchive, and the Internet Archive, that we communicate with remotely as needed. We have two internal IT units that we interact with regularly at Virginia Tech. Central IT, which is the University-wide group of IT units, handles most of our major software choices, our local long-term storage VT Archive, and our documentation wiki software Confluence. They are very difficult to get in touch with -- even the library ITS team has trouble communicating with Central IT. And finally, our LIbrary ITS handles everything else, including DSpace, Fedora, Archivematica, and our Network Attached Storage, which are the software that we use the most. With that, I will hand it over to my colleague Luke.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Google Shape;116;g43374f24d1_4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43374f24d1_4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Our work to unify our digital curation storage, preservation, and access is inherently a collaborative one, not only with our Library Information Technology unit, IT Services but with at least five other Library units. We have found the concept of translation to be an especially productive model for strategizing to improve our relationships with ITS and other units. In this regard, two essential functions of translation are most salient: One, the need to communicate our preservation goals, standards, and needs to IT; and Two, the need to understand their goals, constraints, and needs.</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3" name="Shape 123"/>
        <p:cNvGrpSpPr/>
        <p:nvPr/>
      </p:nvGrpSpPr>
      <p:grpSpPr>
        <a:xfrm>
          <a:off x="0" y="0"/>
          <a:ext cx="0" cy="0"/>
          <a:chOff x="0" y="0"/>
          <a:chExt cx="0" cy="0"/>
        </a:xfrm>
      </p:grpSpPr>
      <p:sp>
        <p:nvSpPr>
          <p:cNvPr id="124" name="Google Shape;124;g3f84aded2c_0_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3f84aded2c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work of translation and negotiation between digital preservation and Library IT at Virginia Tech involves four main challenges:</a:t>
            </a:r>
            <a:endParaRPr/>
          </a:p>
          <a:p>
            <a:pPr indent="0" lvl="0" marL="0" rtl="0" algn="l">
              <a:spcBef>
                <a:spcPts val="0"/>
              </a:spcBef>
              <a:spcAft>
                <a:spcPts val="0"/>
              </a:spcAft>
              <a:buNone/>
            </a:pPr>
            <a:r>
              <a:rPr lang="en"/>
              <a:t>1 - Terminological and conceptual barriers</a:t>
            </a:r>
            <a:endParaRPr/>
          </a:p>
          <a:p>
            <a:pPr indent="0" lvl="0" marL="0" rtl="0" algn="l">
              <a:spcBef>
                <a:spcPts val="0"/>
              </a:spcBef>
              <a:spcAft>
                <a:spcPts val="0"/>
              </a:spcAft>
              <a:buNone/>
            </a:pPr>
            <a:r>
              <a:rPr lang="en"/>
              <a:t>2 - The need to establish preservation as a top priority</a:t>
            </a:r>
            <a:endParaRPr/>
          </a:p>
          <a:p>
            <a:pPr indent="0" lvl="0" marL="0" rtl="0" algn="l">
              <a:spcBef>
                <a:spcPts val="0"/>
              </a:spcBef>
              <a:spcAft>
                <a:spcPts val="0"/>
              </a:spcAft>
              <a:buNone/>
            </a:pPr>
            <a:r>
              <a:rPr lang="en"/>
              <a:t>3 - Competition with other units for IT equipment and services</a:t>
            </a:r>
            <a:endParaRPr/>
          </a:p>
          <a:p>
            <a:pPr indent="0" lvl="0" marL="0" rtl="0" algn="l">
              <a:spcBef>
                <a:spcPts val="0"/>
              </a:spcBef>
              <a:spcAft>
                <a:spcPts val="0"/>
              </a:spcAft>
              <a:buNone/>
            </a:pPr>
            <a:r>
              <a:rPr lang="en"/>
              <a:t>4 - The fact that 'getting things done' or 'making things happen' is closely tied to the organizational hierarchy and the authority of particular persons or units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far as terminology and concepts, we discovered that we needed to translate terms, such as Archival Information Packages (AIPs), Submission Information Packages (SIPs), and Distribution Information Packages (DIPs). We found ourselves explaining the difference between having several backup copies and imposing preservation processes and standards. At the same time, we needed to understand basic IT concepts and terminology, such as "infrastructure as code", data serialization, relational versus non-relational databases, etc.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As one unit among many, the Digital Imaging and Preservation Services team is in competition with other units for IT equipment and services. We experienced long delays in getting the equipment and software we needed to perform some of the basic functions of our jobs. Although our Library's switching to a whole new Integrated Library System (ILS) was a perfectly legitimate reason for these delays, it meant that we would need to be flexible and find new ways to express the importance of digital preservation. For example, using terms from agile software development or from the business world enabled us to demonstrate that digital preservation is absolutely essential for the Library and the university.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Finally, we came to realize that getting things done and making things happen is closely tied to our organizational hierarchy and how much authority certain units or persons hold. In practical terms this means that we very often need to engage with collaborators as entire units rather than individuals. We held several meetings early on just for the sake of introducing ourselves and our unit, and approached these meetings with the attitude of "What can we do for you?" and "What are your group's needs?" With IT Services, it was necessary to meet with both groups and individuals in order to translate IT requirements and needs and to figure out what avenues to take in order to move forward together.</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3f84aded2c_0_3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3f84aded2c_0_3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used five overall strategies to overcome our communication barriers and develop a positive, productive relationship with IT.</a:t>
            </a:r>
            <a:endParaRPr/>
          </a:p>
          <a:p>
            <a:pPr indent="0" lvl="0" marL="0" rtl="0" algn="l">
              <a:spcBef>
                <a:spcPts val="0"/>
              </a:spcBef>
              <a:spcAft>
                <a:spcPts val="0"/>
              </a:spcAft>
              <a:buNone/>
            </a:pPr>
            <a:r>
              <a:rPr lang="en"/>
              <a:t>1 - Conduct extensive research</a:t>
            </a:r>
            <a:endParaRPr/>
          </a:p>
          <a:p>
            <a:pPr indent="0" lvl="0" marL="0" rtl="0" algn="l">
              <a:spcBef>
                <a:spcPts val="0"/>
              </a:spcBef>
              <a:spcAft>
                <a:spcPts val="0"/>
              </a:spcAft>
              <a:buNone/>
            </a:pPr>
            <a:r>
              <a:rPr lang="en"/>
              <a:t>2 - Centralize and unify documentation</a:t>
            </a:r>
            <a:endParaRPr/>
          </a:p>
          <a:p>
            <a:pPr indent="0" lvl="0" marL="0" rtl="0" algn="l">
              <a:spcBef>
                <a:spcPts val="0"/>
              </a:spcBef>
              <a:spcAft>
                <a:spcPts val="0"/>
              </a:spcAft>
              <a:buNone/>
            </a:pPr>
            <a:r>
              <a:rPr lang="en"/>
              <a:t>3 - Make policy explicit</a:t>
            </a:r>
            <a:endParaRPr/>
          </a:p>
          <a:p>
            <a:pPr indent="0" lvl="0" marL="0" rtl="0" algn="l">
              <a:spcBef>
                <a:spcPts val="0"/>
              </a:spcBef>
              <a:spcAft>
                <a:spcPts val="0"/>
              </a:spcAft>
              <a:buNone/>
            </a:pPr>
            <a:r>
              <a:rPr lang="en"/>
              <a:t>4 - Meet face-to-face</a:t>
            </a:r>
            <a:endParaRPr/>
          </a:p>
          <a:p>
            <a:pPr indent="0" lvl="0" marL="0" rtl="0" algn="l">
              <a:spcBef>
                <a:spcPts val="0"/>
              </a:spcBef>
              <a:spcAft>
                <a:spcPts val="0"/>
              </a:spcAft>
              <a:buNone/>
            </a:pPr>
            <a:r>
              <a:rPr lang="en"/>
              <a:t>5 - Unify the message (i.e. DI&amp;PS 'branding')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 we conducted extensive research on both sides of the translation gap. This meant researching preservation standards and concepts in order to translate them into concrete procedures and to better express them to non-specialists. It also meant researching IT concepts, terminology, and tools.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Next, we established a wiki for our team, Digital Imaging and Preservation Services. Using Atlassian's Confluence software, we created this site as a resource where stakeholders and partnering units could go to find unified documentation, information about our work, preservation policies, and detailed workflow procedures. By making our preservation standards, requirements, and policies explicit on this site, we fortified our communication bridge with IT.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Probably the most useful strategy we used, though, was formal and informal face-to-face meetings. When we wanted to better understand our Archivematica instance we sat down with our systems administrator. Although this was intimidating at first, our research paid off. He was able to walk us through some of the technical issues, and we were able to ask specific, informed questions about the software and our particular setup. Informally, we created a weekly off-site meet-up, "Drinks with DI&amp;PS", where collaborators and stakeholders could chat with us or blow off steam in a casual atmosphere.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last strategy we employed was a kind of "branding" for our team. We used our collaboration wiki website to unify our team's message and "get on the same page," literally. We also created a kind of mascot for our team, the DI&amp;PS octopus, in order to visually demonstrate our group's desire to build bridges between the different units who create, store, and manage digital objects.</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 name="Shape 137"/>
        <p:cNvGrpSpPr/>
        <p:nvPr/>
      </p:nvGrpSpPr>
      <p:grpSpPr>
        <a:xfrm>
          <a:off x="0" y="0"/>
          <a:ext cx="0" cy="0"/>
          <a:chOff x="0" y="0"/>
          <a:chExt cx="0" cy="0"/>
        </a:xfrm>
      </p:grpSpPr>
      <p:sp>
        <p:nvSpPr>
          <p:cNvPr id="138" name="Google Shape;138;g3f84aded2c_0_3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3f84aded2c_0_3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things with IT do not go your way, it's important to keep a cool head. Hopefully, keeping in mind the following five tips will help:</a:t>
            </a:r>
            <a:endParaRPr/>
          </a:p>
          <a:p>
            <a:pPr indent="0" lvl="0" marL="0" rtl="0" algn="l">
              <a:spcBef>
                <a:spcPts val="0"/>
              </a:spcBef>
              <a:spcAft>
                <a:spcPts val="0"/>
              </a:spcAft>
              <a:buNone/>
            </a:pPr>
            <a:r>
              <a:rPr lang="en"/>
              <a:t>1 - Unify the message</a:t>
            </a:r>
            <a:endParaRPr/>
          </a:p>
          <a:p>
            <a:pPr indent="0" lvl="0" marL="0" rtl="0" algn="l">
              <a:spcBef>
                <a:spcPts val="0"/>
              </a:spcBef>
              <a:spcAft>
                <a:spcPts val="0"/>
              </a:spcAft>
              <a:buNone/>
            </a:pPr>
            <a:r>
              <a:rPr lang="en"/>
              <a:t>2 - Be prepared to advocate for your work</a:t>
            </a:r>
            <a:endParaRPr/>
          </a:p>
          <a:p>
            <a:pPr indent="0" lvl="0" marL="0" rtl="0" algn="l">
              <a:spcBef>
                <a:spcPts val="0"/>
              </a:spcBef>
              <a:spcAft>
                <a:spcPts val="0"/>
              </a:spcAft>
              <a:buNone/>
            </a:pPr>
            <a:r>
              <a:rPr lang="en"/>
              <a:t>3 - Know your own terminology and be able to translate it into IT terminology</a:t>
            </a:r>
            <a:endParaRPr/>
          </a:p>
          <a:p>
            <a:pPr indent="0" lvl="0" marL="0" rtl="0" algn="l">
              <a:spcBef>
                <a:spcPts val="0"/>
              </a:spcBef>
              <a:spcAft>
                <a:spcPts val="0"/>
              </a:spcAft>
              <a:buNone/>
            </a:pPr>
            <a:r>
              <a:rPr lang="en"/>
              <a:t>4 - Keep in mind that there are external factors at play</a:t>
            </a:r>
            <a:endParaRPr/>
          </a:p>
          <a:p>
            <a:pPr indent="0" lvl="0" marL="0" rtl="0" algn="l">
              <a:spcBef>
                <a:spcPts val="0"/>
              </a:spcBef>
              <a:spcAft>
                <a:spcPts val="0"/>
              </a:spcAft>
              <a:buNone/>
            </a:pPr>
            <a:r>
              <a:rPr lang="en"/>
              <a:t>5 - Compromise!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Rather than explain these tips, which are pretty self-explanatory, we would like to share our experiences in connection with them.</a:t>
            </a:r>
            <a:endParaRPr/>
          </a:p>
          <a:p>
            <a:pPr indent="0" lvl="0" marL="0" rtl="0" algn="l">
              <a:spcBef>
                <a:spcPts val="0"/>
              </a:spcBef>
              <a:spcAft>
                <a:spcPts val="0"/>
              </a:spcAft>
              <a:buNone/>
            </a:pPr>
            <a:r>
              <a:rPr lang="en"/>
              <a:t>1 - Our team consists of five full-time faculty and staff, previously six, including digital imaging, digital collections management, and preservation specialists. In our interactions with IT it is essential that we work out any internal disagreements and give IT a unified message about our requests and needs. They can more easily meet a unified request coming from the whole group than different requests coming from individuals.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2 - As a preservation specialist it is sometimes difficult to unpack, examine, and explain our assumptions about preservation. Many of our IT faculty and staff in IT Services have extensive knowledge and experience with digital preservation. We still need to advocate for our work with IT, though. For example, our IT unit is increasingly looking toward cloud-based services, storage, and applications as a way to shift their time and resources away from hardware maintenance and more toward serving our end users. The burden is on preservation personnel to evaluate the preservation functionalities of cloud technologies and services and to advise IT personnel on best practices for secure digital preservation.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3 - In order to advise IT about standards and best practices for preservation, it goes without saying that we need to know our own terms and concepts and be familiar with their corresponding terms and concepts in the realm of information technology. For example, when we talk about information packages or BagIt Bags, how many actual files are we talking about? How do we translate the archival concept of provenance into digital terms?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4 - Keep in mind that there are external factors at play. For example, our team experienced a surprisingly long waiting period for equipment and software licenses. What we didn't realize at first was that university-wide restrictions were holding up our orders, not our IT team.</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5 - Last but not least, compromise! The best approach to compromise is to begin with a thorough knowledge of which preservation needs are necessary and which ones are more flexible. Do you absolutely need a FRED machine, or can you make do by cobbling together more 'cost efficient' components? We initially had some tension with IT Services because we were prohibited from accessing the backend of our Archivematica instance. After we met with our systems administrator and came to understand his perspective we compromised. We are responsible for researching Archivematica features and using the Dashboard interfaces, and he does the backend implementation.</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600"/>
              <a:buFont typeface="Arial"/>
              <a:buNone/>
              <a:defRPr sz="3600">
                <a:latin typeface="Arial"/>
                <a:ea typeface="Arial"/>
                <a:cs typeface="Arial"/>
                <a:sym typeface="Arial"/>
              </a:defRPr>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Font typeface="Arial"/>
              <a:buNone/>
              <a:defRPr sz="2800">
                <a:latin typeface="Arial"/>
                <a:ea typeface="Arial"/>
                <a:cs typeface="Arial"/>
                <a:sym typeface="Arial"/>
              </a:defRPr>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Font typeface="Arial"/>
              <a:buNone/>
              <a:defRPr sz="12000">
                <a:latin typeface="Arial"/>
                <a:ea typeface="Arial"/>
                <a:cs typeface="Arial"/>
                <a:sym typeface="Arial"/>
              </a:defRPr>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Autofit/>
          </a:bodyPr>
          <a:lstStyle>
            <a:lvl1pPr indent="-406400" lvl="0" marL="457200" rtl="0" algn="ctr">
              <a:spcBef>
                <a:spcPts val="0"/>
              </a:spcBef>
              <a:spcAft>
                <a:spcPts val="0"/>
              </a:spcAft>
              <a:buSzPts val="2800"/>
              <a:buFont typeface="Arial"/>
              <a:buChar char="●"/>
              <a:defRPr sz="2800">
                <a:latin typeface="Arial"/>
                <a:ea typeface="Arial"/>
                <a:cs typeface="Arial"/>
                <a:sym typeface="Arial"/>
              </a:defRPr>
            </a:lvl1pPr>
            <a:lvl2pPr indent="-406400" lvl="1" marL="914400" rtl="0" algn="ctr">
              <a:spcBef>
                <a:spcPts val="1600"/>
              </a:spcBef>
              <a:spcAft>
                <a:spcPts val="0"/>
              </a:spcAft>
              <a:buSzPts val="2800"/>
              <a:buFont typeface="Arial"/>
              <a:buChar char="○"/>
              <a:defRPr sz="2800">
                <a:latin typeface="Arial"/>
                <a:ea typeface="Arial"/>
                <a:cs typeface="Arial"/>
                <a:sym typeface="Arial"/>
              </a:defRPr>
            </a:lvl2pPr>
            <a:lvl3pPr indent="-406400" lvl="2" marL="1371600" rtl="0" algn="ctr">
              <a:spcBef>
                <a:spcPts val="1600"/>
              </a:spcBef>
              <a:spcAft>
                <a:spcPts val="0"/>
              </a:spcAft>
              <a:buSzPts val="2800"/>
              <a:buFont typeface="Arial"/>
              <a:buChar char="■"/>
              <a:defRPr sz="2800">
                <a:latin typeface="Arial"/>
                <a:ea typeface="Arial"/>
                <a:cs typeface="Arial"/>
                <a:sym typeface="Arial"/>
              </a:defRPr>
            </a:lvl3pPr>
            <a:lvl4pPr indent="-406400" lvl="3" marL="1828800" rtl="0" algn="ctr">
              <a:spcBef>
                <a:spcPts val="1600"/>
              </a:spcBef>
              <a:spcAft>
                <a:spcPts val="0"/>
              </a:spcAft>
              <a:buSzPts val="2800"/>
              <a:buFont typeface="Arial"/>
              <a:buChar char="●"/>
              <a:defRPr sz="2800">
                <a:latin typeface="Arial"/>
                <a:ea typeface="Arial"/>
                <a:cs typeface="Arial"/>
                <a:sym typeface="Arial"/>
              </a:defRPr>
            </a:lvl4pPr>
            <a:lvl5pPr indent="-406400" lvl="4" marL="2286000" rtl="0" algn="ctr">
              <a:spcBef>
                <a:spcPts val="1600"/>
              </a:spcBef>
              <a:spcAft>
                <a:spcPts val="0"/>
              </a:spcAft>
              <a:buSzPts val="2800"/>
              <a:buFont typeface="Arial"/>
              <a:buChar char="○"/>
              <a:defRPr sz="2800">
                <a:latin typeface="Arial"/>
                <a:ea typeface="Arial"/>
                <a:cs typeface="Arial"/>
                <a:sym typeface="Arial"/>
              </a:defRPr>
            </a:lvl5pPr>
            <a:lvl6pPr indent="-406400" lvl="5" marL="2743200" rtl="0" algn="ctr">
              <a:spcBef>
                <a:spcPts val="1600"/>
              </a:spcBef>
              <a:spcAft>
                <a:spcPts val="0"/>
              </a:spcAft>
              <a:buSzPts val="2800"/>
              <a:buFont typeface="Arial"/>
              <a:buChar char="■"/>
              <a:defRPr sz="2800">
                <a:latin typeface="Arial"/>
                <a:ea typeface="Arial"/>
                <a:cs typeface="Arial"/>
                <a:sym typeface="Arial"/>
              </a:defRPr>
            </a:lvl6pPr>
            <a:lvl7pPr indent="-406400" lvl="6" marL="3200400" rtl="0" algn="ctr">
              <a:spcBef>
                <a:spcPts val="1600"/>
              </a:spcBef>
              <a:spcAft>
                <a:spcPts val="0"/>
              </a:spcAft>
              <a:buSzPts val="2800"/>
              <a:buFont typeface="Arial"/>
              <a:buChar char="●"/>
              <a:defRPr sz="2800">
                <a:latin typeface="Arial"/>
                <a:ea typeface="Arial"/>
                <a:cs typeface="Arial"/>
                <a:sym typeface="Arial"/>
              </a:defRPr>
            </a:lvl7pPr>
            <a:lvl8pPr indent="-406400" lvl="7" marL="3657600" rtl="0" algn="ctr">
              <a:spcBef>
                <a:spcPts val="1600"/>
              </a:spcBef>
              <a:spcAft>
                <a:spcPts val="0"/>
              </a:spcAft>
              <a:buSzPts val="2800"/>
              <a:buFont typeface="Arial"/>
              <a:buChar char="○"/>
              <a:defRPr sz="2800">
                <a:latin typeface="Arial"/>
                <a:ea typeface="Arial"/>
                <a:cs typeface="Arial"/>
                <a:sym typeface="Arial"/>
              </a:defRPr>
            </a:lvl8pPr>
            <a:lvl9pPr indent="-406400" lvl="8" marL="4114800" rtl="0" algn="ctr">
              <a:spcBef>
                <a:spcPts val="1600"/>
              </a:spcBef>
              <a:spcAft>
                <a:spcPts val="1600"/>
              </a:spcAft>
              <a:buSzPts val="2800"/>
              <a:buFont typeface="Arial"/>
              <a:buChar char="■"/>
              <a:defRPr sz="2800">
                <a:latin typeface="Arial"/>
                <a:ea typeface="Arial"/>
                <a:cs typeface="Arial"/>
                <a:sym typeface="Arial"/>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Font typeface="Arial"/>
              <a:buNone/>
              <a:defRPr sz="3600">
                <a:latin typeface="Arial"/>
                <a:ea typeface="Arial"/>
                <a:cs typeface="Arial"/>
                <a:sym typeface="Arial"/>
              </a:defRPr>
            </a:lvl1pPr>
            <a:lvl2pPr lvl="1" rtl="0" algn="ctr">
              <a:spcBef>
                <a:spcPts val="0"/>
              </a:spcBef>
              <a:spcAft>
                <a:spcPts val="0"/>
              </a:spcAft>
              <a:buSzPts val="3600"/>
              <a:buFont typeface="Arial"/>
              <a:buNone/>
              <a:defRPr sz="3600">
                <a:latin typeface="Arial"/>
                <a:ea typeface="Arial"/>
                <a:cs typeface="Arial"/>
                <a:sym typeface="Arial"/>
              </a:defRPr>
            </a:lvl2pPr>
            <a:lvl3pPr lvl="2" rtl="0" algn="ctr">
              <a:spcBef>
                <a:spcPts val="0"/>
              </a:spcBef>
              <a:spcAft>
                <a:spcPts val="0"/>
              </a:spcAft>
              <a:buSzPts val="3600"/>
              <a:buFont typeface="Arial"/>
              <a:buNone/>
              <a:defRPr sz="3600">
                <a:latin typeface="Arial"/>
                <a:ea typeface="Arial"/>
                <a:cs typeface="Arial"/>
                <a:sym typeface="Arial"/>
              </a:defRPr>
            </a:lvl3pPr>
            <a:lvl4pPr lvl="3" rtl="0" algn="ctr">
              <a:spcBef>
                <a:spcPts val="0"/>
              </a:spcBef>
              <a:spcAft>
                <a:spcPts val="0"/>
              </a:spcAft>
              <a:buSzPts val="3600"/>
              <a:buFont typeface="Arial"/>
              <a:buNone/>
              <a:defRPr sz="3600">
                <a:latin typeface="Arial"/>
                <a:ea typeface="Arial"/>
                <a:cs typeface="Arial"/>
                <a:sym typeface="Arial"/>
              </a:defRPr>
            </a:lvl4pPr>
            <a:lvl5pPr lvl="4" rtl="0" algn="ctr">
              <a:spcBef>
                <a:spcPts val="0"/>
              </a:spcBef>
              <a:spcAft>
                <a:spcPts val="0"/>
              </a:spcAft>
              <a:buSzPts val="3600"/>
              <a:buFont typeface="Arial"/>
              <a:buNone/>
              <a:defRPr sz="3600">
                <a:latin typeface="Arial"/>
                <a:ea typeface="Arial"/>
                <a:cs typeface="Arial"/>
                <a:sym typeface="Arial"/>
              </a:defRPr>
            </a:lvl5pPr>
            <a:lvl6pPr lvl="5" rtl="0" algn="ctr">
              <a:spcBef>
                <a:spcPts val="0"/>
              </a:spcBef>
              <a:spcAft>
                <a:spcPts val="0"/>
              </a:spcAft>
              <a:buSzPts val="3600"/>
              <a:buFont typeface="Arial"/>
              <a:buNone/>
              <a:defRPr sz="3600">
                <a:latin typeface="Arial"/>
                <a:ea typeface="Arial"/>
                <a:cs typeface="Arial"/>
                <a:sym typeface="Arial"/>
              </a:defRPr>
            </a:lvl6pPr>
            <a:lvl7pPr lvl="6" rtl="0" algn="ctr">
              <a:spcBef>
                <a:spcPts val="0"/>
              </a:spcBef>
              <a:spcAft>
                <a:spcPts val="0"/>
              </a:spcAft>
              <a:buSzPts val="3600"/>
              <a:buFont typeface="Arial"/>
              <a:buNone/>
              <a:defRPr sz="3600">
                <a:latin typeface="Arial"/>
                <a:ea typeface="Arial"/>
                <a:cs typeface="Arial"/>
                <a:sym typeface="Arial"/>
              </a:defRPr>
            </a:lvl7pPr>
            <a:lvl8pPr lvl="7" rtl="0" algn="ctr">
              <a:spcBef>
                <a:spcPts val="0"/>
              </a:spcBef>
              <a:spcAft>
                <a:spcPts val="0"/>
              </a:spcAft>
              <a:buSzPts val="3600"/>
              <a:buFont typeface="Arial"/>
              <a:buNone/>
              <a:defRPr sz="3600">
                <a:latin typeface="Arial"/>
                <a:ea typeface="Arial"/>
                <a:cs typeface="Arial"/>
                <a:sym typeface="Arial"/>
              </a:defRPr>
            </a:lvl8pPr>
            <a:lvl9pPr lvl="8" rtl="0" algn="ctr">
              <a:spcBef>
                <a:spcPts val="0"/>
              </a:spcBef>
              <a:spcAft>
                <a:spcPts val="0"/>
              </a:spcAft>
              <a:buSzPts val="3600"/>
              <a:buFont typeface="Arial"/>
              <a:buNone/>
              <a:defRPr sz="3600">
                <a:latin typeface="Arial"/>
                <a:ea typeface="Arial"/>
                <a:cs typeface="Arial"/>
                <a:sym typeface="Arial"/>
              </a:defRPr>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Arial"/>
              <a:buNone/>
              <a:defRPr b="1" sz="3600">
                <a:latin typeface="Arial"/>
                <a:ea typeface="Arial"/>
                <a:cs typeface="Arial"/>
                <a:sym typeface="Aria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406400" lvl="0" marL="457200" rtl="0">
              <a:spcBef>
                <a:spcPts val="0"/>
              </a:spcBef>
              <a:spcAft>
                <a:spcPts val="0"/>
              </a:spcAft>
              <a:buSzPts val="2800"/>
              <a:buFont typeface="Arial"/>
              <a:buChar char="●"/>
              <a:defRPr sz="2800">
                <a:latin typeface="Arial"/>
                <a:ea typeface="Arial"/>
                <a:cs typeface="Arial"/>
                <a:sym typeface="Arial"/>
              </a:defRPr>
            </a:lvl1pPr>
            <a:lvl2pPr indent="-406400" lvl="1" marL="914400" rtl="0">
              <a:spcBef>
                <a:spcPts val="1600"/>
              </a:spcBef>
              <a:spcAft>
                <a:spcPts val="0"/>
              </a:spcAft>
              <a:buSzPts val="2800"/>
              <a:buFont typeface="Arial"/>
              <a:buChar char="○"/>
              <a:defRPr sz="2800">
                <a:latin typeface="Arial"/>
                <a:ea typeface="Arial"/>
                <a:cs typeface="Arial"/>
                <a:sym typeface="Arial"/>
              </a:defRPr>
            </a:lvl2pPr>
            <a:lvl3pPr indent="-406400" lvl="2" marL="1371600" rtl="0">
              <a:spcBef>
                <a:spcPts val="1600"/>
              </a:spcBef>
              <a:spcAft>
                <a:spcPts val="0"/>
              </a:spcAft>
              <a:buSzPts val="2800"/>
              <a:buFont typeface="Arial"/>
              <a:buChar char="■"/>
              <a:defRPr sz="2800">
                <a:latin typeface="Arial"/>
                <a:ea typeface="Arial"/>
                <a:cs typeface="Arial"/>
                <a:sym typeface="Arial"/>
              </a:defRPr>
            </a:lvl3pPr>
            <a:lvl4pPr indent="-406400" lvl="3" marL="1828800" rtl="0">
              <a:spcBef>
                <a:spcPts val="1600"/>
              </a:spcBef>
              <a:spcAft>
                <a:spcPts val="0"/>
              </a:spcAft>
              <a:buSzPts val="2800"/>
              <a:buFont typeface="Arial"/>
              <a:buChar char="●"/>
              <a:defRPr sz="2800">
                <a:latin typeface="Arial"/>
                <a:ea typeface="Arial"/>
                <a:cs typeface="Arial"/>
                <a:sym typeface="Arial"/>
              </a:defRPr>
            </a:lvl4pPr>
            <a:lvl5pPr indent="-406400" lvl="4" marL="2286000" rtl="0">
              <a:spcBef>
                <a:spcPts val="1600"/>
              </a:spcBef>
              <a:spcAft>
                <a:spcPts val="0"/>
              </a:spcAft>
              <a:buSzPts val="2800"/>
              <a:buFont typeface="Arial"/>
              <a:buChar char="○"/>
              <a:defRPr sz="2800">
                <a:latin typeface="Arial"/>
                <a:ea typeface="Arial"/>
                <a:cs typeface="Arial"/>
                <a:sym typeface="Arial"/>
              </a:defRPr>
            </a:lvl5pPr>
            <a:lvl6pPr indent="-406400" lvl="5" marL="2743200" rtl="0">
              <a:spcBef>
                <a:spcPts val="1600"/>
              </a:spcBef>
              <a:spcAft>
                <a:spcPts val="0"/>
              </a:spcAft>
              <a:buSzPts val="2800"/>
              <a:buFont typeface="Arial"/>
              <a:buChar char="■"/>
              <a:defRPr sz="2800">
                <a:latin typeface="Arial"/>
                <a:ea typeface="Arial"/>
                <a:cs typeface="Arial"/>
                <a:sym typeface="Arial"/>
              </a:defRPr>
            </a:lvl6pPr>
            <a:lvl7pPr indent="-406400" lvl="6" marL="3200400" rtl="0">
              <a:spcBef>
                <a:spcPts val="1600"/>
              </a:spcBef>
              <a:spcAft>
                <a:spcPts val="0"/>
              </a:spcAft>
              <a:buSzPts val="2800"/>
              <a:buFont typeface="Arial"/>
              <a:buChar char="●"/>
              <a:defRPr sz="2800">
                <a:latin typeface="Arial"/>
                <a:ea typeface="Arial"/>
                <a:cs typeface="Arial"/>
                <a:sym typeface="Arial"/>
              </a:defRPr>
            </a:lvl7pPr>
            <a:lvl8pPr indent="-406400" lvl="7" marL="3657600" rtl="0">
              <a:spcBef>
                <a:spcPts val="1600"/>
              </a:spcBef>
              <a:spcAft>
                <a:spcPts val="0"/>
              </a:spcAft>
              <a:buSzPts val="2800"/>
              <a:buFont typeface="Arial"/>
              <a:buChar char="○"/>
              <a:defRPr sz="2800">
                <a:latin typeface="Arial"/>
                <a:ea typeface="Arial"/>
                <a:cs typeface="Arial"/>
                <a:sym typeface="Arial"/>
              </a:defRPr>
            </a:lvl8pPr>
            <a:lvl9pPr indent="-406400" lvl="8" marL="4114800" rtl="0">
              <a:spcBef>
                <a:spcPts val="1600"/>
              </a:spcBef>
              <a:spcAft>
                <a:spcPts val="1600"/>
              </a:spcAft>
              <a:buSzPts val="2800"/>
              <a:buFont typeface="Arial"/>
              <a:buChar char="■"/>
              <a:defRPr sz="2800">
                <a:latin typeface="Arial"/>
                <a:ea typeface="Arial"/>
                <a:cs typeface="Arial"/>
                <a:sym typeface="Arial"/>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Arial"/>
              <a:buNone/>
              <a:defRPr sz="3600">
                <a:latin typeface="Arial"/>
                <a:ea typeface="Arial"/>
                <a:cs typeface="Arial"/>
                <a:sym typeface="Arial"/>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406400" lvl="0" marL="457200" rtl="0">
              <a:spcBef>
                <a:spcPts val="0"/>
              </a:spcBef>
              <a:spcAft>
                <a:spcPts val="0"/>
              </a:spcAft>
              <a:buSzPts val="2800"/>
              <a:buFont typeface="Arial"/>
              <a:buChar char="●"/>
              <a:defRPr sz="2800">
                <a:latin typeface="Arial"/>
                <a:ea typeface="Arial"/>
                <a:cs typeface="Arial"/>
                <a:sym typeface="Arial"/>
              </a:defRPr>
            </a:lvl1pPr>
            <a:lvl2pPr indent="-406400" lvl="1" marL="914400" rtl="0">
              <a:spcBef>
                <a:spcPts val="1600"/>
              </a:spcBef>
              <a:spcAft>
                <a:spcPts val="0"/>
              </a:spcAft>
              <a:buSzPts val="2800"/>
              <a:buFont typeface="Arial"/>
              <a:buChar char="○"/>
              <a:defRPr sz="2800">
                <a:latin typeface="Arial"/>
                <a:ea typeface="Arial"/>
                <a:cs typeface="Arial"/>
                <a:sym typeface="Arial"/>
              </a:defRPr>
            </a:lvl2pPr>
            <a:lvl3pPr indent="-406400" lvl="2" marL="1371600" rtl="0">
              <a:spcBef>
                <a:spcPts val="1600"/>
              </a:spcBef>
              <a:spcAft>
                <a:spcPts val="0"/>
              </a:spcAft>
              <a:buSzPts val="2800"/>
              <a:buFont typeface="Arial"/>
              <a:buChar char="■"/>
              <a:defRPr sz="2800">
                <a:latin typeface="Arial"/>
                <a:ea typeface="Arial"/>
                <a:cs typeface="Arial"/>
                <a:sym typeface="Arial"/>
              </a:defRPr>
            </a:lvl3pPr>
            <a:lvl4pPr indent="-406400" lvl="3" marL="1828800" rtl="0">
              <a:spcBef>
                <a:spcPts val="1600"/>
              </a:spcBef>
              <a:spcAft>
                <a:spcPts val="0"/>
              </a:spcAft>
              <a:buSzPts val="2800"/>
              <a:buFont typeface="Arial"/>
              <a:buChar char="●"/>
              <a:defRPr sz="2800">
                <a:latin typeface="Arial"/>
                <a:ea typeface="Arial"/>
                <a:cs typeface="Arial"/>
                <a:sym typeface="Arial"/>
              </a:defRPr>
            </a:lvl4pPr>
            <a:lvl5pPr indent="-406400" lvl="4" marL="2286000" rtl="0">
              <a:spcBef>
                <a:spcPts val="1600"/>
              </a:spcBef>
              <a:spcAft>
                <a:spcPts val="0"/>
              </a:spcAft>
              <a:buSzPts val="2800"/>
              <a:buFont typeface="Arial"/>
              <a:buChar char="○"/>
              <a:defRPr sz="2800">
                <a:latin typeface="Arial"/>
                <a:ea typeface="Arial"/>
                <a:cs typeface="Arial"/>
                <a:sym typeface="Arial"/>
              </a:defRPr>
            </a:lvl5pPr>
            <a:lvl6pPr indent="-406400" lvl="5" marL="2743200" rtl="0">
              <a:spcBef>
                <a:spcPts val="1600"/>
              </a:spcBef>
              <a:spcAft>
                <a:spcPts val="0"/>
              </a:spcAft>
              <a:buSzPts val="2800"/>
              <a:buFont typeface="Arial"/>
              <a:buChar char="■"/>
              <a:defRPr sz="2800">
                <a:latin typeface="Arial"/>
                <a:ea typeface="Arial"/>
                <a:cs typeface="Arial"/>
                <a:sym typeface="Arial"/>
              </a:defRPr>
            </a:lvl6pPr>
            <a:lvl7pPr indent="-406400" lvl="6" marL="3200400" rtl="0">
              <a:spcBef>
                <a:spcPts val="1600"/>
              </a:spcBef>
              <a:spcAft>
                <a:spcPts val="0"/>
              </a:spcAft>
              <a:buSzPts val="2800"/>
              <a:buFont typeface="Arial"/>
              <a:buChar char="●"/>
              <a:defRPr sz="2800">
                <a:latin typeface="Arial"/>
                <a:ea typeface="Arial"/>
                <a:cs typeface="Arial"/>
                <a:sym typeface="Arial"/>
              </a:defRPr>
            </a:lvl7pPr>
            <a:lvl8pPr indent="-406400" lvl="7" marL="3657600" rtl="0">
              <a:spcBef>
                <a:spcPts val="1600"/>
              </a:spcBef>
              <a:spcAft>
                <a:spcPts val="0"/>
              </a:spcAft>
              <a:buSzPts val="2800"/>
              <a:buFont typeface="Arial"/>
              <a:buChar char="○"/>
              <a:defRPr sz="2800">
                <a:latin typeface="Arial"/>
                <a:ea typeface="Arial"/>
                <a:cs typeface="Arial"/>
                <a:sym typeface="Arial"/>
              </a:defRPr>
            </a:lvl8pPr>
            <a:lvl9pPr indent="-406400" lvl="8" marL="4114800" rtl="0">
              <a:spcBef>
                <a:spcPts val="1600"/>
              </a:spcBef>
              <a:spcAft>
                <a:spcPts val="1600"/>
              </a:spcAft>
              <a:buSzPts val="2800"/>
              <a:buFont typeface="Arial"/>
              <a:buChar char="■"/>
              <a:defRPr sz="2800">
                <a:latin typeface="Arial"/>
                <a:ea typeface="Arial"/>
                <a:cs typeface="Arial"/>
                <a:sym typeface="Arial"/>
              </a:defRPr>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406400" lvl="0" marL="457200" rtl="0">
              <a:spcBef>
                <a:spcPts val="0"/>
              </a:spcBef>
              <a:spcAft>
                <a:spcPts val="0"/>
              </a:spcAft>
              <a:buSzPts val="2800"/>
              <a:buFont typeface="Arial"/>
              <a:buChar char="●"/>
              <a:defRPr sz="2800">
                <a:latin typeface="Arial"/>
                <a:ea typeface="Arial"/>
                <a:cs typeface="Arial"/>
                <a:sym typeface="Arial"/>
              </a:defRPr>
            </a:lvl1pPr>
            <a:lvl2pPr indent="-406400" lvl="1" marL="914400" rtl="0">
              <a:spcBef>
                <a:spcPts val="1600"/>
              </a:spcBef>
              <a:spcAft>
                <a:spcPts val="0"/>
              </a:spcAft>
              <a:buSzPts val="2800"/>
              <a:buFont typeface="Arial"/>
              <a:buChar char="○"/>
              <a:defRPr sz="2800">
                <a:latin typeface="Arial"/>
                <a:ea typeface="Arial"/>
                <a:cs typeface="Arial"/>
                <a:sym typeface="Arial"/>
              </a:defRPr>
            </a:lvl2pPr>
            <a:lvl3pPr indent="-406400" lvl="2" marL="1371600" rtl="0">
              <a:spcBef>
                <a:spcPts val="1600"/>
              </a:spcBef>
              <a:spcAft>
                <a:spcPts val="0"/>
              </a:spcAft>
              <a:buSzPts val="2800"/>
              <a:buFont typeface="Arial"/>
              <a:buChar char="■"/>
              <a:defRPr sz="2800">
                <a:latin typeface="Arial"/>
                <a:ea typeface="Arial"/>
                <a:cs typeface="Arial"/>
                <a:sym typeface="Arial"/>
              </a:defRPr>
            </a:lvl3pPr>
            <a:lvl4pPr indent="-406400" lvl="3" marL="1828800" rtl="0">
              <a:spcBef>
                <a:spcPts val="1600"/>
              </a:spcBef>
              <a:spcAft>
                <a:spcPts val="0"/>
              </a:spcAft>
              <a:buSzPts val="2800"/>
              <a:buFont typeface="Arial"/>
              <a:buChar char="●"/>
              <a:defRPr sz="2800">
                <a:latin typeface="Arial"/>
                <a:ea typeface="Arial"/>
                <a:cs typeface="Arial"/>
                <a:sym typeface="Arial"/>
              </a:defRPr>
            </a:lvl4pPr>
            <a:lvl5pPr indent="-406400" lvl="4" marL="2286000" rtl="0">
              <a:spcBef>
                <a:spcPts val="1600"/>
              </a:spcBef>
              <a:spcAft>
                <a:spcPts val="0"/>
              </a:spcAft>
              <a:buSzPts val="2800"/>
              <a:buFont typeface="Arial"/>
              <a:buChar char="○"/>
              <a:defRPr sz="2800">
                <a:latin typeface="Arial"/>
                <a:ea typeface="Arial"/>
                <a:cs typeface="Arial"/>
                <a:sym typeface="Arial"/>
              </a:defRPr>
            </a:lvl5pPr>
            <a:lvl6pPr indent="-406400" lvl="5" marL="2743200" rtl="0">
              <a:spcBef>
                <a:spcPts val="1600"/>
              </a:spcBef>
              <a:spcAft>
                <a:spcPts val="0"/>
              </a:spcAft>
              <a:buSzPts val="2800"/>
              <a:buFont typeface="Arial"/>
              <a:buChar char="■"/>
              <a:defRPr sz="2800">
                <a:latin typeface="Arial"/>
                <a:ea typeface="Arial"/>
                <a:cs typeface="Arial"/>
                <a:sym typeface="Arial"/>
              </a:defRPr>
            </a:lvl6pPr>
            <a:lvl7pPr indent="-406400" lvl="6" marL="3200400" rtl="0">
              <a:spcBef>
                <a:spcPts val="1600"/>
              </a:spcBef>
              <a:spcAft>
                <a:spcPts val="0"/>
              </a:spcAft>
              <a:buSzPts val="2800"/>
              <a:buFont typeface="Arial"/>
              <a:buChar char="●"/>
              <a:defRPr sz="2800">
                <a:latin typeface="Arial"/>
                <a:ea typeface="Arial"/>
                <a:cs typeface="Arial"/>
                <a:sym typeface="Arial"/>
              </a:defRPr>
            </a:lvl7pPr>
            <a:lvl8pPr indent="-406400" lvl="7" marL="3657600" rtl="0">
              <a:spcBef>
                <a:spcPts val="1600"/>
              </a:spcBef>
              <a:spcAft>
                <a:spcPts val="0"/>
              </a:spcAft>
              <a:buSzPts val="2800"/>
              <a:buFont typeface="Arial"/>
              <a:buChar char="○"/>
              <a:defRPr sz="2800">
                <a:latin typeface="Arial"/>
                <a:ea typeface="Arial"/>
                <a:cs typeface="Arial"/>
                <a:sym typeface="Arial"/>
              </a:defRPr>
            </a:lvl8pPr>
            <a:lvl9pPr indent="-406400" lvl="8" marL="4114800" rtl="0">
              <a:spcBef>
                <a:spcPts val="1600"/>
              </a:spcBef>
              <a:spcAft>
                <a:spcPts val="1600"/>
              </a:spcAft>
              <a:buSzPts val="2800"/>
              <a:buFont typeface="Arial"/>
              <a:buChar char="■"/>
              <a:defRPr sz="2800">
                <a:latin typeface="Arial"/>
                <a:ea typeface="Arial"/>
                <a:cs typeface="Arial"/>
                <a:sym typeface="Arial"/>
              </a:defRPr>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600"/>
              <a:buFont typeface="Arial"/>
              <a:buNone/>
              <a:defRPr sz="3600">
                <a:latin typeface="Arial"/>
                <a:ea typeface="Arial"/>
                <a:cs typeface="Arial"/>
                <a:sym typeface="Arial"/>
              </a:defRPr>
            </a:lvl1pPr>
            <a:lvl2pPr lvl="1" rtl="0">
              <a:spcBef>
                <a:spcPts val="0"/>
              </a:spcBef>
              <a:spcAft>
                <a:spcPts val="0"/>
              </a:spcAft>
              <a:buSzPts val="3600"/>
              <a:buFont typeface="Arial"/>
              <a:buNone/>
              <a:defRPr sz="3600">
                <a:latin typeface="Arial"/>
                <a:ea typeface="Arial"/>
                <a:cs typeface="Arial"/>
                <a:sym typeface="Arial"/>
              </a:defRPr>
            </a:lvl2pPr>
            <a:lvl3pPr lvl="2" rtl="0">
              <a:spcBef>
                <a:spcPts val="0"/>
              </a:spcBef>
              <a:spcAft>
                <a:spcPts val="0"/>
              </a:spcAft>
              <a:buSzPts val="3600"/>
              <a:buFont typeface="Arial"/>
              <a:buNone/>
              <a:defRPr sz="3600">
                <a:latin typeface="Arial"/>
                <a:ea typeface="Arial"/>
                <a:cs typeface="Arial"/>
                <a:sym typeface="Arial"/>
              </a:defRPr>
            </a:lvl3pPr>
            <a:lvl4pPr lvl="3" rtl="0">
              <a:spcBef>
                <a:spcPts val="0"/>
              </a:spcBef>
              <a:spcAft>
                <a:spcPts val="0"/>
              </a:spcAft>
              <a:buSzPts val="3600"/>
              <a:buFont typeface="Arial"/>
              <a:buNone/>
              <a:defRPr sz="3600">
                <a:latin typeface="Arial"/>
                <a:ea typeface="Arial"/>
                <a:cs typeface="Arial"/>
                <a:sym typeface="Arial"/>
              </a:defRPr>
            </a:lvl4pPr>
            <a:lvl5pPr lvl="4" rtl="0">
              <a:spcBef>
                <a:spcPts val="0"/>
              </a:spcBef>
              <a:spcAft>
                <a:spcPts val="0"/>
              </a:spcAft>
              <a:buSzPts val="3600"/>
              <a:buFont typeface="Arial"/>
              <a:buNone/>
              <a:defRPr sz="3600">
                <a:latin typeface="Arial"/>
                <a:ea typeface="Arial"/>
                <a:cs typeface="Arial"/>
                <a:sym typeface="Arial"/>
              </a:defRPr>
            </a:lvl5pPr>
            <a:lvl6pPr lvl="5" rtl="0">
              <a:spcBef>
                <a:spcPts val="0"/>
              </a:spcBef>
              <a:spcAft>
                <a:spcPts val="0"/>
              </a:spcAft>
              <a:buSzPts val="3600"/>
              <a:buFont typeface="Arial"/>
              <a:buNone/>
              <a:defRPr sz="3600">
                <a:latin typeface="Arial"/>
                <a:ea typeface="Arial"/>
                <a:cs typeface="Arial"/>
                <a:sym typeface="Arial"/>
              </a:defRPr>
            </a:lvl6pPr>
            <a:lvl7pPr lvl="6" rtl="0">
              <a:spcBef>
                <a:spcPts val="0"/>
              </a:spcBef>
              <a:spcAft>
                <a:spcPts val="0"/>
              </a:spcAft>
              <a:buSzPts val="3600"/>
              <a:buFont typeface="Arial"/>
              <a:buNone/>
              <a:defRPr sz="3600">
                <a:latin typeface="Arial"/>
                <a:ea typeface="Arial"/>
                <a:cs typeface="Arial"/>
                <a:sym typeface="Arial"/>
              </a:defRPr>
            </a:lvl7pPr>
            <a:lvl8pPr lvl="7" rtl="0">
              <a:spcBef>
                <a:spcPts val="0"/>
              </a:spcBef>
              <a:spcAft>
                <a:spcPts val="0"/>
              </a:spcAft>
              <a:buSzPts val="3600"/>
              <a:buFont typeface="Arial"/>
              <a:buNone/>
              <a:defRPr sz="3600">
                <a:latin typeface="Arial"/>
                <a:ea typeface="Arial"/>
                <a:cs typeface="Arial"/>
                <a:sym typeface="Arial"/>
              </a:defRPr>
            </a:lvl8pPr>
            <a:lvl9pPr lvl="8" rtl="0">
              <a:spcBef>
                <a:spcPts val="0"/>
              </a:spcBef>
              <a:spcAft>
                <a:spcPts val="0"/>
              </a:spcAft>
              <a:buSzPts val="3600"/>
              <a:buFont typeface="Arial"/>
              <a:buNone/>
              <a:defRPr sz="3600">
                <a:latin typeface="Arial"/>
                <a:ea typeface="Arial"/>
                <a:cs typeface="Arial"/>
                <a:sym typeface="Arial"/>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72492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3600"/>
              <a:buFont typeface="Arial"/>
              <a:buNone/>
              <a:defRPr sz="3600">
                <a:latin typeface="Arial"/>
                <a:ea typeface="Arial"/>
                <a:cs typeface="Arial"/>
                <a:sym typeface="Arial"/>
              </a:defRPr>
            </a:lvl1pPr>
            <a:lvl2pPr lvl="1" rtl="0">
              <a:spcBef>
                <a:spcPts val="0"/>
              </a:spcBef>
              <a:spcAft>
                <a:spcPts val="0"/>
              </a:spcAft>
              <a:buSzPts val="2400"/>
              <a:buFont typeface="Arial"/>
              <a:buNone/>
              <a:defRPr sz="2400">
                <a:latin typeface="Arial"/>
                <a:ea typeface="Arial"/>
                <a:cs typeface="Arial"/>
                <a:sym typeface="Arial"/>
              </a:defRPr>
            </a:lvl2pPr>
            <a:lvl3pPr lvl="2" rtl="0">
              <a:spcBef>
                <a:spcPts val="0"/>
              </a:spcBef>
              <a:spcAft>
                <a:spcPts val="0"/>
              </a:spcAft>
              <a:buSzPts val="2400"/>
              <a:buFont typeface="Arial"/>
              <a:buNone/>
              <a:defRPr sz="2400">
                <a:latin typeface="Arial"/>
                <a:ea typeface="Arial"/>
                <a:cs typeface="Arial"/>
                <a:sym typeface="Arial"/>
              </a:defRPr>
            </a:lvl3pPr>
            <a:lvl4pPr lvl="3" rtl="0">
              <a:spcBef>
                <a:spcPts val="0"/>
              </a:spcBef>
              <a:spcAft>
                <a:spcPts val="0"/>
              </a:spcAft>
              <a:buSzPts val="2400"/>
              <a:buFont typeface="Arial"/>
              <a:buNone/>
              <a:defRPr sz="2400">
                <a:latin typeface="Arial"/>
                <a:ea typeface="Arial"/>
                <a:cs typeface="Arial"/>
                <a:sym typeface="Arial"/>
              </a:defRPr>
            </a:lvl4pPr>
            <a:lvl5pPr lvl="4" rtl="0">
              <a:spcBef>
                <a:spcPts val="0"/>
              </a:spcBef>
              <a:spcAft>
                <a:spcPts val="0"/>
              </a:spcAft>
              <a:buSzPts val="2400"/>
              <a:buFont typeface="Arial"/>
              <a:buNone/>
              <a:defRPr sz="2400">
                <a:latin typeface="Arial"/>
                <a:ea typeface="Arial"/>
                <a:cs typeface="Arial"/>
                <a:sym typeface="Arial"/>
              </a:defRPr>
            </a:lvl5pPr>
            <a:lvl6pPr lvl="5" rtl="0">
              <a:spcBef>
                <a:spcPts val="0"/>
              </a:spcBef>
              <a:spcAft>
                <a:spcPts val="0"/>
              </a:spcAft>
              <a:buSzPts val="2400"/>
              <a:buFont typeface="Arial"/>
              <a:buNone/>
              <a:defRPr sz="2400">
                <a:latin typeface="Arial"/>
                <a:ea typeface="Arial"/>
                <a:cs typeface="Arial"/>
                <a:sym typeface="Arial"/>
              </a:defRPr>
            </a:lvl6pPr>
            <a:lvl7pPr lvl="6" rtl="0">
              <a:spcBef>
                <a:spcPts val="0"/>
              </a:spcBef>
              <a:spcAft>
                <a:spcPts val="0"/>
              </a:spcAft>
              <a:buSzPts val="2400"/>
              <a:buFont typeface="Arial"/>
              <a:buNone/>
              <a:defRPr sz="2400">
                <a:latin typeface="Arial"/>
                <a:ea typeface="Arial"/>
                <a:cs typeface="Arial"/>
                <a:sym typeface="Arial"/>
              </a:defRPr>
            </a:lvl7pPr>
            <a:lvl8pPr lvl="7" rtl="0">
              <a:spcBef>
                <a:spcPts val="0"/>
              </a:spcBef>
              <a:spcAft>
                <a:spcPts val="0"/>
              </a:spcAft>
              <a:buSzPts val="2400"/>
              <a:buFont typeface="Arial"/>
              <a:buNone/>
              <a:defRPr sz="2400">
                <a:latin typeface="Arial"/>
                <a:ea typeface="Arial"/>
                <a:cs typeface="Arial"/>
                <a:sym typeface="Arial"/>
              </a:defRPr>
            </a:lvl8pPr>
            <a:lvl9pPr lvl="8" rtl="0">
              <a:spcBef>
                <a:spcPts val="0"/>
              </a:spcBef>
              <a:spcAft>
                <a:spcPts val="0"/>
              </a:spcAft>
              <a:buSzPts val="2400"/>
              <a:buFont typeface="Arial"/>
              <a:buNone/>
              <a:defRPr sz="2400">
                <a:latin typeface="Arial"/>
                <a:ea typeface="Arial"/>
                <a:cs typeface="Arial"/>
                <a:sym typeface="Arial"/>
              </a:defRPr>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406400" lvl="0" marL="457200" rtl="0">
              <a:spcBef>
                <a:spcPts val="0"/>
              </a:spcBef>
              <a:spcAft>
                <a:spcPts val="0"/>
              </a:spcAft>
              <a:buSzPts val="2800"/>
              <a:buFont typeface="Arial"/>
              <a:buChar char="●"/>
              <a:defRPr sz="2800">
                <a:latin typeface="Arial"/>
                <a:ea typeface="Arial"/>
                <a:cs typeface="Arial"/>
                <a:sym typeface="Arial"/>
              </a:defRPr>
            </a:lvl1pPr>
            <a:lvl2pPr indent="-406400" lvl="1" marL="914400" rtl="0">
              <a:spcBef>
                <a:spcPts val="1600"/>
              </a:spcBef>
              <a:spcAft>
                <a:spcPts val="0"/>
              </a:spcAft>
              <a:buSzPts val="2800"/>
              <a:buFont typeface="Arial"/>
              <a:buChar char="○"/>
              <a:defRPr sz="2800">
                <a:latin typeface="Arial"/>
                <a:ea typeface="Arial"/>
                <a:cs typeface="Arial"/>
                <a:sym typeface="Arial"/>
              </a:defRPr>
            </a:lvl2pPr>
            <a:lvl3pPr indent="-406400" lvl="2" marL="1371600" rtl="0">
              <a:spcBef>
                <a:spcPts val="1600"/>
              </a:spcBef>
              <a:spcAft>
                <a:spcPts val="0"/>
              </a:spcAft>
              <a:buSzPts val="2800"/>
              <a:buFont typeface="Arial"/>
              <a:buChar char="■"/>
              <a:defRPr sz="2800">
                <a:latin typeface="Arial"/>
                <a:ea typeface="Arial"/>
                <a:cs typeface="Arial"/>
                <a:sym typeface="Arial"/>
              </a:defRPr>
            </a:lvl3pPr>
            <a:lvl4pPr indent="-406400" lvl="3" marL="1828800" rtl="0">
              <a:spcBef>
                <a:spcPts val="1600"/>
              </a:spcBef>
              <a:spcAft>
                <a:spcPts val="0"/>
              </a:spcAft>
              <a:buSzPts val="2800"/>
              <a:buFont typeface="Arial"/>
              <a:buChar char="●"/>
              <a:defRPr sz="2800">
                <a:latin typeface="Arial"/>
                <a:ea typeface="Arial"/>
                <a:cs typeface="Arial"/>
                <a:sym typeface="Arial"/>
              </a:defRPr>
            </a:lvl4pPr>
            <a:lvl5pPr indent="-406400" lvl="4" marL="2286000" rtl="0">
              <a:spcBef>
                <a:spcPts val="1600"/>
              </a:spcBef>
              <a:spcAft>
                <a:spcPts val="0"/>
              </a:spcAft>
              <a:buSzPts val="2800"/>
              <a:buFont typeface="Arial"/>
              <a:buChar char="○"/>
              <a:defRPr sz="2800">
                <a:latin typeface="Arial"/>
                <a:ea typeface="Arial"/>
                <a:cs typeface="Arial"/>
                <a:sym typeface="Arial"/>
              </a:defRPr>
            </a:lvl5pPr>
            <a:lvl6pPr indent="-406400" lvl="5" marL="2743200" rtl="0">
              <a:spcBef>
                <a:spcPts val="1600"/>
              </a:spcBef>
              <a:spcAft>
                <a:spcPts val="0"/>
              </a:spcAft>
              <a:buSzPts val="2800"/>
              <a:buFont typeface="Arial"/>
              <a:buChar char="■"/>
              <a:defRPr sz="2800">
                <a:latin typeface="Arial"/>
                <a:ea typeface="Arial"/>
                <a:cs typeface="Arial"/>
                <a:sym typeface="Arial"/>
              </a:defRPr>
            </a:lvl6pPr>
            <a:lvl7pPr indent="-406400" lvl="6" marL="3200400" rtl="0">
              <a:spcBef>
                <a:spcPts val="1600"/>
              </a:spcBef>
              <a:spcAft>
                <a:spcPts val="0"/>
              </a:spcAft>
              <a:buSzPts val="2800"/>
              <a:buFont typeface="Arial"/>
              <a:buChar char="●"/>
              <a:defRPr sz="2800">
                <a:latin typeface="Arial"/>
                <a:ea typeface="Arial"/>
                <a:cs typeface="Arial"/>
                <a:sym typeface="Arial"/>
              </a:defRPr>
            </a:lvl7pPr>
            <a:lvl8pPr indent="-406400" lvl="7" marL="3657600" rtl="0">
              <a:spcBef>
                <a:spcPts val="1600"/>
              </a:spcBef>
              <a:spcAft>
                <a:spcPts val="0"/>
              </a:spcAft>
              <a:buSzPts val="2800"/>
              <a:buFont typeface="Arial"/>
              <a:buChar char="○"/>
              <a:defRPr sz="2800">
                <a:latin typeface="Arial"/>
                <a:ea typeface="Arial"/>
                <a:cs typeface="Arial"/>
                <a:sym typeface="Arial"/>
              </a:defRPr>
            </a:lvl8pPr>
            <a:lvl9pPr indent="-406400" lvl="8" marL="4114800" rtl="0">
              <a:spcBef>
                <a:spcPts val="1600"/>
              </a:spcBef>
              <a:spcAft>
                <a:spcPts val="1600"/>
              </a:spcAft>
              <a:buSzPts val="2800"/>
              <a:buFont typeface="Arial"/>
              <a:buChar char="■"/>
              <a:defRPr sz="2800">
                <a:latin typeface="Arial"/>
                <a:ea typeface="Arial"/>
                <a:cs typeface="Arial"/>
                <a:sym typeface="Arial"/>
              </a:defRPr>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lt1"/>
              </a:buClr>
              <a:buSzPts val="4800"/>
              <a:buNone/>
              <a:defRPr sz="4800">
                <a:solidFill>
                  <a:schemeClr val="lt1"/>
                </a:solidFill>
              </a:defRPr>
            </a:lvl1pPr>
            <a:lvl2pPr lvl="1" rtl="0">
              <a:spcBef>
                <a:spcPts val="0"/>
              </a:spcBef>
              <a:spcAft>
                <a:spcPts val="0"/>
              </a:spcAft>
              <a:buClr>
                <a:schemeClr val="lt1"/>
              </a:buClr>
              <a:buSzPts val="4800"/>
              <a:buNone/>
              <a:defRPr sz="4800">
                <a:solidFill>
                  <a:schemeClr val="lt1"/>
                </a:solidFill>
              </a:defRPr>
            </a:lvl2pPr>
            <a:lvl3pPr lvl="2" rtl="0">
              <a:spcBef>
                <a:spcPts val="0"/>
              </a:spcBef>
              <a:spcAft>
                <a:spcPts val="0"/>
              </a:spcAft>
              <a:buClr>
                <a:schemeClr val="lt1"/>
              </a:buClr>
              <a:buSzPts val="4800"/>
              <a:buNone/>
              <a:defRPr sz="4800">
                <a:solidFill>
                  <a:schemeClr val="lt1"/>
                </a:solidFill>
              </a:defRPr>
            </a:lvl3pPr>
            <a:lvl4pPr lvl="3" rtl="0">
              <a:spcBef>
                <a:spcPts val="0"/>
              </a:spcBef>
              <a:spcAft>
                <a:spcPts val="0"/>
              </a:spcAft>
              <a:buClr>
                <a:schemeClr val="lt1"/>
              </a:buClr>
              <a:buSzPts val="4800"/>
              <a:buNone/>
              <a:defRPr sz="4800">
                <a:solidFill>
                  <a:schemeClr val="lt1"/>
                </a:solidFill>
              </a:defRPr>
            </a:lvl4pPr>
            <a:lvl5pPr lvl="4" rtl="0">
              <a:spcBef>
                <a:spcPts val="0"/>
              </a:spcBef>
              <a:spcAft>
                <a:spcPts val="0"/>
              </a:spcAft>
              <a:buClr>
                <a:schemeClr val="lt1"/>
              </a:buClr>
              <a:buSzPts val="4800"/>
              <a:buNone/>
              <a:defRPr sz="4800">
                <a:solidFill>
                  <a:schemeClr val="lt1"/>
                </a:solidFill>
              </a:defRPr>
            </a:lvl5pPr>
            <a:lvl6pPr lvl="5" rtl="0">
              <a:spcBef>
                <a:spcPts val="0"/>
              </a:spcBef>
              <a:spcAft>
                <a:spcPts val="0"/>
              </a:spcAft>
              <a:buClr>
                <a:schemeClr val="lt1"/>
              </a:buClr>
              <a:buSzPts val="4800"/>
              <a:buNone/>
              <a:defRPr sz="4800">
                <a:solidFill>
                  <a:schemeClr val="lt1"/>
                </a:solidFill>
              </a:defRPr>
            </a:lvl6pPr>
            <a:lvl7pPr lvl="6" rtl="0">
              <a:spcBef>
                <a:spcPts val="0"/>
              </a:spcBef>
              <a:spcAft>
                <a:spcPts val="0"/>
              </a:spcAft>
              <a:buClr>
                <a:schemeClr val="lt1"/>
              </a:buClr>
              <a:buSzPts val="4800"/>
              <a:buNone/>
              <a:defRPr sz="4800">
                <a:solidFill>
                  <a:schemeClr val="lt1"/>
                </a:solidFill>
              </a:defRPr>
            </a:lvl7pPr>
            <a:lvl8pPr lvl="7" rtl="0">
              <a:spcBef>
                <a:spcPts val="0"/>
              </a:spcBef>
              <a:spcAft>
                <a:spcPts val="0"/>
              </a:spcAft>
              <a:buClr>
                <a:schemeClr val="lt1"/>
              </a:buClr>
              <a:buSzPts val="4800"/>
              <a:buNone/>
              <a:defRPr sz="4800">
                <a:solidFill>
                  <a:schemeClr val="lt1"/>
                </a:solidFill>
              </a:defRPr>
            </a:lvl8pPr>
            <a:lvl9pPr lvl="8" rtl="0">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100"/>
              <a:buNone/>
              <a:defRPr sz="2100">
                <a:solidFill>
                  <a:schemeClr val="dk1"/>
                </a:solidFill>
              </a:defRPr>
            </a:lvl1pPr>
            <a:lvl2pPr lvl="1" rtl="0" algn="ctr">
              <a:lnSpc>
                <a:spcPct val="100000"/>
              </a:lnSpc>
              <a:spcBef>
                <a:spcPts val="0"/>
              </a:spcBef>
              <a:spcAft>
                <a:spcPts val="0"/>
              </a:spcAft>
              <a:buClr>
                <a:schemeClr val="dk1"/>
              </a:buClr>
              <a:buSzPts val="2100"/>
              <a:buNone/>
              <a:defRPr sz="2100">
                <a:solidFill>
                  <a:schemeClr val="dk1"/>
                </a:solidFill>
              </a:defRPr>
            </a:lvl2pPr>
            <a:lvl3pPr lvl="2" rtl="0" algn="ctr">
              <a:lnSpc>
                <a:spcPct val="100000"/>
              </a:lnSpc>
              <a:spcBef>
                <a:spcPts val="0"/>
              </a:spcBef>
              <a:spcAft>
                <a:spcPts val="0"/>
              </a:spcAft>
              <a:buClr>
                <a:schemeClr val="dk1"/>
              </a:buClr>
              <a:buSzPts val="2100"/>
              <a:buNone/>
              <a:defRPr sz="2100">
                <a:solidFill>
                  <a:schemeClr val="dk1"/>
                </a:solidFill>
              </a:defRPr>
            </a:lvl3pPr>
            <a:lvl4pPr lvl="3" rtl="0" algn="ctr">
              <a:lnSpc>
                <a:spcPct val="100000"/>
              </a:lnSpc>
              <a:spcBef>
                <a:spcPts val="0"/>
              </a:spcBef>
              <a:spcAft>
                <a:spcPts val="0"/>
              </a:spcAft>
              <a:buClr>
                <a:schemeClr val="dk1"/>
              </a:buClr>
              <a:buSzPts val="2100"/>
              <a:buNone/>
              <a:defRPr sz="2100">
                <a:solidFill>
                  <a:schemeClr val="dk1"/>
                </a:solidFill>
              </a:defRPr>
            </a:lvl4pPr>
            <a:lvl5pPr lvl="4" rtl="0" algn="ctr">
              <a:lnSpc>
                <a:spcPct val="100000"/>
              </a:lnSpc>
              <a:spcBef>
                <a:spcPts val="0"/>
              </a:spcBef>
              <a:spcAft>
                <a:spcPts val="0"/>
              </a:spcAft>
              <a:buClr>
                <a:schemeClr val="dk1"/>
              </a:buClr>
              <a:buSzPts val="2100"/>
              <a:buNone/>
              <a:defRPr sz="2100">
                <a:solidFill>
                  <a:schemeClr val="dk1"/>
                </a:solidFill>
              </a:defRPr>
            </a:lvl5pPr>
            <a:lvl6pPr lvl="5" rtl="0" algn="ctr">
              <a:lnSpc>
                <a:spcPct val="100000"/>
              </a:lnSpc>
              <a:spcBef>
                <a:spcPts val="0"/>
              </a:spcBef>
              <a:spcAft>
                <a:spcPts val="0"/>
              </a:spcAft>
              <a:buClr>
                <a:schemeClr val="dk1"/>
              </a:buClr>
              <a:buSzPts val="2100"/>
              <a:buNone/>
              <a:defRPr sz="2100">
                <a:solidFill>
                  <a:schemeClr val="dk1"/>
                </a:solidFill>
              </a:defRPr>
            </a:lvl6pPr>
            <a:lvl7pPr lvl="6" rtl="0" algn="ctr">
              <a:lnSpc>
                <a:spcPct val="100000"/>
              </a:lnSpc>
              <a:spcBef>
                <a:spcPts val="0"/>
              </a:spcBef>
              <a:spcAft>
                <a:spcPts val="0"/>
              </a:spcAft>
              <a:buClr>
                <a:schemeClr val="dk1"/>
              </a:buClr>
              <a:buSzPts val="2100"/>
              <a:buNone/>
              <a:defRPr sz="2100">
                <a:solidFill>
                  <a:schemeClr val="dk1"/>
                </a:solidFill>
              </a:defRPr>
            </a:lvl7pPr>
            <a:lvl8pPr lvl="7" rtl="0" algn="ctr">
              <a:lnSpc>
                <a:spcPct val="100000"/>
              </a:lnSpc>
              <a:spcBef>
                <a:spcPts val="0"/>
              </a:spcBef>
              <a:spcAft>
                <a:spcPts val="0"/>
              </a:spcAft>
              <a:buClr>
                <a:schemeClr val="dk1"/>
              </a:buClr>
              <a:buSzPts val="2100"/>
              <a:buNone/>
              <a:defRPr sz="2100">
                <a:solidFill>
                  <a:schemeClr val="dk1"/>
                </a:solidFill>
              </a:defRPr>
            </a:lvl8pPr>
            <a:lvl9pPr lvl="8" rtl="0"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Clr>
                <a:schemeClr val="lt1"/>
              </a:buClr>
              <a:buSzPts val="1800"/>
              <a:buChar char="●"/>
              <a:defRPr>
                <a:solidFill>
                  <a:schemeClr val="lt1"/>
                </a:solidFill>
              </a:defRPr>
            </a:lvl1pPr>
            <a:lvl2pPr indent="-317500" lvl="1" marL="914400" rtl="0">
              <a:spcBef>
                <a:spcPts val="1600"/>
              </a:spcBef>
              <a:spcAft>
                <a:spcPts val="0"/>
              </a:spcAft>
              <a:buClr>
                <a:schemeClr val="lt1"/>
              </a:buClr>
              <a:buSzPts val="1400"/>
              <a:buChar char="○"/>
              <a:defRPr>
                <a:solidFill>
                  <a:schemeClr val="lt1"/>
                </a:solidFill>
              </a:defRPr>
            </a:lvl2pPr>
            <a:lvl3pPr indent="-317500" lvl="2" marL="1371600" rtl="0">
              <a:spcBef>
                <a:spcPts val="1600"/>
              </a:spcBef>
              <a:spcAft>
                <a:spcPts val="0"/>
              </a:spcAft>
              <a:buClr>
                <a:schemeClr val="lt1"/>
              </a:buClr>
              <a:buSzPts val="1400"/>
              <a:buChar char="■"/>
              <a:defRPr>
                <a:solidFill>
                  <a:schemeClr val="lt1"/>
                </a:solidFill>
              </a:defRPr>
            </a:lvl3pPr>
            <a:lvl4pPr indent="-317500" lvl="3" marL="1828800" rtl="0">
              <a:spcBef>
                <a:spcPts val="1600"/>
              </a:spcBef>
              <a:spcAft>
                <a:spcPts val="0"/>
              </a:spcAft>
              <a:buClr>
                <a:schemeClr val="lt1"/>
              </a:buClr>
              <a:buSzPts val="1400"/>
              <a:buChar char="●"/>
              <a:defRPr>
                <a:solidFill>
                  <a:schemeClr val="lt1"/>
                </a:solidFill>
              </a:defRPr>
            </a:lvl4pPr>
            <a:lvl5pPr indent="-317500" lvl="4" marL="2286000" rtl="0">
              <a:spcBef>
                <a:spcPts val="1600"/>
              </a:spcBef>
              <a:spcAft>
                <a:spcPts val="0"/>
              </a:spcAft>
              <a:buClr>
                <a:schemeClr val="lt1"/>
              </a:buClr>
              <a:buSzPts val="1400"/>
              <a:buChar char="○"/>
              <a:defRPr>
                <a:solidFill>
                  <a:schemeClr val="lt1"/>
                </a:solidFill>
              </a:defRPr>
            </a:lvl5pPr>
            <a:lvl6pPr indent="-317500" lvl="5" marL="2743200" rtl="0">
              <a:spcBef>
                <a:spcPts val="1600"/>
              </a:spcBef>
              <a:spcAft>
                <a:spcPts val="0"/>
              </a:spcAft>
              <a:buClr>
                <a:schemeClr val="lt1"/>
              </a:buClr>
              <a:buSzPts val="1400"/>
              <a:buChar char="■"/>
              <a:defRPr>
                <a:solidFill>
                  <a:schemeClr val="lt1"/>
                </a:solidFill>
              </a:defRPr>
            </a:lvl6pPr>
            <a:lvl7pPr indent="-317500" lvl="6" marL="3200400" rtl="0">
              <a:spcBef>
                <a:spcPts val="1600"/>
              </a:spcBef>
              <a:spcAft>
                <a:spcPts val="0"/>
              </a:spcAft>
              <a:buClr>
                <a:schemeClr val="lt1"/>
              </a:buClr>
              <a:buSzPts val="1400"/>
              <a:buChar char="●"/>
              <a:defRPr>
                <a:solidFill>
                  <a:schemeClr val="lt1"/>
                </a:solidFill>
              </a:defRPr>
            </a:lvl7pPr>
            <a:lvl8pPr indent="-317500" lvl="7" marL="3657600" rtl="0">
              <a:spcBef>
                <a:spcPts val="1600"/>
              </a:spcBef>
              <a:spcAft>
                <a:spcPts val="0"/>
              </a:spcAft>
              <a:buClr>
                <a:schemeClr val="lt1"/>
              </a:buClr>
              <a:buSzPts val="1400"/>
              <a:buChar char="○"/>
              <a:defRPr>
                <a:solidFill>
                  <a:schemeClr val="lt1"/>
                </a:solidFill>
              </a:defRPr>
            </a:lvl8pPr>
            <a:lvl9pPr indent="-317500" lvl="8" marL="4114800" rtl="0">
              <a:spcBef>
                <a:spcPts val="1600"/>
              </a:spcBef>
              <a:spcAft>
                <a:spcPts val="160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solidFill>
                  <a:schemeClr val="lt1"/>
                </a:solidFill>
              </a:defRPr>
            </a:lvl1pPr>
            <a:lvl2pPr lvl="1" rtl="0">
              <a:buNone/>
              <a:defRPr>
                <a:solidFill>
                  <a:schemeClr val="lt1"/>
                </a:solidFill>
              </a:defRPr>
            </a:lvl2pPr>
            <a:lvl3pPr lvl="2" rtl="0">
              <a:buNone/>
              <a:defRPr>
                <a:solidFill>
                  <a:schemeClr val="lt1"/>
                </a:solidFill>
              </a:defRPr>
            </a:lvl3pPr>
            <a:lvl4pPr lvl="3" rtl="0">
              <a:buNone/>
              <a:defRPr>
                <a:solidFill>
                  <a:schemeClr val="lt1"/>
                </a:solidFill>
              </a:defRPr>
            </a:lvl4pPr>
            <a:lvl5pPr lvl="4" rtl="0">
              <a:buNone/>
              <a:defRPr>
                <a:solidFill>
                  <a:schemeClr val="lt1"/>
                </a:solidFill>
              </a:defRPr>
            </a:lvl5pPr>
            <a:lvl6pPr lvl="5" rtl="0">
              <a:buNone/>
              <a:defRPr>
                <a:solidFill>
                  <a:schemeClr val="lt1"/>
                </a:solidFill>
              </a:defRPr>
            </a:lvl6pPr>
            <a:lvl7pPr lvl="6" rtl="0">
              <a:buNone/>
              <a:defRPr>
                <a:solidFill>
                  <a:schemeClr val="lt1"/>
                </a:solidFill>
              </a:defRPr>
            </a:lvl7pPr>
            <a:lvl8pPr lvl="7" rtl="0">
              <a:buNone/>
              <a:defRPr>
                <a:solidFill>
                  <a:schemeClr val="lt1"/>
                </a:solidFill>
              </a:defRPr>
            </a:lvl8pPr>
            <a:lvl9pPr lvl="8" rtl="0">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Clr>
                <a:schemeClr val="dk1"/>
              </a:buClr>
              <a:buSzPts val="3600"/>
              <a:buFont typeface="Oswald"/>
              <a:buNone/>
              <a:defRPr sz="36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rt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rtl="0">
              <a:lnSpc>
                <a:spcPct val="115000"/>
              </a:lnSpc>
              <a:spcBef>
                <a:spcPts val="160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rtl="0">
              <a:lnSpc>
                <a:spcPct val="115000"/>
              </a:lnSpc>
              <a:spcBef>
                <a:spcPts val="1600"/>
              </a:spcBef>
              <a:spcAft>
                <a:spcPts val="160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accent3"/>
                </a:solidFill>
                <a:latin typeface="Average"/>
                <a:ea typeface="Average"/>
                <a:cs typeface="Average"/>
                <a:sym typeface="Average"/>
              </a:defRPr>
            </a:lvl1pPr>
            <a:lvl2pPr lvl="1" rtl="0" algn="r">
              <a:buNone/>
              <a:defRPr sz="1000">
                <a:solidFill>
                  <a:schemeClr val="accent3"/>
                </a:solidFill>
                <a:latin typeface="Average"/>
                <a:ea typeface="Average"/>
                <a:cs typeface="Average"/>
                <a:sym typeface="Average"/>
              </a:defRPr>
            </a:lvl2pPr>
            <a:lvl3pPr lvl="2" rtl="0" algn="r">
              <a:buNone/>
              <a:defRPr sz="1000">
                <a:solidFill>
                  <a:schemeClr val="accent3"/>
                </a:solidFill>
                <a:latin typeface="Average"/>
                <a:ea typeface="Average"/>
                <a:cs typeface="Average"/>
                <a:sym typeface="Average"/>
              </a:defRPr>
            </a:lvl3pPr>
            <a:lvl4pPr lvl="3" rtl="0" algn="r">
              <a:buNone/>
              <a:defRPr sz="1000">
                <a:solidFill>
                  <a:schemeClr val="accent3"/>
                </a:solidFill>
                <a:latin typeface="Average"/>
                <a:ea typeface="Average"/>
                <a:cs typeface="Average"/>
                <a:sym typeface="Average"/>
              </a:defRPr>
            </a:lvl4pPr>
            <a:lvl5pPr lvl="4" rtl="0" algn="r">
              <a:buNone/>
              <a:defRPr sz="1000">
                <a:solidFill>
                  <a:schemeClr val="accent3"/>
                </a:solidFill>
                <a:latin typeface="Average"/>
                <a:ea typeface="Average"/>
                <a:cs typeface="Average"/>
                <a:sym typeface="Average"/>
              </a:defRPr>
            </a:lvl5pPr>
            <a:lvl6pPr lvl="5" rtl="0" algn="r">
              <a:buNone/>
              <a:defRPr sz="1000">
                <a:solidFill>
                  <a:schemeClr val="accent3"/>
                </a:solidFill>
                <a:latin typeface="Average"/>
                <a:ea typeface="Average"/>
                <a:cs typeface="Average"/>
                <a:sym typeface="Average"/>
              </a:defRPr>
            </a:lvl6pPr>
            <a:lvl7pPr lvl="6" rtl="0" algn="r">
              <a:buNone/>
              <a:defRPr sz="1000">
                <a:solidFill>
                  <a:schemeClr val="accent3"/>
                </a:solidFill>
                <a:latin typeface="Average"/>
                <a:ea typeface="Average"/>
                <a:cs typeface="Average"/>
                <a:sym typeface="Average"/>
              </a:defRPr>
            </a:lvl7pPr>
            <a:lvl8pPr lvl="7" rtl="0" algn="r">
              <a:buNone/>
              <a:defRPr sz="1000">
                <a:solidFill>
                  <a:schemeClr val="accent3"/>
                </a:solidFill>
                <a:latin typeface="Average"/>
                <a:ea typeface="Average"/>
                <a:cs typeface="Average"/>
                <a:sym typeface="Average"/>
              </a:defRPr>
            </a:lvl8pPr>
            <a:lvl9pPr lvl="8" rtl="0"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5.jpg"/><Relationship Id="rId4" Type="http://schemas.openxmlformats.org/officeDocument/2006/relationships/image" Target="../media/image36.png"/><Relationship Id="rId5" Type="http://schemas.openxmlformats.org/officeDocument/2006/relationships/image" Target="../media/image3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5.jpg"/><Relationship Id="rId4" Type="http://schemas.openxmlformats.org/officeDocument/2006/relationships/image" Target="../media/image20.jpg"/><Relationship Id="rId5" Type="http://schemas.openxmlformats.org/officeDocument/2006/relationships/image" Target="../media/image26.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35.jpg"/><Relationship Id="rId4" Type="http://schemas.openxmlformats.org/officeDocument/2006/relationships/image" Target="../media/image20.jpg"/><Relationship Id="rId5" Type="http://schemas.openxmlformats.org/officeDocument/2006/relationships/image" Target="../media/image2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9.png"/><Relationship Id="rId4" Type="http://schemas.openxmlformats.org/officeDocument/2006/relationships/image" Target="../media/image39.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 Id="rId3" Type="http://schemas.openxmlformats.org/officeDocument/2006/relationships/image" Target="../media/image4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23.gi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jpg"/><Relationship Id="rId4" Type="http://schemas.openxmlformats.org/officeDocument/2006/relationships/image" Target="../media/image2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22.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4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hyperlink" Target="mailto:alexk93@vt.edu" TargetMode="External"/><Relationship Id="rId11" Type="http://schemas.openxmlformats.org/officeDocument/2006/relationships/image" Target="../media/image4.png"/><Relationship Id="rId10" Type="http://schemas.openxmlformats.org/officeDocument/2006/relationships/hyperlink" Target="mailto:ecolon-marrero@computerhistory.org" TargetMode="External"/><Relationship Id="rId12" Type="http://schemas.openxmlformats.org/officeDocument/2006/relationships/hyperlink" Target="mailto:mleveran@uark.edu" TargetMode="External"/><Relationship Id="rId9" Type="http://schemas.openxmlformats.org/officeDocument/2006/relationships/image" Target="../media/image3.png"/><Relationship Id="rId5" Type="http://schemas.openxmlformats.org/officeDocument/2006/relationships/image" Target="../media/image2.jpg"/><Relationship Id="rId6" Type="http://schemas.openxmlformats.org/officeDocument/2006/relationships/hyperlink" Target="mailto:limen@vt.edu" TargetMode="External"/><Relationship Id="rId7" Type="http://schemas.openxmlformats.org/officeDocument/2006/relationships/image" Target="../media/image8.png"/><Relationship Id="rId8" Type="http://schemas.openxmlformats.org/officeDocument/2006/relationships/hyperlink" Target="mailto:speltzman@library.ucla.edu"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28.png"/><Relationship Id="rId4" Type="http://schemas.openxmlformats.org/officeDocument/2006/relationships/image" Target="../media/image1.jpg"/><Relationship Id="rId5" Type="http://schemas.openxmlformats.org/officeDocument/2006/relationships/image" Target="../media/image27.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4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33.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41.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7.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3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30.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 Id="rId3" Type="http://schemas.openxmlformats.org/officeDocument/2006/relationships/image" Target="../media/image31.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 Id="rId3" Type="http://schemas.openxmlformats.org/officeDocument/2006/relationships/image" Target="../media/image34.gi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 Id="rId3" Type="http://schemas.openxmlformats.org/officeDocument/2006/relationships/image" Target="../media/image40.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1.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7.png"/><Relationship Id="rId4" Type="http://schemas.openxmlformats.org/officeDocument/2006/relationships/image" Target="../media/image16.png"/><Relationship Id="rId10" Type="http://schemas.openxmlformats.org/officeDocument/2006/relationships/image" Target="../media/image13.png"/><Relationship Id="rId9" Type="http://schemas.openxmlformats.org/officeDocument/2006/relationships/image" Target="../media/image11.png"/><Relationship Id="rId5" Type="http://schemas.openxmlformats.org/officeDocument/2006/relationships/image" Target="../media/image7.jpg"/><Relationship Id="rId6" Type="http://schemas.openxmlformats.org/officeDocument/2006/relationships/image" Target="../media/image9.png"/><Relationship Id="rId7" Type="http://schemas.openxmlformats.org/officeDocument/2006/relationships/image" Target="../media/image18.png"/><Relationship Id="rId8"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2.png"/><Relationship Id="rId4" Type="http://schemas.openxmlformats.org/officeDocument/2006/relationships/image" Target="../media/image15.gi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4.gi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9.gi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990800"/>
            <a:ext cx="7801500" cy="17301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b="1" lang="en" sz="3600">
                <a:solidFill>
                  <a:srgbClr val="FFFFFF"/>
                </a:solidFill>
                <a:latin typeface="Arial"/>
                <a:ea typeface="Arial"/>
                <a:cs typeface="Arial"/>
                <a:sym typeface="Arial"/>
              </a:rPr>
              <a:t>Make I</a:t>
            </a:r>
            <a:r>
              <a:rPr b="1" lang="en">
                <a:solidFill>
                  <a:srgbClr val="FFFFFF"/>
                </a:solidFill>
              </a:rPr>
              <a:t>T</a:t>
            </a:r>
            <a:r>
              <a:rPr b="1" lang="en" sz="3600">
                <a:solidFill>
                  <a:srgbClr val="FFFFFF"/>
                </a:solidFill>
                <a:latin typeface="Arial"/>
                <a:ea typeface="Arial"/>
                <a:cs typeface="Arial"/>
                <a:sym typeface="Arial"/>
              </a:rPr>
              <a:t> Work: </a:t>
            </a:r>
            <a:endParaRPr b="1" sz="3600">
              <a:solidFill>
                <a:srgbClr val="FFFFFF"/>
              </a:solidFill>
              <a:latin typeface="Arial"/>
              <a:ea typeface="Arial"/>
              <a:cs typeface="Arial"/>
              <a:sym typeface="Arial"/>
            </a:endParaRPr>
          </a:p>
          <a:p>
            <a:pPr indent="0" lvl="0" marL="0" rtl="0" algn="ctr">
              <a:spcBef>
                <a:spcPts val="0"/>
              </a:spcBef>
              <a:spcAft>
                <a:spcPts val="0"/>
              </a:spcAft>
              <a:buNone/>
            </a:pPr>
            <a:r>
              <a:rPr b="1" lang="en" sz="3600">
                <a:solidFill>
                  <a:srgbClr val="FFFFFF"/>
                </a:solidFill>
                <a:latin typeface="Arial"/>
                <a:ea typeface="Arial"/>
                <a:cs typeface="Arial"/>
                <a:sym typeface="Arial"/>
              </a:rPr>
              <a:t>Collaborating with IT to Create Sustainable Preservation Systems</a:t>
            </a:r>
            <a:endParaRPr b="1" sz="3600">
              <a:solidFill>
                <a:srgbClr val="FFFFFF"/>
              </a:solidFill>
              <a:latin typeface="Arial"/>
              <a:ea typeface="Arial"/>
              <a:cs typeface="Arial"/>
              <a:sym typeface="Arial"/>
            </a:endParaRPr>
          </a:p>
        </p:txBody>
      </p:sp>
      <p:sp>
        <p:nvSpPr>
          <p:cNvPr id="60" name="Google Shape;60;p13"/>
          <p:cNvSpPr txBox="1"/>
          <p:nvPr>
            <p:ph idx="1" type="subTitle"/>
          </p:nvPr>
        </p:nvSpPr>
        <p:spPr>
          <a:xfrm>
            <a:off x="241400" y="3279350"/>
            <a:ext cx="8520600" cy="1730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200">
                <a:latin typeface="Arial"/>
                <a:ea typeface="Arial"/>
                <a:cs typeface="Arial"/>
                <a:sym typeface="Arial"/>
              </a:rPr>
              <a:t>Alex Kinnaman, Luke Menzies, Shira Peltzman, Mary Leverance, Elena Colón-Marrero</a:t>
            </a:r>
            <a:endParaRPr sz="2200">
              <a:latin typeface="Arial"/>
              <a:ea typeface="Arial"/>
              <a:cs typeface="Arial"/>
              <a:sym typeface="Arial"/>
            </a:endParaRPr>
          </a:p>
          <a:p>
            <a:pPr indent="0" lvl="0" marL="0" rtl="0" algn="ctr">
              <a:spcBef>
                <a:spcPts val="0"/>
              </a:spcBef>
              <a:spcAft>
                <a:spcPts val="0"/>
              </a:spcAft>
              <a:buNone/>
            </a:pPr>
            <a:r>
              <a:rPr lang="en" sz="2200"/>
              <a:t>October 18th, 2018</a:t>
            </a:r>
            <a:endParaRPr sz="2200"/>
          </a:p>
          <a:p>
            <a:pPr indent="0" lvl="0" marL="0" rtl="0" algn="ctr">
              <a:spcBef>
                <a:spcPts val="0"/>
              </a:spcBef>
              <a:spcAft>
                <a:spcPts val="0"/>
              </a:spcAft>
              <a:buNone/>
            </a:pPr>
            <a:r>
              <a:rPr lang="en" sz="2200">
                <a:latin typeface="Arial"/>
                <a:ea typeface="Arial"/>
                <a:cs typeface="Arial"/>
                <a:sym typeface="Arial"/>
              </a:rPr>
              <a:t>#r1a</a:t>
            </a:r>
            <a:endParaRPr sz="2200">
              <a:latin typeface="Arial"/>
              <a:ea typeface="Arial"/>
              <a:cs typeface="Arial"/>
              <a:sym typeface="Arial"/>
            </a:endParaRPr>
          </a:p>
        </p:txBody>
      </p:sp>
      <p:pic>
        <p:nvPicPr>
          <p:cNvPr descr="An image of the logo for the NDSA DigiPres2018 conference. There is a graphic of a city scape and the text reads &quot;NDSA⌘DIGITAL PRESERVATION October 17-18 LAS VEGAS, NV&quot;" id="61" name="Google Shape;61;p13" title="NDSA Digital Preservation"/>
          <p:cNvPicPr preferRelativeResize="0"/>
          <p:nvPr/>
        </p:nvPicPr>
        <p:blipFill>
          <a:blip r:embed="rId3">
            <a:alphaModFix/>
          </a:blip>
          <a:stretch>
            <a:fillRect/>
          </a:stretch>
        </p:blipFill>
        <p:spPr>
          <a:xfrm>
            <a:off x="0" y="0"/>
            <a:ext cx="2849373" cy="1083726"/>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 name="Shape 147"/>
        <p:cNvGrpSpPr/>
        <p:nvPr/>
      </p:nvGrpSpPr>
      <p:grpSpPr>
        <a:xfrm>
          <a:off x="0" y="0"/>
          <a:ext cx="0" cy="0"/>
          <a:chOff x="0" y="0"/>
          <a:chExt cx="0" cy="0"/>
        </a:xfrm>
      </p:grpSpPr>
      <p:sp>
        <p:nvSpPr>
          <p:cNvPr id="148" name="Google Shape;148;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UCLA Library </a:t>
            </a:r>
            <a:endParaRPr/>
          </a:p>
        </p:txBody>
      </p:sp>
      <p:sp>
        <p:nvSpPr>
          <p:cNvPr id="149" name="Google Shape;149;p22"/>
          <p:cNvSpPr txBox="1"/>
          <p:nvPr>
            <p:ph idx="1" type="body"/>
          </p:nvPr>
        </p:nvSpPr>
        <p:spPr>
          <a:xfrm>
            <a:off x="311700" y="1152475"/>
            <a:ext cx="6610500" cy="3416400"/>
          </a:xfrm>
          <a:prstGeom prst="rect">
            <a:avLst/>
          </a:prstGeom>
        </p:spPr>
        <p:txBody>
          <a:bodyPr anchorCtr="0" anchor="t" bIns="91425" lIns="91425" spcFirstLastPara="1" rIns="91425" wrap="square" tIns="91425">
            <a:noAutofit/>
          </a:bodyPr>
          <a:lstStyle/>
          <a:p>
            <a:pPr indent="0" lvl="0" marL="457200" rtl="0" algn="l">
              <a:spcBef>
                <a:spcPts val="0"/>
              </a:spcBef>
              <a:spcAft>
                <a:spcPts val="0"/>
              </a:spcAft>
              <a:buNone/>
            </a:pPr>
            <a:r>
              <a:rPr lang="en"/>
              <a:t> </a:t>
            </a:r>
            <a:endParaRPr/>
          </a:p>
          <a:p>
            <a:pPr indent="0" lvl="0" marL="457200" marR="0" rtl="0" algn="l">
              <a:lnSpc>
                <a:spcPct val="115000"/>
              </a:lnSpc>
              <a:spcBef>
                <a:spcPts val="1600"/>
              </a:spcBef>
              <a:spcAft>
                <a:spcPts val="1600"/>
              </a:spcAft>
              <a:buNone/>
            </a:pPr>
            <a:r>
              <a:t/>
            </a:r>
            <a:endParaRPr/>
          </a:p>
        </p:txBody>
      </p:sp>
      <p:pic>
        <p:nvPicPr>
          <p:cNvPr id="150" name="Google Shape;150;p22"/>
          <p:cNvPicPr preferRelativeResize="0"/>
          <p:nvPr/>
        </p:nvPicPr>
        <p:blipFill>
          <a:blip r:embed="rId3">
            <a:alphaModFix/>
          </a:blip>
          <a:stretch>
            <a:fillRect/>
          </a:stretch>
        </p:blipFill>
        <p:spPr>
          <a:xfrm>
            <a:off x="4235374" y="1438450"/>
            <a:ext cx="4513700" cy="3395301"/>
          </a:xfrm>
          <a:prstGeom prst="rect">
            <a:avLst/>
          </a:prstGeom>
          <a:noFill/>
          <a:ln>
            <a:noFill/>
          </a:ln>
        </p:spPr>
      </p:pic>
      <p:pic>
        <p:nvPicPr>
          <p:cNvPr id="151" name="Google Shape;151;p22"/>
          <p:cNvPicPr preferRelativeResize="0"/>
          <p:nvPr/>
        </p:nvPicPr>
        <p:blipFill rotWithShape="1">
          <a:blip r:embed="rId4">
            <a:alphaModFix/>
          </a:blip>
          <a:srcRect b="0" l="0" r="47919" t="0"/>
          <a:stretch/>
        </p:blipFill>
        <p:spPr>
          <a:xfrm>
            <a:off x="4235376" y="1438450"/>
            <a:ext cx="2350750" cy="3395301"/>
          </a:xfrm>
          <a:prstGeom prst="rect">
            <a:avLst/>
          </a:prstGeom>
          <a:noFill/>
          <a:ln>
            <a:noFill/>
          </a:ln>
        </p:spPr>
      </p:pic>
      <p:sp>
        <p:nvSpPr>
          <p:cNvPr id="152" name="Google Shape;152;p22"/>
          <p:cNvSpPr txBox="1"/>
          <p:nvPr>
            <p:ph idx="1" type="body"/>
          </p:nvPr>
        </p:nvSpPr>
        <p:spPr>
          <a:xfrm>
            <a:off x="387900" y="1152475"/>
            <a:ext cx="6610500" cy="34164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rPr lang="en"/>
              <a:t>Collaborating with</a:t>
            </a:r>
            <a:br>
              <a:rPr lang="en"/>
            </a:br>
            <a:r>
              <a:rPr lang="en"/>
              <a:t>DIIT to implement</a:t>
            </a:r>
            <a:br>
              <a:rPr lang="en"/>
            </a:br>
            <a:r>
              <a:rPr lang="en"/>
              <a:t> </a:t>
            </a:r>
            <a:endParaRPr/>
          </a:p>
          <a:p>
            <a:pPr indent="-406400" lvl="0" marL="457200" rtl="0" algn="l">
              <a:spcBef>
                <a:spcPts val="0"/>
              </a:spcBef>
              <a:spcAft>
                <a:spcPts val="0"/>
              </a:spcAft>
              <a:buSzPts val="2800"/>
              <a:buChar char="●"/>
            </a:pPr>
            <a:r>
              <a:rPr lang="en"/>
              <a:t>a study in contrasts</a:t>
            </a:r>
            <a:endParaRPr/>
          </a:p>
          <a:p>
            <a:pPr indent="-406400" lvl="1" marL="914400" rtl="0" algn="l">
              <a:spcBef>
                <a:spcPts val="0"/>
              </a:spcBef>
              <a:spcAft>
                <a:spcPts val="0"/>
              </a:spcAft>
              <a:buSzPts val="2800"/>
              <a:buChar char="○"/>
            </a:pPr>
            <a:r>
              <a:rPr lang="en"/>
              <a:t>2016-17</a:t>
            </a:r>
            <a:endParaRPr/>
          </a:p>
          <a:p>
            <a:pPr indent="-406400" lvl="1" marL="914400" rtl="0" algn="l">
              <a:spcBef>
                <a:spcPts val="0"/>
              </a:spcBef>
              <a:spcAft>
                <a:spcPts val="0"/>
              </a:spcAft>
              <a:buSzPts val="2800"/>
              <a:buChar char="○"/>
            </a:pPr>
            <a:r>
              <a:rPr lang="en"/>
              <a:t>2017-</a:t>
            </a:r>
            <a:endParaRPr/>
          </a:p>
        </p:txBody>
      </p:sp>
      <p:pic>
        <p:nvPicPr>
          <p:cNvPr id="153" name="Google Shape;153;p22"/>
          <p:cNvPicPr preferRelativeResize="0"/>
          <p:nvPr/>
        </p:nvPicPr>
        <p:blipFill>
          <a:blip r:embed="rId5">
            <a:alphaModFix/>
          </a:blip>
          <a:stretch>
            <a:fillRect/>
          </a:stretch>
        </p:blipFill>
        <p:spPr>
          <a:xfrm>
            <a:off x="387900" y="2217477"/>
            <a:ext cx="3714603" cy="417548"/>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7" name="Shape 157"/>
        <p:cNvGrpSpPr/>
        <p:nvPr/>
      </p:nvGrpSpPr>
      <p:grpSpPr>
        <a:xfrm>
          <a:off x="0" y="0"/>
          <a:ext cx="0" cy="0"/>
          <a:chOff x="0" y="0"/>
          <a:chExt cx="0" cy="0"/>
        </a:xfrm>
      </p:grpSpPr>
      <p:sp>
        <p:nvSpPr>
          <p:cNvPr id="158" name="Google Shape;158;p2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UCLA Library Special Collections</a:t>
            </a:r>
            <a:endParaRPr/>
          </a:p>
        </p:txBody>
      </p:sp>
      <p:sp>
        <p:nvSpPr>
          <p:cNvPr id="159" name="Google Shape;159;p23"/>
          <p:cNvSpPr txBox="1"/>
          <p:nvPr>
            <p:ph idx="1" type="body"/>
          </p:nvPr>
        </p:nvSpPr>
        <p:spPr>
          <a:xfrm>
            <a:off x="311700" y="1152475"/>
            <a:ext cx="6610500" cy="3416400"/>
          </a:xfrm>
          <a:prstGeom prst="rect">
            <a:avLst/>
          </a:prstGeom>
        </p:spPr>
        <p:txBody>
          <a:bodyPr anchorCtr="0" anchor="t" bIns="91425" lIns="91425" spcFirstLastPara="1" rIns="91425" wrap="square" tIns="91425">
            <a:noAutofit/>
          </a:bodyPr>
          <a:lstStyle/>
          <a:p>
            <a:pPr indent="-406400" lvl="0" marL="457200" marR="0" rtl="0" algn="l">
              <a:lnSpc>
                <a:spcPct val="115000"/>
              </a:lnSpc>
              <a:spcBef>
                <a:spcPts val="0"/>
              </a:spcBef>
              <a:spcAft>
                <a:spcPts val="0"/>
              </a:spcAft>
              <a:buClr>
                <a:schemeClr val="accent3"/>
              </a:buClr>
              <a:buSzPts val="2800"/>
              <a:buFont typeface="Arial"/>
              <a:buChar char="●"/>
            </a:pPr>
            <a:r>
              <a:rPr lang="en"/>
              <a:t>Located in sunny L.A., CA</a:t>
            </a:r>
            <a:endParaRPr/>
          </a:p>
          <a:p>
            <a:pPr indent="-406400" lvl="0" marL="457200" marR="0" rtl="0" algn="l">
              <a:lnSpc>
                <a:spcPct val="115000"/>
              </a:lnSpc>
              <a:spcBef>
                <a:spcPts val="0"/>
              </a:spcBef>
              <a:spcAft>
                <a:spcPts val="0"/>
              </a:spcAft>
              <a:buSzPts val="2800"/>
              <a:buChar char="●"/>
            </a:pPr>
            <a:r>
              <a:rPr lang="en"/>
              <a:t>LSC includes: Center for Oral </a:t>
            </a:r>
            <a:br>
              <a:rPr lang="en"/>
            </a:br>
            <a:r>
              <a:rPr lang="en"/>
              <a:t>History and Research, </a:t>
            </a:r>
            <a:br>
              <a:rPr lang="en"/>
            </a:br>
            <a:r>
              <a:rPr lang="en"/>
              <a:t>Biomedical Library, and UCLA’s</a:t>
            </a:r>
            <a:br>
              <a:rPr lang="en"/>
            </a:br>
            <a:r>
              <a:rPr lang="en"/>
              <a:t>University Archives </a:t>
            </a:r>
            <a:endParaRPr/>
          </a:p>
          <a:p>
            <a:pPr indent="-406400" lvl="0" marL="457200" rtl="0" algn="l">
              <a:spcBef>
                <a:spcPts val="0"/>
              </a:spcBef>
              <a:spcAft>
                <a:spcPts val="0"/>
              </a:spcAft>
              <a:buSzPts val="2800"/>
              <a:buChar char="●"/>
            </a:pPr>
            <a:r>
              <a:rPr lang="en"/>
              <a:t>Approx 33 LTEs</a:t>
            </a:r>
            <a:endParaRPr/>
          </a:p>
          <a:p>
            <a:pPr indent="0" lvl="0" marL="457200" marR="0" rtl="0" algn="l">
              <a:lnSpc>
                <a:spcPct val="115000"/>
              </a:lnSpc>
              <a:spcBef>
                <a:spcPts val="1600"/>
              </a:spcBef>
              <a:spcAft>
                <a:spcPts val="1600"/>
              </a:spcAft>
              <a:buNone/>
            </a:pPr>
            <a:r>
              <a:t/>
            </a:r>
            <a:endParaRPr/>
          </a:p>
        </p:txBody>
      </p:sp>
      <p:pic>
        <p:nvPicPr>
          <p:cNvPr id="160" name="Google Shape;160;p23"/>
          <p:cNvPicPr preferRelativeResize="0"/>
          <p:nvPr/>
        </p:nvPicPr>
        <p:blipFill>
          <a:blip r:embed="rId3">
            <a:alphaModFix/>
          </a:blip>
          <a:stretch>
            <a:fillRect/>
          </a:stretch>
        </p:blipFill>
        <p:spPr>
          <a:xfrm>
            <a:off x="6161800" y="1456825"/>
            <a:ext cx="2899101" cy="3540872"/>
          </a:xfrm>
          <a:prstGeom prst="rect">
            <a:avLst/>
          </a:prstGeom>
          <a:noFill/>
          <a:ln>
            <a:noFill/>
          </a:ln>
        </p:spPr>
      </p:pic>
      <p:pic>
        <p:nvPicPr>
          <p:cNvPr id="161" name="Google Shape;161;p23"/>
          <p:cNvPicPr preferRelativeResize="0"/>
          <p:nvPr/>
        </p:nvPicPr>
        <p:blipFill>
          <a:blip r:embed="rId4">
            <a:alphaModFix/>
          </a:blip>
          <a:stretch>
            <a:fillRect/>
          </a:stretch>
        </p:blipFill>
        <p:spPr>
          <a:xfrm>
            <a:off x="311700" y="4294573"/>
            <a:ext cx="4543150" cy="703125"/>
          </a:xfrm>
          <a:prstGeom prst="rect">
            <a:avLst/>
          </a:prstGeom>
          <a:noFill/>
          <a:ln>
            <a:noFill/>
          </a:ln>
        </p:spPr>
      </p:pic>
      <p:pic>
        <p:nvPicPr>
          <p:cNvPr id="162" name="Google Shape;162;p23"/>
          <p:cNvPicPr preferRelativeResize="0"/>
          <p:nvPr/>
        </p:nvPicPr>
        <p:blipFill>
          <a:blip r:embed="rId5">
            <a:alphaModFix/>
          </a:blip>
          <a:stretch>
            <a:fillRect/>
          </a:stretch>
        </p:blipFill>
        <p:spPr>
          <a:xfrm>
            <a:off x="4854850" y="3698850"/>
            <a:ext cx="1306950" cy="13069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 name="Shape 166"/>
        <p:cNvGrpSpPr/>
        <p:nvPr/>
      </p:nvGrpSpPr>
      <p:grpSpPr>
        <a:xfrm>
          <a:off x="0" y="0"/>
          <a:ext cx="0" cy="0"/>
          <a:chOff x="0" y="0"/>
          <a:chExt cx="0" cy="0"/>
        </a:xfrm>
      </p:grpSpPr>
      <p:sp>
        <p:nvSpPr>
          <p:cNvPr id="167" name="Google Shape;167;p2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UCLA LSC Digital Archives Program</a:t>
            </a:r>
            <a:endParaRPr/>
          </a:p>
        </p:txBody>
      </p:sp>
      <p:sp>
        <p:nvSpPr>
          <p:cNvPr id="168" name="Google Shape;168;p24"/>
          <p:cNvSpPr txBox="1"/>
          <p:nvPr>
            <p:ph idx="1" type="body"/>
          </p:nvPr>
        </p:nvSpPr>
        <p:spPr>
          <a:xfrm>
            <a:off x="311700" y="1152475"/>
            <a:ext cx="6610500" cy="34164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rPr lang="en"/>
              <a:t>LSC’s Digital Archives</a:t>
            </a:r>
            <a:br>
              <a:rPr lang="en"/>
            </a:br>
            <a:r>
              <a:rPr lang="en"/>
              <a:t> Program, 2015-</a:t>
            </a:r>
            <a:endParaRPr/>
          </a:p>
          <a:p>
            <a:pPr indent="-406400" lvl="0" marL="457200" rtl="0" algn="l">
              <a:spcBef>
                <a:spcPts val="0"/>
              </a:spcBef>
              <a:spcAft>
                <a:spcPts val="0"/>
              </a:spcAft>
              <a:buSzPts val="2800"/>
              <a:buChar char="●"/>
            </a:pPr>
            <a:r>
              <a:rPr lang="en"/>
              <a:t>Proposal for funding </a:t>
            </a:r>
            <a:endParaRPr/>
          </a:p>
          <a:p>
            <a:pPr indent="-406400" lvl="1" marL="914400" rtl="0" algn="l">
              <a:spcBef>
                <a:spcPts val="0"/>
              </a:spcBef>
              <a:spcAft>
                <a:spcPts val="0"/>
              </a:spcAft>
              <a:buSzPts val="2800"/>
              <a:buChar char="○"/>
            </a:pPr>
            <a:r>
              <a:rPr lang="en"/>
              <a:t>Submitted Feb 2016</a:t>
            </a:r>
            <a:endParaRPr/>
          </a:p>
          <a:p>
            <a:pPr indent="-406400" lvl="1" marL="914400" rtl="0" algn="l">
              <a:spcBef>
                <a:spcPts val="0"/>
              </a:spcBef>
              <a:spcAft>
                <a:spcPts val="0"/>
              </a:spcAft>
              <a:buSzPts val="2800"/>
              <a:buChar char="○"/>
            </a:pPr>
            <a:r>
              <a:rPr lang="en"/>
              <a:t>Approved* Feb 2016 </a:t>
            </a:r>
            <a:endParaRPr/>
          </a:p>
        </p:txBody>
      </p:sp>
      <p:pic>
        <p:nvPicPr>
          <p:cNvPr id="169" name="Google Shape;169;p24"/>
          <p:cNvPicPr preferRelativeResize="0"/>
          <p:nvPr/>
        </p:nvPicPr>
        <p:blipFill>
          <a:blip r:embed="rId3">
            <a:alphaModFix/>
          </a:blip>
          <a:stretch>
            <a:fillRect/>
          </a:stretch>
        </p:blipFill>
        <p:spPr>
          <a:xfrm>
            <a:off x="6161800" y="1456825"/>
            <a:ext cx="2899101" cy="3540872"/>
          </a:xfrm>
          <a:prstGeom prst="rect">
            <a:avLst/>
          </a:prstGeom>
          <a:noFill/>
          <a:ln>
            <a:noFill/>
          </a:ln>
        </p:spPr>
      </p:pic>
      <p:pic>
        <p:nvPicPr>
          <p:cNvPr id="170" name="Google Shape;170;p24"/>
          <p:cNvPicPr preferRelativeResize="0"/>
          <p:nvPr/>
        </p:nvPicPr>
        <p:blipFill>
          <a:blip r:embed="rId4">
            <a:alphaModFix/>
          </a:blip>
          <a:stretch>
            <a:fillRect/>
          </a:stretch>
        </p:blipFill>
        <p:spPr>
          <a:xfrm>
            <a:off x="311700" y="4294573"/>
            <a:ext cx="4543150" cy="703125"/>
          </a:xfrm>
          <a:prstGeom prst="rect">
            <a:avLst/>
          </a:prstGeom>
          <a:noFill/>
          <a:ln>
            <a:noFill/>
          </a:ln>
        </p:spPr>
      </p:pic>
      <p:pic>
        <p:nvPicPr>
          <p:cNvPr id="171" name="Google Shape;171;p24"/>
          <p:cNvPicPr preferRelativeResize="0"/>
          <p:nvPr/>
        </p:nvPicPr>
        <p:blipFill>
          <a:blip r:embed="rId5">
            <a:alphaModFix/>
          </a:blip>
          <a:stretch>
            <a:fillRect/>
          </a:stretch>
        </p:blipFill>
        <p:spPr>
          <a:xfrm>
            <a:off x="4854850" y="3698850"/>
            <a:ext cx="1306950" cy="13069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 name="Shape 175"/>
        <p:cNvGrpSpPr/>
        <p:nvPr/>
      </p:nvGrpSpPr>
      <p:grpSpPr>
        <a:xfrm>
          <a:off x="0" y="0"/>
          <a:ext cx="0" cy="0"/>
          <a:chOff x="0" y="0"/>
          <a:chExt cx="0" cy="0"/>
        </a:xfrm>
      </p:grpSpPr>
      <p:sp>
        <p:nvSpPr>
          <p:cNvPr id="176" name="Google Shape;176;p25"/>
          <p:cNvSpPr txBox="1"/>
          <p:nvPr>
            <p:ph type="title"/>
          </p:nvPr>
        </p:nvSpPr>
        <p:spPr>
          <a:xfrm>
            <a:off x="311700" y="445025"/>
            <a:ext cx="8637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UCLA Library: Archivematica (2016-17)</a:t>
            </a:r>
            <a:endParaRPr sz="3400"/>
          </a:p>
        </p:txBody>
      </p:sp>
      <p:pic>
        <p:nvPicPr>
          <p:cNvPr id="177" name="Google Shape;177;p25"/>
          <p:cNvPicPr preferRelativeResize="0"/>
          <p:nvPr/>
        </p:nvPicPr>
        <p:blipFill rotWithShape="1">
          <a:blip r:embed="rId3">
            <a:alphaModFix/>
          </a:blip>
          <a:srcRect b="0" l="0" r="6812" t="0"/>
          <a:stretch/>
        </p:blipFill>
        <p:spPr>
          <a:xfrm>
            <a:off x="372719" y="1312525"/>
            <a:ext cx="5908229" cy="3341050"/>
          </a:xfrm>
          <a:prstGeom prst="rect">
            <a:avLst/>
          </a:prstGeom>
          <a:noFill/>
          <a:ln>
            <a:noFill/>
          </a:ln>
        </p:spPr>
      </p:pic>
      <p:pic>
        <p:nvPicPr>
          <p:cNvPr id="178" name="Google Shape;178;p25"/>
          <p:cNvPicPr preferRelativeResize="0"/>
          <p:nvPr/>
        </p:nvPicPr>
        <p:blipFill>
          <a:blip r:embed="rId4">
            <a:alphaModFix/>
          </a:blip>
          <a:stretch>
            <a:fillRect/>
          </a:stretch>
        </p:blipFill>
        <p:spPr>
          <a:xfrm>
            <a:off x="6280948" y="2652875"/>
            <a:ext cx="2667601" cy="20007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2" name="Shape 182"/>
        <p:cNvGrpSpPr/>
        <p:nvPr/>
      </p:nvGrpSpPr>
      <p:grpSpPr>
        <a:xfrm>
          <a:off x="0" y="0"/>
          <a:ext cx="0" cy="0"/>
          <a:chOff x="0" y="0"/>
          <a:chExt cx="0" cy="0"/>
        </a:xfrm>
      </p:grpSpPr>
      <p:sp>
        <p:nvSpPr>
          <p:cNvPr id="183" name="Google Shape;183;p2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UCLA Digital Initiatives and I.T. (DIIT)</a:t>
            </a:r>
            <a:endParaRPr/>
          </a:p>
        </p:txBody>
      </p:sp>
      <p:sp>
        <p:nvSpPr>
          <p:cNvPr id="184" name="Google Shape;184;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406400" lvl="0" marL="457200" rtl="0" algn="l">
              <a:lnSpc>
                <a:spcPct val="115000"/>
              </a:lnSpc>
              <a:spcBef>
                <a:spcPts val="0"/>
              </a:spcBef>
              <a:spcAft>
                <a:spcPts val="0"/>
              </a:spcAft>
              <a:buSzPts val="2800"/>
              <a:buChar char="●"/>
            </a:pPr>
            <a:r>
              <a:rPr lang="en"/>
              <a:t>Partners with units in other areas of the library to</a:t>
            </a:r>
            <a:endParaRPr/>
          </a:p>
          <a:p>
            <a:pPr indent="-406400" lvl="0" marL="457200" rtl="0" algn="l">
              <a:lnSpc>
                <a:spcPct val="115000"/>
              </a:lnSpc>
              <a:spcBef>
                <a:spcPts val="0"/>
              </a:spcBef>
              <a:spcAft>
                <a:spcPts val="0"/>
              </a:spcAft>
              <a:buSzPts val="2800"/>
              <a:buChar char="●"/>
            </a:pPr>
            <a:r>
              <a:rPr lang="en"/>
              <a:t>Centrally </a:t>
            </a:r>
            <a:r>
              <a:rPr lang="en"/>
              <a:t>supports much of the software used in LSC’s digital archives program</a:t>
            </a:r>
            <a:endParaRPr/>
          </a:p>
          <a:p>
            <a:pPr indent="-406400" lvl="1" marL="914400" rtl="0" algn="l">
              <a:spcBef>
                <a:spcPts val="0"/>
              </a:spcBef>
              <a:spcAft>
                <a:spcPts val="0"/>
              </a:spcAft>
              <a:buSzPts val="2800"/>
              <a:buChar char="○"/>
            </a:pPr>
            <a:r>
              <a:rPr lang="en"/>
              <a:t>ePADD, KryoFlux, FTK, BitCurator, etc. </a:t>
            </a:r>
            <a:endParaRPr/>
          </a:p>
          <a:p>
            <a:pPr indent="-406400" lvl="0" marL="457200" rtl="0" algn="l">
              <a:spcBef>
                <a:spcPts val="0"/>
              </a:spcBef>
              <a:spcAft>
                <a:spcPts val="0"/>
              </a:spcAft>
              <a:buSzPts val="2800"/>
              <a:buChar char="●"/>
            </a:pPr>
            <a:r>
              <a:rPr lang="en"/>
              <a:t>Approx 40 LTEs</a:t>
            </a:r>
            <a:endParaRPr/>
          </a:p>
          <a:p>
            <a:pPr indent="-406400" lvl="0" marL="457200" rtl="0" algn="l">
              <a:spcBef>
                <a:spcPts val="0"/>
              </a:spcBef>
              <a:spcAft>
                <a:spcPts val="0"/>
              </a:spcAft>
              <a:buSzPts val="2800"/>
              <a:buChar char="●"/>
            </a:pPr>
            <a:r>
              <a:rPr lang="en"/>
              <a:t>They have a lot (!) on their plates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Archivematica roles &amp; responsibilities</a:t>
            </a:r>
            <a:endParaRPr/>
          </a:p>
        </p:txBody>
      </p:sp>
      <p:pic>
        <p:nvPicPr>
          <p:cNvPr id="190" name="Google Shape;190;p27"/>
          <p:cNvPicPr preferRelativeResize="0"/>
          <p:nvPr/>
        </p:nvPicPr>
        <p:blipFill>
          <a:blip r:embed="rId3">
            <a:alphaModFix amt="18000"/>
          </a:blip>
          <a:stretch>
            <a:fillRect/>
          </a:stretch>
        </p:blipFill>
        <p:spPr>
          <a:xfrm>
            <a:off x="1163129" y="-32731"/>
            <a:ext cx="6858039" cy="5143499"/>
          </a:xfrm>
          <a:prstGeom prst="rect">
            <a:avLst/>
          </a:prstGeom>
          <a:noFill/>
          <a:ln>
            <a:noFill/>
          </a:ln>
        </p:spPr>
      </p:pic>
      <p:sp>
        <p:nvSpPr>
          <p:cNvPr id="191" name="Google Shape;191;p2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t>DIIT </a:t>
            </a:r>
            <a:r>
              <a:rPr b="1" lang="en" sz="2400"/>
              <a:t>DEV </a:t>
            </a:r>
            <a:r>
              <a:rPr b="1" lang="en" sz="2400"/>
              <a:t>OPS</a:t>
            </a:r>
            <a:endParaRPr b="1" sz="2400"/>
          </a:p>
          <a:p>
            <a:pPr indent="-342900" lvl="0" marL="457200" rtl="0" algn="l">
              <a:lnSpc>
                <a:spcPct val="100000"/>
              </a:lnSpc>
              <a:spcBef>
                <a:spcPts val="1600"/>
              </a:spcBef>
              <a:spcAft>
                <a:spcPts val="0"/>
              </a:spcAft>
              <a:buClr>
                <a:schemeClr val="lt2"/>
              </a:buClr>
              <a:buSzPts val="1800"/>
              <a:buChar char="●"/>
            </a:pPr>
            <a:r>
              <a:rPr lang="en" sz="1800">
                <a:solidFill>
                  <a:schemeClr val="lt2"/>
                </a:solidFill>
              </a:rPr>
              <a:t>Archivematica storage management </a:t>
            </a:r>
            <a:endParaRPr sz="1800">
              <a:solidFill>
                <a:schemeClr val="lt2"/>
              </a:solidFill>
            </a:endParaRPr>
          </a:p>
          <a:p>
            <a:pPr indent="-342900" lvl="0" marL="457200" rtl="0" algn="l">
              <a:lnSpc>
                <a:spcPct val="100000"/>
              </a:lnSpc>
              <a:spcBef>
                <a:spcPts val="0"/>
              </a:spcBef>
              <a:spcAft>
                <a:spcPts val="0"/>
              </a:spcAft>
              <a:buClr>
                <a:schemeClr val="lt2"/>
              </a:buClr>
              <a:buSzPts val="1800"/>
              <a:buChar char="●"/>
            </a:pPr>
            <a:r>
              <a:rPr lang="en" sz="1800">
                <a:solidFill>
                  <a:schemeClr val="lt2"/>
                </a:solidFill>
              </a:rPr>
              <a:t>Software management for patches and upgrades </a:t>
            </a:r>
            <a:endParaRPr sz="1800">
              <a:solidFill>
                <a:schemeClr val="lt2"/>
              </a:solidFill>
            </a:endParaRPr>
          </a:p>
          <a:p>
            <a:pPr indent="-342900" lvl="0" marL="457200" rtl="0" algn="l">
              <a:lnSpc>
                <a:spcPct val="100000"/>
              </a:lnSpc>
              <a:spcBef>
                <a:spcPts val="0"/>
              </a:spcBef>
              <a:spcAft>
                <a:spcPts val="0"/>
              </a:spcAft>
              <a:buClr>
                <a:schemeClr val="lt2"/>
              </a:buClr>
              <a:buSzPts val="1800"/>
              <a:buChar char="●"/>
            </a:pPr>
            <a:r>
              <a:rPr lang="en" sz="1800">
                <a:solidFill>
                  <a:schemeClr val="lt2"/>
                </a:solidFill>
              </a:rPr>
              <a:t>Oversight for interaction with other tools </a:t>
            </a:r>
            <a:endParaRPr sz="1800">
              <a:solidFill>
                <a:schemeClr val="lt2"/>
              </a:solidFill>
            </a:endParaRPr>
          </a:p>
          <a:p>
            <a:pPr indent="-342900" lvl="0" marL="457200" rtl="0" algn="l">
              <a:lnSpc>
                <a:spcPct val="100000"/>
              </a:lnSpc>
              <a:spcBef>
                <a:spcPts val="0"/>
              </a:spcBef>
              <a:spcAft>
                <a:spcPts val="0"/>
              </a:spcAft>
              <a:buClr>
                <a:schemeClr val="lt2"/>
              </a:buClr>
              <a:buSzPts val="1800"/>
              <a:buChar char="●"/>
            </a:pPr>
            <a:r>
              <a:rPr lang="en" sz="1800">
                <a:solidFill>
                  <a:schemeClr val="lt2"/>
                </a:solidFill>
              </a:rPr>
              <a:t>Manage general software support issues</a:t>
            </a:r>
            <a:endParaRPr sz="1800">
              <a:solidFill>
                <a:schemeClr val="lt2"/>
              </a:solidFill>
            </a:endParaRPr>
          </a:p>
          <a:p>
            <a:pPr indent="0" lvl="0" marL="0" rtl="0" algn="l">
              <a:spcBef>
                <a:spcPts val="0"/>
              </a:spcBef>
              <a:spcAft>
                <a:spcPts val="1600"/>
              </a:spcAft>
              <a:buNone/>
            </a:pPr>
            <a:r>
              <a:t/>
            </a:r>
            <a:endParaRPr/>
          </a:p>
        </p:txBody>
      </p:sp>
      <p:sp>
        <p:nvSpPr>
          <p:cNvPr id="192" name="Google Shape;192;p2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t>LSC DIGITAL ARCHIVES</a:t>
            </a:r>
            <a:endParaRPr b="1" sz="2400"/>
          </a:p>
          <a:p>
            <a:pPr indent="-342900" lvl="0" marL="457200" rtl="0" algn="l">
              <a:lnSpc>
                <a:spcPct val="100000"/>
              </a:lnSpc>
              <a:spcBef>
                <a:spcPts val="1600"/>
              </a:spcBef>
              <a:spcAft>
                <a:spcPts val="0"/>
              </a:spcAft>
              <a:buClr>
                <a:schemeClr val="lt2"/>
              </a:buClr>
              <a:buSzPts val="1800"/>
              <a:buChar char="●"/>
            </a:pPr>
            <a:r>
              <a:rPr lang="en" sz="1800">
                <a:solidFill>
                  <a:schemeClr val="lt2"/>
                </a:solidFill>
              </a:rPr>
              <a:t>Create and manage user accounts</a:t>
            </a:r>
            <a:endParaRPr sz="1800">
              <a:solidFill>
                <a:schemeClr val="lt2"/>
              </a:solidFill>
            </a:endParaRPr>
          </a:p>
          <a:p>
            <a:pPr indent="-342900" lvl="0" marL="457200" marR="0" rtl="0" algn="l">
              <a:lnSpc>
                <a:spcPct val="100000"/>
              </a:lnSpc>
              <a:spcBef>
                <a:spcPts val="0"/>
              </a:spcBef>
              <a:spcAft>
                <a:spcPts val="0"/>
              </a:spcAft>
              <a:buClr>
                <a:schemeClr val="lt2"/>
              </a:buClr>
              <a:buSzPts val="1800"/>
              <a:buChar char="●"/>
            </a:pPr>
            <a:r>
              <a:rPr lang="en" sz="1800">
                <a:solidFill>
                  <a:schemeClr val="lt2"/>
                </a:solidFill>
              </a:rPr>
              <a:t>Create and manage pipelines </a:t>
            </a:r>
            <a:endParaRPr sz="1800">
              <a:solidFill>
                <a:schemeClr val="lt2"/>
              </a:solidFill>
            </a:endParaRPr>
          </a:p>
          <a:p>
            <a:pPr indent="-342900" lvl="0" marL="457200" marR="0" rtl="0" algn="l">
              <a:lnSpc>
                <a:spcPct val="100000"/>
              </a:lnSpc>
              <a:spcBef>
                <a:spcPts val="0"/>
              </a:spcBef>
              <a:spcAft>
                <a:spcPts val="0"/>
              </a:spcAft>
              <a:buClr>
                <a:schemeClr val="lt2"/>
              </a:buClr>
              <a:buSzPts val="1800"/>
              <a:buChar char="●"/>
            </a:pPr>
            <a:r>
              <a:rPr lang="en" sz="1800">
                <a:solidFill>
                  <a:schemeClr val="lt2"/>
                </a:solidFill>
              </a:rPr>
              <a:t>Respond to user needs offer solutions to issues as they arise</a:t>
            </a:r>
            <a:endParaRPr sz="1800">
              <a:solidFill>
                <a:schemeClr val="lt2"/>
              </a:solidFill>
            </a:endParaRPr>
          </a:p>
          <a:p>
            <a:pPr indent="-342900" lvl="0" marL="457200" marR="0" rtl="0" algn="l">
              <a:lnSpc>
                <a:spcPct val="100000"/>
              </a:lnSpc>
              <a:spcBef>
                <a:spcPts val="0"/>
              </a:spcBef>
              <a:spcAft>
                <a:spcPts val="0"/>
              </a:spcAft>
              <a:buClr>
                <a:schemeClr val="lt2"/>
              </a:buClr>
              <a:buSzPts val="1800"/>
              <a:buChar char="●"/>
            </a:pPr>
            <a:r>
              <a:rPr lang="en" sz="1800">
                <a:solidFill>
                  <a:schemeClr val="lt2"/>
                </a:solidFill>
              </a:rPr>
              <a:t>Train others in department </a:t>
            </a:r>
            <a:endParaRPr sz="1800">
              <a:solidFill>
                <a:schemeClr val="lt2"/>
              </a:solidFill>
            </a:endParaRPr>
          </a:p>
          <a:p>
            <a:pPr indent="-342900" lvl="0" marL="457200" marR="0" rtl="0" algn="l">
              <a:lnSpc>
                <a:spcPct val="100000"/>
              </a:lnSpc>
              <a:spcBef>
                <a:spcPts val="0"/>
              </a:spcBef>
              <a:spcAft>
                <a:spcPts val="0"/>
              </a:spcAft>
              <a:buClr>
                <a:schemeClr val="lt2"/>
              </a:buClr>
              <a:buSzPts val="1800"/>
              <a:buChar char="●"/>
            </a:pPr>
            <a:r>
              <a:rPr lang="en" sz="1800">
                <a:solidFill>
                  <a:schemeClr val="lt2"/>
                </a:solidFill>
              </a:rPr>
              <a:t>Serve as designated coordinator between departments </a:t>
            </a:r>
            <a:endParaRPr sz="1800">
              <a:solidFill>
                <a:schemeClr val="lt2"/>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2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UCLA Library </a:t>
            </a:r>
            <a:r>
              <a:rPr lang="en"/>
              <a:t>Challenges </a:t>
            </a:r>
            <a:endParaRPr/>
          </a:p>
        </p:txBody>
      </p:sp>
      <p:sp>
        <p:nvSpPr>
          <p:cNvPr id="198" name="Google Shape;198;p2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AutoNum type="arabicPeriod"/>
            </a:pPr>
            <a:r>
              <a:rPr lang="en"/>
              <a:t>Project required a significant commitment </a:t>
            </a:r>
            <a:br>
              <a:rPr lang="en"/>
            </a:br>
            <a:r>
              <a:rPr lang="en"/>
              <a:t>of resources and time from DIIT </a:t>
            </a:r>
            <a:endParaRPr sz="600"/>
          </a:p>
          <a:p>
            <a:pPr indent="-406400" lvl="0" marL="457200" rtl="0" algn="l">
              <a:spcBef>
                <a:spcPts val="0"/>
              </a:spcBef>
              <a:spcAft>
                <a:spcPts val="0"/>
              </a:spcAft>
              <a:buSzPts val="2800"/>
              <a:buAutoNum type="arabicPeriod"/>
            </a:pPr>
            <a:r>
              <a:rPr lang="en"/>
              <a:t>Application is complex; </a:t>
            </a:r>
            <a:br>
              <a:rPr lang="en"/>
            </a:br>
            <a:r>
              <a:rPr lang="en"/>
              <a:t>supporting it requires </a:t>
            </a:r>
            <a:br>
              <a:rPr lang="en"/>
            </a:br>
            <a:r>
              <a:rPr lang="en"/>
              <a:t>a degree of expertise</a:t>
            </a:r>
            <a:endParaRPr/>
          </a:p>
          <a:p>
            <a:pPr indent="-406400" lvl="0" marL="457200" rtl="0" algn="l">
              <a:spcBef>
                <a:spcPts val="0"/>
              </a:spcBef>
              <a:spcAft>
                <a:spcPts val="0"/>
              </a:spcAft>
              <a:buSzPts val="2800"/>
              <a:buAutoNum type="arabicPeriod"/>
            </a:pPr>
            <a:r>
              <a:rPr lang="en"/>
              <a:t>DIIT had no background </a:t>
            </a:r>
            <a:br>
              <a:rPr lang="en"/>
            </a:br>
            <a:r>
              <a:rPr lang="en"/>
              <a:t>in archives or digi pres</a:t>
            </a:r>
            <a:endParaRPr/>
          </a:p>
        </p:txBody>
      </p:sp>
      <p:pic>
        <p:nvPicPr>
          <p:cNvPr id="199" name="Google Shape;199;p28"/>
          <p:cNvPicPr preferRelativeResize="0"/>
          <p:nvPr/>
        </p:nvPicPr>
        <p:blipFill>
          <a:blip r:embed="rId3">
            <a:alphaModFix/>
          </a:blip>
          <a:stretch>
            <a:fillRect/>
          </a:stretch>
        </p:blipFill>
        <p:spPr>
          <a:xfrm>
            <a:off x="4846900" y="2293650"/>
            <a:ext cx="4034075" cy="2275225"/>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UCLA Library:</a:t>
            </a:r>
            <a:r>
              <a:rPr lang="en"/>
              <a:t> Solutions </a:t>
            </a:r>
            <a:endParaRPr/>
          </a:p>
        </p:txBody>
      </p:sp>
      <p:sp>
        <p:nvSpPr>
          <p:cNvPr id="205" name="Google Shape;205;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rPr lang="en"/>
              <a:t>Regular coffee meetings with a key</a:t>
            </a:r>
            <a:br>
              <a:rPr lang="en"/>
            </a:br>
            <a:r>
              <a:rPr lang="en"/>
              <a:t>DIIT collaborator </a:t>
            </a:r>
            <a:endParaRPr/>
          </a:p>
          <a:p>
            <a:pPr indent="-406400" lvl="1" marL="914400" rtl="0" algn="l">
              <a:spcBef>
                <a:spcPts val="0"/>
              </a:spcBef>
              <a:spcAft>
                <a:spcPts val="0"/>
              </a:spcAft>
              <a:buSzPts val="2800"/>
              <a:buChar char="○"/>
            </a:pPr>
            <a:r>
              <a:rPr lang="en"/>
              <a:t>This helped me better</a:t>
            </a:r>
            <a:br>
              <a:rPr lang="en"/>
            </a:br>
            <a:r>
              <a:rPr lang="en"/>
              <a:t>understand DIIT (and vice versa)</a:t>
            </a:r>
            <a:endParaRPr/>
          </a:p>
          <a:p>
            <a:pPr indent="-406400" lvl="1" marL="914400" rtl="0" algn="l">
              <a:spcBef>
                <a:spcPts val="0"/>
              </a:spcBef>
              <a:spcAft>
                <a:spcPts val="0"/>
              </a:spcAft>
              <a:buSzPts val="2800"/>
              <a:buChar char="○"/>
            </a:pPr>
            <a:r>
              <a:rPr lang="en"/>
              <a:t>It also led to a closer and more </a:t>
            </a:r>
            <a:br>
              <a:rPr lang="en"/>
            </a:br>
            <a:r>
              <a:rPr lang="en"/>
              <a:t>Productive partnership between LSC and DIIT</a:t>
            </a:r>
            <a:endParaRPr/>
          </a:p>
        </p:txBody>
      </p:sp>
      <p:grpSp>
        <p:nvGrpSpPr>
          <p:cNvPr id="206" name="Google Shape;206;p29"/>
          <p:cNvGrpSpPr/>
          <p:nvPr/>
        </p:nvGrpSpPr>
        <p:grpSpPr>
          <a:xfrm>
            <a:off x="6251014" y="742958"/>
            <a:ext cx="2838409" cy="2858273"/>
            <a:chOff x="311700" y="1165150"/>
            <a:chExt cx="1910100" cy="1877725"/>
          </a:xfrm>
        </p:grpSpPr>
        <p:pic>
          <p:nvPicPr>
            <p:cNvPr descr="a photo of Alex Kinnaman" id="207" name="Google Shape;207;p29" title="Alex Kinnaman"/>
            <p:cNvPicPr preferRelativeResize="0"/>
            <p:nvPr/>
          </p:nvPicPr>
          <p:blipFill rotWithShape="1">
            <a:blip r:embed="rId3">
              <a:alphaModFix/>
            </a:blip>
            <a:srcRect b="-36510" l="-272000" r="272000" t="36510"/>
            <a:stretch/>
          </p:blipFill>
          <p:spPr>
            <a:xfrm>
              <a:off x="895200" y="1165150"/>
              <a:ext cx="743100" cy="743100"/>
            </a:xfrm>
            <a:prstGeom prst="ellipse">
              <a:avLst/>
            </a:prstGeom>
            <a:noFill/>
            <a:ln>
              <a:noFill/>
            </a:ln>
            <a:effectLst>
              <a:outerShdw blurRad="57150" rotWithShape="0" algn="bl" dir="5400000" dist="19050">
                <a:srgbClr val="000000">
                  <a:alpha val="50000"/>
                </a:srgbClr>
              </a:outerShdw>
            </a:effectLst>
          </p:spPr>
        </p:pic>
        <p:sp>
          <p:nvSpPr>
            <p:cNvPr id="208" name="Google Shape;208;p29"/>
            <p:cNvSpPr txBox="1"/>
            <p:nvPr/>
          </p:nvSpPr>
          <p:spPr>
            <a:xfrm>
              <a:off x="311700" y="1884875"/>
              <a:ext cx="1910100" cy="11580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lnSpc>
                  <a:spcPct val="100000"/>
                </a:lnSpc>
                <a:spcBef>
                  <a:spcPts val="0"/>
                </a:spcBef>
                <a:spcAft>
                  <a:spcPts val="1600"/>
                </a:spcAft>
                <a:buNone/>
              </a:pPr>
              <a:r>
                <a:rPr b="1" lang="en" sz="1800">
                  <a:solidFill>
                    <a:schemeClr val="accent3"/>
                  </a:solidFill>
                </a:rPr>
                <a:t>Edson Smith</a:t>
              </a:r>
              <a:r>
                <a:rPr lang="en" sz="1800">
                  <a:solidFill>
                    <a:schemeClr val="accent3"/>
                  </a:solidFill>
                </a:rPr>
                <a:t>  </a:t>
              </a:r>
              <a:br>
                <a:rPr lang="en" sz="1800">
                  <a:solidFill>
                    <a:schemeClr val="accent3"/>
                  </a:solidFill>
                </a:rPr>
              </a:br>
              <a:r>
                <a:rPr lang="en" sz="1800">
                  <a:solidFill>
                    <a:schemeClr val="accent3"/>
                  </a:solidFill>
                </a:rPr>
                <a:t>DIIT, UCLA Library</a:t>
              </a:r>
              <a:endParaRPr sz="1800">
                <a:solidFill>
                  <a:schemeClr val="accent3"/>
                </a:solidFill>
              </a:endParaRPr>
            </a:p>
          </p:txBody>
        </p:sp>
      </p:grpSp>
      <p:pic>
        <p:nvPicPr>
          <p:cNvPr id="209" name="Google Shape;209;p29"/>
          <p:cNvPicPr preferRelativeResize="0"/>
          <p:nvPr/>
        </p:nvPicPr>
        <p:blipFill rotWithShape="1">
          <a:blip r:embed="rId4">
            <a:alphaModFix/>
          </a:blip>
          <a:srcRect b="0" l="0" r="0" t="0"/>
          <a:stretch/>
        </p:blipFill>
        <p:spPr>
          <a:xfrm>
            <a:off x="6992675" y="354325"/>
            <a:ext cx="1355100" cy="1355100"/>
          </a:xfrm>
          <a:prstGeom prst="ellipse">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sp>
        <p:nvSpPr>
          <p:cNvPr id="214" name="Google Shape;214;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UCLA Library: Strategies</a:t>
            </a:r>
            <a:endParaRPr/>
          </a:p>
        </p:txBody>
      </p:sp>
      <p:sp>
        <p:nvSpPr>
          <p:cNvPr id="215" name="Google Shape;215;p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rPr lang="en"/>
              <a:t>2nd AMA began fall 2017</a:t>
            </a:r>
            <a:endParaRPr/>
          </a:p>
          <a:p>
            <a:pPr indent="-406400" lvl="0" marL="457200" rtl="0" algn="l">
              <a:spcBef>
                <a:spcPts val="0"/>
              </a:spcBef>
              <a:spcAft>
                <a:spcPts val="0"/>
              </a:spcAft>
              <a:buSzPts val="2800"/>
              <a:buChar char="●"/>
            </a:pPr>
            <a:r>
              <a:rPr lang="en"/>
              <a:t>Project was re-scaled and</a:t>
            </a:r>
            <a:br>
              <a:rPr lang="en"/>
            </a:br>
            <a:r>
              <a:rPr lang="en"/>
              <a:t>re-scoped</a:t>
            </a:r>
            <a:endParaRPr/>
          </a:p>
          <a:p>
            <a:pPr indent="-406400" lvl="0" marL="457200" rtl="0" algn="l">
              <a:spcBef>
                <a:spcPts val="0"/>
              </a:spcBef>
              <a:spcAft>
                <a:spcPts val="0"/>
              </a:spcAft>
              <a:buSzPts val="2800"/>
              <a:buChar char="●"/>
            </a:pPr>
            <a:r>
              <a:rPr lang="en"/>
              <a:t>The burden of </a:t>
            </a:r>
            <a:br>
              <a:rPr lang="en"/>
            </a:br>
            <a:r>
              <a:rPr lang="en"/>
              <a:t>application support shifted</a:t>
            </a:r>
            <a:br>
              <a:rPr lang="en"/>
            </a:br>
            <a:r>
              <a:rPr lang="en"/>
              <a:t>from DIIT to Artefactual</a:t>
            </a:r>
            <a:endParaRPr/>
          </a:p>
        </p:txBody>
      </p:sp>
      <p:pic>
        <p:nvPicPr>
          <p:cNvPr id="216" name="Google Shape;216;p30"/>
          <p:cNvPicPr preferRelativeResize="0"/>
          <p:nvPr/>
        </p:nvPicPr>
        <p:blipFill>
          <a:blip r:embed="rId3">
            <a:alphaModFix/>
          </a:blip>
          <a:stretch>
            <a:fillRect/>
          </a:stretch>
        </p:blipFill>
        <p:spPr>
          <a:xfrm>
            <a:off x="5364675" y="2089950"/>
            <a:ext cx="3467625" cy="26427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0" name="Shape 220"/>
        <p:cNvGrpSpPr/>
        <p:nvPr/>
      </p:nvGrpSpPr>
      <p:grpSpPr>
        <a:xfrm>
          <a:off x="0" y="0"/>
          <a:ext cx="0" cy="0"/>
          <a:chOff x="0" y="0"/>
          <a:chExt cx="0" cy="0"/>
        </a:xfrm>
      </p:grpSpPr>
      <p:sp>
        <p:nvSpPr>
          <p:cNvPr id="221" name="Google Shape;221;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Archivematica deliverables</a:t>
            </a:r>
            <a:endParaRPr/>
          </a:p>
        </p:txBody>
      </p:sp>
      <p:pic>
        <p:nvPicPr>
          <p:cNvPr id="222" name="Google Shape;222;p31"/>
          <p:cNvPicPr preferRelativeResize="0"/>
          <p:nvPr/>
        </p:nvPicPr>
        <p:blipFill>
          <a:blip r:embed="rId3">
            <a:alphaModFix amt="18000"/>
          </a:blip>
          <a:stretch>
            <a:fillRect/>
          </a:stretch>
        </p:blipFill>
        <p:spPr>
          <a:xfrm>
            <a:off x="1163129" y="-32731"/>
            <a:ext cx="6858039" cy="5143499"/>
          </a:xfrm>
          <a:prstGeom prst="rect">
            <a:avLst/>
          </a:prstGeom>
          <a:noFill/>
          <a:ln>
            <a:noFill/>
          </a:ln>
        </p:spPr>
      </p:pic>
      <p:sp>
        <p:nvSpPr>
          <p:cNvPr id="223" name="Google Shape;223;p31"/>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t>DIIT DEV OPS</a:t>
            </a:r>
            <a:endParaRPr b="1" sz="2400"/>
          </a:p>
          <a:p>
            <a:pPr indent="-381000" lvl="0" marL="457200" rtl="0" algn="l">
              <a:lnSpc>
                <a:spcPct val="100000"/>
              </a:lnSpc>
              <a:spcBef>
                <a:spcPts val="1600"/>
              </a:spcBef>
              <a:spcAft>
                <a:spcPts val="0"/>
              </a:spcAft>
              <a:buClr>
                <a:schemeClr val="lt2"/>
              </a:buClr>
              <a:buSzPts val="2400"/>
              <a:buChar char="●"/>
            </a:pPr>
            <a:r>
              <a:rPr lang="en" sz="2400">
                <a:solidFill>
                  <a:schemeClr val="lt2"/>
                </a:solidFill>
              </a:rPr>
              <a:t>Provide a hosting environment </a:t>
            </a:r>
            <a:endParaRPr sz="2400">
              <a:solidFill>
                <a:schemeClr val="lt2"/>
              </a:solidFill>
            </a:endParaRPr>
          </a:p>
          <a:p>
            <a:pPr indent="-381000" lvl="0" marL="457200" rtl="0" algn="l">
              <a:lnSpc>
                <a:spcPct val="100000"/>
              </a:lnSpc>
              <a:spcBef>
                <a:spcPts val="0"/>
              </a:spcBef>
              <a:spcAft>
                <a:spcPts val="0"/>
              </a:spcAft>
              <a:buClr>
                <a:schemeClr val="lt2"/>
              </a:buClr>
              <a:buSzPts val="2400"/>
              <a:buChar char="●"/>
            </a:pPr>
            <a:r>
              <a:rPr lang="en" sz="2400">
                <a:solidFill>
                  <a:schemeClr val="lt2"/>
                </a:solidFill>
              </a:rPr>
              <a:t>Perform load testing </a:t>
            </a:r>
            <a:endParaRPr sz="2400">
              <a:solidFill>
                <a:schemeClr val="lt2"/>
              </a:solidFill>
            </a:endParaRPr>
          </a:p>
          <a:p>
            <a:pPr indent="-381000" lvl="0" marL="457200" rtl="0" algn="l">
              <a:lnSpc>
                <a:spcPct val="100000"/>
              </a:lnSpc>
              <a:spcBef>
                <a:spcPts val="0"/>
              </a:spcBef>
              <a:spcAft>
                <a:spcPts val="0"/>
              </a:spcAft>
              <a:buClr>
                <a:schemeClr val="lt2"/>
              </a:buClr>
              <a:buSzPts val="2400"/>
              <a:buChar char="●"/>
            </a:pPr>
            <a:r>
              <a:rPr lang="en" sz="2400">
                <a:solidFill>
                  <a:schemeClr val="lt2"/>
                </a:solidFill>
              </a:rPr>
              <a:t>Provide documentation </a:t>
            </a:r>
            <a:endParaRPr sz="2400">
              <a:solidFill>
                <a:schemeClr val="lt2"/>
              </a:solidFill>
            </a:endParaRPr>
          </a:p>
        </p:txBody>
      </p:sp>
      <p:sp>
        <p:nvSpPr>
          <p:cNvPr id="224" name="Google Shape;224;p31"/>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2400"/>
              <a:t>ARTEFACTUAL</a:t>
            </a:r>
            <a:endParaRPr b="1" sz="2400"/>
          </a:p>
          <a:p>
            <a:pPr indent="-368300" lvl="0" marL="457200" rtl="0" algn="l">
              <a:lnSpc>
                <a:spcPct val="100000"/>
              </a:lnSpc>
              <a:spcBef>
                <a:spcPts val="1600"/>
              </a:spcBef>
              <a:spcAft>
                <a:spcPts val="0"/>
              </a:spcAft>
              <a:buClr>
                <a:schemeClr val="lt2"/>
              </a:buClr>
              <a:buSzPts val="2200"/>
              <a:buChar char="●"/>
            </a:pPr>
            <a:r>
              <a:rPr lang="en" sz="2200">
                <a:solidFill>
                  <a:schemeClr val="lt2"/>
                </a:solidFill>
              </a:rPr>
              <a:t>Deploy Archivematica </a:t>
            </a:r>
            <a:endParaRPr sz="2200">
              <a:solidFill>
                <a:schemeClr val="lt2"/>
              </a:solidFill>
            </a:endParaRPr>
          </a:p>
          <a:p>
            <a:pPr indent="-368300" lvl="0" marL="457200" rtl="0" algn="l">
              <a:lnSpc>
                <a:spcPct val="100000"/>
              </a:lnSpc>
              <a:spcBef>
                <a:spcPts val="0"/>
              </a:spcBef>
              <a:spcAft>
                <a:spcPts val="0"/>
              </a:spcAft>
              <a:buClr>
                <a:schemeClr val="lt2"/>
              </a:buClr>
              <a:buSzPts val="2200"/>
              <a:buChar char="●"/>
            </a:pPr>
            <a:r>
              <a:rPr lang="en" sz="2200">
                <a:solidFill>
                  <a:schemeClr val="lt2"/>
                </a:solidFill>
              </a:rPr>
              <a:t>Deliver MySQL and SQLite backups on the VMs (Production and Test)</a:t>
            </a:r>
            <a:endParaRPr sz="2200">
              <a:solidFill>
                <a:schemeClr val="lt2"/>
              </a:solidFill>
            </a:endParaRPr>
          </a:p>
          <a:p>
            <a:pPr indent="-368300" lvl="0" marL="457200" rtl="0" algn="l">
              <a:lnSpc>
                <a:spcPct val="100000"/>
              </a:lnSpc>
              <a:spcBef>
                <a:spcPts val="0"/>
              </a:spcBef>
              <a:spcAft>
                <a:spcPts val="0"/>
              </a:spcAft>
              <a:buClr>
                <a:schemeClr val="lt2"/>
              </a:buClr>
              <a:buSzPts val="2200"/>
              <a:buChar char="●"/>
            </a:pPr>
            <a:r>
              <a:rPr lang="en" sz="2200">
                <a:solidFill>
                  <a:schemeClr val="lt2"/>
                </a:solidFill>
              </a:rPr>
              <a:t>Upgrade settings on the new servers (UCLA DIIT can review for policy adherence if required.)</a:t>
            </a:r>
            <a:endParaRPr sz="2200">
              <a:solidFill>
                <a:schemeClr val="lt2"/>
              </a:solidFill>
            </a:endParaRPr>
          </a:p>
          <a:p>
            <a:pPr indent="-368300" lvl="0" marL="457200" rtl="0" algn="l">
              <a:lnSpc>
                <a:spcPct val="100000"/>
              </a:lnSpc>
              <a:spcBef>
                <a:spcPts val="0"/>
              </a:spcBef>
              <a:spcAft>
                <a:spcPts val="0"/>
              </a:spcAft>
              <a:buClr>
                <a:schemeClr val="lt2"/>
              </a:buClr>
              <a:buSzPts val="2200"/>
              <a:buChar char="●"/>
            </a:pPr>
            <a:r>
              <a:rPr lang="en" sz="2200">
                <a:solidFill>
                  <a:schemeClr val="lt2"/>
                </a:solidFill>
              </a:rPr>
              <a:t>Provide relevant training</a:t>
            </a:r>
            <a:endParaRPr sz="2200">
              <a:solidFill>
                <a:schemeClr val="lt2"/>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5" name="Shape 65"/>
        <p:cNvGrpSpPr/>
        <p:nvPr/>
      </p:nvGrpSpPr>
      <p:grpSpPr>
        <a:xfrm>
          <a:off x="0" y="0"/>
          <a:ext cx="0" cy="0"/>
          <a:chOff x="0" y="0"/>
          <a:chExt cx="0" cy="0"/>
        </a:xfrm>
      </p:grpSpPr>
      <p:sp>
        <p:nvSpPr>
          <p:cNvPr id="66" name="Google Shape;66;p1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Panelists</a:t>
            </a:r>
            <a:endParaRPr/>
          </a:p>
        </p:txBody>
      </p:sp>
      <p:grpSp>
        <p:nvGrpSpPr>
          <p:cNvPr id="67" name="Google Shape;67;p14"/>
          <p:cNvGrpSpPr/>
          <p:nvPr/>
        </p:nvGrpSpPr>
        <p:grpSpPr>
          <a:xfrm>
            <a:off x="615550" y="1165150"/>
            <a:ext cx="1910100" cy="1877725"/>
            <a:chOff x="311700" y="1165150"/>
            <a:chExt cx="1910100" cy="1877725"/>
          </a:xfrm>
        </p:grpSpPr>
        <p:pic>
          <p:nvPicPr>
            <p:cNvPr descr="a photo of Alex Kinnaman" id="68" name="Google Shape;68;p14" title="Alex Kinnaman"/>
            <p:cNvPicPr preferRelativeResize="0"/>
            <p:nvPr/>
          </p:nvPicPr>
          <p:blipFill>
            <a:blip r:embed="rId3">
              <a:alphaModFix/>
            </a:blip>
            <a:stretch>
              <a:fillRect/>
            </a:stretch>
          </p:blipFill>
          <p:spPr>
            <a:xfrm>
              <a:off x="895200" y="1165150"/>
              <a:ext cx="743100" cy="743100"/>
            </a:xfrm>
            <a:prstGeom prst="ellipse">
              <a:avLst/>
            </a:prstGeom>
            <a:noFill/>
            <a:ln>
              <a:noFill/>
            </a:ln>
            <a:effectLst>
              <a:outerShdw blurRad="57150" rotWithShape="0" algn="bl" dir="5400000" dist="19050">
                <a:srgbClr val="000000">
                  <a:alpha val="50000"/>
                </a:srgbClr>
              </a:outerShdw>
            </a:effectLst>
          </p:spPr>
        </p:pic>
        <p:sp>
          <p:nvSpPr>
            <p:cNvPr id="69" name="Google Shape;69;p14"/>
            <p:cNvSpPr txBox="1"/>
            <p:nvPr/>
          </p:nvSpPr>
          <p:spPr>
            <a:xfrm>
              <a:off x="311700" y="1884875"/>
              <a:ext cx="1910100" cy="11580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lnSpc>
                  <a:spcPct val="100000"/>
                </a:lnSpc>
                <a:spcBef>
                  <a:spcPts val="0"/>
                </a:spcBef>
                <a:spcAft>
                  <a:spcPts val="1600"/>
                </a:spcAft>
                <a:buNone/>
              </a:pPr>
              <a:r>
                <a:rPr b="1" lang="en" sz="1800">
                  <a:solidFill>
                    <a:schemeClr val="accent3"/>
                  </a:solidFill>
                </a:rPr>
                <a:t>Alex Kinnaman</a:t>
              </a:r>
              <a:r>
                <a:rPr lang="en" sz="1800">
                  <a:solidFill>
                    <a:schemeClr val="accent3"/>
                  </a:solidFill>
                </a:rPr>
                <a:t> Virginia Tech </a:t>
              </a:r>
              <a:r>
                <a:rPr lang="en" sz="1800" u="sng">
                  <a:solidFill>
                    <a:schemeClr val="accent5"/>
                  </a:solidFill>
                  <a:hlinkClick r:id="rId4"/>
                </a:rPr>
                <a:t>alexk93@vt.edu</a:t>
              </a:r>
              <a:r>
                <a:rPr lang="en" sz="1800">
                  <a:solidFill>
                    <a:schemeClr val="accent3"/>
                  </a:solidFill>
                </a:rPr>
                <a:t> </a:t>
              </a:r>
              <a:endParaRPr sz="1800">
                <a:solidFill>
                  <a:schemeClr val="accent3"/>
                </a:solidFill>
              </a:endParaRPr>
            </a:p>
          </p:txBody>
        </p:sp>
      </p:grpSp>
      <p:grpSp>
        <p:nvGrpSpPr>
          <p:cNvPr id="70" name="Google Shape;70;p14"/>
          <p:cNvGrpSpPr/>
          <p:nvPr/>
        </p:nvGrpSpPr>
        <p:grpSpPr>
          <a:xfrm>
            <a:off x="3255900" y="1165150"/>
            <a:ext cx="2013900" cy="2042438"/>
            <a:chOff x="3255900" y="1165150"/>
            <a:chExt cx="2013900" cy="2042438"/>
          </a:xfrm>
        </p:grpSpPr>
        <p:pic>
          <p:nvPicPr>
            <p:cNvPr descr="a photo of Luke Menzies" id="71" name="Google Shape;71;p14" title="Luke Menzies"/>
            <p:cNvPicPr preferRelativeResize="0"/>
            <p:nvPr/>
          </p:nvPicPr>
          <p:blipFill>
            <a:blip r:embed="rId5">
              <a:alphaModFix/>
            </a:blip>
            <a:stretch>
              <a:fillRect/>
            </a:stretch>
          </p:blipFill>
          <p:spPr>
            <a:xfrm>
              <a:off x="3891300" y="1165150"/>
              <a:ext cx="743100" cy="743100"/>
            </a:xfrm>
            <a:prstGeom prst="ellipse">
              <a:avLst/>
            </a:prstGeom>
            <a:noFill/>
            <a:ln>
              <a:noFill/>
            </a:ln>
            <a:effectLst>
              <a:outerShdw blurRad="57150" rotWithShape="0" algn="bl" dir="5400000" dist="19050">
                <a:srgbClr val="000000">
                  <a:alpha val="50000"/>
                </a:srgbClr>
              </a:outerShdw>
            </a:effectLst>
          </p:spPr>
        </p:pic>
        <p:sp>
          <p:nvSpPr>
            <p:cNvPr id="72" name="Google Shape;72;p14"/>
            <p:cNvSpPr txBox="1"/>
            <p:nvPr/>
          </p:nvSpPr>
          <p:spPr>
            <a:xfrm>
              <a:off x="3255900" y="1935888"/>
              <a:ext cx="2013900" cy="12717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1800">
                  <a:solidFill>
                    <a:schemeClr val="accent3"/>
                  </a:solidFill>
                </a:rPr>
                <a:t>Luke Menzies</a:t>
              </a:r>
              <a:r>
                <a:rPr lang="en" sz="1800">
                  <a:solidFill>
                    <a:schemeClr val="accent3"/>
                  </a:solidFill>
                </a:rPr>
                <a:t> Virginia Tech</a:t>
              </a:r>
              <a:endParaRPr sz="1800">
                <a:solidFill>
                  <a:schemeClr val="accent3"/>
                </a:solidFill>
              </a:endParaRPr>
            </a:p>
            <a:p>
              <a:pPr indent="0" lvl="0" marL="0" rtl="0" algn="ctr">
                <a:lnSpc>
                  <a:spcPct val="100000"/>
                </a:lnSpc>
                <a:spcBef>
                  <a:spcPts val="0"/>
                </a:spcBef>
                <a:spcAft>
                  <a:spcPts val="0"/>
                </a:spcAft>
                <a:buNone/>
              </a:pPr>
              <a:r>
                <a:rPr lang="en" sz="1800" u="sng">
                  <a:solidFill>
                    <a:schemeClr val="accent5"/>
                  </a:solidFill>
                  <a:hlinkClick r:id="rId6"/>
                </a:rPr>
                <a:t>limen@vt.edu</a:t>
              </a:r>
              <a:r>
                <a:rPr lang="en" sz="1800">
                  <a:solidFill>
                    <a:schemeClr val="accent3"/>
                  </a:solidFill>
                </a:rPr>
                <a:t> </a:t>
              </a:r>
              <a:endParaRPr sz="1800">
                <a:solidFill>
                  <a:schemeClr val="accent3"/>
                </a:solidFill>
              </a:endParaRPr>
            </a:p>
            <a:p>
              <a:pPr indent="0" lvl="0" marL="0" rtl="0" algn="ctr">
                <a:spcBef>
                  <a:spcPts val="0"/>
                </a:spcBef>
                <a:spcAft>
                  <a:spcPts val="0"/>
                </a:spcAft>
                <a:buNone/>
              </a:pPr>
              <a:r>
                <a:t/>
              </a:r>
              <a:endParaRPr sz="1800"/>
            </a:p>
          </p:txBody>
        </p:sp>
      </p:grpSp>
      <p:grpSp>
        <p:nvGrpSpPr>
          <p:cNvPr id="73" name="Google Shape;73;p14"/>
          <p:cNvGrpSpPr/>
          <p:nvPr/>
        </p:nvGrpSpPr>
        <p:grpSpPr>
          <a:xfrm>
            <a:off x="5604550" y="1165150"/>
            <a:ext cx="3049800" cy="1765510"/>
            <a:chOff x="5604550" y="1165150"/>
            <a:chExt cx="3049800" cy="1765510"/>
          </a:xfrm>
        </p:grpSpPr>
        <p:pic>
          <p:nvPicPr>
            <p:cNvPr descr="a photo of Shira Peltzman" id="74" name="Google Shape;74;p14" title="Shira Peltzman"/>
            <p:cNvPicPr preferRelativeResize="0"/>
            <p:nvPr/>
          </p:nvPicPr>
          <p:blipFill rotWithShape="1">
            <a:blip r:embed="rId7">
              <a:alphaModFix/>
            </a:blip>
            <a:srcRect b="11174" l="0" r="0" t="0"/>
            <a:stretch/>
          </p:blipFill>
          <p:spPr>
            <a:xfrm>
              <a:off x="6757900" y="1165150"/>
              <a:ext cx="743100" cy="777000"/>
            </a:xfrm>
            <a:prstGeom prst="ellipse">
              <a:avLst/>
            </a:prstGeom>
            <a:noFill/>
            <a:ln>
              <a:noFill/>
            </a:ln>
            <a:effectLst>
              <a:outerShdw blurRad="57150" rotWithShape="0" algn="bl" dir="5400000" dist="19050">
                <a:srgbClr val="000000">
                  <a:alpha val="50000"/>
                </a:srgbClr>
              </a:outerShdw>
            </a:effectLst>
          </p:spPr>
        </p:pic>
        <p:sp>
          <p:nvSpPr>
            <p:cNvPr id="75" name="Google Shape;75;p14"/>
            <p:cNvSpPr txBox="1"/>
            <p:nvPr/>
          </p:nvSpPr>
          <p:spPr>
            <a:xfrm>
              <a:off x="5604550" y="1942160"/>
              <a:ext cx="3049800" cy="9885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1800">
                  <a:solidFill>
                    <a:schemeClr val="accent3"/>
                  </a:solidFill>
                </a:rPr>
                <a:t>Shira Peltzman</a:t>
              </a:r>
              <a:r>
                <a:rPr lang="en" sz="1800">
                  <a:solidFill>
                    <a:schemeClr val="accent3"/>
                  </a:solidFill>
                </a:rPr>
                <a:t> </a:t>
              </a:r>
              <a:endParaRPr sz="1800">
                <a:solidFill>
                  <a:schemeClr val="accent3"/>
                </a:solidFill>
              </a:endParaRPr>
            </a:p>
            <a:p>
              <a:pPr indent="0" lvl="0" marL="0" rtl="0" algn="ctr">
                <a:lnSpc>
                  <a:spcPct val="100000"/>
                </a:lnSpc>
                <a:spcBef>
                  <a:spcPts val="0"/>
                </a:spcBef>
                <a:spcAft>
                  <a:spcPts val="0"/>
                </a:spcAft>
                <a:buNone/>
              </a:pPr>
              <a:r>
                <a:rPr lang="en" sz="1800">
                  <a:solidFill>
                    <a:schemeClr val="accent3"/>
                  </a:solidFill>
                </a:rPr>
                <a:t>UCLA</a:t>
              </a:r>
              <a:endParaRPr sz="1800">
                <a:solidFill>
                  <a:schemeClr val="accent3"/>
                </a:solidFill>
              </a:endParaRPr>
            </a:p>
            <a:p>
              <a:pPr indent="0" lvl="0" marL="0" rtl="0" algn="ctr">
                <a:lnSpc>
                  <a:spcPct val="100000"/>
                </a:lnSpc>
                <a:spcBef>
                  <a:spcPts val="0"/>
                </a:spcBef>
                <a:spcAft>
                  <a:spcPts val="0"/>
                </a:spcAft>
                <a:buNone/>
              </a:pPr>
              <a:r>
                <a:rPr lang="en" sz="1800" u="sng">
                  <a:solidFill>
                    <a:schemeClr val="accent5"/>
                  </a:solidFill>
                  <a:hlinkClick r:id="rId8"/>
                </a:rPr>
                <a:t>speltzman@library.ucla.edu</a:t>
              </a:r>
              <a:r>
                <a:rPr lang="en" sz="1800">
                  <a:solidFill>
                    <a:schemeClr val="accent3"/>
                  </a:solidFill>
                </a:rPr>
                <a:t> </a:t>
              </a:r>
              <a:endParaRPr sz="1800">
                <a:solidFill>
                  <a:schemeClr val="accent3"/>
                </a:solidFill>
              </a:endParaRPr>
            </a:p>
            <a:p>
              <a:pPr indent="0" lvl="0" marL="0" rtl="0" algn="ctr">
                <a:spcBef>
                  <a:spcPts val="0"/>
                </a:spcBef>
                <a:spcAft>
                  <a:spcPts val="0"/>
                </a:spcAft>
                <a:buNone/>
              </a:pPr>
              <a:r>
                <a:t/>
              </a:r>
              <a:endParaRPr sz="1800"/>
            </a:p>
          </p:txBody>
        </p:sp>
      </p:grpSp>
      <p:grpSp>
        <p:nvGrpSpPr>
          <p:cNvPr id="76" name="Google Shape;76;p14"/>
          <p:cNvGrpSpPr/>
          <p:nvPr/>
        </p:nvGrpSpPr>
        <p:grpSpPr>
          <a:xfrm>
            <a:off x="4376525" y="3190300"/>
            <a:ext cx="4016400" cy="1807800"/>
            <a:chOff x="4376525" y="3190300"/>
            <a:chExt cx="4016400" cy="1807800"/>
          </a:xfrm>
        </p:grpSpPr>
        <p:pic>
          <p:nvPicPr>
            <p:cNvPr descr="a photo of Elena Colon-Marrero" id="77" name="Google Shape;77;p14" title="Elena Colon-Marrero"/>
            <p:cNvPicPr preferRelativeResize="0"/>
            <p:nvPr/>
          </p:nvPicPr>
          <p:blipFill>
            <a:blip r:embed="rId9">
              <a:alphaModFix/>
            </a:blip>
            <a:stretch>
              <a:fillRect/>
            </a:stretch>
          </p:blipFill>
          <p:spPr>
            <a:xfrm>
              <a:off x="6013175" y="3190300"/>
              <a:ext cx="743100" cy="743100"/>
            </a:xfrm>
            <a:prstGeom prst="ellipse">
              <a:avLst/>
            </a:prstGeom>
            <a:noFill/>
            <a:ln>
              <a:noFill/>
            </a:ln>
            <a:effectLst>
              <a:outerShdw blurRad="57150" rotWithShape="0" algn="bl" dir="5400000" dist="19050">
                <a:srgbClr val="000000">
                  <a:alpha val="50000"/>
                </a:srgbClr>
              </a:outerShdw>
            </a:effectLst>
          </p:spPr>
        </p:pic>
        <p:sp>
          <p:nvSpPr>
            <p:cNvPr id="78" name="Google Shape;78;p14"/>
            <p:cNvSpPr txBox="1"/>
            <p:nvPr/>
          </p:nvSpPr>
          <p:spPr>
            <a:xfrm>
              <a:off x="4376525" y="4009600"/>
              <a:ext cx="4016400" cy="9885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lnSpc>
                  <a:spcPct val="100000"/>
                </a:lnSpc>
                <a:spcBef>
                  <a:spcPts val="0"/>
                </a:spcBef>
                <a:spcAft>
                  <a:spcPts val="0"/>
                </a:spcAft>
                <a:buNone/>
              </a:pPr>
              <a:r>
                <a:rPr b="1" lang="en" sz="1800">
                  <a:solidFill>
                    <a:schemeClr val="accent3"/>
                  </a:solidFill>
                </a:rPr>
                <a:t>Elena Colón-Marrero</a:t>
              </a:r>
              <a:r>
                <a:rPr lang="en" sz="1800">
                  <a:solidFill>
                    <a:schemeClr val="accent3"/>
                  </a:solidFill>
                </a:rPr>
                <a:t> </a:t>
              </a:r>
              <a:endParaRPr sz="1800">
                <a:solidFill>
                  <a:schemeClr val="accent3"/>
                </a:solidFill>
              </a:endParaRPr>
            </a:p>
            <a:p>
              <a:pPr indent="0" lvl="0" marL="0" rtl="0" algn="ctr">
                <a:lnSpc>
                  <a:spcPct val="100000"/>
                </a:lnSpc>
                <a:spcBef>
                  <a:spcPts val="0"/>
                </a:spcBef>
                <a:spcAft>
                  <a:spcPts val="0"/>
                </a:spcAft>
                <a:buNone/>
              </a:pPr>
              <a:r>
                <a:rPr lang="en" sz="1800">
                  <a:solidFill>
                    <a:schemeClr val="accent3"/>
                  </a:solidFill>
                </a:rPr>
                <a:t>Computer History Museum </a:t>
              </a:r>
              <a:r>
                <a:rPr lang="en" sz="1800" u="sng">
                  <a:solidFill>
                    <a:schemeClr val="accent5"/>
                  </a:solidFill>
                  <a:hlinkClick r:id="rId10"/>
                </a:rPr>
                <a:t>ecolon-marrero@computerhistory.org</a:t>
              </a:r>
              <a:endParaRPr sz="1800"/>
            </a:p>
          </p:txBody>
        </p:sp>
      </p:grpSp>
      <p:grpSp>
        <p:nvGrpSpPr>
          <p:cNvPr id="79" name="Google Shape;79;p14"/>
          <p:cNvGrpSpPr/>
          <p:nvPr/>
        </p:nvGrpSpPr>
        <p:grpSpPr>
          <a:xfrm>
            <a:off x="1110225" y="3190301"/>
            <a:ext cx="2698200" cy="1807799"/>
            <a:chOff x="1613475" y="3166926"/>
            <a:chExt cx="2698200" cy="1807799"/>
          </a:xfrm>
        </p:grpSpPr>
        <p:pic>
          <p:nvPicPr>
            <p:cNvPr descr="a photo of Mary Leverance" id="80" name="Google Shape;80;p14" title="Mary Leverance"/>
            <p:cNvPicPr preferRelativeResize="0"/>
            <p:nvPr/>
          </p:nvPicPr>
          <p:blipFill>
            <a:blip r:embed="rId11">
              <a:alphaModFix/>
            </a:blip>
            <a:stretch>
              <a:fillRect/>
            </a:stretch>
          </p:blipFill>
          <p:spPr>
            <a:xfrm>
              <a:off x="2591025" y="3166926"/>
              <a:ext cx="743100" cy="743100"/>
            </a:xfrm>
            <a:prstGeom prst="ellipse">
              <a:avLst/>
            </a:prstGeom>
            <a:noFill/>
            <a:ln>
              <a:noFill/>
            </a:ln>
            <a:effectLst>
              <a:outerShdw blurRad="57150" rotWithShape="0" algn="bl" dir="5400000" dist="19050">
                <a:srgbClr val="000000">
                  <a:alpha val="50000"/>
                </a:srgbClr>
              </a:outerShdw>
            </a:effectLst>
          </p:spPr>
        </p:pic>
        <p:sp>
          <p:nvSpPr>
            <p:cNvPr id="81" name="Google Shape;81;p14"/>
            <p:cNvSpPr txBox="1"/>
            <p:nvPr/>
          </p:nvSpPr>
          <p:spPr>
            <a:xfrm>
              <a:off x="1613475" y="3910025"/>
              <a:ext cx="2698200" cy="10647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b="1" lang="en" sz="1800">
                  <a:solidFill>
                    <a:schemeClr val="accent3"/>
                  </a:solidFill>
                </a:rPr>
                <a:t>Mary Leverance</a:t>
              </a:r>
              <a:r>
                <a:rPr lang="en" sz="1800">
                  <a:solidFill>
                    <a:schemeClr val="accent3"/>
                  </a:solidFill>
                </a:rPr>
                <a:t> </a:t>
              </a:r>
              <a:endParaRPr sz="1800">
                <a:solidFill>
                  <a:schemeClr val="accent3"/>
                </a:solidFill>
              </a:endParaRPr>
            </a:p>
            <a:p>
              <a:pPr indent="0" lvl="0" marL="0" rtl="0" algn="ctr">
                <a:lnSpc>
                  <a:spcPct val="100000"/>
                </a:lnSpc>
                <a:spcBef>
                  <a:spcPts val="0"/>
                </a:spcBef>
                <a:spcAft>
                  <a:spcPts val="0"/>
                </a:spcAft>
                <a:buNone/>
              </a:pPr>
              <a:r>
                <a:rPr lang="en" sz="1800">
                  <a:solidFill>
                    <a:schemeClr val="accent3"/>
                  </a:solidFill>
                </a:rPr>
                <a:t>University of Arkansas </a:t>
              </a:r>
              <a:r>
                <a:rPr lang="en" sz="1800" u="sng">
                  <a:solidFill>
                    <a:schemeClr val="accent5"/>
                  </a:solidFill>
                  <a:hlinkClick r:id="rId12"/>
                </a:rPr>
                <a:t>mleveran@uark.edu</a:t>
              </a:r>
              <a:r>
                <a:rPr lang="en" sz="1800">
                  <a:solidFill>
                    <a:schemeClr val="accent3"/>
                  </a:solidFill>
                </a:rPr>
                <a:t> </a:t>
              </a:r>
              <a:endParaRPr sz="1800"/>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8" name="Shape 228"/>
        <p:cNvGrpSpPr/>
        <p:nvPr/>
      </p:nvGrpSpPr>
      <p:grpSpPr>
        <a:xfrm>
          <a:off x="0" y="0"/>
          <a:ext cx="0" cy="0"/>
          <a:chOff x="0" y="0"/>
          <a:chExt cx="0" cy="0"/>
        </a:xfrm>
      </p:grpSpPr>
      <p:sp>
        <p:nvSpPr>
          <p:cNvPr id="229" name="Google Shape;229;p3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UCLA Library:</a:t>
            </a:r>
            <a:r>
              <a:rPr lang="en"/>
              <a:t> </a:t>
            </a:r>
            <a:br>
              <a:rPr lang="en"/>
            </a:br>
            <a:r>
              <a:rPr lang="en"/>
              <a:t>Outcome </a:t>
            </a:r>
            <a:endParaRPr/>
          </a:p>
        </p:txBody>
      </p:sp>
      <p:pic>
        <p:nvPicPr>
          <p:cNvPr id="230" name="Google Shape;230;p32"/>
          <p:cNvPicPr preferRelativeResize="0"/>
          <p:nvPr/>
        </p:nvPicPr>
        <p:blipFill>
          <a:blip r:embed="rId3">
            <a:alphaModFix/>
          </a:blip>
          <a:stretch>
            <a:fillRect/>
          </a:stretch>
        </p:blipFill>
        <p:spPr>
          <a:xfrm>
            <a:off x="4049350" y="286727"/>
            <a:ext cx="4798026" cy="4628700"/>
          </a:xfrm>
          <a:prstGeom prst="rect">
            <a:avLst/>
          </a:prstGeom>
          <a:noFill/>
          <a:ln>
            <a:noFill/>
          </a:ln>
        </p:spPr>
      </p:pic>
      <p:grpSp>
        <p:nvGrpSpPr>
          <p:cNvPr id="231" name="Google Shape;231;p32"/>
          <p:cNvGrpSpPr/>
          <p:nvPr/>
        </p:nvGrpSpPr>
        <p:grpSpPr>
          <a:xfrm>
            <a:off x="612214" y="2343158"/>
            <a:ext cx="2838409" cy="2858273"/>
            <a:chOff x="311700" y="1165150"/>
            <a:chExt cx="1910100" cy="1877725"/>
          </a:xfrm>
        </p:grpSpPr>
        <p:pic>
          <p:nvPicPr>
            <p:cNvPr descr="a photo of Alex Kinnaman" id="232" name="Google Shape;232;p32" title="Alex Kinnaman"/>
            <p:cNvPicPr preferRelativeResize="0"/>
            <p:nvPr/>
          </p:nvPicPr>
          <p:blipFill rotWithShape="1">
            <a:blip r:embed="rId4">
              <a:alphaModFix/>
            </a:blip>
            <a:srcRect b="-36510" l="-272000" r="272000" t="36510"/>
            <a:stretch/>
          </p:blipFill>
          <p:spPr>
            <a:xfrm>
              <a:off x="895200" y="1165150"/>
              <a:ext cx="743100" cy="743100"/>
            </a:xfrm>
            <a:prstGeom prst="ellipse">
              <a:avLst/>
            </a:prstGeom>
            <a:noFill/>
            <a:ln>
              <a:noFill/>
            </a:ln>
            <a:effectLst>
              <a:outerShdw blurRad="57150" rotWithShape="0" algn="bl" dir="5400000" dist="19050">
                <a:srgbClr val="000000">
                  <a:alpha val="50000"/>
                </a:srgbClr>
              </a:outerShdw>
            </a:effectLst>
          </p:spPr>
        </p:pic>
        <p:sp>
          <p:nvSpPr>
            <p:cNvPr id="233" name="Google Shape;233;p32"/>
            <p:cNvSpPr txBox="1"/>
            <p:nvPr/>
          </p:nvSpPr>
          <p:spPr>
            <a:xfrm>
              <a:off x="311700" y="1884875"/>
              <a:ext cx="1910100" cy="1158000"/>
            </a:xfrm>
            <a:prstGeom prst="rect">
              <a:avLst/>
            </a:prstGeom>
            <a:noFill/>
            <a:ln>
              <a:noFill/>
            </a:ln>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lnSpc>
                  <a:spcPct val="100000"/>
                </a:lnSpc>
                <a:spcBef>
                  <a:spcPts val="0"/>
                </a:spcBef>
                <a:spcAft>
                  <a:spcPts val="1600"/>
                </a:spcAft>
                <a:buNone/>
              </a:pPr>
              <a:r>
                <a:rPr b="1" lang="en" sz="1800">
                  <a:solidFill>
                    <a:schemeClr val="accent3"/>
                  </a:solidFill>
                </a:rPr>
                <a:t>Santhosh Kundukulangara</a:t>
              </a:r>
              <a:r>
                <a:rPr lang="en" sz="1800">
                  <a:solidFill>
                    <a:schemeClr val="accent3"/>
                  </a:solidFill>
                </a:rPr>
                <a:t>  </a:t>
              </a:r>
              <a:br>
                <a:rPr lang="en" sz="1800">
                  <a:solidFill>
                    <a:schemeClr val="accent3"/>
                  </a:solidFill>
                </a:rPr>
              </a:br>
              <a:r>
                <a:rPr lang="en" sz="1800">
                  <a:solidFill>
                    <a:schemeClr val="accent3"/>
                  </a:solidFill>
                </a:rPr>
                <a:t>DIIT Project Manager, UCLA Library</a:t>
              </a:r>
              <a:endParaRPr sz="1800">
                <a:solidFill>
                  <a:schemeClr val="accent3"/>
                </a:solidFill>
              </a:endParaRPr>
            </a:p>
          </p:txBody>
        </p:sp>
      </p:grpSp>
      <p:pic>
        <p:nvPicPr>
          <p:cNvPr id="234" name="Google Shape;234;p32"/>
          <p:cNvPicPr preferRelativeResize="0"/>
          <p:nvPr/>
        </p:nvPicPr>
        <p:blipFill rotWithShape="1">
          <a:blip r:embed="rId5">
            <a:alphaModFix/>
          </a:blip>
          <a:srcRect b="26101" l="24918" r="1182" t="0"/>
          <a:stretch/>
        </p:blipFill>
        <p:spPr>
          <a:xfrm>
            <a:off x="1353875" y="2062800"/>
            <a:ext cx="1355100" cy="1355100"/>
          </a:xfrm>
          <a:prstGeom prst="ellipse">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Google Shape;239;p33"/>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UCLA Library: Tips</a:t>
            </a:r>
            <a:endParaRPr/>
          </a:p>
        </p:txBody>
      </p:sp>
      <p:pic>
        <p:nvPicPr>
          <p:cNvPr id="240" name="Google Shape;240;p33"/>
          <p:cNvPicPr preferRelativeResize="0"/>
          <p:nvPr/>
        </p:nvPicPr>
        <p:blipFill>
          <a:blip r:embed="rId3">
            <a:alphaModFix amt="18000"/>
          </a:blip>
          <a:stretch>
            <a:fillRect/>
          </a:stretch>
        </p:blipFill>
        <p:spPr>
          <a:xfrm>
            <a:off x="1163129" y="-32731"/>
            <a:ext cx="6858039" cy="5143499"/>
          </a:xfrm>
          <a:prstGeom prst="rect">
            <a:avLst/>
          </a:prstGeom>
          <a:noFill/>
          <a:ln>
            <a:noFill/>
          </a:ln>
        </p:spPr>
      </p:pic>
      <p:sp>
        <p:nvSpPr>
          <p:cNvPr id="241" name="Google Shape;241;p3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rPr lang="en"/>
              <a:t>Make connections</a:t>
            </a:r>
            <a:endParaRPr/>
          </a:p>
          <a:p>
            <a:pPr indent="-406400" lvl="0" marL="457200" rtl="0" algn="l">
              <a:spcBef>
                <a:spcPts val="0"/>
              </a:spcBef>
              <a:spcAft>
                <a:spcPts val="0"/>
              </a:spcAft>
              <a:buSzPts val="2800"/>
              <a:buChar char="●"/>
            </a:pPr>
            <a:r>
              <a:rPr lang="en"/>
              <a:t>Understand how decisions are made</a:t>
            </a:r>
            <a:endParaRPr/>
          </a:p>
          <a:p>
            <a:pPr indent="-406400" lvl="0" marL="457200" rtl="0" algn="l">
              <a:spcBef>
                <a:spcPts val="0"/>
              </a:spcBef>
              <a:spcAft>
                <a:spcPts val="0"/>
              </a:spcAft>
              <a:buSzPts val="2800"/>
              <a:buChar char="●"/>
            </a:pPr>
            <a:r>
              <a:rPr lang="en"/>
              <a:t>Help colleagues understand how this work will benefit them or make their jobs better/easier/faster</a:t>
            </a:r>
            <a:endParaRPr/>
          </a:p>
          <a:p>
            <a:pPr indent="-406400" lvl="0" marL="457200" rtl="0" algn="l">
              <a:spcBef>
                <a:spcPts val="0"/>
              </a:spcBef>
              <a:spcAft>
                <a:spcPts val="0"/>
              </a:spcAft>
              <a:buSzPts val="2800"/>
              <a:buChar char="●"/>
            </a:pPr>
            <a:r>
              <a:rPr lang="en"/>
              <a:t>Advocacy and outreach are everything</a:t>
            </a:r>
            <a:endParaRPr/>
          </a:p>
          <a:p>
            <a:pPr indent="-406400" lvl="0" marL="457200" rtl="0" algn="l">
              <a:spcBef>
                <a:spcPts val="0"/>
              </a:spcBef>
              <a:spcAft>
                <a:spcPts val="0"/>
              </a:spcAft>
              <a:buSzPts val="2800"/>
              <a:buChar char="●"/>
            </a:pPr>
            <a:r>
              <a:rPr lang="en"/>
              <a:t>Accept that change will not happen overnight</a:t>
            </a:r>
            <a:endParaRPr/>
          </a:p>
          <a:p>
            <a:pPr indent="0" lvl="0" marL="0" rtl="0" algn="l">
              <a:spcBef>
                <a:spcPts val="1600"/>
              </a:spcBef>
              <a:spcAft>
                <a:spcPts val="1600"/>
              </a:spcAft>
              <a:buNone/>
            </a:pPr>
            <a:r>
              <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5" name="Shape 245"/>
        <p:cNvGrpSpPr/>
        <p:nvPr/>
      </p:nvGrpSpPr>
      <p:grpSpPr>
        <a:xfrm>
          <a:off x="0" y="0"/>
          <a:ext cx="0" cy="0"/>
          <a:chOff x="0" y="0"/>
          <a:chExt cx="0" cy="0"/>
        </a:xfrm>
      </p:grpSpPr>
      <p:sp>
        <p:nvSpPr>
          <p:cNvPr id="246" name="Google Shape;246;p3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Shout out and thanks to my team!</a:t>
            </a:r>
            <a:endParaRPr/>
          </a:p>
        </p:txBody>
      </p:sp>
      <p:sp>
        <p:nvSpPr>
          <p:cNvPr id="247" name="Google Shape;247;p3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Char char="●"/>
            </a:pPr>
            <a:r>
              <a:rPr lang="en"/>
              <a:t>Santhosh</a:t>
            </a:r>
            <a:r>
              <a:rPr lang="en"/>
              <a:t> Kundukulangara</a:t>
            </a:r>
            <a:endParaRPr/>
          </a:p>
          <a:p>
            <a:pPr indent="-406400" lvl="0" marL="457200" rtl="0" algn="l">
              <a:spcBef>
                <a:spcPts val="0"/>
              </a:spcBef>
              <a:spcAft>
                <a:spcPts val="0"/>
              </a:spcAft>
              <a:buSzPts val="2800"/>
              <a:buChar char="●"/>
            </a:pPr>
            <a:r>
              <a:rPr lang="en"/>
              <a:t>Charlie Chen</a:t>
            </a:r>
            <a:endParaRPr/>
          </a:p>
          <a:p>
            <a:pPr indent="-406400" lvl="0" marL="457200" rtl="0" algn="l">
              <a:spcBef>
                <a:spcPts val="0"/>
              </a:spcBef>
              <a:spcAft>
                <a:spcPts val="0"/>
              </a:spcAft>
              <a:buSzPts val="2800"/>
              <a:buChar char="●"/>
            </a:pPr>
            <a:r>
              <a:rPr lang="en"/>
              <a:t>Stephen Gurnick</a:t>
            </a:r>
            <a:endParaRPr/>
          </a:p>
          <a:p>
            <a:pPr indent="-406400" lvl="0" marL="457200" rtl="0" algn="l">
              <a:spcBef>
                <a:spcPts val="0"/>
              </a:spcBef>
              <a:spcAft>
                <a:spcPts val="0"/>
              </a:spcAft>
              <a:buSzPts val="2800"/>
              <a:buChar char="●"/>
            </a:pPr>
            <a:r>
              <a:rPr lang="en"/>
              <a:t>Edson Smith</a:t>
            </a:r>
            <a:endParaRPr/>
          </a:p>
          <a:p>
            <a:pPr indent="-406400" lvl="0" marL="457200" rtl="0" algn="l">
              <a:spcBef>
                <a:spcPts val="0"/>
              </a:spcBef>
              <a:spcAft>
                <a:spcPts val="0"/>
              </a:spcAft>
              <a:buSzPts val="2800"/>
              <a:buChar char="●"/>
            </a:pPr>
            <a:r>
              <a:rPr lang="en"/>
              <a:t>Josh Gomez</a:t>
            </a:r>
            <a:endParaRPr/>
          </a:p>
          <a:p>
            <a:pPr indent="-406400" lvl="0" marL="457200" rtl="0" algn="l">
              <a:spcBef>
                <a:spcPts val="0"/>
              </a:spcBef>
              <a:spcAft>
                <a:spcPts val="0"/>
              </a:spcAft>
              <a:buSzPts val="2800"/>
              <a:buChar char="●"/>
            </a:pPr>
            <a:r>
              <a:rPr lang="en"/>
              <a:t>Jasmine Jones</a:t>
            </a:r>
            <a:endParaRPr/>
          </a:p>
          <a:p>
            <a:pPr indent="0" lvl="0" marL="0" rtl="0" algn="l">
              <a:spcBef>
                <a:spcPts val="1600"/>
              </a:spcBef>
              <a:spcAft>
                <a:spcPts val="1600"/>
              </a:spcAft>
              <a:buNone/>
            </a:pPr>
            <a:r>
              <a:t/>
            </a:r>
            <a:endParaRPr/>
          </a:p>
        </p:txBody>
      </p:sp>
      <p:pic>
        <p:nvPicPr>
          <p:cNvPr id="248" name="Google Shape;248;p34"/>
          <p:cNvPicPr preferRelativeResize="0"/>
          <p:nvPr/>
        </p:nvPicPr>
        <p:blipFill>
          <a:blip r:embed="rId3">
            <a:alphaModFix/>
          </a:blip>
          <a:stretch>
            <a:fillRect/>
          </a:stretch>
        </p:blipFill>
        <p:spPr>
          <a:xfrm>
            <a:off x="3595767" y="4049224"/>
            <a:ext cx="5094858" cy="572700"/>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2" name="Shape 252"/>
        <p:cNvGrpSpPr/>
        <p:nvPr/>
      </p:nvGrpSpPr>
      <p:grpSpPr>
        <a:xfrm>
          <a:off x="0" y="0"/>
          <a:ext cx="0" cy="0"/>
          <a:chOff x="0" y="0"/>
          <a:chExt cx="0" cy="0"/>
        </a:xfrm>
      </p:grpSpPr>
      <p:sp>
        <p:nvSpPr>
          <p:cNvPr id="253" name="Google Shape;253;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Univ. of Arkansas Libraries &amp; CAST</a:t>
            </a:r>
            <a:endParaRPr/>
          </a:p>
        </p:txBody>
      </p:sp>
      <p:sp>
        <p:nvSpPr>
          <p:cNvPr id="254" name="Google Shape;254;p35"/>
          <p:cNvSpPr txBox="1"/>
          <p:nvPr>
            <p:ph idx="1" type="body"/>
          </p:nvPr>
        </p:nvSpPr>
        <p:spPr>
          <a:xfrm>
            <a:off x="311700" y="1152475"/>
            <a:ext cx="7033200" cy="3416400"/>
          </a:xfrm>
          <a:prstGeom prst="rect">
            <a:avLst/>
          </a:prstGeom>
        </p:spPr>
        <p:txBody>
          <a:bodyPr anchorCtr="0" anchor="t" bIns="91425" lIns="91425" spcFirstLastPara="1" rIns="91425" wrap="square" tIns="91425">
            <a:noAutofit/>
          </a:bodyPr>
          <a:lstStyle/>
          <a:p>
            <a:pPr indent="-393700" lvl="0" marL="457200" rtl="0" algn="l">
              <a:spcBef>
                <a:spcPts val="0"/>
              </a:spcBef>
              <a:spcAft>
                <a:spcPts val="0"/>
              </a:spcAft>
              <a:buSzPts val="2600"/>
              <a:buChar char="●"/>
            </a:pPr>
            <a:r>
              <a:rPr lang="en" sz="2600"/>
              <a:t>Libraries</a:t>
            </a:r>
            <a:endParaRPr sz="2600"/>
          </a:p>
          <a:p>
            <a:pPr indent="-393700" lvl="1" marL="914400" rtl="0" algn="l">
              <a:spcBef>
                <a:spcPts val="0"/>
              </a:spcBef>
              <a:spcAft>
                <a:spcPts val="0"/>
              </a:spcAft>
              <a:buSzPts val="2600"/>
              <a:buChar char="○"/>
            </a:pPr>
            <a:r>
              <a:rPr lang="en" sz="2600"/>
              <a:t>2 IT workers / 160+ workers</a:t>
            </a:r>
            <a:endParaRPr sz="2600"/>
          </a:p>
          <a:p>
            <a:pPr indent="-393700" lvl="1" marL="914400" rtl="0" algn="l">
              <a:spcBef>
                <a:spcPts val="0"/>
              </a:spcBef>
              <a:spcAft>
                <a:spcPts val="0"/>
              </a:spcAft>
              <a:buSzPts val="2600"/>
              <a:buChar char="○"/>
            </a:pPr>
            <a:r>
              <a:rPr lang="en" sz="2600"/>
              <a:t>No digital preservation staff</a:t>
            </a:r>
            <a:endParaRPr sz="2600"/>
          </a:p>
          <a:p>
            <a:pPr indent="-393700" lvl="0" marL="457200" rtl="0" algn="l">
              <a:spcBef>
                <a:spcPts val="0"/>
              </a:spcBef>
              <a:spcAft>
                <a:spcPts val="0"/>
              </a:spcAft>
              <a:buSzPts val="2600"/>
              <a:buChar char="●"/>
            </a:pPr>
            <a:r>
              <a:rPr lang="en" sz="2600"/>
              <a:t>CAST </a:t>
            </a:r>
            <a:endParaRPr sz="2600"/>
          </a:p>
          <a:p>
            <a:pPr indent="-393700" lvl="1" marL="914400" rtl="0" algn="l">
              <a:spcBef>
                <a:spcPts val="0"/>
              </a:spcBef>
              <a:spcAft>
                <a:spcPts val="0"/>
              </a:spcAft>
              <a:buSzPts val="2600"/>
              <a:buChar char="○"/>
            </a:pPr>
            <a:r>
              <a:rPr lang="en" sz="2600"/>
              <a:t>1 IT worker / 14 research staff</a:t>
            </a:r>
            <a:endParaRPr sz="2600"/>
          </a:p>
          <a:p>
            <a:pPr indent="-393700" lvl="1" marL="914400" rtl="0" algn="l">
              <a:spcBef>
                <a:spcPts val="0"/>
              </a:spcBef>
              <a:spcAft>
                <a:spcPts val="0"/>
              </a:spcAft>
              <a:buSzPts val="2600"/>
              <a:buChar char="○"/>
            </a:pPr>
            <a:r>
              <a:rPr lang="en" sz="2600"/>
              <a:t>Preserve data per grant req.</a:t>
            </a:r>
            <a:endParaRPr sz="2600"/>
          </a:p>
        </p:txBody>
      </p:sp>
      <p:pic>
        <p:nvPicPr>
          <p:cNvPr descr="Front of Mullins Library, a three story building. Redbud trees in bloom outside are bright pink." id="255" name="Google Shape;255;p35" title="Front of Mullins Library"/>
          <p:cNvPicPr preferRelativeResize="0"/>
          <p:nvPr/>
        </p:nvPicPr>
        <p:blipFill>
          <a:blip r:embed="rId3">
            <a:alphaModFix/>
          </a:blip>
          <a:stretch>
            <a:fillRect/>
          </a:stretch>
        </p:blipFill>
        <p:spPr>
          <a:xfrm>
            <a:off x="6242425" y="1598188"/>
            <a:ext cx="2819574" cy="2524973"/>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9" name="Shape 259"/>
        <p:cNvGrpSpPr/>
        <p:nvPr/>
      </p:nvGrpSpPr>
      <p:grpSpPr>
        <a:xfrm>
          <a:off x="0" y="0"/>
          <a:ext cx="0" cy="0"/>
          <a:chOff x="0" y="0"/>
          <a:chExt cx="0" cy="0"/>
        </a:xfrm>
      </p:grpSpPr>
      <p:sp>
        <p:nvSpPr>
          <p:cNvPr id="260" name="Google Shape;260;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 of A</a:t>
            </a:r>
            <a:r>
              <a:rPr lang="en"/>
              <a:t>: Challenges</a:t>
            </a:r>
            <a:endParaRPr/>
          </a:p>
        </p:txBody>
      </p:sp>
      <p:sp>
        <p:nvSpPr>
          <p:cNvPr id="261" name="Google Shape;261;p36"/>
          <p:cNvSpPr txBox="1"/>
          <p:nvPr>
            <p:ph idx="1" type="body"/>
          </p:nvPr>
        </p:nvSpPr>
        <p:spPr>
          <a:xfrm>
            <a:off x="311700" y="1762075"/>
            <a:ext cx="4260300" cy="3416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Libraries</a:t>
            </a:r>
            <a:endParaRPr/>
          </a:p>
          <a:p>
            <a:pPr indent="-406400" lvl="0" marL="457200" rtl="0" algn="l">
              <a:lnSpc>
                <a:spcPct val="115000"/>
              </a:lnSpc>
              <a:spcBef>
                <a:spcPts val="0"/>
              </a:spcBef>
              <a:spcAft>
                <a:spcPts val="0"/>
              </a:spcAft>
              <a:buSzPts val="2800"/>
              <a:buAutoNum type="arabicPeriod"/>
            </a:pPr>
            <a:r>
              <a:rPr lang="en"/>
              <a:t>So, what </a:t>
            </a:r>
            <a:r>
              <a:rPr i="1" lang="en"/>
              <a:t>IS</a:t>
            </a:r>
            <a:r>
              <a:rPr lang="en"/>
              <a:t> digi pres?</a:t>
            </a:r>
            <a:endParaRPr/>
          </a:p>
          <a:p>
            <a:pPr indent="-406400" lvl="0" marL="457200" rtl="0" algn="l">
              <a:lnSpc>
                <a:spcPct val="115000"/>
              </a:lnSpc>
              <a:spcBef>
                <a:spcPts val="0"/>
              </a:spcBef>
              <a:spcAft>
                <a:spcPts val="0"/>
              </a:spcAft>
              <a:buSzPts val="2800"/>
              <a:buAutoNum type="arabicPeriod"/>
            </a:pPr>
            <a:r>
              <a:rPr lang="en"/>
              <a:t>“Wandered lonely as a cloud” </a:t>
            </a:r>
            <a:r>
              <a:rPr lang="en" strike="sngStrike"/>
              <a:t>storage</a:t>
            </a:r>
            <a:endParaRPr/>
          </a:p>
          <a:p>
            <a:pPr indent="-406400" lvl="0" marL="457200" rtl="0" algn="l">
              <a:lnSpc>
                <a:spcPct val="115000"/>
              </a:lnSpc>
              <a:spcBef>
                <a:spcPts val="0"/>
              </a:spcBef>
              <a:spcAft>
                <a:spcPts val="0"/>
              </a:spcAft>
              <a:buSzPts val="2800"/>
              <a:buAutoNum type="arabicPeriod"/>
            </a:pPr>
            <a:r>
              <a:rPr lang="en"/>
              <a:t>New leadership</a:t>
            </a:r>
            <a:endParaRPr/>
          </a:p>
          <a:p>
            <a:pPr indent="-406400" lvl="0" marL="457200" rtl="0" algn="l">
              <a:lnSpc>
                <a:spcPct val="115000"/>
              </a:lnSpc>
              <a:spcBef>
                <a:spcPts val="0"/>
              </a:spcBef>
              <a:spcAft>
                <a:spcPts val="0"/>
              </a:spcAft>
              <a:buSzPts val="2800"/>
              <a:buAutoNum type="arabicPeriod"/>
            </a:pPr>
            <a:r>
              <a:rPr lang="en"/>
              <a:t>The great unknown</a:t>
            </a:r>
            <a:endParaRPr/>
          </a:p>
        </p:txBody>
      </p:sp>
      <p:sp>
        <p:nvSpPr>
          <p:cNvPr id="262" name="Google Shape;262;p36"/>
          <p:cNvSpPr txBox="1"/>
          <p:nvPr>
            <p:ph idx="1" type="body"/>
          </p:nvPr>
        </p:nvSpPr>
        <p:spPr>
          <a:xfrm>
            <a:off x="4778100" y="1762075"/>
            <a:ext cx="4260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CAST</a:t>
            </a:r>
            <a:endParaRPr/>
          </a:p>
          <a:p>
            <a:pPr indent="-406400" lvl="0" marL="457200" rtl="0" algn="l">
              <a:spcBef>
                <a:spcPts val="0"/>
              </a:spcBef>
              <a:spcAft>
                <a:spcPts val="0"/>
              </a:spcAft>
              <a:buSzPts val="2800"/>
              <a:buAutoNum type="arabicPeriod"/>
            </a:pPr>
            <a:r>
              <a:rPr lang="en"/>
              <a:t>So, what </a:t>
            </a:r>
            <a:r>
              <a:rPr i="1" lang="en"/>
              <a:t>IS</a:t>
            </a:r>
            <a:r>
              <a:rPr lang="en"/>
              <a:t> digi pres?</a:t>
            </a:r>
            <a:endParaRPr/>
          </a:p>
          <a:p>
            <a:pPr indent="-406400" lvl="0" marL="457200" rtl="0" algn="l">
              <a:spcBef>
                <a:spcPts val="0"/>
              </a:spcBef>
              <a:spcAft>
                <a:spcPts val="0"/>
              </a:spcAft>
              <a:buSzPts val="2800"/>
              <a:buAutoNum type="arabicPeriod"/>
            </a:pPr>
            <a:r>
              <a:rPr lang="en"/>
              <a:t>Files: size and type</a:t>
            </a:r>
            <a:endParaRPr/>
          </a:p>
          <a:p>
            <a:pPr indent="-406400" lvl="0" marL="457200" rtl="0" algn="l">
              <a:spcBef>
                <a:spcPts val="0"/>
              </a:spcBef>
              <a:spcAft>
                <a:spcPts val="0"/>
              </a:spcAft>
              <a:buSzPts val="2800"/>
              <a:buAutoNum type="arabicPeriod"/>
            </a:pPr>
            <a:r>
              <a:rPr lang="en" strike="sngStrike"/>
              <a:t>$$$$$</a:t>
            </a:r>
            <a:r>
              <a:rPr lang="en"/>
              <a:t> / no system</a:t>
            </a:r>
            <a:endParaRPr/>
          </a:p>
        </p:txBody>
      </p:sp>
      <p:pic>
        <p:nvPicPr>
          <p:cNvPr descr="Person sitting on stool holding up a newspaper which is on fire on the top half. Text is written in a meme format. Text at top reads &quot;What? Same page?&quot; and text at bottom reads &quot;BRB.&quot;" id="263" name="Google Shape;263;p36" title="Newspaper on fire"/>
          <p:cNvPicPr preferRelativeResize="0"/>
          <p:nvPr/>
        </p:nvPicPr>
        <p:blipFill>
          <a:blip r:embed="rId3">
            <a:alphaModFix/>
          </a:blip>
          <a:stretch>
            <a:fillRect/>
          </a:stretch>
        </p:blipFill>
        <p:spPr>
          <a:xfrm>
            <a:off x="7056650" y="91775"/>
            <a:ext cx="1981750" cy="2160099"/>
          </a:xfrm>
          <a:prstGeom prst="rect">
            <a:avLst/>
          </a:prstGeom>
          <a:noFill/>
          <a:ln>
            <a:noFill/>
          </a:ln>
        </p:spPr>
      </p:pic>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7" name="Shape 267"/>
        <p:cNvGrpSpPr/>
        <p:nvPr/>
      </p:nvGrpSpPr>
      <p:grpSpPr>
        <a:xfrm>
          <a:off x="0" y="0"/>
          <a:ext cx="0" cy="0"/>
          <a:chOff x="0" y="0"/>
          <a:chExt cx="0" cy="0"/>
        </a:xfrm>
      </p:grpSpPr>
      <p:sp>
        <p:nvSpPr>
          <p:cNvPr id="268" name="Google Shape;268;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 of A</a:t>
            </a:r>
            <a:r>
              <a:rPr lang="en"/>
              <a:t>: Strategies</a:t>
            </a:r>
            <a:endParaRPr/>
          </a:p>
        </p:txBody>
      </p:sp>
      <p:sp>
        <p:nvSpPr>
          <p:cNvPr id="269" name="Google Shape;269;p37"/>
          <p:cNvSpPr txBox="1"/>
          <p:nvPr>
            <p:ph idx="1" type="body"/>
          </p:nvPr>
        </p:nvSpPr>
        <p:spPr>
          <a:xfrm>
            <a:off x="311700" y="1990675"/>
            <a:ext cx="4260300" cy="3416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Libraries</a:t>
            </a:r>
            <a:endParaRPr/>
          </a:p>
          <a:p>
            <a:pPr indent="-406400" lvl="0" marL="457200" rtl="0" algn="l">
              <a:lnSpc>
                <a:spcPct val="115000"/>
              </a:lnSpc>
              <a:spcBef>
                <a:spcPts val="0"/>
              </a:spcBef>
              <a:spcAft>
                <a:spcPts val="0"/>
              </a:spcAft>
              <a:buSzPts val="2800"/>
              <a:buAutoNum type="arabicPeriod"/>
            </a:pPr>
            <a:r>
              <a:rPr lang="en"/>
              <a:t>Keep interest levels elevated</a:t>
            </a:r>
            <a:endParaRPr/>
          </a:p>
          <a:p>
            <a:pPr indent="-406400" lvl="0" marL="457200" rtl="0" algn="l">
              <a:lnSpc>
                <a:spcPct val="115000"/>
              </a:lnSpc>
              <a:spcBef>
                <a:spcPts val="0"/>
              </a:spcBef>
              <a:spcAft>
                <a:spcPts val="0"/>
              </a:spcAft>
              <a:buSzPts val="2800"/>
              <a:buAutoNum type="arabicPeriod"/>
            </a:pPr>
            <a:r>
              <a:rPr lang="en"/>
              <a:t>Continued education</a:t>
            </a:r>
            <a:endParaRPr/>
          </a:p>
          <a:p>
            <a:pPr indent="-406400" lvl="0" marL="457200" rtl="0" algn="l">
              <a:lnSpc>
                <a:spcPct val="115000"/>
              </a:lnSpc>
              <a:spcBef>
                <a:spcPts val="0"/>
              </a:spcBef>
              <a:spcAft>
                <a:spcPts val="0"/>
              </a:spcAft>
              <a:buSzPts val="2800"/>
              <a:buAutoNum type="arabicPeriod"/>
            </a:pPr>
            <a:r>
              <a:rPr lang="en"/>
              <a:t>New position </a:t>
            </a:r>
            <a:endParaRPr/>
          </a:p>
        </p:txBody>
      </p:sp>
      <p:sp>
        <p:nvSpPr>
          <p:cNvPr id="270" name="Google Shape;270;p37"/>
          <p:cNvSpPr txBox="1"/>
          <p:nvPr>
            <p:ph idx="1" type="body"/>
          </p:nvPr>
        </p:nvSpPr>
        <p:spPr>
          <a:xfrm>
            <a:off x="4778100" y="1990675"/>
            <a:ext cx="42603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CAST</a:t>
            </a:r>
            <a:endParaRPr/>
          </a:p>
          <a:p>
            <a:pPr indent="-406400" lvl="0" marL="457200" marR="0" rtl="0" algn="l">
              <a:lnSpc>
                <a:spcPct val="115000"/>
              </a:lnSpc>
              <a:spcBef>
                <a:spcPts val="0"/>
              </a:spcBef>
              <a:spcAft>
                <a:spcPts val="0"/>
              </a:spcAft>
              <a:buClr>
                <a:schemeClr val="accent3"/>
              </a:buClr>
              <a:buSzPts val="2800"/>
              <a:buFont typeface="Arial"/>
              <a:buAutoNum type="arabicPeriod"/>
            </a:pPr>
            <a:r>
              <a:rPr lang="en"/>
              <a:t>Terminology</a:t>
            </a:r>
            <a:endParaRPr/>
          </a:p>
          <a:p>
            <a:pPr indent="-406400" lvl="0" marL="457200" marR="0" rtl="0" algn="l">
              <a:lnSpc>
                <a:spcPct val="115000"/>
              </a:lnSpc>
              <a:spcBef>
                <a:spcPts val="0"/>
              </a:spcBef>
              <a:spcAft>
                <a:spcPts val="0"/>
              </a:spcAft>
              <a:buClr>
                <a:schemeClr val="accent3"/>
              </a:buClr>
              <a:buSzPts val="2800"/>
              <a:buFont typeface="Arial"/>
              <a:buAutoNum type="arabicPeriod"/>
            </a:pPr>
            <a:r>
              <a:rPr lang="en"/>
              <a:t>NSF requirements</a:t>
            </a:r>
            <a:endParaRPr/>
          </a:p>
          <a:p>
            <a:pPr indent="-406400" lvl="0" marL="457200" rtl="0" algn="l">
              <a:spcBef>
                <a:spcPts val="0"/>
              </a:spcBef>
              <a:spcAft>
                <a:spcPts val="0"/>
              </a:spcAft>
              <a:buSzPts val="2800"/>
              <a:buAutoNum type="arabicPeriod"/>
            </a:pPr>
            <a:r>
              <a:rPr lang="en"/>
              <a:t>Open access repository options</a:t>
            </a:r>
            <a:endParaRPr/>
          </a:p>
        </p:txBody>
      </p:sp>
      <p:pic>
        <p:nvPicPr>
          <p:cNvPr descr="Three tacos on a plate. Text is written in a meme format. Text reads &quot;Let's taco bout it.&quot;" id="271" name="Google Shape;271;p37" title="Taco"/>
          <p:cNvPicPr preferRelativeResize="0"/>
          <p:nvPr/>
        </p:nvPicPr>
        <p:blipFill>
          <a:blip r:embed="rId3">
            <a:alphaModFix/>
          </a:blip>
          <a:stretch>
            <a:fillRect/>
          </a:stretch>
        </p:blipFill>
        <p:spPr>
          <a:xfrm>
            <a:off x="6563725" y="106375"/>
            <a:ext cx="2474675" cy="230225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5" name="Shape 275"/>
        <p:cNvGrpSpPr/>
        <p:nvPr/>
      </p:nvGrpSpPr>
      <p:grpSpPr>
        <a:xfrm>
          <a:off x="0" y="0"/>
          <a:ext cx="0" cy="0"/>
          <a:chOff x="0" y="0"/>
          <a:chExt cx="0" cy="0"/>
        </a:xfrm>
      </p:grpSpPr>
      <p:sp>
        <p:nvSpPr>
          <p:cNvPr id="276" name="Google Shape;276;p3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 of A: Tips</a:t>
            </a:r>
            <a:endParaRPr/>
          </a:p>
        </p:txBody>
      </p:sp>
      <p:sp>
        <p:nvSpPr>
          <p:cNvPr id="277" name="Google Shape;277;p38"/>
          <p:cNvSpPr txBox="1"/>
          <p:nvPr>
            <p:ph idx="1" type="body"/>
          </p:nvPr>
        </p:nvSpPr>
        <p:spPr>
          <a:xfrm>
            <a:off x="311700" y="2143075"/>
            <a:ext cx="8520600" cy="31545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AutoNum type="arabicPeriod"/>
            </a:pPr>
            <a:r>
              <a:rPr lang="en"/>
              <a:t>Know your role</a:t>
            </a:r>
            <a:endParaRPr/>
          </a:p>
          <a:p>
            <a:pPr indent="-406400" lvl="0" marL="457200" rtl="0" algn="l">
              <a:spcBef>
                <a:spcPts val="0"/>
              </a:spcBef>
              <a:spcAft>
                <a:spcPts val="0"/>
              </a:spcAft>
              <a:buSzPts val="2800"/>
              <a:buAutoNum type="arabicPeriod"/>
            </a:pPr>
            <a:r>
              <a:rPr lang="en"/>
              <a:t>Value institutional knowledge</a:t>
            </a:r>
            <a:endParaRPr/>
          </a:p>
          <a:p>
            <a:pPr indent="-406400" lvl="0" marL="457200" rtl="0" algn="l">
              <a:spcBef>
                <a:spcPts val="0"/>
              </a:spcBef>
              <a:spcAft>
                <a:spcPts val="0"/>
              </a:spcAft>
              <a:buSzPts val="2800"/>
              <a:buAutoNum type="arabicPeriod"/>
            </a:pPr>
            <a:r>
              <a:rPr lang="en"/>
              <a:t>But… what works now and going forward?</a:t>
            </a:r>
            <a:endParaRPr/>
          </a:p>
          <a:p>
            <a:pPr indent="-406400" lvl="0" marL="457200" rtl="0" algn="l">
              <a:spcBef>
                <a:spcPts val="0"/>
              </a:spcBef>
              <a:spcAft>
                <a:spcPts val="0"/>
              </a:spcAft>
              <a:buSzPts val="2800"/>
              <a:buAutoNum type="arabicPeriod"/>
            </a:pPr>
            <a:r>
              <a:rPr lang="en"/>
              <a:t>Hands-on experience with YOUR system</a:t>
            </a:r>
            <a:endParaRPr/>
          </a:p>
        </p:txBody>
      </p:sp>
      <p:pic>
        <p:nvPicPr>
          <p:cNvPr descr="Baby sloth hanging upside down in tree. Text written in a meme format. Text reads &quot;Keep moving forward.&quot;" id="278" name="Google Shape;278;p38" title="Sloth"/>
          <p:cNvPicPr preferRelativeResize="0"/>
          <p:nvPr/>
        </p:nvPicPr>
        <p:blipFill>
          <a:blip r:embed="rId3">
            <a:alphaModFix/>
          </a:blip>
          <a:stretch>
            <a:fillRect/>
          </a:stretch>
        </p:blipFill>
        <p:spPr>
          <a:xfrm>
            <a:off x="5965528" y="109327"/>
            <a:ext cx="3075950" cy="224492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2" name="Shape 282"/>
        <p:cNvGrpSpPr/>
        <p:nvPr/>
      </p:nvGrpSpPr>
      <p:grpSpPr>
        <a:xfrm>
          <a:off x="0" y="0"/>
          <a:ext cx="0" cy="0"/>
          <a:chOff x="0" y="0"/>
          <a:chExt cx="0" cy="0"/>
        </a:xfrm>
      </p:grpSpPr>
      <p:sp>
        <p:nvSpPr>
          <p:cNvPr id="283" name="Google Shape;283;p39"/>
          <p:cNvSpPr txBox="1"/>
          <p:nvPr>
            <p:ph type="title"/>
          </p:nvPr>
        </p:nvSpPr>
        <p:spPr>
          <a:xfrm>
            <a:off x="311700" y="258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Computer History Museum</a:t>
            </a:r>
            <a:endParaRPr/>
          </a:p>
        </p:txBody>
      </p:sp>
      <p:sp>
        <p:nvSpPr>
          <p:cNvPr id="284" name="Google Shape;284;p39"/>
          <p:cNvSpPr txBox="1"/>
          <p:nvPr>
            <p:ph idx="1" type="body"/>
          </p:nvPr>
        </p:nvSpPr>
        <p:spPr>
          <a:xfrm>
            <a:off x="0" y="1132025"/>
            <a:ext cx="6783600" cy="1642500"/>
          </a:xfrm>
          <a:prstGeom prst="rect">
            <a:avLst/>
          </a:prstGeom>
        </p:spPr>
        <p:txBody>
          <a:bodyPr anchorCtr="0" anchor="t" bIns="91425" lIns="91425" spcFirstLastPara="1" rIns="91425" wrap="square" tIns="91425">
            <a:noAutofit/>
          </a:bodyPr>
          <a:lstStyle/>
          <a:p>
            <a:pPr indent="-393700" lvl="0" marL="457200" rtl="0" algn="l">
              <a:spcBef>
                <a:spcPts val="0"/>
              </a:spcBef>
              <a:spcAft>
                <a:spcPts val="0"/>
              </a:spcAft>
              <a:buSzPts val="2600"/>
              <a:buChar char="●"/>
            </a:pPr>
            <a:r>
              <a:rPr lang="en" sz="2600"/>
              <a:t>Located in Mountain View, CA.</a:t>
            </a:r>
            <a:endParaRPr sz="2600"/>
          </a:p>
          <a:p>
            <a:pPr indent="-393700" lvl="0" marL="457200" rtl="0" algn="l">
              <a:spcBef>
                <a:spcPts val="0"/>
              </a:spcBef>
              <a:spcAft>
                <a:spcPts val="0"/>
              </a:spcAft>
              <a:buSzPts val="2600"/>
              <a:buChar char="●"/>
            </a:pPr>
            <a:r>
              <a:rPr lang="en" sz="2600"/>
              <a:t>Archive is off site in Fremont, CA .</a:t>
            </a:r>
            <a:endParaRPr sz="2600"/>
          </a:p>
          <a:p>
            <a:pPr indent="0" lvl="0" marL="0" rtl="0" algn="l">
              <a:spcBef>
                <a:spcPts val="1600"/>
              </a:spcBef>
              <a:spcAft>
                <a:spcPts val="1600"/>
              </a:spcAft>
              <a:buNone/>
            </a:pPr>
            <a:r>
              <a:t/>
            </a:r>
            <a:endParaRPr sz="2600"/>
          </a:p>
        </p:txBody>
      </p:sp>
      <p:pic>
        <p:nvPicPr>
          <p:cNvPr id="285" name="Google Shape;285;p39" title="Image of the front of the Computer History Museum."/>
          <p:cNvPicPr preferRelativeResize="0"/>
          <p:nvPr/>
        </p:nvPicPr>
        <p:blipFill>
          <a:blip r:embed="rId3">
            <a:alphaModFix/>
          </a:blip>
          <a:stretch>
            <a:fillRect/>
          </a:stretch>
        </p:blipFill>
        <p:spPr>
          <a:xfrm>
            <a:off x="4479025" y="2384225"/>
            <a:ext cx="4499300" cy="2592100"/>
          </a:xfrm>
          <a:prstGeom prst="rect">
            <a:avLst/>
          </a:prstGeom>
          <a:noFill/>
          <a:ln>
            <a:noFill/>
          </a:ln>
        </p:spPr>
      </p:pic>
      <p:sp>
        <p:nvSpPr>
          <p:cNvPr id="286" name="Google Shape;286;p39"/>
          <p:cNvSpPr txBox="1"/>
          <p:nvPr/>
        </p:nvSpPr>
        <p:spPr>
          <a:xfrm>
            <a:off x="0" y="2082675"/>
            <a:ext cx="4139400" cy="2804400"/>
          </a:xfrm>
          <a:prstGeom prst="rect">
            <a:avLst/>
          </a:prstGeom>
          <a:noFill/>
          <a:ln>
            <a:noFill/>
          </a:ln>
        </p:spPr>
        <p:txBody>
          <a:bodyPr anchorCtr="0" anchor="t" bIns="91425" lIns="91425" spcFirstLastPara="1" rIns="91425" wrap="square" tIns="91425">
            <a:noAutofit/>
          </a:bodyPr>
          <a:lstStyle/>
          <a:p>
            <a:pPr indent="-393700" lvl="0" marL="457200" rtl="0" algn="l">
              <a:lnSpc>
                <a:spcPct val="115000"/>
              </a:lnSpc>
              <a:spcBef>
                <a:spcPts val="0"/>
              </a:spcBef>
              <a:spcAft>
                <a:spcPts val="0"/>
              </a:spcAft>
              <a:buClr>
                <a:schemeClr val="accent3"/>
              </a:buClr>
              <a:buSzPts val="2600"/>
              <a:buChar char="●"/>
            </a:pPr>
            <a:r>
              <a:rPr lang="en" sz="2600">
                <a:solidFill>
                  <a:schemeClr val="accent3"/>
                </a:solidFill>
              </a:rPr>
              <a:t>Approximately 70 person staff.</a:t>
            </a:r>
            <a:endParaRPr sz="2600">
              <a:solidFill>
                <a:schemeClr val="accent3"/>
              </a:solidFill>
            </a:endParaRPr>
          </a:p>
          <a:p>
            <a:pPr indent="-393700" lvl="0" marL="457200" rtl="0" algn="l">
              <a:lnSpc>
                <a:spcPct val="115000"/>
              </a:lnSpc>
              <a:spcBef>
                <a:spcPts val="0"/>
              </a:spcBef>
              <a:spcAft>
                <a:spcPts val="0"/>
              </a:spcAft>
              <a:buClr>
                <a:schemeClr val="accent3"/>
              </a:buClr>
              <a:buSzPts val="2600"/>
              <a:buChar char="●"/>
            </a:pPr>
            <a:r>
              <a:rPr lang="en" sz="2600">
                <a:solidFill>
                  <a:schemeClr val="accent3"/>
                </a:solidFill>
              </a:rPr>
              <a:t>IT Department of 5 for whole museum.</a:t>
            </a:r>
            <a:endParaRPr sz="2600">
              <a:solidFill>
                <a:schemeClr val="accent3"/>
              </a:solidFill>
            </a:endParaRPr>
          </a:p>
          <a:p>
            <a:pPr indent="-393700" lvl="0" marL="457200" rtl="0" algn="l">
              <a:lnSpc>
                <a:spcPct val="115000"/>
              </a:lnSpc>
              <a:spcBef>
                <a:spcPts val="0"/>
              </a:spcBef>
              <a:spcAft>
                <a:spcPts val="0"/>
              </a:spcAft>
              <a:buClr>
                <a:schemeClr val="accent3"/>
              </a:buClr>
              <a:buSzPts val="2600"/>
              <a:buChar char="●"/>
            </a:pPr>
            <a:r>
              <a:rPr lang="en" sz="2600">
                <a:solidFill>
                  <a:schemeClr val="accent3"/>
                </a:solidFill>
              </a:rPr>
              <a:t>Budget: Small.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0" name="Shape 290"/>
        <p:cNvGrpSpPr/>
        <p:nvPr/>
      </p:nvGrpSpPr>
      <p:grpSpPr>
        <a:xfrm>
          <a:off x="0" y="0"/>
          <a:ext cx="0" cy="0"/>
          <a:chOff x="0" y="0"/>
          <a:chExt cx="0" cy="0"/>
        </a:xfrm>
      </p:grpSpPr>
      <p:sp>
        <p:nvSpPr>
          <p:cNvPr id="291" name="Google Shape;291;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CHM: Challenges</a:t>
            </a:r>
            <a:endParaRPr/>
          </a:p>
        </p:txBody>
      </p:sp>
      <p:sp>
        <p:nvSpPr>
          <p:cNvPr id="292" name="Google Shape;292;p40"/>
          <p:cNvSpPr txBox="1"/>
          <p:nvPr>
            <p:ph idx="1" type="body"/>
          </p:nvPr>
        </p:nvSpPr>
        <p:spPr>
          <a:xfrm>
            <a:off x="311700" y="1152475"/>
            <a:ext cx="8520600" cy="1167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Goal: Build two digital workstations to image software and process other born-digital materials.</a:t>
            </a:r>
            <a:endParaRPr/>
          </a:p>
          <a:p>
            <a:pPr indent="0" lvl="0" marL="0" rtl="0" algn="l">
              <a:spcBef>
                <a:spcPts val="1600"/>
              </a:spcBef>
              <a:spcAft>
                <a:spcPts val="1600"/>
              </a:spcAft>
              <a:buNone/>
            </a:pPr>
            <a:r>
              <a:t/>
            </a:r>
            <a:endParaRPr/>
          </a:p>
        </p:txBody>
      </p:sp>
      <p:pic>
        <p:nvPicPr>
          <p:cNvPr id="293" name="Google Shape;293;p40" title="Man typing at a computer ignoring the fire in front of him."/>
          <p:cNvPicPr preferRelativeResize="0"/>
          <p:nvPr/>
        </p:nvPicPr>
        <p:blipFill>
          <a:blip r:embed="rId3">
            <a:alphaModFix/>
          </a:blip>
          <a:stretch>
            <a:fillRect/>
          </a:stretch>
        </p:blipFill>
        <p:spPr>
          <a:xfrm>
            <a:off x="4678150" y="2319475"/>
            <a:ext cx="4088575" cy="2182325"/>
          </a:xfrm>
          <a:prstGeom prst="rect">
            <a:avLst/>
          </a:prstGeom>
          <a:noFill/>
          <a:ln>
            <a:noFill/>
          </a:ln>
        </p:spPr>
      </p:pic>
      <p:sp>
        <p:nvSpPr>
          <p:cNvPr id="294" name="Google Shape;294;p40"/>
          <p:cNvSpPr txBox="1"/>
          <p:nvPr/>
        </p:nvSpPr>
        <p:spPr>
          <a:xfrm>
            <a:off x="300525" y="2481200"/>
            <a:ext cx="4271400" cy="242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800">
                <a:solidFill>
                  <a:schemeClr val="accent3"/>
                </a:solidFill>
              </a:rPr>
              <a:t>Obstacles:</a:t>
            </a:r>
            <a:endParaRPr sz="2800">
              <a:solidFill>
                <a:schemeClr val="accent3"/>
              </a:solidFill>
            </a:endParaRPr>
          </a:p>
          <a:p>
            <a:pPr indent="-406400" lvl="0" marL="457200" rtl="0" algn="l">
              <a:spcBef>
                <a:spcPts val="0"/>
              </a:spcBef>
              <a:spcAft>
                <a:spcPts val="0"/>
              </a:spcAft>
              <a:buClr>
                <a:schemeClr val="accent3"/>
              </a:buClr>
              <a:buSzPts val="2800"/>
              <a:buAutoNum type="arabicParenR"/>
            </a:pPr>
            <a:r>
              <a:rPr lang="en" sz="2800">
                <a:solidFill>
                  <a:schemeClr val="accent3"/>
                </a:solidFill>
              </a:rPr>
              <a:t>Not a Priority</a:t>
            </a:r>
            <a:endParaRPr sz="2800">
              <a:solidFill>
                <a:schemeClr val="accent3"/>
              </a:solidFill>
            </a:endParaRPr>
          </a:p>
          <a:p>
            <a:pPr indent="-406400" lvl="0" marL="457200" rtl="0" algn="l">
              <a:spcBef>
                <a:spcPts val="0"/>
              </a:spcBef>
              <a:spcAft>
                <a:spcPts val="0"/>
              </a:spcAft>
              <a:buClr>
                <a:schemeClr val="accent3"/>
              </a:buClr>
              <a:buSzPts val="2800"/>
              <a:buAutoNum type="arabicParenR"/>
            </a:pPr>
            <a:r>
              <a:rPr lang="en" sz="2800">
                <a:solidFill>
                  <a:schemeClr val="accent3"/>
                </a:solidFill>
              </a:rPr>
              <a:t>Avoiding being short-changed</a:t>
            </a:r>
            <a:endParaRPr sz="2800">
              <a:solidFill>
                <a:schemeClr val="accent3"/>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8" name="Shape 298"/>
        <p:cNvGrpSpPr/>
        <p:nvPr/>
      </p:nvGrpSpPr>
      <p:grpSpPr>
        <a:xfrm>
          <a:off x="0" y="0"/>
          <a:ext cx="0" cy="0"/>
          <a:chOff x="0" y="0"/>
          <a:chExt cx="0" cy="0"/>
        </a:xfrm>
      </p:grpSpPr>
      <p:sp>
        <p:nvSpPr>
          <p:cNvPr id="299" name="Google Shape;299;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CHM: Tips</a:t>
            </a:r>
            <a:endParaRPr/>
          </a:p>
        </p:txBody>
      </p:sp>
      <p:sp>
        <p:nvSpPr>
          <p:cNvPr id="300" name="Google Shape;300;p41"/>
          <p:cNvSpPr txBox="1"/>
          <p:nvPr>
            <p:ph idx="1" type="body"/>
          </p:nvPr>
        </p:nvSpPr>
        <p:spPr>
          <a:xfrm>
            <a:off x="254025" y="1152475"/>
            <a:ext cx="4831800" cy="3416400"/>
          </a:xfrm>
          <a:prstGeom prst="rect">
            <a:avLst/>
          </a:prstGeom>
        </p:spPr>
        <p:txBody>
          <a:bodyPr anchorCtr="0" anchor="t" bIns="91425" lIns="91425" spcFirstLastPara="1" rIns="91425" wrap="square" tIns="91425">
            <a:noAutofit/>
          </a:bodyPr>
          <a:lstStyle/>
          <a:p>
            <a:pPr indent="-406400" lvl="0" marL="457200" rtl="0" algn="l">
              <a:spcBef>
                <a:spcPts val="0"/>
              </a:spcBef>
              <a:spcAft>
                <a:spcPts val="0"/>
              </a:spcAft>
              <a:buSzPts val="2800"/>
              <a:buAutoNum type="arabicPeriod"/>
            </a:pPr>
            <a:r>
              <a:rPr lang="en"/>
              <a:t>Consistent follow ups.</a:t>
            </a:r>
            <a:endParaRPr/>
          </a:p>
          <a:p>
            <a:pPr indent="-406400" lvl="0" marL="457200" rtl="0" algn="l">
              <a:spcBef>
                <a:spcPts val="0"/>
              </a:spcBef>
              <a:spcAft>
                <a:spcPts val="0"/>
              </a:spcAft>
              <a:buSzPts val="2800"/>
              <a:buAutoNum type="arabicPeriod"/>
            </a:pPr>
            <a:r>
              <a:rPr lang="en"/>
              <a:t>Set your goals higher.</a:t>
            </a:r>
            <a:endParaRPr/>
          </a:p>
          <a:p>
            <a:pPr indent="-406400" lvl="0" marL="457200" rtl="0" algn="l">
              <a:spcBef>
                <a:spcPts val="0"/>
              </a:spcBef>
              <a:spcAft>
                <a:spcPts val="0"/>
              </a:spcAft>
              <a:buSzPts val="2800"/>
              <a:buAutoNum type="arabicPeriod"/>
            </a:pPr>
            <a:r>
              <a:rPr lang="en"/>
              <a:t>You will HAVE to </a:t>
            </a:r>
            <a:r>
              <a:rPr lang="en"/>
              <a:t>compromise</a:t>
            </a:r>
            <a:endParaRPr/>
          </a:p>
          <a:p>
            <a:pPr indent="-406400" lvl="0" marL="457200" rtl="0" algn="l">
              <a:spcBef>
                <a:spcPts val="0"/>
              </a:spcBef>
              <a:spcAft>
                <a:spcPts val="0"/>
              </a:spcAft>
              <a:buSzPts val="2800"/>
              <a:buAutoNum type="arabicPeriod"/>
            </a:pPr>
            <a:r>
              <a:rPr lang="en"/>
              <a:t>Pick your battles.</a:t>
            </a:r>
            <a:endParaRPr/>
          </a:p>
        </p:txBody>
      </p:sp>
      <p:pic>
        <p:nvPicPr>
          <p:cNvPr descr="Woman saying &quot;Not that there weren't some compromises along the way cause there definitely were.&quot;" id="301" name="Google Shape;301;p41" title="Woman speaking at podium."/>
          <p:cNvPicPr preferRelativeResize="0"/>
          <p:nvPr/>
        </p:nvPicPr>
        <p:blipFill>
          <a:blip r:embed="rId3">
            <a:alphaModFix/>
          </a:blip>
          <a:stretch>
            <a:fillRect/>
          </a:stretch>
        </p:blipFill>
        <p:spPr>
          <a:xfrm>
            <a:off x="4786625" y="1152475"/>
            <a:ext cx="3918825" cy="2943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5" name="Shape 85"/>
        <p:cNvGrpSpPr/>
        <p:nvPr/>
      </p:nvGrpSpPr>
      <p:grpSpPr>
        <a:xfrm>
          <a:off x="0" y="0"/>
          <a:ext cx="0" cy="0"/>
          <a:chOff x="0" y="0"/>
          <a:chExt cx="0" cy="0"/>
        </a:xfrm>
      </p:grpSpPr>
      <p:sp>
        <p:nvSpPr>
          <p:cNvPr id="86" name="Google Shape;86;p1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Panel Overview &amp; Goals</a:t>
            </a:r>
            <a:endParaRPr/>
          </a:p>
        </p:txBody>
      </p:sp>
      <p:sp>
        <p:nvSpPr>
          <p:cNvPr id="87" name="Google Shape;87;p1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discuss and provide practical strategies for the challenges surrounding IT collaboration, including:</a:t>
            </a:r>
            <a:endParaRPr/>
          </a:p>
          <a:p>
            <a:pPr indent="-406400" lvl="0" marL="457200" rtl="0" algn="l">
              <a:spcBef>
                <a:spcPts val="1600"/>
              </a:spcBef>
              <a:spcAft>
                <a:spcPts val="0"/>
              </a:spcAft>
              <a:buSzPts val="2800"/>
              <a:buChar char="●"/>
            </a:pPr>
            <a:r>
              <a:rPr lang="en"/>
              <a:t>Translation</a:t>
            </a:r>
            <a:endParaRPr/>
          </a:p>
          <a:p>
            <a:pPr indent="-406400" lvl="0" marL="457200" rtl="0" algn="l">
              <a:spcBef>
                <a:spcPts val="0"/>
              </a:spcBef>
              <a:spcAft>
                <a:spcPts val="0"/>
              </a:spcAft>
              <a:buSzPts val="2800"/>
              <a:buChar char="●"/>
            </a:pPr>
            <a:r>
              <a:rPr lang="en"/>
              <a:t>Advocacy and outreach</a:t>
            </a:r>
            <a:endParaRPr/>
          </a:p>
          <a:p>
            <a:pPr indent="-406400" lvl="0" marL="457200" rtl="0" algn="l">
              <a:spcBef>
                <a:spcPts val="0"/>
              </a:spcBef>
              <a:spcAft>
                <a:spcPts val="0"/>
              </a:spcAft>
              <a:buSzPts val="2800"/>
              <a:buChar char="●"/>
            </a:pPr>
            <a:r>
              <a:rPr lang="en"/>
              <a:t>Time, resources, and responsibility</a:t>
            </a:r>
            <a:endParaRPr/>
          </a:p>
          <a:p>
            <a:pPr indent="-406400" lvl="0" marL="457200" rtl="0" algn="l">
              <a:spcBef>
                <a:spcPts val="0"/>
              </a:spcBef>
              <a:spcAft>
                <a:spcPts val="0"/>
              </a:spcAft>
              <a:buSzPts val="2800"/>
              <a:buChar char="●"/>
            </a:pPr>
            <a:r>
              <a:rPr lang="en"/>
              <a:t>Compromise</a:t>
            </a:r>
            <a:endParaRPr/>
          </a:p>
          <a:p>
            <a:pPr indent="-406400" lvl="0" marL="457200" rtl="0" algn="l">
              <a:spcBef>
                <a:spcPts val="0"/>
              </a:spcBef>
              <a:spcAft>
                <a:spcPts val="0"/>
              </a:spcAft>
              <a:buSzPts val="2800"/>
              <a:buChar char="●"/>
            </a:pPr>
            <a:r>
              <a:rPr lang="en"/>
              <a:t>Hardware &amp; software</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sp>
        <p:nvSpPr>
          <p:cNvPr id="306" name="Google Shape;306;p4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Guided Discussion and Q&amp;A</a:t>
            </a:r>
            <a:endParaRPr/>
          </a:p>
        </p:txBody>
      </p:sp>
      <p:sp>
        <p:nvSpPr>
          <p:cNvPr id="307" name="Google Shape;307;p4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What would you say is your greatest success in applying particular strategies or techniques to dealing with IT? Your biggest blooper?</a:t>
            </a:r>
            <a:endParaRPr sz="2000"/>
          </a:p>
          <a:p>
            <a:pPr indent="0" lvl="0" marL="0" rtl="0" algn="l">
              <a:spcBef>
                <a:spcPts val="1600"/>
              </a:spcBef>
              <a:spcAft>
                <a:spcPts val="1600"/>
              </a:spcAft>
              <a:buNone/>
            </a:pPr>
            <a:r>
              <a:rPr lang="en" sz="2000"/>
              <a:t>Is there an aspect of your project/case study that was unexpected or surprising? </a:t>
            </a:r>
            <a:br>
              <a:rPr lang="en" sz="2000"/>
            </a:br>
            <a:br>
              <a:rPr lang="en" sz="2000"/>
            </a:br>
            <a:r>
              <a:rPr lang="en" sz="2000"/>
              <a:t>What resources did you find to be helpful in overcoming barriers (e.g. books or articles, websites, tools, people, departments, etc.)?</a:t>
            </a:r>
            <a:br>
              <a:rPr lang="en" sz="2000"/>
            </a:br>
            <a:br>
              <a:rPr lang="en" sz="2000"/>
            </a:br>
            <a:r>
              <a:rPr lang="en" sz="2000"/>
              <a:t>What tools or strategies can you recommend, based on your experience?</a:t>
            </a:r>
            <a:br>
              <a:rPr lang="en"/>
            </a:b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 name="Shape 91"/>
        <p:cNvGrpSpPr/>
        <p:nvPr/>
      </p:nvGrpSpPr>
      <p:grpSpPr>
        <a:xfrm>
          <a:off x="0" y="0"/>
          <a:ext cx="0" cy="0"/>
          <a:chOff x="0" y="0"/>
          <a:chExt cx="0" cy="0"/>
        </a:xfrm>
      </p:grpSpPr>
      <p:sp>
        <p:nvSpPr>
          <p:cNvPr id="92" name="Google Shape;9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Virginia Tech University Libraries</a:t>
            </a:r>
            <a:endParaRPr/>
          </a:p>
        </p:txBody>
      </p:sp>
      <p:sp>
        <p:nvSpPr>
          <p:cNvPr id="93" name="Google Shape;93;p16"/>
          <p:cNvSpPr txBox="1"/>
          <p:nvPr>
            <p:ph idx="1" type="body"/>
          </p:nvPr>
        </p:nvSpPr>
        <p:spPr>
          <a:xfrm>
            <a:off x="311700" y="1152475"/>
            <a:ext cx="5486700" cy="3915900"/>
          </a:xfrm>
          <a:prstGeom prst="rect">
            <a:avLst/>
          </a:prstGeom>
        </p:spPr>
        <p:txBody>
          <a:bodyPr anchorCtr="0" anchor="t" bIns="91425" lIns="91425" spcFirstLastPara="1" rIns="91425" wrap="square" tIns="91425">
            <a:noAutofit/>
          </a:bodyPr>
          <a:lstStyle/>
          <a:p>
            <a:pPr indent="-406400" lvl="0" marL="457200" rtl="0" algn="l">
              <a:lnSpc>
                <a:spcPct val="100000"/>
              </a:lnSpc>
              <a:spcBef>
                <a:spcPts val="0"/>
              </a:spcBef>
              <a:spcAft>
                <a:spcPts val="0"/>
              </a:spcAft>
              <a:buSzPts val="2800"/>
              <a:buChar char="●"/>
            </a:pPr>
            <a:r>
              <a:rPr lang="en"/>
              <a:t>Located in Blacksburg, VA</a:t>
            </a:r>
            <a:endParaRPr/>
          </a:p>
          <a:p>
            <a:pPr indent="-406400" lvl="0" marL="457200" rtl="0" algn="l">
              <a:lnSpc>
                <a:spcPct val="100000"/>
              </a:lnSpc>
              <a:spcBef>
                <a:spcPts val="0"/>
              </a:spcBef>
              <a:spcAft>
                <a:spcPts val="0"/>
              </a:spcAft>
              <a:buSzPts val="2800"/>
              <a:buChar char="●"/>
            </a:pPr>
            <a:r>
              <a:rPr lang="en"/>
              <a:t>Approx. 91 faculty</a:t>
            </a:r>
            <a:endParaRPr/>
          </a:p>
          <a:p>
            <a:pPr indent="-406400" lvl="0" marL="457200" rtl="0" algn="l">
              <a:lnSpc>
                <a:spcPct val="100000"/>
              </a:lnSpc>
              <a:spcBef>
                <a:spcPts val="0"/>
              </a:spcBef>
              <a:spcAft>
                <a:spcPts val="0"/>
              </a:spcAft>
              <a:buSzPts val="2800"/>
              <a:buChar char="●"/>
            </a:pPr>
            <a:r>
              <a:rPr lang="en"/>
              <a:t>Large IT unit for entire Library</a:t>
            </a:r>
            <a:endParaRPr/>
          </a:p>
          <a:p>
            <a:pPr indent="-406400" lvl="0" marL="457200" rtl="0" algn="l">
              <a:lnSpc>
                <a:spcPct val="100000"/>
              </a:lnSpc>
              <a:spcBef>
                <a:spcPts val="0"/>
              </a:spcBef>
              <a:spcAft>
                <a:spcPts val="0"/>
              </a:spcAft>
              <a:buSzPts val="2800"/>
              <a:buChar char="●"/>
            </a:pPr>
            <a:r>
              <a:rPr lang="en"/>
              <a:t>5 major repositories</a:t>
            </a:r>
            <a:endParaRPr/>
          </a:p>
          <a:p>
            <a:pPr indent="-406400" lvl="0" marL="457200" rtl="0" algn="l">
              <a:lnSpc>
                <a:spcPct val="100000"/>
              </a:lnSpc>
              <a:spcBef>
                <a:spcPts val="0"/>
              </a:spcBef>
              <a:spcAft>
                <a:spcPts val="0"/>
              </a:spcAft>
              <a:buSzPts val="2800"/>
              <a:buChar char="●"/>
            </a:pPr>
            <a:r>
              <a:rPr lang="en"/>
              <a:t>Administrative support for digital preservation</a:t>
            </a:r>
            <a:endParaRPr/>
          </a:p>
          <a:p>
            <a:pPr indent="-406400" lvl="0" marL="457200" rtl="0" algn="l">
              <a:lnSpc>
                <a:spcPct val="100000"/>
              </a:lnSpc>
              <a:spcBef>
                <a:spcPts val="0"/>
              </a:spcBef>
              <a:spcAft>
                <a:spcPts val="0"/>
              </a:spcAft>
              <a:buSzPts val="2800"/>
              <a:buChar char="●"/>
            </a:pPr>
            <a:r>
              <a:rPr lang="en"/>
              <a:t>Preservation technologies </a:t>
            </a:r>
            <a:endParaRPr/>
          </a:p>
          <a:p>
            <a:pPr indent="0" lvl="0" marL="457200" rtl="0" algn="l">
              <a:lnSpc>
                <a:spcPct val="100000"/>
              </a:lnSpc>
              <a:spcBef>
                <a:spcPts val="0"/>
              </a:spcBef>
              <a:spcAft>
                <a:spcPts val="0"/>
              </a:spcAft>
              <a:buClr>
                <a:srgbClr val="000000"/>
              </a:buClr>
              <a:buSzPts val="1100"/>
              <a:buFont typeface="Arial"/>
              <a:buNone/>
            </a:pPr>
            <a:r>
              <a:rPr lang="en"/>
              <a:t>chosen before our hiring</a:t>
            </a:r>
            <a:endParaRPr/>
          </a:p>
        </p:txBody>
      </p:sp>
      <p:pic>
        <p:nvPicPr>
          <p:cNvPr descr="Image of the Newman Library at Virginia Tech, in springtime. Flowers are in the foreground and trees adorn the front of the library." id="94" name="Google Shape;94;p16" title="Newman Library"/>
          <p:cNvPicPr preferRelativeResize="0"/>
          <p:nvPr/>
        </p:nvPicPr>
        <p:blipFill rotWithShape="1">
          <a:blip r:embed="rId3">
            <a:alphaModFix/>
          </a:blip>
          <a:srcRect b="26068" l="0" r="0" t="0"/>
          <a:stretch/>
        </p:blipFill>
        <p:spPr>
          <a:xfrm>
            <a:off x="5307900" y="2859700"/>
            <a:ext cx="3688926" cy="2134850"/>
          </a:xfrm>
          <a:prstGeom prst="rect">
            <a:avLst/>
          </a:prstGeom>
          <a:noFill/>
          <a:ln>
            <a:noFill/>
          </a:ln>
        </p:spPr>
      </p:pic>
      <p:pic>
        <p:nvPicPr>
          <p:cNvPr descr="Logo for Virginia Tech, University Libraries. The image is a stylized &quot;VT&quot; with &quot;university libraries&quot; and &quot;virginia tech&quot; written beside it." id="95" name="Google Shape;95;p16" title="Virginia Tech University Libraries Logo"/>
          <p:cNvPicPr preferRelativeResize="0"/>
          <p:nvPr/>
        </p:nvPicPr>
        <p:blipFill>
          <a:blip r:embed="rId4">
            <a:alphaModFix/>
          </a:blip>
          <a:stretch>
            <a:fillRect/>
          </a:stretch>
        </p:blipFill>
        <p:spPr>
          <a:xfrm>
            <a:off x="6685600" y="2362019"/>
            <a:ext cx="2311225" cy="4976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99" name="Shape 99"/>
        <p:cNvGrpSpPr/>
        <p:nvPr/>
      </p:nvGrpSpPr>
      <p:grpSpPr>
        <a:xfrm>
          <a:off x="0" y="0"/>
          <a:ext cx="0" cy="0"/>
          <a:chOff x="0" y="0"/>
          <a:chExt cx="0" cy="0"/>
        </a:xfrm>
      </p:grpSpPr>
      <p:sp>
        <p:nvSpPr>
          <p:cNvPr id="100" name="Google Shape;100;p17"/>
          <p:cNvSpPr txBox="1"/>
          <p:nvPr>
            <p:ph type="title"/>
          </p:nvPr>
        </p:nvSpPr>
        <p:spPr>
          <a:xfrm>
            <a:off x="311700" y="290150"/>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lt2"/>
                </a:solidFill>
              </a:rPr>
              <a:t>VTUL Technologies</a:t>
            </a:r>
            <a:endParaRPr>
              <a:solidFill>
                <a:schemeClr val="lt2"/>
              </a:solidFill>
            </a:endParaRPr>
          </a:p>
          <a:p>
            <a:pPr indent="0" lvl="0" marL="0" rtl="0" algn="l">
              <a:spcBef>
                <a:spcPts val="1600"/>
              </a:spcBef>
              <a:spcAft>
                <a:spcPts val="0"/>
              </a:spcAft>
              <a:buNone/>
            </a:pPr>
            <a:r>
              <a:t/>
            </a:r>
            <a:endParaRPr sz="2800"/>
          </a:p>
        </p:txBody>
      </p:sp>
      <p:sp>
        <p:nvSpPr>
          <p:cNvPr id="101" name="Google Shape;101;p17"/>
          <p:cNvSpPr txBox="1"/>
          <p:nvPr>
            <p:ph idx="1" type="body"/>
          </p:nvPr>
        </p:nvSpPr>
        <p:spPr>
          <a:xfrm>
            <a:off x="311700" y="1417400"/>
            <a:ext cx="2604300" cy="3416400"/>
          </a:xfrm>
          <a:prstGeom prst="rect">
            <a:avLst/>
          </a:prstGeom>
          <a:solidFill>
            <a:schemeClr val="dk1"/>
          </a:solidFill>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spcBef>
                <a:spcPts val="0"/>
              </a:spcBef>
              <a:spcAft>
                <a:spcPts val="0"/>
              </a:spcAft>
              <a:buNone/>
            </a:pPr>
            <a:r>
              <a:rPr b="1" lang="en" sz="2600">
                <a:solidFill>
                  <a:schemeClr val="lt1"/>
                </a:solidFill>
              </a:rPr>
              <a:t>Managed </a:t>
            </a:r>
            <a:endParaRPr b="1" sz="2600">
              <a:solidFill>
                <a:schemeClr val="lt1"/>
              </a:solidFill>
            </a:endParaRPr>
          </a:p>
          <a:p>
            <a:pPr indent="0" lvl="0" marL="0" rtl="0" algn="ctr">
              <a:spcBef>
                <a:spcPts val="0"/>
              </a:spcBef>
              <a:spcAft>
                <a:spcPts val="0"/>
              </a:spcAft>
              <a:buNone/>
            </a:pPr>
            <a:r>
              <a:rPr b="1" lang="en" sz="2600">
                <a:solidFill>
                  <a:schemeClr val="lt1"/>
                </a:solidFill>
              </a:rPr>
              <a:t>Externally</a:t>
            </a:r>
            <a:endParaRPr b="1" sz="2600">
              <a:solidFill>
                <a:schemeClr val="lt1"/>
              </a:solidFill>
              <a:latin typeface="Arial"/>
              <a:ea typeface="Arial"/>
              <a:cs typeface="Arial"/>
              <a:sym typeface="Arial"/>
            </a:endParaRPr>
          </a:p>
        </p:txBody>
      </p:sp>
      <p:pic>
        <p:nvPicPr>
          <p:cNvPr descr="Logo for the Internet Archive" id="102" name="Google Shape;102;p17" title="Logo for Internet Archive"/>
          <p:cNvPicPr preferRelativeResize="0"/>
          <p:nvPr/>
        </p:nvPicPr>
        <p:blipFill>
          <a:blip r:embed="rId3">
            <a:alphaModFix/>
          </a:blip>
          <a:stretch>
            <a:fillRect/>
          </a:stretch>
        </p:blipFill>
        <p:spPr>
          <a:xfrm>
            <a:off x="1288311" y="3976150"/>
            <a:ext cx="626429" cy="607225"/>
          </a:xfrm>
          <a:prstGeom prst="rect">
            <a:avLst/>
          </a:prstGeom>
          <a:noFill/>
          <a:ln>
            <a:noFill/>
          </a:ln>
        </p:spPr>
      </p:pic>
      <p:pic>
        <p:nvPicPr>
          <p:cNvPr descr="Logo for Academic Preservation Trust, or &quot;A-P-Trust&quot;." id="103" name="Google Shape;103;p17" title="Logo for Academic Preservation Trust"/>
          <p:cNvPicPr preferRelativeResize="0"/>
          <p:nvPr/>
        </p:nvPicPr>
        <p:blipFill>
          <a:blip r:embed="rId4">
            <a:alphaModFix/>
          </a:blip>
          <a:stretch>
            <a:fillRect/>
          </a:stretch>
        </p:blipFill>
        <p:spPr>
          <a:xfrm>
            <a:off x="456136" y="2473024"/>
            <a:ext cx="2290777" cy="572700"/>
          </a:xfrm>
          <a:prstGeom prst="rect">
            <a:avLst/>
          </a:prstGeom>
          <a:noFill/>
          <a:ln>
            <a:noFill/>
          </a:ln>
        </p:spPr>
      </p:pic>
      <p:pic>
        <p:nvPicPr>
          <p:cNvPr descr="Logo for the Meta Archive Cooperative" id="104" name="Google Shape;104;p17" title="Logo for MetaArchive"/>
          <p:cNvPicPr preferRelativeResize="0"/>
          <p:nvPr/>
        </p:nvPicPr>
        <p:blipFill>
          <a:blip r:embed="rId5">
            <a:alphaModFix/>
          </a:blip>
          <a:stretch>
            <a:fillRect/>
          </a:stretch>
        </p:blipFill>
        <p:spPr>
          <a:xfrm>
            <a:off x="763064" y="3124900"/>
            <a:ext cx="1701568" cy="607225"/>
          </a:xfrm>
          <a:prstGeom prst="rect">
            <a:avLst/>
          </a:prstGeom>
          <a:noFill/>
          <a:ln>
            <a:noFill/>
          </a:ln>
        </p:spPr>
      </p:pic>
      <p:sp>
        <p:nvSpPr>
          <p:cNvPr id="105" name="Google Shape;105;p17"/>
          <p:cNvSpPr txBox="1"/>
          <p:nvPr>
            <p:ph idx="1" type="body"/>
          </p:nvPr>
        </p:nvSpPr>
        <p:spPr>
          <a:xfrm>
            <a:off x="3269850" y="1417400"/>
            <a:ext cx="2604300" cy="3416400"/>
          </a:xfrm>
          <a:prstGeom prst="rect">
            <a:avLst/>
          </a:prstGeom>
          <a:solidFill>
            <a:schemeClr val="dk1"/>
          </a:solidFill>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spcBef>
                <a:spcPts val="0"/>
              </a:spcBef>
              <a:spcAft>
                <a:spcPts val="0"/>
              </a:spcAft>
              <a:buNone/>
            </a:pPr>
            <a:r>
              <a:rPr b="1" lang="en" sz="2600">
                <a:solidFill>
                  <a:schemeClr val="lt1"/>
                </a:solidFill>
              </a:rPr>
              <a:t>Managed by University IT</a:t>
            </a:r>
            <a:endParaRPr b="1" sz="2600">
              <a:solidFill>
                <a:schemeClr val="lt1"/>
              </a:solidFill>
              <a:latin typeface="Arial"/>
              <a:ea typeface="Arial"/>
              <a:cs typeface="Arial"/>
              <a:sym typeface="Arial"/>
            </a:endParaRPr>
          </a:p>
        </p:txBody>
      </p:sp>
      <p:pic>
        <p:nvPicPr>
          <p:cNvPr descr="Logo for Atlassian's wiki software, Confluence" id="106" name="Google Shape;106;p17" title="Logo for Confluence Software"/>
          <p:cNvPicPr preferRelativeResize="0"/>
          <p:nvPr/>
        </p:nvPicPr>
        <p:blipFill>
          <a:blip r:embed="rId6">
            <a:alphaModFix/>
          </a:blip>
          <a:stretch>
            <a:fillRect/>
          </a:stretch>
        </p:blipFill>
        <p:spPr>
          <a:xfrm>
            <a:off x="3431900" y="3844850"/>
            <a:ext cx="2280200" cy="488950"/>
          </a:xfrm>
          <a:prstGeom prst="rect">
            <a:avLst/>
          </a:prstGeom>
          <a:noFill/>
          <a:ln>
            <a:noFill/>
          </a:ln>
        </p:spPr>
      </p:pic>
      <p:sp>
        <p:nvSpPr>
          <p:cNvPr descr="Logo for the Virginia Tech Archive or &quot;V-T-Archive&quot;" id="107" name="Google Shape;107;p17" title="Logo for Virginia Tech Archive"/>
          <p:cNvSpPr/>
          <p:nvPr/>
        </p:nvSpPr>
        <p:spPr>
          <a:xfrm>
            <a:off x="3977450" y="2692200"/>
            <a:ext cx="1189075" cy="866775"/>
          </a:xfrm>
          <a:prstGeom prst="flowChartMagneticDisk">
            <a:avLst/>
          </a:prstGeom>
          <a:solidFill>
            <a:srgbClr val="842444"/>
          </a:solidFill>
          <a:ln cap="flat" cmpd="sng" w="1905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chemeClr val="dk1"/>
                </a:solidFill>
              </a:rPr>
              <a:t>VT Archive</a:t>
            </a:r>
            <a:endParaRPr b="1">
              <a:solidFill>
                <a:schemeClr val="dk1"/>
              </a:solidFill>
            </a:endParaRPr>
          </a:p>
        </p:txBody>
      </p:sp>
      <p:sp>
        <p:nvSpPr>
          <p:cNvPr id="108" name="Google Shape;108;p17"/>
          <p:cNvSpPr txBox="1"/>
          <p:nvPr>
            <p:ph idx="1" type="body"/>
          </p:nvPr>
        </p:nvSpPr>
        <p:spPr>
          <a:xfrm>
            <a:off x="6228000" y="1417388"/>
            <a:ext cx="2604300" cy="3416400"/>
          </a:xfrm>
          <a:prstGeom prst="rect">
            <a:avLst/>
          </a:prstGeom>
          <a:solidFill>
            <a:schemeClr val="dk1"/>
          </a:solidFill>
          <a:effectLst>
            <a:outerShdw blurRad="57150" rotWithShape="0" algn="bl" dir="5400000" dist="19050">
              <a:srgbClr val="000000">
                <a:alpha val="50000"/>
              </a:srgbClr>
            </a:outerShdw>
          </a:effectLst>
        </p:spPr>
        <p:txBody>
          <a:bodyPr anchorCtr="0" anchor="t" bIns="91425" lIns="91425" spcFirstLastPara="1" rIns="91425" wrap="square" tIns="91425">
            <a:noAutofit/>
          </a:bodyPr>
          <a:lstStyle/>
          <a:p>
            <a:pPr indent="0" lvl="0" marL="0" rtl="0" algn="ctr">
              <a:spcBef>
                <a:spcPts val="0"/>
              </a:spcBef>
              <a:spcAft>
                <a:spcPts val="0"/>
              </a:spcAft>
              <a:buNone/>
            </a:pPr>
            <a:r>
              <a:rPr b="1" lang="en" sz="2600">
                <a:solidFill>
                  <a:schemeClr val="lt1"/>
                </a:solidFill>
              </a:rPr>
              <a:t>Managed by Library IT</a:t>
            </a:r>
            <a:endParaRPr b="1" sz="2600">
              <a:solidFill>
                <a:schemeClr val="lt1"/>
              </a:solidFill>
              <a:latin typeface="Arial"/>
              <a:ea typeface="Arial"/>
              <a:cs typeface="Arial"/>
              <a:sym typeface="Arial"/>
            </a:endParaRPr>
          </a:p>
        </p:txBody>
      </p:sp>
      <p:pic>
        <p:nvPicPr>
          <p:cNvPr descr="Logo for the preservation software, Archivematica" id="109" name="Google Shape;109;p17" title="Logo for Archivematica"/>
          <p:cNvPicPr preferRelativeResize="0"/>
          <p:nvPr/>
        </p:nvPicPr>
        <p:blipFill>
          <a:blip r:embed="rId7">
            <a:alphaModFix/>
          </a:blip>
          <a:stretch>
            <a:fillRect/>
          </a:stretch>
        </p:blipFill>
        <p:spPr>
          <a:xfrm>
            <a:off x="6552173" y="2660598"/>
            <a:ext cx="714391" cy="714375"/>
          </a:xfrm>
          <a:prstGeom prst="rect">
            <a:avLst/>
          </a:prstGeom>
          <a:noFill/>
          <a:ln>
            <a:noFill/>
          </a:ln>
        </p:spPr>
      </p:pic>
      <p:pic>
        <p:nvPicPr>
          <p:cNvPr id="110" name="Google Shape;110;p17"/>
          <p:cNvPicPr preferRelativeResize="0"/>
          <p:nvPr/>
        </p:nvPicPr>
        <p:blipFill>
          <a:blip r:embed="rId8">
            <a:alphaModFix/>
          </a:blip>
          <a:stretch>
            <a:fillRect/>
          </a:stretch>
        </p:blipFill>
        <p:spPr>
          <a:xfrm>
            <a:off x="7874851" y="3619388"/>
            <a:ext cx="714400" cy="714400"/>
          </a:xfrm>
          <a:prstGeom prst="rect">
            <a:avLst/>
          </a:prstGeom>
          <a:noFill/>
          <a:ln>
            <a:noFill/>
          </a:ln>
        </p:spPr>
      </p:pic>
      <p:pic>
        <p:nvPicPr>
          <p:cNvPr descr="Logo for DSpace digital asset management and institutional repository software" id="111" name="Google Shape;111;p17" title="Logo for DSpace"/>
          <p:cNvPicPr preferRelativeResize="0"/>
          <p:nvPr/>
        </p:nvPicPr>
        <p:blipFill>
          <a:blip r:embed="rId9">
            <a:alphaModFix/>
          </a:blip>
          <a:stretch>
            <a:fillRect/>
          </a:stretch>
        </p:blipFill>
        <p:spPr>
          <a:xfrm>
            <a:off x="7607623" y="2714165"/>
            <a:ext cx="887210" cy="607225"/>
          </a:xfrm>
          <a:prstGeom prst="rect">
            <a:avLst/>
          </a:prstGeom>
          <a:noFill/>
          <a:ln>
            <a:noFill/>
          </a:ln>
        </p:spPr>
      </p:pic>
      <p:grpSp>
        <p:nvGrpSpPr>
          <p:cNvPr id="112" name="Google Shape;112;p17"/>
          <p:cNvGrpSpPr/>
          <p:nvPr/>
        </p:nvGrpSpPr>
        <p:grpSpPr>
          <a:xfrm>
            <a:off x="6455599" y="3619388"/>
            <a:ext cx="1152018" cy="714375"/>
            <a:chOff x="6455599" y="3619388"/>
            <a:chExt cx="1152018" cy="714375"/>
          </a:xfrm>
        </p:grpSpPr>
        <p:pic>
          <p:nvPicPr>
            <p:cNvPr id="113" name="Google Shape;113;p17"/>
            <p:cNvPicPr preferRelativeResize="0"/>
            <p:nvPr/>
          </p:nvPicPr>
          <p:blipFill rotWithShape="1">
            <a:blip r:embed="rId10">
              <a:alphaModFix/>
            </a:blip>
            <a:srcRect b="32226" l="12525" r="11974" t="24301"/>
            <a:stretch/>
          </p:blipFill>
          <p:spPr>
            <a:xfrm>
              <a:off x="6455599" y="3619388"/>
              <a:ext cx="1152018" cy="714375"/>
            </a:xfrm>
            <a:prstGeom prst="rect">
              <a:avLst/>
            </a:prstGeom>
            <a:noFill/>
            <a:ln>
              <a:noFill/>
            </a:ln>
          </p:spPr>
        </p:pic>
        <p:sp>
          <p:nvSpPr>
            <p:cNvPr id="114" name="Google Shape;114;p17"/>
            <p:cNvSpPr txBox="1"/>
            <p:nvPr/>
          </p:nvSpPr>
          <p:spPr>
            <a:xfrm>
              <a:off x="6517350" y="3619400"/>
              <a:ext cx="626400" cy="57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t>NAS</a:t>
              </a:r>
              <a:endParaRPr b="1"/>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8" name="Shape 118"/>
        <p:cNvGrpSpPr/>
        <p:nvPr/>
      </p:nvGrpSpPr>
      <p:grpSpPr>
        <a:xfrm>
          <a:off x="0" y="0"/>
          <a:ext cx="0" cy="0"/>
          <a:chOff x="0" y="0"/>
          <a:chExt cx="0" cy="0"/>
        </a:xfrm>
      </p:grpSpPr>
      <p:sp>
        <p:nvSpPr>
          <p:cNvPr id="119" name="Google Shape;119;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VTUL Challenge: Lost in Translation</a:t>
            </a:r>
            <a:endParaRPr/>
          </a:p>
        </p:txBody>
      </p:sp>
      <p:sp>
        <p:nvSpPr>
          <p:cNvPr id="120" name="Google Shape;120;p18"/>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How do we communicate our vision and needs to IT</a:t>
            </a:r>
            <a:endParaRPr/>
          </a:p>
          <a:p>
            <a:pPr indent="0" lvl="0" marL="0" rtl="0" algn="ctr">
              <a:spcBef>
                <a:spcPts val="0"/>
              </a:spcBef>
              <a:spcAft>
                <a:spcPts val="0"/>
              </a:spcAft>
              <a:buNone/>
            </a:pPr>
            <a:r>
              <a:rPr lang="en"/>
              <a:t>and</a:t>
            </a:r>
            <a:endParaRPr/>
          </a:p>
          <a:p>
            <a:pPr indent="0" lvl="0" marL="0" rtl="0" algn="ctr">
              <a:spcBef>
                <a:spcPts val="0"/>
              </a:spcBef>
              <a:spcAft>
                <a:spcPts val="0"/>
              </a:spcAft>
              <a:buNone/>
            </a:pPr>
            <a:r>
              <a:rPr lang="en"/>
              <a:t>How do we understand their vision and needs?</a:t>
            </a:r>
            <a:endParaRPr/>
          </a:p>
        </p:txBody>
      </p:sp>
      <p:pic>
        <p:nvPicPr>
          <p:cNvPr descr="a symbolic representation of &quot;translation&quot;. The image is an orange circle with two speech bubbles inside it." id="121" name="Google Shape;121;p18" title="clip-art symbol for translation"/>
          <p:cNvPicPr preferRelativeResize="0"/>
          <p:nvPr/>
        </p:nvPicPr>
        <p:blipFill>
          <a:blip r:embed="rId3">
            <a:alphaModFix/>
          </a:blip>
          <a:stretch>
            <a:fillRect/>
          </a:stretch>
        </p:blipFill>
        <p:spPr>
          <a:xfrm>
            <a:off x="3558750" y="2880575"/>
            <a:ext cx="2026500" cy="2011200"/>
          </a:xfrm>
          <a:prstGeom prst="ellipse">
            <a:avLst/>
          </a:prstGeom>
          <a:noFill/>
          <a:ln>
            <a:noFill/>
          </a:ln>
        </p:spPr>
      </p:pic>
      <p:pic>
        <p:nvPicPr>
          <p:cNvPr id="122" name="Google Shape;122;p18"/>
          <p:cNvPicPr preferRelativeResize="0"/>
          <p:nvPr/>
        </p:nvPicPr>
        <p:blipFill>
          <a:blip r:embed="rId4">
            <a:alphaModFix/>
          </a:blip>
          <a:stretch>
            <a:fillRect/>
          </a:stretch>
        </p:blipFill>
        <p:spPr>
          <a:xfrm>
            <a:off x="2667000" y="2795588"/>
            <a:ext cx="3810000" cy="2143125"/>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 name="Shape 126"/>
        <p:cNvGrpSpPr/>
        <p:nvPr/>
      </p:nvGrpSpPr>
      <p:grpSpPr>
        <a:xfrm>
          <a:off x="0" y="0"/>
          <a:ext cx="0" cy="0"/>
          <a:chOff x="0" y="0"/>
          <a:chExt cx="0" cy="0"/>
        </a:xfrm>
      </p:grpSpPr>
      <p:pic>
        <p:nvPicPr>
          <p:cNvPr id="127" name="Google Shape;127;p19"/>
          <p:cNvPicPr preferRelativeResize="0"/>
          <p:nvPr/>
        </p:nvPicPr>
        <p:blipFill>
          <a:blip r:embed="rId3">
            <a:alphaModFix/>
          </a:blip>
          <a:stretch>
            <a:fillRect/>
          </a:stretch>
        </p:blipFill>
        <p:spPr>
          <a:xfrm>
            <a:off x="4969150" y="1838800"/>
            <a:ext cx="3919250" cy="2178450"/>
          </a:xfrm>
          <a:prstGeom prst="rect">
            <a:avLst/>
          </a:prstGeom>
          <a:noFill/>
          <a:ln>
            <a:noFill/>
          </a:ln>
        </p:spPr>
      </p:pic>
      <p:sp>
        <p:nvSpPr>
          <p:cNvPr id="128" name="Google Shape;128;p1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VTUL Challenge: Translation</a:t>
            </a:r>
            <a:endParaRPr/>
          </a:p>
        </p:txBody>
      </p:sp>
      <p:sp>
        <p:nvSpPr>
          <p:cNvPr id="129" name="Google Shape;129;p19"/>
          <p:cNvSpPr txBox="1"/>
          <p:nvPr>
            <p:ph idx="1" type="body"/>
          </p:nvPr>
        </p:nvSpPr>
        <p:spPr>
          <a:xfrm>
            <a:off x="311700" y="1152475"/>
            <a:ext cx="5046600" cy="34617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Terminological &amp; conceptual barriers</a:t>
            </a:r>
            <a:endParaRPr sz="2000"/>
          </a:p>
          <a:p>
            <a:pPr indent="-355600" lvl="0" marL="457200" rtl="0" algn="l">
              <a:spcBef>
                <a:spcPts val="0"/>
              </a:spcBef>
              <a:spcAft>
                <a:spcPts val="0"/>
              </a:spcAft>
              <a:buSzPts val="2000"/>
              <a:buChar char="●"/>
            </a:pPr>
            <a:r>
              <a:rPr lang="en" sz="2000"/>
              <a:t>Competition with other units for IT equipment and services</a:t>
            </a:r>
            <a:endParaRPr sz="2000"/>
          </a:p>
          <a:p>
            <a:pPr indent="-355600" lvl="0" marL="457200" rtl="0" algn="l">
              <a:spcBef>
                <a:spcPts val="0"/>
              </a:spcBef>
              <a:spcAft>
                <a:spcPts val="0"/>
              </a:spcAft>
              <a:buSzPts val="2000"/>
              <a:buChar char="●"/>
            </a:pPr>
            <a:r>
              <a:rPr lang="en" sz="2000"/>
              <a:t>Need to establish preservation as a  top priority </a:t>
            </a:r>
            <a:endParaRPr sz="2000"/>
          </a:p>
          <a:p>
            <a:pPr indent="-355600" lvl="0" marL="457200" rtl="0" algn="l">
              <a:spcBef>
                <a:spcPts val="0"/>
              </a:spcBef>
              <a:spcAft>
                <a:spcPts val="0"/>
              </a:spcAft>
              <a:buSzPts val="2000"/>
              <a:buChar char="●"/>
            </a:pPr>
            <a:r>
              <a:rPr lang="en" sz="2000"/>
              <a:t>'Getting things done' and 'making things happen' closely tied with the organizational hierarchy and the authority of persons or units</a:t>
            </a:r>
            <a:endParaRPr sz="1400">
              <a:solidFill>
                <a:srgbClr val="000000"/>
              </a:solidFill>
            </a:endParaRPr>
          </a:p>
          <a:p>
            <a:pPr indent="0" lvl="0" marL="457200" rtl="0" algn="l">
              <a:spcBef>
                <a:spcPts val="1600"/>
              </a:spcBef>
              <a:spcAft>
                <a:spcPts val="1600"/>
              </a:spcAft>
              <a:buNone/>
            </a:pPr>
            <a:r>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VTUL Translation</a:t>
            </a:r>
            <a:r>
              <a:rPr lang="en"/>
              <a:t> Strategies</a:t>
            </a:r>
            <a:endParaRPr/>
          </a:p>
        </p:txBody>
      </p:sp>
      <p:sp>
        <p:nvSpPr>
          <p:cNvPr id="135" name="Google Shape;135;p20"/>
          <p:cNvSpPr txBox="1"/>
          <p:nvPr>
            <p:ph idx="1" type="body"/>
          </p:nvPr>
        </p:nvSpPr>
        <p:spPr>
          <a:xfrm>
            <a:off x="311700" y="1478250"/>
            <a:ext cx="4960800" cy="3296400"/>
          </a:xfrm>
          <a:prstGeom prst="rect">
            <a:avLst/>
          </a:prstGeom>
        </p:spPr>
        <p:txBody>
          <a:bodyPr anchorCtr="0" anchor="t" bIns="91425" lIns="91425" spcFirstLastPara="1" rIns="91425" wrap="square" tIns="91425">
            <a:noAutofit/>
          </a:bodyPr>
          <a:lstStyle/>
          <a:p>
            <a:pPr indent="-374650" lvl="0" marL="457200" rtl="0" algn="l">
              <a:spcBef>
                <a:spcPts val="0"/>
              </a:spcBef>
              <a:spcAft>
                <a:spcPts val="0"/>
              </a:spcAft>
              <a:buSzPts val="2300"/>
              <a:buChar char="●"/>
            </a:pPr>
            <a:r>
              <a:rPr lang="en" sz="2300"/>
              <a:t>Conduct extensive r</a:t>
            </a:r>
            <a:r>
              <a:rPr lang="en" sz="2300"/>
              <a:t>esearch </a:t>
            </a:r>
            <a:endParaRPr sz="2300"/>
          </a:p>
          <a:p>
            <a:pPr indent="-374650" lvl="0" marL="457200" rtl="0" algn="l">
              <a:spcBef>
                <a:spcPts val="0"/>
              </a:spcBef>
              <a:spcAft>
                <a:spcPts val="0"/>
              </a:spcAft>
              <a:buSzPts val="2300"/>
              <a:buChar char="●"/>
            </a:pPr>
            <a:r>
              <a:rPr lang="en" sz="2300"/>
              <a:t>Centralize &amp; unify  d</a:t>
            </a:r>
            <a:r>
              <a:rPr lang="en" sz="2300"/>
              <a:t>ocumentation</a:t>
            </a:r>
            <a:endParaRPr sz="2300"/>
          </a:p>
          <a:p>
            <a:pPr indent="-374650" lvl="0" marL="457200" rtl="0" algn="l">
              <a:spcBef>
                <a:spcPts val="0"/>
              </a:spcBef>
              <a:spcAft>
                <a:spcPts val="0"/>
              </a:spcAft>
              <a:buSzPts val="2300"/>
              <a:buChar char="●"/>
            </a:pPr>
            <a:r>
              <a:rPr lang="en" sz="2300"/>
              <a:t>Make p</a:t>
            </a:r>
            <a:r>
              <a:rPr lang="en" sz="2300"/>
              <a:t>olicy explicit</a:t>
            </a:r>
            <a:endParaRPr sz="2300"/>
          </a:p>
          <a:p>
            <a:pPr indent="-374650" lvl="0" marL="457200" rtl="0" algn="l">
              <a:spcBef>
                <a:spcPts val="0"/>
              </a:spcBef>
              <a:spcAft>
                <a:spcPts val="0"/>
              </a:spcAft>
              <a:buSzPts val="2300"/>
              <a:buChar char="●"/>
            </a:pPr>
            <a:r>
              <a:rPr lang="en" sz="2300"/>
              <a:t>Meet face-to-face</a:t>
            </a:r>
            <a:endParaRPr sz="2300"/>
          </a:p>
          <a:p>
            <a:pPr indent="-374650" lvl="0" marL="457200" rtl="0" algn="l">
              <a:spcBef>
                <a:spcPts val="0"/>
              </a:spcBef>
              <a:spcAft>
                <a:spcPts val="0"/>
              </a:spcAft>
              <a:buSzPts val="2300"/>
              <a:buChar char="●"/>
            </a:pPr>
            <a:r>
              <a:rPr lang="en" sz="2300"/>
              <a:t>Unify the message (DI&amp;PS 'branding') </a:t>
            </a:r>
            <a:endParaRPr sz="2300"/>
          </a:p>
        </p:txBody>
      </p:sp>
      <p:pic>
        <p:nvPicPr>
          <p:cNvPr descr="This is the homepage of the Digital Imaging and Preservation Services unit, in the Virginia Tech University Libraries. It has a navigation pane on the left and several links to other pages on the right. In the middle is the Digital Imaging and Preservation Services mascot, an octopus. The main text, below the octopus says, &quot;Welcome to the D-I-&amp;-P-S homepage!&quot;" id="136" name="Google Shape;136;p20" title="Digital Imaging and Preservation Services Homepage"/>
          <p:cNvPicPr preferRelativeResize="0"/>
          <p:nvPr/>
        </p:nvPicPr>
        <p:blipFill>
          <a:blip r:embed="rId3">
            <a:alphaModFix/>
          </a:blip>
          <a:stretch>
            <a:fillRect/>
          </a:stretch>
        </p:blipFill>
        <p:spPr>
          <a:xfrm>
            <a:off x="5192334" y="1809525"/>
            <a:ext cx="3703320" cy="2329200"/>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 name="Shape 140"/>
        <p:cNvGrpSpPr/>
        <p:nvPr/>
      </p:nvGrpSpPr>
      <p:grpSpPr>
        <a:xfrm>
          <a:off x="0" y="0"/>
          <a:ext cx="0" cy="0"/>
          <a:chOff x="0" y="0"/>
          <a:chExt cx="0" cy="0"/>
        </a:xfrm>
      </p:grpSpPr>
      <p:sp>
        <p:nvSpPr>
          <p:cNvPr id="141" name="Google Shape;141;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VTUL</a:t>
            </a:r>
            <a:r>
              <a:rPr lang="en" sz="3500"/>
              <a:t>: Tips for Building Bridges with IT</a:t>
            </a:r>
            <a:endParaRPr sz="3500"/>
          </a:p>
        </p:txBody>
      </p:sp>
      <p:sp>
        <p:nvSpPr>
          <p:cNvPr id="142" name="Google Shape;142;p21"/>
          <p:cNvSpPr txBox="1"/>
          <p:nvPr>
            <p:ph idx="1" type="body"/>
          </p:nvPr>
        </p:nvSpPr>
        <p:spPr>
          <a:xfrm>
            <a:off x="311700" y="1152475"/>
            <a:ext cx="5700300" cy="3670800"/>
          </a:xfrm>
          <a:prstGeom prst="rect">
            <a:avLst/>
          </a:prstGeom>
        </p:spPr>
        <p:txBody>
          <a:bodyPr anchorCtr="0" anchor="t" bIns="91425" lIns="91425" spcFirstLastPara="1" rIns="91425" wrap="square" tIns="91425">
            <a:noAutofit/>
          </a:bodyPr>
          <a:lstStyle/>
          <a:p>
            <a:pPr indent="-393700" lvl="0" marL="457200" rtl="0" algn="l">
              <a:lnSpc>
                <a:spcPct val="100000"/>
              </a:lnSpc>
              <a:spcBef>
                <a:spcPts val="0"/>
              </a:spcBef>
              <a:spcAft>
                <a:spcPts val="0"/>
              </a:spcAft>
              <a:buSzPts val="2600"/>
              <a:buChar char="●"/>
            </a:pPr>
            <a:r>
              <a:rPr lang="en" sz="2600"/>
              <a:t>Unify the message</a:t>
            </a:r>
            <a:endParaRPr sz="2600"/>
          </a:p>
          <a:p>
            <a:pPr indent="-393700" lvl="0" marL="457200" rtl="0" algn="l">
              <a:lnSpc>
                <a:spcPct val="100000"/>
              </a:lnSpc>
              <a:spcBef>
                <a:spcPts val="0"/>
              </a:spcBef>
              <a:spcAft>
                <a:spcPts val="0"/>
              </a:spcAft>
              <a:buSzPts val="2600"/>
              <a:buChar char="●"/>
            </a:pPr>
            <a:r>
              <a:rPr lang="en" sz="2600"/>
              <a:t>Be prepared to advocate for    your work</a:t>
            </a:r>
            <a:endParaRPr sz="2600"/>
          </a:p>
          <a:p>
            <a:pPr indent="-393700" lvl="0" marL="457200" rtl="0" algn="l">
              <a:lnSpc>
                <a:spcPct val="100000"/>
              </a:lnSpc>
              <a:spcBef>
                <a:spcPts val="0"/>
              </a:spcBef>
              <a:spcAft>
                <a:spcPts val="0"/>
              </a:spcAft>
              <a:buSzPts val="2600"/>
              <a:buChar char="●"/>
            </a:pPr>
            <a:r>
              <a:rPr lang="en" sz="2600"/>
              <a:t>Know your own terminology, and be able to translate it to IT</a:t>
            </a:r>
            <a:endParaRPr sz="2600"/>
          </a:p>
          <a:p>
            <a:pPr indent="-393700" lvl="0" marL="457200" rtl="0" algn="l">
              <a:lnSpc>
                <a:spcPct val="100000"/>
              </a:lnSpc>
              <a:spcBef>
                <a:spcPts val="0"/>
              </a:spcBef>
              <a:spcAft>
                <a:spcPts val="0"/>
              </a:spcAft>
              <a:buSzPts val="2600"/>
              <a:buChar char="●"/>
            </a:pPr>
            <a:r>
              <a:rPr lang="en" sz="2600"/>
              <a:t>Keep in mind that there are external factors at play</a:t>
            </a:r>
            <a:endParaRPr sz="2600"/>
          </a:p>
          <a:p>
            <a:pPr indent="-393700" lvl="0" marL="457200" rtl="0" algn="l">
              <a:lnSpc>
                <a:spcPct val="100000"/>
              </a:lnSpc>
              <a:spcBef>
                <a:spcPts val="0"/>
              </a:spcBef>
              <a:spcAft>
                <a:spcPts val="0"/>
              </a:spcAft>
              <a:buSzPts val="2600"/>
              <a:buChar char="●"/>
            </a:pPr>
            <a:r>
              <a:rPr lang="en" sz="2600"/>
              <a:t>Compromise!</a:t>
            </a:r>
            <a:endParaRPr sz="2600"/>
          </a:p>
        </p:txBody>
      </p:sp>
      <p:pic>
        <p:nvPicPr>
          <p:cNvPr descr="This is an animated gif of Spongebob Squarepants and Patrick Star. The two are in a nautically themed room with a desk and a computer. Patrick is repeatedly picking up the computer and slamming it down onto the desk, angrily, while Spongebob stands next to him and watches." id="143" name="Google Shape;143;p21" title="Computer Frustration"/>
          <p:cNvPicPr preferRelativeResize="0"/>
          <p:nvPr/>
        </p:nvPicPr>
        <p:blipFill>
          <a:blip r:embed="rId3">
            <a:alphaModFix/>
          </a:blip>
          <a:stretch>
            <a:fillRect/>
          </a:stretch>
        </p:blipFill>
        <p:spPr>
          <a:xfrm>
            <a:off x="6012000" y="1790488"/>
            <a:ext cx="2911800" cy="2154732"/>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