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0" r:id="rId3"/>
    <p:sldMasterId id="214748367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Nunito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Nunito-bold.fntdata"/><Relationship Id="rId16" Type="http://schemas.openxmlformats.org/officeDocument/2006/relationships/font" Target="fonts/Nunito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Nunito-boldItalic.fntdata"/><Relationship Id="rId6" Type="http://schemas.openxmlformats.org/officeDocument/2006/relationships/slide" Target="slides/slide1.xml"/><Relationship Id="rId18" Type="http://schemas.openxmlformats.org/officeDocument/2006/relationships/font" Target="fonts/Nuni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7" name="Shape 2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7" name="Shape 1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3" name="Shape 20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5" name="Shape 21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1" name="Shape 2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Shape 11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Shape 1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Shape 13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" name="Shape 14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Shape 15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Shape 16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Shape 17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" name="Shape 18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Shape 19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Shape 20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Shape 21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" name="Shape 2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Shape 2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Shape 24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Shape 25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" name="Shape 26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Shape 27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Shape 2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Shape 29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" name="Shape 30"/>
          <p:cNvGrpSpPr/>
          <p:nvPr/>
        </p:nvGrpSpPr>
        <p:grpSpPr>
          <a:xfrm>
            <a:off x="199149" y="4055652"/>
            <a:ext cx="2795413" cy="1083308"/>
            <a:chOff x="6917201" y="0"/>
            <a:chExt cx="2227777" cy="863400"/>
          </a:xfrm>
        </p:grpSpPr>
        <p:sp>
          <p:nvSpPr>
            <p:cNvPr id="31" name="Shape 3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Shape 3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Shape 3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4" name="Shape 34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Nunito"/>
              <a:buNone/>
              <a:defRPr b="0" i="0" sz="3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Nunito"/>
              <a:buNone/>
              <a:defRPr b="0" i="0" sz="3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Nunito"/>
              <a:buNone/>
              <a:defRPr b="0" i="0" sz="3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Nunito"/>
              <a:buNone/>
              <a:defRPr b="0" i="0" sz="3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Nunito"/>
              <a:buNone/>
              <a:defRPr b="0" i="0" sz="3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Nunito"/>
              <a:buNone/>
              <a:defRPr b="0" i="0" sz="3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Nunito"/>
              <a:buNone/>
              <a:defRPr b="0" i="0" sz="3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Nunito"/>
              <a:buNone/>
              <a:defRPr b="0" i="0" sz="3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Nunito"/>
              <a:buNone/>
              <a:defRPr b="0" i="0" sz="3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1" name="Shape 111"/>
          <p:cNvGrpSpPr/>
          <p:nvPr/>
        </p:nvGrpSpPr>
        <p:grpSpPr>
          <a:xfrm>
            <a:off x="5959222" y="4119576"/>
            <a:ext cx="2520951" cy="1024165"/>
            <a:chOff x="6917201" y="0"/>
            <a:chExt cx="2227777" cy="863400"/>
          </a:xfrm>
        </p:grpSpPr>
        <p:sp>
          <p:nvSpPr>
            <p:cNvPr id="112" name="Shape 11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Shape 11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Shape 114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5" name="Shape 115"/>
          <p:cNvGrpSpPr/>
          <p:nvPr/>
        </p:nvGrpSpPr>
        <p:grpSpPr>
          <a:xfrm>
            <a:off x="199149" y="2"/>
            <a:ext cx="2795413" cy="1083308"/>
            <a:chOff x="6917201" y="0"/>
            <a:chExt cx="2227777" cy="863400"/>
          </a:xfrm>
        </p:grpSpPr>
        <p:sp>
          <p:nvSpPr>
            <p:cNvPr id="116" name="Shape 116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Shape 117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Shape 11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9" name="Shape 119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Font typeface="Nunito"/>
              <a:buNone/>
              <a:defRPr b="0" i="0" sz="86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Font typeface="Nunito"/>
              <a:buNone/>
              <a:defRPr b="0" i="0" sz="86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Font typeface="Nunito"/>
              <a:buNone/>
              <a:defRPr b="0" i="0" sz="86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Font typeface="Nunito"/>
              <a:buNone/>
              <a:defRPr b="0" i="0" sz="86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Font typeface="Nunito"/>
              <a:buNone/>
              <a:defRPr b="0" i="0" sz="86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Font typeface="Nunito"/>
              <a:buNone/>
              <a:defRPr b="0" i="0" sz="86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Font typeface="Nunito"/>
              <a:buNone/>
              <a:defRPr b="0" i="0" sz="86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Font typeface="Nunito"/>
              <a:buNone/>
              <a:defRPr b="0" i="0" sz="86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Font typeface="Nunito"/>
              <a:buNone/>
              <a:defRPr b="0" i="0" sz="86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r>
              <a:t>xx%</a:t>
            </a:r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b="0" i="0" sz="13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 marR="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1" name="Shape 12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0" name="Shape 13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1" name="Shape 1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4" name="Shape 1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8" name="Shape 1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2" name="Shape 142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3" name="Shape 1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6" name="Shape 14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048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0" name="Shape 1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3" name="Shape 1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Shape 156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7" name="Shape 157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8" name="Shape 158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9" name="Shape 15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dk2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3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Shape 4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Shape 41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b="0" i="0" sz="13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/>
        </p:txBody>
      </p:sp>
      <p:sp>
        <p:nvSpPr>
          <p:cNvPr id="162" name="Shape 16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6" name="Shape 16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accent3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6" name="Shape 46"/>
          <p:cNvGrpSpPr/>
          <p:nvPr/>
        </p:nvGrpSpPr>
        <p:grpSpPr>
          <a:xfrm>
            <a:off x="5594190" y="3961115"/>
            <a:ext cx="2910144" cy="1182340"/>
            <a:chOff x="6917201" y="0"/>
            <a:chExt cx="2227777" cy="863400"/>
          </a:xfrm>
        </p:grpSpPr>
        <p:sp>
          <p:nvSpPr>
            <p:cNvPr id="47" name="Shape 47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Shape 4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Shape 49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0" name="Shape 50"/>
          <p:cNvGrpSpPr/>
          <p:nvPr/>
        </p:nvGrpSpPr>
        <p:grpSpPr>
          <a:xfrm>
            <a:off x="199149" y="2"/>
            <a:ext cx="2795413" cy="1083308"/>
            <a:chOff x="6917201" y="0"/>
            <a:chExt cx="2227777" cy="863400"/>
          </a:xfrm>
        </p:grpSpPr>
        <p:sp>
          <p:nvSpPr>
            <p:cNvPr id="51" name="Shape 5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Shape 5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Shape 5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4" name="Shape 54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Shape 58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Shape 5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Shape 60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b="0" i="0" sz="13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b="0" i="0" sz="13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Shape 6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Shape 6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Shape 6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Shape 7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Shape 73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Shape 74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b="0" i="0" sz="13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Shape 79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0" name="Shape 80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Shape 81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Shape 82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Shape 83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4" name="Shape 8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5" name="Shape 85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Shape 86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Shape 87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Shape 8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9" name="Shape 89"/>
          <p:cNvGrpSpPr/>
          <p:nvPr/>
        </p:nvGrpSpPr>
        <p:grpSpPr>
          <a:xfrm>
            <a:off x="5886353" y="1243"/>
            <a:ext cx="3257454" cy="1261514"/>
            <a:chOff x="6917201" y="0"/>
            <a:chExt cx="2227777" cy="863400"/>
          </a:xfrm>
        </p:grpSpPr>
        <p:sp>
          <p:nvSpPr>
            <p:cNvPr id="90" name="Shape 90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Shape 9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Shape 9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3" name="Shape 93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Shape 9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Shape 9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Shape 9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100" name="Shape 100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Shape 101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b="0" i="0" sz="13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Shape 10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Shape 10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Shape 10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None/>
              <a:defRPr b="0" i="0" sz="13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/>
        </p:txBody>
      </p:sp>
      <p:sp>
        <p:nvSpPr>
          <p:cNvPr id="108" name="Shape 10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b="0" i="0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b="0" i="0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b="0" i="0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b="0" i="0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b="0" i="0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b="0" i="0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b="0" i="0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b="0" i="0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b="0" i="0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b="0" i="0" sz="13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7" name="Shape 1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vertpaleo.org/Annual-Meeting/Abstracts.aspx" TargetMode="External"/><Relationship Id="rId4" Type="http://schemas.openxmlformats.org/officeDocument/2006/relationships/hyperlink" Target="http://www.jmlr.org/papers/volume3/blei03a/blei03a.pdf" TargetMode="External"/><Relationship Id="rId5" Type="http://schemas.openxmlformats.org/officeDocument/2006/relationships/hyperlink" Target="http://www.simonlindgren.com/stuff/2017/4/14/topic-modelling-with-mallet" TargetMode="External"/><Relationship Id="rId6" Type="http://schemas.openxmlformats.org/officeDocument/2006/relationships/hyperlink" Target="https://en.wikipedia.org/wiki/Stemm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/>
          <p:nvPr>
            <p:ph type="ctrTitle"/>
          </p:nvPr>
        </p:nvSpPr>
        <p:spPr>
          <a:xfrm>
            <a:off x="1858703" y="795312"/>
            <a:ext cx="5361300" cy="144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Nunito"/>
              <a:buNone/>
            </a:pPr>
            <a:r>
              <a:rPr b="0" i="0" lang="en" sz="3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Paleontology Topic Trends</a:t>
            </a:r>
            <a:endParaRPr b="0" i="0" sz="3800" u="none" cap="none" strike="noStrike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74" name="Shape 174"/>
          <p:cNvSpPr txBox="1"/>
          <p:nvPr>
            <p:ph idx="1" type="subTitle"/>
          </p:nvPr>
        </p:nvSpPr>
        <p:spPr>
          <a:xfrm>
            <a:off x="1858703" y="2604281"/>
            <a:ext cx="5361300" cy="5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</a:pPr>
            <a:r>
              <a:rPr b="0" i="0" lang="en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May 01, 2018 </a:t>
            </a:r>
            <a:br>
              <a:rPr b="0" i="0" lang="en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   CS4624: Multimedia, Hypertext, and Information Access</a:t>
            </a:r>
            <a:br>
              <a:rPr b="0" i="0" lang="en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   Instructor: Edward A. Fox</a:t>
            </a:r>
            <a:br>
              <a:rPr b="0" i="0" lang="en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   Virginia Tech, Blacksburg, VA 24061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</a:pPr>
            <a:r>
              <a:rPr b="0" i="0" lang="en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James Wilson, Joseph Martin, Eric Weiler, Rudy Cruz</a:t>
            </a: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/>
          <p:nvPr>
            <p:ph type="title"/>
          </p:nvPr>
        </p:nvSpPr>
        <p:spPr>
          <a:xfrm>
            <a:off x="742950" y="2094450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</a:pPr>
            <a:r>
              <a:rPr b="0" i="0" lang="en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Questions?</a:t>
            </a:r>
            <a:endParaRPr b="0" i="0" sz="3000" u="none" cap="none" strike="noStrike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</a:pPr>
            <a:r>
              <a:rPr b="0" i="0" lang="en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Outline</a:t>
            </a:r>
            <a:endParaRPr b="0" i="0" sz="3000" u="none" cap="none" strike="noStrike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AutoNum type="arabicPeriod"/>
            </a:pPr>
            <a:r>
              <a:rPr b="0" i="0" lang="en" sz="2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What We’re Doing</a:t>
            </a:r>
            <a:endParaRPr b="0" i="0" sz="20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AutoNum type="arabicPeriod"/>
            </a:pPr>
            <a:r>
              <a:rPr b="0" i="0" lang="en" sz="2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Stacked Bar Graphs</a:t>
            </a:r>
            <a:endParaRPr b="0" i="0" sz="20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AutoNum type="arabicPeriod"/>
            </a:pPr>
            <a:r>
              <a:rPr b="0" i="0" lang="en" sz="2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Our Experience</a:t>
            </a:r>
            <a:endParaRPr b="0" i="0" sz="20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AutoNum type="arabicPeriod"/>
            </a:pPr>
            <a:r>
              <a:rPr b="0" i="0" lang="en" sz="2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Future Work</a:t>
            </a:r>
            <a:endParaRPr b="0" i="0" sz="20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AutoNum type="arabicPeriod"/>
            </a:pPr>
            <a:r>
              <a:rPr b="0" i="0" lang="en" sz="2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Acknowledgements</a:t>
            </a:r>
            <a:endParaRPr b="0" i="0" sz="20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</a:pPr>
            <a:r>
              <a:rPr b="0" i="0" lang="en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What We’re Doing</a:t>
            </a:r>
            <a:endParaRPr b="0" i="0" sz="3000" u="none" cap="none" strike="noStrike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33A44"/>
              </a:buClr>
              <a:buSzPts val="2000"/>
              <a:buFont typeface="Calibri"/>
              <a:buChar char="●"/>
            </a:pPr>
            <a:r>
              <a:rPr b="0" i="0" lang="en" sz="2000" u="none" cap="none" strike="noStrike">
                <a:solidFill>
                  <a:srgbClr val="233A44"/>
                </a:solidFill>
                <a:latin typeface="Calibri"/>
                <a:ea typeface="Calibri"/>
                <a:cs typeface="Calibri"/>
                <a:sym typeface="Calibri"/>
              </a:rPr>
              <a:t>Task: Determine trends in paleontology </a:t>
            </a:r>
            <a:endParaRPr b="0" i="0" sz="2000" u="none" cap="none" strike="noStrike">
              <a:solidFill>
                <a:srgbClr val="233A4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33A44"/>
              </a:buClr>
              <a:buSzPts val="2000"/>
              <a:buFont typeface="Calibri"/>
              <a:buChar char="●"/>
            </a:pPr>
            <a:r>
              <a:rPr b="0" i="0" lang="en" sz="2000" u="none" cap="none" strike="noStrike">
                <a:solidFill>
                  <a:srgbClr val="233A44"/>
                </a:solidFill>
                <a:latin typeface="Calibri"/>
                <a:ea typeface="Calibri"/>
                <a:cs typeface="Calibri"/>
                <a:sym typeface="Calibri"/>
              </a:rPr>
              <a:t>Resources: PDFs containing abstracts for new paleontology publications presented at international paleontology conference (1987-2017)</a:t>
            </a:r>
            <a:endParaRPr b="0" i="0" sz="2000" u="none" cap="none" strike="noStrike">
              <a:solidFill>
                <a:srgbClr val="233A4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233A44"/>
              </a:buClr>
              <a:buSzPts val="2000"/>
              <a:buFont typeface="Calibri"/>
              <a:buChar char="●"/>
            </a:pPr>
            <a:r>
              <a:rPr b="0" i="0" lang="en" sz="2000" u="none" cap="none" strike="noStrike">
                <a:solidFill>
                  <a:srgbClr val="233A44"/>
                </a:solidFill>
                <a:latin typeface="Calibri"/>
                <a:ea typeface="Calibri"/>
                <a:cs typeface="Calibri"/>
                <a:sym typeface="Calibri"/>
              </a:rPr>
              <a:t>Work: Text mining the abstracts and building word counts to perform analysis on.</a:t>
            </a:r>
            <a:endParaRPr b="0" i="0" sz="20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>
            <p:ph type="title"/>
          </p:nvPr>
        </p:nvSpPr>
        <p:spPr>
          <a:xfrm>
            <a:off x="726200" y="754125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</a:pPr>
            <a:r>
              <a:rPr b="0" i="0" lang="en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Stacked Bar Graphs</a:t>
            </a:r>
            <a:endParaRPr b="0" i="0" sz="3000" u="none" cap="none" strike="noStrike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</a:pPr>
            <a:r>
              <a:t/>
            </a:r>
            <a:endParaRPr b="0" i="0" sz="3000" u="none" cap="none" strike="noStrike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192" name="Shape 1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7500" y="1450900"/>
            <a:ext cx="2942150" cy="3080825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Shape 193"/>
          <p:cNvSpPr/>
          <p:nvPr/>
        </p:nvSpPr>
        <p:spPr>
          <a:xfrm>
            <a:off x="3439650" y="2894700"/>
            <a:ext cx="1717800" cy="342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D9D9D9"/>
          </a:solidFill>
          <a:ln cap="flat" cmpd="sng" w="9525">
            <a:solidFill>
              <a:srgbClr val="233A4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4" name="Shape 19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57575" y="1342475"/>
            <a:ext cx="3083550" cy="318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</a:pPr>
            <a:r>
              <a:rPr b="0" i="0" lang="en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Stacked Bar Graph Cont.</a:t>
            </a:r>
            <a:endParaRPr b="0" i="0" sz="3000" u="none" cap="none" strike="noStrike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200" name="Shape 2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72075" y="1448984"/>
            <a:ext cx="4593525" cy="3445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</a:pPr>
            <a:r>
              <a:rPr b="0" i="0" lang="en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Our Experience</a:t>
            </a:r>
            <a:endParaRPr b="0" i="0" sz="3000" u="none" cap="none" strike="noStrike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06" name="Shape 206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None/>
            </a:pPr>
            <a:r>
              <a:rPr b="0" i="0" lang="en" sz="2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Learned to be client centric</a:t>
            </a:r>
            <a:endParaRPr b="0" i="0" sz="20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None/>
            </a:pPr>
            <a:r>
              <a:rPr b="0" i="0" lang="en" sz="2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Learned over 5 new Python frameworks</a:t>
            </a:r>
            <a:endParaRPr b="0" i="0" sz="20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300"/>
              <a:buFont typeface="Calibri"/>
              <a:buNone/>
            </a:pPr>
            <a:r>
              <a:rPr b="0" i="0" lang="en" sz="2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Fostered a better understanding of automated textual analysis</a:t>
            </a:r>
            <a:endParaRPr b="0" i="0" sz="20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</a:pPr>
            <a:r>
              <a:rPr b="0" i="0" lang="en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Future Work</a:t>
            </a:r>
            <a:endParaRPr b="0" i="0" sz="3000" u="none" cap="none" strike="noStrike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12" name="Shape 212"/>
          <p:cNvSpPr txBox="1"/>
          <p:nvPr>
            <p:ph idx="1" type="body"/>
          </p:nvPr>
        </p:nvSpPr>
        <p:spPr>
          <a:xfrm>
            <a:off x="819150" y="1563500"/>
            <a:ext cx="7505700" cy="24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Extract, analyze, and present data relating to the authors of the publications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How authors relate to each other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How authors relate to a particular subject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Show demographics of the authors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Can be represented as a graph data structure</a:t>
            </a:r>
            <a:b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Integrate the code into a web application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Users submit their abstracts to the app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Users can do it all themselves instead of submitting to devs and waiting for a result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Users can customize report parameters and stop words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</a:pPr>
            <a:r>
              <a:rPr b="0" i="0" lang="en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Acknowledgements</a:t>
            </a:r>
            <a:endParaRPr b="0" i="0" sz="3000" u="none" cap="none" strike="noStrike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18" name="Shape 218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Client: Our client is Professor Sterling Nesbitt, a professor in the geosciences college, with a focus in Paleobiology. Our project is focused around abstracts created by the Society of Vertebrate Paleontology, and the information within them.</a:t>
            </a:r>
            <a:endParaRPr b="0" i="0" sz="13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</a:pPr>
            <a:r>
              <a:rPr b="0" i="0" lang="en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References</a:t>
            </a:r>
            <a:endParaRPr b="0" i="0" sz="3000" u="none" cap="none" strike="noStrike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24" name="Shape 22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Calibri"/>
              <a:buChar char="●"/>
            </a:pPr>
            <a:r>
              <a:rPr lang="en" u="sng">
                <a:solidFill>
                  <a:srgbClr val="000000"/>
                </a:solidFill>
                <a:hlinkClick r:id="rId3"/>
              </a:rPr>
              <a:t>http://vertpaleo.org/Annual-Meeting/Abstracts.aspx</a:t>
            </a:r>
            <a:endParaRPr u="sng">
              <a:solidFill>
                <a:srgbClr val="000000"/>
              </a:solidFill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Calibri"/>
              <a:buChar char="●"/>
            </a:pPr>
            <a:r>
              <a:rPr lang="en" u="sng">
                <a:solidFill>
                  <a:srgbClr val="000000"/>
                </a:solidFill>
                <a:hlinkClick r:id="rId4"/>
              </a:rPr>
              <a:t>http://www.jmlr.org/papers/volume3/blei03a/blei03a.pdf</a:t>
            </a:r>
            <a:endParaRPr u="sng">
              <a:solidFill>
                <a:srgbClr val="000000"/>
              </a:solidFill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Calibri"/>
              <a:buChar char="●"/>
            </a:pPr>
            <a:r>
              <a:rPr lang="en" u="sng">
                <a:solidFill>
                  <a:srgbClr val="000000"/>
                </a:solidFill>
                <a:hlinkClick r:id="rId5"/>
              </a:rPr>
              <a:t>http://www.simonlindgren.com/stuff/2017/4/14/topic-modelling-with-mallet</a:t>
            </a:r>
            <a:endParaRPr u="sng">
              <a:solidFill>
                <a:srgbClr val="000000"/>
              </a:solidFill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Calibri"/>
              <a:buChar char="●"/>
            </a:pPr>
            <a:r>
              <a:rPr lang="en" u="sng">
                <a:solidFill>
                  <a:srgbClr val="000000"/>
                </a:solidFill>
                <a:hlinkClick r:id="rId6"/>
              </a:rPr>
              <a:t>https://en.wikipedia.org/wiki/Stemming</a:t>
            </a:r>
            <a:r>
              <a:rPr lang="en" u="sng">
                <a:solidFill>
                  <a:srgbClr val="000000"/>
                </a:solidFill>
              </a:rPr>
              <a:t> </a:t>
            </a:r>
            <a:endParaRPr u="sng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