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257" r:id="rId3"/>
    <p:sldId id="300" r:id="rId4"/>
    <p:sldId id="259" r:id="rId5"/>
    <p:sldId id="299" r:id="rId6"/>
    <p:sldId id="302" r:id="rId7"/>
    <p:sldId id="303" r:id="rId8"/>
    <p:sldId id="306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304" r:id="rId17"/>
    <p:sldId id="292" r:id="rId18"/>
    <p:sldId id="301" r:id="rId19"/>
    <p:sldId id="280" r:id="rId20"/>
    <p:sldId id="281" r:id="rId21"/>
    <p:sldId id="282" r:id="rId22"/>
    <p:sldId id="295" r:id="rId23"/>
    <p:sldId id="296" r:id="rId24"/>
    <p:sldId id="297" r:id="rId25"/>
    <p:sldId id="305" r:id="rId26"/>
    <p:sldId id="298" r:id="rId27"/>
    <p:sldId id="262" r:id="rId28"/>
    <p:sldId id="285" r:id="rId29"/>
    <p:sldId id="286" r:id="rId30"/>
    <p:sldId id="287" r:id="rId31"/>
    <p:sldId id="288" r:id="rId32"/>
    <p:sldId id="289" r:id="rId33"/>
    <p:sldId id="290" r:id="rId34"/>
    <p:sldId id="265" r:id="rId35"/>
    <p:sldId id="266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664" autoAdjust="0"/>
    <p:restoredTop sz="79121" autoAdjust="0"/>
  </p:normalViewPr>
  <p:slideViewPr>
    <p:cSldViewPr>
      <p:cViewPr>
        <p:scale>
          <a:sx n="60" d="100"/>
          <a:sy n="60" d="100"/>
        </p:scale>
        <p:origin x="-51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6B72F-0F17-4D85-ADFB-A1ED2F825CA6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CC29E9-5DBC-48C6-B640-0B90540D7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605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OLIVIA:</a:t>
            </a:r>
            <a:r>
              <a:rPr lang="en-US" baseline="0" dirty="0" smtClean="0"/>
              <a:t>  Reference Librarian at Tidewater Community College</a:t>
            </a:r>
          </a:p>
          <a:p>
            <a:r>
              <a:rPr lang="en-US" baseline="0" dirty="0" smtClean="0"/>
              <a:t>Anita: Open Education, Copyright &amp; Scholarly Communication Librarian (for full disclosure, Anita is also an Open Textbook Network Advisory Board Member) </a:t>
            </a:r>
          </a:p>
          <a:p>
            <a:r>
              <a:rPr lang="en-US" baseline="0" dirty="0" smtClean="0"/>
              <a:t>Genya: Associate Director </a:t>
            </a:r>
          </a:p>
          <a:p>
            <a:r>
              <a:rPr lang="en-US" baseline="0" dirty="0" smtClean="0"/>
              <a:t>Anne: VIVA Director</a:t>
            </a:r>
          </a:p>
          <a:p>
            <a:r>
              <a:rPr lang="en-US" baseline="0" dirty="0" smtClean="0"/>
              <a:t>Claudia: Head of Scholarly Communication &amp; Copyright Office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C29E9-5DBC-48C6-B640-0B90540D732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6059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Genya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C29E9-5DBC-48C6-B640-0B90540D732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4086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Genya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C29E9-5DBC-48C6-B640-0B90540D732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4086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Genya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C29E9-5DBC-48C6-B640-0B90540D732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4086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Genya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C29E9-5DBC-48C6-B640-0B90540D732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4086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Genya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C29E9-5DBC-48C6-B640-0B90540D732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4086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Olivia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C29E9-5DBC-48C6-B640-0B90540D732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6300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Olivia </a:t>
            </a:r>
          </a:p>
          <a:p>
            <a:r>
              <a:rPr lang="en-US" dirty="0" err="1" smtClean="0"/>
              <a:t>Approx</a:t>
            </a:r>
            <a:r>
              <a:rPr lang="en-US" baseline="0" dirty="0" smtClean="0"/>
              <a:t> 20 members for the OTNSI and 46 for the summit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C29E9-5DBC-48C6-B640-0B90540D732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4977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Olivia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C29E9-5DBC-48C6-B640-0B90540D732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4977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Opens</a:t>
            </a:r>
            <a:r>
              <a:rPr lang="en-US" baseline="0" dirty="0" smtClean="0"/>
              <a:t> doors to attend college; provides students with affordable course options otherwise unavailable to them. Preliminary research indicates student learning is no different if not better than traditional textbooks.</a:t>
            </a:r>
          </a:p>
          <a:p>
            <a:r>
              <a:rPr lang="en-US" baseline="0" dirty="0" smtClean="0"/>
              <a:t>Can’t control tuition increases; no or low-cost textbooks one area we can help.</a:t>
            </a:r>
          </a:p>
          <a:p>
            <a:r>
              <a:rPr lang="en-US" baseline="0" dirty="0" smtClean="0"/>
              <a:t>Greater academic freedom and flexibility.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C29E9-5DBC-48C6-B640-0B90540D732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2179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Claudia</a:t>
            </a:r>
          </a:p>
          <a:p>
            <a:r>
              <a:rPr lang="en-US" dirty="0" smtClean="0"/>
              <a:t>Complete open textbooks easier</a:t>
            </a:r>
            <a:r>
              <a:rPr lang="en-US" baseline="0" dirty="0" smtClean="0"/>
              <a:t> to adopt &amp; potentially modify than starting off with searching for disparate open materials ; student learning increases with availability of </a:t>
            </a:r>
            <a:r>
              <a:rPr lang="en-US" baseline="0" dirty="0" err="1" smtClean="0"/>
              <a:t>txtbk</a:t>
            </a:r>
            <a:r>
              <a:rPr lang="en-US" baseline="0" dirty="0" smtClean="0"/>
              <a:t> at the outset of a course; OTL is great place to start. Currently includes </a:t>
            </a:r>
          </a:p>
          <a:p>
            <a:r>
              <a:rPr lang="en-US" baseline="0" dirty="0" smtClean="0"/>
              <a:t>As the disciplinary </a:t>
            </a:r>
            <a:r>
              <a:rPr lang="en-US" baseline="0" dirty="0" err="1" smtClean="0"/>
              <a:t>expert,the</a:t>
            </a:r>
            <a:r>
              <a:rPr lang="en-US" baseline="0" dirty="0" smtClean="0"/>
              <a:t> instructor is the best judge of quality materials. Textbook reviews may or may not be available. </a:t>
            </a:r>
          </a:p>
          <a:p>
            <a:r>
              <a:rPr lang="en-US" baseline="0" dirty="0" smtClean="0"/>
              <a:t>Reviews invite more in-depth critique/education about specific OT; stipend incentivizes &amp; rewards engagement. Also, dedication of funds to a cause reflects the value the library/institution places on this initiative.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C29E9-5DBC-48C6-B640-0B90540D732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297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C29E9-5DBC-48C6-B640-0B90540D732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2778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Claudia</a:t>
            </a:r>
          </a:p>
          <a:p>
            <a:r>
              <a:rPr lang="en-US" dirty="0" smtClean="0"/>
              <a:t>Do not be negative about lack of interest, critical comments, bookstore or publisher role in textbook problems. Embrace all questions. </a:t>
            </a:r>
          </a:p>
          <a:p>
            <a:r>
              <a:rPr lang="en-US" dirty="0" smtClean="0"/>
              <a:t>You are not “selling” an</a:t>
            </a:r>
            <a:r>
              <a:rPr lang="en-US" baseline="0" dirty="0" smtClean="0"/>
              <a:t> idea, you are offering education about other options to consider in lieu of expensive, perhaps restrictive textbooks. </a:t>
            </a:r>
          </a:p>
          <a:p>
            <a:r>
              <a:rPr lang="en-US" baseline="0" dirty="0" smtClean="0"/>
              <a:t>You may want to acknowledge the availability of library provided materials, but don’t get bogged down. The point is too many options dilute the primary reason for a workshop (if holding one) or consideration to adopt an open textbook (primary message).</a:t>
            </a:r>
          </a:p>
          <a:p>
            <a:r>
              <a:rPr lang="en-US" baseline="0" dirty="0" smtClean="0"/>
              <a:t>Offer to work with interested faculty to facilitate the process and streamline the discovery process.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C29E9-5DBC-48C6-B640-0B90540D732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28426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Olivia</a:t>
            </a:r>
          </a:p>
          <a:p>
            <a:r>
              <a:rPr lang="en-US" dirty="0" smtClean="0"/>
              <a:t>Although the workshop is focused on adoption,</a:t>
            </a:r>
            <a:r>
              <a:rPr lang="en-US" baseline="0" dirty="0" smtClean="0"/>
              <a:t> </a:t>
            </a:r>
            <a:r>
              <a:rPr lang="en-US" dirty="0" smtClean="0"/>
              <a:t>16% of faculty responding to the post-workshop survey say that they plan to author an open textbook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C29E9-5DBC-48C6-B640-0B90540D732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49776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Olivia</a:t>
            </a:r>
          </a:p>
          <a:p>
            <a:r>
              <a:rPr lang="en-US" dirty="0" smtClean="0"/>
              <a:t>COUP</a:t>
            </a:r>
            <a:r>
              <a:rPr lang="en-US" baseline="0" dirty="0" smtClean="0"/>
              <a:t> = Cost, Outcomes, Use, Perceptions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C29E9-5DBC-48C6-B640-0B90540D732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49776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Olivia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C29E9-5DBC-48C6-B640-0B90540D732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49776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Claudia/Olivia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C29E9-5DBC-48C6-B640-0B90540D7322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68602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Anita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C29E9-5DBC-48C6-B640-0B90540D7322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04240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C29E9-5DBC-48C6-B640-0B90540D7322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40869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C29E9-5DBC-48C6-B640-0B90540D7322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08255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C29E9-5DBC-48C6-B640-0B90540D7322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01759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C29E9-5DBC-48C6-B640-0B90540D7322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0736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Anita</a:t>
            </a:r>
          </a:p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is the Open Textbook Network (and what’s an open textbook)? (a brief history) (</a:t>
            </a:r>
            <a:r>
              <a:rPr lang="en-US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Anita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)(5:00)</a:t>
            </a:r>
            <a:endParaRPr lang="en-US" b="0" dirty="0" smtClean="0">
              <a:effectLst/>
            </a:endParaRPr>
          </a:p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Babson report findings (OTN addresses the problem of where to find content)</a:t>
            </a:r>
            <a:endParaRPr lang="en-US" b="0" dirty="0" smtClean="0">
              <a:effectLst/>
            </a:endParaRPr>
          </a:p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 Textbook Library walkthrough/overview</a:t>
            </a:r>
            <a:endParaRPr lang="en-US" b="0" dirty="0" smtClean="0">
              <a:effectLst/>
            </a:endParaRPr>
          </a:p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Workshops for faculty</a:t>
            </a:r>
            <a:endParaRPr lang="en-US" b="0" dirty="0" smtClean="0">
              <a:effectLst/>
            </a:endParaRPr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Training for librarians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C29E9-5DBC-48C6-B640-0B90540D732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31289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C29E9-5DBC-48C6-B640-0B90540D7322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86196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C29E9-5DBC-48C6-B640-0B90540D7322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64162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Anita / All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C29E9-5DBC-48C6-B640-0B90540D7322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64590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C29E9-5DBC-48C6-B640-0B90540D7322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537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Anita</a:t>
            </a:r>
          </a:p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is the Open Textbook Network (and what’s an open textbook)? (a brief history) (</a:t>
            </a:r>
            <a:r>
              <a:rPr lang="en-US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Anita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)(5:00)</a:t>
            </a:r>
            <a:endParaRPr lang="en-US" b="0" dirty="0" smtClean="0">
              <a:effectLst/>
            </a:endParaRPr>
          </a:p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Babson report findings (OTN addresses the problem of where to find content)</a:t>
            </a:r>
            <a:endParaRPr lang="en-US" b="0" dirty="0" smtClean="0">
              <a:effectLst/>
            </a:endParaRPr>
          </a:p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 Textbook Library walkthrough/overview</a:t>
            </a:r>
            <a:endParaRPr lang="en-US" b="0" dirty="0" smtClean="0">
              <a:effectLst/>
            </a:endParaRPr>
          </a:p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Workshops for faculty</a:t>
            </a:r>
            <a:endParaRPr lang="en-US" b="0" dirty="0" smtClean="0">
              <a:effectLst/>
            </a:endParaRPr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Training for librarians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C29E9-5DBC-48C6-B640-0B90540D732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3128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Anita</a:t>
            </a:r>
          </a:p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is the Open Textbook Network (and what’s an open textbook)? (a brief history) (</a:t>
            </a:r>
            <a:r>
              <a:rPr lang="en-US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Anita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)(5:00)</a:t>
            </a:r>
            <a:endParaRPr lang="en-US" b="0" dirty="0" smtClean="0">
              <a:effectLst/>
            </a:endParaRPr>
          </a:p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Babson report findings (OTN addresses the problem of where to find content)</a:t>
            </a:r>
            <a:endParaRPr lang="en-US" b="0" dirty="0" smtClean="0">
              <a:effectLst/>
            </a:endParaRPr>
          </a:p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 Textbook Library walkthrough/overview</a:t>
            </a:r>
            <a:endParaRPr lang="en-US" b="0" dirty="0" smtClean="0">
              <a:effectLst/>
            </a:endParaRPr>
          </a:p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Workshops for faculty</a:t>
            </a:r>
            <a:endParaRPr lang="en-US" b="0" dirty="0" smtClean="0">
              <a:effectLst/>
            </a:endParaRPr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Training for librarians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C29E9-5DBC-48C6-B640-0B90540D732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3128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Anita</a:t>
            </a:r>
          </a:p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is the Open Textbook Network (and what’s an open textbook)? (a brief history) (</a:t>
            </a:r>
            <a:r>
              <a:rPr lang="en-US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Anita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)(5:00)</a:t>
            </a:r>
            <a:endParaRPr lang="en-US" b="0" dirty="0" smtClean="0">
              <a:effectLst/>
            </a:endParaRPr>
          </a:p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Babson report findings (OTN addresses the problem of where to find content)</a:t>
            </a:r>
            <a:endParaRPr lang="en-US" b="0" dirty="0" smtClean="0">
              <a:effectLst/>
            </a:endParaRPr>
          </a:p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 Textbook Library walkthrough/overview</a:t>
            </a:r>
            <a:endParaRPr lang="en-US" b="0" dirty="0" smtClean="0">
              <a:effectLst/>
            </a:endParaRPr>
          </a:p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Workshops for faculty</a:t>
            </a:r>
            <a:endParaRPr lang="en-US" b="0" dirty="0" smtClean="0">
              <a:effectLst/>
            </a:endParaRPr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Training for librarians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C29E9-5DBC-48C6-B640-0B90540D732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3128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Anita</a:t>
            </a:r>
          </a:p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is the Open Textbook Network (and what’s an open textbook)? (a brief history) (</a:t>
            </a:r>
            <a:r>
              <a:rPr lang="en-US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Anita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)(5:00)</a:t>
            </a:r>
            <a:endParaRPr lang="en-US" b="0" dirty="0" smtClean="0">
              <a:effectLst/>
            </a:endParaRPr>
          </a:p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Babson report findings (OTN addresses the problem of where to find content)</a:t>
            </a:r>
            <a:endParaRPr lang="en-US" b="0" dirty="0" smtClean="0">
              <a:effectLst/>
            </a:endParaRPr>
          </a:p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 Textbook Library walkthrough/overview</a:t>
            </a:r>
            <a:endParaRPr lang="en-US" b="0" dirty="0" smtClean="0">
              <a:effectLst/>
            </a:endParaRPr>
          </a:p>
          <a:p>
            <a:pPr rtl="0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Workshops for faculty</a:t>
            </a:r>
            <a:endParaRPr lang="en-US" b="0" dirty="0" smtClean="0">
              <a:effectLst/>
            </a:endParaRPr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Training for librarians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C29E9-5DBC-48C6-B640-0B90540D732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3128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Genya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C29E9-5DBC-48C6-B640-0B90540D732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281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Genya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CC29E9-5DBC-48C6-B640-0B90540D732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408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BA231-13E4-4945-A60C-B94C551D3B80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B385E-29D5-4D9F-BE76-9E576942D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134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BA231-13E4-4945-A60C-B94C551D3B80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B385E-29D5-4D9F-BE76-9E576942D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92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BA231-13E4-4945-A60C-B94C551D3B80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B385E-29D5-4D9F-BE76-9E576942D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792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BA231-13E4-4945-A60C-B94C551D3B80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B385E-29D5-4D9F-BE76-9E576942D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333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BA231-13E4-4945-A60C-B94C551D3B80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B385E-29D5-4D9F-BE76-9E576942D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11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BA231-13E4-4945-A60C-B94C551D3B80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B385E-29D5-4D9F-BE76-9E576942D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365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BA231-13E4-4945-A60C-B94C551D3B80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B385E-29D5-4D9F-BE76-9E576942D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485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BA231-13E4-4945-A60C-B94C551D3B80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B385E-29D5-4D9F-BE76-9E576942D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722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BA231-13E4-4945-A60C-B94C551D3B80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B385E-29D5-4D9F-BE76-9E576942D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380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BA231-13E4-4945-A60C-B94C551D3B80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B385E-29D5-4D9F-BE76-9E576942D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326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BA231-13E4-4945-A60C-B94C551D3B80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B385E-29D5-4D9F-BE76-9E576942D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292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CBA231-13E4-4945-A60C-B94C551D3B80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2B385E-29D5-4D9F-BE76-9E576942D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77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creativecommons.org/licenses/by/3.0/us/" TargetMode="External"/><Relationship Id="rId5" Type="http://schemas.openxmlformats.org/officeDocument/2006/relationships/hyperlink" Target="https://thenounproject.com/search/?q=reading&amp;i=591843" TargetMode="External"/><Relationship Id="rId4" Type="http://schemas.openxmlformats.org/officeDocument/2006/relationships/hyperlink" Target="https://thenounproject.com/charlenehea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hyperlink" Target="http://www.vivalib.org/committees/rsc/oer.html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reativecommons.org/licenses/by/3.0/us/" TargetMode="External"/><Relationship Id="rId5" Type="http://schemas.openxmlformats.org/officeDocument/2006/relationships/hyperlink" Target="https://thenounproject.com/search/?q=reading&amp;i=591843" TargetMode="External"/><Relationship Id="rId4" Type="http://schemas.openxmlformats.org/officeDocument/2006/relationships/hyperlink" Target="https://thenounproject.com/charlenehea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vivalib.org/committees/rsc/oer.html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reativecommons.org/licenses/by/3.0/us/" TargetMode="External"/><Relationship Id="rId5" Type="http://schemas.openxmlformats.org/officeDocument/2006/relationships/hyperlink" Target="https://thenounproject.com/search/?q=reading&amp;i=591843" TargetMode="External"/><Relationship Id="rId4" Type="http://schemas.openxmlformats.org/officeDocument/2006/relationships/hyperlink" Target="https://thenounproject.com/charlenehea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vivalib.org/committees/rsc/oer.html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reativecommons.org/licenses/by/3.0/us/" TargetMode="External"/><Relationship Id="rId5" Type="http://schemas.openxmlformats.org/officeDocument/2006/relationships/hyperlink" Target="https://thenounproject.com/search/?q=reading&amp;i=591843" TargetMode="External"/><Relationship Id="rId4" Type="http://schemas.openxmlformats.org/officeDocument/2006/relationships/hyperlink" Target="https://thenounproject.com/charlenehea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creativecommons.org/licenses/by/3.0/us/" TargetMode="External"/><Relationship Id="rId3" Type="http://schemas.openxmlformats.org/officeDocument/2006/relationships/hyperlink" Target="http://www.vivalib.org/committees/rsc/oer.html" TargetMode="External"/><Relationship Id="rId7" Type="http://schemas.openxmlformats.org/officeDocument/2006/relationships/hyperlink" Target="https://thenounproject.com/search/?q=reading&amp;i=591843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thenounproject.com/charlenehea" TargetMode="External"/><Relationship Id="rId5" Type="http://schemas.openxmlformats.org/officeDocument/2006/relationships/image" Target="../media/image2.png"/><Relationship Id="rId4" Type="http://schemas.openxmlformats.org/officeDocument/2006/relationships/hyperlink" Target="http://www.schev.edu/index/agency-info/advisory-committees#eb61a750-bece-61ae-b256-ff000079de01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hdl.handle.net/10919/73233" TargetMode="External"/><Relationship Id="rId7" Type="http://schemas.openxmlformats.org/officeDocument/2006/relationships/hyperlink" Target="http://creativecommons.org/licenses/by/3.0/us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thenounproject.com/search/?q=reading&amp;i=591843" TargetMode="External"/><Relationship Id="rId5" Type="http://schemas.openxmlformats.org/officeDocument/2006/relationships/hyperlink" Target="https://thenounproject.com/charlenehea" TargetMode="Externa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reativecommons.org/licenses/by/3.0/us/" TargetMode="External"/><Relationship Id="rId5" Type="http://schemas.openxmlformats.org/officeDocument/2006/relationships/hyperlink" Target="https://thenounproject.com/search/?q=reading&amp;i=591843" TargetMode="External"/><Relationship Id="rId4" Type="http://schemas.openxmlformats.org/officeDocument/2006/relationships/hyperlink" Target="https://thenounproject.com/charlenehea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creativecommons.org/licenses/by/3.0/us/" TargetMode="External"/><Relationship Id="rId5" Type="http://schemas.openxmlformats.org/officeDocument/2006/relationships/hyperlink" Target="https://thenounproject.com/search/?q=reading&amp;i=591843" TargetMode="External"/><Relationship Id="rId4" Type="http://schemas.openxmlformats.org/officeDocument/2006/relationships/hyperlink" Target="https://thenounproject.com/charlenehea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creativecommons.org/licenses/by/3.0/us/" TargetMode="External"/><Relationship Id="rId5" Type="http://schemas.openxmlformats.org/officeDocument/2006/relationships/hyperlink" Target="https://thenounproject.com/search/?q=reading&amp;i=591843" TargetMode="External"/><Relationship Id="rId4" Type="http://schemas.openxmlformats.org/officeDocument/2006/relationships/hyperlink" Target="https://thenounproject.com/charlenehea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reativecommons.org/licenses/by/3.0/us/" TargetMode="External"/><Relationship Id="rId5" Type="http://schemas.openxmlformats.org/officeDocument/2006/relationships/hyperlink" Target="https://thenounproject.com/search/?q=reading&amp;i=591843" TargetMode="External"/><Relationship Id="rId4" Type="http://schemas.openxmlformats.org/officeDocument/2006/relationships/hyperlink" Target="https://thenounproject.com/charlenehea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thenounproject.com/charlenehea" TargetMode="External"/><Relationship Id="rId3" Type="http://schemas.openxmlformats.org/officeDocument/2006/relationships/image" Target="../media/image3.jpe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hyperlink" Target="http://creativecommons.org/licenses/by/3.0/us/" TargetMode="External"/><Relationship Id="rId4" Type="http://schemas.openxmlformats.org/officeDocument/2006/relationships/image" Target="../media/image4.png"/><Relationship Id="rId9" Type="http://schemas.openxmlformats.org/officeDocument/2006/relationships/hyperlink" Target="https://thenounproject.com/search/?q=reading&amp;i=591843" TargetMode="Externa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thenounproject.com/search/?q=reading&amp;i=591843" TargetMode="External"/><Relationship Id="rId3" Type="http://schemas.openxmlformats.org/officeDocument/2006/relationships/hyperlink" Target="http://open.umn.edu/opentextbooks/Ourbooks.aspx" TargetMode="External"/><Relationship Id="rId7" Type="http://schemas.openxmlformats.org/officeDocument/2006/relationships/hyperlink" Target="https://thenounproject.com/charlenehea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hyperlink" Target="http://www.loc.gov/pictures/item/2007683268" TargetMode="External"/><Relationship Id="rId4" Type="http://schemas.openxmlformats.org/officeDocument/2006/relationships/image" Target="../media/image19.jpg"/><Relationship Id="rId9" Type="http://schemas.openxmlformats.org/officeDocument/2006/relationships/hyperlink" Target="http://creativecommons.org/licenses/by/3.0/us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reativecommons.org/licenses/by/3.0/us/" TargetMode="External"/><Relationship Id="rId5" Type="http://schemas.openxmlformats.org/officeDocument/2006/relationships/hyperlink" Target="https://thenounproject.com/search/?q=reading&amp;i=591843" TargetMode="External"/><Relationship Id="rId4" Type="http://schemas.openxmlformats.org/officeDocument/2006/relationships/hyperlink" Target="https://thenounproject.com/charlenehea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reativecommons.org/licenses/by/3.0/us/" TargetMode="External"/><Relationship Id="rId5" Type="http://schemas.openxmlformats.org/officeDocument/2006/relationships/hyperlink" Target="https://thenounproject.com/search/?q=reading&amp;i=591843" TargetMode="External"/><Relationship Id="rId4" Type="http://schemas.openxmlformats.org/officeDocument/2006/relationships/hyperlink" Target="https://thenounproject.com/charlenehea" TargetMode="Externa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creativecommons.org/licenses/by/3.0/us/" TargetMode="External"/><Relationship Id="rId3" Type="http://schemas.openxmlformats.org/officeDocument/2006/relationships/hyperlink" Target="http://openedgroup.org/fellowship" TargetMode="External"/><Relationship Id="rId7" Type="http://schemas.openxmlformats.org/officeDocument/2006/relationships/hyperlink" Target="https://thenounproject.com/search/?q=reading&amp;i=591843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thenounproject.com/charlenehea" TargetMode="External"/><Relationship Id="rId5" Type="http://schemas.openxmlformats.org/officeDocument/2006/relationships/image" Target="../media/image2.png"/><Relationship Id="rId4" Type="http://schemas.openxmlformats.org/officeDocument/2006/relationships/hyperlink" Target="http://openedgroup.org/toolkit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7" Type="http://schemas.openxmlformats.org/officeDocument/2006/relationships/hyperlink" Target="http://creativecommons.org/licenses/by/3.0/us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thenounproject.com/search/?q=reading&amp;i=591843" TargetMode="External"/><Relationship Id="rId5" Type="http://schemas.openxmlformats.org/officeDocument/2006/relationships/hyperlink" Target="https://thenounproject.com/charlenehea" TargetMode="External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reativecommons.org/licenses/by/3.0/us/" TargetMode="External"/><Relationship Id="rId5" Type="http://schemas.openxmlformats.org/officeDocument/2006/relationships/hyperlink" Target="https://thenounproject.com/search/?q=reading&amp;i=591843" TargetMode="External"/><Relationship Id="rId4" Type="http://schemas.openxmlformats.org/officeDocument/2006/relationships/hyperlink" Target="https://thenounproject.com/charlenehea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reativecommons.org/licenses/by/3.0/us/" TargetMode="External"/><Relationship Id="rId5" Type="http://schemas.openxmlformats.org/officeDocument/2006/relationships/hyperlink" Target="https://thenounproject.com/search/?q=reading&amp;i=591843" TargetMode="External"/><Relationship Id="rId4" Type="http://schemas.openxmlformats.org/officeDocument/2006/relationships/hyperlink" Target="https://thenounproject.com/charlenehea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reativecommons.org/licenses/by/3.0/us/" TargetMode="External"/><Relationship Id="rId5" Type="http://schemas.openxmlformats.org/officeDocument/2006/relationships/hyperlink" Target="https://thenounproject.com/search/?q=reading&amp;i=591843" TargetMode="External"/><Relationship Id="rId4" Type="http://schemas.openxmlformats.org/officeDocument/2006/relationships/hyperlink" Target="https://thenounproject.com/charlenehea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reativecommons.org/licenses/by/3.0/us/" TargetMode="External"/><Relationship Id="rId5" Type="http://schemas.openxmlformats.org/officeDocument/2006/relationships/hyperlink" Target="https://thenounproject.com/search/?q=reading&amp;i=591843" TargetMode="External"/><Relationship Id="rId4" Type="http://schemas.openxmlformats.org/officeDocument/2006/relationships/hyperlink" Target="https://thenounproject.com/charlenehea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reativecommons.org/licenses/by/3.0/us/" TargetMode="External"/><Relationship Id="rId5" Type="http://schemas.openxmlformats.org/officeDocument/2006/relationships/hyperlink" Target="https://thenounproject.com/search/?q=reading&amp;i=591843" TargetMode="External"/><Relationship Id="rId4" Type="http://schemas.openxmlformats.org/officeDocument/2006/relationships/hyperlink" Target="https://thenounproject.com/charlenehea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hyperlink" Target="http://creativecommons.org/licenses/by/3.0/us/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thenounproject.com/search/?q=reading&amp;i=591843" TargetMode="External"/><Relationship Id="rId5" Type="http://schemas.openxmlformats.org/officeDocument/2006/relationships/hyperlink" Target="https://thenounproject.com/charlenehea" TargetMode="External"/><Relationship Id="rId4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ivalib.org/aboutviva/listservs.html" TargetMode="External"/><Relationship Id="rId7" Type="http://schemas.openxmlformats.org/officeDocument/2006/relationships/hyperlink" Target="http://creativecommons.org/licenses/by/3.0/us/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thenounproject.com/search/?q=reading&amp;i=591843" TargetMode="External"/><Relationship Id="rId5" Type="http://schemas.openxmlformats.org/officeDocument/2006/relationships/hyperlink" Target="https://thenounproject.com/charlenehea" TargetMode="External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reativecommons.org/licenses/by/3.0/us/" TargetMode="External"/><Relationship Id="rId5" Type="http://schemas.openxmlformats.org/officeDocument/2006/relationships/hyperlink" Target="https://thenounproject.com/search/?q=reading&amp;i=591843" TargetMode="External"/><Relationship Id="rId4" Type="http://schemas.openxmlformats.org/officeDocument/2006/relationships/hyperlink" Target="https://thenounproject.com/charlenehea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reativecommons.org/licenses/by/3.0/us/" TargetMode="External"/><Relationship Id="rId5" Type="http://schemas.openxmlformats.org/officeDocument/2006/relationships/hyperlink" Target="https://thenounproject.com/search/?q=reading&amp;i=591843" TargetMode="External"/><Relationship Id="rId4" Type="http://schemas.openxmlformats.org/officeDocument/2006/relationships/hyperlink" Target="https://thenounproject.com/charlenehea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hyperlink" Target="http://creativecommons.org/licenses/by/3.0/us/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thenounproject.com/search/?q=reading&amp;i=591843" TargetMode="External"/><Relationship Id="rId5" Type="http://schemas.openxmlformats.org/officeDocument/2006/relationships/hyperlink" Target="https://thenounproject.com/charlenehea" TargetMode="External"/><Relationship Id="rId4" Type="http://schemas.openxmlformats.org/officeDocument/2006/relationships/image" Target="../media/image2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hyperlink" Target="mailto:oreinauer@tcc.edu" TargetMode="External"/><Relationship Id="rId7" Type="http://schemas.openxmlformats.org/officeDocument/2006/relationships/hyperlink" Target="mailto:chollan@gmu.edu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aelguind@gmu.edu" TargetMode="External"/><Relationship Id="rId11" Type="http://schemas.openxmlformats.org/officeDocument/2006/relationships/hyperlink" Target="http://creativecommons.org/licenses/by/3.0/us/" TargetMode="External"/><Relationship Id="rId5" Type="http://schemas.openxmlformats.org/officeDocument/2006/relationships/hyperlink" Target="mailto:gogara@gmu.edu" TargetMode="External"/><Relationship Id="rId10" Type="http://schemas.openxmlformats.org/officeDocument/2006/relationships/hyperlink" Target="https://thenounproject.com/search/?q=reading&amp;i=591843" TargetMode="External"/><Relationship Id="rId4" Type="http://schemas.openxmlformats.org/officeDocument/2006/relationships/hyperlink" Target="mailto:arwalz@vt.edu" TargetMode="External"/><Relationship Id="rId9" Type="http://schemas.openxmlformats.org/officeDocument/2006/relationships/hyperlink" Target="https://thenounproject.com/charlenehea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12" Type="http://schemas.openxmlformats.org/officeDocument/2006/relationships/hyperlink" Target="http://www.onlinelearningsurvey.com/oer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reativecommons.org/licenses/by/3.0/us/" TargetMode="External"/><Relationship Id="rId11" Type="http://schemas.openxmlformats.org/officeDocument/2006/relationships/hyperlink" Target="https://open.umn.edu/opentextbooks" TargetMode="External"/><Relationship Id="rId5" Type="http://schemas.openxmlformats.org/officeDocument/2006/relationships/hyperlink" Target="https://thenounproject.com/search/?q=reading&amp;i=591843" TargetMode="External"/><Relationship Id="rId10" Type="http://schemas.openxmlformats.org/officeDocument/2006/relationships/image" Target="../media/image9.png"/><Relationship Id="rId4" Type="http://schemas.openxmlformats.org/officeDocument/2006/relationships/hyperlink" Target="https://thenounproject.com/charlenehea" TargetMode="External"/><Relationship Id="rId9" Type="http://schemas.openxmlformats.org/officeDocument/2006/relationships/hyperlink" Target="http://research.cehd.umn.edu/otn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creativecommons.org/licenses" TargetMode="External"/><Relationship Id="rId3" Type="http://schemas.openxmlformats.org/officeDocument/2006/relationships/image" Target="../media/image2.png"/><Relationship Id="rId7" Type="http://schemas.openxmlformats.org/officeDocument/2006/relationships/hyperlink" Target="http://hdl.handle.net/10919/64276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reativecommons.org/licenses/by/3.0/us/" TargetMode="External"/><Relationship Id="rId5" Type="http://schemas.openxmlformats.org/officeDocument/2006/relationships/hyperlink" Target="https://thenounproject.com/search/?q=reading&amp;i=591843" TargetMode="External"/><Relationship Id="rId4" Type="http://schemas.openxmlformats.org/officeDocument/2006/relationships/hyperlink" Target="https://thenounproject.com/charlenehea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creativecommons.org/licenses" TargetMode="External"/><Relationship Id="rId3" Type="http://schemas.openxmlformats.org/officeDocument/2006/relationships/image" Target="../media/image2.png"/><Relationship Id="rId7" Type="http://schemas.openxmlformats.org/officeDocument/2006/relationships/hyperlink" Target="http://hdl.handle.net/10919/64276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reativecommons.org/licenses/by/3.0/us/" TargetMode="External"/><Relationship Id="rId5" Type="http://schemas.openxmlformats.org/officeDocument/2006/relationships/hyperlink" Target="https://thenounproject.com/search/?q=reading&amp;i=591843" TargetMode="External"/><Relationship Id="rId4" Type="http://schemas.openxmlformats.org/officeDocument/2006/relationships/hyperlink" Target="https://thenounproject.com/charlenehea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hdl.handle.net/10919/64276" TargetMode="External"/><Relationship Id="rId13" Type="http://schemas.openxmlformats.org/officeDocument/2006/relationships/image" Target="../media/image13.png"/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reativecommons.org/licenses/by/3.0/us/" TargetMode="External"/><Relationship Id="rId11" Type="http://schemas.openxmlformats.org/officeDocument/2006/relationships/image" Target="../media/image11.png"/><Relationship Id="rId5" Type="http://schemas.openxmlformats.org/officeDocument/2006/relationships/hyperlink" Target="https://thenounproject.com/search/?q=reading&amp;i=591843" TargetMode="External"/><Relationship Id="rId15" Type="http://schemas.openxmlformats.org/officeDocument/2006/relationships/image" Target="../media/image15.png"/><Relationship Id="rId10" Type="http://schemas.openxmlformats.org/officeDocument/2006/relationships/image" Target="../media/image1.png"/><Relationship Id="rId4" Type="http://schemas.openxmlformats.org/officeDocument/2006/relationships/hyperlink" Target="https://thenounproject.com/charlenehea" TargetMode="External"/><Relationship Id="rId9" Type="http://schemas.openxmlformats.org/officeDocument/2006/relationships/hyperlink" Target="https://creativecommons.org/licenses" TargetMode="External"/><Relationship Id="rId1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hdl.handle.net/10919/64276" TargetMode="External"/><Relationship Id="rId13" Type="http://schemas.openxmlformats.org/officeDocument/2006/relationships/image" Target="../media/image14.png"/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reativecommons.org/licenses/by/3.0/us/" TargetMode="External"/><Relationship Id="rId11" Type="http://schemas.openxmlformats.org/officeDocument/2006/relationships/image" Target="../media/image11.png"/><Relationship Id="rId5" Type="http://schemas.openxmlformats.org/officeDocument/2006/relationships/hyperlink" Target="https://thenounproject.com/search/?q=reading&amp;i=591843" TargetMode="External"/><Relationship Id="rId10" Type="http://schemas.openxmlformats.org/officeDocument/2006/relationships/image" Target="../media/image1.png"/><Relationship Id="rId4" Type="http://schemas.openxmlformats.org/officeDocument/2006/relationships/hyperlink" Target="https://thenounproject.com/charlenehea" TargetMode="External"/><Relationship Id="rId9" Type="http://schemas.openxmlformats.org/officeDocument/2006/relationships/hyperlink" Target="https://creativecommons.org/licenses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creativecommons.org/licenses/by/3.0/us/" TargetMode="External"/><Relationship Id="rId5" Type="http://schemas.openxmlformats.org/officeDocument/2006/relationships/hyperlink" Target="https://thenounproject.com/search/?q=reading&amp;i=591843" TargetMode="External"/><Relationship Id="rId4" Type="http://schemas.openxmlformats.org/officeDocument/2006/relationships/hyperlink" Target="https://thenounproject.com/charlenehe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130425"/>
            <a:ext cx="88392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An Open Textbook Approach to OER</a:t>
            </a:r>
            <a:r>
              <a:rPr lang="en-US" dirty="0" smtClean="0">
                <a:solidFill>
                  <a:srgbClr val="0070C0"/>
                </a:solidFill>
              </a:rPr>
              <a:t>: </a:t>
            </a:r>
            <a:r>
              <a:rPr lang="en-US" sz="3600" dirty="0" smtClean="0">
                <a:solidFill>
                  <a:srgbClr val="0070C0"/>
                </a:solidFill>
              </a:rPr>
              <a:t>VIVA &amp; the Open Textbook Network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4572000"/>
            <a:ext cx="8839200" cy="1752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Virginia Library Association Annual Conference</a:t>
            </a:r>
          </a:p>
          <a:p>
            <a:r>
              <a:rPr lang="en-US" sz="1800" dirty="0" smtClean="0"/>
              <a:t>Friday, October 28, 2016</a:t>
            </a:r>
          </a:p>
          <a:p>
            <a:r>
              <a:rPr lang="en-US" sz="1800" dirty="0" smtClean="0"/>
              <a:t>Hot Springs, Virginia</a:t>
            </a:r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400" y="6019800"/>
            <a:ext cx="1227411" cy="4294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42180" y="6396335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This presentation is licensed with a </a:t>
            </a:r>
          </a:p>
          <a:p>
            <a:r>
              <a:rPr lang="en-US" sz="1200" dirty="0" smtClean="0"/>
              <a:t>Creative Commons Attribution 4.0 license</a:t>
            </a:r>
            <a:endParaRPr lang="en-US" sz="12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5939246"/>
            <a:ext cx="834203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6488314"/>
            <a:ext cx="2133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© </a:t>
            </a:r>
            <a:r>
              <a:rPr lang="en-US" sz="800" dirty="0" err="1" smtClean="0">
                <a:hlinkClick r:id="rId4"/>
              </a:rPr>
              <a:t>Hea</a:t>
            </a:r>
            <a:r>
              <a:rPr lang="en-US" sz="800" dirty="0" smtClean="0">
                <a:hlinkClick r:id="rId4"/>
              </a:rPr>
              <a:t> </a:t>
            </a:r>
            <a:r>
              <a:rPr lang="en-US" sz="800" dirty="0" err="1" smtClean="0">
                <a:hlinkClick r:id="rId4"/>
              </a:rPr>
              <a:t>Poh</a:t>
            </a:r>
            <a:r>
              <a:rPr lang="en-US" sz="800" dirty="0" smtClean="0">
                <a:hlinkClick r:id="rId4"/>
              </a:rPr>
              <a:t> Lin</a:t>
            </a:r>
            <a:r>
              <a:rPr lang="en-US" sz="800" dirty="0" smtClean="0"/>
              <a:t> “</a:t>
            </a:r>
            <a:r>
              <a:rPr lang="en-US" sz="800" dirty="0" smtClean="0">
                <a:hlinkClick r:id="rId5"/>
              </a:rPr>
              <a:t>Book</a:t>
            </a:r>
            <a:r>
              <a:rPr lang="en-US" sz="800" dirty="0" smtClean="0"/>
              <a:t>” </a:t>
            </a:r>
            <a:r>
              <a:rPr lang="en-US" sz="800" dirty="0" smtClean="0">
                <a:hlinkClick r:id="rId6"/>
              </a:rPr>
              <a:t>CC BY 3.0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102327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2015 OER Task Force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20090" lvl="1" indent="-320040">
              <a:spcBef>
                <a:spcPts val="700"/>
              </a:spcBef>
              <a:buClr>
                <a:srgbClr val="9FB8CD"/>
              </a:buClr>
              <a:buSzPct val="60000"/>
              <a:buFont typeface="Wingdings"/>
              <a:buChar char=""/>
            </a:pPr>
            <a:endParaRPr lang="en-US" sz="2500" dirty="0" smtClean="0">
              <a:solidFill>
                <a:prstClr val="black"/>
              </a:solidFill>
              <a:cs typeface="Tw Cen MT"/>
            </a:endParaRPr>
          </a:p>
          <a:p>
            <a:pPr marL="720090" lvl="1" indent="-320040">
              <a:spcBef>
                <a:spcPts val="700"/>
              </a:spcBef>
              <a:buClr>
                <a:srgbClr val="9FB8CD"/>
              </a:buClr>
              <a:buSzPct val="60000"/>
              <a:buFont typeface="Wingdings"/>
              <a:buChar char=""/>
            </a:pPr>
            <a:r>
              <a:rPr lang="en-US" sz="2500" dirty="0" smtClean="0">
                <a:solidFill>
                  <a:prstClr val="black"/>
                </a:solidFill>
                <a:cs typeface="Tw Cen MT"/>
              </a:rPr>
              <a:t>Surveyed </a:t>
            </a:r>
            <a:r>
              <a:rPr lang="en-US" sz="2500" dirty="0">
                <a:solidFill>
                  <a:prstClr val="black"/>
                </a:solidFill>
                <a:cs typeface="Tw Cen MT"/>
              </a:rPr>
              <a:t>VIVA members</a:t>
            </a:r>
          </a:p>
          <a:p>
            <a:pPr marL="720090" lvl="1" indent="-320040">
              <a:spcBef>
                <a:spcPts val="700"/>
              </a:spcBef>
              <a:buClr>
                <a:srgbClr val="9FB8CD"/>
              </a:buClr>
              <a:buSzPct val="60000"/>
              <a:buFont typeface="Wingdings"/>
              <a:buChar char=""/>
            </a:pPr>
            <a:r>
              <a:rPr lang="en-US" sz="2500" dirty="0">
                <a:solidFill>
                  <a:prstClr val="black"/>
                </a:solidFill>
                <a:cs typeface="Tw Cen MT"/>
              </a:rPr>
              <a:t>Identified ongoing OER initiatives in VA</a:t>
            </a:r>
          </a:p>
          <a:p>
            <a:pPr marL="720090" lvl="1" indent="-320040">
              <a:spcBef>
                <a:spcPts val="700"/>
              </a:spcBef>
              <a:buClr>
                <a:srgbClr val="9FB8CD"/>
              </a:buClr>
              <a:buSzPct val="60000"/>
              <a:buFont typeface="Wingdings"/>
              <a:buChar char=""/>
            </a:pPr>
            <a:r>
              <a:rPr lang="en-US" sz="2500" dirty="0">
                <a:solidFill>
                  <a:prstClr val="black"/>
                </a:solidFill>
                <a:cs typeface="Tw Cen MT"/>
              </a:rPr>
              <a:t>Made recommendations for next </a:t>
            </a:r>
            <a:r>
              <a:rPr lang="en-US" sz="2500" dirty="0" smtClean="0">
                <a:solidFill>
                  <a:prstClr val="black"/>
                </a:solidFill>
                <a:cs typeface="Tw Cen MT"/>
              </a:rPr>
              <a:t>steps</a:t>
            </a:r>
          </a:p>
          <a:p>
            <a:pPr marL="720090" lvl="1" indent="-320040">
              <a:spcBef>
                <a:spcPts val="700"/>
              </a:spcBef>
              <a:buClr>
                <a:srgbClr val="9FB8CD"/>
              </a:buClr>
              <a:buSzPct val="60000"/>
              <a:buFont typeface="Wingdings"/>
              <a:buChar char=""/>
            </a:pPr>
            <a:endParaRPr lang="en-US" sz="2500" dirty="0">
              <a:solidFill>
                <a:prstClr val="black"/>
              </a:solidFill>
              <a:latin typeface="Tw Cen MT"/>
              <a:cs typeface="Tw Cen MT"/>
            </a:endParaRPr>
          </a:p>
          <a:p>
            <a:pPr marL="720090" lvl="1" indent="-320040">
              <a:spcBef>
                <a:spcPts val="700"/>
              </a:spcBef>
              <a:buClr>
                <a:srgbClr val="9FB8CD"/>
              </a:buClr>
              <a:buSzPct val="60000"/>
              <a:buFont typeface="Wingdings"/>
              <a:buChar char=""/>
            </a:pPr>
            <a:endParaRPr lang="en-US" sz="2500" dirty="0" smtClean="0">
              <a:solidFill>
                <a:prstClr val="black"/>
              </a:solidFill>
              <a:latin typeface="Tw Cen MT"/>
              <a:cs typeface="Tw Cen MT"/>
            </a:endParaRP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5939246"/>
            <a:ext cx="834203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88314"/>
            <a:ext cx="2133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© </a:t>
            </a:r>
            <a:r>
              <a:rPr lang="en-US" sz="800" dirty="0" err="1" smtClean="0">
                <a:hlinkClick r:id="rId4"/>
              </a:rPr>
              <a:t>Hea</a:t>
            </a:r>
            <a:r>
              <a:rPr lang="en-US" sz="800" dirty="0" smtClean="0">
                <a:hlinkClick r:id="rId4"/>
              </a:rPr>
              <a:t> </a:t>
            </a:r>
            <a:r>
              <a:rPr lang="en-US" sz="800" dirty="0" err="1" smtClean="0">
                <a:hlinkClick r:id="rId4"/>
              </a:rPr>
              <a:t>Poh</a:t>
            </a:r>
            <a:r>
              <a:rPr lang="en-US" sz="800" dirty="0" smtClean="0">
                <a:hlinkClick r:id="rId4"/>
              </a:rPr>
              <a:t> Lin</a:t>
            </a:r>
            <a:r>
              <a:rPr lang="en-US" sz="800" dirty="0" smtClean="0"/>
              <a:t> “</a:t>
            </a:r>
            <a:r>
              <a:rPr lang="en-US" sz="800" dirty="0" smtClean="0">
                <a:hlinkClick r:id="rId5"/>
              </a:rPr>
              <a:t>Book</a:t>
            </a:r>
            <a:r>
              <a:rPr lang="en-US" sz="800" dirty="0" smtClean="0"/>
              <a:t>” </a:t>
            </a:r>
            <a:r>
              <a:rPr lang="en-US" sz="800" dirty="0" smtClean="0">
                <a:hlinkClick r:id="rId6"/>
              </a:rPr>
              <a:t>CC BY 3.0</a:t>
            </a:r>
            <a:endParaRPr lang="en-US" sz="800" dirty="0"/>
          </a:p>
        </p:txBody>
      </p:sp>
      <p:sp>
        <p:nvSpPr>
          <p:cNvPr id="3" name="TextBox 2"/>
          <p:cNvSpPr txBox="1"/>
          <p:nvPr/>
        </p:nvSpPr>
        <p:spPr>
          <a:xfrm>
            <a:off x="5334000" y="39624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7"/>
              </a:rPr>
              <a:t>Findings &amp; reports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692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Survey Results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20090" lvl="1" indent="-320040">
              <a:spcBef>
                <a:spcPts val="700"/>
              </a:spcBef>
              <a:buClr>
                <a:srgbClr val="9FB8CD"/>
              </a:buClr>
              <a:buSzPct val="60000"/>
              <a:buFont typeface="Wingdings"/>
              <a:buChar char=""/>
            </a:pPr>
            <a:endParaRPr lang="en-US" sz="2500" dirty="0" smtClean="0">
              <a:solidFill>
                <a:prstClr val="black"/>
              </a:solidFill>
              <a:cs typeface="Tw Cen MT"/>
            </a:endParaRPr>
          </a:p>
          <a:p>
            <a:pPr marL="720090" lvl="1" indent="-320040">
              <a:spcBef>
                <a:spcPts val="700"/>
              </a:spcBef>
              <a:buClr>
                <a:srgbClr val="9FB8CD"/>
              </a:buClr>
              <a:buSzPct val="60000"/>
              <a:buFont typeface="Wingdings"/>
              <a:buChar char=""/>
            </a:pPr>
            <a:r>
              <a:rPr lang="en-US" sz="2500" dirty="0" smtClean="0">
                <a:solidFill>
                  <a:prstClr val="black"/>
                </a:solidFill>
                <a:cs typeface="Tw Cen MT"/>
              </a:rPr>
              <a:t>39 institutions participated</a:t>
            </a:r>
          </a:p>
          <a:p>
            <a:pPr marL="720090" lvl="1" indent="-320040">
              <a:spcBef>
                <a:spcPts val="700"/>
              </a:spcBef>
              <a:buClr>
                <a:srgbClr val="9FB8CD"/>
              </a:buClr>
              <a:buSzPct val="60000"/>
              <a:buFont typeface="Wingdings"/>
              <a:buChar char=""/>
            </a:pPr>
            <a:r>
              <a:rPr lang="en-US" sz="2500" dirty="0" smtClean="0">
                <a:solidFill>
                  <a:prstClr val="black"/>
                </a:solidFill>
                <a:cs typeface="Tw Cen MT"/>
              </a:rPr>
              <a:t>78% were exploring or using OER</a:t>
            </a:r>
            <a:endParaRPr lang="en-US" sz="2500" dirty="0">
              <a:solidFill>
                <a:prstClr val="black"/>
              </a:solidFill>
              <a:cs typeface="Tw Cen MT"/>
            </a:endParaRP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5939246"/>
            <a:ext cx="834203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88314"/>
            <a:ext cx="2133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© </a:t>
            </a:r>
            <a:r>
              <a:rPr lang="en-US" sz="800" dirty="0" err="1" smtClean="0">
                <a:hlinkClick r:id="rId4"/>
              </a:rPr>
              <a:t>Hea</a:t>
            </a:r>
            <a:r>
              <a:rPr lang="en-US" sz="800" dirty="0" smtClean="0">
                <a:hlinkClick r:id="rId4"/>
              </a:rPr>
              <a:t> </a:t>
            </a:r>
            <a:r>
              <a:rPr lang="en-US" sz="800" dirty="0" err="1" smtClean="0">
                <a:hlinkClick r:id="rId4"/>
              </a:rPr>
              <a:t>Poh</a:t>
            </a:r>
            <a:r>
              <a:rPr lang="en-US" sz="800" dirty="0" smtClean="0">
                <a:hlinkClick r:id="rId4"/>
              </a:rPr>
              <a:t> Lin</a:t>
            </a:r>
            <a:r>
              <a:rPr lang="en-US" sz="800" dirty="0" smtClean="0"/>
              <a:t> “</a:t>
            </a:r>
            <a:r>
              <a:rPr lang="en-US" sz="800" dirty="0" smtClean="0">
                <a:hlinkClick r:id="rId5"/>
              </a:rPr>
              <a:t>Book</a:t>
            </a:r>
            <a:r>
              <a:rPr lang="en-US" sz="800" dirty="0" smtClean="0"/>
              <a:t>” </a:t>
            </a:r>
            <a:r>
              <a:rPr lang="en-US" sz="800" dirty="0" smtClean="0">
                <a:hlinkClick r:id="rId6"/>
              </a:rPr>
              <a:t>CC BY 3.0</a:t>
            </a:r>
            <a:endParaRPr lang="en-US" sz="800" dirty="0"/>
          </a:p>
        </p:txBody>
      </p:sp>
      <p:pic>
        <p:nvPicPr>
          <p:cNvPr id="6" name="Picture 5" descr="chart7699024340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14800" y="3429000"/>
            <a:ext cx="4380250" cy="3082476"/>
          </a:xfrm>
          <a:prstGeom prst="rect">
            <a:avLst/>
          </a:prstGeom>
          <a:ln>
            <a:solidFill>
              <a:schemeClr val="accent1">
                <a:alpha val="84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1219200" y="6049855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8"/>
              </a:rPr>
              <a:t>Findings &amp; reports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162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Survey Results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20090" lvl="1" indent="-320040">
              <a:spcBef>
                <a:spcPts val="700"/>
              </a:spcBef>
              <a:buClr>
                <a:srgbClr val="9FB8CD"/>
              </a:buClr>
              <a:buSzPct val="60000"/>
              <a:buFont typeface="Wingdings"/>
              <a:buChar char=""/>
            </a:pPr>
            <a:endParaRPr lang="en-US" sz="2500" dirty="0" smtClean="0">
              <a:solidFill>
                <a:prstClr val="black"/>
              </a:solidFill>
              <a:cs typeface="Tw Cen MT"/>
            </a:endParaRPr>
          </a:p>
          <a:p>
            <a:pPr marL="720090" lvl="1" indent="-320040">
              <a:spcBef>
                <a:spcPts val="700"/>
              </a:spcBef>
              <a:buClr>
                <a:srgbClr val="9FB8CD"/>
              </a:buClr>
              <a:buSzPct val="60000"/>
              <a:buFont typeface="Wingdings"/>
              <a:buChar char=""/>
            </a:pPr>
            <a:r>
              <a:rPr lang="en-US" sz="2500" dirty="0" smtClean="0">
                <a:solidFill>
                  <a:prstClr val="black"/>
                </a:solidFill>
                <a:cs typeface="Tw Cen MT"/>
              </a:rPr>
              <a:t>Library levels of involvement varied</a:t>
            </a:r>
          </a:p>
          <a:p>
            <a:pPr marL="720090" lvl="1" indent="-320040">
              <a:spcBef>
                <a:spcPts val="700"/>
              </a:spcBef>
              <a:buClr>
                <a:srgbClr val="9FB8CD"/>
              </a:buClr>
              <a:buSzPct val="60000"/>
              <a:buFont typeface="Wingdings"/>
              <a:buChar char=""/>
            </a:pPr>
            <a:r>
              <a:rPr lang="en-US" sz="2500" i="1" dirty="0" smtClean="0">
                <a:solidFill>
                  <a:prstClr val="black"/>
                </a:solidFill>
                <a:cs typeface="Tw Cen MT"/>
              </a:rPr>
              <a:t>However</a:t>
            </a:r>
            <a:r>
              <a:rPr lang="en-US" sz="2500" dirty="0" smtClean="0">
                <a:solidFill>
                  <a:prstClr val="black"/>
                </a:solidFill>
                <a:cs typeface="Tw Cen MT"/>
              </a:rPr>
              <a:t> </a:t>
            </a:r>
            <a:r>
              <a:rPr lang="en-US" sz="2500" b="1" dirty="0" smtClean="0">
                <a:solidFill>
                  <a:prstClr val="black"/>
                </a:solidFill>
                <a:cs typeface="Tw Cen MT"/>
              </a:rPr>
              <a:t>84% </a:t>
            </a:r>
            <a:r>
              <a:rPr lang="en-US" sz="2500" dirty="0" smtClean="0">
                <a:solidFill>
                  <a:prstClr val="black"/>
                </a:solidFill>
                <a:cs typeface="Tw Cen MT"/>
              </a:rPr>
              <a:t>of respondents thought the libraries should be playing an active role</a:t>
            </a:r>
            <a:endParaRPr lang="en-US" sz="2500" dirty="0">
              <a:solidFill>
                <a:prstClr val="black"/>
              </a:solidFill>
              <a:cs typeface="Tw Cen MT"/>
            </a:endParaRP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5939246"/>
            <a:ext cx="834203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88314"/>
            <a:ext cx="2133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© </a:t>
            </a:r>
            <a:r>
              <a:rPr lang="en-US" sz="800" dirty="0" err="1" smtClean="0">
                <a:hlinkClick r:id="rId4"/>
              </a:rPr>
              <a:t>Hea</a:t>
            </a:r>
            <a:r>
              <a:rPr lang="en-US" sz="800" dirty="0" smtClean="0">
                <a:hlinkClick r:id="rId4"/>
              </a:rPr>
              <a:t> </a:t>
            </a:r>
            <a:r>
              <a:rPr lang="en-US" sz="800" dirty="0" err="1" smtClean="0">
                <a:hlinkClick r:id="rId4"/>
              </a:rPr>
              <a:t>Poh</a:t>
            </a:r>
            <a:r>
              <a:rPr lang="en-US" sz="800" dirty="0" smtClean="0">
                <a:hlinkClick r:id="rId4"/>
              </a:rPr>
              <a:t> Lin</a:t>
            </a:r>
            <a:r>
              <a:rPr lang="en-US" sz="800" dirty="0" smtClean="0"/>
              <a:t> “</a:t>
            </a:r>
            <a:r>
              <a:rPr lang="en-US" sz="800" dirty="0" smtClean="0">
                <a:hlinkClick r:id="rId5"/>
              </a:rPr>
              <a:t>Book</a:t>
            </a:r>
            <a:r>
              <a:rPr lang="en-US" sz="800" dirty="0" smtClean="0"/>
              <a:t>” </a:t>
            </a:r>
            <a:r>
              <a:rPr lang="en-US" sz="800" dirty="0" smtClean="0">
                <a:hlinkClick r:id="rId6"/>
              </a:rPr>
              <a:t>CC BY 3.0</a:t>
            </a:r>
            <a:endParaRPr lang="en-US" sz="800" dirty="0"/>
          </a:p>
        </p:txBody>
      </p:sp>
      <p:pic>
        <p:nvPicPr>
          <p:cNvPr id="7" name="Picture 6" descr="chart7699039500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67200" y="3505200"/>
            <a:ext cx="4380250" cy="3082959"/>
          </a:xfrm>
          <a:prstGeom prst="rect">
            <a:avLst/>
          </a:prstGeom>
          <a:ln>
            <a:solidFill>
              <a:schemeClr val="accent1">
                <a:alpha val="84000"/>
              </a:schemeClr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1219200" y="6049855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8"/>
              </a:rPr>
              <a:t>Findings &amp; reports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432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Findings &amp; Recommendations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cs typeface="Tw Cen MT"/>
                <a:hlinkClick r:id="rId3"/>
              </a:rPr>
              <a:t>2015 Survey Findings</a:t>
            </a:r>
            <a:r>
              <a:rPr lang="en-US" dirty="0" smtClean="0">
                <a:cs typeface="Tw Cen MT"/>
              </a:rPr>
              <a:t>:</a:t>
            </a:r>
            <a:endParaRPr lang="en-US" dirty="0">
              <a:cs typeface="Tw Cen MT"/>
            </a:endParaRPr>
          </a:p>
          <a:p>
            <a:pPr lvl="1"/>
            <a:r>
              <a:rPr lang="en-US" sz="2500" dirty="0">
                <a:cs typeface="Tw Cen MT"/>
              </a:rPr>
              <a:t>OER </a:t>
            </a:r>
            <a:r>
              <a:rPr lang="en-US" sz="2500" dirty="0" smtClean="0">
                <a:cs typeface="Tw Cen MT"/>
              </a:rPr>
              <a:t>textbooks </a:t>
            </a:r>
            <a:r>
              <a:rPr lang="en-US" sz="2500" dirty="0">
                <a:cs typeface="Tw Cen MT"/>
              </a:rPr>
              <a:t>and shareable course projects </a:t>
            </a:r>
          </a:p>
          <a:p>
            <a:pPr lvl="1"/>
            <a:r>
              <a:rPr lang="en-US" sz="2500" dirty="0">
                <a:cs typeface="Tw Cen MT"/>
              </a:rPr>
              <a:t>OER in instruction sessions and online resources</a:t>
            </a:r>
          </a:p>
          <a:p>
            <a:pPr lvl="1"/>
            <a:r>
              <a:rPr lang="en-US" sz="2500" dirty="0">
                <a:cs typeface="Tw Cen MT"/>
              </a:rPr>
              <a:t>Grant funding supporting faculty incorporating OER  </a:t>
            </a:r>
            <a:endParaRPr lang="en-US" sz="2500" dirty="0" smtClean="0">
              <a:cs typeface="Tw Cen MT"/>
            </a:endParaRPr>
          </a:p>
          <a:p>
            <a:pPr>
              <a:buClr>
                <a:srgbClr val="9FB8CD"/>
              </a:buClr>
            </a:pPr>
            <a:r>
              <a:rPr lang="en-US" dirty="0" smtClean="0">
                <a:solidFill>
                  <a:prstClr val="black"/>
                </a:solidFill>
                <a:cs typeface="Tw Cen MT"/>
              </a:rPr>
              <a:t>2015 Key </a:t>
            </a:r>
            <a:r>
              <a:rPr lang="en-US" dirty="0">
                <a:solidFill>
                  <a:prstClr val="black"/>
                </a:solidFill>
                <a:cs typeface="Tw Cen MT"/>
              </a:rPr>
              <a:t>recommendations:</a:t>
            </a:r>
          </a:p>
          <a:p>
            <a:pPr lvl="1"/>
            <a:r>
              <a:rPr lang="en-US" sz="2500" dirty="0" smtClean="0">
                <a:cs typeface="Tw Cen MT"/>
              </a:rPr>
              <a:t>Educate </a:t>
            </a:r>
            <a:r>
              <a:rPr lang="en-US" sz="2500" dirty="0">
                <a:cs typeface="Tw Cen MT"/>
              </a:rPr>
              <a:t>on statewide efforts &amp; coordinate with </a:t>
            </a:r>
            <a:r>
              <a:rPr lang="en-US" sz="2500" dirty="0">
                <a:cs typeface="Tw Cen MT"/>
                <a:hlinkClick r:id="rId4"/>
              </a:rPr>
              <a:t>SCHEV Open VA</a:t>
            </a:r>
            <a:endParaRPr lang="en-US" sz="2500" dirty="0">
              <a:cs typeface="Tw Cen MT"/>
            </a:endParaRPr>
          </a:p>
          <a:p>
            <a:pPr lvl="1"/>
            <a:r>
              <a:rPr lang="en-US" sz="2500" dirty="0">
                <a:cs typeface="Tw Cen MT"/>
              </a:rPr>
              <a:t>Centralize information on OER resources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5939246"/>
            <a:ext cx="834203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88314"/>
            <a:ext cx="2133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© </a:t>
            </a:r>
            <a:r>
              <a:rPr lang="en-US" sz="800" dirty="0" err="1" smtClean="0">
                <a:hlinkClick r:id="rId6"/>
              </a:rPr>
              <a:t>Hea</a:t>
            </a:r>
            <a:r>
              <a:rPr lang="en-US" sz="800" dirty="0" smtClean="0">
                <a:hlinkClick r:id="rId6"/>
              </a:rPr>
              <a:t> </a:t>
            </a:r>
            <a:r>
              <a:rPr lang="en-US" sz="800" dirty="0" err="1" smtClean="0">
                <a:hlinkClick r:id="rId6"/>
              </a:rPr>
              <a:t>Poh</a:t>
            </a:r>
            <a:r>
              <a:rPr lang="en-US" sz="800" dirty="0" smtClean="0">
                <a:hlinkClick r:id="rId6"/>
              </a:rPr>
              <a:t> Lin</a:t>
            </a:r>
            <a:r>
              <a:rPr lang="en-US" sz="800" dirty="0" smtClean="0"/>
              <a:t> “</a:t>
            </a:r>
            <a:r>
              <a:rPr lang="en-US" sz="800" dirty="0" smtClean="0">
                <a:hlinkClick r:id="rId7"/>
              </a:rPr>
              <a:t>Book</a:t>
            </a:r>
            <a:r>
              <a:rPr lang="en-US" sz="800" dirty="0" smtClean="0"/>
              <a:t>” </a:t>
            </a:r>
            <a:r>
              <a:rPr lang="en-US" sz="800" dirty="0" smtClean="0">
                <a:hlinkClick r:id="rId8"/>
              </a:rPr>
              <a:t>CC BY 3.0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528103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Open Initiatives Expansion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cs typeface="Tw Cen MT"/>
              </a:rPr>
              <a:t>Library Advisory Committee</a:t>
            </a:r>
          </a:p>
          <a:p>
            <a:pPr lvl="1"/>
            <a:r>
              <a:rPr lang="en-US" sz="2500" dirty="0" smtClean="0">
                <a:solidFill>
                  <a:prstClr val="black"/>
                </a:solidFill>
                <a:cs typeface="Tw Cen MT"/>
                <a:hlinkClick r:id="rId3"/>
              </a:rPr>
              <a:t>Presentation </a:t>
            </a:r>
            <a:r>
              <a:rPr lang="en-US" sz="2500" dirty="0" smtClean="0">
                <a:solidFill>
                  <a:prstClr val="black"/>
                </a:solidFill>
                <a:cs typeface="Tw Cen MT"/>
              </a:rPr>
              <a:t>by Anita </a:t>
            </a:r>
            <a:r>
              <a:rPr lang="en-US" sz="2500" dirty="0" err="1" smtClean="0">
                <a:solidFill>
                  <a:prstClr val="black"/>
                </a:solidFill>
                <a:cs typeface="Tw Cen MT"/>
              </a:rPr>
              <a:t>Walz</a:t>
            </a:r>
            <a:r>
              <a:rPr lang="en-US" sz="2500" dirty="0" smtClean="0">
                <a:solidFill>
                  <a:prstClr val="black"/>
                </a:solidFill>
                <a:cs typeface="Tw Cen MT"/>
              </a:rPr>
              <a:t>, Tara Cassidy, and Kathleen </a:t>
            </a:r>
            <a:r>
              <a:rPr lang="en-US" sz="2500" dirty="0" err="1" smtClean="0">
                <a:solidFill>
                  <a:prstClr val="black"/>
                </a:solidFill>
                <a:cs typeface="Tw Cen MT"/>
              </a:rPr>
              <a:t>DeLaurenti</a:t>
            </a:r>
            <a:endParaRPr lang="en-US" sz="2500" dirty="0" smtClean="0">
              <a:solidFill>
                <a:prstClr val="black"/>
              </a:solidFill>
              <a:cs typeface="Tw Cen MT"/>
            </a:endParaRPr>
          </a:p>
          <a:p>
            <a:pPr lvl="0"/>
            <a:r>
              <a:rPr lang="en-US" dirty="0">
                <a:solidFill>
                  <a:prstClr val="black"/>
                </a:solidFill>
                <a:cs typeface="Tw Cen MT"/>
              </a:rPr>
              <a:t>Exploration of O</a:t>
            </a:r>
            <a:r>
              <a:rPr lang="en-US" dirty="0" smtClean="0">
                <a:solidFill>
                  <a:prstClr val="black"/>
                </a:solidFill>
                <a:cs typeface="Tw Cen MT"/>
              </a:rPr>
              <a:t>pen Initiatives as a consortium</a:t>
            </a:r>
          </a:p>
          <a:p>
            <a:pPr lvl="1"/>
            <a:r>
              <a:rPr lang="en-US" sz="2500" dirty="0" smtClean="0">
                <a:solidFill>
                  <a:prstClr val="black"/>
                </a:solidFill>
                <a:cs typeface="Tw Cen MT"/>
              </a:rPr>
              <a:t>Interests of the Library Advisory Committee and VIVA Steering Committee</a:t>
            </a:r>
          </a:p>
          <a:p>
            <a:pPr lvl="1"/>
            <a:r>
              <a:rPr lang="en-US" sz="2500" dirty="0" smtClean="0">
                <a:solidFill>
                  <a:prstClr val="black"/>
                </a:solidFill>
                <a:cs typeface="Tw Cen MT"/>
              </a:rPr>
              <a:t>Current institutional efforts </a:t>
            </a:r>
          </a:p>
          <a:p>
            <a:pPr lvl="1"/>
            <a:r>
              <a:rPr lang="en-US" sz="2500" dirty="0" smtClean="0">
                <a:solidFill>
                  <a:prstClr val="black"/>
                </a:solidFill>
                <a:cs typeface="Tw Cen MT"/>
              </a:rPr>
              <a:t>Implementable recommendations</a:t>
            </a:r>
          </a:p>
          <a:p>
            <a:pPr lvl="1"/>
            <a:endParaRPr lang="en-US" sz="2100" dirty="0">
              <a:solidFill>
                <a:prstClr val="black"/>
              </a:solidFill>
              <a:latin typeface="Tw Cen MT"/>
              <a:cs typeface="Tw Cen MT"/>
            </a:endParaRPr>
          </a:p>
          <a:p>
            <a:pPr marL="457200" lvl="1" indent="0">
              <a:buNone/>
            </a:pPr>
            <a:endParaRPr lang="en-US" sz="2100" dirty="0">
              <a:solidFill>
                <a:prstClr val="black"/>
              </a:solidFill>
              <a:latin typeface="Tw Cen MT"/>
            </a:endParaRP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5939246"/>
            <a:ext cx="834203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88314"/>
            <a:ext cx="2133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© </a:t>
            </a:r>
            <a:r>
              <a:rPr lang="en-US" sz="800" dirty="0" err="1" smtClean="0">
                <a:hlinkClick r:id="rId5"/>
              </a:rPr>
              <a:t>Hea</a:t>
            </a:r>
            <a:r>
              <a:rPr lang="en-US" sz="800" dirty="0" smtClean="0">
                <a:hlinkClick r:id="rId5"/>
              </a:rPr>
              <a:t> </a:t>
            </a:r>
            <a:r>
              <a:rPr lang="en-US" sz="800" dirty="0" err="1" smtClean="0">
                <a:hlinkClick r:id="rId5"/>
              </a:rPr>
              <a:t>Poh</a:t>
            </a:r>
            <a:r>
              <a:rPr lang="en-US" sz="800" dirty="0" smtClean="0">
                <a:hlinkClick r:id="rId5"/>
              </a:rPr>
              <a:t> Lin</a:t>
            </a:r>
            <a:r>
              <a:rPr lang="en-US" sz="800" dirty="0" smtClean="0"/>
              <a:t> “</a:t>
            </a:r>
            <a:r>
              <a:rPr lang="en-US" sz="800" dirty="0" smtClean="0">
                <a:hlinkClick r:id="rId6"/>
              </a:rPr>
              <a:t>Book</a:t>
            </a:r>
            <a:r>
              <a:rPr lang="en-US" sz="800" dirty="0" smtClean="0"/>
              <a:t>” </a:t>
            </a:r>
            <a:r>
              <a:rPr lang="en-US" sz="800" dirty="0" smtClean="0">
                <a:hlinkClick r:id="rId7"/>
              </a:rPr>
              <a:t>CC BY 3.0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115091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Benefits/Goals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91000"/>
          </a:xfrm>
        </p:spPr>
        <p:txBody>
          <a:bodyPr>
            <a:normAutofit lnSpcReduction="10000"/>
          </a:bodyPr>
          <a:lstStyle/>
          <a:p>
            <a:r>
              <a:rPr lang="en-US" sz="2500" dirty="0" smtClean="0">
                <a:solidFill>
                  <a:prstClr val="black"/>
                </a:solidFill>
                <a:cs typeface="Tw Cen MT"/>
              </a:rPr>
              <a:t>VIVA’s goal to </a:t>
            </a:r>
            <a:r>
              <a:rPr lang="en-US" sz="2500" b="1" dirty="0" smtClean="0">
                <a:solidFill>
                  <a:prstClr val="black"/>
                </a:solidFill>
                <a:cs typeface="Tw Cen MT"/>
              </a:rPr>
              <a:t>deliver equitable and cost-effective access to academic resources</a:t>
            </a:r>
            <a:r>
              <a:rPr lang="en-US" sz="2500" dirty="0" smtClean="0">
                <a:solidFill>
                  <a:prstClr val="black"/>
                </a:solidFill>
                <a:cs typeface="Tw Cen MT"/>
              </a:rPr>
              <a:t> for Virginia students </a:t>
            </a:r>
            <a:r>
              <a:rPr lang="en-US" sz="2500" dirty="0">
                <a:solidFill>
                  <a:prstClr val="black"/>
                </a:solidFill>
                <a:cs typeface="Tw Cen MT"/>
              </a:rPr>
              <a:t>fits with SCHEV’s </a:t>
            </a:r>
            <a:r>
              <a:rPr lang="en-US" sz="2500" b="1" dirty="0">
                <a:solidFill>
                  <a:prstClr val="black"/>
                </a:solidFill>
                <a:cs typeface="Tw Cen MT"/>
              </a:rPr>
              <a:t>focus on higher education </a:t>
            </a:r>
            <a:r>
              <a:rPr lang="en-US" sz="2500" b="1" dirty="0" smtClean="0">
                <a:solidFill>
                  <a:prstClr val="black"/>
                </a:solidFill>
                <a:cs typeface="Tw Cen MT"/>
              </a:rPr>
              <a:t>affordability.</a:t>
            </a:r>
            <a:endParaRPr lang="en-US" sz="2500" dirty="0" smtClean="0">
              <a:solidFill>
                <a:prstClr val="black"/>
              </a:solidFill>
              <a:cs typeface="Tw Cen MT"/>
            </a:endParaRPr>
          </a:p>
          <a:p>
            <a:endParaRPr lang="en-US" sz="2500" dirty="0" smtClean="0">
              <a:solidFill>
                <a:prstClr val="black"/>
              </a:solidFill>
              <a:cs typeface="Tw Cen MT"/>
            </a:endParaRPr>
          </a:p>
          <a:p>
            <a:r>
              <a:rPr lang="en-US" sz="2500" dirty="0" smtClean="0">
                <a:solidFill>
                  <a:prstClr val="black"/>
                </a:solidFill>
                <a:cs typeface="Tw Cen MT"/>
              </a:rPr>
              <a:t>The OTN program is devoted to access, affordability, and student success, and therefore meets both these priorities. </a:t>
            </a:r>
          </a:p>
          <a:p>
            <a:endParaRPr lang="en-US" sz="2500" dirty="0" smtClean="0">
              <a:solidFill>
                <a:prstClr val="black"/>
              </a:solidFill>
              <a:cs typeface="Tw Cen MT"/>
            </a:endParaRPr>
          </a:p>
          <a:p>
            <a:r>
              <a:rPr lang="en-US" sz="2500" dirty="0" smtClean="0">
                <a:solidFill>
                  <a:prstClr val="black"/>
                </a:solidFill>
                <a:cs typeface="Tw Cen MT"/>
              </a:rPr>
              <a:t>Joining as a consortium allows VIVA to bring this opportunity, and these student savings, to academic libraries across the Commonwealth.                                  </a:t>
            </a:r>
          </a:p>
          <a:p>
            <a:endParaRPr lang="en-US" sz="2100" dirty="0">
              <a:solidFill>
                <a:prstClr val="black"/>
              </a:solidFill>
              <a:latin typeface="Tw Cen MT"/>
            </a:endParaRP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5939246"/>
            <a:ext cx="834203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88314"/>
            <a:ext cx="2133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© </a:t>
            </a:r>
            <a:r>
              <a:rPr lang="en-US" sz="800" dirty="0" err="1" smtClean="0">
                <a:hlinkClick r:id="rId4"/>
              </a:rPr>
              <a:t>Hea</a:t>
            </a:r>
            <a:r>
              <a:rPr lang="en-US" sz="800" dirty="0" smtClean="0">
                <a:hlinkClick r:id="rId4"/>
              </a:rPr>
              <a:t> </a:t>
            </a:r>
            <a:r>
              <a:rPr lang="en-US" sz="800" dirty="0" err="1" smtClean="0">
                <a:hlinkClick r:id="rId4"/>
              </a:rPr>
              <a:t>Poh</a:t>
            </a:r>
            <a:r>
              <a:rPr lang="en-US" sz="800" dirty="0" smtClean="0">
                <a:hlinkClick r:id="rId4"/>
              </a:rPr>
              <a:t> Lin</a:t>
            </a:r>
            <a:r>
              <a:rPr lang="en-US" sz="800" dirty="0" smtClean="0"/>
              <a:t> “</a:t>
            </a:r>
            <a:r>
              <a:rPr lang="en-US" sz="800" dirty="0" smtClean="0">
                <a:hlinkClick r:id="rId5"/>
              </a:rPr>
              <a:t>Book</a:t>
            </a:r>
            <a:r>
              <a:rPr lang="en-US" sz="800" dirty="0" smtClean="0"/>
              <a:t>” </a:t>
            </a:r>
            <a:r>
              <a:rPr lang="en-US" sz="800" dirty="0" smtClean="0">
                <a:hlinkClick r:id="rId6"/>
              </a:rPr>
              <a:t>CC BY 3.0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152093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OTNSI WISDOM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Points Learned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8075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Open Textbook Network Summer Institute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" y="1402397"/>
            <a:ext cx="4038600" cy="4525963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>
              <a:spcBef>
                <a:spcPts val="1200"/>
              </a:spcBef>
            </a:pPr>
            <a:r>
              <a:rPr lang="en-US" dirty="0" smtClean="0"/>
              <a:t>VIVA’s membership announced April 2016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August 8-12, 2016 University of Minnesota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4 VIVA System Leaders attended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5939246"/>
            <a:ext cx="834203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88314"/>
            <a:ext cx="2133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© </a:t>
            </a:r>
            <a:r>
              <a:rPr lang="en-US" sz="800" dirty="0" err="1" smtClean="0">
                <a:hlinkClick r:id="rId4"/>
              </a:rPr>
              <a:t>Hea</a:t>
            </a:r>
            <a:r>
              <a:rPr lang="en-US" sz="800" dirty="0" smtClean="0">
                <a:hlinkClick r:id="rId4"/>
              </a:rPr>
              <a:t> </a:t>
            </a:r>
            <a:r>
              <a:rPr lang="en-US" sz="800" dirty="0" err="1" smtClean="0">
                <a:hlinkClick r:id="rId4"/>
              </a:rPr>
              <a:t>Poh</a:t>
            </a:r>
            <a:r>
              <a:rPr lang="en-US" sz="800" dirty="0" smtClean="0">
                <a:hlinkClick r:id="rId4"/>
              </a:rPr>
              <a:t> Lin</a:t>
            </a:r>
            <a:r>
              <a:rPr lang="en-US" sz="800" dirty="0" smtClean="0"/>
              <a:t> “</a:t>
            </a:r>
            <a:r>
              <a:rPr lang="en-US" sz="800" dirty="0" smtClean="0">
                <a:hlinkClick r:id="rId5"/>
              </a:rPr>
              <a:t>Book</a:t>
            </a:r>
            <a:r>
              <a:rPr lang="en-US" sz="800" dirty="0" smtClean="0"/>
              <a:t>” </a:t>
            </a:r>
            <a:r>
              <a:rPr lang="en-US" sz="800" dirty="0" smtClean="0">
                <a:hlinkClick r:id="rId6"/>
              </a:rPr>
              <a:t>CC BY 3.0</a:t>
            </a:r>
            <a:endParaRPr lang="en-US" sz="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057400"/>
            <a:ext cx="3886200" cy="29146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73386" y="4972050"/>
            <a:ext cx="3886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© Anita Walz “</a:t>
            </a:r>
            <a:r>
              <a:rPr lang="en-US" sz="1200" dirty="0"/>
              <a:t>OTNSI </a:t>
            </a:r>
            <a:r>
              <a:rPr lang="en-US" sz="1200" dirty="0" smtClean="0"/>
              <a:t>2016” CC BY 4.0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10712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Objectives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OTNSI (for new members)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OTN </a:t>
            </a:r>
            <a:r>
              <a:rPr lang="en-US" dirty="0"/>
              <a:t>workshop </a:t>
            </a:r>
            <a:endParaRPr lang="en-US" dirty="0" smtClean="0"/>
          </a:p>
          <a:p>
            <a:r>
              <a:rPr lang="en-US" dirty="0" smtClean="0"/>
              <a:t>Strategies </a:t>
            </a:r>
            <a:r>
              <a:rPr lang="en-US" dirty="0"/>
              <a:t>for overcoming barriers </a:t>
            </a:r>
            <a:r>
              <a:rPr lang="en-US" dirty="0" smtClean="0"/>
              <a:t>and </a:t>
            </a:r>
            <a:r>
              <a:rPr lang="en-US" dirty="0"/>
              <a:t>engaging campus partners </a:t>
            </a:r>
            <a:endParaRPr lang="en-US" dirty="0" smtClean="0"/>
          </a:p>
          <a:p>
            <a:r>
              <a:rPr lang="en-US" dirty="0" smtClean="0"/>
              <a:t>Creating actionable </a:t>
            </a:r>
            <a:r>
              <a:rPr lang="en-US" dirty="0"/>
              <a:t>steps to use on your </a:t>
            </a:r>
            <a:r>
              <a:rPr lang="en-US" dirty="0" smtClean="0"/>
              <a:t>campus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OTN Summit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Enhancing </a:t>
            </a:r>
            <a:r>
              <a:rPr lang="en-US" dirty="0"/>
              <a:t>open textbook program development across OTN </a:t>
            </a:r>
            <a:r>
              <a:rPr lang="en-US" dirty="0" smtClean="0"/>
              <a:t>members</a:t>
            </a:r>
          </a:p>
          <a:p>
            <a:r>
              <a:rPr lang="en-US" dirty="0" smtClean="0"/>
              <a:t>Envisioning the </a:t>
            </a:r>
            <a:r>
              <a:rPr lang="en-US" dirty="0"/>
              <a:t>future of </a:t>
            </a:r>
            <a:r>
              <a:rPr lang="en-US" dirty="0" smtClean="0"/>
              <a:t>OTN</a:t>
            </a:r>
          </a:p>
          <a:p>
            <a:r>
              <a:rPr lang="en-US" dirty="0" smtClean="0"/>
              <a:t>Sharing research on </a:t>
            </a:r>
            <a:r>
              <a:rPr lang="en-US" dirty="0"/>
              <a:t>open textbook </a:t>
            </a:r>
            <a:r>
              <a:rPr lang="en-US" dirty="0" smtClean="0"/>
              <a:t>efficacy</a:t>
            </a:r>
          </a:p>
          <a:p>
            <a:r>
              <a:rPr lang="en-US" dirty="0" smtClean="0"/>
              <a:t>Network-wide </a:t>
            </a:r>
            <a:r>
              <a:rPr lang="en-US" dirty="0"/>
              <a:t>discussion of common themes and </a:t>
            </a:r>
            <a:r>
              <a:rPr lang="en-US" dirty="0" smtClean="0"/>
              <a:t>hurdles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5939246"/>
            <a:ext cx="834203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88314"/>
            <a:ext cx="2133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© </a:t>
            </a:r>
            <a:r>
              <a:rPr lang="en-US" sz="800" dirty="0" err="1" smtClean="0">
                <a:hlinkClick r:id="rId4"/>
              </a:rPr>
              <a:t>Hea</a:t>
            </a:r>
            <a:r>
              <a:rPr lang="en-US" sz="800" dirty="0" smtClean="0">
                <a:hlinkClick r:id="rId4"/>
              </a:rPr>
              <a:t> </a:t>
            </a:r>
            <a:r>
              <a:rPr lang="en-US" sz="800" dirty="0" err="1" smtClean="0">
                <a:hlinkClick r:id="rId4"/>
              </a:rPr>
              <a:t>Poh</a:t>
            </a:r>
            <a:r>
              <a:rPr lang="en-US" sz="800" dirty="0" smtClean="0">
                <a:hlinkClick r:id="rId4"/>
              </a:rPr>
              <a:t> Lin</a:t>
            </a:r>
            <a:r>
              <a:rPr lang="en-US" sz="800" dirty="0" smtClean="0"/>
              <a:t> “</a:t>
            </a:r>
            <a:r>
              <a:rPr lang="en-US" sz="800" dirty="0" smtClean="0">
                <a:hlinkClick r:id="rId5"/>
              </a:rPr>
              <a:t>Book</a:t>
            </a:r>
            <a:r>
              <a:rPr lang="en-US" sz="800" dirty="0" smtClean="0"/>
              <a:t>” </a:t>
            </a:r>
            <a:r>
              <a:rPr lang="en-US" sz="800" dirty="0" smtClean="0">
                <a:hlinkClick r:id="rId6"/>
              </a:rPr>
              <a:t>CC BY 3.0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12484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Why Educators Care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8800"/>
            <a:ext cx="6705600" cy="3200400"/>
          </a:xfrm>
        </p:spPr>
        <p:txBody>
          <a:bodyPr>
            <a:normAutofit/>
          </a:bodyPr>
          <a:lstStyle/>
          <a:p>
            <a:r>
              <a:rPr lang="en-US" dirty="0" smtClean="0"/>
              <a:t>Social justice</a:t>
            </a:r>
          </a:p>
          <a:p>
            <a:r>
              <a:rPr lang="en-US" dirty="0" smtClean="0"/>
              <a:t>Student learning, retention, degree completion</a:t>
            </a:r>
          </a:p>
          <a:p>
            <a:r>
              <a:rPr lang="en-US" dirty="0" smtClean="0"/>
              <a:t>Increased pedagogical control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5939246"/>
            <a:ext cx="834203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6488314"/>
            <a:ext cx="2133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© </a:t>
            </a:r>
            <a:r>
              <a:rPr lang="en-US" sz="800" dirty="0" err="1" smtClean="0">
                <a:hlinkClick r:id="rId4"/>
              </a:rPr>
              <a:t>Hea</a:t>
            </a:r>
            <a:r>
              <a:rPr lang="en-US" sz="800" dirty="0" smtClean="0">
                <a:hlinkClick r:id="rId4"/>
              </a:rPr>
              <a:t> </a:t>
            </a:r>
            <a:r>
              <a:rPr lang="en-US" sz="800" dirty="0" err="1" smtClean="0">
                <a:hlinkClick r:id="rId4"/>
              </a:rPr>
              <a:t>Poh</a:t>
            </a:r>
            <a:r>
              <a:rPr lang="en-US" sz="800" dirty="0" smtClean="0">
                <a:hlinkClick r:id="rId4"/>
              </a:rPr>
              <a:t> Lin</a:t>
            </a:r>
            <a:r>
              <a:rPr lang="en-US" sz="800" dirty="0" smtClean="0"/>
              <a:t> “</a:t>
            </a:r>
            <a:r>
              <a:rPr lang="en-US" sz="800" dirty="0" smtClean="0">
                <a:hlinkClick r:id="rId5"/>
              </a:rPr>
              <a:t>Book</a:t>
            </a:r>
            <a:r>
              <a:rPr lang="en-US" sz="800" dirty="0" smtClean="0"/>
              <a:t>” </a:t>
            </a:r>
            <a:r>
              <a:rPr lang="en-US" sz="800" dirty="0" smtClean="0">
                <a:hlinkClick r:id="rId6"/>
              </a:rPr>
              <a:t>CC BY 3.0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4231219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8" name="Picture 8" descr="Image result for virginia tech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181776"/>
            <a:ext cx="2381250" cy="1076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Image result for tidewater community college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7220" y="695876"/>
            <a:ext cx="306705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http://brand.gmu.edu/wp-content/uploads/assets/primarylogo/PC/GMURGB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5695" y="4495800"/>
            <a:ext cx="2133600" cy="1369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http://vivalib.org/images/icons/log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5695" y="3276600"/>
            <a:ext cx="2266950" cy="990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0070C0"/>
                </a:solidFill>
              </a:rPr>
              <a:t>Presenters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0" y="1318418"/>
            <a:ext cx="7410450" cy="4525963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Olivia Reinauer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Anita Walz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Genya O’Gara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Anne Osterman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Claudia Holland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5939246"/>
            <a:ext cx="834203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88314"/>
            <a:ext cx="2133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© </a:t>
            </a:r>
            <a:r>
              <a:rPr lang="en-US" sz="800" dirty="0" err="1" smtClean="0">
                <a:hlinkClick r:id="rId8"/>
              </a:rPr>
              <a:t>Hea</a:t>
            </a:r>
            <a:r>
              <a:rPr lang="en-US" sz="800" dirty="0" smtClean="0">
                <a:hlinkClick r:id="rId8"/>
              </a:rPr>
              <a:t> </a:t>
            </a:r>
            <a:r>
              <a:rPr lang="en-US" sz="800" dirty="0" err="1" smtClean="0">
                <a:hlinkClick r:id="rId8"/>
              </a:rPr>
              <a:t>Poh</a:t>
            </a:r>
            <a:r>
              <a:rPr lang="en-US" sz="800" dirty="0" smtClean="0">
                <a:hlinkClick r:id="rId8"/>
              </a:rPr>
              <a:t> Lin</a:t>
            </a:r>
            <a:r>
              <a:rPr lang="en-US" sz="800" dirty="0" smtClean="0"/>
              <a:t> “</a:t>
            </a:r>
            <a:r>
              <a:rPr lang="en-US" sz="800" dirty="0" smtClean="0">
                <a:hlinkClick r:id="rId9"/>
              </a:rPr>
              <a:t>Book</a:t>
            </a:r>
            <a:r>
              <a:rPr lang="en-US" sz="800" dirty="0" smtClean="0"/>
              <a:t>” </a:t>
            </a:r>
            <a:r>
              <a:rPr lang="en-US" sz="800" dirty="0" smtClean="0">
                <a:hlinkClick r:id="rId10"/>
              </a:rPr>
              <a:t>CC BY 3.0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848053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Building Faculty Awareness, Education and (ultimately) Engagement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81200"/>
            <a:ext cx="6038850" cy="4038600"/>
          </a:xfrm>
        </p:spPr>
        <p:txBody>
          <a:bodyPr>
            <a:normAutofit lnSpcReduction="10000"/>
          </a:bodyPr>
          <a:lstStyle/>
          <a:p>
            <a:pPr>
              <a:spcBef>
                <a:spcPts val="1800"/>
              </a:spcBef>
            </a:pPr>
            <a:r>
              <a:rPr lang="en-US" dirty="0" smtClean="0"/>
              <a:t>Why focus only on textbooks?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Where are open textbooks found? </a:t>
            </a:r>
            <a:r>
              <a:rPr lang="en-US" dirty="0" smtClean="0">
                <a:hlinkClick r:id="rId3"/>
              </a:rPr>
              <a:t>Open Textbook Library</a:t>
            </a:r>
            <a:r>
              <a:rPr lang="en-US" dirty="0" smtClean="0"/>
              <a:t>!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How to recognize quality content?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What is the point of textbook reviews?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booklover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1981200"/>
            <a:ext cx="2552700" cy="40526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46371" y="6033859"/>
            <a:ext cx="2800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Public Domain (</a:t>
            </a:r>
            <a:r>
              <a:rPr lang="en-US" sz="900" dirty="0"/>
              <a:t>1909) </a:t>
            </a:r>
            <a:r>
              <a:rPr lang="en-US" sz="900" dirty="0">
                <a:hlinkClick r:id="rId5"/>
              </a:rPr>
              <a:t>http://</a:t>
            </a:r>
            <a:r>
              <a:rPr lang="en-US" sz="900" dirty="0" smtClean="0">
                <a:hlinkClick r:id="rId5"/>
              </a:rPr>
              <a:t>www.loc.gov/pictures/item/2007683268</a:t>
            </a:r>
            <a:r>
              <a:rPr lang="en-US" sz="900" dirty="0" smtClean="0"/>
              <a:t>   </a:t>
            </a:r>
            <a:endParaRPr lang="en-US" sz="900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5939246"/>
            <a:ext cx="834203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6488314"/>
            <a:ext cx="2133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© </a:t>
            </a:r>
            <a:r>
              <a:rPr lang="en-US" sz="800" dirty="0" err="1" smtClean="0">
                <a:hlinkClick r:id="rId7"/>
              </a:rPr>
              <a:t>Hea</a:t>
            </a:r>
            <a:r>
              <a:rPr lang="en-US" sz="800" dirty="0" smtClean="0">
                <a:hlinkClick r:id="rId7"/>
              </a:rPr>
              <a:t> </a:t>
            </a:r>
            <a:r>
              <a:rPr lang="en-US" sz="800" dirty="0" err="1" smtClean="0">
                <a:hlinkClick r:id="rId7"/>
              </a:rPr>
              <a:t>Poh</a:t>
            </a:r>
            <a:r>
              <a:rPr lang="en-US" sz="800" dirty="0" smtClean="0">
                <a:hlinkClick r:id="rId7"/>
              </a:rPr>
              <a:t> Lin</a:t>
            </a:r>
            <a:r>
              <a:rPr lang="en-US" sz="800" dirty="0" smtClean="0"/>
              <a:t> “</a:t>
            </a:r>
            <a:r>
              <a:rPr lang="en-US" sz="800" dirty="0" smtClean="0">
                <a:hlinkClick r:id="rId8"/>
              </a:rPr>
              <a:t>Book</a:t>
            </a:r>
            <a:r>
              <a:rPr lang="en-US" sz="800" dirty="0" smtClean="0"/>
              <a:t>” </a:t>
            </a:r>
            <a:r>
              <a:rPr lang="en-US" sz="800" dirty="0" smtClean="0">
                <a:hlinkClick r:id="rId9"/>
              </a:rPr>
              <a:t>CC BY 3.0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566735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9248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Some Tips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8077200" cy="4525963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US" dirty="0"/>
              <a:t>Do not judge or </a:t>
            </a:r>
            <a:r>
              <a:rPr lang="en-US" dirty="0" smtClean="0"/>
              <a:t>demonize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Acknowledge skepticism, concerns &amp; uncertainty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No selling; Respect academic freedom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Stay focused on the open textbook option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Invite partnerships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5939246"/>
            <a:ext cx="834203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88314"/>
            <a:ext cx="2133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© </a:t>
            </a:r>
            <a:r>
              <a:rPr lang="en-US" sz="800" dirty="0" err="1" smtClean="0">
                <a:hlinkClick r:id="rId4"/>
              </a:rPr>
              <a:t>Hea</a:t>
            </a:r>
            <a:r>
              <a:rPr lang="en-US" sz="800" dirty="0" smtClean="0">
                <a:hlinkClick r:id="rId4"/>
              </a:rPr>
              <a:t> </a:t>
            </a:r>
            <a:r>
              <a:rPr lang="en-US" sz="800" dirty="0" err="1" smtClean="0">
                <a:hlinkClick r:id="rId4"/>
              </a:rPr>
              <a:t>Poh</a:t>
            </a:r>
            <a:r>
              <a:rPr lang="en-US" sz="800" dirty="0" smtClean="0">
                <a:hlinkClick r:id="rId4"/>
              </a:rPr>
              <a:t> Lin</a:t>
            </a:r>
            <a:r>
              <a:rPr lang="en-US" sz="800" dirty="0" smtClean="0"/>
              <a:t> “</a:t>
            </a:r>
            <a:r>
              <a:rPr lang="en-US" sz="800" dirty="0" smtClean="0">
                <a:hlinkClick r:id="rId5"/>
              </a:rPr>
              <a:t>Book</a:t>
            </a:r>
            <a:r>
              <a:rPr lang="en-US" sz="800" dirty="0" smtClean="0"/>
              <a:t>” </a:t>
            </a:r>
            <a:r>
              <a:rPr lang="en-US" sz="800" dirty="0" smtClean="0">
                <a:hlinkClick r:id="rId6"/>
              </a:rPr>
              <a:t>CC BY 3.0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20985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Adapting &amp; Creating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en-US" dirty="0" smtClean="0"/>
              <a:t>OTN Advisory Board – Editing Working Group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Member presentations on authoring and publishing open textbooks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Publishing partnerships underway with U. Washington, U. Arizona, U. Mass-Amherst, Cleveland State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5939246"/>
            <a:ext cx="834203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88314"/>
            <a:ext cx="2133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© </a:t>
            </a:r>
            <a:r>
              <a:rPr lang="en-US" sz="800" dirty="0" err="1" smtClean="0">
                <a:hlinkClick r:id="rId4"/>
              </a:rPr>
              <a:t>Hea</a:t>
            </a:r>
            <a:r>
              <a:rPr lang="en-US" sz="800" dirty="0" smtClean="0">
                <a:hlinkClick r:id="rId4"/>
              </a:rPr>
              <a:t> </a:t>
            </a:r>
            <a:r>
              <a:rPr lang="en-US" sz="800" dirty="0" err="1" smtClean="0">
                <a:hlinkClick r:id="rId4"/>
              </a:rPr>
              <a:t>Poh</a:t>
            </a:r>
            <a:r>
              <a:rPr lang="en-US" sz="800" dirty="0" smtClean="0">
                <a:hlinkClick r:id="rId4"/>
              </a:rPr>
              <a:t> Lin</a:t>
            </a:r>
            <a:r>
              <a:rPr lang="en-US" sz="800" dirty="0" smtClean="0"/>
              <a:t> “</a:t>
            </a:r>
            <a:r>
              <a:rPr lang="en-US" sz="800" dirty="0" smtClean="0">
                <a:hlinkClick r:id="rId5"/>
              </a:rPr>
              <a:t>Book</a:t>
            </a:r>
            <a:r>
              <a:rPr lang="en-US" sz="800" dirty="0" smtClean="0"/>
              <a:t>” </a:t>
            </a:r>
            <a:r>
              <a:rPr lang="en-US" sz="800" dirty="0" smtClean="0">
                <a:hlinkClick r:id="rId6"/>
              </a:rPr>
              <a:t>CC BY 3.0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234929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Hearing From the Experts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en-US" dirty="0" smtClean="0">
                <a:hlinkClick r:id="rId3"/>
              </a:rPr>
              <a:t>Open Education Research fellow </a:t>
            </a:r>
            <a:r>
              <a:rPr lang="en-US" dirty="0" smtClean="0"/>
              <a:t>– Rajiv </a:t>
            </a:r>
            <a:r>
              <a:rPr lang="en-US" dirty="0" err="1" smtClean="0"/>
              <a:t>Jhangiani</a:t>
            </a:r>
            <a:r>
              <a:rPr lang="en-US" dirty="0" smtClean="0"/>
              <a:t>, </a:t>
            </a:r>
            <a:r>
              <a:rPr lang="en-US" dirty="0" err="1" smtClean="0"/>
              <a:t>Kwantlen</a:t>
            </a:r>
            <a:r>
              <a:rPr lang="en-US" dirty="0" smtClean="0"/>
              <a:t> Polytechnic University</a:t>
            </a:r>
          </a:p>
          <a:p>
            <a:pPr lvl="1">
              <a:spcBef>
                <a:spcPts val="1800"/>
              </a:spcBef>
            </a:pPr>
            <a:r>
              <a:rPr lang="en-US" dirty="0" smtClean="0"/>
              <a:t>COUP Framework</a:t>
            </a:r>
          </a:p>
          <a:p>
            <a:pPr>
              <a:spcBef>
                <a:spcPts val="1800"/>
              </a:spcBef>
            </a:pPr>
            <a:r>
              <a:rPr lang="en-US" dirty="0" smtClean="0">
                <a:hlinkClick r:id="rId4"/>
              </a:rPr>
              <a:t>OER Research Toolkit</a:t>
            </a:r>
            <a:r>
              <a:rPr lang="en-US" dirty="0" smtClean="0"/>
              <a:t> - OTN &amp; the Open Education Group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Creative Commons workshop - Nancy Simms, UMN Copyright Program Librarian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5939246"/>
            <a:ext cx="834203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88314"/>
            <a:ext cx="2133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© </a:t>
            </a:r>
            <a:r>
              <a:rPr lang="en-US" sz="800" dirty="0" err="1" smtClean="0">
                <a:hlinkClick r:id="rId6"/>
              </a:rPr>
              <a:t>Hea</a:t>
            </a:r>
            <a:r>
              <a:rPr lang="en-US" sz="800" dirty="0" smtClean="0">
                <a:hlinkClick r:id="rId6"/>
              </a:rPr>
              <a:t> </a:t>
            </a:r>
            <a:r>
              <a:rPr lang="en-US" sz="800" dirty="0" err="1" smtClean="0">
                <a:hlinkClick r:id="rId6"/>
              </a:rPr>
              <a:t>Poh</a:t>
            </a:r>
            <a:r>
              <a:rPr lang="en-US" sz="800" dirty="0" smtClean="0">
                <a:hlinkClick r:id="rId6"/>
              </a:rPr>
              <a:t> Lin</a:t>
            </a:r>
            <a:r>
              <a:rPr lang="en-US" sz="800" dirty="0" smtClean="0"/>
              <a:t> “</a:t>
            </a:r>
            <a:r>
              <a:rPr lang="en-US" sz="800" dirty="0" smtClean="0">
                <a:hlinkClick r:id="rId7"/>
              </a:rPr>
              <a:t>Book</a:t>
            </a:r>
            <a:r>
              <a:rPr lang="en-US" sz="800" dirty="0" smtClean="0"/>
              <a:t>” </a:t>
            </a:r>
            <a:r>
              <a:rPr lang="en-US" sz="800" dirty="0" smtClean="0">
                <a:hlinkClick r:id="rId8"/>
              </a:rPr>
              <a:t>CC BY 3.0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208988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Engaging with the OTN Community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Experts in our Midst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OTN Advisory Board</a:t>
            </a:r>
          </a:p>
          <a:p>
            <a:r>
              <a:rPr lang="en-US" dirty="0" smtClean="0"/>
              <a:t>Creating Open Textbooks</a:t>
            </a:r>
          </a:p>
          <a:p>
            <a:r>
              <a:rPr lang="en-US" dirty="0" smtClean="0"/>
              <a:t>Recruitment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Roundtables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17" r="18853"/>
          <a:stretch/>
        </p:blipFill>
        <p:spPr>
          <a:xfrm>
            <a:off x="3951347" y="2133601"/>
            <a:ext cx="4964053" cy="4628348"/>
          </a:xfrm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5939246"/>
            <a:ext cx="834203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88314"/>
            <a:ext cx="2133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© </a:t>
            </a:r>
            <a:r>
              <a:rPr lang="en-US" sz="800" dirty="0" err="1" smtClean="0">
                <a:hlinkClick r:id="rId5"/>
              </a:rPr>
              <a:t>Hea</a:t>
            </a:r>
            <a:r>
              <a:rPr lang="en-US" sz="800" dirty="0" smtClean="0">
                <a:hlinkClick r:id="rId5"/>
              </a:rPr>
              <a:t> </a:t>
            </a:r>
            <a:r>
              <a:rPr lang="en-US" sz="800" dirty="0" err="1" smtClean="0">
                <a:hlinkClick r:id="rId5"/>
              </a:rPr>
              <a:t>Poh</a:t>
            </a:r>
            <a:r>
              <a:rPr lang="en-US" sz="800" dirty="0" smtClean="0">
                <a:hlinkClick r:id="rId5"/>
              </a:rPr>
              <a:t> Lin</a:t>
            </a:r>
            <a:r>
              <a:rPr lang="en-US" sz="800" dirty="0" smtClean="0"/>
              <a:t> “</a:t>
            </a:r>
            <a:r>
              <a:rPr lang="en-US" sz="800" dirty="0" smtClean="0">
                <a:hlinkClick r:id="rId6"/>
              </a:rPr>
              <a:t>Book</a:t>
            </a:r>
            <a:r>
              <a:rPr lang="en-US" sz="800" dirty="0" smtClean="0"/>
              <a:t>” </a:t>
            </a:r>
            <a:r>
              <a:rPr lang="en-US" sz="800" dirty="0" smtClean="0">
                <a:hlinkClick r:id="rId7"/>
              </a:rPr>
              <a:t>CC BY 3.0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630317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Implementation in Virginia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Consortial</a:t>
            </a:r>
            <a:r>
              <a:rPr lang="en-US" dirty="0" smtClean="0"/>
              <a:t> Approach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671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Campus Level Implementation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Tidewater Community College</a:t>
            </a:r>
          </a:p>
          <a:p>
            <a:r>
              <a:rPr lang="en-US" dirty="0"/>
              <a:t>Virginia </a:t>
            </a:r>
            <a:r>
              <a:rPr lang="en-US" dirty="0" smtClean="0"/>
              <a:t>Tech</a:t>
            </a:r>
          </a:p>
          <a:p>
            <a:r>
              <a:rPr lang="en-US" dirty="0"/>
              <a:t>George Mason University</a:t>
            </a:r>
          </a:p>
          <a:p>
            <a:r>
              <a:rPr lang="en-US" dirty="0" smtClean="0"/>
              <a:t>Virginia Commonwealth University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5939246"/>
            <a:ext cx="834203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88314"/>
            <a:ext cx="2133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© </a:t>
            </a:r>
            <a:r>
              <a:rPr lang="en-US" sz="800" dirty="0" err="1" smtClean="0">
                <a:hlinkClick r:id="rId4"/>
              </a:rPr>
              <a:t>Hea</a:t>
            </a:r>
            <a:r>
              <a:rPr lang="en-US" sz="800" dirty="0" smtClean="0">
                <a:hlinkClick r:id="rId4"/>
              </a:rPr>
              <a:t> </a:t>
            </a:r>
            <a:r>
              <a:rPr lang="en-US" sz="800" dirty="0" err="1" smtClean="0">
                <a:hlinkClick r:id="rId4"/>
              </a:rPr>
              <a:t>Poh</a:t>
            </a:r>
            <a:r>
              <a:rPr lang="en-US" sz="800" dirty="0" smtClean="0">
                <a:hlinkClick r:id="rId4"/>
              </a:rPr>
              <a:t> Lin</a:t>
            </a:r>
            <a:r>
              <a:rPr lang="en-US" sz="800" dirty="0" smtClean="0"/>
              <a:t> “</a:t>
            </a:r>
            <a:r>
              <a:rPr lang="en-US" sz="800" dirty="0" smtClean="0">
                <a:hlinkClick r:id="rId5"/>
              </a:rPr>
              <a:t>Book</a:t>
            </a:r>
            <a:r>
              <a:rPr lang="en-US" sz="800" dirty="0" smtClean="0"/>
              <a:t>” </a:t>
            </a:r>
            <a:r>
              <a:rPr lang="en-US" sz="800" dirty="0" smtClean="0">
                <a:hlinkClick r:id="rId6"/>
              </a:rPr>
              <a:t>CC BY 3.0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256546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Campus Leader Training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dirty="0" smtClean="0"/>
              <a:t>October 6, 2016 - 35 Campus &amp; System Leaders  @JMU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spcBef>
                <a:spcPts val="1800"/>
              </a:spcBef>
            </a:pPr>
            <a:r>
              <a:rPr lang="en-US" b="1" dirty="0"/>
              <a:t>Open Textbook Library</a:t>
            </a:r>
            <a:r>
              <a:rPr lang="en-US" dirty="0"/>
              <a:t>: Past &amp; Present</a:t>
            </a:r>
          </a:p>
          <a:p>
            <a:pPr>
              <a:spcBef>
                <a:spcPts val="1800"/>
              </a:spcBef>
            </a:pPr>
            <a:r>
              <a:rPr lang="en-US" b="1" dirty="0" smtClean="0"/>
              <a:t>Affordability</a:t>
            </a:r>
            <a:r>
              <a:rPr lang="en-US" b="1" dirty="0"/>
              <a:t>, student academic  success, and open</a:t>
            </a:r>
          </a:p>
          <a:p>
            <a:pPr>
              <a:spcBef>
                <a:spcPts val="1800"/>
              </a:spcBef>
            </a:pPr>
            <a:r>
              <a:rPr lang="en-US" b="1" dirty="0" smtClean="0"/>
              <a:t>Identifying obstacles </a:t>
            </a:r>
            <a:r>
              <a:rPr lang="en-US" dirty="0" smtClean="0"/>
              <a:t>to open textbook adoptions</a:t>
            </a:r>
          </a:p>
          <a:p>
            <a:pPr>
              <a:spcBef>
                <a:spcPts val="1800"/>
              </a:spcBef>
            </a:pPr>
            <a:r>
              <a:rPr lang="en-US" b="1" dirty="0" smtClean="0"/>
              <a:t>Strategies</a:t>
            </a:r>
            <a:r>
              <a:rPr lang="en-US" dirty="0" smtClean="0"/>
              <a:t> for addressing common challenges and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dirty="0"/>
              <a:t> </a:t>
            </a:r>
            <a:r>
              <a:rPr lang="en-US" dirty="0" smtClean="0"/>
              <a:t>    building local programming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5939246"/>
            <a:ext cx="834203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88314"/>
            <a:ext cx="2133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© </a:t>
            </a:r>
            <a:r>
              <a:rPr lang="en-US" sz="800" dirty="0" err="1" smtClean="0">
                <a:hlinkClick r:id="rId4"/>
              </a:rPr>
              <a:t>Hea</a:t>
            </a:r>
            <a:r>
              <a:rPr lang="en-US" sz="800" dirty="0" smtClean="0">
                <a:hlinkClick r:id="rId4"/>
              </a:rPr>
              <a:t> </a:t>
            </a:r>
            <a:r>
              <a:rPr lang="en-US" sz="800" dirty="0" err="1" smtClean="0">
                <a:hlinkClick r:id="rId4"/>
              </a:rPr>
              <a:t>Poh</a:t>
            </a:r>
            <a:r>
              <a:rPr lang="en-US" sz="800" dirty="0" smtClean="0">
                <a:hlinkClick r:id="rId4"/>
              </a:rPr>
              <a:t> Lin</a:t>
            </a:r>
            <a:r>
              <a:rPr lang="en-US" sz="800" dirty="0" smtClean="0"/>
              <a:t> “</a:t>
            </a:r>
            <a:r>
              <a:rPr lang="en-US" sz="800" dirty="0" smtClean="0">
                <a:hlinkClick r:id="rId5"/>
              </a:rPr>
              <a:t>Book</a:t>
            </a:r>
            <a:r>
              <a:rPr lang="en-US" sz="800" dirty="0" smtClean="0"/>
              <a:t>” </a:t>
            </a:r>
            <a:r>
              <a:rPr lang="en-US" sz="800" dirty="0" smtClean="0">
                <a:hlinkClick r:id="rId6"/>
              </a:rPr>
              <a:t>CC BY 3.0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4226539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The VIVA Program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VIVA System Leaders</a:t>
            </a:r>
          </a:p>
          <a:p>
            <a:pPr lvl="1"/>
            <a:r>
              <a:rPr lang="en-US" dirty="0" smtClean="0"/>
              <a:t>Anita </a:t>
            </a:r>
            <a:r>
              <a:rPr lang="en-US" dirty="0" err="1" smtClean="0"/>
              <a:t>Walz</a:t>
            </a:r>
            <a:r>
              <a:rPr lang="en-US" dirty="0" smtClean="0"/>
              <a:t>, Virginia Tech</a:t>
            </a:r>
          </a:p>
          <a:p>
            <a:pPr lvl="1"/>
            <a:r>
              <a:rPr lang="en-US" dirty="0" smtClean="0"/>
              <a:t>Claudia Holland, George Mason University</a:t>
            </a:r>
          </a:p>
          <a:p>
            <a:pPr lvl="1"/>
            <a:r>
              <a:rPr lang="en-US" dirty="0" smtClean="0"/>
              <a:t>Jimmy </a:t>
            </a:r>
            <a:r>
              <a:rPr lang="en-US" dirty="0" err="1" smtClean="0"/>
              <a:t>Ghaphery</a:t>
            </a:r>
            <a:r>
              <a:rPr lang="en-US" dirty="0" smtClean="0"/>
              <a:t>, Virginia Commonwealth University</a:t>
            </a:r>
          </a:p>
          <a:p>
            <a:pPr lvl="1"/>
            <a:r>
              <a:rPr lang="en-US" dirty="0" smtClean="0"/>
              <a:t>Olivia </a:t>
            </a:r>
            <a:r>
              <a:rPr lang="en-US" dirty="0" err="1" smtClean="0"/>
              <a:t>Reinauer</a:t>
            </a:r>
            <a:r>
              <a:rPr lang="en-US" dirty="0" smtClean="0"/>
              <a:t>, Tidewater Community College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5939246"/>
            <a:ext cx="834203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88314"/>
            <a:ext cx="2133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© </a:t>
            </a:r>
            <a:r>
              <a:rPr lang="en-US" sz="800" dirty="0" err="1" smtClean="0">
                <a:hlinkClick r:id="rId4"/>
              </a:rPr>
              <a:t>Hea</a:t>
            </a:r>
            <a:r>
              <a:rPr lang="en-US" sz="800" dirty="0" smtClean="0">
                <a:hlinkClick r:id="rId4"/>
              </a:rPr>
              <a:t> </a:t>
            </a:r>
            <a:r>
              <a:rPr lang="en-US" sz="800" dirty="0" err="1" smtClean="0">
                <a:hlinkClick r:id="rId4"/>
              </a:rPr>
              <a:t>Poh</a:t>
            </a:r>
            <a:r>
              <a:rPr lang="en-US" sz="800" dirty="0" smtClean="0">
                <a:hlinkClick r:id="rId4"/>
              </a:rPr>
              <a:t> Lin</a:t>
            </a:r>
            <a:r>
              <a:rPr lang="en-US" sz="800" dirty="0" smtClean="0"/>
              <a:t> “</a:t>
            </a:r>
            <a:r>
              <a:rPr lang="en-US" sz="800" dirty="0" smtClean="0">
                <a:hlinkClick r:id="rId5"/>
              </a:rPr>
              <a:t>Book</a:t>
            </a:r>
            <a:r>
              <a:rPr lang="en-US" sz="800" dirty="0" smtClean="0"/>
              <a:t>” </a:t>
            </a:r>
            <a:r>
              <a:rPr lang="en-US" sz="800" dirty="0" smtClean="0">
                <a:hlinkClick r:id="rId6"/>
              </a:rPr>
              <a:t>CC BY 3.0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784129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The VIVA Program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VIVA Campus Leaders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5939246"/>
            <a:ext cx="834203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88314"/>
            <a:ext cx="2133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© </a:t>
            </a:r>
            <a:r>
              <a:rPr lang="en-US" sz="800" dirty="0" err="1" smtClean="0">
                <a:hlinkClick r:id="rId4"/>
              </a:rPr>
              <a:t>Hea</a:t>
            </a:r>
            <a:r>
              <a:rPr lang="en-US" sz="800" dirty="0" smtClean="0">
                <a:hlinkClick r:id="rId4"/>
              </a:rPr>
              <a:t> </a:t>
            </a:r>
            <a:r>
              <a:rPr lang="en-US" sz="800" dirty="0" err="1" smtClean="0">
                <a:hlinkClick r:id="rId4"/>
              </a:rPr>
              <a:t>Poh</a:t>
            </a:r>
            <a:r>
              <a:rPr lang="en-US" sz="800" dirty="0" smtClean="0">
                <a:hlinkClick r:id="rId4"/>
              </a:rPr>
              <a:t> Lin</a:t>
            </a:r>
            <a:r>
              <a:rPr lang="en-US" sz="800" dirty="0" smtClean="0"/>
              <a:t> “</a:t>
            </a:r>
            <a:r>
              <a:rPr lang="en-US" sz="800" dirty="0" smtClean="0">
                <a:hlinkClick r:id="rId5"/>
              </a:rPr>
              <a:t>Book</a:t>
            </a:r>
            <a:r>
              <a:rPr lang="en-US" sz="800" dirty="0" smtClean="0"/>
              <a:t>” </a:t>
            </a:r>
            <a:r>
              <a:rPr lang="en-US" sz="800" dirty="0" smtClean="0">
                <a:hlinkClick r:id="rId6"/>
              </a:rPr>
              <a:t>CC BY 3.0</a:t>
            </a:r>
            <a:endParaRPr lang="en-US" sz="8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1005836"/>
              </p:ext>
            </p:extLst>
          </p:nvPr>
        </p:nvGraphicFramePr>
        <p:xfrm>
          <a:off x="685800" y="2133598"/>
          <a:ext cx="8001000" cy="38056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44185"/>
                <a:gridCol w="3856815"/>
              </a:tblGrid>
              <a:tr h="2378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Bridgewater College:  Vickie  </a:t>
                      </a:r>
                      <a:r>
                        <a:rPr lang="en-US" sz="1400" u="none" strike="noStrike" dirty="0" err="1">
                          <a:effectLst/>
                        </a:rPr>
                        <a:t>Einselen</a:t>
                      </a:r>
                      <a:r>
                        <a:rPr lang="en-US" sz="1400" u="none" strike="noStrike" dirty="0">
                          <a:effectLst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Randolph-Macon College:  Laurie  Preston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78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College of William &amp; Mary:  Kathleen  Delaurenti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Richard Bland College :  Bianca   Spurlock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78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Dabney S. Lancaster Community College:  Nova  Wright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Roanoke College :  Piper  Cumbo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78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Eastern Mennonite University:  Jennifer  Ulrich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Shenandoah University :  Andrew  Kulp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78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Germanna</a:t>
                      </a:r>
                      <a:r>
                        <a:rPr lang="en-US" sz="1400" u="none" strike="noStrike" dirty="0">
                          <a:effectLst/>
                        </a:rPr>
                        <a:t> Community College:  Matthew  Pierce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Sweet Briar College:  Katie  Glaeser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78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Hampden-Sydney College:  Brian  Burns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Thomas Nelson Community College:  Joslyn Allison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78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J. Sargeant Reynolds Community College:  Lynn Riggs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Union Presbyterian Seminary :  Ann  Knox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78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James Madison University :  Liz  Thompson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University of Mary Washington:  Erin  Wysong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78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Liberty University:  Hannah  Lowder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University of Richmond:  Lucretia  McCulley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78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Marymount University :  Mason  Yang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University of Virginia:  Dave  Ghamandi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78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New River Community College :  Yvonne   Maute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Virginia Commonwealth University:  Hillary  Miller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78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Norfolk State University :  Lynne Harrison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Virginia State University:  Arthur  Fridrich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78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Northern Virginia Community College :  Heather  Blicher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Virginia Tech:  Inga  Haugen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78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Old Dominion University :  Lucy  Rush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Virginia Wesleyan College:  Robin   Takacs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78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Piedmont Virginia Community College :  Crystal  Newell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Virginia Western Community College:  Dale  Dulaney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78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Radford University:  Jackie DeLong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596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What is the Open Textbook Network?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Why did VIVA join?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What have we done (and learned) so far?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How can you be involved?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And where do we go from here?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5939246"/>
            <a:ext cx="834203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88314"/>
            <a:ext cx="2133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© </a:t>
            </a:r>
            <a:r>
              <a:rPr lang="en-US" sz="800" dirty="0" err="1" smtClean="0">
                <a:hlinkClick r:id="rId4"/>
              </a:rPr>
              <a:t>Hea</a:t>
            </a:r>
            <a:r>
              <a:rPr lang="en-US" sz="800" dirty="0" smtClean="0">
                <a:hlinkClick r:id="rId4"/>
              </a:rPr>
              <a:t> </a:t>
            </a:r>
            <a:r>
              <a:rPr lang="en-US" sz="800" dirty="0" err="1" smtClean="0">
                <a:hlinkClick r:id="rId4"/>
              </a:rPr>
              <a:t>Poh</a:t>
            </a:r>
            <a:r>
              <a:rPr lang="en-US" sz="800" dirty="0" smtClean="0">
                <a:hlinkClick r:id="rId4"/>
              </a:rPr>
              <a:t> Lin</a:t>
            </a:r>
            <a:r>
              <a:rPr lang="en-US" sz="800" dirty="0" smtClean="0"/>
              <a:t> “</a:t>
            </a:r>
            <a:r>
              <a:rPr lang="en-US" sz="800" dirty="0" smtClean="0">
                <a:hlinkClick r:id="rId5"/>
              </a:rPr>
              <a:t>Book</a:t>
            </a:r>
            <a:r>
              <a:rPr lang="en-US" sz="800" dirty="0" smtClean="0"/>
              <a:t>” </a:t>
            </a:r>
            <a:r>
              <a:rPr lang="en-US" sz="800" dirty="0" smtClean="0">
                <a:hlinkClick r:id="rId6"/>
              </a:rPr>
              <a:t>CC BY 3.0</a:t>
            </a:r>
            <a:endParaRPr lang="en-US" sz="80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Roadmap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785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287" y="1779789"/>
            <a:ext cx="8353425" cy="42953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The VIVA Program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5939246"/>
            <a:ext cx="834203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88314"/>
            <a:ext cx="2133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© </a:t>
            </a:r>
            <a:r>
              <a:rPr lang="en-US" sz="800" dirty="0" err="1" smtClean="0">
                <a:hlinkClick r:id="rId5"/>
              </a:rPr>
              <a:t>Hea</a:t>
            </a:r>
            <a:r>
              <a:rPr lang="en-US" sz="800" dirty="0" smtClean="0">
                <a:hlinkClick r:id="rId5"/>
              </a:rPr>
              <a:t> </a:t>
            </a:r>
            <a:r>
              <a:rPr lang="en-US" sz="800" dirty="0" err="1" smtClean="0">
                <a:hlinkClick r:id="rId5"/>
              </a:rPr>
              <a:t>Poh</a:t>
            </a:r>
            <a:r>
              <a:rPr lang="en-US" sz="800" dirty="0" smtClean="0">
                <a:hlinkClick r:id="rId5"/>
              </a:rPr>
              <a:t> Lin</a:t>
            </a:r>
            <a:r>
              <a:rPr lang="en-US" sz="800" dirty="0" smtClean="0"/>
              <a:t> “</a:t>
            </a:r>
            <a:r>
              <a:rPr lang="en-US" sz="800" dirty="0" smtClean="0">
                <a:hlinkClick r:id="rId6"/>
              </a:rPr>
              <a:t>Book</a:t>
            </a:r>
            <a:r>
              <a:rPr lang="en-US" sz="800" dirty="0" smtClean="0"/>
              <a:t>” </a:t>
            </a:r>
            <a:r>
              <a:rPr lang="en-US" sz="800" dirty="0" smtClean="0">
                <a:hlinkClick r:id="rId7"/>
              </a:rPr>
              <a:t>CC BY 3.0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692234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The VIVA Program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VIVAOER-L Listserv</a:t>
            </a:r>
            <a:r>
              <a:rPr lang="en-US" dirty="0"/>
              <a:t> </a:t>
            </a:r>
            <a:r>
              <a:rPr lang="en-US" dirty="0" smtClean="0"/>
              <a:t>is the key communication tool </a:t>
            </a:r>
            <a:r>
              <a:rPr lang="en-US" sz="1400" dirty="0"/>
              <a:t>(</a:t>
            </a:r>
            <a:r>
              <a:rPr lang="en-US" sz="1400" u="sng" dirty="0">
                <a:hlinkClick r:id="rId3"/>
              </a:rPr>
              <a:t>http://</a:t>
            </a:r>
            <a:r>
              <a:rPr lang="en-US" sz="1400" u="sng" dirty="0" smtClean="0">
                <a:hlinkClick r:id="rId3"/>
              </a:rPr>
              <a:t>www.vivalib.org/aboutviva/listservs.html</a:t>
            </a:r>
            <a:r>
              <a:rPr lang="en-US" sz="1400" dirty="0" smtClean="0"/>
              <a:t>)</a:t>
            </a:r>
          </a:p>
          <a:p>
            <a:pPr lvl="1"/>
            <a:r>
              <a:rPr lang="en-US" dirty="0" smtClean="0"/>
              <a:t>Discussion about OTN topics and statewide approach</a:t>
            </a:r>
          </a:p>
          <a:p>
            <a:pPr lvl="1"/>
            <a:r>
              <a:rPr lang="en-US" dirty="0" smtClean="0"/>
              <a:t>Announcement of workshops</a:t>
            </a:r>
          </a:p>
          <a:p>
            <a:pPr lvl="1"/>
            <a:endParaRPr lang="en-US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5939246"/>
            <a:ext cx="834203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88314"/>
            <a:ext cx="2133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© </a:t>
            </a:r>
            <a:r>
              <a:rPr lang="en-US" sz="800" dirty="0" err="1" smtClean="0">
                <a:hlinkClick r:id="rId5"/>
              </a:rPr>
              <a:t>Hea</a:t>
            </a:r>
            <a:r>
              <a:rPr lang="en-US" sz="800" dirty="0" smtClean="0">
                <a:hlinkClick r:id="rId5"/>
              </a:rPr>
              <a:t> </a:t>
            </a:r>
            <a:r>
              <a:rPr lang="en-US" sz="800" dirty="0" err="1" smtClean="0">
                <a:hlinkClick r:id="rId5"/>
              </a:rPr>
              <a:t>Poh</a:t>
            </a:r>
            <a:r>
              <a:rPr lang="en-US" sz="800" dirty="0" smtClean="0">
                <a:hlinkClick r:id="rId5"/>
              </a:rPr>
              <a:t> Lin</a:t>
            </a:r>
            <a:r>
              <a:rPr lang="en-US" sz="800" dirty="0" smtClean="0"/>
              <a:t> “</a:t>
            </a:r>
            <a:r>
              <a:rPr lang="en-US" sz="800" dirty="0" smtClean="0">
                <a:hlinkClick r:id="rId6"/>
              </a:rPr>
              <a:t>Book</a:t>
            </a:r>
            <a:r>
              <a:rPr lang="en-US" sz="800" dirty="0" smtClean="0"/>
              <a:t>” </a:t>
            </a:r>
            <a:r>
              <a:rPr lang="en-US" sz="800" dirty="0" smtClean="0">
                <a:hlinkClick r:id="rId7"/>
              </a:rPr>
              <a:t>CC BY 3.0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637121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The VIVA Program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$</a:t>
            </a:r>
            <a:r>
              <a:rPr lang="en-US" dirty="0"/>
              <a:t>20,000 of VIVA Central Funds </a:t>
            </a:r>
            <a:r>
              <a:rPr lang="en-US" dirty="0" smtClean="0"/>
              <a:t>are available to </a:t>
            </a:r>
            <a:r>
              <a:rPr lang="en-US" dirty="0"/>
              <a:t>support faculty reviews of OTN </a:t>
            </a:r>
            <a:r>
              <a:rPr lang="en-US" dirty="0" smtClean="0"/>
              <a:t>materials</a:t>
            </a:r>
            <a:r>
              <a:rPr lang="en-US" dirty="0"/>
              <a:t> </a:t>
            </a:r>
            <a:r>
              <a:rPr lang="en-US" dirty="0" smtClean="0"/>
              <a:t>following </a:t>
            </a:r>
            <a:r>
              <a:rPr lang="en-US" dirty="0"/>
              <a:t>C</a:t>
            </a:r>
            <a:r>
              <a:rPr lang="en-US" dirty="0" smtClean="0"/>
              <a:t>ampus and System </a:t>
            </a:r>
            <a:r>
              <a:rPr lang="en-US" dirty="0"/>
              <a:t>L</a:t>
            </a:r>
            <a:r>
              <a:rPr lang="en-US" dirty="0" smtClean="0"/>
              <a:t>eader workshops.</a:t>
            </a:r>
          </a:p>
          <a:p>
            <a:r>
              <a:rPr lang="en-US" dirty="0" smtClean="0"/>
              <a:t>These </a:t>
            </a:r>
            <a:r>
              <a:rPr lang="en-US" dirty="0"/>
              <a:t>funds will be distributed on a first come/first served </a:t>
            </a:r>
            <a:r>
              <a:rPr lang="en-US" dirty="0" smtClean="0"/>
              <a:t>basis.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5939246"/>
            <a:ext cx="834203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88314"/>
            <a:ext cx="2133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© </a:t>
            </a:r>
            <a:r>
              <a:rPr lang="en-US" sz="800" dirty="0" err="1" smtClean="0">
                <a:hlinkClick r:id="rId4"/>
              </a:rPr>
              <a:t>Hea</a:t>
            </a:r>
            <a:r>
              <a:rPr lang="en-US" sz="800" dirty="0" smtClean="0">
                <a:hlinkClick r:id="rId4"/>
              </a:rPr>
              <a:t> </a:t>
            </a:r>
            <a:r>
              <a:rPr lang="en-US" sz="800" dirty="0" err="1" smtClean="0">
                <a:hlinkClick r:id="rId4"/>
              </a:rPr>
              <a:t>Poh</a:t>
            </a:r>
            <a:r>
              <a:rPr lang="en-US" sz="800" dirty="0" smtClean="0">
                <a:hlinkClick r:id="rId4"/>
              </a:rPr>
              <a:t> Lin</a:t>
            </a:r>
            <a:r>
              <a:rPr lang="en-US" sz="800" dirty="0" smtClean="0"/>
              <a:t> “</a:t>
            </a:r>
            <a:r>
              <a:rPr lang="en-US" sz="800" dirty="0" smtClean="0">
                <a:hlinkClick r:id="rId5"/>
              </a:rPr>
              <a:t>Book</a:t>
            </a:r>
            <a:r>
              <a:rPr lang="en-US" sz="800" dirty="0" smtClean="0"/>
              <a:t>” </a:t>
            </a:r>
            <a:r>
              <a:rPr lang="en-US" sz="800" dirty="0" smtClean="0">
                <a:hlinkClick r:id="rId6"/>
              </a:rPr>
              <a:t>CC BY 3.0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662153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The VIVA Program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are a school without a Campus or System Leader:</a:t>
            </a:r>
          </a:p>
          <a:p>
            <a:pPr lvl="1"/>
            <a:r>
              <a:rPr lang="en-US" dirty="0" smtClean="0"/>
              <a:t>You or your faculty </a:t>
            </a:r>
            <a:r>
              <a:rPr lang="en-US" u="sng" dirty="0" smtClean="0"/>
              <a:t>may</a:t>
            </a:r>
            <a:r>
              <a:rPr lang="en-US" dirty="0" smtClean="0"/>
              <a:t> be able to attend a workshop at a neighboring institution.</a:t>
            </a:r>
          </a:p>
          <a:p>
            <a:pPr lvl="1"/>
            <a:r>
              <a:rPr lang="en-US" dirty="0" smtClean="0"/>
              <a:t>A Campus or System Leader </a:t>
            </a:r>
            <a:r>
              <a:rPr lang="en-US" u="sng" dirty="0" smtClean="0"/>
              <a:t>may</a:t>
            </a:r>
            <a:r>
              <a:rPr lang="en-US" dirty="0" smtClean="0"/>
              <a:t> be able to provide a workshop for your faculty.</a:t>
            </a:r>
          </a:p>
          <a:p>
            <a:pPr lvl="1"/>
            <a:r>
              <a:rPr lang="en-US" dirty="0" smtClean="0"/>
              <a:t>VIVA </a:t>
            </a:r>
            <a:r>
              <a:rPr lang="en-US" u="sng" dirty="0" smtClean="0"/>
              <a:t>may</a:t>
            </a:r>
            <a:r>
              <a:rPr lang="en-US" dirty="0" smtClean="0"/>
              <a:t> host another Train the Trainer workshop next year.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5939246"/>
            <a:ext cx="834203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88314"/>
            <a:ext cx="2133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© </a:t>
            </a:r>
            <a:r>
              <a:rPr lang="en-US" sz="800" dirty="0" err="1" smtClean="0">
                <a:hlinkClick r:id="rId4"/>
              </a:rPr>
              <a:t>Hea</a:t>
            </a:r>
            <a:r>
              <a:rPr lang="en-US" sz="800" dirty="0" smtClean="0">
                <a:hlinkClick r:id="rId4"/>
              </a:rPr>
              <a:t> </a:t>
            </a:r>
            <a:r>
              <a:rPr lang="en-US" sz="800" dirty="0" err="1" smtClean="0">
                <a:hlinkClick r:id="rId4"/>
              </a:rPr>
              <a:t>Poh</a:t>
            </a:r>
            <a:r>
              <a:rPr lang="en-US" sz="800" dirty="0" smtClean="0">
                <a:hlinkClick r:id="rId4"/>
              </a:rPr>
              <a:t> Lin</a:t>
            </a:r>
            <a:r>
              <a:rPr lang="en-US" sz="800" dirty="0" smtClean="0"/>
              <a:t> “</a:t>
            </a:r>
            <a:r>
              <a:rPr lang="en-US" sz="800" dirty="0" smtClean="0">
                <a:hlinkClick r:id="rId5"/>
              </a:rPr>
              <a:t>Book</a:t>
            </a:r>
            <a:r>
              <a:rPr lang="en-US" sz="800" dirty="0" smtClean="0"/>
              <a:t>” </a:t>
            </a:r>
            <a:r>
              <a:rPr lang="en-US" sz="800" dirty="0" smtClean="0">
                <a:hlinkClick r:id="rId6"/>
              </a:rPr>
              <a:t>CC BY 3.0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094868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1556" y="1676400"/>
            <a:ext cx="6022075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Next Steps: Consortium Level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0953" y="1707922"/>
            <a:ext cx="8229600" cy="488811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	Building bridges</a:t>
            </a:r>
          </a:p>
          <a:p>
            <a:pPr marL="0" indent="0">
              <a:buNone/>
            </a:pPr>
            <a:r>
              <a:rPr lang="en-US" dirty="0" smtClean="0"/>
              <a:t>							Learning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 Community	</a:t>
            </a:r>
            <a:r>
              <a:rPr lang="en-US" dirty="0"/>
              <a:t> </a:t>
            </a:r>
            <a:r>
              <a:rPr lang="en-US" dirty="0" smtClean="0"/>
              <a:t>   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	          Planning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Leading				    Mentoring</a:t>
            </a:r>
          </a:p>
          <a:p>
            <a:pPr marL="0" indent="0">
              <a:buNone/>
            </a:pPr>
            <a:r>
              <a:rPr lang="en-US" dirty="0" smtClean="0"/>
              <a:t>					  Connecting</a:t>
            </a:r>
            <a:br>
              <a:rPr lang="en-US" dirty="0" smtClean="0"/>
            </a:br>
            <a:r>
              <a:rPr lang="en-US" dirty="0" smtClean="0"/>
              <a:t>                        Sharing 		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5939246"/>
            <a:ext cx="834203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88314"/>
            <a:ext cx="2133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© </a:t>
            </a:r>
            <a:r>
              <a:rPr lang="en-US" sz="800" dirty="0" err="1" smtClean="0">
                <a:hlinkClick r:id="rId5"/>
              </a:rPr>
              <a:t>Hea</a:t>
            </a:r>
            <a:r>
              <a:rPr lang="en-US" sz="800" dirty="0" smtClean="0">
                <a:hlinkClick r:id="rId5"/>
              </a:rPr>
              <a:t> </a:t>
            </a:r>
            <a:r>
              <a:rPr lang="en-US" sz="800" dirty="0" err="1" smtClean="0">
                <a:hlinkClick r:id="rId5"/>
              </a:rPr>
              <a:t>Poh</a:t>
            </a:r>
            <a:r>
              <a:rPr lang="en-US" sz="800" dirty="0" smtClean="0">
                <a:hlinkClick r:id="rId5"/>
              </a:rPr>
              <a:t> Lin</a:t>
            </a:r>
            <a:r>
              <a:rPr lang="en-US" sz="800" dirty="0" smtClean="0"/>
              <a:t> “</a:t>
            </a:r>
            <a:r>
              <a:rPr lang="en-US" sz="800" dirty="0" smtClean="0">
                <a:hlinkClick r:id="rId6"/>
              </a:rPr>
              <a:t>Book</a:t>
            </a:r>
            <a:r>
              <a:rPr lang="en-US" sz="800" dirty="0" smtClean="0"/>
              <a:t>” </a:t>
            </a:r>
            <a:r>
              <a:rPr lang="en-US" sz="800" dirty="0" smtClean="0">
                <a:hlinkClick r:id="rId7"/>
              </a:rPr>
              <a:t>CC BY 3.0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520057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Discussion</a:t>
            </a:r>
            <a:r>
              <a:rPr lang="en-US" dirty="0" smtClean="0"/>
              <a:t> (and Thank You!)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	Olivia Reinauer             	</a:t>
            </a:r>
            <a:r>
              <a:rPr lang="en-US" dirty="0" smtClean="0">
                <a:hlinkClick r:id="rId3"/>
              </a:rPr>
              <a:t>oreinauer@tcc.edu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	Anita Walz		          </a:t>
            </a:r>
            <a:r>
              <a:rPr lang="en-US" dirty="0" smtClean="0">
                <a:hlinkClick r:id="rId4"/>
              </a:rPr>
              <a:t>arwalz@vt.edu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	Genya O’Gara		</a:t>
            </a:r>
            <a:r>
              <a:rPr lang="en-US" dirty="0" smtClean="0">
                <a:hlinkClick r:id="rId5"/>
              </a:rPr>
              <a:t>gogara@gmu.edu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	Anne Osterman  	  	</a:t>
            </a:r>
            <a:r>
              <a:rPr lang="en-US" dirty="0" smtClean="0">
                <a:hlinkClick r:id="rId6"/>
              </a:rPr>
              <a:t>aelguind@gmu.edu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	Claudia Holland  		</a:t>
            </a:r>
            <a:r>
              <a:rPr lang="en-US" dirty="0" smtClean="0">
                <a:hlinkClick r:id="rId7"/>
              </a:rPr>
              <a:t>chollan@gmu.edu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5939246"/>
            <a:ext cx="834203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88314"/>
            <a:ext cx="2133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© </a:t>
            </a:r>
            <a:r>
              <a:rPr lang="en-US" sz="800" dirty="0" err="1" smtClean="0">
                <a:hlinkClick r:id="rId9"/>
              </a:rPr>
              <a:t>Hea</a:t>
            </a:r>
            <a:r>
              <a:rPr lang="en-US" sz="800" dirty="0" smtClean="0">
                <a:hlinkClick r:id="rId9"/>
              </a:rPr>
              <a:t> </a:t>
            </a:r>
            <a:r>
              <a:rPr lang="en-US" sz="800" dirty="0" err="1" smtClean="0">
                <a:hlinkClick r:id="rId9"/>
              </a:rPr>
              <a:t>Poh</a:t>
            </a:r>
            <a:r>
              <a:rPr lang="en-US" sz="800" dirty="0" smtClean="0">
                <a:hlinkClick r:id="rId9"/>
              </a:rPr>
              <a:t> Lin</a:t>
            </a:r>
            <a:r>
              <a:rPr lang="en-US" sz="800" dirty="0" smtClean="0"/>
              <a:t> “</a:t>
            </a:r>
            <a:r>
              <a:rPr lang="en-US" sz="800" dirty="0" smtClean="0">
                <a:hlinkClick r:id="rId10"/>
              </a:rPr>
              <a:t>Book</a:t>
            </a:r>
            <a:r>
              <a:rPr lang="en-US" sz="800" dirty="0" smtClean="0"/>
              <a:t>” </a:t>
            </a:r>
            <a:r>
              <a:rPr lang="en-US" sz="800" dirty="0" smtClean="0">
                <a:hlinkClick r:id="rId11"/>
              </a:rPr>
              <a:t>CC BY 3.0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090168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58" y="30480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The Open Textbook Network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(and Open Textbook Library)</a:t>
            </a:r>
            <a:endParaRPr lang="en-US" sz="3600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5939246"/>
            <a:ext cx="834203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88314"/>
            <a:ext cx="2133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© </a:t>
            </a:r>
            <a:r>
              <a:rPr lang="en-US" sz="800" dirty="0" err="1" smtClean="0">
                <a:hlinkClick r:id="rId4"/>
              </a:rPr>
              <a:t>Hea</a:t>
            </a:r>
            <a:r>
              <a:rPr lang="en-US" sz="800" dirty="0" smtClean="0">
                <a:hlinkClick r:id="rId4"/>
              </a:rPr>
              <a:t> </a:t>
            </a:r>
            <a:r>
              <a:rPr lang="en-US" sz="800" dirty="0" err="1" smtClean="0">
                <a:hlinkClick r:id="rId4"/>
              </a:rPr>
              <a:t>Poh</a:t>
            </a:r>
            <a:r>
              <a:rPr lang="en-US" sz="800" dirty="0" smtClean="0">
                <a:hlinkClick r:id="rId4"/>
              </a:rPr>
              <a:t> Lin</a:t>
            </a:r>
            <a:r>
              <a:rPr lang="en-US" sz="800" dirty="0" smtClean="0"/>
              <a:t> “</a:t>
            </a:r>
            <a:r>
              <a:rPr lang="en-US" sz="800" dirty="0" smtClean="0">
                <a:hlinkClick r:id="rId5"/>
              </a:rPr>
              <a:t>Book</a:t>
            </a:r>
            <a:r>
              <a:rPr lang="en-US" sz="800" dirty="0" smtClean="0"/>
              <a:t>” </a:t>
            </a:r>
            <a:r>
              <a:rPr lang="en-US" sz="800" dirty="0" smtClean="0">
                <a:hlinkClick r:id="rId6"/>
              </a:rPr>
              <a:t>CC BY 3.0</a:t>
            </a:r>
            <a:endParaRPr lang="en-US" sz="800" dirty="0"/>
          </a:p>
        </p:txBody>
      </p:sp>
      <p:sp>
        <p:nvSpPr>
          <p:cNvPr id="6" name="Rectangle 5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 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1" y="1447799"/>
            <a:ext cx="4063843" cy="1945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2" y="3453384"/>
            <a:ext cx="3714750" cy="1729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76746" y="4941859"/>
            <a:ext cx="37137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Open Textbook Network</a:t>
            </a:r>
          </a:p>
          <a:p>
            <a:r>
              <a:rPr lang="en-US" dirty="0" smtClean="0">
                <a:hlinkClick r:id="rId9"/>
              </a:rPr>
              <a:t>http</a:t>
            </a:r>
            <a:r>
              <a:rPr lang="en-US" dirty="0">
                <a:hlinkClick r:id="rId9"/>
              </a:rPr>
              <a:t>://</a:t>
            </a:r>
            <a:r>
              <a:rPr lang="en-US" dirty="0" smtClean="0">
                <a:hlinkClick r:id="rId9"/>
              </a:rPr>
              <a:t>research.cehd.umn.edu/otn</a:t>
            </a:r>
            <a:r>
              <a:rPr lang="en-US" dirty="0" smtClean="0"/>
              <a:t>  </a:t>
            </a:r>
          </a:p>
          <a:p>
            <a:r>
              <a:rPr lang="en-US" dirty="0" smtClean="0"/>
              <a:t>Created in 2014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8768" y="2590801"/>
            <a:ext cx="4469190" cy="2591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953000" y="5259134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Open Textbook Library</a:t>
            </a:r>
            <a:endParaRPr lang="en-US" dirty="0" smtClean="0">
              <a:hlinkClick r:id="rId11"/>
            </a:endParaRPr>
          </a:p>
          <a:p>
            <a:r>
              <a:rPr lang="en-US" dirty="0" smtClean="0">
                <a:hlinkClick r:id="rId11"/>
              </a:rPr>
              <a:t>https</a:t>
            </a:r>
            <a:r>
              <a:rPr lang="en-US" dirty="0">
                <a:hlinkClick r:id="rId11"/>
              </a:rPr>
              <a:t>://</a:t>
            </a:r>
            <a:r>
              <a:rPr lang="en-US" dirty="0" smtClean="0">
                <a:hlinkClick r:id="rId11"/>
              </a:rPr>
              <a:t>open.umn.edu/opentextbooks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63236" y="5865189"/>
            <a:ext cx="2671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Created in April 2012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926006" y="6529796"/>
            <a:ext cx="4976884" cy="254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Babson Reports on </a:t>
            </a:r>
            <a:r>
              <a:rPr lang="en-US" sz="1000" dirty="0" smtClean="0"/>
              <a:t>OER (2012, 2014, 2016): </a:t>
            </a:r>
            <a:r>
              <a:rPr lang="en-US" sz="1000" dirty="0">
                <a:hlinkClick r:id="rId12"/>
              </a:rPr>
              <a:t>http://</a:t>
            </a:r>
            <a:r>
              <a:rPr lang="en-US" sz="1000" dirty="0" smtClean="0">
                <a:hlinkClick r:id="rId12"/>
              </a:rPr>
              <a:t>www.onlinelearningsurvey.com/oer.html</a:t>
            </a:r>
            <a:r>
              <a:rPr lang="en-US" sz="1000" dirty="0" smtClean="0"/>
              <a:t> 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338237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Open Textbooks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5939246"/>
            <a:ext cx="834203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88314"/>
            <a:ext cx="2133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© </a:t>
            </a:r>
            <a:r>
              <a:rPr lang="en-US" sz="800" dirty="0" err="1" smtClean="0">
                <a:hlinkClick r:id="rId4"/>
              </a:rPr>
              <a:t>Hea</a:t>
            </a:r>
            <a:r>
              <a:rPr lang="en-US" sz="800" dirty="0" smtClean="0">
                <a:hlinkClick r:id="rId4"/>
              </a:rPr>
              <a:t> </a:t>
            </a:r>
            <a:r>
              <a:rPr lang="en-US" sz="800" dirty="0" err="1" smtClean="0">
                <a:hlinkClick r:id="rId4"/>
              </a:rPr>
              <a:t>Poh</a:t>
            </a:r>
            <a:r>
              <a:rPr lang="en-US" sz="800" dirty="0" smtClean="0">
                <a:hlinkClick r:id="rId4"/>
              </a:rPr>
              <a:t> Lin</a:t>
            </a:r>
            <a:r>
              <a:rPr lang="en-US" sz="800" dirty="0" smtClean="0"/>
              <a:t> “</a:t>
            </a:r>
            <a:r>
              <a:rPr lang="en-US" sz="800" dirty="0" smtClean="0">
                <a:hlinkClick r:id="rId5"/>
              </a:rPr>
              <a:t>Book</a:t>
            </a:r>
            <a:r>
              <a:rPr lang="en-US" sz="800" dirty="0" smtClean="0"/>
              <a:t>” </a:t>
            </a:r>
            <a:r>
              <a:rPr lang="en-US" sz="800" dirty="0" smtClean="0">
                <a:hlinkClick r:id="rId6"/>
              </a:rPr>
              <a:t>CC BY 3.0</a:t>
            </a:r>
            <a:endParaRPr lang="en-US" sz="800" dirty="0"/>
          </a:p>
        </p:txBody>
      </p:sp>
      <p:sp>
        <p:nvSpPr>
          <p:cNvPr id="6" name="Rectangle 5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 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1620" y="2182505"/>
            <a:ext cx="81492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Gratis ($no cost)  +   </a:t>
            </a:r>
            <a:r>
              <a:rPr lang="en-US" sz="4000" b="1" dirty="0" err="1" smtClean="0"/>
              <a:t>Libre</a:t>
            </a:r>
            <a:r>
              <a:rPr lang="en-US" sz="4000" b="1" dirty="0" smtClean="0"/>
              <a:t> (freedom)</a:t>
            </a:r>
            <a:endParaRPr lang="en-US" sz="40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867192" y="6565258"/>
            <a:ext cx="7276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For more information, see “</a:t>
            </a:r>
            <a:r>
              <a:rPr lang="en-US" sz="1200" dirty="0" smtClean="0">
                <a:hlinkClick r:id="rId7"/>
              </a:rPr>
              <a:t>Unpacking Creative Commons Licenses</a:t>
            </a:r>
            <a:r>
              <a:rPr lang="en-US" sz="1200" dirty="0"/>
              <a:t>” or </a:t>
            </a:r>
            <a:r>
              <a:rPr lang="en-US" sz="1200" dirty="0">
                <a:hlinkClick r:id="rId8"/>
              </a:rPr>
              <a:t>https://</a:t>
            </a:r>
            <a:r>
              <a:rPr lang="en-US" sz="1200" dirty="0" smtClean="0">
                <a:hlinkClick r:id="rId8"/>
              </a:rPr>
              <a:t>creativecommons.org/licenses</a:t>
            </a:r>
            <a:r>
              <a:rPr lang="en-US" sz="1200" dirty="0"/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53216" y="2165866"/>
            <a:ext cx="4413657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165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Open Textbooks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5939246"/>
            <a:ext cx="834203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88314"/>
            <a:ext cx="2133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© </a:t>
            </a:r>
            <a:r>
              <a:rPr lang="en-US" sz="800" dirty="0" err="1" smtClean="0">
                <a:hlinkClick r:id="rId4"/>
              </a:rPr>
              <a:t>Hea</a:t>
            </a:r>
            <a:r>
              <a:rPr lang="en-US" sz="800" dirty="0" smtClean="0">
                <a:hlinkClick r:id="rId4"/>
              </a:rPr>
              <a:t> </a:t>
            </a:r>
            <a:r>
              <a:rPr lang="en-US" sz="800" dirty="0" err="1" smtClean="0">
                <a:hlinkClick r:id="rId4"/>
              </a:rPr>
              <a:t>Poh</a:t>
            </a:r>
            <a:r>
              <a:rPr lang="en-US" sz="800" dirty="0" smtClean="0">
                <a:hlinkClick r:id="rId4"/>
              </a:rPr>
              <a:t> Lin</a:t>
            </a:r>
            <a:r>
              <a:rPr lang="en-US" sz="800" dirty="0" smtClean="0"/>
              <a:t> “</a:t>
            </a:r>
            <a:r>
              <a:rPr lang="en-US" sz="800" dirty="0" smtClean="0">
                <a:hlinkClick r:id="rId5"/>
              </a:rPr>
              <a:t>Book</a:t>
            </a:r>
            <a:r>
              <a:rPr lang="en-US" sz="800" dirty="0" smtClean="0"/>
              <a:t>” </a:t>
            </a:r>
            <a:r>
              <a:rPr lang="en-US" sz="800" dirty="0" smtClean="0">
                <a:hlinkClick r:id="rId6"/>
              </a:rPr>
              <a:t>CC BY 3.0</a:t>
            </a:r>
            <a:endParaRPr lang="en-US" sz="800" dirty="0"/>
          </a:p>
        </p:txBody>
      </p:sp>
      <p:sp>
        <p:nvSpPr>
          <p:cNvPr id="6" name="Rectangle 5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 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1620" y="2182505"/>
            <a:ext cx="81492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Gratis ($no cost)  +   </a:t>
            </a:r>
            <a:r>
              <a:rPr lang="en-US" sz="4000" b="1" dirty="0" err="1" smtClean="0"/>
              <a:t>Libre</a:t>
            </a:r>
            <a:r>
              <a:rPr lang="en-US" sz="4000" b="1" dirty="0" smtClean="0"/>
              <a:t> (freedom)</a:t>
            </a:r>
            <a:endParaRPr lang="en-US" sz="40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867192" y="6565258"/>
            <a:ext cx="7276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For more information, see “</a:t>
            </a:r>
            <a:r>
              <a:rPr lang="en-US" sz="1200" dirty="0" smtClean="0">
                <a:hlinkClick r:id="rId7"/>
              </a:rPr>
              <a:t>Unpacking Creative Commons Licenses</a:t>
            </a:r>
            <a:r>
              <a:rPr lang="en-US" sz="1200" dirty="0"/>
              <a:t>” or </a:t>
            </a:r>
            <a:r>
              <a:rPr lang="en-US" sz="1200" dirty="0">
                <a:hlinkClick r:id="rId8"/>
              </a:rPr>
              <a:t>https://</a:t>
            </a:r>
            <a:r>
              <a:rPr lang="en-US" sz="1200" dirty="0" smtClean="0">
                <a:hlinkClick r:id="rId8"/>
              </a:rPr>
              <a:t>creativecommons.org/licenses</a:t>
            </a:r>
            <a:r>
              <a:rPr lang="en-US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66276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Open Textbooks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5939246"/>
            <a:ext cx="834203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88314"/>
            <a:ext cx="2133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© </a:t>
            </a:r>
            <a:r>
              <a:rPr lang="en-US" sz="800" dirty="0" err="1" smtClean="0">
                <a:hlinkClick r:id="rId4"/>
              </a:rPr>
              <a:t>Hea</a:t>
            </a:r>
            <a:r>
              <a:rPr lang="en-US" sz="800" dirty="0" smtClean="0">
                <a:hlinkClick r:id="rId4"/>
              </a:rPr>
              <a:t> </a:t>
            </a:r>
            <a:r>
              <a:rPr lang="en-US" sz="800" dirty="0" err="1" smtClean="0">
                <a:hlinkClick r:id="rId4"/>
              </a:rPr>
              <a:t>Poh</a:t>
            </a:r>
            <a:r>
              <a:rPr lang="en-US" sz="800" dirty="0" smtClean="0">
                <a:hlinkClick r:id="rId4"/>
              </a:rPr>
              <a:t> Lin</a:t>
            </a:r>
            <a:r>
              <a:rPr lang="en-US" sz="800" dirty="0" smtClean="0"/>
              <a:t> “</a:t>
            </a:r>
            <a:r>
              <a:rPr lang="en-US" sz="800" dirty="0" smtClean="0">
                <a:hlinkClick r:id="rId5"/>
              </a:rPr>
              <a:t>Book</a:t>
            </a:r>
            <a:r>
              <a:rPr lang="en-US" sz="800" dirty="0" smtClean="0"/>
              <a:t>” </a:t>
            </a:r>
            <a:r>
              <a:rPr lang="en-US" sz="800" dirty="0" smtClean="0">
                <a:hlinkClick r:id="rId6"/>
              </a:rPr>
              <a:t>CC BY 3.0</a:t>
            </a:r>
            <a:endParaRPr lang="en-US" sz="800" dirty="0"/>
          </a:p>
        </p:txBody>
      </p:sp>
      <p:sp>
        <p:nvSpPr>
          <p:cNvPr id="6" name="Rectangle 5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 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1620" y="2182505"/>
            <a:ext cx="81492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Gratis ($no cost)  +   </a:t>
            </a:r>
            <a:r>
              <a:rPr lang="en-US" sz="4000" b="1" dirty="0" err="1" smtClean="0"/>
              <a:t>Libre</a:t>
            </a:r>
            <a:r>
              <a:rPr lang="en-US" sz="4000" b="1" dirty="0" smtClean="0"/>
              <a:t> (freedom)</a:t>
            </a:r>
            <a:endParaRPr lang="en-US" sz="4000" b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620" y="4334437"/>
            <a:ext cx="2366344" cy="564642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867192" y="6565258"/>
            <a:ext cx="7276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For more information, see “</a:t>
            </a:r>
            <a:r>
              <a:rPr lang="en-US" sz="1200" dirty="0" smtClean="0">
                <a:hlinkClick r:id="rId8"/>
              </a:rPr>
              <a:t>Unpacking Creative Commons Licenses</a:t>
            </a:r>
            <a:r>
              <a:rPr lang="en-US" sz="1200" dirty="0"/>
              <a:t>” or </a:t>
            </a:r>
            <a:r>
              <a:rPr lang="en-US" sz="1200" dirty="0">
                <a:hlinkClick r:id="rId9"/>
              </a:rPr>
              <a:t>https://</a:t>
            </a:r>
            <a:r>
              <a:rPr lang="en-US" sz="1200" dirty="0" smtClean="0">
                <a:hlinkClick r:id="rId9"/>
              </a:rPr>
              <a:t>creativecommons.org/licenses</a:t>
            </a:r>
            <a:r>
              <a:rPr lang="en-US" sz="1200" dirty="0"/>
              <a:t> 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5105400"/>
            <a:ext cx="1227411" cy="42944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8674" y="5692702"/>
            <a:ext cx="1282131" cy="44874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5095081"/>
            <a:ext cx="1256460" cy="439761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9550" y="5712006"/>
            <a:ext cx="1219061" cy="42944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8674" y="5095081"/>
            <a:ext cx="1219061" cy="429442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5713693"/>
            <a:ext cx="1234645" cy="429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320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Open Textbooks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5939246"/>
            <a:ext cx="834203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88314"/>
            <a:ext cx="2133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© </a:t>
            </a:r>
            <a:r>
              <a:rPr lang="en-US" sz="800" dirty="0" err="1" smtClean="0">
                <a:hlinkClick r:id="rId4"/>
              </a:rPr>
              <a:t>Hea</a:t>
            </a:r>
            <a:r>
              <a:rPr lang="en-US" sz="800" dirty="0" smtClean="0">
                <a:hlinkClick r:id="rId4"/>
              </a:rPr>
              <a:t> </a:t>
            </a:r>
            <a:r>
              <a:rPr lang="en-US" sz="800" dirty="0" err="1" smtClean="0">
                <a:hlinkClick r:id="rId4"/>
              </a:rPr>
              <a:t>Poh</a:t>
            </a:r>
            <a:r>
              <a:rPr lang="en-US" sz="800" dirty="0" smtClean="0">
                <a:hlinkClick r:id="rId4"/>
              </a:rPr>
              <a:t> Lin</a:t>
            </a:r>
            <a:r>
              <a:rPr lang="en-US" sz="800" dirty="0" smtClean="0"/>
              <a:t> “</a:t>
            </a:r>
            <a:r>
              <a:rPr lang="en-US" sz="800" dirty="0" smtClean="0">
                <a:hlinkClick r:id="rId5"/>
              </a:rPr>
              <a:t>Book</a:t>
            </a:r>
            <a:r>
              <a:rPr lang="en-US" sz="800" dirty="0" smtClean="0"/>
              <a:t>” </a:t>
            </a:r>
            <a:r>
              <a:rPr lang="en-US" sz="800" dirty="0" smtClean="0">
                <a:hlinkClick r:id="rId6"/>
              </a:rPr>
              <a:t>CC BY 3.0</a:t>
            </a:r>
            <a:endParaRPr lang="en-US" sz="800" dirty="0"/>
          </a:p>
        </p:txBody>
      </p:sp>
      <p:sp>
        <p:nvSpPr>
          <p:cNvPr id="6" name="Rectangle 5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 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1620" y="2182505"/>
            <a:ext cx="81492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Gratis ($no cost)  +   </a:t>
            </a:r>
            <a:r>
              <a:rPr lang="en-US" sz="4000" b="1" dirty="0" err="1" smtClean="0"/>
              <a:t>Libre</a:t>
            </a:r>
            <a:r>
              <a:rPr lang="en-US" sz="4000" b="1" dirty="0" smtClean="0"/>
              <a:t> (freedom)</a:t>
            </a:r>
            <a:endParaRPr lang="en-US" sz="4000" b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620" y="4334437"/>
            <a:ext cx="2366344" cy="564642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867192" y="6565258"/>
            <a:ext cx="7276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For more information, see “</a:t>
            </a:r>
            <a:r>
              <a:rPr lang="en-US" sz="1200" dirty="0" smtClean="0">
                <a:hlinkClick r:id="rId8"/>
              </a:rPr>
              <a:t>Unpacking Creative Commons Licenses</a:t>
            </a:r>
            <a:r>
              <a:rPr lang="en-US" sz="1200" dirty="0"/>
              <a:t>” or </a:t>
            </a:r>
            <a:r>
              <a:rPr lang="en-US" sz="1200" dirty="0">
                <a:hlinkClick r:id="rId9"/>
              </a:rPr>
              <a:t>https://</a:t>
            </a:r>
            <a:r>
              <a:rPr lang="en-US" sz="1200" dirty="0" smtClean="0">
                <a:hlinkClick r:id="rId9"/>
              </a:rPr>
              <a:t>creativecommons.org/licenses</a:t>
            </a:r>
            <a:r>
              <a:rPr lang="en-US" sz="1200" dirty="0"/>
              <a:t> 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5105400"/>
            <a:ext cx="1227411" cy="42944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8674" y="5692702"/>
            <a:ext cx="1282131" cy="44874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9550" y="5712006"/>
            <a:ext cx="1219061" cy="42944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8674" y="5095081"/>
            <a:ext cx="1219061" cy="42944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57800" y="3649198"/>
            <a:ext cx="3651657" cy="258532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Free to:</a:t>
            </a:r>
          </a:p>
          <a:p>
            <a:endParaRPr lang="en-US" b="1" dirty="0" smtClean="0"/>
          </a:p>
          <a:p>
            <a:r>
              <a:rPr lang="en-US" dirty="0" smtClean="0"/>
              <a:t>Remix              	Copy/Share</a:t>
            </a:r>
          </a:p>
          <a:p>
            <a:endParaRPr lang="en-US" dirty="0"/>
          </a:p>
          <a:p>
            <a:r>
              <a:rPr lang="en-US" dirty="0" smtClean="0"/>
              <a:t>Translate		Edit/Adapt/revise</a:t>
            </a:r>
          </a:p>
          <a:p>
            <a:endParaRPr lang="en-US" dirty="0"/>
          </a:p>
          <a:p>
            <a:r>
              <a:rPr lang="en-US" dirty="0" smtClean="0"/>
              <a:t>Redistribute	Keep/retain</a:t>
            </a:r>
          </a:p>
          <a:p>
            <a:endParaRPr lang="en-US" dirty="0"/>
          </a:p>
          <a:p>
            <a:r>
              <a:rPr lang="en-US" dirty="0" smtClean="0"/>
              <a:t>Repurpose</a:t>
            </a:r>
          </a:p>
        </p:txBody>
      </p:sp>
    </p:spTree>
    <p:extLst>
      <p:ext uri="{BB962C8B-B14F-4D97-AF65-F5344CB8AC3E}">
        <p14:creationId xmlns:p14="http://schemas.microsoft.com/office/powerpoint/2010/main" val="3042576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733800"/>
            <a:ext cx="7772400" cy="1362075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Dipping our toes in Open Initiatives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>
          <a:xfrm>
            <a:off x="685800" y="2209800"/>
            <a:ext cx="7772400" cy="1500187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VIVA &amp; the Open Textbook 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Network</a:t>
            </a:r>
            <a:endParaRPr lang="en-US" sz="18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5939246"/>
            <a:ext cx="834203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6488314"/>
            <a:ext cx="2133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© </a:t>
            </a:r>
            <a:r>
              <a:rPr lang="en-US" sz="800" dirty="0" err="1" smtClean="0">
                <a:hlinkClick r:id="rId4"/>
              </a:rPr>
              <a:t>Hea</a:t>
            </a:r>
            <a:r>
              <a:rPr lang="en-US" sz="800" dirty="0" smtClean="0">
                <a:hlinkClick r:id="rId4"/>
              </a:rPr>
              <a:t> </a:t>
            </a:r>
            <a:r>
              <a:rPr lang="en-US" sz="800" dirty="0" err="1" smtClean="0">
                <a:hlinkClick r:id="rId4"/>
              </a:rPr>
              <a:t>Poh</a:t>
            </a:r>
            <a:r>
              <a:rPr lang="en-US" sz="800" dirty="0" smtClean="0">
                <a:hlinkClick r:id="rId4"/>
              </a:rPr>
              <a:t> Lin</a:t>
            </a:r>
            <a:r>
              <a:rPr lang="en-US" sz="800" dirty="0" smtClean="0"/>
              <a:t> “</a:t>
            </a:r>
            <a:r>
              <a:rPr lang="en-US" sz="800" dirty="0" smtClean="0">
                <a:hlinkClick r:id="rId5"/>
              </a:rPr>
              <a:t>Book</a:t>
            </a:r>
            <a:r>
              <a:rPr lang="en-US" sz="800" dirty="0" smtClean="0"/>
              <a:t>” </a:t>
            </a:r>
            <a:r>
              <a:rPr lang="en-US" sz="800" dirty="0" smtClean="0">
                <a:hlinkClick r:id="rId6"/>
              </a:rPr>
              <a:t>CC BY 3.0</a:t>
            </a:r>
            <a:endParaRPr lang="en-US" sz="800" dirty="0"/>
          </a:p>
        </p:txBody>
      </p:sp>
      <p:pic>
        <p:nvPicPr>
          <p:cNvPr id="8" name="Picture 2" descr="http://vivalib.org/images/icons/log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5730367"/>
            <a:ext cx="2057400" cy="899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itle 1"/>
          <p:cNvSpPr txBox="1">
            <a:spLocks/>
          </p:cNvSpPr>
          <p:nvPr/>
        </p:nvSpPr>
        <p:spPr>
          <a:xfrm>
            <a:off x="152400" y="2130425"/>
            <a:ext cx="88392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973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1615</TotalTime>
  <Words>2099</Words>
  <Application>Microsoft Office PowerPoint</Application>
  <PresentationFormat>On-screen Show (4:3)</PresentationFormat>
  <Paragraphs>377</Paragraphs>
  <Slides>35</Slides>
  <Notes>33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Theme</vt:lpstr>
      <vt:lpstr>An Open Textbook Approach to OER: VIVA &amp; the Open Textbook Network</vt:lpstr>
      <vt:lpstr>Presenters</vt:lpstr>
      <vt:lpstr>Roadmap</vt:lpstr>
      <vt:lpstr>The Open Textbook Network  (and Open Textbook Library)</vt:lpstr>
      <vt:lpstr>Open Textbooks</vt:lpstr>
      <vt:lpstr>Open Textbooks</vt:lpstr>
      <vt:lpstr>Open Textbooks</vt:lpstr>
      <vt:lpstr>Open Textbooks</vt:lpstr>
      <vt:lpstr>Dipping our toes in Open Initiatives</vt:lpstr>
      <vt:lpstr>2015 OER Task Force</vt:lpstr>
      <vt:lpstr>Survey Results</vt:lpstr>
      <vt:lpstr>Survey Results</vt:lpstr>
      <vt:lpstr>Findings &amp; Recommendations</vt:lpstr>
      <vt:lpstr>Open Initiatives Expansion</vt:lpstr>
      <vt:lpstr>Benefits/Goals</vt:lpstr>
      <vt:lpstr>OTNSI WISDOM</vt:lpstr>
      <vt:lpstr>Open Textbook Network Summer Institute</vt:lpstr>
      <vt:lpstr>Objectives</vt:lpstr>
      <vt:lpstr>Why Educators Care</vt:lpstr>
      <vt:lpstr>Building Faculty Awareness, Education and (ultimately) Engagement</vt:lpstr>
      <vt:lpstr>Some Tips</vt:lpstr>
      <vt:lpstr>Adapting &amp; Creating</vt:lpstr>
      <vt:lpstr>Hearing From the Experts</vt:lpstr>
      <vt:lpstr>Engaging with the OTN Community</vt:lpstr>
      <vt:lpstr>Implementation in Virginia</vt:lpstr>
      <vt:lpstr>Campus Level Implementation</vt:lpstr>
      <vt:lpstr>Campus Leader Training</vt:lpstr>
      <vt:lpstr>The VIVA Program</vt:lpstr>
      <vt:lpstr>The VIVA Program</vt:lpstr>
      <vt:lpstr>The VIVA Program</vt:lpstr>
      <vt:lpstr>The VIVA Program</vt:lpstr>
      <vt:lpstr>The VIVA Program</vt:lpstr>
      <vt:lpstr>The VIVA Program</vt:lpstr>
      <vt:lpstr>Next Steps: Consortium Level</vt:lpstr>
      <vt:lpstr>Discussion (and Thank You!)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Open Textbook Approach to OER: VIVA and the Open Textbook Network</dc:title>
  <dc:creator>Walz, Anita</dc:creator>
  <cp:lastModifiedBy>Walz, Anita</cp:lastModifiedBy>
  <cp:revision>51</cp:revision>
  <dcterms:created xsi:type="dcterms:W3CDTF">2016-10-03T16:10:14Z</dcterms:created>
  <dcterms:modified xsi:type="dcterms:W3CDTF">2016-10-31T18:18:24Z</dcterms:modified>
</cp:coreProperties>
</file>