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12192000"/>
  <p:notesSz cx="6858000" cy="9144000"/>
  <p:embeddedFontLst>
    <p:embeddedFont>
      <p:font typeface="Garamond"/>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24" roundtripDataSignature="AMtx7mhW9HJ38RsZK3ApFQQ0FHWAjvfE/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Garamond-regular.fntdata"/><Relationship Id="rId11" Type="http://schemas.openxmlformats.org/officeDocument/2006/relationships/slide" Target="slides/slide6.xml"/><Relationship Id="rId22" Type="http://schemas.openxmlformats.org/officeDocument/2006/relationships/font" Target="fonts/Garamond-italic.fntdata"/><Relationship Id="rId10" Type="http://schemas.openxmlformats.org/officeDocument/2006/relationships/slide" Target="slides/slide5.xml"/><Relationship Id="rId21" Type="http://schemas.openxmlformats.org/officeDocument/2006/relationships/font" Target="fonts/Garamond-bold.fntdata"/><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font" Target="fonts/Garamon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12: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61" name="Google Shape;161;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13: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68" name="Google Shape;168;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p14: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76" name="Google Shape;17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15: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84" name="Google Shape;184;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191" name="Google Shape;19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2" name="Google Shape;192;p16: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6: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9: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45" name="Google Shape;14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p10: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u="none"/>
              <a:t>Barriers to imitation (making it difficult to imitate). </a:t>
            </a:r>
            <a:endParaRPr/>
          </a:p>
          <a:p>
            <a:pPr indent="0" lvl="0" marL="0" rtl="0" algn="l">
              <a:spcBef>
                <a:spcPts val="0"/>
              </a:spcBef>
              <a:spcAft>
                <a:spcPts val="0"/>
              </a:spcAft>
              <a:buNone/>
            </a:pPr>
            <a:r>
              <a:rPr lang="en-US" u="none"/>
              <a:t>Social Complexity: Deep interpersonal relationships within an organization and with suppliers or customers. Unique organizational cultures.</a:t>
            </a:r>
            <a:endParaRPr/>
          </a:p>
          <a:p>
            <a:pPr indent="0" lvl="0" marL="0" rtl="0" algn="l">
              <a:spcBef>
                <a:spcPts val="0"/>
              </a:spcBef>
              <a:spcAft>
                <a:spcPts val="0"/>
              </a:spcAft>
              <a:buNone/>
            </a:pPr>
            <a:r>
              <a:rPr lang="en-US" u="none"/>
              <a:t>Causal Ambiguity: Causes of success are obscure and difficult to determine.</a:t>
            </a:r>
            <a:endParaRPr/>
          </a:p>
          <a:p>
            <a:pPr indent="0" lvl="0" marL="0" rtl="0" algn="l">
              <a:spcBef>
                <a:spcPts val="0"/>
              </a:spcBef>
              <a:spcAft>
                <a:spcPts val="0"/>
              </a:spcAft>
              <a:buNone/>
            </a:pPr>
            <a:r>
              <a:rPr lang="en-US" u="none"/>
              <a:t>Path dependency: The keys to success are from years of learning and iterating processes, or historical circumstances. This could maybe be shown with GE’s culture and HR practices that reward only the highest performers, which may cause a self-selection bias for the people that apply and are willing to work in high pressure situations.</a:t>
            </a:r>
            <a:endParaRPr/>
          </a:p>
          <a:p>
            <a:pPr indent="0" lvl="0" marL="0" rtl="0" algn="l">
              <a:spcBef>
                <a:spcPts val="0"/>
              </a:spcBef>
              <a:spcAft>
                <a:spcPts val="0"/>
              </a:spcAft>
              <a:buNone/>
            </a:pPr>
            <a:r>
              <a:t/>
            </a:r>
            <a:endParaRPr/>
          </a:p>
        </p:txBody>
      </p:sp>
      <p:sp>
        <p:nvSpPr>
          <p:cNvPr id="153" name="Google Shape;153;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18"/>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18"/>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18"/>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18"/>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2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27"/>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28"/>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28"/>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28"/>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28"/>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28"/>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28"/>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8"/>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1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19"/>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19"/>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9"/>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20"/>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1" name="Google Shape;31;p20"/>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2" name="Google Shape;32;p20"/>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3" name="Google Shape;33;p20"/>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4" name="Google Shape;34;p2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2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21"/>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21"/>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0" name="Google Shape;40;p21"/>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21"/>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2" name="Google Shape;42;p21"/>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22"/>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6" name="Google Shape;46;p22"/>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7" name="Google Shape;47;p2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2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24"/>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4"/>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4"/>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5"/>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5"/>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5"/>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5"/>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5"/>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26"/>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26"/>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26"/>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6"/>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26"/>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7"/>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17"/>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1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1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1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1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1.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hdl.handle.net/10919/10273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Innovation and Entrepreneurship:</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Tinkering with Strategy</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12"/>
          <p:cNvSpPr txBox="1"/>
          <p:nvPr>
            <p:ph idx="1" type="body"/>
          </p:nvPr>
        </p:nvSpPr>
        <p:spPr>
          <a:xfrm>
            <a:off x="1066800" y="1714500"/>
            <a:ext cx="10058400" cy="44577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SzPts val="4400"/>
              <a:buNone/>
            </a:pPr>
            <a:r>
              <a:rPr b="1" lang="en-US" sz="4400">
                <a:latin typeface="Garamond"/>
                <a:ea typeface="Garamond"/>
                <a:cs typeface="Garamond"/>
                <a:sym typeface="Garamond"/>
              </a:rPr>
              <a:t>Back-up Slides</a:t>
            </a:r>
            <a:endParaRPr/>
          </a:p>
        </p:txBody>
      </p:sp>
      <p:sp>
        <p:nvSpPr>
          <p:cNvPr id="164" name="Google Shape;164;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Example of First Mover Disadvantages</a:t>
            </a:r>
            <a:endParaRPr/>
          </a:p>
        </p:txBody>
      </p:sp>
      <p:sp>
        <p:nvSpPr>
          <p:cNvPr id="171" name="Google Shape;171;p1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20000"/>
          </a:bodyPr>
          <a:lstStyle/>
          <a:p>
            <a:pPr indent="-274320" lvl="0" marL="274320" rtl="0" algn="l">
              <a:spcBef>
                <a:spcPts val="2200"/>
              </a:spcBef>
              <a:spcAft>
                <a:spcPts val="0"/>
              </a:spcAft>
              <a:buSzPts val="2800"/>
              <a:buChar char="•"/>
            </a:pPr>
            <a:r>
              <a:rPr lang="en-US" sz="2800">
                <a:latin typeface="Garamond"/>
                <a:ea typeface="Garamond"/>
                <a:cs typeface="Garamond"/>
                <a:sym typeface="Garamond"/>
              </a:rPr>
              <a:t>Netscape’s web browser was a first mover that was popular in the 1990s, but nearly extinct by 2002 with the advent of Microsoft’s competitive offering—Internet Explorer.</a:t>
            </a:r>
            <a:endParaRPr sz="2800">
              <a:latin typeface="Garamond"/>
              <a:ea typeface="Garamond"/>
              <a:cs typeface="Garamond"/>
              <a:sym typeface="Garamond"/>
            </a:endParaRPr>
          </a:p>
          <a:p>
            <a:pPr indent="-274320" lvl="0" marL="274320" rtl="0" algn="l">
              <a:spcBef>
                <a:spcPts val="2200"/>
              </a:spcBef>
              <a:spcAft>
                <a:spcPts val="0"/>
              </a:spcAft>
              <a:buSzPts val="2800"/>
              <a:buFont typeface="Garamond"/>
              <a:buChar char="•"/>
            </a:pPr>
            <a:r>
              <a:rPr lang="en-US" sz="2800">
                <a:latin typeface="Garamond"/>
                <a:ea typeface="Garamond"/>
                <a:cs typeface="Garamond"/>
                <a:sym typeface="Garamond"/>
              </a:rPr>
              <a:t>Not all of Apple’s first moves were triumphs. The firm’s disastrous attempt to pioneer the personal digital assistant market through its “Newton” created a loss of around one-hundred million dollars.</a:t>
            </a:r>
            <a:endParaRPr sz="2800">
              <a:latin typeface="Garamond"/>
              <a:ea typeface="Garamond"/>
              <a:cs typeface="Garamond"/>
              <a:sym typeface="Garamond"/>
            </a:endParaRPr>
          </a:p>
          <a:p>
            <a:pPr indent="0" lvl="0" marL="0" rtl="0" algn="l">
              <a:spcBef>
                <a:spcPts val="2200"/>
              </a:spcBef>
              <a:spcAft>
                <a:spcPts val="0"/>
              </a:spcAft>
              <a:buNone/>
            </a:pPr>
            <a:r>
              <a:t/>
            </a:r>
            <a:endParaRPr sz="2800">
              <a:latin typeface="Garamond"/>
              <a:ea typeface="Garamond"/>
              <a:cs typeface="Garamond"/>
              <a:sym typeface="Garamond"/>
            </a:endParaRPr>
          </a:p>
          <a:p>
            <a:pPr indent="-274320" lvl="0" marL="274320" rtl="0" algn="ctr">
              <a:spcBef>
                <a:spcPts val="1225"/>
              </a:spcBef>
              <a:spcAft>
                <a:spcPts val="0"/>
              </a:spcAft>
              <a:buSzPts val="2800"/>
              <a:buFont typeface="Noto Sans Symbols"/>
              <a:buNone/>
            </a:pPr>
            <a:r>
              <a:rPr lang="en-US" sz="2800" u="sng">
                <a:latin typeface="Garamond"/>
                <a:ea typeface="Garamond"/>
                <a:cs typeface="Garamond"/>
                <a:sym typeface="Garamond"/>
              </a:rPr>
              <a:t>Strategic windows are periods in time when firms’ resources and capabilities are aligned with the opportunities available on the market.</a:t>
            </a:r>
            <a:endParaRPr/>
          </a:p>
          <a:p>
            <a:pPr indent="-134620" lvl="0" marL="274320" rtl="0" algn="l">
              <a:spcBef>
                <a:spcPts val="2200"/>
              </a:spcBef>
              <a:spcAft>
                <a:spcPts val="0"/>
              </a:spcAft>
              <a:buSzPts val="2200"/>
              <a:buNone/>
            </a:pPr>
            <a:r>
              <a:t/>
            </a:r>
            <a:endParaRPr/>
          </a:p>
        </p:txBody>
      </p:sp>
      <p:sp>
        <p:nvSpPr>
          <p:cNvPr id="172" name="Google Shape;172;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More Discussion</a:t>
            </a:r>
            <a:endParaRPr/>
          </a:p>
        </p:txBody>
      </p:sp>
      <p:sp>
        <p:nvSpPr>
          <p:cNvPr id="179" name="Google Shape;179;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3200"/>
              <a:buChar char="•"/>
            </a:pPr>
            <a:r>
              <a:rPr lang="en-US" sz="3200">
                <a:latin typeface="Garamond"/>
                <a:ea typeface="Garamond"/>
                <a:cs typeface="Garamond"/>
                <a:sym typeface="Garamond"/>
              </a:rPr>
              <a:t>Was there a “first mover advantage”? </a:t>
            </a:r>
            <a:endParaRPr/>
          </a:p>
          <a:p>
            <a:pPr indent="-274319" lvl="1" marL="594360" rtl="0" algn="l">
              <a:spcBef>
                <a:spcPts val="1600"/>
              </a:spcBef>
              <a:spcAft>
                <a:spcPts val="0"/>
              </a:spcAft>
              <a:buSzPts val="3200"/>
              <a:buChar char="•"/>
            </a:pPr>
            <a:r>
              <a:rPr lang="en-US" sz="3200">
                <a:latin typeface="Garamond"/>
                <a:ea typeface="Garamond"/>
                <a:cs typeface="Garamond"/>
                <a:sym typeface="Garamond"/>
              </a:rPr>
              <a:t>What is a “first mover advantage” and what causes it?</a:t>
            </a:r>
            <a:endParaRPr/>
          </a:p>
          <a:p>
            <a:pPr indent="-274319" lvl="1" marL="594360" rtl="0" algn="l">
              <a:spcBef>
                <a:spcPts val="1600"/>
              </a:spcBef>
              <a:spcAft>
                <a:spcPts val="0"/>
              </a:spcAft>
              <a:buSzPts val="3200"/>
              <a:buChar char="•"/>
            </a:pPr>
            <a:r>
              <a:rPr lang="en-US" sz="3200">
                <a:latin typeface="Garamond"/>
                <a:ea typeface="Garamond"/>
                <a:cs typeface="Garamond"/>
                <a:sym typeface="Garamond"/>
              </a:rPr>
              <a:t>How might a first mover advantage be created in the Tinker Toy tower Industry?</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What resources give an advantage to Tinker Toy tower building? </a:t>
            </a:r>
            <a:endParaRPr/>
          </a:p>
          <a:p>
            <a:pPr indent="-274319" lvl="1" marL="594360" rtl="0" algn="l">
              <a:spcBef>
                <a:spcPts val="1600"/>
              </a:spcBef>
              <a:spcAft>
                <a:spcPts val="0"/>
              </a:spcAft>
              <a:buSzPts val="3200"/>
              <a:buChar char="•"/>
            </a:pPr>
            <a:r>
              <a:rPr lang="en-US" sz="3200">
                <a:latin typeface="Garamond"/>
                <a:ea typeface="Garamond"/>
                <a:cs typeface="Garamond"/>
                <a:sym typeface="Garamond"/>
              </a:rPr>
              <a:t>Can these be “protected” from imitation?</a:t>
            </a:r>
            <a:endParaRPr/>
          </a:p>
          <a:p>
            <a:pPr indent="0" lvl="0" marL="0" rtl="0" algn="l">
              <a:spcBef>
                <a:spcPts val="2200"/>
              </a:spcBef>
              <a:spcAft>
                <a:spcPts val="0"/>
              </a:spcAft>
              <a:buSzPts val="2200"/>
              <a:buNone/>
            </a:pPr>
            <a:r>
              <a:t/>
            </a:r>
            <a:endParaRPr/>
          </a:p>
        </p:txBody>
      </p:sp>
      <p:sp>
        <p:nvSpPr>
          <p:cNvPr id="180" name="Google Shape;180;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Even More Discussion</a:t>
            </a:r>
            <a:endParaRPr/>
          </a:p>
        </p:txBody>
      </p:sp>
      <p:sp>
        <p:nvSpPr>
          <p:cNvPr id="187" name="Google Shape;187;p1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274320" lvl="0" marL="274320" rtl="0" algn="l">
              <a:lnSpc>
                <a:spcPct val="90000"/>
              </a:lnSpc>
              <a:spcBef>
                <a:spcPts val="0"/>
              </a:spcBef>
              <a:spcAft>
                <a:spcPts val="0"/>
              </a:spcAft>
              <a:buSzPts val="3200"/>
              <a:buChar char="•"/>
            </a:pPr>
            <a:r>
              <a:rPr lang="en-US" sz="3200">
                <a:latin typeface="Garamond"/>
                <a:ea typeface="Garamond"/>
                <a:cs typeface="Garamond"/>
                <a:sym typeface="Garamond"/>
              </a:rPr>
              <a:t>How might this exercise be changed so that later groups do not “learn” from the earlier groups?</a:t>
            </a:r>
            <a:endParaRPr/>
          </a:p>
          <a:p>
            <a:pPr indent="-274319" lvl="1" marL="594360" rtl="0" algn="l">
              <a:lnSpc>
                <a:spcPct val="90000"/>
              </a:lnSpc>
              <a:spcBef>
                <a:spcPts val="1600"/>
              </a:spcBef>
              <a:spcAft>
                <a:spcPts val="0"/>
              </a:spcAft>
              <a:buSzPts val="3200"/>
              <a:buChar char="•"/>
            </a:pPr>
            <a:r>
              <a:rPr lang="en-US" sz="3200">
                <a:latin typeface="Garamond"/>
                <a:ea typeface="Garamond"/>
                <a:cs typeface="Garamond"/>
                <a:sym typeface="Garamond"/>
              </a:rPr>
              <a:t>Can you enforce “patents”? Why do patents exist?</a:t>
            </a:r>
            <a:endParaRPr/>
          </a:p>
          <a:p>
            <a:pPr indent="-274320" lvl="0" marL="274320" rtl="0" algn="l">
              <a:lnSpc>
                <a:spcPct val="90000"/>
              </a:lnSpc>
              <a:spcBef>
                <a:spcPts val="2200"/>
              </a:spcBef>
              <a:spcAft>
                <a:spcPts val="0"/>
              </a:spcAft>
              <a:buSzPts val="3200"/>
              <a:buChar char="•"/>
            </a:pPr>
            <a:r>
              <a:rPr lang="en-US" sz="3200">
                <a:latin typeface="Garamond"/>
                <a:ea typeface="Garamond"/>
                <a:cs typeface="Garamond"/>
                <a:sym typeface="Garamond"/>
              </a:rPr>
              <a:t>What “resources” allowed the winning group to be successful? </a:t>
            </a:r>
            <a:endParaRPr/>
          </a:p>
          <a:p>
            <a:pPr indent="-274319" lvl="1" marL="594360" rtl="0" algn="l">
              <a:lnSpc>
                <a:spcPct val="90000"/>
              </a:lnSpc>
              <a:spcBef>
                <a:spcPts val="1600"/>
              </a:spcBef>
              <a:spcAft>
                <a:spcPts val="0"/>
              </a:spcAft>
              <a:buSzPts val="3200"/>
              <a:buChar char="•"/>
            </a:pPr>
            <a:r>
              <a:rPr lang="en-US" sz="3200">
                <a:latin typeface="Garamond"/>
                <a:ea typeface="Garamond"/>
                <a:cs typeface="Garamond"/>
                <a:sym typeface="Garamond"/>
              </a:rPr>
              <a:t>What types are these?</a:t>
            </a:r>
            <a:endParaRPr/>
          </a:p>
          <a:p>
            <a:pPr indent="-274319" lvl="1" marL="594360" rtl="0" algn="l">
              <a:lnSpc>
                <a:spcPct val="90000"/>
              </a:lnSpc>
              <a:spcBef>
                <a:spcPts val="1600"/>
              </a:spcBef>
              <a:spcAft>
                <a:spcPts val="0"/>
              </a:spcAft>
              <a:buSzPts val="3200"/>
              <a:buChar char="•"/>
            </a:pPr>
            <a:r>
              <a:rPr lang="en-US" sz="3200">
                <a:latin typeface="Garamond"/>
                <a:ea typeface="Garamond"/>
                <a:cs typeface="Garamond"/>
                <a:sym typeface="Garamond"/>
              </a:rPr>
              <a:t>Are they easily identified?</a:t>
            </a:r>
            <a:endParaRPr/>
          </a:p>
          <a:p>
            <a:pPr indent="-274319" lvl="1" marL="594360" rtl="0" algn="l">
              <a:lnSpc>
                <a:spcPct val="90000"/>
              </a:lnSpc>
              <a:spcBef>
                <a:spcPts val="1600"/>
              </a:spcBef>
              <a:spcAft>
                <a:spcPts val="0"/>
              </a:spcAft>
              <a:buSzPts val="3200"/>
              <a:buChar char="•"/>
            </a:pPr>
            <a:r>
              <a:rPr lang="en-US" sz="3200">
                <a:latin typeface="Garamond"/>
                <a:ea typeface="Garamond"/>
                <a:cs typeface="Garamond"/>
                <a:sym typeface="Garamond"/>
              </a:rPr>
              <a:t>Can you imitate “unobserved” resources?</a:t>
            </a:r>
            <a:endParaRPr/>
          </a:p>
          <a:p>
            <a:pPr indent="0" lvl="0" marL="0" rtl="0" algn="l">
              <a:spcBef>
                <a:spcPts val="2200"/>
              </a:spcBef>
              <a:spcAft>
                <a:spcPts val="0"/>
              </a:spcAft>
              <a:buSzPts val="2200"/>
              <a:buNone/>
            </a:pPr>
            <a:r>
              <a:t/>
            </a:r>
            <a:endParaRPr/>
          </a:p>
        </p:txBody>
      </p:sp>
      <p:sp>
        <p:nvSpPr>
          <p:cNvPr id="188" name="Google Shape;188;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6"/>
          <p:cNvSpPr txBox="1"/>
          <p:nvPr>
            <p:ph type="title"/>
          </p:nvPr>
        </p:nvSpPr>
        <p:spPr>
          <a:xfrm>
            <a:off x="609599" y="228599"/>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400"/>
              <a:buFont typeface="Times New Roman"/>
              <a:buNone/>
            </a:pPr>
            <a:r>
              <a:rPr b="1" lang="en-US">
                <a:latin typeface="Times New Roman"/>
                <a:ea typeface="Times New Roman"/>
                <a:cs typeface="Times New Roman"/>
                <a:sym typeface="Times New Roman"/>
              </a:rPr>
              <a:t>Sustaining Competitive Advantage</a:t>
            </a:r>
            <a:endParaRPr/>
          </a:p>
        </p:txBody>
      </p:sp>
      <p:grpSp>
        <p:nvGrpSpPr>
          <p:cNvPr id="195" name="Google Shape;195;p16"/>
          <p:cNvGrpSpPr/>
          <p:nvPr/>
        </p:nvGrpSpPr>
        <p:grpSpPr>
          <a:xfrm>
            <a:off x="1560599" y="1705526"/>
            <a:ext cx="10152770" cy="4852680"/>
            <a:chOff x="1594646" y="1783347"/>
            <a:chExt cx="10152770" cy="4852680"/>
          </a:xfrm>
        </p:grpSpPr>
        <p:sp>
          <p:nvSpPr>
            <p:cNvPr id="196" name="Google Shape;196;p16"/>
            <p:cNvSpPr/>
            <p:nvPr/>
          </p:nvSpPr>
          <p:spPr>
            <a:xfrm>
              <a:off x="1594646" y="1801020"/>
              <a:ext cx="3097212" cy="1728788"/>
            </a:xfrm>
            <a:prstGeom prst="rect">
              <a:avLst/>
            </a:prstGeom>
            <a:solidFill>
              <a:srgbClr val="ECE9E4"/>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97" name="Google Shape;197;p16"/>
            <p:cNvSpPr txBox="1"/>
            <p:nvPr/>
          </p:nvSpPr>
          <p:spPr>
            <a:xfrm>
              <a:off x="1667670" y="1783347"/>
              <a:ext cx="3024188" cy="1816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Garamond"/>
                  <a:ea typeface="Garamond"/>
                  <a:cs typeface="Garamond"/>
                  <a:sym typeface="Garamond"/>
                </a:rPr>
                <a:t>PRICE-BASED STRATEGIES</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Accepted reduced margin</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Win a price war</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Reduce costs</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Focus on specific segments</a:t>
              </a:r>
              <a:endParaRPr/>
            </a:p>
          </p:txBody>
        </p:sp>
        <p:sp>
          <p:nvSpPr>
            <p:cNvPr id="198" name="Google Shape;198;p16"/>
            <p:cNvSpPr/>
            <p:nvPr/>
          </p:nvSpPr>
          <p:spPr>
            <a:xfrm>
              <a:off x="8185944" y="1785421"/>
              <a:ext cx="3404561" cy="1711325"/>
            </a:xfrm>
            <a:prstGeom prst="rect">
              <a:avLst/>
            </a:prstGeom>
            <a:solidFill>
              <a:srgbClr val="ECE9E4"/>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99" name="Google Shape;199;p16"/>
            <p:cNvSpPr txBox="1"/>
            <p:nvPr/>
          </p:nvSpPr>
          <p:spPr>
            <a:xfrm>
              <a:off x="8219991" y="1783347"/>
              <a:ext cx="3527425" cy="169277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Garamond"/>
                  <a:ea typeface="Garamond"/>
                  <a:cs typeface="Garamond"/>
                  <a:sym typeface="Garamond"/>
                </a:rPr>
                <a:t>DIFFERENTIATION</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Create difficulties of imitation</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Achieve imperfect mobility of resources and competences</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Reinvest margin</a:t>
              </a:r>
              <a:endParaRPr sz="1600">
                <a:solidFill>
                  <a:schemeClr val="dk1"/>
                </a:solidFill>
                <a:latin typeface="Arial"/>
                <a:ea typeface="Arial"/>
                <a:cs typeface="Arial"/>
                <a:sym typeface="Arial"/>
              </a:endParaRPr>
            </a:p>
          </p:txBody>
        </p:sp>
        <p:sp>
          <p:nvSpPr>
            <p:cNvPr descr="A chart with three boxes labeled (clockwise) &quot;differentiation,&quot; &quot;lock in,&quot; and &quot;price-based strategies&quot; that point to a circle labeled &quot;sustainable competitive advantage.&quot; Under &quot;differentiation,&quot; there are three bullet points labeled &quot;create difficulties of imitation,&quot; &quot;achieve imperfect mobility of resources and competences,&quot; and &quot;reinvest margin.&quot; Under &quot;lock in,&quot; there are four bullet points labeled &quot;Achieve size/market dominance,&quot; &quot;First-mover advantage,&quot; &quot;Reinforcement,&quot; and &quot;Rigorous enforcement.&quot; Under &quot;price-based strategies,&quot; there are four bullet points labeled &quot;Accepted reduced margin,&quot; &quot;Win a price war,&quot; &quot;Reduce costs,&quot; and &quot;Focus on specific segments.&quot;&#10;" id="200" name="Google Shape;200;p16"/>
            <p:cNvSpPr/>
            <p:nvPr/>
          </p:nvSpPr>
          <p:spPr>
            <a:xfrm>
              <a:off x="4943476" y="3416615"/>
              <a:ext cx="2449513" cy="1008063"/>
            </a:xfrm>
            <a:prstGeom prst="ellipse">
              <a:avLst/>
            </a:prstGeom>
            <a:solidFill>
              <a:srgbClr val="5C0607"/>
            </a:solidFill>
            <a:ln cap="flat" cmpd="sng" w="1270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Arial"/>
                  <a:ea typeface="Arial"/>
                  <a:cs typeface="Arial"/>
                  <a:sym typeface="Arial"/>
                </a:rPr>
                <a:t>Sustainable Competitive</a:t>
              </a:r>
              <a:endParaRPr/>
            </a:p>
            <a:p>
              <a:pPr indent="0" lvl="0" marL="0" marR="0" rtl="0" algn="ctr">
                <a:spcBef>
                  <a:spcPts val="0"/>
                </a:spcBef>
                <a:spcAft>
                  <a:spcPts val="0"/>
                </a:spcAft>
                <a:buNone/>
              </a:pPr>
              <a:r>
                <a:rPr lang="en-US" sz="1600">
                  <a:solidFill>
                    <a:schemeClr val="lt1"/>
                  </a:solidFill>
                  <a:latin typeface="Arial"/>
                  <a:ea typeface="Arial"/>
                  <a:cs typeface="Arial"/>
                  <a:sym typeface="Arial"/>
                </a:rPr>
                <a:t>Advantage</a:t>
              </a:r>
              <a:endParaRPr/>
            </a:p>
          </p:txBody>
        </p:sp>
        <p:sp>
          <p:nvSpPr>
            <p:cNvPr id="201" name="Google Shape;201;p16"/>
            <p:cNvSpPr/>
            <p:nvPr/>
          </p:nvSpPr>
          <p:spPr>
            <a:xfrm>
              <a:off x="4800600" y="4868864"/>
              <a:ext cx="3200400" cy="1760537"/>
            </a:xfrm>
            <a:prstGeom prst="rect">
              <a:avLst/>
            </a:prstGeom>
            <a:solidFill>
              <a:srgbClr val="ECE9E4"/>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202" name="Google Shape;202;p16"/>
            <p:cNvSpPr txBox="1"/>
            <p:nvPr/>
          </p:nvSpPr>
          <p:spPr>
            <a:xfrm>
              <a:off x="4852820" y="4819927"/>
              <a:ext cx="3148179" cy="1816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600">
                  <a:solidFill>
                    <a:schemeClr val="dk1"/>
                  </a:solidFill>
                  <a:latin typeface="Garamond"/>
                  <a:ea typeface="Garamond"/>
                  <a:cs typeface="Garamond"/>
                  <a:sym typeface="Garamond"/>
                </a:rPr>
                <a:t>LOCK IN</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Achieve size/market dominance</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First-mover advantage</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Reinforcement</a:t>
              </a:r>
              <a:endParaRPr/>
            </a:p>
            <a:p>
              <a:pPr indent="-101600" lvl="0" marL="0" marR="0" rtl="0" algn="l">
                <a:spcBef>
                  <a:spcPts val="800"/>
                </a:spcBef>
                <a:spcAft>
                  <a:spcPts val="0"/>
                </a:spcAft>
                <a:buClr>
                  <a:schemeClr val="dk1"/>
                </a:buClr>
                <a:buSzPts val="1600"/>
                <a:buFont typeface="Garamond"/>
                <a:buChar char="•"/>
              </a:pPr>
              <a:r>
                <a:rPr lang="en-US" sz="1600">
                  <a:solidFill>
                    <a:schemeClr val="dk1"/>
                  </a:solidFill>
                  <a:latin typeface="Garamond"/>
                  <a:ea typeface="Garamond"/>
                  <a:cs typeface="Garamond"/>
                  <a:sym typeface="Garamond"/>
                </a:rPr>
                <a:t>Rigorous enforcement</a:t>
              </a:r>
              <a:endParaRPr/>
            </a:p>
          </p:txBody>
        </p:sp>
        <p:cxnSp>
          <p:nvCxnSpPr>
            <p:cNvPr id="203" name="Google Shape;203;p16"/>
            <p:cNvCxnSpPr/>
            <p:nvPr/>
          </p:nvCxnSpPr>
          <p:spPr>
            <a:xfrm>
              <a:off x="4191000" y="3124201"/>
              <a:ext cx="1112838" cy="449263"/>
            </a:xfrm>
            <a:prstGeom prst="straightConnector1">
              <a:avLst/>
            </a:prstGeom>
            <a:noFill/>
            <a:ln cap="flat" cmpd="sng" w="38100">
              <a:solidFill>
                <a:schemeClr val="dk1"/>
              </a:solidFill>
              <a:prstDash val="solid"/>
              <a:round/>
              <a:headEnd len="sm" w="sm" type="none"/>
              <a:tailEnd len="lg" w="lg" type="triangle"/>
            </a:ln>
          </p:spPr>
        </p:cxnSp>
        <p:cxnSp>
          <p:nvCxnSpPr>
            <p:cNvPr id="204" name="Google Shape;204;p16"/>
            <p:cNvCxnSpPr/>
            <p:nvPr/>
          </p:nvCxnSpPr>
          <p:spPr>
            <a:xfrm flipH="1">
              <a:off x="7032626" y="3124201"/>
              <a:ext cx="1044575" cy="449263"/>
            </a:xfrm>
            <a:prstGeom prst="straightConnector1">
              <a:avLst/>
            </a:prstGeom>
            <a:noFill/>
            <a:ln cap="flat" cmpd="sng" w="38100">
              <a:solidFill>
                <a:schemeClr val="dk1"/>
              </a:solidFill>
              <a:prstDash val="solid"/>
              <a:round/>
              <a:headEnd len="sm" w="sm" type="none"/>
              <a:tailEnd len="lg" w="lg" type="triangle"/>
            </a:ln>
          </p:spPr>
        </p:cxnSp>
        <p:cxnSp>
          <p:nvCxnSpPr>
            <p:cNvPr id="205" name="Google Shape;205;p16"/>
            <p:cNvCxnSpPr/>
            <p:nvPr/>
          </p:nvCxnSpPr>
          <p:spPr>
            <a:xfrm rot="10800000">
              <a:off x="6167438" y="4437063"/>
              <a:ext cx="0" cy="431800"/>
            </a:xfrm>
            <a:prstGeom prst="straightConnector1">
              <a:avLst/>
            </a:prstGeom>
            <a:noFill/>
            <a:ln cap="flat" cmpd="sng" w="38100">
              <a:solidFill>
                <a:schemeClr val="dk1"/>
              </a:solidFill>
              <a:prstDash val="solid"/>
              <a:round/>
              <a:headEnd len="sm" w="sm" type="none"/>
              <a:tailEnd len="lg" w="lg" type="triangle"/>
            </a:ln>
          </p:spPr>
        </p:cxnSp>
      </p:grpSp>
      <p:sp>
        <p:nvSpPr>
          <p:cNvPr id="206" name="Google Shape;206;p1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Tinkering with Strategy</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lnSpc>
                <a:spcPct val="90000"/>
              </a:lnSpc>
              <a:spcBef>
                <a:spcPts val="0"/>
              </a:spcBef>
              <a:spcAft>
                <a:spcPts val="0"/>
              </a:spcAft>
              <a:buSzPts val="2400"/>
              <a:buChar char="•"/>
            </a:pPr>
            <a:r>
              <a:rPr b="1" lang="en-US" sz="2400">
                <a:latin typeface="Garamond"/>
                <a:ea typeface="Garamond"/>
                <a:cs typeface="Garamond"/>
                <a:sym typeface="Garamond"/>
              </a:rPr>
              <a:t>Aim of the game:</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In order to win your team needs to build the highest freestanding tower using Tinkertoy construction set.</a:t>
            </a:r>
            <a:endParaRPr/>
          </a:p>
          <a:p>
            <a:pPr indent="-274320" lvl="0" marL="274320" rtl="0" algn="l">
              <a:lnSpc>
                <a:spcPct val="90000"/>
              </a:lnSpc>
              <a:spcBef>
                <a:spcPts val="2200"/>
              </a:spcBef>
              <a:spcAft>
                <a:spcPts val="0"/>
              </a:spcAft>
              <a:buSzPts val="2400"/>
              <a:buChar char="•"/>
            </a:pPr>
            <a:r>
              <a:rPr b="1" lang="en-US" sz="2400">
                <a:latin typeface="Garamond"/>
                <a:ea typeface="Garamond"/>
                <a:cs typeface="Garamond"/>
                <a:sym typeface="Garamond"/>
              </a:rPr>
              <a:t>Rules of the game:</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All groups will be given 10 minutes to plan how to build a Tinker Toy tower.</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All pieces of the Tinker Toys must be separated before your group can build.</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However you may position the pieces as you wish.</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The tower must be freestanding, i.e. it may not touch anything or anyone.</a:t>
            </a:r>
            <a:endParaRPr/>
          </a:p>
          <a:p>
            <a:pPr indent="-134620" lvl="0" marL="274320" rtl="0" algn="l">
              <a:spcBef>
                <a:spcPts val="2200"/>
              </a:spcBef>
              <a:spcAft>
                <a:spcPts val="0"/>
              </a:spcAft>
              <a:buSzPts val="2200"/>
              <a:buNone/>
            </a:pPr>
            <a:r>
              <a:t/>
            </a:r>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More Rules</a:t>
            </a:r>
            <a:endParaRPr/>
          </a:p>
        </p:txBody>
      </p:sp>
      <p:sp>
        <p:nvSpPr>
          <p:cNvPr id="111" name="Google Shape;111;p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274320" lvl="0" marL="274320" rtl="0" algn="l">
              <a:spcBef>
                <a:spcPts val="0"/>
              </a:spcBef>
              <a:spcAft>
                <a:spcPts val="0"/>
              </a:spcAft>
              <a:buSzPts val="2800"/>
              <a:buChar char="•"/>
            </a:pPr>
            <a:r>
              <a:rPr lang="en-US" sz="2800">
                <a:latin typeface="Garamond"/>
                <a:ea typeface="Garamond"/>
                <a:cs typeface="Garamond"/>
                <a:sym typeface="Garamond"/>
              </a:rPr>
              <a:t>The groups’ order of building will be randomly determined.</a:t>
            </a:r>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Each subsequent group will immediately follow the previous group, after the previous group has taken apart their tower—fully separating each Tinker Toy.</a:t>
            </a:r>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274320" lvl="0" marL="274320" rtl="0" algn="l">
              <a:spcBef>
                <a:spcPts val="2200"/>
              </a:spcBef>
              <a:spcAft>
                <a:spcPts val="0"/>
              </a:spcAft>
              <a:buSzPts val="2800"/>
              <a:buChar char="•"/>
            </a:pPr>
            <a:r>
              <a:rPr lang="en-US" sz="2800">
                <a:latin typeface="Garamond"/>
                <a:ea typeface="Garamond"/>
                <a:cs typeface="Garamond"/>
                <a:sym typeface="Garamond"/>
              </a:rPr>
              <a:t>Each group will have </a:t>
            </a:r>
            <a:r>
              <a:rPr b="1" lang="en-US" sz="2800">
                <a:solidFill>
                  <a:srgbClr val="891411"/>
                </a:solidFill>
                <a:latin typeface="Garamond"/>
                <a:ea typeface="Garamond"/>
                <a:cs typeface="Garamond"/>
                <a:sym typeface="Garamond"/>
              </a:rPr>
              <a:t>40 seconds </a:t>
            </a:r>
            <a:r>
              <a:rPr lang="en-US" sz="2800">
                <a:latin typeface="Garamond"/>
                <a:ea typeface="Garamond"/>
                <a:cs typeface="Garamond"/>
                <a:sym typeface="Garamond"/>
              </a:rPr>
              <a:t>to build their tower. They must cease when time is called.</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12" name="Google Shape;112;p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Even More Rules</a:t>
            </a:r>
            <a:endParaRPr/>
          </a:p>
        </p:txBody>
      </p:sp>
      <p:sp>
        <p:nvSpPr>
          <p:cNvPr id="118" name="Google Shape;118;p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3200"/>
              <a:buChar char="•"/>
            </a:pPr>
            <a:r>
              <a:rPr lang="en-US" sz="3200">
                <a:latin typeface="Garamond"/>
                <a:ea typeface="Garamond"/>
                <a:cs typeface="Garamond"/>
                <a:sym typeface="Garamond"/>
              </a:rPr>
              <a:t>Breaking a Tinker Toy part will result in disqualification.</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All groups may watch the building group.</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The winning group will be determined by having the tallest Tinker Toy tower.</a:t>
            </a:r>
            <a:endParaRPr/>
          </a:p>
          <a:p>
            <a:pPr indent="-274320" lvl="0" marL="274320" rtl="0" algn="l">
              <a:spcBef>
                <a:spcPts val="2200"/>
              </a:spcBef>
              <a:spcAft>
                <a:spcPts val="0"/>
              </a:spcAft>
              <a:buSzPts val="3200"/>
              <a:buChar char="•"/>
            </a:pPr>
            <a:r>
              <a:rPr lang="en-US" sz="3200">
                <a:latin typeface="Garamond"/>
                <a:ea typeface="Garamond"/>
                <a:cs typeface="Garamond"/>
                <a:sym typeface="Garamond"/>
              </a:rPr>
              <a:t>Please, no betting.</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19" name="Google Shape;119;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Font typeface="Times New Roman"/>
              <a:buNone/>
            </a:pPr>
            <a:r>
              <a:rPr b="1" lang="en-US" sz="2800">
                <a:latin typeface="Times New Roman"/>
                <a:ea typeface="Times New Roman"/>
                <a:cs typeface="Times New Roman"/>
                <a:sym typeface="Times New Roman"/>
              </a:rPr>
              <a:t>Discussion – Take 5 Minutes to Think About the following</a:t>
            </a:r>
            <a:endParaRPr/>
          </a:p>
        </p:txBody>
      </p:sp>
      <p:sp>
        <p:nvSpPr>
          <p:cNvPr id="125" name="Google Shape;125;p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lnSpc>
                <a:spcPct val="90000"/>
              </a:lnSpc>
              <a:spcBef>
                <a:spcPts val="0"/>
              </a:spcBef>
              <a:spcAft>
                <a:spcPts val="0"/>
              </a:spcAft>
              <a:buSzPts val="2400"/>
              <a:buChar char="•"/>
            </a:pPr>
            <a:r>
              <a:rPr lang="en-US" sz="2400">
                <a:latin typeface="Garamond"/>
                <a:ea typeface="Garamond"/>
                <a:cs typeface="Garamond"/>
                <a:sym typeface="Garamond"/>
              </a:rPr>
              <a:t>Why has the winning team won? </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Was there any unique strategy employed by the winning group?</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What could the other groups learn from the success of the winning group? </a:t>
            </a:r>
            <a:endParaRPr/>
          </a:p>
          <a:p>
            <a:pPr indent="-274320" lvl="0" marL="274320" rtl="0" algn="l">
              <a:lnSpc>
                <a:spcPct val="90000"/>
              </a:lnSpc>
              <a:spcBef>
                <a:spcPts val="2200"/>
              </a:spcBef>
              <a:spcAft>
                <a:spcPts val="0"/>
              </a:spcAft>
              <a:buSzPts val="2400"/>
              <a:buChar char="•"/>
            </a:pPr>
            <a:r>
              <a:rPr lang="en-US" sz="2400">
                <a:latin typeface="Garamond"/>
                <a:ea typeface="Garamond"/>
                <a:cs typeface="Garamond"/>
                <a:sym typeface="Garamond"/>
              </a:rPr>
              <a:t>Why did the non-winning groups “fail”?</a:t>
            </a:r>
            <a:endParaRPr/>
          </a:p>
          <a:p>
            <a:pPr indent="-274319" lvl="1" marL="594360" rtl="0" algn="l">
              <a:lnSpc>
                <a:spcPct val="90000"/>
              </a:lnSpc>
              <a:spcBef>
                <a:spcPts val="1600"/>
              </a:spcBef>
              <a:spcAft>
                <a:spcPts val="0"/>
              </a:spcAft>
              <a:buSzPts val="2400"/>
              <a:buChar char="•"/>
            </a:pPr>
            <a:r>
              <a:rPr lang="en-US" sz="2400">
                <a:latin typeface="Garamond"/>
                <a:ea typeface="Garamond"/>
                <a:cs typeface="Garamond"/>
                <a:sym typeface="Garamond"/>
              </a:rPr>
              <a:t>Was it bad strategy, poor implementation, or bad luck?</a:t>
            </a:r>
            <a:endParaRPr/>
          </a:p>
          <a:p>
            <a:pPr indent="-274320" lvl="0" marL="274320" rtl="0" algn="l">
              <a:lnSpc>
                <a:spcPct val="90000"/>
              </a:lnSpc>
              <a:spcBef>
                <a:spcPts val="2200"/>
              </a:spcBef>
              <a:spcAft>
                <a:spcPts val="0"/>
              </a:spcAft>
              <a:buSzPts val="2400"/>
              <a:buChar char="•"/>
            </a:pPr>
            <a:r>
              <a:rPr lang="en-US" sz="2400">
                <a:latin typeface="Garamond"/>
                <a:ea typeface="Garamond"/>
                <a:cs typeface="Garamond"/>
                <a:sym typeface="Garamond"/>
              </a:rPr>
              <a:t>If the teams were companies and Tinker Toys were new products, what does your game experience tell you about competitors and their strategy?</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26" name="Google Shape;126;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Times New Roman"/>
              <a:buNone/>
            </a:pPr>
            <a:r>
              <a:rPr b="1" lang="en-US" sz="3200">
                <a:latin typeface="Times New Roman"/>
                <a:ea typeface="Times New Roman"/>
                <a:cs typeface="Times New Roman"/>
                <a:sym typeface="Times New Roman"/>
              </a:rPr>
              <a:t>Tinkering and first-mover advantage/disadvantage</a:t>
            </a:r>
            <a:endParaRPr/>
          </a:p>
        </p:txBody>
      </p:sp>
      <p:sp>
        <p:nvSpPr>
          <p:cNvPr id="132" name="Google Shape;132;p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800"/>
              <a:buChar char="•"/>
            </a:pPr>
            <a:r>
              <a:rPr b="1" lang="en-US" sz="2800">
                <a:latin typeface="Garamond"/>
                <a:ea typeface="Garamond"/>
                <a:cs typeface="Garamond"/>
                <a:sym typeface="Garamond"/>
              </a:rPr>
              <a:t>What’s a first-mover advantage?</a:t>
            </a:r>
            <a:endParaRPr/>
          </a:p>
          <a:p>
            <a:pPr indent="-274320" lvl="1" marL="450850" rtl="0" algn="l">
              <a:spcBef>
                <a:spcPts val="1600"/>
              </a:spcBef>
              <a:spcAft>
                <a:spcPts val="0"/>
              </a:spcAft>
              <a:buSzPts val="2800"/>
              <a:buFont typeface="Noto Sans Symbols"/>
              <a:buChar char="✔"/>
            </a:pPr>
            <a:r>
              <a:rPr lang="en-US" sz="2800">
                <a:latin typeface="Garamond"/>
                <a:ea typeface="Garamond"/>
                <a:cs typeface="Garamond"/>
                <a:sym typeface="Garamond"/>
              </a:rPr>
              <a:t>Initial occupant of a strategic position or niche gains access to resources and capabilities that a follower cannot match</a:t>
            </a:r>
            <a:endParaRPr/>
          </a:p>
          <a:p>
            <a:pPr indent="-274320" lvl="1" marL="450850" rtl="0" algn="l">
              <a:spcBef>
                <a:spcPts val="1600"/>
              </a:spcBef>
              <a:spcAft>
                <a:spcPts val="0"/>
              </a:spcAft>
              <a:buSzPts val="2800"/>
              <a:buFont typeface="Noto Sans Symbols"/>
              <a:buChar char="✔"/>
            </a:pPr>
            <a:r>
              <a:rPr lang="en-US" sz="2800">
                <a:latin typeface="Garamond"/>
                <a:ea typeface="Garamond"/>
                <a:cs typeface="Garamond"/>
                <a:sym typeface="Garamond"/>
              </a:rPr>
              <a:t>Advantages that come to firms that make important strategic and technological decisions early in the development of an industry</a:t>
            </a:r>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33" name="Google Shape;133;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Some First Mover Advantages</a:t>
            </a:r>
            <a:endParaRPr/>
          </a:p>
        </p:txBody>
      </p:sp>
      <p:sp>
        <p:nvSpPr>
          <p:cNvPr id="139" name="Google Shape;139;p7"/>
          <p:cNvSpPr txBox="1"/>
          <p:nvPr>
            <p:ph idx="1" type="body"/>
          </p:nvPr>
        </p:nvSpPr>
        <p:spPr>
          <a:xfrm>
            <a:off x="1066800" y="1714500"/>
            <a:ext cx="5297424" cy="4457700"/>
          </a:xfrm>
          <a:prstGeom prst="rect">
            <a:avLst/>
          </a:prstGeom>
          <a:noFill/>
          <a:ln>
            <a:noFill/>
          </a:ln>
        </p:spPr>
        <p:txBody>
          <a:bodyPr anchorCtr="0" anchor="t" bIns="45700" lIns="91425" spcFirstLastPara="1" rIns="91425" wrap="square" tIns="45700">
            <a:normAutofit lnSpcReduction="10000"/>
          </a:bodyPr>
          <a:lstStyle/>
          <a:p>
            <a:pPr indent="-274320" lvl="0" marL="274320" rtl="0" algn="l">
              <a:spcBef>
                <a:spcPts val="0"/>
              </a:spcBef>
              <a:spcAft>
                <a:spcPts val="0"/>
              </a:spcAft>
              <a:buSzPts val="2200"/>
              <a:buChar char="•"/>
            </a:pPr>
            <a:r>
              <a:rPr lang="en-US" u="sng">
                <a:latin typeface="Garamond"/>
                <a:ea typeface="Garamond"/>
                <a:cs typeface="Garamond"/>
                <a:sym typeface="Garamond"/>
              </a:rPr>
              <a:t>Technological Leadership</a:t>
            </a:r>
            <a:endParaRPr/>
          </a:p>
          <a:p>
            <a:pPr indent="-236538" lvl="1" marL="457200" rtl="0" algn="l">
              <a:spcBef>
                <a:spcPts val="1600"/>
              </a:spcBef>
              <a:spcAft>
                <a:spcPts val="0"/>
              </a:spcAft>
              <a:buSzPts val="2200"/>
              <a:buFont typeface="Noto Sans Symbols"/>
              <a:buChar char="✔"/>
            </a:pPr>
            <a:r>
              <a:rPr lang="en-US" sz="2200">
                <a:latin typeface="Garamond"/>
                <a:ea typeface="Garamond"/>
                <a:cs typeface="Garamond"/>
                <a:sym typeface="Garamond"/>
              </a:rPr>
              <a:t>Experience or learning curve</a:t>
            </a:r>
            <a:endParaRPr/>
          </a:p>
          <a:p>
            <a:pPr indent="-236538" lvl="1" marL="457200" rtl="0" algn="l">
              <a:spcBef>
                <a:spcPts val="1600"/>
              </a:spcBef>
              <a:spcAft>
                <a:spcPts val="0"/>
              </a:spcAft>
              <a:buSzPts val="2200"/>
              <a:buFont typeface="Noto Sans Symbols"/>
              <a:buChar char="✔"/>
            </a:pPr>
            <a:r>
              <a:rPr lang="en-US" sz="2200">
                <a:latin typeface="Garamond"/>
                <a:ea typeface="Garamond"/>
                <a:cs typeface="Garamond"/>
                <a:sym typeface="Garamond"/>
              </a:rPr>
              <a:t>Success in patent or R&amp;D</a:t>
            </a:r>
            <a:endParaRPr/>
          </a:p>
          <a:p>
            <a:pPr indent="-274320" lvl="0" marL="274320" rtl="0" algn="l">
              <a:spcBef>
                <a:spcPts val="1275"/>
              </a:spcBef>
              <a:spcAft>
                <a:spcPts val="0"/>
              </a:spcAft>
              <a:buSzPts val="2200"/>
              <a:buChar char="•"/>
            </a:pPr>
            <a:r>
              <a:rPr lang="en-US" u="sng">
                <a:latin typeface="Garamond"/>
                <a:ea typeface="Garamond"/>
                <a:cs typeface="Garamond"/>
                <a:sym typeface="Garamond"/>
              </a:rPr>
              <a:t>Switching Costs </a:t>
            </a:r>
            <a:endParaRPr/>
          </a:p>
          <a:p>
            <a:pPr indent="-236538" lvl="1" marL="457200" rtl="0" algn="l">
              <a:spcBef>
                <a:spcPts val="1600"/>
              </a:spcBef>
              <a:spcAft>
                <a:spcPts val="0"/>
              </a:spcAft>
              <a:buSzPts val="2200"/>
              <a:buFont typeface="Noto Sans Symbols"/>
              <a:buChar char="✔"/>
            </a:pPr>
            <a:r>
              <a:rPr lang="en-US" sz="2200">
                <a:latin typeface="Garamond"/>
                <a:ea typeface="Garamond"/>
                <a:cs typeface="Garamond"/>
                <a:sym typeface="Garamond"/>
              </a:rPr>
              <a:t>Supplier-specific learning and investment</a:t>
            </a:r>
            <a:endParaRPr/>
          </a:p>
          <a:p>
            <a:pPr indent="-236538" lvl="1" marL="457200" rtl="0" algn="l">
              <a:spcBef>
                <a:spcPts val="1600"/>
              </a:spcBef>
              <a:spcAft>
                <a:spcPts val="0"/>
              </a:spcAft>
              <a:buSzPts val="2200"/>
              <a:buFont typeface="Noto Sans Symbols"/>
              <a:buChar char="✔"/>
            </a:pPr>
            <a:r>
              <a:rPr lang="en-US" sz="2200">
                <a:latin typeface="Garamond"/>
                <a:ea typeface="Garamond"/>
                <a:cs typeface="Garamond"/>
                <a:sym typeface="Garamond"/>
              </a:rPr>
              <a:t>Contractual switching costs </a:t>
            </a:r>
            <a:endParaRPr/>
          </a:p>
          <a:p>
            <a:pPr indent="-274320" lvl="0" marL="274320" rtl="0" algn="l">
              <a:spcBef>
                <a:spcPts val="1275"/>
              </a:spcBef>
              <a:spcAft>
                <a:spcPts val="0"/>
              </a:spcAft>
              <a:buSzPts val="2200"/>
              <a:buChar char="•"/>
            </a:pPr>
            <a:r>
              <a:rPr lang="en-US" u="sng">
                <a:latin typeface="Garamond"/>
                <a:ea typeface="Garamond"/>
                <a:cs typeface="Garamond"/>
                <a:sym typeface="Garamond"/>
              </a:rPr>
              <a:t>Preemption of scarce assets</a:t>
            </a:r>
            <a:endParaRPr/>
          </a:p>
          <a:p>
            <a:pPr indent="-236538" lvl="1" marL="457200" rtl="0" algn="l">
              <a:spcBef>
                <a:spcPts val="1600"/>
              </a:spcBef>
              <a:spcAft>
                <a:spcPts val="0"/>
              </a:spcAft>
              <a:buSzPts val="2200"/>
              <a:buFont typeface="Noto Sans Symbols"/>
              <a:buChar char="✔"/>
            </a:pPr>
            <a:r>
              <a:rPr lang="en-US" sz="2200">
                <a:latin typeface="Garamond"/>
                <a:ea typeface="Garamond"/>
                <a:cs typeface="Garamond"/>
                <a:sym typeface="Garamond"/>
              </a:rPr>
              <a:t>Controlling assets that already exist</a:t>
            </a:r>
            <a:endParaRPr/>
          </a:p>
          <a:p>
            <a:pPr indent="-236538" lvl="1" marL="457200" rtl="0" algn="l">
              <a:spcBef>
                <a:spcPts val="1600"/>
              </a:spcBef>
              <a:spcAft>
                <a:spcPts val="0"/>
              </a:spcAft>
              <a:buSzPts val="2200"/>
              <a:buFont typeface="Noto Sans Symbols"/>
              <a:buChar char="✔"/>
            </a:pPr>
            <a:r>
              <a:rPr lang="en-US" sz="2200">
                <a:latin typeface="Garamond"/>
                <a:ea typeface="Garamond"/>
                <a:cs typeface="Garamond"/>
                <a:sym typeface="Garamond"/>
              </a:rPr>
              <a:t>Positioning in ‘space’</a:t>
            </a:r>
            <a:endParaRPr/>
          </a:p>
          <a:p>
            <a:pPr indent="-134620" lvl="0" marL="274320" rtl="0" algn="l">
              <a:spcBef>
                <a:spcPts val="2200"/>
              </a:spcBef>
              <a:spcAft>
                <a:spcPts val="0"/>
              </a:spcAft>
              <a:buSzPts val="2200"/>
              <a:buNone/>
            </a:pPr>
            <a:r>
              <a:t/>
            </a:r>
            <a:endParaRPr/>
          </a:p>
        </p:txBody>
      </p:sp>
      <p:sp>
        <p:nvSpPr>
          <p:cNvPr id="140" name="Google Shape;140;p7"/>
          <p:cNvSpPr txBox="1"/>
          <p:nvPr/>
        </p:nvSpPr>
        <p:spPr>
          <a:xfrm>
            <a:off x="6876625" y="1714496"/>
            <a:ext cx="4756800" cy="4710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Garamond"/>
                <a:ea typeface="Garamond"/>
                <a:cs typeface="Garamond"/>
                <a:sym typeface="Garamond"/>
              </a:rPr>
              <a:t>At a time when using most personal computers required memorizing obscure commands, </a:t>
            </a:r>
            <a:r>
              <a:rPr b="1" lang="en-US" sz="2000" u="sng">
                <a:solidFill>
                  <a:schemeClr val="dk1"/>
                </a:solidFill>
                <a:latin typeface="Garamond"/>
                <a:ea typeface="Garamond"/>
                <a:cs typeface="Garamond"/>
                <a:sym typeface="Garamond"/>
              </a:rPr>
              <a:t>Apple</a:t>
            </a:r>
            <a:r>
              <a:rPr b="1" lang="en-US" sz="2000">
                <a:solidFill>
                  <a:schemeClr val="dk1"/>
                </a:solidFill>
                <a:latin typeface="Garamond"/>
                <a:ea typeface="Garamond"/>
                <a:cs typeface="Garamond"/>
                <a:sym typeface="Garamond"/>
              </a:rPr>
              <a:t> pioneered a user-friendly interface. The firm gained a reputation as an innovator that persists today.</a:t>
            </a:r>
            <a:endParaRPr b="1" sz="2000">
              <a:solidFill>
                <a:schemeClr val="dk1"/>
              </a:solidFill>
              <a:latin typeface="Garamond"/>
              <a:ea typeface="Garamond"/>
              <a:cs typeface="Garamond"/>
              <a:sym typeface="Garamond"/>
            </a:endParaRPr>
          </a:p>
          <a:p>
            <a:pPr indent="0" lvl="0" marL="0" marR="0" rtl="0" algn="l">
              <a:spcBef>
                <a:spcPts val="0"/>
              </a:spcBef>
              <a:spcAft>
                <a:spcPts val="0"/>
              </a:spcAft>
              <a:buNone/>
            </a:pPr>
            <a:r>
              <a:t/>
            </a:r>
            <a:endParaRPr b="1" sz="2000">
              <a:solidFill>
                <a:schemeClr val="dk1"/>
              </a:solidFill>
              <a:latin typeface="Garamond"/>
              <a:ea typeface="Garamond"/>
              <a:cs typeface="Garamond"/>
              <a:sym typeface="Garamond"/>
            </a:endParaRPr>
          </a:p>
          <a:p>
            <a:pPr indent="0" lvl="0" marL="0" marR="0" rtl="0" algn="l">
              <a:spcBef>
                <a:spcPts val="0"/>
              </a:spcBef>
              <a:spcAft>
                <a:spcPts val="0"/>
              </a:spcAft>
              <a:buNone/>
            </a:pPr>
            <a:r>
              <a:rPr b="1" lang="en-US" sz="2000">
                <a:solidFill>
                  <a:schemeClr val="dk1"/>
                </a:solidFill>
                <a:latin typeface="Garamond"/>
                <a:ea typeface="Garamond"/>
                <a:cs typeface="Garamond"/>
                <a:sym typeface="Garamond"/>
              </a:rPr>
              <a:t>Following World War II, Japan’s economy laid in ruin. Ibuka Masaru used this backdrop to build a company that would be the first in Japan to create tape recorders and transistors radios. The company he pioneered—</a:t>
            </a:r>
            <a:r>
              <a:rPr b="1" lang="en-US" sz="2000" u="sng">
                <a:solidFill>
                  <a:schemeClr val="dk1"/>
                </a:solidFill>
                <a:latin typeface="Garamond"/>
                <a:ea typeface="Garamond"/>
                <a:cs typeface="Garamond"/>
                <a:sym typeface="Garamond"/>
              </a:rPr>
              <a:t>Sony</a:t>
            </a:r>
            <a:r>
              <a:rPr b="1" lang="en-US" sz="2000">
                <a:solidFill>
                  <a:schemeClr val="dk1"/>
                </a:solidFill>
                <a:latin typeface="Garamond"/>
                <a:ea typeface="Garamond"/>
                <a:cs typeface="Garamond"/>
                <a:sym typeface="Garamond"/>
              </a:rPr>
              <a:t>—has now been a fierce electronics competitor for over a half century.</a:t>
            </a:r>
            <a:endParaRPr b="1" sz="2000">
              <a:solidFill>
                <a:schemeClr val="dk1"/>
              </a:solidFill>
              <a:latin typeface="Garamond"/>
              <a:ea typeface="Garamond"/>
              <a:cs typeface="Garamond"/>
              <a:sym typeface="Garamond"/>
            </a:endParaRPr>
          </a:p>
        </p:txBody>
      </p:sp>
      <p:sp>
        <p:nvSpPr>
          <p:cNvPr id="141" name="Google Shape;141;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Some First Mover Disadvantages</a:t>
            </a:r>
            <a:endParaRPr/>
          </a:p>
        </p:txBody>
      </p:sp>
      <p:sp>
        <p:nvSpPr>
          <p:cNvPr id="148" name="Google Shape;148;p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274320" lvl="0" marL="274320" rtl="0" algn="l">
              <a:lnSpc>
                <a:spcPct val="90000"/>
              </a:lnSpc>
              <a:spcBef>
                <a:spcPts val="0"/>
              </a:spcBef>
              <a:spcAft>
                <a:spcPts val="0"/>
              </a:spcAft>
              <a:buSzPct val="100000"/>
              <a:buChar char="•"/>
            </a:pPr>
            <a:r>
              <a:rPr lang="en-US" sz="3200" u="sng">
                <a:latin typeface="Garamond"/>
                <a:ea typeface="Garamond"/>
                <a:cs typeface="Garamond"/>
                <a:sym typeface="Garamond"/>
              </a:rPr>
              <a:t>Free-rider Effects</a:t>
            </a:r>
            <a:endParaRPr/>
          </a:p>
          <a:p>
            <a:pPr indent="-274319" lvl="1" marL="594360" rtl="0" algn="l">
              <a:lnSpc>
                <a:spcPct val="90000"/>
              </a:lnSpc>
              <a:spcBef>
                <a:spcPts val="1600"/>
              </a:spcBef>
              <a:spcAft>
                <a:spcPts val="0"/>
              </a:spcAft>
              <a:buSzPct val="100000"/>
              <a:buChar char="•"/>
            </a:pPr>
            <a:r>
              <a:rPr lang="en-US" sz="3200">
                <a:latin typeface="Garamond"/>
                <a:ea typeface="Garamond"/>
                <a:cs typeface="Garamond"/>
                <a:sym typeface="Garamond"/>
              </a:rPr>
              <a:t>Gaining from the experiences of early pioneers (the pioneers are the ones with the arrows in their backs)</a:t>
            </a:r>
            <a:endParaRPr/>
          </a:p>
          <a:p>
            <a:pPr indent="-274320" lvl="0" marL="274320" rtl="0" algn="l">
              <a:lnSpc>
                <a:spcPct val="90000"/>
              </a:lnSpc>
              <a:spcBef>
                <a:spcPts val="2200"/>
              </a:spcBef>
              <a:spcAft>
                <a:spcPts val="0"/>
              </a:spcAft>
              <a:buSzPct val="100000"/>
              <a:buChar char="•"/>
            </a:pPr>
            <a:r>
              <a:rPr lang="en-US" sz="3200" u="sng">
                <a:latin typeface="Garamond"/>
                <a:ea typeface="Garamond"/>
                <a:cs typeface="Garamond"/>
                <a:sym typeface="Garamond"/>
              </a:rPr>
              <a:t>Shifts in Technology or Customer Needs</a:t>
            </a:r>
            <a:endParaRPr/>
          </a:p>
          <a:p>
            <a:pPr indent="-274319" lvl="1" marL="594360" rtl="0" algn="l">
              <a:lnSpc>
                <a:spcPct val="90000"/>
              </a:lnSpc>
              <a:spcBef>
                <a:spcPts val="1600"/>
              </a:spcBef>
              <a:spcAft>
                <a:spcPts val="0"/>
              </a:spcAft>
              <a:buSzPct val="100000"/>
              <a:buChar char="•"/>
            </a:pPr>
            <a:r>
              <a:rPr lang="en-US" sz="3200">
                <a:latin typeface="Garamond"/>
                <a:ea typeface="Garamond"/>
                <a:cs typeface="Garamond"/>
                <a:sym typeface="Garamond"/>
              </a:rPr>
              <a:t>What would have happened if I switch the rules of the game? What if there was a bonus “height” added if certain colors were used, but only the later groups knew </a:t>
            </a:r>
            <a:r>
              <a:rPr i="1" lang="en-US" sz="3200">
                <a:latin typeface="Garamond"/>
                <a:ea typeface="Garamond"/>
                <a:cs typeface="Garamond"/>
                <a:sym typeface="Garamond"/>
              </a:rPr>
              <a:t>which</a:t>
            </a:r>
            <a:r>
              <a:rPr lang="en-US" sz="3200">
                <a:latin typeface="Garamond"/>
                <a:ea typeface="Garamond"/>
                <a:cs typeface="Garamond"/>
                <a:sym typeface="Garamond"/>
              </a:rPr>
              <a:t> color was to be given the bonus?</a:t>
            </a:r>
            <a:endParaRPr/>
          </a:p>
          <a:p>
            <a:pPr indent="-274320" lvl="0" marL="274320" rtl="0" algn="l">
              <a:lnSpc>
                <a:spcPct val="90000"/>
              </a:lnSpc>
              <a:spcBef>
                <a:spcPts val="2200"/>
              </a:spcBef>
              <a:spcAft>
                <a:spcPts val="0"/>
              </a:spcAft>
              <a:buSzPct val="100000"/>
              <a:buChar char="•"/>
            </a:pPr>
            <a:r>
              <a:rPr lang="en-US" sz="3200" u="sng">
                <a:latin typeface="Garamond"/>
                <a:ea typeface="Garamond"/>
                <a:cs typeface="Garamond"/>
                <a:sym typeface="Garamond"/>
              </a:rPr>
              <a:t>High risk and costs</a:t>
            </a:r>
            <a:endParaRPr/>
          </a:p>
          <a:p>
            <a:pPr indent="-145097" lvl="0" marL="274320" rtl="0" algn="l">
              <a:spcBef>
                <a:spcPts val="2200"/>
              </a:spcBef>
              <a:spcAft>
                <a:spcPts val="0"/>
              </a:spcAft>
              <a:buSzPct val="100000"/>
              <a:buNone/>
            </a:pPr>
            <a:r>
              <a:t/>
            </a:r>
            <a:endParaRPr/>
          </a:p>
        </p:txBody>
      </p:sp>
      <p:sp>
        <p:nvSpPr>
          <p:cNvPr id="149" name="Google Shape;149;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Factors that Determine the Extent of First-mover Advantages/Disadvantages</a:t>
            </a:r>
            <a:endParaRPr/>
          </a:p>
        </p:txBody>
      </p:sp>
      <p:sp>
        <p:nvSpPr>
          <p:cNvPr id="156" name="Google Shape;156;p1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274320" lvl="0" marL="274320" rtl="0" algn="l">
              <a:spcBef>
                <a:spcPts val="0"/>
              </a:spcBef>
              <a:spcAft>
                <a:spcPts val="0"/>
              </a:spcAft>
              <a:buSzPts val="2600"/>
              <a:buChar char="•"/>
            </a:pPr>
            <a:r>
              <a:rPr lang="en-US" sz="2600">
                <a:latin typeface="Garamond"/>
                <a:ea typeface="Garamond"/>
                <a:cs typeface="Garamond"/>
                <a:sym typeface="Garamond"/>
              </a:rPr>
              <a:t>The extent to which innovation can be protected by property rights or lead-time advantages</a:t>
            </a:r>
            <a:endParaRPr/>
          </a:p>
          <a:p>
            <a:pPr indent="-274320" lvl="0" marL="274320" rtl="0" algn="l">
              <a:spcBef>
                <a:spcPts val="1275"/>
              </a:spcBef>
              <a:spcAft>
                <a:spcPts val="0"/>
              </a:spcAft>
              <a:buSzPts val="2600"/>
              <a:buChar char="•"/>
            </a:pPr>
            <a:r>
              <a:rPr lang="en-US" sz="2600">
                <a:latin typeface="Garamond"/>
                <a:ea typeface="Garamond"/>
                <a:cs typeface="Garamond"/>
                <a:sym typeface="Garamond"/>
              </a:rPr>
              <a:t>The importance of complementary resources</a:t>
            </a:r>
            <a:endParaRPr/>
          </a:p>
          <a:p>
            <a:pPr indent="-274320" lvl="0" marL="274320" rtl="0" algn="l">
              <a:spcBef>
                <a:spcPts val="1275"/>
              </a:spcBef>
              <a:spcAft>
                <a:spcPts val="0"/>
              </a:spcAft>
              <a:buSzPts val="2600"/>
              <a:buChar char="•"/>
            </a:pPr>
            <a:r>
              <a:rPr lang="en-US" sz="2600">
                <a:latin typeface="Garamond"/>
                <a:ea typeface="Garamond"/>
                <a:cs typeface="Garamond"/>
                <a:sym typeface="Garamond"/>
              </a:rPr>
              <a:t>The potential to establish a standard</a:t>
            </a:r>
            <a:endParaRPr sz="24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157" name="Google Shape;157;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2021-04-05T17:04:57Z</dcterms:created>
  <dc:creator>Call, Kylie</dc:creator>
</cp:coreProperties>
</file>