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89" r:id="rId3"/>
    <p:sldMasterId id="2147483677" r:id="rId4"/>
  </p:sldMasterIdLst>
  <p:notesMasterIdLst>
    <p:notesMasterId r:id="rId58"/>
  </p:notesMasterIdLst>
  <p:sldIdLst>
    <p:sldId id="317" r:id="rId5"/>
    <p:sldId id="318" r:id="rId6"/>
    <p:sldId id="319" r:id="rId7"/>
    <p:sldId id="320" r:id="rId8"/>
    <p:sldId id="321" r:id="rId9"/>
    <p:sldId id="322" r:id="rId10"/>
    <p:sldId id="323" r:id="rId11"/>
    <p:sldId id="324" r:id="rId12"/>
    <p:sldId id="325" r:id="rId13"/>
    <p:sldId id="326" r:id="rId14"/>
    <p:sldId id="264" r:id="rId15"/>
    <p:sldId id="327" r:id="rId16"/>
    <p:sldId id="328" r:id="rId17"/>
    <p:sldId id="329" r:id="rId18"/>
    <p:sldId id="330" r:id="rId19"/>
    <p:sldId id="331" r:id="rId20"/>
    <p:sldId id="332" r:id="rId21"/>
    <p:sldId id="333" r:id="rId22"/>
    <p:sldId id="334" r:id="rId23"/>
    <p:sldId id="335" r:id="rId24"/>
    <p:sldId id="336" r:id="rId25"/>
    <p:sldId id="337" r:id="rId26"/>
    <p:sldId id="338" r:id="rId27"/>
    <p:sldId id="339" r:id="rId28"/>
    <p:sldId id="340" r:id="rId29"/>
    <p:sldId id="341" r:id="rId30"/>
    <p:sldId id="342" r:id="rId31"/>
    <p:sldId id="343" r:id="rId32"/>
    <p:sldId id="344" r:id="rId33"/>
    <p:sldId id="345" r:id="rId34"/>
    <p:sldId id="346" r:id="rId35"/>
    <p:sldId id="347" r:id="rId36"/>
    <p:sldId id="348" r:id="rId37"/>
    <p:sldId id="349" r:id="rId38"/>
    <p:sldId id="350" r:id="rId39"/>
    <p:sldId id="351" r:id="rId40"/>
    <p:sldId id="352" r:id="rId41"/>
    <p:sldId id="353" r:id="rId42"/>
    <p:sldId id="354" r:id="rId43"/>
    <p:sldId id="355" r:id="rId44"/>
    <p:sldId id="356" r:id="rId45"/>
    <p:sldId id="357" r:id="rId46"/>
    <p:sldId id="358" r:id="rId47"/>
    <p:sldId id="359" r:id="rId48"/>
    <p:sldId id="370" r:id="rId49"/>
    <p:sldId id="361" r:id="rId50"/>
    <p:sldId id="362" r:id="rId51"/>
    <p:sldId id="363" r:id="rId52"/>
    <p:sldId id="364" r:id="rId53"/>
    <p:sldId id="365" r:id="rId54"/>
    <p:sldId id="366" r:id="rId55"/>
    <p:sldId id="367" r:id="rId56"/>
    <p:sldId id="368" r:id="rId57"/>
  </p:sldIdLst>
  <p:sldSz cx="18288000" cy="10287000"/>
  <p:notesSz cx="6858000" cy="9144000"/>
  <p:embeddedFontLst>
    <p:embeddedFont>
      <p:font typeface="Playfair Display" panose="00000500000000000000" pitchFamily="2" charset="0"/>
      <p:regular r:id="rId59"/>
      <p:bold r:id="rId60"/>
      <p:italic r:id="rId61"/>
      <p:boldItalic r:id="rId62"/>
    </p:embeddedFont>
    <p:embeddedFont>
      <p:font typeface="Public Sans" panose="020B060402020202020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5" roundtripDataSignature="AMtx7mgpY9XrnnAy07C0Q7CW0/IfRfl6S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F5BD27F-1ABE-4EE3-9836-2E2190737BC6}">
  <a:tblStyle styleId="{FF5BD27F-1ABE-4EE3-9836-2E2190737BC6}"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9" autoAdjust="0"/>
    <p:restoredTop sz="86327" autoAdjust="0"/>
  </p:normalViewPr>
  <p:slideViewPr>
    <p:cSldViewPr snapToGrid="0">
      <p:cViewPr varScale="1">
        <p:scale>
          <a:sx n="63" d="100"/>
          <a:sy n="63" d="100"/>
        </p:scale>
        <p:origin x="108" y="42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5.fntdata"/><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66" Type="http://schemas.openxmlformats.org/officeDocument/2006/relationships/font" Target="fonts/font8.fntdata"/><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font" Target="fonts/font3.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font" Target="fonts/font6.fntdata"/><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1.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font" Target="fonts/font4.fntdata"/><Relationship Id="rId75"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2.fntdata"/><Relationship Id="rId65" Type="http://schemas.openxmlformats.org/officeDocument/2006/relationships/font" Target="fonts/font7.fntdata"/><Relationship Id="rId78"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s://pressbooks.lib.vt.edu/strategicmanagementandcaseanalysis/chapter/introduction-to-strategic-management/#term_5_210" TargetMode="External"/><Relationship Id="rId3" Type="http://schemas.openxmlformats.org/officeDocument/2006/relationships/hyperlink" Target="https://pressbooks.lib.vt.edu/strategicmanagementandcaseanalysis/chapter/introduction-to-strategic-management/#term_5_205" TargetMode="External"/><Relationship Id="rId7" Type="http://schemas.openxmlformats.org/officeDocument/2006/relationships/hyperlink" Target="https://pressbooks.lib.vt.edu/strategicmanagementandcaseanalysis/chapter/introduction-to-strategic-management/#term_5_209"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pressbooks.lib.vt.edu/strategicmanagementandcaseanalysis/chapter/introduction-to-strategic-management/#term_5_208" TargetMode="External"/><Relationship Id="rId5" Type="http://schemas.openxmlformats.org/officeDocument/2006/relationships/hyperlink" Target="https://pressbooks.lib.vt.edu/strategicmanagementandcaseanalysis/chapter/introduction-to-strategic-management/#term_5_207" TargetMode="External"/><Relationship Id="rId4" Type="http://schemas.openxmlformats.org/officeDocument/2006/relationships/hyperlink" Target="https://pressbooks.lib.vt.edu/strategicmanagementandcaseanalysis/chapter/introduction-to-strategic-management/#term_5_206"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05"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06"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07"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08"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8" Type="http://schemas.openxmlformats.org/officeDocument/2006/relationships/hyperlink" Target="https://pressbooks.lib.vt.edu/strategicmanagementandcaseanalysis/chapter/introduction-to-strategic-management/#term_5_225" TargetMode="External"/><Relationship Id="rId3" Type="http://schemas.openxmlformats.org/officeDocument/2006/relationships/hyperlink" Target="https://pressbooks.lib.vt.edu/strategicmanagementandcaseanalysis/chapter/introduction-to-strategic-management/#term_5_209" TargetMode="External"/><Relationship Id="rId7" Type="http://schemas.openxmlformats.org/officeDocument/2006/relationships/hyperlink" Target="https://pressbooks.lib.vt.edu/strategicmanagementandcaseanalysis/chapter/introduction-to-strategic-management/#term_5_222" TargetMode="External"/><Relationship Id="rId2" Type="http://schemas.openxmlformats.org/officeDocument/2006/relationships/slide" Target="../slides/slide17.xml"/><Relationship Id="rId1" Type="http://schemas.openxmlformats.org/officeDocument/2006/relationships/notesMaster" Target="../notesMasters/notesMaster1.xml"/><Relationship Id="rId6" Type="http://schemas.openxmlformats.org/officeDocument/2006/relationships/hyperlink" Target="https://pressbooks.lib.vt.edu/strategicmanagementandcaseanalysis/chapter/introduction-to-strategic-management/#term_5_221" TargetMode="External"/><Relationship Id="rId5" Type="http://schemas.openxmlformats.org/officeDocument/2006/relationships/hyperlink" Target="https://pressbooks.lib.vt.edu/strategicmanagementandcaseanalysis/chapter/introduction-to-strategic-management/#term_5_195" TargetMode="External"/><Relationship Id="rId10" Type="http://schemas.openxmlformats.org/officeDocument/2006/relationships/hyperlink" Target="https://pressbooks.lib.vt.edu/strategicmanagementandcaseanalysis/chapter/introduction-to-strategic-management/#term_5_242" TargetMode="External"/><Relationship Id="rId4" Type="http://schemas.openxmlformats.org/officeDocument/2006/relationships/hyperlink" Target="https://pressbooks.lib.vt.edu/strategicmanagementandcaseanalysis/chapter/introduction-to-strategic-management/#term_5_219" TargetMode="External"/><Relationship Id="rId9" Type="http://schemas.openxmlformats.org/officeDocument/2006/relationships/hyperlink" Target="https://pressbooks.lib.vt.edu/strategicmanagementandcaseanalysis/chapter/introduction-to-strategic-management/#term_5_241"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08"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17"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17"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09" TargetMode="External"/><Relationship Id="rId2" Type="http://schemas.openxmlformats.org/officeDocument/2006/relationships/slide" Target="../slides/slide24.xml"/><Relationship Id="rId1" Type="http://schemas.openxmlformats.org/officeDocument/2006/relationships/notesMaster" Target="../notesMasters/notesMaster1.xml"/><Relationship Id="rId5" Type="http://schemas.openxmlformats.org/officeDocument/2006/relationships/hyperlink" Target="https://pressbooks.lib.vt.edu/strategicmanagementandcaseanalysis/chapter/introduction-to-strategic-management/#term_5_242" TargetMode="External"/><Relationship Id="rId4" Type="http://schemas.openxmlformats.org/officeDocument/2006/relationships/hyperlink" Target="https://pressbooks.lib.vt.edu/strategicmanagementandcaseanalysis/chapter/introduction-to-strategic-management/#term_5_241"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19" TargetMode="External"/><Relationship Id="rId7" Type="http://schemas.openxmlformats.org/officeDocument/2006/relationships/hyperlink" Target="https://pressbooks.lib.vt.edu/strategicmanagementandcaseanalysis/chapter/introduction-to-strategic-management/#term_5_225"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s://pressbooks.lib.vt.edu/strategicmanagementandcaseanalysis/chapter/introduction-to-strategic-management/#term_5_222" TargetMode="External"/><Relationship Id="rId5" Type="http://schemas.openxmlformats.org/officeDocument/2006/relationships/hyperlink" Target="https://pressbooks.lib.vt.edu/strategicmanagementandcaseanalysis/chapter/introduction-to-strategic-management/#term_5_221" TargetMode="External"/><Relationship Id="rId4" Type="http://schemas.openxmlformats.org/officeDocument/2006/relationships/hyperlink" Target="https://pressbooks.lib.vt.edu/strategicmanagementandcaseanalysis/chapter/introduction-to-strategic-management/#term_5_195" TargetMode="Externa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41"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introduction-to-strategic-management/#term_5_242" TargetMode="Externa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42"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43"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740" TargetMode="External"/><Relationship Id="rId2" Type="http://schemas.openxmlformats.org/officeDocument/2006/relationships/slide" Target="../slides/slide30.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introduction-to-strategic-management/#term_5_245" TargetMode="Externa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790"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811"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introduction-to-strategic-management/#term_5_248"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50" TargetMode="External"/><Relationship Id="rId2" Type="http://schemas.openxmlformats.org/officeDocument/2006/relationships/slide" Target="../slides/slide39.xml"/><Relationship Id="rId1" Type="http://schemas.openxmlformats.org/officeDocument/2006/relationships/notesMaster" Target="../notesMasters/notesMaster1.xml"/><Relationship Id="rId5" Type="http://schemas.openxmlformats.org/officeDocument/2006/relationships/hyperlink" Target="https://pressbooks.lib.vt.edu/strategicmanagementandcaseanalysis/chapter/introduction-to-strategic-management/#term_5_252" TargetMode="External"/><Relationship Id="rId4" Type="http://schemas.openxmlformats.org/officeDocument/2006/relationships/hyperlink" Target="https://pressbooks.lib.vt.edu/strategicmanagementandcaseanalysis/chapter/introduction-to-strategic-management/#term_5_251"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191"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pressbooks.lib.vt.edu/strategicmanagementandcaseanalysis/chapter/introduction-to-strategic-management/#term_5_194" TargetMode="External"/><Relationship Id="rId5" Type="http://schemas.openxmlformats.org/officeDocument/2006/relationships/hyperlink" Target="https://pressbooks.lib.vt.edu/strategicmanagementandcaseanalysis/chapter/introduction-to-strategic-management/#term_5_193" TargetMode="External"/><Relationship Id="rId4" Type="http://schemas.openxmlformats.org/officeDocument/2006/relationships/hyperlink" Target="https://pressbooks.lib.vt.edu/strategicmanagementandcaseanalysis/chapter/introduction-to-strategic-management/#term_5_225" TargetMode="Externa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50" TargetMode="External"/><Relationship Id="rId2" Type="http://schemas.openxmlformats.org/officeDocument/2006/relationships/slide" Target="../slides/slide40.xml"/><Relationship Id="rId1" Type="http://schemas.openxmlformats.org/officeDocument/2006/relationships/notesMaster" Target="../notesMasters/notesMaster1.xml"/><Relationship Id="rId5" Type="http://schemas.openxmlformats.org/officeDocument/2006/relationships/hyperlink" Target="https://pressbooks.lib.vt.edu/strategicmanagementandcaseanalysis/chapter/introduction-to-strategic-management/#term_5_252" TargetMode="External"/><Relationship Id="rId4" Type="http://schemas.openxmlformats.org/officeDocument/2006/relationships/hyperlink" Target="https://pressbooks.lib.vt.edu/strategicmanagementandcaseanalysis/chapter/introduction-to-strategic-management/#term_5_251" TargetMode="Externa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50" TargetMode="External"/><Relationship Id="rId2" Type="http://schemas.openxmlformats.org/officeDocument/2006/relationships/slide" Target="../slides/slide41.xml"/><Relationship Id="rId1" Type="http://schemas.openxmlformats.org/officeDocument/2006/relationships/notesMaster" Target="../notesMasters/notesMaster1.xml"/><Relationship Id="rId5" Type="http://schemas.openxmlformats.org/officeDocument/2006/relationships/hyperlink" Target="https://pressbooks.lib.vt.edu/strategicmanagementandcaseanalysis/chapter/introduction-to-strategic-management/#term_5_252" TargetMode="External"/><Relationship Id="rId4" Type="http://schemas.openxmlformats.org/officeDocument/2006/relationships/hyperlink" Target="https://pressbooks.lib.vt.edu/strategicmanagementandcaseanalysis/chapter/introduction-to-strategic-management/#term_5_251" TargetMode="External"/></Relationships>
</file>

<file path=ppt/notesSlides/_rels/notesSlide42.xml.rels><?xml version="1.0" encoding="UTF-8" standalone="yes"?>
<Relationships xmlns="http://schemas.openxmlformats.org/package/2006/relationships"><Relationship Id="rId8" Type="http://schemas.openxmlformats.org/officeDocument/2006/relationships/hyperlink" Target="https://pressbooks.lib.vt.edu/strategicmanagementandcaseanalysis/chapter/introduction-to-strategic-management/#term_5_225" TargetMode="External"/><Relationship Id="rId3" Type="http://schemas.openxmlformats.org/officeDocument/2006/relationships/hyperlink" Target="https://pressbooks.lib.vt.edu/strategicmanagementandcaseanalysis/chapter/introduction-to-strategic-management/#term_5_209" TargetMode="External"/><Relationship Id="rId7" Type="http://schemas.openxmlformats.org/officeDocument/2006/relationships/hyperlink" Target="https://pressbooks.lib.vt.edu/strategicmanagementandcaseanalysis/chapter/introduction-to-strategic-management/#term_5_222" TargetMode="External"/><Relationship Id="rId2" Type="http://schemas.openxmlformats.org/officeDocument/2006/relationships/slide" Target="../slides/slide42.xml"/><Relationship Id="rId1" Type="http://schemas.openxmlformats.org/officeDocument/2006/relationships/notesMaster" Target="../notesMasters/notesMaster1.xml"/><Relationship Id="rId6" Type="http://schemas.openxmlformats.org/officeDocument/2006/relationships/hyperlink" Target="https://pressbooks.lib.vt.edu/strategicmanagementandcaseanalysis/chapter/introduction-to-strategic-management/#term_5_221" TargetMode="External"/><Relationship Id="rId5" Type="http://schemas.openxmlformats.org/officeDocument/2006/relationships/hyperlink" Target="https://pressbooks.lib.vt.edu/strategicmanagementandcaseanalysis/chapter/introduction-to-strategic-management/#term_5_195" TargetMode="External"/><Relationship Id="rId10" Type="http://schemas.openxmlformats.org/officeDocument/2006/relationships/hyperlink" Target="https://pressbooks.lib.vt.edu/strategicmanagementandcaseanalysis/chapter/introduction-to-strategic-management/#term_5_242" TargetMode="External"/><Relationship Id="rId4" Type="http://schemas.openxmlformats.org/officeDocument/2006/relationships/hyperlink" Target="https://pressbooks.lib.vt.edu/strategicmanagementandcaseanalysis/chapter/introduction-to-strategic-management/#term_5_219" TargetMode="External"/><Relationship Id="rId9" Type="http://schemas.openxmlformats.org/officeDocument/2006/relationships/hyperlink" Target="https://pressbooks.lib.vt.edu/strategicmanagementandcaseanalysis/chapter/introduction-to-strategic-management/#term_5_241" TargetMode="Externa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255" TargetMode="External"/><Relationship Id="rId7" Type="http://schemas.openxmlformats.org/officeDocument/2006/relationships/hyperlink" Target="https://pressbooks.lib.vt.edu/strategicmanagementandcaseanalysis/chapter/introduction-to-strategic-management/#term_5_260" TargetMode="External"/><Relationship Id="rId2" Type="http://schemas.openxmlformats.org/officeDocument/2006/relationships/slide" Target="../slides/slide44.xml"/><Relationship Id="rId1" Type="http://schemas.openxmlformats.org/officeDocument/2006/relationships/notesMaster" Target="../notesMasters/notesMaster1.xml"/><Relationship Id="rId6" Type="http://schemas.openxmlformats.org/officeDocument/2006/relationships/hyperlink" Target="https://pressbooks.lib.vt.edu/strategicmanagementandcaseanalysis/chapter/introduction-to-strategic-management/#term_5_259" TargetMode="External"/><Relationship Id="rId5" Type="http://schemas.openxmlformats.org/officeDocument/2006/relationships/hyperlink" Target="https://pressbooks.lib.vt.edu/strategicmanagementandcaseanalysis/chapter/introduction-to-strategic-management/#term_5_256" TargetMode="External"/><Relationship Id="rId4" Type="http://schemas.openxmlformats.org/officeDocument/2006/relationships/hyperlink" Target="https://pressbooks.lib.vt.edu/strategicmanagementandcaseanalysis/chapter/introduction-to-strategic-management/#term_5_1391" TargetMode="Externa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195"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introduction-to-strategic-management/#term_5_196"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pressbooks.lib.vt.edu/strategicmanagementandcaseanalysis/chapter/introduction-to-strategic-management/#term_5_199" TargetMode="External"/><Relationship Id="rId5" Type="http://schemas.openxmlformats.org/officeDocument/2006/relationships/hyperlink" Target="https://pressbooks.lib.vt.edu/strategicmanagementandcaseanalysis/chapter/introduction-to-strategic-management/#term_5_198" TargetMode="External"/><Relationship Id="rId4" Type="http://schemas.openxmlformats.org/officeDocument/2006/relationships/hyperlink" Target="https://pressbooks.lib.vt.edu/strategicmanagementandcaseanalysis/chapter/introduction-to-strategic-management/#term_5_197"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These slides serve as a study guide for “Chapter 1: </a:t>
            </a:r>
            <a:r>
              <a:rPr lang="en-US" sz="1200" dirty="0">
                <a:solidFill>
                  <a:srgbClr val="2B2C30"/>
                </a:solidFill>
                <a:latin typeface="Playfair Display" pitchFamily="2" charset="77"/>
                <a:ea typeface="Public Sans"/>
                <a:cs typeface="Public Sans"/>
                <a:sym typeface="Public Sans"/>
              </a:rPr>
              <a:t>Introduction to Strategic Management” in</a:t>
            </a:r>
            <a:r>
              <a:rPr lang="en-US" sz="1200" dirty="0">
                <a:solidFill>
                  <a:srgbClr val="2B2C30"/>
                </a:solidFill>
                <a:latin typeface="Public Sans"/>
                <a:ea typeface="Public Sans"/>
                <a:cs typeface="Public Sans"/>
                <a:sym typeface="Public Sans"/>
              </a:rPr>
              <a:t> </a:t>
            </a:r>
            <a:r>
              <a:rPr lang="en-US" sz="1200" i="1" dirty="0">
                <a:solidFill>
                  <a:srgbClr val="2B2C30"/>
                </a:solidFill>
                <a:latin typeface="Public Sans"/>
                <a:ea typeface="Public Sans"/>
                <a:cs typeface="Public Sans"/>
                <a:sym typeface="Public Sans"/>
              </a:rPr>
              <a:t>Strategic Management and Case Analysis: An Integrated Approach </a:t>
            </a:r>
            <a:r>
              <a:rPr lang="en-US" sz="1200" dirty="0">
                <a:solidFill>
                  <a:srgbClr val="2B2C30"/>
                </a:solidFill>
                <a:latin typeface="Public Sans"/>
                <a:ea typeface="Public Sans"/>
                <a:cs typeface="Public Sans"/>
                <a:sym typeface="Public Sans"/>
              </a:rPr>
              <a:t>©Lori Anderson, Dirk Buengel, and Joseph J. Simpson, which is provided at https://doi.org/10.21061/strategicmanagementandcaseanalysis under an open license, Creative Commons BY NC-SA 4.0. The slides are also provided at https://hdl.handle.net/10919/138831 under the same open license, Creative Commons BY NC-SA 4.0.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rgbClr val="2B2C30"/>
              </a:solidFill>
              <a:latin typeface="Public Sans"/>
              <a:ea typeface="Public Sans"/>
              <a:cs typeface="Public Sans"/>
              <a:sym typeface="Public Sans"/>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Instructors: These study guides are intended to be a concise and comprehensive accompaniment that follows the logic of the textbook. Our intention is to support you in your instruction and is based on our experience that it can be easier and quicker to remove slides you do not want to include than to create additional slides. </a:t>
            </a: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41587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a:extLst>
            <a:ext uri="{FF2B5EF4-FFF2-40B4-BE49-F238E27FC236}">
              <a16:creationId xmlns:a16="http://schemas.microsoft.com/office/drawing/2014/main" id="{AE9EF78E-772D-0F4A-1B21-693D94736335}"/>
            </a:ext>
          </a:extLst>
        </p:cNvPr>
        <p:cNvGrpSpPr/>
        <p:nvPr/>
      </p:nvGrpSpPr>
      <p:grpSpPr>
        <a:xfrm>
          <a:off x="0" y="0"/>
          <a:ext cx="0" cy="0"/>
          <a:chOff x="0" y="0"/>
          <a:chExt cx="0" cy="0"/>
        </a:xfrm>
      </p:grpSpPr>
      <p:sp>
        <p:nvSpPr>
          <p:cNvPr id="150" name="Google Shape;150;p7:notes">
            <a:extLst>
              <a:ext uri="{FF2B5EF4-FFF2-40B4-BE49-F238E27FC236}">
                <a16:creationId xmlns:a16="http://schemas.microsoft.com/office/drawing/2014/main" id="{FAF9F746-453F-8AE3-0276-6C072F3B20D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7:notes">
            <a:extLst>
              <a:ext uri="{FF2B5EF4-FFF2-40B4-BE49-F238E27FC236}">
                <a16:creationId xmlns:a16="http://schemas.microsoft.com/office/drawing/2014/main" id="{3862B41C-AEE7-09AF-689C-F6A097AC48A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3"/>
              </a:rPr>
              <a:t>Strategic leadership</a:t>
            </a:r>
            <a:r>
              <a:rPr lang="en-US" sz="1200" b="0" i="0" u="none" strike="noStrike" cap="none" dirty="0">
                <a:solidFill>
                  <a:schemeClr val="dk1"/>
                </a:solidFill>
                <a:effectLst/>
                <a:latin typeface="Arial"/>
                <a:ea typeface="Arial"/>
                <a:cs typeface="Arial"/>
                <a:sym typeface="Arial"/>
              </a:rPr>
              <a:t> includes the responsibility, talent, capacity, power, and actions necessary to steer an organization strategically though a dynamic market to create and sustain a competitive advantage and to become and remain an industry leader. Strategic leaders direct the strategic management process.</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4"/>
              </a:rPr>
              <a:t>Strategic management</a:t>
            </a:r>
            <a:r>
              <a:rPr lang="en-US" sz="1200" b="0" i="0" u="none" strike="noStrike" cap="none" dirty="0">
                <a:solidFill>
                  <a:schemeClr val="dk1"/>
                </a:solidFill>
                <a:effectLst/>
                <a:latin typeface="Arial"/>
                <a:ea typeface="Arial"/>
                <a:cs typeface="Arial"/>
                <a:sym typeface="Arial"/>
              </a:rPr>
              <a:t> is the dynamic and ongoing process of managing a firm’s approach to strategy. Strategic management follows a structured process to methodically and thoroughly analyze the environment, industry, and firm as well as to formulate and implement strategy.</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5"/>
              </a:rPr>
              <a:t>Strategy</a:t>
            </a:r>
            <a:r>
              <a:rPr lang="en-US" sz="1200" b="0" i="0" u="none" strike="noStrike" cap="none" dirty="0">
                <a:solidFill>
                  <a:schemeClr val="dk1"/>
                </a:solidFill>
                <a:effectLst/>
                <a:latin typeface="Arial"/>
                <a:ea typeface="Arial"/>
                <a:cs typeface="Arial"/>
                <a:sym typeface="Arial"/>
              </a:rPr>
              <a:t> is a collection of organizational plans and processes that focus on creating and sustaining superior firm performance relative to a company’s competitors, which creates a sustainable competitive advantage. Strategies are broad and long range, with few specifics. They do not typically address actions.</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6"/>
              </a:rPr>
              <a:t>Strategic analysis</a:t>
            </a:r>
            <a:r>
              <a:rPr lang="en-US" sz="1200" b="0" i="0" u="none" strike="noStrike" cap="none" dirty="0">
                <a:solidFill>
                  <a:schemeClr val="dk1"/>
                </a:solidFill>
                <a:effectLst/>
                <a:latin typeface="Arial"/>
                <a:ea typeface="Arial"/>
                <a:cs typeface="Arial"/>
                <a:sym typeface="Arial"/>
              </a:rPr>
              <a:t> is the process of applying strategic management concepts and theories with analytical frameworks and tools to conduct a thorough 360-degree analysis of a firm. This enables strategy managers to make evidenced-based decisions about strategy formulation and strategy implementation in all areas of the company’s operations.</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7"/>
              </a:rPr>
              <a:t>Strategy formulation</a:t>
            </a:r>
            <a:r>
              <a:rPr lang="en-US" sz="1200" b="0" i="0" u="none" strike="noStrike" cap="none" dirty="0">
                <a:solidFill>
                  <a:schemeClr val="dk1"/>
                </a:solidFill>
                <a:effectLst/>
                <a:latin typeface="Arial"/>
                <a:ea typeface="Arial"/>
                <a:cs typeface="Arial"/>
                <a:sym typeface="Arial"/>
              </a:rPr>
              <a:t> is the process of designing strategies throughout all levels and areas of an organization. Successful strategy formulation relies on evidenced-based decisions that are grounded in strategic analysis.</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8"/>
              </a:rPr>
              <a:t>Strategy implementation</a:t>
            </a:r>
            <a:r>
              <a:rPr lang="en-US" sz="1200" b="0" i="0" u="none" strike="noStrike" cap="none" dirty="0">
                <a:solidFill>
                  <a:schemeClr val="dk1"/>
                </a:solidFill>
                <a:effectLst/>
                <a:latin typeface="Arial"/>
                <a:ea typeface="Arial"/>
                <a:cs typeface="Arial"/>
                <a:sym typeface="Arial"/>
              </a:rPr>
              <a:t> is the process of executing the strategies that a company has formulated.</a:t>
            </a:r>
            <a:endParaRPr dirty="0"/>
          </a:p>
        </p:txBody>
      </p:sp>
      <p:sp>
        <p:nvSpPr>
          <p:cNvPr id="152" name="Google Shape;152;p7:notes">
            <a:extLst>
              <a:ext uri="{FF2B5EF4-FFF2-40B4-BE49-F238E27FC236}">
                <a16:creationId xmlns:a16="http://schemas.microsoft.com/office/drawing/2014/main" id="{872CB362-4741-3641-999B-34556086978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extLst>
      <p:ext uri="{BB962C8B-B14F-4D97-AF65-F5344CB8AC3E}">
        <p14:creationId xmlns:p14="http://schemas.microsoft.com/office/powerpoint/2010/main" val="1665955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3"/>
              </a:rPr>
              <a:t>Strategic leadership</a:t>
            </a:r>
            <a:r>
              <a:rPr lang="en-US" sz="1200" b="0" i="0" u="none" strike="noStrike" cap="none" dirty="0">
                <a:solidFill>
                  <a:schemeClr val="dk1"/>
                </a:solidFill>
                <a:effectLst/>
                <a:latin typeface="Arial"/>
                <a:ea typeface="Arial"/>
                <a:cs typeface="Arial"/>
                <a:sym typeface="Arial"/>
              </a:rPr>
              <a:t> includes the responsibility, talent, capacity, power, and actions necessary to steer an organization strategically though a dynamic market to create and sustain a competitive advantage and to become and remain an industry leader. Strategic leaders direct the strategic management process.</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p:txBody>
      </p:sp>
      <p:sp>
        <p:nvSpPr>
          <p:cNvPr id="152" name="Google Shape;15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4DE2DE03-9248-C70E-CA6F-E95DE12886BF}"/>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C43A11BC-AF44-EB88-26BA-59DE624301D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3"/>
              </a:rPr>
              <a:t>Strategic management</a:t>
            </a:r>
            <a:r>
              <a:rPr lang="en-US" sz="1200" b="0" i="0" u="none" strike="noStrike" cap="none" dirty="0">
                <a:solidFill>
                  <a:schemeClr val="dk1"/>
                </a:solidFill>
                <a:effectLst/>
                <a:latin typeface="Arial"/>
                <a:ea typeface="Arial"/>
                <a:cs typeface="Arial"/>
                <a:sym typeface="Arial"/>
              </a:rPr>
              <a:t> is the dynamic and ongoing process of managing a firm’s approach to strategy. Strategic management follows a structured process to methodically and thoroughly analyze the environment, industry, and firm as well as to formulate and implement strategy.</a:t>
            </a:r>
          </a:p>
        </p:txBody>
      </p:sp>
      <p:sp>
        <p:nvSpPr>
          <p:cNvPr id="135" name="Google Shape;135;p6:notes">
            <a:extLst>
              <a:ext uri="{FF2B5EF4-FFF2-40B4-BE49-F238E27FC236}">
                <a16:creationId xmlns:a16="http://schemas.microsoft.com/office/drawing/2014/main" id="{F6A7FB77-2D68-1232-338A-9DBCE66F117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96728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9A6A2204-D5C0-7703-3E15-E7022D77353C}"/>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9A12D2A5-73F2-F9CD-27AD-76B997D55EF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3"/>
              </a:rPr>
              <a:t>Strategy</a:t>
            </a:r>
            <a:r>
              <a:rPr lang="en-US" sz="1200" b="0" i="0" u="none" strike="noStrike" cap="none" dirty="0">
                <a:solidFill>
                  <a:schemeClr val="dk1"/>
                </a:solidFill>
                <a:effectLst/>
                <a:latin typeface="Arial"/>
                <a:ea typeface="Arial"/>
                <a:cs typeface="Arial"/>
                <a:sym typeface="Arial"/>
              </a:rPr>
              <a:t> is a collection of organizational plans and processes that focus on creating and sustaining superior firm performance relative to a company’s competitors, which creates a sustainable competitive advantage. Strategies are broad and long range, with few specifics. They do not typically address actions.</a:t>
            </a:r>
          </a:p>
        </p:txBody>
      </p:sp>
      <p:sp>
        <p:nvSpPr>
          <p:cNvPr id="135" name="Google Shape;135;p6:notes">
            <a:extLst>
              <a:ext uri="{FF2B5EF4-FFF2-40B4-BE49-F238E27FC236}">
                <a16:creationId xmlns:a16="http://schemas.microsoft.com/office/drawing/2014/main" id="{DCB9C335-E27B-A79B-006F-40D0C9E3D71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05154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27153668-16A3-8EDD-E555-5B21BBF3141D}"/>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F4AE9D94-353C-FCB1-671F-4ECB6CC3ADB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In firms, </a:t>
            </a:r>
            <a:r>
              <a:rPr lang="en-US" sz="1200" b="0" i="0" u="none" strike="noStrike" cap="none" dirty="0">
                <a:solidFill>
                  <a:schemeClr val="dk1"/>
                </a:solidFill>
                <a:effectLst/>
                <a:latin typeface="Arial"/>
                <a:ea typeface="Arial"/>
                <a:cs typeface="Arial"/>
                <a:sym typeface="Arial"/>
                <a:hlinkClick r:id="rId3"/>
              </a:rPr>
              <a:t>strategic analysis</a:t>
            </a:r>
            <a:r>
              <a:rPr lang="en-US" sz="1200" b="0" i="0" u="none" strike="noStrike" cap="none" dirty="0">
                <a:solidFill>
                  <a:schemeClr val="dk1"/>
                </a:solidFill>
                <a:effectLst/>
                <a:latin typeface="Arial"/>
                <a:ea typeface="Arial"/>
                <a:cs typeface="Arial"/>
                <a:sym typeface="Arial"/>
              </a:rPr>
              <a:t> is the process of applying strategic management concepts and theories with analytical frameworks and tools to conduct a thorough 360-degree analysis of a firm. This enables strategy managers to make evidenced-based decisions about strategy formulation and strategy implementation in all areas of the company’s operations.</a:t>
            </a:r>
          </a:p>
        </p:txBody>
      </p:sp>
      <p:sp>
        <p:nvSpPr>
          <p:cNvPr id="135" name="Google Shape;135;p6:notes">
            <a:extLst>
              <a:ext uri="{FF2B5EF4-FFF2-40B4-BE49-F238E27FC236}">
                <a16:creationId xmlns:a16="http://schemas.microsoft.com/office/drawing/2014/main" id="{334B491A-021A-81C1-6A90-6E13F2923FC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01367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84A7C454-3095-4990-16D8-BB6506E00C59}"/>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5D4B1E2C-67FB-385A-E3CE-095E0AE2128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endParaRPr dirty="0"/>
          </a:p>
        </p:txBody>
      </p:sp>
      <p:sp>
        <p:nvSpPr>
          <p:cNvPr id="135" name="Google Shape;135;p6:notes">
            <a:extLst>
              <a:ext uri="{FF2B5EF4-FFF2-40B4-BE49-F238E27FC236}">
                <a16:creationId xmlns:a16="http://schemas.microsoft.com/office/drawing/2014/main" id="{6C951921-F790-B5F5-54C9-D94BA1A56DD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68502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ea typeface="Arial"/>
              <a:cs typeface="Arial"/>
              <a:sym typeface="Arial"/>
            </a:endParaRPr>
          </a:p>
        </p:txBody>
      </p:sp>
      <p:sp>
        <p:nvSpPr>
          <p:cNvPr id="200" name="Google Shape;20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80114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D7F4925C-4A5D-4925-4EDE-407098481E71}"/>
            </a:ext>
          </a:extLst>
        </p:cNvPr>
        <p:cNvGrpSpPr/>
        <p:nvPr/>
      </p:nvGrpSpPr>
      <p:grpSpPr>
        <a:xfrm>
          <a:off x="0" y="0"/>
          <a:ext cx="0" cy="0"/>
          <a:chOff x="0" y="0"/>
          <a:chExt cx="0" cy="0"/>
        </a:xfrm>
      </p:grpSpPr>
      <p:sp>
        <p:nvSpPr>
          <p:cNvPr id="199" name="Google Shape;199;p10:notes">
            <a:extLst>
              <a:ext uri="{FF2B5EF4-FFF2-40B4-BE49-F238E27FC236}">
                <a16:creationId xmlns:a16="http://schemas.microsoft.com/office/drawing/2014/main" id="{FF199611-9104-EB30-0CB5-67CC6AE5EC4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Once strategic analysis is complete, </a:t>
            </a:r>
            <a:r>
              <a:rPr lang="en-US" sz="1200" b="0" i="0" u="none" strike="noStrike" cap="none" dirty="0">
                <a:solidFill>
                  <a:schemeClr val="dk1"/>
                </a:solidFill>
                <a:effectLst/>
                <a:latin typeface="Arial"/>
                <a:ea typeface="Arial"/>
                <a:cs typeface="Arial"/>
                <a:sym typeface="Arial"/>
                <a:hlinkClick r:id="rId3"/>
              </a:rPr>
              <a:t>strategy formulation</a:t>
            </a:r>
            <a:r>
              <a:rPr lang="en-US" sz="1200" b="0" i="0" u="none" strike="noStrike" cap="none" dirty="0">
                <a:solidFill>
                  <a:schemeClr val="dk1"/>
                </a:solidFill>
                <a:effectLst/>
                <a:latin typeface="Arial"/>
                <a:ea typeface="Arial"/>
                <a:cs typeface="Arial"/>
                <a:sym typeface="Arial"/>
              </a:rPr>
              <a:t> begins. This process addresses the broad question “Where are we going?” </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There are three levels of strategy in an organization: corporate-level strategy, business-level strategy, and functional-level strategy. Strategy is formulated at all levels of a company.</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Corporate-Level Strategy</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The corporate level of a company consists of senior executives in the C-suite, and if the company is large enough, it includes the board of directors. </a:t>
            </a:r>
            <a:r>
              <a:rPr lang="en-US" sz="1200" b="0" i="0" u="none" strike="noStrike" cap="none" dirty="0">
                <a:solidFill>
                  <a:schemeClr val="dk1"/>
                </a:solidFill>
                <a:effectLst/>
                <a:latin typeface="Arial"/>
                <a:ea typeface="Arial"/>
                <a:cs typeface="Arial"/>
                <a:sym typeface="Arial"/>
                <a:hlinkClick r:id="rId4"/>
              </a:rPr>
              <a:t>Corporate-level strategy</a:t>
            </a:r>
            <a:r>
              <a:rPr lang="en-US" sz="1200" b="0" i="0" u="none" strike="noStrike" cap="none" dirty="0">
                <a:solidFill>
                  <a:schemeClr val="dk1"/>
                </a:solidFill>
                <a:effectLst/>
                <a:latin typeface="Arial"/>
                <a:ea typeface="Arial"/>
                <a:cs typeface="Arial"/>
                <a:sym typeface="Arial"/>
              </a:rPr>
              <a:t> is a companywide strategy that focuses on creating and maintaining a firm’s competitive advantage by creating synergy within and between multiple </a:t>
            </a:r>
            <a:r>
              <a:rPr lang="en-US" sz="1200" b="0" i="0" u="none" strike="noStrike" cap="none" dirty="0">
                <a:solidFill>
                  <a:schemeClr val="dk1"/>
                </a:solidFill>
                <a:effectLst/>
                <a:latin typeface="Arial"/>
                <a:ea typeface="Arial"/>
                <a:cs typeface="Arial"/>
                <a:sym typeface="Arial"/>
                <a:hlinkClick r:id="rId5"/>
              </a:rPr>
              <a:t>industries</a:t>
            </a:r>
            <a:r>
              <a:rPr lang="en-US" sz="1200" b="0" i="0" u="none" strike="noStrike" cap="none" dirty="0">
                <a:solidFill>
                  <a:schemeClr val="dk1"/>
                </a:solidFill>
                <a:effectLst/>
                <a:latin typeface="Arial"/>
                <a:ea typeface="Arial"/>
                <a:cs typeface="Arial"/>
                <a:sym typeface="Arial"/>
              </a:rPr>
              <a:t>, </a:t>
            </a:r>
            <a:r>
              <a:rPr lang="en-US" sz="1200" b="0" i="0" u="none" strike="noStrike" cap="none" dirty="0">
                <a:solidFill>
                  <a:schemeClr val="dk1"/>
                </a:solidFill>
                <a:effectLst/>
                <a:latin typeface="Arial"/>
                <a:ea typeface="Arial"/>
                <a:cs typeface="Arial"/>
                <a:sym typeface="Arial"/>
                <a:hlinkClick r:id="rId6"/>
              </a:rPr>
              <a:t>markets</a:t>
            </a:r>
            <a:r>
              <a:rPr lang="en-US" sz="1200" b="0" i="0" u="none" strike="noStrike" cap="none" dirty="0">
                <a:solidFill>
                  <a:schemeClr val="dk1"/>
                </a:solidFill>
                <a:effectLst/>
                <a:latin typeface="Arial"/>
                <a:ea typeface="Arial"/>
                <a:cs typeface="Arial"/>
                <a:sym typeface="Arial"/>
              </a:rPr>
              <a:t>, </a:t>
            </a:r>
            <a:r>
              <a:rPr lang="en-US" sz="1200" b="0" i="0" u="none" strike="noStrike" cap="none" dirty="0">
                <a:solidFill>
                  <a:schemeClr val="dk1"/>
                </a:solidFill>
                <a:effectLst/>
                <a:latin typeface="Arial"/>
                <a:ea typeface="Arial"/>
                <a:cs typeface="Arial"/>
                <a:sym typeface="Arial"/>
                <a:hlinkClick r:id="rId7"/>
              </a:rPr>
              <a:t>market segments</a:t>
            </a:r>
            <a:r>
              <a:rPr lang="en-US" sz="1200" b="0" i="0" u="none" strike="noStrike" cap="none" dirty="0">
                <a:solidFill>
                  <a:schemeClr val="dk1"/>
                </a:solidFill>
                <a:effectLst/>
                <a:latin typeface="Arial"/>
                <a:ea typeface="Arial"/>
                <a:cs typeface="Arial"/>
                <a:sym typeface="Arial"/>
              </a:rPr>
              <a:t>, and </a:t>
            </a:r>
            <a:r>
              <a:rPr lang="en-US" sz="1200" b="0" i="0" u="none" strike="noStrike" cap="none" dirty="0">
                <a:solidFill>
                  <a:schemeClr val="dk1"/>
                </a:solidFill>
                <a:effectLst/>
                <a:latin typeface="Arial"/>
                <a:ea typeface="Arial"/>
                <a:cs typeface="Arial"/>
                <a:sym typeface="Arial"/>
                <a:hlinkClick r:id="rId8"/>
              </a:rPr>
              <a:t>businesses</a:t>
            </a:r>
            <a:r>
              <a:rPr lang="en-US" sz="1200" b="0" i="0" u="none" strike="noStrike" cap="none" dirty="0">
                <a:solidFill>
                  <a:schemeClr val="dk1"/>
                </a:solidFill>
                <a:effectLst/>
                <a:latin typeface="Arial"/>
                <a:ea typeface="Arial"/>
                <a:cs typeface="Arial"/>
                <a:sym typeface="Arial"/>
              </a:rPr>
              <a:t>, across multiple industry value chains, and in different geographical locations. Corporate-level strategy is the responsibility of senior executives and the board of directors.</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Business-Level Strategy</a:t>
            </a:r>
          </a:p>
          <a:p>
            <a:endParaRPr lang="en-US" sz="1200" b="0" i="0" u="none" strike="noStrike" cap="none" dirty="0">
              <a:solidFill>
                <a:schemeClr val="dk1"/>
              </a:solidFill>
              <a:effectLst/>
              <a:latin typeface="Arial"/>
              <a:ea typeface="Arial"/>
              <a:cs typeface="Arial"/>
              <a:sym typeface="Arial"/>
              <a:hlinkClick r:id="rId9"/>
            </a:endParaRPr>
          </a:p>
          <a:p>
            <a:r>
              <a:rPr lang="en-US" sz="1200" b="0" i="0" u="none" strike="noStrike" cap="none" dirty="0">
                <a:solidFill>
                  <a:schemeClr val="dk1"/>
                </a:solidFill>
                <a:effectLst/>
                <a:latin typeface="Arial"/>
                <a:ea typeface="Arial"/>
                <a:cs typeface="Arial"/>
                <a:sym typeface="Arial"/>
                <a:hlinkClick r:id="rId9"/>
              </a:rPr>
              <a:t>Business-level strategy</a:t>
            </a:r>
            <a:r>
              <a:rPr lang="en-US" sz="1200" b="0" i="0" u="none" strike="noStrike" cap="none" dirty="0">
                <a:solidFill>
                  <a:schemeClr val="dk1"/>
                </a:solidFill>
                <a:effectLst/>
                <a:latin typeface="Arial"/>
                <a:ea typeface="Arial"/>
                <a:cs typeface="Arial"/>
                <a:sym typeface="Arial"/>
              </a:rPr>
              <a:t> focuses on how to compete within an organization’s chosen market and market segments to create and sustain competitive advantage. Business-level strategy addresses a firm’s strategic market position, cost leadership and differentiation, and strategic market size (whether it competes in a focused market segment or a broad market).</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Business-level strategy is the strategy of a </a:t>
            </a:r>
            <a:r>
              <a:rPr lang="en-US" sz="1200" b="0" i="0" u="none" strike="noStrike" cap="none" dirty="0">
                <a:solidFill>
                  <a:schemeClr val="dk1"/>
                </a:solidFill>
                <a:effectLst/>
                <a:latin typeface="Arial"/>
                <a:ea typeface="Arial"/>
                <a:cs typeface="Arial"/>
                <a:sym typeface="Arial"/>
                <a:hlinkClick r:id="rId10"/>
              </a:rPr>
              <a:t>strategic business unit</a:t>
            </a:r>
            <a:r>
              <a:rPr lang="en-US" sz="1200" b="0" i="0" u="none" strike="noStrike" cap="none" dirty="0">
                <a:solidFill>
                  <a:schemeClr val="dk1"/>
                </a:solidFill>
                <a:effectLst/>
                <a:latin typeface="Arial"/>
                <a:ea typeface="Arial"/>
                <a:cs typeface="Arial"/>
                <a:sym typeface="Arial"/>
              </a:rPr>
              <a:t>. A strategic business unit is a fully functional unit of a business that has its own vision and direction and may be part of a larger organizational unit like a division. The unit’s focus and structure may be based on factors such as markets served, products offered, or regions served. Smaller firms may have only one strategic business unit, and large corporations may have more than one strategic business unit.</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Strategic business units focus on one business-level strategy. Smaller firms that have only one strategic business unit have only one business-level strategy. In large companies with more than one strategic business unit, different strategic business units may have different business-level strategies. Therefore, large corporations that have more than one strategic business unit potentially have multiple business-level strategies.</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All strategy should be specific and differentiating. Though business-level strategies include a finite number of strategies that are common to all companies, companies implement them in ways that reflect their specific company conditions.</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In addition to each strategic business unit’s business-level strategy, there are additional strategies that are embedded into business-level strategies at the strategic business unit level. The four embedded strategies that are covered in this text are innovation, sustainability and ethics, technology, and multinational strategy.</a:t>
            </a:r>
          </a:p>
        </p:txBody>
      </p:sp>
      <p:sp>
        <p:nvSpPr>
          <p:cNvPr id="200" name="Google Shape;200;p10:notes">
            <a:extLst>
              <a:ext uri="{FF2B5EF4-FFF2-40B4-BE49-F238E27FC236}">
                <a16:creationId xmlns:a16="http://schemas.microsoft.com/office/drawing/2014/main" id="{76954CC9-2617-61D8-D642-B8507FA70D7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992506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a:extLst>
            <a:ext uri="{FF2B5EF4-FFF2-40B4-BE49-F238E27FC236}">
              <a16:creationId xmlns:a16="http://schemas.microsoft.com/office/drawing/2014/main" id="{65BF921F-4EF8-52A2-3D52-F7FDA52A3F47}"/>
            </a:ext>
          </a:extLst>
        </p:cNvPr>
        <p:cNvGrpSpPr/>
        <p:nvPr/>
      </p:nvGrpSpPr>
      <p:grpSpPr>
        <a:xfrm>
          <a:off x="0" y="0"/>
          <a:ext cx="0" cy="0"/>
          <a:chOff x="0" y="0"/>
          <a:chExt cx="0" cy="0"/>
        </a:xfrm>
      </p:grpSpPr>
      <p:sp>
        <p:nvSpPr>
          <p:cNvPr id="150" name="Google Shape;150;p7:notes">
            <a:extLst>
              <a:ext uri="{FF2B5EF4-FFF2-40B4-BE49-F238E27FC236}">
                <a16:creationId xmlns:a16="http://schemas.microsoft.com/office/drawing/2014/main" id="{9E70F454-6B60-04AC-6CA1-40658FA8A5C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7:notes">
            <a:extLst>
              <a:ext uri="{FF2B5EF4-FFF2-40B4-BE49-F238E27FC236}">
                <a16:creationId xmlns:a16="http://schemas.microsoft.com/office/drawing/2014/main" id="{7B971A20-FFE7-21A6-652D-BCB8D439EA0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52" name="Google Shape;152;p7:notes">
            <a:extLst>
              <a:ext uri="{FF2B5EF4-FFF2-40B4-BE49-F238E27FC236}">
                <a16:creationId xmlns:a16="http://schemas.microsoft.com/office/drawing/2014/main" id="{C02C1936-9A35-1286-5652-1EBF6B324AF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extLst>
      <p:ext uri="{BB962C8B-B14F-4D97-AF65-F5344CB8AC3E}">
        <p14:creationId xmlns:p14="http://schemas.microsoft.com/office/powerpoint/2010/main" val="6083112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The practice and research of strategic management includes the three pillars of strategic analysis, strategy formulation, and strategy implementation. These are represented in the analysis, formulation, implementation (AFI) framework that guides the focus and structure of this book.</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endParaRPr dirty="0"/>
          </a:p>
        </p:txBody>
      </p:sp>
      <p:sp>
        <p:nvSpPr>
          <p:cNvPr id="172" name="Google Shape;172;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extLst>
      <p:ext uri="{BB962C8B-B14F-4D97-AF65-F5344CB8AC3E}">
        <p14:creationId xmlns:p14="http://schemas.microsoft.com/office/powerpoint/2010/main" val="2360905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a:extLst>
            <a:ext uri="{FF2B5EF4-FFF2-40B4-BE49-F238E27FC236}">
              <a16:creationId xmlns:a16="http://schemas.microsoft.com/office/drawing/2014/main" id="{75B9812F-97A8-A3A0-218D-AF6CDF9B4939}"/>
            </a:ext>
          </a:extLst>
        </p:cNvPr>
        <p:cNvGrpSpPr/>
        <p:nvPr/>
      </p:nvGrpSpPr>
      <p:grpSpPr>
        <a:xfrm>
          <a:off x="0" y="0"/>
          <a:ext cx="0" cy="0"/>
          <a:chOff x="0" y="0"/>
          <a:chExt cx="0" cy="0"/>
        </a:xfrm>
      </p:grpSpPr>
      <p:sp>
        <p:nvSpPr>
          <p:cNvPr id="94" name="Google Shape;94;p2:notes">
            <a:extLst>
              <a:ext uri="{FF2B5EF4-FFF2-40B4-BE49-F238E27FC236}">
                <a16:creationId xmlns:a16="http://schemas.microsoft.com/office/drawing/2014/main" id="{40AC4814-2E03-1998-682D-DF066F1AAAD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students: These study guides are intended to be a concise and comprehensive accompaniment that follows the logic of the textbook and may support your learning, mastery, and application of these concepts. They are are intended to supplement, not replace, your review of the textbook and any other sound study strategies you have made, such as taking notes to support your most effective learning.</a:t>
            </a:r>
          </a:p>
        </p:txBody>
      </p:sp>
      <p:sp>
        <p:nvSpPr>
          <p:cNvPr id="95" name="Google Shape;95;p2:notes">
            <a:extLst>
              <a:ext uri="{FF2B5EF4-FFF2-40B4-BE49-F238E27FC236}">
                <a16:creationId xmlns:a16="http://schemas.microsoft.com/office/drawing/2014/main" id="{DBCB801A-3FB2-E638-7C8D-D95A964F290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937594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1D0BCECC-D555-A094-3273-1DA6A75BE518}"/>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72CA17C8-AD06-F8A8-53DC-6A585DDD7BD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endParaRPr dirty="0"/>
          </a:p>
        </p:txBody>
      </p:sp>
      <p:sp>
        <p:nvSpPr>
          <p:cNvPr id="135" name="Google Shape;135;p6:notes">
            <a:extLst>
              <a:ext uri="{FF2B5EF4-FFF2-40B4-BE49-F238E27FC236}">
                <a16:creationId xmlns:a16="http://schemas.microsoft.com/office/drawing/2014/main" id="{F0E3BD53-3AD8-1794-ECAB-3F5FB26B752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593496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en-US" sz="1200" b="0" i="0" u="none" strike="noStrike" cap="none" dirty="0">
                <a:solidFill>
                  <a:schemeClr val="dk1"/>
                </a:solidFill>
                <a:effectLst/>
                <a:latin typeface="Arial"/>
                <a:ea typeface="Arial"/>
                <a:cs typeface="Arial"/>
                <a:sym typeface="Arial"/>
                <a:hlinkClick r:id="rId3"/>
              </a:rPr>
              <a:t>Strategic analysis</a:t>
            </a:r>
            <a:r>
              <a:rPr lang="en-US" sz="1200" b="0" i="0" u="none" strike="noStrike" cap="none" dirty="0">
                <a:solidFill>
                  <a:schemeClr val="dk1"/>
                </a:solidFill>
                <a:effectLst/>
                <a:latin typeface="Arial"/>
                <a:ea typeface="Arial"/>
                <a:cs typeface="Arial"/>
                <a:sym typeface="Arial"/>
              </a:rPr>
              <a:t> addresses the broad question “Where are we?” and includes multiple steps. In this section, we review the steps to strategic analysis so that you can see the overall approach to strategic analysis. Later chapters discuss what is involved in each step of strategic analysis and how to conduct a strategic analysis of your own using these strategic management tools.</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The order of the steps is important. First, analyze organizational performance, which assesses the robustness and congruence of a firm’s mission, purpose, vision, values, and goals as well as its financial position, its market position, and other relevant quantitative data. This step also includes a review of the firm’s balanced scorecard. Next, review the external environment of the firm, which considers the general environment, the industry environment, and strategic groups, then analyze the internal environment of the firm, which assesses a firm’s resources, capabilities, and core competencies. Organizational performance also considers a firm’s value chain. Once you have analyzed an organization’s organizational performance and its external and internal environments, synthesize the analysis using a strengths, weaknesses, opportunities, and threats (SWOT) analysis. Finally, identify a strategic issue and strategic alternatives.</a:t>
            </a:r>
            <a:endParaRPr lang="en-US" b="1" dirty="0"/>
          </a:p>
          <a:p>
            <a:pPr marL="0" lvl="0" indent="0" algn="l" rtl="0">
              <a:lnSpc>
                <a:spcPct val="100000"/>
              </a:lnSpc>
              <a:spcBef>
                <a:spcPts val="0"/>
              </a:spcBef>
              <a:spcAft>
                <a:spcPts val="0"/>
              </a:spcAft>
              <a:buClr>
                <a:schemeClr val="dk1"/>
              </a:buClr>
              <a:buSzPts val="1200"/>
              <a:buFont typeface="Arial"/>
              <a:buNone/>
            </a:pPr>
            <a:endParaRPr lang="en-US" b="1" dirty="0"/>
          </a:p>
          <a:p>
            <a:pPr marL="0" lvl="0" indent="0" algn="l" rtl="0">
              <a:lnSpc>
                <a:spcPct val="100000"/>
              </a:lnSpc>
              <a:spcBef>
                <a:spcPts val="0"/>
              </a:spcBef>
              <a:spcAft>
                <a:spcPts val="0"/>
              </a:spcAft>
              <a:buClr>
                <a:schemeClr val="dk1"/>
              </a:buClr>
              <a:buSzPts val="1200"/>
              <a:buFont typeface="Arial"/>
              <a:buNone/>
            </a:pPr>
            <a:r>
              <a:rPr lang="en-US" b="1" dirty="0"/>
              <a:t>Organizational Performance</a:t>
            </a:r>
            <a:r>
              <a:rPr lang="en-US" dirty="0"/>
              <a:t>: Mission, vision, values, goals, financials, market position, and balanced scorecard.</a:t>
            </a:r>
            <a:endParaRPr dirty="0"/>
          </a:p>
          <a:p>
            <a:pPr marL="0" lvl="0" indent="0" algn="l" rtl="0">
              <a:lnSpc>
                <a:spcPct val="100000"/>
              </a:lnSpc>
              <a:spcBef>
                <a:spcPts val="0"/>
              </a:spcBef>
              <a:spcAft>
                <a:spcPts val="0"/>
              </a:spcAft>
              <a:buClr>
                <a:schemeClr val="dk1"/>
              </a:buClr>
              <a:buSzPts val="1200"/>
              <a:buFont typeface="Arial"/>
              <a:buNone/>
            </a:pPr>
            <a:r>
              <a:rPr lang="en-US" b="1" dirty="0"/>
              <a:t>External Environment</a:t>
            </a:r>
            <a:r>
              <a:rPr lang="en-US" dirty="0"/>
              <a:t>: Includes general, industry, and competitive environments.</a:t>
            </a:r>
            <a:endParaRPr dirty="0"/>
          </a:p>
          <a:p>
            <a:pPr marL="0" lvl="0" indent="0" algn="l" rtl="0">
              <a:lnSpc>
                <a:spcPct val="100000"/>
              </a:lnSpc>
              <a:spcBef>
                <a:spcPts val="0"/>
              </a:spcBef>
              <a:spcAft>
                <a:spcPts val="0"/>
              </a:spcAft>
              <a:buSzPts val="1400"/>
              <a:buNone/>
            </a:pPr>
            <a:r>
              <a:rPr lang="en-US" b="1" dirty="0"/>
              <a:t>Internal Environment</a:t>
            </a:r>
            <a:r>
              <a:rPr lang="en-US" dirty="0"/>
              <a:t>: Focuses on resources, capabilities, core competencies and a firm’s value chain</a:t>
            </a:r>
            <a:endParaRPr dirty="0"/>
          </a:p>
        </p:txBody>
      </p:sp>
      <p:sp>
        <p:nvSpPr>
          <p:cNvPr id="181" name="Google Shape;18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extLst>
      <p:ext uri="{BB962C8B-B14F-4D97-AF65-F5344CB8AC3E}">
        <p14:creationId xmlns:p14="http://schemas.microsoft.com/office/powerpoint/2010/main" val="1678772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3d3f6fcd1f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g33d3f6fcd1f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 indent="0"/>
            <a:r>
              <a:rPr lang="en-US" sz="1200" b="0" i="0" u="none" strike="noStrike" cap="none" dirty="0">
                <a:solidFill>
                  <a:schemeClr val="dk1"/>
                </a:solidFill>
                <a:effectLst/>
                <a:latin typeface="Arial"/>
                <a:ea typeface="Arial"/>
                <a:cs typeface="Arial"/>
                <a:sym typeface="Arial"/>
              </a:rPr>
              <a:t>A firm’s </a:t>
            </a:r>
            <a:r>
              <a:rPr lang="en-US" sz="1200" b="0" i="0" u="none" strike="noStrike" cap="none" dirty="0">
                <a:solidFill>
                  <a:schemeClr val="dk1"/>
                </a:solidFill>
                <a:effectLst/>
                <a:latin typeface="Arial"/>
                <a:ea typeface="Arial"/>
                <a:cs typeface="Arial"/>
                <a:sym typeface="Arial"/>
                <a:hlinkClick r:id="rId3"/>
              </a:rPr>
              <a:t>strategic issue</a:t>
            </a:r>
            <a:r>
              <a:rPr lang="en-US" sz="1200" b="0" i="0" u="none" strike="noStrike" cap="none" dirty="0">
                <a:solidFill>
                  <a:schemeClr val="dk1"/>
                </a:solidFill>
                <a:effectLst/>
                <a:latin typeface="Arial"/>
                <a:ea typeface="Arial"/>
                <a:cs typeface="Arial"/>
                <a:sym typeface="Arial"/>
              </a:rPr>
              <a:t> is the most important, urgent, broad, long-term matter that the company is facing. Strategic issues are the result of multiple causes in multiples areas of a business and require significant organizational talent and resources to resolve. Addressing a strategic issue moves a firm toward its mission, purpose, and vision, and it should therefore be congruent with the firm’s values and goals. A strategic issue focuses on the present and specific organizational context, addressing what is happening with this firm at this time, in this place, and under these circumstances. </a:t>
            </a:r>
          </a:p>
          <a:p>
            <a:endParaRPr lang="en-US" sz="1200" b="0" i="0" u="none" strike="noStrike" cap="none" dirty="0">
              <a:solidFill>
                <a:schemeClr val="dk1"/>
              </a:solidFill>
              <a:effectLst/>
              <a:latin typeface="Arial"/>
              <a:ea typeface="Arial"/>
              <a:cs typeface="Arial"/>
              <a:sym typeface="Arial"/>
            </a:endParaRPr>
          </a:p>
        </p:txBody>
      </p:sp>
      <p:sp>
        <p:nvSpPr>
          <p:cNvPr id="191" name="Google Shape;191;g33d3f6fcd1f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extLst>
      <p:ext uri="{BB962C8B-B14F-4D97-AF65-F5344CB8AC3E}">
        <p14:creationId xmlns:p14="http://schemas.microsoft.com/office/powerpoint/2010/main" val="35820372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a:extLst>
            <a:ext uri="{FF2B5EF4-FFF2-40B4-BE49-F238E27FC236}">
              <a16:creationId xmlns:a16="http://schemas.microsoft.com/office/drawing/2014/main" id="{024AE971-B966-636E-790C-150EEDF5DA29}"/>
            </a:ext>
          </a:extLst>
        </p:cNvPr>
        <p:cNvGrpSpPr/>
        <p:nvPr/>
      </p:nvGrpSpPr>
      <p:grpSpPr>
        <a:xfrm>
          <a:off x="0" y="0"/>
          <a:ext cx="0" cy="0"/>
          <a:chOff x="0" y="0"/>
          <a:chExt cx="0" cy="0"/>
        </a:xfrm>
      </p:grpSpPr>
      <p:sp>
        <p:nvSpPr>
          <p:cNvPr id="189" name="Google Shape;189;g33d3f6fcd1f_0_12:notes">
            <a:extLst>
              <a:ext uri="{FF2B5EF4-FFF2-40B4-BE49-F238E27FC236}">
                <a16:creationId xmlns:a16="http://schemas.microsoft.com/office/drawing/2014/main" id="{47624EBD-95F1-6DCE-07B6-8E3D13874B5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g33d3f6fcd1f_0_12:notes">
            <a:extLst>
              <a:ext uri="{FF2B5EF4-FFF2-40B4-BE49-F238E27FC236}">
                <a16:creationId xmlns:a16="http://schemas.microsoft.com/office/drawing/2014/main" id="{D2830EE8-E2EB-7C5E-9B3D-28968C8074C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A firm’s </a:t>
            </a:r>
            <a:r>
              <a:rPr lang="en-US" sz="1200" b="0" i="0" u="none" strike="noStrike" cap="none" dirty="0">
                <a:solidFill>
                  <a:schemeClr val="dk1"/>
                </a:solidFill>
                <a:effectLst/>
                <a:latin typeface="Arial"/>
                <a:ea typeface="Arial"/>
                <a:cs typeface="Arial"/>
                <a:sym typeface="Arial"/>
                <a:hlinkClick r:id="rId3"/>
              </a:rPr>
              <a:t>strategic issue</a:t>
            </a:r>
            <a:r>
              <a:rPr lang="en-US" sz="1200" b="0" i="0" u="none" strike="noStrike" cap="none" dirty="0">
                <a:solidFill>
                  <a:schemeClr val="dk1"/>
                </a:solidFill>
                <a:effectLst/>
                <a:latin typeface="Arial"/>
                <a:ea typeface="Arial"/>
                <a:cs typeface="Arial"/>
                <a:sym typeface="Arial"/>
              </a:rPr>
              <a:t> is the most important, urgent, broad, long-term matter that the company is facing. Strategic issues are the result of multiple causes in multiples areas of a business and require significant organizational talent and resources to resolve. Addressing a strategic issue moves a firm toward its mission, purpose, and vision, and it should therefore be congruent with the firm’s values and goals. A strategic issue focuses on the present and specific organizational context, addressing what is happening with this firm at this time, in this place, and under these circumstances. </a:t>
            </a:r>
          </a:p>
        </p:txBody>
      </p:sp>
      <p:sp>
        <p:nvSpPr>
          <p:cNvPr id="191" name="Google Shape;191;g33d3f6fcd1f_0_12:notes">
            <a:extLst>
              <a:ext uri="{FF2B5EF4-FFF2-40B4-BE49-F238E27FC236}">
                <a16:creationId xmlns:a16="http://schemas.microsoft.com/office/drawing/2014/main" id="{ACC67AAA-0022-5AC6-B830-39A64FD8829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extLst>
      <p:ext uri="{BB962C8B-B14F-4D97-AF65-F5344CB8AC3E}">
        <p14:creationId xmlns:p14="http://schemas.microsoft.com/office/powerpoint/2010/main" val="21245080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E23D405C-6655-1389-D5CA-B256352E4EEA}"/>
            </a:ext>
          </a:extLst>
        </p:cNvPr>
        <p:cNvGrpSpPr/>
        <p:nvPr/>
      </p:nvGrpSpPr>
      <p:grpSpPr>
        <a:xfrm>
          <a:off x="0" y="0"/>
          <a:ext cx="0" cy="0"/>
          <a:chOff x="0" y="0"/>
          <a:chExt cx="0" cy="0"/>
        </a:xfrm>
      </p:grpSpPr>
      <p:sp>
        <p:nvSpPr>
          <p:cNvPr id="199" name="Google Shape;199;p10:notes">
            <a:extLst>
              <a:ext uri="{FF2B5EF4-FFF2-40B4-BE49-F238E27FC236}">
                <a16:creationId xmlns:a16="http://schemas.microsoft.com/office/drawing/2014/main" id="{37A658E8-0700-64BA-E113-6C42259210A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Once strategic analysis is complete, </a:t>
            </a:r>
            <a:r>
              <a:rPr lang="en-US" sz="1200" b="0" i="0" u="none" strike="noStrike" cap="none" dirty="0">
                <a:solidFill>
                  <a:schemeClr val="dk1"/>
                </a:solidFill>
                <a:effectLst/>
                <a:latin typeface="Arial"/>
                <a:ea typeface="Arial"/>
                <a:cs typeface="Arial"/>
                <a:sym typeface="Arial"/>
                <a:hlinkClick r:id="rId3"/>
              </a:rPr>
              <a:t>strategy formulation</a:t>
            </a:r>
            <a:r>
              <a:rPr lang="en-US" sz="1200" b="0" i="0" u="none" strike="noStrike" cap="none" dirty="0">
                <a:solidFill>
                  <a:schemeClr val="dk1"/>
                </a:solidFill>
                <a:effectLst/>
                <a:latin typeface="Arial"/>
                <a:ea typeface="Arial"/>
                <a:cs typeface="Arial"/>
                <a:sym typeface="Arial"/>
              </a:rPr>
              <a:t> begins. This process addresses the broad question “Where are we going?” </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There are three levels of strategy in an organization: corporate-level strategy, business-level strategy, and functional-level strategy. Strategy is formulated at all levels of a company.</a:t>
            </a:r>
          </a:p>
          <a:p>
            <a:pPr marL="0"/>
            <a:endParaRPr lang="en-US" sz="1200" b="0" i="0" u="none" strike="noStrike" cap="none" dirty="0">
              <a:solidFill>
                <a:schemeClr val="dk1"/>
              </a:solidFill>
              <a:effectLst/>
              <a:latin typeface="Arial"/>
              <a:ea typeface="Arial"/>
              <a:cs typeface="Arial"/>
              <a:sym typeface="Arial"/>
            </a:endParaRPr>
          </a:p>
          <a:p>
            <a:pPr marL="0"/>
            <a:endParaRPr lang="en-US" sz="1200" b="0" i="0" u="none" strike="noStrike" cap="none" dirty="0">
              <a:solidFill>
                <a:schemeClr val="dk1"/>
              </a:solidFill>
              <a:effectLst/>
              <a:latin typeface="Arial"/>
              <a:ea typeface="Arial"/>
              <a:cs typeface="Arial"/>
              <a:sym typeface="Arial"/>
            </a:endParaRPr>
          </a:p>
          <a:p>
            <a:pPr marL="0"/>
            <a:r>
              <a:rPr lang="en-US" sz="1200" b="0" i="0" u="none" strike="noStrike" cap="none" dirty="0">
                <a:solidFill>
                  <a:schemeClr val="dk1"/>
                </a:solidFill>
                <a:effectLst/>
                <a:latin typeface="Arial"/>
                <a:ea typeface="Arial"/>
                <a:cs typeface="Arial"/>
                <a:sym typeface="Arial"/>
              </a:rPr>
              <a:t>Business-Level Strategy</a:t>
            </a:r>
          </a:p>
          <a:p>
            <a:pPr marL="0"/>
            <a:endParaRPr lang="en-US" sz="1200" b="0" i="0" u="none" strike="noStrike" cap="none" dirty="0">
              <a:solidFill>
                <a:schemeClr val="dk1"/>
              </a:solidFill>
              <a:effectLst/>
              <a:latin typeface="Arial"/>
              <a:ea typeface="Arial"/>
              <a:cs typeface="Arial"/>
              <a:sym typeface="Arial"/>
              <a:hlinkClick r:id="rId4"/>
            </a:endParaRPr>
          </a:p>
          <a:p>
            <a:pPr marL="0"/>
            <a:r>
              <a:rPr lang="en-US" sz="1200" b="0" i="0" u="none" strike="noStrike" cap="none" dirty="0">
                <a:solidFill>
                  <a:schemeClr val="dk1"/>
                </a:solidFill>
                <a:effectLst/>
                <a:latin typeface="Arial"/>
                <a:ea typeface="Arial"/>
                <a:cs typeface="Arial"/>
                <a:sym typeface="Arial"/>
                <a:hlinkClick r:id="rId4"/>
              </a:rPr>
              <a:t>Business-level strategy</a:t>
            </a:r>
            <a:r>
              <a:rPr lang="en-US" sz="1200" b="0" i="0" u="none" strike="noStrike" cap="none" dirty="0">
                <a:solidFill>
                  <a:schemeClr val="dk1"/>
                </a:solidFill>
                <a:effectLst/>
                <a:latin typeface="Arial"/>
                <a:ea typeface="Arial"/>
                <a:cs typeface="Arial"/>
                <a:sym typeface="Arial"/>
              </a:rPr>
              <a:t> focuses on how to compete within an organization’s chosen market and market segments to create and sustain competitive advantage. Business-level strategy addresses a firm’s strategic market position, cost leadership and differentiation, and strategic market size (whether it competes in a focused market segment or a broad market).</a:t>
            </a:r>
          </a:p>
          <a:p>
            <a:pPr marL="0"/>
            <a:endParaRPr lang="en-US" sz="1200" b="0" i="0" u="none" strike="noStrike" cap="none" dirty="0">
              <a:solidFill>
                <a:schemeClr val="dk1"/>
              </a:solidFill>
              <a:effectLst/>
              <a:latin typeface="Arial"/>
              <a:ea typeface="Arial"/>
              <a:cs typeface="Arial"/>
              <a:sym typeface="Arial"/>
            </a:endParaRPr>
          </a:p>
          <a:p>
            <a:pPr marL="0"/>
            <a:r>
              <a:rPr lang="en-US" sz="1200" b="0" i="0" u="none" strike="noStrike" cap="none" dirty="0">
                <a:solidFill>
                  <a:schemeClr val="dk1"/>
                </a:solidFill>
                <a:effectLst/>
                <a:latin typeface="Arial"/>
                <a:ea typeface="Arial"/>
                <a:cs typeface="Arial"/>
                <a:sym typeface="Arial"/>
              </a:rPr>
              <a:t>Business-level strategy is the strategy of a </a:t>
            </a:r>
            <a:r>
              <a:rPr lang="en-US" sz="1200" b="0" i="0" u="none" strike="noStrike" cap="none" dirty="0">
                <a:solidFill>
                  <a:schemeClr val="dk1"/>
                </a:solidFill>
                <a:effectLst/>
                <a:latin typeface="Arial"/>
                <a:ea typeface="Arial"/>
                <a:cs typeface="Arial"/>
                <a:sym typeface="Arial"/>
                <a:hlinkClick r:id="rId5"/>
              </a:rPr>
              <a:t>strategic business unit</a:t>
            </a:r>
            <a:r>
              <a:rPr lang="en-US" sz="1200" b="0" i="0" u="none" strike="noStrike" cap="none" dirty="0">
                <a:solidFill>
                  <a:schemeClr val="dk1"/>
                </a:solidFill>
                <a:effectLst/>
                <a:latin typeface="Arial"/>
                <a:ea typeface="Arial"/>
                <a:cs typeface="Arial"/>
                <a:sym typeface="Arial"/>
              </a:rPr>
              <a:t>. A strategic business unit is a fully functional unit of a business that has its own vision and direction and may be part of a larger organizational unit like a division. The unit’s focus and structure may be based on factors such as markets served, products offered, or regions served. Smaller firms may have only one strategic business unit, and large corporations may have more than one strategic business unit.</a:t>
            </a:r>
          </a:p>
          <a:p>
            <a:pPr marL="0"/>
            <a:endParaRPr lang="en-US" sz="1200" b="0" i="0" u="none" strike="noStrike" cap="none" dirty="0">
              <a:solidFill>
                <a:schemeClr val="dk1"/>
              </a:solidFill>
              <a:effectLst/>
              <a:latin typeface="Arial"/>
              <a:ea typeface="Arial"/>
              <a:cs typeface="Arial"/>
              <a:sym typeface="Arial"/>
            </a:endParaRPr>
          </a:p>
          <a:p>
            <a:pPr marL="0"/>
            <a:r>
              <a:rPr lang="en-US" sz="1200" b="0" i="0" u="none" strike="noStrike" cap="none" dirty="0">
                <a:solidFill>
                  <a:schemeClr val="dk1"/>
                </a:solidFill>
                <a:effectLst/>
                <a:latin typeface="Arial"/>
                <a:ea typeface="Arial"/>
                <a:cs typeface="Arial"/>
                <a:sym typeface="Arial"/>
              </a:rPr>
              <a:t>Strategic business units focus on one business-level strategy. Smaller firms that have only one strategic business unit have only one business-level strategy. In large companies with more than one strategic business unit, different strategic business units may have different business-level strategies. Therefore, large corporations that have more than one strategic business unit potentially have multiple business-level strategies.</a:t>
            </a:r>
          </a:p>
          <a:p>
            <a:pPr marL="0"/>
            <a:endParaRPr lang="en-US" sz="1200" b="0" i="0" u="none" strike="noStrike" cap="none" dirty="0">
              <a:solidFill>
                <a:schemeClr val="dk1"/>
              </a:solidFill>
              <a:effectLst/>
              <a:latin typeface="Arial"/>
              <a:ea typeface="Arial"/>
              <a:cs typeface="Arial"/>
              <a:sym typeface="Arial"/>
            </a:endParaRPr>
          </a:p>
          <a:p>
            <a:pPr marL="0"/>
            <a:r>
              <a:rPr lang="en-US" sz="1200" b="0" i="0" u="none" strike="noStrike" cap="none" dirty="0">
                <a:solidFill>
                  <a:schemeClr val="dk1"/>
                </a:solidFill>
                <a:effectLst/>
                <a:latin typeface="Arial"/>
                <a:ea typeface="Arial"/>
                <a:cs typeface="Arial"/>
                <a:sym typeface="Arial"/>
              </a:rPr>
              <a:t>All strategy should be specific and differentiating. Though business-level strategies include a finite number of strategies that are common to all companies, companies implement them in ways that reflect their specific company conditions.</a:t>
            </a:r>
          </a:p>
          <a:p>
            <a:pPr marL="0"/>
            <a:endParaRPr lang="en-US" sz="1200" b="0" i="0" u="none" strike="noStrike" cap="none" dirty="0">
              <a:solidFill>
                <a:schemeClr val="dk1"/>
              </a:solidFill>
              <a:effectLst/>
              <a:latin typeface="Arial"/>
              <a:ea typeface="Arial"/>
              <a:cs typeface="Arial"/>
              <a:sym typeface="Arial"/>
            </a:endParaRPr>
          </a:p>
          <a:p>
            <a:pPr marL="0"/>
            <a:r>
              <a:rPr lang="en-US" sz="1200" b="0" i="0" u="none" strike="noStrike" cap="none" dirty="0">
                <a:solidFill>
                  <a:schemeClr val="dk1"/>
                </a:solidFill>
                <a:effectLst/>
                <a:latin typeface="Arial"/>
                <a:ea typeface="Arial"/>
                <a:cs typeface="Arial"/>
                <a:sym typeface="Arial"/>
              </a:rPr>
              <a:t>In addition to each strategic business unit’s business-level strategy, there are additional strategies that are embedded into business-level strategies at the strategic business unit level. The four embedded strategies that are covered in this text are innovation, sustainability and ethics, technology, and multinational strategy.</a:t>
            </a:r>
          </a:p>
        </p:txBody>
      </p:sp>
      <p:sp>
        <p:nvSpPr>
          <p:cNvPr id="200" name="Google Shape;200;p10:notes">
            <a:extLst>
              <a:ext uri="{FF2B5EF4-FFF2-40B4-BE49-F238E27FC236}">
                <a16:creationId xmlns:a16="http://schemas.microsoft.com/office/drawing/2014/main" id="{B2000430-A6CA-2538-E89E-30AB7390F25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429117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7CC0631D-56BC-D535-D6B8-B053254F6675}"/>
            </a:ext>
          </a:extLst>
        </p:cNvPr>
        <p:cNvGrpSpPr/>
        <p:nvPr/>
      </p:nvGrpSpPr>
      <p:grpSpPr>
        <a:xfrm>
          <a:off x="0" y="0"/>
          <a:ext cx="0" cy="0"/>
          <a:chOff x="0" y="0"/>
          <a:chExt cx="0" cy="0"/>
        </a:xfrm>
      </p:grpSpPr>
      <p:sp>
        <p:nvSpPr>
          <p:cNvPr id="199" name="Google Shape;199;p10:notes">
            <a:extLst>
              <a:ext uri="{FF2B5EF4-FFF2-40B4-BE49-F238E27FC236}">
                <a16:creationId xmlns:a16="http://schemas.microsoft.com/office/drawing/2014/main" id="{712B01C7-C4E3-026A-6E7A-A2AAA311952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Corporate-Level Strategy</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The corporate level of a company consists of senior executives in the C-suite, and if the company is large enough, it includes the board of directors. </a:t>
            </a:r>
            <a:r>
              <a:rPr lang="en-US" sz="1200" b="0" i="0" u="none" strike="noStrike" cap="none" dirty="0">
                <a:solidFill>
                  <a:schemeClr val="dk1"/>
                </a:solidFill>
                <a:effectLst/>
                <a:latin typeface="Arial"/>
                <a:ea typeface="Arial"/>
                <a:cs typeface="Arial"/>
                <a:sym typeface="Arial"/>
                <a:hlinkClick r:id="rId3"/>
              </a:rPr>
              <a:t>Corporate-level strategy</a:t>
            </a:r>
            <a:r>
              <a:rPr lang="en-US" sz="1200" b="0" i="0" u="none" strike="noStrike" cap="none" dirty="0">
                <a:solidFill>
                  <a:schemeClr val="dk1"/>
                </a:solidFill>
                <a:effectLst/>
                <a:latin typeface="Arial"/>
                <a:ea typeface="Arial"/>
                <a:cs typeface="Arial"/>
                <a:sym typeface="Arial"/>
              </a:rPr>
              <a:t> is a companywide strategy that focuses on creating and maintaining a firm’s competitive advantage by creating synergy within and between multiple </a:t>
            </a:r>
            <a:r>
              <a:rPr lang="en-US" sz="1200" b="0" i="0" u="none" strike="noStrike" cap="none" dirty="0">
                <a:solidFill>
                  <a:schemeClr val="dk1"/>
                </a:solidFill>
                <a:effectLst/>
                <a:latin typeface="Arial"/>
                <a:ea typeface="Arial"/>
                <a:cs typeface="Arial"/>
                <a:sym typeface="Arial"/>
                <a:hlinkClick r:id="rId4"/>
              </a:rPr>
              <a:t>industries</a:t>
            </a:r>
            <a:r>
              <a:rPr lang="en-US" sz="1200" b="0" i="0" u="none" strike="noStrike" cap="none" dirty="0">
                <a:solidFill>
                  <a:schemeClr val="dk1"/>
                </a:solidFill>
                <a:effectLst/>
                <a:latin typeface="Arial"/>
                <a:ea typeface="Arial"/>
                <a:cs typeface="Arial"/>
                <a:sym typeface="Arial"/>
              </a:rPr>
              <a:t>, </a:t>
            </a:r>
            <a:r>
              <a:rPr lang="en-US" sz="1200" b="0" i="0" u="none" strike="noStrike" cap="none" dirty="0">
                <a:solidFill>
                  <a:schemeClr val="dk1"/>
                </a:solidFill>
                <a:effectLst/>
                <a:latin typeface="Arial"/>
                <a:ea typeface="Arial"/>
                <a:cs typeface="Arial"/>
                <a:sym typeface="Arial"/>
                <a:hlinkClick r:id="rId5"/>
              </a:rPr>
              <a:t>markets</a:t>
            </a:r>
            <a:r>
              <a:rPr lang="en-US" sz="1200" b="0" i="0" u="none" strike="noStrike" cap="none" dirty="0">
                <a:solidFill>
                  <a:schemeClr val="dk1"/>
                </a:solidFill>
                <a:effectLst/>
                <a:latin typeface="Arial"/>
                <a:ea typeface="Arial"/>
                <a:cs typeface="Arial"/>
                <a:sym typeface="Arial"/>
              </a:rPr>
              <a:t>, </a:t>
            </a:r>
            <a:r>
              <a:rPr lang="en-US" sz="1200" b="0" i="0" u="none" strike="noStrike" cap="none" dirty="0">
                <a:solidFill>
                  <a:schemeClr val="dk1"/>
                </a:solidFill>
                <a:effectLst/>
                <a:latin typeface="Arial"/>
                <a:ea typeface="Arial"/>
                <a:cs typeface="Arial"/>
                <a:sym typeface="Arial"/>
                <a:hlinkClick r:id="rId6"/>
              </a:rPr>
              <a:t>market segments</a:t>
            </a:r>
            <a:r>
              <a:rPr lang="en-US" sz="1200" b="0" i="0" u="none" strike="noStrike" cap="none" dirty="0">
                <a:solidFill>
                  <a:schemeClr val="dk1"/>
                </a:solidFill>
                <a:effectLst/>
                <a:latin typeface="Arial"/>
                <a:ea typeface="Arial"/>
                <a:cs typeface="Arial"/>
                <a:sym typeface="Arial"/>
              </a:rPr>
              <a:t>, and </a:t>
            </a:r>
            <a:r>
              <a:rPr lang="en-US" sz="1200" b="0" i="0" u="none" strike="noStrike" cap="none" dirty="0">
                <a:solidFill>
                  <a:schemeClr val="dk1"/>
                </a:solidFill>
                <a:effectLst/>
                <a:latin typeface="Arial"/>
                <a:ea typeface="Arial"/>
                <a:cs typeface="Arial"/>
                <a:sym typeface="Arial"/>
                <a:hlinkClick r:id="rId7"/>
              </a:rPr>
              <a:t>businesses</a:t>
            </a:r>
            <a:r>
              <a:rPr lang="en-US" sz="1200" b="0" i="0" u="none" strike="noStrike" cap="none" dirty="0">
                <a:solidFill>
                  <a:schemeClr val="dk1"/>
                </a:solidFill>
                <a:effectLst/>
                <a:latin typeface="Arial"/>
                <a:ea typeface="Arial"/>
                <a:cs typeface="Arial"/>
                <a:sym typeface="Arial"/>
              </a:rPr>
              <a:t>, across multiple industry value chains, and in different geographical locations. Corporate-level strategy is the responsibility of senior executives and the board of directors.</a:t>
            </a:r>
          </a:p>
        </p:txBody>
      </p:sp>
      <p:sp>
        <p:nvSpPr>
          <p:cNvPr id="200" name="Google Shape;200;p10:notes">
            <a:extLst>
              <a:ext uri="{FF2B5EF4-FFF2-40B4-BE49-F238E27FC236}">
                <a16:creationId xmlns:a16="http://schemas.microsoft.com/office/drawing/2014/main" id="{CC413202-7295-AE38-0B65-DB9E2696883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827819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65672DC2-0E7A-0E31-C9A5-6D849F0208CF}"/>
            </a:ext>
          </a:extLst>
        </p:cNvPr>
        <p:cNvGrpSpPr/>
        <p:nvPr/>
      </p:nvGrpSpPr>
      <p:grpSpPr>
        <a:xfrm>
          <a:off x="0" y="0"/>
          <a:ext cx="0" cy="0"/>
          <a:chOff x="0" y="0"/>
          <a:chExt cx="0" cy="0"/>
        </a:xfrm>
      </p:grpSpPr>
      <p:sp>
        <p:nvSpPr>
          <p:cNvPr id="199" name="Google Shape;199;p10:notes">
            <a:extLst>
              <a:ext uri="{FF2B5EF4-FFF2-40B4-BE49-F238E27FC236}">
                <a16:creationId xmlns:a16="http://schemas.microsoft.com/office/drawing/2014/main" id="{8BA7AA92-5DBA-E269-0E1E-48D0B4809F5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Business-Level Strategy</a:t>
            </a:r>
          </a:p>
          <a:p>
            <a:pPr marL="0" indent="0"/>
            <a:endParaRPr lang="en-US" sz="1200" b="0" i="0" u="none" strike="noStrike" cap="none" dirty="0">
              <a:solidFill>
                <a:schemeClr val="dk1"/>
              </a:solidFill>
              <a:effectLst/>
              <a:latin typeface="Arial"/>
              <a:ea typeface="Arial"/>
              <a:cs typeface="Arial"/>
              <a:sym typeface="Arial"/>
              <a:hlinkClick r:id="rId3"/>
            </a:endParaRPr>
          </a:p>
          <a:p>
            <a:pPr marL="0" indent="0"/>
            <a:r>
              <a:rPr lang="en-US" sz="1200" b="0" i="0" u="none" strike="noStrike" cap="none" dirty="0">
                <a:solidFill>
                  <a:schemeClr val="dk1"/>
                </a:solidFill>
                <a:effectLst/>
                <a:latin typeface="Arial"/>
                <a:ea typeface="Arial"/>
                <a:cs typeface="Arial"/>
                <a:sym typeface="Arial"/>
                <a:hlinkClick r:id="rId3"/>
              </a:rPr>
              <a:t>Business-level strategy</a:t>
            </a:r>
            <a:r>
              <a:rPr lang="en-US" sz="1200" b="0" i="0" u="none" strike="noStrike" cap="none" dirty="0">
                <a:solidFill>
                  <a:schemeClr val="dk1"/>
                </a:solidFill>
                <a:effectLst/>
                <a:latin typeface="Arial"/>
                <a:ea typeface="Arial"/>
                <a:cs typeface="Arial"/>
                <a:sym typeface="Arial"/>
              </a:rPr>
              <a:t> focuses on how to compete within an organization’s chosen market and market segments to create and sustain competitive advantage. Business-level strategy addresses a firm’s strategic market position, cost leadership and differentiation, and strategic market size (whether it competes in a focused market segment or a broad market).</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Business-level strategy is the strategy of a </a:t>
            </a:r>
            <a:r>
              <a:rPr lang="en-US" sz="1200" b="0" i="0" u="none" strike="noStrike" cap="none" dirty="0">
                <a:solidFill>
                  <a:schemeClr val="dk1"/>
                </a:solidFill>
                <a:effectLst/>
                <a:latin typeface="Arial"/>
                <a:ea typeface="Arial"/>
                <a:cs typeface="Arial"/>
                <a:sym typeface="Arial"/>
                <a:hlinkClick r:id="rId4"/>
              </a:rPr>
              <a:t>strategic business unit</a:t>
            </a:r>
            <a:r>
              <a:rPr lang="en-US" sz="1200" b="0" i="0" u="none" strike="noStrike" cap="none" dirty="0">
                <a:solidFill>
                  <a:schemeClr val="dk1"/>
                </a:solidFill>
                <a:effectLst/>
                <a:latin typeface="Arial"/>
                <a:ea typeface="Arial"/>
                <a:cs typeface="Arial"/>
                <a:sym typeface="Arial"/>
              </a:rPr>
              <a:t>. A strategic business unit is a fully functional unit of a business that has its own vision and direction and may be part of a larger organizational unit like a division. The unit’s focus and structure may be based on factors such as markets served, products offered, or regions served. Smaller firms may have only one strategic business unit, and large corporations may have more than one strategic business unit.</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Strategic business units focus on one business-level strategy. Smaller firms that have only one strategic business unit have only one business-level strategy. In large companies with more than one strategic business unit, different strategic business units may have different business-level strategies. Therefore, large corporations that have more than one strategic business unit potentially have multiple business-level strategies.</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All strategy should be specific and differentiating. Though business-level strategies include a finite number of strategies that are common to all companies, companies implement them in ways that reflect their specific company conditions.</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In addition to each strategic business unit’s business-level strategy, there are additional strategies that are embedded into business-level strategies at the strategic business unit level. The four embedded strategies that are covered in this text are innovation, sustainability and ethics, technology, and multinational strategy.</a:t>
            </a:r>
          </a:p>
        </p:txBody>
      </p:sp>
      <p:sp>
        <p:nvSpPr>
          <p:cNvPr id="200" name="Google Shape;200;p10:notes">
            <a:extLst>
              <a:ext uri="{FF2B5EF4-FFF2-40B4-BE49-F238E27FC236}">
                <a16:creationId xmlns:a16="http://schemas.microsoft.com/office/drawing/2014/main" id="{B4BABA0B-DBAC-3101-CDB6-B6E790CBBC9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182994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07F8537C-A105-051B-D702-C3B866724209}"/>
            </a:ext>
          </a:extLst>
        </p:cNvPr>
        <p:cNvGrpSpPr/>
        <p:nvPr/>
      </p:nvGrpSpPr>
      <p:grpSpPr>
        <a:xfrm>
          <a:off x="0" y="0"/>
          <a:ext cx="0" cy="0"/>
          <a:chOff x="0" y="0"/>
          <a:chExt cx="0" cy="0"/>
        </a:xfrm>
      </p:grpSpPr>
      <p:sp>
        <p:nvSpPr>
          <p:cNvPr id="199" name="Google Shape;199;p10:notes">
            <a:extLst>
              <a:ext uri="{FF2B5EF4-FFF2-40B4-BE49-F238E27FC236}">
                <a16:creationId xmlns:a16="http://schemas.microsoft.com/office/drawing/2014/main" id="{A6D511EB-8BA9-F946-A8CD-A7BEE6AFC28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Business-level strategy is the strategy of a </a:t>
            </a:r>
            <a:r>
              <a:rPr lang="en-US" sz="1200" b="0" i="0" u="none" strike="noStrike" cap="none" dirty="0">
                <a:solidFill>
                  <a:schemeClr val="dk1"/>
                </a:solidFill>
                <a:effectLst/>
                <a:latin typeface="Arial"/>
                <a:ea typeface="Arial"/>
                <a:cs typeface="Arial"/>
                <a:sym typeface="Arial"/>
                <a:hlinkClick r:id="rId3"/>
              </a:rPr>
              <a:t>strategic business unit</a:t>
            </a:r>
            <a:r>
              <a:rPr lang="en-US" sz="1200" b="0" i="0" u="none" strike="noStrike" cap="none" dirty="0">
                <a:solidFill>
                  <a:schemeClr val="dk1"/>
                </a:solidFill>
                <a:effectLst/>
                <a:latin typeface="Arial"/>
                <a:ea typeface="Arial"/>
                <a:cs typeface="Arial"/>
                <a:sym typeface="Arial"/>
              </a:rPr>
              <a:t>. A strategic business unit is a fully functional unit of a business that has its own vision and direction and may be part of a larger organizational unit like a division. The unit’s focus and structure may be based on factors such as markets served, products offered, or regions served. Smaller firms may have only one strategic business unit, and large corporations may have more than one strategic business unit.</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Strategic business units focus on one business-level strategy. Smaller firms that have only one strategic business unit have only one business-level strategy. In large companies with more than one strategic business unit, different strategic business units may have different business-level strategies. Therefore, large corporations that have more than one strategic business unit potentially have multiple business-level strategies.</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All strategy should be specific and differentiating. Though business-level strategies include a finite number of strategies that are common to all companies, companies implement them in ways that reflect their specific company conditions.</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In addition to each strategic business unit’s business-level strategy, there are additional strategies that are embedded into business-level strategies at the strategic business unit level. The four embedded strategies that are covered in this text are innovation, sustainability and ethics, technology, and multinational strategy.</a:t>
            </a:r>
          </a:p>
        </p:txBody>
      </p:sp>
      <p:sp>
        <p:nvSpPr>
          <p:cNvPr id="200" name="Google Shape;200;p10:notes">
            <a:extLst>
              <a:ext uri="{FF2B5EF4-FFF2-40B4-BE49-F238E27FC236}">
                <a16:creationId xmlns:a16="http://schemas.microsoft.com/office/drawing/2014/main" id="{88616893-9AC3-4A72-700C-A82F6DADFF7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633279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5D7FB13D-7F55-DAC4-06BD-ADE74C03A8F4}"/>
            </a:ext>
          </a:extLst>
        </p:cNvPr>
        <p:cNvGrpSpPr/>
        <p:nvPr/>
      </p:nvGrpSpPr>
      <p:grpSpPr>
        <a:xfrm>
          <a:off x="0" y="0"/>
          <a:ext cx="0" cy="0"/>
          <a:chOff x="0" y="0"/>
          <a:chExt cx="0" cy="0"/>
        </a:xfrm>
      </p:grpSpPr>
      <p:sp>
        <p:nvSpPr>
          <p:cNvPr id="199" name="Google Shape;199;p10:notes">
            <a:extLst>
              <a:ext uri="{FF2B5EF4-FFF2-40B4-BE49-F238E27FC236}">
                <a16:creationId xmlns:a16="http://schemas.microsoft.com/office/drawing/2014/main" id="{DB9A46A7-1146-05E1-702C-71F7392D33C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In addition to each strategic business unit’s business-level strategy, there are additional strategies that are embedded into business-level strategies at the strategic business unit level. The four embedded strategies that are covered in this text are innovation, sustainability and ethics, technology, and multinational strategy.</a:t>
            </a:r>
          </a:p>
        </p:txBody>
      </p:sp>
      <p:sp>
        <p:nvSpPr>
          <p:cNvPr id="200" name="Google Shape;200;p10:notes">
            <a:extLst>
              <a:ext uri="{FF2B5EF4-FFF2-40B4-BE49-F238E27FC236}">
                <a16:creationId xmlns:a16="http://schemas.microsoft.com/office/drawing/2014/main" id="{49B76FD3-111D-0B24-8875-972A7F4944D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950224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3d106abb61_0_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r>
              <a:rPr lang="en-US" sz="1200" b="1" i="0" u="none" strike="noStrike" cap="none" dirty="0">
                <a:solidFill>
                  <a:schemeClr val="dk1"/>
                </a:solidFill>
                <a:effectLst/>
                <a:latin typeface="Arial"/>
                <a:ea typeface="Arial"/>
                <a:cs typeface="Arial"/>
                <a:sym typeface="Arial"/>
              </a:rPr>
              <a:t>Innovation Strategy</a:t>
            </a:r>
          </a:p>
          <a:p>
            <a:pPr marL="0" indent="0"/>
            <a:endParaRPr lang="en-US" sz="1200" b="1"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All companies of all sizes and stages of development and growth must address innovation and formulate innovation strategies. </a:t>
            </a:r>
            <a:r>
              <a:rPr lang="en-US" sz="1200" b="0" i="0" u="none" strike="noStrike" cap="none" dirty="0">
                <a:solidFill>
                  <a:schemeClr val="dk1"/>
                </a:solidFill>
                <a:effectLst/>
                <a:latin typeface="Arial"/>
                <a:ea typeface="Arial"/>
                <a:cs typeface="Arial"/>
                <a:sym typeface="Arial"/>
                <a:hlinkClick r:id="rId3"/>
              </a:rPr>
              <a:t>Innovation strategies</a:t>
            </a:r>
            <a:r>
              <a:rPr lang="en-US" sz="1200" b="0" i="0" u="none" strike="noStrike" cap="none" dirty="0">
                <a:solidFill>
                  <a:schemeClr val="dk1"/>
                </a:solidFill>
                <a:effectLst/>
                <a:latin typeface="Arial"/>
                <a:ea typeface="Arial"/>
                <a:cs typeface="Arial"/>
                <a:sym typeface="Arial"/>
              </a:rPr>
              <a:t> are embedded into business-level strategies at the strategic business unit level that focus on a firm’s approach to innovation so that it can create and sustain a competitive advantage.</a:t>
            </a:r>
          </a:p>
        </p:txBody>
      </p:sp>
      <p:sp>
        <p:nvSpPr>
          <p:cNvPr id="217" name="Google Shape;217;g33d106abb61_0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80705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336a5f6b4f4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 name="Google Shape;103;g336a5f6b4f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490575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33d106abb61_0_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r>
              <a:rPr lang="en-US" sz="1200" b="1" i="0" u="none" strike="noStrike" cap="none" dirty="0">
                <a:solidFill>
                  <a:schemeClr val="dk1"/>
                </a:solidFill>
                <a:effectLst/>
                <a:latin typeface="Arial"/>
                <a:ea typeface="Arial"/>
                <a:cs typeface="Arial"/>
                <a:sym typeface="Arial"/>
              </a:rPr>
              <a:t>Sustainability and Ethics Strategy</a:t>
            </a:r>
          </a:p>
          <a:p>
            <a:pPr marL="0" indent="0"/>
            <a:r>
              <a:rPr lang="en-US" sz="1200" b="0" i="0" u="none" strike="noStrike" cap="none" dirty="0">
                <a:solidFill>
                  <a:schemeClr val="dk1"/>
                </a:solidFill>
                <a:effectLst/>
                <a:latin typeface="Arial"/>
                <a:ea typeface="Arial"/>
                <a:cs typeface="Arial"/>
                <a:sym typeface="Arial"/>
                <a:hlinkClick r:id="rId3"/>
              </a:rPr>
              <a:t>Sustainability strategies</a:t>
            </a:r>
            <a:r>
              <a:rPr lang="en-US" sz="1200" b="0" i="0" u="none" strike="noStrike" cap="none" dirty="0">
                <a:solidFill>
                  <a:schemeClr val="dk1"/>
                </a:solidFill>
                <a:effectLst/>
                <a:latin typeface="Arial"/>
                <a:ea typeface="Arial"/>
                <a:cs typeface="Arial"/>
                <a:sym typeface="Arial"/>
              </a:rPr>
              <a:t> are embedded into business-level strategies at the strategic business unit level that focus on a company’s approach to reducing its adverse environmental and social impacts while establishing competitive differentiation through the firm’s positive environment and social performance (usually measured against environmental, social, and governance [ESG] metrics).</a:t>
            </a:r>
          </a:p>
          <a:p>
            <a:pPr marL="0" indent="0"/>
            <a:endParaRPr lang="en-US" sz="1200" b="0" i="0" u="none" strike="noStrike" cap="none" dirty="0">
              <a:solidFill>
                <a:schemeClr val="dk1"/>
              </a:solidFill>
              <a:effectLst/>
              <a:latin typeface="Arial"/>
              <a:ea typeface="Arial"/>
              <a:cs typeface="Arial"/>
              <a:sym typeface="Arial"/>
              <a:hlinkClick r:id="rId4"/>
            </a:endParaRPr>
          </a:p>
          <a:p>
            <a:pPr marL="0" indent="0"/>
            <a:r>
              <a:rPr lang="en-US" sz="1200" b="0" i="0" u="none" strike="noStrike" cap="none" dirty="0">
                <a:solidFill>
                  <a:schemeClr val="dk1"/>
                </a:solidFill>
                <a:effectLst/>
                <a:latin typeface="Arial"/>
                <a:ea typeface="Arial"/>
                <a:cs typeface="Arial"/>
                <a:sym typeface="Arial"/>
                <a:hlinkClick r:id="rId4"/>
              </a:rPr>
              <a:t>Business ethics strategies </a:t>
            </a:r>
            <a:r>
              <a:rPr lang="en-US" sz="1200" b="0" i="0" u="none" strike="noStrike" cap="none" dirty="0">
                <a:solidFill>
                  <a:schemeClr val="dk1"/>
                </a:solidFill>
                <a:effectLst/>
                <a:latin typeface="Arial"/>
                <a:ea typeface="Arial"/>
                <a:cs typeface="Arial"/>
                <a:sym typeface="Arial"/>
              </a:rPr>
              <a:t>are strategies that are embedded into business-level strategies at the strategic business unit level that focus on a company’s approach to increasing ethical behavior and remaining legally compliant.</a:t>
            </a:r>
          </a:p>
          <a:p>
            <a:br>
              <a:rPr lang="en-US" dirty="0"/>
            </a:br>
            <a:endParaRPr lang="en-US" sz="1200" b="0" i="0" u="none" strike="noStrike" cap="none" dirty="0">
              <a:solidFill>
                <a:schemeClr val="dk1"/>
              </a:solidFill>
              <a:effectLst/>
              <a:latin typeface="Arial"/>
              <a:ea typeface="Arial"/>
              <a:cs typeface="Arial"/>
              <a:sym typeface="Arial"/>
            </a:endParaRPr>
          </a:p>
          <a:p>
            <a:pPr marL="0" lvl="0" indent="0" algn="l" rtl="0">
              <a:lnSpc>
                <a:spcPct val="100000"/>
              </a:lnSpc>
              <a:spcBef>
                <a:spcPts val="0"/>
              </a:spcBef>
              <a:spcAft>
                <a:spcPts val="0"/>
              </a:spcAft>
              <a:buSzPts val="1400"/>
              <a:buNone/>
            </a:pPr>
            <a:endParaRPr dirty="0"/>
          </a:p>
        </p:txBody>
      </p:sp>
      <p:sp>
        <p:nvSpPr>
          <p:cNvPr id="227" name="Google Shape;227;g33d106abb61_0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319109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33d106abb61_0_8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r>
              <a:rPr lang="en-US" sz="1200" b="1" i="0" u="none" strike="noStrike" cap="none" dirty="0">
                <a:solidFill>
                  <a:schemeClr val="dk1"/>
                </a:solidFill>
                <a:effectLst/>
                <a:latin typeface="Arial"/>
                <a:ea typeface="Arial"/>
                <a:cs typeface="Arial"/>
                <a:sym typeface="Arial"/>
              </a:rPr>
              <a:t>Technology Strategy</a:t>
            </a:r>
          </a:p>
          <a:p>
            <a:pPr marL="0" indent="0"/>
            <a:endParaRPr lang="en-US" sz="1200" b="1"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hlinkClick r:id="rId3"/>
              </a:rPr>
              <a:t>Technology strategies</a:t>
            </a:r>
            <a:r>
              <a:rPr lang="en-US" sz="1200" b="0" i="0" u="none" strike="noStrike" cap="none" dirty="0">
                <a:solidFill>
                  <a:schemeClr val="dk1"/>
                </a:solidFill>
                <a:effectLst/>
                <a:latin typeface="Arial"/>
                <a:ea typeface="Arial"/>
                <a:cs typeface="Arial"/>
                <a:sym typeface="Arial"/>
              </a:rPr>
              <a:t> are strategies that are embedded into business-level strategies at the strategic business unit level that focus on a company’s approach to using technology as a source of competitive differentiation and that align the firm’s use of new and emerging technologies with the firm’s roadmap to reach its vision and overall business objectives.</a:t>
            </a:r>
          </a:p>
          <a:p>
            <a:br>
              <a:rPr lang="en-US" dirty="0"/>
            </a:br>
            <a:endParaRPr lang="en-US" sz="1200" b="0" i="0" u="none" strike="noStrike" cap="none" dirty="0">
              <a:solidFill>
                <a:schemeClr val="dk1"/>
              </a:solidFill>
              <a:effectLst/>
              <a:latin typeface="Arial"/>
              <a:ea typeface="Arial"/>
              <a:cs typeface="Arial"/>
              <a:sym typeface="Arial"/>
            </a:endParaRPr>
          </a:p>
          <a:p>
            <a:pPr marL="0" lvl="0" indent="0" algn="l" rtl="0">
              <a:lnSpc>
                <a:spcPct val="100000"/>
              </a:lnSpc>
              <a:spcBef>
                <a:spcPts val="0"/>
              </a:spcBef>
              <a:spcAft>
                <a:spcPts val="0"/>
              </a:spcAft>
              <a:buSzPts val="1400"/>
              <a:buNone/>
            </a:pPr>
            <a:endParaRPr dirty="0"/>
          </a:p>
        </p:txBody>
      </p:sp>
      <p:sp>
        <p:nvSpPr>
          <p:cNvPr id="237" name="Google Shape;237;g33d106abb61_0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35469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33d106abb61_0_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r>
              <a:rPr lang="en-US" sz="1200" b="1" i="0" u="none" strike="noStrike" cap="none" dirty="0">
                <a:solidFill>
                  <a:schemeClr val="dk1"/>
                </a:solidFill>
                <a:effectLst/>
                <a:latin typeface="Arial"/>
                <a:ea typeface="Arial"/>
                <a:cs typeface="Arial"/>
                <a:sym typeface="Arial"/>
              </a:rPr>
              <a:t>Multinational Strategy</a:t>
            </a:r>
          </a:p>
          <a:p>
            <a:pPr marL="0" indent="0"/>
            <a:endParaRPr lang="en-US" sz="1200" b="1"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hlinkClick r:id="rId3"/>
              </a:rPr>
              <a:t>Multinational corporations</a:t>
            </a:r>
            <a:r>
              <a:rPr lang="en-US" sz="1200" b="0" i="0" u="none" strike="noStrike" cap="none" dirty="0">
                <a:solidFill>
                  <a:schemeClr val="dk1"/>
                </a:solidFill>
                <a:effectLst/>
                <a:latin typeface="Arial"/>
                <a:ea typeface="Arial"/>
                <a:cs typeface="Arial"/>
                <a:sym typeface="Arial"/>
              </a:rPr>
              <a:t> (MNCs) are firms that have operations in more than one country.</a:t>
            </a:r>
          </a:p>
          <a:p>
            <a:pPr marL="0" indent="0"/>
            <a:r>
              <a:rPr lang="en-US" sz="1200" b="0" i="0" u="none" strike="noStrike" cap="none" dirty="0">
                <a:solidFill>
                  <a:schemeClr val="dk1"/>
                </a:solidFill>
                <a:effectLst/>
                <a:latin typeface="Arial"/>
                <a:ea typeface="Arial"/>
                <a:cs typeface="Arial"/>
                <a:sym typeface="Arial"/>
              </a:rPr>
              <a:t>Though all successful companies formulate innovation, sustainability and ethics, and technology strategies, not all businesses are MNCs and therefore not all companies formulate multinational strategies. Multinational corporations formulate </a:t>
            </a:r>
            <a:r>
              <a:rPr lang="en-US" sz="1200" b="0" i="0" u="none" strike="noStrike" cap="none" dirty="0">
                <a:solidFill>
                  <a:schemeClr val="dk1"/>
                </a:solidFill>
                <a:effectLst/>
                <a:latin typeface="Arial"/>
                <a:ea typeface="Arial"/>
                <a:cs typeface="Arial"/>
                <a:sym typeface="Arial"/>
                <a:hlinkClick r:id="rId4"/>
              </a:rPr>
              <a:t>multinational strategies</a:t>
            </a:r>
            <a:r>
              <a:rPr lang="en-US" sz="1200" b="0" i="0" u="none" strike="noStrike" cap="none" dirty="0">
                <a:solidFill>
                  <a:schemeClr val="dk1"/>
                </a:solidFill>
                <a:effectLst/>
                <a:latin typeface="Arial"/>
                <a:ea typeface="Arial"/>
                <a:cs typeface="Arial"/>
                <a:sym typeface="Arial"/>
              </a:rPr>
              <a:t>, which are embedded into business-level strategies at the strategic business unit level that address different ways to position the company in multinational markets. They include international, multidomestic, global, and transnational strategies.</a:t>
            </a:r>
          </a:p>
          <a:p>
            <a:endParaRPr lang="en-US" sz="1200" b="0" i="0" u="none" strike="noStrike" cap="none" dirty="0">
              <a:solidFill>
                <a:schemeClr val="dk1"/>
              </a:solidFill>
              <a:effectLst/>
              <a:latin typeface="Arial"/>
              <a:ea typeface="Arial"/>
              <a:cs typeface="Arial"/>
              <a:sym typeface="Arial"/>
            </a:endParaRPr>
          </a:p>
          <a:p>
            <a:br>
              <a:rPr lang="en-US" dirty="0"/>
            </a:br>
            <a:endParaRPr lang="en-US" sz="1200" b="0" i="0" u="none" strike="noStrike" cap="none" dirty="0">
              <a:solidFill>
                <a:schemeClr val="dk1"/>
              </a:solidFill>
              <a:effectLst/>
              <a:latin typeface="Arial"/>
              <a:ea typeface="Arial"/>
              <a:cs typeface="Arial"/>
              <a:sym typeface="Arial"/>
            </a:endParaRPr>
          </a:p>
          <a:p>
            <a:pPr marL="0" lvl="0" indent="0" algn="l" rtl="0">
              <a:lnSpc>
                <a:spcPct val="100000"/>
              </a:lnSpc>
              <a:spcBef>
                <a:spcPts val="0"/>
              </a:spcBef>
              <a:spcAft>
                <a:spcPts val="0"/>
              </a:spcAft>
              <a:buSzPts val="1400"/>
              <a:buNone/>
            </a:pPr>
            <a:endParaRPr dirty="0"/>
          </a:p>
        </p:txBody>
      </p:sp>
      <p:sp>
        <p:nvSpPr>
          <p:cNvPr id="247" name="Google Shape;247;g33d106abb61_0_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344023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33d106abb61_0_1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57" name="Google Shape;257;g33d106abb61_0_1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606330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98449EA1-A55B-21A0-70AF-13512D94FACF}"/>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EA38BD9C-3D29-2818-C1FA-76E0ED54D48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Strategy can be described as a firm’s answer to three strategic questions that are critical for every organization:</a:t>
            </a:r>
          </a:p>
          <a:p>
            <a:pPr marL="0" indent="0"/>
            <a:r>
              <a:rPr lang="en-US" sz="1200" b="0" i="0" u="none" strike="noStrike" cap="none" dirty="0">
                <a:solidFill>
                  <a:schemeClr val="dk1"/>
                </a:solidFill>
                <a:effectLst/>
                <a:latin typeface="Arial"/>
                <a:ea typeface="Arial"/>
                <a:cs typeface="Arial"/>
                <a:sym typeface="Arial"/>
              </a:rPr>
              <a:t>Where to play?</a:t>
            </a:r>
          </a:p>
          <a:p>
            <a:pPr marL="0" indent="0"/>
            <a:r>
              <a:rPr lang="en-US" sz="1200" b="0" i="0" u="none" strike="noStrike" cap="none" dirty="0">
                <a:solidFill>
                  <a:schemeClr val="dk1"/>
                </a:solidFill>
                <a:effectLst/>
                <a:latin typeface="Arial"/>
                <a:ea typeface="Arial"/>
                <a:cs typeface="Arial"/>
                <a:sym typeface="Arial"/>
              </a:rPr>
              <a:t>How to win?</a:t>
            </a:r>
          </a:p>
          <a:p>
            <a:pPr marL="0" indent="0"/>
            <a:r>
              <a:rPr lang="en-US" sz="1200" b="0" i="0" u="none" strike="noStrike" cap="none" dirty="0">
                <a:solidFill>
                  <a:schemeClr val="dk1"/>
                </a:solidFill>
                <a:effectLst/>
                <a:latin typeface="Arial"/>
                <a:ea typeface="Arial"/>
                <a:cs typeface="Arial"/>
                <a:sym typeface="Arial"/>
              </a:rPr>
              <a:t>Right to win?</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The first two questions (“Where to play?” and “How to win?”) are addressed at the two broad levels of strategy. “Where to play?” is answered at the corporate level with corporate-level strategy. “How to win?” is addressed through business-level strategy at the strategic business unit level. The third question (“Right to win?”) is addressed by the specific strategies that are embedded into business-level strategies at the strategic business unit level: innovation strategy, sustainability and ethics strategy, technology strategy, and multinational strategy. All three questions drive the firm’s formulation of a roadmap and action plan toward sustained superior performance.</a:t>
            </a:r>
          </a:p>
          <a:p>
            <a:endParaRPr dirty="0"/>
          </a:p>
        </p:txBody>
      </p:sp>
      <p:sp>
        <p:nvSpPr>
          <p:cNvPr id="135" name="Google Shape;135;p6:notes">
            <a:extLst>
              <a:ext uri="{FF2B5EF4-FFF2-40B4-BE49-F238E27FC236}">
                <a16:creationId xmlns:a16="http://schemas.microsoft.com/office/drawing/2014/main" id="{B2C2D7E8-4DE1-9E3E-28C4-860D874411A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793889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434B58EB-8F3D-E4D5-12CF-38D4EBF2B89A}"/>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30D6AF2B-469B-0766-66B7-4882B7BCCAC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This first question is addressed at the corporate level of a company and considers which industries, markets, market segments, businesses, and regions in which the firm wants to operate (play). The answers to the question are largely determined by the firm’s assessment of the attractiveness and profit potential of alternative markets, market segments, businesses, and synergies between them. The answers also provide important solutions to the allocation of limited company resources to different businesses. In this sense, it is also important for every organization to decide where </a:t>
            </a:r>
            <a:r>
              <a:rPr lang="en-US" sz="1200" b="0" i="1" u="none" strike="noStrike" cap="none" dirty="0">
                <a:solidFill>
                  <a:schemeClr val="dk1"/>
                </a:solidFill>
                <a:effectLst/>
                <a:latin typeface="Arial"/>
                <a:ea typeface="Arial"/>
                <a:cs typeface="Arial"/>
                <a:sym typeface="Arial"/>
              </a:rPr>
              <a:t>not </a:t>
            </a:r>
            <a:r>
              <a:rPr lang="en-US" sz="1200" b="0" i="0" u="none" strike="noStrike" cap="none" dirty="0">
                <a:solidFill>
                  <a:schemeClr val="dk1"/>
                </a:solidFill>
                <a:effectLst/>
                <a:latin typeface="Arial"/>
                <a:ea typeface="Arial"/>
                <a:cs typeface="Arial"/>
                <a:sym typeface="Arial"/>
              </a:rPr>
              <a:t>to play. Overall, the strategy that focuses on where to “play” can be described as the firm’s search for markets and market segments that are attractive today and in the future.</a:t>
            </a:r>
            <a:endParaRPr dirty="0"/>
          </a:p>
        </p:txBody>
      </p:sp>
      <p:sp>
        <p:nvSpPr>
          <p:cNvPr id="135" name="Google Shape;135;p6:notes">
            <a:extLst>
              <a:ext uri="{FF2B5EF4-FFF2-40B4-BE49-F238E27FC236}">
                <a16:creationId xmlns:a16="http://schemas.microsoft.com/office/drawing/2014/main" id="{C079C6BC-8E16-487D-367A-E386AA56981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005893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541AF9B6-B128-8D5F-2EF5-33A10E06B3B5}"/>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4D84B893-84ED-5D90-138A-B3C62BB6F9F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After the first question has been addressed, the firm needs to decide how it will win in its chosen markets, and this is approached through business-level strategy at the strategic business unit level of a company. Answers to this question are largely determined by the firm’s ability to develop a winning strategy around its resources, capabilities, and core competencies that are superior to those of its competitors and that will create value for the firm’s customers. There are various drivers of how a firm can win in its chosen markets, like differentiation and cost leadership or whether the firm chooses to operate in a focused or broad market. Overall, the “How to win?” question addresses the firm’s search for a sustainable competitive advantage.</a:t>
            </a:r>
            <a:endParaRPr dirty="0"/>
          </a:p>
        </p:txBody>
      </p:sp>
      <p:sp>
        <p:nvSpPr>
          <p:cNvPr id="135" name="Google Shape;135;p6:notes">
            <a:extLst>
              <a:ext uri="{FF2B5EF4-FFF2-40B4-BE49-F238E27FC236}">
                <a16:creationId xmlns:a16="http://schemas.microsoft.com/office/drawing/2014/main" id="{5DF81873-B4EE-4E2C-40B5-49E161401D4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075122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676B9D9A-3064-1A91-0502-D61AFCBEA8AB}"/>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D49C4A59-FD94-3EBA-4619-9C03A9100F4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Once the question of where to play has been resolved at the strategic business unit level through business-level strategy, the question “Right to win?” can be considered. All companies have the ambition to win in their chosen markets. They want to gain market share, increase revenue and profit, and enter new markets and regions. However, strategy is more than a wish list of what a company would ideally want to do and achieve. Strategy is a company-specific roadmap for navigating its industry, directing how a firm moves from its current state toward the firm’s vision.</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With this conception of strategy in mind, the company’s right to win is addressed by the specific strategies that are embedded into business-level strategies at the strategic business unit level: innovation strategy, sustainability and ethics strategy, technology strategy, and multinational strategy. An organization needs a clear right to win in its chosen markets. This right is supported by truly differentiating and valuable resources, capabilities, and core competencies that are unique for the specific organization.</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Let’s take the example of your university’s volleyball team. The team surely has the ambition to do well, win as many games as possible, and maybe even win the conference title. Going beyond just the hope to win requires a clear right to win. This right (or reason or justification) to win could be that the team has the best coach, the best training conditions, the best infrastructure, the best team captain, or outstanding individual players. Maybe it is not the superior quality of individual players but the superior chemistry and teamwork that makes the team win. Whatever it may be, without a true right to win, strategy just becomes wishful thinking— an exercise written on paper.</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On a business level, the right to win needs to be clearly anchored in business-level strategy because it is in strategic business units where a firm decides how it wants to win in its chosen markets.</a:t>
            </a:r>
          </a:p>
          <a:p>
            <a:endParaRPr dirty="0"/>
          </a:p>
        </p:txBody>
      </p:sp>
      <p:sp>
        <p:nvSpPr>
          <p:cNvPr id="135" name="Google Shape;135;p6:notes">
            <a:extLst>
              <a:ext uri="{FF2B5EF4-FFF2-40B4-BE49-F238E27FC236}">
                <a16:creationId xmlns:a16="http://schemas.microsoft.com/office/drawing/2014/main" id="{D48D8578-D117-8061-60B9-FA2E436A29A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7114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33d106abb61_0_1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The first two questions (“Where to play?” and “How to win?”) are addressed at the two broad levels of strategy. “Where to play?” is answered at the corporate level with corporate-level strategy. “How to win?” is addressed through business-level strategy at the strategic business unit level. The third question (“Right to win?”) is addressed by the specific strategies that are embedded into business-level strategies at the strategic business unit level: innovation strategy, sustainability and ethics strategy, technology strategy, and multinational strategy. All three questions drive the firm’s formulation of a roadmap and action plan toward sustained superior performance.</a:t>
            </a:r>
            <a:endParaRPr dirty="0"/>
          </a:p>
        </p:txBody>
      </p:sp>
      <p:sp>
        <p:nvSpPr>
          <p:cNvPr id="266" name="Google Shape;266;g33d106abb61_0_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897181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0C2E58B6-746D-B7C7-22D0-3579A868193C}"/>
            </a:ext>
          </a:extLst>
        </p:cNvPr>
        <p:cNvGrpSpPr/>
        <p:nvPr/>
      </p:nvGrpSpPr>
      <p:grpSpPr>
        <a:xfrm>
          <a:off x="0" y="0"/>
          <a:ext cx="0" cy="0"/>
          <a:chOff x="0" y="0"/>
          <a:chExt cx="0" cy="0"/>
        </a:xfrm>
      </p:grpSpPr>
      <p:sp>
        <p:nvSpPr>
          <p:cNvPr id="199" name="Google Shape;199;p10:notes">
            <a:extLst>
              <a:ext uri="{FF2B5EF4-FFF2-40B4-BE49-F238E27FC236}">
                <a16:creationId xmlns:a16="http://schemas.microsoft.com/office/drawing/2014/main" id="{601DCD76-E8EC-FB65-C706-822284C8805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Functional-Level Strategy</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The third level of strategy formulation is </a:t>
            </a:r>
            <a:r>
              <a:rPr lang="en-US" sz="1200" b="0" i="0" u="none" strike="noStrike" cap="none" dirty="0">
                <a:solidFill>
                  <a:schemeClr val="dk1"/>
                </a:solidFill>
                <a:effectLst/>
                <a:latin typeface="Arial"/>
                <a:ea typeface="Arial"/>
                <a:cs typeface="Arial"/>
                <a:sym typeface="Arial"/>
                <a:hlinkClick r:id="rId3"/>
              </a:rPr>
              <a:t>functional-level strategy</a:t>
            </a:r>
            <a:r>
              <a:rPr lang="en-US" sz="1200" b="0" i="0" u="none" strike="noStrike" cap="none" dirty="0">
                <a:solidFill>
                  <a:schemeClr val="dk1"/>
                </a:solidFill>
                <a:effectLst/>
                <a:latin typeface="Arial"/>
                <a:ea typeface="Arial"/>
                <a:cs typeface="Arial"/>
                <a:sym typeface="Arial"/>
              </a:rPr>
              <a:t>. Functional-level strategy, or just functional strategy, focuses on implementing strategy in business support units. </a:t>
            </a:r>
            <a:r>
              <a:rPr lang="en-US" sz="1200" b="0" i="0" u="none" strike="noStrike" cap="none" dirty="0">
                <a:solidFill>
                  <a:schemeClr val="dk1"/>
                </a:solidFill>
                <a:effectLst/>
                <a:latin typeface="Arial"/>
                <a:ea typeface="Arial"/>
                <a:cs typeface="Arial"/>
                <a:sym typeface="Arial"/>
                <a:hlinkClick r:id="rId4"/>
              </a:rPr>
              <a:t>Business support units</a:t>
            </a:r>
            <a:r>
              <a:rPr lang="en-US" sz="1200" b="0" i="0" u="none" strike="noStrike" cap="none" dirty="0">
                <a:solidFill>
                  <a:schemeClr val="dk1"/>
                </a:solidFill>
                <a:effectLst/>
                <a:latin typeface="Arial"/>
                <a:ea typeface="Arial"/>
                <a:cs typeface="Arial"/>
                <a:sym typeface="Arial"/>
              </a:rPr>
              <a:t> focus on single </a:t>
            </a:r>
            <a:r>
              <a:rPr lang="en-US" sz="1200" b="0" i="0" u="none" strike="noStrike" cap="none" dirty="0">
                <a:solidFill>
                  <a:schemeClr val="dk1"/>
                </a:solidFill>
                <a:effectLst/>
                <a:latin typeface="Arial"/>
                <a:ea typeface="Arial"/>
                <a:cs typeface="Arial"/>
                <a:sym typeface="Arial"/>
                <a:hlinkClick r:id="rId5"/>
              </a:rPr>
              <a:t>business functions</a:t>
            </a:r>
            <a:r>
              <a:rPr lang="en-US" sz="1200" b="0" i="0" u="none" strike="noStrike" cap="none" dirty="0">
                <a:solidFill>
                  <a:schemeClr val="dk1"/>
                </a:solidFill>
                <a:effectLst/>
                <a:latin typeface="Arial"/>
                <a:ea typeface="Arial"/>
                <a:cs typeface="Arial"/>
                <a:sym typeface="Arial"/>
              </a:rPr>
              <a:t>, such as accounting, business information technology, business law, finance, human resource management, marketing and sales, supply chain management, operations, and procurement.</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Many of you will join firms in business support units in your first professional positions after graduation. All types of strategy cascade down to business support units, influencing strategy implementation at each level. Because functional-level strategy is the focus of most courses in your major, it is not addressed in detail in this book.</a:t>
            </a:r>
          </a:p>
          <a:p>
            <a:endParaRPr lang="en-US" sz="1200" b="0" i="0" u="none" strike="noStrike" cap="none" dirty="0">
              <a:solidFill>
                <a:schemeClr val="dk1"/>
              </a:solidFill>
              <a:effectLst/>
              <a:latin typeface="Arial"/>
              <a:ea typeface="Arial"/>
              <a:cs typeface="Arial"/>
              <a:sym typeface="Arial"/>
            </a:endParaRPr>
          </a:p>
        </p:txBody>
      </p:sp>
      <p:sp>
        <p:nvSpPr>
          <p:cNvPr id="200" name="Google Shape;200;p10:notes">
            <a:extLst>
              <a:ext uri="{FF2B5EF4-FFF2-40B4-BE49-F238E27FC236}">
                <a16:creationId xmlns:a16="http://schemas.microsoft.com/office/drawing/2014/main" id="{E8831527-4827-20D0-DFCB-36C4775C03C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6966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It is important to understand how the terms </a:t>
            </a:r>
            <a:r>
              <a:rPr lang="en-US" sz="1200" b="0" i="1" u="none" strike="noStrike" cap="none" dirty="0">
                <a:solidFill>
                  <a:schemeClr val="dk1"/>
                </a:solidFill>
                <a:effectLst/>
                <a:latin typeface="Arial"/>
                <a:ea typeface="Arial"/>
                <a:cs typeface="Arial"/>
                <a:sym typeface="Arial"/>
              </a:rPr>
              <a:t>organization</a:t>
            </a:r>
            <a:r>
              <a:rPr lang="en-US" sz="1200" b="0" i="0" u="none" strike="noStrike" cap="none" dirty="0">
                <a:solidFill>
                  <a:schemeClr val="dk1"/>
                </a:solidFill>
                <a:effectLst/>
                <a:latin typeface="Arial"/>
                <a:ea typeface="Arial"/>
                <a:cs typeface="Arial"/>
                <a:sym typeface="Arial"/>
              </a:rPr>
              <a:t>, </a:t>
            </a:r>
            <a:r>
              <a:rPr lang="en-US" sz="1200" b="0" i="1" u="none" strike="noStrike" cap="none" dirty="0">
                <a:solidFill>
                  <a:schemeClr val="dk1"/>
                </a:solidFill>
                <a:effectLst/>
                <a:latin typeface="Arial"/>
                <a:ea typeface="Arial"/>
                <a:cs typeface="Arial"/>
                <a:sym typeface="Arial"/>
              </a:rPr>
              <a:t>business</a:t>
            </a:r>
            <a:r>
              <a:rPr lang="en-US" sz="1200" b="0" i="0" u="none" strike="noStrike" cap="none" dirty="0">
                <a:solidFill>
                  <a:schemeClr val="dk1"/>
                </a:solidFill>
                <a:effectLst/>
                <a:latin typeface="Arial"/>
                <a:ea typeface="Arial"/>
                <a:cs typeface="Arial"/>
                <a:sym typeface="Arial"/>
              </a:rPr>
              <a:t>, </a:t>
            </a:r>
            <a:r>
              <a:rPr lang="en-US" sz="1200" b="0" i="1" u="none" strike="noStrike" cap="none" dirty="0">
                <a:solidFill>
                  <a:schemeClr val="dk1"/>
                </a:solidFill>
                <a:effectLst/>
                <a:latin typeface="Arial"/>
                <a:ea typeface="Arial"/>
                <a:cs typeface="Arial"/>
                <a:sym typeface="Arial"/>
              </a:rPr>
              <a:t>company</a:t>
            </a:r>
            <a:r>
              <a:rPr lang="en-US" sz="1200" b="0" i="0" u="none" strike="noStrike" cap="none" dirty="0">
                <a:solidFill>
                  <a:schemeClr val="dk1"/>
                </a:solidFill>
                <a:effectLst/>
                <a:latin typeface="Arial"/>
                <a:ea typeface="Arial"/>
                <a:cs typeface="Arial"/>
                <a:sym typeface="Arial"/>
              </a:rPr>
              <a:t>, </a:t>
            </a:r>
            <a:r>
              <a:rPr lang="en-US" sz="1200" b="0" i="1" u="none" strike="noStrike" cap="none" dirty="0">
                <a:solidFill>
                  <a:schemeClr val="dk1"/>
                </a:solidFill>
                <a:effectLst/>
                <a:latin typeface="Arial"/>
                <a:ea typeface="Arial"/>
                <a:cs typeface="Arial"/>
                <a:sym typeface="Arial"/>
              </a:rPr>
              <a:t>firm</a:t>
            </a:r>
            <a:r>
              <a:rPr lang="en-US" sz="1200" b="0" i="0" u="none" strike="noStrike" cap="none" dirty="0">
                <a:solidFill>
                  <a:schemeClr val="dk1"/>
                </a:solidFill>
                <a:effectLst/>
                <a:latin typeface="Arial"/>
                <a:ea typeface="Arial"/>
                <a:cs typeface="Arial"/>
                <a:sym typeface="Arial"/>
              </a:rPr>
              <a:t>, and </a:t>
            </a:r>
            <a:r>
              <a:rPr lang="en-US" sz="1200" b="0" i="1" u="none" strike="noStrike" cap="none" dirty="0">
                <a:solidFill>
                  <a:schemeClr val="dk1"/>
                </a:solidFill>
                <a:effectLst/>
                <a:latin typeface="Arial"/>
                <a:ea typeface="Arial"/>
                <a:cs typeface="Arial"/>
                <a:sym typeface="Arial"/>
              </a:rPr>
              <a:t>industry</a:t>
            </a:r>
            <a:r>
              <a:rPr lang="en-US" sz="1200" b="0" i="0" u="none" strike="noStrike" cap="none" dirty="0">
                <a:solidFill>
                  <a:schemeClr val="dk1"/>
                </a:solidFill>
                <a:effectLst/>
                <a:latin typeface="Arial"/>
                <a:ea typeface="Arial"/>
                <a:cs typeface="Arial"/>
                <a:sym typeface="Arial"/>
              </a:rPr>
              <a:t> are used in the book.</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ea typeface="Arial"/>
              <a:cs typeface="Arial"/>
              <a:sym typeface="Arial"/>
              <a:hlinkClick r:id="rId3"/>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3"/>
              </a:rPr>
              <a:t>Organization</a:t>
            </a:r>
            <a:r>
              <a:rPr lang="en-US" sz="1200" b="0" i="0" u="none" strike="noStrike" cap="none" dirty="0">
                <a:solidFill>
                  <a:schemeClr val="dk1"/>
                </a:solidFill>
                <a:effectLst/>
                <a:latin typeface="Arial"/>
                <a:ea typeface="Arial"/>
                <a:cs typeface="Arial"/>
                <a:sym typeface="Arial"/>
              </a:rPr>
              <a:t> is the broadest term used to describe a specific entity and applies to entities in all sectors: private (for-profit), governmental (public), and not-for-profit (including nonprofit, nongovernmental organizations [NGOs], and voluntary organizations). </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Organizations in the private sector are also referred to as </a:t>
            </a:r>
            <a:r>
              <a:rPr lang="en-US" sz="1200" b="0" i="0" u="none" strike="noStrike" cap="none" dirty="0">
                <a:solidFill>
                  <a:schemeClr val="dk1"/>
                </a:solidFill>
                <a:effectLst/>
                <a:latin typeface="Arial"/>
                <a:ea typeface="Arial"/>
                <a:cs typeface="Arial"/>
                <a:sym typeface="Arial"/>
                <a:hlinkClick r:id="rId4"/>
              </a:rPr>
              <a:t>businesses</a:t>
            </a:r>
            <a:r>
              <a:rPr lang="en-US" sz="1200" b="0" i="0" u="none" strike="noStrike" cap="none" dirty="0">
                <a:solidFill>
                  <a:schemeClr val="dk1"/>
                </a:solidFill>
                <a:effectLst/>
                <a:latin typeface="Arial"/>
                <a:ea typeface="Arial"/>
                <a:cs typeface="Arial"/>
                <a:sym typeface="Arial"/>
              </a:rPr>
              <a:t>, </a:t>
            </a:r>
            <a:r>
              <a:rPr lang="en-US" sz="1200" b="0" i="0" u="none" strike="noStrike" cap="none" dirty="0">
                <a:solidFill>
                  <a:schemeClr val="dk1"/>
                </a:solidFill>
                <a:effectLst/>
                <a:latin typeface="Arial"/>
                <a:ea typeface="Arial"/>
                <a:cs typeface="Arial"/>
                <a:sym typeface="Arial"/>
                <a:hlinkClick r:id="rId5"/>
              </a:rPr>
              <a:t>companies</a:t>
            </a:r>
            <a:r>
              <a:rPr lang="en-US" sz="1200" b="0" i="0" u="none" strike="noStrike" cap="none" dirty="0">
                <a:solidFill>
                  <a:schemeClr val="dk1"/>
                </a:solidFill>
                <a:effectLst/>
                <a:latin typeface="Arial"/>
                <a:ea typeface="Arial"/>
                <a:cs typeface="Arial"/>
                <a:sym typeface="Arial"/>
              </a:rPr>
              <a:t>, and </a:t>
            </a:r>
            <a:r>
              <a:rPr lang="en-US" sz="1200" b="0" i="0" u="none" strike="noStrike" cap="none" dirty="0">
                <a:solidFill>
                  <a:schemeClr val="dk1"/>
                </a:solidFill>
                <a:effectLst/>
                <a:latin typeface="Arial"/>
                <a:ea typeface="Arial"/>
                <a:cs typeface="Arial"/>
                <a:sym typeface="Arial"/>
                <a:hlinkClick r:id="rId6"/>
              </a:rPr>
              <a:t>firms</a:t>
            </a:r>
            <a:r>
              <a:rPr lang="en-US" sz="1200" b="0" i="0" u="none" strike="noStrike" cap="none" dirty="0">
                <a:solidFill>
                  <a:schemeClr val="dk1"/>
                </a:solidFill>
                <a:effectLst/>
                <a:latin typeface="Arial"/>
                <a:ea typeface="Arial"/>
                <a:cs typeface="Arial"/>
                <a:sym typeface="Arial"/>
              </a:rPr>
              <a:t>. Therefore, all four terms can be correctly applied to entities in the private sector that engage in commerce and aim to make a profit. </a:t>
            </a:r>
            <a:endParaRPr dirty="0"/>
          </a:p>
        </p:txBody>
      </p:sp>
      <p:sp>
        <p:nvSpPr>
          <p:cNvPr id="111" name="Google Shape;11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0544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E81D4293-45AA-3C99-2772-A779748DF480}"/>
            </a:ext>
          </a:extLst>
        </p:cNvPr>
        <p:cNvGrpSpPr/>
        <p:nvPr/>
      </p:nvGrpSpPr>
      <p:grpSpPr>
        <a:xfrm>
          <a:off x="0" y="0"/>
          <a:ext cx="0" cy="0"/>
          <a:chOff x="0" y="0"/>
          <a:chExt cx="0" cy="0"/>
        </a:xfrm>
      </p:grpSpPr>
      <p:sp>
        <p:nvSpPr>
          <p:cNvPr id="199" name="Google Shape;199;p10:notes">
            <a:extLst>
              <a:ext uri="{FF2B5EF4-FFF2-40B4-BE49-F238E27FC236}">
                <a16:creationId xmlns:a16="http://schemas.microsoft.com/office/drawing/2014/main" id="{42863455-ED26-4129-346E-20C0041F3B9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Functional-Level Strategy</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The third level of strategy formulation is </a:t>
            </a:r>
            <a:r>
              <a:rPr lang="en-US" sz="1200" b="0" i="0" u="none" strike="noStrike" cap="none" dirty="0">
                <a:solidFill>
                  <a:schemeClr val="dk1"/>
                </a:solidFill>
                <a:effectLst/>
                <a:latin typeface="Arial"/>
                <a:ea typeface="Arial"/>
                <a:cs typeface="Arial"/>
                <a:sym typeface="Arial"/>
                <a:hlinkClick r:id="rId3"/>
              </a:rPr>
              <a:t>functional-level strategy</a:t>
            </a:r>
            <a:r>
              <a:rPr lang="en-US" sz="1200" b="0" i="0" u="none" strike="noStrike" cap="none" dirty="0">
                <a:solidFill>
                  <a:schemeClr val="dk1"/>
                </a:solidFill>
                <a:effectLst/>
                <a:latin typeface="Arial"/>
                <a:ea typeface="Arial"/>
                <a:cs typeface="Arial"/>
                <a:sym typeface="Arial"/>
              </a:rPr>
              <a:t>. Functional-level strategy, or just functional strategy, focuses on implementing strategy in business support units. </a:t>
            </a:r>
            <a:r>
              <a:rPr lang="en-US" sz="1200" b="0" i="0" u="none" strike="noStrike" cap="none" dirty="0">
                <a:solidFill>
                  <a:schemeClr val="dk1"/>
                </a:solidFill>
                <a:effectLst/>
                <a:latin typeface="Arial"/>
                <a:ea typeface="Arial"/>
                <a:cs typeface="Arial"/>
                <a:sym typeface="Arial"/>
                <a:hlinkClick r:id="rId4"/>
              </a:rPr>
              <a:t>Business support units</a:t>
            </a:r>
            <a:r>
              <a:rPr lang="en-US" sz="1200" b="0" i="0" u="none" strike="noStrike" cap="none" dirty="0">
                <a:solidFill>
                  <a:schemeClr val="dk1"/>
                </a:solidFill>
                <a:effectLst/>
                <a:latin typeface="Arial"/>
                <a:ea typeface="Arial"/>
                <a:cs typeface="Arial"/>
                <a:sym typeface="Arial"/>
              </a:rPr>
              <a:t> focus on single </a:t>
            </a:r>
            <a:r>
              <a:rPr lang="en-US" sz="1200" b="0" i="0" u="none" strike="noStrike" cap="none" dirty="0">
                <a:solidFill>
                  <a:schemeClr val="dk1"/>
                </a:solidFill>
                <a:effectLst/>
                <a:latin typeface="Arial"/>
                <a:ea typeface="Arial"/>
                <a:cs typeface="Arial"/>
                <a:sym typeface="Arial"/>
                <a:hlinkClick r:id="rId5"/>
              </a:rPr>
              <a:t>business functions</a:t>
            </a:r>
            <a:r>
              <a:rPr lang="en-US" sz="1200" b="0" i="0" u="none" strike="noStrike" cap="none" dirty="0">
                <a:solidFill>
                  <a:schemeClr val="dk1"/>
                </a:solidFill>
                <a:effectLst/>
                <a:latin typeface="Arial"/>
                <a:ea typeface="Arial"/>
                <a:cs typeface="Arial"/>
                <a:sym typeface="Arial"/>
              </a:rPr>
              <a:t>, such as accounting, business information technology, business law, finance, human resource management, marketing and sales, supply chain management, operations, and procurement.</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Many of you will join firms in business support units in your first professional positions after graduation. All types of strategy cascade down to business support units, influencing strategy implementation at each level. Because functional-level strategy is the focus of most courses in your major, it is not addressed in detail in this book.</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ea typeface="Arial"/>
              <a:cs typeface="Arial"/>
              <a:sym typeface="Arial"/>
            </a:endParaRPr>
          </a:p>
        </p:txBody>
      </p:sp>
      <p:sp>
        <p:nvSpPr>
          <p:cNvPr id="200" name="Google Shape;200;p10:notes">
            <a:extLst>
              <a:ext uri="{FF2B5EF4-FFF2-40B4-BE49-F238E27FC236}">
                <a16:creationId xmlns:a16="http://schemas.microsoft.com/office/drawing/2014/main" id="{9D97450B-F9EE-2E85-5FF1-F1D4A17881A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591648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33d3f6fcd1f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en-US" sz="1200" b="0" i="0" u="none" strike="noStrike" cap="none" dirty="0">
                <a:solidFill>
                  <a:schemeClr val="dk1"/>
                </a:solidFill>
                <a:effectLst/>
                <a:latin typeface="Arial"/>
                <a:ea typeface="Arial"/>
                <a:cs typeface="Arial"/>
                <a:sym typeface="Arial"/>
              </a:rPr>
              <a:t>Functional-Level Strategy</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The third level of strategy formulation is </a:t>
            </a:r>
            <a:r>
              <a:rPr lang="en-US" sz="1200" b="0" i="0" u="none" strike="noStrike" cap="none" dirty="0">
                <a:solidFill>
                  <a:schemeClr val="dk1"/>
                </a:solidFill>
                <a:effectLst/>
                <a:latin typeface="Arial"/>
                <a:ea typeface="Arial"/>
                <a:cs typeface="Arial"/>
                <a:sym typeface="Arial"/>
                <a:hlinkClick r:id="rId3"/>
              </a:rPr>
              <a:t>functional-level strategy</a:t>
            </a:r>
            <a:r>
              <a:rPr lang="en-US" sz="1200" b="0" i="0" u="none" strike="noStrike" cap="none" dirty="0">
                <a:solidFill>
                  <a:schemeClr val="dk1"/>
                </a:solidFill>
                <a:effectLst/>
                <a:latin typeface="Arial"/>
                <a:ea typeface="Arial"/>
                <a:cs typeface="Arial"/>
                <a:sym typeface="Arial"/>
              </a:rPr>
              <a:t>. Functional-level strategy, or just functional strategy, focuses on implementing strategy in business support units. </a:t>
            </a:r>
            <a:r>
              <a:rPr lang="en-US" sz="1200" b="0" i="0" u="none" strike="noStrike" cap="none" dirty="0">
                <a:solidFill>
                  <a:schemeClr val="dk1"/>
                </a:solidFill>
                <a:effectLst/>
                <a:latin typeface="Arial"/>
                <a:ea typeface="Arial"/>
                <a:cs typeface="Arial"/>
                <a:sym typeface="Arial"/>
                <a:hlinkClick r:id="rId4"/>
              </a:rPr>
              <a:t>Business support units</a:t>
            </a:r>
            <a:r>
              <a:rPr lang="en-US" sz="1200" b="0" i="0" u="none" strike="noStrike" cap="none" dirty="0">
                <a:solidFill>
                  <a:schemeClr val="dk1"/>
                </a:solidFill>
                <a:effectLst/>
                <a:latin typeface="Arial"/>
                <a:ea typeface="Arial"/>
                <a:cs typeface="Arial"/>
                <a:sym typeface="Arial"/>
              </a:rPr>
              <a:t> focus on single </a:t>
            </a:r>
            <a:r>
              <a:rPr lang="en-US" sz="1200" b="0" i="0" u="none" strike="noStrike" cap="none" dirty="0">
                <a:solidFill>
                  <a:schemeClr val="dk1"/>
                </a:solidFill>
                <a:effectLst/>
                <a:latin typeface="Arial"/>
                <a:ea typeface="Arial"/>
                <a:cs typeface="Arial"/>
                <a:sym typeface="Arial"/>
                <a:hlinkClick r:id="rId5"/>
              </a:rPr>
              <a:t>business functions</a:t>
            </a:r>
            <a:r>
              <a:rPr lang="en-US" sz="1200" b="0" i="0" u="none" strike="noStrike" cap="none" dirty="0">
                <a:solidFill>
                  <a:schemeClr val="dk1"/>
                </a:solidFill>
                <a:effectLst/>
                <a:latin typeface="Arial"/>
                <a:ea typeface="Arial"/>
                <a:cs typeface="Arial"/>
                <a:sym typeface="Arial"/>
              </a:rPr>
              <a:t>, such as accounting, business information technology, business law, finance, human resource management, marketing and sales, supply chain management, operations, and procurement.</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Many of you will join firms in business support units in your first professional positions after graduation. All types of strategy cascade down to business support units, influencing strategy implementation at each level. Because functional-level strategy is the focus of most courses in your major, it is not addressed in detail in this book.</a:t>
            </a:r>
          </a:p>
          <a:p>
            <a:pPr marL="0" lvl="0" indent="0" algn="l" rtl="0">
              <a:lnSpc>
                <a:spcPct val="100000"/>
              </a:lnSpc>
              <a:spcBef>
                <a:spcPts val="0"/>
              </a:spcBef>
              <a:spcAft>
                <a:spcPts val="0"/>
              </a:spcAft>
              <a:buSzPts val="1400"/>
              <a:buNone/>
            </a:pPr>
            <a:endParaRPr dirty="0"/>
          </a:p>
        </p:txBody>
      </p:sp>
      <p:sp>
        <p:nvSpPr>
          <p:cNvPr id="278" name="Google Shape;278;g33d3f6fcd1f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4789140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a:extLst>
            <a:ext uri="{FF2B5EF4-FFF2-40B4-BE49-F238E27FC236}">
              <a16:creationId xmlns:a16="http://schemas.microsoft.com/office/drawing/2014/main" id="{1FEC30EF-E5AC-2555-7BE2-33F66EB94F4B}"/>
            </a:ext>
          </a:extLst>
        </p:cNvPr>
        <p:cNvGrpSpPr/>
        <p:nvPr/>
      </p:nvGrpSpPr>
      <p:grpSpPr>
        <a:xfrm>
          <a:off x="0" y="0"/>
          <a:ext cx="0" cy="0"/>
          <a:chOff x="0" y="0"/>
          <a:chExt cx="0" cy="0"/>
        </a:xfrm>
      </p:grpSpPr>
      <p:sp>
        <p:nvSpPr>
          <p:cNvPr id="199" name="Google Shape;199;p10:notes">
            <a:extLst>
              <a:ext uri="{FF2B5EF4-FFF2-40B4-BE49-F238E27FC236}">
                <a16:creationId xmlns:a16="http://schemas.microsoft.com/office/drawing/2014/main" id="{D2C09822-0904-C90F-65C3-AE724E41542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Once strategic analysis is complete, </a:t>
            </a:r>
            <a:r>
              <a:rPr lang="en-US" sz="1200" b="0" i="0" u="none" strike="noStrike" cap="none" dirty="0">
                <a:solidFill>
                  <a:schemeClr val="dk1"/>
                </a:solidFill>
                <a:effectLst/>
                <a:latin typeface="Arial"/>
                <a:ea typeface="Arial"/>
                <a:cs typeface="Arial"/>
                <a:sym typeface="Arial"/>
                <a:hlinkClick r:id="rId3"/>
              </a:rPr>
              <a:t>strategy formulation</a:t>
            </a:r>
            <a:r>
              <a:rPr lang="en-US" sz="1200" b="0" i="0" u="none" strike="noStrike" cap="none" dirty="0">
                <a:solidFill>
                  <a:schemeClr val="dk1"/>
                </a:solidFill>
                <a:effectLst/>
                <a:latin typeface="Arial"/>
                <a:ea typeface="Arial"/>
                <a:cs typeface="Arial"/>
                <a:sym typeface="Arial"/>
              </a:rPr>
              <a:t> begins. This process addresses the broad question “Where are we going?” </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There are three levels of strategy in an organization: corporate-level strategy, business-level strategy, and functional-level strategy. Strategy is formulated at all levels of a company.</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Corporate-Level Strategy</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The corporate level of a company consists of senior executives in the C-suite, and if the company is large enough, it includes the board of directors. </a:t>
            </a:r>
            <a:r>
              <a:rPr lang="en-US" sz="1200" b="0" i="0" u="none" strike="noStrike" cap="none" dirty="0">
                <a:solidFill>
                  <a:schemeClr val="dk1"/>
                </a:solidFill>
                <a:effectLst/>
                <a:latin typeface="Arial"/>
                <a:ea typeface="Arial"/>
                <a:cs typeface="Arial"/>
                <a:sym typeface="Arial"/>
                <a:hlinkClick r:id="rId4"/>
              </a:rPr>
              <a:t>Corporate-level strategy</a:t>
            </a:r>
            <a:r>
              <a:rPr lang="en-US" sz="1200" b="0" i="0" u="none" strike="noStrike" cap="none" dirty="0">
                <a:solidFill>
                  <a:schemeClr val="dk1"/>
                </a:solidFill>
                <a:effectLst/>
                <a:latin typeface="Arial"/>
                <a:ea typeface="Arial"/>
                <a:cs typeface="Arial"/>
                <a:sym typeface="Arial"/>
              </a:rPr>
              <a:t> is a companywide strategy that focuses on creating and maintaining a firm’s competitive advantage by creating synergy within and between multiple </a:t>
            </a:r>
            <a:r>
              <a:rPr lang="en-US" sz="1200" b="0" i="0" u="none" strike="noStrike" cap="none" dirty="0">
                <a:solidFill>
                  <a:schemeClr val="dk1"/>
                </a:solidFill>
                <a:effectLst/>
                <a:latin typeface="Arial"/>
                <a:ea typeface="Arial"/>
                <a:cs typeface="Arial"/>
                <a:sym typeface="Arial"/>
                <a:hlinkClick r:id="rId5"/>
              </a:rPr>
              <a:t>industries</a:t>
            </a:r>
            <a:r>
              <a:rPr lang="en-US" sz="1200" b="0" i="0" u="none" strike="noStrike" cap="none" dirty="0">
                <a:solidFill>
                  <a:schemeClr val="dk1"/>
                </a:solidFill>
                <a:effectLst/>
                <a:latin typeface="Arial"/>
                <a:ea typeface="Arial"/>
                <a:cs typeface="Arial"/>
                <a:sym typeface="Arial"/>
              </a:rPr>
              <a:t>, </a:t>
            </a:r>
            <a:r>
              <a:rPr lang="en-US" sz="1200" b="0" i="0" u="none" strike="noStrike" cap="none" dirty="0">
                <a:solidFill>
                  <a:schemeClr val="dk1"/>
                </a:solidFill>
                <a:effectLst/>
                <a:latin typeface="Arial"/>
                <a:ea typeface="Arial"/>
                <a:cs typeface="Arial"/>
                <a:sym typeface="Arial"/>
                <a:hlinkClick r:id="rId6"/>
              </a:rPr>
              <a:t>markets</a:t>
            </a:r>
            <a:r>
              <a:rPr lang="en-US" sz="1200" b="0" i="0" u="none" strike="noStrike" cap="none" dirty="0">
                <a:solidFill>
                  <a:schemeClr val="dk1"/>
                </a:solidFill>
                <a:effectLst/>
                <a:latin typeface="Arial"/>
                <a:ea typeface="Arial"/>
                <a:cs typeface="Arial"/>
                <a:sym typeface="Arial"/>
              </a:rPr>
              <a:t>, </a:t>
            </a:r>
            <a:r>
              <a:rPr lang="en-US" sz="1200" b="0" i="0" u="none" strike="noStrike" cap="none" dirty="0">
                <a:solidFill>
                  <a:schemeClr val="dk1"/>
                </a:solidFill>
                <a:effectLst/>
                <a:latin typeface="Arial"/>
                <a:ea typeface="Arial"/>
                <a:cs typeface="Arial"/>
                <a:sym typeface="Arial"/>
                <a:hlinkClick r:id="rId7"/>
              </a:rPr>
              <a:t>market segments</a:t>
            </a:r>
            <a:r>
              <a:rPr lang="en-US" sz="1200" b="0" i="0" u="none" strike="noStrike" cap="none" dirty="0">
                <a:solidFill>
                  <a:schemeClr val="dk1"/>
                </a:solidFill>
                <a:effectLst/>
                <a:latin typeface="Arial"/>
                <a:ea typeface="Arial"/>
                <a:cs typeface="Arial"/>
                <a:sym typeface="Arial"/>
              </a:rPr>
              <a:t>, and </a:t>
            </a:r>
            <a:r>
              <a:rPr lang="en-US" sz="1200" b="0" i="0" u="none" strike="noStrike" cap="none" dirty="0">
                <a:solidFill>
                  <a:schemeClr val="dk1"/>
                </a:solidFill>
                <a:effectLst/>
                <a:latin typeface="Arial"/>
                <a:ea typeface="Arial"/>
                <a:cs typeface="Arial"/>
                <a:sym typeface="Arial"/>
                <a:hlinkClick r:id="rId8"/>
              </a:rPr>
              <a:t>businesses</a:t>
            </a:r>
            <a:r>
              <a:rPr lang="en-US" sz="1200" b="0" i="0" u="none" strike="noStrike" cap="none" dirty="0">
                <a:solidFill>
                  <a:schemeClr val="dk1"/>
                </a:solidFill>
                <a:effectLst/>
                <a:latin typeface="Arial"/>
                <a:ea typeface="Arial"/>
                <a:cs typeface="Arial"/>
                <a:sym typeface="Arial"/>
              </a:rPr>
              <a:t>, across multiple industry value chains, and in different geographical locations. Corporate-level strategy is the responsibility of senior executives and the board of directors.</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Business-Level Strategy</a:t>
            </a:r>
          </a:p>
          <a:p>
            <a:endParaRPr lang="en-US" sz="1200" b="0" i="0" u="none" strike="noStrike" cap="none" dirty="0">
              <a:solidFill>
                <a:schemeClr val="dk1"/>
              </a:solidFill>
              <a:effectLst/>
              <a:latin typeface="Arial"/>
              <a:ea typeface="Arial"/>
              <a:cs typeface="Arial"/>
              <a:sym typeface="Arial"/>
              <a:hlinkClick r:id="rId9"/>
            </a:endParaRPr>
          </a:p>
          <a:p>
            <a:r>
              <a:rPr lang="en-US" sz="1200" b="0" i="0" u="none" strike="noStrike" cap="none" dirty="0">
                <a:solidFill>
                  <a:schemeClr val="dk1"/>
                </a:solidFill>
                <a:effectLst/>
                <a:latin typeface="Arial"/>
                <a:ea typeface="Arial"/>
                <a:cs typeface="Arial"/>
                <a:sym typeface="Arial"/>
                <a:hlinkClick r:id="rId9"/>
              </a:rPr>
              <a:t>Business-level strategy</a:t>
            </a:r>
            <a:r>
              <a:rPr lang="en-US" sz="1200" b="0" i="0" u="none" strike="noStrike" cap="none" dirty="0">
                <a:solidFill>
                  <a:schemeClr val="dk1"/>
                </a:solidFill>
                <a:effectLst/>
                <a:latin typeface="Arial"/>
                <a:ea typeface="Arial"/>
                <a:cs typeface="Arial"/>
                <a:sym typeface="Arial"/>
              </a:rPr>
              <a:t> focuses on how to compete within an organization’s chosen market and market segments to create and sustain competitive advantage. Business-level strategy addresses a firm’s strategic market position, cost leadership and differentiation, and strategic market size (whether it competes in a focused market segment or a broad market).</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Business-level strategy is the strategy of a </a:t>
            </a:r>
            <a:r>
              <a:rPr lang="en-US" sz="1200" b="0" i="0" u="none" strike="noStrike" cap="none" dirty="0">
                <a:solidFill>
                  <a:schemeClr val="dk1"/>
                </a:solidFill>
                <a:effectLst/>
                <a:latin typeface="Arial"/>
                <a:ea typeface="Arial"/>
                <a:cs typeface="Arial"/>
                <a:sym typeface="Arial"/>
                <a:hlinkClick r:id="rId10"/>
              </a:rPr>
              <a:t>strategic business unit</a:t>
            </a:r>
            <a:r>
              <a:rPr lang="en-US" sz="1200" b="0" i="0" u="none" strike="noStrike" cap="none" dirty="0">
                <a:solidFill>
                  <a:schemeClr val="dk1"/>
                </a:solidFill>
                <a:effectLst/>
                <a:latin typeface="Arial"/>
                <a:ea typeface="Arial"/>
                <a:cs typeface="Arial"/>
                <a:sym typeface="Arial"/>
              </a:rPr>
              <a:t>. A strategic business unit is a fully functional unit of a business that has its own vision and direction and may be part of a larger organizational unit like a division. The unit’s focus and structure may be based on factors such as markets served, products offered, or regions served. Smaller firms may have only one strategic business unit, and large corporations may have more than one strategic business unit.</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Strategic business units focus on one business-level strategy. Smaller firms that have only one strategic business unit have only one business-level strategy. In large companies with more than one strategic business unit, different strategic business units may have different business-level strategies. Therefore, large corporations that have more than one strategic business unit potentially have multiple business-level strategies.</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All strategy should be specific and differentiating. Though business-level strategies include a finite number of strategies that are common to all companies, companies implement them in ways that reflect their specific company conditions.</a:t>
            </a:r>
          </a:p>
          <a:p>
            <a:endParaRPr lang="en-US" sz="1200" b="0" i="0" u="none" strike="noStrike" cap="none" dirty="0">
              <a:solidFill>
                <a:schemeClr val="dk1"/>
              </a:solidFill>
              <a:effectLst/>
              <a:latin typeface="Arial"/>
              <a:ea typeface="Arial"/>
              <a:cs typeface="Arial"/>
              <a:sym typeface="Arial"/>
            </a:endParaRPr>
          </a:p>
          <a:p>
            <a:r>
              <a:rPr lang="en-US" sz="1200" b="0" i="0" u="none" strike="noStrike" cap="none" dirty="0">
                <a:solidFill>
                  <a:schemeClr val="dk1"/>
                </a:solidFill>
                <a:effectLst/>
                <a:latin typeface="Arial"/>
                <a:ea typeface="Arial"/>
                <a:cs typeface="Arial"/>
                <a:sym typeface="Arial"/>
              </a:rPr>
              <a:t>In addition to each strategic business unit’s business-level strategy, there are additional strategies that are embedded into business-level strategies at the strategic business unit level. The four embedded strategies that are covered in this text are innovation, sustainability and ethics, technology, and multinational strategy.</a:t>
            </a:r>
          </a:p>
        </p:txBody>
      </p:sp>
      <p:sp>
        <p:nvSpPr>
          <p:cNvPr id="200" name="Google Shape;200;p10:notes">
            <a:extLst>
              <a:ext uri="{FF2B5EF4-FFF2-40B4-BE49-F238E27FC236}">
                <a16:creationId xmlns:a16="http://schemas.microsoft.com/office/drawing/2014/main" id="{D318657E-20B4-6ECB-C493-ADAF84E47E4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728100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33d3f6fcd1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g33d3f6fcd1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The AFI framework is a popular and useful model of strategic management. It is a top-down, rational model that is driven by managers focused on managing the strategic management process and by strategic leaders steering a firm strategically. It is planned and methodical.</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There are other approaches to strategy, such as Mintzberg and Waters’s (1985) model that considers intended, deliberate, emergent, realized, and unrealized strategies. This view considers how strategies evolve over time.</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The AFI framework and Mintzberg and Waters’s approach are two schools of strategic thought that business leaders often find complementary.</a:t>
            </a:r>
          </a:p>
          <a:p>
            <a:pPr marL="0" lvl="0" indent="0" algn="l" rtl="0">
              <a:lnSpc>
                <a:spcPct val="100000"/>
              </a:lnSpc>
              <a:spcBef>
                <a:spcPts val="0"/>
              </a:spcBef>
              <a:spcAft>
                <a:spcPts val="0"/>
              </a:spcAft>
              <a:buSzPts val="1400"/>
              <a:buNone/>
            </a:pPr>
            <a:endParaRPr dirty="0"/>
          </a:p>
        </p:txBody>
      </p:sp>
      <p:sp>
        <p:nvSpPr>
          <p:cNvPr id="299" name="Google Shape;299;g33d3f6fcd1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43</a:t>
            </a:fld>
            <a:endParaRPr/>
          </a:p>
        </p:txBody>
      </p:sp>
    </p:spTree>
    <p:extLst>
      <p:ext uri="{BB962C8B-B14F-4D97-AF65-F5344CB8AC3E}">
        <p14:creationId xmlns:p14="http://schemas.microsoft.com/office/powerpoint/2010/main" val="1132432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Intended Strategy</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An </a:t>
            </a:r>
            <a:r>
              <a:rPr lang="en-US" sz="1200" b="0" i="0" u="none" strike="noStrike" cap="none" dirty="0">
                <a:solidFill>
                  <a:schemeClr val="dk1"/>
                </a:solidFill>
                <a:effectLst/>
                <a:latin typeface="Arial"/>
                <a:ea typeface="Arial"/>
                <a:cs typeface="Arial"/>
                <a:sym typeface="Arial"/>
                <a:hlinkClick r:id="rId3"/>
              </a:rPr>
              <a:t>intended strategy</a:t>
            </a:r>
            <a:r>
              <a:rPr lang="en-US" sz="1200" b="0" i="0" u="none" strike="noStrike" cap="none" dirty="0">
                <a:solidFill>
                  <a:schemeClr val="dk1"/>
                </a:solidFill>
                <a:effectLst/>
                <a:latin typeface="Arial"/>
                <a:ea typeface="Arial"/>
                <a:cs typeface="Arial"/>
                <a:sym typeface="Arial"/>
              </a:rPr>
              <a:t> is the strategy that an organization plans to implement. The structured strategic management process described above produces intended strategies.</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Deliberate Strategy</a:t>
            </a:r>
          </a:p>
          <a:p>
            <a:pPr marL="0" indent="0"/>
            <a:r>
              <a:rPr lang="en-US" sz="1200" b="0" i="0" u="none" strike="noStrike" cap="none" dirty="0">
                <a:solidFill>
                  <a:schemeClr val="dk1"/>
                </a:solidFill>
                <a:effectLst/>
                <a:latin typeface="Arial"/>
                <a:ea typeface="Arial"/>
                <a:cs typeface="Arial"/>
                <a:sym typeface="Arial"/>
              </a:rPr>
              <a:t>Many things can happen between planning a strategy and implementing it, potentially requiring changes to the intended strategy. A </a:t>
            </a:r>
            <a:r>
              <a:rPr lang="en-US" sz="1200" b="0" i="0" u="none" strike="noStrike" cap="none" dirty="0">
                <a:solidFill>
                  <a:schemeClr val="dk1"/>
                </a:solidFill>
                <a:effectLst/>
                <a:latin typeface="Arial"/>
                <a:ea typeface="Arial"/>
                <a:cs typeface="Arial"/>
                <a:sym typeface="Arial"/>
                <a:hlinkClick r:id="rId4"/>
              </a:rPr>
              <a:t>deliberate strategy</a:t>
            </a:r>
            <a:r>
              <a:rPr lang="en-US" sz="1200" b="0" i="0" u="none" strike="noStrike" cap="none" dirty="0">
                <a:solidFill>
                  <a:schemeClr val="dk1"/>
                </a:solidFill>
                <a:effectLst/>
                <a:latin typeface="Arial"/>
                <a:ea typeface="Arial"/>
                <a:cs typeface="Arial"/>
                <a:sym typeface="Arial"/>
              </a:rPr>
              <a:t> is the strategy that a firm implements in such a situation. It is a planned response to alter, but not completely change, an intended strategy in the face of dynamic conditions. Sometimes the factors that lead to the difference between an intended and deliberate strategy are internal to the organization, such as talent and managerial capacity. Often these differences can come from sources external to the organization, like the COVID-19 global pandemic, climate change, and changing competition.</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Emergent Strategy</a:t>
            </a:r>
          </a:p>
          <a:p>
            <a:pPr marL="0" indent="0"/>
            <a:r>
              <a:rPr lang="en-US" sz="1200" b="0" i="0" u="none" strike="noStrike" cap="none" dirty="0">
                <a:solidFill>
                  <a:schemeClr val="dk1"/>
                </a:solidFill>
                <a:effectLst/>
                <a:latin typeface="Arial"/>
                <a:ea typeface="Arial"/>
                <a:cs typeface="Arial"/>
                <a:sym typeface="Arial"/>
              </a:rPr>
              <a:t>An </a:t>
            </a:r>
            <a:r>
              <a:rPr lang="en-US" sz="1200" b="0" i="0" u="none" strike="noStrike" cap="none" dirty="0">
                <a:solidFill>
                  <a:schemeClr val="dk1"/>
                </a:solidFill>
                <a:effectLst/>
                <a:latin typeface="Arial"/>
                <a:ea typeface="Arial"/>
                <a:cs typeface="Arial"/>
                <a:sym typeface="Arial"/>
                <a:hlinkClick r:id="rId5"/>
              </a:rPr>
              <a:t>emergent strategy</a:t>
            </a:r>
            <a:r>
              <a:rPr lang="en-US" sz="1200" b="0" i="0" u="none" strike="noStrike" cap="none" dirty="0">
                <a:solidFill>
                  <a:schemeClr val="dk1"/>
                </a:solidFill>
                <a:effectLst/>
                <a:latin typeface="Arial"/>
                <a:ea typeface="Arial"/>
                <a:cs typeface="Arial"/>
                <a:sym typeface="Arial"/>
              </a:rPr>
              <a:t> is a completely new and unplanned strategy that is formulated in response to an unexpected circumstance, which most often originates from a firm’s external environment (such as the emergence of a new technology). Emergent strategies are as important to a firm’s success as intended and deliberate strategies. Firms that are skilled at horizon scanning for new opportunities and are nimble in response to changing conditions are better positioned to take advantage of these dynamic conditions and formulate effective and profitable emergent strategies.</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Companies formulate emergent strategies and deliberate strategies in response to changing circumstances. The distinction is that deliberate strategies alter, but do not completely change, the intended strategy. They tend to be dynamic tweaks to the intended strategy. Emergent strategies, on the other hand, are completely new strategies that are formulated in response to surprising and unforeseen conditions. An emergent strategy is completely different than the intended strategy and requires a change of strategic direction.</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Realized Strategy</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A </a:t>
            </a:r>
            <a:r>
              <a:rPr lang="en-US" sz="1200" b="0" i="0" u="none" strike="noStrike" cap="none" dirty="0">
                <a:solidFill>
                  <a:schemeClr val="dk1"/>
                </a:solidFill>
                <a:effectLst/>
                <a:latin typeface="Arial"/>
                <a:ea typeface="Arial"/>
                <a:cs typeface="Arial"/>
                <a:sym typeface="Arial"/>
                <a:hlinkClick r:id="rId6"/>
              </a:rPr>
              <a:t>realized strategy</a:t>
            </a:r>
            <a:r>
              <a:rPr lang="en-US" sz="1200" b="0" i="0" u="none" strike="noStrike" cap="none" dirty="0">
                <a:solidFill>
                  <a:schemeClr val="dk1"/>
                </a:solidFill>
                <a:effectLst/>
                <a:latin typeface="Arial"/>
                <a:ea typeface="Arial"/>
                <a:cs typeface="Arial"/>
                <a:sym typeface="Arial"/>
              </a:rPr>
              <a:t> is the strategy that an organization follows over time. Realized strategies include a firm’s intended strategy and deliberate strategy if the company has altered but not completely changed the intended strategy in the face of dynamic conditions. Realized strategies may also include an emergent strategy if an unanticipated and completely new opportunity has arisen and the firm has been nimble and quick enough to capitalized on it by formulating an emergent strategy.</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One way to think about intended, deliberate, and realized strategies is as an evolution of strategy over time. The company initially plans an intended strategy. A deliberate strategy is the part of the intended strategy a firm implements after taking into account dynamic conditions either in the company’s external environment, such as a new competitor, or in the firms’ internal environment, like a change in CEO. The deliberate strategy alters, but does not completely change, the intended strategy. A firm’s realized strategy is the strategy that an organization follows over time that includes the intended and deliberate strategies and also incorporates any emergent strategies that have been formulated in response to conditions that were unforeseen when the intended and deliberate strategies were formulated. A firm’s realized strategy can be different than the intended and deliberate strategy if the company has formulated an emergent strategy.</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Unrealized Strategy</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An </a:t>
            </a:r>
            <a:r>
              <a:rPr lang="en-US" sz="1200" b="0" i="0" u="none" strike="noStrike" cap="none" dirty="0">
                <a:solidFill>
                  <a:schemeClr val="dk1"/>
                </a:solidFill>
                <a:effectLst/>
                <a:latin typeface="Arial"/>
                <a:ea typeface="Arial"/>
                <a:cs typeface="Arial"/>
                <a:sym typeface="Arial"/>
                <a:hlinkClick r:id="rId7"/>
              </a:rPr>
              <a:t>unrealized strategy</a:t>
            </a:r>
            <a:r>
              <a:rPr lang="en-US" sz="1200" b="0" i="0" u="none" strike="noStrike" cap="none" dirty="0">
                <a:solidFill>
                  <a:schemeClr val="dk1"/>
                </a:solidFill>
                <a:effectLst/>
                <a:latin typeface="Arial"/>
                <a:ea typeface="Arial"/>
                <a:cs typeface="Arial"/>
                <a:sym typeface="Arial"/>
              </a:rPr>
              <a:t> is an abandoned part of the intended strategy. There are many reasons why parts of strategies are abandoned, creating a gap between strategy formulation and implementation. These are elaborated on in detail in Chapter 13.</a:t>
            </a:r>
          </a:p>
          <a:p>
            <a:endParaRPr lang="en-US" sz="1200" b="0" i="0" u="none" strike="noStrike" cap="none" dirty="0">
              <a:solidFill>
                <a:schemeClr val="dk1"/>
              </a:solidFill>
              <a:effectLst/>
              <a:latin typeface="Arial"/>
              <a:ea typeface="Arial"/>
              <a:cs typeface="Arial"/>
              <a:sym typeface="Arial"/>
            </a:endParaRPr>
          </a:p>
          <a:p>
            <a:endParaRPr lang="en-US" sz="1200" b="0" i="0" u="none" strike="noStrike" cap="none" dirty="0">
              <a:solidFill>
                <a:schemeClr val="dk1"/>
              </a:solidFill>
              <a:effectLst/>
              <a:latin typeface="Arial"/>
              <a:ea typeface="Arial"/>
              <a:cs typeface="Arial"/>
              <a:sym typeface="Arial"/>
            </a:endParaRPr>
          </a:p>
          <a:p>
            <a:br>
              <a:rPr lang="en-US" dirty="0"/>
            </a:br>
            <a:endParaRPr dirty="0"/>
          </a:p>
          <a:p>
            <a:pPr marL="0" lvl="0" indent="0" algn="l" rtl="0">
              <a:lnSpc>
                <a:spcPct val="100000"/>
              </a:lnSpc>
              <a:spcBef>
                <a:spcPts val="0"/>
              </a:spcBef>
              <a:spcAft>
                <a:spcPts val="0"/>
              </a:spcAft>
              <a:buSzPts val="1400"/>
              <a:buNone/>
            </a:pPr>
            <a:endParaRPr dirty="0"/>
          </a:p>
        </p:txBody>
      </p:sp>
      <p:sp>
        <p:nvSpPr>
          <p:cNvPr id="290" name="Google Shape;29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44</a:t>
            </a:fld>
            <a:endParaRPr/>
          </a:p>
        </p:txBody>
      </p:sp>
    </p:spTree>
    <p:extLst>
      <p:ext uri="{BB962C8B-B14F-4D97-AF65-F5344CB8AC3E}">
        <p14:creationId xmlns:p14="http://schemas.microsoft.com/office/powerpoint/2010/main" val="25248825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33d106abb61_0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g33d106abb61_0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effectLst/>
                <a:latin typeface="Arial"/>
                <a:ea typeface="Arial"/>
                <a:cs typeface="Arial"/>
                <a:sym typeface="Arial"/>
              </a:rPr>
              <a:t>Strategic management is a dynamic and ongoing process consisting of strategic analysis, strategy formulation, and strategy implementation. Strategic management is a critical business activity.</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Strategy addresses the fundamental business question of how to create and sustain a competitive advantage by positioning a firm for superior performance relative to its competitors. This is a question all firms must ask throughout each step of the strategic management process.</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Strategic leaders are responsible for ensuring their company has the human talent and organizational capacity to carry out robust and dynamic strategic management. They have the power to direct actions to ensure a sound, evidence-based strategy is formulated and implemented throughout all levels of the firm and in all areas of strategy. Strategic leadership is essential to successful strategic management.</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Strategic management and strategic leadership are central to whether a company survives, grows, is successful, adapts to changing conditions, and becomes a market leader. Business success rests on strategy and its successful management and leadership.</a:t>
            </a:r>
          </a:p>
          <a:p>
            <a:pPr marL="0" lvl="0" indent="0" algn="l" rtl="0">
              <a:lnSpc>
                <a:spcPct val="100000"/>
              </a:lnSpc>
              <a:spcBef>
                <a:spcPts val="0"/>
              </a:spcBef>
              <a:spcAft>
                <a:spcPts val="0"/>
              </a:spcAft>
              <a:buSzPts val="1400"/>
              <a:buNone/>
            </a:pPr>
            <a:endParaRPr dirty="0"/>
          </a:p>
        </p:txBody>
      </p:sp>
      <p:sp>
        <p:nvSpPr>
          <p:cNvPr id="320" name="Google Shape;320;g33d106abb61_0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45</a:t>
            </a:fld>
            <a:endParaRPr/>
          </a:p>
        </p:txBody>
      </p:sp>
    </p:spTree>
    <p:extLst>
      <p:ext uri="{BB962C8B-B14F-4D97-AF65-F5344CB8AC3E}">
        <p14:creationId xmlns:p14="http://schemas.microsoft.com/office/powerpoint/2010/main" val="14806652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33d106abb61_0_1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33d106abb61_0_1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 name="Google Shape;331;g33d106abb61_0_15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46</a:t>
            </a:fld>
            <a:endParaRPr/>
          </a:p>
        </p:txBody>
      </p:sp>
    </p:spTree>
    <p:extLst>
      <p:ext uri="{BB962C8B-B14F-4D97-AF65-F5344CB8AC3E}">
        <p14:creationId xmlns:p14="http://schemas.microsoft.com/office/powerpoint/2010/main" val="41867830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33d106abb61_0_1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g33d106abb61_0_1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2" name="Google Shape;342;g33d106abb61_0_1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47</a:t>
            </a:fld>
            <a:endParaRPr/>
          </a:p>
        </p:txBody>
      </p:sp>
    </p:spTree>
    <p:extLst>
      <p:ext uri="{BB962C8B-B14F-4D97-AF65-F5344CB8AC3E}">
        <p14:creationId xmlns:p14="http://schemas.microsoft.com/office/powerpoint/2010/main" val="333050843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33d1f4a8679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33d1f4a8679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5" name="Google Shape;355;g33d1f4a8679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48</a:t>
            </a:fld>
            <a:endParaRPr/>
          </a:p>
        </p:txBody>
      </p:sp>
    </p:spTree>
    <p:extLst>
      <p:ext uri="{BB962C8B-B14F-4D97-AF65-F5344CB8AC3E}">
        <p14:creationId xmlns:p14="http://schemas.microsoft.com/office/powerpoint/2010/main" val="39626485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33d1f4a8679_0_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33d1f4a8679_0_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0" name="Google Shape;370;g33d1f4a8679_0_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49</a:t>
            </a:fld>
            <a:endParaRPr/>
          </a:p>
        </p:txBody>
      </p:sp>
    </p:spTree>
    <p:extLst>
      <p:ext uri="{BB962C8B-B14F-4D97-AF65-F5344CB8AC3E}">
        <p14:creationId xmlns:p14="http://schemas.microsoft.com/office/powerpoint/2010/main" val="3186196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3"/>
              </a:rPr>
              <a:t>Industry</a:t>
            </a:r>
            <a:r>
              <a:rPr lang="en-US" sz="1200" b="0" i="0" u="none" strike="noStrike" cap="none" dirty="0">
                <a:solidFill>
                  <a:schemeClr val="dk1"/>
                </a:solidFill>
                <a:effectLst/>
                <a:latin typeface="Arial"/>
                <a:ea typeface="Arial"/>
                <a:cs typeface="Arial"/>
                <a:sym typeface="Arial"/>
              </a:rPr>
              <a:t> is a group of organizations, businesses, companies, or firms that offer similar products and services while competing in the marketplace for profit. The term </a:t>
            </a:r>
            <a:r>
              <a:rPr lang="en-US" sz="1200" b="0" i="1" u="none" strike="noStrike" cap="none" dirty="0">
                <a:solidFill>
                  <a:schemeClr val="dk1"/>
                </a:solidFill>
                <a:effectLst/>
                <a:latin typeface="Arial"/>
                <a:ea typeface="Arial"/>
                <a:cs typeface="Arial"/>
                <a:sym typeface="Arial"/>
              </a:rPr>
              <a:t>industry</a:t>
            </a:r>
            <a:r>
              <a:rPr lang="en-US" sz="1200" b="0" i="0" u="none" strike="noStrike" cap="none" dirty="0">
                <a:solidFill>
                  <a:schemeClr val="dk1"/>
                </a:solidFill>
                <a:effectLst/>
                <a:latin typeface="Arial"/>
                <a:ea typeface="Arial"/>
                <a:cs typeface="Arial"/>
                <a:sym typeface="Arial"/>
              </a:rPr>
              <a:t> is used to indicate this group of competing organizations, businesses, companies, or firms.</a:t>
            </a:r>
            <a:endParaRPr dirty="0"/>
          </a:p>
        </p:txBody>
      </p:sp>
      <p:sp>
        <p:nvSpPr>
          <p:cNvPr id="119" name="Google Shape;11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90584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a:extLst>
            <a:ext uri="{FF2B5EF4-FFF2-40B4-BE49-F238E27FC236}">
              <a16:creationId xmlns:a16="http://schemas.microsoft.com/office/drawing/2014/main" id="{D79275FB-2CF4-D015-8D3D-C80D8439535B}"/>
            </a:ext>
          </a:extLst>
        </p:cNvPr>
        <p:cNvGrpSpPr/>
        <p:nvPr/>
      </p:nvGrpSpPr>
      <p:grpSpPr>
        <a:xfrm>
          <a:off x="0" y="0"/>
          <a:ext cx="0" cy="0"/>
          <a:chOff x="0" y="0"/>
          <a:chExt cx="0" cy="0"/>
        </a:xfrm>
      </p:grpSpPr>
      <p:sp>
        <p:nvSpPr>
          <p:cNvPr id="368" name="Google Shape;368;g33d1f4a8679_0_28:notes">
            <a:extLst>
              <a:ext uri="{FF2B5EF4-FFF2-40B4-BE49-F238E27FC236}">
                <a16:creationId xmlns:a16="http://schemas.microsoft.com/office/drawing/2014/main" id="{94A610F0-7FF6-6D74-FA10-8341F4DB83B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33d1f4a8679_0_28:notes">
            <a:extLst>
              <a:ext uri="{FF2B5EF4-FFF2-40B4-BE49-F238E27FC236}">
                <a16:creationId xmlns:a16="http://schemas.microsoft.com/office/drawing/2014/main" id="{8C5BB2F0-A00F-F3D5-D0F7-3FFCEFAFCBC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0" name="Google Shape;370;g33d1f4a8679_0_28:notes">
            <a:extLst>
              <a:ext uri="{FF2B5EF4-FFF2-40B4-BE49-F238E27FC236}">
                <a16:creationId xmlns:a16="http://schemas.microsoft.com/office/drawing/2014/main" id="{0F920E74-3225-AAFE-9795-8702C55BA1B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50</a:t>
            </a:fld>
            <a:endParaRPr/>
          </a:p>
        </p:txBody>
      </p:sp>
    </p:spTree>
    <p:extLst>
      <p:ext uri="{BB962C8B-B14F-4D97-AF65-F5344CB8AC3E}">
        <p14:creationId xmlns:p14="http://schemas.microsoft.com/office/powerpoint/2010/main" val="129702711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a:extLst>
            <a:ext uri="{FF2B5EF4-FFF2-40B4-BE49-F238E27FC236}">
              <a16:creationId xmlns:a16="http://schemas.microsoft.com/office/drawing/2014/main" id="{D8CB6002-9618-A297-DBBD-C10D53AFCF91}"/>
            </a:ext>
          </a:extLst>
        </p:cNvPr>
        <p:cNvGrpSpPr/>
        <p:nvPr/>
      </p:nvGrpSpPr>
      <p:grpSpPr>
        <a:xfrm>
          <a:off x="0" y="0"/>
          <a:ext cx="0" cy="0"/>
          <a:chOff x="0" y="0"/>
          <a:chExt cx="0" cy="0"/>
        </a:xfrm>
      </p:grpSpPr>
      <p:sp>
        <p:nvSpPr>
          <p:cNvPr id="390" name="Google Shape;390;g33d3f6fcd1f_0_49:notes">
            <a:extLst>
              <a:ext uri="{FF2B5EF4-FFF2-40B4-BE49-F238E27FC236}">
                <a16:creationId xmlns:a16="http://schemas.microsoft.com/office/drawing/2014/main" id="{6D56A690-4FCE-060A-AC6C-1DA851A2A13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1" name="Google Shape;391;g33d3f6fcd1f_0_49:notes">
            <a:extLst>
              <a:ext uri="{FF2B5EF4-FFF2-40B4-BE49-F238E27FC236}">
                <a16:creationId xmlns:a16="http://schemas.microsoft.com/office/drawing/2014/main" id="{13B8A26B-794D-B0DD-8A92-13EBE4D0579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2" name="Google Shape;392;g33d3f6fcd1f_0_49:notes">
            <a:extLst>
              <a:ext uri="{FF2B5EF4-FFF2-40B4-BE49-F238E27FC236}">
                <a16:creationId xmlns:a16="http://schemas.microsoft.com/office/drawing/2014/main" id="{EAF80604-9CCB-35AC-A06A-69B8CF86810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51</a:t>
            </a:fld>
            <a:endParaRPr/>
          </a:p>
        </p:txBody>
      </p:sp>
    </p:spTree>
    <p:extLst>
      <p:ext uri="{BB962C8B-B14F-4D97-AF65-F5344CB8AC3E}">
        <p14:creationId xmlns:p14="http://schemas.microsoft.com/office/powerpoint/2010/main" val="398801187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33d3f6fcd1f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1" name="Google Shape;391;g33d3f6fcd1f_0_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2" name="Google Shape;392;g33d3f6fcd1f_0_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52</a:t>
            </a:fld>
            <a:endParaRPr/>
          </a:p>
        </p:txBody>
      </p:sp>
    </p:spTree>
    <p:extLst>
      <p:ext uri="{BB962C8B-B14F-4D97-AF65-F5344CB8AC3E}">
        <p14:creationId xmlns:p14="http://schemas.microsoft.com/office/powerpoint/2010/main" val="207719118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a:extLst>
            <a:ext uri="{FF2B5EF4-FFF2-40B4-BE49-F238E27FC236}">
              <a16:creationId xmlns:a16="http://schemas.microsoft.com/office/drawing/2014/main" id="{E087FEC1-B560-ECF8-A0DB-D4122F6F3014}"/>
            </a:ext>
          </a:extLst>
        </p:cNvPr>
        <p:cNvGrpSpPr/>
        <p:nvPr/>
      </p:nvGrpSpPr>
      <p:grpSpPr>
        <a:xfrm>
          <a:off x="0" y="0"/>
          <a:ext cx="0" cy="0"/>
          <a:chOff x="0" y="0"/>
          <a:chExt cx="0" cy="0"/>
        </a:xfrm>
      </p:grpSpPr>
      <p:sp>
        <p:nvSpPr>
          <p:cNvPr id="390" name="Google Shape;390;g33d3f6fcd1f_0_49:notes">
            <a:extLst>
              <a:ext uri="{FF2B5EF4-FFF2-40B4-BE49-F238E27FC236}">
                <a16:creationId xmlns:a16="http://schemas.microsoft.com/office/drawing/2014/main" id="{E0F3947B-4EB4-E249-50EC-7B8A128D6AD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1" name="Google Shape;391;g33d3f6fcd1f_0_49:notes">
            <a:extLst>
              <a:ext uri="{FF2B5EF4-FFF2-40B4-BE49-F238E27FC236}">
                <a16:creationId xmlns:a16="http://schemas.microsoft.com/office/drawing/2014/main" id="{7D240B89-C2A5-7FE2-28E6-4D7DFA2118B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92" name="Google Shape;392;g33d3f6fcd1f_0_49:notes">
            <a:extLst>
              <a:ext uri="{FF2B5EF4-FFF2-40B4-BE49-F238E27FC236}">
                <a16:creationId xmlns:a16="http://schemas.microsoft.com/office/drawing/2014/main" id="{FCB14D95-3CEA-84B7-C8F7-7E44F9DF619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53</a:t>
            </a:fld>
            <a:endParaRPr/>
          </a:p>
        </p:txBody>
      </p:sp>
    </p:spTree>
    <p:extLst>
      <p:ext uri="{BB962C8B-B14F-4D97-AF65-F5344CB8AC3E}">
        <p14:creationId xmlns:p14="http://schemas.microsoft.com/office/powerpoint/2010/main" val="1702234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As a multidisciplinary field of study, strategic management incorporates concepts and theories from many disciplines. </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ea typeface="Arial"/>
              <a:cs typeface="Arial"/>
              <a:sym typeface="Arial"/>
              <a:hlinkClick r:id="rId3"/>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3"/>
              </a:rPr>
              <a:t>Concepts</a:t>
            </a:r>
            <a:r>
              <a:rPr lang="en-US" sz="1200" b="0" i="0" u="none" strike="noStrike" cap="none" dirty="0">
                <a:solidFill>
                  <a:schemeClr val="dk1"/>
                </a:solidFill>
                <a:effectLst/>
                <a:latin typeface="Arial"/>
                <a:ea typeface="Arial"/>
                <a:cs typeface="Arial"/>
                <a:sym typeface="Arial"/>
              </a:rPr>
              <a:t> are ideas. </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ea typeface="Arial"/>
              <a:cs typeface="Arial"/>
              <a:sym typeface="Arial"/>
              <a:hlinkClick r:id="rId4"/>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4"/>
              </a:rPr>
              <a:t>Theories</a:t>
            </a:r>
            <a:r>
              <a:rPr lang="en-US" sz="1200" b="0" i="0" u="none" strike="noStrike" cap="none" dirty="0">
                <a:solidFill>
                  <a:schemeClr val="dk1"/>
                </a:solidFill>
                <a:effectLst/>
                <a:latin typeface="Arial"/>
                <a:ea typeface="Arial"/>
                <a:cs typeface="Arial"/>
                <a:sym typeface="Arial"/>
              </a:rPr>
              <a:t> are collections of concepts that explain something. Common examples include the concept of gravity, which is an idea that is part of the theory of relativity; likewise, the concept of genetic mutation is a part of the theory of evolution. In business, theories are collections of concepts that explain something that occurs in the business world. For example, the concept of power is a part of leadership theories, such as shared leadership theory.</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rPr>
              <a:t>An </a:t>
            </a:r>
            <a:r>
              <a:rPr lang="en-US" sz="1200" b="0" i="0" u="none" strike="noStrike" cap="none" dirty="0">
                <a:solidFill>
                  <a:schemeClr val="dk1"/>
                </a:solidFill>
                <a:effectLst/>
                <a:latin typeface="Arial"/>
                <a:ea typeface="Arial"/>
                <a:cs typeface="Arial"/>
                <a:sym typeface="Arial"/>
                <a:hlinkClick r:id="rId5"/>
              </a:rPr>
              <a:t>analytical framework</a:t>
            </a:r>
            <a:r>
              <a:rPr lang="en-US" sz="1200" b="0" i="0" u="none" strike="noStrike" cap="none" dirty="0">
                <a:solidFill>
                  <a:schemeClr val="dk1"/>
                </a:solidFill>
                <a:effectLst/>
                <a:latin typeface="Arial"/>
                <a:ea typeface="Arial"/>
                <a:cs typeface="Arial"/>
                <a:sym typeface="Arial"/>
              </a:rPr>
              <a:t> provides a structured format for analyzing data. Continuing with the example of the concept of power as an essential building block of leadership theories, there are multiple analytical frameworks that support analyzing power dynamics, such as French and Raven’s five bases of power—legitimate, reward, expert, referent, coercive power—that can be used to evaluate how leaders influence others.</a:t>
            </a:r>
          </a:p>
          <a:p>
            <a:pPr marL="0" lvl="0" indent="0" algn="l" rtl="0">
              <a:lnSpc>
                <a:spcPct val="100000"/>
              </a:lnSpc>
              <a:spcBef>
                <a:spcPts val="0"/>
              </a:spcBef>
              <a:spcAft>
                <a:spcPts val="0"/>
              </a:spcAft>
              <a:buSzPts val="1400"/>
              <a:buNone/>
            </a:pPr>
            <a:endParaRPr lang="en-US" sz="1200" b="0" i="0" u="none" strike="noStrike" cap="none" dirty="0">
              <a:solidFill>
                <a:schemeClr val="dk1"/>
              </a:solidFill>
              <a:effectLst/>
              <a:latin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effectLst/>
                <a:latin typeface="Arial"/>
                <a:ea typeface="Arial"/>
                <a:cs typeface="Arial"/>
                <a:sym typeface="Arial"/>
                <a:hlinkClick r:id="rId6"/>
              </a:rPr>
              <a:t>Strategic management frameworks</a:t>
            </a:r>
            <a:r>
              <a:rPr lang="en-US" sz="1200" b="0" i="0" u="none" strike="noStrike" cap="none" dirty="0">
                <a:solidFill>
                  <a:schemeClr val="dk1"/>
                </a:solidFill>
                <a:effectLst/>
                <a:latin typeface="Arial"/>
                <a:ea typeface="Arial"/>
                <a:cs typeface="Arial"/>
                <a:sym typeface="Arial"/>
              </a:rPr>
              <a:t> provide a structured format to analyze company data as it relates to a major area of strategic management. Strategic management analytical frameworks may also be referred to as strategic management tools.</a:t>
            </a:r>
            <a:endParaRPr dirty="0"/>
          </a:p>
        </p:txBody>
      </p:sp>
      <p:sp>
        <p:nvSpPr>
          <p:cNvPr id="127" name="Google Shape;1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12954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en-US" sz="1200" b="1" i="0" u="none" strike="noStrike" cap="none" dirty="0">
                <a:solidFill>
                  <a:schemeClr val="dk1"/>
                </a:solidFill>
                <a:effectLst/>
                <a:latin typeface="Arial"/>
                <a:ea typeface="Arial"/>
                <a:cs typeface="Arial"/>
                <a:sym typeface="Arial"/>
              </a:rPr>
              <a:t>From the textbook:</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Strategic management is an area of business that is research-grounded in nature. Like most areas of business, strategic management is both a focused area of business practice and a field of study supported by robust research. In this introductory chapter to strategic management, you first learn about strategic management in the context of business practice, and then you learn about strategic management as a field of study. </a:t>
            </a:r>
          </a:p>
          <a:p>
            <a:pPr marL="0" indent="0"/>
            <a:endParaRPr lang="en-US" sz="1200" b="0" i="0" u="none" strike="noStrike" cap="none" dirty="0">
              <a:solidFill>
                <a:schemeClr val="dk1"/>
              </a:solidFill>
              <a:effectLst/>
              <a:latin typeface="Arial"/>
              <a:ea typeface="Arial"/>
              <a:cs typeface="Arial"/>
              <a:sym typeface="Arial"/>
            </a:endParaRPr>
          </a:p>
          <a:p>
            <a:pPr marL="0" indent="0"/>
            <a:r>
              <a:rPr lang="en-US" sz="1200" b="0" i="0" u="none" strike="noStrike" cap="none" dirty="0">
                <a:solidFill>
                  <a:schemeClr val="dk1"/>
                </a:solidFill>
                <a:effectLst/>
                <a:latin typeface="Arial"/>
                <a:ea typeface="Arial"/>
                <a:cs typeface="Arial"/>
                <a:sym typeface="Arial"/>
              </a:rPr>
              <a:t>Strategic management is a multidisciplinary subject, relying on and synthesizing all areas of business expertise, such as accounting and information systems, business information technology and cybersecurity, finance, insurance and business law, hospitality and tourism management, human resource management, business management, management consulting and analytics, entrepreneurship, innovation and technology management, marketing, and real estate. The primary aim of strategic management is to continuously apply evidenced-based analysis to formulating and implementing strategies that allow a firm to differentiate itself in the market. Strategic management uses many frameworks and tools that are based on many interrelated concepts and theories. </a:t>
            </a:r>
          </a:p>
          <a:p>
            <a:pPr marL="0" indent="0"/>
            <a:endParaRPr lang="en-US" sz="1200" b="0" i="0" u="none" strike="noStrike" cap="none" dirty="0">
              <a:solidFill>
                <a:schemeClr val="dk1"/>
              </a:solidFill>
              <a:effectLst/>
              <a:latin typeface="Arial"/>
              <a:cs typeface="Arial"/>
              <a:sym typeface="Arial"/>
            </a:endParaRPr>
          </a:p>
          <a:p>
            <a:pPr marL="0" indent="0"/>
            <a:r>
              <a:rPr lang="en-US" sz="1200" b="1" i="0" u="none" strike="noStrike" cap="none" dirty="0">
                <a:solidFill>
                  <a:schemeClr val="dk1"/>
                </a:solidFill>
                <a:effectLst/>
                <a:latin typeface="Arial"/>
                <a:ea typeface="Arial"/>
                <a:cs typeface="Arial"/>
                <a:sym typeface="Arial"/>
              </a:rPr>
              <a:t>From the Syllabus: </a:t>
            </a:r>
          </a:p>
          <a:p>
            <a:pPr marL="0" indent="0"/>
            <a:endParaRPr lang="en-US" sz="1200" b="1" i="0" u="none" strike="noStrike" cap="none" dirty="0">
              <a:solidFill>
                <a:schemeClr val="dk1"/>
              </a:solidFill>
              <a:effectLst/>
              <a:latin typeface="Arial"/>
              <a:ea typeface="Arial"/>
              <a:cs typeface="Arial"/>
              <a:sym typeface="Arial"/>
            </a:endParaRPr>
          </a:p>
          <a:p>
            <a:pPr marL="0" indent="0"/>
            <a:r>
              <a:rPr lang="en-US" sz="1200" b="1" i="0" u="none" strike="noStrike" cap="none" dirty="0">
                <a:solidFill>
                  <a:schemeClr val="dk1"/>
                </a:solidFill>
                <a:effectLst/>
                <a:latin typeface="Arial"/>
                <a:ea typeface="Arial"/>
                <a:cs typeface="Arial"/>
                <a:sym typeface="Arial"/>
              </a:rPr>
              <a:t>What is Strategic Management?</a:t>
            </a:r>
          </a:p>
          <a:p>
            <a:pPr marL="0" indent="0"/>
            <a:r>
              <a:rPr lang="en-US" sz="1200" b="0" i="0" u="none" strike="noStrike" cap="none" dirty="0">
                <a:solidFill>
                  <a:schemeClr val="dk1"/>
                </a:solidFill>
                <a:effectLst/>
                <a:latin typeface="Arial"/>
                <a:ea typeface="Arial"/>
                <a:cs typeface="Arial"/>
                <a:sym typeface="Arial"/>
              </a:rPr>
              <a:t> </a:t>
            </a:r>
          </a:p>
          <a:p>
            <a:pPr marL="0" indent="0"/>
            <a:r>
              <a:rPr lang="en-US" sz="1200" b="0" i="0" u="none" strike="noStrike" cap="none" dirty="0">
                <a:solidFill>
                  <a:schemeClr val="dk1"/>
                </a:solidFill>
                <a:effectLst/>
                <a:latin typeface="Arial"/>
                <a:ea typeface="Arial"/>
                <a:cs typeface="Arial"/>
                <a:sym typeface="Arial"/>
              </a:rPr>
              <a:t>Firm success depends not only on the soundness of a well-formulated strategy, but also on the congruence and alignment of all its strategies. The field of strategic management focuses both on the </a:t>
            </a:r>
            <a:r>
              <a:rPr lang="en-US" sz="1200" b="1" i="0" u="none" strike="noStrike" cap="none" dirty="0">
                <a:solidFill>
                  <a:schemeClr val="dk1"/>
                </a:solidFill>
                <a:effectLst/>
                <a:latin typeface="Arial"/>
                <a:ea typeface="Arial"/>
                <a:cs typeface="Arial"/>
                <a:sym typeface="Arial"/>
              </a:rPr>
              <a:t>content of strategic decisions</a:t>
            </a:r>
            <a:r>
              <a:rPr lang="en-US" sz="1200" b="0" i="0" u="none" strike="noStrike" cap="none" dirty="0">
                <a:solidFill>
                  <a:schemeClr val="dk1"/>
                </a:solidFill>
                <a:effectLst/>
                <a:latin typeface="Arial"/>
                <a:ea typeface="Arial"/>
                <a:cs typeface="Arial"/>
                <a:sym typeface="Arial"/>
              </a:rPr>
              <a:t> and the </a:t>
            </a:r>
            <a:r>
              <a:rPr lang="en-US" sz="1200" b="1" i="0" u="none" strike="noStrike" cap="none" dirty="0">
                <a:solidFill>
                  <a:schemeClr val="dk1"/>
                </a:solidFill>
                <a:effectLst/>
                <a:latin typeface="Arial"/>
                <a:ea typeface="Arial"/>
                <a:cs typeface="Arial"/>
                <a:sym typeface="Arial"/>
              </a:rPr>
              <a:t>implementation of processes</a:t>
            </a:r>
            <a:r>
              <a:rPr lang="en-US" sz="1200" b="0" i="0" u="none" strike="noStrike" cap="none" dirty="0">
                <a:solidFill>
                  <a:schemeClr val="dk1"/>
                </a:solidFill>
                <a:effectLst/>
                <a:latin typeface="Arial"/>
                <a:ea typeface="Arial"/>
                <a:cs typeface="Arial"/>
                <a:sym typeface="Arial"/>
              </a:rPr>
              <a:t> to position a firm for competitive advantage under conditions of both uncertainty and competition. </a:t>
            </a:r>
          </a:p>
          <a:p>
            <a:pPr marL="0" indent="0"/>
            <a:r>
              <a:rPr lang="en-US" sz="1200" b="0" i="0" u="none" strike="noStrike" cap="none" dirty="0">
                <a:solidFill>
                  <a:schemeClr val="dk1"/>
                </a:solidFill>
                <a:effectLst/>
                <a:latin typeface="Arial"/>
                <a:ea typeface="Arial"/>
                <a:cs typeface="Arial"/>
                <a:sym typeface="Arial"/>
              </a:rPr>
              <a:t> </a:t>
            </a:r>
          </a:p>
          <a:p>
            <a:pPr marL="0" indent="0"/>
            <a:r>
              <a:rPr lang="en-US" sz="1200" b="0" i="0" u="none" strike="noStrike" cap="none" dirty="0">
                <a:solidFill>
                  <a:schemeClr val="dk1"/>
                </a:solidFill>
                <a:effectLst/>
                <a:latin typeface="Arial"/>
                <a:ea typeface="Arial"/>
                <a:cs typeface="Arial"/>
                <a:sym typeface="Arial"/>
              </a:rPr>
              <a:t>Specifically, strategic management engages tools for </a:t>
            </a:r>
            <a:r>
              <a:rPr lang="en-US" sz="1200" b="1" i="0" u="none" strike="noStrike" cap="none" dirty="0">
                <a:solidFill>
                  <a:schemeClr val="dk1"/>
                </a:solidFill>
                <a:effectLst/>
                <a:latin typeface="Arial"/>
                <a:ea typeface="Arial"/>
                <a:cs typeface="Arial"/>
                <a:sym typeface="Arial"/>
              </a:rPr>
              <a:t>analysis </a:t>
            </a:r>
            <a:r>
              <a:rPr lang="en-US" sz="1200" b="0" i="0" u="none" strike="noStrike" cap="none" dirty="0">
                <a:solidFill>
                  <a:schemeClr val="dk1"/>
                </a:solidFill>
                <a:effectLst/>
                <a:latin typeface="Arial"/>
                <a:ea typeface="Arial"/>
                <a:cs typeface="Arial"/>
                <a:sym typeface="Arial"/>
              </a:rPr>
              <a:t>and</a:t>
            </a:r>
            <a:r>
              <a:rPr lang="en-US" sz="1200" b="1" i="0" u="none" strike="noStrike" cap="none" dirty="0">
                <a:solidFill>
                  <a:schemeClr val="dk1"/>
                </a:solidFill>
                <a:effectLst/>
                <a:latin typeface="Arial"/>
                <a:ea typeface="Arial"/>
                <a:cs typeface="Arial"/>
                <a:sym typeface="Arial"/>
              </a:rPr>
              <a:t> decision-making</a:t>
            </a:r>
            <a:r>
              <a:rPr lang="en-US" sz="1200" b="0" i="0" u="none" strike="noStrike" cap="none" dirty="0">
                <a:solidFill>
                  <a:schemeClr val="dk1"/>
                </a:solidFill>
                <a:effectLst/>
                <a:latin typeface="Arial"/>
                <a:ea typeface="Arial"/>
                <a:cs typeface="Arial"/>
                <a:sym typeface="Arial"/>
              </a:rPr>
              <a:t> that affect a firm’s strategic positioning, reflecting its resources, capabilities, and core competencies, so that it results in the creation, capture, and sustainability of </a:t>
            </a:r>
            <a:r>
              <a:rPr lang="en-US" sz="1200" b="1" i="0" u="none" strike="noStrike" cap="none" dirty="0">
                <a:solidFill>
                  <a:schemeClr val="dk1"/>
                </a:solidFill>
                <a:effectLst/>
                <a:latin typeface="Arial"/>
                <a:ea typeface="Arial"/>
                <a:cs typeface="Arial"/>
                <a:sym typeface="Arial"/>
              </a:rPr>
              <a:t>competitive advantage</a:t>
            </a:r>
            <a:r>
              <a:rPr lang="en-US" sz="1200" b="0" i="0" u="none" strike="noStrike" cap="none" dirty="0">
                <a:solidFill>
                  <a:schemeClr val="dk1"/>
                </a:solidFill>
                <a:effectLst/>
                <a:latin typeface="Arial"/>
                <a:ea typeface="Arial"/>
                <a:cs typeface="Arial"/>
                <a:sym typeface="Arial"/>
              </a:rPr>
              <a:t>. As a result, the field is inherently interdisciplinary and draws directly from theory from disciplines of strategy, accounting, economics, finance, international business, marketing, political science, and organization and management. </a:t>
            </a:r>
          </a:p>
          <a:p>
            <a:pPr marL="0" indent="0"/>
            <a:r>
              <a:rPr lang="en-US" sz="1200" b="0" i="0" u="none" strike="noStrike" cap="none" dirty="0">
                <a:solidFill>
                  <a:schemeClr val="dk1"/>
                </a:solidFill>
                <a:effectLst/>
                <a:latin typeface="Arial"/>
                <a:ea typeface="Arial"/>
                <a:cs typeface="Arial"/>
                <a:sym typeface="Arial"/>
              </a:rPr>
              <a:t> </a:t>
            </a:r>
          </a:p>
          <a:p>
            <a:pPr marL="0" indent="0"/>
            <a:r>
              <a:rPr lang="en-US" sz="1200" b="0" i="0" u="none" strike="noStrike" cap="none" dirty="0">
                <a:solidFill>
                  <a:schemeClr val="dk1"/>
                </a:solidFill>
                <a:effectLst/>
                <a:latin typeface="Arial"/>
                <a:ea typeface="Arial"/>
                <a:cs typeface="Arial"/>
                <a:sym typeface="Arial"/>
              </a:rPr>
              <a:t>Strategic management deals with the world of experience. Management involves </a:t>
            </a:r>
            <a:r>
              <a:rPr lang="en-US" sz="1200" b="0" i="1" u="none" strike="noStrike" cap="none" dirty="0">
                <a:solidFill>
                  <a:schemeClr val="dk1"/>
                </a:solidFill>
                <a:effectLst/>
                <a:latin typeface="Arial"/>
                <a:ea typeface="Arial"/>
                <a:cs typeface="Arial"/>
                <a:sym typeface="Arial"/>
              </a:rPr>
              <a:t>making</a:t>
            </a:r>
            <a:r>
              <a:rPr lang="en-US" sz="1200" b="0" i="0" u="none" strike="noStrike" cap="none" dirty="0">
                <a:solidFill>
                  <a:schemeClr val="dk1"/>
                </a:solidFill>
                <a:effectLst/>
                <a:latin typeface="Arial"/>
                <a:ea typeface="Arial"/>
                <a:cs typeface="Arial"/>
                <a:sym typeface="Arial"/>
              </a:rPr>
              <a:t> </a:t>
            </a:r>
            <a:r>
              <a:rPr lang="en-US" sz="1200" b="0" i="1" u="none" strike="noStrike" cap="none" dirty="0">
                <a:solidFill>
                  <a:schemeClr val="dk1"/>
                </a:solidFill>
                <a:effectLst/>
                <a:latin typeface="Arial"/>
                <a:ea typeface="Arial"/>
                <a:cs typeface="Arial"/>
                <a:sym typeface="Arial"/>
              </a:rPr>
              <a:t>sense</a:t>
            </a:r>
            <a:r>
              <a:rPr lang="en-US" sz="1200" b="0" i="0" u="none" strike="noStrike" cap="none" dirty="0">
                <a:solidFill>
                  <a:schemeClr val="dk1"/>
                </a:solidFill>
                <a:effectLst/>
                <a:latin typeface="Arial"/>
                <a:ea typeface="Arial"/>
                <a:cs typeface="Arial"/>
                <a:sym typeface="Arial"/>
              </a:rPr>
              <a:t> </a:t>
            </a:r>
            <a:r>
              <a:rPr lang="en-US" sz="1200" b="0" i="0" u="sng" strike="noStrike" cap="none" dirty="0">
                <a:solidFill>
                  <a:schemeClr val="dk1"/>
                </a:solidFill>
                <a:effectLst/>
                <a:latin typeface="Arial"/>
                <a:ea typeface="Arial"/>
                <a:cs typeface="Arial"/>
                <a:sym typeface="Arial"/>
              </a:rPr>
              <a:t>with others</a:t>
            </a:r>
            <a:r>
              <a:rPr lang="en-US" sz="1200" b="0" i="0" u="none" strike="noStrike" cap="none" dirty="0">
                <a:solidFill>
                  <a:schemeClr val="dk1"/>
                </a:solidFill>
                <a:effectLst/>
                <a:latin typeface="Arial"/>
                <a:ea typeface="Arial"/>
                <a:cs typeface="Arial"/>
                <a:sym typeface="Arial"/>
              </a:rPr>
              <a:t> and is a </a:t>
            </a:r>
            <a:r>
              <a:rPr lang="en-US" sz="1200" b="1" i="0" u="none" strike="noStrike" cap="none" dirty="0">
                <a:solidFill>
                  <a:schemeClr val="dk1"/>
                </a:solidFill>
                <a:effectLst/>
                <a:latin typeface="Arial"/>
                <a:ea typeface="Arial"/>
                <a:cs typeface="Arial"/>
                <a:sym typeface="Arial"/>
              </a:rPr>
              <a:t>creative</a:t>
            </a:r>
            <a:r>
              <a:rPr lang="en-US" sz="1200" b="0" i="0" u="none" strike="noStrike" cap="none" dirty="0">
                <a:solidFill>
                  <a:schemeClr val="dk1"/>
                </a:solidFill>
                <a:effectLst/>
                <a:latin typeface="Arial"/>
                <a:ea typeface="Arial"/>
                <a:cs typeface="Arial"/>
                <a:sym typeface="Arial"/>
              </a:rPr>
              <a:t> and </a:t>
            </a:r>
            <a:r>
              <a:rPr lang="en-US" sz="1200" b="1" i="0" u="none" strike="noStrike" cap="none" dirty="0">
                <a:solidFill>
                  <a:schemeClr val="dk1"/>
                </a:solidFill>
                <a:effectLst/>
                <a:latin typeface="Arial"/>
                <a:ea typeface="Arial"/>
                <a:cs typeface="Arial"/>
                <a:sym typeface="Arial"/>
              </a:rPr>
              <a:t>subjective</a:t>
            </a:r>
            <a:r>
              <a:rPr lang="en-US" sz="1200" b="0" i="0" u="none" strike="noStrike" cap="none" dirty="0">
                <a:solidFill>
                  <a:schemeClr val="dk1"/>
                </a:solidFill>
                <a:effectLst/>
                <a:latin typeface="Arial"/>
                <a:ea typeface="Arial"/>
                <a:cs typeface="Arial"/>
                <a:sym typeface="Arial"/>
              </a:rPr>
              <a:t> process. Conjectures and knowledge based on personal experiences are highly valued in firms, and therefore, in the conversations in this class. Ultimately, an effective strategist makes decisions about which data and analysis, from multiple perspectives, is most relevant to a given situation. Therefore, this course requires you to </a:t>
            </a:r>
            <a:r>
              <a:rPr lang="en-US" sz="1200" b="1" i="0" u="none" strike="noStrike" cap="none" dirty="0">
                <a:solidFill>
                  <a:schemeClr val="dk1"/>
                </a:solidFill>
                <a:effectLst/>
                <a:latin typeface="Arial"/>
                <a:ea typeface="Arial"/>
                <a:cs typeface="Arial"/>
                <a:sym typeface="Arial"/>
              </a:rPr>
              <a:t>work across disciplines to integrate perspectives</a:t>
            </a:r>
            <a:r>
              <a:rPr lang="en-US" sz="1200" b="0" i="0" u="none" strike="noStrike" cap="none" dirty="0">
                <a:solidFill>
                  <a:schemeClr val="dk1"/>
                </a:solidFill>
                <a:effectLst/>
                <a:latin typeface="Arial"/>
                <a:ea typeface="Arial"/>
                <a:cs typeface="Arial"/>
                <a:sym typeface="Arial"/>
              </a:rPr>
              <a:t> from beyond your own major and experiences to make sound, strategic judgements.</a:t>
            </a:r>
          </a:p>
          <a:p>
            <a:endParaRPr dirty="0"/>
          </a:p>
        </p:txBody>
      </p:sp>
      <p:sp>
        <p:nvSpPr>
          <p:cNvPr id="135" name="Google Shape;13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28195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1E79B697-DDCD-ED54-CAB8-5EF2D3D107D4}"/>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EA43918C-2458-B08F-DE2D-6F4A8EA8921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endParaRPr lang="en-US" sz="1200" b="0" i="0" u="none" strike="noStrike" cap="none" dirty="0">
              <a:solidFill>
                <a:schemeClr val="dk1"/>
              </a:solidFill>
              <a:effectLst/>
              <a:latin typeface="Arial"/>
              <a:ea typeface="Arial"/>
              <a:cs typeface="Arial"/>
              <a:sym typeface="Arial"/>
            </a:endParaRPr>
          </a:p>
          <a:p>
            <a:endParaRPr dirty="0"/>
          </a:p>
        </p:txBody>
      </p:sp>
      <p:sp>
        <p:nvSpPr>
          <p:cNvPr id="135" name="Google Shape;135;p6:notes">
            <a:extLst>
              <a:ext uri="{FF2B5EF4-FFF2-40B4-BE49-F238E27FC236}">
                <a16:creationId xmlns:a16="http://schemas.microsoft.com/office/drawing/2014/main" id="{A560DE1C-D2FD-8F52-04CC-DDF03A3A858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41246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a:extLst>
            <a:ext uri="{FF2B5EF4-FFF2-40B4-BE49-F238E27FC236}">
              <a16:creationId xmlns:a16="http://schemas.microsoft.com/office/drawing/2014/main" id="{C17CA90C-746A-8F58-FDFC-AC765CA1E7CA}"/>
            </a:ext>
          </a:extLst>
        </p:cNvPr>
        <p:cNvGrpSpPr/>
        <p:nvPr/>
      </p:nvGrpSpPr>
      <p:grpSpPr>
        <a:xfrm>
          <a:off x="0" y="0"/>
          <a:ext cx="0" cy="0"/>
          <a:chOff x="0" y="0"/>
          <a:chExt cx="0" cy="0"/>
        </a:xfrm>
      </p:grpSpPr>
      <p:sp>
        <p:nvSpPr>
          <p:cNvPr id="134" name="Google Shape;134;p6:notes">
            <a:extLst>
              <a:ext uri="{FF2B5EF4-FFF2-40B4-BE49-F238E27FC236}">
                <a16:creationId xmlns:a16="http://schemas.microsoft.com/office/drawing/2014/main" id="{0B09399D-33DB-96CB-DF57-4C0ED4E9C14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endParaRPr lang="en-US" sz="1200" b="0" i="0" u="none" strike="noStrike" cap="none" dirty="0">
              <a:solidFill>
                <a:schemeClr val="dk1"/>
              </a:solidFill>
              <a:effectLst/>
              <a:latin typeface="Arial"/>
              <a:ea typeface="Arial"/>
              <a:cs typeface="Arial"/>
              <a:sym typeface="Arial"/>
            </a:endParaRPr>
          </a:p>
          <a:p>
            <a:endParaRPr dirty="0"/>
          </a:p>
        </p:txBody>
      </p:sp>
      <p:sp>
        <p:nvSpPr>
          <p:cNvPr id="135" name="Google Shape;135;p6:notes">
            <a:extLst>
              <a:ext uri="{FF2B5EF4-FFF2-40B4-BE49-F238E27FC236}">
                <a16:creationId xmlns:a16="http://schemas.microsoft.com/office/drawing/2014/main" id="{C2BDC102-BD4A-4F48-13A0-0AAFD63D001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82579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userDrawn="1">
  <p:cSld name="1master">
    <p:spTree>
      <p:nvGrpSpPr>
        <p:cNvPr id="1" name="Shape 15"/>
        <p:cNvGrpSpPr/>
        <p:nvPr/>
      </p:nvGrpSpPr>
      <p:grpSpPr>
        <a:xfrm>
          <a:off x="0" y="0"/>
          <a:ext cx="0" cy="0"/>
          <a:chOff x="0" y="0"/>
          <a:chExt cx="0" cy="0"/>
        </a:xfrm>
      </p:grpSpPr>
      <p:sp>
        <p:nvSpPr>
          <p:cNvPr id="2" name="Title 1">
            <a:extLst>
              <a:ext uri="{FF2B5EF4-FFF2-40B4-BE49-F238E27FC236}">
                <a16:creationId xmlns:a16="http://schemas.microsoft.com/office/drawing/2014/main" id="{4ABC989C-9CB2-4A29-95E1-A92AF74F68C0}"/>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F49CE779-427B-48AA-BB10-B26A0AEA3AF3}"/>
              </a:ext>
            </a:extLst>
          </p:cNvPr>
          <p:cNvSpPr>
            <a:spLocks noGrp="1"/>
          </p:cNvSpPr>
          <p:nvPr>
            <p:ph sz="quarter" idx="10" hasCustomPrompt="1"/>
          </p:nvPr>
        </p:nvSpPr>
        <p:spPr>
          <a:xfrm>
            <a:off x="1995488" y="2051050"/>
            <a:ext cx="2659062" cy="885825"/>
          </a:xfrm>
        </p:spPr>
        <p:txBody>
          <a:bodyPr/>
          <a:lstStyle>
            <a:lvl1pPr marL="25400" indent="0">
              <a:buNone/>
              <a:defRPr/>
            </a:lvl1pPr>
          </a:lstStyle>
          <a:p>
            <a:pPr lvl="0"/>
            <a:r>
              <a:rPr lang="en-IN" dirty="0"/>
              <a:t>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1"/>
          <p:cNvSpPr>
            <a:spLocks noGrp="1"/>
          </p:cNvSpPr>
          <p:nvPr>
            <p:ph type="pic" idx="2"/>
          </p:nvPr>
        </p:nvSpPr>
        <p:spPr>
          <a:xfrm>
            <a:off x="1792288" y="612775"/>
            <a:ext cx="5486400" cy="4114800"/>
          </a:xfrm>
          <a:prstGeom prst="rect">
            <a:avLst/>
          </a:prstGeom>
          <a:noFill/>
          <a:ln>
            <a:noFill/>
          </a:ln>
        </p:spPr>
      </p:sp>
      <p:sp>
        <p:nvSpPr>
          <p:cNvPr id="68" name="Google Shape;68;p2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2"/>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3"/>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3"/>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A0264-6BEC-4E8C-93DE-F299E77D0C42}"/>
              </a:ext>
            </a:extLst>
          </p:cNvPr>
          <p:cNvSpPr>
            <a:spLocks noGrp="1"/>
          </p:cNvSpPr>
          <p:nvPr>
            <p:ph type="ctrTitle"/>
          </p:nvPr>
        </p:nvSpPr>
        <p:spPr>
          <a:xfrm>
            <a:off x="2286000" y="1684338"/>
            <a:ext cx="13716000" cy="35814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C58D569-215A-4260-A898-8C0847AEE307}"/>
              </a:ext>
            </a:extLst>
          </p:cNvPr>
          <p:cNvSpPr>
            <a:spLocks noGrp="1"/>
          </p:cNvSpPr>
          <p:nvPr>
            <p:ph type="subTitle" idx="1"/>
          </p:nvPr>
        </p:nvSpPr>
        <p:spPr>
          <a:xfrm>
            <a:off x="2286000" y="5403850"/>
            <a:ext cx="13716000" cy="248285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1BDDCC1-CCB2-44E4-9432-F101FE00711F}"/>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5" name="Footer Placeholder 4">
            <a:extLst>
              <a:ext uri="{FF2B5EF4-FFF2-40B4-BE49-F238E27FC236}">
                <a16:creationId xmlns:a16="http://schemas.microsoft.com/office/drawing/2014/main" id="{AD009F2F-10DE-4A61-85C7-1027DE487C6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ED6EBB7-01F9-4561-AD20-7759C1C02190}"/>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1844220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C9D7A-11F3-46B7-BB6D-6B2BBEB9030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BB4DF56-C8E4-421E-BBB4-90084658095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67F34E2-5432-49EB-88E0-6F37C5DCEA69}"/>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5" name="Footer Placeholder 4">
            <a:extLst>
              <a:ext uri="{FF2B5EF4-FFF2-40B4-BE49-F238E27FC236}">
                <a16:creationId xmlns:a16="http://schemas.microsoft.com/office/drawing/2014/main" id="{E66F8805-F148-4D27-BEE3-2522482645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4DACD68-9E8F-4A5D-8735-6127C1B2E238}"/>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41352073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9F80A-D2AD-448B-A068-7F8528532EAE}"/>
              </a:ext>
            </a:extLst>
          </p:cNvPr>
          <p:cNvSpPr>
            <a:spLocks noGrp="1"/>
          </p:cNvSpPr>
          <p:nvPr>
            <p:ph type="title"/>
          </p:nvPr>
        </p:nvSpPr>
        <p:spPr>
          <a:xfrm>
            <a:off x="1247775" y="2565400"/>
            <a:ext cx="15773400" cy="4278313"/>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D8C96F0-B1EF-42BD-9B0D-94860524B200}"/>
              </a:ext>
            </a:extLst>
          </p:cNvPr>
          <p:cNvSpPr>
            <a:spLocks noGrp="1"/>
          </p:cNvSpPr>
          <p:nvPr>
            <p:ph type="body" idx="1"/>
          </p:nvPr>
        </p:nvSpPr>
        <p:spPr>
          <a:xfrm>
            <a:off x="1247775" y="6884988"/>
            <a:ext cx="15773400" cy="22494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6DB3210-B983-4F6A-BDDA-56AC00786724}"/>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5" name="Footer Placeholder 4">
            <a:extLst>
              <a:ext uri="{FF2B5EF4-FFF2-40B4-BE49-F238E27FC236}">
                <a16:creationId xmlns:a16="http://schemas.microsoft.com/office/drawing/2014/main" id="{63E0932D-B6DB-4B98-832A-C99C34A7ADE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E49085C-428E-436D-8E79-E5D24181F207}"/>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26641715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17D10-D15B-494F-A5EB-87C42ACAB5E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ADE89E5-51B6-4577-8C10-83712CE44E12}"/>
              </a:ext>
            </a:extLst>
          </p:cNvPr>
          <p:cNvSpPr>
            <a:spLocks noGrp="1"/>
          </p:cNvSpPr>
          <p:nvPr>
            <p:ph sz="half" idx="1"/>
          </p:nvPr>
        </p:nvSpPr>
        <p:spPr>
          <a:xfrm>
            <a:off x="1257300" y="2738438"/>
            <a:ext cx="7810500" cy="652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D1DA92CB-0223-4025-9DAF-05D824C498F9}"/>
              </a:ext>
            </a:extLst>
          </p:cNvPr>
          <p:cNvSpPr>
            <a:spLocks noGrp="1"/>
          </p:cNvSpPr>
          <p:nvPr>
            <p:ph sz="half" idx="2"/>
          </p:nvPr>
        </p:nvSpPr>
        <p:spPr>
          <a:xfrm>
            <a:off x="9220200" y="2738438"/>
            <a:ext cx="7810500" cy="652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B62B4CA-6334-49A3-9570-B01AD42AEDCA}"/>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6" name="Footer Placeholder 5">
            <a:extLst>
              <a:ext uri="{FF2B5EF4-FFF2-40B4-BE49-F238E27FC236}">
                <a16:creationId xmlns:a16="http://schemas.microsoft.com/office/drawing/2014/main" id="{B12D342C-B3D3-4BE0-877D-74CBDDE7D3D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27E860F-D7D6-447E-BA7D-F3587491CE9A}"/>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1201509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51D0A-06FF-49C7-B185-DC96DC5066C2}"/>
              </a:ext>
            </a:extLst>
          </p:cNvPr>
          <p:cNvSpPr>
            <a:spLocks noGrp="1"/>
          </p:cNvSpPr>
          <p:nvPr>
            <p:ph type="title"/>
          </p:nvPr>
        </p:nvSpPr>
        <p:spPr>
          <a:xfrm>
            <a:off x="1260475" y="547688"/>
            <a:ext cx="15773400" cy="1989137"/>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B068E95-6CD1-4298-8799-1FAA50A6C4BA}"/>
              </a:ext>
            </a:extLst>
          </p:cNvPr>
          <p:cNvSpPr>
            <a:spLocks noGrp="1"/>
          </p:cNvSpPr>
          <p:nvPr>
            <p:ph type="body" idx="1"/>
          </p:nvPr>
        </p:nvSpPr>
        <p:spPr>
          <a:xfrm>
            <a:off x="1260475" y="2522538"/>
            <a:ext cx="7735888" cy="1235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73B806-E43B-48E8-9A0F-1B86BA272479}"/>
              </a:ext>
            </a:extLst>
          </p:cNvPr>
          <p:cNvSpPr>
            <a:spLocks noGrp="1"/>
          </p:cNvSpPr>
          <p:nvPr>
            <p:ph sz="half" idx="2"/>
          </p:nvPr>
        </p:nvSpPr>
        <p:spPr>
          <a:xfrm>
            <a:off x="1260475" y="3757613"/>
            <a:ext cx="7735888" cy="5527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868C370A-9029-46BE-8B2B-D048CE86D073}"/>
              </a:ext>
            </a:extLst>
          </p:cNvPr>
          <p:cNvSpPr>
            <a:spLocks noGrp="1"/>
          </p:cNvSpPr>
          <p:nvPr>
            <p:ph type="body" sz="quarter" idx="3"/>
          </p:nvPr>
        </p:nvSpPr>
        <p:spPr>
          <a:xfrm>
            <a:off x="9258300" y="2522538"/>
            <a:ext cx="7775575" cy="1235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B13E9F4-515C-41CF-BC83-DABEBDDAED81}"/>
              </a:ext>
            </a:extLst>
          </p:cNvPr>
          <p:cNvSpPr>
            <a:spLocks noGrp="1"/>
          </p:cNvSpPr>
          <p:nvPr>
            <p:ph sz="quarter" idx="4"/>
          </p:nvPr>
        </p:nvSpPr>
        <p:spPr>
          <a:xfrm>
            <a:off x="9258300" y="3757613"/>
            <a:ext cx="7775575" cy="5527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96E47A9-EAAA-48AE-982C-6985AE49EEB4}"/>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8" name="Footer Placeholder 7">
            <a:extLst>
              <a:ext uri="{FF2B5EF4-FFF2-40B4-BE49-F238E27FC236}">
                <a16:creationId xmlns:a16="http://schemas.microsoft.com/office/drawing/2014/main" id="{FBEDB024-DB33-4C42-9688-AD51B3925376}"/>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716B4EC-5F10-44E5-ACCA-F48AC20527ED}"/>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35707931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B1D95-08D0-4D74-92CF-EEE44A92F3E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3068F227-89DE-45BB-A9A0-AD0D20E57C78}"/>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4" name="Footer Placeholder 3">
            <a:extLst>
              <a:ext uri="{FF2B5EF4-FFF2-40B4-BE49-F238E27FC236}">
                <a16:creationId xmlns:a16="http://schemas.microsoft.com/office/drawing/2014/main" id="{F689B284-3243-4401-96A9-453A4FD39B1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AA3B37A3-A7AC-4AAD-8B2B-1217A59C7F4C}"/>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15458938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aster">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608B62-C450-4B82-8533-04CA20DFE81D}"/>
              </a:ext>
            </a:extLst>
          </p:cNvPr>
          <p:cNvSpPr>
            <a:spLocks noGrp="1"/>
          </p:cNvSpPr>
          <p:nvPr>
            <p:ph type="title"/>
          </p:nvPr>
        </p:nvSpPr>
        <p:spPr/>
        <p:txBody>
          <a:bodyPr/>
          <a:lstStyle/>
          <a:p>
            <a:r>
              <a:rPr lang="en-US"/>
              <a:t>Click to edit Master title style</a:t>
            </a:r>
            <a:endParaRPr lang="en-IN"/>
          </a:p>
        </p:txBody>
      </p:sp>
      <p:sp>
        <p:nvSpPr>
          <p:cNvPr id="7" name="Content Placeholder 6">
            <a:extLst>
              <a:ext uri="{FF2B5EF4-FFF2-40B4-BE49-F238E27FC236}">
                <a16:creationId xmlns:a16="http://schemas.microsoft.com/office/drawing/2014/main" id="{022C0AAB-D177-4A97-97CB-A8095647799D}"/>
              </a:ext>
            </a:extLst>
          </p:cNvPr>
          <p:cNvSpPr>
            <a:spLocks noGrp="1"/>
          </p:cNvSpPr>
          <p:nvPr>
            <p:ph sz="quarter" idx="10" hasCustomPrompt="1"/>
          </p:nvPr>
        </p:nvSpPr>
        <p:spPr>
          <a:xfrm>
            <a:off x="4137025" y="3108325"/>
            <a:ext cx="2081213" cy="938213"/>
          </a:xfrm>
        </p:spPr>
        <p:txBody>
          <a:bodyPr/>
          <a:lstStyle>
            <a:lvl1pPr marL="0" indent="0">
              <a:buNone/>
              <a:defRPr/>
            </a:lvl1pPr>
          </a:lstStyle>
          <a:p>
            <a:pPr lvl="0"/>
            <a:r>
              <a:rPr lang="en-IN" dirty="0"/>
              <a:t> </a:t>
            </a:r>
          </a:p>
        </p:txBody>
      </p:sp>
      <p:sp>
        <p:nvSpPr>
          <p:cNvPr id="9" name="Content Placeholder 8">
            <a:extLst>
              <a:ext uri="{FF2B5EF4-FFF2-40B4-BE49-F238E27FC236}">
                <a16:creationId xmlns:a16="http://schemas.microsoft.com/office/drawing/2014/main" id="{857B0EAB-78A1-4AB9-87D4-1A4A494C3207}"/>
              </a:ext>
            </a:extLst>
          </p:cNvPr>
          <p:cNvSpPr>
            <a:spLocks noGrp="1"/>
          </p:cNvSpPr>
          <p:nvPr>
            <p:ph sz="quarter" idx="11" hasCustomPrompt="1"/>
          </p:nvPr>
        </p:nvSpPr>
        <p:spPr>
          <a:xfrm>
            <a:off x="4229100" y="4664075"/>
            <a:ext cx="2446338" cy="914400"/>
          </a:xfrm>
        </p:spPr>
        <p:txBody>
          <a:bodyPr/>
          <a:lstStyle>
            <a:lvl1pPr marL="0" indent="0">
              <a:buNone/>
              <a:defRPr/>
            </a:lvl1pPr>
          </a:lstStyle>
          <a:p>
            <a:pPr lvl="0"/>
            <a:r>
              <a:rPr lang="en-IN" dirty="0"/>
              <a:t> </a:t>
            </a:r>
          </a:p>
        </p:txBody>
      </p:sp>
      <p:sp>
        <p:nvSpPr>
          <p:cNvPr id="11" name="Content Placeholder 10">
            <a:extLst>
              <a:ext uri="{FF2B5EF4-FFF2-40B4-BE49-F238E27FC236}">
                <a16:creationId xmlns:a16="http://schemas.microsoft.com/office/drawing/2014/main" id="{24F9F2B8-12BB-4F0E-82D3-C0D36246E989}"/>
              </a:ext>
            </a:extLst>
          </p:cNvPr>
          <p:cNvSpPr>
            <a:spLocks noGrp="1"/>
          </p:cNvSpPr>
          <p:nvPr>
            <p:ph sz="quarter" idx="12" hasCustomPrompt="1"/>
          </p:nvPr>
        </p:nvSpPr>
        <p:spPr>
          <a:xfrm>
            <a:off x="4618038" y="6035675"/>
            <a:ext cx="2903537" cy="1028700"/>
          </a:xfrm>
        </p:spPr>
        <p:txBody>
          <a:bodyPr/>
          <a:lstStyle>
            <a:lvl1pPr marL="0" indent="0">
              <a:buNone/>
              <a:defRPr/>
            </a:lvl1pPr>
          </a:lstStyle>
          <a:p>
            <a:pPr lvl="0"/>
            <a:r>
              <a:rPr lang="en-IN" dirty="0"/>
              <a:t> </a:t>
            </a:r>
          </a:p>
        </p:txBody>
      </p:sp>
      <p:sp>
        <p:nvSpPr>
          <p:cNvPr id="13" name="Content Placeholder 12">
            <a:extLst>
              <a:ext uri="{FF2B5EF4-FFF2-40B4-BE49-F238E27FC236}">
                <a16:creationId xmlns:a16="http://schemas.microsoft.com/office/drawing/2014/main" id="{A8CC181A-30E2-43F3-8985-C1874F672202}"/>
              </a:ext>
            </a:extLst>
          </p:cNvPr>
          <p:cNvSpPr>
            <a:spLocks noGrp="1"/>
          </p:cNvSpPr>
          <p:nvPr>
            <p:ph sz="quarter" idx="13" hasCustomPrompt="1"/>
          </p:nvPr>
        </p:nvSpPr>
        <p:spPr>
          <a:xfrm>
            <a:off x="8961438" y="3086100"/>
            <a:ext cx="2971800" cy="1508760"/>
          </a:xfrm>
        </p:spPr>
        <p:txBody>
          <a:bodyPr/>
          <a:lstStyle>
            <a:lvl1pPr marL="0" indent="0">
              <a:buNone/>
              <a:defRPr/>
            </a:lvl1pPr>
          </a:lstStyle>
          <a:p>
            <a:pPr lvl="0"/>
            <a:r>
              <a:rPr lang="en-IN" dirty="0"/>
              <a:t> </a:t>
            </a:r>
          </a:p>
        </p:txBody>
      </p:sp>
      <p:sp>
        <p:nvSpPr>
          <p:cNvPr id="15" name="Content Placeholder 14">
            <a:extLst>
              <a:ext uri="{FF2B5EF4-FFF2-40B4-BE49-F238E27FC236}">
                <a16:creationId xmlns:a16="http://schemas.microsoft.com/office/drawing/2014/main" id="{3BA8316B-95DF-4156-8882-1B19CBDD456F}"/>
              </a:ext>
            </a:extLst>
          </p:cNvPr>
          <p:cNvSpPr>
            <a:spLocks noGrp="1"/>
          </p:cNvSpPr>
          <p:nvPr>
            <p:ph sz="quarter" idx="14" hasCustomPrompt="1"/>
          </p:nvPr>
        </p:nvSpPr>
        <p:spPr>
          <a:xfrm>
            <a:off x="8893175" y="5075238"/>
            <a:ext cx="4090988" cy="800100"/>
          </a:xfrm>
        </p:spPr>
        <p:txBody>
          <a:bodyPr/>
          <a:lstStyle>
            <a:lvl1pPr marL="0" indent="0">
              <a:buNone/>
              <a:defRPr/>
            </a:lvl1pPr>
          </a:lstStyle>
          <a:p>
            <a:pPr lvl="0"/>
            <a:r>
              <a:rPr lang="en-IN" dirty="0"/>
              <a:t> </a:t>
            </a:r>
          </a:p>
        </p:txBody>
      </p:sp>
      <p:sp>
        <p:nvSpPr>
          <p:cNvPr id="17" name="Content Placeholder 16">
            <a:extLst>
              <a:ext uri="{FF2B5EF4-FFF2-40B4-BE49-F238E27FC236}">
                <a16:creationId xmlns:a16="http://schemas.microsoft.com/office/drawing/2014/main" id="{6B8CD877-0282-47B2-8463-A54AC61A004A}"/>
              </a:ext>
            </a:extLst>
          </p:cNvPr>
          <p:cNvSpPr>
            <a:spLocks noGrp="1"/>
          </p:cNvSpPr>
          <p:nvPr>
            <p:ph sz="quarter" idx="15" hasCustomPrompt="1"/>
          </p:nvPr>
        </p:nvSpPr>
        <p:spPr>
          <a:xfrm>
            <a:off x="9372600" y="6149975"/>
            <a:ext cx="3840163" cy="890588"/>
          </a:xfrm>
        </p:spPr>
        <p:txBody>
          <a:bodyPr/>
          <a:lstStyle>
            <a:lvl1pPr marL="0" indent="0">
              <a:buNone/>
              <a:defRPr/>
            </a:lvl1pPr>
          </a:lstStyle>
          <a:p>
            <a:pPr lvl="0"/>
            <a:r>
              <a:rPr lang="en-IN" dirty="0"/>
              <a:t> </a:t>
            </a:r>
          </a:p>
        </p:txBody>
      </p:sp>
    </p:spTree>
    <p:extLst>
      <p:ext uri="{BB962C8B-B14F-4D97-AF65-F5344CB8AC3E}">
        <p14:creationId xmlns:p14="http://schemas.microsoft.com/office/powerpoint/2010/main" val="3123198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reserve="1" userDrawn="1">
  <p:cSld name="2master">
    <p:spTree>
      <p:nvGrpSpPr>
        <p:cNvPr id="1" name="Shape 15"/>
        <p:cNvGrpSpPr/>
        <p:nvPr/>
      </p:nvGrpSpPr>
      <p:grpSpPr>
        <a:xfrm>
          <a:off x="0" y="0"/>
          <a:ext cx="0" cy="0"/>
          <a:chOff x="0" y="0"/>
          <a:chExt cx="0" cy="0"/>
        </a:xfrm>
      </p:grpSpPr>
      <p:sp>
        <p:nvSpPr>
          <p:cNvPr id="2" name="Title 1">
            <a:extLst>
              <a:ext uri="{FF2B5EF4-FFF2-40B4-BE49-F238E27FC236}">
                <a16:creationId xmlns:a16="http://schemas.microsoft.com/office/drawing/2014/main" id="{4ABC989C-9CB2-4A29-95E1-A92AF74F68C0}"/>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F49CE779-427B-48AA-BB10-B26A0AEA3AF3}"/>
              </a:ext>
            </a:extLst>
          </p:cNvPr>
          <p:cNvSpPr>
            <a:spLocks noGrp="1"/>
          </p:cNvSpPr>
          <p:nvPr>
            <p:ph sz="quarter" idx="10" hasCustomPrompt="1"/>
          </p:nvPr>
        </p:nvSpPr>
        <p:spPr>
          <a:xfrm>
            <a:off x="1995488" y="2051050"/>
            <a:ext cx="2659062" cy="885825"/>
          </a:xfrm>
        </p:spPr>
        <p:txBody>
          <a:bodyPr/>
          <a:lstStyle>
            <a:lvl1pPr marL="25400" indent="0">
              <a:buNone/>
              <a:defRPr/>
            </a:lvl1pPr>
          </a:lstStyle>
          <a:p>
            <a:pPr lvl="0"/>
            <a:r>
              <a:rPr lang="en-IN" dirty="0"/>
              <a:t> </a:t>
            </a:r>
          </a:p>
        </p:txBody>
      </p:sp>
      <p:sp>
        <p:nvSpPr>
          <p:cNvPr id="5" name="Content Placeholder 4">
            <a:extLst>
              <a:ext uri="{FF2B5EF4-FFF2-40B4-BE49-F238E27FC236}">
                <a16:creationId xmlns:a16="http://schemas.microsoft.com/office/drawing/2014/main" id="{D031F108-5FCE-41CF-BDFF-F46BB0F609D0}"/>
              </a:ext>
            </a:extLst>
          </p:cNvPr>
          <p:cNvSpPr>
            <a:spLocks noGrp="1"/>
          </p:cNvSpPr>
          <p:nvPr>
            <p:ph sz="quarter" idx="11" hasCustomPrompt="1"/>
          </p:nvPr>
        </p:nvSpPr>
        <p:spPr>
          <a:xfrm>
            <a:off x="2189163" y="3325813"/>
            <a:ext cx="2714625" cy="1079500"/>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18992856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1008E-6FD1-49EB-B50D-BFB557ABD5B1}"/>
              </a:ext>
            </a:extLst>
          </p:cNvPr>
          <p:cNvSpPr>
            <a:spLocks noGrp="1"/>
          </p:cNvSpPr>
          <p:nvPr>
            <p:ph type="title"/>
          </p:nvPr>
        </p:nvSpPr>
        <p:spPr>
          <a:xfrm>
            <a:off x="1260475" y="685800"/>
            <a:ext cx="5897563" cy="24003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03123B9-002C-40FA-9AEA-A841C34D1B6E}"/>
              </a:ext>
            </a:extLst>
          </p:cNvPr>
          <p:cNvSpPr>
            <a:spLocks noGrp="1"/>
          </p:cNvSpPr>
          <p:nvPr>
            <p:ph idx="1"/>
          </p:nvPr>
        </p:nvSpPr>
        <p:spPr>
          <a:xfrm>
            <a:off x="7775575" y="1481138"/>
            <a:ext cx="9258300" cy="7310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040503B-5E8D-4ABB-8D9A-394E5D7327B4}"/>
              </a:ext>
            </a:extLst>
          </p:cNvPr>
          <p:cNvSpPr>
            <a:spLocks noGrp="1"/>
          </p:cNvSpPr>
          <p:nvPr>
            <p:ph type="body" sz="half" idx="2"/>
          </p:nvPr>
        </p:nvSpPr>
        <p:spPr>
          <a:xfrm>
            <a:off x="1260475" y="3086100"/>
            <a:ext cx="5897563" cy="5718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D5EBD5-7522-4C71-8B16-7C7789295395}"/>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6" name="Footer Placeholder 5">
            <a:extLst>
              <a:ext uri="{FF2B5EF4-FFF2-40B4-BE49-F238E27FC236}">
                <a16:creationId xmlns:a16="http://schemas.microsoft.com/office/drawing/2014/main" id="{36A2F35D-7798-46AD-928B-F513E7FEEFF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08EB42-FB7D-4D06-A25B-6D0944CEEC36}"/>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13468340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5FEE2-A10B-4172-A393-7DC8F1343351}"/>
              </a:ext>
            </a:extLst>
          </p:cNvPr>
          <p:cNvSpPr>
            <a:spLocks noGrp="1"/>
          </p:cNvSpPr>
          <p:nvPr>
            <p:ph type="title"/>
          </p:nvPr>
        </p:nvSpPr>
        <p:spPr>
          <a:xfrm>
            <a:off x="1260475" y="685800"/>
            <a:ext cx="5897563" cy="24003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6B17BED-BE56-489B-BA53-88319626B422}"/>
              </a:ext>
            </a:extLst>
          </p:cNvPr>
          <p:cNvSpPr>
            <a:spLocks noGrp="1"/>
          </p:cNvSpPr>
          <p:nvPr>
            <p:ph type="pic" idx="1"/>
          </p:nvPr>
        </p:nvSpPr>
        <p:spPr>
          <a:xfrm>
            <a:off x="7775575" y="1481138"/>
            <a:ext cx="9258300" cy="73104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B2BB586-7BE6-4591-9DFC-D7D854341A3D}"/>
              </a:ext>
            </a:extLst>
          </p:cNvPr>
          <p:cNvSpPr>
            <a:spLocks noGrp="1"/>
          </p:cNvSpPr>
          <p:nvPr>
            <p:ph type="body" sz="half" idx="2"/>
          </p:nvPr>
        </p:nvSpPr>
        <p:spPr>
          <a:xfrm>
            <a:off x="1260475" y="3086100"/>
            <a:ext cx="5897563" cy="5718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76BBCE-A7B2-489B-A820-A066FE574384}"/>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6" name="Footer Placeholder 5">
            <a:extLst>
              <a:ext uri="{FF2B5EF4-FFF2-40B4-BE49-F238E27FC236}">
                <a16:creationId xmlns:a16="http://schemas.microsoft.com/office/drawing/2014/main" id="{D0042826-2581-4FB6-9DD9-01DBEFDF801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D5F4D1E-9F70-491E-B32F-674D9B9C6C0F}"/>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14004278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AFA40-5267-469C-B360-A9C50A1B297F}"/>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00B8379-EED5-4001-8C6B-28825478E8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4A78FB0-BDDC-486D-98EC-1D16DF468326}"/>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5" name="Footer Placeholder 4">
            <a:extLst>
              <a:ext uri="{FF2B5EF4-FFF2-40B4-BE49-F238E27FC236}">
                <a16:creationId xmlns:a16="http://schemas.microsoft.com/office/drawing/2014/main" id="{8D6FCE86-94B5-41A4-8AF2-DC14B0A029D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DB8ADA4-21B4-4F88-9962-567B5030C5D3}"/>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3172505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33061D-2B5E-4601-815C-9232DE084E86}"/>
              </a:ext>
            </a:extLst>
          </p:cNvPr>
          <p:cNvSpPr>
            <a:spLocks noGrp="1"/>
          </p:cNvSpPr>
          <p:nvPr>
            <p:ph type="title" orient="vert"/>
          </p:nvPr>
        </p:nvSpPr>
        <p:spPr>
          <a:xfrm>
            <a:off x="13087350" y="547688"/>
            <a:ext cx="3943350" cy="8718550"/>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9C0178B-CF5E-40DE-B1C1-0C6FAE42C780}"/>
              </a:ext>
            </a:extLst>
          </p:cNvPr>
          <p:cNvSpPr>
            <a:spLocks noGrp="1"/>
          </p:cNvSpPr>
          <p:nvPr>
            <p:ph type="body" orient="vert" idx="1"/>
          </p:nvPr>
        </p:nvSpPr>
        <p:spPr>
          <a:xfrm>
            <a:off x="1257300" y="547688"/>
            <a:ext cx="11677650" cy="87185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FBBE9AA-FEE8-4987-8032-848D7B21DF6A}"/>
              </a:ext>
            </a:extLst>
          </p:cNvPr>
          <p:cNvSpPr>
            <a:spLocks noGrp="1"/>
          </p:cNvSpPr>
          <p:nvPr>
            <p:ph type="dt" sz="half" idx="10"/>
          </p:nvPr>
        </p:nvSpPr>
        <p:spPr/>
        <p:txBody>
          <a:bodyPr/>
          <a:lstStyle/>
          <a:p>
            <a:fld id="{D5817CC2-A9A9-423F-9CB1-00E8841AB501}" type="datetimeFigureOut">
              <a:rPr lang="en-IN" smtClean="0"/>
              <a:t>19-11-2025</a:t>
            </a:fld>
            <a:endParaRPr lang="en-IN"/>
          </a:p>
        </p:txBody>
      </p:sp>
      <p:sp>
        <p:nvSpPr>
          <p:cNvPr id="5" name="Footer Placeholder 4">
            <a:extLst>
              <a:ext uri="{FF2B5EF4-FFF2-40B4-BE49-F238E27FC236}">
                <a16:creationId xmlns:a16="http://schemas.microsoft.com/office/drawing/2014/main" id="{124B66C9-FA84-4800-9C39-2C1F7D79033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0A5324E-660A-41A6-85EF-82516A4FE3D9}"/>
              </a:ext>
            </a:extLst>
          </p:cNvPr>
          <p:cNvSpPr>
            <a:spLocks noGrp="1"/>
          </p:cNvSpPr>
          <p:nvPr>
            <p:ph type="sldNum" sz="quarter" idx="12"/>
          </p:nvPr>
        </p:nvSpPr>
        <p:spPr/>
        <p:txBody>
          <a:bodyPr/>
          <a:lstStyle/>
          <a:p>
            <a:fld id="{4908BC7D-7C40-4758-BFB8-C8F1D8E0C5F8}" type="slidenum">
              <a:rPr lang="en-IN" smtClean="0"/>
              <a:t>‹#›</a:t>
            </a:fld>
            <a:endParaRPr lang="en-IN"/>
          </a:p>
        </p:txBody>
      </p:sp>
    </p:spTree>
    <p:extLst>
      <p:ext uri="{BB962C8B-B14F-4D97-AF65-F5344CB8AC3E}">
        <p14:creationId xmlns:p14="http://schemas.microsoft.com/office/powerpoint/2010/main" val="5976361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mast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9CE2A-86D7-41D4-8578-C76D820BCFA2}"/>
              </a:ext>
            </a:extLst>
          </p:cNvPr>
          <p:cNvSpPr>
            <a:spLocks noGrp="1"/>
          </p:cNvSpPr>
          <p:nvPr>
            <p:ph type="title"/>
          </p:nvPr>
        </p:nvSpPr>
        <p:spPr/>
        <p:txBody>
          <a:bodyPr/>
          <a:lstStyle/>
          <a:p>
            <a:r>
              <a:rPr lang="en-US"/>
              <a:t>Click to edit Master title style</a:t>
            </a:r>
            <a:endParaRPr lang="en-IN"/>
          </a:p>
        </p:txBody>
      </p:sp>
      <p:sp>
        <p:nvSpPr>
          <p:cNvPr id="7" name="Content Placeholder 6">
            <a:extLst>
              <a:ext uri="{FF2B5EF4-FFF2-40B4-BE49-F238E27FC236}">
                <a16:creationId xmlns:a16="http://schemas.microsoft.com/office/drawing/2014/main" id="{CFD497DF-0270-429D-947F-69B2B64B633A}"/>
              </a:ext>
            </a:extLst>
          </p:cNvPr>
          <p:cNvSpPr>
            <a:spLocks noGrp="1"/>
          </p:cNvSpPr>
          <p:nvPr>
            <p:ph sz="quarter" idx="10" hasCustomPrompt="1"/>
          </p:nvPr>
        </p:nvSpPr>
        <p:spPr>
          <a:xfrm>
            <a:off x="1606550" y="3159125"/>
            <a:ext cx="1579563" cy="803275"/>
          </a:xfrm>
        </p:spPr>
        <p:txBody>
          <a:bodyPr/>
          <a:lstStyle>
            <a:lvl1pPr marL="0" indent="0">
              <a:buNone/>
              <a:defRPr/>
            </a:lvl1pPr>
          </a:lstStyle>
          <a:p>
            <a:pPr lvl="0"/>
            <a:r>
              <a:rPr lang="en-IN" dirty="0"/>
              <a:t> </a:t>
            </a:r>
          </a:p>
        </p:txBody>
      </p:sp>
    </p:spTree>
    <p:extLst>
      <p:ext uri="{BB962C8B-B14F-4D97-AF65-F5344CB8AC3E}">
        <p14:creationId xmlns:p14="http://schemas.microsoft.com/office/powerpoint/2010/main" val="16608087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mast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9CE2A-86D7-41D4-8578-C76D820BCFA2}"/>
              </a:ext>
            </a:extLst>
          </p:cNvPr>
          <p:cNvSpPr>
            <a:spLocks noGrp="1"/>
          </p:cNvSpPr>
          <p:nvPr>
            <p:ph type="title"/>
          </p:nvPr>
        </p:nvSpPr>
        <p:spPr/>
        <p:txBody>
          <a:bodyPr/>
          <a:lstStyle/>
          <a:p>
            <a:r>
              <a:rPr lang="en-US"/>
              <a:t>Click to edit Master title style</a:t>
            </a:r>
            <a:endParaRPr lang="en-IN"/>
          </a:p>
        </p:txBody>
      </p:sp>
      <p:sp>
        <p:nvSpPr>
          <p:cNvPr id="7" name="Content Placeholder 6">
            <a:extLst>
              <a:ext uri="{FF2B5EF4-FFF2-40B4-BE49-F238E27FC236}">
                <a16:creationId xmlns:a16="http://schemas.microsoft.com/office/drawing/2014/main" id="{CFD497DF-0270-429D-947F-69B2B64B633A}"/>
              </a:ext>
            </a:extLst>
          </p:cNvPr>
          <p:cNvSpPr>
            <a:spLocks noGrp="1"/>
          </p:cNvSpPr>
          <p:nvPr>
            <p:ph sz="quarter" idx="10" hasCustomPrompt="1"/>
          </p:nvPr>
        </p:nvSpPr>
        <p:spPr>
          <a:xfrm>
            <a:off x="1606550" y="3159125"/>
            <a:ext cx="1579563" cy="803275"/>
          </a:xfrm>
        </p:spPr>
        <p:txBody>
          <a:bodyPr/>
          <a:lstStyle>
            <a:lvl1pPr marL="0" indent="0">
              <a:buNone/>
              <a:defRPr/>
            </a:lvl1pPr>
          </a:lstStyle>
          <a:p>
            <a:pPr lvl="0"/>
            <a:r>
              <a:rPr lang="en-IN" dirty="0"/>
              <a:t> </a:t>
            </a:r>
          </a:p>
        </p:txBody>
      </p:sp>
      <p:sp>
        <p:nvSpPr>
          <p:cNvPr id="4" name="Content Placeholder 3">
            <a:extLst>
              <a:ext uri="{FF2B5EF4-FFF2-40B4-BE49-F238E27FC236}">
                <a16:creationId xmlns:a16="http://schemas.microsoft.com/office/drawing/2014/main" id="{9CF8EF29-614D-4A40-8727-2E81157A4AF3}"/>
              </a:ext>
            </a:extLst>
          </p:cNvPr>
          <p:cNvSpPr>
            <a:spLocks noGrp="1"/>
          </p:cNvSpPr>
          <p:nvPr>
            <p:ph sz="quarter" idx="11" hasCustomPrompt="1"/>
          </p:nvPr>
        </p:nvSpPr>
        <p:spPr>
          <a:xfrm>
            <a:off x="1690688" y="4349750"/>
            <a:ext cx="1744662" cy="1192213"/>
          </a:xfrm>
        </p:spPr>
        <p:txBody>
          <a:bodyPr/>
          <a:lstStyle>
            <a:lvl1pPr marL="0" indent="0">
              <a:buNone/>
              <a:defRPr/>
            </a:lvl1pPr>
          </a:lstStyle>
          <a:p>
            <a:pPr lvl="0"/>
            <a:r>
              <a:rPr lang="en-IN" dirty="0"/>
              <a:t> </a:t>
            </a:r>
          </a:p>
        </p:txBody>
      </p:sp>
    </p:spTree>
    <p:extLst>
      <p:ext uri="{BB962C8B-B14F-4D97-AF65-F5344CB8AC3E}">
        <p14:creationId xmlns:p14="http://schemas.microsoft.com/office/powerpoint/2010/main" val="612604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mast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9CE2A-86D7-41D4-8578-C76D820BCFA2}"/>
              </a:ext>
            </a:extLst>
          </p:cNvPr>
          <p:cNvSpPr>
            <a:spLocks noGrp="1"/>
          </p:cNvSpPr>
          <p:nvPr>
            <p:ph type="title"/>
          </p:nvPr>
        </p:nvSpPr>
        <p:spPr/>
        <p:txBody>
          <a:bodyPr/>
          <a:lstStyle/>
          <a:p>
            <a:r>
              <a:rPr lang="en-US"/>
              <a:t>Click to edit Master title style</a:t>
            </a:r>
            <a:endParaRPr lang="en-IN"/>
          </a:p>
        </p:txBody>
      </p:sp>
      <p:sp>
        <p:nvSpPr>
          <p:cNvPr id="7" name="Content Placeholder 6">
            <a:extLst>
              <a:ext uri="{FF2B5EF4-FFF2-40B4-BE49-F238E27FC236}">
                <a16:creationId xmlns:a16="http://schemas.microsoft.com/office/drawing/2014/main" id="{CFD497DF-0270-429D-947F-69B2B64B633A}"/>
              </a:ext>
            </a:extLst>
          </p:cNvPr>
          <p:cNvSpPr>
            <a:spLocks noGrp="1"/>
          </p:cNvSpPr>
          <p:nvPr>
            <p:ph sz="quarter" idx="10" hasCustomPrompt="1"/>
          </p:nvPr>
        </p:nvSpPr>
        <p:spPr>
          <a:xfrm>
            <a:off x="1606550" y="3159125"/>
            <a:ext cx="1579563" cy="803275"/>
          </a:xfrm>
        </p:spPr>
        <p:txBody>
          <a:bodyPr/>
          <a:lstStyle>
            <a:lvl1pPr marL="0" indent="0">
              <a:buNone/>
              <a:defRPr/>
            </a:lvl1pPr>
          </a:lstStyle>
          <a:p>
            <a:pPr lvl="0"/>
            <a:r>
              <a:rPr lang="en-IN" dirty="0"/>
              <a:t> </a:t>
            </a:r>
          </a:p>
        </p:txBody>
      </p:sp>
      <p:sp>
        <p:nvSpPr>
          <p:cNvPr id="4" name="Content Placeholder 3">
            <a:extLst>
              <a:ext uri="{FF2B5EF4-FFF2-40B4-BE49-F238E27FC236}">
                <a16:creationId xmlns:a16="http://schemas.microsoft.com/office/drawing/2014/main" id="{9CF8EF29-614D-4A40-8727-2E81157A4AF3}"/>
              </a:ext>
            </a:extLst>
          </p:cNvPr>
          <p:cNvSpPr>
            <a:spLocks noGrp="1"/>
          </p:cNvSpPr>
          <p:nvPr>
            <p:ph sz="quarter" idx="11" hasCustomPrompt="1"/>
          </p:nvPr>
        </p:nvSpPr>
        <p:spPr>
          <a:xfrm>
            <a:off x="1690688" y="4349750"/>
            <a:ext cx="1744662" cy="1192213"/>
          </a:xfrm>
        </p:spPr>
        <p:txBody>
          <a:bodyPr/>
          <a:lstStyle>
            <a:lvl1pPr marL="0" indent="0">
              <a:buNone/>
              <a:defRPr/>
            </a:lvl1pPr>
          </a:lstStyle>
          <a:p>
            <a:pPr lvl="0"/>
            <a:r>
              <a:rPr lang="en-IN" dirty="0"/>
              <a:t> </a:t>
            </a:r>
          </a:p>
        </p:txBody>
      </p:sp>
      <p:sp>
        <p:nvSpPr>
          <p:cNvPr id="5" name="Content Placeholder 4">
            <a:extLst>
              <a:ext uri="{FF2B5EF4-FFF2-40B4-BE49-F238E27FC236}">
                <a16:creationId xmlns:a16="http://schemas.microsoft.com/office/drawing/2014/main" id="{4CB3F862-9F2D-4FBF-81CC-54A36D94168F}"/>
              </a:ext>
            </a:extLst>
          </p:cNvPr>
          <p:cNvSpPr>
            <a:spLocks noGrp="1"/>
          </p:cNvSpPr>
          <p:nvPr>
            <p:ph sz="quarter" idx="12" hasCustomPrompt="1"/>
          </p:nvPr>
        </p:nvSpPr>
        <p:spPr>
          <a:xfrm>
            <a:off x="1884363" y="6122988"/>
            <a:ext cx="1800225" cy="1109662"/>
          </a:xfrm>
        </p:spPr>
        <p:txBody>
          <a:bodyPr/>
          <a:lstStyle>
            <a:lvl1pPr marL="0" indent="0">
              <a:buNone/>
              <a:defRPr/>
            </a:lvl1pPr>
          </a:lstStyle>
          <a:p>
            <a:pPr lvl="0"/>
            <a:r>
              <a:rPr lang="en-IN" dirty="0"/>
              <a:t> </a:t>
            </a:r>
          </a:p>
        </p:txBody>
      </p:sp>
    </p:spTree>
    <p:extLst>
      <p:ext uri="{BB962C8B-B14F-4D97-AF65-F5344CB8AC3E}">
        <p14:creationId xmlns:p14="http://schemas.microsoft.com/office/powerpoint/2010/main" val="15477759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3master">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CB3F862-9F2D-4FBF-81CC-54A36D94168F}"/>
              </a:ext>
            </a:extLst>
          </p:cNvPr>
          <p:cNvSpPr>
            <a:spLocks noGrp="1"/>
          </p:cNvSpPr>
          <p:nvPr>
            <p:ph sz="quarter" idx="12" hasCustomPrompt="1"/>
          </p:nvPr>
        </p:nvSpPr>
        <p:spPr>
          <a:xfrm>
            <a:off x="1884363" y="6122988"/>
            <a:ext cx="1800225" cy="1109662"/>
          </a:xfrm>
        </p:spPr>
        <p:txBody>
          <a:bodyPr/>
          <a:lstStyle>
            <a:lvl1pPr marL="0" indent="0">
              <a:buNone/>
              <a:defRPr/>
            </a:lvl1pPr>
          </a:lstStyle>
          <a:p>
            <a:pPr lvl="0"/>
            <a:r>
              <a:rPr lang="en-IN" dirty="0"/>
              <a:t> </a:t>
            </a:r>
          </a:p>
        </p:txBody>
      </p:sp>
    </p:spTree>
    <p:extLst>
      <p:ext uri="{BB962C8B-B14F-4D97-AF65-F5344CB8AC3E}">
        <p14:creationId xmlns:p14="http://schemas.microsoft.com/office/powerpoint/2010/main" val="40469827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C2065-C620-480B-9C3B-BF7D7D8C437D}"/>
              </a:ext>
            </a:extLst>
          </p:cNvPr>
          <p:cNvSpPr>
            <a:spLocks noGrp="1"/>
          </p:cNvSpPr>
          <p:nvPr>
            <p:ph type="ctrTitle"/>
          </p:nvPr>
        </p:nvSpPr>
        <p:spPr>
          <a:xfrm>
            <a:off x="2286000" y="1684338"/>
            <a:ext cx="13716000" cy="35814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D4132CAA-681C-4F31-A24F-3A8978525DD0}"/>
              </a:ext>
            </a:extLst>
          </p:cNvPr>
          <p:cNvSpPr>
            <a:spLocks noGrp="1"/>
          </p:cNvSpPr>
          <p:nvPr>
            <p:ph type="subTitle" idx="1"/>
          </p:nvPr>
        </p:nvSpPr>
        <p:spPr>
          <a:xfrm>
            <a:off x="2286000" y="5403850"/>
            <a:ext cx="13716000" cy="248285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95D2FFA-CEB9-423C-8536-E7A5ABC4A862}"/>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5" name="Footer Placeholder 4">
            <a:extLst>
              <a:ext uri="{FF2B5EF4-FFF2-40B4-BE49-F238E27FC236}">
                <a16:creationId xmlns:a16="http://schemas.microsoft.com/office/drawing/2014/main" id="{1453E6B1-BE7B-4FEE-B9BF-7D5ACC8137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48597A2-4771-475C-AED8-6EEC19AAB0E8}"/>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8488964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0240D-AC18-4C8C-8A72-ECFF631B16B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207A189-7426-4A23-86F0-1CE2288689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F4BB58F-8E69-4218-B09C-F76AB98FE593}"/>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5" name="Footer Placeholder 4">
            <a:extLst>
              <a:ext uri="{FF2B5EF4-FFF2-40B4-BE49-F238E27FC236}">
                <a16:creationId xmlns:a16="http://schemas.microsoft.com/office/drawing/2014/main" id="{93572EC7-F208-429E-A247-D054CEEA1E8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5754F3E-0564-48A7-8C85-7C7FE90BE665}"/>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2187806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reserve="1" userDrawn="1">
  <p:cSld name="3master">
    <p:spTree>
      <p:nvGrpSpPr>
        <p:cNvPr id="1" name="Shape 15"/>
        <p:cNvGrpSpPr/>
        <p:nvPr/>
      </p:nvGrpSpPr>
      <p:grpSpPr>
        <a:xfrm>
          <a:off x="0" y="0"/>
          <a:ext cx="0" cy="0"/>
          <a:chOff x="0" y="0"/>
          <a:chExt cx="0" cy="0"/>
        </a:xfrm>
      </p:grpSpPr>
      <p:sp>
        <p:nvSpPr>
          <p:cNvPr id="2" name="Title 1">
            <a:extLst>
              <a:ext uri="{FF2B5EF4-FFF2-40B4-BE49-F238E27FC236}">
                <a16:creationId xmlns:a16="http://schemas.microsoft.com/office/drawing/2014/main" id="{4ABC989C-9CB2-4A29-95E1-A92AF74F68C0}"/>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F49CE779-427B-48AA-BB10-B26A0AEA3AF3}"/>
              </a:ext>
            </a:extLst>
          </p:cNvPr>
          <p:cNvSpPr>
            <a:spLocks noGrp="1"/>
          </p:cNvSpPr>
          <p:nvPr>
            <p:ph sz="quarter" idx="10" hasCustomPrompt="1"/>
          </p:nvPr>
        </p:nvSpPr>
        <p:spPr>
          <a:xfrm>
            <a:off x="1995488" y="2051050"/>
            <a:ext cx="2659062" cy="885825"/>
          </a:xfrm>
        </p:spPr>
        <p:txBody>
          <a:bodyPr/>
          <a:lstStyle>
            <a:lvl1pPr marL="25400" indent="0">
              <a:buNone/>
              <a:defRPr/>
            </a:lvl1pPr>
          </a:lstStyle>
          <a:p>
            <a:pPr lvl="0"/>
            <a:r>
              <a:rPr lang="en-IN" dirty="0"/>
              <a:t> </a:t>
            </a:r>
          </a:p>
        </p:txBody>
      </p:sp>
      <p:sp>
        <p:nvSpPr>
          <p:cNvPr id="5" name="Content Placeholder 4">
            <a:extLst>
              <a:ext uri="{FF2B5EF4-FFF2-40B4-BE49-F238E27FC236}">
                <a16:creationId xmlns:a16="http://schemas.microsoft.com/office/drawing/2014/main" id="{D031F108-5FCE-41CF-BDFF-F46BB0F609D0}"/>
              </a:ext>
            </a:extLst>
          </p:cNvPr>
          <p:cNvSpPr>
            <a:spLocks noGrp="1"/>
          </p:cNvSpPr>
          <p:nvPr>
            <p:ph sz="quarter" idx="11" hasCustomPrompt="1"/>
          </p:nvPr>
        </p:nvSpPr>
        <p:spPr>
          <a:xfrm>
            <a:off x="2189163" y="3325813"/>
            <a:ext cx="2714625" cy="1079500"/>
          </a:xfrm>
        </p:spPr>
        <p:txBody>
          <a:bodyPr/>
          <a:lstStyle>
            <a:lvl1pPr marL="25400" indent="0">
              <a:buNone/>
              <a:defRPr/>
            </a:lvl1pPr>
          </a:lstStyle>
          <a:p>
            <a:pPr lvl="0"/>
            <a:r>
              <a:rPr lang="en-IN" dirty="0"/>
              <a:t> </a:t>
            </a:r>
          </a:p>
        </p:txBody>
      </p:sp>
      <p:sp>
        <p:nvSpPr>
          <p:cNvPr id="6" name="Content Placeholder 5">
            <a:extLst>
              <a:ext uri="{FF2B5EF4-FFF2-40B4-BE49-F238E27FC236}">
                <a16:creationId xmlns:a16="http://schemas.microsoft.com/office/drawing/2014/main" id="{C0911998-11E2-46CC-AF2C-F40960EF8149}"/>
              </a:ext>
            </a:extLst>
          </p:cNvPr>
          <p:cNvSpPr>
            <a:spLocks noGrp="1"/>
          </p:cNvSpPr>
          <p:nvPr>
            <p:ph sz="quarter" idx="12" hasCustomPrompt="1"/>
          </p:nvPr>
        </p:nvSpPr>
        <p:spPr>
          <a:xfrm>
            <a:off x="2327275" y="4932363"/>
            <a:ext cx="3186113" cy="1274762"/>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18079363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3E9F2-DAD2-4BFE-8B0F-C7155D9B19D5}"/>
              </a:ext>
            </a:extLst>
          </p:cNvPr>
          <p:cNvSpPr>
            <a:spLocks noGrp="1"/>
          </p:cNvSpPr>
          <p:nvPr>
            <p:ph type="title"/>
          </p:nvPr>
        </p:nvSpPr>
        <p:spPr>
          <a:xfrm>
            <a:off x="1247775" y="2565400"/>
            <a:ext cx="15773400" cy="4278313"/>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74E5E98D-72C5-4DDC-8D92-298899A6CF68}"/>
              </a:ext>
            </a:extLst>
          </p:cNvPr>
          <p:cNvSpPr>
            <a:spLocks noGrp="1"/>
          </p:cNvSpPr>
          <p:nvPr>
            <p:ph type="body" idx="1"/>
          </p:nvPr>
        </p:nvSpPr>
        <p:spPr>
          <a:xfrm>
            <a:off x="1247775" y="6884988"/>
            <a:ext cx="15773400" cy="22494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0AE0BE1-67BE-486A-9AF9-76682DF2385C}"/>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5" name="Footer Placeholder 4">
            <a:extLst>
              <a:ext uri="{FF2B5EF4-FFF2-40B4-BE49-F238E27FC236}">
                <a16:creationId xmlns:a16="http://schemas.microsoft.com/office/drawing/2014/main" id="{D0D24DC2-A501-4E11-9518-9702111D69D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11CF4F4-0EF4-4CF7-A22A-1249D22DC802}"/>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28272168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98551-42F2-4860-BEAE-2ECC465CA3E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F9C0678-5C4D-4FBD-9835-C2A570B9BCE3}"/>
              </a:ext>
            </a:extLst>
          </p:cNvPr>
          <p:cNvSpPr>
            <a:spLocks noGrp="1"/>
          </p:cNvSpPr>
          <p:nvPr>
            <p:ph sz="half" idx="1"/>
          </p:nvPr>
        </p:nvSpPr>
        <p:spPr>
          <a:xfrm>
            <a:off x="1257300" y="2738438"/>
            <a:ext cx="7810500" cy="652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61185DE9-14E4-4CE6-A3ED-97187D4C3D31}"/>
              </a:ext>
            </a:extLst>
          </p:cNvPr>
          <p:cNvSpPr>
            <a:spLocks noGrp="1"/>
          </p:cNvSpPr>
          <p:nvPr>
            <p:ph sz="half" idx="2"/>
          </p:nvPr>
        </p:nvSpPr>
        <p:spPr>
          <a:xfrm>
            <a:off x="9220200" y="2738438"/>
            <a:ext cx="7810500" cy="652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044E6B2-D586-483D-9D81-294C079C6F55}"/>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6" name="Footer Placeholder 5">
            <a:extLst>
              <a:ext uri="{FF2B5EF4-FFF2-40B4-BE49-F238E27FC236}">
                <a16:creationId xmlns:a16="http://schemas.microsoft.com/office/drawing/2014/main" id="{C63AC923-D65D-4FC9-9F15-5FD8B59E1C1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1DF18AC-70E8-4BCB-B940-10CE29430978}"/>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31498555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AC778-A804-426F-A789-1613EBDF90AD}"/>
              </a:ext>
            </a:extLst>
          </p:cNvPr>
          <p:cNvSpPr>
            <a:spLocks noGrp="1"/>
          </p:cNvSpPr>
          <p:nvPr>
            <p:ph type="title"/>
          </p:nvPr>
        </p:nvSpPr>
        <p:spPr>
          <a:xfrm>
            <a:off x="1260475" y="547688"/>
            <a:ext cx="15773400" cy="1989137"/>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12EF677-E691-4DF3-9199-D3D9A96E1529}"/>
              </a:ext>
            </a:extLst>
          </p:cNvPr>
          <p:cNvSpPr>
            <a:spLocks noGrp="1"/>
          </p:cNvSpPr>
          <p:nvPr>
            <p:ph type="body" idx="1"/>
          </p:nvPr>
        </p:nvSpPr>
        <p:spPr>
          <a:xfrm>
            <a:off x="1260475" y="2522538"/>
            <a:ext cx="7735888" cy="1235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4B2D8E-4713-4AF4-BF3C-08B9150EB5AE}"/>
              </a:ext>
            </a:extLst>
          </p:cNvPr>
          <p:cNvSpPr>
            <a:spLocks noGrp="1"/>
          </p:cNvSpPr>
          <p:nvPr>
            <p:ph sz="half" idx="2"/>
          </p:nvPr>
        </p:nvSpPr>
        <p:spPr>
          <a:xfrm>
            <a:off x="1260475" y="3757613"/>
            <a:ext cx="7735888" cy="5527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0F1F1675-8208-4B05-967F-1348A38568C7}"/>
              </a:ext>
            </a:extLst>
          </p:cNvPr>
          <p:cNvSpPr>
            <a:spLocks noGrp="1"/>
          </p:cNvSpPr>
          <p:nvPr>
            <p:ph type="body" sz="quarter" idx="3"/>
          </p:nvPr>
        </p:nvSpPr>
        <p:spPr>
          <a:xfrm>
            <a:off x="9258300" y="2522538"/>
            <a:ext cx="7775575" cy="1235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F58CEB-A6A8-4889-9276-493721E57F77}"/>
              </a:ext>
            </a:extLst>
          </p:cNvPr>
          <p:cNvSpPr>
            <a:spLocks noGrp="1"/>
          </p:cNvSpPr>
          <p:nvPr>
            <p:ph sz="quarter" idx="4"/>
          </p:nvPr>
        </p:nvSpPr>
        <p:spPr>
          <a:xfrm>
            <a:off x="9258300" y="3757613"/>
            <a:ext cx="7775575" cy="5527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4977363D-8959-4BCB-A90E-C14986780B26}"/>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8" name="Footer Placeholder 7">
            <a:extLst>
              <a:ext uri="{FF2B5EF4-FFF2-40B4-BE49-F238E27FC236}">
                <a16:creationId xmlns:a16="http://schemas.microsoft.com/office/drawing/2014/main" id="{226E3760-13DC-48CB-BC2A-DA150D547AD4}"/>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6EC0B97-CFDB-4708-BE1E-DF8B402B9699}"/>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23057250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D6A8B-CFD6-4B28-A42E-85C04BBFC27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30F25B3F-1B54-42EB-AD76-4001AEDFF421}"/>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4" name="Footer Placeholder 3">
            <a:extLst>
              <a:ext uri="{FF2B5EF4-FFF2-40B4-BE49-F238E27FC236}">
                <a16:creationId xmlns:a16="http://schemas.microsoft.com/office/drawing/2014/main" id="{7DAC2CD6-EB69-41B8-94B2-41DA5A5F5DAD}"/>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B1EDCE80-13D0-4604-8CD2-B254FA8E5EB5}"/>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9691819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536B65-4DEB-426F-AB1E-3698C799B686}"/>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3" name="Footer Placeholder 2">
            <a:extLst>
              <a:ext uri="{FF2B5EF4-FFF2-40B4-BE49-F238E27FC236}">
                <a16:creationId xmlns:a16="http://schemas.microsoft.com/office/drawing/2014/main" id="{FDD904E6-4BC3-4339-A1A1-7929408416C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15A383F7-46FB-4F10-B74B-C37A49353654}"/>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40475654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70FD5-D51B-40F0-A98A-64BDD3514E9F}"/>
              </a:ext>
            </a:extLst>
          </p:cNvPr>
          <p:cNvSpPr>
            <a:spLocks noGrp="1"/>
          </p:cNvSpPr>
          <p:nvPr>
            <p:ph type="title"/>
          </p:nvPr>
        </p:nvSpPr>
        <p:spPr>
          <a:xfrm>
            <a:off x="1260475" y="685800"/>
            <a:ext cx="5897563" cy="24003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1DFBAE6-9C45-4DDA-B0A3-9C0FFE692A6E}"/>
              </a:ext>
            </a:extLst>
          </p:cNvPr>
          <p:cNvSpPr>
            <a:spLocks noGrp="1"/>
          </p:cNvSpPr>
          <p:nvPr>
            <p:ph idx="1"/>
          </p:nvPr>
        </p:nvSpPr>
        <p:spPr>
          <a:xfrm>
            <a:off x="7775575" y="1481138"/>
            <a:ext cx="9258300" cy="7310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51B50D83-BB56-46B9-8F14-0DFF4A55F556}"/>
              </a:ext>
            </a:extLst>
          </p:cNvPr>
          <p:cNvSpPr>
            <a:spLocks noGrp="1"/>
          </p:cNvSpPr>
          <p:nvPr>
            <p:ph type="body" sz="half" idx="2"/>
          </p:nvPr>
        </p:nvSpPr>
        <p:spPr>
          <a:xfrm>
            <a:off x="1260475" y="3086100"/>
            <a:ext cx="5897563" cy="5718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8A6E10-C802-4010-A664-EC8297CB0EC1}"/>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6" name="Footer Placeholder 5">
            <a:extLst>
              <a:ext uri="{FF2B5EF4-FFF2-40B4-BE49-F238E27FC236}">
                <a16:creationId xmlns:a16="http://schemas.microsoft.com/office/drawing/2014/main" id="{7674E9DD-269E-4B44-9662-CB38DD3FB03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F9DA225-B563-4421-A47B-1BF9E3FB4886}"/>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17459893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C0B38-F74D-4AAB-91AE-86549800ECD4}"/>
              </a:ext>
            </a:extLst>
          </p:cNvPr>
          <p:cNvSpPr>
            <a:spLocks noGrp="1"/>
          </p:cNvSpPr>
          <p:nvPr>
            <p:ph type="title"/>
          </p:nvPr>
        </p:nvSpPr>
        <p:spPr>
          <a:xfrm>
            <a:off x="1260475" y="685800"/>
            <a:ext cx="5897563" cy="24003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5304002-3411-4AE9-B8DF-8A624BD7A6DC}"/>
              </a:ext>
            </a:extLst>
          </p:cNvPr>
          <p:cNvSpPr>
            <a:spLocks noGrp="1"/>
          </p:cNvSpPr>
          <p:nvPr>
            <p:ph type="pic" idx="1"/>
          </p:nvPr>
        </p:nvSpPr>
        <p:spPr>
          <a:xfrm>
            <a:off x="7775575" y="1481138"/>
            <a:ext cx="9258300" cy="73104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95E4520D-093E-427B-A041-88FFE69DB18E}"/>
              </a:ext>
            </a:extLst>
          </p:cNvPr>
          <p:cNvSpPr>
            <a:spLocks noGrp="1"/>
          </p:cNvSpPr>
          <p:nvPr>
            <p:ph type="body" sz="half" idx="2"/>
          </p:nvPr>
        </p:nvSpPr>
        <p:spPr>
          <a:xfrm>
            <a:off x="1260475" y="3086100"/>
            <a:ext cx="5897563" cy="5718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3307B1-F8CC-40F1-B970-63E6976B3EFA}"/>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6" name="Footer Placeholder 5">
            <a:extLst>
              <a:ext uri="{FF2B5EF4-FFF2-40B4-BE49-F238E27FC236}">
                <a16:creationId xmlns:a16="http://schemas.microsoft.com/office/drawing/2014/main" id="{58D18F63-32B9-409F-B8C6-46E257B59AB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770A836-FFD4-40D9-B5F3-1757A7ECDF3D}"/>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18907283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2AC6E-2A2E-404B-A312-4D169FB7163E}"/>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B4BC607-AF12-4808-99B1-8510C786C2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46AFA90-9AE0-47BA-9CBB-F1FACDB588B3}"/>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5" name="Footer Placeholder 4">
            <a:extLst>
              <a:ext uri="{FF2B5EF4-FFF2-40B4-BE49-F238E27FC236}">
                <a16:creationId xmlns:a16="http://schemas.microsoft.com/office/drawing/2014/main" id="{543A47DB-80DC-475E-A824-A837F5A3EF3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ADC7129-04EE-4824-A4A3-664664B0B57C}"/>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24140319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7ED866-297C-42B7-87F7-8135673AAB2B}"/>
              </a:ext>
            </a:extLst>
          </p:cNvPr>
          <p:cNvSpPr>
            <a:spLocks noGrp="1"/>
          </p:cNvSpPr>
          <p:nvPr>
            <p:ph type="title" orient="vert"/>
          </p:nvPr>
        </p:nvSpPr>
        <p:spPr>
          <a:xfrm>
            <a:off x="13087350" y="547688"/>
            <a:ext cx="3943350" cy="8718550"/>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9E564E3-80A7-4199-8DA6-28D1D73597D8}"/>
              </a:ext>
            </a:extLst>
          </p:cNvPr>
          <p:cNvSpPr>
            <a:spLocks noGrp="1"/>
          </p:cNvSpPr>
          <p:nvPr>
            <p:ph type="body" orient="vert" idx="1"/>
          </p:nvPr>
        </p:nvSpPr>
        <p:spPr>
          <a:xfrm>
            <a:off x="1257300" y="547688"/>
            <a:ext cx="11677650" cy="87185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F03D1B8-2720-468D-B48F-FB80FA9050C7}"/>
              </a:ext>
            </a:extLst>
          </p:cNvPr>
          <p:cNvSpPr>
            <a:spLocks noGrp="1"/>
          </p:cNvSpPr>
          <p:nvPr>
            <p:ph type="dt" sz="half" idx="10"/>
          </p:nvPr>
        </p:nvSpPr>
        <p:spPr/>
        <p:txBody>
          <a:bodyPr/>
          <a:lstStyle/>
          <a:p>
            <a:fld id="{0CD15698-F049-42B6-AE61-F9C9BE402E0A}" type="datetimeFigureOut">
              <a:rPr lang="en-IN" smtClean="0"/>
              <a:t>19-11-2025</a:t>
            </a:fld>
            <a:endParaRPr lang="en-IN"/>
          </a:p>
        </p:txBody>
      </p:sp>
      <p:sp>
        <p:nvSpPr>
          <p:cNvPr id="5" name="Footer Placeholder 4">
            <a:extLst>
              <a:ext uri="{FF2B5EF4-FFF2-40B4-BE49-F238E27FC236}">
                <a16:creationId xmlns:a16="http://schemas.microsoft.com/office/drawing/2014/main" id="{4E23383C-906B-48C9-A638-2150B844137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8B1477C-CCFA-4D88-99BF-BAE729D20C89}"/>
              </a:ext>
            </a:extLst>
          </p:cNvPr>
          <p:cNvSpPr>
            <a:spLocks noGrp="1"/>
          </p:cNvSpPr>
          <p:nvPr>
            <p:ph type="sldNum" sz="quarter" idx="12"/>
          </p:nvPr>
        </p:nvSpPr>
        <p:spPr/>
        <p:txBody>
          <a:bodyPr/>
          <a:lstStyle/>
          <a:p>
            <a:fld id="{7C7E9D90-1AEB-4F66-99E4-3185EB4CFD60}" type="slidenum">
              <a:rPr lang="en-IN" smtClean="0"/>
              <a:t>‹#›</a:t>
            </a:fld>
            <a:endParaRPr lang="en-IN"/>
          </a:p>
        </p:txBody>
      </p:sp>
    </p:spTree>
    <p:extLst>
      <p:ext uri="{BB962C8B-B14F-4D97-AF65-F5344CB8AC3E}">
        <p14:creationId xmlns:p14="http://schemas.microsoft.com/office/powerpoint/2010/main" val="39047536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56996-D77A-42A9-BE26-B4FE2AD34831}"/>
              </a:ext>
            </a:extLst>
          </p:cNvPr>
          <p:cNvSpPr>
            <a:spLocks noGrp="1"/>
          </p:cNvSpPr>
          <p:nvPr>
            <p:ph type="ctrTitle"/>
          </p:nvPr>
        </p:nvSpPr>
        <p:spPr>
          <a:xfrm>
            <a:off x="2286000" y="1684338"/>
            <a:ext cx="13716000" cy="35814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7F6400F8-E39C-4019-BF7C-AF33783F9F3B}"/>
              </a:ext>
            </a:extLst>
          </p:cNvPr>
          <p:cNvSpPr>
            <a:spLocks noGrp="1"/>
          </p:cNvSpPr>
          <p:nvPr>
            <p:ph type="subTitle" idx="1"/>
          </p:nvPr>
        </p:nvSpPr>
        <p:spPr>
          <a:xfrm>
            <a:off x="2286000" y="5403850"/>
            <a:ext cx="13716000" cy="248285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01D03A3-81A3-41A9-B861-970006ECE466}"/>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5" name="Footer Placeholder 4">
            <a:extLst>
              <a:ext uri="{FF2B5EF4-FFF2-40B4-BE49-F238E27FC236}">
                <a16:creationId xmlns:a16="http://schemas.microsoft.com/office/drawing/2014/main" id="{AD73AEEA-493C-4CB9-8DB7-E481B567AF5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9FB2B10-521B-41C9-BB92-17A89A8681A6}"/>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3727419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1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22" name="Google Shape;22;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8F011-386A-4728-8121-F0774E8F4D8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C2FAD96-C44A-4271-8FA4-1038DAA9DC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8894AAF-8150-493D-AB2C-82F9BC06121B}"/>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5" name="Footer Placeholder 4">
            <a:extLst>
              <a:ext uri="{FF2B5EF4-FFF2-40B4-BE49-F238E27FC236}">
                <a16:creationId xmlns:a16="http://schemas.microsoft.com/office/drawing/2014/main" id="{6C665A4F-AF2C-4F11-B96B-B69FD37614D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4F1BF71-E789-4C62-85F5-6AF494D0CFA4}"/>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41447967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289E1-DBB9-44AC-9AA6-4F80B83FB997}"/>
              </a:ext>
            </a:extLst>
          </p:cNvPr>
          <p:cNvSpPr>
            <a:spLocks noGrp="1"/>
          </p:cNvSpPr>
          <p:nvPr>
            <p:ph type="title"/>
          </p:nvPr>
        </p:nvSpPr>
        <p:spPr>
          <a:xfrm>
            <a:off x="1247775" y="2565400"/>
            <a:ext cx="15773400" cy="4278313"/>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443DB2F-5B1B-4ACB-AAF4-457DE4FD5D97}"/>
              </a:ext>
            </a:extLst>
          </p:cNvPr>
          <p:cNvSpPr>
            <a:spLocks noGrp="1"/>
          </p:cNvSpPr>
          <p:nvPr>
            <p:ph type="body" idx="1"/>
          </p:nvPr>
        </p:nvSpPr>
        <p:spPr>
          <a:xfrm>
            <a:off x="1247775" y="6884988"/>
            <a:ext cx="15773400" cy="22494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3736B7-7E8F-4CAA-BDF9-2E1FADD2D3A9}"/>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5" name="Footer Placeholder 4">
            <a:extLst>
              <a:ext uri="{FF2B5EF4-FFF2-40B4-BE49-F238E27FC236}">
                <a16:creationId xmlns:a16="http://schemas.microsoft.com/office/drawing/2014/main" id="{B30A115E-63A5-4CAB-B78C-C04285A5BB8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2550B57-A8F5-464C-A58B-F4A42F11BC40}"/>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42321167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FF7CF-5976-41D9-A791-71B6AF673F8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A679750-D21E-44A4-A571-508AA98E5F90}"/>
              </a:ext>
            </a:extLst>
          </p:cNvPr>
          <p:cNvSpPr>
            <a:spLocks noGrp="1"/>
          </p:cNvSpPr>
          <p:nvPr>
            <p:ph sz="half" idx="1"/>
          </p:nvPr>
        </p:nvSpPr>
        <p:spPr>
          <a:xfrm>
            <a:off x="1257300" y="2738438"/>
            <a:ext cx="7810500" cy="652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B689C7C-DE57-49B9-80A6-EE8DC91ADF91}"/>
              </a:ext>
            </a:extLst>
          </p:cNvPr>
          <p:cNvSpPr>
            <a:spLocks noGrp="1"/>
          </p:cNvSpPr>
          <p:nvPr>
            <p:ph sz="half" idx="2"/>
          </p:nvPr>
        </p:nvSpPr>
        <p:spPr>
          <a:xfrm>
            <a:off x="9220200" y="2738438"/>
            <a:ext cx="7810500" cy="652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BADDD85A-B5C9-4ED2-A0A2-D7DA148F0658}"/>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6" name="Footer Placeholder 5">
            <a:extLst>
              <a:ext uri="{FF2B5EF4-FFF2-40B4-BE49-F238E27FC236}">
                <a16:creationId xmlns:a16="http://schemas.microsoft.com/office/drawing/2014/main" id="{849388B8-9B30-4114-A6FE-E3DE67B4535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1CF04E1-D414-422E-AF7C-3936FC624D70}"/>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37761027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C06-69E5-4590-B9B5-2504ABB8B2ED}"/>
              </a:ext>
            </a:extLst>
          </p:cNvPr>
          <p:cNvSpPr>
            <a:spLocks noGrp="1"/>
          </p:cNvSpPr>
          <p:nvPr>
            <p:ph type="title"/>
          </p:nvPr>
        </p:nvSpPr>
        <p:spPr>
          <a:xfrm>
            <a:off x="1260475" y="547688"/>
            <a:ext cx="15773400" cy="1989137"/>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65A1017-33B7-46B9-99D5-90223DA6681E}"/>
              </a:ext>
            </a:extLst>
          </p:cNvPr>
          <p:cNvSpPr>
            <a:spLocks noGrp="1"/>
          </p:cNvSpPr>
          <p:nvPr>
            <p:ph type="body" idx="1"/>
          </p:nvPr>
        </p:nvSpPr>
        <p:spPr>
          <a:xfrm>
            <a:off x="1260475" y="2522538"/>
            <a:ext cx="7735888" cy="1235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D5A93C-B0BE-43B8-99D0-43B9732577C2}"/>
              </a:ext>
            </a:extLst>
          </p:cNvPr>
          <p:cNvSpPr>
            <a:spLocks noGrp="1"/>
          </p:cNvSpPr>
          <p:nvPr>
            <p:ph sz="half" idx="2"/>
          </p:nvPr>
        </p:nvSpPr>
        <p:spPr>
          <a:xfrm>
            <a:off x="1260475" y="3757613"/>
            <a:ext cx="7735888" cy="5527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074AF1B-8053-420C-AB59-2BC6E119F3D4}"/>
              </a:ext>
            </a:extLst>
          </p:cNvPr>
          <p:cNvSpPr>
            <a:spLocks noGrp="1"/>
          </p:cNvSpPr>
          <p:nvPr>
            <p:ph type="body" sz="quarter" idx="3"/>
          </p:nvPr>
        </p:nvSpPr>
        <p:spPr>
          <a:xfrm>
            <a:off x="9258300" y="2522538"/>
            <a:ext cx="7775575" cy="1235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95CF25-72C4-4279-B9B2-BA6BC3AD47D3}"/>
              </a:ext>
            </a:extLst>
          </p:cNvPr>
          <p:cNvSpPr>
            <a:spLocks noGrp="1"/>
          </p:cNvSpPr>
          <p:nvPr>
            <p:ph sz="quarter" idx="4"/>
          </p:nvPr>
        </p:nvSpPr>
        <p:spPr>
          <a:xfrm>
            <a:off x="9258300" y="3757613"/>
            <a:ext cx="7775575" cy="5527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F1F4486-DA2E-46A4-99C0-9D082E7B332A}"/>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8" name="Footer Placeholder 7">
            <a:extLst>
              <a:ext uri="{FF2B5EF4-FFF2-40B4-BE49-F238E27FC236}">
                <a16:creationId xmlns:a16="http://schemas.microsoft.com/office/drawing/2014/main" id="{A93B9796-0AE0-4B01-ADD2-6BE34B2CC83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5D57529-284E-4573-86CD-B8EF2B117AA3}"/>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21555536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1D788-0CBC-4241-A66C-E7B627589A2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C2CED720-210A-4075-80EE-D4F880AA654D}"/>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4" name="Footer Placeholder 3">
            <a:extLst>
              <a:ext uri="{FF2B5EF4-FFF2-40B4-BE49-F238E27FC236}">
                <a16:creationId xmlns:a16="http://schemas.microsoft.com/office/drawing/2014/main" id="{EE089213-1198-4F13-B5EE-218BC9DAD47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6A3845C3-0AEC-448F-B745-46464B65FC68}"/>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28685368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4BB0B3-ADA8-42FD-B302-02DB90743C02}"/>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3" name="Footer Placeholder 2">
            <a:extLst>
              <a:ext uri="{FF2B5EF4-FFF2-40B4-BE49-F238E27FC236}">
                <a16:creationId xmlns:a16="http://schemas.microsoft.com/office/drawing/2014/main" id="{D969C5F7-1687-4BED-911C-E7D155E3705D}"/>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B17D0A4-5918-4A15-9777-A8557306AE2B}"/>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39679463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13C94-8770-4715-9835-1A73F8FA3D36}"/>
              </a:ext>
            </a:extLst>
          </p:cNvPr>
          <p:cNvSpPr>
            <a:spLocks noGrp="1"/>
          </p:cNvSpPr>
          <p:nvPr>
            <p:ph type="title"/>
          </p:nvPr>
        </p:nvSpPr>
        <p:spPr>
          <a:xfrm>
            <a:off x="1260475" y="685800"/>
            <a:ext cx="5897563" cy="24003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347BC3C-4423-4080-84AC-A4C6B365B961}"/>
              </a:ext>
            </a:extLst>
          </p:cNvPr>
          <p:cNvSpPr>
            <a:spLocks noGrp="1"/>
          </p:cNvSpPr>
          <p:nvPr>
            <p:ph idx="1"/>
          </p:nvPr>
        </p:nvSpPr>
        <p:spPr>
          <a:xfrm>
            <a:off x="7775575" y="1481138"/>
            <a:ext cx="9258300" cy="7310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78761B9-64FF-42AE-864E-1CE3C4F75231}"/>
              </a:ext>
            </a:extLst>
          </p:cNvPr>
          <p:cNvSpPr>
            <a:spLocks noGrp="1"/>
          </p:cNvSpPr>
          <p:nvPr>
            <p:ph type="body" sz="half" idx="2"/>
          </p:nvPr>
        </p:nvSpPr>
        <p:spPr>
          <a:xfrm>
            <a:off x="1260475" y="3086100"/>
            <a:ext cx="5897563" cy="5718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BDF6B2-DB31-428A-8DFE-D8621D0FEFEE}"/>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6" name="Footer Placeholder 5">
            <a:extLst>
              <a:ext uri="{FF2B5EF4-FFF2-40B4-BE49-F238E27FC236}">
                <a16:creationId xmlns:a16="http://schemas.microsoft.com/office/drawing/2014/main" id="{89A6FD10-6E05-4317-97FB-04D117DACB5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2C47245-AD3E-4692-B260-5FF6A24DC97A}"/>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12350548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0A544-F185-443F-9D08-FDDC77077D24}"/>
              </a:ext>
            </a:extLst>
          </p:cNvPr>
          <p:cNvSpPr>
            <a:spLocks noGrp="1"/>
          </p:cNvSpPr>
          <p:nvPr>
            <p:ph type="title"/>
          </p:nvPr>
        </p:nvSpPr>
        <p:spPr>
          <a:xfrm>
            <a:off x="1260475" y="685800"/>
            <a:ext cx="5897563" cy="24003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F1004AA-2A1D-4D80-824E-AE7BA492F15F}"/>
              </a:ext>
            </a:extLst>
          </p:cNvPr>
          <p:cNvSpPr>
            <a:spLocks noGrp="1"/>
          </p:cNvSpPr>
          <p:nvPr>
            <p:ph type="pic" idx="1"/>
          </p:nvPr>
        </p:nvSpPr>
        <p:spPr>
          <a:xfrm>
            <a:off x="7775575" y="1481138"/>
            <a:ext cx="9258300" cy="73104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B5AFADF2-B7CD-46CC-A3A5-B6AA446E29AE}"/>
              </a:ext>
            </a:extLst>
          </p:cNvPr>
          <p:cNvSpPr>
            <a:spLocks noGrp="1"/>
          </p:cNvSpPr>
          <p:nvPr>
            <p:ph type="body" sz="half" idx="2"/>
          </p:nvPr>
        </p:nvSpPr>
        <p:spPr>
          <a:xfrm>
            <a:off x="1260475" y="3086100"/>
            <a:ext cx="5897563" cy="57181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441548-0D9E-4776-B87E-50AB9AD76301}"/>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6" name="Footer Placeholder 5">
            <a:extLst>
              <a:ext uri="{FF2B5EF4-FFF2-40B4-BE49-F238E27FC236}">
                <a16:creationId xmlns:a16="http://schemas.microsoft.com/office/drawing/2014/main" id="{C2D3EBB1-6FFF-4BF6-B9E2-CE2E5207A48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E1BE4FA-5A30-4AAA-A004-E934254DCEC1}"/>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23432373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54FF6-C5B6-472C-9ADD-BDC419900AC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CFDC6AC-83F5-4EEF-A411-961C838611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37614A4-59BD-4E0E-BACE-E98B3A22509E}"/>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5" name="Footer Placeholder 4">
            <a:extLst>
              <a:ext uri="{FF2B5EF4-FFF2-40B4-BE49-F238E27FC236}">
                <a16:creationId xmlns:a16="http://schemas.microsoft.com/office/drawing/2014/main" id="{6B628A63-C9FD-49A7-BBA7-D2F4489CA50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ACEB9B1-A0F1-48A5-9CA5-4D6CEAADFE2A}"/>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41225136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07D470-CA6D-4483-8861-68B9290315BD}"/>
              </a:ext>
            </a:extLst>
          </p:cNvPr>
          <p:cNvSpPr>
            <a:spLocks noGrp="1"/>
          </p:cNvSpPr>
          <p:nvPr>
            <p:ph type="title" orient="vert"/>
          </p:nvPr>
        </p:nvSpPr>
        <p:spPr>
          <a:xfrm>
            <a:off x="13087350" y="547688"/>
            <a:ext cx="3943350" cy="8718550"/>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06E4EF6-A02A-49A4-B914-104D130C32C7}"/>
              </a:ext>
            </a:extLst>
          </p:cNvPr>
          <p:cNvSpPr>
            <a:spLocks noGrp="1"/>
          </p:cNvSpPr>
          <p:nvPr>
            <p:ph type="body" orient="vert" idx="1"/>
          </p:nvPr>
        </p:nvSpPr>
        <p:spPr>
          <a:xfrm>
            <a:off x="1257300" y="547688"/>
            <a:ext cx="11677650" cy="87185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B8B0739-932A-4FEC-8641-AB7ECDCA2459}"/>
              </a:ext>
            </a:extLst>
          </p:cNvPr>
          <p:cNvSpPr>
            <a:spLocks noGrp="1"/>
          </p:cNvSpPr>
          <p:nvPr>
            <p:ph type="dt" sz="half" idx="10"/>
          </p:nvPr>
        </p:nvSpPr>
        <p:spPr/>
        <p:txBody>
          <a:bodyPr/>
          <a:lstStyle/>
          <a:p>
            <a:fld id="{A9AE7DD9-1306-434B-B567-80E2937512FE}" type="datetimeFigureOut">
              <a:rPr lang="en-IN" smtClean="0"/>
              <a:t>19-11-2025</a:t>
            </a:fld>
            <a:endParaRPr lang="en-IN"/>
          </a:p>
        </p:txBody>
      </p:sp>
      <p:sp>
        <p:nvSpPr>
          <p:cNvPr id="5" name="Footer Placeholder 4">
            <a:extLst>
              <a:ext uri="{FF2B5EF4-FFF2-40B4-BE49-F238E27FC236}">
                <a16:creationId xmlns:a16="http://schemas.microsoft.com/office/drawing/2014/main" id="{63A41F74-9A48-43EB-8125-8E960ADFC93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733157E-C5BE-4953-8255-769C9CDB4E2B}"/>
              </a:ext>
            </a:extLst>
          </p:cNvPr>
          <p:cNvSpPr>
            <a:spLocks noGrp="1"/>
          </p:cNvSpPr>
          <p:nvPr>
            <p:ph type="sldNum" sz="quarter" idx="12"/>
          </p:nvPr>
        </p:nvSpPr>
        <p:spPr/>
        <p:txBody>
          <a:bodyPr/>
          <a:lstStyle/>
          <a:p>
            <a:fld id="{9E573C53-752F-4973-91A2-26B8C1F186FF}" type="slidenum">
              <a:rPr lang="en-IN" smtClean="0"/>
              <a:t>‹#›</a:t>
            </a:fld>
            <a:endParaRPr lang="en-IN"/>
          </a:p>
        </p:txBody>
      </p:sp>
    </p:spTree>
    <p:extLst>
      <p:ext uri="{BB962C8B-B14F-4D97-AF65-F5344CB8AC3E}">
        <p14:creationId xmlns:p14="http://schemas.microsoft.com/office/powerpoint/2010/main" val="2887093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8" name="Google Shape;28;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4" name="Google Shape;34;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7"/>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0" name="Google Shape;40;p17"/>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1" name="Google Shape;41;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7" name="Google Shape;47;p1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8" name="Google Shape;48;p1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9" name="Google Shape;49;p1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50" name="Google Shape;50;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2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72" r:id="rId2"/>
    <p:sldLayoutId id="2147483673" r:id="rId3"/>
    <p:sldLayoutId id="2147483650" r:id="rId4"/>
    <p:sldLayoutId id="2147483651" r:id="rId5"/>
    <p:sldLayoutId id="2147483652" r:id="rId6"/>
    <p:sldLayoutId id="2147483653" r:id="rId7"/>
    <p:sldLayoutId id="2147483654" r:id="rId8"/>
    <p:sldLayoutId id="2147483656" r:id="rId9"/>
    <p:sldLayoutId id="2147483657" r:id="rId10"/>
    <p:sldLayoutId id="2147483658" r:id="rId11"/>
    <p:sldLayoutId id="214748365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FCE26A-7F00-4F56-8362-2FC52743D435}"/>
              </a:ext>
            </a:extLst>
          </p:cNvPr>
          <p:cNvSpPr>
            <a:spLocks noGrp="1"/>
          </p:cNvSpPr>
          <p:nvPr>
            <p:ph type="title"/>
          </p:nvPr>
        </p:nvSpPr>
        <p:spPr>
          <a:xfrm>
            <a:off x="1257300" y="547688"/>
            <a:ext cx="15773400" cy="1989137"/>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0548D65-9384-4C62-ACAD-9EA3F8766E4A}"/>
              </a:ext>
            </a:extLst>
          </p:cNvPr>
          <p:cNvSpPr>
            <a:spLocks noGrp="1"/>
          </p:cNvSpPr>
          <p:nvPr>
            <p:ph type="body" idx="1"/>
          </p:nvPr>
        </p:nvSpPr>
        <p:spPr>
          <a:xfrm>
            <a:off x="1257300" y="2738438"/>
            <a:ext cx="15773400" cy="6527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D184CBC-54B8-4ED3-A26B-2891A0A5D765}"/>
              </a:ext>
            </a:extLst>
          </p:cNvPr>
          <p:cNvSpPr>
            <a:spLocks noGrp="1"/>
          </p:cNvSpPr>
          <p:nvPr>
            <p:ph type="dt" sz="half" idx="2"/>
          </p:nvPr>
        </p:nvSpPr>
        <p:spPr>
          <a:xfrm>
            <a:off x="1257300" y="9534525"/>
            <a:ext cx="4114800" cy="547688"/>
          </a:xfrm>
          <a:prstGeom prst="rect">
            <a:avLst/>
          </a:prstGeom>
        </p:spPr>
        <p:txBody>
          <a:bodyPr vert="horz" lIns="91440" tIns="45720" rIns="91440" bIns="45720" rtlCol="0" anchor="ctr"/>
          <a:lstStyle>
            <a:lvl1pPr algn="l">
              <a:defRPr sz="1200">
                <a:solidFill>
                  <a:schemeClr val="tx1">
                    <a:tint val="75000"/>
                  </a:schemeClr>
                </a:solidFill>
              </a:defRPr>
            </a:lvl1pPr>
          </a:lstStyle>
          <a:p>
            <a:fld id="{D5817CC2-A9A9-423F-9CB1-00E8841AB501}" type="datetimeFigureOut">
              <a:rPr lang="en-IN" smtClean="0"/>
              <a:t>19-11-2025</a:t>
            </a:fld>
            <a:endParaRPr lang="en-IN"/>
          </a:p>
        </p:txBody>
      </p:sp>
      <p:sp>
        <p:nvSpPr>
          <p:cNvPr id="5" name="Footer Placeholder 4">
            <a:extLst>
              <a:ext uri="{FF2B5EF4-FFF2-40B4-BE49-F238E27FC236}">
                <a16:creationId xmlns:a16="http://schemas.microsoft.com/office/drawing/2014/main" id="{DA222D54-D940-412E-A551-22F44A69DBDE}"/>
              </a:ext>
            </a:extLst>
          </p:cNvPr>
          <p:cNvSpPr>
            <a:spLocks noGrp="1"/>
          </p:cNvSpPr>
          <p:nvPr>
            <p:ph type="ftr" sz="quarter" idx="3"/>
          </p:nvPr>
        </p:nvSpPr>
        <p:spPr>
          <a:xfrm>
            <a:off x="6057900" y="9534525"/>
            <a:ext cx="6172200" cy="54768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9CDE66F4-7B91-430B-8A49-3D9C9C8ABE85}"/>
              </a:ext>
            </a:extLst>
          </p:cNvPr>
          <p:cNvSpPr>
            <a:spLocks noGrp="1"/>
          </p:cNvSpPr>
          <p:nvPr>
            <p:ph type="sldNum" sz="quarter" idx="4"/>
          </p:nvPr>
        </p:nvSpPr>
        <p:spPr>
          <a:xfrm>
            <a:off x="12915900" y="9534525"/>
            <a:ext cx="4114800" cy="547688"/>
          </a:xfrm>
          <a:prstGeom prst="rect">
            <a:avLst/>
          </a:prstGeom>
        </p:spPr>
        <p:txBody>
          <a:bodyPr vert="horz" lIns="91440" tIns="45720" rIns="91440" bIns="45720" rtlCol="0" anchor="ctr"/>
          <a:lstStyle>
            <a:lvl1pPr algn="r">
              <a:defRPr sz="1200">
                <a:solidFill>
                  <a:schemeClr val="tx1">
                    <a:tint val="75000"/>
                  </a:schemeClr>
                </a:solidFill>
              </a:defRPr>
            </a:lvl1pPr>
          </a:lstStyle>
          <a:p>
            <a:fld id="{4908BC7D-7C40-4758-BFB8-C8F1D8E0C5F8}" type="slidenum">
              <a:rPr lang="en-IN" smtClean="0"/>
              <a:t>‹#›</a:t>
            </a:fld>
            <a:endParaRPr lang="en-IN"/>
          </a:p>
        </p:txBody>
      </p:sp>
    </p:spTree>
    <p:extLst>
      <p:ext uri="{BB962C8B-B14F-4D97-AF65-F5344CB8AC3E}">
        <p14:creationId xmlns:p14="http://schemas.microsoft.com/office/powerpoint/2010/main" val="27637090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4" r:id="rId12"/>
    <p:sldLayoutId id="2147483675" r:id="rId13"/>
    <p:sldLayoutId id="2147483676" r:id="rId14"/>
    <p:sldLayoutId id="2147483701"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09A2D2-9441-473D-9DB1-525CECFCF250}"/>
              </a:ext>
            </a:extLst>
          </p:cNvPr>
          <p:cNvSpPr>
            <a:spLocks noGrp="1"/>
          </p:cNvSpPr>
          <p:nvPr>
            <p:ph type="title"/>
          </p:nvPr>
        </p:nvSpPr>
        <p:spPr>
          <a:xfrm>
            <a:off x="1257300" y="547688"/>
            <a:ext cx="15773400" cy="1989137"/>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56F319E-BD21-4D0D-98DF-11E4891DE2B5}"/>
              </a:ext>
            </a:extLst>
          </p:cNvPr>
          <p:cNvSpPr>
            <a:spLocks noGrp="1"/>
          </p:cNvSpPr>
          <p:nvPr>
            <p:ph type="body" idx="1"/>
          </p:nvPr>
        </p:nvSpPr>
        <p:spPr>
          <a:xfrm>
            <a:off x="1257300" y="2738438"/>
            <a:ext cx="15773400" cy="6527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B0E8BC3-98D4-492D-B5AD-410F11571CD3}"/>
              </a:ext>
            </a:extLst>
          </p:cNvPr>
          <p:cNvSpPr>
            <a:spLocks noGrp="1"/>
          </p:cNvSpPr>
          <p:nvPr>
            <p:ph type="dt" sz="half" idx="2"/>
          </p:nvPr>
        </p:nvSpPr>
        <p:spPr>
          <a:xfrm>
            <a:off x="1257300" y="9534525"/>
            <a:ext cx="4114800" cy="547688"/>
          </a:xfrm>
          <a:prstGeom prst="rect">
            <a:avLst/>
          </a:prstGeom>
        </p:spPr>
        <p:txBody>
          <a:bodyPr vert="horz" lIns="91440" tIns="45720" rIns="91440" bIns="45720" rtlCol="0" anchor="ctr"/>
          <a:lstStyle>
            <a:lvl1pPr algn="l">
              <a:defRPr sz="1200">
                <a:solidFill>
                  <a:schemeClr val="tx1">
                    <a:tint val="75000"/>
                  </a:schemeClr>
                </a:solidFill>
              </a:defRPr>
            </a:lvl1pPr>
          </a:lstStyle>
          <a:p>
            <a:fld id="{0CD15698-F049-42B6-AE61-F9C9BE402E0A}" type="datetimeFigureOut">
              <a:rPr lang="en-IN" smtClean="0"/>
              <a:t>19-11-2025</a:t>
            </a:fld>
            <a:endParaRPr lang="en-IN"/>
          </a:p>
        </p:txBody>
      </p:sp>
      <p:sp>
        <p:nvSpPr>
          <p:cNvPr id="5" name="Footer Placeholder 4">
            <a:extLst>
              <a:ext uri="{FF2B5EF4-FFF2-40B4-BE49-F238E27FC236}">
                <a16:creationId xmlns:a16="http://schemas.microsoft.com/office/drawing/2014/main" id="{B73D67F2-ED54-4156-A470-A2F5D65AF011}"/>
              </a:ext>
            </a:extLst>
          </p:cNvPr>
          <p:cNvSpPr>
            <a:spLocks noGrp="1"/>
          </p:cNvSpPr>
          <p:nvPr>
            <p:ph type="ftr" sz="quarter" idx="3"/>
          </p:nvPr>
        </p:nvSpPr>
        <p:spPr>
          <a:xfrm>
            <a:off x="6057900" y="9534525"/>
            <a:ext cx="6172200" cy="54768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EC3C0235-A345-482E-92F2-6193D5AEE43E}"/>
              </a:ext>
            </a:extLst>
          </p:cNvPr>
          <p:cNvSpPr>
            <a:spLocks noGrp="1"/>
          </p:cNvSpPr>
          <p:nvPr>
            <p:ph type="sldNum" sz="quarter" idx="4"/>
          </p:nvPr>
        </p:nvSpPr>
        <p:spPr>
          <a:xfrm>
            <a:off x="12915900" y="9534525"/>
            <a:ext cx="4114800" cy="547688"/>
          </a:xfrm>
          <a:prstGeom prst="rect">
            <a:avLst/>
          </a:prstGeom>
        </p:spPr>
        <p:txBody>
          <a:bodyPr vert="horz" lIns="91440" tIns="45720" rIns="91440" bIns="45720" rtlCol="0" anchor="ctr"/>
          <a:lstStyle>
            <a:lvl1pPr algn="r">
              <a:defRPr sz="1200">
                <a:solidFill>
                  <a:schemeClr val="tx1">
                    <a:tint val="75000"/>
                  </a:schemeClr>
                </a:solidFill>
              </a:defRPr>
            </a:lvl1pPr>
          </a:lstStyle>
          <a:p>
            <a:fld id="{7C7E9D90-1AEB-4F66-99E4-3185EB4CFD60}" type="slidenum">
              <a:rPr lang="en-IN" smtClean="0"/>
              <a:t>‹#›</a:t>
            </a:fld>
            <a:endParaRPr lang="en-IN"/>
          </a:p>
        </p:txBody>
      </p:sp>
    </p:spTree>
    <p:extLst>
      <p:ext uri="{BB962C8B-B14F-4D97-AF65-F5344CB8AC3E}">
        <p14:creationId xmlns:p14="http://schemas.microsoft.com/office/powerpoint/2010/main" val="25929034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D3B0E3-5335-41D6-9D33-DB1201F56285}"/>
              </a:ext>
            </a:extLst>
          </p:cNvPr>
          <p:cNvSpPr>
            <a:spLocks noGrp="1"/>
          </p:cNvSpPr>
          <p:nvPr>
            <p:ph type="title"/>
          </p:nvPr>
        </p:nvSpPr>
        <p:spPr>
          <a:xfrm>
            <a:off x="1257300" y="547688"/>
            <a:ext cx="15773400" cy="1989137"/>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4C0B163-B687-41CB-88AC-DC6C7072F713}"/>
              </a:ext>
            </a:extLst>
          </p:cNvPr>
          <p:cNvSpPr>
            <a:spLocks noGrp="1"/>
          </p:cNvSpPr>
          <p:nvPr>
            <p:ph type="body" idx="1"/>
          </p:nvPr>
        </p:nvSpPr>
        <p:spPr>
          <a:xfrm>
            <a:off x="1257300" y="2738438"/>
            <a:ext cx="15773400" cy="6527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B90C87C-635A-4ECF-B51B-F0AF6C80DE72}"/>
              </a:ext>
            </a:extLst>
          </p:cNvPr>
          <p:cNvSpPr>
            <a:spLocks noGrp="1"/>
          </p:cNvSpPr>
          <p:nvPr>
            <p:ph type="dt" sz="half" idx="2"/>
          </p:nvPr>
        </p:nvSpPr>
        <p:spPr>
          <a:xfrm>
            <a:off x="1257300" y="9534525"/>
            <a:ext cx="4114800" cy="547688"/>
          </a:xfrm>
          <a:prstGeom prst="rect">
            <a:avLst/>
          </a:prstGeom>
        </p:spPr>
        <p:txBody>
          <a:bodyPr vert="horz" lIns="91440" tIns="45720" rIns="91440" bIns="45720" rtlCol="0" anchor="ctr"/>
          <a:lstStyle>
            <a:lvl1pPr algn="l">
              <a:defRPr sz="1200">
                <a:solidFill>
                  <a:schemeClr val="tx1">
                    <a:tint val="75000"/>
                  </a:schemeClr>
                </a:solidFill>
              </a:defRPr>
            </a:lvl1pPr>
          </a:lstStyle>
          <a:p>
            <a:fld id="{A9AE7DD9-1306-434B-B567-80E2937512FE}" type="datetimeFigureOut">
              <a:rPr lang="en-IN" smtClean="0"/>
              <a:t>19-11-2025</a:t>
            </a:fld>
            <a:endParaRPr lang="en-IN"/>
          </a:p>
        </p:txBody>
      </p:sp>
      <p:sp>
        <p:nvSpPr>
          <p:cNvPr id="5" name="Footer Placeholder 4">
            <a:extLst>
              <a:ext uri="{FF2B5EF4-FFF2-40B4-BE49-F238E27FC236}">
                <a16:creationId xmlns:a16="http://schemas.microsoft.com/office/drawing/2014/main" id="{18C8365B-489E-4E68-B506-21451C8A87F4}"/>
              </a:ext>
            </a:extLst>
          </p:cNvPr>
          <p:cNvSpPr>
            <a:spLocks noGrp="1"/>
          </p:cNvSpPr>
          <p:nvPr>
            <p:ph type="ftr" sz="quarter" idx="3"/>
          </p:nvPr>
        </p:nvSpPr>
        <p:spPr>
          <a:xfrm>
            <a:off x="6057900" y="9534525"/>
            <a:ext cx="6172200" cy="54768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948DF79F-BB55-4673-8EDE-F69254FAB0E7}"/>
              </a:ext>
            </a:extLst>
          </p:cNvPr>
          <p:cNvSpPr>
            <a:spLocks noGrp="1"/>
          </p:cNvSpPr>
          <p:nvPr>
            <p:ph type="sldNum" sz="quarter" idx="4"/>
          </p:nvPr>
        </p:nvSpPr>
        <p:spPr>
          <a:xfrm>
            <a:off x="12915900" y="9534525"/>
            <a:ext cx="4114800" cy="547688"/>
          </a:xfrm>
          <a:prstGeom prst="rect">
            <a:avLst/>
          </a:prstGeom>
        </p:spPr>
        <p:txBody>
          <a:bodyPr vert="horz" lIns="91440" tIns="45720" rIns="91440" bIns="45720" rtlCol="0" anchor="ctr"/>
          <a:lstStyle>
            <a:lvl1pPr algn="r">
              <a:defRPr sz="1200">
                <a:solidFill>
                  <a:schemeClr val="tx1">
                    <a:tint val="75000"/>
                  </a:schemeClr>
                </a:solidFill>
              </a:defRPr>
            </a:lvl1pPr>
          </a:lstStyle>
          <a:p>
            <a:fld id="{9E573C53-752F-4973-91A2-26B8C1F186FF}" type="slidenum">
              <a:rPr lang="en-IN" smtClean="0"/>
              <a:t>‹#›</a:t>
            </a:fld>
            <a:endParaRPr lang="en-IN"/>
          </a:p>
        </p:txBody>
      </p:sp>
    </p:spTree>
    <p:extLst>
      <p:ext uri="{BB962C8B-B14F-4D97-AF65-F5344CB8AC3E}">
        <p14:creationId xmlns:p14="http://schemas.microsoft.com/office/powerpoint/2010/main" val="89025285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9.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s://commons.wikimedia.org/wiki/File:Brain_with_a_head_outline_and_grey_and_blue_puzzle_pieces.jp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doi.org/10.21061/strategicmanagementandcaseanalysi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6.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4.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87"/>
        <p:cNvGrpSpPr/>
        <p:nvPr/>
      </p:nvGrpSpPr>
      <p:grpSpPr>
        <a:xfrm>
          <a:off x="0" y="0"/>
          <a:ext cx="0" cy="0"/>
          <a:chOff x="0" y="0"/>
          <a:chExt cx="0" cy="0"/>
        </a:xfrm>
      </p:grpSpPr>
      <p:sp>
        <p:nvSpPr>
          <p:cNvPr id="3" name="Title 2">
            <a:extLst>
              <a:ext uri="{FF2B5EF4-FFF2-40B4-BE49-F238E27FC236}">
                <a16:creationId xmlns:a16="http://schemas.microsoft.com/office/drawing/2014/main" id="{D066A12C-33FD-4922-A38A-9B677083241C}"/>
              </a:ext>
            </a:extLst>
          </p:cNvPr>
          <p:cNvSpPr>
            <a:spLocks noGrp="1"/>
          </p:cNvSpPr>
          <p:nvPr>
            <p:ph type="title"/>
          </p:nvPr>
        </p:nvSpPr>
        <p:spPr>
          <a:xfrm>
            <a:off x="898071" y="2311174"/>
            <a:ext cx="16404336" cy="2346733"/>
          </a:xfrm>
          <a:noFill/>
          <a:ln>
            <a:noFill/>
          </a:ln>
        </p:spPr>
        <p:txBody>
          <a:bodyPr spcFirstLastPara="1" wrap="square" lIns="0" tIns="0" rIns="0" bIns="0" anchor="t" anchorCtr="0">
            <a:spAutoFit/>
          </a:bodyPr>
          <a:lstStyle/>
          <a:p>
            <a:pPr>
              <a:lnSpc>
                <a:spcPct val="91001"/>
              </a:lnSpc>
              <a:spcBef>
                <a:spcPts val="0"/>
              </a:spcBef>
              <a:buClr>
                <a:srgbClr val="000000"/>
              </a:buClr>
              <a:buSzPts val="16758"/>
              <a:buFont typeface="Arial"/>
            </a:pPr>
            <a:r>
              <a:rPr lang="en-US" sz="16758" dirty="0">
                <a:solidFill>
                  <a:srgbClr val="54152A"/>
                </a:solidFill>
                <a:latin typeface="Playfair Display"/>
                <a:sym typeface="Playfair Display"/>
              </a:rPr>
              <a:t>Chapter 1</a:t>
            </a:r>
            <a:endParaRPr lang="en-IN" sz="16758" dirty="0">
              <a:solidFill>
                <a:srgbClr val="54152A"/>
              </a:solidFill>
              <a:latin typeface="Playfair Display"/>
              <a:sym typeface="Arial"/>
            </a:endParaRPr>
          </a:p>
        </p:txBody>
      </p:sp>
      <p:cxnSp>
        <p:nvCxnSpPr>
          <p:cNvPr id="88" name="Google Shape;88;p1">
            <a:extLst>
              <a:ext uri="{C183D7F6-B498-43B3-948B-1728B52AA6E4}">
                <adec:decorative xmlns:adec="http://schemas.microsoft.com/office/drawing/2017/decorative" val="1"/>
              </a:ext>
            </a:extLst>
          </p:cNvPr>
          <p:cNvCxnSpPr/>
          <p:nvPr/>
        </p:nvCxnSpPr>
        <p:spPr>
          <a:xfrm rot="10800000" flipH="1">
            <a:off x="1028706" y="4514765"/>
            <a:ext cx="16230594" cy="38509"/>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1FAFF0FF-3002-44D6-93EB-7063331FB3A2}"/>
              </a:ext>
            </a:extLst>
          </p:cNvPr>
          <p:cNvSpPr>
            <a:spLocks noGrp="1"/>
          </p:cNvSpPr>
          <p:nvPr>
            <p:ph sz="quarter" idx="10"/>
          </p:nvPr>
        </p:nvSpPr>
        <p:spPr>
          <a:xfrm>
            <a:off x="1099911" y="4741181"/>
            <a:ext cx="16230600" cy="800219"/>
          </a:xfrm>
          <a:noFill/>
          <a:ln>
            <a:noFill/>
          </a:ln>
        </p:spPr>
        <p:txBody>
          <a:bodyPr spcFirstLastPara="1" wrap="square" lIns="0" tIns="0" rIns="0" bIns="0" anchor="t" anchorCtr="0">
            <a:spAutoFit/>
          </a:bodyPr>
          <a:lstStyle/>
          <a:p>
            <a:pPr>
              <a:lnSpc>
                <a:spcPct val="140010"/>
              </a:lnSpc>
              <a:spcBef>
                <a:spcPts val="0"/>
              </a:spcBef>
              <a:buClr>
                <a:srgbClr val="000000"/>
              </a:buClr>
              <a:buSzPts val="3714"/>
              <a:buFont typeface="Arial"/>
            </a:pPr>
            <a:r>
              <a:rPr lang="en-US" sz="3714" b="1" dirty="0">
                <a:solidFill>
                  <a:srgbClr val="2B2C30"/>
                </a:solidFill>
                <a:latin typeface="Public Sans"/>
                <a:sym typeface="Public Sans"/>
              </a:rPr>
              <a:t>Introduction to Strategic Management</a:t>
            </a:r>
            <a:endParaRPr lang="en-US" sz="3714" b="1" dirty="0">
              <a:solidFill>
                <a:srgbClr val="2B2C30"/>
              </a:solidFill>
              <a:latin typeface="Public Sans"/>
              <a:sym typeface="Arial"/>
            </a:endParaRPr>
          </a:p>
        </p:txBody>
      </p:sp>
      <p:sp>
        <p:nvSpPr>
          <p:cNvPr id="6" name="Content Placeholder 5">
            <a:extLst>
              <a:ext uri="{FF2B5EF4-FFF2-40B4-BE49-F238E27FC236}">
                <a16:creationId xmlns:a16="http://schemas.microsoft.com/office/drawing/2014/main" id="{922FF8A0-F468-4D15-BC34-AB9EC0647403}"/>
              </a:ext>
            </a:extLst>
          </p:cNvPr>
          <p:cNvSpPr>
            <a:spLocks noGrp="1"/>
          </p:cNvSpPr>
          <p:nvPr>
            <p:ph sz="quarter" idx="11"/>
          </p:nvPr>
        </p:nvSpPr>
        <p:spPr>
          <a:xfrm>
            <a:off x="963385" y="8419647"/>
            <a:ext cx="7863840" cy="1061829"/>
          </a:xfrm>
          <a:noFill/>
          <a:ln>
            <a:noFill/>
          </a:ln>
        </p:spPr>
        <p:txBody>
          <a:bodyPr spcFirstLastPara="1" wrap="square" lIns="0" tIns="0" rIns="0" bIns="0" anchor="t" anchorCtr="0">
            <a:spAutoFit/>
          </a:bodyPr>
          <a:lstStyle/>
          <a:p>
            <a:pPr>
              <a:lnSpc>
                <a:spcPct val="150000"/>
              </a:lnSpc>
              <a:spcBef>
                <a:spcPts val="0"/>
              </a:spcBef>
              <a:buClr>
                <a:srgbClr val="000000"/>
              </a:buClr>
              <a:buSzPts val="2300"/>
              <a:buFont typeface="Arial"/>
            </a:pPr>
            <a:r>
              <a:rPr lang="en-US" sz="2300" b="1" dirty="0">
                <a:solidFill>
                  <a:srgbClr val="2B2C30"/>
                </a:solidFill>
                <a:latin typeface="Public Sans"/>
                <a:sym typeface="Public Sans"/>
              </a:rPr>
              <a:t>Strategic Management </a:t>
            </a:r>
            <a:endParaRPr lang="en-US" sz="2300" b="1" dirty="0">
              <a:solidFill>
                <a:srgbClr val="2B2C30"/>
              </a:solidFill>
              <a:latin typeface="Public Sans"/>
              <a:sym typeface="Arial"/>
            </a:endParaRPr>
          </a:p>
          <a:p>
            <a:pPr>
              <a:lnSpc>
                <a:spcPct val="150000"/>
              </a:lnSpc>
              <a:spcBef>
                <a:spcPts val="0"/>
              </a:spcBef>
              <a:buClr>
                <a:srgbClr val="000000"/>
              </a:buClr>
              <a:buSzPts val="2300"/>
              <a:buFont typeface="Arial"/>
            </a:pPr>
            <a:r>
              <a:rPr lang="en-US" sz="2300" b="1" dirty="0">
                <a:solidFill>
                  <a:srgbClr val="2B2C30"/>
                </a:solidFill>
                <a:latin typeface="Public Sans"/>
                <a:sym typeface="Public Sans"/>
              </a:rPr>
              <a:t>MGT 4394</a:t>
            </a:r>
            <a:endParaRPr lang="en-US" sz="2300" b="1" dirty="0">
              <a:solidFill>
                <a:srgbClr val="2B2C30"/>
              </a:solidFill>
              <a:latin typeface="Public Sans"/>
              <a:sym typeface="Arial"/>
            </a:endParaRPr>
          </a:p>
        </p:txBody>
      </p:sp>
      <p:pic>
        <p:nvPicPr>
          <p:cNvPr id="4" name="Picture 3" descr="Creative Commons license icons showing: CC BY–NC–SA (Attribution, Non-Commercial, Share Alike).">
            <a:extLst>
              <a:ext uri="{FF2B5EF4-FFF2-40B4-BE49-F238E27FC236}">
                <a16:creationId xmlns:a16="http://schemas.microsoft.com/office/drawing/2014/main" id="{4D1BE0D0-5F11-2E0D-9079-B2FDE454AC54}"/>
              </a:ext>
            </a:extLst>
          </p:cNvPr>
          <p:cNvPicPr>
            <a:picLocks noChangeAspect="1"/>
          </p:cNvPicPr>
          <p:nvPr/>
        </p:nvPicPr>
        <p:blipFill>
          <a:blip r:embed="rId3"/>
          <a:stretch>
            <a:fillRect/>
          </a:stretch>
        </p:blipFill>
        <p:spPr>
          <a:xfrm>
            <a:off x="11455242" y="8879216"/>
            <a:ext cx="2400300" cy="838200"/>
          </a:xfrm>
          <a:prstGeom prst="rect">
            <a:avLst/>
          </a:prstGeom>
        </p:spPr>
      </p:pic>
      <p:sp>
        <p:nvSpPr>
          <p:cNvPr id="89" name="Picture 4" descr="Virginia Tech Pamplin College of Business logo."/>
          <p:cNvSpPr/>
          <p:nvPr/>
        </p:nvSpPr>
        <p:spPr>
          <a:xfrm>
            <a:off x="14039408"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8915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3">
          <a:extLst>
            <a:ext uri="{FF2B5EF4-FFF2-40B4-BE49-F238E27FC236}">
              <a16:creationId xmlns:a16="http://schemas.microsoft.com/office/drawing/2014/main" id="{57C6C5DB-F65D-EDD1-756C-566F510335B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7F203FD-42EA-4A55-89D2-39186EBDE0E5}"/>
              </a:ext>
            </a:extLst>
          </p:cNvPr>
          <p:cNvSpPr>
            <a:spLocks noGrp="1"/>
          </p:cNvSpPr>
          <p:nvPr>
            <p:ph type="title"/>
          </p:nvPr>
        </p:nvSpPr>
        <p:spPr>
          <a:xfrm>
            <a:off x="963387" y="1004886"/>
            <a:ext cx="16230600" cy="950976"/>
          </a:xfrm>
        </p:spPr>
        <p:txBody>
          <a:bodyPr>
            <a:normAutofit/>
          </a:bodyPr>
          <a:lstStyle/>
          <a:p>
            <a:r>
              <a:rPr lang="en-US" sz="4400" b="1" i="0" u="none" strike="noStrike" cap="none" dirty="0">
                <a:solidFill>
                  <a:srgbClr val="54152A"/>
                </a:solidFill>
                <a:latin typeface="Public Sans"/>
                <a:ea typeface="Public Sans"/>
                <a:cs typeface="Public Sans"/>
                <a:sym typeface="Public Sans"/>
              </a:rPr>
              <a:t>Key Components of Strategic Management</a:t>
            </a:r>
            <a:endParaRPr lang="en-IN" dirty="0"/>
          </a:p>
        </p:txBody>
      </p:sp>
      <p:cxnSp>
        <p:nvCxnSpPr>
          <p:cNvPr id="156" name="Google Shape;156;p7">
            <a:extLst>
              <a:ext uri="{FF2B5EF4-FFF2-40B4-BE49-F238E27FC236}">
                <a16:creationId xmlns:a16="http://schemas.microsoft.com/office/drawing/2014/main" id="{C3472A85-F894-D564-61B8-2F7679FB376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259BCD28-7171-4980-BB6F-ED1329549D17}"/>
              </a:ext>
            </a:extLst>
          </p:cNvPr>
          <p:cNvSpPr>
            <a:spLocks noGrp="1"/>
          </p:cNvSpPr>
          <p:nvPr>
            <p:ph sz="quarter" idx="10"/>
          </p:nvPr>
        </p:nvSpPr>
        <p:spPr>
          <a:xfrm>
            <a:off x="920749" y="2146753"/>
            <a:ext cx="16239744" cy="6647688"/>
          </a:xfrm>
        </p:spPr>
        <p:txBody>
          <a:bodyPr>
            <a:noAutofit/>
          </a:bodyPr>
          <a:lstStyle/>
          <a:p>
            <a:pPr marL="857250" indent="-857250">
              <a:lnSpc>
                <a:spcPct val="150000"/>
              </a:lnSpc>
              <a:spcBef>
                <a:spcPts val="0"/>
              </a:spcBef>
              <a:buClr>
                <a:srgbClr val="2B2C30"/>
              </a:buClr>
              <a:buSzPts val="4800"/>
              <a:buFont typeface="Arial"/>
              <a:buChar char="•"/>
            </a:pPr>
            <a:r>
              <a:rPr lang="en-US" sz="4800" dirty="0">
                <a:solidFill>
                  <a:srgbClr val="2B2C30"/>
                </a:solidFill>
                <a:latin typeface="Playfair Display"/>
                <a:sym typeface="Playfair Display"/>
              </a:rPr>
              <a:t>Strategic leadership</a:t>
            </a:r>
          </a:p>
          <a:p>
            <a:pPr marL="857250" indent="-857250">
              <a:lnSpc>
                <a:spcPct val="150000"/>
              </a:lnSpc>
              <a:spcBef>
                <a:spcPts val="0"/>
              </a:spcBef>
              <a:buClr>
                <a:srgbClr val="2B2C30"/>
              </a:buClr>
              <a:buSzPts val="4800"/>
              <a:buFont typeface="Arial"/>
              <a:buChar char="•"/>
            </a:pPr>
            <a:r>
              <a:rPr lang="en-US" sz="4800" dirty="0">
                <a:solidFill>
                  <a:srgbClr val="2B2C30"/>
                </a:solidFill>
                <a:latin typeface="Playfair Display"/>
                <a:sym typeface="Playfair Display"/>
              </a:rPr>
              <a:t>Strategic management</a:t>
            </a:r>
            <a:endParaRPr lang="en-US" sz="4800" dirty="0">
              <a:solidFill>
                <a:srgbClr val="2B2C30"/>
              </a:solidFill>
              <a:latin typeface="Playfair Display"/>
              <a:sym typeface="Arial"/>
            </a:endParaRPr>
          </a:p>
          <a:p>
            <a:pPr marL="857250" indent="-857250">
              <a:lnSpc>
                <a:spcPct val="150000"/>
              </a:lnSpc>
              <a:spcBef>
                <a:spcPts val="0"/>
              </a:spcBef>
              <a:buClr>
                <a:srgbClr val="2B2C30"/>
              </a:buClr>
              <a:buSzPts val="4800"/>
              <a:buFont typeface="Arial"/>
              <a:buChar char="•"/>
            </a:pPr>
            <a:r>
              <a:rPr lang="en-US" sz="4800" dirty="0">
                <a:solidFill>
                  <a:srgbClr val="2B2C30"/>
                </a:solidFill>
                <a:latin typeface="Playfair Display"/>
                <a:sym typeface="Playfair Display"/>
              </a:rPr>
              <a:t>Strategy</a:t>
            </a:r>
            <a:endParaRPr lang="en-US" sz="4800" dirty="0">
              <a:solidFill>
                <a:srgbClr val="2B2C30"/>
              </a:solidFill>
              <a:latin typeface="Playfair Display"/>
              <a:sym typeface="Arial"/>
            </a:endParaRPr>
          </a:p>
          <a:p>
            <a:pPr marL="857250" indent="-857250">
              <a:lnSpc>
                <a:spcPct val="150000"/>
              </a:lnSpc>
              <a:spcBef>
                <a:spcPts val="0"/>
              </a:spcBef>
              <a:buClr>
                <a:srgbClr val="2B2C30"/>
              </a:buClr>
              <a:buSzPts val="4800"/>
              <a:buFont typeface="Arial"/>
              <a:buChar char="•"/>
            </a:pPr>
            <a:r>
              <a:rPr lang="en-US" sz="4800" dirty="0">
                <a:solidFill>
                  <a:srgbClr val="2B2C30"/>
                </a:solidFill>
                <a:latin typeface="Playfair Display"/>
                <a:sym typeface="Playfair Display"/>
              </a:rPr>
              <a:t>Strategic analysis</a:t>
            </a:r>
            <a:endParaRPr lang="en-US" sz="4800" dirty="0">
              <a:solidFill>
                <a:srgbClr val="2B2C30"/>
              </a:solidFill>
              <a:latin typeface="Playfair Display"/>
              <a:sym typeface="Arial"/>
            </a:endParaRPr>
          </a:p>
          <a:p>
            <a:pPr marL="857250" indent="-857250">
              <a:lnSpc>
                <a:spcPct val="150000"/>
              </a:lnSpc>
              <a:spcBef>
                <a:spcPts val="0"/>
              </a:spcBef>
              <a:buClr>
                <a:srgbClr val="2B2C30"/>
              </a:buClr>
              <a:buSzPts val="4800"/>
              <a:buFont typeface="Arial"/>
              <a:buChar char="•"/>
            </a:pPr>
            <a:r>
              <a:rPr lang="en-US" sz="4800" dirty="0">
                <a:solidFill>
                  <a:srgbClr val="2B2C30"/>
                </a:solidFill>
                <a:latin typeface="Playfair Display"/>
                <a:sym typeface="Playfair Display"/>
              </a:rPr>
              <a:t>Strategy formulation</a:t>
            </a:r>
          </a:p>
          <a:p>
            <a:pPr marL="857250" indent="-857250">
              <a:lnSpc>
                <a:spcPct val="150000"/>
              </a:lnSpc>
              <a:spcBef>
                <a:spcPts val="0"/>
              </a:spcBef>
              <a:buClr>
                <a:srgbClr val="2B2C30"/>
              </a:buClr>
              <a:buSzPts val="4800"/>
              <a:buFont typeface="Arial"/>
              <a:buChar char="•"/>
            </a:pPr>
            <a:r>
              <a:rPr lang="en-US" sz="4800" dirty="0">
                <a:solidFill>
                  <a:srgbClr val="2B2C30"/>
                </a:solidFill>
                <a:latin typeface="Playfair Display"/>
                <a:sym typeface="Playfair Display"/>
              </a:rPr>
              <a:t>Strategy implementation</a:t>
            </a:r>
            <a:endParaRPr lang="en-US" sz="4800" dirty="0">
              <a:solidFill>
                <a:srgbClr val="2B2C30"/>
              </a:solidFill>
              <a:latin typeface="Playfair Display"/>
              <a:sym typeface="Arial"/>
            </a:endParaRPr>
          </a:p>
        </p:txBody>
      </p:sp>
      <p:sp>
        <p:nvSpPr>
          <p:cNvPr id="157" name="Google Shape;157;p7">
            <a:extLst>
              <a:ext uri="{FF2B5EF4-FFF2-40B4-BE49-F238E27FC236}">
                <a16:creationId xmlns:a16="http://schemas.microsoft.com/office/drawing/2014/main" id="{79B22400-AB40-CE80-1272-D47DA063023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876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3"/>
        <p:cNvGrpSpPr/>
        <p:nvPr/>
      </p:nvGrpSpPr>
      <p:grpSpPr>
        <a:xfrm>
          <a:off x="0" y="0"/>
          <a:ext cx="0" cy="0"/>
          <a:chOff x="0" y="0"/>
          <a:chExt cx="0" cy="0"/>
        </a:xfrm>
      </p:grpSpPr>
      <p:sp>
        <p:nvSpPr>
          <p:cNvPr id="2" name="Title 1">
            <a:extLst>
              <a:ext uri="{FF2B5EF4-FFF2-40B4-BE49-F238E27FC236}">
                <a16:creationId xmlns:a16="http://schemas.microsoft.com/office/drawing/2014/main" id="{FED6B5EE-4DFC-4AB8-9FFA-114CF4EE2A24}"/>
              </a:ext>
            </a:extLst>
          </p:cNvPr>
          <p:cNvSpPr>
            <a:spLocks noGrp="1"/>
          </p:cNvSpPr>
          <p:nvPr>
            <p:ph type="title"/>
          </p:nvPr>
        </p:nvSpPr>
        <p:spPr>
          <a:xfrm>
            <a:off x="914398" y="828756"/>
            <a:ext cx="16252723" cy="1143000"/>
          </a:xfrm>
        </p:spPr>
        <p:txBody>
          <a:bodyPr/>
          <a:lstStyle/>
          <a:p>
            <a:pPr algn="l" rtl="0"/>
            <a:r>
              <a:rPr lang="en-US" sz="4400" b="1" i="0" dirty="0">
                <a:solidFill>
                  <a:srgbClr val="54152A"/>
                </a:solidFill>
                <a:effectLst/>
                <a:latin typeface="Public Sans" panose="020B0604020202020204" charset="0"/>
                <a:ea typeface="Public Sans" panose="020B0604020202020204" charset="0"/>
                <a:cs typeface="Public Sans" panose="020B0604020202020204" charset="0"/>
              </a:rPr>
              <a:t>Strategic Leadership</a:t>
            </a:r>
            <a:endParaRPr lang="en-IN" dirty="0">
              <a:effectLst/>
            </a:endParaRPr>
          </a:p>
        </p:txBody>
      </p:sp>
      <p:cxnSp>
        <p:nvCxnSpPr>
          <p:cNvPr id="156" name="Google Shape;156;p7">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7C652A4B-950F-5A10-23BE-332A3538F065}"/>
              </a:ext>
            </a:extLst>
          </p:cNvPr>
          <p:cNvSpPr>
            <a:spLocks noGrp="1"/>
          </p:cNvSpPr>
          <p:nvPr>
            <p:ph type="body" idx="1"/>
          </p:nvPr>
        </p:nvSpPr>
        <p:spPr>
          <a:xfrm>
            <a:off x="1028695" y="2270215"/>
            <a:ext cx="16208776" cy="6256025"/>
          </a:xfrm>
        </p:spPr>
        <p:txBody>
          <a:bodyPr>
            <a:noAutofit/>
          </a:bodyPr>
          <a:lstStyle/>
          <a:p>
            <a:r>
              <a:rPr lang="en-US" sz="4800" b="1" dirty="0">
                <a:solidFill>
                  <a:schemeClr val="tx1"/>
                </a:solidFill>
                <a:latin typeface="Playfair Display" pitchFamily="2" charset="77"/>
              </a:rPr>
              <a:t>Strategic leadership </a:t>
            </a:r>
            <a:r>
              <a:rPr lang="en-US" sz="4800" dirty="0">
                <a:latin typeface="Playfair Display" pitchFamily="2" charset="77"/>
              </a:rPr>
              <a:t>includes the responsibility, talent, capacity, power, and actions necessary to steer an organization strategically through a dynamic market to create and sustain a competitive advantage and to become and remain an industry leader. </a:t>
            </a:r>
          </a:p>
          <a:p>
            <a:endParaRPr lang="en-US" sz="4800" dirty="0">
              <a:latin typeface="Playfair Display" pitchFamily="2" charset="77"/>
            </a:endParaRPr>
          </a:p>
          <a:p>
            <a:r>
              <a:rPr lang="en-US" sz="4800" dirty="0">
                <a:latin typeface="Playfair Display" pitchFamily="2" charset="77"/>
              </a:rPr>
              <a:t>Strategic leaders direct the strategic management process.</a:t>
            </a:r>
          </a:p>
        </p:txBody>
      </p:sp>
      <p:sp>
        <p:nvSpPr>
          <p:cNvPr id="157" name="Google Shape;157;p7">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0C2ADA03-73B1-D261-655E-5A9B18E6DC1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13EA421-42F0-46C1-8F4F-F3B4A5E3729E}"/>
              </a:ext>
            </a:extLst>
          </p:cNvPr>
          <p:cNvSpPr>
            <a:spLocks noGrp="1"/>
          </p:cNvSpPr>
          <p:nvPr>
            <p:ph type="title"/>
          </p:nvPr>
        </p:nvSpPr>
        <p:spPr>
          <a:xfrm>
            <a:off x="914400" y="829809"/>
            <a:ext cx="16459200" cy="1143000"/>
          </a:xfrm>
        </p:spPr>
        <p:txBody>
          <a:bodyPr/>
          <a:lstStyle/>
          <a:p>
            <a:pPr algn="l">
              <a:lnSpc>
                <a:spcPct val="140010"/>
              </a:lnSpc>
              <a:buClr>
                <a:srgbClr val="000000"/>
              </a:buClr>
              <a:buSzPts val="3714"/>
            </a:pPr>
            <a:r>
              <a:rPr lang="en-IN" b="1" dirty="0">
                <a:solidFill>
                  <a:srgbClr val="54152A"/>
                </a:solidFill>
                <a:latin typeface="Public Sans"/>
                <a:sym typeface="Arial"/>
              </a:rPr>
              <a:t>Strategic Management</a:t>
            </a:r>
          </a:p>
        </p:txBody>
      </p:sp>
      <p:cxnSp>
        <p:nvCxnSpPr>
          <p:cNvPr id="139" name="Google Shape;139;p6">
            <a:extLst>
              <a:ext uri="{FF2B5EF4-FFF2-40B4-BE49-F238E27FC236}">
                <a16:creationId xmlns:a16="http://schemas.microsoft.com/office/drawing/2014/main" id="{E9DC7B9A-BDD5-A827-EBCB-1D0759D3638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CBBFB4AB-621F-4BF5-B4B4-B6C9DC9479A4}"/>
              </a:ext>
            </a:extLst>
          </p:cNvPr>
          <p:cNvSpPr>
            <a:spLocks noGrp="1"/>
          </p:cNvSpPr>
          <p:nvPr>
            <p:ph sz="quarter" idx="10"/>
          </p:nvPr>
        </p:nvSpPr>
        <p:spPr>
          <a:xfrm>
            <a:off x="979714" y="2149021"/>
            <a:ext cx="16239744" cy="5175504"/>
          </a:xfrm>
          <a:noFill/>
          <a:ln>
            <a:noFill/>
          </a:ln>
        </p:spPr>
        <p:txBody>
          <a:bodyPr spcFirstLastPara="1" wrap="square" lIns="0" tIns="0" rIns="0" bIns="0" anchor="t" anchorCtr="0">
            <a:spAutoFit/>
          </a:bodyPr>
          <a:lstStyle/>
          <a:p>
            <a:pPr marL="50800">
              <a:spcBef>
                <a:spcPts val="0"/>
              </a:spcBef>
              <a:buClr>
                <a:srgbClr val="2B2C30"/>
              </a:buClr>
              <a:buSzPts val="4000"/>
            </a:pPr>
            <a:r>
              <a:rPr lang="en-US" sz="4800" b="1" dirty="0">
                <a:solidFill>
                  <a:schemeClr val="tx1"/>
                </a:solidFill>
                <a:latin typeface="Playfair Display" pitchFamily="2" charset="77"/>
                <a:cs typeface="Arial"/>
                <a:sym typeface="Arial"/>
              </a:rPr>
              <a:t>Strategic management </a:t>
            </a:r>
            <a:r>
              <a:rPr lang="en-US" sz="4800" dirty="0">
                <a:solidFill>
                  <a:schemeClr val="tx1"/>
                </a:solidFill>
                <a:latin typeface="Playfair Display" pitchFamily="2" charset="77"/>
                <a:cs typeface="Arial"/>
                <a:sym typeface="Arial"/>
              </a:rPr>
              <a:t>is the dynamic and ongoing process of managing a firm’s approach to strategy. </a:t>
            </a:r>
          </a:p>
          <a:p>
            <a:pPr marL="50800">
              <a:spcBef>
                <a:spcPts val="0"/>
              </a:spcBef>
              <a:buClr>
                <a:srgbClr val="2B2C30"/>
              </a:buClr>
              <a:buSzPts val="4000"/>
            </a:pPr>
            <a:endParaRPr lang="en-US" sz="4800" dirty="0">
              <a:solidFill>
                <a:schemeClr val="tx1"/>
              </a:solidFill>
              <a:latin typeface="Playfair Display" pitchFamily="2" charset="77"/>
              <a:cs typeface="Arial"/>
              <a:sym typeface="Arial"/>
            </a:endParaRPr>
          </a:p>
          <a:p>
            <a:pPr marL="50800">
              <a:spcBef>
                <a:spcPts val="0"/>
              </a:spcBef>
              <a:buClr>
                <a:srgbClr val="2B2C30"/>
              </a:buClr>
              <a:buSzPts val="4000"/>
            </a:pPr>
            <a:r>
              <a:rPr lang="en-US" sz="4800" dirty="0">
                <a:solidFill>
                  <a:schemeClr val="tx1"/>
                </a:solidFill>
                <a:latin typeface="Playfair Display" pitchFamily="2" charset="77"/>
                <a:cs typeface="Arial"/>
                <a:sym typeface="Arial"/>
              </a:rPr>
              <a:t>Strategic management follows a structured process to methodically and thoroughly analyze the environment, industry, and firm as well as to formulate and implement strategy.</a:t>
            </a:r>
            <a:endParaRPr lang="en-IN" sz="4800" dirty="0">
              <a:solidFill>
                <a:schemeClr val="tx1"/>
              </a:solidFill>
              <a:latin typeface="Playfair Display" pitchFamily="2" charset="77"/>
              <a:cs typeface="Arial"/>
              <a:sym typeface="Arial"/>
            </a:endParaRPr>
          </a:p>
        </p:txBody>
      </p:sp>
      <p:sp>
        <p:nvSpPr>
          <p:cNvPr id="140" name="Google Shape;140;p6">
            <a:extLst>
              <a:ext uri="{FF2B5EF4-FFF2-40B4-BE49-F238E27FC236}">
                <a16:creationId xmlns:a16="http://schemas.microsoft.com/office/drawing/2014/main" id="{80FBD2F7-4629-15AC-C645-222D3ABD5CD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86615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31856E17-E59A-DEA9-1128-AE445FBAA13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5022FF0-08D4-4554-80CF-6081AAF10A7E}"/>
              </a:ext>
            </a:extLst>
          </p:cNvPr>
          <p:cNvSpPr>
            <a:spLocks noGrp="1"/>
          </p:cNvSpPr>
          <p:nvPr>
            <p:ph type="title"/>
          </p:nvPr>
        </p:nvSpPr>
        <p:spPr>
          <a:xfrm>
            <a:off x="947057" y="797152"/>
            <a:ext cx="16393886" cy="1143000"/>
          </a:xfrm>
        </p:spPr>
        <p:txBody>
          <a:bodyPr/>
          <a:lstStyle/>
          <a:p>
            <a:pPr marL="0" marR="0" lvl="0" indent="0" algn="l" rtl="0">
              <a:lnSpc>
                <a:spcPct val="140010"/>
              </a:lnSpc>
              <a:spcBef>
                <a:spcPts val="0"/>
              </a:spcBef>
              <a:spcAft>
                <a:spcPts val="0"/>
              </a:spcAft>
              <a:buClr>
                <a:srgbClr val="000000"/>
              </a:buClr>
              <a:buSzPts val="3714"/>
              <a:buFont typeface="Arial"/>
              <a:buNone/>
            </a:pPr>
            <a:r>
              <a:rPr lang="en-US" sz="4400" b="1" i="0" u="none" strike="noStrike" cap="none" dirty="0">
                <a:solidFill>
                  <a:srgbClr val="54152A"/>
                </a:solidFill>
                <a:latin typeface="Public Sans"/>
                <a:ea typeface="Public Sans"/>
                <a:cs typeface="Public Sans"/>
                <a:sym typeface="Public Sans"/>
              </a:rPr>
              <a:t>Strategy</a:t>
            </a:r>
            <a:endParaRPr lang="en-US" sz="4400" b="0" i="0" u="none" strike="noStrike" cap="none" dirty="0">
              <a:solidFill>
                <a:srgbClr val="000000"/>
              </a:solidFill>
              <a:latin typeface="Arial"/>
              <a:ea typeface="Arial"/>
              <a:cs typeface="Arial"/>
              <a:sym typeface="Arial"/>
            </a:endParaRPr>
          </a:p>
        </p:txBody>
      </p:sp>
      <p:cxnSp>
        <p:nvCxnSpPr>
          <p:cNvPr id="139" name="Google Shape;139;p6">
            <a:extLst>
              <a:ext uri="{FF2B5EF4-FFF2-40B4-BE49-F238E27FC236}">
                <a16:creationId xmlns:a16="http://schemas.microsoft.com/office/drawing/2014/main" id="{ACC2660A-84AD-5C77-4431-CE60442604B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233899DB-AE46-421B-8407-92645D3C786B}"/>
              </a:ext>
            </a:extLst>
          </p:cNvPr>
          <p:cNvSpPr>
            <a:spLocks noGrp="1"/>
          </p:cNvSpPr>
          <p:nvPr>
            <p:ph sz="quarter" idx="10"/>
          </p:nvPr>
        </p:nvSpPr>
        <p:spPr>
          <a:xfrm>
            <a:off x="983118" y="2149021"/>
            <a:ext cx="16239744" cy="5907024"/>
          </a:xfrm>
        </p:spPr>
        <p:txBody>
          <a:bodyPr>
            <a:normAutofit lnSpcReduction="10000"/>
          </a:bodyPr>
          <a:lstStyle/>
          <a:p>
            <a:pPr marL="50800">
              <a:lnSpc>
                <a:spcPct val="110000"/>
              </a:lnSpc>
              <a:spcBef>
                <a:spcPts val="0"/>
              </a:spcBef>
              <a:buClr>
                <a:srgbClr val="2B2C30"/>
              </a:buClr>
              <a:buSzPts val="4000"/>
            </a:pPr>
            <a:r>
              <a:rPr lang="en-US" sz="4800" b="1" dirty="0">
                <a:solidFill>
                  <a:srgbClr val="000000"/>
                </a:solidFill>
                <a:latin typeface="Playfair Display" pitchFamily="2" charset="77"/>
                <a:cs typeface="Arial"/>
                <a:sym typeface="Arial"/>
              </a:rPr>
              <a:t>Strategy </a:t>
            </a:r>
            <a:r>
              <a:rPr lang="en-US" sz="4800" dirty="0">
                <a:solidFill>
                  <a:srgbClr val="000000"/>
                </a:solidFill>
                <a:latin typeface="Playfair Display" pitchFamily="2" charset="77"/>
                <a:cs typeface="Arial"/>
                <a:sym typeface="Arial"/>
              </a:rPr>
              <a:t>is a collection of organizational plans and processes that focus on creating and sustaining superior firm performance relative to a company’s competitors, which creates a sustainable competitive advantage. </a:t>
            </a:r>
          </a:p>
          <a:p>
            <a:pPr marL="50800">
              <a:spcBef>
                <a:spcPts val="0"/>
              </a:spcBef>
              <a:buClr>
                <a:srgbClr val="2B2C30"/>
              </a:buClr>
              <a:buSzPts val="4000"/>
            </a:pPr>
            <a:endParaRPr lang="en-US" sz="4800" dirty="0">
              <a:solidFill>
                <a:srgbClr val="000000"/>
              </a:solidFill>
              <a:latin typeface="Playfair Display" pitchFamily="2" charset="77"/>
              <a:cs typeface="Arial"/>
              <a:sym typeface="Arial"/>
            </a:endParaRPr>
          </a:p>
          <a:p>
            <a:pPr marL="50800">
              <a:lnSpc>
                <a:spcPct val="110000"/>
              </a:lnSpc>
              <a:spcBef>
                <a:spcPts val="0"/>
              </a:spcBef>
              <a:buClr>
                <a:srgbClr val="2B2C30"/>
              </a:buClr>
              <a:buSzPts val="4000"/>
            </a:pPr>
            <a:r>
              <a:rPr lang="en-US" sz="4800" dirty="0">
                <a:solidFill>
                  <a:srgbClr val="000000"/>
                </a:solidFill>
                <a:latin typeface="Playfair Display" pitchFamily="2" charset="77"/>
                <a:cs typeface="Arial"/>
                <a:sym typeface="Arial"/>
              </a:rPr>
              <a:t>Strategies are broad and long range, with few specifics. </a:t>
            </a:r>
          </a:p>
          <a:p>
            <a:pPr marL="50800">
              <a:spcBef>
                <a:spcPts val="0"/>
              </a:spcBef>
              <a:buClr>
                <a:srgbClr val="2B2C30"/>
              </a:buClr>
              <a:buSzPts val="4000"/>
            </a:pPr>
            <a:endParaRPr lang="en-US" sz="4800" dirty="0">
              <a:solidFill>
                <a:srgbClr val="000000"/>
              </a:solidFill>
              <a:latin typeface="Playfair Display" pitchFamily="2" charset="77"/>
              <a:cs typeface="Arial"/>
              <a:sym typeface="Arial"/>
            </a:endParaRPr>
          </a:p>
          <a:p>
            <a:pPr marL="50800">
              <a:lnSpc>
                <a:spcPct val="110000"/>
              </a:lnSpc>
              <a:spcBef>
                <a:spcPts val="0"/>
              </a:spcBef>
              <a:buClr>
                <a:srgbClr val="2B2C30"/>
              </a:buClr>
              <a:buSzPts val="4000"/>
            </a:pPr>
            <a:r>
              <a:rPr lang="en-US" sz="4800" dirty="0">
                <a:solidFill>
                  <a:srgbClr val="000000"/>
                </a:solidFill>
                <a:latin typeface="Playfair Display" pitchFamily="2" charset="77"/>
                <a:cs typeface="Arial"/>
                <a:sym typeface="Arial"/>
              </a:rPr>
              <a:t>They do not typically address actions.</a:t>
            </a:r>
            <a:endParaRPr lang="en-IN" sz="4800" dirty="0">
              <a:solidFill>
                <a:srgbClr val="000000"/>
              </a:solidFill>
              <a:latin typeface="Playfair Display" pitchFamily="2" charset="77"/>
              <a:cs typeface="Arial"/>
              <a:sym typeface="Arial"/>
            </a:endParaRPr>
          </a:p>
        </p:txBody>
      </p:sp>
      <p:sp>
        <p:nvSpPr>
          <p:cNvPr id="140" name="Google Shape;140;p6">
            <a:extLst>
              <a:ext uri="{FF2B5EF4-FFF2-40B4-BE49-F238E27FC236}">
                <a16:creationId xmlns:a16="http://schemas.microsoft.com/office/drawing/2014/main" id="{764E0682-E7E7-2E2A-0BB8-22EDA7DE7B2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32569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9DA0AE3A-803E-D257-D581-87A11779324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BC487D1-FDF2-4C5C-A2E8-EBBD54BFEC37}"/>
              </a:ext>
            </a:extLst>
          </p:cNvPr>
          <p:cNvSpPr>
            <a:spLocks noGrp="1"/>
          </p:cNvSpPr>
          <p:nvPr>
            <p:ph type="title"/>
          </p:nvPr>
        </p:nvSpPr>
        <p:spPr>
          <a:xfrm>
            <a:off x="947057" y="797152"/>
            <a:ext cx="16393886" cy="1143000"/>
          </a:xfrm>
        </p:spPr>
        <p:txBody>
          <a:bodyPr>
            <a:normAutofit/>
          </a:bodyPr>
          <a:lstStyle/>
          <a:p>
            <a:pPr marL="0" marR="0" lvl="0" indent="0" algn="l" rtl="0">
              <a:lnSpc>
                <a:spcPct val="140010"/>
              </a:lnSpc>
              <a:spcBef>
                <a:spcPts val="0"/>
              </a:spcBef>
              <a:spcAft>
                <a:spcPts val="0"/>
              </a:spcAft>
              <a:buClr>
                <a:srgbClr val="000000"/>
              </a:buClr>
              <a:buSzPts val="3714"/>
              <a:buFont typeface="Arial"/>
              <a:buNone/>
            </a:pPr>
            <a:r>
              <a:rPr lang="en-US" sz="4400" b="1" i="0" u="none" strike="noStrike" cap="none" dirty="0">
                <a:solidFill>
                  <a:srgbClr val="54152A"/>
                </a:solidFill>
                <a:latin typeface="Public Sans"/>
                <a:ea typeface="Public Sans"/>
                <a:cs typeface="Public Sans"/>
                <a:sym typeface="Public Sans"/>
              </a:rPr>
              <a:t>Strategic Analysis, 1 of 2</a:t>
            </a:r>
            <a:endParaRPr lang="en-US" sz="4400" b="0" i="0" u="none" strike="noStrike" cap="none" dirty="0">
              <a:solidFill>
                <a:srgbClr val="000000"/>
              </a:solidFill>
              <a:latin typeface="Arial"/>
              <a:ea typeface="Arial"/>
              <a:cs typeface="Arial"/>
              <a:sym typeface="Arial"/>
            </a:endParaRPr>
          </a:p>
        </p:txBody>
      </p:sp>
      <p:cxnSp>
        <p:nvCxnSpPr>
          <p:cNvPr id="139" name="Google Shape;139;p6">
            <a:extLst>
              <a:ext uri="{FF2B5EF4-FFF2-40B4-BE49-F238E27FC236}">
                <a16:creationId xmlns:a16="http://schemas.microsoft.com/office/drawing/2014/main" id="{F51353F5-D85B-3BA1-8319-0C084C548EB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A77A58B1-5907-4AA8-B4D8-5A96375DBFE7}"/>
              </a:ext>
            </a:extLst>
          </p:cNvPr>
          <p:cNvSpPr>
            <a:spLocks noGrp="1"/>
          </p:cNvSpPr>
          <p:nvPr>
            <p:ph sz="quarter" idx="10"/>
          </p:nvPr>
        </p:nvSpPr>
        <p:spPr>
          <a:xfrm>
            <a:off x="917803" y="2149020"/>
            <a:ext cx="16423140" cy="6153912"/>
          </a:xfrm>
        </p:spPr>
        <p:txBody>
          <a:bodyPr>
            <a:normAutofit lnSpcReduction="10000"/>
          </a:bodyPr>
          <a:lstStyle/>
          <a:p>
            <a:pPr marL="50800">
              <a:lnSpc>
                <a:spcPct val="110000"/>
              </a:lnSpc>
              <a:spcBef>
                <a:spcPts val="0"/>
              </a:spcBef>
              <a:buClr>
                <a:srgbClr val="2B2C30"/>
              </a:buClr>
              <a:buSzPts val="4000"/>
            </a:pPr>
            <a:r>
              <a:rPr lang="en-US" sz="4000" dirty="0">
                <a:solidFill>
                  <a:srgbClr val="000000"/>
                </a:solidFill>
                <a:latin typeface="Playfair Display" pitchFamily="2" charset="77"/>
                <a:cs typeface="Arial"/>
                <a:sym typeface="Arial"/>
              </a:rPr>
              <a:t>In firms, </a:t>
            </a:r>
            <a:r>
              <a:rPr lang="en-US" sz="4000" b="1" dirty="0">
                <a:solidFill>
                  <a:srgbClr val="000000"/>
                </a:solidFill>
                <a:latin typeface="Playfair Display" pitchFamily="2" charset="77"/>
                <a:cs typeface="Arial"/>
                <a:sym typeface="Arial"/>
              </a:rPr>
              <a:t>Strategic analysis</a:t>
            </a:r>
            <a:r>
              <a:rPr lang="en-US" sz="4000" dirty="0">
                <a:solidFill>
                  <a:srgbClr val="000000"/>
                </a:solidFill>
                <a:latin typeface="Playfair Display" pitchFamily="2" charset="77"/>
                <a:cs typeface="Arial"/>
                <a:sym typeface="Arial"/>
              </a:rPr>
              <a:t> is the process of applying strategic management concepts and theories by using analytical frameworks and tools to conduct a thorough 360-degree analysis of a firm. </a:t>
            </a:r>
          </a:p>
          <a:p>
            <a:pPr marL="50800">
              <a:spcBef>
                <a:spcPts val="0"/>
              </a:spcBef>
              <a:buClr>
                <a:srgbClr val="2B2C30"/>
              </a:buClr>
              <a:buSzPts val="4000"/>
            </a:pPr>
            <a:endParaRPr lang="en-US" sz="4000" dirty="0">
              <a:solidFill>
                <a:srgbClr val="000000"/>
              </a:solidFill>
              <a:latin typeface="Playfair Display" pitchFamily="2" charset="77"/>
              <a:cs typeface="Arial"/>
              <a:sym typeface="Arial"/>
            </a:endParaRPr>
          </a:p>
          <a:p>
            <a:pPr marL="50800">
              <a:lnSpc>
                <a:spcPct val="110000"/>
              </a:lnSpc>
              <a:spcBef>
                <a:spcPts val="0"/>
              </a:spcBef>
              <a:buClr>
                <a:srgbClr val="2B2C30"/>
              </a:buClr>
              <a:buSzPts val="4000"/>
            </a:pPr>
            <a:r>
              <a:rPr lang="en-US" sz="4000" dirty="0">
                <a:solidFill>
                  <a:srgbClr val="000000"/>
                </a:solidFill>
                <a:latin typeface="Playfair Display" pitchFamily="2" charset="77"/>
                <a:cs typeface="Arial"/>
                <a:sym typeface="Arial"/>
              </a:rPr>
              <a:t>This enables </a:t>
            </a:r>
            <a:r>
              <a:rPr lang="en-US" sz="4000" i="1" dirty="0">
                <a:solidFill>
                  <a:srgbClr val="000000"/>
                </a:solidFill>
                <a:latin typeface="Playfair Display" pitchFamily="2" charset="77"/>
                <a:cs typeface="Arial"/>
                <a:sym typeface="Arial"/>
              </a:rPr>
              <a:t>strategy managers</a:t>
            </a:r>
            <a:r>
              <a:rPr lang="en-US" sz="4000" dirty="0">
                <a:solidFill>
                  <a:srgbClr val="000000"/>
                </a:solidFill>
                <a:latin typeface="Playfair Display" pitchFamily="2" charset="77"/>
                <a:cs typeface="Arial"/>
                <a:sym typeface="Arial"/>
              </a:rPr>
              <a:t> to make evidenced-based decisions about strategy formulation and strategy implementation in all areas of the company’s operations.</a:t>
            </a:r>
          </a:p>
          <a:p>
            <a:pPr marL="50800">
              <a:spcBef>
                <a:spcPts val="0"/>
              </a:spcBef>
              <a:buClr>
                <a:srgbClr val="2B2C30"/>
              </a:buClr>
              <a:buSzPts val="4000"/>
            </a:pPr>
            <a:endParaRPr lang="en-US" sz="4000" dirty="0">
              <a:solidFill>
                <a:srgbClr val="000000"/>
              </a:solidFill>
              <a:latin typeface="Playfair Display" pitchFamily="2" charset="77"/>
              <a:cs typeface="Arial"/>
              <a:sym typeface="Arial"/>
            </a:endParaRPr>
          </a:p>
          <a:p>
            <a:pPr marL="50800">
              <a:spcBef>
                <a:spcPts val="0"/>
              </a:spcBef>
              <a:buClr>
                <a:srgbClr val="2B2C30"/>
              </a:buClr>
              <a:buSzPts val="4000"/>
            </a:pPr>
            <a:r>
              <a:rPr lang="en-US" sz="4000" i="1" dirty="0">
                <a:solidFill>
                  <a:srgbClr val="000000"/>
                </a:solidFill>
                <a:latin typeface="Playfair Display" pitchFamily="2" charset="77"/>
                <a:cs typeface="Arial"/>
                <a:sym typeface="Arial"/>
              </a:rPr>
              <a:t>You</a:t>
            </a:r>
            <a:r>
              <a:rPr lang="en-US" sz="4000" dirty="0">
                <a:solidFill>
                  <a:srgbClr val="000000"/>
                </a:solidFill>
                <a:latin typeface="Playfair Display" pitchFamily="2" charset="77"/>
                <a:cs typeface="Arial"/>
                <a:sym typeface="Arial"/>
              </a:rPr>
              <a:t> conduct </a:t>
            </a:r>
            <a:r>
              <a:rPr lang="en-US" sz="4000" b="1" dirty="0">
                <a:solidFill>
                  <a:srgbClr val="000000"/>
                </a:solidFill>
                <a:latin typeface="Playfair Display" pitchFamily="2" charset="77"/>
                <a:cs typeface="Arial"/>
                <a:sym typeface="Arial"/>
              </a:rPr>
              <a:t>strategic analysis</a:t>
            </a:r>
            <a:r>
              <a:rPr lang="en-US" sz="4000" dirty="0">
                <a:solidFill>
                  <a:srgbClr val="000000"/>
                </a:solidFill>
                <a:latin typeface="Playfair Display" pitchFamily="2" charset="77"/>
                <a:cs typeface="Arial"/>
                <a:sym typeface="Arial"/>
              </a:rPr>
              <a:t> of a company by conducting a </a:t>
            </a:r>
            <a:r>
              <a:rPr lang="en-US" sz="4000" u="sng" dirty="0">
                <a:solidFill>
                  <a:srgbClr val="000000"/>
                </a:solidFill>
                <a:latin typeface="Playfair Display" pitchFamily="2" charset="77"/>
                <a:cs typeface="Arial"/>
                <a:sym typeface="Arial"/>
              </a:rPr>
              <a:t>case analysis</a:t>
            </a:r>
            <a:r>
              <a:rPr lang="en-US" sz="4000" dirty="0">
                <a:solidFill>
                  <a:srgbClr val="000000"/>
                </a:solidFill>
                <a:latin typeface="Playfair Display" pitchFamily="2" charset="77"/>
                <a:cs typeface="Arial"/>
                <a:sym typeface="Arial"/>
              </a:rPr>
              <a:t>.</a:t>
            </a:r>
            <a:endParaRPr lang="en-IN" sz="4000" dirty="0">
              <a:solidFill>
                <a:srgbClr val="000000"/>
              </a:solidFill>
              <a:latin typeface="Playfair Display" pitchFamily="2" charset="77"/>
              <a:cs typeface="Arial"/>
              <a:sym typeface="Arial"/>
            </a:endParaRPr>
          </a:p>
        </p:txBody>
      </p:sp>
      <p:sp>
        <p:nvSpPr>
          <p:cNvPr id="140" name="Google Shape;140;p6">
            <a:extLst>
              <a:ext uri="{FF2B5EF4-FFF2-40B4-BE49-F238E27FC236}">
                <a16:creationId xmlns:a16="http://schemas.microsoft.com/office/drawing/2014/main" id="{4C38480D-E9F2-9E53-7B2C-2A10359CEDF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45498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ACEEB389-0175-6A1C-5874-0BC28B944E0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6FF28E7-4D32-4E29-A7FE-BD905595D237}"/>
              </a:ext>
            </a:extLst>
          </p:cNvPr>
          <p:cNvSpPr>
            <a:spLocks noGrp="1"/>
          </p:cNvSpPr>
          <p:nvPr>
            <p:ph type="title"/>
          </p:nvPr>
        </p:nvSpPr>
        <p:spPr>
          <a:xfrm>
            <a:off x="881742" y="764495"/>
            <a:ext cx="16491857" cy="1143000"/>
          </a:xfrm>
        </p:spPr>
        <p:txBody>
          <a:bodyPr/>
          <a:lstStyle/>
          <a:p>
            <a:pPr marL="0" marR="0" lvl="0" indent="0" algn="l" rtl="0">
              <a:lnSpc>
                <a:spcPct val="140010"/>
              </a:lnSpc>
              <a:spcBef>
                <a:spcPts val="0"/>
              </a:spcBef>
              <a:spcAft>
                <a:spcPts val="0"/>
              </a:spcAft>
              <a:buClr>
                <a:srgbClr val="000000"/>
              </a:buClr>
              <a:buSzPts val="3714"/>
              <a:buFont typeface="Arial"/>
              <a:buNone/>
            </a:pPr>
            <a:r>
              <a:rPr lang="en-US" sz="4400" b="1" i="0" u="none" strike="noStrike" cap="none" dirty="0">
                <a:solidFill>
                  <a:srgbClr val="54152A"/>
                </a:solidFill>
                <a:latin typeface="Public Sans"/>
                <a:ea typeface="Public Sans"/>
                <a:cs typeface="Public Sans"/>
                <a:sym typeface="Public Sans"/>
              </a:rPr>
              <a:t>Strategic Analysis, 2 of 2</a:t>
            </a:r>
            <a:endParaRPr lang="en-US" sz="4400" b="0" i="0" u="none" strike="noStrike" cap="none" dirty="0">
              <a:solidFill>
                <a:srgbClr val="000000"/>
              </a:solidFill>
              <a:latin typeface="Arial"/>
              <a:ea typeface="Arial"/>
              <a:cs typeface="Arial"/>
              <a:sym typeface="Arial"/>
            </a:endParaRPr>
          </a:p>
        </p:txBody>
      </p:sp>
      <p:cxnSp>
        <p:nvCxnSpPr>
          <p:cNvPr id="139" name="Google Shape;139;p6">
            <a:extLst>
              <a:ext uri="{FF2B5EF4-FFF2-40B4-BE49-F238E27FC236}">
                <a16:creationId xmlns:a16="http://schemas.microsoft.com/office/drawing/2014/main" id="{83AB4532-B9E2-C085-4572-CBAC8AEB0B3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10" name="Content Placeholder 3">
            <a:extLst>
              <a:ext uri="{FF2B5EF4-FFF2-40B4-BE49-F238E27FC236}">
                <a16:creationId xmlns:a16="http://schemas.microsoft.com/office/drawing/2014/main" id="{29C10E1A-3ACA-491D-8EEF-9FB03293BB2F}"/>
              </a:ext>
            </a:extLst>
          </p:cNvPr>
          <p:cNvSpPr txBox="1">
            <a:spLocks noGrp="1"/>
          </p:cNvSpPr>
          <p:nvPr>
            <p:ph sz="quarter" idx="10"/>
          </p:nvPr>
        </p:nvSpPr>
        <p:spPr>
          <a:xfrm>
            <a:off x="983120" y="2051050"/>
            <a:ext cx="15782544" cy="6647688"/>
          </a:xfrm>
          <a:prstGeom prst="rect">
            <a:avLst/>
          </a:prstGeom>
          <a:noFill/>
          <a:ln>
            <a:noFill/>
          </a:ln>
        </p:spPr>
        <p:txBody>
          <a:bodyPr spcFirstLastPara="1" wrap="square" lIns="0" tIns="0" rIns="0" bIns="0" anchor="t" anchorCtr="0">
            <a:spAutoFit/>
          </a:bodyPr>
          <a:lstStyle/>
          <a:p>
            <a:pPr marL="50800" lvl="0">
              <a:buClr>
                <a:srgbClr val="2B2C30"/>
              </a:buClr>
              <a:buSzPts val="4000"/>
            </a:pPr>
            <a:r>
              <a:rPr lang="en-US" sz="4800" b="1" dirty="0">
                <a:latin typeface="Playfair Display" pitchFamily="2" charset="77"/>
              </a:rPr>
              <a:t>When you graduate, </a:t>
            </a:r>
            <a:r>
              <a:rPr lang="en-US" sz="4800" dirty="0">
                <a:latin typeface="Playfair Display" pitchFamily="2" charset="77"/>
              </a:rPr>
              <a:t>you will be involved in strategic analysis either immediately or very early in your career, depending on the size company you join and its management style, whether you serve as an internal or external consultant or you begin an entrepreneurial venture of your own. </a:t>
            </a:r>
          </a:p>
          <a:p>
            <a:pPr marL="50800" lvl="0">
              <a:buClr>
                <a:srgbClr val="2B2C30"/>
              </a:buClr>
              <a:buSzPts val="4000"/>
            </a:pPr>
            <a:endParaRPr lang="en-US" sz="4800" dirty="0">
              <a:latin typeface="Playfair Display" pitchFamily="2" charset="77"/>
            </a:endParaRPr>
          </a:p>
          <a:p>
            <a:pPr marL="50800" lvl="0">
              <a:buClr>
                <a:srgbClr val="2B2C30"/>
              </a:buClr>
              <a:buSzPts val="4000"/>
            </a:pPr>
            <a:r>
              <a:rPr lang="en-US" sz="4800" dirty="0">
                <a:latin typeface="Playfair Display" pitchFamily="2" charset="77"/>
              </a:rPr>
              <a:t>Competency in strategic analysis is essential to both navigating a career and to starting your own business</a:t>
            </a:r>
            <a:endParaRPr lang="en-US" sz="4800" dirty="0">
              <a:solidFill>
                <a:schemeClr val="tx1"/>
              </a:solidFill>
              <a:latin typeface="Playfair Display" pitchFamily="2" charset="77"/>
            </a:endParaRPr>
          </a:p>
        </p:txBody>
      </p:sp>
      <p:sp>
        <p:nvSpPr>
          <p:cNvPr id="140" name="Google Shape;140;p6">
            <a:extLst>
              <a:ext uri="{FF2B5EF4-FFF2-40B4-BE49-F238E27FC236}">
                <a16:creationId xmlns:a16="http://schemas.microsoft.com/office/drawing/2014/main" id="{623B1B6A-697C-576A-316E-3526444C475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9648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p:cNvGrpSpPr/>
        <p:nvPr/>
      </p:nvGrpSpPr>
      <p:grpSpPr>
        <a:xfrm>
          <a:off x="0" y="0"/>
          <a:ext cx="0" cy="0"/>
          <a:chOff x="0" y="0"/>
          <a:chExt cx="0" cy="0"/>
        </a:xfrm>
      </p:grpSpPr>
      <p:sp>
        <p:nvSpPr>
          <p:cNvPr id="3" name="Title 2">
            <a:extLst>
              <a:ext uri="{FF2B5EF4-FFF2-40B4-BE49-F238E27FC236}">
                <a16:creationId xmlns:a16="http://schemas.microsoft.com/office/drawing/2014/main" id="{4F7B977A-5B1E-4B5A-BFB8-F3614F2C60E7}"/>
              </a:ext>
            </a:extLst>
          </p:cNvPr>
          <p:cNvSpPr>
            <a:spLocks noGrp="1"/>
          </p:cNvSpPr>
          <p:nvPr>
            <p:ph type="title"/>
          </p:nvPr>
        </p:nvSpPr>
        <p:spPr>
          <a:xfrm>
            <a:off x="849085" y="764495"/>
            <a:ext cx="16361229" cy="1143000"/>
          </a:xfrm>
        </p:spPr>
        <p:txBody>
          <a:bodyPr/>
          <a:lstStyle/>
          <a:p>
            <a:pPr marL="0" marR="0" lvl="0" indent="0" algn="l" rtl="0">
              <a:lnSpc>
                <a:spcPct val="140010"/>
              </a:lnSpc>
              <a:spcBef>
                <a:spcPts val="0"/>
              </a:spcBef>
              <a:spcAft>
                <a:spcPts val="0"/>
              </a:spcAft>
              <a:buClr>
                <a:srgbClr val="000000"/>
              </a:buClr>
              <a:buSzPts val="3714"/>
              <a:buFont typeface="Arial"/>
              <a:buNone/>
            </a:pPr>
            <a:r>
              <a:rPr lang="en-US" sz="4400" b="1" i="0" u="none" strike="noStrike" cap="none" dirty="0">
                <a:solidFill>
                  <a:srgbClr val="54152A"/>
                </a:solidFill>
                <a:latin typeface="Public Sans"/>
                <a:ea typeface="Public Sans"/>
                <a:cs typeface="Public Sans"/>
                <a:sym typeface="Public Sans"/>
              </a:rPr>
              <a:t>Strategy Formulation, 1 of 2</a:t>
            </a:r>
            <a:endParaRPr lang="en-US" sz="4400" b="0" i="0" u="none" strike="noStrike" cap="none" dirty="0">
              <a:solidFill>
                <a:srgbClr val="000000"/>
              </a:solidFill>
              <a:latin typeface="Arial"/>
              <a:ea typeface="Arial"/>
              <a:cs typeface="Arial"/>
              <a:sym typeface="Arial"/>
            </a:endParaRPr>
          </a:p>
        </p:txBody>
      </p:sp>
      <p:cxnSp>
        <p:nvCxnSpPr>
          <p:cNvPr id="202" name="Google Shape;202;p10">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84CA1CCA-EE1E-4445-91CF-6F12E1B11E01}"/>
              </a:ext>
            </a:extLst>
          </p:cNvPr>
          <p:cNvSpPr>
            <a:spLocks noGrp="1"/>
          </p:cNvSpPr>
          <p:nvPr>
            <p:ph sz="quarter" idx="10"/>
          </p:nvPr>
        </p:nvSpPr>
        <p:spPr>
          <a:xfrm>
            <a:off x="881743" y="2051050"/>
            <a:ext cx="15544800" cy="5100864"/>
          </a:xfrm>
        </p:spPr>
        <p:txBody>
          <a:bodyPr>
            <a:normAutofit/>
          </a:bodyPr>
          <a:lstStyle/>
          <a:p>
            <a:pPr lvl="0">
              <a:lnSpc>
                <a:spcPct val="140014"/>
              </a:lnSpc>
              <a:buSzPts val="2799"/>
            </a:pPr>
            <a:r>
              <a:rPr lang="en-US" sz="4400" b="1" dirty="0">
                <a:latin typeface="Playfair Display" pitchFamily="2" charset="77"/>
              </a:rPr>
              <a:t>Strategy formulation </a:t>
            </a:r>
            <a:r>
              <a:rPr lang="en-US" sz="4400" dirty="0">
                <a:latin typeface="Playfair Display" pitchFamily="2" charset="77"/>
              </a:rPr>
              <a:t>is the process of designing strategies throughout all levels and areas of an organization. Successful strategy formulation relies on evidenced-based decisions that are grounded in strategic analysis.</a:t>
            </a:r>
            <a:endParaRPr lang="en-US" sz="4400" b="0" i="0" u="none" strike="noStrike" cap="none" dirty="0">
              <a:solidFill>
                <a:srgbClr val="000000"/>
              </a:solidFill>
              <a:latin typeface="Playfair Display" pitchFamily="2" charset="77"/>
              <a:sym typeface="Arial"/>
            </a:endParaRPr>
          </a:p>
        </p:txBody>
      </p:sp>
      <p:sp>
        <p:nvSpPr>
          <p:cNvPr id="213" name="Google Shape;213;p1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43659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a:extLst>
            <a:ext uri="{FF2B5EF4-FFF2-40B4-BE49-F238E27FC236}">
              <a16:creationId xmlns:a16="http://schemas.microsoft.com/office/drawing/2014/main" id="{0DF99344-AE70-8383-E88E-CF0B02A9F9C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9D64768-9B3F-4519-86FD-B76120D2BBDE}"/>
              </a:ext>
            </a:extLst>
          </p:cNvPr>
          <p:cNvSpPr>
            <a:spLocks noGrp="1"/>
          </p:cNvSpPr>
          <p:nvPr>
            <p:ph type="title"/>
          </p:nvPr>
        </p:nvSpPr>
        <p:spPr>
          <a:xfrm>
            <a:off x="849085" y="797152"/>
            <a:ext cx="16753114" cy="1143000"/>
          </a:xfrm>
        </p:spPr>
        <p:txBody>
          <a:bodyPr/>
          <a:lstStyle/>
          <a:p>
            <a:pPr marL="0" marR="0" lvl="0" indent="0" algn="l" rtl="0">
              <a:lnSpc>
                <a:spcPct val="140010"/>
              </a:lnSpc>
              <a:spcBef>
                <a:spcPts val="0"/>
              </a:spcBef>
              <a:spcAft>
                <a:spcPts val="0"/>
              </a:spcAft>
              <a:buClr>
                <a:srgbClr val="000000"/>
              </a:buClr>
              <a:buSzPts val="3714"/>
              <a:buFont typeface="Arial"/>
              <a:buNone/>
            </a:pPr>
            <a:r>
              <a:rPr lang="en-US" sz="4400" b="1" i="0" u="none" strike="noStrike" cap="none" dirty="0">
                <a:solidFill>
                  <a:srgbClr val="54152A"/>
                </a:solidFill>
                <a:latin typeface="Public Sans"/>
                <a:ea typeface="Public Sans"/>
                <a:cs typeface="Public Sans"/>
                <a:sym typeface="Public Sans"/>
              </a:rPr>
              <a:t>Strategy </a:t>
            </a:r>
            <a:r>
              <a:rPr lang="en-US" sz="4400" b="1" dirty="0">
                <a:solidFill>
                  <a:srgbClr val="54152A"/>
                </a:solidFill>
                <a:latin typeface="Public Sans"/>
                <a:ea typeface="Public Sans"/>
                <a:cs typeface="Public Sans"/>
                <a:sym typeface="Public Sans"/>
              </a:rPr>
              <a:t>Implementation</a:t>
            </a:r>
            <a:endParaRPr lang="en-US" sz="4400" b="0" i="0" u="none" strike="noStrike" cap="none" dirty="0">
              <a:solidFill>
                <a:srgbClr val="000000"/>
              </a:solidFill>
              <a:latin typeface="Arial"/>
              <a:ea typeface="Arial"/>
              <a:cs typeface="Arial"/>
              <a:sym typeface="Arial"/>
            </a:endParaRPr>
          </a:p>
        </p:txBody>
      </p:sp>
      <p:cxnSp>
        <p:nvCxnSpPr>
          <p:cNvPr id="202" name="Google Shape;202;p10">
            <a:extLst>
              <a:ext uri="{FF2B5EF4-FFF2-40B4-BE49-F238E27FC236}">
                <a16:creationId xmlns:a16="http://schemas.microsoft.com/office/drawing/2014/main" id="{E35BAC44-BE56-31E5-7139-982B2DDFEBDA}"/>
              </a:ext>
              <a:ext uri="{C183D7F6-B498-43B3-948B-1728B52AA6E4}">
                <adec:decorative xmlns:adec="http://schemas.microsoft.com/office/drawing/2017/decorative" val="1"/>
              </a:ext>
            </a:extLst>
          </p:cNvPr>
          <p:cNvCxnSpPr/>
          <p:nvPr/>
        </p:nvCxnSpPr>
        <p:spPr>
          <a:xfrm rot="10800000" flipH="1">
            <a:off x="996038"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8B2EAF16-15A1-46ED-BA3A-A730BA227D3C}"/>
              </a:ext>
            </a:extLst>
          </p:cNvPr>
          <p:cNvSpPr>
            <a:spLocks noGrp="1"/>
          </p:cNvSpPr>
          <p:nvPr>
            <p:ph sz="quarter" idx="10"/>
          </p:nvPr>
        </p:nvSpPr>
        <p:spPr>
          <a:xfrm>
            <a:off x="852488" y="2018391"/>
            <a:ext cx="16230600" cy="1892808"/>
          </a:xfrm>
        </p:spPr>
        <p:txBody>
          <a:bodyPr>
            <a:noAutofit/>
          </a:bodyPr>
          <a:lstStyle/>
          <a:p>
            <a:pPr lvl="0">
              <a:lnSpc>
                <a:spcPct val="140014"/>
              </a:lnSpc>
              <a:buSzPts val="2799"/>
            </a:pPr>
            <a:r>
              <a:rPr lang="en-US" sz="4400" b="1" dirty="0">
                <a:latin typeface="Playfair Display" pitchFamily="2" charset="77"/>
              </a:rPr>
              <a:t>Strategy implementation </a:t>
            </a:r>
            <a:r>
              <a:rPr lang="en-US" sz="4400" dirty="0">
                <a:latin typeface="Playfair Display" pitchFamily="2" charset="77"/>
              </a:rPr>
              <a:t>is the process of executing the strategies that a company has formulated.</a:t>
            </a:r>
            <a:endParaRPr lang="en-US" sz="4400" b="0" i="0" u="none" strike="noStrike" cap="none" dirty="0">
              <a:solidFill>
                <a:srgbClr val="000000"/>
              </a:solidFill>
              <a:latin typeface="Playfair Display" pitchFamily="2" charset="77"/>
              <a:sym typeface="Arial"/>
            </a:endParaRPr>
          </a:p>
        </p:txBody>
      </p:sp>
      <p:sp>
        <p:nvSpPr>
          <p:cNvPr id="213" name="Google Shape;213;p10">
            <a:extLst>
              <a:ext uri="{FF2B5EF4-FFF2-40B4-BE49-F238E27FC236}">
                <a16:creationId xmlns:a16="http://schemas.microsoft.com/office/drawing/2014/main" id="{B924093E-849A-560F-B5AF-C7FCA9CF2BA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91194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3">
          <a:extLst>
            <a:ext uri="{FF2B5EF4-FFF2-40B4-BE49-F238E27FC236}">
              <a16:creationId xmlns:a16="http://schemas.microsoft.com/office/drawing/2014/main" id="{2C763627-0D6C-7A6B-A528-9B82EB789F4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7B95B59-6994-47D6-AC39-28F96A96443F}"/>
              </a:ext>
            </a:extLst>
          </p:cNvPr>
          <p:cNvSpPr>
            <a:spLocks noGrp="1"/>
          </p:cNvSpPr>
          <p:nvPr>
            <p:ph type="title"/>
          </p:nvPr>
        </p:nvSpPr>
        <p:spPr>
          <a:xfrm>
            <a:off x="979715" y="797152"/>
            <a:ext cx="16295914" cy="1143000"/>
          </a:xfrm>
        </p:spPr>
        <p:txBody>
          <a:bodyPr/>
          <a:lstStyle/>
          <a:p>
            <a:pPr marL="0" marR="0" lvl="0" indent="0" algn="l" rtl="0">
              <a:lnSpc>
                <a:spcPct val="140010"/>
              </a:lnSpc>
              <a:spcBef>
                <a:spcPts val="0"/>
              </a:spcBef>
              <a:spcAft>
                <a:spcPts val="0"/>
              </a:spcAft>
              <a:buClr>
                <a:srgbClr val="000000"/>
              </a:buClr>
              <a:buSzPts val="3714"/>
              <a:buFont typeface="Arial"/>
              <a:buNone/>
            </a:pPr>
            <a:r>
              <a:rPr lang="en-US" sz="4400" b="1" i="0" u="none" strike="noStrike" cap="none" dirty="0">
                <a:solidFill>
                  <a:srgbClr val="54152A"/>
                </a:solidFill>
                <a:latin typeface="Public Sans"/>
                <a:ea typeface="Public Sans"/>
                <a:cs typeface="Public Sans"/>
                <a:sym typeface="Public Sans"/>
              </a:rPr>
              <a:t>Alignment</a:t>
            </a:r>
            <a:endParaRPr lang="en-US" sz="4400" b="0" i="0" u="none" strike="noStrike" cap="none" dirty="0">
              <a:solidFill>
                <a:srgbClr val="000000"/>
              </a:solidFill>
              <a:latin typeface="Arial"/>
              <a:ea typeface="Arial"/>
              <a:cs typeface="Arial"/>
              <a:sym typeface="Arial"/>
            </a:endParaRPr>
          </a:p>
        </p:txBody>
      </p:sp>
      <p:cxnSp>
        <p:nvCxnSpPr>
          <p:cNvPr id="156" name="Google Shape;156;p7">
            <a:extLst>
              <a:ext uri="{FF2B5EF4-FFF2-40B4-BE49-F238E27FC236}">
                <a16:creationId xmlns:a16="http://schemas.microsoft.com/office/drawing/2014/main" id="{50B7429F-CB78-3A84-8338-EEEEF3C215D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AFC6ADFB-BEAC-4EB0-8EB7-2E5A94E6C845}"/>
              </a:ext>
            </a:extLst>
          </p:cNvPr>
          <p:cNvSpPr>
            <a:spLocks noGrp="1"/>
          </p:cNvSpPr>
          <p:nvPr>
            <p:ph sz="quarter" idx="10"/>
          </p:nvPr>
        </p:nvSpPr>
        <p:spPr>
          <a:xfrm>
            <a:off x="950460" y="1985736"/>
            <a:ext cx="8193541" cy="8497207"/>
          </a:xfrm>
        </p:spPr>
        <p:txBody>
          <a:bodyPr>
            <a:noAutofit/>
          </a:bodyPr>
          <a:lstStyle/>
          <a:p>
            <a:pPr marR="0" lvl="0" algn="l" rtl="0">
              <a:lnSpc>
                <a:spcPct val="150000"/>
              </a:lnSpc>
              <a:spcBef>
                <a:spcPts val="0"/>
              </a:spcBef>
              <a:spcAft>
                <a:spcPts val="0"/>
              </a:spcAft>
              <a:buClr>
                <a:srgbClr val="2B2C30"/>
              </a:buClr>
              <a:buSzPts val="4800"/>
            </a:pPr>
            <a:r>
              <a:rPr lang="en-US" sz="4800" i="0" u="none" strike="noStrike" cap="none" dirty="0">
                <a:solidFill>
                  <a:srgbClr val="2B2C30"/>
                </a:solidFill>
                <a:latin typeface="Playfair Display"/>
                <a:ea typeface="Playfair Display"/>
                <a:cs typeface="Playfair Display"/>
                <a:sym typeface="Playfair Display"/>
              </a:rPr>
              <a:t>Strategic leaders and managers </a:t>
            </a:r>
            <a:r>
              <a:rPr lang="en-US" sz="4800" b="0" i="0" u="none" strike="noStrike" cap="none" dirty="0">
                <a:solidFill>
                  <a:srgbClr val="2B2C30"/>
                </a:solidFill>
                <a:latin typeface="Playfair Display"/>
                <a:ea typeface="Playfair Display"/>
                <a:cs typeface="Playfair Display"/>
                <a:sym typeface="Playfair Display"/>
              </a:rPr>
              <a:t>align strategic analysis, strategy formulation, and strategy implementation, much like fitting puzzle pieces together correctly.</a:t>
            </a:r>
          </a:p>
        </p:txBody>
      </p:sp>
      <p:pic>
        <p:nvPicPr>
          <p:cNvPr id="158" name="Google Shape;158;p7" descr="Silhouette of a head with blue puzzle pieces inside representing the brain&#10;">
            <a:extLst>
              <a:ext uri="{FF2B5EF4-FFF2-40B4-BE49-F238E27FC236}">
                <a16:creationId xmlns:a16="http://schemas.microsoft.com/office/drawing/2014/main" id="{0EF66185-4868-4319-406C-698EB07F285D}"/>
              </a:ext>
            </a:extLst>
          </p:cNvPr>
          <p:cNvPicPr preferRelativeResize="0"/>
          <p:nvPr/>
        </p:nvPicPr>
        <p:blipFill>
          <a:blip r:embed="rId3">
            <a:alphaModFix/>
          </a:blip>
          <a:stretch>
            <a:fillRect/>
          </a:stretch>
        </p:blipFill>
        <p:spPr>
          <a:xfrm>
            <a:off x="10181100" y="2152970"/>
            <a:ext cx="6268095" cy="5809050"/>
          </a:xfrm>
          <a:prstGeom prst="rect">
            <a:avLst/>
          </a:prstGeom>
          <a:noFill/>
          <a:ln>
            <a:noFill/>
          </a:ln>
        </p:spPr>
      </p:pic>
      <p:sp>
        <p:nvSpPr>
          <p:cNvPr id="18" name="Content Placeholder 17">
            <a:extLst>
              <a:ext uri="{FF2B5EF4-FFF2-40B4-BE49-F238E27FC236}">
                <a16:creationId xmlns:a16="http://schemas.microsoft.com/office/drawing/2014/main" id="{32020A59-B864-4B20-B6B6-E2F50425CFB8}"/>
              </a:ext>
            </a:extLst>
          </p:cNvPr>
          <p:cNvSpPr>
            <a:spLocks noGrp="1"/>
          </p:cNvSpPr>
          <p:nvPr>
            <p:ph sz="quarter" idx="11"/>
          </p:nvPr>
        </p:nvSpPr>
        <p:spPr>
          <a:xfrm>
            <a:off x="10190164" y="8289698"/>
            <a:ext cx="3983036" cy="1703387"/>
          </a:xfrm>
        </p:spPr>
        <p:txBody>
          <a:bodyPr>
            <a:normAutofit fontScale="40000" lnSpcReduction="20000"/>
          </a:bodyPr>
          <a:lstStyle/>
          <a:p>
            <a:r>
              <a:rPr lang="en-US" sz="4300" dirty="0">
                <a:latin typeface="Playfair Display"/>
                <a:ea typeface="Playfair Display"/>
                <a:cs typeface="Playfair Display"/>
                <a:sym typeface="Playfair Display"/>
              </a:rPr>
              <a:t>Figure 1.2: Strategic leaders align strategic analysis, strategy formulation, and strategy implementation, much like being sure all the puzzle pieces fit into the correct place</a:t>
            </a:r>
            <a:r>
              <a:rPr lang="en-US" sz="2000" dirty="0">
                <a:latin typeface="Playfair Display"/>
                <a:ea typeface="Playfair Display"/>
                <a:cs typeface="Playfair Display"/>
                <a:sym typeface="Playfair Display"/>
              </a:rPr>
              <a:t>.  [Kindred Grey. 2025. CC BY-NC-SA. Adapted from "Brain with a head outline and grey and blue puzzle pieces" by Raquel Mela (2019). </a:t>
            </a:r>
            <a:r>
              <a:rPr lang="en-US" sz="2000" dirty="0">
                <a:latin typeface="Playfair Display"/>
                <a:ea typeface="Playfair Display"/>
                <a:cs typeface="Playfair Display"/>
                <a:sym typeface="Playfair Display"/>
                <a:hlinkClick r:id="rId4"/>
              </a:rPr>
              <a:t>Brain with a head outline</a:t>
            </a:r>
            <a:r>
              <a:rPr lang="en-US" sz="2000" dirty="0">
                <a:latin typeface="Playfair Display"/>
                <a:ea typeface="Playfair Display"/>
                <a:cs typeface="Playfair Display"/>
                <a:sym typeface="Playfair Display"/>
              </a:rPr>
              <a:t>] </a:t>
            </a:r>
          </a:p>
          <a:p>
            <a:endParaRPr lang="en-IN" dirty="0"/>
          </a:p>
        </p:txBody>
      </p:sp>
      <p:sp>
        <p:nvSpPr>
          <p:cNvPr id="157" name="Google Shape;157;p7">
            <a:extLst>
              <a:ext uri="{FF2B5EF4-FFF2-40B4-BE49-F238E27FC236}">
                <a16:creationId xmlns:a16="http://schemas.microsoft.com/office/drawing/2014/main" id="{1E82F4E4-2FA6-8F17-E62E-1CD01920DDC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11007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73"/>
        <p:cNvGrpSpPr/>
        <p:nvPr/>
      </p:nvGrpSpPr>
      <p:grpSpPr>
        <a:xfrm>
          <a:off x="0" y="0"/>
          <a:ext cx="0" cy="0"/>
          <a:chOff x="0" y="0"/>
          <a:chExt cx="0" cy="0"/>
        </a:xfrm>
      </p:grpSpPr>
      <p:sp>
        <p:nvSpPr>
          <p:cNvPr id="9" name="Title 8">
            <a:extLst>
              <a:ext uri="{FF2B5EF4-FFF2-40B4-BE49-F238E27FC236}">
                <a16:creationId xmlns:a16="http://schemas.microsoft.com/office/drawing/2014/main" id="{C70C1697-7FFF-4FEB-B663-80F9F7A84883}"/>
              </a:ext>
            </a:extLst>
          </p:cNvPr>
          <p:cNvSpPr>
            <a:spLocks noGrp="1"/>
          </p:cNvSpPr>
          <p:nvPr>
            <p:ph type="title"/>
          </p:nvPr>
        </p:nvSpPr>
        <p:spPr>
          <a:xfrm>
            <a:off x="914399" y="699181"/>
            <a:ext cx="16361229" cy="1143000"/>
          </a:xfrm>
        </p:spPr>
        <p:txBody>
          <a:bodyPr>
            <a:normAutofit/>
          </a:bodyPr>
          <a:lstStyle/>
          <a:p>
            <a:pPr algn="l"/>
            <a:r>
              <a:rPr lang="en-US" sz="4400" b="1" i="0" u="none" strike="noStrike" cap="none" dirty="0">
                <a:solidFill>
                  <a:srgbClr val="54152A"/>
                </a:solidFill>
                <a:latin typeface="Public Sans"/>
                <a:ea typeface="Public Sans"/>
                <a:cs typeface="Public Sans"/>
                <a:sym typeface="Public Sans"/>
              </a:rPr>
              <a:t>Analysis, Formulation, Implementation (AFI) Framework</a:t>
            </a:r>
            <a:endParaRPr lang="en-IN" dirty="0"/>
          </a:p>
        </p:txBody>
      </p:sp>
      <p:cxnSp>
        <p:nvCxnSpPr>
          <p:cNvPr id="175" name="Google Shape;175;p8">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3" name="Picture 2" descr="Circular diagram illustrating strategic analysis, strategy formulation, and strategy implementation&#10;Circular flow chart illustrating different aspects of strategic management. The center of the circle is labeled strategic management and strategic leadership. Moving clockwise, the first category is strategic analysis (i.e., Where are we?) and includes 4 blue boxes: analyze organizational performance, analyze external environment, analyze internal environment, and determine strategic issue and alternatives. Second category is strategy formulation (i.e., Where are we going?) and includes three light green boxes representing three levels of strategy and four dark green boxes representing strategies that are embedded into business level strategy. Light green: formulate corporate strategy (where to play), formulate business level strategy (how to win/right to win), and formulate functional strategy. Dark green: formulate innovation strategy, formulate sustainability and ethics strategy, formulate technology strategy, and formulate international strategy. Third category is strategy implementation (i.e., How do we get there?) and includes one orange box: implement strategy.&#10;">
            <a:extLst>
              <a:ext uri="{FF2B5EF4-FFF2-40B4-BE49-F238E27FC236}">
                <a16:creationId xmlns:a16="http://schemas.microsoft.com/office/drawing/2014/main" id="{B55C87D8-02D1-8370-4ED5-1A6BB1AACBC5}"/>
              </a:ext>
            </a:extLst>
          </p:cNvPr>
          <p:cNvPicPr>
            <a:picLocks noChangeAspect="1"/>
          </p:cNvPicPr>
          <p:nvPr/>
        </p:nvPicPr>
        <p:blipFill>
          <a:blip r:embed="rId3"/>
          <a:stretch>
            <a:fillRect/>
          </a:stretch>
        </p:blipFill>
        <p:spPr>
          <a:xfrm>
            <a:off x="383322" y="1991822"/>
            <a:ext cx="13533399" cy="7597162"/>
          </a:xfrm>
          <a:prstGeom prst="rect">
            <a:avLst/>
          </a:prstGeom>
        </p:spPr>
      </p:pic>
      <p:sp>
        <p:nvSpPr>
          <p:cNvPr id="11" name="Content Placeholder 10">
            <a:extLst>
              <a:ext uri="{FF2B5EF4-FFF2-40B4-BE49-F238E27FC236}">
                <a16:creationId xmlns:a16="http://schemas.microsoft.com/office/drawing/2014/main" id="{2C54FE5D-14E3-4A4A-B6FD-CFF722468787}"/>
              </a:ext>
            </a:extLst>
          </p:cNvPr>
          <p:cNvSpPr>
            <a:spLocks noGrp="1"/>
          </p:cNvSpPr>
          <p:nvPr>
            <p:ph sz="quarter" idx="10"/>
          </p:nvPr>
        </p:nvSpPr>
        <p:spPr>
          <a:xfrm>
            <a:off x="5791200" y="9544050"/>
            <a:ext cx="8403769" cy="723900"/>
          </a:xfrm>
        </p:spPr>
        <p:txBody>
          <a:bodyPr>
            <a:normAutofit fontScale="92500"/>
          </a:bodyPr>
          <a:lstStyle/>
          <a:p>
            <a:pPr marL="0">
              <a:spcBef>
                <a:spcPts val="0"/>
              </a:spcBef>
            </a:pPr>
            <a:r>
              <a:rPr lang="en-US" sz="2200" dirty="0">
                <a:latin typeface="Playfair Display"/>
                <a:ea typeface="Playfair Display"/>
                <a:cs typeface="Playfair Display"/>
                <a:sym typeface="Playfair Display"/>
              </a:rPr>
              <a:t>Figure 1.3: The analysis, formulation, implementation (AFI) framework</a:t>
            </a:r>
            <a:r>
              <a:rPr lang="en-US" sz="3200" dirty="0">
                <a:latin typeface="Playfair Display"/>
                <a:ea typeface="Playfair Display"/>
                <a:cs typeface="Playfair Display"/>
                <a:sym typeface="Playfair Display"/>
              </a:rPr>
              <a:t> </a:t>
            </a:r>
            <a:r>
              <a:rPr lang="en-US" sz="900" dirty="0">
                <a:latin typeface="Playfair Display"/>
                <a:ea typeface="Playfair Display"/>
                <a:cs typeface="Playfair Display"/>
                <a:sym typeface="Playfair Display"/>
              </a:rPr>
              <a:t>[Kindred Grey. 2025. CC BY-NC-SA.]</a:t>
            </a:r>
          </a:p>
        </p:txBody>
      </p:sp>
      <p:sp>
        <p:nvSpPr>
          <p:cNvPr id="2" name="Google Shape;157;p7">
            <a:extLst>
              <a:ext uri="{FF2B5EF4-FFF2-40B4-BE49-F238E27FC236}">
                <a16:creationId xmlns:a16="http://schemas.microsoft.com/office/drawing/2014/main" id="{E2B53417-A9A2-F0D2-AB82-82CED0A8831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3965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96">
          <a:extLst>
            <a:ext uri="{FF2B5EF4-FFF2-40B4-BE49-F238E27FC236}">
              <a16:creationId xmlns:a16="http://schemas.microsoft.com/office/drawing/2014/main" id="{460AFF28-A9E2-FE1E-EBDD-B3F4DA38AA2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8F227B7-4D59-4687-8B39-B617CFC9E9C9}"/>
              </a:ext>
            </a:extLst>
          </p:cNvPr>
          <p:cNvSpPr>
            <a:spLocks noGrp="1"/>
          </p:cNvSpPr>
          <p:nvPr>
            <p:ph type="title"/>
          </p:nvPr>
        </p:nvSpPr>
        <p:spPr>
          <a:xfrm>
            <a:off x="8980714" y="57833"/>
            <a:ext cx="7086600" cy="1989137"/>
          </a:xfrm>
        </p:spPr>
        <p:txBody>
          <a:bodyPr/>
          <a:lstStyle/>
          <a:p>
            <a:r>
              <a:rPr lang="en-US" sz="4400" b="1" dirty="0">
                <a:solidFill>
                  <a:srgbClr val="54152A"/>
                </a:solidFill>
                <a:latin typeface="Public Sans"/>
                <a:ea typeface="Public Sans"/>
                <a:cs typeface="Public Sans"/>
                <a:sym typeface="Public Sans"/>
              </a:rPr>
              <a:t>Study Guide</a:t>
            </a:r>
            <a:endParaRPr lang="en-IN" dirty="0"/>
          </a:p>
        </p:txBody>
      </p:sp>
      <p:pic>
        <p:nvPicPr>
          <p:cNvPr id="3" name="Picture 2" descr="Book cover for Strategic Management &amp; Case Analysis: An Integrated Approach by Lori Anderson, Dirk Buengel and Joseph J. Simpson. Shows a human hand reaching past a robot hand reaching down">
            <a:extLst>
              <a:ext uri="{FF2B5EF4-FFF2-40B4-BE49-F238E27FC236}">
                <a16:creationId xmlns:a16="http://schemas.microsoft.com/office/drawing/2014/main" id="{79743D58-DAF9-76A1-4F14-A69394FD2AAF}"/>
              </a:ext>
            </a:extLst>
          </p:cNvPr>
          <p:cNvPicPr>
            <a:picLocks noChangeAspect="1"/>
          </p:cNvPicPr>
          <p:nvPr/>
        </p:nvPicPr>
        <p:blipFill>
          <a:blip r:embed="rId3"/>
          <a:stretch>
            <a:fillRect/>
          </a:stretch>
        </p:blipFill>
        <p:spPr>
          <a:xfrm>
            <a:off x="0" y="0"/>
            <a:ext cx="8074895" cy="10287000"/>
          </a:xfrm>
          <a:prstGeom prst="rect">
            <a:avLst/>
          </a:prstGeom>
        </p:spPr>
      </p:pic>
      <p:sp>
        <p:nvSpPr>
          <p:cNvPr id="6" name="Content Placeholder 5">
            <a:extLst>
              <a:ext uri="{FF2B5EF4-FFF2-40B4-BE49-F238E27FC236}">
                <a16:creationId xmlns:a16="http://schemas.microsoft.com/office/drawing/2014/main" id="{F5801653-8EBF-4615-A08E-4E209474E260}"/>
              </a:ext>
            </a:extLst>
          </p:cNvPr>
          <p:cNvSpPr>
            <a:spLocks noGrp="1"/>
          </p:cNvSpPr>
          <p:nvPr>
            <p:ph sz="quarter" idx="10"/>
          </p:nvPr>
        </p:nvSpPr>
        <p:spPr>
          <a:xfrm>
            <a:off x="9111344" y="1900011"/>
            <a:ext cx="8327570" cy="6264275"/>
          </a:xfrm>
        </p:spPr>
        <p:txBody>
          <a:bodyPr>
            <a:noAutofit/>
          </a:bodyPr>
          <a:lstStyle/>
          <a:p>
            <a:pPr>
              <a:lnSpc>
                <a:spcPct val="100000"/>
              </a:lnSpc>
            </a:pPr>
            <a:r>
              <a:rPr lang="en-US" sz="3600" dirty="0">
                <a:solidFill>
                  <a:srgbClr val="2B2C30"/>
                </a:solidFill>
                <a:latin typeface="Playfair Display" pitchFamily="2" charset="77"/>
                <a:ea typeface="Public Sans"/>
                <a:cs typeface="Public Sans"/>
                <a:sym typeface="Public Sans"/>
              </a:rPr>
              <a:t>These slides serve as a study guide for “Chapter 1: Introduction to Strategic Management” in</a:t>
            </a:r>
            <a:r>
              <a:rPr lang="en-US" sz="3600" i="1" dirty="0">
                <a:solidFill>
                  <a:srgbClr val="2B2C30"/>
                </a:solidFill>
                <a:latin typeface="Playfair Display" pitchFamily="2" charset="77"/>
                <a:ea typeface="Public Sans"/>
                <a:cs typeface="Public Sans"/>
                <a:sym typeface="Public Sans"/>
              </a:rPr>
              <a:t> </a:t>
            </a:r>
            <a:r>
              <a:rPr lang="en-US" sz="3600" i="1" dirty="0">
                <a:solidFill>
                  <a:srgbClr val="2B2C30"/>
                </a:solidFill>
                <a:latin typeface="Playfair Display" pitchFamily="2" charset="77"/>
                <a:ea typeface="Public Sans"/>
                <a:cs typeface="Public Sans"/>
                <a:sym typeface="Public Sans"/>
                <a:hlinkClick r:id="rId4"/>
              </a:rPr>
              <a:t>Strategic Management and Case Analysis: An Integrated Approach</a:t>
            </a:r>
            <a:r>
              <a:rPr lang="en-US" sz="3600" i="1" dirty="0">
                <a:solidFill>
                  <a:srgbClr val="2B2C30"/>
                </a:solidFill>
                <a:latin typeface="Playfair Display" pitchFamily="2" charset="77"/>
                <a:ea typeface="Public Sans"/>
                <a:cs typeface="Public Sans"/>
                <a:sym typeface="Public Sans"/>
              </a:rPr>
              <a:t> </a:t>
            </a:r>
            <a:r>
              <a:rPr lang="en-US" sz="3600" dirty="0">
                <a:solidFill>
                  <a:srgbClr val="2B2C30"/>
                </a:solidFill>
                <a:latin typeface="Playfair Display" pitchFamily="2" charset="77"/>
                <a:ea typeface="Public Sans"/>
                <a:cs typeface="Public Sans"/>
                <a:sym typeface="Public Sans"/>
              </a:rPr>
              <a:t>by Lori Anderson, Dirk Buengel, and Joseph J. Simpson, which is provided under an open license, Creative Commons BY NC-SA 4.0. The slides are also provided under the same open license, Creative Commons BY NC-SA 4.0.</a:t>
            </a:r>
            <a:endParaRPr lang="en-US" sz="3600" b="0" i="0" u="none" strike="noStrike" cap="none" dirty="0">
              <a:solidFill>
                <a:srgbClr val="000000"/>
              </a:solidFill>
              <a:latin typeface="Playfair Display" pitchFamily="2" charset="77"/>
              <a:sym typeface="Arial"/>
            </a:endParaRPr>
          </a:p>
        </p:txBody>
      </p:sp>
      <p:pic>
        <p:nvPicPr>
          <p:cNvPr id="5" name="Picture 4">
            <a:extLst>
              <a:ext uri="{FF2B5EF4-FFF2-40B4-BE49-F238E27FC236}">
                <a16:creationId xmlns:a16="http://schemas.microsoft.com/office/drawing/2014/main" id="{D8E03580-15FB-B5CE-4161-B5E1721B079B}"/>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1455242" y="8879216"/>
            <a:ext cx="2400300" cy="838200"/>
          </a:xfrm>
          <a:prstGeom prst="rect">
            <a:avLst/>
          </a:prstGeom>
        </p:spPr>
      </p:pic>
      <p:sp>
        <p:nvSpPr>
          <p:cNvPr id="100" name="Google Shape;100;p2">
            <a:extLst>
              <a:ext uri="{FF2B5EF4-FFF2-40B4-BE49-F238E27FC236}">
                <a16:creationId xmlns:a16="http://schemas.microsoft.com/office/drawing/2014/main" id="{ED812E12-FB53-6182-FD76-D4964230EB0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937169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D408D4CB-F50F-C4CC-20B9-4BAF6B5F8DB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A30D2D6-1CF6-49B4-8F8C-A2AD48C59BD3}"/>
              </a:ext>
            </a:extLst>
          </p:cNvPr>
          <p:cNvSpPr>
            <a:spLocks noGrp="1"/>
          </p:cNvSpPr>
          <p:nvPr>
            <p:ph type="title"/>
          </p:nvPr>
        </p:nvSpPr>
        <p:spPr>
          <a:xfrm>
            <a:off x="849083" y="764495"/>
            <a:ext cx="17047029" cy="1143000"/>
          </a:xfrm>
        </p:spPr>
        <p:txBody>
          <a:bodyPr/>
          <a:lstStyle/>
          <a:p>
            <a:pPr marL="0" marR="0" lvl="0" indent="0" algn="l" rtl="0">
              <a:lnSpc>
                <a:spcPct val="140010"/>
              </a:lnSpc>
              <a:spcBef>
                <a:spcPts val="0"/>
              </a:spcBef>
              <a:spcAft>
                <a:spcPts val="0"/>
              </a:spcAft>
              <a:buClr>
                <a:srgbClr val="000000"/>
              </a:buClr>
              <a:buSzPts val="3714"/>
              <a:buFont typeface="Arial"/>
              <a:buNone/>
            </a:pPr>
            <a:r>
              <a:rPr lang="en-US" sz="4400" b="1" i="0" u="none" strike="noStrike" cap="none" dirty="0">
                <a:solidFill>
                  <a:srgbClr val="54152A"/>
                </a:solidFill>
                <a:latin typeface="Public Sans"/>
                <a:ea typeface="Public Sans"/>
                <a:cs typeface="Public Sans"/>
                <a:sym typeface="Public Sans"/>
              </a:rPr>
              <a:t> 3 </a:t>
            </a:r>
            <a:r>
              <a:rPr lang="en-US" sz="4400" b="1" dirty="0">
                <a:solidFill>
                  <a:srgbClr val="54152A"/>
                </a:solidFill>
                <a:latin typeface="Public Sans"/>
                <a:ea typeface="Public Sans"/>
                <a:cs typeface="Public Sans"/>
                <a:sym typeface="Public Sans"/>
              </a:rPr>
              <a:t>E</a:t>
            </a:r>
            <a:r>
              <a:rPr lang="en-US" sz="4400" b="1" i="0" u="none" strike="noStrike" cap="none" dirty="0">
                <a:solidFill>
                  <a:srgbClr val="54152A"/>
                </a:solidFill>
                <a:latin typeface="Public Sans"/>
                <a:ea typeface="Public Sans"/>
                <a:cs typeface="Public Sans"/>
                <a:sym typeface="Public Sans"/>
              </a:rPr>
              <a:t>ssential </a:t>
            </a:r>
            <a:r>
              <a:rPr lang="en-US" sz="4400" b="1" dirty="0">
                <a:solidFill>
                  <a:srgbClr val="54152A"/>
                </a:solidFill>
                <a:latin typeface="Public Sans"/>
                <a:ea typeface="Public Sans"/>
                <a:cs typeface="Public Sans"/>
                <a:sym typeface="Public Sans"/>
              </a:rPr>
              <a:t>Q</a:t>
            </a:r>
            <a:r>
              <a:rPr lang="en-US" sz="4400" b="1" i="0" u="none" strike="noStrike" cap="none" dirty="0">
                <a:solidFill>
                  <a:srgbClr val="54152A"/>
                </a:solidFill>
                <a:latin typeface="Public Sans"/>
                <a:ea typeface="Public Sans"/>
                <a:cs typeface="Public Sans"/>
                <a:sym typeface="Public Sans"/>
              </a:rPr>
              <a:t>uestions</a:t>
            </a:r>
            <a:endParaRPr lang="en-US" sz="4400" b="0" i="0" u="none" strike="noStrike" cap="none" dirty="0">
              <a:solidFill>
                <a:srgbClr val="000000"/>
              </a:solidFill>
              <a:latin typeface="Arial"/>
              <a:ea typeface="Arial"/>
              <a:cs typeface="Arial"/>
              <a:sym typeface="Arial"/>
            </a:endParaRPr>
          </a:p>
        </p:txBody>
      </p:sp>
      <p:cxnSp>
        <p:nvCxnSpPr>
          <p:cNvPr id="139" name="Google Shape;139;p6">
            <a:extLst>
              <a:ext uri="{FF2B5EF4-FFF2-40B4-BE49-F238E27FC236}">
                <a16:creationId xmlns:a16="http://schemas.microsoft.com/office/drawing/2014/main" id="{D71E6076-C278-5E8E-B105-78AE84B56BD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6" name="Content Placeholder 5">
            <a:extLst>
              <a:ext uri="{FF2B5EF4-FFF2-40B4-BE49-F238E27FC236}">
                <a16:creationId xmlns:a16="http://schemas.microsoft.com/office/drawing/2014/main" id="{C0B86115-5B21-486F-BA2E-27F88A5E21F0}"/>
              </a:ext>
            </a:extLst>
          </p:cNvPr>
          <p:cNvSpPr>
            <a:spLocks noGrp="1"/>
          </p:cNvSpPr>
          <p:nvPr>
            <p:ph sz="quarter" idx="10"/>
          </p:nvPr>
        </p:nvSpPr>
        <p:spPr>
          <a:xfrm>
            <a:off x="881742" y="2214335"/>
            <a:ext cx="16524516" cy="8001000"/>
          </a:xfrm>
        </p:spPr>
        <p:txBody>
          <a:bodyPr>
            <a:normAutofit/>
          </a:bodyPr>
          <a:lstStyle/>
          <a:p>
            <a:pPr marL="50800" marR="0" lvl="0" algn="l" rtl="0">
              <a:spcBef>
                <a:spcPts val="0"/>
              </a:spcBef>
              <a:spcAft>
                <a:spcPts val="0"/>
              </a:spcAft>
              <a:buClr>
                <a:srgbClr val="2B2C30"/>
              </a:buClr>
              <a:buSzPts val="4000"/>
            </a:pPr>
            <a:r>
              <a:rPr lang="en-US" sz="4800" i="0" u="none" strike="noStrike" cap="none" dirty="0">
                <a:solidFill>
                  <a:srgbClr val="2B2C30"/>
                </a:solidFill>
                <a:latin typeface="Playfair Display"/>
                <a:ea typeface="Playfair Display"/>
                <a:cs typeface="Playfair Display"/>
                <a:sym typeface="Playfair Display"/>
              </a:rPr>
              <a:t>Strategic management’s foundations rest in three essential questions that align with the three stages of strategic management:</a:t>
            </a:r>
          </a:p>
          <a:p>
            <a:pPr marL="857250" marR="0" lvl="0" indent="-806450" algn="l" rtl="0">
              <a:spcBef>
                <a:spcPts val="0"/>
              </a:spcBef>
              <a:spcAft>
                <a:spcPts val="0"/>
              </a:spcAft>
              <a:buClr>
                <a:srgbClr val="2B2C30"/>
              </a:buClr>
              <a:buSzPts val="4000"/>
              <a:buFont typeface="Arial"/>
              <a:buChar char="•"/>
            </a:pPr>
            <a:endParaRPr lang="en-US" sz="3200" i="0" u="none" strike="noStrike" cap="none" dirty="0">
              <a:solidFill>
                <a:srgbClr val="2B2C30"/>
              </a:solidFill>
              <a:latin typeface="Playfair Display"/>
              <a:ea typeface="Playfair Display"/>
              <a:cs typeface="Playfair Display"/>
              <a:sym typeface="Playfair Display"/>
            </a:endParaRPr>
          </a:p>
          <a:p>
            <a:pPr marL="965200" marR="0" lvl="0" indent="-914400" algn="l" rtl="0">
              <a:spcBef>
                <a:spcPts val="0"/>
              </a:spcBef>
              <a:spcAft>
                <a:spcPts val="0"/>
              </a:spcAft>
              <a:buClr>
                <a:srgbClr val="2B2C30"/>
              </a:buClr>
              <a:buSzPts val="4000"/>
              <a:buFont typeface="+mj-lt"/>
              <a:buAutoNum type="arabicPeriod"/>
            </a:pPr>
            <a:r>
              <a:rPr lang="en-US" sz="4800" b="1" i="0" u="none" strike="noStrike" cap="none" dirty="0">
                <a:solidFill>
                  <a:srgbClr val="2B2C30"/>
                </a:solidFill>
                <a:latin typeface="Playfair Display"/>
                <a:ea typeface="Playfair Display"/>
                <a:cs typeface="Playfair Display"/>
                <a:sym typeface="Playfair Display"/>
              </a:rPr>
              <a:t>Strategic analysis: Where are we?</a:t>
            </a:r>
          </a:p>
          <a:p>
            <a:pPr marL="965200" marR="0" lvl="0" indent="-914400" algn="l" rtl="0">
              <a:spcBef>
                <a:spcPts val="0"/>
              </a:spcBef>
              <a:spcAft>
                <a:spcPts val="0"/>
              </a:spcAft>
              <a:buClr>
                <a:srgbClr val="2B2C30"/>
              </a:buClr>
              <a:buSzPts val="4000"/>
              <a:buFont typeface="+mj-lt"/>
              <a:buAutoNum type="arabicPeriod"/>
            </a:pPr>
            <a:endParaRPr lang="en-US" sz="4800" b="1" i="0" u="none" strike="noStrike" cap="none" dirty="0">
              <a:solidFill>
                <a:srgbClr val="2B2C30"/>
              </a:solidFill>
              <a:latin typeface="Playfair Display"/>
              <a:ea typeface="Playfair Display"/>
              <a:cs typeface="Playfair Display"/>
              <a:sym typeface="Playfair Display"/>
            </a:endParaRPr>
          </a:p>
          <a:p>
            <a:pPr marL="965200" marR="0" lvl="0" indent="-914400" algn="l" rtl="0">
              <a:spcBef>
                <a:spcPts val="0"/>
              </a:spcBef>
              <a:spcAft>
                <a:spcPts val="0"/>
              </a:spcAft>
              <a:buClr>
                <a:srgbClr val="2B2C30"/>
              </a:buClr>
              <a:buSzPts val="4000"/>
              <a:buFont typeface="+mj-lt"/>
              <a:buAutoNum type="arabicPeriod"/>
            </a:pPr>
            <a:r>
              <a:rPr lang="en-US" sz="4800" b="1" i="0" u="none" strike="noStrike" cap="none" dirty="0">
                <a:solidFill>
                  <a:srgbClr val="2B2C30"/>
                </a:solidFill>
                <a:latin typeface="Playfair Display"/>
                <a:ea typeface="Playfair Display"/>
                <a:cs typeface="Playfair Display"/>
                <a:sym typeface="Playfair Display"/>
              </a:rPr>
              <a:t>Strategy formulation: Where are we going?</a:t>
            </a:r>
          </a:p>
          <a:p>
            <a:pPr marL="965200" marR="0" lvl="0" indent="-914400" algn="l" rtl="0">
              <a:spcBef>
                <a:spcPts val="0"/>
              </a:spcBef>
              <a:spcAft>
                <a:spcPts val="0"/>
              </a:spcAft>
              <a:buClr>
                <a:srgbClr val="2B2C30"/>
              </a:buClr>
              <a:buSzPts val="4000"/>
              <a:buFont typeface="+mj-lt"/>
              <a:buAutoNum type="arabicPeriod"/>
            </a:pPr>
            <a:endParaRPr lang="en-US" sz="4800" b="1" i="0" u="none" strike="noStrike" cap="none" dirty="0">
              <a:solidFill>
                <a:srgbClr val="2B2C30"/>
              </a:solidFill>
              <a:latin typeface="Playfair Display"/>
              <a:ea typeface="Playfair Display"/>
              <a:cs typeface="Playfair Display"/>
              <a:sym typeface="Playfair Display"/>
            </a:endParaRPr>
          </a:p>
          <a:p>
            <a:pPr marL="965200" marR="0" lvl="0" indent="-914400" algn="l" rtl="0">
              <a:spcBef>
                <a:spcPts val="0"/>
              </a:spcBef>
              <a:spcAft>
                <a:spcPts val="0"/>
              </a:spcAft>
              <a:buClr>
                <a:srgbClr val="2B2C30"/>
              </a:buClr>
              <a:buSzPts val="4000"/>
              <a:buFont typeface="+mj-lt"/>
              <a:buAutoNum type="arabicPeriod"/>
            </a:pPr>
            <a:r>
              <a:rPr lang="en-US" sz="4800" b="1" i="0" u="none" strike="noStrike" cap="none" dirty="0">
                <a:solidFill>
                  <a:srgbClr val="2B2C30"/>
                </a:solidFill>
                <a:latin typeface="Playfair Display"/>
                <a:ea typeface="Playfair Display"/>
                <a:cs typeface="Playfair Display"/>
                <a:sym typeface="Playfair Display"/>
              </a:rPr>
              <a:t>Strategy Implementation: How are we going to get there?</a:t>
            </a:r>
          </a:p>
        </p:txBody>
      </p:sp>
      <p:sp>
        <p:nvSpPr>
          <p:cNvPr id="140" name="Google Shape;140;p6">
            <a:extLst>
              <a:ext uri="{FF2B5EF4-FFF2-40B4-BE49-F238E27FC236}">
                <a16:creationId xmlns:a16="http://schemas.microsoft.com/office/drawing/2014/main" id="{DD7A2193-D828-EFA7-0BE4-62EC1448A63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70648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82"/>
        <p:cNvGrpSpPr/>
        <p:nvPr/>
      </p:nvGrpSpPr>
      <p:grpSpPr>
        <a:xfrm>
          <a:off x="0" y="0"/>
          <a:ext cx="0" cy="0"/>
          <a:chOff x="0" y="0"/>
          <a:chExt cx="0" cy="0"/>
        </a:xfrm>
      </p:grpSpPr>
      <p:sp>
        <p:nvSpPr>
          <p:cNvPr id="5" name="Title 4">
            <a:extLst>
              <a:ext uri="{FF2B5EF4-FFF2-40B4-BE49-F238E27FC236}">
                <a16:creationId xmlns:a16="http://schemas.microsoft.com/office/drawing/2014/main" id="{7B6EB05D-E296-4B76-94AA-6F67EFE71989}"/>
              </a:ext>
            </a:extLst>
          </p:cNvPr>
          <p:cNvSpPr>
            <a:spLocks noGrp="1"/>
          </p:cNvSpPr>
          <p:nvPr>
            <p:ph type="title"/>
          </p:nvPr>
        </p:nvSpPr>
        <p:spPr>
          <a:xfrm>
            <a:off x="865416" y="972231"/>
            <a:ext cx="16239744" cy="950976"/>
          </a:xfrm>
        </p:spPr>
        <p:txBody>
          <a:bodyPr>
            <a:normAutofit/>
          </a:bodyPr>
          <a:lstStyle/>
          <a:p>
            <a:r>
              <a:rPr lang="en-US" sz="4400" b="1" i="0" u="none" strike="noStrike" cap="none" dirty="0">
                <a:solidFill>
                  <a:srgbClr val="54152A"/>
                </a:solidFill>
                <a:latin typeface="Public Sans"/>
                <a:ea typeface="Public Sans"/>
                <a:cs typeface="Public Sans"/>
                <a:sym typeface="Public Sans"/>
              </a:rPr>
              <a:t>Strategic Analysis Process</a:t>
            </a:r>
            <a:endParaRPr lang="en-IN" dirty="0"/>
          </a:p>
        </p:txBody>
      </p:sp>
      <p:cxnSp>
        <p:nvCxnSpPr>
          <p:cNvPr id="185" name="Google Shape;185;p9">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2" name="Picture 1" descr="Six steps of strategic analysis&#10;Inverted blue pyramid that is divided into six sections. The title of the chart reads &quot;Strategic analysis; Where are we?&quot; From top to bottom, the sections are: analyze organizational performance, analyze external environment, analyze internal environment, synthesize external and internal analysis, determine strategic issue, and determine strategic alternatives.&#10;">
            <a:extLst>
              <a:ext uri="{FF2B5EF4-FFF2-40B4-BE49-F238E27FC236}">
                <a16:creationId xmlns:a16="http://schemas.microsoft.com/office/drawing/2014/main" id="{C9A455BC-D59E-3EE4-D28E-E046298F3BDB}"/>
              </a:ext>
            </a:extLst>
          </p:cNvPr>
          <p:cNvPicPr>
            <a:picLocks noChangeAspect="1"/>
          </p:cNvPicPr>
          <p:nvPr/>
        </p:nvPicPr>
        <p:blipFill>
          <a:blip r:embed="rId3"/>
          <a:stretch>
            <a:fillRect/>
          </a:stretch>
        </p:blipFill>
        <p:spPr>
          <a:xfrm>
            <a:off x="1050529" y="2080260"/>
            <a:ext cx="12528311" cy="7706438"/>
          </a:xfrm>
          <a:prstGeom prst="rect">
            <a:avLst/>
          </a:prstGeom>
        </p:spPr>
      </p:pic>
      <p:sp>
        <p:nvSpPr>
          <p:cNvPr id="6" name="Content Placeholder 5">
            <a:extLst>
              <a:ext uri="{FF2B5EF4-FFF2-40B4-BE49-F238E27FC236}">
                <a16:creationId xmlns:a16="http://schemas.microsoft.com/office/drawing/2014/main" id="{3F87CBC6-7F24-4BF5-AC8B-3EB68DC824BC}"/>
              </a:ext>
            </a:extLst>
          </p:cNvPr>
          <p:cNvSpPr>
            <a:spLocks noGrp="1"/>
          </p:cNvSpPr>
          <p:nvPr>
            <p:ph sz="quarter" idx="10"/>
          </p:nvPr>
        </p:nvSpPr>
        <p:spPr>
          <a:xfrm>
            <a:off x="8134351" y="9787467"/>
            <a:ext cx="5505449" cy="499533"/>
          </a:xfrm>
        </p:spPr>
        <p:txBody>
          <a:bodyPr>
            <a:normAutofit/>
          </a:bodyPr>
          <a:lstStyle/>
          <a:p>
            <a:r>
              <a:rPr lang="en-US" sz="2000" i="1" dirty="0">
                <a:latin typeface="Arial" panose="020B0604020202020204" pitchFamily="34" charset="0"/>
                <a:cs typeface="Arial" panose="020B0604020202020204" pitchFamily="34" charset="0"/>
              </a:rPr>
              <a:t>Figure 1.4: Strategic analysis</a:t>
            </a:r>
            <a:r>
              <a:rPr lang="en-US" sz="2800" dirty="0"/>
              <a:t> </a:t>
            </a:r>
            <a:r>
              <a:rPr lang="en-US" sz="800" dirty="0">
                <a:latin typeface="Arial" panose="020B0604020202020204" pitchFamily="34" charset="0"/>
                <a:cs typeface="Arial" panose="020B0604020202020204" pitchFamily="34" charset="0"/>
              </a:rPr>
              <a:t>[Kindred Grey. 2025. CC BY-NC-SA.]</a:t>
            </a:r>
            <a:r>
              <a:rPr lang="en-US" sz="1500" dirty="0">
                <a:latin typeface="Arial" panose="020B0604020202020204" pitchFamily="34" charset="0"/>
                <a:cs typeface="Arial" panose="020B0604020202020204" pitchFamily="34" charset="0"/>
              </a:rPr>
              <a:t> </a:t>
            </a:r>
          </a:p>
        </p:txBody>
      </p:sp>
      <p:sp>
        <p:nvSpPr>
          <p:cNvPr id="7" name="Content Placeholder 6">
            <a:extLst>
              <a:ext uri="{FF2B5EF4-FFF2-40B4-BE49-F238E27FC236}">
                <a16:creationId xmlns:a16="http://schemas.microsoft.com/office/drawing/2014/main" id="{8CF1C5E7-5B3B-49A4-A873-033DF711F142}"/>
              </a:ext>
            </a:extLst>
          </p:cNvPr>
          <p:cNvSpPr>
            <a:spLocks noGrp="1"/>
          </p:cNvSpPr>
          <p:nvPr>
            <p:ph sz="quarter" idx="11"/>
          </p:nvPr>
        </p:nvSpPr>
        <p:spPr>
          <a:xfrm>
            <a:off x="13839143" y="1835150"/>
            <a:ext cx="4154943" cy="7178222"/>
          </a:xfrm>
        </p:spPr>
        <p:txBody>
          <a:bodyPr>
            <a:normAutofit/>
          </a:bodyPr>
          <a:lstStyle/>
          <a:p>
            <a:pPr marL="0" marR="0" lvl="0" indent="0" algn="l" rtl="0">
              <a:lnSpc>
                <a:spcPct val="100000"/>
              </a:lnSpc>
              <a:spcBef>
                <a:spcPts val="0"/>
              </a:spcBef>
              <a:spcAft>
                <a:spcPts val="0"/>
              </a:spcAft>
              <a:buClr>
                <a:srgbClr val="000000"/>
              </a:buClr>
              <a:buSzPts val="3600"/>
              <a:buFont typeface="Arial"/>
              <a:buNone/>
            </a:pPr>
            <a:r>
              <a:rPr lang="en-US" sz="2400" b="1" i="0" u="none" strike="noStrike" cap="none" dirty="0">
                <a:solidFill>
                  <a:srgbClr val="2B2C30"/>
                </a:solidFill>
                <a:latin typeface="Playfair Display"/>
                <a:ea typeface="Playfair Display"/>
                <a:cs typeface="Playfair Display"/>
                <a:sym typeface="Playfair Display"/>
              </a:rPr>
              <a:t>Where are we going?</a:t>
            </a:r>
          </a:p>
          <a:p>
            <a:pPr marL="0" marR="0" lvl="0" indent="0" algn="l" rtl="0">
              <a:lnSpc>
                <a:spcPct val="100000"/>
              </a:lnSpc>
              <a:spcBef>
                <a:spcPts val="0"/>
              </a:spcBef>
              <a:spcAft>
                <a:spcPts val="0"/>
              </a:spcAft>
              <a:buClr>
                <a:srgbClr val="000000"/>
              </a:buClr>
              <a:buSzPts val="3600"/>
              <a:buFont typeface="Arial"/>
              <a:buNone/>
            </a:pPr>
            <a:endParaRPr lang="en-US" sz="2400" b="1" dirty="0">
              <a:solidFill>
                <a:srgbClr val="2B2C30"/>
              </a:solidFill>
              <a:latin typeface="Playfair Display"/>
              <a:ea typeface="Playfair Display"/>
              <a:cs typeface="Playfair Display"/>
              <a:sym typeface="Playfair Display"/>
            </a:endParaRPr>
          </a:p>
          <a:p>
            <a:pPr marL="571500" marR="0" lvl="0" indent="-571500" algn="l" rtl="0">
              <a:lnSpc>
                <a:spcPct val="100000"/>
              </a:lnSpc>
              <a:spcBef>
                <a:spcPts val="0"/>
              </a:spcBef>
              <a:spcAft>
                <a:spcPts val="0"/>
              </a:spcAft>
              <a:buClr>
                <a:srgbClr val="000000"/>
              </a:buClr>
              <a:buSzPts val="3600"/>
              <a:buFont typeface="Wingdings" pitchFamily="2" charset="2"/>
              <a:buChar char="q"/>
            </a:pPr>
            <a:r>
              <a:rPr lang="en-US" sz="2400" dirty="0">
                <a:solidFill>
                  <a:srgbClr val="2B2C30"/>
                </a:solidFill>
                <a:latin typeface="Playfair Display"/>
                <a:ea typeface="Playfair Display"/>
                <a:cs typeface="Playfair Display"/>
                <a:sym typeface="Playfair Display"/>
              </a:rPr>
              <a:t>Analyze:</a:t>
            </a:r>
          </a:p>
          <a:p>
            <a:pPr marL="571500" lvl="3" indent="127000">
              <a:lnSpc>
                <a:spcPct val="100000"/>
              </a:lnSpc>
              <a:buSzPts val="3600"/>
              <a:buFont typeface="Wingdings" pitchFamily="2" charset="2"/>
              <a:buChar char="q"/>
            </a:pPr>
            <a:r>
              <a:rPr lang="en-US" sz="2400" dirty="0">
                <a:solidFill>
                  <a:srgbClr val="2B2C30"/>
                </a:solidFill>
                <a:latin typeface="Playfair Display"/>
                <a:ea typeface="Playfair Display"/>
                <a:cs typeface="Playfair Display"/>
                <a:sym typeface="Playfair Display"/>
              </a:rPr>
              <a:t>Organizational performance</a:t>
            </a:r>
          </a:p>
          <a:p>
            <a:pPr marL="571500" marR="0" lvl="0" indent="127000" algn="l" rtl="0">
              <a:lnSpc>
                <a:spcPct val="100000"/>
              </a:lnSpc>
              <a:spcBef>
                <a:spcPts val="0"/>
              </a:spcBef>
              <a:spcAft>
                <a:spcPts val="0"/>
              </a:spcAft>
              <a:buClr>
                <a:srgbClr val="000000"/>
              </a:buClr>
              <a:buSzPts val="3600"/>
              <a:buFont typeface="Wingdings" pitchFamily="2" charset="2"/>
              <a:buChar char="q"/>
            </a:pPr>
            <a:r>
              <a:rPr lang="en-US" sz="2400" dirty="0">
                <a:solidFill>
                  <a:srgbClr val="2B2C30"/>
                </a:solidFill>
                <a:latin typeface="Playfair Display"/>
                <a:ea typeface="Playfair Display"/>
                <a:cs typeface="Playfair Display"/>
                <a:sym typeface="Playfair Display"/>
              </a:rPr>
              <a:t>External environment</a:t>
            </a:r>
          </a:p>
          <a:p>
            <a:pPr marL="571500" marR="0" lvl="0" indent="127000" algn="l" rtl="0">
              <a:lnSpc>
                <a:spcPct val="100000"/>
              </a:lnSpc>
              <a:spcBef>
                <a:spcPts val="0"/>
              </a:spcBef>
              <a:spcAft>
                <a:spcPts val="0"/>
              </a:spcAft>
              <a:buClr>
                <a:srgbClr val="000000"/>
              </a:buClr>
              <a:buSzPts val="3600"/>
              <a:buFont typeface="Wingdings" pitchFamily="2" charset="2"/>
              <a:buChar char="q"/>
            </a:pPr>
            <a:r>
              <a:rPr lang="en-US" sz="2400" dirty="0">
                <a:solidFill>
                  <a:srgbClr val="2B2C30"/>
                </a:solidFill>
                <a:latin typeface="Playfair Display"/>
                <a:ea typeface="Playfair Display"/>
                <a:cs typeface="Playfair Display"/>
                <a:sym typeface="Playfair Display"/>
              </a:rPr>
              <a:t>Internal environment</a:t>
            </a:r>
          </a:p>
          <a:p>
            <a:pPr marL="571500" marR="0" lvl="0" algn="l" rtl="0">
              <a:lnSpc>
                <a:spcPct val="100000"/>
              </a:lnSpc>
              <a:spcBef>
                <a:spcPts val="0"/>
              </a:spcBef>
              <a:spcAft>
                <a:spcPts val="0"/>
              </a:spcAft>
              <a:buClr>
                <a:srgbClr val="000000"/>
              </a:buClr>
              <a:buSzPts val="3600"/>
            </a:pPr>
            <a:endParaRPr lang="en-US" sz="2400" dirty="0">
              <a:solidFill>
                <a:srgbClr val="2B2C30"/>
              </a:solidFill>
              <a:latin typeface="Playfair Display"/>
              <a:ea typeface="Playfair Display"/>
              <a:cs typeface="Playfair Display"/>
              <a:sym typeface="Playfair Display"/>
            </a:endParaRPr>
          </a:p>
          <a:p>
            <a:pPr marL="571500" marR="0" lvl="0" indent="-571500" algn="l" rtl="0">
              <a:lnSpc>
                <a:spcPct val="100000"/>
              </a:lnSpc>
              <a:spcBef>
                <a:spcPts val="0"/>
              </a:spcBef>
              <a:spcAft>
                <a:spcPts val="0"/>
              </a:spcAft>
              <a:buClr>
                <a:srgbClr val="000000"/>
              </a:buClr>
              <a:buSzPts val="3600"/>
              <a:buFont typeface="Wingdings" pitchFamily="2" charset="2"/>
              <a:buChar char="q"/>
            </a:pPr>
            <a:r>
              <a:rPr lang="en-US" sz="2400" dirty="0">
                <a:solidFill>
                  <a:srgbClr val="2B2C30"/>
                </a:solidFill>
                <a:latin typeface="Playfair Display"/>
                <a:ea typeface="Playfair Display"/>
                <a:cs typeface="Playfair Display"/>
                <a:sym typeface="Playfair Display"/>
              </a:rPr>
              <a:t>Conduct a SWOT analysis to synthesize external and internal analysis</a:t>
            </a:r>
          </a:p>
          <a:p>
            <a:pPr marR="0" lvl="0" algn="l" rtl="0">
              <a:lnSpc>
                <a:spcPct val="100000"/>
              </a:lnSpc>
              <a:spcBef>
                <a:spcPts val="0"/>
              </a:spcBef>
              <a:spcAft>
                <a:spcPts val="0"/>
              </a:spcAft>
              <a:buClr>
                <a:srgbClr val="000000"/>
              </a:buClr>
              <a:buSzPts val="3600"/>
            </a:pPr>
            <a:endParaRPr lang="en-US" sz="2400" dirty="0">
              <a:solidFill>
                <a:srgbClr val="2B2C30"/>
              </a:solidFill>
              <a:latin typeface="Playfair Display"/>
              <a:ea typeface="Playfair Display"/>
              <a:cs typeface="Playfair Display"/>
              <a:sym typeface="Playfair Display"/>
            </a:endParaRPr>
          </a:p>
          <a:p>
            <a:pPr marL="571500" marR="0" lvl="0" indent="-571500" algn="l" rtl="0">
              <a:lnSpc>
                <a:spcPct val="100000"/>
              </a:lnSpc>
              <a:spcBef>
                <a:spcPts val="0"/>
              </a:spcBef>
              <a:spcAft>
                <a:spcPts val="0"/>
              </a:spcAft>
              <a:buClr>
                <a:srgbClr val="000000"/>
              </a:buClr>
              <a:buSzPts val="3600"/>
              <a:buFont typeface="Wingdings" pitchFamily="2" charset="2"/>
              <a:buChar char="q"/>
            </a:pPr>
            <a:r>
              <a:rPr lang="en-US" sz="2400" dirty="0">
                <a:solidFill>
                  <a:srgbClr val="2B2C30"/>
                </a:solidFill>
                <a:latin typeface="Playfair Display"/>
                <a:ea typeface="Playfair Display"/>
                <a:cs typeface="Playfair Display"/>
                <a:sym typeface="Playfair Display"/>
              </a:rPr>
              <a:t>Identify a strategic issue</a:t>
            </a:r>
          </a:p>
          <a:p>
            <a:pPr marR="0" lvl="0" algn="l" rtl="0">
              <a:lnSpc>
                <a:spcPct val="100000"/>
              </a:lnSpc>
              <a:spcBef>
                <a:spcPts val="0"/>
              </a:spcBef>
              <a:spcAft>
                <a:spcPts val="0"/>
              </a:spcAft>
              <a:buClr>
                <a:srgbClr val="000000"/>
              </a:buClr>
              <a:buSzPts val="3600"/>
            </a:pPr>
            <a:endParaRPr lang="en-US" sz="2400" dirty="0">
              <a:solidFill>
                <a:srgbClr val="2B2C30"/>
              </a:solidFill>
              <a:latin typeface="Playfair Display"/>
              <a:ea typeface="Playfair Display"/>
              <a:cs typeface="Playfair Display"/>
              <a:sym typeface="Playfair Display"/>
            </a:endParaRPr>
          </a:p>
          <a:p>
            <a:pPr marL="571500" marR="0" lvl="0" indent="-571500" algn="l" rtl="0">
              <a:lnSpc>
                <a:spcPct val="100000"/>
              </a:lnSpc>
              <a:spcBef>
                <a:spcPts val="0"/>
              </a:spcBef>
              <a:spcAft>
                <a:spcPts val="0"/>
              </a:spcAft>
              <a:buClr>
                <a:srgbClr val="000000"/>
              </a:buClr>
              <a:buSzPts val="3600"/>
              <a:buFont typeface="Wingdings" pitchFamily="2" charset="2"/>
              <a:buChar char="q"/>
            </a:pPr>
            <a:r>
              <a:rPr lang="en-US" sz="2400" dirty="0">
                <a:solidFill>
                  <a:srgbClr val="2B2C30"/>
                </a:solidFill>
                <a:latin typeface="Playfair Display"/>
                <a:ea typeface="Playfair Display"/>
                <a:cs typeface="Playfair Display"/>
                <a:sym typeface="Playfair Display"/>
              </a:rPr>
              <a:t>Determine strategic alternatives</a:t>
            </a:r>
          </a:p>
        </p:txBody>
      </p:sp>
      <p:sp>
        <p:nvSpPr>
          <p:cNvPr id="186" name="Google Shape;186;p9">
            <a:extLst>
              <a:ext uri="{C183D7F6-B498-43B3-948B-1728B52AA6E4}">
                <adec:decorative xmlns:adec="http://schemas.microsoft.com/office/drawing/2017/decorative" val="1"/>
              </a:ext>
            </a:extLst>
          </p:cNvPr>
          <p:cNvSpPr/>
          <p:nvPr/>
        </p:nvSpPr>
        <p:spPr>
          <a:xfrm>
            <a:off x="14137379" y="9344025"/>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831249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92"/>
        <p:cNvGrpSpPr/>
        <p:nvPr/>
      </p:nvGrpSpPr>
      <p:grpSpPr>
        <a:xfrm>
          <a:off x="0" y="0"/>
          <a:ext cx="0" cy="0"/>
          <a:chOff x="0" y="0"/>
          <a:chExt cx="0" cy="0"/>
        </a:xfrm>
      </p:grpSpPr>
      <p:sp>
        <p:nvSpPr>
          <p:cNvPr id="3" name="Title 2">
            <a:extLst>
              <a:ext uri="{FF2B5EF4-FFF2-40B4-BE49-F238E27FC236}">
                <a16:creationId xmlns:a16="http://schemas.microsoft.com/office/drawing/2014/main" id="{D712DDA0-8A0C-4DC0-BA90-EE1261866708}"/>
              </a:ext>
            </a:extLst>
          </p:cNvPr>
          <p:cNvSpPr>
            <a:spLocks noGrp="1"/>
          </p:cNvSpPr>
          <p:nvPr>
            <p:ph type="title"/>
          </p:nvPr>
        </p:nvSpPr>
        <p:spPr>
          <a:xfrm>
            <a:off x="865414" y="1004888"/>
            <a:ext cx="16239744" cy="950976"/>
          </a:xfrm>
        </p:spPr>
        <p:txBody>
          <a:bodyPr/>
          <a:lstStyle/>
          <a:p>
            <a:r>
              <a:rPr lang="en-US" sz="4400" b="1" i="0" u="none" strike="noStrike" cap="none" dirty="0">
                <a:solidFill>
                  <a:srgbClr val="54152A"/>
                </a:solidFill>
                <a:latin typeface="Public Sans"/>
                <a:ea typeface="Public Sans"/>
                <a:cs typeface="Public Sans"/>
                <a:sym typeface="Public Sans"/>
              </a:rPr>
              <a:t>Strategic </a:t>
            </a:r>
            <a:r>
              <a:rPr lang="en-US" sz="4400" b="1" dirty="0">
                <a:solidFill>
                  <a:srgbClr val="54152A"/>
                </a:solidFill>
                <a:latin typeface="Public Sans"/>
                <a:ea typeface="Public Sans"/>
                <a:cs typeface="Public Sans"/>
                <a:sym typeface="Public Sans"/>
              </a:rPr>
              <a:t>Issue</a:t>
            </a:r>
            <a:endParaRPr lang="en-IN" dirty="0"/>
          </a:p>
        </p:txBody>
      </p:sp>
      <p:cxnSp>
        <p:nvCxnSpPr>
          <p:cNvPr id="195" name="Google Shape;195;g33d3f6fcd1f_0_12">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063B6739-4BA9-4BCD-8B7C-DA11EC70E4E9}"/>
              </a:ext>
            </a:extLst>
          </p:cNvPr>
          <p:cNvSpPr>
            <a:spLocks noGrp="1"/>
          </p:cNvSpPr>
          <p:nvPr>
            <p:ph sz="quarter" idx="10"/>
          </p:nvPr>
        </p:nvSpPr>
        <p:spPr>
          <a:xfrm>
            <a:off x="888093" y="1983468"/>
            <a:ext cx="16404336" cy="7408665"/>
          </a:xfrm>
          <a:noFill/>
          <a:ln>
            <a:noFill/>
          </a:ln>
        </p:spPr>
        <p:txBody>
          <a:bodyPr spcFirstLastPara="1" wrap="square" lIns="91425" tIns="91425" rIns="91425" bIns="91425" anchor="t" anchorCtr="0">
            <a:spAutoFit/>
          </a:bodyPr>
          <a:lstStyle/>
          <a:p>
            <a:pPr marL="25400">
              <a:lnSpc>
                <a:spcPct val="163000"/>
              </a:lnSpc>
              <a:spcBef>
                <a:spcPts val="0"/>
              </a:spcBef>
              <a:buClr>
                <a:srgbClr val="000000"/>
              </a:buClr>
              <a:buSzPts val="3200"/>
            </a:pPr>
            <a:r>
              <a:rPr lang="en-US" sz="3600" dirty="0">
                <a:latin typeface="Playfair Display"/>
                <a:ea typeface="Playfair Display"/>
                <a:cs typeface="Playfair Display"/>
                <a:sym typeface="Playfair Display"/>
              </a:rPr>
              <a:t>A </a:t>
            </a:r>
            <a:r>
              <a:rPr lang="en-US" sz="3600" b="1" dirty="0">
                <a:latin typeface="Playfair Display"/>
                <a:ea typeface="Playfair Display"/>
                <a:cs typeface="Playfair Display"/>
                <a:sym typeface="Playfair Display"/>
              </a:rPr>
              <a:t>strategic issue </a:t>
            </a:r>
            <a:r>
              <a:rPr lang="en-US" sz="3600" dirty="0">
                <a:latin typeface="Playfair Display"/>
                <a:ea typeface="Playfair Display"/>
                <a:cs typeface="Playfair Display"/>
                <a:sym typeface="Playfair Display"/>
              </a:rPr>
              <a:t>is the most important, urgent, broad, long-term matter that the company is facing. Strategic issues are the result of multiple causes in multiples areas of a business and require significant organizational talent and resources to resolve. Addressing a strategic issue moves a firm toward its mission, purpose, and vision, and it should therefore be congruent with the firm’s values and goals. A strategic issue focuses on the present and specific organizational context, addressing what is happening with this firm at this time, in this place, and under these circumstances. </a:t>
            </a:r>
          </a:p>
        </p:txBody>
      </p:sp>
      <p:sp>
        <p:nvSpPr>
          <p:cNvPr id="196" name="Google Shape;196;g33d3f6fcd1f_0_12">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92794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92">
          <a:extLst>
            <a:ext uri="{FF2B5EF4-FFF2-40B4-BE49-F238E27FC236}">
              <a16:creationId xmlns:a16="http://schemas.microsoft.com/office/drawing/2014/main" id="{85D9758D-8FBB-42C6-E505-32ACF595225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F9425FA-BBF4-4175-8C8B-80818C8884CE}"/>
              </a:ext>
            </a:extLst>
          </p:cNvPr>
          <p:cNvSpPr>
            <a:spLocks noGrp="1"/>
          </p:cNvSpPr>
          <p:nvPr>
            <p:ph type="title"/>
          </p:nvPr>
        </p:nvSpPr>
        <p:spPr>
          <a:xfrm>
            <a:off x="1045029" y="960436"/>
            <a:ext cx="16239744" cy="950976"/>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b="1" dirty="0">
                <a:solidFill>
                  <a:srgbClr val="54152A"/>
                </a:solidFill>
                <a:latin typeface="Public Sans"/>
                <a:sym typeface="Public Sans"/>
              </a:rPr>
              <a:t>Strategic Alternative</a:t>
            </a:r>
            <a:endParaRPr lang="en-IN" b="1" dirty="0">
              <a:solidFill>
                <a:srgbClr val="54152A"/>
              </a:solidFill>
              <a:latin typeface="Public Sans"/>
              <a:sym typeface="Arial"/>
            </a:endParaRPr>
          </a:p>
        </p:txBody>
      </p:sp>
      <p:cxnSp>
        <p:nvCxnSpPr>
          <p:cNvPr id="195" name="Google Shape;195;g33d3f6fcd1f_0_12">
            <a:extLst>
              <a:ext uri="{FF2B5EF4-FFF2-40B4-BE49-F238E27FC236}">
                <a16:creationId xmlns:a16="http://schemas.microsoft.com/office/drawing/2014/main" id="{DB1D0F71-277F-15E8-5E9D-D6F74B1520A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403B59FF-25D4-4576-B92C-7A985CB3905A}"/>
              </a:ext>
            </a:extLst>
          </p:cNvPr>
          <p:cNvSpPr>
            <a:spLocks noGrp="1"/>
          </p:cNvSpPr>
          <p:nvPr>
            <p:ph sz="quarter" idx="10"/>
          </p:nvPr>
        </p:nvSpPr>
        <p:spPr>
          <a:xfrm>
            <a:off x="1113746" y="2051049"/>
            <a:ext cx="16404336" cy="4699718"/>
          </a:xfrm>
          <a:noFill/>
          <a:ln>
            <a:noFill/>
          </a:ln>
        </p:spPr>
        <p:txBody>
          <a:bodyPr spcFirstLastPara="1" wrap="square" lIns="91425" tIns="91425" rIns="91425" bIns="91425" anchor="t" anchorCtr="0">
            <a:spAutoFit/>
          </a:bodyPr>
          <a:lstStyle/>
          <a:p>
            <a:pPr marL="25400" lvl="0" algn="l" rtl="0">
              <a:lnSpc>
                <a:spcPct val="163000"/>
              </a:lnSpc>
              <a:spcBef>
                <a:spcPts val="0"/>
              </a:spcBef>
              <a:spcAft>
                <a:spcPts val="0"/>
              </a:spcAft>
              <a:buSzPts val="3200"/>
            </a:pPr>
            <a:r>
              <a:rPr lang="en-US" sz="6000" dirty="0">
                <a:latin typeface="Playfair Display"/>
                <a:ea typeface="Playfair Display"/>
                <a:cs typeface="Playfair Display"/>
                <a:sym typeface="Playfair Display"/>
              </a:rPr>
              <a:t>A </a:t>
            </a:r>
            <a:r>
              <a:rPr lang="en-US" sz="6000" b="1" dirty="0">
                <a:latin typeface="Playfair Display"/>
                <a:ea typeface="Playfair Display"/>
                <a:cs typeface="Playfair Display"/>
                <a:sym typeface="Playfair Display"/>
              </a:rPr>
              <a:t>strategic alternative </a:t>
            </a:r>
            <a:r>
              <a:rPr lang="en-US" sz="6000" dirty="0">
                <a:latin typeface="Playfair Display"/>
                <a:ea typeface="Playfair Display"/>
                <a:cs typeface="Playfair Display"/>
                <a:sym typeface="Playfair Display"/>
              </a:rPr>
              <a:t>is</a:t>
            </a:r>
            <a:r>
              <a:rPr lang="en-US" sz="6000" b="1" dirty="0">
                <a:latin typeface="Playfair Display"/>
                <a:ea typeface="Playfair Display"/>
                <a:cs typeface="Playfair Display"/>
                <a:sym typeface="Playfair Display"/>
              </a:rPr>
              <a:t> </a:t>
            </a:r>
            <a:r>
              <a:rPr lang="en-US" sz="6000" dirty="0">
                <a:latin typeface="Playfair Display"/>
                <a:ea typeface="Playfair Display"/>
                <a:cs typeface="Playfair Display"/>
                <a:sym typeface="Playfair Display"/>
              </a:rPr>
              <a:t>an action that addresses and has the potential </a:t>
            </a:r>
          </a:p>
          <a:p>
            <a:pPr marL="25400" lvl="0" algn="l" rtl="0">
              <a:lnSpc>
                <a:spcPct val="163000"/>
              </a:lnSpc>
              <a:spcBef>
                <a:spcPts val="0"/>
              </a:spcBef>
              <a:spcAft>
                <a:spcPts val="0"/>
              </a:spcAft>
              <a:buSzPts val="3200"/>
            </a:pPr>
            <a:r>
              <a:rPr lang="en-US" sz="6000" dirty="0">
                <a:latin typeface="Playfair Display"/>
                <a:ea typeface="Playfair Display"/>
                <a:cs typeface="Playfair Display"/>
                <a:sym typeface="Playfair Display"/>
              </a:rPr>
              <a:t>to resolve every aspect of a strategic issue.</a:t>
            </a:r>
          </a:p>
        </p:txBody>
      </p:sp>
      <p:sp>
        <p:nvSpPr>
          <p:cNvPr id="196" name="Google Shape;196;g33d3f6fcd1f_0_12">
            <a:extLst>
              <a:ext uri="{FF2B5EF4-FFF2-40B4-BE49-F238E27FC236}">
                <a16:creationId xmlns:a16="http://schemas.microsoft.com/office/drawing/2014/main" id="{8651BB84-20AA-5484-F37D-27A1A886E56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939156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a:extLst>
            <a:ext uri="{FF2B5EF4-FFF2-40B4-BE49-F238E27FC236}">
              <a16:creationId xmlns:a16="http://schemas.microsoft.com/office/drawing/2014/main" id="{C4F99566-89B1-A62D-9F36-6BBE0AB3ED57}"/>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B8E037A-3123-4A2E-ACEF-7CF051475B9A}"/>
              </a:ext>
            </a:extLst>
          </p:cNvPr>
          <p:cNvSpPr>
            <a:spLocks noGrp="1"/>
          </p:cNvSpPr>
          <p:nvPr>
            <p:ph type="title"/>
          </p:nvPr>
        </p:nvSpPr>
        <p:spPr>
          <a:xfrm>
            <a:off x="930729" y="972231"/>
            <a:ext cx="16239744" cy="950976"/>
          </a:xfrm>
        </p:spPr>
        <p:txBody>
          <a:bodyPr>
            <a:normAutofit/>
          </a:bodyPr>
          <a:lstStyle/>
          <a:p>
            <a:r>
              <a:rPr lang="en-US" sz="4400" b="1" i="0" u="none" strike="noStrike" cap="none" dirty="0">
                <a:solidFill>
                  <a:srgbClr val="54152A"/>
                </a:solidFill>
                <a:latin typeface="Public Sans"/>
                <a:ea typeface="Public Sans"/>
                <a:cs typeface="Public Sans"/>
                <a:sym typeface="Public Sans"/>
              </a:rPr>
              <a:t>Strategy Formulation, 2 of 2</a:t>
            </a:r>
            <a:endParaRPr lang="en-IN" dirty="0"/>
          </a:p>
        </p:txBody>
      </p:sp>
      <p:cxnSp>
        <p:nvCxnSpPr>
          <p:cNvPr id="202" name="Google Shape;202;p10">
            <a:extLst>
              <a:ext uri="{FF2B5EF4-FFF2-40B4-BE49-F238E27FC236}">
                <a16:creationId xmlns:a16="http://schemas.microsoft.com/office/drawing/2014/main" id="{276685C4-5AD1-88CF-C193-B27E51B59BB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2" name="Picture 1" descr="Three levels of strategy formulation&#10;Green flow chart titled &quot;Strategy formulation: where are we going?&quot; The chart is three levels. Topmost level represents corporate level strategy (i.e., where to play?). Middle level represents business level strategies and their associated strategic business units (i.e., how to win?). A list titled &quot;Right to win?&quot; is connected to one of the business level strategy boxes. The list includes innovation strategy, sustainability and ethics strategy, multidomestic strategy, and technology strategy. The bottommost level represents functional level strategies and their associated functional business units.&#10;">
            <a:extLst>
              <a:ext uri="{FF2B5EF4-FFF2-40B4-BE49-F238E27FC236}">
                <a16:creationId xmlns:a16="http://schemas.microsoft.com/office/drawing/2014/main" id="{441A0FEB-4DC8-D2C5-EAD7-611A4FFC59DF}"/>
              </a:ext>
            </a:extLst>
          </p:cNvPr>
          <p:cNvPicPr>
            <a:picLocks noChangeAspect="1"/>
          </p:cNvPicPr>
          <p:nvPr/>
        </p:nvPicPr>
        <p:blipFill>
          <a:blip r:embed="rId3"/>
          <a:stretch>
            <a:fillRect/>
          </a:stretch>
        </p:blipFill>
        <p:spPr>
          <a:xfrm>
            <a:off x="1028694" y="2045978"/>
            <a:ext cx="12527285" cy="7692382"/>
          </a:xfrm>
          <a:prstGeom prst="rect">
            <a:avLst/>
          </a:prstGeom>
        </p:spPr>
      </p:pic>
      <p:sp>
        <p:nvSpPr>
          <p:cNvPr id="6" name="Content Placeholder 5">
            <a:extLst>
              <a:ext uri="{FF2B5EF4-FFF2-40B4-BE49-F238E27FC236}">
                <a16:creationId xmlns:a16="http://schemas.microsoft.com/office/drawing/2014/main" id="{696DA9C2-F7AD-4DDC-B996-3942ADDF54A8}"/>
              </a:ext>
            </a:extLst>
          </p:cNvPr>
          <p:cNvSpPr>
            <a:spLocks noGrp="1"/>
          </p:cNvSpPr>
          <p:nvPr>
            <p:ph sz="quarter" idx="10"/>
          </p:nvPr>
        </p:nvSpPr>
        <p:spPr>
          <a:xfrm>
            <a:off x="6794633" y="9737680"/>
            <a:ext cx="6335486" cy="400110"/>
          </a:xfrm>
          <a:noFill/>
        </p:spPr>
        <p:txBody>
          <a:bodyPr wrap="square" rtlCol="0">
            <a:spAutoFit/>
          </a:bodyPr>
          <a:lstStyle/>
          <a:p>
            <a:pPr>
              <a:lnSpc>
                <a:spcPct val="100000"/>
              </a:lnSpc>
              <a:spcBef>
                <a:spcPts val="0"/>
              </a:spcBef>
              <a:buClr>
                <a:srgbClr val="000000"/>
              </a:buClr>
              <a:buFont typeface="Arial"/>
            </a:pPr>
            <a:r>
              <a:rPr lang="en-US" sz="2000" i="1" dirty="0">
                <a:solidFill>
                  <a:srgbClr val="000000"/>
                </a:solidFill>
                <a:latin typeface="Playfair Display" pitchFamily="2" charset="77"/>
                <a:cs typeface="Arial"/>
                <a:sym typeface="Arial"/>
              </a:rPr>
              <a:t>Figure 1.5: Strategy formulation </a:t>
            </a:r>
            <a:r>
              <a:rPr lang="en-US" sz="800" i="1" dirty="0">
                <a:solidFill>
                  <a:srgbClr val="000000"/>
                </a:solidFill>
                <a:latin typeface="Playfair Display" pitchFamily="2" charset="77"/>
                <a:cs typeface="Arial"/>
                <a:sym typeface="Arial"/>
              </a:rPr>
              <a:t>[Kindred Grey. 2025. CC BY-NC-SA.]</a:t>
            </a:r>
          </a:p>
        </p:txBody>
      </p:sp>
      <p:sp>
        <p:nvSpPr>
          <p:cNvPr id="213" name="Google Shape;213;p10">
            <a:extLst>
              <a:ext uri="{FF2B5EF4-FFF2-40B4-BE49-F238E27FC236}">
                <a16:creationId xmlns:a16="http://schemas.microsoft.com/office/drawing/2014/main" id="{4CF0D731-0E3C-660E-4B24-8E0533C9CD59}"/>
              </a:ext>
              <a:ext uri="{C183D7F6-B498-43B3-948B-1728B52AA6E4}">
                <adec:decorative xmlns:adec="http://schemas.microsoft.com/office/drawing/2017/decorative" val="1"/>
              </a:ext>
            </a:extLst>
          </p:cNvPr>
          <p:cNvSpPr/>
          <p:nvPr/>
        </p:nvSpPr>
        <p:spPr>
          <a:xfrm>
            <a:off x="13779297" y="9344025"/>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952823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a:extLst>
            <a:ext uri="{FF2B5EF4-FFF2-40B4-BE49-F238E27FC236}">
              <a16:creationId xmlns:a16="http://schemas.microsoft.com/office/drawing/2014/main" id="{C20E9821-681B-5E14-78A4-A084A02B151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BD0CF48-2007-47C5-968B-2E085B56D592}"/>
              </a:ext>
            </a:extLst>
          </p:cNvPr>
          <p:cNvSpPr>
            <a:spLocks noGrp="1"/>
          </p:cNvSpPr>
          <p:nvPr>
            <p:ph type="title"/>
          </p:nvPr>
        </p:nvSpPr>
        <p:spPr>
          <a:xfrm>
            <a:off x="914400" y="862467"/>
            <a:ext cx="14793686" cy="1143000"/>
          </a:xfrm>
        </p:spPr>
        <p:txBody>
          <a:bodyPr>
            <a:normAutofit/>
          </a:bodyPr>
          <a:lstStyle/>
          <a:p>
            <a:pPr algn="l"/>
            <a:r>
              <a:rPr lang="en-US" sz="4400" b="1" dirty="0">
                <a:solidFill>
                  <a:srgbClr val="54152A"/>
                </a:solidFill>
                <a:latin typeface="Public Sans"/>
                <a:sym typeface="Public Sans"/>
              </a:rPr>
              <a:t>Corporate-Level Strategy</a:t>
            </a:r>
            <a:endParaRPr lang="en-IN" dirty="0"/>
          </a:p>
        </p:txBody>
      </p:sp>
      <p:cxnSp>
        <p:nvCxnSpPr>
          <p:cNvPr id="202" name="Google Shape;202;p10">
            <a:extLst>
              <a:ext uri="{FF2B5EF4-FFF2-40B4-BE49-F238E27FC236}">
                <a16:creationId xmlns:a16="http://schemas.microsoft.com/office/drawing/2014/main" id="{438CFC0A-F2A6-B310-B2A4-8A1E226C47B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20187C45-A7CB-49C2-A6D4-909AA1837FD1}"/>
              </a:ext>
            </a:extLst>
          </p:cNvPr>
          <p:cNvSpPr>
            <a:spLocks noGrp="1"/>
          </p:cNvSpPr>
          <p:nvPr>
            <p:ph sz="quarter" idx="10"/>
          </p:nvPr>
        </p:nvSpPr>
        <p:spPr>
          <a:xfrm>
            <a:off x="1146405" y="1757137"/>
            <a:ext cx="16063908" cy="7876720"/>
          </a:xfrm>
        </p:spPr>
        <p:txBody>
          <a:bodyPr>
            <a:noAutofit/>
          </a:bodyPr>
          <a:lstStyle/>
          <a:p>
            <a:pPr marL="0">
              <a:lnSpc>
                <a:spcPct val="140014"/>
              </a:lnSpc>
              <a:spcBef>
                <a:spcPts val="0"/>
              </a:spcBef>
              <a:buSzPts val="2799"/>
            </a:pPr>
            <a:r>
              <a:rPr lang="en-US" sz="4800" b="1" i="0" u="none" strike="noStrike" cap="none" dirty="0">
                <a:solidFill>
                  <a:srgbClr val="2B2C30"/>
                </a:solidFill>
                <a:latin typeface="Playfair Display" pitchFamily="2" charset="77"/>
                <a:ea typeface="Public Sans"/>
                <a:cs typeface="Public Sans"/>
                <a:sym typeface="Public Sans"/>
              </a:rPr>
              <a:t>Corporate-level </a:t>
            </a:r>
            <a:r>
              <a:rPr lang="en-US" sz="4800" b="1" dirty="0">
                <a:solidFill>
                  <a:srgbClr val="2B2C30"/>
                </a:solidFill>
                <a:latin typeface="Playfair Display" pitchFamily="2" charset="77"/>
                <a:ea typeface="Public Sans"/>
                <a:cs typeface="Public Sans"/>
                <a:sym typeface="Public Sans"/>
              </a:rPr>
              <a:t>s</a:t>
            </a:r>
            <a:r>
              <a:rPr lang="en-US" sz="4800" b="1" i="0" u="none" strike="noStrike" cap="none" dirty="0">
                <a:solidFill>
                  <a:srgbClr val="2B2C30"/>
                </a:solidFill>
                <a:latin typeface="Playfair Display" pitchFamily="2" charset="77"/>
                <a:ea typeface="Public Sans"/>
                <a:cs typeface="Public Sans"/>
                <a:sym typeface="Public Sans"/>
              </a:rPr>
              <a:t>trategy </a:t>
            </a:r>
            <a:r>
              <a:rPr lang="en-US" sz="4800" i="0" u="none" strike="noStrike" cap="none" dirty="0">
                <a:solidFill>
                  <a:srgbClr val="2B2C30"/>
                </a:solidFill>
                <a:latin typeface="Playfair Display" pitchFamily="2" charset="77"/>
                <a:ea typeface="Public Sans"/>
                <a:cs typeface="Public Sans"/>
                <a:sym typeface="Public Sans"/>
              </a:rPr>
              <a:t>is a c</a:t>
            </a:r>
            <a:r>
              <a:rPr lang="en-US" sz="4800" dirty="0">
                <a:solidFill>
                  <a:srgbClr val="2B2C30"/>
                </a:solidFill>
                <a:latin typeface="Playfair Display" pitchFamily="2" charset="77"/>
                <a:ea typeface="Public Sans"/>
                <a:cs typeface="Public Sans"/>
                <a:sym typeface="Public Sans"/>
              </a:rPr>
              <a:t>ompanywide strategy that focuses on synergy across industries, markets, market segments, locations, and businesses.</a:t>
            </a:r>
          </a:p>
          <a:p>
            <a:pPr marL="0">
              <a:lnSpc>
                <a:spcPct val="140014"/>
              </a:lnSpc>
              <a:spcBef>
                <a:spcPts val="0"/>
              </a:spcBef>
              <a:buSzPts val="2799"/>
            </a:pPr>
            <a:endParaRPr lang="en-US" sz="4800" dirty="0">
              <a:solidFill>
                <a:srgbClr val="2B2C30"/>
              </a:solidFill>
              <a:latin typeface="Playfair Display" pitchFamily="2" charset="77"/>
              <a:sym typeface="Public Sans"/>
            </a:endParaRPr>
          </a:p>
          <a:p>
            <a:pPr marL="0">
              <a:lnSpc>
                <a:spcPct val="140014"/>
              </a:lnSpc>
              <a:spcBef>
                <a:spcPts val="0"/>
              </a:spcBef>
              <a:buSzPts val="2799"/>
            </a:pPr>
            <a:r>
              <a:rPr lang="en-US" sz="4800" dirty="0">
                <a:latin typeface="Playfair Display" pitchFamily="2" charset="77"/>
              </a:rPr>
              <a:t>The corporate level of a company consists of senior executives in the C-suite, and if the company is large enough, it includes the board of directors.</a:t>
            </a:r>
            <a:endParaRPr lang="en-US" sz="4800" b="0" i="0" u="none" strike="noStrike" cap="none" dirty="0">
              <a:solidFill>
                <a:srgbClr val="000000"/>
              </a:solidFill>
              <a:latin typeface="Playfair Display" pitchFamily="2" charset="77"/>
              <a:sym typeface="Arial"/>
            </a:endParaRPr>
          </a:p>
        </p:txBody>
      </p:sp>
      <p:sp>
        <p:nvSpPr>
          <p:cNvPr id="213" name="Google Shape;213;p10">
            <a:extLst>
              <a:ext uri="{FF2B5EF4-FFF2-40B4-BE49-F238E27FC236}">
                <a16:creationId xmlns:a16="http://schemas.microsoft.com/office/drawing/2014/main" id="{158E66D9-C4FC-577A-F365-374A52F20C2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22687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a:extLst>
            <a:ext uri="{FF2B5EF4-FFF2-40B4-BE49-F238E27FC236}">
              <a16:creationId xmlns:a16="http://schemas.microsoft.com/office/drawing/2014/main" id="{C0081712-61BA-9004-FD3E-7DFCAB5FE7C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2E15E07-1A63-4B42-B934-B2A0940D3EF0}"/>
              </a:ext>
            </a:extLst>
          </p:cNvPr>
          <p:cNvSpPr>
            <a:spLocks noGrp="1"/>
          </p:cNvSpPr>
          <p:nvPr>
            <p:ph type="title"/>
          </p:nvPr>
        </p:nvSpPr>
        <p:spPr>
          <a:xfrm>
            <a:off x="979714" y="829808"/>
            <a:ext cx="16099972" cy="1143000"/>
          </a:xfrm>
        </p:spPr>
        <p:txBody>
          <a:bodyPr>
            <a:normAutofit/>
          </a:bodyPr>
          <a:lstStyle/>
          <a:p>
            <a:pPr algn="l"/>
            <a:r>
              <a:rPr lang="en-US" sz="4400" b="1" dirty="0">
                <a:solidFill>
                  <a:srgbClr val="54152A"/>
                </a:solidFill>
                <a:latin typeface="Public Sans"/>
                <a:sym typeface="Public Sans"/>
              </a:rPr>
              <a:t>Business-Level Strategy</a:t>
            </a:r>
            <a:endParaRPr lang="en-IN" dirty="0"/>
          </a:p>
        </p:txBody>
      </p:sp>
      <p:cxnSp>
        <p:nvCxnSpPr>
          <p:cNvPr id="202" name="Google Shape;202;p10">
            <a:extLst>
              <a:ext uri="{FF2B5EF4-FFF2-40B4-BE49-F238E27FC236}">
                <a16:creationId xmlns:a16="http://schemas.microsoft.com/office/drawing/2014/main" id="{6F9AA8BE-710C-EFF5-D4E4-A87A91DCAB6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9E3FD86D-CE19-4041-A6F6-43AC0D7DB614}"/>
              </a:ext>
            </a:extLst>
          </p:cNvPr>
          <p:cNvSpPr>
            <a:spLocks noGrp="1"/>
          </p:cNvSpPr>
          <p:nvPr>
            <p:ph sz="quarter" idx="10"/>
          </p:nvPr>
        </p:nvSpPr>
        <p:spPr>
          <a:xfrm>
            <a:off x="1244373" y="2083707"/>
            <a:ext cx="15182170" cy="1933121"/>
          </a:xfrm>
        </p:spPr>
        <p:txBody>
          <a:bodyPr>
            <a:noAutofit/>
          </a:bodyPr>
          <a:lstStyle/>
          <a:p>
            <a:pPr marL="0">
              <a:lnSpc>
                <a:spcPct val="140014"/>
              </a:lnSpc>
              <a:spcBef>
                <a:spcPts val="0"/>
              </a:spcBef>
              <a:buClr>
                <a:srgbClr val="000000"/>
              </a:buClr>
              <a:buSzPts val="2799"/>
            </a:pPr>
            <a:r>
              <a:rPr lang="en-US" sz="6000" b="1" dirty="0">
                <a:solidFill>
                  <a:srgbClr val="2B2C30"/>
                </a:solidFill>
                <a:latin typeface="Playfair Display" pitchFamily="2" charset="77"/>
                <a:sym typeface="Public Sans"/>
              </a:rPr>
              <a:t>Business-level strategy </a:t>
            </a:r>
            <a:r>
              <a:rPr lang="en-US" sz="6000" dirty="0">
                <a:solidFill>
                  <a:srgbClr val="2B2C30"/>
                </a:solidFill>
                <a:latin typeface="Playfair Display" pitchFamily="2" charset="77"/>
                <a:sym typeface="Public Sans"/>
              </a:rPr>
              <a:t>is the strategy of a strategic business unit. </a:t>
            </a:r>
          </a:p>
        </p:txBody>
      </p:sp>
      <p:sp>
        <p:nvSpPr>
          <p:cNvPr id="213" name="Google Shape;213;p10">
            <a:extLst>
              <a:ext uri="{FF2B5EF4-FFF2-40B4-BE49-F238E27FC236}">
                <a16:creationId xmlns:a16="http://schemas.microsoft.com/office/drawing/2014/main" id="{696B86AF-7C30-C125-F075-8257BF8C5F4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022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a:extLst>
            <a:ext uri="{FF2B5EF4-FFF2-40B4-BE49-F238E27FC236}">
              <a16:creationId xmlns:a16="http://schemas.microsoft.com/office/drawing/2014/main" id="{E2ED84A7-F6A9-043A-DB0B-CE4DCE0B549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C788EFF-B4C7-4915-8324-2AF0AF084875}"/>
              </a:ext>
            </a:extLst>
          </p:cNvPr>
          <p:cNvSpPr>
            <a:spLocks noGrp="1"/>
          </p:cNvSpPr>
          <p:nvPr>
            <p:ph type="title"/>
          </p:nvPr>
        </p:nvSpPr>
        <p:spPr>
          <a:xfrm>
            <a:off x="849085" y="862466"/>
            <a:ext cx="16295915" cy="1143000"/>
          </a:xfrm>
        </p:spPr>
        <p:txBody>
          <a:bodyPr>
            <a:normAutofit/>
          </a:bodyPr>
          <a:lstStyle/>
          <a:p>
            <a:pPr algn="l"/>
            <a:r>
              <a:rPr lang="en-US" sz="4400" b="1" dirty="0">
                <a:solidFill>
                  <a:srgbClr val="54152A"/>
                </a:solidFill>
                <a:latin typeface="Public Sans"/>
                <a:sym typeface="Public Sans"/>
              </a:rPr>
              <a:t>Strategic Business Unit</a:t>
            </a:r>
            <a:endParaRPr lang="en-IN" dirty="0"/>
          </a:p>
        </p:txBody>
      </p:sp>
      <p:cxnSp>
        <p:nvCxnSpPr>
          <p:cNvPr id="202" name="Google Shape;202;p10">
            <a:extLst>
              <a:ext uri="{FF2B5EF4-FFF2-40B4-BE49-F238E27FC236}">
                <a16:creationId xmlns:a16="http://schemas.microsoft.com/office/drawing/2014/main" id="{67221C8E-1925-F4A8-132B-E5E9D5293F5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0FBD7A06-74CA-4585-BB3A-853570DD7B5D}"/>
              </a:ext>
            </a:extLst>
          </p:cNvPr>
          <p:cNvSpPr>
            <a:spLocks noGrp="1"/>
          </p:cNvSpPr>
          <p:nvPr>
            <p:ph sz="quarter" idx="10"/>
          </p:nvPr>
        </p:nvSpPr>
        <p:spPr>
          <a:xfrm>
            <a:off x="885146" y="1822451"/>
            <a:ext cx="16390483" cy="7550150"/>
          </a:xfrm>
        </p:spPr>
        <p:txBody>
          <a:bodyPr>
            <a:normAutofit fontScale="92500" lnSpcReduction="10000"/>
          </a:bodyPr>
          <a:lstStyle/>
          <a:p>
            <a:pPr>
              <a:lnSpc>
                <a:spcPct val="150014"/>
              </a:lnSpc>
              <a:spcBef>
                <a:spcPts val="0"/>
              </a:spcBef>
              <a:buClr>
                <a:srgbClr val="000000"/>
              </a:buClr>
              <a:buSzPts val="2799"/>
            </a:pPr>
            <a:r>
              <a:rPr lang="en-US" sz="5200" dirty="0">
                <a:solidFill>
                  <a:srgbClr val="2B2C30"/>
                </a:solidFill>
                <a:latin typeface="Playfair Display" pitchFamily="2" charset="77"/>
                <a:sym typeface="Public Sans"/>
              </a:rPr>
              <a:t>A </a:t>
            </a:r>
            <a:r>
              <a:rPr lang="en-US" sz="5200" b="1" dirty="0">
                <a:solidFill>
                  <a:srgbClr val="2B2C30"/>
                </a:solidFill>
                <a:latin typeface="Playfair Display" pitchFamily="2" charset="77"/>
                <a:sym typeface="Public Sans"/>
              </a:rPr>
              <a:t>strategic business unit</a:t>
            </a:r>
            <a:r>
              <a:rPr lang="en-US" sz="5200" dirty="0">
                <a:solidFill>
                  <a:srgbClr val="2B2C30"/>
                </a:solidFill>
                <a:latin typeface="Playfair Display" pitchFamily="2" charset="77"/>
                <a:sym typeface="Public Sans"/>
              </a:rPr>
              <a:t> is a fully functional unit of a business that has its own vision and direction and may be part of a larger organizational unit like a division. </a:t>
            </a:r>
          </a:p>
          <a:p>
            <a:pPr>
              <a:lnSpc>
                <a:spcPct val="140014"/>
              </a:lnSpc>
              <a:buSzPts val="2799"/>
            </a:pPr>
            <a:endParaRPr lang="en-US" sz="4000" dirty="0">
              <a:solidFill>
                <a:srgbClr val="2B2C30"/>
              </a:solidFill>
              <a:latin typeface="Playfair Display" pitchFamily="2" charset="77"/>
              <a:ea typeface="Public Sans"/>
              <a:cs typeface="Public Sans"/>
              <a:sym typeface="Public Sans"/>
            </a:endParaRPr>
          </a:p>
          <a:p>
            <a:pPr>
              <a:lnSpc>
                <a:spcPct val="150014"/>
              </a:lnSpc>
              <a:spcBef>
                <a:spcPts val="0"/>
              </a:spcBef>
              <a:buClr>
                <a:srgbClr val="000000"/>
              </a:buClr>
              <a:buSzPts val="2799"/>
            </a:pPr>
            <a:r>
              <a:rPr lang="en-US" sz="4300" dirty="0">
                <a:solidFill>
                  <a:srgbClr val="2B2C30"/>
                </a:solidFill>
                <a:latin typeface="Playfair Display" pitchFamily="2" charset="77"/>
                <a:sym typeface="Public Sans"/>
              </a:rPr>
              <a:t>The unit’s focus and structure may be based on factors such as markets served, products offered, or regions served. Smaller firms may have only one strategic business unit, and large corporations may have more than one strategic business unit.</a:t>
            </a:r>
            <a:endParaRPr lang="en-US" sz="4300" dirty="0">
              <a:solidFill>
                <a:srgbClr val="2B2C30"/>
              </a:solidFill>
              <a:latin typeface="Playfair Display" pitchFamily="2" charset="77"/>
              <a:sym typeface="Arial"/>
            </a:endParaRPr>
          </a:p>
        </p:txBody>
      </p:sp>
      <p:sp>
        <p:nvSpPr>
          <p:cNvPr id="213" name="Google Shape;213;p10">
            <a:extLst>
              <a:ext uri="{FF2B5EF4-FFF2-40B4-BE49-F238E27FC236}">
                <a16:creationId xmlns:a16="http://schemas.microsoft.com/office/drawing/2014/main" id="{9E8B9889-B83C-4619-7294-0B84B9B8878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979377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a:extLst>
            <a:ext uri="{FF2B5EF4-FFF2-40B4-BE49-F238E27FC236}">
              <a16:creationId xmlns:a16="http://schemas.microsoft.com/office/drawing/2014/main" id="{E1097861-030D-6A3D-1579-5C4DD8AC7CE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77238B0-4079-47F4-9D7F-8C2E6C54A378}"/>
              </a:ext>
            </a:extLst>
          </p:cNvPr>
          <p:cNvSpPr>
            <a:spLocks noGrp="1"/>
          </p:cNvSpPr>
          <p:nvPr>
            <p:ph type="title"/>
          </p:nvPr>
        </p:nvSpPr>
        <p:spPr>
          <a:xfrm>
            <a:off x="881743" y="862466"/>
            <a:ext cx="16230600" cy="1143000"/>
          </a:xfrm>
        </p:spPr>
        <p:txBody>
          <a:bodyPr>
            <a:normAutofit/>
          </a:bodyPr>
          <a:lstStyle/>
          <a:p>
            <a:pPr algn="l"/>
            <a:r>
              <a:rPr lang="en-US" sz="4400" b="1" dirty="0">
                <a:solidFill>
                  <a:srgbClr val="54152A"/>
                </a:solidFill>
                <a:latin typeface="Public Sans"/>
                <a:sym typeface="Public Sans"/>
              </a:rPr>
              <a:t>Strategies Embedded into Business-Level Strategies</a:t>
            </a:r>
            <a:endParaRPr lang="en-IN" dirty="0"/>
          </a:p>
        </p:txBody>
      </p:sp>
      <p:cxnSp>
        <p:nvCxnSpPr>
          <p:cNvPr id="202" name="Google Shape;202;p10">
            <a:extLst>
              <a:ext uri="{FF2B5EF4-FFF2-40B4-BE49-F238E27FC236}">
                <a16:creationId xmlns:a16="http://schemas.microsoft.com/office/drawing/2014/main" id="{656CAC22-CB86-A802-EE63-DBDCFB02325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D59DA056-8324-4A84-968F-AB43CABCF60E}"/>
              </a:ext>
            </a:extLst>
          </p:cNvPr>
          <p:cNvSpPr>
            <a:spLocks noGrp="1"/>
          </p:cNvSpPr>
          <p:nvPr>
            <p:ph sz="quarter" idx="10"/>
          </p:nvPr>
        </p:nvSpPr>
        <p:spPr>
          <a:xfrm>
            <a:off x="914400" y="1855108"/>
            <a:ext cx="16002000" cy="4251779"/>
          </a:xfrm>
        </p:spPr>
        <p:txBody>
          <a:bodyPr/>
          <a:lstStyle/>
          <a:p>
            <a:pPr marL="685800" indent="-685800">
              <a:lnSpc>
                <a:spcPct val="140014"/>
              </a:lnSpc>
              <a:spcBef>
                <a:spcPts val="0"/>
              </a:spcBef>
              <a:buClr>
                <a:srgbClr val="000000"/>
              </a:buClr>
              <a:buSzPts val="2799"/>
              <a:buFont typeface="Wingdings" pitchFamily="2" charset="2"/>
              <a:buChar char="q"/>
            </a:pPr>
            <a:r>
              <a:rPr lang="en-US" sz="4800" b="1" dirty="0">
                <a:solidFill>
                  <a:srgbClr val="2B2C30"/>
                </a:solidFill>
                <a:latin typeface="Playfair Display" pitchFamily="2" charset="77"/>
                <a:sym typeface="Public Sans"/>
              </a:rPr>
              <a:t>Innovation strategy</a:t>
            </a:r>
          </a:p>
          <a:p>
            <a:pPr marL="685800" indent="-685800">
              <a:lnSpc>
                <a:spcPct val="140014"/>
              </a:lnSpc>
              <a:spcBef>
                <a:spcPts val="0"/>
              </a:spcBef>
              <a:buClr>
                <a:srgbClr val="000000"/>
              </a:buClr>
              <a:buSzPts val="2799"/>
              <a:buFont typeface="Wingdings" pitchFamily="2" charset="2"/>
              <a:buChar char="q"/>
            </a:pPr>
            <a:r>
              <a:rPr lang="en-US" sz="4800" b="1" dirty="0">
                <a:solidFill>
                  <a:srgbClr val="2B2C30"/>
                </a:solidFill>
                <a:latin typeface="Playfair Display" pitchFamily="2" charset="77"/>
                <a:sym typeface="Public Sans"/>
              </a:rPr>
              <a:t>Sustainability and ethics strategy</a:t>
            </a:r>
          </a:p>
          <a:p>
            <a:pPr marL="685800" indent="-685800">
              <a:lnSpc>
                <a:spcPct val="140014"/>
              </a:lnSpc>
              <a:spcBef>
                <a:spcPts val="0"/>
              </a:spcBef>
              <a:buClr>
                <a:srgbClr val="000000"/>
              </a:buClr>
              <a:buSzPts val="2799"/>
              <a:buFont typeface="Wingdings" pitchFamily="2" charset="2"/>
              <a:buChar char="q"/>
            </a:pPr>
            <a:r>
              <a:rPr lang="en-US" sz="4800" b="1" dirty="0">
                <a:solidFill>
                  <a:srgbClr val="2B2C30"/>
                </a:solidFill>
                <a:latin typeface="Playfair Display" pitchFamily="2" charset="77"/>
                <a:sym typeface="Public Sans"/>
              </a:rPr>
              <a:t>Technology strategy</a:t>
            </a:r>
          </a:p>
          <a:p>
            <a:pPr marL="685800" indent="-685800">
              <a:lnSpc>
                <a:spcPct val="140014"/>
              </a:lnSpc>
              <a:spcBef>
                <a:spcPts val="0"/>
              </a:spcBef>
              <a:buClr>
                <a:srgbClr val="000000"/>
              </a:buClr>
              <a:buSzPts val="2799"/>
              <a:buFont typeface="Wingdings" pitchFamily="2" charset="2"/>
              <a:buChar char="q"/>
            </a:pPr>
            <a:r>
              <a:rPr lang="en-US" sz="4800" b="1" dirty="0">
                <a:solidFill>
                  <a:srgbClr val="2B2C30"/>
                </a:solidFill>
                <a:latin typeface="Playfair Display" pitchFamily="2" charset="77"/>
                <a:sym typeface="Public Sans"/>
              </a:rPr>
              <a:t>Multinational strategy</a:t>
            </a:r>
            <a:endParaRPr lang="en-US" sz="4800" b="1" dirty="0">
              <a:solidFill>
                <a:srgbClr val="2B2C30"/>
              </a:solidFill>
              <a:latin typeface="Playfair Display" pitchFamily="2" charset="77"/>
              <a:sym typeface="Arial"/>
            </a:endParaRPr>
          </a:p>
        </p:txBody>
      </p:sp>
      <p:sp>
        <p:nvSpPr>
          <p:cNvPr id="213" name="Google Shape;213;p10">
            <a:extLst>
              <a:ext uri="{FF2B5EF4-FFF2-40B4-BE49-F238E27FC236}">
                <a16:creationId xmlns:a16="http://schemas.microsoft.com/office/drawing/2014/main" id="{72B1A379-17F9-AC33-1F61-86E205140A4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194117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p:cNvGrpSpPr/>
        <p:nvPr/>
      </p:nvGrpSpPr>
      <p:grpSpPr>
        <a:xfrm>
          <a:off x="0" y="0"/>
          <a:ext cx="0" cy="0"/>
          <a:chOff x="0" y="0"/>
          <a:chExt cx="0" cy="0"/>
        </a:xfrm>
      </p:grpSpPr>
      <p:sp>
        <p:nvSpPr>
          <p:cNvPr id="3" name="Title 2">
            <a:extLst>
              <a:ext uri="{FF2B5EF4-FFF2-40B4-BE49-F238E27FC236}">
                <a16:creationId xmlns:a16="http://schemas.microsoft.com/office/drawing/2014/main" id="{EB8C5291-4014-4E36-AB22-ADF93F89EB88}"/>
              </a:ext>
            </a:extLst>
          </p:cNvPr>
          <p:cNvSpPr>
            <a:spLocks noGrp="1"/>
          </p:cNvSpPr>
          <p:nvPr>
            <p:ph type="title"/>
          </p:nvPr>
        </p:nvSpPr>
        <p:spPr>
          <a:xfrm>
            <a:off x="930730" y="1004886"/>
            <a:ext cx="16230600" cy="889228"/>
          </a:xfrm>
        </p:spPr>
        <p:txBody>
          <a:bodyPr/>
          <a:lstStyle/>
          <a:p>
            <a:r>
              <a:rPr lang="en-US" sz="4400" b="1" dirty="0">
                <a:solidFill>
                  <a:srgbClr val="54152A"/>
                </a:solidFill>
                <a:latin typeface="Public Sans"/>
                <a:ea typeface="Public Sans"/>
                <a:cs typeface="Public Sans"/>
                <a:sym typeface="Public Sans"/>
              </a:rPr>
              <a:t>Innovation Strategy</a:t>
            </a:r>
            <a:endParaRPr lang="en-IN" dirty="0"/>
          </a:p>
        </p:txBody>
      </p:sp>
      <p:cxnSp>
        <p:nvCxnSpPr>
          <p:cNvPr id="219" name="Google Shape;219;g33d106abb61_0_41">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B01BFF1F-7C07-4E0C-B6A5-D90255075C78}"/>
              </a:ext>
            </a:extLst>
          </p:cNvPr>
          <p:cNvSpPr>
            <a:spLocks noGrp="1"/>
          </p:cNvSpPr>
          <p:nvPr>
            <p:ph sz="quarter" idx="10"/>
          </p:nvPr>
        </p:nvSpPr>
        <p:spPr>
          <a:xfrm>
            <a:off x="969281" y="2193925"/>
            <a:ext cx="15816490" cy="2084161"/>
          </a:xfrm>
        </p:spPr>
        <p:txBody>
          <a:bodyPr>
            <a:normAutofit/>
          </a:bodyPr>
          <a:lstStyle/>
          <a:p>
            <a:pPr>
              <a:lnSpc>
                <a:spcPct val="100000"/>
              </a:lnSpc>
              <a:spcBef>
                <a:spcPts val="0"/>
              </a:spcBef>
              <a:buClr>
                <a:srgbClr val="000000"/>
              </a:buClr>
            </a:pPr>
            <a:r>
              <a:rPr lang="en-US" sz="3400" dirty="0">
                <a:solidFill>
                  <a:srgbClr val="000000"/>
                </a:solidFill>
                <a:latin typeface="Playfair Display"/>
                <a:sym typeface="Playfair Display"/>
              </a:rPr>
              <a:t>A strategy embedded into a business-level strategy at the strategic business unit (SBU) level. It shapes how a company approaches innovation to create and sustain competitive advantage.</a:t>
            </a:r>
          </a:p>
        </p:txBody>
      </p:sp>
      <p:sp>
        <p:nvSpPr>
          <p:cNvPr id="5" name="Content Placeholder 4">
            <a:extLst>
              <a:ext uri="{FF2B5EF4-FFF2-40B4-BE49-F238E27FC236}">
                <a16:creationId xmlns:a16="http://schemas.microsoft.com/office/drawing/2014/main" id="{533B3883-21D2-421A-8D33-70387DAAE7B6}"/>
              </a:ext>
            </a:extLst>
          </p:cNvPr>
          <p:cNvSpPr>
            <a:spLocks noGrp="1"/>
          </p:cNvSpPr>
          <p:nvPr>
            <p:ph sz="quarter" idx="11"/>
          </p:nvPr>
        </p:nvSpPr>
        <p:spPr>
          <a:xfrm>
            <a:off x="1061352" y="4278086"/>
            <a:ext cx="9192991" cy="5682342"/>
          </a:xfrm>
        </p:spPr>
        <p:txBody>
          <a:bodyPr>
            <a:normAutofit fontScale="85000" lnSpcReduction="20000"/>
          </a:bodyPr>
          <a:lstStyle/>
          <a:p>
            <a:pPr marL="0" lvl="0" indent="0" algn="l" rtl="0">
              <a:lnSpc>
                <a:spcPct val="184000"/>
              </a:lnSpc>
              <a:spcBef>
                <a:spcPts val="0"/>
              </a:spcBef>
              <a:spcAft>
                <a:spcPts val="0"/>
              </a:spcAft>
              <a:buNone/>
            </a:pPr>
            <a:r>
              <a:rPr lang="en-US" sz="3500" b="1" dirty="0">
                <a:solidFill>
                  <a:schemeClr val="dk1"/>
                </a:solidFill>
                <a:latin typeface="Playfair Display"/>
                <a:ea typeface="Playfair Display"/>
                <a:cs typeface="Playfair Display"/>
                <a:sym typeface="Playfair Display"/>
              </a:rPr>
              <a:t>🎯 </a:t>
            </a:r>
            <a:r>
              <a:rPr lang="en-US" sz="3500" b="1" dirty="0">
                <a:latin typeface="Playfair Display"/>
                <a:ea typeface="Playfair Display"/>
                <a:cs typeface="Playfair Display"/>
                <a:sym typeface="Playfair Display"/>
              </a:rPr>
              <a:t>Purpose &amp; Impact:</a:t>
            </a:r>
          </a:p>
          <a:p>
            <a:pPr marL="457200" indent="-393700">
              <a:lnSpc>
                <a:spcPct val="174000"/>
              </a:lnSpc>
              <a:spcBef>
                <a:spcPts val="0"/>
              </a:spcBef>
              <a:buClr>
                <a:srgbClr val="000000"/>
              </a:buClr>
              <a:buSzPts val="2600"/>
              <a:buFont typeface="Playfair Display"/>
              <a:buChar char="●"/>
            </a:pPr>
            <a:r>
              <a:rPr lang="en-US" sz="3100" dirty="0">
                <a:solidFill>
                  <a:srgbClr val="000000"/>
                </a:solidFill>
                <a:latin typeface="Playfair Display"/>
                <a:sym typeface="Playfair Display"/>
              </a:rPr>
              <a:t>Drives the creation of new products, services, and business models</a:t>
            </a:r>
          </a:p>
          <a:p>
            <a:pPr marL="457200" indent="-393700">
              <a:lnSpc>
                <a:spcPct val="174000"/>
              </a:lnSpc>
              <a:spcBef>
                <a:spcPts val="0"/>
              </a:spcBef>
              <a:buClr>
                <a:srgbClr val="000000"/>
              </a:buClr>
              <a:buSzPts val="2600"/>
              <a:buFont typeface="Playfair Display"/>
              <a:buChar char="●"/>
            </a:pPr>
            <a:r>
              <a:rPr lang="en-US" sz="3100" dirty="0">
                <a:solidFill>
                  <a:srgbClr val="000000"/>
                </a:solidFill>
                <a:latin typeface="Playfair Display"/>
                <a:sym typeface="Playfair Display"/>
              </a:rPr>
              <a:t>Supports long-term differentiation and market leadership</a:t>
            </a:r>
          </a:p>
          <a:p>
            <a:pPr marL="457200" indent="-393700">
              <a:lnSpc>
                <a:spcPct val="174000"/>
              </a:lnSpc>
              <a:spcBef>
                <a:spcPts val="0"/>
              </a:spcBef>
              <a:buClr>
                <a:srgbClr val="000000"/>
              </a:buClr>
              <a:buSzPts val="2600"/>
              <a:buFont typeface="Playfair Display"/>
              <a:buChar char="●"/>
            </a:pPr>
            <a:r>
              <a:rPr lang="en-US" sz="3100" dirty="0">
                <a:solidFill>
                  <a:srgbClr val="000000"/>
                </a:solidFill>
                <a:latin typeface="Playfair Display"/>
                <a:sym typeface="Playfair Display"/>
              </a:rPr>
              <a:t>Encourages a culture of continuous improvement and creativity</a:t>
            </a:r>
          </a:p>
          <a:p>
            <a:pPr marL="457200" indent="-393700">
              <a:lnSpc>
                <a:spcPct val="174000"/>
              </a:lnSpc>
              <a:spcBef>
                <a:spcPts val="0"/>
              </a:spcBef>
              <a:buClr>
                <a:srgbClr val="000000"/>
              </a:buClr>
              <a:buSzPts val="2600"/>
              <a:buFont typeface="Playfair Display"/>
              <a:buChar char="●"/>
            </a:pPr>
            <a:r>
              <a:rPr lang="en-US" sz="3100" dirty="0">
                <a:solidFill>
                  <a:srgbClr val="000000"/>
                </a:solidFill>
                <a:latin typeface="Playfair Display"/>
                <a:sym typeface="Playfair Display"/>
              </a:rPr>
              <a:t>Aligns innovation efforts with the firm’s strategic goals and vision</a:t>
            </a:r>
          </a:p>
        </p:txBody>
      </p:sp>
      <p:sp>
        <p:nvSpPr>
          <p:cNvPr id="6" name="Content Placeholder 5">
            <a:extLst>
              <a:ext uri="{FF2B5EF4-FFF2-40B4-BE49-F238E27FC236}">
                <a16:creationId xmlns:a16="http://schemas.microsoft.com/office/drawing/2014/main" id="{F10785E8-C520-4810-B7AA-CA9A67107FA7}"/>
              </a:ext>
            </a:extLst>
          </p:cNvPr>
          <p:cNvSpPr>
            <a:spLocks noGrp="1"/>
          </p:cNvSpPr>
          <p:nvPr>
            <p:ph sz="quarter" idx="12"/>
          </p:nvPr>
        </p:nvSpPr>
        <p:spPr>
          <a:xfrm>
            <a:off x="10300377" y="4245428"/>
            <a:ext cx="6779310" cy="3820885"/>
          </a:xfrm>
        </p:spPr>
        <p:txBody>
          <a:bodyPr>
            <a:normAutofit/>
          </a:bodyPr>
          <a:lstStyle/>
          <a:p>
            <a:pPr marL="0" lvl="0" indent="0" algn="l" rtl="0">
              <a:lnSpc>
                <a:spcPct val="164000"/>
              </a:lnSpc>
              <a:spcBef>
                <a:spcPts val="1400"/>
              </a:spcBef>
              <a:spcAft>
                <a:spcPts val="0"/>
              </a:spcAft>
              <a:buNone/>
            </a:pPr>
            <a:r>
              <a:rPr lang="en-US" sz="3200" b="1" dirty="0">
                <a:solidFill>
                  <a:schemeClr val="dk1"/>
                </a:solidFill>
                <a:latin typeface="Playfair Display"/>
                <a:ea typeface="Playfair Display"/>
                <a:cs typeface="Playfair Display"/>
                <a:sym typeface="Playfair Display"/>
              </a:rPr>
              <a:t>💡</a:t>
            </a:r>
            <a:r>
              <a:rPr lang="en-US" sz="3000" b="1" dirty="0">
                <a:solidFill>
                  <a:schemeClr val="dk1"/>
                </a:solidFill>
                <a:latin typeface="Playfair Display"/>
                <a:ea typeface="Playfair Display"/>
                <a:cs typeface="Playfair Display"/>
                <a:sym typeface="Playfair Display"/>
              </a:rPr>
              <a:t>Key Takeaway:</a:t>
            </a:r>
          </a:p>
          <a:p>
            <a:pPr marL="0" lvl="0" indent="0" algn="l" rtl="0">
              <a:lnSpc>
                <a:spcPct val="164000"/>
              </a:lnSpc>
              <a:spcBef>
                <a:spcPts val="1400"/>
              </a:spcBef>
              <a:spcAft>
                <a:spcPts val="400"/>
              </a:spcAft>
              <a:buNone/>
            </a:pPr>
            <a:r>
              <a:rPr lang="en-US" sz="2600" dirty="0">
                <a:solidFill>
                  <a:schemeClr val="dk1"/>
                </a:solidFill>
                <a:latin typeface="Playfair Display"/>
                <a:ea typeface="Playfair Display"/>
                <a:cs typeface="Playfair Display"/>
                <a:sym typeface="Playfair Display"/>
              </a:rPr>
              <a:t>All companies regardless of size or growth stage; must define and implement an innovation strategy to remain competitive in a dynamic market.</a:t>
            </a:r>
          </a:p>
        </p:txBody>
      </p:sp>
      <p:sp>
        <p:nvSpPr>
          <p:cNvPr id="221" name="Google Shape;221;g33d106abb61_0_41">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92200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p:cNvGrpSpPr/>
        <p:nvPr/>
      </p:nvGrpSpPr>
      <p:grpSpPr>
        <a:xfrm>
          <a:off x="0" y="0"/>
          <a:ext cx="0" cy="0"/>
          <a:chOff x="0" y="0"/>
          <a:chExt cx="0" cy="0"/>
        </a:xfrm>
      </p:grpSpPr>
      <p:sp>
        <p:nvSpPr>
          <p:cNvPr id="12" name="Title 11">
            <a:extLst>
              <a:ext uri="{FF2B5EF4-FFF2-40B4-BE49-F238E27FC236}">
                <a16:creationId xmlns:a16="http://schemas.microsoft.com/office/drawing/2014/main" id="{B00DEC21-C7C7-45EC-B8D4-DA2527567BD6}"/>
              </a:ext>
            </a:extLst>
          </p:cNvPr>
          <p:cNvSpPr>
            <a:spLocks noGrp="1"/>
          </p:cNvSpPr>
          <p:nvPr>
            <p:ph type="title"/>
          </p:nvPr>
        </p:nvSpPr>
        <p:spPr>
          <a:xfrm>
            <a:off x="996042" y="808945"/>
            <a:ext cx="16002000" cy="947952"/>
          </a:xfrm>
          <a:noFill/>
          <a:ln>
            <a:noFill/>
          </a:ln>
        </p:spPr>
        <p:txBody>
          <a:bodyPr spcFirstLastPara="1" wrap="square" lIns="0" tIns="0" rIns="0" bIns="0" anchor="t" anchorCtr="0">
            <a:spAutoFit/>
          </a:bodyPr>
          <a:lstStyle/>
          <a:p>
            <a:pPr>
              <a:lnSpc>
                <a:spcPct val="140010"/>
              </a:lnSpc>
              <a:spcBef>
                <a:spcPts val="0"/>
              </a:spcBef>
              <a:buClr>
                <a:schemeClr val="dk1"/>
              </a:buClr>
              <a:buSzPts val="3714"/>
              <a:buFont typeface="Arial"/>
            </a:pPr>
            <a:r>
              <a:rPr lang="en-US" b="1" dirty="0">
                <a:solidFill>
                  <a:srgbClr val="54152A"/>
                </a:solidFill>
                <a:latin typeface="Public Sans"/>
                <a:sym typeface="Public Sans"/>
              </a:rPr>
              <a:t>Learning Objectives</a:t>
            </a:r>
            <a:endParaRPr lang="en-IN" b="1" dirty="0">
              <a:solidFill>
                <a:srgbClr val="54152A"/>
              </a:solidFill>
              <a:latin typeface="Public Sans"/>
              <a:sym typeface="Arial"/>
            </a:endParaRPr>
          </a:p>
        </p:txBody>
      </p:sp>
      <p:cxnSp>
        <p:nvCxnSpPr>
          <p:cNvPr id="106" name="Google Shape;106;g336a5f6b4f4_0_0">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13" name="Content Placeholder 12">
            <a:extLst>
              <a:ext uri="{FF2B5EF4-FFF2-40B4-BE49-F238E27FC236}">
                <a16:creationId xmlns:a16="http://schemas.microsoft.com/office/drawing/2014/main" id="{68D24414-1ED8-42ED-B815-9CBE06CEF8FD}"/>
              </a:ext>
            </a:extLst>
          </p:cNvPr>
          <p:cNvSpPr>
            <a:spLocks noGrp="1"/>
          </p:cNvSpPr>
          <p:nvPr>
            <p:ph sz="quarter" idx="10"/>
          </p:nvPr>
        </p:nvSpPr>
        <p:spPr>
          <a:xfrm>
            <a:off x="1012371" y="2188026"/>
            <a:ext cx="14401800" cy="7187184"/>
          </a:xfrm>
        </p:spPr>
        <p:txBody>
          <a:bodyPr>
            <a:normAutofit fontScale="92500" lnSpcReduction="20000"/>
          </a:bodyPr>
          <a:lstStyle/>
          <a:p>
            <a:pPr>
              <a:lnSpc>
                <a:spcPct val="120000"/>
              </a:lnSpc>
              <a:spcBef>
                <a:spcPts val="0"/>
              </a:spcBef>
              <a:buClr>
                <a:srgbClr val="000000"/>
              </a:buClr>
            </a:pPr>
            <a:r>
              <a:rPr lang="en-US" sz="3500" dirty="0">
                <a:solidFill>
                  <a:schemeClr val="dk1"/>
                </a:solidFill>
                <a:latin typeface="Playfair Display"/>
                <a:sym typeface="Playfair Display"/>
              </a:rPr>
              <a:t>After you have engaged with the concepts in this chapter, you will understand and be able to apply the following key strategic management concepts.</a:t>
            </a:r>
          </a:p>
          <a:p>
            <a:pPr marL="0" marR="0" lvl="0" indent="0" algn="l" rtl="0">
              <a:lnSpc>
                <a:spcPct val="110000"/>
              </a:lnSpc>
              <a:spcBef>
                <a:spcPts val="0"/>
              </a:spcBef>
              <a:spcAft>
                <a:spcPts val="0"/>
              </a:spcAft>
              <a:buNone/>
            </a:pPr>
            <a:endParaRPr lang="en-US" sz="3100" dirty="0">
              <a:solidFill>
                <a:schemeClr val="dk1"/>
              </a:solidFill>
              <a:latin typeface="Playfair Display"/>
              <a:ea typeface="Playfair Display"/>
              <a:cs typeface="Playfair Display"/>
              <a:sym typeface="Playfair Display"/>
            </a:endParaRPr>
          </a:p>
          <a:p>
            <a:pPr marL="546100" indent="-514350">
              <a:lnSpc>
                <a:spcPct val="120000"/>
              </a:lnSpc>
              <a:spcBef>
                <a:spcPts val="0"/>
              </a:spcBef>
              <a:buClr>
                <a:schemeClr val="dk1"/>
              </a:buClr>
              <a:buSzPts val="3100"/>
              <a:buFont typeface="+mj-lt"/>
              <a:buAutoNum type="arabicPeriod"/>
            </a:pPr>
            <a:r>
              <a:rPr lang="en-US" sz="3400" dirty="0">
                <a:solidFill>
                  <a:schemeClr val="dk1"/>
                </a:solidFill>
                <a:latin typeface="Playfair Display"/>
                <a:sym typeface="Playfair Display"/>
              </a:rPr>
              <a:t>How the terms organization, business, company, firm, and industry are used in the textbook.</a:t>
            </a:r>
          </a:p>
          <a:p>
            <a:pPr marL="546100" indent="-514350">
              <a:lnSpc>
                <a:spcPct val="120000"/>
              </a:lnSpc>
              <a:spcBef>
                <a:spcPts val="0"/>
              </a:spcBef>
              <a:buClr>
                <a:schemeClr val="dk1"/>
              </a:buClr>
              <a:buSzPts val="3100"/>
              <a:buFont typeface="+mj-lt"/>
              <a:buAutoNum type="arabicPeriod"/>
            </a:pPr>
            <a:r>
              <a:rPr lang="en-US" sz="3400" dirty="0">
                <a:solidFill>
                  <a:schemeClr val="dk1"/>
                </a:solidFill>
                <a:latin typeface="Playfair Display"/>
                <a:sym typeface="Playfair Display"/>
              </a:rPr>
              <a:t>How the terms strategic management concepts and theories, and analytical frameworks and tools are used in the textbook.</a:t>
            </a:r>
          </a:p>
          <a:p>
            <a:pPr marL="546100" indent="-514350">
              <a:lnSpc>
                <a:spcPct val="120000"/>
              </a:lnSpc>
              <a:spcBef>
                <a:spcPts val="0"/>
              </a:spcBef>
              <a:buClr>
                <a:schemeClr val="dk1"/>
              </a:buClr>
              <a:buSzPts val="3100"/>
              <a:buFont typeface="+mj-lt"/>
              <a:buAutoNum type="arabicPeriod"/>
            </a:pPr>
            <a:r>
              <a:rPr lang="en-US" sz="3400" dirty="0">
                <a:solidFill>
                  <a:schemeClr val="dk1"/>
                </a:solidFill>
                <a:latin typeface="Playfair Display"/>
                <a:sym typeface="Playfair Display"/>
              </a:rPr>
              <a:t>What strategic management is.</a:t>
            </a:r>
          </a:p>
          <a:p>
            <a:pPr marL="546100" indent="-514350">
              <a:lnSpc>
                <a:spcPct val="120000"/>
              </a:lnSpc>
              <a:spcBef>
                <a:spcPts val="0"/>
              </a:spcBef>
              <a:buClr>
                <a:schemeClr val="dk1"/>
              </a:buClr>
              <a:buSzPts val="3100"/>
              <a:buFont typeface="+mj-lt"/>
              <a:buAutoNum type="arabicPeriod"/>
            </a:pPr>
            <a:r>
              <a:rPr lang="en-US" sz="3400" dirty="0">
                <a:solidFill>
                  <a:schemeClr val="dk1"/>
                </a:solidFill>
                <a:latin typeface="Playfair Display"/>
                <a:sym typeface="Playfair Display"/>
              </a:rPr>
              <a:t>The analysis, formulation, implementation (AFI) framework.</a:t>
            </a:r>
          </a:p>
          <a:p>
            <a:pPr marL="546100" indent="-514350">
              <a:lnSpc>
                <a:spcPct val="120000"/>
              </a:lnSpc>
              <a:spcBef>
                <a:spcPts val="0"/>
              </a:spcBef>
              <a:buClr>
                <a:schemeClr val="dk1"/>
              </a:buClr>
              <a:buSzPts val="3100"/>
              <a:buFont typeface="+mj-lt"/>
              <a:buAutoNum type="arabicPeriod"/>
            </a:pPr>
            <a:r>
              <a:rPr lang="en-US" sz="3400" dirty="0">
                <a:solidFill>
                  <a:schemeClr val="dk1"/>
                </a:solidFill>
                <a:latin typeface="Playfair Display"/>
                <a:sym typeface="Playfair Display"/>
              </a:rPr>
              <a:t>Intended, deliberate, emergent, realized, and unrealized strategies.</a:t>
            </a:r>
          </a:p>
          <a:p>
            <a:pPr marL="546100" indent="-514350">
              <a:lnSpc>
                <a:spcPct val="120000"/>
              </a:lnSpc>
              <a:spcBef>
                <a:spcPts val="0"/>
              </a:spcBef>
              <a:buClr>
                <a:schemeClr val="dk1"/>
              </a:buClr>
              <a:buSzPts val="3100"/>
              <a:buFont typeface="+mj-lt"/>
              <a:buAutoNum type="arabicPeriod"/>
            </a:pPr>
            <a:r>
              <a:rPr lang="en-US" sz="3400" dirty="0">
                <a:solidFill>
                  <a:schemeClr val="dk1"/>
                </a:solidFill>
                <a:latin typeface="Playfair Display"/>
                <a:sym typeface="Playfair Display"/>
              </a:rPr>
              <a:t>Why strategic management is important.</a:t>
            </a:r>
          </a:p>
          <a:p>
            <a:pPr marL="546100" indent="-514350">
              <a:lnSpc>
                <a:spcPct val="120000"/>
              </a:lnSpc>
              <a:spcBef>
                <a:spcPts val="0"/>
              </a:spcBef>
              <a:buClr>
                <a:schemeClr val="dk1"/>
              </a:buClr>
              <a:buSzPts val="3100"/>
              <a:buFont typeface="+mj-lt"/>
              <a:buAutoNum type="arabicPeriod"/>
            </a:pPr>
            <a:r>
              <a:rPr lang="en-US" sz="3400" dirty="0">
                <a:solidFill>
                  <a:schemeClr val="dk1"/>
                </a:solidFill>
                <a:latin typeface="Playfair Display"/>
                <a:sym typeface="Playfair Display"/>
              </a:rPr>
              <a:t>The history of strategic management.</a:t>
            </a:r>
          </a:p>
          <a:p>
            <a:pPr marL="546100" indent="-514350">
              <a:lnSpc>
                <a:spcPct val="120000"/>
              </a:lnSpc>
              <a:spcBef>
                <a:spcPts val="0"/>
              </a:spcBef>
              <a:buClr>
                <a:schemeClr val="dk1"/>
              </a:buClr>
              <a:buSzPts val="3100"/>
              <a:buFont typeface="+mj-lt"/>
              <a:buAutoNum type="arabicPeriod"/>
            </a:pPr>
            <a:r>
              <a:rPr lang="en-US" sz="3400" dirty="0">
                <a:solidFill>
                  <a:schemeClr val="dk1"/>
                </a:solidFill>
                <a:latin typeface="Playfair Display"/>
                <a:sym typeface="Playfair Display"/>
              </a:rPr>
              <a:t>The contemporary critique of strategic management.</a:t>
            </a:r>
          </a:p>
          <a:p>
            <a:pPr marL="546100" indent="-514350">
              <a:lnSpc>
                <a:spcPct val="120000"/>
              </a:lnSpc>
              <a:spcBef>
                <a:spcPts val="0"/>
              </a:spcBef>
              <a:buClr>
                <a:schemeClr val="dk1"/>
              </a:buClr>
              <a:buSzPts val="3100"/>
              <a:buFont typeface="+mj-lt"/>
              <a:buAutoNum type="arabicPeriod"/>
            </a:pPr>
            <a:r>
              <a:rPr lang="en-US" sz="3400" dirty="0">
                <a:solidFill>
                  <a:schemeClr val="dk1"/>
                </a:solidFill>
                <a:latin typeface="Playfair Display"/>
                <a:sym typeface="Playfair Display"/>
              </a:rPr>
              <a:t>Why strategic management is valuable to you in all career settings and at all career stages.</a:t>
            </a:r>
          </a:p>
        </p:txBody>
      </p:sp>
      <p:sp>
        <p:nvSpPr>
          <p:cNvPr id="108" name="Google Shape;108;g336a5f6b4f4_0_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381425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28"/>
        <p:cNvGrpSpPr/>
        <p:nvPr/>
      </p:nvGrpSpPr>
      <p:grpSpPr>
        <a:xfrm>
          <a:off x="0" y="0"/>
          <a:ext cx="0" cy="0"/>
          <a:chOff x="0" y="0"/>
          <a:chExt cx="0" cy="0"/>
        </a:xfrm>
      </p:grpSpPr>
      <p:sp>
        <p:nvSpPr>
          <p:cNvPr id="3" name="Title 2">
            <a:extLst>
              <a:ext uri="{FF2B5EF4-FFF2-40B4-BE49-F238E27FC236}">
                <a16:creationId xmlns:a16="http://schemas.microsoft.com/office/drawing/2014/main" id="{7643DAA2-7987-4BEB-B71E-0F6ED31497BC}"/>
              </a:ext>
            </a:extLst>
          </p:cNvPr>
          <p:cNvSpPr>
            <a:spLocks noGrp="1"/>
          </p:cNvSpPr>
          <p:nvPr>
            <p:ph type="title"/>
          </p:nvPr>
        </p:nvSpPr>
        <p:spPr>
          <a:xfrm>
            <a:off x="996044" y="972229"/>
            <a:ext cx="16230600" cy="950976"/>
          </a:xfrm>
        </p:spPr>
        <p:txBody>
          <a:bodyPr>
            <a:normAutofit/>
          </a:bodyPr>
          <a:lstStyle/>
          <a:p>
            <a:r>
              <a:rPr lang="en-US" sz="4400" b="1" dirty="0">
                <a:solidFill>
                  <a:srgbClr val="54152A"/>
                </a:solidFill>
                <a:latin typeface="Public Sans"/>
                <a:ea typeface="Public Sans"/>
                <a:cs typeface="Public Sans"/>
                <a:sym typeface="Public Sans"/>
              </a:rPr>
              <a:t>Sustainability &amp; Ethics Strategy</a:t>
            </a:r>
            <a:endParaRPr lang="en-IN" dirty="0"/>
          </a:p>
        </p:txBody>
      </p:sp>
      <p:cxnSp>
        <p:nvCxnSpPr>
          <p:cNvPr id="229" name="Google Shape;229;g33d106abb61_0_64">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CFFF338B-FB02-4B7D-85D1-054E1D03FD8B}"/>
              </a:ext>
            </a:extLst>
          </p:cNvPr>
          <p:cNvSpPr>
            <a:spLocks noGrp="1"/>
          </p:cNvSpPr>
          <p:nvPr>
            <p:ph sz="quarter" idx="10"/>
          </p:nvPr>
        </p:nvSpPr>
        <p:spPr>
          <a:xfrm>
            <a:off x="1077686" y="2095953"/>
            <a:ext cx="15740743" cy="1496333"/>
          </a:xfrm>
        </p:spPr>
        <p:txBody>
          <a:bodyPr>
            <a:noAutofit/>
          </a:bodyPr>
          <a:lstStyle/>
          <a:p>
            <a:r>
              <a:rPr lang="en-US" sz="3400" dirty="0">
                <a:latin typeface="Playfair Display"/>
                <a:ea typeface="Playfair Display"/>
                <a:cs typeface="Playfair Display"/>
                <a:sym typeface="Playfair Display"/>
              </a:rPr>
              <a:t>Embedded into a business-level strategy at the SBU level. It guides the firm in reducing its environmental and social impact, while improving ethical behavior and aligning with ESG standards.</a:t>
            </a:r>
          </a:p>
          <a:p>
            <a:endParaRPr lang="en-IN" sz="3400" dirty="0"/>
          </a:p>
        </p:txBody>
      </p:sp>
      <p:sp>
        <p:nvSpPr>
          <p:cNvPr id="5" name="Content Placeholder 4">
            <a:extLst>
              <a:ext uri="{FF2B5EF4-FFF2-40B4-BE49-F238E27FC236}">
                <a16:creationId xmlns:a16="http://schemas.microsoft.com/office/drawing/2014/main" id="{E16D7143-2E21-4F60-98C5-C8CD544CAEEF}"/>
              </a:ext>
            </a:extLst>
          </p:cNvPr>
          <p:cNvSpPr>
            <a:spLocks noGrp="1"/>
          </p:cNvSpPr>
          <p:nvPr>
            <p:ph sz="quarter" idx="11"/>
          </p:nvPr>
        </p:nvSpPr>
        <p:spPr>
          <a:xfrm>
            <a:off x="1322613" y="3814987"/>
            <a:ext cx="8899073" cy="5982154"/>
          </a:xfrm>
        </p:spPr>
        <p:txBody>
          <a:bodyPr>
            <a:normAutofit/>
          </a:bodyPr>
          <a:lstStyle/>
          <a:p>
            <a:pPr marL="0" lvl="0" indent="0" algn="l" rtl="0">
              <a:lnSpc>
                <a:spcPct val="164000"/>
              </a:lnSpc>
              <a:spcBef>
                <a:spcPts val="0"/>
              </a:spcBef>
              <a:spcAft>
                <a:spcPts val="0"/>
              </a:spcAft>
              <a:buNone/>
            </a:pPr>
            <a:r>
              <a:rPr lang="en-US" sz="3000" b="1" dirty="0">
                <a:latin typeface="Playfair Display"/>
                <a:ea typeface="Playfair Display"/>
                <a:cs typeface="Playfair Display"/>
                <a:sym typeface="Playfair Display"/>
              </a:rPr>
              <a:t>🎯 Purpose &amp; Impact:</a:t>
            </a:r>
          </a:p>
          <a:p>
            <a:pPr marL="457200" lvl="0" indent="-368300" algn="l" rtl="0">
              <a:lnSpc>
                <a:spcPct val="164000"/>
              </a:lnSpc>
              <a:spcBef>
                <a:spcPts val="0"/>
              </a:spcBef>
              <a:spcAft>
                <a:spcPts val="0"/>
              </a:spcAft>
              <a:buSzPts val="2200"/>
              <a:buFont typeface="Playfair Display"/>
              <a:buChar char="●"/>
            </a:pPr>
            <a:r>
              <a:rPr lang="en-US" sz="2600" dirty="0">
                <a:latin typeface="Playfair Display"/>
                <a:ea typeface="Playfair Display"/>
                <a:cs typeface="Playfair Display"/>
                <a:sym typeface="Playfair Display"/>
              </a:rPr>
              <a:t>Focuses the company on reducing harm and enhancing positive impact</a:t>
            </a:r>
          </a:p>
          <a:p>
            <a:pPr marL="457200" lvl="0" indent="-368300" algn="l" rtl="0">
              <a:lnSpc>
                <a:spcPct val="164000"/>
              </a:lnSpc>
              <a:spcBef>
                <a:spcPts val="0"/>
              </a:spcBef>
              <a:spcAft>
                <a:spcPts val="0"/>
              </a:spcAft>
              <a:buSzPts val="2200"/>
              <a:buFont typeface="Playfair Display"/>
              <a:buChar char="●"/>
            </a:pPr>
            <a:r>
              <a:rPr lang="en-US" sz="2600" dirty="0">
                <a:latin typeface="Playfair Display"/>
                <a:ea typeface="Playfair Display"/>
                <a:cs typeface="Playfair Display"/>
                <a:sym typeface="Playfair Display"/>
              </a:rPr>
              <a:t>Strengthens reputation and trust with stakeholders</a:t>
            </a:r>
          </a:p>
          <a:p>
            <a:pPr marL="457200" lvl="0" indent="-368300" algn="l" rtl="0">
              <a:lnSpc>
                <a:spcPct val="164000"/>
              </a:lnSpc>
              <a:spcBef>
                <a:spcPts val="0"/>
              </a:spcBef>
              <a:spcAft>
                <a:spcPts val="0"/>
              </a:spcAft>
              <a:buSzPts val="2200"/>
              <a:buFont typeface="Playfair Display"/>
              <a:buChar char="●"/>
            </a:pPr>
            <a:r>
              <a:rPr lang="en-US" sz="2600" dirty="0">
                <a:latin typeface="Playfair Display"/>
                <a:ea typeface="Playfair Display"/>
                <a:cs typeface="Playfair Display"/>
                <a:sym typeface="Playfair Display"/>
              </a:rPr>
              <a:t>Aligns operations with Environmental, Social, and Governance (ESG) metrics</a:t>
            </a:r>
          </a:p>
          <a:p>
            <a:pPr marL="457200" lvl="0" indent="-368300" algn="l" rtl="0">
              <a:lnSpc>
                <a:spcPct val="164000"/>
              </a:lnSpc>
              <a:spcBef>
                <a:spcPts val="0"/>
              </a:spcBef>
              <a:spcAft>
                <a:spcPts val="0"/>
              </a:spcAft>
              <a:buSzPts val="2200"/>
              <a:buFont typeface="Playfair Display"/>
              <a:buChar char="●"/>
            </a:pPr>
            <a:r>
              <a:rPr lang="en-US" sz="2600" dirty="0">
                <a:latin typeface="Playfair Display"/>
                <a:ea typeface="Playfair Display"/>
                <a:cs typeface="Playfair Display"/>
                <a:sym typeface="Playfair Display"/>
              </a:rPr>
              <a:t>Encourages legal compliance and ethical decision-making</a:t>
            </a:r>
          </a:p>
        </p:txBody>
      </p:sp>
      <p:sp>
        <p:nvSpPr>
          <p:cNvPr id="6" name="Content Placeholder 5">
            <a:extLst>
              <a:ext uri="{FF2B5EF4-FFF2-40B4-BE49-F238E27FC236}">
                <a16:creationId xmlns:a16="http://schemas.microsoft.com/office/drawing/2014/main" id="{9FCAC2B8-36A7-497B-9671-52A6791EF58B}"/>
              </a:ext>
            </a:extLst>
          </p:cNvPr>
          <p:cNvSpPr>
            <a:spLocks noGrp="1"/>
          </p:cNvSpPr>
          <p:nvPr>
            <p:ph sz="quarter" idx="12"/>
          </p:nvPr>
        </p:nvSpPr>
        <p:spPr>
          <a:xfrm>
            <a:off x="10711542" y="3814989"/>
            <a:ext cx="7053944" cy="4610554"/>
          </a:xfrm>
        </p:spPr>
        <p:txBody>
          <a:bodyPr/>
          <a:lstStyle/>
          <a:p>
            <a:pPr marL="0" lvl="0" indent="0" algn="l" rtl="0">
              <a:lnSpc>
                <a:spcPct val="164000"/>
              </a:lnSpc>
              <a:spcBef>
                <a:spcPts val="1400"/>
              </a:spcBef>
              <a:spcAft>
                <a:spcPts val="0"/>
              </a:spcAft>
              <a:buNone/>
            </a:pPr>
            <a:r>
              <a:rPr lang="en-US" sz="3200" b="1" dirty="0">
                <a:solidFill>
                  <a:schemeClr val="dk1"/>
                </a:solidFill>
                <a:latin typeface="Playfair Display"/>
                <a:ea typeface="Playfair Display"/>
                <a:cs typeface="Playfair Display"/>
                <a:sym typeface="Playfair Display"/>
              </a:rPr>
              <a:t>🌍 Key Takeaway:</a:t>
            </a:r>
          </a:p>
          <a:p>
            <a:pPr marL="0" lvl="0" indent="0" algn="l" rtl="0">
              <a:lnSpc>
                <a:spcPct val="164000"/>
              </a:lnSpc>
              <a:spcBef>
                <a:spcPts val="1400"/>
              </a:spcBef>
              <a:spcAft>
                <a:spcPts val="400"/>
              </a:spcAft>
              <a:buNone/>
            </a:pPr>
            <a:r>
              <a:rPr lang="en-US" sz="2600" dirty="0">
                <a:solidFill>
                  <a:schemeClr val="dk1"/>
                </a:solidFill>
                <a:latin typeface="Playfair Display"/>
                <a:ea typeface="Playfair Display"/>
                <a:cs typeface="Playfair Display"/>
                <a:sym typeface="Playfair Display"/>
              </a:rPr>
              <a:t>Companies that lead in sustainability and ethics gain long-term value through brand loyalty, stakeholder confidence, and regulatory alignment.</a:t>
            </a:r>
          </a:p>
        </p:txBody>
      </p:sp>
      <p:sp>
        <p:nvSpPr>
          <p:cNvPr id="231" name="Google Shape;231;g33d106abb61_0_64">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886057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8"/>
        <p:cNvGrpSpPr/>
        <p:nvPr/>
      </p:nvGrpSpPr>
      <p:grpSpPr>
        <a:xfrm>
          <a:off x="0" y="0"/>
          <a:ext cx="0" cy="0"/>
          <a:chOff x="0" y="0"/>
          <a:chExt cx="0" cy="0"/>
        </a:xfrm>
      </p:grpSpPr>
      <p:sp>
        <p:nvSpPr>
          <p:cNvPr id="3" name="Title 2">
            <a:extLst>
              <a:ext uri="{FF2B5EF4-FFF2-40B4-BE49-F238E27FC236}">
                <a16:creationId xmlns:a16="http://schemas.microsoft.com/office/drawing/2014/main" id="{1018C212-1818-406A-99DE-E5068BB5C725}"/>
              </a:ext>
            </a:extLst>
          </p:cNvPr>
          <p:cNvSpPr>
            <a:spLocks noGrp="1"/>
          </p:cNvSpPr>
          <p:nvPr>
            <p:ph type="title"/>
          </p:nvPr>
        </p:nvSpPr>
        <p:spPr>
          <a:xfrm>
            <a:off x="914400" y="960437"/>
            <a:ext cx="16230600" cy="950976"/>
          </a:xfrm>
        </p:spPr>
        <p:txBody>
          <a:bodyPr>
            <a:normAutofit/>
          </a:bodyPr>
          <a:lstStyle/>
          <a:p>
            <a:pPr algn="l"/>
            <a:r>
              <a:rPr lang="en-US" sz="4400" b="1" dirty="0">
                <a:solidFill>
                  <a:srgbClr val="54152A"/>
                </a:solidFill>
                <a:latin typeface="Public Sans"/>
                <a:ea typeface="Public Sans"/>
                <a:cs typeface="Public Sans"/>
                <a:sym typeface="Public Sans"/>
              </a:rPr>
              <a:t>Technology Strategy</a:t>
            </a:r>
            <a:endParaRPr lang="en-IN" dirty="0"/>
          </a:p>
        </p:txBody>
      </p:sp>
      <p:cxnSp>
        <p:nvCxnSpPr>
          <p:cNvPr id="239" name="Google Shape;239;g33d106abb61_0_82">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B4FF01D8-C78F-4EA1-8E9A-BEA73986E119}"/>
              </a:ext>
            </a:extLst>
          </p:cNvPr>
          <p:cNvSpPr>
            <a:spLocks noGrp="1"/>
          </p:cNvSpPr>
          <p:nvPr>
            <p:ph sz="quarter" idx="10"/>
          </p:nvPr>
        </p:nvSpPr>
        <p:spPr>
          <a:xfrm>
            <a:off x="881743" y="2149021"/>
            <a:ext cx="16099971" cy="1933121"/>
          </a:xfrm>
        </p:spPr>
        <p:txBody>
          <a:bodyPr>
            <a:normAutofit/>
          </a:bodyPr>
          <a:lstStyle/>
          <a:p>
            <a:r>
              <a:rPr lang="en-US" sz="3400" dirty="0">
                <a:latin typeface="Playfair Display"/>
                <a:ea typeface="Playfair Display"/>
                <a:cs typeface="Playfair Display"/>
                <a:sym typeface="Playfair Display"/>
              </a:rPr>
              <a:t>A business-level strategy embedded at the SBU level that outlines how a company uses technology to gain competitive advantage and align with its overall business vision.</a:t>
            </a:r>
          </a:p>
        </p:txBody>
      </p:sp>
      <p:sp>
        <p:nvSpPr>
          <p:cNvPr id="5" name="Content Placeholder 4">
            <a:extLst>
              <a:ext uri="{FF2B5EF4-FFF2-40B4-BE49-F238E27FC236}">
                <a16:creationId xmlns:a16="http://schemas.microsoft.com/office/drawing/2014/main" id="{91395D3F-1595-4075-BA74-3A3B4A758312}"/>
              </a:ext>
            </a:extLst>
          </p:cNvPr>
          <p:cNvSpPr>
            <a:spLocks noGrp="1"/>
          </p:cNvSpPr>
          <p:nvPr>
            <p:ph sz="quarter" idx="11"/>
          </p:nvPr>
        </p:nvSpPr>
        <p:spPr>
          <a:xfrm>
            <a:off x="1013503" y="4272870"/>
            <a:ext cx="9012239" cy="5654901"/>
          </a:xfrm>
        </p:spPr>
        <p:txBody>
          <a:bodyPr>
            <a:normAutofit/>
          </a:bodyPr>
          <a:lstStyle/>
          <a:p>
            <a:pPr marL="0" lvl="0" indent="0" algn="l" rtl="0">
              <a:lnSpc>
                <a:spcPct val="164000"/>
              </a:lnSpc>
              <a:spcBef>
                <a:spcPts val="0"/>
              </a:spcBef>
              <a:spcAft>
                <a:spcPts val="0"/>
              </a:spcAft>
              <a:buNone/>
            </a:pPr>
            <a:r>
              <a:rPr lang="en-US" sz="3000" b="1" dirty="0">
                <a:latin typeface="Playfair Display"/>
                <a:ea typeface="Playfair Display"/>
                <a:cs typeface="Playfair Display"/>
                <a:sym typeface="Playfair Display"/>
              </a:rPr>
              <a:t>🎯 Purpose &amp; Impact:</a:t>
            </a:r>
          </a:p>
          <a:p>
            <a:pPr marL="457200" lvl="0" indent="-342900" algn="l" rtl="0">
              <a:lnSpc>
                <a:spcPct val="164000"/>
              </a:lnSpc>
              <a:spcBef>
                <a:spcPts val="0"/>
              </a:spcBef>
              <a:spcAft>
                <a:spcPts val="0"/>
              </a:spcAft>
              <a:buSzPts val="1800"/>
              <a:buFont typeface="Playfair Display"/>
              <a:buChar char="●"/>
            </a:pPr>
            <a:r>
              <a:rPr lang="en-US" sz="2600" dirty="0">
                <a:latin typeface="Playfair Display"/>
                <a:ea typeface="Playfair Display"/>
                <a:cs typeface="Playfair Display"/>
                <a:sym typeface="Playfair Display"/>
              </a:rPr>
              <a:t>Directs investment in emerging technologies (ex: AI, automation, &amp; digital platforms)</a:t>
            </a:r>
          </a:p>
          <a:p>
            <a:pPr marL="457200" lvl="0" indent="-342900" algn="l" rtl="0">
              <a:lnSpc>
                <a:spcPct val="164000"/>
              </a:lnSpc>
              <a:spcBef>
                <a:spcPts val="0"/>
              </a:spcBef>
              <a:spcAft>
                <a:spcPts val="0"/>
              </a:spcAft>
              <a:buSzPts val="1800"/>
              <a:buFont typeface="Playfair Display"/>
              <a:buChar char="●"/>
            </a:pPr>
            <a:r>
              <a:rPr lang="en-US" sz="2600" dirty="0">
                <a:latin typeface="Playfair Display"/>
                <a:ea typeface="Playfair Display"/>
                <a:cs typeface="Playfair Display"/>
                <a:sym typeface="Playfair Display"/>
              </a:rPr>
              <a:t>Aligns tech use with the firm’s goals and roadmap</a:t>
            </a:r>
          </a:p>
          <a:p>
            <a:pPr marL="457200" lvl="0" indent="-342900" algn="l" rtl="0">
              <a:lnSpc>
                <a:spcPct val="164000"/>
              </a:lnSpc>
              <a:spcBef>
                <a:spcPts val="0"/>
              </a:spcBef>
              <a:spcAft>
                <a:spcPts val="0"/>
              </a:spcAft>
              <a:buSzPts val="1800"/>
              <a:buFont typeface="Playfair Display"/>
              <a:buChar char="●"/>
            </a:pPr>
            <a:r>
              <a:rPr lang="en-US" sz="2600" dirty="0">
                <a:latin typeface="Playfair Display"/>
                <a:ea typeface="Playfair Display"/>
                <a:cs typeface="Playfair Display"/>
                <a:sym typeface="Playfair Display"/>
              </a:rPr>
              <a:t>Supports operational efficiency, innovation, and differentiation</a:t>
            </a:r>
          </a:p>
          <a:p>
            <a:pPr marL="457200" lvl="0" indent="-342900" algn="l" rtl="0">
              <a:lnSpc>
                <a:spcPct val="164000"/>
              </a:lnSpc>
              <a:spcBef>
                <a:spcPts val="0"/>
              </a:spcBef>
              <a:spcAft>
                <a:spcPts val="0"/>
              </a:spcAft>
              <a:buSzPts val="1800"/>
              <a:buFont typeface="Playfair Display"/>
              <a:buChar char="●"/>
            </a:pPr>
            <a:r>
              <a:rPr lang="en-US" sz="2600" dirty="0">
                <a:latin typeface="Playfair Display"/>
                <a:ea typeface="Playfair Display"/>
                <a:cs typeface="Playfair Display"/>
                <a:sym typeface="Playfair Display"/>
              </a:rPr>
              <a:t>Helps firms stay agile in fast-changing industries</a:t>
            </a:r>
          </a:p>
        </p:txBody>
      </p:sp>
      <p:sp>
        <p:nvSpPr>
          <p:cNvPr id="6" name="Content Placeholder 5">
            <a:extLst>
              <a:ext uri="{FF2B5EF4-FFF2-40B4-BE49-F238E27FC236}">
                <a16:creationId xmlns:a16="http://schemas.microsoft.com/office/drawing/2014/main" id="{BDECF955-A7EC-409E-837F-448B2CB0E71F}"/>
              </a:ext>
            </a:extLst>
          </p:cNvPr>
          <p:cNvSpPr>
            <a:spLocks noGrp="1"/>
          </p:cNvSpPr>
          <p:nvPr>
            <p:ph sz="quarter" idx="12"/>
          </p:nvPr>
        </p:nvSpPr>
        <p:spPr>
          <a:xfrm>
            <a:off x="10556876" y="4213906"/>
            <a:ext cx="6914696" cy="3885068"/>
          </a:xfrm>
        </p:spPr>
        <p:txBody>
          <a:bodyPr>
            <a:normAutofit/>
          </a:bodyPr>
          <a:lstStyle/>
          <a:p>
            <a:pPr marL="0" lvl="0" indent="0" algn="l" rtl="0">
              <a:lnSpc>
                <a:spcPct val="164000"/>
              </a:lnSpc>
              <a:spcBef>
                <a:spcPts val="1400"/>
              </a:spcBef>
              <a:spcAft>
                <a:spcPts val="0"/>
              </a:spcAft>
              <a:buNone/>
            </a:pPr>
            <a:r>
              <a:rPr lang="en-US" b="1" dirty="0">
                <a:solidFill>
                  <a:schemeClr val="dk1"/>
                </a:solidFill>
                <a:latin typeface="Playfair Display"/>
                <a:ea typeface="Playfair Display"/>
                <a:cs typeface="Playfair Display"/>
                <a:sym typeface="Playfair Display"/>
              </a:rPr>
              <a:t>⚙️ Key Takeaway:</a:t>
            </a:r>
          </a:p>
          <a:p>
            <a:pPr marL="0" lvl="0" indent="0" algn="l" rtl="0">
              <a:lnSpc>
                <a:spcPct val="164000"/>
              </a:lnSpc>
              <a:spcBef>
                <a:spcPts val="1400"/>
              </a:spcBef>
              <a:spcAft>
                <a:spcPts val="400"/>
              </a:spcAft>
              <a:buNone/>
            </a:pPr>
            <a:r>
              <a:rPr lang="en-US" sz="2600" dirty="0">
                <a:solidFill>
                  <a:schemeClr val="dk1"/>
                </a:solidFill>
                <a:latin typeface="Playfair Display"/>
                <a:ea typeface="Playfair Display"/>
                <a:cs typeface="Playfair Display"/>
                <a:sym typeface="Playfair Display"/>
              </a:rPr>
              <a:t>A strong tech strategy ensures that technology isn’t just a tool; it’s a driver of transformation and strategic success.</a:t>
            </a:r>
          </a:p>
        </p:txBody>
      </p:sp>
      <p:sp>
        <p:nvSpPr>
          <p:cNvPr id="241" name="Google Shape;241;g33d106abb61_0_82">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766446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8"/>
        <p:cNvGrpSpPr/>
        <p:nvPr/>
      </p:nvGrpSpPr>
      <p:grpSpPr>
        <a:xfrm>
          <a:off x="0" y="0"/>
          <a:ext cx="0" cy="0"/>
          <a:chOff x="0" y="0"/>
          <a:chExt cx="0" cy="0"/>
        </a:xfrm>
      </p:grpSpPr>
      <p:sp>
        <p:nvSpPr>
          <p:cNvPr id="3" name="Title 2">
            <a:extLst>
              <a:ext uri="{FF2B5EF4-FFF2-40B4-BE49-F238E27FC236}">
                <a16:creationId xmlns:a16="http://schemas.microsoft.com/office/drawing/2014/main" id="{7AF4A5CD-D4C9-4B48-B9E9-ED399975CDAD}"/>
              </a:ext>
            </a:extLst>
          </p:cNvPr>
          <p:cNvSpPr>
            <a:spLocks noGrp="1"/>
          </p:cNvSpPr>
          <p:nvPr>
            <p:ph type="title"/>
          </p:nvPr>
        </p:nvSpPr>
        <p:spPr>
          <a:xfrm>
            <a:off x="979715" y="960438"/>
            <a:ext cx="16230600" cy="950976"/>
          </a:xfrm>
        </p:spPr>
        <p:txBody>
          <a:bodyPr>
            <a:normAutofit/>
          </a:bodyPr>
          <a:lstStyle/>
          <a:p>
            <a:pPr algn="l"/>
            <a:r>
              <a:rPr lang="en-US" sz="4400" b="1" dirty="0">
                <a:solidFill>
                  <a:srgbClr val="54152A"/>
                </a:solidFill>
                <a:latin typeface="Public Sans"/>
                <a:ea typeface="Public Sans"/>
                <a:cs typeface="Public Sans"/>
                <a:sym typeface="Public Sans"/>
              </a:rPr>
              <a:t>Multinational Strategy</a:t>
            </a:r>
            <a:endParaRPr lang="en-IN" dirty="0"/>
          </a:p>
        </p:txBody>
      </p:sp>
      <p:cxnSp>
        <p:nvCxnSpPr>
          <p:cNvPr id="249" name="Google Shape;249;g33d106abb61_0_91">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FE0278A4-FDC8-43B8-8EBF-32633DC18D1C}"/>
              </a:ext>
            </a:extLst>
          </p:cNvPr>
          <p:cNvSpPr>
            <a:spLocks noGrp="1"/>
          </p:cNvSpPr>
          <p:nvPr>
            <p:ph sz="quarter" idx="10"/>
          </p:nvPr>
        </p:nvSpPr>
        <p:spPr>
          <a:xfrm>
            <a:off x="1045029" y="2051050"/>
            <a:ext cx="15838713" cy="1965779"/>
          </a:xfrm>
        </p:spPr>
        <p:txBody>
          <a:bodyPr>
            <a:normAutofit/>
          </a:bodyPr>
          <a:lstStyle/>
          <a:p>
            <a:pPr marL="0" lvl="0" indent="0" algn="l" rtl="0">
              <a:spcBef>
                <a:spcPts val="0"/>
              </a:spcBef>
              <a:spcAft>
                <a:spcPts val="0"/>
              </a:spcAft>
              <a:buNone/>
            </a:pPr>
            <a:r>
              <a:rPr lang="en-US" sz="3400" dirty="0">
                <a:latin typeface="Playfair Display"/>
                <a:ea typeface="Playfair Display"/>
                <a:cs typeface="Playfair Display"/>
                <a:sym typeface="Playfair Display"/>
              </a:rPr>
              <a:t>Embedded into the business-level strategy at the SBU level for firms operating in more than one country (multinational corporations/MNC). It guides how companies position themselves in global markets.</a:t>
            </a:r>
          </a:p>
        </p:txBody>
      </p:sp>
      <p:sp>
        <p:nvSpPr>
          <p:cNvPr id="5" name="Content Placeholder 4">
            <a:extLst>
              <a:ext uri="{FF2B5EF4-FFF2-40B4-BE49-F238E27FC236}">
                <a16:creationId xmlns:a16="http://schemas.microsoft.com/office/drawing/2014/main" id="{9694158D-F3FC-4AEC-87C6-26F766DB721F}"/>
              </a:ext>
            </a:extLst>
          </p:cNvPr>
          <p:cNvSpPr>
            <a:spLocks noGrp="1"/>
          </p:cNvSpPr>
          <p:nvPr>
            <p:ph sz="quarter" idx="11"/>
          </p:nvPr>
        </p:nvSpPr>
        <p:spPr>
          <a:xfrm>
            <a:off x="1240971" y="4082142"/>
            <a:ext cx="8392885" cy="6139543"/>
          </a:xfrm>
        </p:spPr>
        <p:txBody>
          <a:bodyPr>
            <a:normAutofit fontScale="85000" lnSpcReduction="10000"/>
          </a:bodyPr>
          <a:lstStyle/>
          <a:p>
            <a:pPr marL="0" lvl="0" indent="0" algn="l" rtl="0">
              <a:lnSpc>
                <a:spcPct val="164000"/>
              </a:lnSpc>
              <a:spcBef>
                <a:spcPts val="0"/>
              </a:spcBef>
              <a:spcAft>
                <a:spcPts val="0"/>
              </a:spcAft>
              <a:buNone/>
            </a:pPr>
            <a:r>
              <a:rPr lang="en-US" sz="3500" b="1" dirty="0">
                <a:latin typeface="Playfair Display"/>
                <a:ea typeface="Playfair Display"/>
                <a:cs typeface="Playfair Display"/>
                <a:sym typeface="Playfair Display"/>
              </a:rPr>
              <a:t>🎯 Purpose &amp; Impact:</a:t>
            </a:r>
          </a:p>
          <a:p>
            <a:pPr marL="457200" lvl="0" indent="-317500" algn="l" rtl="0">
              <a:lnSpc>
                <a:spcPct val="164000"/>
              </a:lnSpc>
              <a:spcBef>
                <a:spcPts val="0"/>
              </a:spcBef>
              <a:spcAft>
                <a:spcPts val="0"/>
              </a:spcAft>
              <a:buSzPts val="1400"/>
              <a:buFont typeface="Playfair Display"/>
              <a:buChar char="●"/>
            </a:pPr>
            <a:r>
              <a:rPr lang="en-US" sz="3100" dirty="0">
                <a:latin typeface="Playfair Display"/>
                <a:ea typeface="Playfair Display"/>
                <a:cs typeface="Playfair Display"/>
                <a:sym typeface="Playfair Display"/>
              </a:rPr>
              <a:t>Helps firms choose between international, multidomestic, global, or transnational strategies</a:t>
            </a:r>
          </a:p>
          <a:p>
            <a:pPr marL="457200" lvl="0" indent="-317500" algn="l" rtl="0">
              <a:lnSpc>
                <a:spcPct val="164000"/>
              </a:lnSpc>
              <a:spcBef>
                <a:spcPts val="0"/>
              </a:spcBef>
              <a:spcAft>
                <a:spcPts val="0"/>
              </a:spcAft>
              <a:buSzPts val="1400"/>
              <a:buFont typeface="Playfair Display"/>
              <a:buChar char="●"/>
            </a:pPr>
            <a:r>
              <a:rPr lang="en-US" sz="3100" dirty="0">
                <a:latin typeface="Playfair Display"/>
                <a:ea typeface="Playfair Display"/>
                <a:cs typeface="Playfair Display"/>
                <a:sym typeface="Playfair Display"/>
              </a:rPr>
              <a:t>Aligns marketing, operations, and products across diverse cultural and economic contexts</a:t>
            </a:r>
          </a:p>
          <a:p>
            <a:pPr marL="457200" lvl="0" indent="-317500" algn="l" rtl="0">
              <a:lnSpc>
                <a:spcPct val="164000"/>
              </a:lnSpc>
              <a:spcBef>
                <a:spcPts val="0"/>
              </a:spcBef>
              <a:spcAft>
                <a:spcPts val="0"/>
              </a:spcAft>
              <a:buSzPts val="1400"/>
              <a:buFont typeface="Playfair Display"/>
              <a:buChar char="●"/>
            </a:pPr>
            <a:r>
              <a:rPr lang="en-US" sz="3100" dirty="0">
                <a:latin typeface="Playfair Display"/>
                <a:ea typeface="Playfair Display"/>
                <a:cs typeface="Playfair Display"/>
                <a:sym typeface="Playfair Display"/>
              </a:rPr>
              <a:t>Balances local responsiveness with global efficiency</a:t>
            </a:r>
          </a:p>
          <a:p>
            <a:pPr marL="457200" lvl="0" indent="-317500" algn="l" rtl="0">
              <a:lnSpc>
                <a:spcPct val="164000"/>
              </a:lnSpc>
              <a:spcBef>
                <a:spcPts val="0"/>
              </a:spcBef>
              <a:spcAft>
                <a:spcPts val="0"/>
              </a:spcAft>
              <a:buSzPts val="1400"/>
              <a:buFont typeface="Playfair Display"/>
              <a:buChar char="●"/>
            </a:pPr>
            <a:r>
              <a:rPr lang="en-US" sz="3100" dirty="0">
                <a:latin typeface="Playfair Display"/>
                <a:ea typeface="Playfair Display"/>
                <a:cs typeface="Playfair Display"/>
                <a:sym typeface="Playfair Display"/>
              </a:rPr>
              <a:t>Addresses regulatory, logistical, and competitive differences across regions</a:t>
            </a:r>
          </a:p>
        </p:txBody>
      </p:sp>
      <p:sp>
        <p:nvSpPr>
          <p:cNvPr id="6" name="Content Placeholder 5">
            <a:extLst>
              <a:ext uri="{FF2B5EF4-FFF2-40B4-BE49-F238E27FC236}">
                <a16:creationId xmlns:a16="http://schemas.microsoft.com/office/drawing/2014/main" id="{BF8421FD-2F69-45D5-B3F3-E9C78EFAADE6}"/>
              </a:ext>
            </a:extLst>
          </p:cNvPr>
          <p:cNvSpPr>
            <a:spLocks noGrp="1"/>
          </p:cNvSpPr>
          <p:nvPr>
            <p:ph sz="quarter" idx="12"/>
          </p:nvPr>
        </p:nvSpPr>
        <p:spPr>
          <a:xfrm>
            <a:off x="10417627" y="3985304"/>
            <a:ext cx="7021286" cy="3983037"/>
          </a:xfrm>
        </p:spPr>
        <p:txBody>
          <a:bodyPr/>
          <a:lstStyle/>
          <a:p>
            <a:pPr marL="0" lvl="0" indent="0" algn="l" rtl="0">
              <a:lnSpc>
                <a:spcPct val="164000"/>
              </a:lnSpc>
              <a:spcBef>
                <a:spcPts val="1400"/>
              </a:spcBef>
              <a:spcAft>
                <a:spcPts val="0"/>
              </a:spcAft>
              <a:buNone/>
            </a:pPr>
            <a:r>
              <a:rPr lang="en-US" sz="3000" b="1" dirty="0">
                <a:solidFill>
                  <a:schemeClr val="dk1"/>
                </a:solidFill>
                <a:latin typeface="Playfair Display"/>
                <a:ea typeface="Playfair Display"/>
                <a:cs typeface="Playfair Display"/>
                <a:sym typeface="Playfair Display"/>
              </a:rPr>
              <a:t>🌎 Key Takeaway:</a:t>
            </a:r>
          </a:p>
          <a:p>
            <a:pPr marL="0" lvl="0" indent="0" algn="l" rtl="0">
              <a:lnSpc>
                <a:spcPct val="164000"/>
              </a:lnSpc>
              <a:spcBef>
                <a:spcPts val="1400"/>
              </a:spcBef>
              <a:spcAft>
                <a:spcPts val="400"/>
              </a:spcAft>
              <a:buNone/>
            </a:pPr>
            <a:r>
              <a:rPr lang="en-US" sz="2600" dirty="0">
                <a:solidFill>
                  <a:schemeClr val="dk1"/>
                </a:solidFill>
                <a:latin typeface="Playfair Display"/>
                <a:ea typeface="Playfair Display"/>
                <a:cs typeface="Playfair Display"/>
                <a:sym typeface="Playfair Display"/>
              </a:rPr>
              <a:t>Only multinational corporations need a multinational strategy but for them, it is essential to global success.</a:t>
            </a:r>
          </a:p>
        </p:txBody>
      </p:sp>
      <p:sp>
        <p:nvSpPr>
          <p:cNvPr id="251" name="Google Shape;251;g33d106abb61_0_91">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116810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58"/>
        <p:cNvGrpSpPr/>
        <p:nvPr/>
      </p:nvGrpSpPr>
      <p:grpSpPr>
        <a:xfrm>
          <a:off x="0" y="0"/>
          <a:ext cx="0" cy="0"/>
          <a:chOff x="0" y="0"/>
          <a:chExt cx="0" cy="0"/>
        </a:xfrm>
      </p:grpSpPr>
      <p:sp>
        <p:nvSpPr>
          <p:cNvPr id="3" name="Title 2">
            <a:extLst>
              <a:ext uri="{FF2B5EF4-FFF2-40B4-BE49-F238E27FC236}">
                <a16:creationId xmlns:a16="http://schemas.microsoft.com/office/drawing/2014/main" id="{A29F77FD-36E2-48DB-AFE4-3689AE673D0F}"/>
              </a:ext>
            </a:extLst>
          </p:cNvPr>
          <p:cNvSpPr>
            <a:spLocks noGrp="1"/>
          </p:cNvSpPr>
          <p:nvPr>
            <p:ph type="title"/>
          </p:nvPr>
        </p:nvSpPr>
        <p:spPr>
          <a:xfrm>
            <a:off x="914400" y="960437"/>
            <a:ext cx="16230600" cy="950976"/>
          </a:xfrm>
        </p:spPr>
        <p:txBody>
          <a:bodyPr>
            <a:normAutofit/>
          </a:bodyPr>
          <a:lstStyle/>
          <a:p>
            <a:pPr algn="l"/>
            <a:r>
              <a:rPr lang="en-US" sz="4400" b="1" dirty="0">
                <a:solidFill>
                  <a:srgbClr val="54152A"/>
                </a:solidFill>
                <a:latin typeface="Public Sans"/>
                <a:ea typeface="Public Sans"/>
                <a:cs typeface="Public Sans"/>
                <a:sym typeface="Public Sans"/>
              </a:rPr>
              <a:t>Strategic Coherence Through Embedded Strategies</a:t>
            </a:r>
            <a:endParaRPr lang="en-IN" dirty="0"/>
          </a:p>
        </p:txBody>
      </p:sp>
      <p:cxnSp>
        <p:nvCxnSpPr>
          <p:cNvPr id="259" name="Google Shape;259;g33d106abb61_0_100">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71975BE7-0B45-4B12-9777-55B3846ED42D}"/>
              </a:ext>
            </a:extLst>
          </p:cNvPr>
          <p:cNvSpPr>
            <a:spLocks noGrp="1"/>
          </p:cNvSpPr>
          <p:nvPr>
            <p:ph sz="quarter" idx="10"/>
          </p:nvPr>
        </p:nvSpPr>
        <p:spPr>
          <a:xfrm>
            <a:off x="1045029" y="2083706"/>
            <a:ext cx="15283543" cy="5068207"/>
          </a:xfrm>
        </p:spPr>
        <p:txBody>
          <a:bodyPr>
            <a:normAutofit fontScale="77500" lnSpcReduction="20000"/>
          </a:bodyPr>
          <a:lstStyle/>
          <a:p>
            <a:pPr marL="0" lvl="0" indent="0" algn="l" rtl="0">
              <a:lnSpc>
                <a:spcPct val="164000"/>
              </a:lnSpc>
              <a:spcBef>
                <a:spcPts val="1400"/>
              </a:spcBef>
              <a:spcAft>
                <a:spcPts val="0"/>
              </a:spcAft>
              <a:buNone/>
            </a:pPr>
            <a:r>
              <a:rPr lang="en-US" sz="3900" b="1" dirty="0">
                <a:solidFill>
                  <a:schemeClr val="dk1"/>
                </a:solidFill>
                <a:latin typeface="Playfair Display"/>
                <a:ea typeface="Playfair Display"/>
                <a:cs typeface="Playfair Display"/>
                <a:sym typeface="Playfair Display"/>
              </a:rPr>
              <a:t>Why They Matter Together:</a:t>
            </a:r>
          </a:p>
          <a:p>
            <a:pPr marL="0" lvl="0" indent="0" algn="l" rtl="0">
              <a:lnSpc>
                <a:spcPct val="184000"/>
              </a:lnSpc>
              <a:spcBef>
                <a:spcPts val="1400"/>
              </a:spcBef>
              <a:spcAft>
                <a:spcPts val="0"/>
              </a:spcAft>
              <a:buNone/>
            </a:pPr>
            <a:r>
              <a:rPr lang="en-US" sz="3900" dirty="0">
                <a:solidFill>
                  <a:schemeClr val="dk1"/>
                </a:solidFill>
                <a:latin typeface="Playfair Display"/>
                <a:ea typeface="Playfair Display"/>
                <a:cs typeface="Playfair Display"/>
                <a:sym typeface="Playfair Display"/>
              </a:rPr>
              <a:t>🔄 Innovation Strategy helps firms adapt and grow through new ideas and offerings</a:t>
            </a:r>
          </a:p>
          <a:p>
            <a:pPr marL="0" lvl="0" indent="0" algn="l" rtl="0">
              <a:lnSpc>
                <a:spcPct val="184000"/>
              </a:lnSpc>
              <a:spcBef>
                <a:spcPts val="1400"/>
              </a:spcBef>
              <a:spcAft>
                <a:spcPts val="0"/>
              </a:spcAft>
              <a:buNone/>
            </a:pPr>
            <a:r>
              <a:rPr lang="en-US" sz="3900" dirty="0">
                <a:solidFill>
                  <a:schemeClr val="dk1"/>
                </a:solidFill>
                <a:latin typeface="Playfair Display"/>
                <a:ea typeface="Playfair Display"/>
                <a:cs typeface="Playfair Display"/>
                <a:sym typeface="Playfair Display"/>
              </a:rPr>
              <a:t>🌱 Sustainability &amp; Ethics Strategy ensures responsible, values-based operations</a:t>
            </a:r>
          </a:p>
          <a:p>
            <a:pPr marL="0" lvl="0" indent="0" algn="l" rtl="0">
              <a:lnSpc>
                <a:spcPct val="184000"/>
              </a:lnSpc>
              <a:spcBef>
                <a:spcPts val="1400"/>
              </a:spcBef>
              <a:spcAft>
                <a:spcPts val="0"/>
              </a:spcAft>
              <a:buNone/>
            </a:pPr>
            <a:r>
              <a:rPr lang="en-US" sz="3900" dirty="0">
                <a:solidFill>
                  <a:schemeClr val="dk1"/>
                </a:solidFill>
                <a:latin typeface="Playfair Display"/>
                <a:ea typeface="Playfair Display"/>
                <a:cs typeface="Playfair Display"/>
                <a:sym typeface="Playfair Display"/>
              </a:rPr>
              <a:t>🖥️ Technology Strategy positions the firm to leverage emerging tools and platforms</a:t>
            </a:r>
          </a:p>
          <a:p>
            <a:pPr marL="0" lvl="0" indent="0" algn="l" rtl="0">
              <a:lnSpc>
                <a:spcPct val="184000"/>
              </a:lnSpc>
              <a:spcBef>
                <a:spcPts val="1400"/>
              </a:spcBef>
              <a:spcAft>
                <a:spcPts val="400"/>
              </a:spcAft>
              <a:buNone/>
            </a:pPr>
            <a:r>
              <a:rPr lang="en-US" sz="3900" dirty="0">
                <a:solidFill>
                  <a:schemeClr val="dk1"/>
                </a:solidFill>
                <a:latin typeface="Playfair Display"/>
                <a:ea typeface="Playfair Display"/>
                <a:cs typeface="Playfair Display"/>
                <a:sym typeface="Playfair Display"/>
              </a:rPr>
              <a:t>🌐 Multinational Strategy allows global firms to effectively operate across borders</a:t>
            </a:r>
          </a:p>
          <a:p>
            <a:endParaRPr lang="en-IN" dirty="0"/>
          </a:p>
        </p:txBody>
      </p:sp>
      <p:sp>
        <p:nvSpPr>
          <p:cNvPr id="5" name="Content Placeholder 4">
            <a:extLst>
              <a:ext uri="{FF2B5EF4-FFF2-40B4-BE49-F238E27FC236}">
                <a16:creationId xmlns:a16="http://schemas.microsoft.com/office/drawing/2014/main" id="{E09A789B-3993-43D1-968A-4F582BCA1B0A}"/>
              </a:ext>
            </a:extLst>
          </p:cNvPr>
          <p:cNvSpPr>
            <a:spLocks noGrp="1"/>
          </p:cNvSpPr>
          <p:nvPr>
            <p:ph sz="quarter" idx="11"/>
          </p:nvPr>
        </p:nvSpPr>
        <p:spPr>
          <a:xfrm>
            <a:off x="1110344" y="6890658"/>
            <a:ext cx="16099970" cy="1662114"/>
          </a:xfrm>
        </p:spPr>
        <p:txBody>
          <a:bodyPr/>
          <a:lstStyle/>
          <a:p>
            <a:pPr marL="0">
              <a:lnSpc>
                <a:spcPct val="164000"/>
              </a:lnSpc>
              <a:spcBef>
                <a:spcPts val="0"/>
              </a:spcBef>
              <a:buClr>
                <a:srgbClr val="000000"/>
              </a:buClr>
            </a:pPr>
            <a:r>
              <a:rPr lang="en-US" sz="3000" b="1" dirty="0">
                <a:latin typeface="Playfair Display"/>
                <a:sym typeface="Playfair Display"/>
              </a:rPr>
              <a:t>Key Takeaway: </a:t>
            </a:r>
            <a:r>
              <a:rPr lang="en-US" sz="3000" dirty="0">
                <a:latin typeface="Playfair Display"/>
                <a:sym typeface="Playfair Display"/>
              </a:rPr>
              <a:t>These strategies must work in harmony to support the firm’s long-term success, ensure strategic alignment, and deliver sustained competitive advantage.</a:t>
            </a:r>
          </a:p>
        </p:txBody>
      </p:sp>
      <p:sp>
        <p:nvSpPr>
          <p:cNvPr id="261" name="Google Shape;261;g33d106abb61_0_10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07196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8C744429-D1B0-26AF-142E-4026F4C81AF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559C625-F25C-44D8-AC33-D2F78226E059}"/>
              </a:ext>
            </a:extLst>
          </p:cNvPr>
          <p:cNvSpPr>
            <a:spLocks noGrp="1"/>
          </p:cNvSpPr>
          <p:nvPr>
            <p:ph type="title"/>
          </p:nvPr>
        </p:nvSpPr>
        <p:spPr>
          <a:xfrm>
            <a:off x="947058" y="960436"/>
            <a:ext cx="16230600" cy="950976"/>
          </a:xfrm>
        </p:spPr>
        <p:txBody>
          <a:bodyPr>
            <a:normAutofit/>
          </a:bodyPr>
          <a:lstStyle/>
          <a:p>
            <a:pPr algn="l"/>
            <a:r>
              <a:rPr lang="en-US" sz="4400" b="1" i="0" u="none" strike="noStrike" cap="none" dirty="0">
                <a:solidFill>
                  <a:srgbClr val="54152A"/>
                </a:solidFill>
                <a:latin typeface="Public Sans"/>
                <a:ea typeface="Public Sans"/>
                <a:cs typeface="Public Sans"/>
                <a:sym typeface="Public Sans"/>
              </a:rPr>
              <a:t> 3 Critical Strategic </a:t>
            </a:r>
            <a:r>
              <a:rPr lang="en-US" sz="4400" b="1" dirty="0">
                <a:solidFill>
                  <a:srgbClr val="54152A"/>
                </a:solidFill>
                <a:latin typeface="Public Sans"/>
                <a:ea typeface="Public Sans"/>
                <a:cs typeface="Public Sans"/>
                <a:sym typeface="Public Sans"/>
              </a:rPr>
              <a:t>Q</a:t>
            </a:r>
            <a:r>
              <a:rPr lang="en-US" sz="4400" b="1" i="0" u="none" strike="noStrike" cap="none" dirty="0">
                <a:solidFill>
                  <a:srgbClr val="54152A"/>
                </a:solidFill>
                <a:latin typeface="Public Sans"/>
                <a:ea typeface="Public Sans"/>
                <a:cs typeface="Public Sans"/>
                <a:sym typeface="Public Sans"/>
              </a:rPr>
              <a:t>uestions</a:t>
            </a:r>
            <a:endParaRPr lang="en-IN" dirty="0"/>
          </a:p>
        </p:txBody>
      </p:sp>
      <p:cxnSp>
        <p:nvCxnSpPr>
          <p:cNvPr id="139" name="Google Shape;139;p6">
            <a:extLst>
              <a:ext uri="{FF2B5EF4-FFF2-40B4-BE49-F238E27FC236}">
                <a16:creationId xmlns:a16="http://schemas.microsoft.com/office/drawing/2014/main" id="{D0151B54-610F-3B97-1232-DADC6A1BF30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4E8725A5-A2DD-4633-9949-508DB55DE874}"/>
              </a:ext>
            </a:extLst>
          </p:cNvPr>
          <p:cNvSpPr>
            <a:spLocks noGrp="1"/>
          </p:cNvSpPr>
          <p:nvPr>
            <p:ph sz="quarter" idx="10"/>
          </p:nvPr>
        </p:nvSpPr>
        <p:spPr>
          <a:xfrm>
            <a:off x="914399" y="2051050"/>
            <a:ext cx="16459201" cy="8235950"/>
          </a:xfrm>
        </p:spPr>
        <p:txBody>
          <a:bodyPr>
            <a:normAutofit/>
          </a:bodyPr>
          <a:lstStyle/>
          <a:p>
            <a:pPr marL="50800">
              <a:lnSpc>
                <a:spcPct val="110000"/>
              </a:lnSpc>
              <a:spcBef>
                <a:spcPts val="0"/>
              </a:spcBef>
              <a:buClr>
                <a:srgbClr val="2B2C30"/>
              </a:buClr>
              <a:buSzPts val="4000"/>
            </a:pPr>
            <a:r>
              <a:rPr lang="en-US" sz="4000" dirty="0">
                <a:solidFill>
                  <a:srgbClr val="2B2C30"/>
                </a:solidFill>
                <a:latin typeface="Playfair Display"/>
                <a:sym typeface="Playfair Display"/>
              </a:rPr>
              <a:t>Strategy can be described as a firm’s answer to three critical strategic questions that every organization needs to answer.</a:t>
            </a:r>
          </a:p>
          <a:p>
            <a:pPr marL="50800" marR="0" lvl="0" algn="l" rtl="0">
              <a:spcBef>
                <a:spcPts val="0"/>
              </a:spcBef>
              <a:spcAft>
                <a:spcPts val="0"/>
              </a:spcAft>
              <a:buClr>
                <a:srgbClr val="2B2C30"/>
              </a:buClr>
              <a:buSzPts val="4000"/>
            </a:pPr>
            <a:endParaRPr lang="en-US" sz="4000" i="0" u="none" strike="noStrike" cap="none" dirty="0">
              <a:solidFill>
                <a:srgbClr val="2B2C30"/>
              </a:solidFill>
              <a:latin typeface="Playfair Display"/>
              <a:ea typeface="Playfair Display"/>
              <a:cs typeface="Playfair Display"/>
              <a:sym typeface="Playfair Display"/>
            </a:endParaRPr>
          </a:p>
          <a:p>
            <a:pPr marL="965200" marR="0" lvl="0" indent="-914400" algn="l" rtl="0">
              <a:spcBef>
                <a:spcPts val="0"/>
              </a:spcBef>
              <a:spcAft>
                <a:spcPts val="0"/>
              </a:spcAft>
              <a:buClr>
                <a:srgbClr val="2B2C30"/>
              </a:buClr>
              <a:buSzPts val="4000"/>
              <a:buFont typeface="+mj-lt"/>
              <a:buAutoNum type="arabicPeriod"/>
            </a:pPr>
            <a:r>
              <a:rPr lang="en-US" sz="4000" b="1" i="0" u="none" strike="noStrike" cap="none" dirty="0">
                <a:solidFill>
                  <a:srgbClr val="2B2C30"/>
                </a:solidFill>
                <a:latin typeface="Playfair Display"/>
                <a:ea typeface="Playfair Display"/>
                <a:cs typeface="Playfair Display"/>
                <a:sym typeface="Playfair Display"/>
              </a:rPr>
              <a:t>Corporate-level strategy: Where to play? </a:t>
            </a:r>
          </a:p>
          <a:p>
            <a:pPr marL="965200" marR="0" lvl="0" indent="-914400" algn="l" rtl="0">
              <a:spcBef>
                <a:spcPts val="0"/>
              </a:spcBef>
              <a:spcAft>
                <a:spcPts val="0"/>
              </a:spcAft>
              <a:buClr>
                <a:srgbClr val="2B2C30"/>
              </a:buClr>
              <a:buSzPts val="4000"/>
              <a:buFont typeface="+mj-lt"/>
              <a:buAutoNum type="arabicPeriod"/>
            </a:pPr>
            <a:endParaRPr lang="en-US" sz="4000" b="1" i="0" u="none" strike="noStrike" cap="none" dirty="0">
              <a:solidFill>
                <a:srgbClr val="2B2C30"/>
              </a:solidFill>
              <a:latin typeface="Playfair Display"/>
              <a:ea typeface="Playfair Display"/>
              <a:cs typeface="Playfair Display"/>
              <a:sym typeface="Playfair Display"/>
            </a:endParaRPr>
          </a:p>
          <a:p>
            <a:pPr marL="965200" marR="0" lvl="0" indent="-914400" algn="l" rtl="0">
              <a:spcBef>
                <a:spcPts val="0"/>
              </a:spcBef>
              <a:spcAft>
                <a:spcPts val="0"/>
              </a:spcAft>
              <a:buClr>
                <a:srgbClr val="2B2C30"/>
              </a:buClr>
              <a:buSzPts val="4000"/>
              <a:buFont typeface="+mj-lt"/>
              <a:buAutoNum type="arabicPeriod"/>
            </a:pPr>
            <a:r>
              <a:rPr lang="en-US" sz="4000" b="1" i="0" u="none" strike="noStrike" cap="none" dirty="0">
                <a:solidFill>
                  <a:srgbClr val="2B2C30"/>
                </a:solidFill>
                <a:latin typeface="Playfair Display"/>
                <a:ea typeface="Playfair Display"/>
                <a:cs typeface="Playfair Display"/>
                <a:sym typeface="Playfair Display"/>
              </a:rPr>
              <a:t>Business-level strategy: How to win?</a:t>
            </a:r>
          </a:p>
          <a:p>
            <a:pPr marL="965200" marR="0" lvl="0" indent="-914400" algn="l" rtl="0">
              <a:spcBef>
                <a:spcPts val="0"/>
              </a:spcBef>
              <a:spcAft>
                <a:spcPts val="0"/>
              </a:spcAft>
              <a:buClr>
                <a:srgbClr val="2B2C30"/>
              </a:buClr>
              <a:buSzPts val="4000"/>
              <a:buFont typeface="+mj-lt"/>
              <a:buAutoNum type="arabicPeriod"/>
            </a:pPr>
            <a:endParaRPr lang="en-US" sz="4000" b="1" i="0" u="none" strike="noStrike" cap="none" dirty="0">
              <a:solidFill>
                <a:srgbClr val="2B2C30"/>
              </a:solidFill>
              <a:latin typeface="Playfair Display"/>
              <a:ea typeface="Playfair Display"/>
              <a:cs typeface="Playfair Display"/>
              <a:sym typeface="Playfair Display"/>
            </a:endParaRPr>
          </a:p>
          <a:p>
            <a:pPr marL="965200" marR="0" lvl="0" indent="-914400" algn="l" rtl="0">
              <a:spcBef>
                <a:spcPts val="0"/>
              </a:spcBef>
              <a:spcAft>
                <a:spcPts val="0"/>
              </a:spcAft>
              <a:buClr>
                <a:srgbClr val="2B2C30"/>
              </a:buClr>
              <a:buSzPts val="4000"/>
              <a:buFont typeface="+mj-lt"/>
              <a:buAutoNum type="arabicPeriod"/>
            </a:pPr>
            <a:r>
              <a:rPr lang="en-US" sz="4000" b="1" i="0" u="none" strike="noStrike" cap="none" dirty="0">
                <a:solidFill>
                  <a:srgbClr val="2B2C30"/>
                </a:solidFill>
                <a:latin typeface="Playfair Display"/>
                <a:ea typeface="Playfair Display"/>
                <a:cs typeface="Playfair Display"/>
                <a:sym typeface="Playfair Display"/>
              </a:rPr>
              <a:t>Strategies embedded into business-level strategies: Right to win?</a:t>
            </a:r>
          </a:p>
          <a:p>
            <a:pPr marL="965200" lvl="2" indent="-44450">
              <a:spcBef>
                <a:spcPts val="0"/>
              </a:spcBef>
              <a:buClr>
                <a:srgbClr val="2B2C30"/>
              </a:buClr>
              <a:buSzPts val="4000"/>
              <a:buFont typeface="Wingdings" pitchFamily="2" charset="2"/>
              <a:buChar char="q"/>
            </a:pPr>
            <a:r>
              <a:rPr lang="en-US" sz="4000" b="1" dirty="0">
                <a:solidFill>
                  <a:srgbClr val="2B2C30"/>
                </a:solidFill>
                <a:latin typeface="Playfair Display"/>
                <a:ea typeface="Playfair Display"/>
                <a:cs typeface="Playfair Display"/>
                <a:sym typeface="Playfair Display"/>
              </a:rPr>
              <a:t>Innovation strategy</a:t>
            </a:r>
          </a:p>
          <a:p>
            <a:pPr marL="965200" lvl="2" indent="-44450">
              <a:spcBef>
                <a:spcPts val="0"/>
              </a:spcBef>
              <a:buClr>
                <a:srgbClr val="2B2C30"/>
              </a:buClr>
              <a:buSzPts val="4000"/>
              <a:buFont typeface="Wingdings" pitchFamily="2" charset="2"/>
              <a:buChar char="q"/>
            </a:pPr>
            <a:r>
              <a:rPr lang="en-US" sz="4000" b="1" i="0" u="none" strike="noStrike" cap="none" dirty="0">
                <a:solidFill>
                  <a:srgbClr val="2B2C30"/>
                </a:solidFill>
                <a:latin typeface="Playfair Display"/>
                <a:ea typeface="Playfair Display"/>
                <a:cs typeface="Playfair Display"/>
                <a:sym typeface="Playfair Display"/>
              </a:rPr>
              <a:t>Sustainability and ethics strategy</a:t>
            </a:r>
          </a:p>
          <a:p>
            <a:pPr marL="965200" lvl="2" indent="-44450">
              <a:spcBef>
                <a:spcPts val="0"/>
              </a:spcBef>
              <a:buClr>
                <a:srgbClr val="2B2C30"/>
              </a:buClr>
              <a:buSzPts val="4000"/>
              <a:buFont typeface="Wingdings" pitchFamily="2" charset="2"/>
              <a:buChar char="q"/>
            </a:pPr>
            <a:r>
              <a:rPr lang="en-US" sz="4000" b="1" dirty="0">
                <a:solidFill>
                  <a:srgbClr val="2B2C30"/>
                </a:solidFill>
                <a:latin typeface="Playfair Display"/>
                <a:ea typeface="Playfair Display"/>
                <a:cs typeface="Playfair Display"/>
                <a:sym typeface="Playfair Display"/>
              </a:rPr>
              <a:t>Technology strategy</a:t>
            </a:r>
          </a:p>
          <a:p>
            <a:pPr marL="965200" lvl="2" indent="-44450">
              <a:spcBef>
                <a:spcPts val="0"/>
              </a:spcBef>
              <a:buClr>
                <a:srgbClr val="2B2C30"/>
              </a:buClr>
              <a:buSzPts val="4000"/>
              <a:buFont typeface="Wingdings" pitchFamily="2" charset="2"/>
              <a:buChar char="q"/>
            </a:pPr>
            <a:r>
              <a:rPr lang="en-US" sz="4000" b="1" i="0" u="none" strike="noStrike" cap="none" dirty="0">
                <a:solidFill>
                  <a:srgbClr val="2B2C30"/>
                </a:solidFill>
                <a:latin typeface="Playfair Display"/>
                <a:ea typeface="Playfair Display"/>
                <a:cs typeface="Playfair Display"/>
                <a:sym typeface="Playfair Display"/>
              </a:rPr>
              <a:t>Multinational strategy</a:t>
            </a:r>
          </a:p>
          <a:p>
            <a:endParaRPr lang="en-IN" dirty="0"/>
          </a:p>
        </p:txBody>
      </p:sp>
      <p:sp>
        <p:nvSpPr>
          <p:cNvPr id="140" name="Google Shape;140;p6">
            <a:extLst>
              <a:ext uri="{FF2B5EF4-FFF2-40B4-BE49-F238E27FC236}">
                <a16:creationId xmlns:a16="http://schemas.microsoft.com/office/drawing/2014/main" id="{D7A0ECF9-C4C0-0FF3-4A01-DE09DF5C1FD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66136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37E46DBE-F278-17B1-E259-D4092F0ED09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40C9C19-0B3F-4333-90FB-E67CF6C9383E}"/>
              </a:ext>
            </a:extLst>
          </p:cNvPr>
          <p:cNvSpPr>
            <a:spLocks noGrp="1"/>
          </p:cNvSpPr>
          <p:nvPr>
            <p:ph type="title"/>
          </p:nvPr>
        </p:nvSpPr>
        <p:spPr>
          <a:xfrm>
            <a:off x="849086" y="927780"/>
            <a:ext cx="16230600" cy="950976"/>
          </a:xfrm>
        </p:spPr>
        <p:txBody>
          <a:bodyPr>
            <a:normAutofit/>
          </a:bodyPr>
          <a:lstStyle/>
          <a:p>
            <a:pPr algn="l"/>
            <a:r>
              <a:rPr lang="en-US" sz="4400" b="1" i="0" u="none" strike="noStrike" cap="none" dirty="0">
                <a:solidFill>
                  <a:srgbClr val="54152A"/>
                </a:solidFill>
                <a:latin typeface="Public Sans"/>
                <a:ea typeface="Public Sans"/>
                <a:cs typeface="Public Sans"/>
                <a:sym typeface="Public Sans"/>
              </a:rPr>
              <a:t>Where to Play?</a:t>
            </a:r>
            <a:endParaRPr lang="en-IN" dirty="0"/>
          </a:p>
        </p:txBody>
      </p:sp>
      <p:cxnSp>
        <p:nvCxnSpPr>
          <p:cNvPr id="139" name="Google Shape;139;p6">
            <a:extLst>
              <a:ext uri="{FF2B5EF4-FFF2-40B4-BE49-F238E27FC236}">
                <a16:creationId xmlns:a16="http://schemas.microsoft.com/office/drawing/2014/main" id="{E0E340E8-E02F-45C4-6A91-85B039B8FC7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C2347BBD-23C2-46E0-B1AE-E5A128909A01}"/>
              </a:ext>
            </a:extLst>
          </p:cNvPr>
          <p:cNvSpPr>
            <a:spLocks noGrp="1"/>
          </p:cNvSpPr>
          <p:nvPr>
            <p:ph sz="quarter" idx="10"/>
          </p:nvPr>
        </p:nvSpPr>
        <p:spPr>
          <a:xfrm>
            <a:off x="881743" y="2051049"/>
            <a:ext cx="16524514" cy="6799037"/>
          </a:xfrm>
        </p:spPr>
        <p:txBody>
          <a:bodyPr/>
          <a:lstStyle/>
          <a:p>
            <a:pPr marL="50800">
              <a:spcBef>
                <a:spcPts val="0"/>
              </a:spcBef>
              <a:buClr>
                <a:srgbClr val="2B2C30"/>
              </a:buClr>
              <a:buSzPts val="4000"/>
            </a:pPr>
            <a:r>
              <a:rPr lang="en-US" sz="4800" dirty="0">
                <a:solidFill>
                  <a:srgbClr val="2B2C30"/>
                </a:solidFill>
                <a:latin typeface="Playfair Display"/>
                <a:sym typeface="Playfair Display"/>
              </a:rPr>
              <a:t>The answers to the question are largely determined by the firm’s assessment of the attractiveness and profit potential of alternative markets, market segments, businesses, and synergies between them. </a:t>
            </a:r>
          </a:p>
          <a:p>
            <a:pPr marL="50800">
              <a:spcBef>
                <a:spcPts val="0"/>
              </a:spcBef>
              <a:buClr>
                <a:srgbClr val="2B2C30"/>
              </a:buClr>
              <a:buSzPts val="4000"/>
            </a:pPr>
            <a:endParaRPr lang="en-US" sz="4800" dirty="0">
              <a:solidFill>
                <a:srgbClr val="2B2C30"/>
              </a:solidFill>
              <a:latin typeface="Playfair Display"/>
              <a:sym typeface="Playfair Display"/>
            </a:endParaRPr>
          </a:p>
          <a:p>
            <a:pPr marL="50800">
              <a:spcBef>
                <a:spcPts val="0"/>
              </a:spcBef>
              <a:buClr>
                <a:srgbClr val="2B2C30"/>
              </a:buClr>
              <a:buSzPts val="4000"/>
            </a:pPr>
            <a:r>
              <a:rPr lang="en-US" sz="4800" dirty="0">
                <a:solidFill>
                  <a:srgbClr val="2B2C30"/>
                </a:solidFill>
                <a:latin typeface="Playfair Display"/>
                <a:sym typeface="Playfair Display"/>
              </a:rPr>
              <a:t>The answers also provide important solutions to the allocation of limited company resources to different businesses. In this sense, it is also important for every organization to decide where not to play. </a:t>
            </a:r>
          </a:p>
        </p:txBody>
      </p:sp>
      <p:sp>
        <p:nvSpPr>
          <p:cNvPr id="140" name="Google Shape;140;p6">
            <a:extLst>
              <a:ext uri="{FF2B5EF4-FFF2-40B4-BE49-F238E27FC236}">
                <a16:creationId xmlns:a16="http://schemas.microsoft.com/office/drawing/2014/main" id="{C3E4D4E7-3E13-F226-FEFA-20C089B7228C}"/>
              </a:ext>
              <a:ext uri="{C183D7F6-B498-43B3-948B-1728B52AA6E4}">
                <adec:decorative xmlns:adec="http://schemas.microsoft.com/office/drawing/2017/decorative" val="1"/>
              </a:ext>
            </a:extLst>
          </p:cNvPr>
          <p:cNvSpPr/>
          <p:nvPr/>
        </p:nvSpPr>
        <p:spPr>
          <a:xfrm>
            <a:off x="14137380" y="8911873"/>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066717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A547E740-0A05-AB1F-7995-FC236C32C62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40595D0-563B-4A88-8280-D80CA4F77F12}"/>
              </a:ext>
            </a:extLst>
          </p:cNvPr>
          <p:cNvSpPr>
            <a:spLocks noGrp="1"/>
          </p:cNvSpPr>
          <p:nvPr>
            <p:ph type="title"/>
          </p:nvPr>
        </p:nvSpPr>
        <p:spPr>
          <a:xfrm>
            <a:off x="947058" y="993092"/>
            <a:ext cx="16230600" cy="950976"/>
          </a:xfrm>
        </p:spPr>
        <p:txBody>
          <a:bodyPr>
            <a:normAutofit/>
          </a:bodyPr>
          <a:lstStyle/>
          <a:p>
            <a:pPr algn="l"/>
            <a:r>
              <a:rPr lang="en-US" sz="4400" b="1" i="0" u="none" strike="noStrike" cap="none" dirty="0">
                <a:solidFill>
                  <a:srgbClr val="54152A"/>
                </a:solidFill>
                <a:latin typeface="Public Sans"/>
                <a:ea typeface="Public Sans"/>
                <a:cs typeface="Public Sans"/>
                <a:sym typeface="Public Sans"/>
              </a:rPr>
              <a:t>How to Win?</a:t>
            </a:r>
            <a:endParaRPr lang="en-IN" dirty="0"/>
          </a:p>
        </p:txBody>
      </p:sp>
      <p:cxnSp>
        <p:nvCxnSpPr>
          <p:cNvPr id="139" name="Google Shape;139;p6">
            <a:extLst>
              <a:ext uri="{FF2B5EF4-FFF2-40B4-BE49-F238E27FC236}">
                <a16:creationId xmlns:a16="http://schemas.microsoft.com/office/drawing/2014/main" id="{7D8B4BEA-EFF4-5296-E405-30EF2EC7A6F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5E6B505E-49F3-4DAC-95B4-D63E447C369E}"/>
              </a:ext>
            </a:extLst>
          </p:cNvPr>
          <p:cNvSpPr>
            <a:spLocks noGrp="1"/>
          </p:cNvSpPr>
          <p:nvPr>
            <p:ph sz="quarter" idx="10"/>
          </p:nvPr>
        </p:nvSpPr>
        <p:spPr>
          <a:xfrm>
            <a:off x="849087" y="2083707"/>
            <a:ext cx="16099971" cy="5068207"/>
          </a:xfrm>
        </p:spPr>
        <p:txBody>
          <a:bodyPr>
            <a:normAutofit/>
          </a:bodyPr>
          <a:lstStyle/>
          <a:p>
            <a:pPr marL="50800">
              <a:spcBef>
                <a:spcPts val="0"/>
              </a:spcBef>
              <a:buClr>
                <a:srgbClr val="2B2C30"/>
              </a:buClr>
              <a:buSzPts val="4000"/>
            </a:pPr>
            <a:r>
              <a:rPr lang="en-US" sz="4800" dirty="0">
                <a:solidFill>
                  <a:srgbClr val="2B2C30"/>
                </a:solidFill>
                <a:latin typeface="Playfair Display"/>
                <a:sym typeface="Playfair Display"/>
              </a:rPr>
              <a:t>Answers to this question are largely determined by the firm’s ability to develop a winning strategy around its resources, capabilities, and core competencies that are superior to those of its competitors and that will create value for the firm’s customers. </a:t>
            </a:r>
          </a:p>
        </p:txBody>
      </p:sp>
      <p:sp>
        <p:nvSpPr>
          <p:cNvPr id="140" name="Google Shape;140;p6">
            <a:extLst>
              <a:ext uri="{FF2B5EF4-FFF2-40B4-BE49-F238E27FC236}">
                <a16:creationId xmlns:a16="http://schemas.microsoft.com/office/drawing/2014/main" id="{7D7EDBD8-821A-1244-A564-BEC3DFCB7E6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399736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E1E9B531-DED9-03AB-F5C3-9EFC5372873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0A5F5E6-25E9-4BAB-A2B5-C3D603D24D67}"/>
              </a:ext>
            </a:extLst>
          </p:cNvPr>
          <p:cNvSpPr>
            <a:spLocks noGrp="1"/>
          </p:cNvSpPr>
          <p:nvPr>
            <p:ph type="title"/>
          </p:nvPr>
        </p:nvSpPr>
        <p:spPr>
          <a:xfrm>
            <a:off x="979714" y="927780"/>
            <a:ext cx="16230600" cy="950976"/>
          </a:xfrm>
        </p:spPr>
        <p:txBody>
          <a:bodyPr>
            <a:normAutofit/>
          </a:bodyPr>
          <a:lstStyle/>
          <a:p>
            <a:pPr algn="l"/>
            <a:r>
              <a:rPr lang="en-US" sz="4400" b="1" dirty="0">
                <a:solidFill>
                  <a:srgbClr val="54152A"/>
                </a:solidFill>
                <a:latin typeface="Public Sans"/>
                <a:ea typeface="Public Sans"/>
                <a:cs typeface="Public Sans"/>
                <a:sym typeface="Public Sans"/>
              </a:rPr>
              <a:t>Right</a:t>
            </a:r>
            <a:r>
              <a:rPr lang="en-US" sz="4400" b="1" i="0" u="none" strike="noStrike" cap="none" dirty="0">
                <a:solidFill>
                  <a:srgbClr val="54152A"/>
                </a:solidFill>
                <a:latin typeface="Public Sans"/>
                <a:ea typeface="Public Sans"/>
                <a:cs typeface="Public Sans"/>
                <a:sym typeface="Public Sans"/>
              </a:rPr>
              <a:t> to Win?</a:t>
            </a:r>
            <a:endParaRPr lang="en-IN" dirty="0"/>
          </a:p>
        </p:txBody>
      </p:sp>
      <p:cxnSp>
        <p:nvCxnSpPr>
          <p:cNvPr id="139" name="Google Shape;139;p6">
            <a:extLst>
              <a:ext uri="{FF2B5EF4-FFF2-40B4-BE49-F238E27FC236}">
                <a16:creationId xmlns:a16="http://schemas.microsoft.com/office/drawing/2014/main" id="{6686F157-D794-11C6-815C-6724819F9BE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78EC197B-B5ED-4E1D-A7CC-E469952DB672}"/>
              </a:ext>
            </a:extLst>
          </p:cNvPr>
          <p:cNvSpPr>
            <a:spLocks noGrp="1"/>
          </p:cNvSpPr>
          <p:nvPr>
            <p:ph sz="quarter" idx="10"/>
          </p:nvPr>
        </p:nvSpPr>
        <p:spPr>
          <a:xfrm>
            <a:off x="947058" y="2051050"/>
            <a:ext cx="16393886" cy="5166179"/>
          </a:xfrm>
        </p:spPr>
        <p:txBody>
          <a:bodyPr/>
          <a:lstStyle/>
          <a:p>
            <a:pPr marL="50800">
              <a:spcBef>
                <a:spcPts val="0"/>
              </a:spcBef>
              <a:buClr>
                <a:srgbClr val="2B2C30"/>
              </a:buClr>
              <a:buSzPts val="4000"/>
            </a:pPr>
            <a:r>
              <a:rPr lang="en-US" sz="4800" dirty="0">
                <a:solidFill>
                  <a:srgbClr val="2B2C30"/>
                </a:solidFill>
                <a:latin typeface="Playfair Display"/>
                <a:sym typeface="Playfair Display"/>
              </a:rPr>
              <a:t>An organization needs a clear right to win in its chosen markets. </a:t>
            </a:r>
          </a:p>
          <a:p>
            <a:pPr marL="50800">
              <a:spcBef>
                <a:spcPts val="0"/>
              </a:spcBef>
              <a:buClr>
                <a:srgbClr val="2B2C30"/>
              </a:buClr>
              <a:buSzPts val="4000"/>
            </a:pPr>
            <a:endParaRPr lang="en-US" sz="4800" dirty="0">
              <a:solidFill>
                <a:srgbClr val="2B2C30"/>
              </a:solidFill>
              <a:latin typeface="Playfair Display"/>
              <a:sym typeface="Playfair Display"/>
            </a:endParaRPr>
          </a:p>
          <a:p>
            <a:pPr marL="50800">
              <a:spcBef>
                <a:spcPts val="0"/>
              </a:spcBef>
              <a:buClr>
                <a:srgbClr val="2B2C30"/>
              </a:buClr>
              <a:buSzPts val="4000"/>
            </a:pPr>
            <a:r>
              <a:rPr lang="en-US" sz="4800" dirty="0">
                <a:solidFill>
                  <a:srgbClr val="2B2C30"/>
                </a:solidFill>
                <a:latin typeface="Playfair Display"/>
                <a:sym typeface="Playfair Display"/>
              </a:rPr>
              <a:t>This right is supported by truly differentiating and valuable resources, capabilities, and core competencies that are unique for the specific organization.</a:t>
            </a:r>
          </a:p>
        </p:txBody>
      </p:sp>
      <p:sp>
        <p:nvSpPr>
          <p:cNvPr id="140" name="Google Shape;140;p6">
            <a:extLst>
              <a:ext uri="{FF2B5EF4-FFF2-40B4-BE49-F238E27FC236}">
                <a16:creationId xmlns:a16="http://schemas.microsoft.com/office/drawing/2014/main" id="{85F6257D-8B79-7C37-55D0-13F786AB49F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479583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67"/>
        <p:cNvGrpSpPr/>
        <p:nvPr/>
      </p:nvGrpSpPr>
      <p:grpSpPr>
        <a:xfrm>
          <a:off x="0" y="0"/>
          <a:ext cx="0" cy="0"/>
          <a:chOff x="0" y="0"/>
          <a:chExt cx="0" cy="0"/>
        </a:xfrm>
      </p:grpSpPr>
      <p:sp>
        <p:nvSpPr>
          <p:cNvPr id="3" name="Title 2">
            <a:extLst>
              <a:ext uri="{FF2B5EF4-FFF2-40B4-BE49-F238E27FC236}">
                <a16:creationId xmlns:a16="http://schemas.microsoft.com/office/drawing/2014/main" id="{3C7F1695-174E-4A7E-B4CE-6974B92A0A41}"/>
              </a:ext>
            </a:extLst>
          </p:cNvPr>
          <p:cNvSpPr>
            <a:spLocks noGrp="1"/>
          </p:cNvSpPr>
          <p:nvPr>
            <p:ph type="title"/>
          </p:nvPr>
        </p:nvSpPr>
        <p:spPr>
          <a:xfrm>
            <a:off x="996044" y="-7483"/>
            <a:ext cx="16230600" cy="1892808"/>
          </a:xfrm>
        </p:spPr>
        <p:txBody>
          <a:bodyPr>
            <a:normAutofit/>
          </a:bodyPr>
          <a:lstStyle/>
          <a:p>
            <a:pPr marL="0" marR="0" lvl="0" indent="0" rtl="0">
              <a:lnSpc>
                <a:spcPct val="140010"/>
              </a:lnSpc>
              <a:spcBef>
                <a:spcPts val="0"/>
              </a:spcBef>
              <a:spcAft>
                <a:spcPts val="0"/>
              </a:spcAft>
            </a:pPr>
            <a:r>
              <a:rPr lang="en-US" sz="4400" b="1" dirty="0">
                <a:solidFill>
                  <a:srgbClr val="54152A"/>
                </a:solidFill>
                <a:latin typeface="Public Sans"/>
                <a:ea typeface="Public Sans"/>
                <a:cs typeface="Public Sans"/>
                <a:sym typeface="Public Sans"/>
              </a:rPr>
              <a:t>The 3 Critical Strategic Questions: </a:t>
            </a:r>
            <a:br>
              <a:rPr lang="en-US" sz="4400" b="1" dirty="0">
                <a:solidFill>
                  <a:srgbClr val="54152A"/>
                </a:solidFill>
                <a:latin typeface="Public Sans"/>
                <a:ea typeface="Public Sans"/>
                <a:cs typeface="Public Sans"/>
                <a:sym typeface="Public Sans"/>
              </a:rPr>
            </a:br>
            <a:r>
              <a:rPr lang="en-US" sz="4400" b="1" dirty="0">
                <a:solidFill>
                  <a:srgbClr val="54152A"/>
                </a:solidFill>
                <a:latin typeface="Public Sans"/>
                <a:ea typeface="Public Sans"/>
                <a:cs typeface="Public Sans"/>
                <a:sym typeface="Public Sans"/>
              </a:rPr>
              <a:t>Check Your Knowledge So Far</a:t>
            </a:r>
            <a:endParaRPr lang="en-IN" dirty="0"/>
          </a:p>
        </p:txBody>
      </p:sp>
      <p:cxnSp>
        <p:nvCxnSpPr>
          <p:cNvPr id="268" name="Google Shape;268;g33d106abb61_0_115">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3B22C3A0-52ED-4826-AA77-FFBD8F015BF4}"/>
              </a:ext>
            </a:extLst>
          </p:cNvPr>
          <p:cNvSpPr>
            <a:spLocks noGrp="1"/>
          </p:cNvSpPr>
          <p:nvPr>
            <p:ph sz="quarter" idx="10"/>
          </p:nvPr>
        </p:nvSpPr>
        <p:spPr>
          <a:xfrm>
            <a:off x="1067253" y="1997983"/>
            <a:ext cx="15881804" cy="938213"/>
          </a:xfrm>
        </p:spPr>
        <p:txBody>
          <a:bodyPr>
            <a:normAutofit/>
          </a:bodyPr>
          <a:lstStyle/>
          <a:p>
            <a:r>
              <a:rPr lang="en-US" sz="3000" dirty="0">
                <a:solidFill>
                  <a:schemeClr val="dk1"/>
                </a:solidFill>
                <a:latin typeface="Playfair Display"/>
                <a:ea typeface="Playfair Display"/>
                <a:cs typeface="Playfair Display"/>
                <a:sym typeface="Playfair Display"/>
              </a:rPr>
              <a:t>Strategy can be defined as a firm’s answer to three critical strategic questions that guide its decision-making and shape its competitive path:</a:t>
            </a:r>
            <a:endParaRPr lang="en-US" sz="3000" dirty="0">
              <a:latin typeface="Playfair Display"/>
              <a:ea typeface="Playfair Display"/>
              <a:cs typeface="Playfair Display"/>
              <a:sym typeface="Playfair Display"/>
            </a:endParaRPr>
          </a:p>
        </p:txBody>
      </p:sp>
      <p:sp>
        <p:nvSpPr>
          <p:cNvPr id="5" name="Content Placeholder 4">
            <a:extLst>
              <a:ext uri="{FF2B5EF4-FFF2-40B4-BE49-F238E27FC236}">
                <a16:creationId xmlns:a16="http://schemas.microsoft.com/office/drawing/2014/main" id="{E7DFF547-5346-43A8-BD29-FED43DA7539B}"/>
              </a:ext>
            </a:extLst>
          </p:cNvPr>
          <p:cNvSpPr>
            <a:spLocks noGrp="1"/>
          </p:cNvSpPr>
          <p:nvPr>
            <p:ph sz="quarter" idx="11"/>
          </p:nvPr>
        </p:nvSpPr>
        <p:spPr>
          <a:xfrm>
            <a:off x="146956" y="3488418"/>
            <a:ext cx="6319158" cy="4153353"/>
          </a:xfrm>
        </p:spPr>
        <p:txBody>
          <a:bodyPr>
            <a:normAutofit/>
          </a:bodyPr>
          <a:lstStyle/>
          <a:p>
            <a:pPr marL="0" lvl="0" indent="0" algn="l" rtl="0">
              <a:lnSpc>
                <a:spcPct val="115000"/>
              </a:lnSpc>
              <a:spcBef>
                <a:spcPts val="1400"/>
              </a:spcBef>
              <a:spcAft>
                <a:spcPts val="0"/>
              </a:spcAft>
              <a:buNone/>
            </a:pPr>
            <a:r>
              <a:rPr lang="en-US" sz="2400" b="1" dirty="0">
                <a:solidFill>
                  <a:schemeClr val="dk1"/>
                </a:solidFill>
                <a:latin typeface="Playfair Display"/>
                <a:ea typeface="Playfair Display"/>
                <a:cs typeface="Playfair Display"/>
                <a:sym typeface="Playfair Display"/>
              </a:rPr>
              <a:t>🧩 1. Where to Play? </a:t>
            </a:r>
            <a:endParaRPr lang="en-US" sz="2400" b="1" i="1" dirty="0">
              <a:solidFill>
                <a:schemeClr val="dk1"/>
              </a:solidFill>
              <a:latin typeface="Playfair Display"/>
              <a:ea typeface="Playfair Display"/>
              <a:cs typeface="Playfair Display"/>
              <a:sym typeface="Playfair Display"/>
            </a:endParaRPr>
          </a:p>
          <a:p>
            <a:pPr marL="457200" lvl="0" indent="-381000" algn="l" rtl="0">
              <a:lnSpc>
                <a:spcPct val="115000"/>
              </a:lnSpc>
              <a:spcBef>
                <a:spcPts val="140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Determines which industries, markets, and regions the firm should compete in</a:t>
            </a:r>
          </a:p>
          <a:p>
            <a:pPr marL="457200" lvl="0" indent="-381000" algn="l" rtl="0">
              <a:lnSpc>
                <a:spcPct val="115000"/>
              </a:lnSpc>
              <a:spcBef>
                <a:spcPts val="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Based on market attractiveness, synergies, and resource allocation</a:t>
            </a:r>
          </a:p>
          <a:p>
            <a:pPr marL="457200" lvl="0" indent="-381000" algn="l" rtl="0">
              <a:lnSpc>
                <a:spcPct val="115000"/>
              </a:lnSpc>
              <a:spcBef>
                <a:spcPts val="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Helps define where the firm should and should not compete</a:t>
            </a:r>
          </a:p>
          <a:p>
            <a:pPr marL="457200" lvl="0" indent="-381000" algn="l" rtl="0">
              <a:lnSpc>
                <a:spcPct val="115000"/>
              </a:lnSpc>
              <a:spcBef>
                <a:spcPts val="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Goal: Find profitable, strategically aligned markets</a:t>
            </a:r>
          </a:p>
          <a:p>
            <a:endParaRPr lang="en-IN" dirty="0"/>
          </a:p>
        </p:txBody>
      </p:sp>
      <p:sp>
        <p:nvSpPr>
          <p:cNvPr id="6" name="Content Placeholder 5">
            <a:extLst>
              <a:ext uri="{FF2B5EF4-FFF2-40B4-BE49-F238E27FC236}">
                <a16:creationId xmlns:a16="http://schemas.microsoft.com/office/drawing/2014/main" id="{03502D56-7A9C-4D68-8F6F-EC9F8A5C0B7E}"/>
              </a:ext>
            </a:extLst>
          </p:cNvPr>
          <p:cNvSpPr>
            <a:spLocks noGrp="1"/>
          </p:cNvSpPr>
          <p:nvPr>
            <p:ph sz="quarter" idx="12"/>
          </p:nvPr>
        </p:nvSpPr>
        <p:spPr>
          <a:xfrm>
            <a:off x="6368145" y="3455762"/>
            <a:ext cx="6172197" cy="3924753"/>
          </a:xfrm>
        </p:spPr>
        <p:txBody>
          <a:bodyPr>
            <a:normAutofit fontScale="77500" lnSpcReduction="20000"/>
          </a:bodyPr>
          <a:lstStyle/>
          <a:p>
            <a:pPr marL="0" lvl="0" indent="0" algn="l" rtl="0">
              <a:lnSpc>
                <a:spcPct val="115000"/>
              </a:lnSpc>
              <a:spcBef>
                <a:spcPts val="1400"/>
              </a:spcBef>
              <a:spcAft>
                <a:spcPts val="0"/>
              </a:spcAft>
              <a:buNone/>
            </a:pPr>
            <a:r>
              <a:rPr lang="en-US" sz="3100" b="1" dirty="0">
                <a:solidFill>
                  <a:schemeClr val="dk1"/>
                </a:solidFill>
                <a:latin typeface="Playfair Display"/>
                <a:ea typeface="Playfair Display"/>
                <a:cs typeface="Playfair Display"/>
                <a:sym typeface="Playfair Display"/>
              </a:rPr>
              <a:t>🏆 2. How to Win? </a:t>
            </a:r>
            <a:endParaRPr lang="en-US" sz="3100" b="1" i="1" dirty="0">
              <a:solidFill>
                <a:schemeClr val="dk1"/>
              </a:solidFill>
              <a:latin typeface="Playfair Display"/>
              <a:ea typeface="Playfair Display"/>
              <a:cs typeface="Playfair Display"/>
              <a:sym typeface="Playfair Display"/>
            </a:endParaRPr>
          </a:p>
          <a:p>
            <a:pPr marL="457200" lvl="0" indent="-381000" algn="l" rtl="0">
              <a:lnSpc>
                <a:spcPct val="115000"/>
              </a:lnSpc>
              <a:spcBef>
                <a:spcPts val="1200"/>
              </a:spcBef>
              <a:spcAft>
                <a:spcPts val="0"/>
              </a:spcAft>
              <a:buClr>
                <a:schemeClr val="dk1"/>
              </a:buClr>
              <a:buSzPts val="2400"/>
              <a:buChar char="●"/>
            </a:pPr>
            <a:r>
              <a:rPr lang="en-US" sz="3100" dirty="0">
                <a:solidFill>
                  <a:schemeClr val="dk1"/>
                </a:solidFill>
                <a:latin typeface="Playfair Display"/>
                <a:ea typeface="Playfair Display"/>
                <a:cs typeface="Playfair Display"/>
                <a:sym typeface="Playfair Display"/>
              </a:rPr>
              <a:t>Focuses on how to compete successfully in chosen markets</a:t>
            </a:r>
          </a:p>
          <a:p>
            <a:pPr marL="457200" lvl="0" indent="-381000" algn="l" rtl="0">
              <a:lnSpc>
                <a:spcPct val="115000"/>
              </a:lnSpc>
              <a:spcBef>
                <a:spcPts val="0"/>
              </a:spcBef>
              <a:spcAft>
                <a:spcPts val="0"/>
              </a:spcAft>
              <a:buClr>
                <a:schemeClr val="dk1"/>
              </a:buClr>
              <a:buSzPts val="2400"/>
              <a:buChar char="●"/>
            </a:pPr>
            <a:r>
              <a:rPr lang="en-US" sz="3100" dirty="0">
                <a:solidFill>
                  <a:schemeClr val="dk1"/>
                </a:solidFill>
                <a:latin typeface="Playfair Display"/>
                <a:ea typeface="Playfair Display"/>
                <a:cs typeface="Playfair Display"/>
                <a:sym typeface="Playfair Display"/>
              </a:rPr>
              <a:t>Driven by the firm’s resources, capabilities, and core competencies</a:t>
            </a:r>
          </a:p>
          <a:p>
            <a:pPr marL="457200" lvl="0" indent="-381000" algn="l" rtl="0">
              <a:lnSpc>
                <a:spcPct val="115000"/>
              </a:lnSpc>
              <a:spcBef>
                <a:spcPts val="0"/>
              </a:spcBef>
              <a:spcAft>
                <a:spcPts val="0"/>
              </a:spcAft>
              <a:buClr>
                <a:schemeClr val="dk1"/>
              </a:buClr>
              <a:buSzPts val="2400"/>
              <a:buChar char="●"/>
            </a:pPr>
            <a:r>
              <a:rPr lang="en-US" sz="3100" dirty="0">
                <a:solidFill>
                  <a:schemeClr val="dk1"/>
                </a:solidFill>
                <a:latin typeface="Playfair Display"/>
                <a:ea typeface="Playfair Display"/>
                <a:cs typeface="Playfair Display"/>
                <a:sym typeface="Playfair Display"/>
              </a:rPr>
              <a:t>Involves choosing a competitive advantage (ex: cost leadership &amp; differentiation)</a:t>
            </a:r>
          </a:p>
          <a:p>
            <a:pPr marL="457200" lvl="0" indent="-381000" algn="l" rtl="0">
              <a:lnSpc>
                <a:spcPct val="115000"/>
              </a:lnSpc>
              <a:spcBef>
                <a:spcPts val="0"/>
              </a:spcBef>
              <a:spcAft>
                <a:spcPts val="0"/>
              </a:spcAft>
              <a:buClr>
                <a:schemeClr val="dk1"/>
              </a:buClr>
              <a:buSzPts val="2400"/>
              <a:buChar char="●"/>
            </a:pPr>
            <a:r>
              <a:rPr lang="en-US" sz="3100" dirty="0">
                <a:solidFill>
                  <a:schemeClr val="dk1"/>
                </a:solidFill>
                <a:latin typeface="Playfair Display"/>
                <a:ea typeface="Playfair Display"/>
                <a:cs typeface="Playfair Display"/>
                <a:sym typeface="Playfair Display"/>
              </a:rPr>
              <a:t>Goal: Deliver superior value to customers and outperform competitors</a:t>
            </a:r>
          </a:p>
          <a:p>
            <a:endParaRPr lang="en-IN" dirty="0"/>
          </a:p>
        </p:txBody>
      </p:sp>
      <p:sp>
        <p:nvSpPr>
          <p:cNvPr id="7" name="Content Placeholder 6">
            <a:extLst>
              <a:ext uri="{FF2B5EF4-FFF2-40B4-BE49-F238E27FC236}">
                <a16:creationId xmlns:a16="http://schemas.microsoft.com/office/drawing/2014/main" id="{E30CF736-2939-4F11-BBE0-1C55BB9E902A}"/>
              </a:ext>
            </a:extLst>
          </p:cNvPr>
          <p:cNvSpPr>
            <a:spLocks noGrp="1"/>
          </p:cNvSpPr>
          <p:nvPr>
            <p:ph sz="quarter" idx="13"/>
          </p:nvPr>
        </p:nvSpPr>
        <p:spPr>
          <a:xfrm>
            <a:off x="12507686" y="3265715"/>
            <a:ext cx="5910943" cy="5355771"/>
          </a:xfrm>
        </p:spPr>
        <p:txBody>
          <a:bodyPr/>
          <a:lstStyle/>
          <a:p>
            <a:pPr marL="0" lvl="0" indent="0" algn="l" rtl="0">
              <a:lnSpc>
                <a:spcPct val="115000"/>
              </a:lnSpc>
              <a:spcBef>
                <a:spcPts val="1400"/>
              </a:spcBef>
              <a:spcAft>
                <a:spcPts val="0"/>
              </a:spcAft>
              <a:buNone/>
            </a:pPr>
            <a:r>
              <a:rPr lang="en-US" sz="2400" b="1" dirty="0">
                <a:solidFill>
                  <a:schemeClr val="dk1"/>
                </a:solidFill>
                <a:latin typeface="Playfair Display"/>
                <a:ea typeface="Playfair Display"/>
                <a:cs typeface="Playfair Display"/>
                <a:sym typeface="Playfair Display"/>
              </a:rPr>
              <a:t>🔓 3. Right to Win? </a:t>
            </a:r>
            <a:endParaRPr lang="en-US" sz="2400" b="1" i="1" dirty="0">
              <a:solidFill>
                <a:schemeClr val="dk1"/>
              </a:solidFill>
              <a:latin typeface="Playfair Display"/>
              <a:ea typeface="Playfair Display"/>
              <a:cs typeface="Playfair Display"/>
              <a:sym typeface="Playfair Display"/>
            </a:endParaRPr>
          </a:p>
          <a:p>
            <a:pPr marL="457200" lvl="0" indent="-381000" algn="l" rtl="0">
              <a:lnSpc>
                <a:spcPct val="115000"/>
              </a:lnSpc>
              <a:spcBef>
                <a:spcPts val="120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Ensures the firm has the capabilities and credibility to win in its markets</a:t>
            </a:r>
          </a:p>
          <a:p>
            <a:pPr marL="457200" lvl="0" indent="-381000" algn="l" rtl="0">
              <a:lnSpc>
                <a:spcPct val="115000"/>
              </a:lnSpc>
              <a:spcBef>
                <a:spcPts val="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Achieved through embedded strategies:</a:t>
            </a:r>
          </a:p>
          <a:p>
            <a:pPr marL="914400" lvl="1" indent="-381000" algn="l" rtl="0">
              <a:lnSpc>
                <a:spcPct val="115000"/>
              </a:lnSpc>
              <a:spcBef>
                <a:spcPts val="0"/>
              </a:spcBef>
              <a:spcAft>
                <a:spcPts val="0"/>
              </a:spcAft>
              <a:buClr>
                <a:schemeClr val="dk1"/>
              </a:buClr>
              <a:buSzPts val="2400"/>
              <a:buAutoNum type="alphaLcPeriod"/>
            </a:pPr>
            <a:r>
              <a:rPr lang="en-US" sz="2400" dirty="0">
                <a:solidFill>
                  <a:schemeClr val="dk1"/>
                </a:solidFill>
                <a:latin typeface="Playfair Display"/>
                <a:ea typeface="Playfair Display"/>
                <a:cs typeface="Playfair Display"/>
                <a:sym typeface="Playfair Display"/>
              </a:rPr>
              <a:t>Innovation</a:t>
            </a:r>
          </a:p>
          <a:p>
            <a:pPr marL="914400" lvl="1" indent="-381000" algn="l" rtl="0">
              <a:lnSpc>
                <a:spcPct val="115000"/>
              </a:lnSpc>
              <a:spcBef>
                <a:spcPts val="0"/>
              </a:spcBef>
              <a:spcAft>
                <a:spcPts val="0"/>
              </a:spcAft>
              <a:buClr>
                <a:schemeClr val="dk1"/>
              </a:buClr>
              <a:buSzPts val="2400"/>
              <a:buAutoNum type="alphaLcPeriod"/>
            </a:pPr>
            <a:r>
              <a:rPr lang="en-US" sz="2400" dirty="0">
                <a:solidFill>
                  <a:schemeClr val="dk1"/>
                </a:solidFill>
                <a:latin typeface="Playfair Display"/>
                <a:ea typeface="Playfair Display"/>
                <a:cs typeface="Playfair Display"/>
                <a:sym typeface="Playfair Display"/>
              </a:rPr>
              <a:t>Sustainability &amp; Ethics</a:t>
            </a:r>
          </a:p>
          <a:p>
            <a:pPr marL="914400" lvl="1" indent="-381000" algn="l" rtl="0">
              <a:lnSpc>
                <a:spcPct val="115000"/>
              </a:lnSpc>
              <a:spcBef>
                <a:spcPts val="0"/>
              </a:spcBef>
              <a:spcAft>
                <a:spcPts val="0"/>
              </a:spcAft>
              <a:buClr>
                <a:schemeClr val="dk1"/>
              </a:buClr>
              <a:buSzPts val="2400"/>
              <a:buAutoNum type="alphaLcPeriod"/>
            </a:pPr>
            <a:r>
              <a:rPr lang="en-US" sz="2400" dirty="0">
                <a:solidFill>
                  <a:schemeClr val="dk1"/>
                </a:solidFill>
                <a:latin typeface="Playfair Display"/>
                <a:ea typeface="Playfair Display"/>
                <a:cs typeface="Playfair Display"/>
                <a:sym typeface="Playfair Display"/>
              </a:rPr>
              <a:t>Technology</a:t>
            </a:r>
          </a:p>
          <a:p>
            <a:pPr marL="914400" lvl="1" indent="-381000" algn="l" rtl="0">
              <a:lnSpc>
                <a:spcPct val="115000"/>
              </a:lnSpc>
              <a:spcBef>
                <a:spcPts val="0"/>
              </a:spcBef>
              <a:spcAft>
                <a:spcPts val="0"/>
              </a:spcAft>
              <a:buClr>
                <a:schemeClr val="dk1"/>
              </a:buClr>
              <a:buSzPts val="2400"/>
              <a:buAutoNum type="alphaLcPeriod"/>
            </a:pPr>
            <a:r>
              <a:rPr lang="en-US" sz="2400" dirty="0">
                <a:solidFill>
                  <a:schemeClr val="dk1"/>
                </a:solidFill>
                <a:latin typeface="Playfair Display"/>
                <a:ea typeface="Playfair Display"/>
                <a:cs typeface="Playfair Display"/>
                <a:sym typeface="Playfair Display"/>
              </a:rPr>
              <a:t>Multinational Strategy</a:t>
            </a:r>
          </a:p>
          <a:p>
            <a:pPr marL="457200" lvl="0" indent="-381000" algn="l" rtl="0">
              <a:lnSpc>
                <a:spcPct val="115000"/>
              </a:lnSpc>
              <a:spcBef>
                <a:spcPts val="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Goal: Turn ambition into actionable strategy</a:t>
            </a:r>
          </a:p>
          <a:p>
            <a:endParaRPr lang="en-IN" dirty="0"/>
          </a:p>
        </p:txBody>
      </p:sp>
      <p:sp>
        <p:nvSpPr>
          <p:cNvPr id="8" name="Content Placeholder 7">
            <a:extLst>
              <a:ext uri="{FF2B5EF4-FFF2-40B4-BE49-F238E27FC236}">
                <a16:creationId xmlns:a16="http://schemas.microsoft.com/office/drawing/2014/main" id="{AA826E5B-19A9-4844-82A2-D7BEBD907F6C}"/>
              </a:ext>
            </a:extLst>
          </p:cNvPr>
          <p:cNvSpPr>
            <a:spLocks noGrp="1"/>
          </p:cNvSpPr>
          <p:nvPr>
            <p:ph sz="quarter" idx="14"/>
          </p:nvPr>
        </p:nvSpPr>
        <p:spPr>
          <a:xfrm>
            <a:off x="489858" y="8196944"/>
            <a:ext cx="12605656" cy="1959428"/>
          </a:xfrm>
        </p:spPr>
        <p:txBody>
          <a:bodyPr>
            <a:normAutofit/>
          </a:bodyPr>
          <a:lstStyle/>
          <a:p>
            <a:pPr marL="0" lvl="0" indent="0" algn="l" rtl="0">
              <a:lnSpc>
                <a:spcPct val="115000"/>
              </a:lnSpc>
              <a:spcBef>
                <a:spcPts val="1400"/>
              </a:spcBef>
              <a:spcAft>
                <a:spcPts val="0"/>
              </a:spcAft>
              <a:buNone/>
            </a:pPr>
            <a:r>
              <a:rPr lang="en-US" sz="2600" b="1" dirty="0">
                <a:solidFill>
                  <a:schemeClr val="dk1"/>
                </a:solidFill>
                <a:latin typeface="Playfair Display"/>
                <a:ea typeface="Playfair Display"/>
                <a:cs typeface="Playfair Display"/>
                <a:sym typeface="Playfair Display"/>
              </a:rPr>
              <a:t>🧠 Key Takeaway:</a:t>
            </a:r>
          </a:p>
          <a:p>
            <a:pPr>
              <a:lnSpc>
                <a:spcPct val="123000"/>
              </a:lnSpc>
              <a:spcBef>
                <a:spcPts val="1200"/>
              </a:spcBef>
              <a:spcAft>
                <a:spcPts val="1200"/>
              </a:spcAft>
              <a:buClr>
                <a:srgbClr val="000000"/>
              </a:buClr>
            </a:pPr>
            <a:r>
              <a:rPr lang="en-US" sz="2600" dirty="0">
                <a:solidFill>
                  <a:schemeClr val="dk1"/>
                </a:solidFill>
                <a:latin typeface="Playfair Display"/>
                <a:sym typeface="Playfair Display"/>
              </a:rPr>
              <a:t>These 3 questions form the foundation of a company’s strategic roadmap guiding its vision, resource allocation, competitive approach, and long-term success.</a:t>
            </a:r>
          </a:p>
          <a:p>
            <a:endParaRPr lang="en-IN" dirty="0"/>
          </a:p>
        </p:txBody>
      </p:sp>
      <p:sp>
        <p:nvSpPr>
          <p:cNvPr id="270" name="Google Shape;270;g33d106abb61_0_115">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49683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a:extLst>
            <a:ext uri="{FF2B5EF4-FFF2-40B4-BE49-F238E27FC236}">
              <a16:creationId xmlns:a16="http://schemas.microsoft.com/office/drawing/2014/main" id="{FE3AE03D-B59A-7015-F5EC-0DBBE57B1C6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E24C740-BF8C-4649-86EC-AEB275D88444}"/>
              </a:ext>
            </a:extLst>
          </p:cNvPr>
          <p:cNvSpPr>
            <a:spLocks noGrp="1"/>
          </p:cNvSpPr>
          <p:nvPr>
            <p:ph type="title"/>
          </p:nvPr>
        </p:nvSpPr>
        <p:spPr>
          <a:xfrm>
            <a:off x="947055" y="993092"/>
            <a:ext cx="16230600" cy="950976"/>
          </a:xfrm>
        </p:spPr>
        <p:txBody>
          <a:bodyPr>
            <a:normAutofit/>
          </a:bodyPr>
          <a:lstStyle/>
          <a:p>
            <a:pPr algn="l"/>
            <a:r>
              <a:rPr lang="en-US" sz="4400" b="1" dirty="0">
                <a:solidFill>
                  <a:srgbClr val="54152A"/>
                </a:solidFill>
                <a:latin typeface="Public Sans"/>
                <a:sym typeface="Public Sans"/>
              </a:rPr>
              <a:t>Functional-Level Strategy</a:t>
            </a:r>
            <a:endParaRPr lang="en-IN" dirty="0"/>
          </a:p>
        </p:txBody>
      </p:sp>
      <p:cxnSp>
        <p:nvCxnSpPr>
          <p:cNvPr id="202" name="Google Shape;202;p10">
            <a:extLst>
              <a:ext uri="{FF2B5EF4-FFF2-40B4-BE49-F238E27FC236}">
                <a16:creationId xmlns:a16="http://schemas.microsoft.com/office/drawing/2014/main" id="{3BF299E2-38B7-7316-0225-99555C3F36A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B431FEB5-186A-470F-9A88-4570851160F5}"/>
              </a:ext>
            </a:extLst>
          </p:cNvPr>
          <p:cNvSpPr>
            <a:spLocks noGrp="1"/>
          </p:cNvSpPr>
          <p:nvPr>
            <p:ph sz="quarter" idx="10"/>
          </p:nvPr>
        </p:nvSpPr>
        <p:spPr>
          <a:xfrm>
            <a:off x="1045028" y="2181678"/>
            <a:ext cx="15969343" cy="6080579"/>
          </a:xfrm>
        </p:spPr>
        <p:txBody>
          <a:bodyPr>
            <a:normAutofit/>
          </a:bodyPr>
          <a:lstStyle/>
          <a:p>
            <a:pPr>
              <a:lnSpc>
                <a:spcPct val="140014"/>
              </a:lnSpc>
              <a:spcBef>
                <a:spcPts val="0"/>
              </a:spcBef>
              <a:buClr>
                <a:srgbClr val="000000"/>
              </a:buClr>
              <a:buSzPts val="2799"/>
            </a:pPr>
            <a:r>
              <a:rPr lang="en-US" sz="6000" b="1" dirty="0">
                <a:solidFill>
                  <a:srgbClr val="2B2C30"/>
                </a:solidFill>
                <a:latin typeface="Playfair Display" pitchFamily="2" charset="77"/>
                <a:sym typeface="Public Sans"/>
              </a:rPr>
              <a:t>Functional-Level Strategy </a:t>
            </a:r>
            <a:r>
              <a:rPr lang="en-US" sz="6000" dirty="0">
                <a:solidFill>
                  <a:srgbClr val="2B2C30"/>
                </a:solidFill>
                <a:latin typeface="Playfair Display" pitchFamily="2" charset="77"/>
                <a:sym typeface="Public Sans"/>
              </a:rPr>
              <a:t>focuses on implementing strategy in business support units. </a:t>
            </a:r>
          </a:p>
        </p:txBody>
      </p:sp>
      <p:sp>
        <p:nvSpPr>
          <p:cNvPr id="213" name="Google Shape;213;p10">
            <a:extLst>
              <a:ext uri="{FF2B5EF4-FFF2-40B4-BE49-F238E27FC236}">
                <a16:creationId xmlns:a16="http://schemas.microsoft.com/office/drawing/2014/main" id="{09D0A0EE-C51F-5BF3-AC64-F13C5674EA2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36599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2"/>
        <p:cNvGrpSpPr/>
        <p:nvPr/>
      </p:nvGrpSpPr>
      <p:grpSpPr>
        <a:xfrm>
          <a:off x="0" y="0"/>
          <a:ext cx="0" cy="0"/>
          <a:chOff x="0" y="0"/>
          <a:chExt cx="0" cy="0"/>
        </a:xfrm>
      </p:grpSpPr>
      <p:sp>
        <p:nvSpPr>
          <p:cNvPr id="3" name="Title 2">
            <a:extLst>
              <a:ext uri="{FF2B5EF4-FFF2-40B4-BE49-F238E27FC236}">
                <a16:creationId xmlns:a16="http://schemas.microsoft.com/office/drawing/2014/main" id="{72D6E041-65B7-46B4-8E83-2D35F1C92B85}"/>
              </a:ext>
            </a:extLst>
          </p:cNvPr>
          <p:cNvSpPr>
            <a:spLocks noGrp="1"/>
          </p:cNvSpPr>
          <p:nvPr>
            <p:ph type="title"/>
          </p:nvPr>
        </p:nvSpPr>
        <p:spPr>
          <a:xfrm>
            <a:off x="1028701" y="841601"/>
            <a:ext cx="16230600" cy="950976"/>
          </a:xfrm>
          <a:noFill/>
          <a:ln>
            <a:noFill/>
          </a:ln>
        </p:spPr>
        <p:txBody>
          <a:bodyPr spcFirstLastPara="1" wrap="square" lIns="0" tIns="0" rIns="0" bIns="0" anchor="t" anchorCtr="0">
            <a:spAutoFit/>
          </a:bodyPr>
          <a:lstStyle/>
          <a:p>
            <a:pPr>
              <a:lnSpc>
                <a:spcPct val="140010"/>
              </a:lnSpc>
              <a:spcBef>
                <a:spcPts val="0"/>
              </a:spcBef>
              <a:buClr>
                <a:srgbClr val="000000"/>
              </a:buClr>
              <a:buSzPts val="3714"/>
              <a:buFont typeface="Arial"/>
            </a:pPr>
            <a:r>
              <a:rPr lang="en-US" b="1" dirty="0">
                <a:solidFill>
                  <a:srgbClr val="54152A"/>
                </a:solidFill>
                <a:latin typeface="Public Sans"/>
                <a:sym typeface="Public Sans"/>
              </a:rPr>
              <a:t>Organization, Business, Company, Firm </a:t>
            </a:r>
            <a:endParaRPr lang="en-IN" b="1" dirty="0">
              <a:solidFill>
                <a:srgbClr val="54152A"/>
              </a:solidFill>
              <a:latin typeface="Public Sans"/>
              <a:sym typeface="Arial"/>
            </a:endParaRPr>
          </a:p>
        </p:txBody>
      </p:sp>
      <p:cxnSp>
        <p:nvCxnSpPr>
          <p:cNvPr id="115" name="Google Shape;115;p3">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47F70460-C051-4EFE-82B9-D757FD5D5A6F}"/>
              </a:ext>
            </a:extLst>
          </p:cNvPr>
          <p:cNvSpPr>
            <a:spLocks noGrp="1"/>
          </p:cNvSpPr>
          <p:nvPr>
            <p:ph sz="quarter" idx="10"/>
          </p:nvPr>
        </p:nvSpPr>
        <p:spPr>
          <a:xfrm>
            <a:off x="953405" y="1787526"/>
            <a:ext cx="16387537" cy="8479950"/>
          </a:xfrm>
          <a:noFill/>
          <a:ln>
            <a:noFill/>
          </a:ln>
        </p:spPr>
        <p:txBody>
          <a:bodyPr spcFirstLastPara="1" wrap="square" lIns="0" tIns="0" rIns="0" bIns="0" anchor="t" anchorCtr="0">
            <a:spAutoFit/>
          </a:bodyPr>
          <a:lstStyle/>
          <a:p>
            <a:pPr marL="685800" indent="-685800">
              <a:lnSpc>
                <a:spcPct val="163854"/>
              </a:lnSpc>
              <a:spcBef>
                <a:spcPts val="0"/>
              </a:spcBef>
              <a:buClr>
                <a:srgbClr val="2B2C30"/>
              </a:buClr>
              <a:buSzPts val="4800"/>
              <a:buFont typeface="Arial"/>
              <a:buChar char="•"/>
            </a:pPr>
            <a:r>
              <a:rPr lang="en-US" sz="4800" b="1" dirty="0">
                <a:solidFill>
                  <a:srgbClr val="2B2C30"/>
                </a:solidFill>
                <a:latin typeface="Playfair Display"/>
                <a:sym typeface="Playfair Display"/>
              </a:rPr>
              <a:t>Organization: </a:t>
            </a:r>
            <a:r>
              <a:rPr lang="en-US" sz="4800" dirty="0">
                <a:solidFill>
                  <a:srgbClr val="2B2C30"/>
                </a:solidFill>
                <a:latin typeface="Playfair Display"/>
                <a:sym typeface="Playfair Display"/>
              </a:rPr>
              <a:t>Broadest term for any structured entity in all sectors; private, public, and not-for-profit</a:t>
            </a:r>
          </a:p>
          <a:p>
            <a:pPr marL="685800" indent="-685800">
              <a:lnSpc>
                <a:spcPct val="163854"/>
              </a:lnSpc>
              <a:spcBef>
                <a:spcPts val="0"/>
              </a:spcBef>
              <a:buClr>
                <a:srgbClr val="2B2C30"/>
              </a:buClr>
              <a:buSzPts val="4800"/>
              <a:buFont typeface="Arial"/>
              <a:buChar char="•"/>
            </a:pPr>
            <a:r>
              <a:rPr lang="en-US" sz="4800" b="1" dirty="0">
                <a:solidFill>
                  <a:srgbClr val="2B2C30"/>
                </a:solidFill>
                <a:latin typeface="Playfair Display"/>
                <a:sym typeface="Playfair Display"/>
              </a:rPr>
              <a:t>Business/Company/Firm: </a:t>
            </a:r>
            <a:r>
              <a:rPr lang="en-US" sz="4800" dirty="0">
                <a:solidFill>
                  <a:srgbClr val="2B2C30"/>
                </a:solidFill>
                <a:latin typeface="Playfair Display"/>
                <a:sym typeface="Playfair Display"/>
              </a:rPr>
              <a:t>Used interchangeably in private sector</a:t>
            </a:r>
          </a:p>
          <a:p>
            <a:pPr marL="685800" indent="-685800">
              <a:lnSpc>
                <a:spcPct val="163854"/>
              </a:lnSpc>
              <a:spcBef>
                <a:spcPts val="0"/>
              </a:spcBef>
              <a:buClr>
                <a:srgbClr val="2B2C30"/>
              </a:buClr>
              <a:buSzPts val="4800"/>
              <a:buFont typeface="Arial"/>
              <a:buChar char="•"/>
            </a:pPr>
            <a:r>
              <a:rPr lang="en-US" sz="4800" dirty="0">
                <a:solidFill>
                  <a:srgbClr val="2B2C30"/>
                </a:solidFill>
                <a:latin typeface="Playfair Display"/>
                <a:sym typeface="Arial"/>
              </a:rPr>
              <a:t>All four terms can be correctly applied to entities in the private sector that engage in commerce and aim to make a profit. </a:t>
            </a:r>
          </a:p>
        </p:txBody>
      </p:sp>
      <p:sp>
        <p:nvSpPr>
          <p:cNvPr id="116" name="Google Shape;116;p3">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071992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a:extLst>
            <a:ext uri="{FF2B5EF4-FFF2-40B4-BE49-F238E27FC236}">
              <a16:creationId xmlns:a16="http://schemas.microsoft.com/office/drawing/2014/main" id="{B0FF012F-D630-A1CD-FF74-BAB11270F26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CAAEAE2-9037-45D0-9BC4-DCD688A7A52A}"/>
              </a:ext>
            </a:extLst>
          </p:cNvPr>
          <p:cNvSpPr>
            <a:spLocks noGrp="1"/>
          </p:cNvSpPr>
          <p:nvPr>
            <p:ph type="title"/>
          </p:nvPr>
        </p:nvSpPr>
        <p:spPr>
          <a:xfrm>
            <a:off x="914398" y="960435"/>
            <a:ext cx="16230600" cy="950976"/>
          </a:xfrm>
        </p:spPr>
        <p:txBody>
          <a:bodyPr>
            <a:normAutofit/>
          </a:bodyPr>
          <a:lstStyle/>
          <a:p>
            <a:pPr algn="l"/>
            <a:r>
              <a:rPr lang="en-US" sz="4400" b="1" dirty="0">
                <a:solidFill>
                  <a:srgbClr val="54152A"/>
                </a:solidFill>
                <a:latin typeface="Public Sans"/>
                <a:sym typeface="Public Sans"/>
              </a:rPr>
              <a:t>Business Support Units</a:t>
            </a:r>
            <a:endParaRPr lang="en-IN" dirty="0"/>
          </a:p>
        </p:txBody>
      </p:sp>
      <p:cxnSp>
        <p:nvCxnSpPr>
          <p:cNvPr id="202" name="Google Shape;202;p10">
            <a:extLst>
              <a:ext uri="{FF2B5EF4-FFF2-40B4-BE49-F238E27FC236}">
                <a16:creationId xmlns:a16="http://schemas.microsoft.com/office/drawing/2014/main" id="{1A4C0B9F-526D-8A3C-64D1-C759883D085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A8FC4A98-B2F1-4FF8-BDCB-86F5ADCA35AE}"/>
              </a:ext>
            </a:extLst>
          </p:cNvPr>
          <p:cNvSpPr>
            <a:spLocks noGrp="1"/>
          </p:cNvSpPr>
          <p:nvPr>
            <p:ph sz="quarter" idx="10"/>
          </p:nvPr>
        </p:nvSpPr>
        <p:spPr>
          <a:xfrm>
            <a:off x="979715" y="2083707"/>
            <a:ext cx="16459200" cy="6341836"/>
          </a:xfrm>
        </p:spPr>
        <p:txBody>
          <a:bodyPr>
            <a:normAutofit/>
          </a:bodyPr>
          <a:lstStyle/>
          <a:p>
            <a:pPr>
              <a:lnSpc>
                <a:spcPct val="140014"/>
              </a:lnSpc>
              <a:spcBef>
                <a:spcPts val="0"/>
              </a:spcBef>
              <a:buClr>
                <a:srgbClr val="000000"/>
              </a:buClr>
              <a:buSzPts val="2799"/>
            </a:pPr>
            <a:r>
              <a:rPr lang="en-US" sz="4800" b="1" dirty="0">
                <a:solidFill>
                  <a:srgbClr val="2B2C30"/>
                </a:solidFill>
                <a:latin typeface="Playfair Display" pitchFamily="2" charset="77"/>
                <a:sym typeface="Public Sans"/>
              </a:rPr>
              <a:t>Business support units </a:t>
            </a:r>
            <a:r>
              <a:rPr lang="en-US" sz="4800" dirty="0">
                <a:solidFill>
                  <a:srgbClr val="2B2C30"/>
                </a:solidFill>
                <a:latin typeface="Playfair Display" pitchFamily="2" charset="77"/>
                <a:sym typeface="Public Sans"/>
              </a:rPr>
              <a:t>focus on single business functions, such as accounting, business information technology, business law, finance, human resource management, marketing and sales, supply chain management, operations, and procurement.</a:t>
            </a:r>
          </a:p>
        </p:txBody>
      </p:sp>
      <p:sp>
        <p:nvSpPr>
          <p:cNvPr id="213" name="Google Shape;213;p10">
            <a:extLst>
              <a:ext uri="{FF2B5EF4-FFF2-40B4-BE49-F238E27FC236}">
                <a16:creationId xmlns:a16="http://schemas.microsoft.com/office/drawing/2014/main" id="{9809A398-A642-C817-FF71-E06949B220A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529314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79"/>
        <p:cNvGrpSpPr/>
        <p:nvPr/>
      </p:nvGrpSpPr>
      <p:grpSpPr>
        <a:xfrm>
          <a:off x="0" y="0"/>
          <a:ext cx="0" cy="0"/>
          <a:chOff x="0" y="0"/>
          <a:chExt cx="0" cy="0"/>
        </a:xfrm>
      </p:grpSpPr>
      <p:sp>
        <p:nvSpPr>
          <p:cNvPr id="3" name="Title 2">
            <a:extLst>
              <a:ext uri="{FF2B5EF4-FFF2-40B4-BE49-F238E27FC236}">
                <a16:creationId xmlns:a16="http://schemas.microsoft.com/office/drawing/2014/main" id="{F58E41F0-8A48-4BA5-97C4-A552654AF02C}"/>
              </a:ext>
            </a:extLst>
          </p:cNvPr>
          <p:cNvSpPr>
            <a:spLocks noGrp="1"/>
          </p:cNvSpPr>
          <p:nvPr>
            <p:ph type="title"/>
          </p:nvPr>
        </p:nvSpPr>
        <p:spPr>
          <a:xfrm>
            <a:off x="979714" y="-84587"/>
            <a:ext cx="16230600" cy="1892808"/>
          </a:xfrm>
        </p:spPr>
        <p:txBody>
          <a:bodyPr>
            <a:noAutofit/>
          </a:bodyPr>
          <a:lstStyle/>
          <a:p>
            <a:pPr marL="0" marR="0" lvl="0" indent="0" algn="l" rtl="0">
              <a:lnSpc>
                <a:spcPct val="140010"/>
              </a:lnSpc>
              <a:spcBef>
                <a:spcPts val="0"/>
              </a:spcBef>
              <a:spcAft>
                <a:spcPts val="0"/>
              </a:spcAft>
            </a:pPr>
            <a:r>
              <a:rPr lang="en-US" b="1" dirty="0">
                <a:solidFill>
                  <a:srgbClr val="54152A"/>
                </a:solidFill>
                <a:latin typeface="Public Sans"/>
                <a:ea typeface="Public Sans"/>
                <a:cs typeface="Public Sans"/>
                <a:sym typeface="Public Sans"/>
              </a:rPr>
              <a:t>Functional-Level Strategy &amp; Business Units: </a:t>
            </a:r>
            <a:br>
              <a:rPr lang="en-US" b="1" dirty="0">
                <a:solidFill>
                  <a:srgbClr val="54152A"/>
                </a:solidFill>
                <a:latin typeface="Public Sans"/>
                <a:ea typeface="Public Sans"/>
                <a:cs typeface="Public Sans"/>
                <a:sym typeface="Public Sans"/>
              </a:rPr>
            </a:br>
            <a:r>
              <a:rPr lang="en-US" b="1" dirty="0">
                <a:solidFill>
                  <a:srgbClr val="54152A"/>
                </a:solidFill>
                <a:latin typeface="Public Sans"/>
                <a:ea typeface="Public Sans"/>
                <a:cs typeface="Public Sans"/>
                <a:sym typeface="Public Sans"/>
              </a:rPr>
              <a:t>Check Your Knowledge So Far</a:t>
            </a:r>
            <a:endParaRPr lang="en-IN" dirty="0"/>
          </a:p>
        </p:txBody>
      </p:sp>
      <p:cxnSp>
        <p:nvCxnSpPr>
          <p:cNvPr id="280" name="Google Shape;280;g33d3f6fcd1f_0_29">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EBD6A5BD-F3B4-431B-8968-3190E5DB70FF}"/>
              </a:ext>
            </a:extLst>
          </p:cNvPr>
          <p:cNvSpPr>
            <a:spLocks noGrp="1"/>
          </p:cNvSpPr>
          <p:nvPr>
            <p:ph sz="quarter" idx="10"/>
          </p:nvPr>
        </p:nvSpPr>
        <p:spPr>
          <a:xfrm>
            <a:off x="947057" y="1698173"/>
            <a:ext cx="7707086" cy="4245429"/>
          </a:xfrm>
        </p:spPr>
        <p:txBody>
          <a:bodyPr>
            <a:normAutofit fontScale="92500"/>
          </a:bodyPr>
          <a:lstStyle/>
          <a:p>
            <a:pPr marL="0" lvl="0" indent="0" algn="l" rtl="0">
              <a:lnSpc>
                <a:spcPct val="150000"/>
              </a:lnSpc>
              <a:spcBef>
                <a:spcPts val="1400"/>
              </a:spcBef>
              <a:spcAft>
                <a:spcPts val="0"/>
              </a:spcAft>
              <a:buNone/>
            </a:pPr>
            <a:r>
              <a:rPr lang="en-US" sz="3200" b="1" dirty="0">
                <a:solidFill>
                  <a:schemeClr val="dk1"/>
                </a:solidFill>
                <a:latin typeface="Playfair Display"/>
                <a:ea typeface="Playfair Display"/>
                <a:cs typeface="Playfair Display"/>
                <a:sym typeface="Playfair Display"/>
              </a:rPr>
              <a:t>Functional-Level Strategy</a:t>
            </a:r>
          </a:p>
          <a:p>
            <a:pPr marL="0">
              <a:lnSpc>
                <a:spcPct val="150000"/>
              </a:lnSpc>
              <a:spcBef>
                <a:spcPts val="1400"/>
              </a:spcBef>
              <a:spcAft>
                <a:spcPts val="400"/>
              </a:spcAft>
              <a:buClr>
                <a:srgbClr val="000000"/>
              </a:buClr>
            </a:pPr>
            <a:r>
              <a:rPr lang="en-US" dirty="0">
                <a:latin typeface="Playfair Display"/>
                <a:sym typeface="Playfair Display"/>
              </a:rPr>
              <a:t>Focuses on how each department (or business support unit) executes the business-level strategy. It translates high-level goals into day-to-day operations.</a:t>
            </a:r>
          </a:p>
        </p:txBody>
      </p:sp>
      <p:sp>
        <p:nvSpPr>
          <p:cNvPr id="5" name="Content Placeholder 4">
            <a:extLst>
              <a:ext uri="{FF2B5EF4-FFF2-40B4-BE49-F238E27FC236}">
                <a16:creationId xmlns:a16="http://schemas.microsoft.com/office/drawing/2014/main" id="{B371BBA2-7954-497F-8B9B-1ACA5C6EE6EE}"/>
              </a:ext>
            </a:extLst>
          </p:cNvPr>
          <p:cNvSpPr>
            <a:spLocks noGrp="1"/>
          </p:cNvSpPr>
          <p:nvPr>
            <p:ph sz="quarter" idx="11"/>
          </p:nvPr>
        </p:nvSpPr>
        <p:spPr>
          <a:xfrm>
            <a:off x="980849" y="6003699"/>
            <a:ext cx="7510008" cy="3793445"/>
          </a:xfrm>
        </p:spPr>
        <p:txBody>
          <a:bodyPr/>
          <a:lstStyle/>
          <a:p>
            <a:pPr marL="0" lvl="0" indent="0" algn="l" rtl="0">
              <a:lnSpc>
                <a:spcPct val="150000"/>
              </a:lnSpc>
              <a:spcBef>
                <a:spcPts val="0"/>
              </a:spcBef>
              <a:spcAft>
                <a:spcPts val="0"/>
              </a:spcAft>
              <a:buNone/>
            </a:pPr>
            <a:r>
              <a:rPr lang="en-US" sz="3200" b="1" dirty="0">
                <a:solidFill>
                  <a:schemeClr val="dk1"/>
                </a:solidFill>
                <a:latin typeface="Playfair Display"/>
                <a:ea typeface="Playfair Display"/>
                <a:cs typeface="Playfair Display"/>
                <a:sym typeface="Playfair Display"/>
              </a:rPr>
              <a:t>Business Functions</a:t>
            </a:r>
          </a:p>
          <a:p>
            <a:pPr marL="0">
              <a:lnSpc>
                <a:spcPct val="150000"/>
              </a:lnSpc>
              <a:spcBef>
                <a:spcPts val="0"/>
              </a:spcBef>
              <a:buClr>
                <a:srgbClr val="000000"/>
              </a:buClr>
            </a:pPr>
            <a:r>
              <a:rPr lang="en-US" sz="3000" dirty="0">
                <a:latin typeface="Playfair Display"/>
                <a:sym typeface="Playfair Display"/>
              </a:rPr>
              <a:t>the core activities that every business must perform to operate and compete.</a:t>
            </a:r>
          </a:p>
          <a:p>
            <a:pPr marL="0">
              <a:lnSpc>
                <a:spcPct val="150000"/>
              </a:lnSpc>
              <a:spcBef>
                <a:spcPts val="0"/>
              </a:spcBef>
              <a:buClr>
                <a:srgbClr val="000000"/>
              </a:buClr>
            </a:pPr>
            <a:r>
              <a:rPr lang="en-US" sz="3000" dirty="0">
                <a:latin typeface="Playfair Display"/>
                <a:sym typeface="Playfair Display"/>
              </a:rPr>
              <a:t>They are carried out by the business support units listed above.</a:t>
            </a:r>
          </a:p>
        </p:txBody>
      </p:sp>
      <p:sp>
        <p:nvSpPr>
          <p:cNvPr id="6" name="Content Placeholder 5">
            <a:extLst>
              <a:ext uri="{FF2B5EF4-FFF2-40B4-BE49-F238E27FC236}">
                <a16:creationId xmlns:a16="http://schemas.microsoft.com/office/drawing/2014/main" id="{10F9E4FF-66EA-4743-A5E0-5E44F2AC61DE}"/>
              </a:ext>
            </a:extLst>
          </p:cNvPr>
          <p:cNvSpPr>
            <a:spLocks noGrp="1"/>
          </p:cNvSpPr>
          <p:nvPr>
            <p:ph sz="quarter" idx="12"/>
          </p:nvPr>
        </p:nvSpPr>
        <p:spPr>
          <a:xfrm>
            <a:off x="8850088" y="1927905"/>
            <a:ext cx="8882743" cy="8359095"/>
          </a:xfrm>
        </p:spPr>
        <p:txBody>
          <a:bodyPr>
            <a:normAutofit fontScale="85000" lnSpcReduction="10000"/>
          </a:bodyPr>
          <a:lstStyle/>
          <a:p>
            <a:pPr marL="0" lvl="0" indent="0" algn="l" rtl="0">
              <a:lnSpc>
                <a:spcPct val="150000"/>
              </a:lnSpc>
              <a:spcBef>
                <a:spcPts val="1200"/>
              </a:spcBef>
              <a:spcAft>
                <a:spcPts val="0"/>
              </a:spcAft>
              <a:buNone/>
            </a:pPr>
            <a:r>
              <a:rPr lang="en-US" sz="3500" b="1" dirty="0">
                <a:solidFill>
                  <a:schemeClr val="dk1"/>
                </a:solidFill>
                <a:latin typeface="Playfair Display"/>
                <a:ea typeface="Playfair Display"/>
                <a:cs typeface="Playfair Display"/>
                <a:sym typeface="Playfair Display"/>
              </a:rPr>
              <a:t>Business Support Units</a:t>
            </a:r>
            <a:endParaRPr lang="en-US" sz="3500" dirty="0">
              <a:solidFill>
                <a:schemeClr val="dk1"/>
              </a:solidFill>
              <a:latin typeface="Playfair Display"/>
              <a:ea typeface="Playfair Display"/>
              <a:cs typeface="Playfair Display"/>
              <a:sym typeface="Playfair Display"/>
            </a:endParaRPr>
          </a:p>
          <a:p>
            <a:pPr marL="0" lvl="0" indent="0" algn="l" rtl="0">
              <a:lnSpc>
                <a:spcPct val="150000"/>
              </a:lnSpc>
              <a:spcBef>
                <a:spcPts val="1200"/>
              </a:spcBef>
              <a:spcAft>
                <a:spcPts val="0"/>
              </a:spcAft>
              <a:buNone/>
            </a:pPr>
            <a:r>
              <a:rPr lang="en-US" sz="3300" dirty="0">
                <a:solidFill>
                  <a:schemeClr val="dk1"/>
                </a:solidFill>
                <a:latin typeface="Playfair Display"/>
                <a:ea typeface="Playfair Display"/>
                <a:cs typeface="Playfair Display"/>
                <a:sym typeface="Playfair Display"/>
              </a:rPr>
              <a:t>The organizational departments that focus on a single functional area and support overall business success.</a:t>
            </a:r>
          </a:p>
          <a:p>
            <a:pPr marL="0" lvl="0" indent="0" algn="l" rtl="0">
              <a:lnSpc>
                <a:spcPct val="150000"/>
              </a:lnSpc>
              <a:spcBef>
                <a:spcPts val="1200"/>
              </a:spcBef>
              <a:spcAft>
                <a:spcPts val="0"/>
              </a:spcAft>
              <a:buNone/>
            </a:pPr>
            <a:r>
              <a:rPr lang="en-US" sz="2800" b="1" dirty="0">
                <a:solidFill>
                  <a:schemeClr val="dk1"/>
                </a:solidFill>
                <a:latin typeface="Playfair Display"/>
                <a:ea typeface="Playfair Display"/>
                <a:cs typeface="Playfair Display"/>
                <a:sym typeface="Playfair Display"/>
              </a:rPr>
              <a:t>Examples:</a:t>
            </a:r>
          </a:p>
          <a:p>
            <a:pPr marL="457200" indent="-381000">
              <a:lnSpc>
                <a:spcPct val="160000"/>
              </a:lnSpc>
              <a:spcBef>
                <a:spcPts val="1200"/>
              </a:spcBef>
              <a:buSzPts val="2400"/>
              <a:buFont typeface="Playfair Display"/>
              <a:buChar char="●"/>
            </a:pPr>
            <a:r>
              <a:rPr lang="en-US" sz="2800" dirty="0">
                <a:latin typeface="Playfair Display"/>
                <a:sym typeface="Playfair Display"/>
              </a:rPr>
              <a:t>Accounting</a:t>
            </a:r>
          </a:p>
          <a:p>
            <a:pPr marL="457200" indent="-381000">
              <a:lnSpc>
                <a:spcPct val="160000"/>
              </a:lnSpc>
              <a:spcBef>
                <a:spcPts val="0"/>
              </a:spcBef>
              <a:buSzPts val="2400"/>
              <a:buFont typeface="Playfair Display"/>
              <a:buChar char="●"/>
            </a:pPr>
            <a:r>
              <a:rPr lang="en-US" sz="2800" dirty="0">
                <a:latin typeface="Playfair Display"/>
                <a:sym typeface="Playfair Display"/>
              </a:rPr>
              <a:t>Business Information Technology</a:t>
            </a:r>
          </a:p>
          <a:p>
            <a:pPr marL="457200" indent="-381000">
              <a:lnSpc>
                <a:spcPct val="160000"/>
              </a:lnSpc>
              <a:spcBef>
                <a:spcPts val="0"/>
              </a:spcBef>
              <a:buSzPts val="2400"/>
              <a:buFont typeface="Playfair Display"/>
              <a:buChar char="●"/>
            </a:pPr>
            <a:r>
              <a:rPr lang="en-US" sz="2800" dirty="0">
                <a:latin typeface="Playfair Display"/>
                <a:sym typeface="Playfair Display"/>
              </a:rPr>
              <a:t>Business Law</a:t>
            </a:r>
          </a:p>
          <a:p>
            <a:pPr marL="457200" indent="-381000">
              <a:lnSpc>
                <a:spcPct val="160000"/>
              </a:lnSpc>
              <a:spcBef>
                <a:spcPts val="0"/>
              </a:spcBef>
              <a:buSzPts val="2400"/>
              <a:buFont typeface="Playfair Display"/>
              <a:buChar char="●"/>
            </a:pPr>
            <a:r>
              <a:rPr lang="en-US" sz="2800" dirty="0">
                <a:latin typeface="Playfair Display"/>
                <a:sym typeface="Playfair Display"/>
              </a:rPr>
              <a:t>Finance</a:t>
            </a:r>
          </a:p>
          <a:p>
            <a:pPr marL="457200" indent="-381000">
              <a:lnSpc>
                <a:spcPct val="160000"/>
              </a:lnSpc>
              <a:spcBef>
                <a:spcPts val="0"/>
              </a:spcBef>
              <a:buSzPts val="2400"/>
              <a:buFont typeface="Playfair Display"/>
              <a:buChar char="●"/>
            </a:pPr>
            <a:r>
              <a:rPr lang="en-US" sz="2800" dirty="0">
                <a:latin typeface="Playfair Display"/>
                <a:sym typeface="Playfair Display"/>
              </a:rPr>
              <a:t>Human Resource Management</a:t>
            </a:r>
          </a:p>
          <a:p>
            <a:pPr marL="457200" indent="-381000">
              <a:lnSpc>
                <a:spcPct val="160000"/>
              </a:lnSpc>
              <a:spcBef>
                <a:spcPts val="0"/>
              </a:spcBef>
              <a:buSzPts val="2400"/>
              <a:buFont typeface="Playfair Display"/>
              <a:buChar char="●"/>
            </a:pPr>
            <a:r>
              <a:rPr lang="en-US" sz="2800" dirty="0">
                <a:latin typeface="Playfair Display"/>
                <a:sym typeface="Playfair Display"/>
              </a:rPr>
              <a:t>Marketing &amp; Sales</a:t>
            </a:r>
          </a:p>
          <a:p>
            <a:pPr marL="457200" indent="-381000">
              <a:lnSpc>
                <a:spcPct val="160000"/>
              </a:lnSpc>
              <a:spcBef>
                <a:spcPts val="0"/>
              </a:spcBef>
              <a:buSzPts val="2400"/>
              <a:buFont typeface="Playfair Display"/>
              <a:buChar char="●"/>
            </a:pPr>
            <a:r>
              <a:rPr lang="en-US" sz="2800" dirty="0">
                <a:latin typeface="Playfair Display"/>
                <a:sym typeface="Playfair Display"/>
              </a:rPr>
              <a:t>Supply Chain Management</a:t>
            </a:r>
          </a:p>
          <a:p>
            <a:pPr marL="457200" indent="-381000">
              <a:lnSpc>
                <a:spcPct val="160000"/>
              </a:lnSpc>
              <a:spcBef>
                <a:spcPts val="0"/>
              </a:spcBef>
              <a:buSzPts val="2400"/>
              <a:buFont typeface="Playfair Display"/>
              <a:buChar char="●"/>
            </a:pPr>
            <a:r>
              <a:rPr lang="en-US" sz="2800" dirty="0">
                <a:latin typeface="Playfair Display"/>
                <a:sym typeface="Playfair Display"/>
              </a:rPr>
              <a:t>Operations</a:t>
            </a:r>
          </a:p>
          <a:p>
            <a:pPr marL="457200" indent="-381000">
              <a:lnSpc>
                <a:spcPct val="160000"/>
              </a:lnSpc>
              <a:spcBef>
                <a:spcPts val="0"/>
              </a:spcBef>
              <a:buSzPts val="2400"/>
              <a:buFont typeface="Playfair Display"/>
              <a:buChar char="●"/>
            </a:pPr>
            <a:r>
              <a:rPr lang="en-US" sz="2800" dirty="0">
                <a:latin typeface="Playfair Display"/>
                <a:sym typeface="Playfair Display"/>
              </a:rPr>
              <a:t>Procurement</a:t>
            </a:r>
          </a:p>
        </p:txBody>
      </p:sp>
      <p:sp>
        <p:nvSpPr>
          <p:cNvPr id="282" name="Google Shape;282;g33d3f6fcd1f_0_29">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486307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1">
          <a:extLst>
            <a:ext uri="{FF2B5EF4-FFF2-40B4-BE49-F238E27FC236}">
              <a16:creationId xmlns:a16="http://schemas.microsoft.com/office/drawing/2014/main" id="{43A83A56-6E1A-949A-8AA7-6C7E9CD0F62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B879B30-1CE6-449F-A66C-4D68ECF11F17}"/>
              </a:ext>
            </a:extLst>
          </p:cNvPr>
          <p:cNvSpPr>
            <a:spLocks noGrp="1"/>
          </p:cNvSpPr>
          <p:nvPr>
            <p:ph type="title"/>
          </p:nvPr>
        </p:nvSpPr>
        <p:spPr>
          <a:xfrm>
            <a:off x="1012371" y="808944"/>
            <a:ext cx="16230600" cy="950976"/>
          </a:xfrm>
        </p:spPr>
        <p:txBody>
          <a:bodyPr>
            <a:normAutofit/>
          </a:bodyPr>
          <a:lstStyle/>
          <a:p>
            <a:r>
              <a:rPr lang="en-US" sz="4400" b="1" i="0" u="none" strike="noStrike" cap="none" dirty="0">
                <a:solidFill>
                  <a:srgbClr val="54152A"/>
                </a:solidFill>
                <a:latin typeface="Public Sans"/>
                <a:ea typeface="Public Sans"/>
                <a:cs typeface="Public Sans"/>
                <a:sym typeface="Public Sans"/>
              </a:rPr>
              <a:t>3 Levels of Strategy: Check Your Knowledge So Far</a:t>
            </a:r>
            <a:endParaRPr lang="en-IN" dirty="0"/>
          </a:p>
        </p:txBody>
      </p:sp>
      <p:cxnSp>
        <p:nvCxnSpPr>
          <p:cNvPr id="202" name="Google Shape;202;p10">
            <a:extLst>
              <a:ext uri="{FF2B5EF4-FFF2-40B4-BE49-F238E27FC236}">
                <a16:creationId xmlns:a16="http://schemas.microsoft.com/office/drawing/2014/main" id="{0C2957E6-BE1F-15B9-92F2-A7C90A64766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9FC61EDF-C6B4-4A9E-BADC-3DF8A479853A}"/>
              </a:ext>
            </a:extLst>
          </p:cNvPr>
          <p:cNvSpPr>
            <a:spLocks noGrp="1"/>
          </p:cNvSpPr>
          <p:nvPr>
            <p:ph sz="quarter" idx="10"/>
          </p:nvPr>
        </p:nvSpPr>
        <p:spPr>
          <a:xfrm>
            <a:off x="936625" y="2063298"/>
            <a:ext cx="5541264" cy="685800"/>
          </a:xfrm>
        </p:spPr>
        <p:txBody>
          <a:bodyPr>
            <a:normAutofit/>
          </a:bodyPr>
          <a:lstStyle/>
          <a:p>
            <a:r>
              <a:rPr lang="en-US" sz="3200" b="1" i="0" u="none" strike="noStrike" cap="none" dirty="0">
                <a:solidFill>
                  <a:srgbClr val="2B2C30"/>
                </a:solidFill>
                <a:latin typeface="Playfair Display" pitchFamily="2" charset="77"/>
                <a:ea typeface="Public Sans"/>
                <a:cs typeface="Public Sans"/>
                <a:sym typeface="Public Sans"/>
              </a:rPr>
              <a:t>Corporate-Level Strategy</a:t>
            </a:r>
            <a:endParaRPr lang="en-US" sz="3200" b="0" i="0" u="none" strike="noStrike" cap="none" dirty="0">
              <a:solidFill>
                <a:srgbClr val="000000"/>
              </a:solidFill>
              <a:latin typeface="Playfair Display" pitchFamily="2" charset="77"/>
              <a:sym typeface="Arial"/>
            </a:endParaRPr>
          </a:p>
        </p:txBody>
      </p:sp>
      <p:sp>
        <p:nvSpPr>
          <p:cNvPr id="5" name="Content Placeholder 4">
            <a:extLst>
              <a:ext uri="{FF2B5EF4-FFF2-40B4-BE49-F238E27FC236}">
                <a16:creationId xmlns:a16="http://schemas.microsoft.com/office/drawing/2014/main" id="{A0BEC64D-35BB-4287-8A20-7640109C4F69}"/>
              </a:ext>
            </a:extLst>
          </p:cNvPr>
          <p:cNvSpPr>
            <a:spLocks noGrp="1"/>
          </p:cNvSpPr>
          <p:nvPr>
            <p:ph sz="quarter" idx="11"/>
          </p:nvPr>
        </p:nvSpPr>
        <p:spPr>
          <a:xfrm>
            <a:off x="1028700" y="2802617"/>
            <a:ext cx="5208814" cy="4215384"/>
          </a:xfrm>
        </p:spPr>
        <p:txBody>
          <a:bodyPr>
            <a:noAutofit/>
          </a:bodyPr>
          <a:lstStyle/>
          <a:p>
            <a:pPr marL="342900" indent="-342900">
              <a:lnSpc>
                <a:spcPct val="94964"/>
              </a:lnSpc>
              <a:spcBef>
                <a:spcPts val="0"/>
              </a:spcBef>
              <a:buClr>
                <a:srgbClr val="2B2C30"/>
              </a:buClr>
              <a:buSzPts val="2800"/>
              <a:buFont typeface="Arial"/>
              <a:buChar char="•"/>
            </a:pPr>
            <a:r>
              <a:rPr lang="en-US" sz="3200" dirty="0">
                <a:solidFill>
                  <a:srgbClr val="2B2C30"/>
                </a:solidFill>
                <a:latin typeface="Playfair Display" pitchFamily="2" charset="77"/>
                <a:sym typeface="Public Sans"/>
              </a:rPr>
              <a:t>Led by C-Suite and board of directors</a:t>
            </a:r>
            <a:endParaRPr lang="en-US" sz="3200" dirty="0">
              <a:solidFill>
                <a:srgbClr val="2B2C30"/>
              </a:solidFill>
              <a:latin typeface="Playfair Display" pitchFamily="2" charset="77"/>
              <a:sym typeface="Arial"/>
            </a:endParaRPr>
          </a:p>
          <a:p>
            <a:pPr marL="0" indent="0">
              <a:lnSpc>
                <a:spcPct val="94964"/>
              </a:lnSpc>
              <a:spcBef>
                <a:spcPts val="0"/>
              </a:spcBef>
              <a:buClr>
                <a:srgbClr val="000000"/>
              </a:buClr>
              <a:buSzPts val="2800"/>
              <a:buFont typeface="Arial"/>
              <a:buNone/>
            </a:pPr>
            <a:endParaRPr lang="en-US" sz="3200" dirty="0">
              <a:solidFill>
                <a:srgbClr val="2B2C30"/>
              </a:solidFill>
              <a:latin typeface="Playfair Display" pitchFamily="2" charset="77"/>
              <a:sym typeface="Public Sans"/>
            </a:endParaRPr>
          </a:p>
          <a:p>
            <a:pPr marL="342900" indent="-342900">
              <a:lnSpc>
                <a:spcPct val="94964"/>
              </a:lnSpc>
              <a:spcBef>
                <a:spcPts val="0"/>
              </a:spcBef>
              <a:buClr>
                <a:srgbClr val="2B2C30"/>
              </a:buClr>
              <a:buSzPts val="2800"/>
              <a:buFont typeface="Arial"/>
              <a:buChar char="•"/>
            </a:pPr>
            <a:r>
              <a:rPr lang="en-US" sz="3200" dirty="0">
                <a:solidFill>
                  <a:srgbClr val="2B2C30"/>
                </a:solidFill>
                <a:latin typeface="Playfair Display" pitchFamily="2" charset="77"/>
                <a:sym typeface="Public Sans"/>
              </a:rPr>
              <a:t>Companywide strategy that focuses on synergy across industries, markets, market segments, locations, and businesses</a:t>
            </a:r>
            <a:endParaRPr lang="en-US" sz="3200" dirty="0">
              <a:solidFill>
                <a:srgbClr val="2B2C30"/>
              </a:solidFill>
              <a:latin typeface="Playfair Display" pitchFamily="2" charset="77"/>
              <a:sym typeface="Arial"/>
            </a:endParaRPr>
          </a:p>
        </p:txBody>
      </p:sp>
      <p:sp>
        <p:nvSpPr>
          <p:cNvPr id="6" name="Content Placeholder 5">
            <a:extLst>
              <a:ext uri="{FF2B5EF4-FFF2-40B4-BE49-F238E27FC236}">
                <a16:creationId xmlns:a16="http://schemas.microsoft.com/office/drawing/2014/main" id="{EFDED619-8B3C-4429-AE17-4DDAFFBA3DF1}"/>
              </a:ext>
            </a:extLst>
          </p:cNvPr>
          <p:cNvSpPr>
            <a:spLocks noGrp="1"/>
          </p:cNvSpPr>
          <p:nvPr>
            <p:ph sz="quarter" idx="12"/>
          </p:nvPr>
        </p:nvSpPr>
        <p:spPr>
          <a:xfrm>
            <a:off x="6773410" y="2116818"/>
            <a:ext cx="5148072" cy="685800"/>
          </a:xfrm>
        </p:spPr>
        <p:txBody>
          <a:bodyPr>
            <a:normAutofit/>
          </a:bodyPr>
          <a:lstStyle/>
          <a:p>
            <a:r>
              <a:rPr lang="en-US" sz="3200" b="1" i="0" u="none" strike="noStrike" cap="none" dirty="0">
                <a:solidFill>
                  <a:srgbClr val="2B2C30"/>
                </a:solidFill>
                <a:latin typeface="Playfair Display" pitchFamily="2" charset="77"/>
                <a:ea typeface="Public Sans"/>
                <a:cs typeface="Public Sans"/>
                <a:sym typeface="Public Sans"/>
              </a:rPr>
              <a:t>Business-Level Strategy</a:t>
            </a:r>
            <a:endParaRPr lang="en-US" sz="3200" b="0" i="0" u="none" strike="noStrike" cap="none" dirty="0">
              <a:solidFill>
                <a:srgbClr val="000000"/>
              </a:solidFill>
              <a:latin typeface="Playfair Display" pitchFamily="2" charset="77"/>
              <a:sym typeface="Arial"/>
            </a:endParaRPr>
          </a:p>
        </p:txBody>
      </p:sp>
      <p:sp>
        <p:nvSpPr>
          <p:cNvPr id="7" name="Content Placeholder 6">
            <a:extLst>
              <a:ext uri="{FF2B5EF4-FFF2-40B4-BE49-F238E27FC236}">
                <a16:creationId xmlns:a16="http://schemas.microsoft.com/office/drawing/2014/main" id="{3676193D-F6B5-46A0-8EA3-687C1E6F1B1C}"/>
              </a:ext>
            </a:extLst>
          </p:cNvPr>
          <p:cNvSpPr>
            <a:spLocks noGrp="1"/>
          </p:cNvSpPr>
          <p:nvPr>
            <p:ph sz="quarter" idx="13"/>
          </p:nvPr>
        </p:nvSpPr>
        <p:spPr>
          <a:xfrm>
            <a:off x="6838725" y="2824844"/>
            <a:ext cx="5407704" cy="4215384"/>
          </a:xfrm>
        </p:spPr>
        <p:txBody>
          <a:bodyPr>
            <a:noAutofit/>
          </a:bodyPr>
          <a:lstStyle/>
          <a:p>
            <a:pPr marL="342900" indent="-342900">
              <a:lnSpc>
                <a:spcPct val="94964"/>
              </a:lnSpc>
              <a:spcBef>
                <a:spcPts val="0"/>
              </a:spcBef>
              <a:buClr>
                <a:srgbClr val="2B2C30"/>
              </a:buClr>
              <a:buSzPts val="2800"/>
              <a:buFont typeface="Arial"/>
              <a:buChar char="•"/>
            </a:pPr>
            <a:r>
              <a:rPr lang="en-US" sz="3200" dirty="0">
                <a:solidFill>
                  <a:srgbClr val="2B2C30"/>
                </a:solidFill>
                <a:latin typeface="Playfair Display" pitchFamily="2" charset="77"/>
                <a:sym typeface="Public Sans"/>
              </a:rPr>
              <a:t>Strategy of strategic  business units (SBUs) that can each have their own strategy</a:t>
            </a:r>
            <a:endParaRPr lang="en-US" sz="3200" dirty="0">
              <a:solidFill>
                <a:srgbClr val="2B2C30"/>
              </a:solidFill>
              <a:latin typeface="Playfair Display" pitchFamily="2" charset="77"/>
              <a:sym typeface="Arial"/>
            </a:endParaRPr>
          </a:p>
          <a:p>
            <a:pPr marL="342900" lvl="0" indent="-342900">
              <a:lnSpc>
                <a:spcPct val="94964"/>
              </a:lnSpc>
              <a:spcBef>
                <a:spcPts val="0"/>
              </a:spcBef>
              <a:buClr>
                <a:srgbClr val="2B2C30"/>
              </a:buClr>
              <a:buSzPts val="2800"/>
              <a:buFont typeface="Arial"/>
              <a:buChar char="•"/>
            </a:pPr>
            <a:endParaRPr lang="en-US" sz="3200" dirty="0">
              <a:solidFill>
                <a:srgbClr val="2B2C30"/>
              </a:solidFill>
              <a:latin typeface="Playfair Display" pitchFamily="2" charset="77"/>
              <a:sym typeface="Public Sans"/>
            </a:endParaRPr>
          </a:p>
          <a:p>
            <a:pPr marL="342900" lvl="0" indent="-342900">
              <a:lnSpc>
                <a:spcPct val="94964"/>
              </a:lnSpc>
              <a:spcBef>
                <a:spcPts val="0"/>
              </a:spcBef>
              <a:buClr>
                <a:srgbClr val="2B2C30"/>
              </a:buClr>
              <a:buSzPts val="2800"/>
              <a:buFont typeface="Arial"/>
              <a:buChar char="•"/>
            </a:pPr>
            <a:r>
              <a:rPr lang="en-US" sz="3200" dirty="0">
                <a:solidFill>
                  <a:srgbClr val="2B2C30"/>
                </a:solidFill>
                <a:latin typeface="Playfair Display" pitchFamily="2" charset="77"/>
                <a:sym typeface="Public Sans"/>
              </a:rPr>
              <a:t>Focuses on how to compete within a chosen market or market segment</a:t>
            </a:r>
            <a:endParaRPr lang="en-US" sz="3200" dirty="0">
              <a:solidFill>
                <a:srgbClr val="2B2C30"/>
              </a:solidFill>
              <a:latin typeface="Playfair Display" pitchFamily="2" charset="77"/>
              <a:sym typeface="Arial"/>
            </a:endParaRPr>
          </a:p>
        </p:txBody>
      </p:sp>
      <p:sp>
        <p:nvSpPr>
          <p:cNvPr id="8" name="Content Placeholder 7">
            <a:extLst>
              <a:ext uri="{FF2B5EF4-FFF2-40B4-BE49-F238E27FC236}">
                <a16:creationId xmlns:a16="http://schemas.microsoft.com/office/drawing/2014/main" id="{45D7842F-AB86-4990-924E-806AFC256251}"/>
              </a:ext>
            </a:extLst>
          </p:cNvPr>
          <p:cNvSpPr>
            <a:spLocks noGrp="1"/>
          </p:cNvSpPr>
          <p:nvPr>
            <p:ph sz="quarter" idx="14"/>
          </p:nvPr>
        </p:nvSpPr>
        <p:spPr>
          <a:xfrm>
            <a:off x="12204929" y="2103438"/>
            <a:ext cx="5148072" cy="685800"/>
          </a:xfrm>
        </p:spPr>
        <p:txBody>
          <a:bodyPr>
            <a:normAutofit/>
          </a:bodyPr>
          <a:lstStyle/>
          <a:p>
            <a:r>
              <a:rPr lang="en-US" sz="3200" b="1" i="0" u="none" strike="noStrike" cap="none" dirty="0">
                <a:solidFill>
                  <a:srgbClr val="2B2C30"/>
                </a:solidFill>
                <a:latin typeface="Playfair Display" pitchFamily="2" charset="77"/>
                <a:ea typeface="Public Sans"/>
                <a:cs typeface="Public Sans"/>
                <a:sym typeface="Public Sans"/>
              </a:rPr>
              <a:t>Functional-Level Strategy</a:t>
            </a:r>
            <a:endParaRPr lang="en-US" sz="3200" b="0" i="0" u="none" strike="noStrike" cap="none" dirty="0">
              <a:solidFill>
                <a:srgbClr val="000000"/>
              </a:solidFill>
              <a:latin typeface="Playfair Display" pitchFamily="2" charset="77"/>
              <a:sym typeface="Arial"/>
            </a:endParaRPr>
          </a:p>
        </p:txBody>
      </p:sp>
      <p:sp>
        <p:nvSpPr>
          <p:cNvPr id="9" name="Content Placeholder 8">
            <a:extLst>
              <a:ext uri="{FF2B5EF4-FFF2-40B4-BE49-F238E27FC236}">
                <a16:creationId xmlns:a16="http://schemas.microsoft.com/office/drawing/2014/main" id="{6AD558E5-FBCC-4499-A99E-3407351D692E}"/>
              </a:ext>
            </a:extLst>
          </p:cNvPr>
          <p:cNvSpPr>
            <a:spLocks noGrp="1"/>
          </p:cNvSpPr>
          <p:nvPr>
            <p:ph sz="quarter" idx="15"/>
          </p:nvPr>
        </p:nvSpPr>
        <p:spPr>
          <a:xfrm>
            <a:off x="12311744" y="2818946"/>
            <a:ext cx="5323113" cy="5148072"/>
          </a:xfrm>
        </p:spPr>
        <p:txBody>
          <a:bodyPr>
            <a:normAutofit lnSpcReduction="10000"/>
          </a:bodyPr>
          <a:lstStyle/>
          <a:p>
            <a:pPr marL="342900" indent="-342900">
              <a:lnSpc>
                <a:spcPct val="94964"/>
              </a:lnSpc>
              <a:spcBef>
                <a:spcPts val="0"/>
              </a:spcBef>
              <a:buClr>
                <a:srgbClr val="2B2C30"/>
              </a:buClr>
              <a:buSzPts val="2800"/>
              <a:buFont typeface="Arial"/>
              <a:buChar char="•"/>
            </a:pPr>
            <a:r>
              <a:rPr lang="en-US" sz="3200" dirty="0">
                <a:solidFill>
                  <a:srgbClr val="2B2C30"/>
                </a:solidFill>
                <a:latin typeface="Playfair Display" pitchFamily="2" charset="77"/>
                <a:sym typeface="Public Sans"/>
              </a:rPr>
              <a:t>Focuses on how departments support business strategy</a:t>
            </a:r>
            <a:br>
              <a:rPr lang="en-US" sz="3200" dirty="0">
                <a:solidFill>
                  <a:srgbClr val="2B2C30"/>
                </a:solidFill>
                <a:latin typeface="Playfair Display" pitchFamily="2" charset="77"/>
                <a:sym typeface="Public Sans"/>
              </a:rPr>
            </a:br>
            <a:endParaRPr lang="en-US" sz="3200" dirty="0">
              <a:solidFill>
                <a:srgbClr val="2B2C30"/>
              </a:solidFill>
              <a:latin typeface="Playfair Display" pitchFamily="2" charset="77"/>
              <a:sym typeface="Public Sans"/>
            </a:endParaRPr>
          </a:p>
          <a:p>
            <a:pPr marL="342900" indent="-342900">
              <a:lnSpc>
                <a:spcPct val="94964"/>
              </a:lnSpc>
              <a:spcBef>
                <a:spcPts val="0"/>
              </a:spcBef>
              <a:buClr>
                <a:srgbClr val="2B2C30"/>
              </a:buClr>
              <a:buSzPts val="2800"/>
              <a:buFont typeface="Arial"/>
              <a:buChar char="•"/>
            </a:pPr>
            <a:r>
              <a:rPr lang="en-US" sz="3200" dirty="0">
                <a:solidFill>
                  <a:srgbClr val="2B2C30"/>
                </a:solidFill>
                <a:latin typeface="Playfair Display" pitchFamily="2" charset="77"/>
                <a:sym typeface="Public Sans"/>
              </a:rPr>
              <a:t>Examples: HR, Marketing, Finance, Operations</a:t>
            </a:r>
            <a:endParaRPr lang="en-US" sz="3200" dirty="0">
              <a:solidFill>
                <a:srgbClr val="2B2C30"/>
              </a:solidFill>
              <a:latin typeface="Playfair Display" pitchFamily="2" charset="77"/>
              <a:sym typeface="Arial"/>
            </a:endParaRPr>
          </a:p>
          <a:p>
            <a:pPr marL="0" indent="0">
              <a:lnSpc>
                <a:spcPct val="94964"/>
              </a:lnSpc>
              <a:spcBef>
                <a:spcPts val="0"/>
              </a:spcBef>
              <a:buClr>
                <a:srgbClr val="000000"/>
              </a:buClr>
              <a:buSzPts val="2800"/>
              <a:buFont typeface="Arial"/>
              <a:buNone/>
            </a:pPr>
            <a:endParaRPr lang="en-US" sz="3200" dirty="0">
              <a:solidFill>
                <a:srgbClr val="2B2C30"/>
              </a:solidFill>
              <a:latin typeface="Playfair Display" pitchFamily="2" charset="77"/>
              <a:sym typeface="Public Sans"/>
            </a:endParaRPr>
          </a:p>
          <a:p>
            <a:pPr marL="342900" indent="-342900">
              <a:lnSpc>
                <a:spcPct val="94964"/>
              </a:lnSpc>
              <a:spcBef>
                <a:spcPts val="0"/>
              </a:spcBef>
              <a:buClr>
                <a:srgbClr val="2B2C30"/>
              </a:buClr>
              <a:buSzPts val="2800"/>
              <a:buFont typeface="Arial"/>
              <a:buChar char="•"/>
            </a:pPr>
            <a:r>
              <a:rPr lang="en-US" sz="3200" dirty="0">
                <a:solidFill>
                  <a:srgbClr val="2B2C30"/>
                </a:solidFill>
                <a:latin typeface="Playfair Display" pitchFamily="2" charset="77"/>
                <a:sym typeface="Public Sans"/>
              </a:rPr>
              <a:t>Ensures alignment of day-to-day operations with broader strategic goals</a:t>
            </a:r>
            <a:endParaRPr lang="en-US" sz="3200" dirty="0">
              <a:solidFill>
                <a:srgbClr val="2B2C30"/>
              </a:solidFill>
              <a:latin typeface="Playfair Display" pitchFamily="2" charset="77"/>
              <a:sym typeface="Arial"/>
            </a:endParaRPr>
          </a:p>
        </p:txBody>
      </p:sp>
      <p:sp>
        <p:nvSpPr>
          <p:cNvPr id="213" name="Google Shape;213;p10">
            <a:extLst>
              <a:ext uri="{FF2B5EF4-FFF2-40B4-BE49-F238E27FC236}">
                <a16:creationId xmlns:a16="http://schemas.microsoft.com/office/drawing/2014/main" id="{14820C2E-DDF7-4B4B-EE9B-07F2F63CE5C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363093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00"/>
        <p:cNvGrpSpPr/>
        <p:nvPr/>
      </p:nvGrpSpPr>
      <p:grpSpPr>
        <a:xfrm>
          <a:off x="0" y="0"/>
          <a:ext cx="0" cy="0"/>
          <a:chOff x="0" y="0"/>
          <a:chExt cx="0" cy="0"/>
        </a:xfrm>
      </p:grpSpPr>
      <p:sp>
        <p:nvSpPr>
          <p:cNvPr id="4" name="Title 3">
            <a:extLst>
              <a:ext uri="{FF2B5EF4-FFF2-40B4-BE49-F238E27FC236}">
                <a16:creationId xmlns:a16="http://schemas.microsoft.com/office/drawing/2014/main" id="{F5CD91D2-A38E-4793-8B25-3825C5EC8022}"/>
              </a:ext>
            </a:extLst>
          </p:cNvPr>
          <p:cNvSpPr>
            <a:spLocks noGrp="1"/>
          </p:cNvSpPr>
          <p:nvPr>
            <p:ph type="title"/>
          </p:nvPr>
        </p:nvSpPr>
        <p:spPr>
          <a:xfrm>
            <a:off x="881742" y="1025751"/>
            <a:ext cx="16230600" cy="950976"/>
          </a:xfrm>
        </p:spPr>
        <p:txBody>
          <a:bodyPr>
            <a:normAutofit/>
          </a:bodyPr>
          <a:lstStyle/>
          <a:p>
            <a:pPr algn="l"/>
            <a:r>
              <a:rPr lang="en-US" sz="4400" b="1" i="0" u="none" strike="noStrike" cap="none" dirty="0">
                <a:solidFill>
                  <a:srgbClr val="54152A"/>
                </a:solidFill>
                <a:latin typeface="Public Sans"/>
                <a:ea typeface="Public Sans"/>
                <a:cs typeface="Public Sans"/>
                <a:sym typeface="Public Sans"/>
              </a:rPr>
              <a:t>Mintzberg &amp; Waters, 1 of 2</a:t>
            </a:r>
            <a:endParaRPr lang="en-IN" dirty="0"/>
          </a:p>
        </p:txBody>
      </p:sp>
      <p:cxnSp>
        <p:nvCxnSpPr>
          <p:cNvPr id="302" name="Google Shape;302;g33d3f6fcd1f_0_0">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304" name="Picture 2" descr="Flow chart illustrating the relationship between intended, unrealized, deliberate, emergent, and realized strategies&#10;A large, gray arrow curving upward from left to right contains three labels. Left part of the arrow is labeled intended strategy. Middle part of the arrow is labeled deliberate strategy. Right part of the arrow is labeled realized strategy. A smaller purple arrow juts out from the &quot;intended strategy&quot; part of the original arrow and points away. It is labeled unrealized strategy. Another small purple arrow comes the right, seemingly from nowhere, and merges with the original arrow between deliberate strategy and realized strategy. This small arrow is labeled emergent strategy.&#10;"/>
          <p:cNvPicPr preferRelativeResize="0"/>
          <p:nvPr/>
        </p:nvPicPr>
        <p:blipFill>
          <a:blip r:embed="rId3">
            <a:alphaModFix/>
          </a:blip>
          <a:stretch>
            <a:fillRect/>
          </a:stretch>
        </p:blipFill>
        <p:spPr>
          <a:xfrm>
            <a:off x="1028695" y="1934209"/>
            <a:ext cx="12718836" cy="7703176"/>
          </a:xfrm>
          <a:prstGeom prst="rect">
            <a:avLst/>
          </a:prstGeom>
          <a:noFill/>
          <a:ln>
            <a:noFill/>
          </a:ln>
        </p:spPr>
      </p:pic>
      <p:sp>
        <p:nvSpPr>
          <p:cNvPr id="5" name="Content Placeholder 4">
            <a:extLst>
              <a:ext uri="{FF2B5EF4-FFF2-40B4-BE49-F238E27FC236}">
                <a16:creationId xmlns:a16="http://schemas.microsoft.com/office/drawing/2014/main" id="{92C782B8-8023-47DC-90D7-A7EBFB0C9E29}"/>
              </a:ext>
            </a:extLst>
          </p:cNvPr>
          <p:cNvSpPr>
            <a:spLocks noGrp="1"/>
          </p:cNvSpPr>
          <p:nvPr>
            <p:ph sz="quarter" idx="10"/>
          </p:nvPr>
        </p:nvSpPr>
        <p:spPr>
          <a:xfrm>
            <a:off x="979678" y="9511169"/>
            <a:ext cx="13112496" cy="310896"/>
          </a:xfrm>
        </p:spPr>
        <p:txBody>
          <a:bodyPr>
            <a:noAutofit/>
          </a:bodyPr>
          <a:lstStyle/>
          <a:p>
            <a:r>
              <a:rPr lang="en-US" sz="1400" i="1" dirty="0">
                <a:latin typeface="+mn-lt"/>
              </a:rPr>
              <a:t>Figure 1.6 Intended, deliberate, emergent, realized, and unrealized strategy  </a:t>
            </a:r>
            <a:r>
              <a:rPr lang="en-US" sz="800" dirty="0">
                <a:latin typeface="+mn-lt"/>
              </a:rPr>
              <a:t>[Kindred Grey. 2025. CC BY-NC-SA.]</a:t>
            </a:r>
          </a:p>
        </p:txBody>
      </p:sp>
      <p:sp>
        <p:nvSpPr>
          <p:cNvPr id="303" name="Picture 3">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649093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91"/>
        <p:cNvGrpSpPr/>
        <p:nvPr/>
      </p:nvGrpSpPr>
      <p:grpSpPr>
        <a:xfrm>
          <a:off x="0" y="0"/>
          <a:ext cx="0" cy="0"/>
          <a:chOff x="0" y="0"/>
          <a:chExt cx="0" cy="0"/>
        </a:xfrm>
      </p:grpSpPr>
      <p:sp>
        <p:nvSpPr>
          <p:cNvPr id="3" name="Title 2">
            <a:extLst>
              <a:ext uri="{FF2B5EF4-FFF2-40B4-BE49-F238E27FC236}">
                <a16:creationId xmlns:a16="http://schemas.microsoft.com/office/drawing/2014/main" id="{EA9C6D62-FEC2-4F68-B649-8597D1AF7E07}"/>
              </a:ext>
            </a:extLst>
          </p:cNvPr>
          <p:cNvSpPr>
            <a:spLocks noGrp="1"/>
          </p:cNvSpPr>
          <p:nvPr>
            <p:ph type="title"/>
          </p:nvPr>
        </p:nvSpPr>
        <p:spPr>
          <a:xfrm>
            <a:off x="881744" y="1025750"/>
            <a:ext cx="16230600" cy="950976"/>
          </a:xfrm>
        </p:spPr>
        <p:txBody>
          <a:bodyPr>
            <a:normAutofit/>
          </a:bodyPr>
          <a:lstStyle/>
          <a:p>
            <a:pPr algn="l"/>
            <a:r>
              <a:rPr lang="en-US" sz="4400" b="1" i="0" u="none" strike="noStrike" cap="none" dirty="0">
                <a:solidFill>
                  <a:srgbClr val="54152A"/>
                </a:solidFill>
                <a:latin typeface="Public Sans"/>
                <a:ea typeface="Public Sans"/>
                <a:cs typeface="Public Sans"/>
                <a:sym typeface="Public Sans"/>
              </a:rPr>
              <a:t>Mintzberg &amp; Waters, 2 of 2</a:t>
            </a:r>
            <a:endParaRPr lang="en-IN" dirty="0"/>
          </a:p>
        </p:txBody>
      </p:sp>
      <p:cxnSp>
        <p:nvCxnSpPr>
          <p:cNvPr id="294" name="Google Shape;294;p11">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50B1F517-A8FD-4CF9-9526-C65092616C35}"/>
              </a:ext>
            </a:extLst>
          </p:cNvPr>
          <p:cNvSpPr>
            <a:spLocks noGrp="1"/>
          </p:cNvSpPr>
          <p:nvPr>
            <p:ph sz="quarter" idx="10"/>
          </p:nvPr>
        </p:nvSpPr>
        <p:spPr>
          <a:xfrm>
            <a:off x="947058" y="2051050"/>
            <a:ext cx="16524514" cy="7844064"/>
          </a:xfrm>
        </p:spPr>
        <p:txBody>
          <a:bodyPr/>
          <a:lstStyle/>
          <a:p>
            <a:pPr marL="0" marR="0" lvl="0" indent="0" algn="l" rtl="0">
              <a:lnSpc>
                <a:spcPct val="163854"/>
              </a:lnSpc>
              <a:spcBef>
                <a:spcPts val="0"/>
              </a:spcBef>
              <a:spcAft>
                <a:spcPts val="0"/>
              </a:spcAft>
              <a:buClr>
                <a:srgbClr val="000000"/>
              </a:buClr>
              <a:buSzPts val="4800"/>
              <a:buFont typeface="Arial"/>
              <a:buNone/>
            </a:pPr>
            <a:r>
              <a:rPr lang="en-US" sz="3200" b="1" i="0" u="none" strike="noStrike" cap="none" dirty="0">
                <a:solidFill>
                  <a:srgbClr val="2B2C30"/>
                </a:solidFill>
                <a:latin typeface="Playfair Display"/>
                <a:ea typeface="Playfair Display"/>
                <a:cs typeface="Playfair Display"/>
                <a:sym typeface="Playfair Display"/>
              </a:rPr>
              <a:t>5 types of strategy:</a:t>
            </a:r>
            <a:endParaRPr lang="en-US" sz="3200" b="0" i="0" u="none" strike="noStrike" cap="none" dirty="0">
              <a:solidFill>
                <a:srgbClr val="000000"/>
              </a:solidFill>
              <a:latin typeface="Arial"/>
              <a:ea typeface="Arial"/>
              <a:cs typeface="Arial"/>
              <a:sym typeface="Arial"/>
            </a:endParaRPr>
          </a:p>
          <a:p>
            <a:pPr marL="685800" marR="0" lvl="0" indent="-685800" algn="l" rtl="0">
              <a:lnSpc>
                <a:spcPct val="196625"/>
              </a:lnSpc>
              <a:spcBef>
                <a:spcPts val="0"/>
              </a:spcBef>
              <a:spcAft>
                <a:spcPts val="0"/>
              </a:spcAft>
              <a:buClr>
                <a:srgbClr val="2B2C30"/>
              </a:buClr>
              <a:buSzPts val="4000"/>
              <a:buFont typeface="Arial"/>
              <a:buChar char="•"/>
            </a:pPr>
            <a:r>
              <a:rPr lang="en-US" sz="3200" b="1" i="0" u="none" strike="noStrike" cap="none" dirty="0">
                <a:solidFill>
                  <a:srgbClr val="2B2C30"/>
                </a:solidFill>
                <a:latin typeface="Playfair Display"/>
                <a:ea typeface="Playfair Display"/>
                <a:cs typeface="Playfair Display"/>
                <a:sym typeface="Playfair Display"/>
              </a:rPr>
              <a:t>Intended</a:t>
            </a:r>
            <a:r>
              <a:rPr lang="en-US" sz="3200" b="0" i="0" u="none" strike="noStrike" cap="none" dirty="0">
                <a:solidFill>
                  <a:srgbClr val="2B2C30"/>
                </a:solidFill>
                <a:latin typeface="Playfair Display"/>
                <a:ea typeface="Playfair Display"/>
                <a:cs typeface="Playfair Display"/>
                <a:sym typeface="Playfair Display"/>
              </a:rPr>
              <a:t>: What is planned</a:t>
            </a:r>
            <a:endParaRPr lang="en-US" sz="3200" b="0" i="0" u="none" strike="noStrike" cap="none" dirty="0">
              <a:solidFill>
                <a:srgbClr val="000000"/>
              </a:solidFill>
              <a:latin typeface="Arial"/>
              <a:ea typeface="Arial"/>
              <a:cs typeface="Arial"/>
              <a:sym typeface="Arial"/>
            </a:endParaRPr>
          </a:p>
          <a:p>
            <a:pPr marL="685800" marR="0" lvl="0" indent="-685800" algn="l" rtl="0">
              <a:lnSpc>
                <a:spcPct val="196625"/>
              </a:lnSpc>
              <a:spcBef>
                <a:spcPts val="0"/>
              </a:spcBef>
              <a:spcAft>
                <a:spcPts val="0"/>
              </a:spcAft>
              <a:buClr>
                <a:srgbClr val="2B2C30"/>
              </a:buClr>
              <a:buSzPts val="4000"/>
              <a:buFont typeface="Arial"/>
              <a:buChar char="•"/>
            </a:pPr>
            <a:r>
              <a:rPr lang="en-US" sz="3200" b="1" i="0" u="none" strike="noStrike" cap="none" dirty="0">
                <a:solidFill>
                  <a:srgbClr val="2B2C30"/>
                </a:solidFill>
                <a:latin typeface="Playfair Display"/>
                <a:ea typeface="Playfair Display"/>
                <a:cs typeface="Playfair Display"/>
                <a:sym typeface="Playfair Display"/>
              </a:rPr>
              <a:t>Deliberate</a:t>
            </a:r>
            <a:r>
              <a:rPr lang="en-US" sz="3200" b="0" i="0" u="none" strike="noStrike" cap="none" dirty="0">
                <a:solidFill>
                  <a:srgbClr val="2B2C30"/>
                </a:solidFill>
                <a:latin typeface="Playfair Display"/>
                <a:ea typeface="Playfair Display"/>
                <a:cs typeface="Playfair Display"/>
                <a:sym typeface="Playfair Display"/>
              </a:rPr>
              <a:t>: </a:t>
            </a:r>
            <a:r>
              <a:rPr lang="en-US" sz="3200" dirty="0">
                <a:solidFill>
                  <a:srgbClr val="2B2C30"/>
                </a:solidFill>
                <a:latin typeface="Playfair Display"/>
                <a:ea typeface="Playfair Display"/>
                <a:cs typeface="Playfair Display"/>
                <a:sym typeface="Playfair Display"/>
              </a:rPr>
              <a:t>A</a:t>
            </a:r>
            <a:r>
              <a:rPr lang="en-US" sz="3200" b="0" i="0" u="none" strike="noStrike" cap="none" dirty="0">
                <a:solidFill>
                  <a:srgbClr val="2B2C30"/>
                </a:solidFill>
                <a:latin typeface="Playfair Display"/>
                <a:ea typeface="Playfair Display"/>
                <a:cs typeface="Playfair Display"/>
                <a:sym typeface="Playfair Display"/>
              </a:rPr>
              <a:t> planned response to alter, but not completely change, an intended strategy in the face of dynamic conditions. </a:t>
            </a:r>
          </a:p>
          <a:p>
            <a:pPr marL="685800" marR="0" lvl="0" indent="-685800" algn="l" rtl="0">
              <a:lnSpc>
                <a:spcPct val="196625"/>
              </a:lnSpc>
              <a:spcBef>
                <a:spcPts val="0"/>
              </a:spcBef>
              <a:spcAft>
                <a:spcPts val="0"/>
              </a:spcAft>
              <a:buClr>
                <a:srgbClr val="2B2C30"/>
              </a:buClr>
              <a:buSzPts val="4000"/>
              <a:buFont typeface="Arial"/>
              <a:buChar char="•"/>
            </a:pPr>
            <a:r>
              <a:rPr lang="en-US" sz="3200" b="1" i="0" u="none" strike="noStrike" cap="none" dirty="0">
                <a:solidFill>
                  <a:srgbClr val="2B2C30"/>
                </a:solidFill>
                <a:latin typeface="Playfair Display"/>
                <a:ea typeface="Playfair Display"/>
                <a:cs typeface="Playfair Display"/>
                <a:sym typeface="Playfair Display"/>
              </a:rPr>
              <a:t>Emergent</a:t>
            </a:r>
            <a:r>
              <a:rPr lang="en-US" sz="3200" b="0" i="0" u="none" strike="noStrike" cap="none" dirty="0">
                <a:solidFill>
                  <a:srgbClr val="2B2C30"/>
                </a:solidFill>
                <a:latin typeface="Playfair Display"/>
                <a:ea typeface="Playfair Display"/>
                <a:cs typeface="Playfair Display"/>
                <a:sym typeface="Playfair Display"/>
              </a:rPr>
              <a:t>: a completely new and unplanned strategy that is formulated in response to an unexpected circumstance, </a:t>
            </a:r>
          </a:p>
          <a:p>
            <a:pPr marL="685800" marR="0" lvl="0" indent="-685800" algn="l" rtl="0">
              <a:lnSpc>
                <a:spcPct val="196625"/>
              </a:lnSpc>
              <a:spcBef>
                <a:spcPts val="0"/>
              </a:spcBef>
              <a:spcAft>
                <a:spcPts val="0"/>
              </a:spcAft>
              <a:buClr>
                <a:srgbClr val="2B2C30"/>
              </a:buClr>
              <a:buSzPts val="4000"/>
              <a:buFont typeface="Arial"/>
              <a:buChar char="•"/>
            </a:pPr>
            <a:r>
              <a:rPr lang="en-US" sz="3200" b="1" i="0" u="none" strike="noStrike" cap="none" dirty="0">
                <a:solidFill>
                  <a:srgbClr val="2B2C30"/>
                </a:solidFill>
                <a:latin typeface="Playfair Display"/>
                <a:ea typeface="Playfair Display"/>
                <a:cs typeface="Playfair Display"/>
                <a:sym typeface="Playfair Display"/>
              </a:rPr>
              <a:t>Realized</a:t>
            </a:r>
            <a:r>
              <a:rPr lang="en-US" sz="3200" b="0" i="0" u="none" strike="noStrike" cap="none" dirty="0">
                <a:solidFill>
                  <a:srgbClr val="2B2C30"/>
                </a:solidFill>
                <a:latin typeface="Playfair Display"/>
                <a:ea typeface="Playfair Display"/>
                <a:cs typeface="Playfair Display"/>
                <a:sym typeface="Playfair Display"/>
              </a:rPr>
              <a:t>: What is ultimately followed</a:t>
            </a:r>
            <a:endParaRPr lang="en-US" sz="3200" b="0" i="0" u="none" strike="noStrike" cap="none" dirty="0">
              <a:solidFill>
                <a:srgbClr val="000000"/>
              </a:solidFill>
              <a:latin typeface="Arial"/>
              <a:ea typeface="Arial"/>
              <a:cs typeface="Arial"/>
              <a:sym typeface="Arial"/>
            </a:endParaRPr>
          </a:p>
          <a:p>
            <a:pPr marL="685800" marR="0" lvl="0" indent="-685800" algn="l" rtl="0">
              <a:lnSpc>
                <a:spcPct val="196625"/>
              </a:lnSpc>
              <a:spcBef>
                <a:spcPts val="0"/>
              </a:spcBef>
              <a:spcAft>
                <a:spcPts val="0"/>
              </a:spcAft>
              <a:buClr>
                <a:srgbClr val="2B2C30"/>
              </a:buClr>
              <a:buSzPts val="4000"/>
              <a:buFont typeface="Arial"/>
              <a:buChar char="•"/>
            </a:pPr>
            <a:r>
              <a:rPr lang="en-US" sz="3200" b="1" i="0" u="none" strike="noStrike" cap="none" dirty="0">
                <a:solidFill>
                  <a:srgbClr val="2B2C30"/>
                </a:solidFill>
                <a:latin typeface="Playfair Display"/>
                <a:ea typeface="Playfair Display"/>
                <a:cs typeface="Playfair Display"/>
                <a:sym typeface="Playfair Display"/>
              </a:rPr>
              <a:t>Unrealized</a:t>
            </a:r>
            <a:r>
              <a:rPr lang="en-US" sz="3200" b="0" i="0" u="none" strike="noStrike" cap="none" dirty="0">
                <a:solidFill>
                  <a:srgbClr val="2B2C30"/>
                </a:solidFill>
                <a:latin typeface="Playfair Display"/>
                <a:ea typeface="Playfair Display"/>
                <a:cs typeface="Playfair Display"/>
                <a:sym typeface="Playfair Display"/>
              </a:rPr>
              <a:t>: What is abandoned</a:t>
            </a:r>
            <a:endParaRPr lang="en-US" sz="3200" b="0" i="0" u="none" strike="noStrike" cap="none" dirty="0">
              <a:solidFill>
                <a:srgbClr val="000000"/>
              </a:solidFill>
              <a:latin typeface="Arial"/>
              <a:ea typeface="Arial"/>
              <a:cs typeface="Arial"/>
              <a:sym typeface="Arial"/>
            </a:endParaRPr>
          </a:p>
          <a:p>
            <a:pPr marL="0" marR="0" lvl="0" indent="0" algn="l" rtl="0">
              <a:lnSpc>
                <a:spcPct val="163854"/>
              </a:lnSpc>
              <a:spcBef>
                <a:spcPts val="0"/>
              </a:spcBef>
              <a:spcAft>
                <a:spcPts val="0"/>
              </a:spcAft>
              <a:buClr>
                <a:srgbClr val="000000"/>
              </a:buClr>
              <a:buSzPts val="4800"/>
              <a:buFont typeface="Arial"/>
              <a:buNone/>
            </a:pPr>
            <a:endParaRPr lang="en-US" sz="1400" b="0" i="0" u="none" strike="noStrike" cap="none" dirty="0">
              <a:solidFill>
                <a:srgbClr val="000000"/>
              </a:solidFill>
              <a:latin typeface="Arial"/>
              <a:ea typeface="Arial"/>
              <a:cs typeface="Arial"/>
              <a:sym typeface="Arial"/>
            </a:endParaRPr>
          </a:p>
          <a:p>
            <a:endParaRPr lang="en-IN" dirty="0"/>
          </a:p>
        </p:txBody>
      </p:sp>
      <p:sp>
        <p:nvSpPr>
          <p:cNvPr id="295" name="Google Shape;295;p11">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359429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21"/>
        <p:cNvGrpSpPr/>
        <p:nvPr/>
      </p:nvGrpSpPr>
      <p:grpSpPr>
        <a:xfrm>
          <a:off x="0" y="0"/>
          <a:ext cx="0" cy="0"/>
          <a:chOff x="0" y="0"/>
          <a:chExt cx="0" cy="0"/>
        </a:xfrm>
      </p:grpSpPr>
      <p:sp>
        <p:nvSpPr>
          <p:cNvPr id="3" name="Title 2">
            <a:extLst>
              <a:ext uri="{FF2B5EF4-FFF2-40B4-BE49-F238E27FC236}">
                <a16:creationId xmlns:a16="http://schemas.microsoft.com/office/drawing/2014/main" id="{1051058C-0A03-48DF-A413-762017798A98}"/>
              </a:ext>
            </a:extLst>
          </p:cNvPr>
          <p:cNvSpPr>
            <a:spLocks noGrp="1"/>
          </p:cNvSpPr>
          <p:nvPr>
            <p:ph type="title"/>
          </p:nvPr>
        </p:nvSpPr>
        <p:spPr>
          <a:xfrm>
            <a:off x="947057" y="862466"/>
            <a:ext cx="16328571" cy="1143000"/>
          </a:xfrm>
        </p:spPr>
        <p:txBody>
          <a:bodyPr>
            <a:normAutofit/>
          </a:bodyPr>
          <a:lstStyle/>
          <a:p>
            <a:pPr algn="l"/>
            <a:r>
              <a:rPr lang="en-US" sz="4400" b="1" dirty="0">
                <a:solidFill>
                  <a:srgbClr val="54152A"/>
                </a:solidFill>
                <a:latin typeface="Public Sans"/>
                <a:ea typeface="Public Sans"/>
                <a:cs typeface="Public Sans"/>
                <a:sym typeface="Public Sans"/>
              </a:rPr>
              <a:t>Why Strategic Management Is Important</a:t>
            </a:r>
            <a:endParaRPr lang="en-IN" dirty="0"/>
          </a:p>
        </p:txBody>
      </p:sp>
      <p:cxnSp>
        <p:nvCxnSpPr>
          <p:cNvPr id="323" name="Google Shape;323;g33d106abb61_0_138">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253E74B2-56FC-4AF1-AB13-93ACC42CDB78}"/>
              </a:ext>
            </a:extLst>
          </p:cNvPr>
          <p:cNvSpPr>
            <a:spLocks noGrp="1"/>
          </p:cNvSpPr>
          <p:nvPr>
            <p:ph sz="quarter" idx="10"/>
          </p:nvPr>
        </p:nvSpPr>
        <p:spPr>
          <a:xfrm>
            <a:off x="1113745" y="2181678"/>
            <a:ext cx="7181169" cy="5656036"/>
          </a:xfrm>
        </p:spPr>
        <p:txBody>
          <a:bodyPr>
            <a:normAutofit fontScale="92500" lnSpcReduction="10000"/>
          </a:bodyPr>
          <a:lstStyle/>
          <a:p>
            <a:pPr marL="0" lvl="0" indent="0" algn="l" rtl="0">
              <a:lnSpc>
                <a:spcPct val="115000"/>
              </a:lnSpc>
              <a:spcBef>
                <a:spcPts val="1200"/>
              </a:spcBef>
              <a:spcAft>
                <a:spcPts val="0"/>
              </a:spcAft>
              <a:buNone/>
            </a:pPr>
            <a:r>
              <a:rPr lang="en-US" sz="2800" dirty="0">
                <a:solidFill>
                  <a:schemeClr val="dk1"/>
                </a:solidFill>
                <a:latin typeface="Playfair Display"/>
                <a:ea typeface="Playfair Display"/>
                <a:cs typeface="Playfair Display"/>
                <a:sym typeface="Playfair Display"/>
              </a:rPr>
              <a:t>Strategic management is a dynamic, ongoing process that includes:</a:t>
            </a:r>
          </a:p>
          <a:p>
            <a:pPr marL="457200" lvl="0" indent="-393700" algn="l" rtl="0">
              <a:lnSpc>
                <a:spcPct val="115000"/>
              </a:lnSpc>
              <a:spcBef>
                <a:spcPts val="1200"/>
              </a:spcBef>
              <a:spcAft>
                <a:spcPts val="0"/>
              </a:spcAft>
              <a:buClr>
                <a:schemeClr val="dk1"/>
              </a:buClr>
              <a:buSzPts val="2600"/>
              <a:buFont typeface="Playfair Display"/>
              <a:buChar char="●"/>
            </a:pPr>
            <a:r>
              <a:rPr lang="en-US" sz="2800" dirty="0">
                <a:solidFill>
                  <a:schemeClr val="dk1"/>
                </a:solidFill>
                <a:latin typeface="Playfair Display"/>
                <a:ea typeface="Playfair Display"/>
                <a:cs typeface="Playfair Display"/>
                <a:sym typeface="Playfair Display"/>
              </a:rPr>
              <a:t>Strategic analysis</a:t>
            </a:r>
          </a:p>
          <a:p>
            <a:pPr marL="457200" lvl="0" indent="-393700" algn="l" rtl="0">
              <a:lnSpc>
                <a:spcPct val="115000"/>
              </a:lnSpc>
              <a:spcBef>
                <a:spcPts val="0"/>
              </a:spcBef>
              <a:spcAft>
                <a:spcPts val="0"/>
              </a:spcAft>
              <a:buClr>
                <a:schemeClr val="dk1"/>
              </a:buClr>
              <a:buSzPts val="2600"/>
              <a:buFont typeface="Playfair Display"/>
              <a:buChar char="●"/>
            </a:pPr>
            <a:r>
              <a:rPr lang="en-US" sz="2800" dirty="0">
                <a:solidFill>
                  <a:schemeClr val="dk1"/>
                </a:solidFill>
                <a:latin typeface="Playfair Display"/>
                <a:ea typeface="Playfair Display"/>
                <a:cs typeface="Playfair Display"/>
                <a:sym typeface="Playfair Display"/>
              </a:rPr>
              <a:t>Strategy formulation</a:t>
            </a:r>
          </a:p>
          <a:p>
            <a:pPr marL="457200" lvl="0" indent="-393700" algn="l" rtl="0">
              <a:lnSpc>
                <a:spcPct val="115000"/>
              </a:lnSpc>
              <a:spcBef>
                <a:spcPts val="0"/>
              </a:spcBef>
              <a:spcAft>
                <a:spcPts val="0"/>
              </a:spcAft>
              <a:buClr>
                <a:schemeClr val="dk1"/>
              </a:buClr>
              <a:buSzPts val="2600"/>
              <a:buFont typeface="Playfair Display"/>
              <a:buChar char="●"/>
            </a:pPr>
            <a:r>
              <a:rPr lang="en-US" sz="2800" dirty="0">
                <a:solidFill>
                  <a:schemeClr val="dk1"/>
                </a:solidFill>
                <a:latin typeface="Playfair Display"/>
                <a:ea typeface="Playfair Display"/>
                <a:cs typeface="Playfair Display"/>
                <a:sym typeface="Playfair Display"/>
              </a:rPr>
              <a:t>Strategy implementation</a:t>
            </a:r>
          </a:p>
          <a:p>
            <a:pPr marL="0" lvl="0" indent="0" algn="l" rtl="0">
              <a:lnSpc>
                <a:spcPct val="115000"/>
              </a:lnSpc>
              <a:spcBef>
                <a:spcPts val="1200"/>
              </a:spcBef>
              <a:spcAft>
                <a:spcPts val="0"/>
              </a:spcAft>
              <a:buNone/>
            </a:pPr>
            <a:r>
              <a:rPr lang="en-US" sz="2800" dirty="0">
                <a:solidFill>
                  <a:schemeClr val="dk1"/>
                </a:solidFill>
                <a:latin typeface="Playfair Display"/>
                <a:ea typeface="Playfair Display"/>
                <a:cs typeface="Playfair Display"/>
                <a:sym typeface="Playfair Display"/>
              </a:rPr>
              <a:t>It answers the fundamental question:</a:t>
            </a:r>
            <a:br>
              <a:rPr lang="en-US" sz="2800" dirty="0">
                <a:solidFill>
                  <a:schemeClr val="dk1"/>
                </a:solidFill>
                <a:latin typeface="Playfair Display"/>
                <a:ea typeface="Playfair Display"/>
                <a:cs typeface="Playfair Display"/>
                <a:sym typeface="Playfair Display"/>
              </a:rPr>
            </a:br>
            <a:r>
              <a:rPr lang="en-US" sz="2800" dirty="0">
                <a:solidFill>
                  <a:schemeClr val="dk1"/>
                </a:solidFill>
                <a:latin typeface="Playfair Display"/>
                <a:ea typeface="Playfair Display"/>
                <a:cs typeface="Playfair Display"/>
                <a:sym typeface="Playfair Display"/>
              </a:rPr>
              <a:t> How can a firm create and sustain a competitive advantage?</a:t>
            </a:r>
          </a:p>
          <a:p>
            <a:pPr marL="0" lvl="0" indent="0" algn="l" rtl="0">
              <a:lnSpc>
                <a:spcPct val="115000"/>
              </a:lnSpc>
              <a:spcBef>
                <a:spcPts val="1200"/>
              </a:spcBef>
              <a:spcAft>
                <a:spcPts val="1200"/>
              </a:spcAft>
              <a:buNone/>
            </a:pPr>
            <a:r>
              <a:rPr lang="en-US" sz="2800" dirty="0">
                <a:solidFill>
                  <a:schemeClr val="dk1"/>
                </a:solidFill>
                <a:latin typeface="Playfair Display"/>
                <a:ea typeface="Playfair Display"/>
                <a:cs typeface="Playfair Display"/>
                <a:sym typeface="Playfair Display"/>
              </a:rPr>
              <a:t>Strategic management positions a company for superior performance relative to its competitors.</a:t>
            </a:r>
          </a:p>
        </p:txBody>
      </p:sp>
      <p:sp>
        <p:nvSpPr>
          <p:cNvPr id="5" name="Content Placeholder 4">
            <a:extLst>
              <a:ext uri="{FF2B5EF4-FFF2-40B4-BE49-F238E27FC236}">
                <a16:creationId xmlns:a16="http://schemas.microsoft.com/office/drawing/2014/main" id="{11C75B81-5B81-49B7-B9DC-E0B79FC4B93E}"/>
              </a:ext>
            </a:extLst>
          </p:cNvPr>
          <p:cNvSpPr>
            <a:spLocks noGrp="1"/>
          </p:cNvSpPr>
          <p:nvPr>
            <p:ph sz="quarter" idx="11"/>
          </p:nvPr>
        </p:nvSpPr>
        <p:spPr>
          <a:xfrm>
            <a:off x="8850085" y="2220688"/>
            <a:ext cx="7576457" cy="4082142"/>
          </a:xfrm>
        </p:spPr>
        <p:txBody>
          <a:bodyPr>
            <a:normAutofit/>
          </a:bodyPr>
          <a:lstStyle/>
          <a:p>
            <a:pPr marL="0" marR="0" lvl="0" indent="0" algn="l" defTabSz="914400" rtl="0" eaLnBrk="1" fontAlgn="auto" latinLnBrk="0" hangingPunct="1">
              <a:lnSpc>
                <a:spcPct val="115000"/>
              </a:lnSpc>
              <a:spcBef>
                <a:spcPts val="1200"/>
              </a:spcBef>
              <a:spcAft>
                <a:spcPts val="0"/>
              </a:spcAft>
              <a:buClr>
                <a:srgbClr val="000000"/>
              </a:buClr>
              <a:buSzPts val="3200"/>
              <a:buFont typeface="Arial"/>
              <a:buNone/>
              <a:tabLst/>
              <a:defRPr/>
            </a:pPr>
            <a:r>
              <a:rPr kumimoji="0" lang="en-US" sz="2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Strategic Leadership:</a:t>
            </a:r>
          </a:p>
          <a:p>
            <a:pPr marL="457200" marR="0" lvl="0" indent="-393700" algn="l" defTabSz="914400" rtl="0" eaLnBrk="1" fontAlgn="auto" latinLnBrk="0" hangingPunct="1">
              <a:lnSpc>
                <a:spcPct val="115000"/>
              </a:lnSpc>
              <a:spcBef>
                <a:spcPts val="1200"/>
              </a:spcBef>
              <a:spcAft>
                <a:spcPts val="0"/>
              </a:spcAft>
              <a:buClr>
                <a:srgbClr val="000000"/>
              </a:buClr>
              <a:buSzPts val="2600"/>
              <a:buFont typeface="Playfair Display"/>
              <a:buChar char="●"/>
              <a:tabLst/>
              <a:defRPr/>
            </a:pPr>
            <a:r>
              <a:rPr kumimoji="0" lang="en-US" sz="2600" b="0" i="0" u="none" strike="noStrike" kern="0" cap="none" spc="0" normalizeH="0" baseline="0" noProof="0" dirty="0">
                <a:ln>
                  <a:noFill/>
                </a:ln>
                <a:solidFill>
                  <a:srgbClr val="000000"/>
                </a:solidFill>
                <a:effectLst/>
                <a:uLnTx/>
                <a:uFillTx/>
                <a:latin typeface="Playfair Display"/>
                <a:cs typeface="Calibri"/>
                <a:sym typeface="Playfair Display"/>
              </a:rPr>
              <a:t>Ensures the company has the talent and capacity to execute strategy</a:t>
            </a:r>
          </a:p>
          <a:p>
            <a:pPr marL="457200" marR="0" lvl="0" indent="-393700" algn="l" defTabSz="914400" rtl="0" eaLnBrk="1" fontAlgn="auto" latinLnBrk="0" hangingPunct="1">
              <a:lnSpc>
                <a:spcPct val="115000"/>
              </a:lnSpc>
              <a:spcBef>
                <a:spcPts val="0"/>
              </a:spcBef>
              <a:spcAft>
                <a:spcPts val="0"/>
              </a:spcAft>
              <a:buClr>
                <a:srgbClr val="000000"/>
              </a:buClr>
              <a:buSzPts val="2600"/>
              <a:buFont typeface="Playfair Display"/>
              <a:buChar char="●"/>
              <a:tabLst/>
              <a:defRPr/>
            </a:pPr>
            <a:r>
              <a:rPr kumimoji="0" lang="en-US" sz="2600" b="0" i="0" u="none" strike="noStrike" kern="0" cap="none" spc="0" normalizeH="0" baseline="0" noProof="0" dirty="0">
                <a:ln>
                  <a:noFill/>
                </a:ln>
                <a:solidFill>
                  <a:srgbClr val="000000"/>
                </a:solidFill>
                <a:effectLst/>
                <a:uLnTx/>
                <a:uFillTx/>
                <a:latin typeface="Playfair Display"/>
                <a:cs typeface="Calibri"/>
                <a:sym typeface="Playfair Display"/>
              </a:rPr>
              <a:t>Guides evidence-based decisions across all levels</a:t>
            </a:r>
          </a:p>
          <a:p>
            <a:pPr marL="457200" marR="0" lvl="0" indent="-393700" algn="l" defTabSz="914400" rtl="0" eaLnBrk="1" fontAlgn="auto" latinLnBrk="0" hangingPunct="1">
              <a:lnSpc>
                <a:spcPct val="115000"/>
              </a:lnSpc>
              <a:spcBef>
                <a:spcPts val="0"/>
              </a:spcBef>
              <a:spcAft>
                <a:spcPts val="0"/>
              </a:spcAft>
              <a:buClr>
                <a:srgbClr val="000000"/>
              </a:buClr>
              <a:buSzPts val="2600"/>
              <a:buFont typeface="Playfair Display"/>
              <a:buChar char="●"/>
              <a:tabLst/>
              <a:defRPr/>
            </a:pPr>
            <a:r>
              <a:rPr kumimoji="0" lang="en-US" sz="2600" b="0" i="0" u="none" strike="noStrike" kern="0" cap="none" spc="0" normalizeH="0" baseline="0" noProof="0" dirty="0">
                <a:ln>
                  <a:noFill/>
                </a:ln>
                <a:solidFill>
                  <a:srgbClr val="000000"/>
                </a:solidFill>
                <a:effectLst/>
                <a:uLnTx/>
                <a:uFillTx/>
                <a:latin typeface="Playfair Display"/>
                <a:cs typeface="Calibri"/>
                <a:sym typeface="Playfair Display"/>
              </a:rPr>
              <a:t>Is essential to effective and adaptive strategy</a:t>
            </a:r>
          </a:p>
        </p:txBody>
      </p:sp>
      <p:sp>
        <p:nvSpPr>
          <p:cNvPr id="6" name="Content Placeholder 5">
            <a:extLst>
              <a:ext uri="{FF2B5EF4-FFF2-40B4-BE49-F238E27FC236}">
                <a16:creationId xmlns:a16="http://schemas.microsoft.com/office/drawing/2014/main" id="{4AEBA084-55DA-4BA9-877E-51CAEA50CFDD}"/>
              </a:ext>
            </a:extLst>
          </p:cNvPr>
          <p:cNvSpPr>
            <a:spLocks noGrp="1"/>
          </p:cNvSpPr>
          <p:nvPr>
            <p:ph sz="quarter" idx="12"/>
          </p:nvPr>
        </p:nvSpPr>
        <p:spPr>
          <a:xfrm>
            <a:off x="1086302" y="8066314"/>
            <a:ext cx="11747955" cy="2220686"/>
          </a:xfrm>
        </p:spPr>
        <p:txBody>
          <a:bodyPr>
            <a:normAutofit/>
          </a:bodyPr>
          <a:lstStyle/>
          <a:p>
            <a:pPr marL="0" marR="0" lvl="0" indent="0" algn="l" defTabSz="914400" rtl="0" eaLnBrk="1" fontAlgn="auto" latinLnBrk="0" hangingPunct="1">
              <a:lnSpc>
                <a:spcPct val="115000"/>
              </a:lnSpc>
              <a:spcBef>
                <a:spcPts val="1200"/>
              </a:spcBef>
              <a:spcAft>
                <a:spcPts val="0"/>
              </a:spcAft>
              <a:buClr>
                <a:srgbClr val="000000"/>
              </a:buClr>
              <a:buSzPts val="3200"/>
              <a:buFont typeface="Arial"/>
              <a:buNone/>
              <a:tabLst/>
              <a:defRPr/>
            </a:pPr>
            <a:r>
              <a:rPr kumimoji="0" lang="en-US" sz="20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Why it </a:t>
            </a:r>
            <a:r>
              <a:rPr kumimoji="0" lang="en-US" sz="2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matters</a:t>
            </a:r>
            <a:r>
              <a:rPr kumimoji="0" lang="en-US" sz="20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t>
            </a:r>
          </a:p>
          <a:p>
            <a:pPr marL="457200" marR="0" lvl="0" indent="-393700" algn="l" defTabSz="914400" rtl="0" eaLnBrk="1" fontAlgn="auto" latinLnBrk="0" hangingPunct="1">
              <a:lnSpc>
                <a:spcPct val="134000"/>
              </a:lnSpc>
              <a:spcBef>
                <a:spcPts val="1200"/>
              </a:spcBef>
              <a:spcAft>
                <a:spcPts val="0"/>
              </a:spcAft>
              <a:buClr>
                <a:srgbClr val="000000"/>
              </a:buClr>
              <a:buSzPts val="2600"/>
              <a:buFont typeface="Arial"/>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Determines whether a company survives, grows, and leads</a:t>
            </a:r>
          </a:p>
          <a:p>
            <a:pPr marL="457200" marR="0" lvl="0" indent="-393700" algn="l" defTabSz="914400" rtl="0" eaLnBrk="1" fontAlgn="auto" latinLnBrk="0" hangingPunct="1">
              <a:lnSpc>
                <a:spcPct val="134000"/>
              </a:lnSpc>
              <a:spcBef>
                <a:spcPts val="0"/>
              </a:spcBef>
              <a:spcAft>
                <a:spcPts val="0"/>
              </a:spcAft>
              <a:buClr>
                <a:srgbClr val="000000"/>
              </a:buClr>
              <a:buSzPts val="2600"/>
              <a:buFont typeface="Arial"/>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Business success depends on sound strategy, execution, and leadership</a:t>
            </a:r>
          </a:p>
        </p:txBody>
      </p:sp>
      <p:sp>
        <p:nvSpPr>
          <p:cNvPr id="324" name="Google Shape;324;g33d106abb61_0_138">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993933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2"/>
        <p:cNvGrpSpPr/>
        <p:nvPr/>
      </p:nvGrpSpPr>
      <p:grpSpPr>
        <a:xfrm>
          <a:off x="0" y="0"/>
          <a:ext cx="0" cy="0"/>
          <a:chOff x="0" y="0"/>
          <a:chExt cx="0" cy="0"/>
        </a:xfrm>
      </p:grpSpPr>
      <p:sp>
        <p:nvSpPr>
          <p:cNvPr id="3" name="Title 2">
            <a:extLst>
              <a:ext uri="{FF2B5EF4-FFF2-40B4-BE49-F238E27FC236}">
                <a16:creationId xmlns:a16="http://schemas.microsoft.com/office/drawing/2014/main" id="{47815CDB-77DB-4F9C-B6AD-B07BFD7A29E5}"/>
              </a:ext>
            </a:extLst>
          </p:cNvPr>
          <p:cNvSpPr>
            <a:spLocks noGrp="1"/>
          </p:cNvSpPr>
          <p:nvPr>
            <p:ph type="title"/>
          </p:nvPr>
        </p:nvSpPr>
        <p:spPr>
          <a:xfrm>
            <a:off x="914399" y="895123"/>
            <a:ext cx="16263257" cy="1143000"/>
          </a:xfrm>
        </p:spPr>
        <p:txBody>
          <a:bodyPr>
            <a:normAutofit/>
          </a:bodyPr>
          <a:lstStyle/>
          <a:p>
            <a:pPr algn="l"/>
            <a:r>
              <a:rPr lang="en-US" sz="4400" b="1" dirty="0">
                <a:solidFill>
                  <a:srgbClr val="54152A"/>
                </a:solidFill>
                <a:latin typeface="Public Sans"/>
                <a:ea typeface="Public Sans"/>
                <a:cs typeface="Public Sans"/>
                <a:sym typeface="Public Sans"/>
              </a:rPr>
              <a:t>The History of Strategic Management</a:t>
            </a:r>
            <a:endParaRPr lang="en-IN" dirty="0"/>
          </a:p>
        </p:txBody>
      </p:sp>
      <p:cxnSp>
        <p:nvCxnSpPr>
          <p:cNvPr id="334" name="Google Shape;334;g33d106abb61_0_157">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3782B322-4CB0-4DE6-A20C-4E37F6253F14}"/>
              </a:ext>
            </a:extLst>
          </p:cNvPr>
          <p:cNvSpPr>
            <a:spLocks noGrp="1"/>
          </p:cNvSpPr>
          <p:nvPr>
            <p:ph sz="quarter" idx="10"/>
          </p:nvPr>
        </p:nvSpPr>
        <p:spPr>
          <a:xfrm>
            <a:off x="947058" y="2057400"/>
            <a:ext cx="6923313" cy="4637314"/>
          </a:xfrm>
        </p:spPr>
        <p:txBody>
          <a:bodyPr>
            <a:normAutofit fontScale="55000" lnSpcReduction="20000"/>
          </a:bodyPr>
          <a:lstStyle/>
          <a:p>
            <a:pPr marL="0">
              <a:lnSpc>
                <a:spcPct val="184000"/>
              </a:lnSpc>
              <a:spcBef>
                <a:spcPts val="1200"/>
              </a:spcBef>
              <a:buClr>
                <a:srgbClr val="000000"/>
              </a:buClr>
            </a:pPr>
            <a:r>
              <a:rPr lang="en-US" sz="4200" b="1" dirty="0">
                <a:latin typeface="Playfair Display"/>
                <a:sym typeface="Playfair Display"/>
              </a:rPr>
              <a:t>Strategy in Human History:</a:t>
            </a:r>
          </a:p>
          <a:p>
            <a:pPr marL="457200" indent="-374650">
              <a:lnSpc>
                <a:spcPct val="184000"/>
              </a:lnSpc>
              <a:spcBef>
                <a:spcPts val="1200"/>
              </a:spcBef>
              <a:buSzPts val="2300"/>
              <a:buFont typeface="Playfair Display"/>
              <a:buChar char="●"/>
            </a:pPr>
            <a:r>
              <a:rPr lang="en-US" sz="4200" dirty="0">
                <a:latin typeface="Playfair Display"/>
                <a:sym typeface="Playfair Display"/>
              </a:rPr>
              <a:t>Indigenous nations used strategic alliances pre-colonization</a:t>
            </a:r>
          </a:p>
          <a:p>
            <a:pPr marL="457200" indent="-374650">
              <a:lnSpc>
                <a:spcPct val="184000"/>
              </a:lnSpc>
              <a:spcBef>
                <a:spcPts val="0"/>
              </a:spcBef>
              <a:buSzPts val="2300"/>
              <a:buFont typeface="Playfair Display"/>
              <a:buChar char="●"/>
            </a:pPr>
            <a:r>
              <a:rPr lang="en-US" sz="4200" dirty="0">
                <a:latin typeface="Playfair Display"/>
                <a:sym typeface="Playfair Display"/>
              </a:rPr>
              <a:t>Classic texts like The Art of War, The Aeneid, and The Prince reflect strategic thinking</a:t>
            </a:r>
          </a:p>
          <a:p>
            <a:pPr marL="457200" indent="-374650">
              <a:lnSpc>
                <a:spcPct val="184000"/>
              </a:lnSpc>
              <a:spcBef>
                <a:spcPts val="0"/>
              </a:spcBef>
              <a:buSzPts val="2300"/>
              <a:buFont typeface="Playfair Display"/>
              <a:buChar char="●"/>
            </a:pPr>
            <a:r>
              <a:rPr lang="en-US" sz="4200" dirty="0">
                <a:latin typeface="Playfair Display"/>
                <a:sym typeface="Playfair Display"/>
              </a:rPr>
              <a:t>Military lessons from Waterloo, the U.S. Civil War, and WWII still inform modern strategy</a:t>
            </a:r>
          </a:p>
        </p:txBody>
      </p:sp>
      <p:sp>
        <p:nvSpPr>
          <p:cNvPr id="5" name="Content Placeholder 4">
            <a:extLst>
              <a:ext uri="{FF2B5EF4-FFF2-40B4-BE49-F238E27FC236}">
                <a16:creationId xmlns:a16="http://schemas.microsoft.com/office/drawing/2014/main" id="{2BC6F82A-F30F-4197-8425-A94B71DC8CD8}"/>
              </a:ext>
            </a:extLst>
          </p:cNvPr>
          <p:cNvSpPr>
            <a:spLocks noGrp="1"/>
          </p:cNvSpPr>
          <p:nvPr>
            <p:ph sz="quarter" idx="11"/>
          </p:nvPr>
        </p:nvSpPr>
        <p:spPr>
          <a:xfrm>
            <a:off x="980851" y="6199640"/>
            <a:ext cx="6889522" cy="3270933"/>
          </a:xfrm>
        </p:spPr>
        <p:txBody>
          <a:bodyPr>
            <a:normAutofit fontScale="92500"/>
          </a:bodyPr>
          <a:lstStyle/>
          <a:p>
            <a:pPr marL="0">
              <a:lnSpc>
                <a:spcPct val="164000"/>
              </a:lnSpc>
              <a:spcBef>
                <a:spcPts val="1200"/>
              </a:spcBef>
              <a:spcAft>
                <a:spcPts val="1200"/>
              </a:spcAft>
              <a:buClr>
                <a:srgbClr val="000000"/>
              </a:buClr>
            </a:pPr>
            <a:r>
              <a:rPr lang="en-US" sz="2500" b="1" dirty="0">
                <a:latin typeface="Playfair Display"/>
                <a:sym typeface="Playfair Display"/>
              </a:rPr>
              <a:t>Key Takeaway:</a:t>
            </a:r>
            <a:br>
              <a:rPr lang="en-US" sz="2300" b="1" dirty="0">
                <a:latin typeface="Playfair Display"/>
                <a:sym typeface="Playfair Display"/>
              </a:rPr>
            </a:br>
            <a:r>
              <a:rPr lang="en-US" sz="2300" dirty="0">
                <a:latin typeface="Playfair Display"/>
                <a:sym typeface="Playfair Display"/>
              </a:rPr>
              <a:t> </a:t>
            </a:r>
            <a:r>
              <a:rPr lang="en-US" sz="2500" dirty="0">
                <a:latin typeface="Playfair Display"/>
                <a:sym typeface="Playfair Display"/>
              </a:rPr>
              <a:t>Understanding the evolution of strategic management from ancient tactics to AI-era tech firms; helps explain how strategy adapts to societal, ethical, and technological shifts</a:t>
            </a:r>
            <a:r>
              <a:rPr lang="en-US" sz="2300" dirty="0">
                <a:latin typeface="Playfair Display"/>
                <a:sym typeface="Playfair Display"/>
              </a:rPr>
              <a:t>.</a:t>
            </a:r>
          </a:p>
        </p:txBody>
      </p:sp>
      <p:sp>
        <p:nvSpPr>
          <p:cNvPr id="6" name="Content Placeholder 5">
            <a:extLst>
              <a:ext uri="{FF2B5EF4-FFF2-40B4-BE49-F238E27FC236}">
                <a16:creationId xmlns:a16="http://schemas.microsoft.com/office/drawing/2014/main" id="{7D3E66C6-F83C-4949-83D6-82766CBD8400}"/>
              </a:ext>
            </a:extLst>
          </p:cNvPr>
          <p:cNvSpPr>
            <a:spLocks noGrp="1"/>
          </p:cNvSpPr>
          <p:nvPr>
            <p:ph sz="quarter" idx="12"/>
          </p:nvPr>
        </p:nvSpPr>
        <p:spPr>
          <a:xfrm>
            <a:off x="7976963" y="1993219"/>
            <a:ext cx="9853838" cy="7477354"/>
          </a:xfrm>
        </p:spPr>
        <p:txBody>
          <a:bodyPr>
            <a:normAutofit fontScale="55000" lnSpcReduction="20000"/>
          </a:bodyPr>
          <a:lstStyle/>
          <a:p>
            <a:pPr marL="0" indent="0">
              <a:lnSpc>
                <a:spcPct val="135000"/>
              </a:lnSpc>
              <a:spcBef>
                <a:spcPts val="1200"/>
              </a:spcBef>
              <a:buFont typeface="Arial"/>
              <a:buNone/>
            </a:pPr>
            <a:r>
              <a:rPr lang="en-US" sz="4200" b="1" dirty="0">
                <a:latin typeface="Playfair Display"/>
                <a:sym typeface="Playfair Display"/>
              </a:rPr>
              <a:t>Foundational Milestones in Strategic Management:</a:t>
            </a:r>
          </a:p>
          <a:p>
            <a:pPr marL="457200" indent="-374650">
              <a:lnSpc>
                <a:spcPct val="135000"/>
              </a:lnSpc>
              <a:spcBef>
                <a:spcPts val="1200"/>
              </a:spcBef>
              <a:buSzPts val="2300"/>
              <a:buFont typeface="Arial"/>
              <a:buChar char="●"/>
            </a:pPr>
            <a:r>
              <a:rPr lang="en-US" sz="4200" dirty="0">
                <a:latin typeface="Playfair Display"/>
                <a:sym typeface="Playfair Display"/>
              </a:rPr>
              <a:t>1911: Frederick Taylor’s Scientific Management → focus on performance</a:t>
            </a:r>
          </a:p>
          <a:p>
            <a:pPr marL="457200" indent="-374650">
              <a:lnSpc>
                <a:spcPct val="135000"/>
              </a:lnSpc>
              <a:spcBef>
                <a:spcPts val="0"/>
              </a:spcBef>
              <a:buSzPts val="2300"/>
              <a:buFont typeface="Arial"/>
              <a:buChar char="●"/>
            </a:pPr>
            <a:r>
              <a:rPr lang="en-US" sz="4200" dirty="0">
                <a:latin typeface="Playfair Display"/>
                <a:sym typeface="Playfair Display"/>
              </a:rPr>
              <a:t>1959: Ford Foundation pushed for strategic “capstone” business courses</a:t>
            </a:r>
          </a:p>
          <a:p>
            <a:pPr marL="457200" indent="-374650">
              <a:lnSpc>
                <a:spcPct val="135000"/>
              </a:lnSpc>
              <a:spcBef>
                <a:spcPts val="0"/>
              </a:spcBef>
              <a:buSzPts val="2300"/>
              <a:buFont typeface="Arial"/>
              <a:buChar char="●"/>
            </a:pPr>
            <a:r>
              <a:rPr lang="en-US" sz="4200" dirty="0">
                <a:latin typeface="Playfair Display"/>
                <a:sym typeface="Playfair Display"/>
              </a:rPr>
              <a:t>1962: Walmart founded → strategy adapts to cost leadership at scale</a:t>
            </a:r>
          </a:p>
          <a:p>
            <a:pPr marL="457200" indent="-374650">
              <a:lnSpc>
                <a:spcPct val="135000"/>
              </a:lnSpc>
              <a:spcBef>
                <a:spcPts val="0"/>
              </a:spcBef>
              <a:buSzPts val="2300"/>
              <a:buFont typeface="Arial"/>
              <a:buChar char="●"/>
            </a:pPr>
            <a:r>
              <a:rPr lang="en-US" sz="4200" dirty="0">
                <a:latin typeface="Playfair Display"/>
                <a:sym typeface="Playfair Display"/>
              </a:rPr>
              <a:t>1980: Porter’s Competitive Strategy &amp; launch of Strategic Management Journal</a:t>
            </a:r>
          </a:p>
          <a:p>
            <a:pPr marL="457200" indent="-374650">
              <a:lnSpc>
                <a:spcPct val="135000"/>
              </a:lnSpc>
              <a:spcBef>
                <a:spcPts val="0"/>
              </a:spcBef>
              <a:buSzPts val="2300"/>
              <a:buFont typeface="Arial"/>
              <a:buChar char="●"/>
            </a:pPr>
            <a:r>
              <a:rPr lang="en-US" sz="4200" dirty="0">
                <a:latin typeface="Playfair Display"/>
                <a:sym typeface="Playfair Display"/>
              </a:rPr>
              <a:t>1995: Amazon’s founding revolutionized e-commerce strategy</a:t>
            </a:r>
          </a:p>
          <a:p>
            <a:pPr marL="457200" indent="-374650">
              <a:lnSpc>
                <a:spcPct val="135000"/>
              </a:lnSpc>
              <a:spcBef>
                <a:spcPts val="0"/>
              </a:spcBef>
              <a:buSzPts val="2300"/>
              <a:buFont typeface="Arial"/>
              <a:buChar char="●"/>
            </a:pPr>
            <a:r>
              <a:rPr lang="en-US" sz="4200" dirty="0">
                <a:latin typeface="Playfair Display"/>
                <a:sym typeface="Playfair Display"/>
              </a:rPr>
              <a:t>2000s: Corporate scandals (e.g., Enron) shifted focus to ethics</a:t>
            </a:r>
          </a:p>
          <a:p>
            <a:pPr marL="457200" indent="-374650">
              <a:lnSpc>
                <a:spcPct val="135000"/>
              </a:lnSpc>
              <a:spcBef>
                <a:spcPts val="0"/>
              </a:spcBef>
              <a:buSzPts val="2300"/>
              <a:buFont typeface="Arial"/>
              <a:buChar char="●"/>
            </a:pPr>
            <a:r>
              <a:rPr lang="en-US" sz="4200" dirty="0">
                <a:latin typeface="Playfair Display"/>
                <a:sym typeface="Playfair Display"/>
              </a:rPr>
              <a:t>2005: Friedman’s The World Is Flat → global competition becomes core issue</a:t>
            </a:r>
          </a:p>
          <a:p>
            <a:pPr marL="457200" indent="-374650">
              <a:lnSpc>
                <a:spcPct val="135000"/>
              </a:lnSpc>
              <a:spcBef>
                <a:spcPts val="0"/>
              </a:spcBef>
              <a:buSzPts val="2300"/>
              <a:buFont typeface="Arial"/>
              <a:buChar char="●"/>
            </a:pPr>
            <a:r>
              <a:rPr lang="en-US" sz="4200" dirty="0">
                <a:latin typeface="Playfair Display"/>
                <a:sym typeface="Playfair Display"/>
              </a:rPr>
              <a:t>2006: An Inconvenient Truth → climate change drives rise of sustainability</a:t>
            </a:r>
          </a:p>
          <a:p>
            <a:pPr marL="457200" indent="-374650">
              <a:lnSpc>
                <a:spcPct val="135000"/>
              </a:lnSpc>
              <a:spcBef>
                <a:spcPts val="0"/>
              </a:spcBef>
              <a:buSzPts val="2300"/>
              <a:buFont typeface="Arial"/>
              <a:buChar char="●"/>
            </a:pPr>
            <a:r>
              <a:rPr lang="en-US" sz="4200" dirty="0">
                <a:latin typeface="Playfair Display"/>
                <a:sym typeface="Playfair Display"/>
              </a:rPr>
              <a:t>2018–Present: Apple &amp; NVIDIA reshape strategy around tech &amp; AI megatrends</a:t>
            </a:r>
          </a:p>
          <a:p>
            <a:endParaRPr lang="en-IN" dirty="0"/>
          </a:p>
        </p:txBody>
      </p:sp>
      <p:sp>
        <p:nvSpPr>
          <p:cNvPr id="335" name="Google Shape;335;g33d106abb61_0_157">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56333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43"/>
        <p:cNvGrpSpPr/>
        <p:nvPr/>
      </p:nvGrpSpPr>
      <p:grpSpPr>
        <a:xfrm>
          <a:off x="0" y="0"/>
          <a:ext cx="0" cy="0"/>
          <a:chOff x="0" y="0"/>
          <a:chExt cx="0" cy="0"/>
        </a:xfrm>
      </p:grpSpPr>
      <p:sp>
        <p:nvSpPr>
          <p:cNvPr id="3" name="Title 2">
            <a:extLst>
              <a:ext uri="{FF2B5EF4-FFF2-40B4-BE49-F238E27FC236}">
                <a16:creationId xmlns:a16="http://schemas.microsoft.com/office/drawing/2014/main" id="{B0C1A4BA-FE94-4C02-94A7-D4E85F54D1CD}"/>
              </a:ext>
            </a:extLst>
          </p:cNvPr>
          <p:cNvSpPr>
            <a:spLocks noGrp="1"/>
          </p:cNvSpPr>
          <p:nvPr>
            <p:ph type="title"/>
          </p:nvPr>
        </p:nvSpPr>
        <p:spPr>
          <a:xfrm>
            <a:off x="963387" y="808944"/>
            <a:ext cx="16230600" cy="950976"/>
          </a:xfrm>
        </p:spPr>
        <p:txBody>
          <a:bodyPr>
            <a:normAutofit/>
          </a:bodyPr>
          <a:lstStyle/>
          <a:p>
            <a:r>
              <a:rPr lang="en-US" sz="4400" b="1" dirty="0">
                <a:solidFill>
                  <a:srgbClr val="54152A"/>
                </a:solidFill>
                <a:latin typeface="Public Sans"/>
                <a:ea typeface="Public Sans"/>
                <a:cs typeface="Public Sans"/>
                <a:sym typeface="Public Sans"/>
              </a:rPr>
              <a:t>Contemporary Critique of Strategic Management</a:t>
            </a:r>
            <a:endParaRPr lang="en-IN" dirty="0"/>
          </a:p>
        </p:txBody>
      </p:sp>
      <p:cxnSp>
        <p:nvCxnSpPr>
          <p:cNvPr id="345" name="Google Shape;345;g33d106abb61_0_181">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0299CABF-7461-4047-8035-4E1B8B866D97}"/>
              </a:ext>
            </a:extLst>
          </p:cNvPr>
          <p:cNvSpPr>
            <a:spLocks noGrp="1"/>
          </p:cNvSpPr>
          <p:nvPr>
            <p:ph sz="quarter" idx="10"/>
          </p:nvPr>
        </p:nvSpPr>
        <p:spPr>
          <a:xfrm>
            <a:off x="1034596" y="1997982"/>
            <a:ext cx="16012433" cy="938213"/>
          </a:xfrm>
        </p:spPr>
        <p:txBody>
          <a:bodyPr>
            <a:normAutofit/>
          </a:bodyPr>
          <a:lstStyle/>
          <a:p>
            <a:pPr marL="0" marR="0" lvl="0" indent="0" algn="l" defTabSz="914400" rtl="0" eaLnBrk="1" fontAlgn="auto" latinLnBrk="0" hangingPunct="1">
              <a:lnSpc>
                <a:spcPct val="115000"/>
              </a:lnSpc>
              <a:spcBef>
                <a:spcPts val="1200"/>
              </a:spcBef>
              <a:spcAft>
                <a:spcPts val="120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Strategic management is a dynamic and evolving field. Alongside historical milestones, criticism plays a key role in shaping how the field grows and improves.</a:t>
            </a:r>
          </a:p>
        </p:txBody>
      </p:sp>
      <p:sp>
        <p:nvSpPr>
          <p:cNvPr id="5" name="Content Placeholder 4">
            <a:extLst>
              <a:ext uri="{FF2B5EF4-FFF2-40B4-BE49-F238E27FC236}">
                <a16:creationId xmlns:a16="http://schemas.microsoft.com/office/drawing/2014/main" id="{3D1B507F-51C5-492B-A59B-D4E65DC7B152}"/>
              </a:ext>
            </a:extLst>
          </p:cNvPr>
          <p:cNvSpPr>
            <a:spLocks noGrp="1"/>
          </p:cNvSpPr>
          <p:nvPr>
            <p:ph sz="quarter" idx="11"/>
          </p:nvPr>
        </p:nvSpPr>
        <p:spPr>
          <a:xfrm>
            <a:off x="228596" y="3096532"/>
            <a:ext cx="9372603" cy="4708526"/>
          </a:xfrm>
        </p:spPr>
        <p:txBody>
          <a:bodyPr>
            <a:normAutofit/>
          </a:bodyPr>
          <a:lstStyle/>
          <a:p>
            <a:pPr marL="0" marR="0" lvl="0" indent="0" algn="l" defTabSz="914400" rtl="0" eaLnBrk="1" fontAlgn="auto" latinLnBrk="0" hangingPunct="1">
              <a:lnSpc>
                <a:spcPct val="150000"/>
              </a:lnSpc>
              <a:spcBef>
                <a:spcPts val="1400"/>
              </a:spcBef>
              <a:spcAft>
                <a:spcPts val="0"/>
              </a:spcAft>
              <a:buClr>
                <a:srgbClr val="000000"/>
              </a:buClr>
              <a:buSzTx/>
              <a:buFont typeface="Arial"/>
              <a:buNone/>
              <a:tabLst/>
              <a:defRPr/>
            </a:pPr>
            <a:r>
              <a:rPr kumimoji="0" lang="en-US" sz="2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Common Critiques:</a:t>
            </a:r>
          </a:p>
          <a:p>
            <a:pPr marL="457200" marR="0" lvl="0" indent="-381000" algn="l" defTabSz="914400" rtl="0" eaLnBrk="1" fontAlgn="auto" latinLnBrk="0" hangingPunct="1">
              <a:lnSpc>
                <a:spcPct val="150000"/>
              </a:lnSpc>
              <a:spcBef>
                <a:spcPts val="140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Resource-Intensive: Some leaders question the time and cost required for thorough strategic management.</a:t>
            </a:r>
          </a:p>
          <a:p>
            <a:pPr marL="457200" marR="0" lvl="0" indent="-381000" algn="l" defTabSz="914400" rtl="0" eaLnBrk="1" fontAlgn="auto" latinLnBrk="0" hangingPunct="1">
              <a:lnSpc>
                <a:spcPct val="150000"/>
              </a:lnSpc>
              <a:spcBef>
                <a:spcPts val="140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Skepticism Toward Impact: Critics doubt whether strategy processes consistently deliver evidence-based outcomes.</a:t>
            </a:r>
          </a:p>
          <a:p>
            <a:pPr marL="457200" marR="0" lvl="0" indent="-381000" algn="l" defTabSz="914400" rtl="0" eaLnBrk="1" fontAlgn="auto" latinLnBrk="0" hangingPunct="1">
              <a:lnSpc>
                <a:spcPct val="150000"/>
              </a:lnSpc>
              <a:spcBef>
                <a:spcPts val="1400"/>
              </a:spcBef>
              <a:spcAft>
                <a:spcPts val="40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Inflexibility: Some argue strategic frameworks can slow a firm’s ability to adapt to rapid market changes.</a:t>
            </a:r>
          </a:p>
          <a:p>
            <a:endParaRPr lang="en-IN" dirty="0"/>
          </a:p>
        </p:txBody>
      </p:sp>
      <p:sp>
        <p:nvSpPr>
          <p:cNvPr id="6" name="Content Placeholder 5">
            <a:extLst>
              <a:ext uri="{FF2B5EF4-FFF2-40B4-BE49-F238E27FC236}">
                <a16:creationId xmlns:a16="http://schemas.microsoft.com/office/drawing/2014/main" id="{D89D9C3E-7DE5-466F-95D1-A167A7EDE348}"/>
              </a:ext>
            </a:extLst>
          </p:cNvPr>
          <p:cNvSpPr>
            <a:spLocks noGrp="1"/>
          </p:cNvSpPr>
          <p:nvPr>
            <p:ph sz="quarter" idx="12"/>
          </p:nvPr>
        </p:nvSpPr>
        <p:spPr>
          <a:xfrm>
            <a:off x="9829800" y="3063875"/>
            <a:ext cx="8164286" cy="4381953"/>
          </a:xfrm>
        </p:spPr>
        <p:txBody>
          <a:bodyPr>
            <a:normAutofit/>
          </a:bodyPr>
          <a:lstStyle/>
          <a:p>
            <a:pPr marL="0" lvl="0" indent="0" algn="l" rtl="0">
              <a:lnSpc>
                <a:spcPct val="150000"/>
              </a:lnSpc>
              <a:spcBef>
                <a:spcPts val="1400"/>
              </a:spcBef>
              <a:spcAft>
                <a:spcPts val="0"/>
              </a:spcAft>
              <a:buNone/>
            </a:pPr>
            <a:r>
              <a:rPr lang="en-US" sz="2600" b="1" dirty="0">
                <a:solidFill>
                  <a:schemeClr val="dk1"/>
                </a:solidFill>
                <a:latin typeface="Playfair Display"/>
                <a:ea typeface="Playfair Display"/>
                <a:cs typeface="Playfair Display"/>
                <a:sym typeface="Playfair Display"/>
              </a:rPr>
              <a:t>🧠 Why Criticism Matters:</a:t>
            </a:r>
          </a:p>
          <a:p>
            <a:pPr marL="457200" lvl="0" indent="-381000" algn="l" rtl="0">
              <a:lnSpc>
                <a:spcPct val="150000"/>
              </a:lnSpc>
              <a:spcBef>
                <a:spcPts val="120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Encourages critical thinking from scholars, practitioners, and students</a:t>
            </a:r>
          </a:p>
          <a:p>
            <a:pPr marL="457200" lvl="0" indent="-381000" algn="l" rtl="0">
              <a:lnSpc>
                <a:spcPct val="150000"/>
              </a:lnSpc>
              <a:spcBef>
                <a:spcPts val="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Drives continuous improvement in strategic tools and methods</a:t>
            </a:r>
          </a:p>
          <a:p>
            <a:pPr marL="457200" lvl="0" indent="-381000" algn="l" rtl="0">
              <a:lnSpc>
                <a:spcPct val="150000"/>
              </a:lnSpc>
              <a:spcBef>
                <a:spcPts val="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Reflects confidence in the field — not weakness — by fostering open discussion</a:t>
            </a:r>
          </a:p>
          <a:p>
            <a:endParaRPr lang="en-IN" sz="2400" dirty="0"/>
          </a:p>
        </p:txBody>
      </p:sp>
      <p:sp>
        <p:nvSpPr>
          <p:cNvPr id="7" name="Content Placeholder 6">
            <a:extLst>
              <a:ext uri="{FF2B5EF4-FFF2-40B4-BE49-F238E27FC236}">
                <a16:creationId xmlns:a16="http://schemas.microsoft.com/office/drawing/2014/main" id="{58B54619-66A6-459C-A081-9AFAC2E97AF8}"/>
              </a:ext>
            </a:extLst>
          </p:cNvPr>
          <p:cNvSpPr>
            <a:spLocks noGrp="1"/>
          </p:cNvSpPr>
          <p:nvPr>
            <p:ph sz="quarter" idx="13"/>
          </p:nvPr>
        </p:nvSpPr>
        <p:spPr>
          <a:xfrm>
            <a:off x="424542" y="7707085"/>
            <a:ext cx="12344401" cy="2253344"/>
          </a:xfrm>
        </p:spPr>
        <p:txBody>
          <a:bodyPr>
            <a:normAutofit fontScale="92500" lnSpcReduction="20000"/>
          </a:bodyPr>
          <a:lstStyle/>
          <a:p>
            <a:pPr marL="0" marR="0" lvl="0" indent="0" algn="l" defTabSz="914400" rtl="0" eaLnBrk="1" fontAlgn="auto" latinLnBrk="0" hangingPunct="1">
              <a:lnSpc>
                <a:spcPct val="150000"/>
              </a:lnSpc>
              <a:spcBef>
                <a:spcPts val="1400"/>
              </a:spcBef>
              <a:spcAft>
                <a:spcPts val="0"/>
              </a:spcAft>
              <a:buClr>
                <a:srgbClr val="000000"/>
              </a:buClr>
              <a:buSzTx/>
              <a:buFont typeface="Arial"/>
              <a:buNone/>
              <a:tabLst/>
              <a:defRPr/>
            </a:pPr>
            <a:r>
              <a:rPr kumimoji="0" lang="en-US" sz="28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Key Takeaway:</a:t>
            </a:r>
          </a:p>
          <a:p>
            <a:pPr marL="0" marR="0" lvl="0" indent="0" algn="l" defTabSz="914400" rtl="0" eaLnBrk="1" fontAlgn="auto" latinLnBrk="0" hangingPunct="1">
              <a:lnSpc>
                <a:spcPct val="150000"/>
              </a:lnSpc>
              <a:spcBef>
                <a:spcPts val="1200"/>
              </a:spcBef>
              <a:spcAft>
                <a:spcPts val="120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Strategic management thrives on reflection and adaptation. Just like other business disciplines, it evolves through feedback, challenge, and a commitment to ongoing improvement.</a:t>
            </a:r>
          </a:p>
        </p:txBody>
      </p:sp>
      <p:sp>
        <p:nvSpPr>
          <p:cNvPr id="346" name="Google Shape;346;g33d106abb61_0_181">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134688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56"/>
        <p:cNvGrpSpPr/>
        <p:nvPr/>
      </p:nvGrpSpPr>
      <p:grpSpPr>
        <a:xfrm>
          <a:off x="0" y="0"/>
          <a:ext cx="0" cy="0"/>
          <a:chOff x="0" y="0"/>
          <a:chExt cx="0" cy="0"/>
        </a:xfrm>
      </p:grpSpPr>
      <p:sp>
        <p:nvSpPr>
          <p:cNvPr id="3" name="Title 2">
            <a:extLst>
              <a:ext uri="{FF2B5EF4-FFF2-40B4-BE49-F238E27FC236}">
                <a16:creationId xmlns:a16="http://schemas.microsoft.com/office/drawing/2014/main" id="{0297811B-A858-4ECC-9F6B-63D0DD3CFFC1}"/>
              </a:ext>
            </a:extLst>
          </p:cNvPr>
          <p:cNvSpPr>
            <a:spLocks noGrp="1"/>
          </p:cNvSpPr>
          <p:nvPr>
            <p:ph type="title"/>
          </p:nvPr>
        </p:nvSpPr>
        <p:spPr>
          <a:xfrm>
            <a:off x="979714" y="972229"/>
            <a:ext cx="16230600" cy="950976"/>
          </a:xfrm>
        </p:spPr>
        <p:txBody>
          <a:bodyPr>
            <a:normAutofit/>
          </a:bodyPr>
          <a:lstStyle/>
          <a:p>
            <a:r>
              <a:rPr lang="en-US" sz="4400" b="1" dirty="0">
                <a:solidFill>
                  <a:srgbClr val="54152A"/>
                </a:solidFill>
                <a:latin typeface="Public Sans"/>
                <a:ea typeface="Public Sans"/>
                <a:cs typeface="Public Sans"/>
                <a:sym typeface="Public Sans"/>
              </a:rPr>
              <a:t>Why Strategic Management Matters in Every Career</a:t>
            </a:r>
            <a:endParaRPr lang="en-IN" dirty="0"/>
          </a:p>
        </p:txBody>
      </p:sp>
      <p:cxnSp>
        <p:nvCxnSpPr>
          <p:cNvPr id="358" name="Google Shape;358;g33d1f4a8679_0_0">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473BC746-EC34-41E3-8E3F-4EBCFE5B474D}"/>
              </a:ext>
            </a:extLst>
          </p:cNvPr>
          <p:cNvSpPr>
            <a:spLocks noGrp="1"/>
          </p:cNvSpPr>
          <p:nvPr>
            <p:ph sz="quarter" idx="10"/>
          </p:nvPr>
        </p:nvSpPr>
        <p:spPr>
          <a:xfrm>
            <a:off x="1001938" y="2063296"/>
            <a:ext cx="16208376" cy="1561647"/>
          </a:xfrm>
        </p:spPr>
        <p:txBody>
          <a:bodyPr>
            <a:normAutofit/>
          </a:bodyPr>
          <a:lstStyle/>
          <a:p>
            <a:pPr marL="0" marR="0" lvl="0" indent="0" algn="l" defTabSz="914400" rtl="0" eaLnBrk="1" fontAlgn="auto" latinLnBrk="0" hangingPunct="1">
              <a:lnSpc>
                <a:spcPct val="115000"/>
              </a:lnSpc>
              <a:spcBef>
                <a:spcPts val="14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Strategic Management Applies to All Careers and Stages</a:t>
            </a:r>
          </a:p>
          <a:p>
            <a:pPr marL="0" marR="0" lvl="0" indent="0" algn="l" defTabSz="914400" rtl="0" eaLnBrk="1" fontAlgn="auto" latinLnBrk="0" hangingPunct="1">
              <a:lnSpc>
                <a:spcPct val="115000"/>
              </a:lnSpc>
              <a:spcBef>
                <a:spcPts val="1200"/>
              </a:spcBef>
              <a:spcAft>
                <a:spcPts val="120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Whether you start in a large company, small firm, consulting role, or as an entrepreneur, strategic management plays a vital role from Day 1.</a:t>
            </a:r>
          </a:p>
        </p:txBody>
      </p:sp>
      <p:sp>
        <p:nvSpPr>
          <p:cNvPr id="5" name="Content Placeholder 4">
            <a:extLst>
              <a:ext uri="{FF2B5EF4-FFF2-40B4-BE49-F238E27FC236}">
                <a16:creationId xmlns:a16="http://schemas.microsoft.com/office/drawing/2014/main" id="{D535B6D4-F4F2-4A9B-9701-BF916C302E3E}"/>
              </a:ext>
            </a:extLst>
          </p:cNvPr>
          <p:cNvSpPr>
            <a:spLocks noGrp="1"/>
          </p:cNvSpPr>
          <p:nvPr>
            <p:ph sz="quarter" idx="11"/>
          </p:nvPr>
        </p:nvSpPr>
        <p:spPr>
          <a:xfrm>
            <a:off x="244929" y="3619046"/>
            <a:ext cx="8343900" cy="3859439"/>
          </a:xfrm>
        </p:spPr>
        <p:txBody>
          <a:bodyPr>
            <a:normAutofit fontScale="92500"/>
          </a:bodyPr>
          <a:lstStyle/>
          <a:p>
            <a:pPr marL="0" marR="0" lvl="0" indent="0" algn="l" defTabSz="914400" rtl="0" eaLnBrk="1" fontAlgn="auto" latinLnBrk="0" hangingPunct="1">
              <a:lnSpc>
                <a:spcPct val="115000"/>
              </a:lnSpc>
              <a:spcBef>
                <a:spcPts val="1400"/>
              </a:spcBef>
              <a:spcAft>
                <a:spcPts val="0"/>
              </a:spcAft>
              <a:buClr>
                <a:srgbClr val="000000"/>
              </a:buClr>
              <a:buSzTx/>
              <a:buFont typeface="Arial"/>
              <a:buNone/>
              <a:tabLst/>
              <a:defRPr/>
            </a:pPr>
            <a:r>
              <a:rPr kumimoji="0" lang="en-US" sz="2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In Your First Job:</a:t>
            </a:r>
          </a:p>
          <a:p>
            <a:pPr marL="457200" marR="0" lvl="0" indent="-381000" algn="l" defTabSz="914400" rtl="0" eaLnBrk="1" fontAlgn="auto" latinLnBrk="0" hangingPunct="1">
              <a:lnSpc>
                <a:spcPct val="115000"/>
              </a:lnSpc>
              <a:spcBef>
                <a:spcPts val="1200"/>
              </a:spcBef>
              <a:spcAft>
                <a:spcPts val="0"/>
              </a:spcAft>
              <a:buClr>
                <a:srgbClr val="000000"/>
              </a:buClr>
              <a:buSzPts val="2400"/>
              <a:buFont typeface="Arial"/>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You'll implement strategies in your functional area (ex: marketing, finance, HR, or IT)</a:t>
            </a:r>
          </a:p>
          <a:p>
            <a:pPr marL="457200" marR="0" lvl="0" indent="-381000" algn="l" defTabSz="914400" rtl="0" eaLnBrk="1" fontAlgn="auto" latinLnBrk="0" hangingPunct="1">
              <a:lnSpc>
                <a:spcPct val="115000"/>
              </a:lnSpc>
              <a:spcBef>
                <a:spcPts val="0"/>
              </a:spcBef>
              <a:spcAft>
                <a:spcPts val="0"/>
              </a:spcAft>
              <a:buClr>
                <a:srgbClr val="000000"/>
              </a:buClr>
              <a:buSzPts val="2400"/>
              <a:buFont typeface="Arial"/>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You might contribute to broader strategic analyses</a:t>
            </a:r>
          </a:p>
          <a:p>
            <a:pPr marL="457200" marR="0" lvl="0" indent="-381000" algn="l" defTabSz="914400" rtl="0" eaLnBrk="1" fontAlgn="auto" latinLnBrk="0" hangingPunct="1">
              <a:lnSpc>
                <a:spcPct val="115000"/>
              </a:lnSpc>
              <a:spcBef>
                <a:spcPts val="0"/>
              </a:spcBef>
              <a:spcAft>
                <a:spcPts val="0"/>
              </a:spcAft>
              <a:buClr>
                <a:srgbClr val="000000"/>
              </a:buClr>
              <a:buSzPts val="2400"/>
              <a:buFont typeface="Arial"/>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You’ll need to understand:</a:t>
            </a:r>
          </a:p>
          <a:p>
            <a:pPr marL="914400" marR="0" lvl="1" indent="-381000" algn="l" defTabSz="914400" rtl="0" eaLnBrk="1" fontAlgn="auto" latinLnBrk="0" hangingPunct="1">
              <a:lnSpc>
                <a:spcPct val="115000"/>
              </a:lnSpc>
              <a:spcBef>
                <a:spcPts val="0"/>
              </a:spcBef>
              <a:spcAft>
                <a:spcPts val="0"/>
              </a:spcAft>
              <a:buClr>
                <a:srgbClr val="000000"/>
              </a:buClr>
              <a:buSzPts val="2400"/>
              <a:buFont typeface="Playfair Display"/>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Corporate, business, and functional-level strategy</a:t>
            </a:r>
          </a:p>
          <a:p>
            <a:pPr marL="914400" marR="0" lvl="1" indent="-381000" algn="l" defTabSz="914400" rtl="0" eaLnBrk="1" fontAlgn="auto" latinLnBrk="0" hangingPunct="1">
              <a:lnSpc>
                <a:spcPct val="115000"/>
              </a:lnSpc>
              <a:spcBef>
                <a:spcPts val="0"/>
              </a:spcBef>
              <a:spcAft>
                <a:spcPts val="0"/>
              </a:spcAft>
              <a:buClr>
                <a:srgbClr val="000000"/>
              </a:buClr>
              <a:buSzPts val="2400"/>
              <a:buFont typeface="Playfair Display"/>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Innovation, technology, and sustainability strategies</a:t>
            </a:r>
            <a:b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b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Possibly even multinational strategy</a:t>
            </a:r>
          </a:p>
        </p:txBody>
      </p:sp>
      <p:sp>
        <p:nvSpPr>
          <p:cNvPr id="6" name="Content Placeholder 5">
            <a:extLst>
              <a:ext uri="{FF2B5EF4-FFF2-40B4-BE49-F238E27FC236}">
                <a16:creationId xmlns:a16="http://schemas.microsoft.com/office/drawing/2014/main" id="{741EDCD2-03D9-44CA-AA57-63AFA8182657}"/>
              </a:ext>
            </a:extLst>
          </p:cNvPr>
          <p:cNvSpPr>
            <a:spLocks noGrp="1"/>
          </p:cNvSpPr>
          <p:nvPr>
            <p:ph sz="quarter" idx="12"/>
          </p:nvPr>
        </p:nvSpPr>
        <p:spPr>
          <a:xfrm>
            <a:off x="241979" y="7472590"/>
            <a:ext cx="9457191" cy="3238953"/>
          </a:xfrm>
        </p:spPr>
        <p:txBody>
          <a:bodyPr>
            <a:normAutofit fontScale="92500"/>
          </a:bodyPr>
          <a:lstStyle/>
          <a:p>
            <a:pPr marL="0" marR="0" lvl="0" indent="0" algn="l" defTabSz="914400" rtl="0" eaLnBrk="1" fontAlgn="auto" latinLnBrk="0" hangingPunct="1">
              <a:lnSpc>
                <a:spcPct val="115000"/>
              </a:lnSpc>
              <a:spcBef>
                <a:spcPts val="1400"/>
              </a:spcBef>
              <a:spcAft>
                <a:spcPts val="0"/>
              </a:spcAft>
              <a:buClr>
                <a:srgbClr val="000000"/>
              </a:buClr>
              <a:buSzTx/>
              <a:buFont typeface="Arial"/>
              <a:buNone/>
              <a:tabLst/>
              <a:defRPr/>
            </a:pPr>
            <a:r>
              <a:rPr kumimoji="0" lang="en-US" sz="2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Across All Paths:</a:t>
            </a:r>
          </a:p>
          <a:p>
            <a:pPr marL="457200" marR="0" lvl="0" indent="-381000" algn="l" defTabSz="914400" rtl="0" eaLnBrk="1" fontAlgn="auto" latinLnBrk="0" hangingPunct="1">
              <a:lnSpc>
                <a:spcPct val="115000"/>
              </a:lnSpc>
              <a:spcBef>
                <a:spcPts val="1200"/>
              </a:spcBef>
              <a:spcAft>
                <a:spcPts val="0"/>
              </a:spcAft>
              <a:buClr>
                <a:srgbClr val="000000"/>
              </a:buClr>
              <a:buSzPts val="2400"/>
              <a:buFont typeface="Arial"/>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Large Firms: Strategy is formal and layered — you grow into it</a:t>
            </a:r>
          </a:p>
          <a:p>
            <a:pPr marL="457200" marR="0" lvl="0" indent="-381000" algn="l" defTabSz="914400" rtl="0" eaLnBrk="1" fontAlgn="auto" latinLnBrk="0" hangingPunct="1">
              <a:lnSpc>
                <a:spcPct val="115000"/>
              </a:lnSpc>
              <a:spcBef>
                <a:spcPts val="0"/>
              </a:spcBef>
              <a:spcAft>
                <a:spcPts val="0"/>
              </a:spcAft>
              <a:buClr>
                <a:srgbClr val="000000"/>
              </a:buClr>
              <a:buSzPts val="2400"/>
              <a:buFont typeface="Arial"/>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Small Firms: Strategy is immediate — you wear many hats</a:t>
            </a:r>
          </a:p>
          <a:p>
            <a:pPr marL="457200" marR="0" lvl="0" indent="-381000" algn="l" defTabSz="914400" rtl="0" eaLnBrk="1" fontAlgn="auto" latinLnBrk="0" hangingPunct="1">
              <a:lnSpc>
                <a:spcPct val="115000"/>
              </a:lnSpc>
              <a:spcBef>
                <a:spcPts val="0"/>
              </a:spcBef>
              <a:spcAft>
                <a:spcPts val="0"/>
              </a:spcAft>
              <a:buClr>
                <a:srgbClr val="000000"/>
              </a:buClr>
              <a:buSzPts val="2400"/>
              <a:buFont typeface="Arial"/>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Consulting: Requires fluency in strategy, regardless of focus</a:t>
            </a:r>
          </a:p>
          <a:p>
            <a:pPr marL="457200" marR="0" lvl="0" indent="-381000" algn="l" defTabSz="914400" rtl="0" eaLnBrk="1" fontAlgn="auto" latinLnBrk="0" hangingPunct="1">
              <a:lnSpc>
                <a:spcPct val="115000"/>
              </a:lnSpc>
              <a:spcBef>
                <a:spcPts val="0"/>
              </a:spcBef>
              <a:spcAft>
                <a:spcPts val="0"/>
              </a:spcAft>
              <a:buClr>
                <a:srgbClr val="000000"/>
              </a:buClr>
              <a:buSzPts val="2400"/>
              <a:buFont typeface="Arial"/>
              <a:buChar char="●"/>
              <a:tabLst/>
              <a:defRPr/>
            </a:pPr>
            <a:r>
              <a:rPr kumimoji="0" lang="en-US" sz="2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Entrepreneurship: You own and execute every stage of strategy</a:t>
            </a:r>
            <a:endParaRPr kumimoji="0" lang="en-US" sz="2600" b="0" i="0" u="none" strike="noStrike" kern="0" cap="none" spc="0" normalizeH="0" baseline="0" noProof="0" dirty="0">
              <a:ln>
                <a:noFill/>
              </a:ln>
              <a:solidFill>
                <a:srgbClr val="000000"/>
              </a:solidFill>
              <a:effectLst/>
              <a:uLnTx/>
              <a:uFillTx/>
              <a:latin typeface="Arial"/>
              <a:cs typeface="Arial"/>
              <a:sym typeface="Arial"/>
            </a:endParaRPr>
          </a:p>
        </p:txBody>
      </p:sp>
      <p:sp>
        <p:nvSpPr>
          <p:cNvPr id="7" name="Content Placeholder 6">
            <a:extLst>
              <a:ext uri="{FF2B5EF4-FFF2-40B4-BE49-F238E27FC236}">
                <a16:creationId xmlns:a16="http://schemas.microsoft.com/office/drawing/2014/main" id="{F16E7C70-D689-4524-AF21-B1E1DA4000AC}"/>
              </a:ext>
            </a:extLst>
          </p:cNvPr>
          <p:cNvSpPr>
            <a:spLocks noGrp="1"/>
          </p:cNvSpPr>
          <p:nvPr>
            <p:ph sz="quarter" idx="13"/>
          </p:nvPr>
        </p:nvSpPr>
        <p:spPr>
          <a:xfrm>
            <a:off x="9679889" y="3477987"/>
            <a:ext cx="7726366" cy="3020784"/>
          </a:xfrm>
        </p:spPr>
        <p:txBody>
          <a:bodyPr/>
          <a:lstStyle/>
          <a:p>
            <a:pPr marL="0" lvl="0" indent="0" algn="l" rtl="0">
              <a:lnSpc>
                <a:spcPct val="115000"/>
              </a:lnSpc>
              <a:spcBef>
                <a:spcPts val="1400"/>
              </a:spcBef>
              <a:spcAft>
                <a:spcPts val="0"/>
              </a:spcAft>
              <a:buNone/>
            </a:pPr>
            <a:r>
              <a:rPr lang="en-US" sz="2400" b="1" dirty="0">
                <a:solidFill>
                  <a:schemeClr val="dk1"/>
                </a:solidFill>
                <a:latin typeface="Playfair Display"/>
                <a:ea typeface="Playfair Display"/>
                <a:cs typeface="Playfair Display"/>
                <a:sym typeface="Playfair Display"/>
              </a:rPr>
              <a:t>📈 As You Advance in Your Career:</a:t>
            </a:r>
          </a:p>
          <a:p>
            <a:pPr marL="457200" lvl="0" indent="-381000" algn="l" rtl="0">
              <a:lnSpc>
                <a:spcPct val="115000"/>
              </a:lnSpc>
              <a:spcBef>
                <a:spcPts val="120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Strategic responsibilities increase over time</a:t>
            </a:r>
            <a:br>
              <a:rPr lang="en-US" sz="2400" dirty="0">
                <a:solidFill>
                  <a:schemeClr val="dk1"/>
                </a:solidFill>
                <a:latin typeface="Playfair Display"/>
                <a:ea typeface="Playfair Display"/>
                <a:cs typeface="Playfair Display"/>
                <a:sym typeface="Playfair Display"/>
              </a:rPr>
            </a:br>
            <a:r>
              <a:rPr lang="en-US" sz="2400" dirty="0">
                <a:solidFill>
                  <a:schemeClr val="dk1"/>
                </a:solidFill>
                <a:latin typeface="Playfair Display"/>
                <a:ea typeface="Playfair Display"/>
                <a:cs typeface="Playfair Display"/>
                <a:sym typeface="Playfair Display"/>
              </a:rPr>
              <a:t>Promotions often depend on your strategic thinking skills</a:t>
            </a:r>
          </a:p>
          <a:p>
            <a:pPr marL="457200" lvl="0" indent="-381000" algn="l" rtl="0">
              <a:lnSpc>
                <a:spcPct val="115000"/>
              </a:lnSpc>
              <a:spcBef>
                <a:spcPts val="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The ability to formulate and implement strategy becomes more central to leadership</a:t>
            </a:r>
          </a:p>
        </p:txBody>
      </p:sp>
      <p:sp>
        <p:nvSpPr>
          <p:cNvPr id="8" name="Content Placeholder 7">
            <a:extLst>
              <a:ext uri="{FF2B5EF4-FFF2-40B4-BE49-F238E27FC236}">
                <a16:creationId xmlns:a16="http://schemas.microsoft.com/office/drawing/2014/main" id="{A1D72AB3-3EB2-4A4B-9C4D-C8E09064E631}"/>
              </a:ext>
            </a:extLst>
          </p:cNvPr>
          <p:cNvSpPr>
            <a:spLocks noGrp="1"/>
          </p:cNvSpPr>
          <p:nvPr>
            <p:ph sz="quarter" idx="14"/>
          </p:nvPr>
        </p:nvSpPr>
        <p:spPr>
          <a:xfrm>
            <a:off x="9690326" y="6414180"/>
            <a:ext cx="7193417" cy="2729820"/>
          </a:xfrm>
        </p:spPr>
        <p:txBody>
          <a:bodyPr>
            <a:normAutofit lnSpcReduction="10000"/>
          </a:bodyPr>
          <a:lstStyle/>
          <a:p>
            <a:pPr marL="0" lvl="0" indent="0" algn="l" rtl="0">
              <a:lnSpc>
                <a:spcPct val="115000"/>
              </a:lnSpc>
              <a:spcBef>
                <a:spcPts val="1400"/>
              </a:spcBef>
              <a:spcAft>
                <a:spcPts val="0"/>
              </a:spcAft>
              <a:buNone/>
            </a:pPr>
            <a:r>
              <a:rPr lang="en-US" sz="2400" b="1" dirty="0">
                <a:solidFill>
                  <a:schemeClr val="dk1"/>
                </a:solidFill>
                <a:latin typeface="Playfair Display"/>
                <a:ea typeface="Playfair Display"/>
                <a:cs typeface="Playfair Display"/>
                <a:sym typeface="Playfair Display"/>
              </a:rPr>
              <a:t>🎯 Key Takeaway:</a:t>
            </a:r>
          </a:p>
          <a:p>
            <a:pPr marL="0" lvl="0" indent="0" algn="l" rtl="0">
              <a:lnSpc>
                <a:spcPct val="115000"/>
              </a:lnSpc>
              <a:spcBef>
                <a:spcPts val="1200"/>
              </a:spcBef>
              <a:spcAft>
                <a:spcPts val="1200"/>
              </a:spcAft>
              <a:buNone/>
            </a:pPr>
            <a:r>
              <a:rPr lang="en-US" sz="2400" dirty="0">
                <a:solidFill>
                  <a:schemeClr val="dk1"/>
                </a:solidFill>
                <a:latin typeface="Playfair Display"/>
                <a:ea typeface="Playfair Display"/>
                <a:cs typeface="Playfair Display"/>
                <a:sym typeface="Playfair Display"/>
              </a:rPr>
              <a:t>Strategic management isn’t just for executives — it’s for you.</a:t>
            </a:r>
            <a:br>
              <a:rPr lang="en-US" sz="2400" dirty="0">
                <a:solidFill>
                  <a:schemeClr val="dk1"/>
                </a:solidFill>
                <a:latin typeface="Playfair Display"/>
                <a:ea typeface="Playfair Display"/>
                <a:cs typeface="Playfair Display"/>
                <a:sym typeface="Playfair Display"/>
              </a:rPr>
            </a:br>
            <a:r>
              <a:rPr lang="en-US" sz="2400" dirty="0">
                <a:solidFill>
                  <a:schemeClr val="dk1"/>
                </a:solidFill>
                <a:latin typeface="Playfair Display"/>
                <a:ea typeface="Playfair Display"/>
                <a:cs typeface="Playfair Display"/>
                <a:sym typeface="Playfair Display"/>
              </a:rPr>
              <a:t> Mastering it early helps you stand out, advance, and lead — in any role, in any industry, at any stage.</a:t>
            </a:r>
          </a:p>
          <a:p>
            <a:endParaRPr lang="en-IN" sz="2400" dirty="0"/>
          </a:p>
        </p:txBody>
      </p:sp>
      <p:sp>
        <p:nvSpPr>
          <p:cNvPr id="359" name="Google Shape;359;g33d1f4a8679_0_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906987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71"/>
        <p:cNvGrpSpPr/>
        <p:nvPr/>
      </p:nvGrpSpPr>
      <p:grpSpPr>
        <a:xfrm>
          <a:off x="0" y="0"/>
          <a:ext cx="0" cy="0"/>
          <a:chOff x="0" y="0"/>
          <a:chExt cx="0" cy="0"/>
        </a:xfrm>
      </p:grpSpPr>
      <p:sp>
        <p:nvSpPr>
          <p:cNvPr id="4" name="Title 3">
            <a:extLst>
              <a:ext uri="{FF2B5EF4-FFF2-40B4-BE49-F238E27FC236}">
                <a16:creationId xmlns:a16="http://schemas.microsoft.com/office/drawing/2014/main" id="{D33196FF-9D4E-4B58-A0C0-8446EEBE0842}"/>
              </a:ext>
            </a:extLst>
          </p:cNvPr>
          <p:cNvSpPr>
            <a:spLocks noGrp="1"/>
          </p:cNvSpPr>
          <p:nvPr>
            <p:ph type="title"/>
          </p:nvPr>
        </p:nvSpPr>
        <p:spPr>
          <a:xfrm>
            <a:off x="816428" y="960437"/>
            <a:ext cx="16230600" cy="950976"/>
          </a:xfrm>
        </p:spPr>
        <p:txBody>
          <a:bodyPr>
            <a:normAutofit/>
          </a:bodyPr>
          <a:lstStyle/>
          <a:p>
            <a:pPr algn="l"/>
            <a:r>
              <a:rPr lang="en-US" sz="4400" b="1" i="0" u="none" strike="noStrike" cap="none" dirty="0">
                <a:solidFill>
                  <a:srgbClr val="54152A"/>
                </a:solidFill>
                <a:latin typeface="Public Sans"/>
                <a:sym typeface="Public Sans"/>
              </a:rPr>
              <a:t>Your First Job in a Large Company</a:t>
            </a:r>
            <a:endParaRPr lang="en-IN" dirty="0"/>
          </a:p>
        </p:txBody>
      </p:sp>
      <p:cxnSp>
        <p:nvCxnSpPr>
          <p:cNvPr id="373" name="Google Shape;373;g33d1f4a8679_0_28">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377" name="Picture 4" descr="Pie chart illustrating functional area focus and strategy focus&#10;Purple pie chart illustrating two main segments titled functional area focus (roughly 75%) and strategy focus (roughly 25%). Three boxes jut out from strategy focus: (1) participate in strategic analysis, (2) implement functional level strategies that reflect CLSs, BLSs, and strategies embedded in BLSs, and (3) demonstrate strategic management competence needed for promotion.&#10;"/>
          <p:cNvPicPr preferRelativeResize="0"/>
          <p:nvPr/>
        </p:nvPicPr>
        <p:blipFill>
          <a:blip r:embed="rId3">
            <a:alphaModFix/>
          </a:blip>
          <a:stretch>
            <a:fillRect/>
          </a:stretch>
        </p:blipFill>
        <p:spPr>
          <a:xfrm>
            <a:off x="1028694" y="2045365"/>
            <a:ext cx="11636719" cy="6833852"/>
          </a:xfrm>
          <a:prstGeom prst="rect">
            <a:avLst/>
          </a:prstGeom>
          <a:noFill/>
          <a:ln>
            <a:noFill/>
          </a:ln>
        </p:spPr>
      </p:pic>
      <p:sp>
        <p:nvSpPr>
          <p:cNvPr id="5" name="Content Placeholder 4">
            <a:extLst>
              <a:ext uri="{FF2B5EF4-FFF2-40B4-BE49-F238E27FC236}">
                <a16:creationId xmlns:a16="http://schemas.microsoft.com/office/drawing/2014/main" id="{CA4D039C-537A-4349-92CE-0601AAAA3E04}"/>
              </a:ext>
            </a:extLst>
          </p:cNvPr>
          <p:cNvSpPr>
            <a:spLocks noGrp="1"/>
          </p:cNvSpPr>
          <p:nvPr>
            <p:ph sz="quarter" idx="10"/>
          </p:nvPr>
        </p:nvSpPr>
        <p:spPr>
          <a:xfrm>
            <a:off x="947057" y="9046028"/>
            <a:ext cx="9927771" cy="620486"/>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Kindred Grey. 2025. CC BY-NC-SA.</a:t>
            </a:r>
          </a:p>
        </p:txBody>
      </p:sp>
      <p:sp>
        <p:nvSpPr>
          <p:cNvPr id="6" name="Content Placeholder 5">
            <a:extLst>
              <a:ext uri="{FF2B5EF4-FFF2-40B4-BE49-F238E27FC236}">
                <a16:creationId xmlns:a16="http://schemas.microsoft.com/office/drawing/2014/main" id="{52FA9D3B-BFAF-4455-B5C3-C4749C51DA4C}"/>
              </a:ext>
            </a:extLst>
          </p:cNvPr>
          <p:cNvSpPr>
            <a:spLocks noGrp="1"/>
          </p:cNvSpPr>
          <p:nvPr>
            <p:ph sz="quarter" idx="11"/>
          </p:nvPr>
        </p:nvSpPr>
        <p:spPr>
          <a:xfrm>
            <a:off x="14042571" y="2090056"/>
            <a:ext cx="3820886" cy="6074229"/>
          </a:xfrm>
        </p:spPr>
        <p:txBody>
          <a:bodyPr/>
          <a:lstStyle/>
          <a:p>
            <a:r>
              <a:rPr lang="en-US" sz="3200" dirty="0">
                <a:latin typeface="Playfair Display"/>
                <a:ea typeface="Playfair Display"/>
                <a:cs typeface="Playfair Display"/>
                <a:sym typeface="Playfair Display"/>
              </a:rPr>
              <a:t>These visuals show how strategic responsibilities increase from early roles to executive leadership, reinforcing the need to build strategic skills from the start.</a:t>
            </a:r>
          </a:p>
        </p:txBody>
      </p:sp>
      <p:sp>
        <p:nvSpPr>
          <p:cNvPr id="374" name="Google Shape;374;g33d1f4a8679_0_28">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6864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0"/>
        <p:cNvGrpSpPr/>
        <p:nvPr/>
      </p:nvGrpSpPr>
      <p:grpSpPr>
        <a:xfrm>
          <a:off x="0" y="0"/>
          <a:ext cx="0" cy="0"/>
          <a:chOff x="0" y="0"/>
          <a:chExt cx="0" cy="0"/>
        </a:xfrm>
      </p:grpSpPr>
      <p:sp>
        <p:nvSpPr>
          <p:cNvPr id="3" name="Title 2">
            <a:extLst>
              <a:ext uri="{FF2B5EF4-FFF2-40B4-BE49-F238E27FC236}">
                <a16:creationId xmlns:a16="http://schemas.microsoft.com/office/drawing/2014/main" id="{4A61323A-DED5-485F-88D7-55A2C5E56630}"/>
              </a:ext>
            </a:extLst>
          </p:cNvPr>
          <p:cNvSpPr>
            <a:spLocks noGrp="1"/>
          </p:cNvSpPr>
          <p:nvPr>
            <p:ph type="title"/>
          </p:nvPr>
        </p:nvSpPr>
        <p:spPr>
          <a:xfrm>
            <a:off x="930730" y="1037543"/>
            <a:ext cx="16230600" cy="950976"/>
          </a:xfrm>
        </p:spPr>
        <p:txBody>
          <a:bodyPr>
            <a:normAutofit/>
          </a:bodyPr>
          <a:lstStyle/>
          <a:p>
            <a:r>
              <a:rPr lang="en-US" sz="4400" b="1" i="0" u="none" strike="noStrike" cap="none" dirty="0">
                <a:solidFill>
                  <a:srgbClr val="54152A"/>
                </a:solidFill>
                <a:latin typeface="Public Sans"/>
                <a:ea typeface="Public Sans"/>
                <a:cs typeface="Public Sans"/>
                <a:sym typeface="Public Sans"/>
              </a:rPr>
              <a:t>Industry</a:t>
            </a:r>
            <a:endParaRPr lang="en-IN" dirty="0"/>
          </a:p>
        </p:txBody>
      </p:sp>
      <p:cxnSp>
        <p:nvCxnSpPr>
          <p:cNvPr id="123" name="Google Shape;123;p4">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82E0ED73-213C-4746-B7D4-83731A8B5A2C}"/>
              </a:ext>
            </a:extLst>
          </p:cNvPr>
          <p:cNvSpPr>
            <a:spLocks noGrp="1"/>
          </p:cNvSpPr>
          <p:nvPr>
            <p:ph sz="quarter" idx="10"/>
          </p:nvPr>
        </p:nvSpPr>
        <p:spPr>
          <a:xfrm>
            <a:off x="953409" y="1885497"/>
            <a:ext cx="16239744" cy="9255547"/>
          </a:xfrm>
          <a:noFill/>
          <a:ln>
            <a:noFill/>
          </a:ln>
        </p:spPr>
        <p:txBody>
          <a:bodyPr spcFirstLastPara="1" wrap="square" lIns="0" tIns="0" rIns="0" bIns="0" anchor="t" anchorCtr="0">
            <a:spAutoFit/>
          </a:bodyPr>
          <a:lstStyle/>
          <a:p>
            <a:pPr marL="857250" indent="-857250">
              <a:lnSpc>
                <a:spcPct val="178750"/>
              </a:lnSpc>
              <a:spcBef>
                <a:spcPts val="0"/>
              </a:spcBef>
              <a:buClr>
                <a:srgbClr val="2B2C30"/>
              </a:buClr>
              <a:buSzPts val="4400"/>
              <a:buFont typeface="Arial"/>
              <a:buChar char="•"/>
            </a:pPr>
            <a:r>
              <a:rPr lang="en-US" sz="4800" dirty="0">
                <a:solidFill>
                  <a:srgbClr val="2B2C30"/>
                </a:solidFill>
                <a:latin typeface="Playfair Display"/>
                <a:sym typeface="Playfair Display"/>
              </a:rPr>
              <a:t>An </a:t>
            </a:r>
            <a:r>
              <a:rPr lang="en-US" sz="4800" b="1" dirty="0">
                <a:solidFill>
                  <a:srgbClr val="2B2C30"/>
                </a:solidFill>
                <a:latin typeface="Playfair Display"/>
                <a:sym typeface="Playfair Display"/>
              </a:rPr>
              <a:t>industry</a:t>
            </a:r>
            <a:r>
              <a:rPr lang="en-US" sz="4800" dirty="0">
                <a:solidFill>
                  <a:srgbClr val="2B2C30"/>
                </a:solidFill>
                <a:latin typeface="Playfair Display"/>
                <a:sym typeface="Playfair Display"/>
              </a:rPr>
              <a:t> is </a:t>
            </a:r>
            <a:r>
              <a:rPr lang="en-US" sz="4800" dirty="0">
                <a:solidFill>
                  <a:srgbClr val="2B2C30"/>
                </a:solidFill>
                <a:latin typeface="Playfair Display"/>
                <a:sym typeface="Arial"/>
              </a:rPr>
              <a:t>a group of organizations, businesses, companies, or firms that offer similar products and services while competing in the marketplace for profit. </a:t>
            </a:r>
          </a:p>
          <a:p>
            <a:pPr marL="857250" indent="-857250">
              <a:lnSpc>
                <a:spcPct val="178750"/>
              </a:lnSpc>
              <a:spcBef>
                <a:spcPts val="0"/>
              </a:spcBef>
              <a:buClr>
                <a:srgbClr val="2B2C30"/>
              </a:buClr>
              <a:buSzPts val="4400"/>
              <a:buFont typeface="Arial"/>
              <a:buChar char="•"/>
            </a:pPr>
            <a:r>
              <a:rPr lang="en-US" sz="4800" dirty="0">
                <a:solidFill>
                  <a:srgbClr val="2B2C30"/>
                </a:solidFill>
                <a:latin typeface="Playfair Display"/>
                <a:sym typeface="Playfair Display"/>
              </a:rPr>
              <a:t>Strategic management helps organizations understand their position within an industry and how to stay competitive.</a:t>
            </a:r>
            <a:endParaRPr lang="en-US" sz="4800" dirty="0">
              <a:solidFill>
                <a:srgbClr val="2B2C30"/>
              </a:solidFill>
              <a:latin typeface="Playfair Display"/>
              <a:sym typeface="Arial"/>
            </a:endParaRPr>
          </a:p>
          <a:p>
            <a:pPr marL="857250" indent="-857250">
              <a:lnSpc>
                <a:spcPct val="178750"/>
              </a:lnSpc>
              <a:spcBef>
                <a:spcPts val="0"/>
              </a:spcBef>
              <a:buClr>
                <a:srgbClr val="2B2C30"/>
              </a:buClr>
              <a:buSzPts val="4400"/>
              <a:buFont typeface="Arial"/>
              <a:buChar char="•"/>
            </a:pPr>
            <a:endParaRPr lang="en-IN" sz="4800" dirty="0">
              <a:solidFill>
                <a:srgbClr val="2B2C30"/>
              </a:solidFill>
              <a:latin typeface="Playfair Display"/>
              <a:sym typeface="Arial"/>
            </a:endParaRPr>
          </a:p>
        </p:txBody>
      </p:sp>
      <p:sp>
        <p:nvSpPr>
          <p:cNvPr id="124" name="Google Shape;124;p4">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62911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71">
          <a:extLst>
            <a:ext uri="{FF2B5EF4-FFF2-40B4-BE49-F238E27FC236}">
              <a16:creationId xmlns:a16="http://schemas.microsoft.com/office/drawing/2014/main" id="{A05CEE9E-F3B9-7E42-1A01-7D78A280B13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98D5509-C9B1-4B5A-AD6F-E6097920C4D4}"/>
              </a:ext>
            </a:extLst>
          </p:cNvPr>
          <p:cNvSpPr>
            <a:spLocks noGrp="1"/>
          </p:cNvSpPr>
          <p:nvPr>
            <p:ph type="title"/>
          </p:nvPr>
        </p:nvSpPr>
        <p:spPr>
          <a:xfrm>
            <a:off x="881743" y="862465"/>
            <a:ext cx="16197943" cy="1143000"/>
          </a:xfrm>
        </p:spPr>
        <p:txBody>
          <a:bodyPr>
            <a:normAutofit/>
          </a:bodyPr>
          <a:lstStyle/>
          <a:p>
            <a:pPr algn="l"/>
            <a:r>
              <a:rPr lang="en-US" sz="4400" b="1" dirty="0">
                <a:solidFill>
                  <a:srgbClr val="54152A"/>
                </a:solidFill>
                <a:latin typeface="Public Sans"/>
                <a:ea typeface="Public Sans"/>
                <a:cs typeface="Public Sans"/>
                <a:sym typeface="Public Sans"/>
              </a:rPr>
              <a:t>Over Your Career</a:t>
            </a:r>
            <a:endParaRPr lang="en-IN" dirty="0"/>
          </a:p>
        </p:txBody>
      </p:sp>
      <p:cxnSp>
        <p:nvCxnSpPr>
          <p:cNvPr id="373" name="Google Shape;373;g33d1f4a8679_0_28">
            <a:extLst>
              <a:ext uri="{FF2B5EF4-FFF2-40B4-BE49-F238E27FC236}">
                <a16:creationId xmlns:a16="http://schemas.microsoft.com/office/drawing/2014/main" id="{9E90AEC1-10D9-594A-F0AB-DF80487A689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378" name="Picture 4" descr="Five pie charts representing time spent managing versus completing functional activities in different positions&#10;Five purple pie charts representing career progression from first job to CEO. Each chart shows the portion of annual time spent on (1) managing and strategy, and (2) functional activities including accounting, finance, marketing, and operations. First job shows 90% functional activities and 10% managing and strategy. First promotion shows 75% functional activities and 25% managing and strategy. Functional area manager shows 50% functional activities and 50% managing and strategy. VP/upper management shows 25% functional activities and 75% managing and strategy. CEO shows 10% functional activities and 90% managing and strategy.&#10;">
            <a:extLst>
              <a:ext uri="{FF2B5EF4-FFF2-40B4-BE49-F238E27FC236}">
                <a16:creationId xmlns:a16="http://schemas.microsoft.com/office/drawing/2014/main" id="{D9FCF668-45E1-6584-B01F-A57C2DF48388}"/>
              </a:ext>
            </a:extLst>
          </p:cNvPr>
          <p:cNvPicPr preferRelativeResize="0"/>
          <p:nvPr/>
        </p:nvPicPr>
        <p:blipFill>
          <a:blip r:embed="rId3">
            <a:alphaModFix/>
          </a:blip>
          <a:stretch>
            <a:fillRect/>
          </a:stretch>
        </p:blipFill>
        <p:spPr>
          <a:xfrm>
            <a:off x="1028694" y="2045365"/>
            <a:ext cx="12750368" cy="7592020"/>
          </a:xfrm>
          <a:prstGeom prst="rect">
            <a:avLst/>
          </a:prstGeom>
          <a:noFill/>
          <a:ln>
            <a:noFill/>
          </a:ln>
        </p:spPr>
      </p:pic>
      <p:sp>
        <p:nvSpPr>
          <p:cNvPr id="5" name="Content Placeholder 4">
            <a:extLst>
              <a:ext uri="{FF2B5EF4-FFF2-40B4-BE49-F238E27FC236}">
                <a16:creationId xmlns:a16="http://schemas.microsoft.com/office/drawing/2014/main" id="{ED417265-3EC1-466F-B25B-7FE5AF96A648}"/>
              </a:ext>
            </a:extLst>
          </p:cNvPr>
          <p:cNvSpPr>
            <a:spLocks noGrp="1"/>
          </p:cNvSpPr>
          <p:nvPr>
            <p:ph sz="quarter" idx="10"/>
          </p:nvPr>
        </p:nvSpPr>
        <p:spPr>
          <a:xfrm>
            <a:off x="947057" y="9633857"/>
            <a:ext cx="8490857" cy="391886"/>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Kindred Grey. 2025. CC BY-NC-SA.</a:t>
            </a:r>
          </a:p>
        </p:txBody>
      </p:sp>
      <p:sp>
        <p:nvSpPr>
          <p:cNvPr id="6" name="Content Placeholder 5">
            <a:extLst>
              <a:ext uri="{FF2B5EF4-FFF2-40B4-BE49-F238E27FC236}">
                <a16:creationId xmlns:a16="http://schemas.microsoft.com/office/drawing/2014/main" id="{596A335B-7479-4631-84AA-023781EDFDC2}"/>
              </a:ext>
            </a:extLst>
          </p:cNvPr>
          <p:cNvSpPr>
            <a:spLocks noGrp="1"/>
          </p:cNvSpPr>
          <p:nvPr>
            <p:ph sz="quarter" idx="11"/>
          </p:nvPr>
        </p:nvSpPr>
        <p:spPr>
          <a:xfrm>
            <a:off x="14271171" y="2057400"/>
            <a:ext cx="3788229" cy="5584371"/>
          </a:xfrm>
        </p:spPr>
        <p:txBody>
          <a:bodyPr>
            <a:normAutofit/>
          </a:bodyPr>
          <a:lstStyle/>
          <a:p>
            <a:r>
              <a:rPr lang="en-US" sz="3200" dirty="0">
                <a:latin typeface="Playfair Display"/>
                <a:ea typeface="Playfair Display"/>
                <a:cs typeface="Playfair Display"/>
                <a:sym typeface="Playfair Display"/>
              </a:rPr>
              <a:t>These visuals show how strategic responsibilities increase from early roles to executive leadership, reinforcing the need to build strategic skills from the start.</a:t>
            </a:r>
          </a:p>
        </p:txBody>
      </p:sp>
      <p:sp>
        <p:nvSpPr>
          <p:cNvPr id="374" name="Google Shape;374;g33d1f4a8679_0_28">
            <a:extLst>
              <a:ext uri="{FF2B5EF4-FFF2-40B4-BE49-F238E27FC236}">
                <a16:creationId xmlns:a16="http://schemas.microsoft.com/office/drawing/2014/main" id="{E7CAB14C-EE78-691B-CB21-5C9D7D847C9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369574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93">
          <a:extLst>
            <a:ext uri="{FF2B5EF4-FFF2-40B4-BE49-F238E27FC236}">
              <a16:creationId xmlns:a16="http://schemas.microsoft.com/office/drawing/2014/main" id="{AD493AF2-05B5-2EF9-78AF-72670F99235B}"/>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0D06EA2-B8D1-47A7-BE00-3CAC5B22D366}"/>
              </a:ext>
            </a:extLst>
          </p:cNvPr>
          <p:cNvSpPr>
            <a:spLocks noGrp="1"/>
          </p:cNvSpPr>
          <p:nvPr>
            <p:ph type="title"/>
          </p:nvPr>
        </p:nvSpPr>
        <p:spPr>
          <a:xfrm>
            <a:off x="914399" y="829809"/>
            <a:ext cx="16197943" cy="1143000"/>
          </a:xfrm>
        </p:spPr>
        <p:txBody>
          <a:bodyPr>
            <a:normAutofit/>
          </a:bodyPr>
          <a:lstStyle/>
          <a:p>
            <a:pPr algn="l"/>
            <a:r>
              <a:rPr lang="en-US" sz="4400" b="1" dirty="0">
                <a:solidFill>
                  <a:srgbClr val="54152A"/>
                </a:solidFill>
                <a:latin typeface="Public Sans"/>
                <a:ea typeface="Public Sans"/>
                <a:cs typeface="Public Sans"/>
                <a:sym typeface="Public Sans"/>
              </a:rPr>
              <a:t>Demonstrate Your Knowledge, Skills &amp; Competence, 1 of 3</a:t>
            </a:r>
            <a:endParaRPr lang="en-IN" dirty="0"/>
          </a:p>
        </p:txBody>
      </p:sp>
      <p:cxnSp>
        <p:nvCxnSpPr>
          <p:cNvPr id="395" name="Google Shape;395;g33d3f6fcd1f_0_49">
            <a:extLst>
              <a:ext uri="{FF2B5EF4-FFF2-40B4-BE49-F238E27FC236}">
                <a16:creationId xmlns:a16="http://schemas.microsoft.com/office/drawing/2014/main" id="{EEE4B8F0-D6B0-9CAD-C796-B1E614CB22D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6" name="Content Placeholder 5">
            <a:extLst>
              <a:ext uri="{FF2B5EF4-FFF2-40B4-BE49-F238E27FC236}">
                <a16:creationId xmlns:a16="http://schemas.microsoft.com/office/drawing/2014/main" id="{15F53003-C44D-42B5-9702-3217176303FF}"/>
              </a:ext>
            </a:extLst>
          </p:cNvPr>
          <p:cNvSpPr>
            <a:spLocks noGrp="1"/>
          </p:cNvSpPr>
          <p:nvPr>
            <p:ph sz="quarter" idx="10"/>
          </p:nvPr>
        </p:nvSpPr>
        <p:spPr>
          <a:xfrm>
            <a:off x="1015775" y="2083707"/>
            <a:ext cx="14986225" cy="6635750"/>
          </a:xfrm>
        </p:spPr>
        <p:txBody>
          <a:bodyPr>
            <a:noAutofit/>
          </a:bodyPr>
          <a:lstStyle/>
          <a:p>
            <a:pPr marL="457200" indent="-387350" defTabSz="914400" eaLnBrk="1" fontAlgn="auto" latinLnBrk="0" hangingPunct="1">
              <a:lnSpc>
                <a:spcPct val="164000"/>
              </a:lnSpc>
              <a:spcBef>
                <a:spcPts val="0"/>
              </a:spcBef>
              <a:buSzPts val="2500"/>
              <a:buFont typeface="Playfair Display"/>
              <a:buAutoNum type="arabicPeriod"/>
              <a:tabLst/>
              <a:defRPr/>
            </a:pPr>
            <a:r>
              <a:rPr lang="en-US" sz="2500" dirty="0">
                <a:latin typeface="Playfair Display"/>
                <a:sym typeface="Playfair Display"/>
              </a:rPr>
              <a:t>Describe organization, business, company, firm, and industry and their relationships to each other. Give examples, and explain how your examples illustrate each.</a:t>
            </a:r>
          </a:p>
          <a:p>
            <a:pPr marL="457200" indent="-387350" defTabSz="914400" eaLnBrk="1" fontAlgn="auto" latinLnBrk="0" hangingPunct="1">
              <a:lnSpc>
                <a:spcPct val="164000"/>
              </a:lnSpc>
              <a:spcBef>
                <a:spcPts val="0"/>
              </a:spcBef>
              <a:buSzPts val="2500"/>
              <a:buFont typeface="Playfair Display"/>
              <a:buAutoNum type="arabicPeriod"/>
              <a:tabLst/>
              <a:defRPr/>
            </a:pPr>
            <a:r>
              <a:rPr lang="en-US" sz="2500" dirty="0">
                <a:latin typeface="Playfair Display"/>
                <a:sym typeface="Playfair Display"/>
              </a:rPr>
              <a:t>Explain concepts, theories, and analytical frameworks and tools and their relationships to each other. Give examples, and explain how your examples illustrate each.</a:t>
            </a:r>
          </a:p>
          <a:p>
            <a:pPr marL="457200" indent="-387350" defTabSz="914400" eaLnBrk="1" fontAlgn="auto" latinLnBrk="0" hangingPunct="1">
              <a:lnSpc>
                <a:spcPct val="164000"/>
              </a:lnSpc>
              <a:spcBef>
                <a:spcPts val="0"/>
              </a:spcBef>
              <a:buSzPts val="2500"/>
              <a:buFont typeface="Playfair Display"/>
              <a:buAutoNum type="arabicPeriod"/>
              <a:tabLst/>
              <a:defRPr/>
            </a:pPr>
            <a:r>
              <a:rPr lang="en-US" sz="2500" dirty="0">
                <a:latin typeface="Playfair Display"/>
                <a:sym typeface="Playfair Display"/>
              </a:rPr>
              <a:t>Define strategic management. How does this compare to what you expected strategic management to be before you began this course?</a:t>
            </a:r>
          </a:p>
          <a:p>
            <a:pPr marL="457200" indent="-387350" defTabSz="914400" eaLnBrk="1" fontAlgn="auto" latinLnBrk="0" hangingPunct="1">
              <a:lnSpc>
                <a:spcPct val="164000"/>
              </a:lnSpc>
              <a:spcBef>
                <a:spcPts val="0"/>
              </a:spcBef>
              <a:buSzPts val="2500"/>
              <a:buFont typeface="Playfair Display"/>
              <a:buAutoNum type="arabicPeriod"/>
              <a:tabLst/>
              <a:defRPr/>
            </a:pPr>
            <a:r>
              <a:rPr lang="en-US" sz="2500" dirty="0">
                <a:latin typeface="Playfair Display"/>
                <a:sym typeface="Playfair Display"/>
              </a:rPr>
              <a:t>Describe strategic leadership, strategic management, and strategy and their relationships to each other.</a:t>
            </a:r>
          </a:p>
          <a:p>
            <a:pPr marL="457200" indent="-387350" defTabSz="914400" eaLnBrk="1" fontAlgn="auto" latinLnBrk="0" hangingPunct="1">
              <a:lnSpc>
                <a:spcPct val="164000"/>
              </a:lnSpc>
              <a:spcBef>
                <a:spcPts val="0"/>
              </a:spcBef>
              <a:buSzPts val="2500"/>
              <a:buFont typeface="Playfair Display"/>
              <a:buAutoNum type="arabicPeriod"/>
              <a:tabLst/>
              <a:defRPr/>
            </a:pPr>
            <a:r>
              <a:rPr lang="en-US" sz="2500" dirty="0">
                <a:latin typeface="Playfair Display"/>
                <a:sym typeface="Playfair Display"/>
              </a:rPr>
              <a:t>Explain strategic analysis, strategy formulation, and strategy implementation and their relationships to each other.</a:t>
            </a:r>
          </a:p>
        </p:txBody>
      </p:sp>
      <p:sp>
        <p:nvSpPr>
          <p:cNvPr id="7" name="Content Placeholder 6">
            <a:extLst>
              <a:ext uri="{FF2B5EF4-FFF2-40B4-BE49-F238E27FC236}">
                <a16:creationId xmlns:a16="http://schemas.microsoft.com/office/drawing/2014/main" id="{0BDC6188-D8FA-41A6-BBE3-774C298AE645}"/>
              </a:ext>
            </a:extLst>
          </p:cNvPr>
          <p:cNvSpPr>
            <a:spLocks noGrp="1"/>
          </p:cNvSpPr>
          <p:nvPr>
            <p:ph sz="quarter" idx="11"/>
          </p:nvPr>
        </p:nvSpPr>
        <p:spPr>
          <a:xfrm>
            <a:off x="980849" y="8550956"/>
            <a:ext cx="11918723" cy="1079500"/>
          </a:xfrm>
        </p:spPr>
        <p:txBody>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5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Tip:</a:t>
            </a: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Use these prompts for exam prep or in-class discussions.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396" name="Google Shape;396;g33d3f6fcd1f_0_49">
            <a:extLst>
              <a:ext uri="{FF2B5EF4-FFF2-40B4-BE49-F238E27FC236}">
                <a16:creationId xmlns:a16="http://schemas.microsoft.com/office/drawing/2014/main" id="{9A7EF133-A7EF-A452-ABB1-D46418D67F5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492946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93"/>
        <p:cNvGrpSpPr/>
        <p:nvPr/>
      </p:nvGrpSpPr>
      <p:grpSpPr>
        <a:xfrm>
          <a:off x="0" y="0"/>
          <a:ext cx="0" cy="0"/>
          <a:chOff x="0" y="0"/>
          <a:chExt cx="0" cy="0"/>
        </a:xfrm>
      </p:grpSpPr>
      <p:sp>
        <p:nvSpPr>
          <p:cNvPr id="3" name="Title 2">
            <a:extLst>
              <a:ext uri="{FF2B5EF4-FFF2-40B4-BE49-F238E27FC236}">
                <a16:creationId xmlns:a16="http://schemas.microsoft.com/office/drawing/2014/main" id="{73B8C281-8218-41D1-B9EA-E6058917DFD0}"/>
              </a:ext>
            </a:extLst>
          </p:cNvPr>
          <p:cNvSpPr>
            <a:spLocks noGrp="1"/>
          </p:cNvSpPr>
          <p:nvPr>
            <p:ph type="title"/>
          </p:nvPr>
        </p:nvSpPr>
        <p:spPr>
          <a:xfrm>
            <a:off x="914399" y="862466"/>
            <a:ext cx="16557171" cy="1143000"/>
          </a:xfrm>
        </p:spPr>
        <p:txBody>
          <a:bodyPr>
            <a:normAutofit/>
          </a:bodyPr>
          <a:lstStyle/>
          <a:p>
            <a:pPr algn="l"/>
            <a:r>
              <a:rPr lang="en-US" sz="4400" b="1" dirty="0">
                <a:solidFill>
                  <a:srgbClr val="54152A"/>
                </a:solidFill>
                <a:latin typeface="Public Sans"/>
                <a:ea typeface="Public Sans"/>
                <a:cs typeface="Public Sans"/>
                <a:sym typeface="Public Sans"/>
              </a:rPr>
              <a:t>Demonstrate Your Knowledge, Skills &amp; Competence, 2 of 3</a:t>
            </a:r>
            <a:endParaRPr lang="en-IN" dirty="0"/>
          </a:p>
        </p:txBody>
      </p:sp>
      <p:cxnSp>
        <p:nvCxnSpPr>
          <p:cNvPr id="395" name="Google Shape;395;g33d3f6fcd1f_0_49">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2385655B-8AEB-40B3-BF6F-ACDF21321F15}"/>
              </a:ext>
            </a:extLst>
          </p:cNvPr>
          <p:cNvSpPr>
            <a:spLocks noGrp="1"/>
          </p:cNvSpPr>
          <p:nvPr>
            <p:ph sz="quarter" idx="10"/>
          </p:nvPr>
        </p:nvSpPr>
        <p:spPr>
          <a:xfrm>
            <a:off x="1015774" y="2149021"/>
            <a:ext cx="15704683" cy="6962322"/>
          </a:xfrm>
        </p:spPr>
        <p:txBody>
          <a:bodyPr>
            <a:noAutofit/>
          </a:bodyPr>
          <a:lstStyle/>
          <a:p>
            <a:pPr marL="527050" marR="0" lvl="0" indent="-457200" algn="l" defTabSz="914400" rtl="0" eaLnBrk="1" fontAlgn="auto" latinLnBrk="0" hangingPunct="1">
              <a:lnSpc>
                <a:spcPct val="164000"/>
              </a:lnSpc>
              <a:spcBef>
                <a:spcPts val="0"/>
              </a:spcBef>
              <a:spcAft>
                <a:spcPts val="0"/>
              </a:spcAft>
              <a:buClr>
                <a:srgbClr val="000000"/>
              </a:buClr>
              <a:buSzPts val="2500"/>
              <a:buFont typeface="+mj-lt"/>
              <a:buAutoNum type="arabicPeriod" startAt="6"/>
              <a:tabLst/>
              <a:defRPr/>
            </a:pP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Describe the analysis, formulation, implementation (AFI) framework. How much of the framework can you recall without referring to the diagram? Now return to figure 1.3 and be sure you understand each element in the figure and their relationships.</a:t>
            </a:r>
          </a:p>
          <a:p>
            <a:pPr marL="527050" marR="0" lvl="0" indent="-457200" algn="l" defTabSz="914400" rtl="0" eaLnBrk="1" fontAlgn="auto" latinLnBrk="0" hangingPunct="1">
              <a:lnSpc>
                <a:spcPct val="164000"/>
              </a:lnSpc>
              <a:spcBef>
                <a:spcPts val="0"/>
              </a:spcBef>
              <a:spcAft>
                <a:spcPts val="0"/>
              </a:spcAft>
              <a:buClr>
                <a:srgbClr val="000000"/>
              </a:buClr>
              <a:buSzPts val="2500"/>
              <a:buFont typeface="+mj-lt"/>
              <a:buAutoNum type="arabicPeriod" startAt="6"/>
              <a:tabLst/>
              <a:defRPr/>
            </a:pP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Explain the concepts of strategic issue and strategic alternative, giving an example of each. These are essential throughout the course, so understanding them now is important.</a:t>
            </a:r>
          </a:p>
          <a:p>
            <a:pPr marL="527050" marR="0" lvl="0" indent="-457200" algn="l" defTabSz="914400" rtl="0" eaLnBrk="1" fontAlgn="auto" latinLnBrk="0" hangingPunct="1">
              <a:lnSpc>
                <a:spcPct val="164000"/>
              </a:lnSpc>
              <a:spcBef>
                <a:spcPts val="0"/>
              </a:spcBef>
              <a:spcAft>
                <a:spcPts val="0"/>
              </a:spcAft>
              <a:buClr>
                <a:srgbClr val="000000"/>
              </a:buClr>
              <a:buSzPts val="2500"/>
              <a:buFont typeface="+mj-lt"/>
              <a:buAutoNum type="arabicPeriod" startAt="6"/>
              <a:tabLst/>
              <a:defRPr/>
            </a:pP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Describe the three levels of strategy. Which level of strategy are you most likely to directly analyze, formulate, and implement in your first position after graduation?</a:t>
            </a:r>
          </a:p>
          <a:p>
            <a:pPr marL="527050" marR="0" lvl="0" indent="-457200" algn="l" defTabSz="914400" rtl="0" eaLnBrk="1" fontAlgn="auto" latinLnBrk="0" hangingPunct="1">
              <a:lnSpc>
                <a:spcPct val="164000"/>
              </a:lnSpc>
              <a:spcBef>
                <a:spcPts val="0"/>
              </a:spcBef>
              <a:spcAft>
                <a:spcPts val="0"/>
              </a:spcAft>
              <a:buClr>
                <a:srgbClr val="000000"/>
              </a:buClr>
              <a:buSzPts val="2500"/>
              <a:buFont typeface="+mj-lt"/>
              <a:buAutoNum type="arabicPeriod" startAt="6"/>
              <a:tabLst/>
              <a:defRPr/>
            </a:pP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Explain Mintzberg and Waters’s (1985) model of strategy. How does this compare and contrast with the strategy in the AFI framework?</a:t>
            </a:r>
          </a:p>
          <a:p>
            <a:pPr marL="527050" marR="0" lvl="0" indent="-457200" algn="l" defTabSz="914400" rtl="0" eaLnBrk="1" fontAlgn="auto" latinLnBrk="0" hangingPunct="1">
              <a:lnSpc>
                <a:spcPct val="164000"/>
              </a:lnSpc>
              <a:spcBef>
                <a:spcPts val="0"/>
              </a:spcBef>
              <a:spcAft>
                <a:spcPts val="0"/>
              </a:spcAft>
              <a:buClr>
                <a:srgbClr val="000000"/>
              </a:buClr>
              <a:buSzPts val="2500"/>
              <a:buFont typeface="+mj-lt"/>
              <a:buAutoNum type="arabicPeriod" startAt="6"/>
              <a:tabLst/>
              <a:defRPr/>
            </a:pP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Discuss why strategic management is important to businesses. What are the risks when firms do not manage strategy well?</a:t>
            </a:r>
          </a:p>
          <a:p>
            <a:endParaRPr lang="en-IN" sz="2500" dirty="0"/>
          </a:p>
        </p:txBody>
      </p:sp>
      <p:sp>
        <p:nvSpPr>
          <p:cNvPr id="5" name="Content Placeholder 4">
            <a:extLst>
              <a:ext uri="{FF2B5EF4-FFF2-40B4-BE49-F238E27FC236}">
                <a16:creationId xmlns:a16="http://schemas.microsoft.com/office/drawing/2014/main" id="{9E07FC84-339F-4770-9180-56322D62A088}"/>
              </a:ext>
            </a:extLst>
          </p:cNvPr>
          <p:cNvSpPr>
            <a:spLocks noGrp="1"/>
          </p:cNvSpPr>
          <p:nvPr>
            <p:ph sz="quarter" idx="11"/>
          </p:nvPr>
        </p:nvSpPr>
        <p:spPr>
          <a:xfrm>
            <a:off x="979714" y="9272814"/>
            <a:ext cx="13324114" cy="1079500"/>
          </a:xfrm>
        </p:spPr>
        <p:txBody>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5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Tip:</a:t>
            </a: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Use these prompts for exam prep or in-class discussions.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endParaRPr lang="en-IN" dirty="0"/>
          </a:p>
        </p:txBody>
      </p:sp>
      <p:sp>
        <p:nvSpPr>
          <p:cNvPr id="396" name="Google Shape;396;g33d3f6fcd1f_0_49">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787402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93">
          <a:extLst>
            <a:ext uri="{FF2B5EF4-FFF2-40B4-BE49-F238E27FC236}">
              <a16:creationId xmlns:a16="http://schemas.microsoft.com/office/drawing/2014/main" id="{B889C26A-E470-0D8D-32A8-D8AE526FE2E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0EF8224-FEAD-4D3D-BA9E-27FB6EE41A72}"/>
              </a:ext>
            </a:extLst>
          </p:cNvPr>
          <p:cNvSpPr>
            <a:spLocks noGrp="1"/>
          </p:cNvSpPr>
          <p:nvPr>
            <p:ph type="title"/>
          </p:nvPr>
        </p:nvSpPr>
        <p:spPr>
          <a:xfrm>
            <a:off x="914398" y="862464"/>
            <a:ext cx="17145000" cy="1143000"/>
          </a:xfrm>
        </p:spPr>
        <p:txBody>
          <a:bodyPr>
            <a:normAutofit/>
          </a:bodyPr>
          <a:lstStyle/>
          <a:p>
            <a:pPr algn="l"/>
            <a:r>
              <a:rPr lang="en-US" sz="4400" b="1" dirty="0">
                <a:solidFill>
                  <a:srgbClr val="54152A"/>
                </a:solidFill>
                <a:latin typeface="Public Sans"/>
                <a:ea typeface="Public Sans"/>
                <a:cs typeface="Public Sans"/>
                <a:sym typeface="Public Sans"/>
              </a:rPr>
              <a:t>Demonstrate Your Knowledge, Skills &amp; Competence, 3 of 3</a:t>
            </a:r>
            <a:endParaRPr lang="en-IN" dirty="0"/>
          </a:p>
        </p:txBody>
      </p:sp>
      <p:cxnSp>
        <p:nvCxnSpPr>
          <p:cNvPr id="395" name="Google Shape;395;g33d3f6fcd1f_0_49">
            <a:extLst>
              <a:ext uri="{FF2B5EF4-FFF2-40B4-BE49-F238E27FC236}">
                <a16:creationId xmlns:a16="http://schemas.microsoft.com/office/drawing/2014/main" id="{04CE2C2D-44F3-0C5E-CC3C-3B16B313A7A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02A2A5D6-93EA-458E-99A2-BA164D78A810}"/>
              </a:ext>
            </a:extLst>
          </p:cNvPr>
          <p:cNvSpPr>
            <a:spLocks noGrp="1"/>
          </p:cNvSpPr>
          <p:nvPr>
            <p:ph sz="quarter" idx="10"/>
          </p:nvPr>
        </p:nvSpPr>
        <p:spPr>
          <a:xfrm>
            <a:off x="1045029" y="2051050"/>
            <a:ext cx="15348857" cy="4611007"/>
          </a:xfrm>
        </p:spPr>
        <p:txBody>
          <a:bodyPr/>
          <a:lstStyle/>
          <a:p>
            <a:pPr marL="527050" marR="0" lvl="0" indent="-457200" algn="l" defTabSz="914400" rtl="0" eaLnBrk="1" fontAlgn="auto" latinLnBrk="0" hangingPunct="1">
              <a:lnSpc>
                <a:spcPct val="164000"/>
              </a:lnSpc>
              <a:spcBef>
                <a:spcPts val="0"/>
              </a:spcBef>
              <a:spcAft>
                <a:spcPts val="0"/>
              </a:spcAft>
              <a:buClr>
                <a:srgbClr val="000000"/>
              </a:buClr>
              <a:buSzPts val="2500"/>
              <a:buFont typeface="+mj-lt"/>
              <a:buAutoNum type="arabicPeriod" startAt="11"/>
              <a:tabLst/>
              <a:defRPr/>
            </a:pP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Describe several key events in the history of strategic management. Which events were familiar to you? Were there any that surprised you? Discuss why knowing the history of a subject important.</a:t>
            </a:r>
          </a:p>
          <a:p>
            <a:pPr marL="527050" marR="0" lvl="0" indent="-457200" algn="l" defTabSz="914400" rtl="0" eaLnBrk="1" fontAlgn="auto" latinLnBrk="0" hangingPunct="1">
              <a:lnSpc>
                <a:spcPct val="164000"/>
              </a:lnSpc>
              <a:spcBef>
                <a:spcPts val="0"/>
              </a:spcBef>
              <a:spcAft>
                <a:spcPts val="0"/>
              </a:spcAft>
              <a:buClr>
                <a:srgbClr val="000000"/>
              </a:buClr>
              <a:buSzPts val="2500"/>
              <a:buFont typeface="+mj-lt"/>
              <a:buAutoNum type="arabicPeriod" startAt="11"/>
              <a:tabLst/>
              <a:defRPr/>
            </a:pP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Discuss a few of the critiques of strategic management. Why is a critiquing a field important?</a:t>
            </a:r>
          </a:p>
          <a:p>
            <a:pPr marL="527050" marR="0" lvl="0" indent="-457200" algn="l" defTabSz="914400" rtl="0" eaLnBrk="1" fontAlgn="auto" latinLnBrk="0" hangingPunct="1">
              <a:lnSpc>
                <a:spcPct val="164000"/>
              </a:lnSpc>
              <a:spcBef>
                <a:spcPts val="0"/>
              </a:spcBef>
              <a:spcAft>
                <a:spcPts val="0"/>
              </a:spcAft>
              <a:buClr>
                <a:srgbClr val="000000"/>
              </a:buClr>
              <a:buSzPts val="2500"/>
              <a:buFont typeface="+mj-lt"/>
              <a:buAutoNum type="arabicPeriod" startAt="11"/>
              <a:tabLst/>
              <a:defRPr/>
            </a:pP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Describe how strategic management is relevant to you and your career.</a:t>
            </a:r>
          </a:p>
          <a:p>
            <a:pPr marL="69850" marR="0" lvl="0" indent="0" algn="l" defTabSz="914400" rtl="0" eaLnBrk="1" fontAlgn="auto" latinLnBrk="0" hangingPunct="1">
              <a:lnSpc>
                <a:spcPct val="164000"/>
              </a:lnSpc>
              <a:spcBef>
                <a:spcPts val="0"/>
              </a:spcBef>
              <a:spcAft>
                <a:spcPts val="0"/>
              </a:spcAft>
              <a:buClr>
                <a:srgbClr val="000000"/>
              </a:buClr>
              <a:buSzPts val="2500"/>
              <a:buFont typeface="Arial"/>
              <a:buNone/>
              <a:tabLst/>
              <a:defRPr/>
            </a:pPr>
            <a:endPar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69850" marR="0" lvl="0" indent="0" algn="l" defTabSz="914400" rtl="0" eaLnBrk="1" fontAlgn="auto" latinLnBrk="0" hangingPunct="1">
              <a:lnSpc>
                <a:spcPct val="164000"/>
              </a:lnSpc>
              <a:spcBef>
                <a:spcPts val="0"/>
              </a:spcBef>
              <a:spcAft>
                <a:spcPts val="0"/>
              </a:spcAft>
              <a:buClr>
                <a:srgbClr val="000000"/>
              </a:buClr>
              <a:buSzPts val="2500"/>
              <a:buFont typeface="Arial"/>
              <a:buNone/>
              <a:tabLst/>
              <a:defRPr/>
            </a:pP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By answering these questions robustly, you have demonstrated your thorough knowledge of this overview of strategic management. Well done!</a:t>
            </a:r>
            <a:endParaRPr lang="en-IN" dirty="0"/>
          </a:p>
        </p:txBody>
      </p:sp>
      <p:sp>
        <p:nvSpPr>
          <p:cNvPr id="5" name="Content Placeholder 4">
            <a:extLst>
              <a:ext uri="{FF2B5EF4-FFF2-40B4-BE49-F238E27FC236}">
                <a16:creationId xmlns:a16="http://schemas.microsoft.com/office/drawing/2014/main" id="{3060E4FD-326B-474B-A953-1DEEE31CCBBA}"/>
              </a:ext>
            </a:extLst>
          </p:cNvPr>
          <p:cNvSpPr>
            <a:spLocks noGrp="1"/>
          </p:cNvSpPr>
          <p:nvPr>
            <p:ph sz="quarter" idx="11"/>
          </p:nvPr>
        </p:nvSpPr>
        <p:spPr>
          <a:xfrm>
            <a:off x="1046163" y="7048727"/>
            <a:ext cx="11396209" cy="1079500"/>
          </a:xfrm>
        </p:spPr>
        <p:txBody>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5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Tip:</a:t>
            </a:r>
            <a:r>
              <a:rPr kumimoji="0" lang="en-US" sz="25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Use these prompts for exam prep or in-class discussions.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396" name="Google Shape;396;g33d3f6fcd1f_0_49">
            <a:extLst>
              <a:ext uri="{FF2B5EF4-FFF2-40B4-BE49-F238E27FC236}">
                <a16:creationId xmlns:a16="http://schemas.microsoft.com/office/drawing/2014/main" id="{5767288B-9794-12A1-4A6E-58E6A2451A8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04687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8"/>
        <p:cNvGrpSpPr/>
        <p:nvPr/>
      </p:nvGrpSpPr>
      <p:grpSpPr>
        <a:xfrm>
          <a:off x="0" y="0"/>
          <a:ext cx="0" cy="0"/>
          <a:chOff x="0" y="0"/>
          <a:chExt cx="0" cy="0"/>
        </a:xfrm>
      </p:grpSpPr>
      <p:sp>
        <p:nvSpPr>
          <p:cNvPr id="3" name="Title 2">
            <a:extLst>
              <a:ext uri="{FF2B5EF4-FFF2-40B4-BE49-F238E27FC236}">
                <a16:creationId xmlns:a16="http://schemas.microsoft.com/office/drawing/2014/main" id="{867634C3-BF35-4D6B-91A4-5C831B595930}"/>
              </a:ext>
            </a:extLst>
          </p:cNvPr>
          <p:cNvSpPr>
            <a:spLocks noGrp="1"/>
          </p:cNvSpPr>
          <p:nvPr>
            <p:ph type="title"/>
          </p:nvPr>
        </p:nvSpPr>
        <p:spPr>
          <a:xfrm>
            <a:off x="1061358" y="841601"/>
            <a:ext cx="16230600" cy="950976"/>
          </a:xfrm>
          <a:noFill/>
          <a:ln>
            <a:noFill/>
          </a:ln>
        </p:spPr>
        <p:txBody>
          <a:bodyPr spcFirstLastPara="1" wrap="square" lIns="0" tIns="0" rIns="0" bIns="0" anchor="t" anchorCtr="0">
            <a:spAutoFit/>
          </a:bodyPr>
          <a:lstStyle/>
          <a:p>
            <a:pPr>
              <a:lnSpc>
                <a:spcPct val="140010"/>
              </a:lnSpc>
              <a:spcBef>
                <a:spcPts val="0"/>
              </a:spcBef>
              <a:buClr>
                <a:srgbClr val="000000"/>
              </a:buClr>
              <a:buSzPts val="3714"/>
              <a:buFont typeface="Arial"/>
            </a:pPr>
            <a:r>
              <a:rPr lang="en-US" b="1" dirty="0">
                <a:solidFill>
                  <a:srgbClr val="54152A"/>
                </a:solidFill>
                <a:latin typeface="Public Sans"/>
                <a:sym typeface="Public Sans"/>
              </a:rPr>
              <a:t>Concepts, Theories, Analytical Frameworks and Tools</a:t>
            </a:r>
            <a:endParaRPr lang="en-IN" b="1" dirty="0">
              <a:solidFill>
                <a:srgbClr val="54152A"/>
              </a:solidFill>
              <a:latin typeface="Public Sans"/>
              <a:sym typeface="Arial"/>
            </a:endParaRPr>
          </a:p>
        </p:txBody>
      </p:sp>
      <p:cxnSp>
        <p:nvCxnSpPr>
          <p:cNvPr id="131" name="Google Shape;131;p5">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D1619CD0-2387-4998-8D4E-89B7F49FDC51}"/>
              </a:ext>
            </a:extLst>
          </p:cNvPr>
          <p:cNvSpPr>
            <a:spLocks noGrp="1"/>
          </p:cNvSpPr>
          <p:nvPr>
            <p:ph sz="quarter" idx="10"/>
          </p:nvPr>
        </p:nvSpPr>
        <p:spPr>
          <a:xfrm>
            <a:off x="1018723" y="1983464"/>
            <a:ext cx="16239744" cy="7901266"/>
          </a:xfrm>
          <a:noFill/>
          <a:ln>
            <a:noFill/>
          </a:ln>
        </p:spPr>
        <p:txBody>
          <a:bodyPr spcFirstLastPara="1" wrap="square" lIns="0" tIns="0" rIns="0" bIns="0" anchor="t" anchorCtr="0">
            <a:spAutoFit/>
          </a:bodyPr>
          <a:lstStyle/>
          <a:p>
            <a:pPr marL="857250" marR="0" lvl="0" indent="-857250" algn="l" rtl="0">
              <a:lnSpc>
                <a:spcPct val="163854"/>
              </a:lnSpc>
              <a:spcBef>
                <a:spcPts val="0"/>
              </a:spcBef>
              <a:spcAft>
                <a:spcPts val="0"/>
              </a:spcAft>
              <a:buClr>
                <a:srgbClr val="2B2C30"/>
              </a:buClr>
              <a:buSzPts val="4800"/>
              <a:buFont typeface="Arial"/>
              <a:buChar char="•"/>
            </a:pPr>
            <a:r>
              <a:rPr lang="en-US" sz="4400" b="1" dirty="0">
                <a:solidFill>
                  <a:srgbClr val="2B2C30"/>
                </a:solidFill>
                <a:latin typeface="Playfair Display"/>
                <a:ea typeface="Playfair Display"/>
                <a:cs typeface="Playfair Display"/>
                <a:sym typeface="Playfair Display"/>
              </a:rPr>
              <a:t>Concepts </a:t>
            </a:r>
            <a:r>
              <a:rPr lang="en-US" sz="4400" dirty="0">
                <a:solidFill>
                  <a:srgbClr val="2B2C30"/>
                </a:solidFill>
                <a:latin typeface="Playfair Display"/>
                <a:ea typeface="Playfair Display"/>
                <a:cs typeface="Playfair Display"/>
                <a:sym typeface="Playfair Display"/>
              </a:rPr>
              <a:t>are ideas.</a:t>
            </a:r>
          </a:p>
          <a:p>
            <a:pPr marL="857250" marR="0" lvl="0" indent="-857250" algn="l" rtl="0">
              <a:lnSpc>
                <a:spcPct val="163854"/>
              </a:lnSpc>
              <a:spcBef>
                <a:spcPts val="0"/>
              </a:spcBef>
              <a:spcAft>
                <a:spcPts val="0"/>
              </a:spcAft>
              <a:buClr>
                <a:srgbClr val="2B2C30"/>
              </a:buClr>
              <a:buSzPts val="4800"/>
              <a:buFont typeface="Arial"/>
              <a:buChar char="•"/>
            </a:pPr>
            <a:r>
              <a:rPr lang="en-US" sz="4400" b="1" i="0" u="none" strike="noStrike" cap="none" dirty="0">
                <a:solidFill>
                  <a:srgbClr val="2B2C30"/>
                </a:solidFill>
                <a:latin typeface="Playfair Display"/>
                <a:ea typeface="Playfair Display"/>
                <a:cs typeface="Playfair Display"/>
                <a:sym typeface="Playfair Display"/>
              </a:rPr>
              <a:t>Theories </a:t>
            </a:r>
            <a:r>
              <a:rPr lang="en-US" sz="4400" b="0" i="0" u="none" strike="noStrike" cap="none" dirty="0">
                <a:solidFill>
                  <a:srgbClr val="2B2C30"/>
                </a:solidFill>
                <a:latin typeface="Playfair Display"/>
                <a:ea typeface="Playfair Display"/>
                <a:cs typeface="Playfair Display"/>
                <a:sym typeface="Playfair Display"/>
              </a:rPr>
              <a:t>are a collection of concepts explaining </a:t>
            </a:r>
            <a:r>
              <a:rPr lang="en-US" sz="4400" dirty="0">
                <a:solidFill>
                  <a:srgbClr val="2B2C30"/>
                </a:solidFill>
                <a:latin typeface="Playfair Display"/>
                <a:ea typeface="Playfair Display"/>
                <a:cs typeface="Playfair Display"/>
                <a:sym typeface="Playfair Display"/>
              </a:rPr>
              <a:t>something.</a:t>
            </a:r>
            <a:endParaRPr lang="en-US" sz="4400" b="0" i="0" u="none" strike="noStrike" cap="none" dirty="0">
              <a:solidFill>
                <a:srgbClr val="2B2C30"/>
              </a:solidFill>
              <a:latin typeface="Playfair Display"/>
              <a:ea typeface="Playfair Display"/>
              <a:cs typeface="Playfair Display"/>
              <a:sym typeface="Playfair Display"/>
            </a:endParaRPr>
          </a:p>
          <a:p>
            <a:pPr marL="857250" marR="0" lvl="0" indent="-857250" algn="l" rtl="0">
              <a:lnSpc>
                <a:spcPct val="163854"/>
              </a:lnSpc>
              <a:spcBef>
                <a:spcPts val="0"/>
              </a:spcBef>
              <a:spcAft>
                <a:spcPts val="0"/>
              </a:spcAft>
              <a:buClr>
                <a:srgbClr val="2B2C30"/>
              </a:buClr>
              <a:buSzPts val="4800"/>
              <a:buFont typeface="Arial"/>
              <a:buChar char="•"/>
            </a:pPr>
            <a:r>
              <a:rPr lang="en-US" sz="4400" b="1" i="0" u="none" strike="noStrike" cap="none" dirty="0">
                <a:solidFill>
                  <a:srgbClr val="2B2C30"/>
                </a:solidFill>
                <a:latin typeface="Playfair Display"/>
                <a:ea typeface="Playfair Display"/>
                <a:cs typeface="Playfair Display"/>
                <a:sym typeface="Playfair Display"/>
              </a:rPr>
              <a:t>Analytical frameworks </a:t>
            </a:r>
            <a:r>
              <a:rPr lang="en-US" sz="4400" b="0" i="0" u="none" strike="noStrike" cap="none" dirty="0">
                <a:solidFill>
                  <a:srgbClr val="2B2C30"/>
                </a:solidFill>
                <a:latin typeface="Playfair Display"/>
                <a:ea typeface="Playfair Display"/>
                <a:cs typeface="Playfair Display"/>
                <a:sym typeface="Playfair Display"/>
              </a:rPr>
              <a:t>provide a structured </a:t>
            </a:r>
            <a:r>
              <a:rPr lang="en-US" sz="4400" dirty="0">
                <a:solidFill>
                  <a:srgbClr val="2B2C30"/>
                </a:solidFill>
                <a:latin typeface="Playfair Display"/>
                <a:ea typeface="Playfair Display"/>
                <a:cs typeface="Playfair Display"/>
                <a:sym typeface="Playfair Display"/>
              </a:rPr>
              <a:t>format</a:t>
            </a:r>
            <a:r>
              <a:rPr lang="en-US" sz="4400" b="0" i="0" u="none" strike="noStrike" cap="none" dirty="0">
                <a:solidFill>
                  <a:srgbClr val="2B2C30"/>
                </a:solidFill>
                <a:latin typeface="Playfair Display"/>
                <a:ea typeface="Playfair Display"/>
                <a:cs typeface="Playfair Display"/>
                <a:sym typeface="Playfair Display"/>
              </a:rPr>
              <a:t> for analyzing data.</a:t>
            </a:r>
          </a:p>
          <a:p>
            <a:pPr marL="857250" indent="-857250">
              <a:lnSpc>
                <a:spcPct val="163854"/>
              </a:lnSpc>
              <a:buClr>
                <a:srgbClr val="2B2C30"/>
              </a:buClr>
              <a:buSzPts val="4800"/>
              <a:buFont typeface="Arial"/>
              <a:buChar char="•"/>
            </a:pPr>
            <a:r>
              <a:rPr lang="en-US" sz="4400" b="1" dirty="0">
                <a:solidFill>
                  <a:srgbClr val="2B2C30"/>
                </a:solidFill>
                <a:latin typeface="Playfair Display"/>
                <a:ea typeface="Playfair Display"/>
                <a:cs typeface="Playfair Display"/>
                <a:sym typeface="Playfair Display"/>
              </a:rPr>
              <a:t>Strategic management frameworks/tools</a:t>
            </a:r>
            <a:r>
              <a:rPr lang="en-US" sz="4400" dirty="0">
                <a:solidFill>
                  <a:srgbClr val="2B2C30"/>
                </a:solidFill>
                <a:latin typeface="Playfair Display"/>
                <a:ea typeface="Playfair Display"/>
                <a:cs typeface="Playfair Display"/>
                <a:sym typeface="Playfair Display"/>
              </a:rPr>
              <a:t> provide a structured format to analyze company data as it relates to a major area of strategic management.</a:t>
            </a:r>
          </a:p>
        </p:txBody>
      </p:sp>
      <p:sp>
        <p:nvSpPr>
          <p:cNvPr id="132" name="Google Shape;132;p5">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60298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p:cNvGrpSpPr/>
        <p:nvPr/>
      </p:nvGrpSpPr>
      <p:grpSpPr>
        <a:xfrm>
          <a:off x="0" y="0"/>
          <a:ext cx="0" cy="0"/>
          <a:chOff x="0" y="0"/>
          <a:chExt cx="0" cy="0"/>
        </a:xfrm>
      </p:grpSpPr>
      <p:sp>
        <p:nvSpPr>
          <p:cNvPr id="3" name="Title 2">
            <a:extLst>
              <a:ext uri="{FF2B5EF4-FFF2-40B4-BE49-F238E27FC236}">
                <a16:creationId xmlns:a16="http://schemas.microsoft.com/office/drawing/2014/main" id="{CD3CB130-1526-4292-89E8-02160721D122}"/>
              </a:ext>
            </a:extLst>
          </p:cNvPr>
          <p:cNvSpPr>
            <a:spLocks noGrp="1"/>
          </p:cNvSpPr>
          <p:nvPr>
            <p:ph type="title"/>
          </p:nvPr>
        </p:nvSpPr>
        <p:spPr>
          <a:xfrm>
            <a:off x="930730" y="972229"/>
            <a:ext cx="16230600" cy="950976"/>
          </a:xfrm>
        </p:spPr>
        <p:txBody>
          <a:bodyPr>
            <a:normAutofit/>
          </a:bodyPr>
          <a:lstStyle/>
          <a:p>
            <a:r>
              <a:rPr lang="en-US" sz="4400" b="1" i="0" u="none" strike="noStrike" cap="none" dirty="0">
                <a:solidFill>
                  <a:srgbClr val="54152A"/>
                </a:solidFill>
                <a:latin typeface="Public Sans"/>
                <a:ea typeface="Public Sans"/>
                <a:cs typeface="Public Sans"/>
                <a:sym typeface="Public Sans"/>
              </a:rPr>
              <a:t>Strategic Management, 1 of 3</a:t>
            </a:r>
            <a:endParaRPr lang="en-IN" dirty="0"/>
          </a:p>
        </p:txBody>
      </p:sp>
      <p:cxnSp>
        <p:nvCxnSpPr>
          <p:cNvPr id="139" name="Google Shape;139;p6">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AD56197F-9DCC-4E0E-A23F-B8D57E6E5F86}"/>
              </a:ext>
            </a:extLst>
          </p:cNvPr>
          <p:cNvSpPr>
            <a:spLocks noGrp="1"/>
          </p:cNvSpPr>
          <p:nvPr>
            <p:ph sz="quarter" idx="10"/>
          </p:nvPr>
        </p:nvSpPr>
        <p:spPr>
          <a:xfrm>
            <a:off x="1116692" y="2212067"/>
            <a:ext cx="16239744" cy="6662786"/>
          </a:xfrm>
          <a:noFill/>
          <a:ln>
            <a:noFill/>
          </a:ln>
        </p:spPr>
        <p:txBody>
          <a:bodyPr spcFirstLastPara="1" wrap="square" lIns="0" tIns="0" rIns="0" bIns="0" anchor="t" anchorCtr="0">
            <a:spAutoFit/>
          </a:bodyPr>
          <a:lstStyle/>
          <a:p>
            <a:pPr marL="50800">
              <a:lnSpc>
                <a:spcPct val="163854"/>
              </a:lnSpc>
              <a:spcBef>
                <a:spcPts val="0"/>
              </a:spcBef>
              <a:buClr>
                <a:srgbClr val="2B2C30"/>
              </a:buClr>
              <a:buSzPts val="4000"/>
              <a:buFont typeface="Arial"/>
            </a:pPr>
            <a:r>
              <a:rPr lang="en-US" sz="8800" b="1" dirty="0">
                <a:solidFill>
                  <a:srgbClr val="2B2C30"/>
                </a:solidFill>
                <a:latin typeface="Playfair Display"/>
                <a:sym typeface="Playfair Display"/>
              </a:rPr>
              <a:t>Strategic management </a:t>
            </a:r>
            <a:r>
              <a:rPr lang="en-US" sz="8800" dirty="0">
                <a:solidFill>
                  <a:srgbClr val="2B2C30"/>
                </a:solidFill>
                <a:latin typeface="Playfair Display"/>
                <a:sym typeface="Playfair Display"/>
              </a:rPr>
              <a:t>is a multidisciplinary business practice and field of study</a:t>
            </a:r>
          </a:p>
        </p:txBody>
      </p:sp>
      <p:sp>
        <p:nvSpPr>
          <p:cNvPr id="140" name="Google Shape;140;p6">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754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4E206C17-559A-5F9F-7FD8-0BD4E5E0D2F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18F9725-CEEC-41A6-B923-D74DF35430DA}"/>
              </a:ext>
            </a:extLst>
          </p:cNvPr>
          <p:cNvSpPr>
            <a:spLocks noGrp="1"/>
          </p:cNvSpPr>
          <p:nvPr>
            <p:ph type="title"/>
          </p:nvPr>
        </p:nvSpPr>
        <p:spPr>
          <a:xfrm>
            <a:off x="898075" y="972229"/>
            <a:ext cx="16230600" cy="950976"/>
          </a:xfrm>
        </p:spPr>
        <p:txBody>
          <a:bodyPr>
            <a:normAutofit/>
          </a:bodyPr>
          <a:lstStyle/>
          <a:p>
            <a:r>
              <a:rPr lang="en-US" sz="4400" b="1" i="0" u="none" strike="noStrike" cap="none" dirty="0">
                <a:solidFill>
                  <a:srgbClr val="54152A"/>
                </a:solidFill>
                <a:latin typeface="Public Sans"/>
                <a:ea typeface="Public Sans"/>
                <a:cs typeface="Public Sans"/>
                <a:sym typeface="Public Sans"/>
              </a:rPr>
              <a:t>Strategic Management, 2 of 3</a:t>
            </a:r>
            <a:endParaRPr lang="en-IN" dirty="0"/>
          </a:p>
        </p:txBody>
      </p:sp>
      <p:cxnSp>
        <p:nvCxnSpPr>
          <p:cNvPr id="139" name="Google Shape;139;p6">
            <a:extLst>
              <a:ext uri="{FF2B5EF4-FFF2-40B4-BE49-F238E27FC236}">
                <a16:creationId xmlns:a16="http://schemas.microsoft.com/office/drawing/2014/main" id="{6B91A49F-22EF-84D8-B7BE-8FDFAB068B3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4C2E4373-D3B6-4164-AEBE-5CF0F693D0C5}"/>
              </a:ext>
            </a:extLst>
          </p:cNvPr>
          <p:cNvSpPr>
            <a:spLocks noGrp="1"/>
          </p:cNvSpPr>
          <p:nvPr>
            <p:ph sz="quarter" idx="10"/>
          </p:nvPr>
        </p:nvSpPr>
        <p:spPr>
          <a:xfrm>
            <a:off x="855438" y="2179414"/>
            <a:ext cx="16239744" cy="8001000"/>
          </a:xfrm>
        </p:spPr>
        <p:txBody>
          <a:bodyPr>
            <a:normAutofit lnSpcReduction="10000"/>
          </a:bodyPr>
          <a:lstStyle/>
          <a:p>
            <a:pPr marL="50800" lvl="0">
              <a:spcBef>
                <a:spcPts val="0"/>
              </a:spcBef>
              <a:buClr>
                <a:srgbClr val="2B2C30"/>
              </a:buClr>
              <a:buSzPts val="4000"/>
            </a:pPr>
            <a:r>
              <a:rPr lang="en-US" sz="4400" b="1" i="0" u="none" strike="noStrike" cap="none" dirty="0">
                <a:solidFill>
                  <a:srgbClr val="2B2C30"/>
                </a:solidFill>
                <a:latin typeface="Playfair Display" pitchFamily="2" charset="77"/>
                <a:ea typeface="Playfair Display"/>
                <a:cs typeface="Playfair Display"/>
                <a:sym typeface="Playfair Display"/>
              </a:rPr>
              <a:t>Strategic management</a:t>
            </a:r>
            <a:r>
              <a:rPr lang="en-US" sz="4400" dirty="0">
                <a:solidFill>
                  <a:srgbClr val="2B2C30"/>
                </a:solidFill>
                <a:latin typeface="Playfair Display" pitchFamily="2" charset="77"/>
                <a:ea typeface="Playfair Display"/>
                <a:cs typeface="Playfair Display"/>
                <a:sym typeface="Playfair Display"/>
              </a:rPr>
              <a:t> </a:t>
            </a:r>
            <a:r>
              <a:rPr lang="en-US" sz="4400" b="1" dirty="0">
                <a:latin typeface="Playfair Display" pitchFamily="2" charset="77"/>
              </a:rPr>
              <a:t>synthesizes all areas of business expertise</a:t>
            </a:r>
          </a:p>
          <a:p>
            <a:pPr marL="622300" lvl="0" indent="-571500">
              <a:buClr>
                <a:srgbClr val="2B2C30"/>
              </a:buClr>
              <a:buSzPts val="4000"/>
              <a:buFont typeface="Wingdings" pitchFamily="2" charset="2"/>
              <a:buChar char="q"/>
            </a:pPr>
            <a:r>
              <a:rPr lang="en-US" sz="3600" dirty="0">
                <a:latin typeface="Playfair Display" pitchFamily="2" charset="77"/>
              </a:rPr>
              <a:t>accounting and information systems</a:t>
            </a:r>
          </a:p>
          <a:p>
            <a:pPr marL="622300" lvl="0" indent="-571500">
              <a:buClr>
                <a:srgbClr val="2B2C30"/>
              </a:buClr>
              <a:buSzPts val="4000"/>
              <a:buFont typeface="Wingdings" pitchFamily="2" charset="2"/>
              <a:buChar char="q"/>
            </a:pPr>
            <a:r>
              <a:rPr lang="en-US" sz="3600" dirty="0">
                <a:latin typeface="Playfair Display" pitchFamily="2" charset="77"/>
              </a:rPr>
              <a:t>business information technology and cybersecurity</a:t>
            </a:r>
          </a:p>
          <a:p>
            <a:pPr marL="622300" lvl="0" indent="-571500">
              <a:buClr>
                <a:srgbClr val="2B2C30"/>
              </a:buClr>
              <a:buSzPts val="4000"/>
              <a:buFont typeface="Wingdings" pitchFamily="2" charset="2"/>
              <a:buChar char="q"/>
            </a:pPr>
            <a:r>
              <a:rPr lang="en-US" sz="3600" dirty="0">
                <a:latin typeface="Playfair Display" pitchFamily="2" charset="77"/>
              </a:rPr>
              <a:t>finance</a:t>
            </a:r>
          </a:p>
          <a:p>
            <a:pPr marL="622300" lvl="0" indent="-571500">
              <a:buClr>
                <a:srgbClr val="2B2C30"/>
              </a:buClr>
              <a:buSzPts val="4000"/>
              <a:buFont typeface="Wingdings" pitchFamily="2" charset="2"/>
              <a:buChar char="q"/>
            </a:pPr>
            <a:r>
              <a:rPr lang="en-US" sz="3600" dirty="0">
                <a:latin typeface="Playfair Display" pitchFamily="2" charset="77"/>
              </a:rPr>
              <a:t>insurance and business law</a:t>
            </a:r>
          </a:p>
          <a:p>
            <a:pPr marL="622300" lvl="0" indent="-571500">
              <a:buClr>
                <a:srgbClr val="2B2C30"/>
              </a:buClr>
              <a:buSzPts val="4000"/>
              <a:buFont typeface="Wingdings" pitchFamily="2" charset="2"/>
              <a:buChar char="q"/>
            </a:pPr>
            <a:r>
              <a:rPr lang="en-US" sz="3600" dirty="0">
                <a:latin typeface="Playfair Display" pitchFamily="2" charset="77"/>
              </a:rPr>
              <a:t>hospitality and tourism management</a:t>
            </a:r>
          </a:p>
          <a:p>
            <a:pPr marL="622300" lvl="0" indent="-571500">
              <a:buClr>
                <a:srgbClr val="2B2C30"/>
              </a:buClr>
              <a:buSzPts val="4000"/>
              <a:buFont typeface="Wingdings" pitchFamily="2" charset="2"/>
              <a:buChar char="q"/>
            </a:pPr>
            <a:r>
              <a:rPr lang="en-US" sz="3600" dirty="0">
                <a:latin typeface="Playfair Display" pitchFamily="2" charset="77"/>
              </a:rPr>
              <a:t>human resource management</a:t>
            </a:r>
          </a:p>
          <a:p>
            <a:pPr marL="622300" lvl="0" indent="-571500">
              <a:buClr>
                <a:srgbClr val="2B2C30"/>
              </a:buClr>
              <a:buSzPts val="4000"/>
              <a:buFont typeface="Wingdings" pitchFamily="2" charset="2"/>
              <a:buChar char="q"/>
            </a:pPr>
            <a:r>
              <a:rPr lang="en-US" sz="3600" dirty="0">
                <a:latin typeface="Playfair Display" pitchFamily="2" charset="77"/>
              </a:rPr>
              <a:t>business management</a:t>
            </a:r>
          </a:p>
          <a:p>
            <a:pPr marL="622300" lvl="0" indent="-571500">
              <a:buClr>
                <a:srgbClr val="2B2C30"/>
              </a:buClr>
              <a:buSzPts val="4000"/>
              <a:buFont typeface="Wingdings" pitchFamily="2" charset="2"/>
              <a:buChar char="q"/>
            </a:pPr>
            <a:r>
              <a:rPr lang="en-US" sz="3600" dirty="0">
                <a:latin typeface="Playfair Display" pitchFamily="2" charset="77"/>
              </a:rPr>
              <a:t>management consulting and analytics, </a:t>
            </a:r>
          </a:p>
          <a:p>
            <a:pPr marL="622300" lvl="0" indent="-571500">
              <a:buClr>
                <a:srgbClr val="2B2C30"/>
              </a:buClr>
              <a:buSzPts val="4000"/>
              <a:buFont typeface="Wingdings" pitchFamily="2" charset="2"/>
              <a:buChar char="q"/>
            </a:pPr>
            <a:r>
              <a:rPr lang="en-US" sz="3600" dirty="0">
                <a:latin typeface="Playfair Display" pitchFamily="2" charset="77"/>
              </a:rPr>
              <a:t>entrepreneurship</a:t>
            </a:r>
          </a:p>
          <a:p>
            <a:pPr marL="622300" lvl="0" indent="-571500">
              <a:buClr>
                <a:srgbClr val="2B2C30"/>
              </a:buClr>
              <a:buSzPts val="4000"/>
              <a:buFont typeface="Wingdings" pitchFamily="2" charset="2"/>
              <a:buChar char="q"/>
            </a:pPr>
            <a:r>
              <a:rPr lang="en-US" sz="3600" dirty="0">
                <a:latin typeface="Playfair Display" pitchFamily="2" charset="77"/>
              </a:rPr>
              <a:t>innovation and technology management</a:t>
            </a:r>
          </a:p>
          <a:p>
            <a:pPr marL="622300" lvl="0" indent="-571500">
              <a:buClr>
                <a:srgbClr val="2B2C30"/>
              </a:buClr>
              <a:buSzPts val="4000"/>
              <a:buFont typeface="Wingdings" pitchFamily="2" charset="2"/>
              <a:buChar char="q"/>
            </a:pPr>
            <a:r>
              <a:rPr lang="en-US" sz="3600" dirty="0">
                <a:latin typeface="Playfair Display" pitchFamily="2" charset="77"/>
              </a:rPr>
              <a:t>marketing</a:t>
            </a:r>
          </a:p>
          <a:p>
            <a:pPr marL="622300" lvl="0" indent="-571500">
              <a:buClr>
                <a:srgbClr val="2B2C30"/>
              </a:buClr>
              <a:buSzPts val="4000"/>
              <a:buFont typeface="Wingdings" pitchFamily="2" charset="2"/>
              <a:buChar char="q"/>
            </a:pPr>
            <a:r>
              <a:rPr lang="en-US" sz="3600" dirty="0">
                <a:latin typeface="Playfair Display" pitchFamily="2" charset="77"/>
              </a:rPr>
              <a:t>real estate</a:t>
            </a:r>
            <a:endParaRPr lang="en-US" sz="3600" i="0" u="none" strike="noStrike" cap="none" dirty="0">
              <a:solidFill>
                <a:srgbClr val="2B2C30"/>
              </a:solidFill>
              <a:latin typeface="Playfair Display" pitchFamily="2" charset="77"/>
              <a:ea typeface="Playfair Display"/>
              <a:cs typeface="Playfair Display"/>
              <a:sym typeface="Playfair Display"/>
            </a:endParaRPr>
          </a:p>
          <a:p>
            <a:endParaRPr lang="en-IN" dirty="0"/>
          </a:p>
        </p:txBody>
      </p:sp>
      <p:sp>
        <p:nvSpPr>
          <p:cNvPr id="140" name="Google Shape;140;p6">
            <a:extLst>
              <a:ext uri="{FF2B5EF4-FFF2-40B4-BE49-F238E27FC236}">
                <a16:creationId xmlns:a16="http://schemas.microsoft.com/office/drawing/2014/main" id="{BE74C2C7-B4A5-5700-5F71-BBA05B287A9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18057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6">
          <a:extLst>
            <a:ext uri="{FF2B5EF4-FFF2-40B4-BE49-F238E27FC236}">
              <a16:creationId xmlns:a16="http://schemas.microsoft.com/office/drawing/2014/main" id="{98A87425-6F62-40F7-7267-DCF9357F8A5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9EE0F41-41D6-4E2F-86A6-27F09FBA28D7}"/>
              </a:ext>
            </a:extLst>
          </p:cNvPr>
          <p:cNvSpPr>
            <a:spLocks noGrp="1"/>
          </p:cNvSpPr>
          <p:nvPr>
            <p:ph type="title"/>
          </p:nvPr>
        </p:nvSpPr>
        <p:spPr>
          <a:xfrm>
            <a:off x="996044" y="972229"/>
            <a:ext cx="16230600" cy="950976"/>
          </a:xfrm>
        </p:spPr>
        <p:txBody>
          <a:bodyPr>
            <a:normAutofit/>
          </a:bodyPr>
          <a:lstStyle/>
          <a:p>
            <a:r>
              <a:rPr lang="en-US" sz="4400" b="1" i="0" u="none" strike="noStrike" cap="none" dirty="0">
                <a:solidFill>
                  <a:srgbClr val="54152A"/>
                </a:solidFill>
                <a:latin typeface="Public Sans"/>
                <a:ea typeface="Public Sans"/>
                <a:cs typeface="Public Sans"/>
                <a:sym typeface="Public Sans"/>
              </a:rPr>
              <a:t>Strategic Management, 3 of 3</a:t>
            </a:r>
            <a:endParaRPr lang="en-IN" dirty="0"/>
          </a:p>
        </p:txBody>
      </p:sp>
      <p:cxnSp>
        <p:nvCxnSpPr>
          <p:cNvPr id="139" name="Google Shape;139;p6">
            <a:extLst>
              <a:ext uri="{FF2B5EF4-FFF2-40B4-BE49-F238E27FC236}">
                <a16:creationId xmlns:a16="http://schemas.microsoft.com/office/drawing/2014/main" id="{8C534AD5-DB2E-5D54-DB69-3E347A24E45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1C472902-57EC-4322-BB53-FB62218A4E49}"/>
              </a:ext>
            </a:extLst>
          </p:cNvPr>
          <p:cNvSpPr>
            <a:spLocks noGrp="1"/>
          </p:cNvSpPr>
          <p:nvPr>
            <p:ph sz="quarter" idx="10"/>
          </p:nvPr>
        </p:nvSpPr>
        <p:spPr>
          <a:xfrm>
            <a:off x="920750" y="2179409"/>
            <a:ext cx="16239744" cy="4617720"/>
          </a:xfrm>
        </p:spPr>
        <p:txBody>
          <a:bodyPr>
            <a:normAutofit/>
          </a:bodyPr>
          <a:lstStyle/>
          <a:p>
            <a:r>
              <a:rPr lang="en-US" sz="6000" dirty="0">
                <a:solidFill>
                  <a:srgbClr val="2B2C30"/>
                </a:solidFill>
                <a:latin typeface="Playfair Display" pitchFamily="2" charset="77"/>
                <a:sym typeface="Playfair Display"/>
              </a:rPr>
              <a:t>Th</a:t>
            </a:r>
            <a:r>
              <a:rPr lang="en-US" sz="6000" dirty="0">
                <a:latin typeface="Playfair Display" pitchFamily="2" charset="77"/>
              </a:rPr>
              <a:t>e </a:t>
            </a:r>
            <a:r>
              <a:rPr lang="en-US" sz="6000" b="1" dirty="0">
                <a:latin typeface="Playfair Display" pitchFamily="2" charset="77"/>
              </a:rPr>
              <a:t>primary aim of strategic management</a:t>
            </a:r>
            <a:r>
              <a:rPr lang="en-US" sz="6000" dirty="0">
                <a:latin typeface="Playfair Display" pitchFamily="2" charset="77"/>
              </a:rPr>
              <a:t> is to continuously apply evidenced-based analysis to formulating and implementing strategies that allow a firm to differentiate itself in the market. </a:t>
            </a:r>
          </a:p>
        </p:txBody>
      </p:sp>
      <p:sp>
        <p:nvSpPr>
          <p:cNvPr id="140" name="Google Shape;140;p6">
            <a:extLst>
              <a:ext uri="{FF2B5EF4-FFF2-40B4-BE49-F238E27FC236}">
                <a16:creationId xmlns:a16="http://schemas.microsoft.com/office/drawing/2014/main" id="{A4F9CFF1-AF46-CF26-73F9-A61A35D4C7E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56178168"/>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3774</TotalTime>
  <Words>10140</Words>
  <Application>Microsoft Office PowerPoint</Application>
  <PresentationFormat>Custom</PresentationFormat>
  <Paragraphs>590</Paragraphs>
  <Slides>53</Slides>
  <Notes>53</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53</vt:i4>
      </vt:variant>
    </vt:vector>
  </HeadingPairs>
  <TitlesOfParts>
    <vt:vector size="63" baseType="lpstr">
      <vt:lpstr>Calibri</vt:lpstr>
      <vt:lpstr>Wingdings</vt:lpstr>
      <vt:lpstr>Playfair Display</vt:lpstr>
      <vt:lpstr>Arial</vt:lpstr>
      <vt:lpstr>Calibri Light</vt:lpstr>
      <vt:lpstr>Public Sans</vt:lpstr>
      <vt:lpstr>Office Theme</vt:lpstr>
      <vt:lpstr>Custom Design</vt:lpstr>
      <vt:lpstr>2_Custom Design</vt:lpstr>
      <vt:lpstr>1_Custom Design</vt:lpstr>
      <vt:lpstr>Chapter 1</vt:lpstr>
      <vt:lpstr>Study Guide</vt:lpstr>
      <vt:lpstr>Learning Objectives</vt:lpstr>
      <vt:lpstr>Organization, Business, Company, Firm </vt:lpstr>
      <vt:lpstr>Industry</vt:lpstr>
      <vt:lpstr>Concepts, Theories, Analytical Frameworks and Tools</vt:lpstr>
      <vt:lpstr>Strategic Management, 1 of 3</vt:lpstr>
      <vt:lpstr>Strategic Management, 2 of 3</vt:lpstr>
      <vt:lpstr>Strategic Management, 3 of 3</vt:lpstr>
      <vt:lpstr>Key Components of Strategic Management</vt:lpstr>
      <vt:lpstr>Strategic Leadership</vt:lpstr>
      <vt:lpstr>Strategic Management</vt:lpstr>
      <vt:lpstr>Strategy</vt:lpstr>
      <vt:lpstr>Strategic Analysis, 1 of 2</vt:lpstr>
      <vt:lpstr>Strategic Analysis, 2 of 2</vt:lpstr>
      <vt:lpstr>Strategy Formulation, 1 of 2</vt:lpstr>
      <vt:lpstr>Strategy Implementation</vt:lpstr>
      <vt:lpstr>Alignment</vt:lpstr>
      <vt:lpstr>Analysis, Formulation, Implementation (AFI) Framework</vt:lpstr>
      <vt:lpstr> 3 Essential Questions</vt:lpstr>
      <vt:lpstr>Strategic Analysis Process</vt:lpstr>
      <vt:lpstr>Strategic Issue</vt:lpstr>
      <vt:lpstr>Strategic Alternative</vt:lpstr>
      <vt:lpstr>Strategy Formulation, 2 of 2</vt:lpstr>
      <vt:lpstr>Corporate-Level Strategy</vt:lpstr>
      <vt:lpstr>Business-Level Strategy</vt:lpstr>
      <vt:lpstr>Strategic Business Unit</vt:lpstr>
      <vt:lpstr>Strategies Embedded into Business-Level Strategies</vt:lpstr>
      <vt:lpstr>Innovation Strategy</vt:lpstr>
      <vt:lpstr>Sustainability &amp; Ethics Strategy</vt:lpstr>
      <vt:lpstr>Technology Strategy</vt:lpstr>
      <vt:lpstr>Multinational Strategy</vt:lpstr>
      <vt:lpstr>Strategic Coherence Through Embedded Strategies</vt:lpstr>
      <vt:lpstr> 3 Critical Strategic Questions</vt:lpstr>
      <vt:lpstr>Where to Play?</vt:lpstr>
      <vt:lpstr>How to Win?</vt:lpstr>
      <vt:lpstr>Right to Win?</vt:lpstr>
      <vt:lpstr>The 3 Critical Strategic Questions:  Check Your Knowledge So Far</vt:lpstr>
      <vt:lpstr>Functional-Level Strategy</vt:lpstr>
      <vt:lpstr>Business Support Units</vt:lpstr>
      <vt:lpstr>Functional-Level Strategy &amp; Business Units:  Check Your Knowledge So Far</vt:lpstr>
      <vt:lpstr>3 Levels of Strategy: Check Your Knowledge So Far</vt:lpstr>
      <vt:lpstr>Mintzberg &amp; Waters, 1 of 2</vt:lpstr>
      <vt:lpstr>Mintzberg &amp; Waters, 2 of 2</vt:lpstr>
      <vt:lpstr>Why Strategic Management Is Important</vt:lpstr>
      <vt:lpstr>The History of Strategic Management</vt:lpstr>
      <vt:lpstr>Contemporary Critique of Strategic Management</vt:lpstr>
      <vt:lpstr>Why Strategic Management Matters in Every Career</vt:lpstr>
      <vt:lpstr>Your First Job in a Large Company</vt:lpstr>
      <vt:lpstr>Over Your Career</vt:lpstr>
      <vt:lpstr>Demonstrate Your Knowledge, Skills &amp; Competence, 1 of 3</vt:lpstr>
      <vt:lpstr>Demonstrate Your Knowledge, Skills &amp; Competence, 2 of 3</vt:lpstr>
      <vt:lpstr>Demonstrate Your Knowledge, Skills &amp; Competence, 3 of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Strategic Management</dc:title>
  <dc:creator>Walz, Anita</dc:creator>
  <cp:lastModifiedBy>Walz, Anita</cp:lastModifiedBy>
  <cp:revision>152</cp:revision>
  <dcterms:created xsi:type="dcterms:W3CDTF">2006-08-16T00:00:00Z</dcterms:created>
  <dcterms:modified xsi:type="dcterms:W3CDTF">2025-11-19T19:49:20Z</dcterms:modified>
</cp:coreProperties>
</file>