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48" r:id="rId1"/>
  </p:sldMasterIdLst>
  <p:notesMasterIdLst>
    <p:notesMasterId r:id="rId29"/>
  </p:notesMasterIdLst>
  <p:handoutMasterIdLst>
    <p:handoutMasterId r:id="rId30"/>
  </p:handoutMasterIdLst>
  <p:sldIdLst>
    <p:sldId id="292" r:id="rId2"/>
    <p:sldId id="283" r:id="rId3"/>
    <p:sldId id="284" r:id="rId4"/>
    <p:sldId id="259" r:id="rId5"/>
    <p:sldId id="258" r:id="rId6"/>
    <p:sldId id="289" r:id="rId7"/>
    <p:sldId id="288" r:id="rId8"/>
    <p:sldId id="276" r:id="rId9"/>
    <p:sldId id="272" r:id="rId10"/>
    <p:sldId id="269" r:id="rId11"/>
    <p:sldId id="264" r:id="rId12"/>
    <p:sldId id="296" r:id="rId13"/>
    <p:sldId id="285" r:id="rId14"/>
    <p:sldId id="282" r:id="rId15"/>
    <p:sldId id="303" r:id="rId16"/>
    <p:sldId id="290" r:id="rId17"/>
    <p:sldId id="277" r:id="rId18"/>
    <p:sldId id="305" r:id="rId19"/>
    <p:sldId id="291" r:id="rId20"/>
    <p:sldId id="306" r:id="rId21"/>
    <p:sldId id="274" r:id="rId22"/>
    <p:sldId id="312" r:id="rId23"/>
    <p:sldId id="295" r:id="rId24"/>
    <p:sldId id="311" r:id="rId25"/>
    <p:sldId id="308" r:id="rId26"/>
    <p:sldId id="309" r:id="rId27"/>
    <p:sldId id="31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C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77"/>
    <p:restoredTop sz="71737"/>
  </p:normalViewPr>
  <p:slideViewPr>
    <p:cSldViewPr snapToGrid="0" snapToObjects="1">
      <p:cViewPr>
        <p:scale>
          <a:sx n="94" d="100"/>
          <a:sy n="94" d="100"/>
        </p:scale>
        <p:origin x="144" y="1216"/>
      </p:cViewPr>
      <p:guideLst/>
    </p:cSldViewPr>
  </p:slideViewPr>
  <p:outlineViewPr>
    <p:cViewPr>
      <p:scale>
        <a:sx n="33" d="100"/>
        <a:sy n="33" d="100"/>
      </p:scale>
      <p:origin x="0" y="-8896"/>
    </p:cViewPr>
  </p:outlineViewPr>
  <p:notesTextViewPr>
    <p:cViewPr>
      <p:scale>
        <a:sx n="1" d="1"/>
        <a:sy n="1" d="1"/>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406E49-DA9D-574E-AE04-34C61FD6470E}" type="datetime1">
              <a:rPr lang="en-US" smtClean="0"/>
              <a:t>2/2/17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E47917B-EF4C-FC40-9C71-66EBD8532BD5}" type="slidenum">
              <a:rPr lang="en-US" smtClean="0"/>
              <a:t>‹#›</a:t>
            </a:fld>
            <a:endParaRPr lang="en-US"/>
          </a:p>
        </p:txBody>
      </p:sp>
    </p:spTree>
    <p:extLst>
      <p:ext uri="{BB962C8B-B14F-4D97-AF65-F5344CB8AC3E}">
        <p14:creationId xmlns:p14="http://schemas.microsoft.com/office/powerpoint/2010/main" val="81713429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FFDD42-5799-1741-9254-B0D4AD28EF0F}" type="datetime1">
              <a:rPr lang="en-US" smtClean="0"/>
              <a:t>2/2/17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D03F5-16A9-E14A-A500-3B2B403594B6}" type="slidenum">
              <a:rPr lang="en-US" smtClean="0"/>
              <a:t>‹#›</a:t>
            </a:fld>
            <a:endParaRPr lang="en-US"/>
          </a:p>
        </p:txBody>
      </p:sp>
    </p:spTree>
    <p:extLst>
      <p:ext uri="{BB962C8B-B14F-4D97-AF65-F5344CB8AC3E}">
        <p14:creationId xmlns:p14="http://schemas.microsoft.com/office/powerpoint/2010/main" val="59577710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crl.acrl.org/content/74/4/368.full.pdf+html"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dissertationreviews.org/archives/11904"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s://jcr.incites.thomsonreuters.com/"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www.sherpa.ac.uk/romeo/"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www.ulrichsweb.com/"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 Id="rId3" Type="http://schemas.openxmlformats.org/officeDocument/2006/relationships/hyperlink" Target="https://sustainingknowledgecommons.files.wordpress.com/2014/10/oa-apcs-article-2014-october-171.pdf"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 Id="rId3" Type="http://schemas.openxmlformats.org/officeDocument/2006/relationships/hyperlink" Target="http://www.lib.vt.edu/openaccess/discounts.html"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s://vtechworks.lib.vt.edu/handle/10919/74396"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4" Type="http://schemas.openxmlformats.org/officeDocument/2006/relationships/hyperlink" Target="https://www.google.com/advanced_search" TargetMode="External"/><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 happy to </a:t>
            </a:r>
            <a:r>
              <a:rPr lang="en-US" baseline="0" dirty="0" smtClean="0"/>
              <a:t>share my thoughts on scholarly communication or scholarly publishing. I tend to use these terms interchangeably. </a:t>
            </a:r>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The only aim of scholarly communication should be the widest possible distribution of knowledge and scholarly results”</a:t>
            </a:r>
            <a:r>
              <a:rPr lang="en-US" sz="1200" b="0" i="0" u="none" strike="noStrike" kern="1200" baseline="0" dirty="0" smtClean="0">
                <a:solidFill>
                  <a:schemeClr val="tx1"/>
                </a:solidFill>
                <a:latin typeface="+mn-lt"/>
                <a:ea typeface="+mn-ea"/>
                <a:cs typeface="+mn-cs"/>
              </a:rPr>
              <a:t> [Peter </a:t>
            </a:r>
            <a:r>
              <a:rPr lang="en-US" sz="1200" b="0" i="0" u="none" strike="noStrike" kern="1200" baseline="0" dirty="0" err="1" smtClean="0">
                <a:solidFill>
                  <a:schemeClr val="tx1"/>
                </a:solidFill>
                <a:latin typeface="+mn-lt"/>
                <a:ea typeface="+mn-ea"/>
                <a:cs typeface="+mn-cs"/>
              </a:rPr>
              <a:t>Suber</a:t>
            </a:r>
            <a:r>
              <a:rPr lang="en-US" sz="1200" b="0" i="0" u="none" strike="noStrike" kern="1200" baseline="0" dirty="0" smtClean="0">
                <a:solidFill>
                  <a:schemeClr val="tx1"/>
                </a:solidFill>
                <a:latin typeface="+mn-lt"/>
                <a:ea typeface="+mn-ea"/>
                <a:cs typeface="+mn-cs"/>
              </a:rPr>
              <a:t>] </a:t>
            </a:r>
            <a:r>
              <a:rPr lang="en-US" dirty="0" smtClean="0"/>
              <a:t>An important fact</a:t>
            </a:r>
            <a:r>
              <a:rPr lang="en-US" baseline="0" dirty="0" smtClean="0"/>
              <a:t> of scholarly research is that </a:t>
            </a:r>
            <a:r>
              <a:rPr lang="en-US" b="1" baseline="0" dirty="0" smtClean="0"/>
              <a:t>the work is not complete until the results have been fully communicated and openly available for others to build upon</a:t>
            </a:r>
            <a:r>
              <a:rPr lang="en-US" baseline="0" dirty="0" smtClean="0"/>
              <a:t>. (Heather Joseph re Berlin Open Access Convergence, C&amp;RL News, Feb. 2012, . 84)</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6E737A0-AA48-D74C-BE2E-4392C3B312CD}" type="slidenum">
              <a:rPr lang="en-US" smtClean="0"/>
              <a:t>1</a:t>
            </a:fld>
            <a:endParaRPr lang="en-US"/>
          </a:p>
        </p:txBody>
      </p:sp>
    </p:spTree>
    <p:extLst>
      <p:ext uri="{BB962C8B-B14F-4D97-AF65-F5344CB8AC3E}">
        <p14:creationId xmlns:p14="http://schemas.microsoft.com/office/powerpoint/2010/main" val="1977485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April 2015.</a:t>
            </a:r>
          </a:p>
          <a:p>
            <a:endParaRPr lang="en-US" dirty="0" smtClean="0"/>
          </a:p>
          <a:p>
            <a:r>
              <a:rPr lang="en-US" dirty="0" smtClean="0"/>
              <a:t>In</a:t>
            </a:r>
            <a:r>
              <a:rPr lang="en-US" baseline="0" dirty="0" smtClean="0"/>
              <a:t> two of the 3 articles he sites our surveys and publications </a:t>
            </a:r>
          </a:p>
          <a:p>
            <a:endParaRPr lang="en-US"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#2</a:t>
            </a:r>
            <a:r>
              <a:rPr lang="en-US" sz="1200" u="none"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core claim of this article is [that]: not embargoing one’s dissertation immediately upon deposit is unlikely to harm an early career scholar’s chances of landing a book contract. </a:t>
            </a:r>
            <a:r>
              <a:rPr lang="en-US" sz="1200"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five scholars conducted a survey of journal and university press editors in 2011</a:t>
            </a:r>
            <a:r>
              <a:rPr lang="en-US" sz="1200" kern="1200" dirty="0" smtClean="0">
                <a:solidFill>
                  <a:schemeClr val="tx1"/>
                </a:solidFill>
                <a:effectLst/>
                <a:latin typeface="+mn-lt"/>
                <a:ea typeface="+mn-ea"/>
                <a:cs typeface="+mn-cs"/>
              </a:rPr>
              <a:t> and found that a mere seven percent of university press editors said they would refuse to consider a book based on a thesis that had been made previously available in an electronic repository. Based on my conversations with acquisitions and senior editors at numerous university …</a:t>
            </a:r>
            <a:r>
              <a:rPr lang="en-US" sz="1200" b="0" kern="1200" dirty="0" smtClean="0">
                <a:solidFill>
                  <a:schemeClr val="tx1"/>
                </a:solidFill>
                <a:effectLst/>
                <a:latin typeface="+mn-lt"/>
                <a:ea typeface="+mn-ea"/>
                <a:cs typeface="+mn-cs"/>
              </a:rPr>
              <a:t>there is good reason to question whether even that seven percent actually act as they claim.”</a:t>
            </a:r>
          </a:p>
        </p:txBody>
      </p:sp>
      <p:sp>
        <p:nvSpPr>
          <p:cNvPr id="4" name="Date Placeholder 3"/>
          <p:cNvSpPr>
            <a:spLocks noGrp="1"/>
          </p:cNvSpPr>
          <p:nvPr>
            <p:ph type="dt" idx="10"/>
          </p:nvPr>
        </p:nvSpPr>
        <p:spPr/>
        <p:txBody>
          <a:bodyPr/>
          <a:lstStyle/>
          <a:p>
            <a:fld id="{B77D6E26-8922-E240-98F6-B7CF7D266F3C}"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10</a:t>
            </a:fld>
            <a:endParaRPr lang="en-US"/>
          </a:p>
        </p:txBody>
      </p:sp>
    </p:spTree>
    <p:extLst>
      <p:ext uri="{BB962C8B-B14F-4D97-AF65-F5344CB8AC3E}">
        <p14:creationId xmlns:p14="http://schemas.microsoft.com/office/powerpoint/2010/main" val="1843396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9D03F5-16A9-E14A-A500-3B2B403594B6}" type="slidenum">
              <a:rPr lang="en-US" smtClean="0"/>
              <a:t>11</a:t>
            </a:fld>
            <a:endParaRPr lang="en-US"/>
          </a:p>
        </p:txBody>
      </p:sp>
      <p:sp>
        <p:nvSpPr>
          <p:cNvPr id="5" name="Date Placeholder 4"/>
          <p:cNvSpPr>
            <a:spLocks noGrp="1"/>
          </p:cNvSpPr>
          <p:nvPr>
            <p:ph type="dt" idx="11"/>
          </p:nvPr>
        </p:nvSpPr>
        <p:spPr/>
        <p:txBody>
          <a:bodyPr/>
          <a:lstStyle/>
          <a:p>
            <a:fld id="{733EA48A-0F91-1244-99C5-A3A3A0A5C395}" type="datetime1">
              <a:rPr lang="en-US" smtClean="0"/>
              <a:t>2/2/17</a:t>
            </a:fld>
            <a:endParaRPr lang="en-US"/>
          </a:p>
        </p:txBody>
      </p:sp>
    </p:spTree>
    <p:extLst>
      <p:ext uri="{BB962C8B-B14F-4D97-AF65-F5344CB8AC3E}">
        <p14:creationId xmlns:p14="http://schemas.microsoft.com/office/powerpoint/2010/main" val="1684245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b="0" dirty="0" smtClean="0">
                <a:latin typeface="Times" charset="0"/>
                <a:ea typeface="ＭＳ Ｐゴシック" charset="0"/>
                <a:cs typeface="Times" charset="0"/>
              </a:rPr>
              <a:t>Most </a:t>
            </a:r>
            <a:r>
              <a:rPr lang="en-US" altLang="ja-JP" b="0" dirty="0">
                <a:latin typeface="Times" charset="0"/>
                <a:ea typeface="ＭＳ Ｐゴシック" charset="0"/>
                <a:cs typeface="Times" charset="0"/>
              </a:rPr>
              <a:t>of the </a:t>
            </a:r>
            <a:r>
              <a:rPr lang="en-US" altLang="ja-JP" b="0" dirty="0" smtClean="0">
                <a:latin typeface="Times" charset="0"/>
                <a:ea typeface="ＭＳ Ｐゴシック" charset="0"/>
                <a:cs typeface="Times" charset="0"/>
              </a:rPr>
              <a:t>media coverage </a:t>
            </a:r>
            <a:r>
              <a:rPr lang="en-US" b="0" dirty="0" smtClean="0">
                <a:latin typeface="Times" charset="0"/>
                <a:ea typeface="ＭＳ Ｐゴシック" charset="0"/>
                <a:cs typeface="Times" charset="0"/>
              </a:rPr>
              <a:t>publishers</a:t>
            </a:r>
            <a:r>
              <a:rPr lang="ja-JP" altLang="en-US" b="0" dirty="0" smtClean="0">
                <a:latin typeface="Times" charset="0"/>
                <a:ea typeface="ＭＳ Ｐゴシック" charset="0"/>
                <a:cs typeface="Times" charset="0"/>
              </a:rPr>
              <a:t>’</a:t>
            </a:r>
            <a:r>
              <a:rPr lang="en-US" altLang="ja-JP" b="0" dirty="0" smtClean="0">
                <a:latin typeface="Times" charset="0"/>
                <a:ea typeface="ＭＳ Ｐゴシック" charset="0"/>
                <a:cs typeface="Times" charset="0"/>
              </a:rPr>
              <a:t> attitudes about ETDs reports </a:t>
            </a:r>
            <a:r>
              <a:rPr lang="en-US" altLang="ja-JP" b="0" i="1" dirty="0" smtClean="0">
                <a:latin typeface="Times" charset="0"/>
                <a:ea typeface="ＭＳ Ｐゴシック" charset="0"/>
                <a:cs typeface="Times" charset="0"/>
              </a:rPr>
              <a:t>perceptions</a:t>
            </a:r>
            <a:r>
              <a:rPr lang="en-US" altLang="ja-JP" b="0" dirty="0" smtClean="0">
                <a:latin typeface="Times" charset="0"/>
                <a:ea typeface="ＭＳ Ｐゴシック" charset="0"/>
                <a:cs typeface="Times" charset="0"/>
              </a:rPr>
              <a:t> </a:t>
            </a:r>
            <a:r>
              <a:rPr lang="en-US" altLang="ja-JP" b="0" dirty="0">
                <a:latin typeface="Times" charset="0"/>
                <a:ea typeface="ＭＳ Ｐゴシック" charset="0"/>
                <a:cs typeface="Times" charset="0"/>
              </a:rPr>
              <a:t>of publishers</a:t>
            </a:r>
            <a:r>
              <a:rPr lang="ja-JP" altLang="en-US" b="0" dirty="0">
                <a:latin typeface="Times" charset="0"/>
                <a:ea typeface="ＭＳ Ｐゴシック" charset="0"/>
                <a:cs typeface="Times" charset="0"/>
              </a:rPr>
              <a:t>’</a:t>
            </a:r>
            <a:r>
              <a:rPr lang="en-US" altLang="ja-JP" b="0" dirty="0">
                <a:latin typeface="Times" charset="0"/>
                <a:ea typeface="ＭＳ Ｐゴシック" charset="0"/>
                <a:cs typeface="Times" charset="0"/>
              </a:rPr>
              <a:t> </a:t>
            </a:r>
            <a:r>
              <a:rPr lang="en-US" altLang="ja-JP" b="0" dirty="0" smtClean="0">
                <a:latin typeface="Times" charset="0"/>
                <a:ea typeface="ＭＳ Ｐゴシック" charset="0"/>
                <a:cs typeface="Times" charset="0"/>
              </a:rPr>
              <a:t>attitudes and anecdotes.</a:t>
            </a:r>
          </a:p>
          <a:p>
            <a:endParaRPr lang="en-US" altLang="ja-JP" b="0" dirty="0" smtClean="0">
              <a:latin typeface="Times" charset="0"/>
              <a:ea typeface="ＭＳ Ｐゴシック" charset="0"/>
              <a:cs typeface="Times" charset="0"/>
            </a:endParaRPr>
          </a:p>
          <a:p>
            <a:pPr>
              <a:defRPr/>
            </a:pPr>
            <a:r>
              <a:rPr lang="en-US" b="0" dirty="0" smtClean="0">
                <a:latin typeface="Times" charset="0"/>
                <a:ea typeface="ＭＳ Ｐゴシック" charset="0"/>
                <a:cs typeface="Times" charset="0"/>
              </a:rPr>
              <a:t>I’m very disappointed in the American</a:t>
            </a:r>
            <a:r>
              <a:rPr lang="en-US" b="0" baseline="0" dirty="0" smtClean="0">
                <a:latin typeface="Times" charset="0"/>
                <a:ea typeface="ＭＳ Ｐゴシック" charset="0"/>
                <a:cs typeface="Times" charset="0"/>
              </a:rPr>
              <a:t> History Association and the Association of Writers and Writing Programs </a:t>
            </a:r>
            <a:r>
              <a:rPr lang="en-US" b="0" dirty="0" smtClean="0">
                <a:latin typeface="Times" charset="0"/>
                <a:ea typeface="ＭＳ Ｐゴシック" charset="0"/>
                <a:cs typeface="Times" charset="0"/>
              </a:rPr>
              <a:t>because</a:t>
            </a:r>
            <a:r>
              <a:rPr lang="en-US" b="0" baseline="0" dirty="0" smtClean="0">
                <a:latin typeface="Times" charset="0"/>
                <a:ea typeface="ＭＳ Ｐゴシック" charset="0"/>
                <a:cs typeface="Times" charset="0"/>
              </a:rPr>
              <a:t> they do not provide any data to substantiate their embargo recommendations. I think it is very harmful for them to make embargo recommendations based only on anecdotes and perceptions of publishing policies. </a:t>
            </a:r>
            <a:r>
              <a:rPr lang="en-US" altLang="ja-JP" b="0" dirty="0" smtClean="0">
                <a:latin typeface="Times" charset="0"/>
                <a:ea typeface="ＭＳ Ｐゴシック" charset="0"/>
                <a:cs typeface="Times" charset="0"/>
              </a:rPr>
              <a:t>The </a:t>
            </a:r>
            <a:r>
              <a:rPr lang="en-US" altLang="ja-JP" b="0" dirty="0">
                <a:latin typeface="Times" charset="0"/>
                <a:ea typeface="ＭＳ Ｐゴシック" charset="0"/>
                <a:cs typeface="Times" charset="0"/>
              </a:rPr>
              <a:t>contemporary data as well as that from a decade ago clearly contradict these perceptions. </a:t>
            </a:r>
            <a:endParaRPr lang="en-US" altLang="ja-JP" b="0" dirty="0" smtClean="0">
              <a:latin typeface="Times" charset="0"/>
              <a:ea typeface="ＭＳ Ｐゴシック" charset="0"/>
              <a:cs typeface="Times" charset="0"/>
            </a:endParaRPr>
          </a:p>
          <a:p>
            <a:pPr>
              <a:defRPr/>
            </a:pPr>
            <a:endParaRPr lang="en-US" altLang="ja-JP" b="0" dirty="0">
              <a:latin typeface="Times" charset="0"/>
              <a:ea typeface="ＭＳ Ｐゴシック" charset="0"/>
              <a:cs typeface="Times" charset="0"/>
            </a:endParaRPr>
          </a:p>
          <a:p>
            <a:pPr>
              <a:defRPr/>
            </a:pPr>
            <a:r>
              <a:rPr lang="en-US" altLang="ja-JP" b="0" dirty="0" smtClean="0">
                <a:latin typeface="Times" charset="0"/>
                <a:ea typeface="ＭＳ Ｐゴシック" charset="0"/>
                <a:cs typeface="Times" charset="0"/>
              </a:rPr>
              <a:t>It is important that our students are informed about actual policies and practices at a variety of levels from the institution’s ETDs to the publishers’. Let’s encourage them not to wait until late in the ETD process to select several potential</a:t>
            </a:r>
            <a:r>
              <a:rPr lang="en-US" altLang="ja-JP" b="0" baseline="0" dirty="0" smtClean="0">
                <a:latin typeface="Times" charset="0"/>
                <a:ea typeface="ＭＳ Ｐゴシック" charset="0"/>
                <a:cs typeface="Times" charset="0"/>
              </a:rPr>
              <a:t> publishers and investigate their copyright and OA policies.</a:t>
            </a:r>
            <a:endParaRPr lang="en-US" altLang="ja-JP" b="0" dirty="0" smtClean="0">
              <a:latin typeface="Times" charset="0"/>
              <a:ea typeface="ＭＳ Ｐゴシック" charset="0"/>
              <a:cs typeface="Times" charset="0"/>
            </a:endParaRPr>
          </a:p>
          <a:p>
            <a:pPr>
              <a:defRPr/>
            </a:pPr>
            <a:endParaRPr lang="en-US" altLang="ja-JP" b="0"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12</a:t>
            </a:fld>
            <a:endParaRPr lang="en-US" sz="1200" dirty="0">
              <a:latin typeface="Calibri" charset="0"/>
            </a:endParaRPr>
          </a:p>
        </p:txBody>
      </p:sp>
    </p:spTree>
    <p:extLst>
      <p:ext uri="{BB962C8B-B14F-4D97-AF65-F5344CB8AC3E}">
        <p14:creationId xmlns:p14="http://schemas.microsoft.com/office/powerpoint/2010/main" val="1232043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University press editors are generally invested in the book as an entity unto itself Just as theses covers are radically different, the content</a:t>
            </a:r>
            <a:r>
              <a:rPr lang="en-US" baseline="0" dirty="0" smtClean="0"/>
              <a:t> of these two works is radically different. It began as a </a:t>
            </a:r>
            <a:r>
              <a:rPr lang="en-US" dirty="0" smtClean="0"/>
              <a:t>publicly available but very traditional traditional WVU ETD that became a popular book available on Amazon and from the author’s website.</a:t>
            </a:r>
          </a:p>
          <a:p>
            <a:r>
              <a:rPr lang="en-US" dirty="0" smtClean="0"/>
              <a:t>	</a:t>
            </a:r>
            <a:r>
              <a:rPr lang="en-US" baseline="0" dirty="0" smtClean="0"/>
              <a:t>	Bringing Down the Mountains by Shirley Stewart Burns</a:t>
            </a:r>
            <a:endParaRPr lang="en-US" dirty="0" smtClean="0"/>
          </a:p>
          <a:p>
            <a:endParaRPr lang="en-US" dirty="0" smtClean="0"/>
          </a:p>
          <a:p>
            <a:r>
              <a:rPr lang="en-US" dirty="0" smtClean="0"/>
              <a:t>“</a:t>
            </a:r>
            <a:r>
              <a:rPr lang="en-US" sz="1200" kern="1200" dirty="0" smtClean="0">
                <a:solidFill>
                  <a:schemeClr val="tx1"/>
                </a:solidFill>
                <a:effectLst/>
                <a:latin typeface="+mn-lt"/>
                <a:ea typeface="+mn-ea"/>
                <a:cs typeface="+mn-cs"/>
              </a:rPr>
              <a:t>None of the university press editors with whom I spoke actually compare book manuscripts to the dissertations on which they are based when assessing book manuscripts. On the contrary, when I asked editors who said they demanded revisions how they knew if a thesis had been revised, nearly all professed to rely exclusively on the book proposal and their own judgment.”</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en-US" sz="1600" dirty="0" smtClean="0"/>
              <a:t>Audrey Truschke, Mellon Postdoctoral Fellow 	</a:t>
            </a:r>
            <a:r>
              <a:rPr lang="en-US" sz="1600" u="sng" dirty="0" smtClean="0">
                <a:hlinkClick r:id="rId3"/>
              </a:rPr>
              <a:t>http://dissertationreviews.org/archives/11904</a:t>
            </a:r>
            <a:endParaRPr lang="en-US" sz="1600"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13</a:t>
            </a:fld>
            <a:endParaRPr lang="en-US" dirty="0"/>
          </a:p>
        </p:txBody>
      </p:sp>
      <p:sp>
        <p:nvSpPr>
          <p:cNvPr id="5" name="Date Placeholder 4"/>
          <p:cNvSpPr>
            <a:spLocks noGrp="1"/>
          </p:cNvSpPr>
          <p:nvPr>
            <p:ph type="dt" idx="11"/>
          </p:nvPr>
        </p:nvSpPr>
        <p:spPr/>
        <p:txBody>
          <a:bodyPr/>
          <a:lstStyle/>
          <a:p>
            <a:fld id="{20412E37-0B8C-8D47-9CCE-028E94B87CC4}" type="datetime1">
              <a:rPr lang="en-US" smtClean="0"/>
              <a:t>2/2/17</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100703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support for publishing your article in an open access </a:t>
            </a:r>
            <a:r>
              <a:rPr lang="en-US" dirty="0" smtClean="0"/>
              <a:t>journal:</a:t>
            </a:r>
            <a:r>
              <a:rPr lang="en-US" baseline="0" dirty="0" smtClean="0"/>
              <a:t> VT’s O[en Access Subvention Fund</a:t>
            </a:r>
            <a:endParaRPr lang="en-US" dirty="0" smtClean="0"/>
          </a:p>
          <a:p>
            <a:endParaRPr lang="en-US" dirty="0" smtClean="0"/>
          </a:p>
          <a:p>
            <a:endParaRPr lang="en-US" dirty="0"/>
          </a:p>
        </p:txBody>
      </p:sp>
      <p:sp>
        <p:nvSpPr>
          <p:cNvPr id="4" name="Date Placeholder 3"/>
          <p:cNvSpPr>
            <a:spLocks noGrp="1"/>
          </p:cNvSpPr>
          <p:nvPr>
            <p:ph type="dt" idx="10"/>
          </p:nvPr>
        </p:nvSpPr>
        <p:spPr/>
        <p:txBody>
          <a:bodyPr/>
          <a:lstStyle/>
          <a:p>
            <a:fld id="{9B2A37F1-D21F-E84E-8C87-EB59E396B01D}"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14</a:t>
            </a:fld>
            <a:endParaRPr lang="en-US"/>
          </a:p>
        </p:txBody>
      </p:sp>
    </p:spTree>
    <p:extLst>
      <p:ext uri="{BB962C8B-B14F-4D97-AF65-F5344CB8AC3E}">
        <p14:creationId xmlns:p14="http://schemas.microsoft.com/office/powerpoint/2010/main" val="1271161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Avoiding predatory publishers:</a:t>
            </a:r>
          </a:p>
          <a:p>
            <a:pPr marL="171450" indent="-171450">
              <a:buFont typeface="Arial"/>
              <a:buChar char="•"/>
            </a:pPr>
            <a:r>
              <a:rPr lang="en-US" dirty="0" smtClean="0">
                <a:latin typeface="Times"/>
                <a:ea typeface="ＭＳ Ｐゴシック" charset="0"/>
                <a:cs typeface="ＭＳ Ｐゴシック" charset="0"/>
              </a:rPr>
              <a:t>Assess website, articles, editorial board</a:t>
            </a:r>
          </a:p>
          <a:p>
            <a:pPr marL="171450" indent="-171450">
              <a:buFont typeface="Arial"/>
              <a:buChar char="•"/>
            </a:pPr>
            <a:r>
              <a:rPr lang="en-US" dirty="0" smtClean="0">
                <a:latin typeface="Times"/>
                <a:ea typeface="ＭＳ Ｐゴシック" charset="0"/>
                <a:cs typeface="ＭＳ Ｐゴシック" charset="0"/>
              </a:rPr>
              <a:t>Red flags: multiple journals launched at once, irregular publishing, lack of focus, few articles published, high fees</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Vanished website: Jan. 2017: Criteria for Determining Predatory Open-Access Publishers For more information on predatory publishers, including lists of publishers </a:t>
            </a:r>
            <a:r>
              <a:rPr lang="en-US" sz="1200" b="0" i="0" u="none" strike="noStrike" kern="1200" baseline="0" dirty="0" smtClean="0">
                <a:solidFill>
                  <a:schemeClr val="tx1"/>
                </a:solidFill>
                <a:latin typeface="+mn-lt"/>
                <a:ea typeface="+mn-ea"/>
                <a:cs typeface="+mn-cs"/>
              </a:rPr>
              <a:t>and standalone journals that meet these criteria, please visit http://</a:t>
            </a:r>
            <a:r>
              <a:rPr lang="en-US" sz="1200" b="0" i="0" u="none" strike="noStrike" kern="1200" baseline="0" dirty="0" err="1" smtClean="0">
                <a:solidFill>
                  <a:schemeClr val="tx1"/>
                </a:solidFill>
                <a:latin typeface="+mn-lt"/>
                <a:ea typeface="+mn-ea"/>
                <a:cs typeface="+mn-cs"/>
              </a:rPr>
              <a:t>scholarlyoa.com</a:t>
            </a:r>
            <a:r>
              <a:rPr lang="en-US"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By </a:t>
            </a:r>
            <a:r>
              <a:rPr lang="en-US" sz="1200" b="0" i="0" u="none" strike="noStrike" kern="1200" baseline="0" dirty="0" smtClean="0">
                <a:solidFill>
                  <a:schemeClr val="tx1"/>
                </a:solidFill>
                <a:latin typeface="+mn-lt"/>
                <a:ea typeface="+mn-ea"/>
                <a:cs typeface="+mn-cs"/>
              </a:rPr>
              <a:t>Jeffrey </a:t>
            </a:r>
            <a:r>
              <a:rPr lang="en-US" sz="1200" b="0" i="0" u="none" strike="noStrike" kern="1200" baseline="0" dirty="0" err="1" smtClean="0">
                <a:solidFill>
                  <a:schemeClr val="tx1"/>
                </a:solidFill>
                <a:latin typeface="+mn-lt"/>
                <a:ea typeface="+mn-ea"/>
                <a:cs typeface="+mn-cs"/>
              </a:rPr>
              <a:t>Beall</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smtClean="0">
                <a:solidFill>
                  <a:schemeClr val="tx1"/>
                </a:solidFill>
                <a:latin typeface="+mn-lt"/>
                <a:ea typeface="+mn-ea"/>
                <a:cs typeface="+mn-cs"/>
              </a:rPr>
              <a:t>criteria </a:t>
            </a:r>
            <a:r>
              <a:rPr lang="en-US" sz="1200" b="0" i="0" u="none" strike="noStrike" kern="1200" baseline="0" dirty="0" smtClean="0">
                <a:solidFill>
                  <a:schemeClr val="tx1"/>
                </a:solidFill>
                <a:latin typeface="+mn-lt"/>
                <a:ea typeface="+mn-ea"/>
                <a:cs typeface="+mn-cs"/>
              </a:rPr>
              <a:t>are </a:t>
            </a:r>
            <a:r>
              <a:rPr lang="en-US" sz="1200" b="0" i="0" u="none" strike="noStrike" kern="1200" baseline="0" dirty="0" smtClean="0">
                <a:solidFill>
                  <a:schemeClr val="tx1"/>
                </a:solidFill>
                <a:latin typeface="+mn-lt"/>
                <a:ea typeface="+mn-ea"/>
                <a:cs typeface="+mn-cs"/>
              </a:rPr>
              <a:t>intended to provide a framework for analyzing scholarly open-access publishers and journals. The criteria recognize two documents published by the Committee on Publication Ethics (COPE): </a:t>
            </a:r>
          </a:p>
          <a:p>
            <a:r>
              <a:rPr lang="en-US" sz="1200" b="0" i="0" u="none" strike="noStrike" kern="1200" baseline="0" dirty="0" smtClean="0">
                <a:solidFill>
                  <a:schemeClr val="tx1"/>
                </a:solidFill>
                <a:latin typeface="+mn-lt"/>
                <a:ea typeface="+mn-ea"/>
                <a:cs typeface="+mn-cs"/>
              </a:rPr>
              <a:t>Code of Conduct for Journal Publishers </a:t>
            </a:r>
          </a:p>
          <a:p>
            <a:r>
              <a:rPr lang="en-US" sz="1200" b="0" i="0" u="none" strike="noStrike" kern="1200" baseline="0" dirty="0" smtClean="0">
                <a:solidFill>
                  <a:schemeClr val="tx1"/>
                </a:solidFill>
                <a:latin typeface="+mn-lt"/>
                <a:ea typeface="+mn-ea"/>
                <a:cs typeface="+mn-cs"/>
              </a:rPr>
              <a:t>Principles of Transparency and Best Practice in Scholarly Publishing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15</a:t>
            </a:fld>
            <a:endParaRPr lang="en-US"/>
          </a:p>
        </p:txBody>
      </p:sp>
    </p:spTree>
    <p:extLst>
      <p:ext uri="{BB962C8B-B14F-4D97-AF65-F5344CB8AC3E}">
        <p14:creationId xmlns:p14="http://schemas.microsoft.com/office/powerpoint/2010/main" val="94235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~11,600 Journal Impact factors </a:t>
            </a:r>
          </a:p>
          <a:p>
            <a:pPr lvl="1"/>
            <a:r>
              <a:rPr lang="en-US" dirty="0" err="1" smtClean="0"/>
              <a:t>ThomsonReuters</a:t>
            </a:r>
            <a:r>
              <a:rPr lang="en-US" dirty="0" smtClean="0"/>
              <a:t> Journal Citation Report (proprietary)</a:t>
            </a:r>
          </a:p>
          <a:p>
            <a:pPr lvl="1"/>
            <a:r>
              <a:rPr lang="en-US" dirty="0" smtClean="0"/>
              <a:t>Citations to a journal in one year and divided by the number of articles published in the two years prior </a:t>
            </a:r>
          </a:p>
          <a:p>
            <a:pPr lvl="1"/>
            <a:r>
              <a:rPr lang="en-US" dirty="0" smtClean="0">
                <a:hlinkClick r:id="rId3"/>
              </a:rPr>
              <a:t>https://jcr.incites.thomsonreuters.com/</a:t>
            </a:r>
            <a:endParaRPr lang="en-US" dirty="0" smtClean="0"/>
          </a:p>
          <a:p>
            <a:endParaRPr lang="en-US" dirty="0"/>
          </a:p>
        </p:txBody>
      </p:sp>
      <p:sp>
        <p:nvSpPr>
          <p:cNvPr id="4" name="Date Placeholder 3"/>
          <p:cNvSpPr>
            <a:spLocks noGrp="1"/>
          </p:cNvSpPr>
          <p:nvPr>
            <p:ph type="dt" idx="10"/>
          </p:nvPr>
        </p:nvSpPr>
        <p:spPr/>
        <p:txBody>
          <a:bodyPr/>
          <a:lstStyle/>
          <a:p>
            <a:fld id="{0435A3C6-2D89-054B-AB93-C9B4A0F07779}"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16</a:t>
            </a:fld>
            <a:endParaRPr lang="en-US"/>
          </a:p>
        </p:txBody>
      </p:sp>
    </p:spTree>
    <p:extLst>
      <p:ext uri="{BB962C8B-B14F-4D97-AF65-F5344CB8AC3E}">
        <p14:creationId xmlns:p14="http://schemas.microsoft.com/office/powerpoint/2010/main" val="20480923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Searchable database of publishers’ copyright and self-archiving policies</a:t>
            </a:r>
          </a:p>
          <a:p>
            <a:endParaRPr lang="en-US" dirty="0" smtClean="0"/>
          </a:p>
          <a:p>
            <a:r>
              <a:rPr lang="en-US" sz="1200" dirty="0" smtClean="0"/>
              <a:t>Searchable by: publisher name, journal title, ISSN</a:t>
            </a:r>
          </a:p>
          <a:p>
            <a:r>
              <a:rPr lang="en-US" sz="1200" dirty="0" smtClean="0"/>
              <a:t> </a:t>
            </a:r>
            <a:r>
              <a:rPr lang="en-US" sz="1200" dirty="0" smtClean="0">
                <a:hlinkClick r:id="rId3"/>
              </a:rPr>
              <a:t>http://www.sherpa.ac.uk/romeo/</a:t>
            </a:r>
            <a:endParaRPr lang="en-US" sz="1200" dirty="0" smtClean="0"/>
          </a:p>
          <a:p>
            <a:endParaRPr lang="en-US" dirty="0"/>
          </a:p>
        </p:txBody>
      </p:sp>
      <p:sp>
        <p:nvSpPr>
          <p:cNvPr id="4" name="Date Placeholder 3"/>
          <p:cNvSpPr>
            <a:spLocks noGrp="1"/>
          </p:cNvSpPr>
          <p:nvPr>
            <p:ph type="dt" idx="10"/>
          </p:nvPr>
        </p:nvSpPr>
        <p:spPr/>
        <p:txBody>
          <a:bodyPr/>
          <a:lstStyle/>
          <a:p>
            <a:fld id="{92B66C0E-4C41-D742-863D-A28F08536787}"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17</a:t>
            </a:fld>
            <a:endParaRPr lang="en-US"/>
          </a:p>
        </p:txBody>
      </p:sp>
    </p:spTree>
    <p:extLst>
      <p:ext uri="{BB962C8B-B14F-4D97-AF65-F5344CB8AC3E}">
        <p14:creationId xmlns:p14="http://schemas.microsoft.com/office/powerpoint/2010/main" val="1251938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According to Steven </a:t>
            </a:r>
            <a:r>
              <a:rPr lang="en-US" dirty="0" err="1" smtClean="0"/>
              <a:t>Harnad</a:t>
            </a:r>
            <a:r>
              <a:rPr lang="en-US" dirty="0" smtClean="0"/>
              <a:t>  About 25,000 peer-reviewed journals are published worldwide, in all disciplines and all languages=2.5 mil articles/annually</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err="1" smtClean="0"/>
              <a:t>Ulrichsweb</a:t>
            </a:r>
            <a:r>
              <a:rPr lang="en-US" sz="1200" dirty="0" smtClean="0"/>
              <a:t> </a:t>
            </a:r>
            <a:r>
              <a:rPr lang="en-US" sz="1200" dirty="0" smtClean="0">
                <a:hlinkClick r:id="rId3"/>
              </a:rPr>
              <a:t>http://www.ulrichsweb.com/</a:t>
            </a:r>
            <a:endParaRPr lang="en-US" sz="120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18</a:t>
            </a:fld>
            <a:endParaRPr lang="en-US"/>
          </a:p>
        </p:txBody>
      </p:sp>
    </p:spTree>
    <p:extLst>
      <p:ext uri="{BB962C8B-B14F-4D97-AF65-F5344CB8AC3E}">
        <p14:creationId xmlns:p14="http://schemas.microsoft.com/office/powerpoint/2010/main" val="38395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441AC4DA-7502-F54F-8A4B-D15712A1C2C6}"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19</a:t>
            </a:fld>
            <a:endParaRPr lang="en-US"/>
          </a:p>
        </p:txBody>
      </p:sp>
    </p:spTree>
    <p:extLst>
      <p:ext uri="{BB962C8B-B14F-4D97-AF65-F5344CB8AC3E}">
        <p14:creationId xmlns:p14="http://schemas.microsoft.com/office/powerpoint/2010/main" val="1147550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AE59F632-7B0D-634C-A7D0-1FA381CEDD85}"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2</a:t>
            </a:fld>
            <a:endParaRPr lang="en-US"/>
          </a:p>
        </p:txBody>
      </p:sp>
    </p:spTree>
    <p:extLst>
      <p:ext uri="{BB962C8B-B14F-4D97-AF65-F5344CB8AC3E}">
        <p14:creationId xmlns:p14="http://schemas.microsoft.com/office/powerpoint/2010/main" val="1922720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Times"/>
                <a:cs typeface="Times"/>
              </a:rPr>
              <a:t>Here are some</a:t>
            </a:r>
            <a:r>
              <a:rPr lang="en-US" sz="1200" baseline="0" dirty="0" smtClean="0">
                <a:latin typeface="Times"/>
                <a:cs typeface="Times"/>
              </a:rPr>
              <a:t> new and evolving</a:t>
            </a:r>
            <a:r>
              <a:rPr lang="en-US" sz="1200" dirty="0" smtClean="0">
                <a:latin typeface="Times"/>
                <a:cs typeface="Times"/>
              </a:rPr>
              <a:t> models: A business</a:t>
            </a:r>
            <a:r>
              <a:rPr lang="en-US" sz="1200" baseline="0" dirty="0" smtClean="0">
                <a:latin typeface="Times"/>
                <a:cs typeface="Times"/>
              </a:rPr>
              <a:t> model that is gaining traction is </a:t>
            </a:r>
            <a:r>
              <a:rPr lang="en-US" sz="1200" dirty="0" smtClean="0">
                <a:latin typeface="Times"/>
                <a:cs typeface="Times"/>
              </a:rPr>
              <a:t>shifting </a:t>
            </a:r>
            <a:r>
              <a:rPr lang="en-US" sz="1200" baseline="0" dirty="0" smtClean="0">
                <a:latin typeface="Times"/>
                <a:cs typeface="Times"/>
              </a:rPr>
              <a:t>from demand-side to supply side, from user pays to author or institution pays</a:t>
            </a:r>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average cost per article for an open access publishing system were </a:t>
            </a:r>
            <a:r>
              <a:rPr lang="en-US" sz="1200" b="1" i="0" u="none" strike="noStrike" kern="1200" baseline="0" dirty="0" smtClean="0">
                <a:solidFill>
                  <a:schemeClr val="tx1"/>
                </a:solidFill>
                <a:latin typeface="+mn-lt"/>
                <a:ea typeface="+mn-ea"/>
                <a:cs typeface="+mn-cs"/>
              </a:rPr>
              <a:t>$188 as reported by Edgar and </a:t>
            </a:r>
            <a:r>
              <a:rPr lang="en-US" sz="1200" b="1" i="0" u="none" strike="noStrike" kern="1200" baseline="0" dirty="0" err="1" smtClean="0">
                <a:solidFill>
                  <a:schemeClr val="tx1"/>
                </a:solidFill>
                <a:latin typeface="+mn-lt"/>
                <a:ea typeface="+mn-ea"/>
                <a:cs typeface="+mn-cs"/>
              </a:rPr>
              <a:t>Willinsky</a:t>
            </a:r>
            <a:r>
              <a:rPr lang="en-US" sz="1200" b="1" i="0" u="none" strike="noStrike" kern="1200" baseline="0" dirty="0" smtClean="0">
                <a:solidFill>
                  <a:schemeClr val="tx1"/>
                </a:solidFill>
                <a:latin typeface="+mn-lt"/>
                <a:ea typeface="+mn-ea"/>
                <a:cs typeface="+mn-cs"/>
              </a:rPr>
              <a:t> (2010) in a survey of</a:t>
            </a:r>
          </a:p>
          <a:p>
            <a:r>
              <a:rPr lang="en-US" sz="1200" b="1" i="0" u="none" strike="noStrike" kern="1200" baseline="0" dirty="0" smtClean="0">
                <a:solidFill>
                  <a:schemeClr val="tx1"/>
                </a:solidFill>
                <a:latin typeface="+mn-lt"/>
                <a:ea typeface="+mn-ea"/>
                <a:cs typeface="+mn-cs"/>
              </a:rPr>
              <a:t>over 900 journals using Open Journal Systems,</a:t>
            </a:r>
            <a:r>
              <a:rPr lang="en-US" sz="1200" b="0" i="0" u="none" strike="noStrike" kern="1200" baseline="0" dirty="0" smtClean="0">
                <a:solidFill>
                  <a:schemeClr val="tx1"/>
                </a:solidFill>
                <a:latin typeface="+mn-lt"/>
                <a:ea typeface="+mn-ea"/>
                <a:cs typeface="+mn-cs"/>
              </a:rPr>
              <a:t>” </a:t>
            </a:r>
            <a:endParaRPr lang="en-US" dirty="0" smtClean="0"/>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high average OA APC, for example the </a:t>
            </a:r>
            <a:r>
              <a:rPr lang="en-US" sz="1200" b="1" i="0" u="none" strike="noStrike" kern="1200" baseline="0" dirty="0" smtClean="0">
                <a:solidFill>
                  <a:schemeClr val="tx1"/>
                </a:solidFill>
                <a:latin typeface="+mn-lt"/>
                <a:ea typeface="+mn-ea"/>
                <a:cs typeface="+mn-cs"/>
              </a:rPr>
              <a:t>$5,000 charged by Elsevier’s Cell Press” [Nature (per VT OASF FY 16)]</a:t>
            </a:r>
            <a:endParaRPr lang="en-US" sz="1200" b="0" i="0" u="none" strike="noStrike" kern="1200" baseline="0" dirty="0" smtClean="0">
              <a:solidFill>
                <a:schemeClr val="tx1"/>
              </a:solidFill>
              <a:latin typeface="+mn-lt"/>
              <a:ea typeface="+mn-ea"/>
              <a:cs typeface="+mn-cs"/>
            </a:endParaRPr>
          </a:p>
          <a:p>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Sustaining Knowledge Commons:</a:t>
            </a:r>
            <a:r>
              <a:rPr lang="en-US" baseline="0" dirty="0" smtClean="0"/>
              <a:t> </a:t>
            </a:r>
            <a:r>
              <a:rPr lang="en-US" dirty="0" smtClean="0"/>
              <a:t>http://</a:t>
            </a:r>
            <a:r>
              <a:rPr lang="en-US" dirty="0" err="1" smtClean="0"/>
              <a:t>sustainingknowledgecommons.org</a:t>
            </a:r>
            <a:r>
              <a:rPr lang="en-US" dirty="0" smtClean="0"/>
              <a:t>/?</a:t>
            </a:r>
            <a:r>
              <a:rPr lang="en-US" dirty="0" err="1" smtClean="0"/>
              <a:t>attachment_id</a:t>
            </a:r>
            <a:r>
              <a:rPr lang="en-US" dirty="0" smtClean="0"/>
              <a:t>=257</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OA APCs article 2014 October 17</a:t>
            </a:r>
            <a:r>
              <a:rPr lang="en-US" dirty="0" smtClean="0"/>
              <a:t>, Heather Morrison</a:t>
            </a:r>
            <a:r>
              <a:rPr lang="en-US" baseline="0" dirty="0" smtClean="0"/>
              <a:t> [et al.?]</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APC can be handled in a variety of ways</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DOAJ APCs: https://</a:t>
            </a:r>
            <a:r>
              <a:rPr lang="en-US" dirty="0" err="1" smtClean="0"/>
              <a:t>doajournals.wordpress.com</a:t>
            </a:r>
            <a:r>
              <a:rPr lang="en-US" dirty="0" smtClean="0"/>
              <a:t>/tag/</a:t>
            </a:r>
            <a:r>
              <a:rPr lang="en-US" dirty="0" err="1" smtClean="0"/>
              <a:t>apcs</a:t>
            </a:r>
            <a:r>
              <a:rPr lang="en-US" dirty="0" smtClean="0"/>
              <a:t>/</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20</a:t>
            </a:fld>
            <a:endParaRPr lang="en-US"/>
          </a:p>
        </p:txBody>
      </p:sp>
    </p:spTree>
    <p:extLst>
      <p:ext uri="{BB962C8B-B14F-4D97-AF65-F5344CB8AC3E}">
        <p14:creationId xmlns:p14="http://schemas.microsoft.com/office/powerpoint/2010/main" val="227538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support for publishing your article in an open access journal </a:t>
            </a:r>
          </a:p>
          <a:p>
            <a:endParaRPr lang="en-US" dirty="0"/>
          </a:p>
        </p:txBody>
      </p:sp>
      <p:sp>
        <p:nvSpPr>
          <p:cNvPr id="4" name="Date Placeholder 3"/>
          <p:cNvSpPr>
            <a:spLocks noGrp="1"/>
          </p:cNvSpPr>
          <p:nvPr>
            <p:ph type="dt" idx="10"/>
          </p:nvPr>
        </p:nvSpPr>
        <p:spPr/>
        <p:txBody>
          <a:bodyPr/>
          <a:lstStyle/>
          <a:p>
            <a:fld id="{B595962E-28F2-0747-9F77-4B7422A786CD}"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21</a:t>
            </a:fld>
            <a:endParaRPr lang="en-US"/>
          </a:p>
        </p:txBody>
      </p:sp>
    </p:spTree>
    <p:extLst>
      <p:ext uri="{BB962C8B-B14F-4D97-AF65-F5344CB8AC3E}">
        <p14:creationId xmlns:p14="http://schemas.microsoft.com/office/powerpoint/2010/main" val="1661767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2 year pilot</a:t>
            </a:r>
            <a:r>
              <a:rPr lang="en-US" baseline="0" dirty="0" smtClean="0"/>
              <a:t> project Fy13 and FY14: $8,000 from Provost, VP Research, Lib Dean</a:t>
            </a:r>
          </a:p>
          <a:p>
            <a:pPr marL="171450" indent="-171450">
              <a:buFont typeface="Arial"/>
              <a:buChar char="•"/>
            </a:pPr>
            <a:r>
              <a:rPr lang="en-US" baseline="0" dirty="0" smtClean="0"/>
              <a:t>FY2015 added to annual budget allocation: $20,000 Provost, $30,000 Lib Dean</a:t>
            </a:r>
          </a:p>
          <a:p>
            <a:pPr marL="171450" indent="-171450">
              <a:buFont typeface="Arial"/>
              <a:buChar char="•"/>
            </a:pPr>
            <a:r>
              <a:rPr lang="en-US" baseline="0" dirty="0" smtClean="0"/>
              <a:t>FY2016: $60,000 &gt;&gt;&gt; $</a:t>
            </a:r>
            <a:r>
              <a:rPr lang="en-US" baseline="0" dirty="0" smtClean="0"/>
              <a:t>86,000; FY2017: $100,000 less than 30% remaining as of Feb. 1, 2017</a:t>
            </a:r>
            <a:endParaRPr lang="en-US" baseline="0" dirty="0" smtClean="0"/>
          </a:p>
          <a:p>
            <a:endParaRPr lang="en-US" b="0" dirty="0" smtClean="0"/>
          </a:p>
          <a:p>
            <a:r>
              <a:rPr lang="en-US" b="0" dirty="0" smtClean="0"/>
              <a:t>open access (OA) subvention fund to subsidize article processing fees for scholarly peer-reviewed articles accepted for publication in open access or hybrid OA journals.</a:t>
            </a:r>
          </a:p>
          <a:p>
            <a:endParaRPr lang="en-US" b="0" dirty="0" smtClean="0"/>
          </a:p>
          <a:p>
            <a:r>
              <a:rPr lang="en-US" b="0" dirty="0" smtClean="0"/>
              <a:t>A primary goal of the program is to enable authors to engage in new transformational open publishing environments. We hope to raise awareness among Virginia Tech authors of the benefits of open publishing and to encourage new ways of thinking about digital scholarship and information access.</a:t>
            </a:r>
          </a:p>
          <a:p>
            <a:endParaRPr lang="en-US" b="0" dirty="0" smtClean="0"/>
          </a:p>
          <a:p>
            <a:r>
              <a:rPr lang="en-US" dirty="0" smtClean="0"/>
              <a:t>The program aligns with the University Libraries strategic direction to support the research endeavors of our faculty and students, including the process of providing unrestricted access to digital research and scholarship.</a:t>
            </a:r>
          </a:p>
          <a:p>
            <a:r>
              <a:rPr lang="en-US" dirty="0" smtClean="0"/>
              <a:t>OA fees are often reduced through </a:t>
            </a:r>
            <a:r>
              <a:rPr lang="en-US" dirty="0" smtClean="0">
                <a:hlinkClick r:id="rId3"/>
              </a:rPr>
              <a:t>discounts</a:t>
            </a:r>
            <a:r>
              <a:rPr lang="en-US" dirty="0" smtClean="0"/>
              <a:t> offered by University Libraries' memberships and subscriptions.</a:t>
            </a:r>
          </a:p>
        </p:txBody>
      </p:sp>
      <p:sp>
        <p:nvSpPr>
          <p:cNvPr id="4" name="Slide Number Placeholder 3"/>
          <p:cNvSpPr>
            <a:spLocks noGrp="1"/>
          </p:cNvSpPr>
          <p:nvPr>
            <p:ph type="sldNum" sz="quarter" idx="10"/>
          </p:nvPr>
        </p:nvSpPr>
        <p:spPr/>
        <p:txBody>
          <a:bodyPr/>
          <a:lstStyle/>
          <a:p>
            <a:fld id="{86E737A0-AA48-D74C-BE2E-4392C3B312CD}" type="slidenum">
              <a:rPr lang="en-US" smtClean="0"/>
              <a:t>22</a:t>
            </a:fld>
            <a:endParaRPr lang="en-US"/>
          </a:p>
        </p:txBody>
      </p:sp>
    </p:spTree>
    <p:extLst>
      <p:ext uri="{BB962C8B-B14F-4D97-AF65-F5344CB8AC3E}">
        <p14:creationId xmlns:p14="http://schemas.microsoft.com/office/powerpoint/2010/main" val="17357740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Balance means a</a:t>
            </a:r>
            <a:r>
              <a:rPr lang="en-US" baseline="0" dirty="0" smtClean="0"/>
              <a:t> model like this where </a:t>
            </a:r>
            <a:r>
              <a:rPr lang="en-US" dirty="0" smtClean="0"/>
              <a:t>publishing and</a:t>
            </a:r>
            <a:r>
              <a:rPr lang="en-US" baseline="0" dirty="0" smtClean="0"/>
              <a:t> copyright = scholarly communication in the 21</a:t>
            </a:r>
            <a:r>
              <a:rPr lang="en-US" baseline="30000" dirty="0" smtClean="0"/>
              <a:t>st</a:t>
            </a:r>
            <a:r>
              <a:rPr lang="en-US" baseline="0" dirty="0" smtClean="0"/>
              <a:t> Century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Sometimes necessary to negotiate with the publisher. At least try; I’ve always been successful.</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Help is available from </a:t>
            </a:r>
            <a:r>
              <a:rPr lang="en-US" sz="1200" b="0" i="0" u="none" strike="noStrike" kern="1200" baseline="0" dirty="0" smtClean="0">
                <a:solidFill>
                  <a:schemeClr val="tx1"/>
                </a:solidFill>
                <a:latin typeface="+mn-lt"/>
                <a:ea typeface="+mn-ea"/>
                <a:cs typeface="+mn-cs"/>
              </a:rPr>
              <a:t>SPARC (the Scholarly Publishing and Academic Resources Coalition) http://</a:t>
            </a:r>
            <a:r>
              <a:rPr lang="en-US" sz="1200" b="0" i="0" u="none" strike="noStrike" kern="1200" baseline="0" dirty="0" err="1" smtClean="0">
                <a:solidFill>
                  <a:schemeClr val="tx1"/>
                </a:solidFill>
                <a:latin typeface="+mn-lt"/>
                <a:ea typeface="+mn-ea"/>
                <a:cs typeface="+mn-cs"/>
              </a:rPr>
              <a:t>www.sparc.arl.org</a:t>
            </a:r>
            <a:r>
              <a:rPr lang="en-US" sz="1200" b="0" i="0" u="none" strike="noStrike" kern="1200" baseline="0" dirty="0" smtClean="0">
                <a:solidFill>
                  <a:schemeClr val="tx1"/>
                </a:solidFill>
                <a:latin typeface="+mn-lt"/>
                <a:ea typeface="+mn-ea"/>
                <a:cs typeface="+mn-cs"/>
              </a:rPr>
              <a:t>/resources/authors/addendum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When you retain copyright, then you have options.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23</a:t>
            </a:fld>
            <a:endParaRPr lang="en-US"/>
          </a:p>
        </p:txBody>
      </p:sp>
    </p:spTree>
    <p:extLst>
      <p:ext uri="{BB962C8B-B14F-4D97-AF65-F5344CB8AC3E}">
        <p14:creationId xmlns:p14="http://schemas.microsoft.com/office/powerpoint/2010/main" val="1941675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http://</a:t>
            </a:r>
            <a:r>
              <a:rPr lang="en-US" sz="1200" dirty="0" err="1" smtClean="0">
                <a:solidFill>
                  <a:schemeClr val="tx1"/>
                </a:solidFill>
                <a:latin typeface="Arial Bold" charset="0"/>
                <a:cs typeface="Arial Bold" charset="0"/>
              </a:rPr>
              <a:t>sustainingknowledgecommons.org</a:t>
            </a:r>
            <a:r>
              <a:rPr lang="en-US" sz="1200" dirty="0" smtClean="0">
                <a:solidFill>
                  <a:schemeClr val="tx1"/>
                </a:solidFill>
                <a:latin typeface="Arial Bold" charset="0"/>
                <a:cs typeface="Arial Bold" charset="0"/>
              </a:rPr>
              <a:t>/2015/06/01/</a:t>
            </a:r>
            <a:r>
              <a:rPr lang="en-US" sz="1200" dirty="0" err="1" smtClean="0">
                <a:solidFill>
                  <a:schemeClr val="tx1"/>
                </a:solidFill>
                <a:latin typeface="Arial Bold" charset="0"/>
                <a:cs typeface="Arial Bold" charset="0"/>
              </a:rPr>
              <a:t>doaj</a:t>
            </a:r>
            <a:r>
              <a:rPr lang="en-US" sz="1200" dirty="0" smtClean="0">
                <a:solidFill>
                  <a:schemeClr val="tx1"/>
                </a:solidFill>
                <a:latin typeface="Arial Bold" charset="0"/>
                <a:cs typeface="Arial Bold" charset="0"/>
              </a:rPr>
              <a:t>-impact-factor-and-</a:t>
            </a:r>
            <a:r>
              <a:rPr lang="en-US" sz="1200" dirty="0" err="1" smtClean="0">
                <a:solidFill>
                  <a:schemeClr val="tx1"/>
                </a:solidFill>
                <a:latin typeface="Arial Bold" charset="0"/>
                <a:cs typeface="Arial Bold" charset="0"/>
              </a:rPr>
              <a:t>apcs</a:t>
            </a:r>
            <a:r>
              <a:rPr lang="en-US" sz="1200" dirty="0" smtClean="0">
                <a:solidFill>
                  <a:schemeClr val="tx1"/>
                </a:solidFill>
                <a:latin typeface="Arial Bold" charset="0"/>
                <a:cs typeface="Arial Bold"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Publishers</a:t>
            </a:r>
            <a:r>
              <a:rPr lang="en-US" sz="1200" baseline="0" dirty="0" smtClean="0">
                <a:solidFill>
                  <a:schemeClr val="tx1"/>
                </a:solidFill>
                <a:latin typeface="Arial Bold" charset="0"/>
                <a:cs typeface="Arial Bold" charset="0"/>
              </a:rPr>
              <a:t> (</a:t>
            </a:r>
            <a:r>
              <a:rPr lang="en-US" sz="1200" dirty="0" smtClean="0">
                <a:solidFill>
                  <a:schemeClr val="tx1"/>
                </a:solidFill>
                <a:latin typeface="Arial Bold" charset="0"/>
                <a:cs typeface="Arial Bold" charset="0"/>
              </a:rPr>
              <a:t>such as PLOS, </a:t>
            </a:r>
            <a:r>
              <a:rPr lang="en-US" sz="1200" dirty="0" err="1" smtClean="0">
                <a:solidFill>
                  <a:schemeClr val="tx1"/>
                </a:solidFill>
                <a:latin typeface="Arial Bold" charset="0"/>
                <a:cs typeface="Arial Bold" charset="0"/>
              </a:rPr>
              <a:t>BioMed</a:t>
            </a:r>
            <a:r>
              <a:rPr lang="en-US" sz="1200" dirty="0" smtClean="0">
                <a:solidFill>
                  <a:schemeClr val="tx1"/>
                </a:solidFill>
                <a:latin typeface="Arial Bold" charset="0"/>
                <a:cs typeface="Arial Bold" charset="0"/>
              </a:rPr>
              <a:t> Central, and </a:t>
            </a:r>
            <a:r>
              <a:rPr lang="en-US" sz="1200" dirty="0" err="1" smtClean="0">
                <a:solidFill>
                  <a:schemeClr val="tx1"/>
                </a:solidFill>
                <a:latin typeface="Arial Bold" charset="0"/>
                <a:cs typeface="Arial Bold" charset="0"/>
              </a:rPr>
              <a:t>SageOne</a:t>
            </a:r>
            <a:r>
              <a:rPr lang="en-US" sz="1200" dirty="0" smtClean="0">
                <a:solidFill>
                  <a:schemeClr val="tx1"/>
                </a:solidFill>
                <a:latin typeface="Arial Bold" charset="0"/>
                <a:cs typeface="Arial Bold" charset="0"/>
              </a:rPr>
              <a:t>) are already displaying </a:t>
            </a:r>
            <a:r>
              <a:rPr lang="en-US" sz="1200" b="1" dirty="0" smtClean="0">
                <a:solidFill>
                  <a:schemeClr val="tx1"/>
                </a:solidFill>
                <a:latin typeface="Arial Bold" charset="0"/>
                <a:cs typeface="Arial Bold" charset="0"/>
              </a:rPr>
              <a:t>Article-Level metrics</a:t>
            </a:r>
            <a:r>
              <a:rPr lang="en-US" sz="1200" dirty="0" smtClean="0">
                <a:solidFill>
                  <a:schemeClr val="tx1"/>
                </a:solidFill>
                <a:latin typeface="Arial Bold" charset="0"/>
                <a:cs typeface="Arial Bold" charset="0"/>
              </a:rPr>
              <a:t>.</a:t>
            </a:r>
            <a:endParaRPr lang="en-US" sz="1200" dirty="0" smtClean="0">
              <a:solidFill>
                <a:schemeClr val="tx1"/>
              </a:solidFill>
              <a:latin typeface="Arial Bold" charset="0"/>
            </a:endParaRPr>
          </a:p>
          <a:p>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24</a:t>
            </a:fld>
            <a:endParaRPr lang="en-US"/>
          </a:p>
        </p:txBody>
      </p:sp>
    </p:spTree>
    <p:extLst>
      <p:ext uri="{BB962C8B-B14F-4D97-AF65-F5344CB8AC3E}">
        <p14:creationId xmlns:p14="http://schemas.microsoft.com/office/powerpoint/2010/main" val="8713500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Example:  </a:t>
            </a:r>
            <a:r>
              <a:rPr lang="en-US" b="0" dirty="0" smtClean="0"/>
              <a:t>CURATING THE CAMPUS, CURATING CHANGE: A collection of eight vignettes   https://</a:t>
            </a:r>
            <a:r>
              <a:rPr lang="en-US" b="0" dirty="0" err="1" smtClean="0"/>
              <a:t>vtechworks.lib.vt.edu</a:t>
            </a:r>
            <a:r>
              <a:rPr lang="en-US" b="0" dirty="0" smtClean="0"/>
              <a:t>/handle/10919/73191</a:t>
            </a:r>
            <a:endParaRPr lang="en-US" b="0" baseline="0" dirty="0" smtClean="0"/>
          </a:p>
          <a:p>
            <a:endParaRPr lang="en-US" b="0" baseline="0" dirty="0" smtClean="0"/>
          </a:p>
          <a:p>
            <a:r>
              <a:rPr lang="en-US" b="0" baseline="0" dirty="0" smtClean="0"/>
              <a:t>ALTMETRICS </a:t>
            </a:r>
            <a:r>
              <a:rPr lang="en-US" b="0" baseline="0" dirty="0" smtClean="0"/>
              <a:t>phrase first coined by Jason </a:t>
            </a:r>
            <a:r>
              <a:rPr lang="en-US" b="0" baseline="0" dirty="0" err="1" smtClean="0"/>
              <a:t>Priem</a:t>
            </a:r>
            <a:r>
              <a:rPr lang="en-US" b="0" baseline="0" dirty="0" smtClean="0"/>
              <a:t> in a tweet on Sept. 28, 2010. He is one of a growing number who advocate b</a:t>
            </a:r>
            <a:r>
              <a:rPr lang="en-US" b="0" dirty="0" smtClean="0"/>
              <a:t>uilding a reward system that values and encourages new forms of web-native </a:t>
            </a:r>
            <a:r>
              <a:rPr lang="en-US" b="0" dirty="0" err="1" smtClean="0"/>
              <a:t>scholarship.B</a:t>
            </a:r>
            <a:r>
              <a:rPr lang="en-US" sz="1200" b="0" kern="1200" dirty="0" err="1" smtClean="0">
                <a:solidFill>
                  <a:schemeClr val="tx1"/>
                </a:solidFill>
                <a:effectLst/>
                <a:latin typeface="+mn-lt"/>
                <a:ea typeface="+mn-ea"/>
                <a:cs typeface="+mn-cs"/>
              </a:rPr>
              <a:t>oth</a:t>
            </a:r>
            <a:r>
              <a:rPr lang="en-US" sz="1200" b="0" kern="1200" dirty="0" smtClean="0">
                <a:solidFill>
                  <a:schemeClr val="tx1"/>
                </a:solidFill>
                <a:effectLst/>
                <a:latin typeface="+mn-lt"/>
                <a:ea typeface="+mn-ea"/>
                <a:cs typeface="+mn-cs"/>
              </a:rPr>
              <a:t> more granular and more research-based information</a:t>
            </a:r>
            <a:r>
              <a:rPr lang="en-US" b="0" dirty="0" smtClean="0">
                <a:effectLst/>
              </a:rPr>
              <a:t> </a:t>
            </a:r>
            <a:endParaRPr lang="en-US" b="0" dirty="0" smtClean="0"/>
          </a:p>
          <a:p>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Feb. 25, 2016 announced Best Practices</a:t>
            </a:r>
            <a:r>
              <a:rPr lang="en-US" b="0" baseline="0" dirty="0" smtClean="0"/>
              <a:t> coming out of its </a:t>
            </a:r>
            <a:r>
              <a:rPr lang="en-US" b="0" dirty="0" smtClean="0"/>
              <a:t>NISO Alternative Assessment Metrics (</a:t>
            </a:r>
            <a:r>
              <a:rPr lang="en-US" b="0" dirty="0" err="1" smtClean="0"/>
              <a:t>Altmetrics</a:t>
            </a:r>
            <a:r>
              <a:rPr lang="en-US" b="0" dirty="0" smtClean="0"/>
              <a:t>) Initiative http://</a:t>
            </a:r>
            <a:r>
              <a:rPr lang="en-US" b="0" dirty="0" err="1" smtClean="0"/>
              <a:t>www.niso.org</a:t>
            </a:r>
            <a:r>
              <a:rPr lang="en-US" b="0" dirty="0" smtClean="0"/>
              <a:t>/topics/</a:t>
            </a:r>
            <a:r>
              <a:rPr lang="en-US" b="0" dirty="0" err="1" smtClean="0"/>
              <a:t>tl</a:t>
            </a:r>
            <a:r>
              <a:rPr lang="en-US" b="0" dirty="0" smtClean="0"/>
              <a:t>/</a:t>
            </a:r>
            <a:r>
              <a:rPr lang="en-US" b="0" dirty="0" err="1" smtClean="0"/>
              <a:t>altmetrics_initiative</a:t>
            </a:r>
            <a:r>
              <a:rPr lang="en-US" b="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Document </a:t>
            </a:r>
            <a:r>
              <a:rPr lang="en-US" b="0" dirty="0" smtClean="0"/>
              <a:t>Details - NISO RP-25-201x-3, </a:t>
            </a:r>
            <a:r>
              <a:rPr lang="en-US" b="0" dirty="0" err="1" smtClean="0"/>
              <a:t>Altmetrics</a:t>
            </a:r>
            <a:r>
              <a:rPr lang="en-US" b="0" dirty="0" smtClean="0"/>
              <a:t> Data Quality Code of Conduct - draft for public comment: http://</a:t>
            </a:r>
            <a:r>
              <a:rPr lang="en-US" b="0" dirty="0" err="1" smtClean="0"/>
              <a:t>www.niso.org</a:t>
            </a:r>
            <a:r>
              <a:rPr lang="en-US" b="0" dirty="0" smtClean="0"/>
              <a:t>/apps/</a:t>
            </a:r>
            <a:r>
              <a:rPr lang="en-US" b="0" dirty="0" err="1" smtClean="0"/>
              <a:t>group_public</a:t>
            </a:r>
            <a:r>
              <a:rPr lang="en-US" b="0" dirty="0" smtClean="0"/>
              <a:t>/</a:t>
            </a:r>
            <a:r>
              <a:rPr lang="en-US" b="0" dirty="0" err="1" smtClean="0"/>
              <a:t>document.php?document_id</a:t>
            </a:r>
            <a:r>
              <a:rPr lang="en-US" b="0" dirty="0" smtClean="0"/>
              <a:t>=16121&amp;wg_abbrev=</a:t>
            </a:r>
            <a:r>
              <a:rPr lang="en-US" b="0" dirty="0" err="1" smtClean="0"/>
              <a:t>altmetrics</a:t>
            </a:r>
            <a:r>
              <a:rPr lang="en-US" b="0" dirty="0" smtClean="0"/>
              <a:t>-quality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Rather than using journals and journal-focused measures of quality (such as the Impact Factor), the </a:t>
            </a:r>
            <a:r>
              <a:rPr lang="en-US" sz="1200" b="0" kern="1200" dirty="0" err="1" smtClean="0">
                <a:solidFill>
                  <a:schemeClr val="tx1"/>
                </a:solidFill>
                <a:effectLst/>
                <a:latin typeface="+mn-lt"/>
                <a:ea typeface="+mn-ea"/>
                <a:cs typeface="+mn-cs"/>
              </a:rPr>
              <a:t>altmetrics</a:t>
            </a:r>
            <a:r>
              <a:rPr lang="en-US" sz="1200" b="0" kern="1200" dirty="0" smtClean="0">
                <a:solidFill>
                  <a:schemeClr val="tx1"/>
                </a:solidFill>
                <a:effectLst/>
                <a:latin typeface="+mn-lt"/>
                <a:ea typeface="+mn-ea"/>
                <a:cs typeface="+mn-cs"/>
              </a:rPr>
              <a:t> community sought to de-tether assessments of quality from the venues in which authors chose to publish their results. https://</a:t>
            </a:r>
            <a:r>
              <a:rPr lang="en-US" sz="1200" b="0" kern="1200" dirty="0" err="1" smtClean="0">
                <a:solidFill>
                  <a:schemeClr val="tx1"/>
                </a:solidFill>
                <a:effectLst/>
                <a:latin typeface="+mn-lt"/>
                <a:ea typeface="+mn-ea"/>
                <a:cs typeface="+mn-cs"/>
              </a:rPr>
              <a:t>scholarlykitchen.sspnet.org</a:t>
            </a:r>
            <a:r>
              <a:rPr lang="en-US" sz="1200" b="0" kern="1200" dirty="0" smtClean="0">
                <a:solidFill>
                  <a:schemeClr val="tx1"/>
                </a:solidFill>
                <a:effectLst/>
                <a:latin typeface="+mn-lt"/>
                <a:ea typeface="+mn-ea"/>
                <a:cs typeface="+mn-cs"/>
              </a:rPr>
              <a:t>/2017/02/02/plum-goes-orange-</a:t>
            </a:r>
            <a:r>
              <a:rPr lang="en-US" sz="1200" b="0" kern="1200" dirty="0" err="1" smtClean="0">
                <a:solidFill>
                  <a:schemeClr val="tx1"/>
                </a:solidFill>
                <a:effectLst/>
                <a:latin typeface="+mn-lt"/>
                <a:ea typeface="+mn-ea"/>
                <a:cs typeface="+mn-cs"/>
              </a:rPr>
              <a:t>elsevier</a:t>
            </a:r>
            <a:r>
              <a:rPr lang="en-US" sz="1200" b="0" kern="1200" dirty="0" smtClean="0">
                <a:solidFill>
                  <a:schemeClr val="tx1"/>
                </a:solidFill>
                <a:effectLst/>
                <a:latin typeface="+mn-lt"/>
                <a:ea typeface="+mn-ea"/>
                <a:cs typeface="+mn-cs"/>
              </a:rPr>
              <a:t>-acquires-plum-analytics/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25</a:t>
            </a:fld>
            <a:endParaRPr lang="en-US"/>
          </a:p>
        </p:txBody>
      </p:sp>
    </p:spTree>
    <p:extLst>
      <p:ext uri="{BB962C8B-B14F-4D97-AF65-F5344CB8AC3E}">
        <p14:creationId xmlns:p14="http://schemas.microsoft.com/office/powerpoint/2010/main" val="12653186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By looking at some of the computer mediated social networks, we can begin to categorize </a:t>
            </a:r>
            <a:r>
              <a:rPr lang="en-US" sz="1200" dirty="0" err="1" smtClean="0"/>
              <a:t>Altmetrics</a:t>
            </a:r>
            <a:r>
              <a:rPr lang="en-US" sz="1200" dirty="0" smtClean="0"/>
              <a:t> into these sources</a:t>
            </a:r>
            <a:r>
              <a:rPr lang="en-US" sz="1200" baseline="0" dirty="0" smtClean="0"/>
              <a:t> [Richard Cave, IT Director at PLOS]</a:t>
            </a:r>
          </a:p>
          <a:p>
            <a:endParaRPr lang="en-US" sz="1200"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26</a:t>
            </a:fld>
            <a:endParaRPr lang="en-US"/>
          </a:p>
        </p:txBody>
      </p:sp>
    </p:spTree>
    <p:extLst>
      <p:ext uri="{BB962C8B-B14F-4D97-AF65-F5344CB8AC3E}">
        <p14:creationId xmlns:p14="http://schemas.microsoft.com/office/powerpoint/2010/main" val="18459945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Thank you!</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Architecture and Design Research: PhD Colloquium</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Discussion: Feb. 1, 2017. 20 students plus Dr. Patrick Miller (Landscape Arch) and Dr. Jim Jones (</a:t>
            </a:r>
            <a:r>
              <a:rPr lang="en-US" sz="1200" b="0" i="0" u="none" strike="noStrike" kern="1200" baseline="0" dirty="0" err="1" smtClean="0">
                <a:solidFill>
                  <a:schemeClr val="tx1"/>
                </a:solidFill>
                <a:latin typeface="+mn-lt"/>
                <a:ea typeface="+mn-ea"/>
                <a:cs typeface="+mn-cs"/>
              </a:rPr>
              <a:t>arch+design</a:t>
            </a:r>
            <a:r>
              <a:rPr lang="en-US" sz="12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smtClean="0">
                <a:solidFill>
                  <a:schemeClr val="tx1"/>
                </a:solidFill>
                <a:effectLst/>
                <a:latin typeface="+mn-lt"/>
                <a:ea typeface="+mn-ea"/>
                <a:cs typeface="+mn-cs"/>
              </a:rPr>
              <a:t>These</a:t>
            </a:r>
            <a:r>
              <a:rPr lang="en-US" sz="1200" kern="1200" baseline="0" smtClean="0">
                <a:solidFill>
                  <a:schemeClr val="tx1"/>
                </a:solidFill>
                <a:effectLst/>
                <a:latin typeface="+mn-lt"/>
                <a:ea typeface="+mn-ea"/>
                <a:cs typeface="+mn-cs"/>
              </a:rPr>
              <a:t> </a:t>
            </a:r>
            <a:r>
              <a:rPr lang="en-US" sz="1200" kern="1200" smtClean="0">
                <a:solidFill>
                  <a:schemeClr val="tx1"/>
                </a:solidFill>
                <a:effectLst/>
                <a:latin typeface="+mn-lt"/>
                <a:ea typeface="+mn-ea"/>
                <a:cs typeface="+mn-cs"/>
              </a:rPr>
              <a:t>slides </a:t>
            </a:r>
            <a:r>
              <a:rPr lang="en-US" sz="1200" kern="1200" dirty="0" smtClean="0">
                <a:solidFill>
                  <a:schemeClr val="tx1"/>
                </a:solidFill>
                <a:effectLst/>
                <a:latin typeface="+mn-lt"/>
                <a:ea typeface="+mn-ea"/>
                <a:cs typeface="+mn-cs"/>
              </a:rPr>
              <a:t>were created to facilitate a discussion about many aspects of scholarly communication at the request of Dr. Patrick Miller for the PhD colloquium in the Architecture and Design Research Program.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6E737A0-AA48-D74C-BE2E-4392C3B312CD}" type="slidenum">
              <a:rPr lang="en-US" smtClean="0"/>
              <a:t>27</a:t>
            </a:fld>
            <a:endParaRPr lang="en-US"/>
          </a:p>
        </p:txBody>
      </p:sp>
    </p:spTree>
    <p:extLst>
      <p:ext uri="{BB962C8B-B14F-4D97-AF65-F5344CB8AC3E}">
        <p14:creationId xmlns:p14="http://schemas.microsoft.com/office/powerpoint/2010/main" val="625932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85D47BB7-878B-8045-8E2A-9502853B4A3F}"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3</a:t>
            </a:fld>
            <a:endParaRPr lang="en-US"/>
          </a:p>
        </p:txBody>
      </p:sp>
    </p:spTree>
    <p:extLst>
      <p:ext uri="{BB962C8B-B14F-4D97-AF65-F5344CB8AC3E}">
        <p14:creationId xmlns:p14="http://schemas.microsoft.com/office/powerpoint/2010/main" val="1967178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Freedom to present your </a:t>
            </a:r>
            <a:r>
              <a:rPr lang="en-US" dirty="0" smtClean="0"/>
              <a:t>ETD, </a:t>
            </a:r>
            <a:r>
              <a:rPr lang="en-US" baseline="0" dirty="0" smtClean="0"/>
              <a:t>Have you thought about what your ETD will look like, not just what it will contain?</a:t>
            </a:r>
            <a:endParaRPr lang="en-US" dirty="0" smtClean="0"/>
          </a:p>
          <a:p>
            <a:endParaRPr lang="en-US" dirty="0" smtClean="0"/>
          </a:p>
          <a:p>
            <a:r>
              <a:rPr lang="en-US" dirty="0" smtClean="0"/>
              <a:t>Supplemental files in each of these ETDs</a:t>
            </a:r>
          </a:p>
          <a:p>
            <a:r>
              <a:rPr lang="en-US" dirty="0" smtClean="0"/>
              <a:t>	</a:t>
            </a:r>
            <a:r>
              <a:rPr lang="en-US" dirty="0" err="1" smtClean="0"/>
              <a:t>Schaffler</a:t>
            </a:r>
            <a:r>
              <a:rPr lang="en-US" dirty="0" smtClean="0"/>
              <a:t> (</a:t>
            </a:r>
            <a:r>
              <a:rPr lang="en-US" dirty="0" err="1" smtClean="0"/>
              <a:t>Engi</a:t>
            </a:r>
            <a:r>
              <a:rPr lang="en-US" dirty="0" smtClean="0"/>
              <a:t>):</a:t>
            </a:r>
            <a:r>
              <a:rPr lang="en-US" baseline="0" dirty="0" smtClean="0"/>
              <a:t> videos</a:t>
            </a:r>
          </a:p>
          <a:p>
            <a:r>
              <a:rPr lang="en-US" baseline="0" dirty="0" smtClean="0"/>
              <a:t>	Walker (Arch): webpages, images, audio, video, code</a:t>
            </a:r>
          </a:p>
          <a:p>
            <a:r>
              <a:rPr lang="en-US" baseline="0" dirty="0" smtClean="0"/>
              <a:t>	Rees: (Ag econ): data in spreadsheets (Excel; csv would have been better—nonproprietary formats/preservation)</a:t>
            </a:r>
          </a:p>
          <a:p>
            <a:endParaRPr lang="en-US" baseline="0" dirty="0" smtClean="0"/>
          </a:p>
          <a:p>
            <a:r>
              <a:rPr lang="en-US" baseline="0" dirty="0" smtClean="0"/>
              <a:t>Another creative example: </a:t>
            </a:r>
            <a:r>
              <a:rPr lang="en-US" dirty="0" smtClean="0">
                <a:hlinkClick r:id="rId3"/>
              </a:rPr>
              <a:t>https://vtechworks.lib.vt.edu/handle/10919/74396</a:t>
            </a:r>
            <a:r>
              <a:rPr lang="en-US" dirty="0" smtClean="0"/>
              <a:t> ; http://</a:t>
            </a:r>
            <a:r>
              <a:rPr lang="en-US" dirty="0" err="1" smtClean="0"/>
              <a:t>www.matthewyourshaw.com</a:t>
            </a:r>
            <a:r>
              <a:rPr lang="en-US" dirty="0" smtClean="0"/>
              <a:t>/orbital-a-graduate-thesis/</a:t>
            </a:r>
          </a:p>
          <a:p>
            <a:endParaRPr lang="en-US" dirty="0" smtClean="0"/>
          </a:p>
          <a:p>
            <a:pPr marL="0" indent="0">
              <a:buNone/>
            </a:pPr>
            <a:r>
              <a:rPr lang="en-US" sz="1000" dirty="0" smtClean="0">
                <a:latin typeface="Arial" charset="0"/>
                <a:ea typeface="Arial" charset="0"/>
                <a:cs typeface="Arial" charset="0"/>
              </a:rPr>
              <a:t>Manuscript style ETD</a:t>
            </a:r>
          </a:p>
          <a:p>
            <a:pPr lvl="1"/>
            <a:r>
              <a:rPr lang="en-US" sz="1000" dirty="0" smtClean="0">
                <a:latin typeface="Arial" charset="0"/>
                <a:ea typeface="Arial" charset="0"/>
                <a:cs typeface="Arial" charset="0"/>
              </a:rPr>
              <a:t>Articles, chapters, conference papers: published or prepared for submission</a:t>
            </a:r>
          </a:p>
          <a:p>
            <a:pPr lvl="1"/>
            <a:r>
              <a:rPr lang="en-US" sz="1000" dirty="0" smtClean="0">
                <a:latin typeface="Arial" charset="0"/>
                <a:ea typeface="Arial" charset="0"/>
                <a:cs typeface="Arial" charset="0"/>
              </a:rPr>
              <a:t>At least 1: Master’s, 2: Doctorate</a:t>
            </a:r>
          </a:p>
          <a:p>
            <a:pPr lvl="1"/>
            <a:r>
              <a:rPr lang="en-US" sz="1000" dirty="0" smtClean="0">
                <a:latin typeface="Arial" charset="0"/>
                <a:ea typeface="Arial" charset="0"/>
                <a:cs typeface="Arial" charset="0"/>
              </a:rPr>
              <a:t>Research conducted @ VT</a:t>
            </a:r>
          </a:p>
          <a:p>
            <a:pPr lvl="1"/>
            <a:r>
              <a:rPr lang="en-US" sz="1000" dirty="0" smtClean="0">
                <a:latin typeface="Arial" charset="0"/>
                <a:ea typeface="Arial" charset="0"/>
                <a:cs typeface="Arial" charset="0"/>
              </a:rPr>
              <a:t>Sole author or major contributor</a:t>
            </a:r>
          </a:p>
          <a:p>
            <a:pPr lvl="1"/>
            <a:r>
              <a:rPr lang="en-US" sz="1000" dirty="0" smtClean="0">
                <a:latin typeface="Arial" charset="0"/>
                <a:ea typeface="Arial" charset="0"/>
                <a:cs typeface="Arial" charset="0"/>
              </a:rPr>
              <a:t>Copyright</a:t>
            </a:r>
          </a:p>
          <a:p>
            <a:endParaRPr lang="en-US" dirty="0"/>
          </a:p>
        </p:txBody>
      </p:sp>
      <p:sp>
        <p:nvSpPr>
          <p:cNvPr id="4" name="Slide Number Placeholder 3"/>
          <p:cNvSpPr>
            <a:spLocks noGrp="1"/>
          </p:cNvSpPr>
          <p:nvPr>
            <p:ph type="sldNum" sz="quarter" idx="10"/>
          </p:nvPr>
        </p:nvSpPr>
        <p:spPr/>
        <p:txBody>
          <a:bodyPr/>
          <a:lstStyle/>
          <a:p>
            <a:fld id="{8E9D03F5-16A9-E14A-A500-3B2B403594B6}" type="slidenum">
              <a:rPr lang="en-US" smtClean="0"/>
              <a:t>4</a:t>
            </a:fld>
            <a:endParaRPr lang="en-US"/>
          </a:p>
        </p:txBody>
      </p:sp>
      <p:sp>
        <p:nvSpPr>
          <p:cNvPr id="5" name="Date Placeholder 4"/>
          <p:cNvSpPr>
            <a:spLocks noGrp="1"/>
          </p:cNvSpPr>
          <p:nvPr>
            <p:ph type="dt" idx="11"/>
          </p:nvPr>
        </p:nvSpPr>
        <p:spPr/>
        <p:txBody>
          <a:bodyPr/>
          <a:lstStyle/>
          <a:p>
            <a:fld id="{C32D322B-5379-1F43-9186-2EBA95603AE9}" type="datetime1">
              <a:rPr lang="en-US" smtClean="0"/>
              <a:t>2/2/17</a:t>
            </a:fld>
            <a:endParaRPr lang="en-US"/>
          </a:p>
        </p:txBody>
      </p:sp>
    </p:spTree>
    <p:extLst>
      <p:ext uri="{BB962C8B-B14F-4D97-AF65-F5344CB8AC3E}">
        <p14:creationId xmlns:p14="http://schemas.microsoft.com/office/powerpoint/2010/main" val="1897032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charset="0"/>
                <a:ea typeface="Arial" charset="0"/>
                <a:cs typeface="Arial" charset="0"/>
              </a:rPr>
              <a:t>What cannot be copyrighted?</a:t>
            </a:r>
          </a:p>
          <a:p>
            <a:pPr marL="171450" indent="-171450">
              <a:buFont typeface="Arial" charset="0"/>
              <a:buChar char="•"/>
            </a:pPr>
            <a:r>
              <a:rPr lang="en-US" altLang="en-US" sz="1000" dirty="0" smtClean="0">
                <a:solidFill>
                  <a:srgbClr val="000000"/>
                </a:solidFill>
                <a:latin typeface="Arial" charset="0"/>
                <a:ea typeface="Arial" charset="0"/>
                <a:cs typeface="Arial" charset="0"/>
              </a:rPr>
              <a:t>Ideas, procedures, and methods</a:t>
            </a:r>
          </a:p>
          <a:p>
            <a:pPr marL="171450" indent="-171450">
              <a:buFont typeface="Arial" charset="0"/>
              <a:buChar char="•"/>
            </a:pPr>
            <a:r>
              <a:rPr lang="en-US" altLang="en-US" sz="1000" dirty="0" smtClean="0">
                <a:solidFill>
                  <a:srgbClr val="000000"/>
                </a:solidFill>
                <a:latin typeface="Arial" charset="0"/>
                <a:ea typeface="Arial" charset="0"/>
                <a:cs typeface="Arial" charset="0"/>
              </a:rPr>
              <a:t>Titles, names, slogans </a:t>
            </a:r>
          </a:p>
          <a:p>
            <a:pPr marL="171450" indent="-171450">
              <a:buFont typeface="Arial" charset="0"/>
              <a:buChar char="•"/>
            </a:pPr>
            <a:r>
              <a:rPr lang="en-US" altLang="en-US" sz="1000" dirty="0" smtClean="0">
                <a:solidFill>
                  <a:srgbClr val="000000"/>
                </a:solidFill>
                <a:latin typeface="Arial" charset="0"/>
                <a:ea typeface="Arial" charset="0"/>
                <a:cs typeface="Arial" charset="0"/>
              </a:rPr>
              <a:t>Facts (common information)</a:t>
            </a:r>
          </a:p>
          <a:p>
            <a:pPr marL="171450" indent="-171450">
              <a:buFont typeface="Arial" charset="0"/>
              <a:buChar char="•"/>
            </a:pPr>
            <a:r>
              <a:rPr lang="en-US" altLang="en-US" sz="1000" dirty="0" smtClean="0">
                <a:solidFill>
                  <a:srgbClr val="000000"/>
                </a:solidFill>
                <a:latin typeface="Arial" charset="0"/>
                <a:ea typeface="Arial" charset="0"/>
                <a:cs typeface="Arial" charset="0"/>
              </a:rPr>
              <a:t>Data (e.g., phone numbers)</a:t>
            </a:r>
          </a:p>
          <a:p>
            <a:pPr marL="171450" indent="-171450">
              <a:buFont typeface="Arial" charset="0"/>
              <a:buChar char="•"/>
            </a:pPr>
            <a:r>
              <a:rPr lang="en-US" altLang="en-US" sz="1000" dirty="0" smtClean="0">
                <a:solidFill>
                  <a:srgbClr val="000000"/>
                </a:solidFill>
                <a:latin typeface="Arial" charset="0"/>
                <a:ea typeface="Arial" charset="0"/>
                <a:cs typeface="Arial" charset="0"/>
              </a:rPr>
              <a:t>Works in the public domain</a:t>
            </a:r>
          </a:p>
          <a:p>
            <a:pPr marL="171450" indent="-171450">
              <a:buFont typeface="Arial" charset="0"/>
              <a:buChar char="•"/>
            </a:pPr>
            <a:r>
              <a:rPr lang="en-US" altLang="en-US" sz="1000" dirty="0" smtClean="0">
                <a:solidFill>
                  <a:srgbClr val="000000"/>
                </a:solidFill>
                <a:latin typeface="Arial" charset="0"/>
                <a:ea typeface="Arial" charset="0"/>
                <a:cs typeface="Arial" charset="0"/>
              </a:rPr>
              <a:t>Unrecorded, unwritten, i.e., </a:t>
            </a:r>
            <a:r>
              <a:rPr lang="en-US" altLang="en-US" sz="1000" dirty="0" err="1" smtClean="0">
                <a:solidFill>
                  <a:srgbClr val="000000"/>
                </a:solidFill>
                <a:latin typeface="Arial" charset="0"/>
                <a:ea typeface="Arial" charset="0"/>
                <a:cs typeface="Arial" charset="0"/>
              </a:rPr>
              <a:t>un“fixed</a:t>
            </a:r>
            <a:r>
              <a:rPr lang="en-US" altLang="en-US" sz="1000" dirty="0" smtClean="0">
                <a:solidFill>
                  <a:srgbClr val="000000"/>
                </a:solidFill>
                <a:latin typeface="Arial" charset="0"/>
                <a:ea typeface="Arial" charset="0"/>
                <a:cs typeface="Arial" charset="0"/>
              </a:rPr>
              <a:t>” works</a:t>
            </a:r>
          </a:p>
          <a:p>
            <a:pPr marL="171450" indent="-171450">
              <a:buFont typeface="Arial" charset="0"/>
              <a:buChar char="•"/>
            </a:pPr>
            <a:endParaRPr lang="en-US" altLang="en-US" sz="1000" dirty="0" smtClean="0">
              <a:solidFill>
                <a:srgbClr val="000000"/>
              </a:solidFill>
              <a:latin typeface="Arial" charset="0"/>
              <a:ea typeface="Arial" charset="0"/>
              <a:cs typeface="Arial" charset="0"/>
            </a:endParaRPr>
          </a:p>
          <a:p>
            <a:pPr marL="0" indent="0">
              <a:buNone/>
            </a:pPr>
            <a:r>
              <a:rPr lang="en-US" sz="1000" dirty="0" smtClean="0">
                <a:latin typeface="Arial" charset="0"/>
                <a:ea typeface="Arial" charset="0"/>
                <a:cs typeface="Arial" charset="0"/>
              </a:rPr>
              <a:t>Copyright holders control</a:t>
            </a:r>
          </a:p>
          <a:p>
            <a:pPr lvl="1">
              <a:buSzPct val="125000"/>
              <a:buFont typeface="Wingdings" charset="2"/>
              <a:buChar char="§"/>
            </a:pPr>
            <a:r>
              <a:rPr lang="en-US" altLang="en-US" sz="1000" dirty="0" smtClean="0">
                <a:latin typeface="Arial" charset="0"/>
                <a:ea typeface="Arial" charset="0"/>
                <a:cs typeface="Arial" charset="0"/>
              </a:rPr>
              <a:t>Reproduction</a:t>
            </a:r>
          </a:p>
          <a:p>
            <a:pPr lvl="1">
              <a:buSzPct val="125000"/>
              <a:buFont typeface="Wingdings" charset="2"/>
              <a:buChar char="§"/>
            </a:pPr>
            <a:r>
              <a:rPr lang="en-US" altLang="en-US" sz="1000" dirty="0" smtClean="0">
                <a:latin typeface="Arial" charset="0"/>
                <a:ea typeface="Arial" charset="0"/>
                <a:cs typeface="Arial" charset="0"/>
              </a:rPr>
              <a:t>Modification</a:t>
            </a:r>
          </a:p>
          <a:p>
            <a:pPr lvl="1">
              <a:buSzPct val="125000"/>
              <a:buFont typeface="Wingdings" charset="2"/>
              <a:buChar char="§"/>
            </a:pPr>
            <a:r>
              <a:rPr lang="en-US" altLang="en-US" sz="1000" dirty="0" smtClean="0">
                <a:latin typeface="Arial" charset="0"/>
                <a:ea typeface="Arial" charset="0"/>
                <a:cs typeface="Arial" charset="0"/>
              </a:rPr>
              <a:t>Distribution</a:t>
            </a:r>
          </a:p>
          <a:p>
            <a:pPr lvl="1">
              <a:buSzPct val="125000"/>
              <a:buFont typeface="Wingdings" charset="2"/>
              <a:buChar char="§"/>
            </a:pPr>
            <a:r>
              <a:rPr lang="en-US" altLang="en-US" sz="1000" dirty="0" smtClean="0">
                <a:latin typeface="Arial" charset="0"/>
                <a:ea typeface="Arial" charset="0"/>
                <a:cs typeface="Arial" charset="0"/>
              </a:rPr>
              <a:t>Public performance</a:t>
            </a:r>
          </a:p>
          <a:p>
            <a:pPr lvl="1">
              <a:buSzPct val="125000"/>
              <a:buFont typeface="Wingdings" charset="2"/>
              <a:buChar char="§"/>
            </a:pPr>
            <a:r>
              <a:rPr lang="en-US" altLang="en-US" sz="1000" dirty="0" smtClean="0">
                <a:latin typeface="Arial" charset="0"/>
                <a:ea typeface="Arial" charset="0"/>
                <a:cs typeface="Arial" charset="0"/>
              </a:rPr>
              <a:t>Public display</a:t>
            </a:r>
          </a:p>
          <a:p>
            <a:pPr marL="171450" indent="-171450">
              <a:buFont typeface="Arial" charset="0"/>
              <a:buChar char="•"/>
            </a:pPr>
            <a:endParaRPr lang="en-US" altLang="en-US" dirty="0" smtClean="0">
              <a:solidFill>
                <a:srgbClr val="000000"/>
              </a:solidFill>
              <a:latin typeface="Helvetica Neue" charset="0"/>
            </a:endParaRPr>
          </a:p>
          <a:p>
            <a:endParaRPr lang="en-US" dirty="0"/>
          </a:p>
        </p:txBody>
      </p:sp>
      <p:sp>
        <p:nvSpPr>
          <p:cNvPr id="4" name="Slide Number Placeholder 3"/>
          <p:cNvSpPr>
            <a:spLocks noGrp="1"/>
          </p:cNvSpPr>
          <p:nvPr>
            <p:ph type="sldNum" sz="quarter" idx="10"/>
          </p:nvPr>
        </p:nvSpPr>
        <p:spPr/>
        <p:txBody>
          <a:bodyPr/>
          <a:lstStyle/>
          <a:p>
            <a:fld id="{8E9D03F5-16A9-E14A-A500-3B2B403594B6}" type="slidenum">
              <a:rPr lang="en-US" smtClean="0"/>
              <a:t>5</a:t>
            </a:fld>
            <a:endParaRPr lang="en-US"/>
          </a:p>
        </p:txBody>
      </p:sp>
      <p:sp>
        <p:nvSpPr>
          <p:cNvPr id="5" name="Date Placeholder 4"/>
          <p:cNvSpPr>
            <a:spLocks noGrp="1"/>
          </p:cNvSpPr>
          <p:nvPr>
            <p:ph type="dt" idx="11"/>
          </p:nvPr>
        </p:nvSpPr>
        <p:spPr/>
        <p:txBody>
          <a:bodyPr/>
          <a:lstStyle/>
          <a:p>
            <a:fld id="{1F77968C-E0C4-0D4A-A8BF-61BC2CB79357}" type="datetime1">
              <a:rPr lang="en-US" smtClean="0"/>
              <a:t>2/2/17</a:t>
            </a:fld>
            <a:endParaRPr lang="en-US"/>
          </a:p>
        </p:txBody>
      </p:sp>
    </p:spTree>
    <p:extLst>
      <p:ext uri="{BB962C8B-B14F-4D97-AF65-F5344CB8AC3E}">
        <p14:creationId xmlns:p14="http://schemas.microsoft.com/office/powerpoint/2010/main" val="209708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solidFill>
                  <a:srgbClr val="FF0000"/>
                </a:solidFill>
              </a:rPr>
              <a:t>How </a:t>
            </a:r>
            <a:r>
              <a:rPr lang="en-US" altLang="en-US" dirty="0" smtClean="0">
                <a:solidFill>
                  <a:srgbClr val="FF0000"/>
                </a:solidFill>
              </a:rPr>
              <a:t>many of your have heard of Creative Commons licenses or seen the CC on</a:t>
            </a:r>
            <a:r>
              <a:rPr lang="en-US" altLang="en-US" baseline="0" dirty="0" smtClean="0">
                <a:solidFill>
                  <a:srgbClr val="FF0000"/>
                </a:solidFill>
              </a:rPr>
              <a:t> publications</a:t>
            </a:r>
            <a:r>
              <a:rPr lang="en-US" altLang="en-US" dirty="0" smtClean="0">
                <a:solidFill>
                  <a:srgbClr val="FF0000"/>
                </a:solidFill>
              </a:rPr>
              <a:t>?</a:t>
            </a:r>
          </a:p>
          <a:p>
            <a:endParaRPr lang="en-US" altLang="en-US" dirty="0" smtClean="0">
              <a:solidFill>
                <a:srgbClr val="FF0000"/>
              </a:solidFill>
            </a:endParaRPr>
          </a:p>
          <a:p>
            <a:r>
              <a:rPr lang="en-US" dirty="0" smtClean="0"/>
              <a:t>International not-for-profit organization </a:t>
            </a:r>
          </a:p>
          <a:p>
            <a:pPr marL="628650" lvl="1" indent="-171450">
              <a:buFont typeface="Arial" charset="0"/>
              <a:buChar char="•"/>
            </a:pPr>
            <a:r>
              <a:rPr lang="en-US" dirty="0" smtClean="0"/>
              <a:t>Improve clarity about what people </a:t>
            </a:r>
            <a:r>
              <a:rPr lang="en-US" b="1" dirty="0" smtClean="0"/>
              <a:t>can</a:t>
            </a:r>
            <a:r>
              <a:rPr lang="en-US" dirty="0" smtClean="0"/>
              <a:t> do with copyrighted content</a:t>
            </a:r>
          </a:p>
          <a:p>
            <a:pPr marL="628650" lvl="1" indent="-171450">
              <a:buFont typeface="Arial" charset="0"/>
              <a:buChar char="•"/>
            </a:pPr>
            <a:r>
              <a:rPr lang="en-US" dirty="0" smtClean="0"/>
              <a:t>Legal/social framework in the form of licenses</a:t>
            </a:r>
          </a:p>
          <a:p>
            <a:pPr marL="628650" lvl="1" indent="-171450">
              <a:buFont typeface="Arial" charset="0"/>
              <a:buChar char="•"/>
            </a:pPr>
            <a:r>
              <a:rPr lang="en-US" dirty="0" smtClean="0">
                <a:hlinkClick r:id="rId3"/>
              </a:rPr>
              <a:t>https://www.youtube.com/watch?v=io3BrAQl3so</a:t>
            </a:r>
            <a:r>
              <a:rPr lang="en-US" dirty="0" smtClean="0"/>
              <a:t>     6 minute video</a:t>
            </a:r>
          </a:p>
          <a:p>
            <a:endParaRPr lang="en-US" altLang="en-US" dirty="0" smtClean="0">
              <a:solidFill>
                <a:srgbClr val="FF0000"/>
              </a:solidFill>
            </a:endParaRPr>
          </a:p>
          <a:p>
            <a:r>
              <a:rPr lang="en-US" altLang="en-US" dirty="0" smtClean="0">
                <a:solidFill>
                  <a:srgbClr val="FF0000"/>
                </a:solidFill>
              </a:rPr>
              <a:t>Finding</a:t>
            </a:r>
            <a:r>
              <a:rPr lang="en-US" altLang="en-US" dirty="0" smtClean="0"/>
              <a:t> CC licensed works</a:t>
            </a:r>
          </a:p>
          <a:p>
            <a:r>
              <a:rPr lang="en-US" altLang="en-US" dirty="0" smtClean="0"/>
              <a:t>	http://</a:t>
            </a:r>
            <a:r>
              <a:rPr lang="en-US" altLang="en-US" dirty="0" err="1" smtClean="0"/>
              <a:t>search.creativecommons.org</a:t>
            </a:r>
            <a:endParaRPr lang="en-US" altLang="en-US" dirty="0" smtClean="0"/>
          </a:p>
          <a:p>
            <a:r>
              <a:rPr lang="en-US" dirty="0" smtClean="0"/>
              <a:t>	</a:t>
            </a:r>
            <a:r>
              <a:rPr lang="en-US" altLang="en-US" dirty="0" smtClean="0">
                <a:latin typeface="Helvetica Neue" charset="0"/>
              </a:rPr>
              <a:t>Google Advanced search </a:t>
            </a:r>
          </a:p>
          <a:p>
            <a:pPr lvl="1"/>
            <a:r>
              <a:rPr lang="en-US" altLang="en-US" sz="1600" dirty="0" smtClean="0">
                <a:latin typeface="Helvetica Neue" charset="0"/>
                <a:hlinkClick r:id="rId4"/>
              </a:rPr>
              <a:t>https://www.google.com/advanced_search</a:t>
            </a:r>
            <a:r>
              <a:rPr lang="en-US" altLang="en-US" sz="1600" dirty="0" smtClean="0">
                <a:latin typeface="Helvetica Neue" charset="0"/>
              </a:rPr>
              <a:t>  (scroll down to “usage rights”)</a:t>
            </a:r>
          </a:p>
          <a:p>
            <a:pPr lvl="1"/>
            <a:endParaRPr lang="en-US" altLang="en-US" sz="1600" dirty="0" smtClean="0">
              <a:latin typeface="Helvetica Neue" charset="0"/>
            </a:endParaRPr>
          </a:p>
          <a:p>
            <a:pPr lvl="0"/>
            <a:r>
              <a:rPr lang="en-US" altLang="en-US" sz="1600" dirty="0" smtClean="0">
                <a:latin typeface="Helvetica Neue" charset="0"/>
              </a:rPr>
              <a:t>Put</a:t>
            </a:r>
            <a:r>
              <a:rPr lang="en-US" altLang="en-US" sz="1600" baseline="0" dirty="0" smtClean="0">
                <a:latin typeface="Helvetica Neue" charset="0"/>
              </a:rPr>
              <a:t> a CC license on your ETD-–title page and supplemental files.</a:t>
            </a:r>
            <a:endParaRPr lang="en-US" altLang="en-US" sz="1600" dirty="0" smtClean="0">
              <a:latin typeface="Helvetica Neue" charset="0"/>
            </a:endParaRPr>
          </a:p>
          <a:p>
            <a:endParaRPr lang="en-US" dirty="0"/>
          </a:p>
        </p:txBody>
      </p:sp>
      <p:sp>
        <p:nvSpPr>
          <p:cNvPr id="4" name="Date Placeholder 3"/>
          <p:cNvSpPr>
            <a:spLocks noGrp="1"/>
          </p:cNvSpPr>
          <p:nvPr>
            <p:ph type="dt" idx="10"/>
          </p:nvPr>
        </p:nvSpPr>
        <p:spPr/>
        <p:txBody>
          <a:bodyPr/>
          <a:lstStyle/>
          <a:p>
            <a:fld id="{66831A16-ED0F-6C4A-86A1-3B41EC1714C2}"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6</a:t>
            </a:fld>
            <a:endParaRPr lang="en-US"/>
          </a:p>
        </p:txBody>
      </p:sp>
    </p:spTree>
    <p:extLst>
      <p:ext uri="{BB962C8B-B14F-4D97-AF65-F5344CB8AC3E}">
        <p14:creationId xmlns:p14="http://schemas.microsoft.com/office/powerpoint/2010/main" val="888442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938DDFD2-2899-B648-A0DA-2545AF02D261}" type="datetime1">
              <a:rPr lang="en-US" smtClean="0"/>
              <a:t>2/2/17</a:t>
            </a:fld>
            <a:endParaRPr lang="en-US"/>
          </a:p>
        </p:txBody>
      </p:sp>
      <p:sp>
        <p:nvSpPr>
          <p:cNvPr id="5" name="Slide Number Placeholder 4"/>
          <p:cNvSpPr>
            <a:spLocks noGrp="1"/>
          </p:cNvSpPr>
          <p:nvPr>
            <p:ph type="sldNum" sz="quarter" idx="11"/>
          </p:nvPr>
        </p:nvSpPr>
        <p:spPr/>
        <p:txBody>
          <a:bodyPr/>
          <a:lstStyle/>
          <a:p>
            <a:fld id="{8E9D03F5-16A9-E14A-A500-3B2B403594B6}" type="slidenum">
              <a:rPr lang="en-US" smtClean="0"/>
              <a:t>7</a:t>
            </a:fld>
            <a:endParaRPr lang="en-US"/>
          </a:p>
        </p:txBody>
      </p:sp>
    </p:spTree>
    <p:extLst>
      <p:ext uri="{BB962C8B-B14F-4D97-AF65-F5344CB8AC3E}">
        <p14:creationId xmlns:p14="http://schemas.microsoft.com/office/powerpoint/2010/main" val="371760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charset="0"/>
                <a:ea typeface="Arial" charset="0"/>
                <a:cs typeface="Arial" charset="0"/>
              </a:rPr>
              <a:t>As the Copyright</a:t>
            </a:r>
            <a:r>
              <a:rPr lang="en-US" sz="1000" baseline="0" dirty="0" smtClean="0">
                <a:latin typeface="Arial" charset="0"/>
                <a:ea typeface="Arial" charset="0"/>
                <a:cs typeface="Arial" charset="0"/>
              </a:rPr>
              <a:t> Holder, you decide how your ETD will be distributed.  </a:t>
            </a:r>
            <a:r>
              <a:rPr lang="en-US" sz="1000" dirty="0" smtClean="0">
                <a:latin typeface="Arial" charset="0"/>
                <a:ea typeface="Arial" charset="0"/>
                <a:cs typeface="Arial" charset="0"/>
              </a:rPr>
              <a:t>Worldwide Access:  ALL will move to public access eventually.</a:t>
            </a:r>
          </a:p>
          <a:p>
            <a:endParaRPr lang="en-US" sz="1000" dirty="0" smtClean="0">
              <a:latin typeface="Arial" charset="0"/>
              <a:ea typeface="Arial" charset="0"/>
              <a:cs typeface="Arial" charset="0"/>
            </a:endParaRPr>
          </a:p>
          <a:p>
            <a:r>
              <a:rPr lang="en-US" sz="1000" dirty="0" smtClean="0">
                <a:latin typeface="Arial" charset="0"/>
                <a:ea typeface="Arial" charset="0"/>
                <a:cs typeface="Arial" charset="0"/>
              </a:rPr>
              <a:t>Limitations of VT-only: when you leave the university, you won’t have access</a:t>
            </a:r>
          </a:p>
          <a:p>
            <a:endParaRPr lang="en-US" sz="1000" dirty="0" smtClean="0">
              <a:latin typeface="Arial" charset="0"/>
              <a:ea typeface="Arial" charset="0"/>
              <a:cs typeface="Arial" charset="0"/>
            </a:endParaRPr>
          </a:p>
          <a:p>
            <a:r>
              <a:rPr lang="en-US" sz="1000" dirty="0" smtClean="0">
                <a:latin typeface="Arial" charset="0"/>
                <a:ea typeface="Arial" charset="0"/>
                <a:cs typeface="Arial" charset="0"/>
              </a:rPr>
              <a:t>Use SECURED wisely:</a:t>
            </a:r>
          </a:p>
          <a:p>
            <a:pPr lvl="1"/>
            <a:r>
              <a:rPr lang="en-US" sz="1000" dirty="0" smtClean="0">
                <a:latin typeface="Arial" charset="0"/>
                <a:ea typeface="Arial" charset="0"/>
                <a:cs typeface="Arial" charset="0"/>
              </a:rPr>
              <a:t>Sensitive materials, e.g., ethical obligations to human subjects</a:t>
            </a:r>
          </a:p>
          <a:p>
            <a:pPr lvl="1"/>
            <a:r>
              <a:rPr lang="en-US" sz="1000" dirty="0" smtClean="0">
                <a:latin typeface="Arial" charset="0"/>
                <a:ea typeface="Arial" charset="0"/>
                <a:cs typeface="Arial" charset="0"/>
              </a:rPr>
              <a:t>Commercial ramifications: patents</a:t>
            </a:r>
          </a:p>
          <a:p>
            <a:pPr lvl="1"/>
            <a:r>
              <a:rPr lang="en-US" sz="1000" dirty="0" smtClean="0">
                <a:latin typeface="Arial" charset="0"/>
                <a:ea typeface="Arial" charset="0"/>
                <a:cs typeface="Arial" charset="0"/>
              </a:rPr>
              <a:t>Research is underdeveloped</a:t>
            </a:r>
          </a:p>
          <a:p>
            <a:endParaRPr lang="en-US" sz="1000" dirty="0" smtClean="0">
              <a:latin typeface="Arial" charset="0"/>
              <a:ea typeface="Arial" charset="0"/>
              <a:cs typeface="Arial" charset="0"/>
            </a:endParaRPr>
          </a:p>
          <a:p>
            <a:r>
              <a:rPr lang="en-US" sz="1000" dirty="0" smtClean="0">
                <a:latin typeface="Arial" charset="0"/>
                <a:ea typeface="Arial" charset="0"/>
                <a:cs typeface="Arial" charset="0"/>
              </a:rPr>
              <a:t>Most publishers will consider publicly available ETDs.</a:t>
            </a:r>
          </a:p>
          <a:p>
            <a:pPr lvl="1"/>
            <a:r>
              <a:rPr lang="en-US" sz="1000" dirty="0" smtClean="0">
                <a:latin typeface="Arial" charset="0"/>
                <a:ea typeface="Arial" charset="0"/>
                <a:cs typeface="Arial" charset="0"/>
              </a:rPr>
              <a:t>Make an informed decision: Plan or at least consider the transformation of your ETD into a publication well in advance.</a:t>
            </a:r>
          </a:p>
          <a:p>
            <a:pPr lvl="2"/>
            <a:r>
              <a:rPr lang="en-US" sz="1000" dirty="0" smtClean="0">
                <a:latin typeface="Arial" charset="0"/>
                <a:ea typeface="Arial" charset="0"/>
                <a:cs typeface="Arial" charset="0"/>
              </a:rPr>
              <a:t>Which journals do you want to publish your articles? </a:t>
            </a:r>
          </a:p>
          <a:p>
            <a:pPr lvl="2"/>
            <a:r>
              <a:rPr lang="en-US" sz="1000" dirty="0" smtClean="0">
                <a:latin typeface="Arial" charset="0"/>
                <a:ea typeface="Arial" charset="0"/>
                <a:cs typeface="Arial" charset="0"/>
              </a:rPr>
              <a:t>Select a book-friendly topic, but write your ETD as an ETD.</a:t>
            </a:r>
            <a:endParaRPr lang="en-US" sz="1000"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8E9D03F5-16A9-E14A-A500-3B2B403594B6}" type="slidenum">
              <a:rPr lang="en-US" smtClean="0"/>
              <a:t>8</a:t>
            </a:fld>
            <a:endParaRPr lang="en-US"/>
          </a:p>
        </p:txBody>
      </p:sp>
      <p:sp>
        <p:nvSpPr>
          <p:cNvPr id="5" name="Date Placeholder 4"/>
          <p:cNvSpPr>
            <a:spLocks noGrp="1"/>
          </p:cNvSpPr>
          <p:nvPr>
            <p:ph type="dt" idx="11"/>
          </p:nvPr>
        </p:nvSpPr>
        <p:spPr/>
        <p:txBody>
          <a:bodyPr/>
          <a:lstStyle/>
          <a:p>
            <a:fld id="{E8254E2C-51CF-2C4A-A3CB-4EE47CAC8094}" type="datetime1">
              <a:rPr lang="en-US" smtClean="0"/>
              <a:t>2/2/17</a:t>
            </a:fld>
            <a:endParaRPr lang="en-US"/>
          </a:p>
        </p:txBody>
      </p:sp>
    </p:spTree>
    <p:extLst>
      <p:ext uri="{BB962C8B-B14F-4D97-AF65-F5344CB8AC3E}">
        <p14:creationId xmlns:p14="http://schemas.microsoft.com/office/powerpoint/2010/main" val="1922589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err="1" smtClean="0"/>
              <a:t>Truschke</a:t>
            </a:r>
            <a:r>
              <a:rPr lang="en-US" sz="1200" dirty="0" smtClean="0"/>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To Embargo or Not to Embargo? Strategically Disseminating The Dissertation  </a:t>
            </a:r>
            <a:r>
              <a:rPr lang="en-US" dirty="0" smtClean="0"/>
              <a:t>http://</a:t>
            </a:r>
            <a:r>
              <a:rPr lang="en-US" dirty="0" err="1" smtClean="0"/>
              <a:t>dissertationreviews.org</a:t>
            </a:r>
            <a:r>
              <a:rPr lang="en-US" dirty="0" smtClean="0"/>
              <a:t>/archives</a:t>
            </a:r>
            <a:r>
              <a:rPr lang="en-US" b="1" dirty="0" smtClean="0"/>
              <a:t>/11995</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9</a:t>
            </a:fld>
            <a:endParaRPr lang="en-US"/>
          </a:p>
        </p:txBody>
      </p:sp>
    </p:spTree>
    <p:extLst>
      <p:ext uri="{BB962C8B-B14F-4D97-AF65-F5344CB8AC3E}">
        <p14:creationId xmlns:p14="http://schemas.microsoft.com/office/powerpoint/2010/main" val="1407487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453C0D4-9C4E-C246-A902-789863D5B223}" type="datetime1">
              <a:rPr lang="en-US" smtClean="0"/>
              <a:t>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769667689"/>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594EA4-8E41-A342-B6E6-046A41E28946}" type="datetime1">
              <a:rPr lang="en-US" smtClean="0"/>
              <a:t>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423531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C5E8D2-C454-2B42-A435-6644AACD3957}" type="datetime1">
              <a:rPr lang="en-US" smtClean="0"/>
              <a:t>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81079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947297-CAD0-BD40-99DE-EB631F2256B2}" type="datetime1">
              <a:rPr lang="en-US" smtClean="0"/>
              <a:t>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56338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D9ABA3A-85EE-6D4C-B8BE-FC5CF0660E22}" type="datetime1">
              <a:rPr lang="en-US" smtClean="0"/>
              <a:t>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201492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C47A034F-4B59-104E-80E7-BC036BA5DDA1}" type="datetime1">
              <a:rPr lang="en-US" smtClean="0"/>
              <a:t>2/2/17</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69789966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A8DB1F3-4C59-9641-AE30-6E20576DD613}" type="datetime1">
              <a:rPr lang="en-US" smtClean="0"/>
              <a:t>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9B09A8-91DF-FB46-80DB-49F92C8AE3B3}"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4056969"/>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861DEA-3B2B-C645-AF11-499BEB2C5895}" type="datetime1">
              <a:rPr lang="en-US" smtClean="0"/>
              <a:t>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731103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B7382B-CE25-A547-ABDC-DAD029EF5EBE}" type="datetime1">
              <a:rPr lang="en-US" smtClean="0"/>
              <a:t>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546646349"/>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FDE94EE1-9680-494A-82C5-5B21077982A5}" type="datetime1">
              <a:rPr lang="en-US" smtClean="0"/>
              <a:t>2/2/17</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550145777"/>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21FE225-9CE2-F242-87FF-CDF57130462E}" type="datetime1">
              <a:rPr lang="en-US" smtClean="0"/>
              <a:t>2/2/17</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019B09A8-91DF-FB46-80DB-49F92C8AE3B3}" type="slidenum">
              <a:rPr lang="en-US" smtClean="0"/>
              <a:t>‹#›</a:t>
            </a:fld>
            <a:endParaRPr lang="en-US"/>
          </a:p>
        </p:txBody>
      </p:sp>
    </p:spTree>
    <p:extLst>
      <p:ext uri="{BB962C8B-B14F-4D97-AF65-F5344CB8AC3E}">
        <p14:creationId xmlns:p14="http://schemas.microsoft.com/office/powerpoint/2010/main" val="138297370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EAD97EE-D67B-114E-9900-1E4E5517136F}" type="datetime1">
              <a:rPr lang="en-US" smtClean="0"/>
              <a:t>2/2/17</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019B09A8-91DF-FB46-80DB-49F92C8AE3B3}" type="slidenum">
              <a:rPr lang="en-US" smtClean="0"/>
              <a:t>‹#›</a:t>
            </a:fld>
            <a:endParaRPr lang="en-US"/>
          </a:p>
        </p:txBody>
      </p:sp>
    </p:spTree>
    <p:extLst>
      <p:ext uri="{BB962C8B-B14F-4D97-AF65-F5344CB8AC3E}">
        <p14:creationId xmlns:p14="http://schemas.microsoft.com/office/powerpoint/2010/main" val="31537493"/>
      </p:ext>
    </p:extLst>
  </p:cSld>
  <p:clrMap bg1="dk1" tx1="lt1" bg2="dk2" tx2="lt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dissertationreviews.org/archive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crl.acrl.org/content/75/6/808.abstract?sid=2e35f9a6-ab79-4379-a69c-a0619a4f9edc" TargetMode="External"/><Relationship Id="rId4" Type="http://schemas.openxmlformats.org/officeDocument/2006/relationships/hyperlink" Target="http://crl.acrl.org/content/74/4/368.abstract?sid=389109b8-a662-4f2d-a545-b2679fb685f4"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crl.acrl.org/content/74/4/368.abstract?sid=bedcf9ba-1490-4b70-80af-deb7bfb40214" TargetMode="External"/><Relationship Id="rId4" Type="http://schemas.openxmlformats.org/officeDocument/2006/relationships/hyperlink" Target="http://crl.acrl.org/content/early/2013/10/29/crl13-524.full.pdf+html"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tif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s://blogs.lt.vt.edu/openvt/2015/01/29/removing-the-journal-impact-factor-from-faculty-evaluation/" TargetMode="External"/><Relationship Id="rId4" Type="http://schemas.openxmlformats.org/officeDocument/2006/relationships/hyperlink" Target="http://sciencewatch.com/sites/sw/files/sw-article/media/sw-journal-selection-white-paper.pdf" TargetMode="External"/><Relationship Id="rId5" Type="http://schemas.openxmlformats.org/officeDocument/2006/relationships/hyperlink" Target="http://www.journaltocs.hw.ac.uk/"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www.sherpa.ac.uk/romeo/" TargetMode="External"/><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www.doaj.org/" TargetMode="External"/><Relationship Id="rId4" Type="http://schemas.openxmlformats.org/officeDocument/2006/relationships/hyperlink" Target="http://ulrichsweb.serialssolutions.com.ezproxy.lib.vt.edu/" TargetMode="External"/><Relationship Id="rId5" Type="http://schemas.openxmlformats.org/officeDocument/2006/relationships/image" Target="../media/image12.png"/><Relationship Id="rId6" Type="http://schemas.openxmlformats.org/officeDocument/2006/relationships/hyperlink" Target="NULL" TargetMode="External"/><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gavialib.com/2014/07/common-scam-journal-red-flags-archiving-policies-indexing-policies-and-article-count/" TargetMode="External"/><Relationship Id="rId4" Type="http://schemas.openxmlformats.org/officeDocument/2006/relationships/hyperlink" Target="https://doajournals.wordpress.com/2014/08/28/some-journals-say-they-are-in-doaj-when-they-are-not/"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aqua.lib.vt.edu/oa-subvention.php"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mailto:https://aqua.lib.vt.edu/oa-subvention.php"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hyperlink" Target="http://www.sparc.arl.org/resources/authors/addendum-2007" TargetMode="Externa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hyperlink" Target="https://jcr.incites.thomsonreuters.com/" TargetMode="External"/><Relationship Id="rId4" Type="http://schemas.openxmlformats.org/officeDocument/2006/relationships/hyperlink" Target="http://sparceurope.org/oaca_table/" TargetMode="External"/><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hyperlink" Target="http://figshare.com/about" TargetMode="External"/><Relationship Id="rId4" Type="http://schemas.openxmlformats.org/officeDocument/2006/relationships/hyperlink" Target="http://www.datadryad.org/pages/repository" TargetMode="External"/><Relationship Id="rId5" Type="http://schemas.openxmlformats.org/officeDocument/2006/relationships/hyperlink" Target="http://www.citeulike.org/group/" TargetMode="External"/><Relationship Id="rId6" Type="http://schemas.openxmlformats.org/officeDocument/2006/relationships/hyperlink" Target="http://www.mendeley.com/" TargetMode="External"/><Relationship Id="rId7" Type="http://schemas.openxmlformats.org/officeDocument/2006/relationships/hyperlink" Target="https://delicious.com/" TargetMode="External"/><Relationship Id="rId8" Type="http://schemas.openxmlformats.org/officeDocument/2006/relationships/hyperlink" Target="http://www.crossref.org/" TargetMode="External"/><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vtechworks.lib.vt.edu/handle/10919/30454" TargetMode="External"/><Relationship Id="rId4" Type="http://schemas.openxmlformats.org/officeDocument/2006/relationships/image" Target="../media/image2.tiff"/><Relationship Id="rId5" Type="http://schemas.openxmlformats.org/officeDocument/2006/relationships/image" Target="../media/image3.tiff"/><Relationship Id="rId6" Type="http://schemas.openxmlformats.org/officeDocument/2006/relationships/hyperlink" Target="http://vtechworks.lib.vt.edu/handle/10919/23805" TargetMode="External"/><Relationship Id="rId7" Type="http://schemas.openxmlformats.org/officeDocument/2006/relationships/image" Target="../media/image4.tiff"/><Relationship Id="rId8" Type="http://schemas.openxmlformats.org/officeDocument/2006/relationships/hyperlink" Target="http://vtechworks.lib.vt.edu/handle/10919/52939" TargetMode="External"/><Relationship Id="rId9" Type="http://schemas.openxmlformats.org/officeDocument/2006/relationships/image" Target="../media/image5.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5892" y="1382890"/>
            <a:ext cx="8607303" cy="1213555"/>
          </a:xfrm>
        </p:spPr>
        <p:txBody>
          <a:bodyPr>
            <a:noAutofit/>
          </a:bodyPr>
          <a:lstStyle/>
          <a:p>
            <a:r>
              <a:rPr lang="en-US" sz="4800" dirty="0"/>
              <a:t>Scholarly </a:t>
            </a:r>
            <a:r>
              <a:rPr lang="en-US" sz="4800" dirty="0" smtClean="0"/>
              <a:t>Publishing</a:t>
            </a:r>
            <a:endParaRPr lang="en-US" sz="4800" dirty="0"/>
          </a:p>
        </p:txBody>
      </p:sp>
      <p:sp>
        <p:nvSpPr>
          <p:cNvPr id="3" name="Subtitle 2"/>
          <p:cNvSpPr>
            <a:spLocks noGrp="1"/>
          </p:cNvSpPr>
          <p:nvPr>
            <p:ph type="subTitle" idx="1"/>
          </p:nvPr>
        </p:nvSpPr>
        <p:spPr>
          <a:xfrm>
            <a:off x="2695194" y="3698543"/>
            <a:ext cx="6801612" cy="1893895"/>
          </a:xfrm>
        </p:spPr>
        <p:txBody>
          <a:bodyPr>
            <a:normAutofit/>
          </a:bodyPr>
          <a:lstStyle/>
          <a:p>
            <a:r>
              <a:rPr lang="en-US" dirty="0" smtClean="0"/>
              <a:t>Architecture and Design Research: PhD Colloquium</a:t>
            </a:r>
          </a:p>
          <a:p>
            <a:r>
              <a:rPr lang="en-US" dirty="0" smtClean="0"/>
              <a:t>Gail </a:t>
            </a:r>
            <a:r>
              <a:rPr lang="en-US" dirty="0" smtClean="0"/>
              <a:t>McMillan: gailmac@vt.edu</a:t>
            </a:r>
          </a:p>
          <a:p>
            <a:r>
              <a:rPr lang="en-US" sz="1600" dirty="0"/>
              <a:t>Professor, Virginia Tech </a:t>
            </a:r>
            <a:r>
              <a:rPr lang="en-US" sz="1600" dirty="0" smtClean="0"/>
              <a:t>Libraries: </a:t>
            </a:r>
            <a:r>
              <a:rPr lang="en-US" sz="1600" dirty="0"/>
              <a:t>421 Newman Library</a:t>
            </a:r>
          </a:p>
          <a:p>
            <a:r>
              <a:rPr lang="en-US" sz="1600" dirty="0"/>
              <a:t>Director, </a:t>
            </a:r>
            <a:r>
              <a:rPr lang="en-US" sz="1600" dirty="0">
                <a:hlinkClick r:id="rId3"/>
              </a:rPr>
              <a:t>Scholarly Communication</a:t>
            </a:r>
            <a:endParaRPr lang="en-US" sz="1600" dirty="0"/>
          </a:p>
        </p:txBody>
      </p:sp>
      <p:pic>
        <p:nvPicPr>
          <p:cNvPr id="5" name="Picture 4" descr="Screen Shot 2015-01-29 at 12.38.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5750" y="5872752"/>
            <a:ext cx="1460500" cy="495300"/>
          </a:xfrm>
          <a:prstGeom prst="rect">
            <a:avLst/>
          </a:prstGeom>
        </p:spPr>
      </p:pic>
    </p:spTree>
    <p:extLst>
      <p:ext uri="{BB962C8B-B14F-4D97-AF65-F5344CB8AC3E}">
        <p14:creationId xmlns:p14="http://schemas.microsoft.com/office/powerpoint/2010/main" val="599501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378096"/>
            <a:ext cx="10679502" cy="1188720"/>
          </a:xfrm>
        </p:spPr>
        <p:txBody>
          <a:bodyPr>
            <a:normAutofit/>
          </a:bodyPr>
          <a:lstStyle/>
          <a:p>
            <a:r>
              <a:rPr lang="en-US" altLang="en-US" dirty="0"/>
              <a:t>Public Access is NOT a Red Flag for Publishers</a:t>
            </a:r>
            <a:endParaRPr lang="en-US" dirty="0"/>
          </a:p>
        </p:txBody>
      </p:sp>
      <p:sp>
        <p:nvSpPr>
          <p:cNvPr id="3" name="Content Placeholder 2"/>
          <p:cNvSpPr>
            <a:spLocks noGrp="1"/>
          </p:cNvSpPr>
          <p:nvPr>
            <p:ph idx="1"/>
          </p:nvPr>
        </p:nvSpPr>
        <p:spPr>
          <a:xfrm>
            <a:off x="1077136" y="1897811"/>
            <a:ext cx="9613861" cy="4623759"/>
          </a:xfrm>
        </p:spPr>
        <p:txBody>
          <a:bodyPr>
            <a:normAutofit fontScale="92500" lnSpcReduction="20000"/>
          </a:bodyPr>
          <a:lstStyle/>
          <a:p>
            <a:r>
              <a:rPr lang="en-US" sz="2600" dirty="0" smtClean="0"/>
              <a:t>Open </a:t>
            </a:r>
            <a:r>
              <a:rPr lang="en-US" sz="2600" dirty="0"/>
              <a:t>Access and Dissertation </a:t>
            </a:r>
            <a:r>
              <a:rPr lang="en-US" sz="2600" dirty="0" smtClean="0"/>
              <a:t>Embargoes</a:t>
            </a:r>
          </a:p>
          <a:p>
            <a:pPr lvl="1"/>
            <a:r>
              <a:rPr lang="en-US" sz="1900" b="1" dirty="0" smtClean="0"/>
              <a:t>Published </a:t>
            </a:r>
            <a:r>
              <a:rPr lang="en-US" sz="1900" b="1" dirty="0"/>
              <a:t>yet Unpublished: The Dual Rise of Open Access and Dissertation </a:t>
            </a:r>
            <a:r>
              <a:rPr lang="en-US" sz="1900" b="1" dirty="0" smtClean="0"/>
              <a:t>Embargoes  /11861</a:t>
            </a:r>
          </a:p>
          <a:p>
            <a:r>
              <a:rPr lang="en-US" sz="2600" dirty="0"/>
              <a:t>Publishing a Revised Dissertation</a:t>
            </a:r>
          </a:p>
          <a:p>
            <a:pPr lvl="1"/>
            <a:r>
              <a:rPr lang="en-US" sz="1900" b="1" dirty="0" smtClean="0"/>
              <a:t>Defusing </a:t>
            </a:r>
            <a:r>
              <a:rPr lang="en-US" sz="1900" b="1" dirty="0"/>
              <a:t>the Fear: Publishing A Book Based on a Non-Embargoed </a:t>
            </a:r>
            <a:r>
              <a:rPr lang="en-US" sz="1900" b="1" dirty="0" smtClean="0"/>
              <a:t>Dissertation  /11904</a:t>
            </a:r>
          </a:p>
          <a:p>
            <a:r>
              <a:rPr lang="en-US" sz="2600" dirty="0"/>
              <a:t>To Embargo Your Dissertation, or Not?</a:t>
            </a:r>
          </a:p>
          <a:p>
            <a:pPr lvl="1"/>
            <a:r>
              <a:rPr lang="en-US" sz="1900" b="1" dirty="0"/>
              <a:t>To Embargo or Not to Embargo? Strategically Disseminating The </a:t>
            </a:r>
            <a:r>
              <a:rPr lang="en-US" sz="1900" b="1" dirty="0" smtClean="0"/>
              <a:t>Dissertation  /11995</a:t>
            </a:r>
          </a:p>
          <a:p>
            <a:pPr marL="0" indent="0">
              <a:buNone/>
            </a:pPr>
            <a:endParaRPr lang="en-US" sz="2200" dirty="0" smtClean="0"/>
          </a:p>
          <a:p>
            <a:pPr marL="0" indent="0">
              <a:buNone/>
            </a:pPr>
            <a:r>
              <a:rPr lang="en-US" sz="2400" dirty="0">
                <a:hlinkClick r:id="rId3"/>
              </a:rPr>
              <a:t>http://dissertationreviews.org/archives</a:t>
            </a:r>
            <a:r>
              <a:rPr lang="en-US" sz="2400" dirty="0" smtClean="0">
                <a:hlinkClick r:id="rId3"/>
              </a:rPr>
              <a:t>/</a:t>
            </a:r>
            <a:endParaRPr lang="en-US" sz="2400" dirty="0" smtClean="0"/>
          </a:p>
          <a:p>
            <a:pPr marL="0" indent="0">
              <a:buNone/>
            </a:pPr>
            <a:r>
              <a:rPr lang="en-US" sz="2200" dirty="0" smtClean="0"/>
              <a:t>Audrey </a:t>
            </a:r>
            <a:r>
              <a:rPr lang="en-US" sz="2200" dirty="0" err="1" smtClean="0"/>
              <a:t>Truschke</a:t>
            </a:r>
            <a:r>
              <a:rPr lang="en-US" sz="2200" dirty="0" smtClean="0"/>
              <a:t>: </a:t>
            </a:r>
            <a:r>
              <a:rPr lang="en-US" sz="2200" dirty="0" err="1" smtClean="0"/>
              <a:t>audrey.truschke@gmail.com</a:t>
            </a:r>
            <a:r>
              <a:rPr lang="en-US" sz="2200" dirty="0" smtClean="0"/>
              <a:t/>
            </a:r>
            <a:br>
              <a:rPr lang="en-US" sz="2200" dirty="0" smtClean="0"/>
            </a:br>
            <a:r>
              <a:rPr lang="en-US" sz="2200" dirty="0" smtClean="0"/>
              <a:t>Andrew W. Mellon Postdoctoral Fellow, Stanford University</a:t>
            </a:r>
            <a:endParaRPr lang="en-US" dirty="0"/>
          </a:p>
        </p:txBody>
      </p:sp>
    </p:spTree>
    <p:extLst>
      <p:ext uri="{BB962C8B-B14F-4D97-AF65-F5344CB8AC3E}">
        <p14:creationId xmlns:p14="http://schemas.microsoft.com/office/powerpoint/2010/main" val="516844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412602"/>
            <a:ext cx="10741053" cy="1188720"/>
          </a:xfrm>
        </p:spPr>
        <p:txBody>
          <a:bodyPr>
            <a:normAutofit/>
          </a:bodyPr>
          <a:lstStyle/>
          <a:p>
            <a:r>
              <a:rPr lang="en-US" altLang="en-US" dirty="0" smtClean="0"/>
              <a:t>Public </a:t>
            </a:r>
            <a:r>
              <a:rPr lang="en-US" altLang="en-US" dirty="0"/>
              <a:t>Access </a:t>
            </a:r>
            <a:r>
              <a:rPr lang="en-US" altLang="en-US" dirty="0" smtClean="0"/>
              <a:t>is </a:t>
            </a:r>
            <a:r>
              <a:rPr lang="en-US" altLang="en-US" dirty="0"/>
              <a:t>NOT a Red Flag for Publishers</a:t>
            </a:r>
            <a:endParaRPr lang="en-US" dirty="0"/>
          </a:p>
        </p:txBody>
      </p:sp>
      <p:sp>
        <p:nvSpPr>
          <p:cNvPr id="3" name="Content Placeholder 2"/>
          <p:cNvSpPr>
            <a:spLocks noGrp="1"/>
          </p:cNvSpPr>
          <p:nvPr>
            <p:ph idx="1"/>
          </p:nvPr>
        </p:nvSpPr>
        <p:spPr>
          <a:xfrm>
            <a:off x="1157592" y="2346599"/>
            <a:ext cx="10185961" cy="3977663"/>
          </a:xfrm>
        </p:spPr>
        <p:txBody>
          <a:bodyPr>
            <a:normAutofit/>
          </a:bodyPr>
          <a:lstStyle/>
          <a:p>
            <a:pPr marL="0" indent="0">
              <a:buNone/>
            </a:pPr>
            <a:r>
              <a:rPr lang="en-US" sz="2000" dirty="0"/>
              <a:t>“Do Open Access ETDs Diminish Publishing Opportunities in the Sciences?” Marisa L. Ramirez, Gail McMillan, Joan T. Dalton, Ann Hanlon, Heather S. Smith, Chelsea Kern. </a:t>
            </a:r>
            <a:r>
              <a:rPr lang="en-US" sz="2000" i="1" dirty="0"/>
              <a:t>College &amp; Research Libraries </a:t>
            </a:r>
            <a:r>
              <a:rPr lang="en-US" sz="2000" dirty="0"/>
              <a:t>75/6 (</a:t>
            </a:r>
            <a:r>
              <a:rPr lang="en-US" sz="2000" dirty="0" smtClean="0"/>
              <a:t>Nov. 2014</a:t>
            </a:r>
            <a:r>
              <a:rPr lang="en-US" sz="2000" dirty="0"/>
              <a:t>): 808-821. </a:t>
            </a:r>
            <a:r>
              <a:rPr lang="en-US" sz="2000" dirty="0">
                <a:hlinkClick r:id="rId3"/>
              </a:rPr>
              <a:t>doi: 10.5860/crl.75.6.808 </a:t>
            </a:r>
            <a:endParaRPr lang="en-US" sz="2000" dirty="0"/>
          </a:p>
          <a:p>
            <a:pPr marL="0" indent="0">
              <a:buNone/>
            </a:pPr>
            <a:endParaRPr lang="en-US" sz="2000" dirty="0"/>
          </a:p>
          <a:p>
            <a:pPr marL="0" indent="0">
              <a:buNone/>
            </a:pPr>
            <a:r>
              <a:rPr lang="en-US" sz="2000" dirty="0"/>
              <a:t>“Do Open Access ETDs Diminish Publishing Opportunities in the Social Sciences and Humanities? Findings from a 2011 Survey of Academic Publishers.” Marisa L. Ramirez, Joan T. Dalton, Gail McMillan, Max Read, and Nancy H. </a:t>
            </a:r>
            <a:r>
              <a:rPr lang="en-US" sz="2000" dirty="0" err="1"/>
              <a:t>Seamans</a:t>
            </a:r>
            <a:r>
              <a:rPr lang="en-US" sz="2000" dirty="0"/>
              <a:t>. </a:t>
            </a:r>
            <a:r>
              <a:rPr lang="en-US" sz="2000" i="1" dirty="0"/>
              <a:t>College &amp; Research Libraries,</a:t>
            </a:r>
            <a:r>
              <a:rPr lang="en-US" sz="2000" dirty="0"/>
              <a:t> 74/4 </a:t>
            </a:r>
            <a:r>
              <a:rPr lang="en-US" sz="2000" i="1" dirty="0"/>
              <a:t>(</a:t>
            </a:r>
            <a:r>
              <a:rPr lang="en-US" sz="2000" dirty="0"/>
              <a:t>July 2013): 368-380</a:t>
            </a:r>
            <a:r>
              <a:rPr lang="en-US" sz="2000" i="1" dirty="0"/>
              <a:t>. </a:t>
            </a:r>
            <a:r>
              <a:rPr lang="fr-FR" sz="2000" dirty="0">
                <a:hlinkClick r:id="rId4"/>
              </a:rPr>
              <a:t>doi: 10.5860/crl-356 </a:t>
            </a:r>
            <a:endParaRPr lang="fr-FR" sz="2000" dirty="0"/>
          </a:p>
          <a:p>
            <a:pPr marL="0" indent="0">
              <a:buNone/>
            </a:pPr>
            <a:endParaRPr lang="en-US" dirty="0"/>
          </a:p>
          <a:p>
            <a:r>
              <a:rPr lang="en-US" dirty="0"/>
              <a:t>Earlier (2000-2003) publications about publishers attitudes towards ETDs http://</a:t>
            </a:r>
            <a:r>
              <a:rPr lang="en-US" dirty="0" err="1"/>
              <a:t>scholar.lib.vt.edu</a:t>
            </a:r>
            <a:r>
              <a:rPr lang="en-US" dirty="0"/>
              <a:t>/copyright/</a:t>
            </a:r>
            <a:r>
              <a:rPr lang="en-US" dirty="0" err="1"/>
              <a:t>cprtetd.html</a:t>
            </a:r>
            <a:endParaRPr lang="en-US" dirty="0"/>
          </a:p>
          <a:p>
            <a:endParaRPr lang="en-US" dirty="0"/>
          </a:p>
        </p:txBody>
      </p:sp>
    </p:spTree>
    <p:extLst>
      <p:ext uri="{BB962C8B-B14F-4D97-AF65-F5344CB8AC3E}">
        <p14:creationId xmlns:p14="http://schemas.microsoft.com/office/powerpoint/2010/main" val="1401005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160" y="274638"/>
            <a:ext cx="10235821" cy="1143000"/>
          </a:xfrm>
        </p:spPr>
        <p:txBody>
          <a:bodyPr>
            <a:noAutofit/>
          </a:bodyPr>
          <a:lstStyle/>
          <a:p>
            <a:pPr>
              <a:defRPr/>
            </a:pPr>
            <a:r>
              <a:rPr lang="en-US" dirty="0">
                <a:cs typeface="Times"/>
              </a:rPr>
              <a:t>Based on the data </a:t>
            </a:r>
            <a:br>
              <a:rPr lang="en-US" dirty="0">
                <a:cs typeface="Times"/>
              </a:rPr>
            </a:br>
            <a:r>
              <a:rPr lang="en-US" dirty="0">
                <a:cs typeface="Times"/>
              </a:rPr>
              <a:t>from 2011-2012 editors’/publishers’ surveys</a:t>
            </a:r>
          </a:p>
        </p:txBody>
      </p:sp>
      <p:sp>
        <p:nvSpPr>
          <p:cNvPr id="50177" name="Content Placeholder 2"/>
          <p:cNvSpPr>
            <a:spLocks noGrp="1"/>
          </p:cNvSpPr>
          <p:nvPr>
            <p:ph idx="1"/>
          </p:nvPr>
        </p:nvSpPr>
        <p:spPr>
          <a:xfrm>
            <a:off x="1844010" y="1727200"/>
            <a:ext cx="8550233" cy="4693268"/>
          </a:xfrm>
        </p:spPr>
        <p:txBody>
          <a:bodyPr>
            <a:normAutofit/>
          </a:bodyPr>
          <a:lstStyle/>
          <a:p>
            <a:pPr eaLnBrk="1" hangingPunct="1"/>
            <a:r>
              <a:rPr lang="en-US" sz="2400" dirty="0" smtClean="0">
                <a:ea typeface="ＭＳ Ｐゴシック" charset="0"/>
                <a:cs typeface="Times" charset="0"/>
              </a:rPr>
              <a:t>Most publishers </a:t>
            </a:r>
            <a:r>
              <a:rPr lang="en-US" sz="2400" dirty="0">
                <a:ea typeface="ＭＳ Ｐゴシック" charset="0"/>
                <a:cs typeface="Times" charset="0"/>
              </a:rPr>
              <a:t>will consider them</a:t>
            </a:r>
            <a:r>
              <a:rPr lang="en-US" sz="2400" dirty="0" smtClean="0">
                <a:ea typeface="ＭＳ Ｐゴシック" charset="0"/>
                <a:cs typeface="Times" charset="0"/>
              </a:rPr>
              <a:t>.</a:t>
            </a:r>
          </a:p>
          <a:p>
            <a:pPr lvl="1"/>
            <a:r>
              <a:rPr lang="en-US" sz="2400" dirty="0">
                <a:ea typeface="ＭＳ Ｐゴシック" charset="0"/>
                <a:cs typeface="Times" charset="0"/>
              </a:rPr>
              <a:t>89% SoSci/Humanities; 80% Sciences</a:t>
            </a:r>
          </a:p>
          <a:p>
            <a:pPr lvl="1"/>
            <a:r>
              <a:rPr lang="en-US" sz="2400" dirty="0">
                <a:ea typeface="ＭＳ Ｐゴシック" charset="0"/>
                <a:cs typeface="Times" charset="0"/>
              </a:rPr>
              <a:t>Harvard Press acquisitions editor: “If you can’t find it, you can’t sign it.”</a:t>
            </a:r>
          </a:p>
          <a:p>
            <a:pPr eaLnBrk="1" hangingPunct="1"/>
            <a:r>
              <a:rPr lang="en-US" sz="2400" dirty="0" smtClean="0">
                <a:ea typeface="ＭＳ Ｐゴシック" charset="0"/>
                <a:cs typeface="Times" charset="0"/>
              </a:rPr>
              <a:t>Quality is the publishers’ </a:t>
            </a:r>
            <a:r>
              <a:rPr lang="en-US" altLang="ja-JP" sz="2400" dirty="0" smtClean="0">
                <a:ea typeface="ＭＳ Ｐゴシック" charset="0"/>
                <a:cs typeface="Times" charset="0"/>
              </a:rPr>
              <a:t>main concern.</a:t>
            </a:r>
          </a:p>
          <a:p>
            <a:r>
              <a:rPr lang="en-US" sz="2400" dirty="0" smtClean="0">
                <a:ea typeface="ＭＳ Ｐゴシック" charset="0"/>
                <a:cs typeface="Times" charset="0"/>
              </a:rPr>
              <a:t>Adapted for new readership</a:t>
            </a:r>
            <a:endParaRPr lang="en-US" sz="2400" dirty="0">
              <a:ea typeface="ＭＳ Ｐゴシック" charset="0"/>
              <a:cs typeface="Times" charset="0"/>
            </a:endParaRPr>
          </a:p>
          <a:p>
            <a:r>
              <a:rPr lang="en-US" sz="2400" dirty="0" smtClean="0">
                <a:ea typeface="ＭＳ Ｐゴシック" charset="0"/>
                <a:cs typeface="Times" charset="0"/>
              </a:rPr>
              <a:t>Peer </a:t>
            </a:r>
            <a:r>
              <a:rPr lang="en-US" sz="2400" dirty="0">
                <a:ea typeface="ＭＳ Ｐゴシック" charset="0"/>
                <a:cs typeface="Times" charset="0"/>
              </a:rPr>
              <a:t>review is radically different.</a:t>
            </a:r>
          </a:p>
          <a:p>
            <a:pPr eaLnBrk="1" hangingPunct="1"/>
            <a:endParaRPr lang="en-US" dirty="0">
              <a:ea typeface="ＭＳ Ｐゴシック" charset="0"/>
              <a:cs typeface="Times" charset="0"/>
            </a:endParaRPr>
          </a:p>
          <a:p>
            <a:pPr marL="0" indent="0">
              <a:spcBef>
                <a:spcPts val="0"/>
              </a:spcBef>
              <a:buNone/>
            </a:pPr>
            <a:r>
              <a:rPr lang="en-US" sz="1500" dirty="0">
                <a:ea typeface="ＭＳ Ｐゴシック" charset="0"/>
                <a:cs typeface="Times" charset="0"/>
                <a:hlinkClick r:id="rId3"/>
              </a:rPr>
              <a:t>http://crl.acrl.org/content/74/4/368.abstract?sid=bedcf9ba-1490-4b70-80af-deb7bfb40214</a:t>
            </a:r>
            <a:endParaRPr lang="en-US" sz="1500" dirty="0">
              <a:ea typeface="ＭＳ Ｐゴシック" charset="0"/>
              <a:cs typeface="Times" charset="0"/>
            </a:endParaRPr>
          </a:p>
          <a:p>
            <a:pPr marL="0" indent="0">
              <a:spcBef>
                <a:spcPts val="0"/>
              </a:spcBef>
              <a:buNone/>
            </a:pPr>
            <a:r>
              <a:rPr lang="en-US" sz="1500" dirty="0">
                <a:ea typeface="ＭＳ Ｐゴシック" charset="0"/>
                <a:cs typeface="Times" charset="0"/>
                <a:hlinkClick r:id="rId4"/>
              </a:rPr>
              <a:t>http://</a:t>
            </a:r>
            <a:r>
              <a:rPr lang="en-US" sz="1500" dirty="0" err="1">
                <a:ea typeface="ＭＳ Ｐゴシック" charset="0"/>
                <a:cs typeface="Times" charset="0"/>
                <a:hlinkClick r:id="rId4"/>
              </a:rPr>
              <a:t>crl.acrl.org</a:t>
            </a:r>
            <a:r>
              <a:rPr lang="en-US" sz="1500" dirty="0">
                <a:ea typeface="ＭＳ Ｐゴシック" charset="0"/>
                <a:cs typeface="Times" charset="0"/>
                <a:hlinkClick r:id="rId4"/>
              </a:rPr>
              <a:t>/content/early/2013/10/29/crl13-524.full.pdf+html</a:t>
            </a:r>
            <a:endParaRPr lang="en-US" sz="1500" dirty="0">
              <a:ea typeface="ＭＳ Ｐゴシック" charset="0"/>
              <a:cs typeface="Times" charset="0"/>
            </a:endParaRPr>
          </a:p>
          <a:p>
            <a:pPr marL="0" indent="0">
              <a:buNone/>
            </a:pPr>
            <a:endParaRPr lang="en-US" dirty="0" smtClean="0">
              <a:latin typeface="Times" charset="0"/>
              <a:ea typeface="ＭＳ Ｐゴシック" charset="0"/>
              <a:cs typeface="Times" charset="0"/>
            </a:endParaRPr>
          </a:p>
        </p:txBody>
      </p:sp>
    </p:spTree>
    <p:extLst>
      <p:ext uri="{BB962C8B-B14F-4D97-AF65-F5344CB8AC3E}">
        <p14:creationId xmlns:p14="http://schemas.microsoft.com/office/powerpoint/2010/main" val="1815602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537" y="412898"/>
            <a:ext cx="9717205" cy="1188720"/>
          </a:xfrm>
        </p:spPr>
        <p:txBody>
          <a:bodyPr>
            <a:normAutofit/>
          </a:bodyPr>
          <a:lstStyle/>
          <a:p>
            <a:r>
              <a:rPr lang="en-US" dirty="0" smtClean="0"/>
              <a:t>University </a:t>
            </a:r>
            <a:r>
              <a:rPr lang="en-US" dirty="0"/>
              <a:t>press editors are </a:t>
            </a:r>
            <a:r>
              <a:rPr lang="en-US" dirty="0" smtClean="0"/>
              <a:t>invested </a:t>
            </a:r>
            <a:r>
              <a:rPr lang="en-US" dirty="0"/>
              <a:t>in the book as an entity unto itself</a:t>
            </a:r>
          </a:p>
        </p:txBody>
      </p:sp>
      <p:sp>
        <p:nvSpPr>
          <p:cNvPr id="3" name="Content Placeholder 2"/>
          <p:cNvSpPr>
            <a:spLocks noGrp="1"/>
          </p:cNvSpPr>
          <p:nvPr>
            <p:ph idx="1"/>
          </p:nvPr>
        </p:nvSpPr>
        <p:spPr>
          <a:xfrm>
            <a:off x="3329658" y="2444672"/>
            <a:ext cx="5128592" cy="3852687"/>
          </a:xfrm>
        </p:spPr>
        <p:txBody>
          <a:bodyPr>
            <a:normAutofit/>
          </a:bodyPr>
          <a:lstStyle/>
          <a:p>
            <a:pPr>
              <a:lnSpc>
                <a:spcPct val="120000"/>
              </a:lnSpc>
            </a:pPr>
            <a:r>
              <a:rPr lang="en-US" sz="2400" dirty="0"/>
              <a:t>E</a:t>
            </a:r>
            <a:r>
              <a:rPr lang="en-US" sz="2400" dirty="0" smtClean="0"/>
              <a:t>valuating </a:t>
            </a:r>
            <a:r>
              <a:rPr lang="en-US" sz="2400" dirty="0"/>
              <a:t>a revised </a:t>
            </a:r>
            <a:r>
              <a:rPr lang="en-US" sz="2400" dirty="0" smtClean="0"/>
              <a:t>ETD is </a:t>
            </a:r>
            <a:r>
              <a:rPr lang="en-US" sz="2400" dirty="0"/>
              <a:t>identical with </a:t>
            </a:r>
            <a:r>
              <a:rPr lang="en-US" sz="2400" dirty="0" smtClean="0"/>
              <a:t>methods </a:t>
            </a:r>
            <a:r>
              <a:rPr lang="en-US" sz="2400" dirty="0"/>
              <a:t>for assessing subsequent books by more senior </a:t>
            </a:r>
            <a:r>
              <a:rPr lang="en-US" sz="2400" dirty="0" smtClean="0"/>
              <a:t>scholars</a:t>
            </a:r>
          </a:p>
          <a:p>
            <a:pPr>
              <a:lnSpc>
                <a:spcPct val="120000"/>
              </a:lnSpc>
            </a:pPr>
            <a:r>
              <a:rPr lang="en-US" sz="2400" dirty="0"/>
              <a:t>S</a:t>
            </a:r>
            <a:r>
              <a:rPr lang="en-US" sz="2400" dirty="0" smtClean="0"/>
              <a:t>ubstantial revisions</a:t>
            </a:r>
          </a:p>
          <a:p>
            <a:pPr>
              <a:lnSpc>
                <a:spcPct val="120000"/>
              </a:lnSpc>
            </a:pPr>
            <a:r>
              <a:rPr lang="en-US" sz="2400" dirty="0"/>
              <a:t>S</a:t>
            </a:r>
            <a:r>
              <a:rPr lang="en-US" sz="2400" dirty="0" smtClean="0"/>
              <a:t>tructurally </a:t>
            </a:r>
            <a:r>
              <a:rPr lang="en-US" sz="2400" dirty="0"/>
              <a:t>significantly different from the </a:t>
            </a:r>
            <a:r>
              <a:rPr lang="en-US" sz="2400" dirty="0" smtClean="0"/>
              <a:t>dissertation </a:t>
            </a:r>
          </a:p>
          <a:p>
            <a:endParaRPr lang="en-US" dirty="0"/>
          </a:p>
          <a:p>
            <a:endParaRPr lang="en-US" dirty="0" smtClean="0"/>
          </a:p>
          <a:p>
            <a:endParaRPr lang="en-US" dirty="0"/>
          </a:p>
          <a:p>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22" y="2191035"/>
            <a:ext cx="2732972" cy="410632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8514" y="2191034"/>
            <a:ext cx="3168711" cy="4045985"/>
          </a:xfrm>
          <a:prstGeom prst="rect">
            <a:avLst/>
          </a:prstGeom>
        </p:spPr>
      </p:pic>
    </p:spTree>
    <p:extLst>
      <p:ext uri="{BB962C8B-B14F-4D97-AF65-F5344CB8AC3E}">
        <p14:creationId xmlns:p14="http://schemas.microsoft.com/office/powerpoint/2010/main" val="1584325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Open Access</a:t>
            </a:r>
            <a:endParaRPr lang="en-US" cap="none" dirty="0"/>
          </a:p>
        </p:txBody>
      </p:sp>
      <p:sp>
        <p:nvSpPr>
          <p:cNvPr id="3" name="Content Placeholder 2"/>
          <p:cNvSpPr>
            <a:spLocks noGrp="1"/>
          </p:cNvSpPr>
          <p:nvPr>
            <p:ph idx="1"/>
          </p:nvPr>
        </p:nvSpPr>
        <p:spPr/>
        <p:txBody>
          <a:bodyPr>
            <a:normAutofit/>
          </a:bodyPr>
          <a:lstStyle/>
          <a:p>
            <a:pPr marL="0" indent="0">
              <a:buNone/>
            </a:pPr>
            <a:r>
              <a:rPr lang="en-US" sz="2400" dirty="0"/>
              <a:t>Open-access (OA) literature is digital, online, free of charge, and free of most copyright and licensing restrictions</a:t>
            </a:r>
            <a:r>
              <a:rPr lang="en-US" sz="2400" dirty="0" smtClean="0"/>
              <a:t>.</a:t>
            </a:r>
          </a:p>
          <a:p>
            <a:pPr marL="0" indent="0">
              <a:buNone/>
            </a:pPr>
            <a:endParaRPr lang="en-US" sz="2400" dirty="0"/>
          </a:p>
          <a:p>
            <a:pPr marL="0" indent="0">
              <a:buNone/>
            </a:pPr>
            <a:r>
              <a:rPr lang="en-US" sz="2400" dirty="0"/>
              <a:t>http://</a:t>
            </a:r>
            <a:r>
              <a:rPr lang="en-US" sz="2400" dirty="0" err="1"/>
              <a:t>guides.lib.vt.edu</a:t>
            </a:r>
            <a:r>
              <a:rPr lang="en-US" sz="2400" dirty="0"/>
              <a:t>/</a:t>
            </a:r>
            <a:r>
              <a:rPr lang="en-US" sz="2400" dirty="0" err="1"/>
              <a:t>oa</a:t>
            </a:r>
            <a:r>
              <a:rPr lang="en-US" sz="2400" dirty="0"/>
              <a:t>/journals</a:t>
            </a:r>
            <a:endParaRPr lang="en-US" sz="2400" dirty="0" smtClean="0"/>
          </a:p>
          <a:p>
            <a:pPr marL="0" indent="0" algn="ctr">
              <a:buNone/>
            </a:pPr>
            <a:endParaRPr lang="en-US" sz="3600" dirty="0"/>
          </a:p>
        </p:txBody>
      </p:sp>
      <p:sp>
        <p:nvSpPr>
          <p:cNvPr id="4" name="AutoShape 2" descr="mage result for open access logo"/>
          <p:cNvSpPr>
            <a:spLocks noChangeAspect="1" noChangeArrowheads="1"/>
          </p:cNvSpPr>
          <p:nvPr/>
        </p:nvSpPr>
        <p:spPr bwMode="auto">
          <a:xfrm>
            <a:off x="0" y="0"/>
            <a:ext cx="1133475" cy="1133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136" y="803402"/>
            <a:ext cx="1511300" cy="15113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9564" y="803402"/>
            <a:ext cx="1511300" cy="1511300"/>
          </a:xfrm>
          <a:prstGeom prst="rect">
            <a:avLst/>
          </a:prstGeom>
        </p:spPr>
      </p:pic>
    </p:spTree>
    <p:extLst>
      <p:ext uri="{BB962C8B-B14F-4D97-AF65-F5344CB8AC3E}">
        <p14:creationId xmlns:p14="http://schemas.microsoft.com/office/powerpoint/2010/main" val="1394975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Where to publish</a:t>
            </a:r>
          </a:p>
        </p:txBody>
      </p:sp>
      <p:sp>
        <p:nvSpPr>
          <p:cNvPr id="3" name="Content Placeholder 2"/>
          <p:cNvSpPr>
            <a:spLocks noGrp="1"/>
          </p:cNvSpPr>
          <p:nvPr>
            <p:ph idx="1"/>
          </p:nvPr>
        </p:nvSpPr>
        <p:spPr>
          <a:xfrm>
            <a:off x="2231136" y="2292824"/>
            <a:ext cx="7979664" cy="4196876"/>
          </a:xfrm>
        </p:spPr>
        <p:txBody>
          <a:bodyPr>
            <a:normAutofit/>
          </a:bodyPr>
          <a:lstStyle/>
          <a:p>
            <a:pPr marL="0" indent="0">
              <a:buNone/>
            </a:pPr>
            <a:r>
              <a:rPr lang="en-US" sz="2400" dirty="0" err="1" smtClean="0"/>
              <a:t>Think.Check.Submit</a:t>
            </a:r>
            <a:endParaRPr lang="en-US" sz="2400" dirty="0"/>
          </a:p>
          <a:p>
            <a:r>
              <a:rPr lang="en-US" sz="2400" dirty="0" smtClean="0"/>
              <a:t>What journal has the articles you read?</a:t>
            </a:r>
          </a:p>
          <a:p>
            <a:r>
              <a:rPr lang="en-US" sz="2400" dirty="0" smtClean="0"/>
              <a:t>Who is the publisher?</a:t>
            </a:r>
          </a:p>
          <a:p>
            <a:r>
              <a:rPr lang="en-US" sz="2400" dirty="0" smtClean="0"/>
              <a:t>What are the editorial policies?</a:t>
            </a:r>
          </a:p>
          <a:p>
            <a:r>
              <a:rPr lang="en-US" sz="2400" dirty="0" smtClean="0"/>
              <a:t>Peer reviewed?</a:t>
            </a:r>
          </a:p>
          <a:p>
            <a:r>
              <a:rPr lang="en-US" sz="2400" dirty="0" smtClean="0"/>
              <a:t>APC: article processing charge?</a:t>
            </a:r>
          </a:p>
          <a:p>
            <a:r>
              <a:rPr lang="en-US" sz="2400" dirty="0" smtClean="0"/>
              <a:t>Editorial Board: names/reputations</a:t>
            </a:r>
          </a:p>
          <a:p>
            <a:r>
              <a:rPr lang="en-US" sz="2400" dirty="0" smtClean="0"/>
              <a:t>Where is the journal indexed?</a:t>
            </a:r>
            <a:endParaRPr lang="en-US" sz="2400" dirty="0"/>
          </a:p>
          <a:p>
            <a:endParaRPr lang="en-US" dirty="0" smtClean="0"/>
          </a:p>
          <a:p>
            <a:pPr marL="0" indent="0">
              <a:buNone/>
            </a:pPr>
            <a:endParaRPr lang="en-US" dirty="0" smtClean="0"/>
          </a:p>
        </p:txBody>
      </p:sp>
    </p:spTree>
    <p:extLst>
      <p:ext uri="{BB962C8B-B14F-4D97-AF65-F5344CB8AC3E}">
        <p14:creationId xmlns:p14="http://schemas.microsoft.com/office/powerpoint/2010/main" val="7648557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Where to Publish</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DOAJ</a:t>
            </a:r>
          </a:p>
          <a:p>
            <a:r>
              <a:rPr lang="en-US" sz="2400" dirty="0" smtClean="0"/>
              <a:t>Sherpa/Romeo</a:t>
            </a:r>
          </a:p>
          <a:p>
            <a:r>
              <a:rPr lang="en-US" sz="2400" dirty="0" smtClean="0"/>
              <a:t>JIF</a:t>
            </a:r>
            <a:r>
              <a:rPr lang="en-US" sz="2400" dirty="0"/>
              <a:t>: Journal Impact Factor</a:t>
            </a:r>
          </a:p>
          <a:p>
            <a:pPr lvl="1"/>
            <a:r>
              <a:rPr lang="en-US" dirty="0">
                <a:hlinkClick r:id="rId3"/>
              </a:rPr>
              <a:t>https://blogs.lt.vt.edu/openvt/2015/01/29/removing-the-journal-impact-factor-from-faculty-evaluation/</a:t>
            </a:r>
            <a:endParaRPr lang="en-US" dirty="0"/>
          </a:p>
          <a:p>
            <a:pPr lvl="1"/>
            <a:r>
              <a:rPr lang="en-US" dirty="0">
                <a:hlinkClick r:id="rId4"/>
              </a:rPr>
              <a:t>http://</a:t>
            </a:r>
            <a:r>
              <a:rPr lang="en-US" dirty="0" smtClean="0">
                <a:hlinkClick r:id="rId4"/>
              </a:rPr>
              <a:t>sciencewatch.com/sites/sw/files/sw-article/media/sw-journal-selection-white-paper.pdf</a:t>
            </a:r>
            <a:endParaRPr lang="en-US" dirty="0" smtClean="0"/>
          </a:p>
          <a:p>
            <a:r>
              <a:rPr lang="en-US" sz="2400" dirty="0" err="1"/>
              <a:t>JournalToCs</a:t>
            </a:r>
            <a:r>
              <a:rPr lang="en-US" sz="2400" dirty="0"/>
              <a:t>: </a:t>
            </a:r>
            <a:r>
              <a:rPr lang="en-US" sz="2400" dirty="0">
                <a:hlinkClick r:id="rId5"/>
              </a:rPr>
              <a:t>http://www.journaltocs.hw.ac.uk</a:t>
            </a:r>
            <a:r>
              <a:rPr lang="en-US" sz="2400" dirty="0" smtClean="0">
                <a:hlinkClick r:id="rId5"/>
              </a:rPr>
              <a:t>/</a:t>
            </a:r>
            <a:r>
              <a:rPr lang="en-US" sz="2400" dirty="0" smtClean="0"/>
              <a:t> </a:t>
            </a:r>
          </a:p>
        </p:txBody>
      </p:sp>
    </p:spTree>
    <p:extLst>
      <p:ext uri="{BB962C8B-B14F-4D97-AF65-F5344CB8AC3E}">
        <p14:creationId xmlns:p14="http://schemas.microsoft.com/office/powerpoint/2010/main" val="757683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79178" y="199943"/>
            <a:ext cx="10424102" cy="6591322"/>
          </a:xfrm>
        </p:spPr>
      </p:pic>
    </p:spTree>
    <p:extLst>
      <p:ext uri="{BB962C8B-B14F-4D97-AF65-F5344CB8AC3E}">
        <p14:creationId xmlns:p14="http://schemas.microsoft.com/office/powerpoint/2010/main" val="19929065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6096" y="244158"/>
            <a:ext cx="8430904" cy="1052379"/>
          </a:xfrm>
        </p:spPr>
        <p:txBody>
          <a:bodyPr>
            <a:normAutofit/>
          </a:bodyPr>
          <a:lstStyle/>
          <a:p>
            <a:r>
              <a:rPr lang="en-US" dirty="0"/>
              <a:t>Finding </a:t>
            </a:r>
            <a:r>
              <a:rPr lang="en-US" dirty="0" smtClean="0"/>
              <a:t>Journal </a:t>
            </a:r>
            <a:r>
              <a:rPr lang="en-US" dirty="0"/>
              <a:t>Publishers</a:t>
            </a:r>
          </a:p>
        </p:txBody>
      </p:sp>
      <p:sp>
        <p:nvSpPr>
          <p:cNvPr id="3" name="Content Placeholder 2"/>
          <p:cNvSpPr>
            <a:spLocks noGrp="1"/>
          </p:cNvSpPr>
          <p:nvPr>
            <p:ph idx="1"/>
          </p:nvPr>
        </p:nvSpPr>
        <p:spPr>
          <a:xfrm>
            <a:off x="2070100" y="2133600"/>
            <a:ext cx="8216900" cy="4305300"/>
          </a:xfrm>
        </p:spPr>
        <p:txBody>
          <a:bodyPr>
            <a:normAutofit fontScale="40000" lnSpcReduction="20000"/>
          </a:bodyPr>
          <a:lstStyle/>
          <a:p>
            <a:pPr marL="0" indent="0">
              <a:buNone/>
            </a:pPr>
            <a:endParaRPr lang="en-US" dirty="0" smtClean="0"/>
          </a:p>
          <a:p>
            <a:pPr marL="0" indent="0">
              <a:buNone/>
            </a:pPr>
            <a:r>
              <a:rPr lang="en-US" dirty="0" smtClean="0"/>
              <a:t>		           	</a:t>
            </a:r>
            <a:r>
              <a:rPr lang="en-US" sz="5100" dirty="0">
                <a:hlinkClick r:id="rId3"/>
              </a:rPr>
              <a:t>Directory of Open Access Journals</a:t>
            </a:r>
            <a:endParaRPr lang="en-US" sz="5100" dirty="0"/>
          </a:p>
          <a:p>
            <a:pPr lvl="1"/>
            <a:r>
              <a:rPr lang="en-US" sz="5100" dirty="0" smtClean="0"/>
              <a:t>9,499 OA</a:t>
            </a:r>
            <a:r>
              <a:rPr lang="en-US" sz="5100" dirty="0"/>
              <a:t>, peer-reviewed journals</a:t>
            </a:r>
          </a:p>
          <a:p>
            <a:pPr lvl="1"/>
            <a:r>
              <a:rPr lang="en-US" sz="5100" dirty="0" smtClean="0"/>
              <a:t>17 </a:t>
            </a:r>
            <a:r>
              <a:rPr lang="en-US" sz="5100" dirty="0"/>
              <a:t>“built environment,” </a:t>
            </a:r>
            <a:r>
              <a:rPr lang="en-US" sz="5100" dirty="0" smtClean="0"/>
              <a:t>142 </a:t>
            </a:r>
            <a:r>
              <a:rPr lang="en-US" sz="5100" dirty="0"/>
              <a:t>“architecture,”  </a:t>
            </a:r>
            <a:r>
              <a:rPr lang="en-US" sz="5100" dirty="0" smtClean="0"/>
              <a:t>139 “design</a:t>
            </a:r>
            <a:r>
              <a:rPr lang="en-US" sz="5100" dirty="0"/>
              <a:t>”</a:t>
            </a:r>
          </a:p>
          <a:p>
            <a:pPr lvl="1"/>
            <a:endParaRPr lang="en-US" dirty="0" smtClean="0"/>
          </a:p>
          <a:p>
            <a:endParaRPr lang="en-US" dirty="0" smtClean="0"/>
          </a:p>
          <a:p>
            <a:pPr marL="0" indent="0">
              <a:buNone/>
            </a:pPr>
            <a:r>
              <a:rPr lang="en-US" dirty="0" smtClean="0"/>
              <a:t>		  </a:t>
            </a:r>
          </a:p>
          <a:p>
            <a:pPr lvl="1"/>
            <a:endParaRPr lang="en-US" sz="4900" dirty="0"/>
          </a:p>
          <a:p>
            <a:pPr lvl="1"/>
            <a:endParaRPr lang="en-US" sz="4900" dirty="0"/>
          </a:p>
          <a:p>
            <a:pPr lvl="1"/>
            <a:r>
              <a:rPr lang="en-US" sz="5100" dirty="0">
                <a:hlinkClick r:id="rId4"/>
              </a:rPr>
              <a:t>http://ulrichsweb.serialssolutions.com.ezproxy.lib.vt.edu/</a:t>
            </a:r>
            <a:endParaRPr lang="en-US" sz="5100" dirty="0"/>
          </a:p>
          <a:p>
            <a:pPr lvl="1"/>
            <a:r>
              <a:rPr lang="en-US" sz="5100" dirty="0"/>
              <a:t>77,655 peer reviewed, active journals (10,472 OA)</a:t>
            </a:r>
          </a:p>
          <a:p>
            <a:pPr lvl="1"/>
            <a:r>
              <a:rPr lang="en-US" sz="5100" dirty="0"/>
              <a:t>85 OA “built environment”</a:t>
            </a:r>
          </a:p>
          <a:p>
            <a:pPr lvl="1"/>
            <a:r>
              <a:rPr lang="en-US" sz="5100" dirty="0"/>
              <a:t>OA, online, academic/scholarly, peer reviewed</a:t>
            </a:r>
          </a:p>
        </p:txBody>
      </p:sp>
      <p:pic>
        <p:nvPicPr>
          <p:cNvPr id="4" name="Picture 3" descr="Screen Shot 2015-01-29 at 12.10.35 PM.png">
            <a:hlinkClick r:id="rId3"/>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6812" y="1691304"/>
            <a:ext cx="2221311" cy="884592"/>
          </a:xfrm>
          <a:prstGeom prst="rect">
            <a:avLst/>
          </a:prstGeom>
        </p:spPr>
      </p:pic>
      <p:pic>
        <p:nvPicPr>
          <p:cNvPr id="6" name="Picture 5" descr="Screen Shot 2015-02-04 at 5.07.06 PM.png">
            <a:hlinkClick r:id="rId6" invalidUrl="file://localhost/Ulrichsweb http/::www.ulrichsweb.com:" action="ppaction://hlinkfile"/>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36812" y="3594702"/>
            <a:ext cx="4979988" cy="1156721"/>
          </a:xfrm>
          <a:prstGeom prst="rect">
            <a:avLst/>
          </a:prstGeom>
        </p:spPr>
      </p:pic>
    </p:spTree>
    <p:extLst>
      <p:ext uri="{BB962C8B-B14F-4D97-AF65-F5344CB8AC3E}">
        <p14:creationId xmlns:p14="http://schemas.microsoft.com/office/powerpoint/2010/main" val="985516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650794"/>
            <a:ext cx="7729728" cy="1188720"/>
          </a:xfrm>
        </p:spPr>
        <p:txBody>
          <a:bodyPr/>
          <a:lstStyle/>
          <a:p>
            <a:r>
              <a:rPr lang="en-US" dirty="0" smtClean="0"/>
              <a:t>Beware of bogus journals</a:t>
            </a:r>
            <a:endParaRPr lang="en-US" dirty="0"/>
          </a:p>
        </p:txBody>
      </p:sp>
      <p:sp>
        <p:nvSpPr>
          <p:cNvPr id="3" name="Content Placeholder 2"/>
          <p:cNvSpPr>
            <a:spLocks noGrp="1"/>
          </p:cNvSpPr>
          <p:nvPr>
            <p:ph idx="1"/>
          </p:nvPr>
        </p:nvSpPr>
        <p:spPr>
          <a:xfrm>
            <a:off x="2231136" y="2320120"/>
            <a:ext cx="7729728" cy="3419908"/>
          </a:xfrm>
        </p:spPr>
        <p:txBody>
          <a:bodyPr/>
          <a:lstStyle/>
          <a:p>
            <a:r>
              <a:rPr lang="en-US" sz="2400" dirty="0"/>
              <a:t>Common scam-journal red flags: archiving policies, indexing policies, and article count</a:t>
            </a:r>
          </a:p>
          <a:p>
            <a:pPr lvl="1"/>
            <a:r>
              <a:rPr lang="en-US" dirty="0">
                <a:hlinkClick r:id="rId3"/>
              </a:rPr>
              <a:t>http://gavialib.com/2014/07/common-scam-journal-red-flags-archiving-policies-indexing-policies-and-article-count</a:t>
            </a:r>
            <a:r>
              <a:rPr lang="en-US" dirty="0" smtClean="0">
                <a:hlinkClick r:id="rId3"/>
              </a:rPr>
              <a:t>/</a:t>
            </a:r>
            <a:endParaRPr lang="en-US" dirty="0" smtClean="0"/>
          </a:p>
          <a:p>
            <a:r>
              <a:rPr lang="en-US" sz="2400" dirty="0"/>
              <a:t>Some journals say they are indexed in DOAJ but they are </a:t>
            </a:r>
            <a:r>
              <a:rPr lang="en-US" sz="2400" dirty="0" smtClean="0"/>
              <a:t>not</a:t>
            </a:r>
          </a:p>
          <a:p>
            <a:pPr lvl="1"/>
            <a:r>
              <a:rPr lang="en-US" dirty="0">
                <a:hlinkClick r:id="rId4"/>
              </a:rPr>
              <a:t>https://doajournals.wordpress.com/2014/08/28/some-journals-say-they-are-in-doaj-when-they-are-not</a:t>
            </a:r>
            <a:r>
              <a:rPr lang="en-US" dirty="0" smtClean="0">
                <a:hlinkClick r:id="rId4"/>
              </a:rPr>
              <a:t>/</a:t>
            </a:r>
            <a:r>
              <a:rPr lang="en-US" dirty="0" smtClean="0"/>
              <a:t> </a:t>
            </a:r>
            <a:endParaRPr lang="en-US" dirty="0"/>
          </a:p>
          <a:p>
            <a:pPr lvl="1"/>
            <a:endParaRPr lang="en-US" dirty="0"/>
          </a:p>
        </p:txBody>
      </p:sp>
    </p:spTree>
    <p:extLst>
      <p:ext uri="{BB962C8B-B14F-4D97-AF65-F5344CB8AC3E}">
        <p14:creationId xmlns:p14="http://schemas.microsoft.com/office/powerpoint/2010/main" val="888442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Tech: Land grant mission</a:t>
            </a:r>
            <a:endParaRPr lang="en-US" dirty="0"/>
          </a:p>
        </p:txBody>
      </p:sp>
      <p:sp>
        <p:nvSpPr>
          <p:cNvPr id="3" name="Content Placeholder 2"/>
          <p:cNvSpPr>
            <a:spLocks noGrp="1"/>
          </p:cNvSpPr>
          <p:nvPr>
            <p:ph idx="1"/>
          </p:nvPr>
        </p:nvSpPr>
        <p:spPr/>
        <p:txBody>
          <a:bodyPr/>
          <a:lstStyle/>
          <a:p>
            <a:r>
              <a:rPr lang="en-US" sz="2400" dirty="0" smtClean="0"/>
              <a:t>“The </a:t>
            </a:r>
            <a:r>
              <a:rPr lang="en-US" sz="2400" dirty="0"/>
              <a:t>discovery and dissemination of new knowledge are central to its mission. </a:t>
            </a:r>
            <a:r>
              <a:rPr lang="en-US" sz="2400" dirty="0" smtClean="0"/>
              <a:t>“</a:t>
            </a:r>
          </a:p>
          <a:p>
            <a:endParaRPr lang="en-US" dirty="0"/>
          </a:p>
          <a:p>
            <a:r>
              <a:rPr lang="en-US" dirty="0"/>
              <a:t>https://</a:t>
            </a:r>
            <a:r>
              <a:rPr lang="en-US" dirty="0" err="1"/>
              <a:t>www.president.vt.edu</a:t>
            </a:r>
            <a:r>
              <a:rPr lang="en-US" dirty="0"/>
              <a:t>/about-the-office/mission-vision/</a:t>
            </a:r>
            <a:r>
              <a:rPr lang="en-US" dirty="0" err="1"/>
              <a:t>index.html</a:t>
            </a:r>
            <a:endParaRPr lang="en-US" dirty="0"/>
          </a:p>
        </p:txBody>
      </p:sp>
    </p:spTree>
    <p:extLst>
      <p:ext uri="{BB962C8B-B14F-4D97-AF65-F5344CB8AC3E}">
        <p14:creationId xmlns:p14="http://schemas.microsoft.com/office/powerpoint/2010/main" val="907960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000" y="668338"/>
            <a:ext cx="8648700" cy="1143000"/>
          </a:xfrm>
        </p:spPr>
        <p:txBody>
          <a:bodyPr>
            <a:normAutofit/>
          </a:bodyPr>
          <a:lstStyle/>
          <a:p>
            <a:pPr>
              <a:spcBef>
                <a:spcPts val="0"/>
              </a:spcBef>
            </a:pPr>
            <a:r>
              <a:rPr lang="en-US" dirty="0"/>
              <a:t>Changing Business </a:t>
            </a:r>
            <a:r>
              <a:rPr lang="en-US" dirty="0" smtClean="0"/>
              <a:t>Models</a:t>
            </a:r>
            <a:endParaRPr lang="en-US" dirty="0"/>
          </a:p>
        </p:txBody>
      </p:sp>
      <p:sp>
        <p:nvSpPr>
          <p:cNvPr id="3" name="Content Placeholder 2"/>
          <p:cNvSpPr>
            <a:spLocks noGrp="1"/>
          </p:cNvSpPr>
          <p:nvPr>
            <p:ph idx="1"/>
          </p:nvPr>
        </p:nvSpPr>
        <p:spPr/>
        <p:txBody>
          <a:bodyPr>
            <a:normAutofit/>
          </a:bodyPr>
          <a:lstStyle/>
          <a:p>
            <a:pPr>
              <a:spcBef>
                <a:spcPts val="0"/>
              </a:spcBef>
            </a:pPr>
            <a:r>
              <a:rPr lang="en-US" sz="2400" dirty="0"/>
              <a:t>APCs: Article Processing Charges</a:t>
            </a:r>
          </a:p>
          <a:p>
            <a:pPr lvl="1">
              <a:spcBef>
                <a:spcPts val="0"/>
              </a:spcBef>
            </a:pPr>
            <a:r>
              <a:rPr lang="en-US" sz="2400" dirty="0"/>
              <a:t>DOAJ</a:t>
            </a:r>
          </a:p>
          <a:p>
            <a:pPr lvl="2">
              <a:spcBef>
                <a:spcPts val="0"/>
              </a:spcBef>
            </a:pPr>
            <a:r>
              <a:rPr lang="en-US" sz="1800" dirty="0" smtClean="0"/>
              <a:t>32% APC 2015</a:t>
            </a:r>
          </a:p>
          <a:p>
            <a:pPr lvl="2">
              <a:spcBef>
                <a:spcPts val="0"/>
              </a:spcBef>
            </a:pPr>
            <a:r>
              <a:rPr lang="en-US" sz="1800" dirty="0" smtClean="0"/>
              <a:t>26% APC 2014: </a:t>
            </a:r>
            <a:r>
              <a:rPr lang="en-US" sz="1800" dirty="0"/>
              <a:t>$964 (avg.</a:t>
            </a:r>
            <a:r>
              <a:rPr lang="en-US" sz="1800" dirty="0" smtClean="0"/>
              <a:t>)</a:t>
            </a:r>
            <a:endParaRPr lang="en-US" sz="1800" dirty="0"/>
          </a:p>
          <a:p>
            <a:pPr lvl="3">
              <a:spcBef>
                <a:spcPts val="0"/>
              </a:spcBef>
            </a:pPr>
            <a:r>
              <a:rPr lang="en-US" sz="1800" dirty="0"/>
              <a:t>61% commercial publishers; 11% university presses</a:t>
            </a:r>
          </a:p>
          <a:p>
            <a:pPr lvl="1">
              <a:spcBef>
                <a:spcPts val="0"/>
              </a:spcBef>
            </a:pPr>
            <a:r>
              <a:rPr lang="en-US" sz="2400" dirty="0"/>
              <a:t>VT Open Access Subvention Fund</a:t>
            </a:r>
          </a:p>
          <a:p>
            <a:pPr marL="346075" lvl="1" indent="-330200">
              <a:spcBef>
                <a:spcPts val="0"/>
              </a:spcBef>
            </a:pPr>
            <a:r>
              <a:rPr lang="en-US" sz="2400" dirty="0"/>
              <a:t>Open monographs</a:t>
            </a:r>
          </a:p>
          <a:p>
            <a:pPr marL="346075" lvl="1" indent="-330200">
              <a:spcBef>
                <a:spcPts val="0"/>
              </a:spcBef>
            </a:pPr>
            <a:r>
              <a:rPr lang="en-US" sz="2400" dirty="0"/>
              <a:t>Open Educational Resources (OER)</a:t>
            </a:r>
          </a:p>
          <a:p>
            <a:endParaRPr lang="en-US" dirty="0" smtClean="0"/>
          </a:p>
          <a:p>
            <a:endParaRPr lang="en-US" dirty="0"/>
          </a:p>
        </p:txBody>
      </p:sp>
      <p:pic>
        <p:nvPicPr>
          <p:cNvPr id="4" name="Picture 3" descr="Screen Shot 2015-01-29 at 12.35.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2601" y="5143841"/>
            <a:ext cx="947701" cy="1431937"/>
          </a:xfrm>
          <a:prstGeom prst="rect">
            <a:avLst/>
          </a:prstGeom>
        </p:spPr>
      </p:pic>
    </p:spTree>
    <p:extLst>
      <p:ext uri="{BB962C8B-B14F-4D97-AF65-F5344CB8AC3E}">
        <p14:creationId xmlns:p14="http://schemas.microsoft.com/office/powerpoint/2010/main" val="5873867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1953" y="623498"/>
            <a:ext cx="7729728" cy="1188720"/>
          </a:xfrm>
        </p:spPr>
        <p:txBody>
          <a:bodyPr>
            <a:normAutofit/>
          </a:bodyPr>
          <a:lstStyle/>
          <a:p>
            <a:r>
              <a:rPr lang="en-US" dirty="0" smtClean="0"/>
              <a:t>VT Open Access Subvention Fund</a:t>
            </a:r>
            <a:endParaRPr lang="en-US" cap="none" dirty="0"/>
          </a:p>
        </p:txBody>
      </p:sp>
      <p:sp>
        <p:nvSpPr>
          <p:cNvPr id="3" name="Content Placeholder 2"/>
          <p:cNvSpPr>
            <a:spLocks noGrp="1"/>
          </p:cNvSpPr>
          <p:nvPr>
            <p:ph idx="1"/>
          </p:nvPr>
        </p:nvSpPr>
        <p:spPr>
          <a:xfrm>
            <a:off x="2231136" y="2638044"/>
            <a:ext cx="7729728" cy="3448857"/>
          </a:xfrm>
        </p:spPr>
        <p:txBody>
          <a:bodyPr>
            <a:noAutofit/>
          </a:bodyPr>
          <a:lstStyle/>
          <a:p>
            <a:r>
              <a:rPr lang="en-US" sz="2400" dirty="0" smtClean="0"/>
              <a:t>$</a:t>
            </a:r>
            <a:r>
              <a:rPr lang="en-US" sz="2400" dirty="0"/>
              <a:t>1500.00 per </a:t>
            </a:r>
            <a:r>
              <a:rPr lang="en-US" sz="2400" dirty="0" smtClean="0"/>
              <a:t>article; $3000.00 </a:t>
            </a:r>
            <a:r>
              <a:rPr lang="en-US" sz="2400" dirty="0"/>
              <a:t>per author per </a:t>
            </a:r>
            <a:r>
              <a:rPr lang="en-US" sz="2400" dirty="0" smtClean="0"/>
              <a:t>year</a:t>
            </a:r>
          </a:p>
          <a:p>
            <a:pPr lvl="1"/>
            <a:r>
              <a:rPr lang="en-US" sz="2400" dirty="0" smtClean="0"/>
              <a:t>Prorated among multiple VT authors</a:t>
            </a:r>
          </a:p>
          <a:p>
            <a:r>
              <a:rPr lang="en-US" sz="2400" dirty="0"/>
              <a:t>N</a:t>
            </a:r>
            <a:r>
              <a:rPr lang="en-US" sz="2400" dirty="0" smtClean="0"/>
              <a:t>o </a:t>
            </a:r>
            <a:r>
              <a:rPr lang="en-US" sz="2400" dirty="0"/>
              <a:t>other sources of </a:t>
            </a:r>
            <a:r>
              <a:rPr lang="en-US" sz="2400" dirty="0" smtClean="0"/>
              <a:t>funding</a:t>
            </a:r>
          </a:p>
          <a:p>
            <a:r>
              <a:rPr lang="en-US" sz="2400" dirty="0" smtClean="0"/>
              <a:t>Reputable journals and publishers</a:t>
            </a:r>
          </a:p>
          <a:p>
            <a:endParaRPr lang="en-US" sz="2400" dirty="0"/>
          </a:p>
          <a:p>
            <a:r>
              <a:rPr lang="en-US" sz="2400" dirty="0"/>
              <a:t>http://</a:t>
            </a:r>
            <a:r>
              <a:rPr lang="en-US" sz="2400" dirty="0" err="1"/>
              <a:t>www.lib.vt.edu</a:t>
            </a:r>
            <a:r>
              <a:rPr lang="en-US" sz="2400" dirty="0"/>
              <a:t>/</a:t>
            </a:r>
            <a:r>
              <a:rPr lang="en-US" sz="2400" dirty="0" err="1"/>
              <a:t>oafund</a:t>
            </a:r>
            <a:r>
              <a:rPr lang="en-US" sz="2400" dirty="0"/>
              <a:t>/  &gt;&gt;&gt;  </a:t>
            </a:r>
            <a:r>
              <a:rPr lang="en-US" sz="2400" dirty="0">
                <a:hlinkClick r:id="rId3"/>
              </a:rPr>
              <a:t>https://</a:t>
            </a:r>
            <a:r>
              <a:rPr lang="en-US" sz="2400" dirty="0" smtClean="0">
                <a:hlinkClick r:id="rId3"/>
              </a:rPr>
              <a:t>aqua.lib.vt.edu/oa-subvention.php</a:t>
            </a:r>
            <a:endParaRPr lang="en-US" sz="2400" dirty="0"/>
          </a:p>
        </p:txBody>
      </p:sp>
    </p:spTree>
    <p:extLst>
      <p:ext uri="{BB962C8B-B14F-4D97-AF65-F5344CB8AC3E}">
        <p14:creationId xmlns:p14="http://schemas.microsoft.com/office/powerpoint/2010/main" val="19509993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449" y="438412"/>
            <a:ext cx="9232899" cy="1143000"/>
          </a:xfrm>
        </p:spPr>
        <p:txBody>
          <a:bodyPr>
            <a:noAutofit/>
          </a:bodyPr>
          <a:lstStyle/>
          <a:p>
            <a:r>
              <a:rPr lang="en-US" dirty="0">
                <a:hlinkClick r:id="rId3"/>
              </a:rPr>
              <a:t>Virginia Tech Open Access Subvention Fund </a:t>
            </a:r>
            <a:endParaRPr lang="en-US" dirty="0"/>
          </a:p>
        </p:txBody>
      </p:sp>
      <p:sp>
        <p:nvSpPr>
          <p:cNvPr id="3" name="Content Placeholder 2"/>
          <p:cNvSpPr>
            <a:spLocks noGrp="1"/>
          </p:cNvSpPr>
          <p:nvPr>
            <p:ph idx="1"/>
          </p:nvPr>
        </p:nvSpPr>
        <p:spPr>
          <a:xfrm>
            <a:off x="1769796" y="1926230"/>
            <a:ext cx="8898203" cy="4805404"/>
          </a:xfrm>
        </p:spPr>
        <p:txBody>
          <a:bodyPr>
            <a:normAutofit/>
          </a:bodyPr>
          <a:lstStyle/>
          <a:p>
            <a:r>
              <a:rPr lang="en-US" sz="2400" dirty="0" smtClean="0"/>
              <a:t>Open to everyone at VT</a:t>
            </a:r>
          </a:p>
          <a:p>
            <a:r>
              <a:rPr lang="en-US" sz="2400" dirty="0" smtClean="0"/>
              <a:t>For peer</a:t>
            </a:r>
            <a:r>
              <a:rPr lang="en-US" sz="2400" dirty="0"/>
              <a:t>-reviewed articles accepted </a:t>
            </a:r>
            <a:r>
              <a:rPr lang="en-US" sz="2400" dirty="0" smtClean="0"/>
              <a:t>by open </a:t>
            </a:r>
            <a:r>
              <a:rPr lang="en-US" sz="2400" dirty="0"/>
              <a:t>access or hybrid OA </a:t>
            </a:r>
            <a:r>
              <a:rPr lang="en-US" sz="2400" dirty="0" smtClean="0"/>
              <a:t>journals</a:t>
            </a:r>
            <a:endParaRPr lang="en-US" sz="2400" dirty="0"/>
          </a:p>
          <a:p>
            <a:r>
              <a:rPr lang="en-US" sz="2400" dirty="0" smtClean="0"/>
              <a:t>Publishers </a:t>
            </a:r>
            <a:r>
              <a:rPr lang="en-US" sz="2400" dirty="0"/>
              <a:t>of hybrid OA journals must reduce institutional subscription prices</a:t>
            </a:r>
          </a:p>
          <a:p>
            <a:r>
              <a:rPr lang="en-US" sz="2400" dirty="0"/>
              <a:t>Limited to $1500 per article and $3000 per author per year </a:t>
            </a:r>
          </a:p>
          <a:p>
            <a:r>
              <a:rPr lang="en-US" sz="2400" dirty="0" smtClean="0"/>
              <a:t>Authors have no </a:t>
            </a:r>
            <a:r>
              <a:rPr lang="en-US" sz="2400" dirty="0"/>
              <a:t>other </a:t>
            </a:r>
            <a:r>
              <a:rPr lang="en-US" sz="2400" dirty="0" smtClean="0"/>
              <a:t>funding sources available</a:t>
            </a:r>
            <a:endParaRPr lang="en-US" sz="2400" dirty="0"/>
          </a:p>
          <a:p>
            <a:r>
              <a:rPr lang="en-US" sz="2400" dirty="0" smtClean="0"/>
              <a:t>Publisher complies with OASPA Code of Conduct </a:t>
            </a:r>
          </a:p>
          <a:p>
            <a:r>
              <a:rPr lang="en-US" sz="2400" dirty="0" smtClean="0"/>
              <a:t>Journals </a:t>
            </a:r>
            <a:r>
              <a:rPr lang="en-US" sz="2400" dirty="0"/>
              <a:t>must be registered in an open access </a:t>
            </a:r>
            <a:r>
              <a:rPr lang="en-US" sz="2400" dirty="0" smtClean="0"/>
              <a:t>directory</a:t>
            </a:r>
            <a:endParaRPr lang="en-US" sz="2400" dirty="0"/>
          </a:p>
          <a:p>
            <a:r>
              <a:rPr lang="en-US" sz="2400" dirty="0" smtClean="0"/>
              <a:t>Funding limited; disbursed in </a:t>
            </a:r>
            <a:r>
              <a:rPr lang="en-US" sz="2400" dirty="0"/>
              <a:t>the order in which </a:t>
            </a:r>
            <a:r>
              <a:rPr lang="en-US" sz="2400" dirty="0" smtClean="0"/>
              <a:t>requests received</a:t>
            </a:r>
            <a:endParaRPr lang="en-US" sz="2400" dirty="0"/>
          </a:p>
          <a:p>
            <a:endParaRPr lang="en-US" dirty="0"/>
          </a:p>
        </p:txBody>
      </p:sp>
    </p:spTree>
    <p:extLst>
      <p:ext uri="{BB962C8B-B14F-4D97-AF65-F5344CB8AC3E}">
        <p14:creationId xmlns:p14="http://schemas.microsoft.com/office/powerpoint/2010/main" val="317491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5541" y="354842"/>
            <a:ext cx="8559800" cy="1311053"/>
          </a:xfrm>
        </p:spPr>
        <p:txBody>
          <a:bodyPr>
            <a:normAutofit/>
          </a:bodyPr>
          <a:lstStyle/>
          <a:p>
            <a:r>
              <a:rPr lang="en-US" dirty="0"/>
              <a:t>Balanced Approach to Copyright</a:t>
            </a:r>
          </a:p>
        </p:txBody>
      </p:sp>
      <p:sp>
        <p:nvSpPr>
          <p:cNvPr id="3" name="Content Placeholder 2"/>
          <p:cNvSpPr>
            <a:spLocks noGrp="1"/>
          </p:cNvSpPr>
          <p:nvPr>
            <p:ph idx="1"/>
          </p:nvPr>
        </p:nvSpPr>
        <p:spPr>
          <a:xfrm>
            <a:off x="1981200" y="2057400"/>
            <a:ext cx="8559800" cy="4800600"/>
          </a:xfrm>
        </p:spPr>
        <p:txBody>
          <a:bodyPr>
            <a:normAutofit/>
          </a:bodyPr>
          <a:lstStyle/>
          <a:p>
            <a:pPr marL="0" indent="0">
              <a:buNone/>
            </a:pPr>
            <a:r>
              <a:rPr lang="en-US" sz="2400" dirty="0" smtClean="0"/>
              <a:t>Authors: retain some rights</a:t>
            </a:r>
          </a:p>
          <a:p>
            <a:r>
              <a:rPr lang="en-US" dirty="0"/>
              <a:t>Use and develop your work without restrictions</a:t>
            </a:r>
          </a:p>
          <a:p>
            <a:r>
              <a:rPr lang="en-US" dirty="0" smtClean="0"/>
              <a:t>Deposit in your institutional repository (</a:t>
            </a:r>
            <a:r>
              <a:rPr lang="en-US" dirty="0" err="1" smtClean="0">
                <a:hlinkClick r:id="rId3"/>
              </a:rPr>
              <a:t>VTechWorks</a:t>
            </a:r>
            <a:r>
              <a:rPr lang="en-US" dirty="0" smtClean="0"/>
              <a:t>)</a:t>
            </a:r>
          </a:p>
          <a:p>
            <a:r>
              <a:rPr lang="en-US" dirty="0" smtClean="0"/>
              <a:t>Increase access for education/research</a:t>
            </a:r>
          </a:p>
          <a:p>
            <a:r>
              <a:rPr lang="en-US" dirty="0" smtClean="0"/>
              <a:t>Receive proper attribution when your work is used</a:t>
            </a:r>
          </a:p>
          <a:p>
            <a:r>
              <a:rPr lang="en-US" dirty="0" smtClean="0">
                <a:hlinkClick r:id="rId4"/>
              </a:rPr>
              <a:t>SPARC Author Addendum</a:t>
            </a:r>
            <a:endParaRPr lang="en-US" dirty="0" smtClean="0"/>
          </a:p>
          <a:p>
            <a:pPr marL="0" indent="0">
              <a:buNone/>
            </a:pPr>
            <a:r>
              <a:rPr lang="en-US" sz="2400" dirty="0" smtClean="0"/>
              <a:t>Publishers: give them non-exclusive rights</a:t>
            </a:r>
          </a:p>
          <a:p>
            <a:r>
              <a:rPr lang="en-US" dirty="0"/>
              <a:t>P</a:t>
            </a:r>
            <a:r>
              <a:rPr lang="en-US" dirty="0" smtClean="0"/>
              <a:t>ublish/distribute and receive financial return</a:t>
            </a:r>
          </a:p>
          <a:p>
            <a:r>
              <a:rPr lang="en-US" dirty="0" smtClean="0"/>
              <a:t>Receive proper attribution/citation</a:t>
            </a:r>
          </a:p>
          <a:p>
            <a:r>
              <a:rPr lang="en-US" dirty="0" smtClean="0"/>
              <a:t>Migrate works to future formats; include in collections</a:t>
            </a:r>
          </a:p>
          <a:p>
            <a:pPr marL="0" indent="0">
              <a:buNone/>
            </a:pPr>
            <a:endParaRPr lang="en-US" dirty="0"/>
          </a:p>
        </p:txBody>
      </p:sp>
    </p:spTree>
    <p:extLst>
      <p:ext uri="{BB962C8B-B14F-4D97-AF65-F5344CB8AC3E}">
        <p14:creationId xmlns:p14="http://schemas.microsoft.com/office/powerpoint/2010/main" val="1570209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0193" y="568906"/>
            <a:ext cx="7729728" cy="1188720"/>
          </a:xfrm>
        </p:spPr>
        <p:txBody>
          <a:bodyPr>
            <a:normAutofit/>
          </a:bodyPr>
          <a:lstStyle/>
          <a:p>
            <a:r>
              <a:rPr lang="en-US" dirty="0"/>
              <a:t>Measuring Scholarship</a:t>
            </a:r>
          </a:p>
        </p:txBody>
      </p:sp>
      <p:sp>
        <p:nvSpPr>
          <p:cNvPr id="3" name="Content Placeholder 2"/>
          <p:cNvSpPr>
            <a:spLocks noGrp="1"/>
          </p:cNvSpPr>
          <p:nvPr>
            <p:ph idx="1"/>
          </p:nvPr>
        </p:nvSpPr>
        <p:spPr>
          <a:xfrm>
            <a:off x="2082801" y="2303630"/>
            <a:ext cx="7686675" cy="4198621"/>
          </a:xfrm>
        </p:spPr>
        <p:txBody>
          <a:bodyPr>
            <a:normAutofit fontScale="92500" lnSpcReduction="20000"/>
          </a:bodyPr>
          <a:lstStyle/>
          <a:p>
            <a:r>
              <a:rPr lang="en-US" sz="2200" dirty="0" smtClean="0"/>
              <a:t>Tenure/Promotion</a:t>
            </a:r>
          </a:p>
          <a:p>
            <a:pPr lvl="1"/>
            <a:r>
              <a:rPr lang="en-US" sz="1900" dirty="0" smtClean="0"/>
              <a:t>Research performance assessment</a:t>
            </a:r>
          </a:p>
          <a:p>
            <a:r>
              <a:rPr lang="en-US" sz="2200" dirty="0" smtClean="0"/>
              <a:t>Journal Impact factors </a:t>
            </a:r>
          </a:p>
          <a:p>
            <a:pPr lvl="1"/>
            <a:r>
              <a:rPr lang="en-US" sz="1900" dirty="0" err="1" smtClean="0"/>
              <a:t>ThomsonReuters</a:t>
            </a:r>
            <a:r>
              <a:rPr lang="en-US" sz="1900" dirty="0" smtClean="0"/>
              <a:t> Journal Citation Report (proprietary)</a:t>
            </a:r>
          </a:p>
          <a:p>
            <a:pPr lvl="1"/>
            <a:r>
              <a:rPr lang="en-US" sz="1900" dirty="0"/>
              <a:t>C</a:t>
            </a:r>
            <a:r>
              <a:rPr lang="en-US" sz="1900" dirty="0" smtClean="0"/>
              <a:t>itations </a:t>
            </a:r>
            <a:r>
              <a:rPr lang="en-US" sz="1900" dirty="0"/>
              <a:t>to a journal in one year and </a:t>
            </a:r>
            <a:r>
              <a:rPr lang="en-US" sz="1900" dirty="0" smtClean="0"/>
              <a:t>divided </a:t>
            </a:r>
            <a:r>
              <a:rPr lang="en-US" sz="1900" dirty="0"/>
              <a:t>by the number of articles published in the two years prior </a:t>
            </a:r>
            <a:endParaRPr lang="en-US" sz="1900" dirty="0" smtClean="0"/>
          </a:p>
          <a:p>
            <a:pPr lvl="1"/>
            <a:r>
              <a:rPr lang="en-US" sz="1900" dirty="0" smtClean="0">
                <a:hlinkClick r:id="rId3"/>
              </a:rPr>
              <a:t>https</a:t>
            </a:r>
            <a:r>
              <a:rPr lang="en-US" sz="1900" dirty="0">
                <a:hlinkClick r:id="rId3"/>
              </a:rPr>
              <a:t>://jcr.incites.thomsonreuters.com/</a:t>
            </a:r>
            <a:endParaRPr lang="en-US" sz="1900" dirty="0" smtClean="0"/>
          </a:p>
          <a:p>
            <a:r>
              <a:rPr lang="en-US" sz="2200" b="1" dirty="0"/>
              <a:t>Article-level metrics</a:t>
            </a:r>
          </a:p>
          <a:p>
            <a:r>
              <a:rPr lang="en-US" sz="2200" b="1" dirty="0" smtClean="0"/>
              <a:t>Citation advantage w/OA</a:t>
            </a:r>
          </a:p>
          <a:p>
            <a:pPr lvl="1"/>
            <a:r>
              <a:rPr lang="en-US" sz="1900" b="1" dirty="0" smtClean="0"/>
              <a:t>80% studies say, “Yes.” </a:t>
            </a:r>
          </a:p>
          <a:p>
            <a:pPr lvl="1"/>
            <a:r>
              <a:rPr lang="en-US" sz="1900" b="1" dirty="0" smtClean="0">
                <a:hlinkClick r:id="rId4"/>
              </a:rPr>
              <a:t>http</a:t>
            </a:r>
            <a:r>
              <a:rPr lang="en-US" sz="1900" b="1" dirty="0">
                <a:hlinkClick r:id="rId4"/>
              </a:rPr>
              <a:t>://sparceurope.org/</a:t>
            </a:r>
            <a:r>
              <a:rPr lang="en-US" sz="1900" b="1" dirty="0" smtClean="0">
                <a:hlinkClick r:id="rId4"/>
              </a:rPr>
              <a:t>oaca/</a:t>
            </a:r>
            <a:endParaRPr lang="en-US" sz="1900" b="1" dirty="0" smtClean="0"/>
          </a:p>
          <a:p>
            <a:r>
              <a:rPr lang="en-US" sz="2200" b="1" dirty="0" err="1" smtClean="0"/>
              <a:t>Altmetrics</a:t>
            </a:r>
            <a:r>
              <a:rPr lang="en-US" sz="2200" b="1" dirty="0" smtClean="0"/>
              <a:t>: </a:t>
            </a:r>
            <a:r>
              <a:rPr lang="en-US" sz="2200" b="1" dirty="0"/>
              <a:t>alternative scholarly barometers</a:t>
            </a:r>
          </a:p>
          <a:p>
            <a:pPr lvl="1"/>
            <a:endParaRPr lang="en-US" dirty="0"/>
          </a:p>
        </p:txBody>
      </p:sp>
    </p:spTree>
    <p:extLst>
      <p:ext uri="{BB962C8B-B14F-4D97-AF65-F5344CB8AC3E}">
        <p14:creationId xmlns:p14="http://schemas.microsoft.com/office/powerpoint/2010/main" val="14709765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555259"/>
            <a:ext cx="7729728" cy="1188720"/>
          </a:xfrm>
        </p:spPr>
        <p:txBody>
          <a:bodyPr>
            <a:normAutofit/>
          </a:bodyPr>
          <a:lstStyle/>
          <a:p>
            <a:r>
              <a:rPr lang="en-US" dirty="0" err="1"/>
              <a:t>Altmetrics</a:t>
            </a:r>
            <a:endParaRPr lang="en-US" dirty="0"/>
          </a:p>
        </p:txBody>
      </p:sp>
      <p:sp>
        <p:nvSpPr>
          <p:cNvPr id="3" name="Content Placeholder 2"/>
          <p:cNvSpPr>
            <a:spLocks noGrp="1"/>
          </p:cNvSpPr>
          <p:nvPr>
            <p:ph idx="1"/>
          </p:nvPr>
        </p:nvSpPr>
        <p:spPr>
          <a:xfrm>
            <a:off x="2031999" y="2406556"/>
            <a:ext cx="9200107" cy="3931920"/>
          </a:xfrm>
        </p:spPr>
        <p:txBody>
          <a:bodyPr>
            <a:noAutofit/>
          </a:bodyPr>
          <a:lstStyle/>
          <a:p>
            <a:r>
              <a:rPr lang="en-US" sz="2400" dirty="0"/>
              <a:t>U</a:t>
            </a:r>
            <a:r>
              <a:rPr lang="en-US" sz="2400" dirty="0" smtClean="0"/>
              <a:t>se </a:t>
            </a:r>
            <a:r>
              <a:rPr lang="en-US" sz="2400" dirty="0"/>
              <a:t>of scholarly impact measures based on activity in web-based </a:t>
            </a:r>
            <a:r>
              <a:rPr lang="en-US" sz="2400" dirty="0"/>
              <a:t>environments (faster </a:t>
            </a:r>
            <a:r>
              <a:rPr lang="en-US" sz="2400" dirty="0" smtClean="0"/>
              <a:t>communication)</a:t>
            </a:r>
            <a:endParaRPr lang="en-US" sz="2400" dirty="0"/>
          </a:p>
          <a:p>
            <a:pPr lvl="0"/>
            <a:r>
              <a:rPr lang="en-US" sz="2400" dirty="0"/>
              <a:t>Quantifiable and valuable methods to assess impact of a researcher’s work </a:t>
            </a:r>
          </a:p>
          <a:p>
            <a:r>
              <a:rPr lang="en-US" sz="2400" dirty="0" smtClean="0"/>
              <a:t>Leverage </a:t>
            </a:r>
            <a:r>
              <a:rPr lang="en-US" sz="2400" dirty="0"/>
              <a:t>technologies to extend the reach and impact of scholarship</a:t>
            </a:r>
          </a:p>
          <a:p>
            <a:r>
              <a:rPr lang="en-US" sz="2400" dirty="0" smtClean="0"/>
              <a:t>Reach a wider audience beyond </a:t>
            </a:r>
            <a:r>
              <a:rPr lang="en-US" sz="2400" dirty="0"/>
              <a:t>academia (i.e., funded subscribers</a:t>
            </a:r>
            <a:r>
              <a:rPr lang="en-US" sz="2400" dirty="0" smtClean="0"/>
              <a:t>)</a:t>
            </a:r>
          </a:p>
          <a:p>
            <a:pPr lvl="0"/>
            <a:r>
              <a:rPr lang="en-US" sz="2400" dirty="0"/>
              <a:t>How has this particular article been received? </a:t>
            </a:r>
          </a:p>
          <a:p>
            <a:pPr lvl="0"/>
            <a:r>
              <a:rPr lang="en-US" sz="2400" dirty="0"/>
              <a:t>Across all publications, how often has this researcher’s work been accessed? </a:t>
            </a:r>
          </a:p>
          <a:p>
            <a:endParaRPr lang="en-US" sz="2400" dirty="0"/>
          </a:p>
        </p:txBody>
      </p:sp>
    </p:spTree>
    <p:extLst>
      <p:ext uri="{BB962C8B-B14F-4D97-AF65-F5344CB8AC3E}">
        <p14:creationId xmlns:p14="http://schemas.microsoft.com/office/powerpoint/2010/main" val="12402416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9287" y="623962"/>
            <a:ext cx="7688073" cy="849996"/>
          </a:xfrm>
        </p:spPr>
        <p:txBody>
          <a:bodyPr>
            <a:noAutofit/>
          </a:bodyPr>
          <a:lstStyle/>
          <a:p>
            <a:r>
              <a:rPr lang="en-US" dirty="0"/>
              <a:t>Some Sources of </a:t>
            </a:r>
            <a:r>
              <a:rPr lang="en-US" dirty="0" err="1"/>
              <a:t>Altmetrics</a:t>
            </a:r>
            <a:endParaRPr lang="en-US" dirty="0"/>
          </a:p>
        </p:txBody>
      </p:sp>
      <p:sp>
        <p:nvSpPr>
          <p:cNvPr id="5" name="Content Placeholder 2"/>
          <p:cNvSpPr>
            <a:spLocks noGrp="1"/>
          </p:cNvSpPr>
          <p:nvPr>
            <p:ph idx="1"/>
          </p:nvPr>
        </p:nvSpPr>
        <p:spPr>
          <a:xfrm>
            <a:off x="1993900" y="1828801"/>
            <a:ext cx="8470900" cy="4799013"/>
          </a:xfrm>
        </p:spPr>
        <p:txBody>
          <a:bodyPr>
            <a:normAutofit/>
          </a:bodyPr>
          <a:lstStyle/>
          <a:p>
            <a:pPr>
              <a:spcBef>
                <a:spcPts val="600"/>
              </a:spcBef>
            </a:pPr>
            <a:r>
              <a:rPr lang="en-US" sz="2400" dirty="0">
                <a:solidFill>
                  <a:schemeClr val="tx1"/>
                </a:solidFill>
              </a:rPr>
              <a:t>Usage</a:t>
            </a:r>
          </a:p>
          <a:p>
            <a:pPr lvl="1"/>
            <a:r>
              <a:rPr lang="en-US" sz="1800" dirty="0">
                <a:solidFill>
                  <a:schemeClr val="tx1"/>
                </a:solidFill>
              </a:rPr>
              <a:t>HTML views, PDF downloads (e.g., journal, PubMed Central, </a:t>
            </a:r>
            <a:r>
              <a:rPr lang="en-US" sz="1800" dirty="0" err="1">
                <a:solidFill>
                  <a:schemeClr val="tx1"/>
                </a:solidFill>
                <a:hlinkClick r:id="rId3"/>
              </a:rPr>
              <a:t>FigShare</a:t>
            </a:r>
            <a:r>
              <a:rPr lang="en-US" sz="1800" dirty="0">
                <a:solidFill>
                  <a:schemeClr val="tx1"/>
                </a:solidFill>
              </a:rPr>
              <a:t>, </a:t>
            </a:r>
            <a:r>
              <a:rPr lang="en-US" sz="1800" dirty="0">
                <a:solidFill>
                  <a:schemeClr val="tx1"/>
                </a:solidFill>
                <a:hlinkClick r:id="rId4"/>
              </a:rPr>
              <a:t>Dryad</a:t>
            </a:r>
            <a:r>
              <a:rPr lang="en-US" sz="1800" dirty="0">
                <a:solidFill>
                  <a:schemeClr val="tx1"/>
                </a:solidFill>
              </a:rPr>
              <a:t>, etc.)</a:t>
            </a:r>
          </a:p>
          <a:p>
            <a:pPr>
              <a:spcBef>
                <a:spcPts val="600"/>
              </a:spcBef>
            </a:pPr>
            <a:r>
              <a:rPr lang="en-US" sz="2600" dirty="0">
                <a:solidFill>
                  <a:schemeClr val="tx1"/>
                </a:solidFill>
              </a:rPr>
              <a:t>Captures</a:t>
            </a:r>
          </a:p>
          <a:p>
            <a:pPr lvl="1"/>
            <a:r>
              <a:rPr lang="en-US" sz="1800" dirty="0" err="1">
                <a:solidFill>
                  <a:schemeClr val="tx1"/>
                </a:solidFill>
                <a:hlinkClick r:id="rId5"/>
              </a:rPr>
              <a:t>CiteULike</a:t>
            </a:r>
            <a:r>
              <a:rPr lang="en-US" sz="1800" dirty="0">
                <a:solidFill>
                  <a:schemeClr val="tx1"/>
                </a:solidFill>
              </a:rPr>
              <a:t> bookmarks, </a:t>
            </a:r>
            <a:r>
              <a:rPr lang="en-US" sz="1800" dirty="0" err="1">
                <a:solidFill>
                  <a:schemeClr val="tx1"/>
                </a:solidFill>
                <a:hlinkClick r:id="rId6"/>
              </a:rPr>
              <a:t>Mendeley</a:t>
            </a:r>
            <a:r>
              <a:rPr lang="en-US" sz="1800" dirty="0">
                <a:solidFill>
                  <a:schemeClr val="tx1"/>
                </a:solidFill>
                <a:hlinkClick r:id="rId6"/>
              </a:rPr>
              <a:t> </a:t>
            </a:r>
            <a:r>
              <a:rPr lang="en-US" sz="1800" dirty="0">
                <a:solidFill>
                  <a:schemeClr val="tx1"/>
                </a:solidFill>
              </a:rPr>
              <a:t>readers/groups, </a:t>
            </a:r>
            <a:r>
              <a:rPr lang="en-US" sz="1800" dirty="0">
                <a:solidFill>
                  <a:schemeClr val="tx1"/>
                </a:solidFill>
                <a:hlinkClick r:id="rId7"/>
              </a:rPr>
              <a:t>Delicio.</a:t>
            </a:r>
            <a:r>
              <a:rPr lang="en-US" sz="2300" dirty="0">
                <a:solidFill>
                  <a:schemeClr val="tx1"/>
                </a:solidFill>
                <a:hlinkClick r:id="rId7"/>
              </a:rPr>
              <a:t>us</a:t>
            </a:r>
            <a:endParaRPr lang="en-US" sz="2300" dirty="0">
              <a:solidFill>
                <a:schemeClr val="tx1"/>
              </a:solidFill>
            </a:endParaRPr>
          </a:p>
          <a:p>
            <a:pPr>
              <a:spcBef>
                <a:spcPts val="600"/>
              </a:spcBef>
            </a:pPr>
            <a:r>
              <a:rPr lang="en-US" sz="2600" dirty="0">
                <a:solidFill>
                  <a:schemeClr val="tx1"/>
                </a:solidFill>
              </a:rPr>
              <a:t>Mentions</a:t>
            </a:r>
          </a:p>
          <a:p>
            <a:pPr lvl="1"/>
            <a:r>
              <a:rPr lang="en-US" sz="1800" dirty="0">
                <a:solidFill>
                  <a:schemeClr val="tx1"/>
                </a:solidFill>
              </a:rPr>
              <a:t>Blog posts, news stories, Wikipedia articles, comments, reviews</a:t>
            </a:r>
          </a:p>
          <a:p>
            <a:pPr>
              <a:spcBef>
                <a:spcPts val="600"/>
              </a:spcBef>
            </a:pPr>
            <a:r>
              <a:rPr lang="en-US" sz="2600" dirty="0">
                <a:solidFill>
                  <a:schemeClr val="tx1"/>
                </a:solidFill>
              </a:rPr>
              <a:t>Social Media</a:t>
            </a:r>
          </a:p>
          <a:p>
            <a:pPr lvl="1"/>
            <a:r>
              <a:rPr lang="en-US" sz="1800" dirty="0">
                <a:solidFill>
                  <a:schemeClr val="tx1"/>
                </a:solidFill>
              </a:rPr>
              <a:t>Tweets, Google+, Facebook likes, shares, ratings</a:t>
            </a:r>
          </a:p>
          <a:p>
            <a:pPr>
              <a:spcBef>
                <a:spcPts val="600"/>
              </a:spcBef>
            </a:pPr>
            <a:r>
              <a:rPr lang="en-US" sz="2600" dirty="0">
                <a:solidFill>
                  <a:schemeClr val="tx1"/>
                </a:solidFill>
              </a:rPr>
              <a:t>Citations</a:t>
            </a:r>
          </a:p>
          <a:p>
            <a:pPr lvl="1"/>
            <a:r>
              <a:rPr lang="en-US" sz="1800" dirty="0">
                <a:solidFill>
                  <a:schemeClr val="tx1"/>
                </a:solidFill>
              </a:rPr>
              <a:t>Web of Science, Scopus, </a:t>
            </a:r>
            <a:r>
              <a:rPr lang="en-US" sz="1800" dirty="0">
                <a:solidFill>
                  <a:schemeClr val="tx1"/>
                </a:solidFill>
                <a:hlinkClick r:id="rId8"/>
              </a:rPr>
              <a:t>CrossRef</a:t>
            </a:r>
            <a:r>
              <a:rPr lang="en-US" sz="1800" dirty="0">
                <a:solidFill>
                  <a:schemeClr val="tx1"/>
                </a:solidFill>
              </a:rPr>
              <a:t>, PubMed Central, Microsoft Academic Search</a:t>
            </a:r>
          </a:p>
        </p:txBody>
      </p:sp>
    </p:spTree>
    <p:extLst>
      <p:ext uri="{BB962C8B-B14F-4D97-AF65-F5344CB8AC3E}">
        <p14:creationId xmlns:p14="http://schemas.microsoft.com/office/powerpoint/2010/main" val="182739392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5892" y="1382890"/>
            <a:ext cx="8607303" cy="1213555"/>
          </a:xfrm>
        </p:spPr>
        <p:txBody>
          <a:bodyPr>
            <a:noAutofit/>
          </a:bodyPr>
          <a:lstStyle/>
          <a:p>
            <a:r>
              <a:rPr lang="en-US" sz="4800" dirty="0"/>
              <a:t>Scholarly </a:t>
            </a:r>
            <a:r>
              <a:rPr lang="en-US" sz="4800" dirty="0" smtClean="0"/>
              <a:t>Publishing</a:t>
            </a:r>
            <a:endParaRPr lang="en-US" sz="4800" dirty="0"/>
          </a:p>
        </p:txBody>
      </p:sp>
      <p:sp>
        <p:nvSpPr>
          <p:cNvPr id="3" name="Subtitle 2"/>
          <p:cNvSpPr>
            <a:spLocks noGrp="1"/>
          </p:cNvSpPr>
          <p:nvPr>
            <p:ph type="subTitle" idx="1"/>
          </p:nvPr>
        </p:nvSpPr>
        <p:spPr/>
        <p:txBody>
          <a:bodyPr>
            <a:normAutofit/>
          </a:bodyPr>
          <a:lstStyle/>
          <a:p>
            <a:r>
              <a:rPr lang="en-US" dirty="0" smtClean="0"/>
              <a:t>Gail McMillan: gailmac@vt.edu</a:t>
            </a:r>
          </a:p>
          <a:p>
            <a:r>
              <a:rPr lang="en-US" sz="1600" dirty="0"/>
              <a:t>Professor, Virginia Tech </a:t>
            </a:r>
            <a:r>
              <a:rPr lang="en-US" sz="1600" dirty="0" smtClean="0"/>
              <a:t>Libraries: </a:t>
            </a:r>
            <a:r>
              <a:rPr lang="en-US" sz="1600" dirty="0"/>
              <a:t>421 Newman Library</a:t>
            </a:r>
          </a:p>
          <a:p>
            <a:r>
              <a:rPr lang="en-US" sz="1600" dirty="0"/>
              <a:t>Director, </a:t>
            </a:r>
            <a:r>
              <a:rPr lang="en-US" sz="1600" dirty="0">
                <a:hlinkClick r:id="rId3"/>
              </a:rPr>
              <a:t>Scholarly Communication</a:t>
            </a:r>
            <a:endParaRPr lang="en-US" sz="1600" dirty="0"/>
          </a:p>
        </p:txBody>
      </p:sp>
      <p:pic>
        <p:nvPicPr>
          <p:cNvPr id="5" name="Picture 4" descr="Screen Shot 2015-01-29 at 12.38.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5750" y="5872752"/>
            <a:ext cx="1460500" cy="495300"/>
          </a:xfrm>
          <a:prstGeom prst="rect">
            <a:avLst/>
          </a:prstGeom>
        </p:spPr>
      </p:pic>
    </p:spTree>
    <p:extLst>
      <p:ext uri="{BB962C8B-B14F-4D97-AF65-F5344CB8AC3E}">
        <p14:creationId xmlns:p14="http://schemas.microsoft.com/office/powerpoint/2010/main" val="1539192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theses and dissertations</a:t>
            </a:r>
            <a:endParaRPr lang="en-US" dirty="0"/>
          </a:p>
        </p:txBody>
      </p:sp>
      <p:sp>
        <p:nvSpPr>
          <p:cNvPr id="3" name="Content Placeholder 2"/>
          <p:cNvSpPr>
            <a:spLocks noGrp="1"/>
          </p:cNvSpPr>
          <p:nvPr>
            <p:ph idx="1"/>
          </p:nvPr>
        </p:nvSpPr>
        <p:spPr>
          <a:xfrm>
            <a:off x="2231136" y="2501567"/>
            <a:ext cx="7729728" cy="3653574"/>
          </a:xfrm>
        </p:spPr>
        <p:txBody>
          <a:bodyPr>
            <a:noAutofit/>
          </a:bodyPr>
          <a:lstStyle/>
          <a:p>
            <a:r>
              <a:rPr lang="en-US" sz="2400" dirty="0" smtClean="0"/>
              <a:t>Original research</a:t>
            </a:r>
          </a:p>
          <a:p>
            <a:r>
              <a:rPr lang="en-US" sz="2400" dirty="0" smtClean="0"/>
              <a:t>Original contribution to scholarship</a:t>
            </a:r>
          </a:p>
          <a:p>
            <a:r>
              <a:rPr lang="en-US" sz="2400" dirty="0" smtClean="0"/>
              <a:t>Continuing contribution to scholarship</a:t>
            </a:r>
          </a:p>
          <a:p>
            <a:r>
              <a:rPr lang="en-US" sz="2400" dirty="0" smtClean="0"/>
              <a:t>Writing ability</a:t>
            </a:r>
          </a:p>
          <a:p>
            <a:r>
              <a:rPr lang="en-US" sz="2400" b="1" dirty="0" smtClean="0"/>
              <a:t>Goals of ETDs</a:t>
            </a:r>
          </a:p>
          <a:p>
            <a:pPr lvl="1"/>
            <a:r>
              <a:rPr lang="en-US" sz="2000" dirty="0" smtClean="0"/>
              <a:t>Discoverable</a:t>
            </a:r>
          </a:p>
          <a:p>
            <a:pPr lvl="1"/>
            <a:r>
              <a:rPr lang="en-US" sz="2000" dirty="0" smtClean="0"/>
              <a:t>Integrity of content: readable/viewable in future; non-proprietary formats</a:t>
            </a:r>
          </a:p>
          <a:p>
            <a:pPr lvl="1"/>
            <a:r>
              <a:rPr lang="en-US" sz="2000" dirty="0" smtClean="0"/>
              <a:t>Data behind illustrations, data, and conclusions</a:t>
            </a:r>
            <a:endParaRPr lang="en-US" sz="2000" dirty="0"/>
          </a:p>
        </p:txBody>
      </p:sp>
    </p:spTree>
    <p:extLst>
      <p:ext uri="{BB962C8B-B14F-4D97-AF65-F5344CB8AC3E}">
        <p14:creationId xmlns:p14="http://schemas.microsoft.com/office/powerpoint/2010/main" val="68132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457" y="379117"/>
            <a:ext cx="9613861" cy="1080938"/>
          </a:xfrm>
        </p:spPr>
        <p:txBody>
          <a:bodyPr>
            <a:normAutofit/>
          </a:bodyPr>
          <a:lstStyle/>
          <a:p>
            <a:r>
              <a:rPr lang="en-US" dirty="0"/>
              <a:t>Traditional ETD or </a:t>
            </a:r>
            <a:r>
              <a:rPr lang="en-US" dirty="0" smtClean="0"/>
              <a:t>not</a:t>
            </a:r>
            <a:endParaRPr lang="en-US" dirty="0"/>
          </a:p>
        </p:txBody>
      </p:sp>
      <p:pic>
        <p:nvPicPr>
          <p:cNvPr id="4"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787170" y="1938109"/>
            <a:ext cx="3019760" cy="2337944"/>
          </a:xfrm>
        </p:spPr>
      </p:pic>
      <p:pic>
        <p:nvPicPr>
          <p:cNvPr id="5" name="Picture 4">
            <a:hlinkClick r:id="rId3"/>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7888" y="3174522"/>
            <a:ext cx="1418772" cy="1101531"/>
          </a:xfrm>
          <a:prstGeom prst="rect">
            <a:avLst/>
          </a:prstGeom>
        </p:spPr>
      </p:pic>
      <p:pic>
        <p:nvPicPr>
          <p:cNvPr id="3" name="Picture 2">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168" y="4554747"/>
            <a:ext cx="6092492" cy="2053086"/>
          </a:xfrm>
          <a:prstGeom prst="rect">
            <a:avLst/>
          </a:prstGeom>
        </p:spPr>
      </p:pic>
      <p:pic>
        <p:nvPicPr>
          <p:cNvPr id="6" name="Picture 5">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2890" y="1738749"/>
            <a:ext cx="4905113" cy="4869084"/>
          </a:xfrm>
          <a:prstGeom prst="rect">
            <a:avLst/>
          </a:prstGeom>
        </p:spPr>
      </p:pic>
    </p:spTree>
    <p:extLst>
      <p:ext uri="{BB962C8B-B14F-4D97-AF65-F5344CB8AC3E}">
        <p14:creationId xmlns:p14="http://schemas.microsoft.com/office/powerpoint/2010/main" val="194034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489" y="417658"/>
            <a:ext cx="7729728" cy="1188720"/>
          </a:xfrm>
        </p:spPr>
        <p:txBody>
          <a:bodyPr/>
          <a:lstStyle/>
          <a:p>
            <a:r>
              <a:rPr lang="en-US" dirty="0" smtClean="0"/>
              <a:t>Copyright</a:t>
            </a:r>
            <a:endParaRPr lang="en-US" dirty="0"/>
          </a:p>
        </p:txBody>
      </p:sp>
      <p:sp>
        <p:nvSpPr>
          <p:cNvPr id="3" name="Content Placeholder 2"/>
          <p:cNvSpPr>
            <a:spLocks noGrp="1"/>
          </p:cNvSpPr>
          <p:nvPr>
            <p:ph idx="1"/>
          </p:nvPr>
        </p:nvSpPr>
        <p:spPr>
          <a:xfrm>
            <a:off x="2220489" y="2037329"/>
            <a:ext cx="10468981" cy="3599316"/>
          </a:xfrm>
        </p:spPr>
        <p:txBody>
          <a:bodyPr>
            <a:normAutofit/>
          </a:bodyPr>
          <a:lstStyle/>
          <a:p>
            <a:r>
              <a:rPr lang="en-US" altLang="en-US" sz="2400" dirty="0">
                <a:latin typeface="Helvetica Neue" charset="0"/>
              </a:rPr>
              <a:t>Copyright Law: </a:t>
            </a:r>
            <a:r>
              <a:rPr lang="en-US" altLang="en-US" sz="2400" i="1" dirty="0">
                <a:latin typeface="Helvetica Neue" charset="0"/>
              </a:rPr>
              <a:t>U.S. Code, Title 17</a:t>
            </a:r>
          </a:p>
          <a:p>
            <a:pPr lvl="3">
              <a:buFont typeface="Times" charset="0"/>
              <a:buNone/>
            </a:pPr>
            <a:r>
              <a:rPr lang="en-US" altLang="en-US" sz="2000" dirty="0">
                <a:latin typeface="Helvetica Neue" charset="0"/>
              </a:rPr>
              <a:t>Section 102: original works of authorship </a:t>
            </a:r>
            <a:r>
              <a:rPr lang="en-US" altLang="en-US" sz="2000" u="sng" dirty="0">
                <a:latin typeface="Helvetica Neue" charset="0"/>
              </a:rPr>
              <a:t>fixed in any tangible medium</a:t>
            </a:r>
            <a:r>
              <a:rPr lang="en-US" altLang="en-US" sz="2000" dirty="0">
                <a:latin typeface="Helvetica Neue" charset="0"/>
              </a:rPr>
              <a:t> of expression, </a:t>
            </a:r>
            <a:endParaRPr lang="en-US" altLang="en-US" sz="2000" dirty="0" smtClean="0">
              <a:latin typeface="Helvetica Neue" charset="0"/>
            </a:endParaRPr>
          </a:p>
          <a:p>
            <a:pPr lvl="3">
              <a:buFont typeface="Times" charset="0"/>
              <a:buNone/>
            </a:pPr>
            <a:r>
              <a:rPr lang="en-US" altLang="en-US" sz="2000" dirty="0" smtClean="0">
                <a:latin typeface="Helvetica Neue" charset="0"/>
              </a:rPr>
              <a:t>now </a:t>
            </a:r>
            <a:r>
              <a:rPr lang="en-US" altLang="en-US" sz="2000" dirty="0">
                <a:latin typeface="Helvetica Neue" charset="0"/>
              </a:rPr>
              <a:t>known or later developed, from which they can be communicated</a:t>
            </a:r>
            <a:endParaRPr lang="en-US" altLang="en-US" sz="4800" i="1" dirty="0">
              <a:latin typeface="Helvetica Neue" charset="0"/>
            </a:endParaRPr>
          </a:p>
          <a:p>
            <a:r>
              <a:rPr lang="en-US" altLang="en-US" sz="2400" dirty="0">
                <a:latin typeface="Helvetica Neue" charset="0"/>
              </a:rPr>
              <a:t>Copyright is automatic (no © </a:t>
            </a:r>
            <a:r>
              <a:rPr lang="en-US" altLang="en-US" sz="2400" dirty="0" smtClean="0">
                <a:latin typeface="Helvetica Neue" charset="0"/>
              </a:rPr>
              <a:t>required) </a:t>
            </a:r>
          </a:p>
          <a:p>
            <a:r>
              <a:rPr lang="en-US" altLang="en-US" sz="2400" dirty="0" smtClean="0">
                <a:latin typeface="Helvetica Neue" charset="0"/>
              </a:rPr>
              <a:t>Copyright </a:t>
            </a:r>
            <a:r>
              <a:rPr lang="en-US" altLang="en-US" sz="2400" dirty="0">
                <a:latin typeface="Helvetica Neue" charset="0"/>
              </a:rPr>
              <a:t>registration is not required</a:t>
            </a:r>
          </a:p>
          <a:p>
            <a:r>
              <a:rPr lang="en-US" altLang="en-US" sz="2400" dirty="0">
                <a:latin typeface="Helvetica Neue" charset="0"/>
              </a:rPr>
              <a:t>Payment is not </a:t>
            </a:r>
            <a:r>
              <a:rPr lang="en-US" altLang="en-US" sz="2400" dirty="0" smtClean="0">
                <a:latin typeface="Helvetica Neue" charset="0"/>
              </a:rPr>
              <a:t>required</a:t>
            </a:r>
            <a:endParaRPr lang="en-US" altLang="en-US" sz="2400" dirty="0">
              <a:latin typeface="Helvetica Neue" charset="0"/>
            </a:endParaRPr>
          </a:p>
        </p:txBody>
      </p:sp>
    </p:spTree>
    <p:extLst>
      <p:ext uri="{BB962C8B-B14F-4D97-AF65-F5344CB8AC3E}">
        <p14:creationId xmlns:p14="http://schemas.microsoft.com/office/powerpoint/2010/main" val="1523369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9605" y="515322"/>
            <a:ext cx="7729728" cy="1188720"/>
          </a:xfrm>
        </p:spPr>
        <p:txBody>
          <a:bodyPr/>
          <a:lstStyle/>
          <a:p>
            <a:r>
              <a:rPr lang="en-US" dirty="0" smtClean="0"/>
              <a:t>Creative Commons Licenses</a:t>
            </a:r>
            <a:endParaRPr lang="en-US" dirty="0"/>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77813" r="-177813"/>
          <a:stretch>
            <a:fillRect/>
          </a:stretch>
        </p:blipFill>
        <p:spPr>
          <a:xfrm>
            <a:off x="127028" y="2153410"/>
            <a:ext cx="7312172" cy="4333139"/>
          </a:xfr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3359" y="1928724"/>
            <a:ext cx="4247186" cy="478250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18050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2601309"/>
            <a:ext cx="8229600" cy="3651819"/>
          </a:xfrm>
        </p:spPr>
        <p:txBody>
          <a:bodyPr>
            <a:normAutofit/>
          </a:bodyPr>
          <a:lstStyle/>
          <a:p>
            <a:pPr marL="0" indent="0">
              <a:buNone/>
            </a:pPr>
            <a:endParaRPr lang="en-US" sz="1200" dirty="0"/>
          </a:p>
          <a:p>
            <a:pPr marL="0" indent="0">
              <a:buNone/>
            </a:pPr>
            <a:r>
              <a:rPr lang="en-US" sz="2400" dirty="0" smtClean="0"/>
              <a:t>I </a:t>
            </a:r>
            <a:r>
              <a:rPr lang="en-US" sz="2400" dirty="0"/>
              <a:t>hereby grant to </a:t>
            </a:r>
            <a:r>
              <a:rPr lang="en-US" sz="2400" dirty="0" smtClean="0"/>
              <a:t>Virginia Tech the </a:t>
            </a:r>
            <a:r>
              <a:rPr lang="en-US" sz="2400" dirty="0"/>
              <a:t>non-exclusive license to archive and </a:t>
            </a:r>
            <a:r>
              <a:rPr lang="en-US" sz="2400" dirty="0" smtClean="0"/>
              <a:t>make accessible</a:t>
            </a:r>
            <a:r>
              <a:rPr lang="en-US" sz="2400" dirty="0"/>
              <a:t>, under the conditions specified </a:t>
            </a:r>
            <a:r>
              <a:rPr lang="en-US" sz="2400" dirty="0" smtClean="0"/>
              <a:t>above, </a:t>
            </a:r>
            <a:r>
              <a:rPr lang="en-US" sz="2400" dirty="0"/>
              <a:t>my thesis, or dissertation, in whole or in part in all forms </a:t>
            </a:r>
            <a:r>
              <a:rPr lang="en-US" sz="2400" dirty="0" smtClean="0"/>
              <a:t>of media</a:t>
            </a:r>
            <a:r>
              <a:rPr lang="en-US" sz="2400" dirty="0"/>
              <a:t>, now or hereafter known</a:t>
            </a:r>
            <a:r>
              <a:rPr lang="en-US" sz="2400" dirty="0" smtClean="0"/>
              <a:t>.</a:t>
            </a:r>
          </a:p>
          <a:p>
            <a:pPr marL="0" indent="0">
              <a:buNone/>
            </a:pPr>
            <a:endParaRPr lang="en-US" sz="2400" dirty="0"/>
          </a:p>
          <a:p>
            <a:pPr marL="0" indent="0">
              <a:buNone/>
            </a:pPr>
            <a:r>
              <a:rPr lang="en-US" sz="2400" dirty="0"/>
              <a:t>I retain all other ownership rights to the copyright of the thesis or dissertation including the right to use </a:t>
            </a:r>
            <a:r>
              <a:rPr lang="en-US" sz="2400" dirty="0" smtClean="0"/>
              <a:t>all </a:t>
            </a:r>
            <a:r>
              <a:rPr lang="en-US" sz="2400" dirty="0"/>
              <a:t>or part of this thesis or dissertation in future works (such as articles or books</a:t>
            </a:r>
            <a:r>
              <a:rPr lang="en-US" sz="2400" dirty="0" smtClean="0"/>
              <a:t>).</a:t>
            </a:r>
            <a:endParaRPr lang="en-US" sz="2400" dirty="0"/>
          </a:p>
        </p:txBody>
      </p:sp>
      <p:sp>
        <p:nvSpPr>
          <p:cNvPr id="4" name="Title 1"/>
          <p:cNvSpPr>
            <a:spLocks noGrp="1"/>
          </p:cNvSpPr>
          <p:nvPr>
            <p:ph type="title"/>
          </p:nvPr>
        </p:nvSpPr>
        <p:spPr>
          <a:xfrm>
            <a:off x="1905000" y="850812"/>
            <a:ext cx="8229600" cy="1219200"/>
          </a:xfrm>
        </p:spPr>
        <p:txBody>
          <a:bodyPr/>
          <a:lstStyle/>
          <a:p>
            <a:r>
              <a:rPr lang="en-US" dirty="0" smtClean="0"/>
              <a:t>ETD License</a:t>
            </a:r>
            <a:endParaRPr lang="en-US" dirty="0"/>
          </a:p>
        </p:txBody>
      </p:sp>
    </p:spTree>
    <p:extLst>
      <p:ext uri="{BB962C8B-B14F-4D97-AF65-F5344CB8AC3E}">
        <p14:creationId xmlns:p14="http://schemas.microsoft.com/office/powerpoint/2010/main" val="646023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813" y="421872"/>
            <a:ext cx="10594760" cy="1188720"/>
          </a:xfrm>
        </p:spPr>
        <p:txBody>
          <a:bodyPr>
            <a:normAutofit/>
          </a:bodyPr>
          <a:lstStyle/>
          <a:p>
            <a:r>
              <a:rPr lang="en-US" dirty="0" smtClean="0"/>
              <a:t>Choose what Happens to Your </a:t>
            </a:r>
            <a:r>
              <a:rPr lang="en-US" dirty="0"/>
              <a:t>Approved ETD</a:t>
            </a:r>
          </a:p>
        </p:txBody>
      </p:sp>
      <p:sp>
        <p:nvSpPr>
          <p:cNvPr id="3" name="Content Placeholder 2"/>
          <p:cNvSpPr>
            <a:spLocks noGrp="1"/>
          </p:cNvSpPr>
          <p:nvPr>
            <p:ph idx="1"/>
          </p:nvPr>
        </p:nvSpPr>
        <p:spPr>
          <a:xfrm>
            <a:off x="2130356" y="1828800"/>
            <a:ext cx="9905699" cy="4658264"/>
          </a:xfrm>
        </p:spPr>
        <p:txBody>
          <a:bodyPr>
            <a:normAutofit/>
          </a:bodyPr>
          <a:lstStyle/>
          <a:p>
            <a:r>
              <a:rPr lang="en-US" altLang="en-US" sz="2400" b="1" dirty="0">
                <a:latin typeface="Helvetica Neue" charset="0"/>
              </a:rPr>
              <a:t>Worldwide </a:t>
            </a:r>
            <a:r>
              <a:rPr lang="en-US" altLang="en-US" sz="2400" b="1" dirty="0" smtClean="0">
                <a:latin typeface="Helvetica Neue" charset="0"/>
              </a:rPr>
              <a:t>Access</a:t>
            </a:r>
            <a:endParaRPr lang="en-US" altLang="en-US" sz="2400" dirty="0">
              <a:latin typeface="Helvetica Neue" charset="0"/>
            </a:endParaRPr>
          </a:p>
          <a:p>
            <a:pPr marL="0" indent="0">
              <a:buNone/>
            </a:pPr>
            <a:r>
              <a:rPr lang="en-US" altLang="en-US" sz="2800" dirty="0">
                <a:latin typeface="Helvetica Neue" charset="0"/>
              </a:rPr>
              <a:t>	</a:t>
            </a:r>
            <a:r>
              <a:rPr lang="en-US" altLang="en-US" sz="2000" dirty="0" smtClean="0">
                <a:latin typeface="Helvetica Neue" charset="0"/>
              </a:rPr>
              <a:t>Publicly available through </a:t>
            </a:r>
            <a:r>
              <a:rPr lang="en-US" altLang="en-US" sz="2000" dirty="0" err="1" smtClean="0">
                <a:solidFill>
                  <a:srgbClr val="FF8C13"/>
                </a:solidFill>
                <a:latin typeface="Helvetica Neue" charset="0"/>
              </a:rPr>
              <a:t>vtechworks.lib.vt.edu</a:t>
            </a:r>
            <a:endParaRPr lang="en-US" altLang="en-US" sz="2000" dirty="0" smtClean="0">
              <a:solidFill>
                <a:srgbClr val="FF8C13"/>
              </a:solidFill>
              <a:latin typeface="Helvetica Neue" charset="0"/>
            </a:endParaRPr>
          </a:p>
          <a:p>
            <a:pPr marL="0" indent="0">
              <a:buNone/>
            </a:pPr>
            <a:r>
              <a:rPr lang="en-US" altLang="en-US" sz="2000" b="1" dirty="0">
                <a:solidFill>
                  <a:srgbClr val="FF0000"/>
                </a:solidFill>
                <a:latin typeface="Helvetica Neue" charset="0"/>
              </a:rPr>
              <a:t>	</a:t>
            </a:r>
            <a:r>
              <a:rPr lang="en-US" altLang="en-US" sz="2000" dirty="0" smtClean="0">
                <a:solidFill>
                  <a:schemeClr val="tx1"/>
                </a:solidFill>
                <a:latin typeface="Helvetica Neue" charset="0"/>
              </a:rPr>
              <a:t>VT mission: </a:t>
            </a:r>
            <a:r>
              <a:rPr lang="en-US" sz="2000" dirty="0"/>
              <a:t>discovery and dissemination of new knowledge</a:t>
            </a:r>
            <a:endParaRPr lang="en-US" altLang="en-US" sz="2000" dirty="0">
              <a:solidFill>
                <a:srgbClr val="FF0000"/>
              </a:solidFill>
              <a:latin typeface="Helvetica Neue" charset="0"/>
            </a:endParaRPr>
          </a:p>
          <a:p>
            <a:r>
              <a:rPr lang="en-US" altLang="en-US" sz="2400" b="1" dirty="0">
                <a:latin typeface="Helvetica Neue" charset="0"/>
              </a:rPr>
              <a:t>VT-only</a:t>
            </a:r>
            <a:endParaRPr lang="en-US" altLang="en-US" sz="2400" dirty="0">
              <a:latin typeface="Helvetica Neue" charset="0"/>
            </a:endParaRPr>
          </a:p>
          <a:p>
            <a:pPr marL="228600" lvl="1" indent="0">
              <a:buNone/>
            </a:pPr>
            <a:r>
              <a:rPr lang="en-US" altLang="en-US" sz="2000" dirty="0" smtClean="0">
                <a:latin typeface="Helvetica Neue" charset="0"/>
              </a:rPr>
              <a:t>	Available to </a:t>
            </a:r>
            <a:r>
              <a:rPr lang="en-US" altLang="en-US" sz="2000" i="1" dirty="0">
                <a:latin typeface="Helvetica Neue" charset="0"/>
              </a:rPr>
              <a:t>current</a:t>
            </a:r>
            <a:r>
              <a:rPr lang="en-US" altLang="en-US" sz="2000" dirty="0">
                <a:latin typeface="Helvetica Neue" charset="0"/>
              </a:rPr>
              <a:t> university community for</a:t>
            </a:r>
            <a:r>
              <a:rPr lang="en-US" altLang="en-US" sz="2000" b="1" dirty="0">
                <a:latin typeface="Helvetica Neue" charset="0"/>
              </a:rPr>
              <a:t> 1 </a:t>
            </a:r>
            <a:r>
              <a:rPr lang="en-US" altLang="en-US" sz="2000" b="1" dirty="0" smtClean="0">
                <a:latin typeface="Helvetica Neue" charset="0"/>
              </a:rPr>
              <a:t>year</a:t>
            </a:r>
            <a:endParaRPr lang="en-US" altLang="en-US" sz="2000" dirty="0">
              <a:latin typeface="Helvetica Neue" charset="0"/>
            </a:endParaRPr>
          </a:p>
          <a:p>
            <a:r>
              <a:rPr lang="en-US" altLang="en-US" sz="2400" b="1" dirty="0" smtClean="0">
                <a:latin typeface="Helvetica Neue" charset="0"/>
              </a:rPr>
              <a:t>Secured </a:t>
            </a:r>
            <a:r>
              <a:rPr lang="en-US" altLang="en-US" sz="2400" dirty="0">
                <a:latin typeface="Helvetica Neue" charset="0"/>
              </a:rPr>
              <a:t>(withheld, embargoed)</a:t>
            </a:r>
          </a:p>
          <a:p>
            <a:pPr marL="228600" lvl="1" indent="0">
              <a:buNone/>
            </a:pPr>
            <a:r>
              <a:rPr lang="en-US" altLang="en-US" sz="2000" dirty="0" smtClean="0">
                <a:latin typeface="Helvetica Neue" charset="0"/>
              </a:rPr>
              <a:t>	</a:t>
            </a:r>
            <a:r>
              <a:rPr lang="en-US" altLang="en-US" sz="2000" b="1" dirty="0" smtClean="0">
                <a:latin typeface="Helvetica Neue" charset="0"/>
              </a:rPr>
              <a:t>No</a:t>
            </a:r>
            <a:r>
              <a:rPr lang="en-US" altLang="en-US" sz="2000" dirty="0" smtClean="0">
                <a:latin typeface="Helvetica Neue" charset="0"/>
              </a:rPr>
              <a:t> access </a:t>
            </a:r>
            <a:r>
              <a:rPr lang="en-US" altLang="en-US" sz="2000" b="1" dirty="0" smtClean="0">
                <a:latin typeface="Helvetica Neue" charset="0"/>
              </a:rPr>
              <a:t>for </a:t>
            </a:r>
            <a:r>
              <a:rPr lang="en-US" altLang="en-US" sz="2000" b="1" dirty="0">
                <a:latin typeface="Helvetica Neue" charset="0"/>
              </a:rPr>
              <a:t>1 year</a:t>
            </a:r>
            <a:r>
              <a:rPr lang="en-US" altLang="en-US" sz="2000" dirty="0">
                <a:latin typeface="Helvetica Neue" charset="0"/>
              </a:rPr>
              <a:t>  </a:t>
            </a:r>
          </a:p>
          <a:p>
            <a:pPr marL="228600" lvl="1" indent="0">
              <a:buNone/>
            </a:pPr>
            <a:r>
              <a:rPr lang="en-US" altLang="en-US" sz="2000" dirty="0" smtClean="0">
                <a:latin typeface="Helvetica Neue" charset="0"/>
              </a:rPr>
              <a:t>	Then publicly </a:t>
            </a:r>
            <a:r>
              <a:rPr lang="en-US" altLang="en-US" sz="2000" dirty="0">
                <a:latin typeface="Helvetica Neue" charset="0"/>
              </a:rPr>
              <a:t>available in </a:t>
            </a:r>
            <a:r>
              <a:rPr lang="en-US" altLang="en-US" sz="2000" dirty="0" err="1">
                <a:latin typeface="Helvetica Neue" charset="0"/>
              </a:rPr>
              <a:t>VTechWorks</a:t>
            </a:r>
            <a:endParaRPr lang="en-US" altLang="en-US" sz="2000" dirty="0">
              <a:latin typeface="Helvetica Neue" charset="0"/>
            </a:endParaRPr>
          </a:p>
          <a:p>
            <a:endParaRPr lang="en-US" dirty="0"/>
          </a:p>
        </p:txBody>
      </p:sp>
    </p:spTree>
    <p:extLst>
      <p:ext uri="{BB962C8B-B14F-4D97-AF65-F5344CB8AC3E}">
        <p14:creationId xmlns:p14="http://schemas.microsoft.com/office/powerpoint/2010/main" val="1539397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410215"/>
            <a:ext cx="10846956" cy="1188720"/>
          </a:xfrm>
        </p:spPr>
        <p:txBody>
          <a:bodyPr>
            <a:normAutofit/>
          </a:bodyPr>
          <a:lstStyle/>
          <a:p>
            <a:r>
              <a:rPr lang="en-US" dirty="0" smtClean="0"/>
              <a:t>The case for making ETDs immediately accessible</a:t>
            </a:r>
            <a:endParaRPr lang="en-US" dirty="0"/>
          </a:p>
        </p:txBody>
      </p:sp>
      <p:sp>
        <p:nvSpPr>
          <p:cNvPr id="3" name="Content Placeholder 2"/>
          <p:cNvSpPr>
            <a:spLocks noGrp="1"/>
          </p:cNvSpPr>
          <p:nvPr>
            <p:ph idx="1"/>
          </p:nvPr>
        </p:nvSpPr>
        <p:spPr>
          <a:xfrm>
            <a:off x="816508" y="2033082"/>
            <a:ext cx="10574581" cy="4438056"/>
          </a:xfrm>
        </p:spPr>
        <p:txBody>
          <a:bodyPr>
            <a:normAutofit lnSpcReduction="10000"/>
          </a:bodyPr>
          <a:lstStyle/>
          <a:p>
            <a:pPr marL="0" indent="0">
              <a:buNone/>
            </a:pPr>
            <a:r>
              <a:rPr lang="en-US" sz="2400" dirty="0"/>
              <a:t>S</a:t>
            </a:r>
            <a:r>
              <a:rPr lang="en-US" sz="2400" dirty="0" smtClean="0"/>
              <a:t>cholarship </a:t>
            </a:r>
            <a:r>
              <a:rPr lang="en-US" sz="2400" dirty="0"/>
              <a:t>on a particular </a:t>
            </a:r>
            <a:r>
              <a:rPr lang="en-US" sz="2400" dirty="0" smtClean="0"/>
              <a:t>topic is easily findable and accessible </a:t>
            </a:r>
          </a:p>
          <a:p>
            <a:r>
              <a:rPr lang="en-US" sz="2400" dirty="0" smtClean="0"/>
              <a:t>Early </a:t>
            </a:r>
            <a:r>
              <a:rPr lang="en-US" sz="2400" dirty="0"/>
              <a:t>career </a:t>
            </a:r>
            <a:r>
              <a:rPr lang="en-US" sz="2400" dirty="0" smtClean="0"/>
              <a:t>scholars are visible.</a:t>
            </a:r>
            <a:endParaRPr lang="en-US" sz="2400" dirty="0"/>
          </a:p>
          <a:p>
            <a:pPr lvl="1"/>
            <a:r>
              <a:rPr lang="en-US" sz="2000" dirty="0" smtClean="0"/>
              <a:t>Cultivate a significant scholarly profile</a:t>
            </a:r>
          </a:p>
          <a:p>
            <a:pPr lvl="1"/>
            <a:r>
              <a:rPr lang="en-US" sz="2000" dirty="0" smtClean="0"/>
              <a:t>Garner additional readers, feedback</a:t>
            </a:r>
          </a:p>
          <a:p>
            <a:r>
              <a:rPr lang="en-US" sz="2400" dirty="0"/>
              <a:t>P</a:t>
            </a:r>
            <a:r>
              <a:rPr lang="en-US" sz="2400" dirty="0" smtClean="0"/>
              <a:t>rofessional opportunities </a:t>
            </a:r>
          </a:p>
          <a:p>
            <a:pPr lvl="1"/>
            <a:r>
              <a:rPr lang="en-US" sz="2000" dirty="0" smtClean="0"/>
              <a:t>Networking</a:t>
            </a:r>
          </a:p>
          <a:p>
            <a:pPr lvl="1"/>
            <a:r>
              <a:rPr lang="en-US" sz="2000" dirty="0"/>
              <a:t>P</a:t>
            </a:r>
            <a:r>
              <a:rPr lang="en-US" sz="2000" dirty="0" smtClean="0"/>
              <a:t>ublishing prospects: </a:t>
            </a:r>
            <a:r>
              <a:rPr lang="en-US" sz="2000" dirty="0"/>
              <a:t>Harvard Press acquisitions editor: “If you can’t find it, you can’t sign it</a:t>
            </a:r>
            <a:r>
              <a:rPr lang="en-US" sz="2000" dirty="0" smtClean="0"/>
              <a:t>.”</a:t>
            </a:r>
          </a:p>
          <a:p>
            <a:pPr lvl="1"/>
            <a:r>
              <a:rPr lang="en-US" sz="2000" dirty="0" smtClean="0"/>
              <a:t>Invited lectures </a:t>
            </a:r>
          </a:p>
          <a:p>
            <a:r>
              <a:rPr lang="en-US" sz="2400" dirty="0" smtClean="0"/>
              <a:t>Inherent value in </a:t>
            </a:r>
            <a:r>
              <a:rPr lang="en-US" sz="2400" dirty="0"/>
              <a:t>openly sharing scholarly </a:t>
            </a:r>
            <a:r>
              <a:rPr lang="en-US" sz="2400" dirty="0" smtClean="0"/>
              <a:t>work</a:t>
            </a:r>
          </a:p>
          <a:p>
            <a:pPr lvl="1"/>
            <a:r>
              <a:rPr lang="en-US" sz="2000" dirty="0" smtClean="0"/>
              <a:t>Scholars working outside the Western academy</a:t>
            </a:r>
            <a:endParaRPr lang="en-US" sz="2000" dirty="0"/>
          </a:p>
          <a:p>
            <a:pPr lvl="1"/>
            <a:endParaRPr lang="en-US" dirty="0"/>
          </a:p>
        </p:txBody>
      </p:sp>
    </p:spTree>
    <p:extLst>
      <p:ext uri="{BB962C8B-B14F-4D97-AF65-F5344CB8AC3E}">
        <p14:creationId xmlns:p14="http://schemas.microsoft.com/office/powerpoint/2010/main" val="670126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2351</TotalTime>
  <Words>2737</Words>
  <Application>Microsoft Macintosh PowerPoint</Application>
  <PresentationFormat>Widescreen</PresentationFormat>
  <Paragraphs>385</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 Bold</vt:lpstr>
      <vt:lpstr>Calibri</vt:lpstr>
      <vt:lpstr>Gill Sans MT</vt:lpstr>
      <vt:lpstr>Helvetica Neue</vt:lpstr>
      <vt:lpstr>ＭＳ Ｐゴシック</vt:lpstr>
      <vt:lpstr>Times</vt:lpstr>
      <vt:lpstr>Wingdings</vt:lpstr>
      <vt:lpstr>Arial</vt:lpstr>
      <vt:lpstr>Parcel</vt:lpstr>
      <vt:lpstr>Scholarly Publishing</vt:lpstr>
      <vt:lpstr>Virginia Tech: Land grant mission</vt:lpstr>
      <vt:lpstr>Goals of theses and dissertations</vt:lpstr>
      <vt:lpstr>Traditional ETD or not</vt:lpstr>
      <vt:lpstr>Copyright</vt:lpstr>
      <vt:lpstr>Creative Commons Licenses</vt:lpstr>
      <vt:lpstr>ETD License</vt:lpstr>
      <vt:lpstr>Choose what Happens to Your Approved ETD</vt:lpstr>
      <vt:lpstr>The case for making ETDs immediately accessible</vt:lpstr>
      <vt:lpstr>Public Access is NOT a Red Flag for Publishers</vt:lpstr>
      <vt:lpstr>Public Access is NOT a Red Flag for Publishers</vt:lpstr>
      <vt:lpstr>Based on the data  from 2011-2012 editors’/publishers’ surveys</vt:lpstr>
      <vt:lpstr>University press editors are invested in the book as an entity unto itself</vt:lpstr>
      <vt:lpstr>Open Access</vt:lpstr>
      <vt:lpstr>Where to publish</vt:lpstr>
      <vt:lpstr>Choosing Where to Publish</vt:lpstr>
      <vt:lpstr>PowerPoint Presentation</vt:lpstr>
      <vt:lpstr>Finding Journal Publishers</vt:lpstr>
      <vt:lpstr>Beware of bogus journals</vt:lpstr>
      <vt:lpstr>Changing Business Models</vt:lpstr>
      <vt:lpstr>VT Open Access Subvention Fund</vt:lpstr>
      <vt:lpstr>Virginia Tech Open Access Subvention Fund </vt:lpstr>
      <vt:lpstr>Balanced Approach to Copyright</vt:lpstr>
      <vt:lpstr>Measuring Scholarship</vt:lpstr>
      <vt:lpstr>Altmetrics</vt:lpstr>
      <vt:lpstr>Some Sources of Altmetrics</vt:lpstr>
      <vt:lpstr>Scholarly Publishing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ETDs: electronic theses  &amp; dissertations</dc:title>
  <dc:creator>McMillan, Gail</dc:creator>
  <cp:lastModifiedBy>McMillan, Gail</cp:lastModifiedBy>
  <cp:revision>74</cp:revision>
  <cp:lastPrinted>2017-02-01T16:18:03Z</cp:lastPrinted>
  <dcterms:created xsi:type="dcterms:W3CDTF">2016-03-15T12:14:09Z</dcterms:created>
  <dcterms:modified xsi:type="dcterms:W3CDTF">2017-02-02T18:49:39Z</dcterms:modified>
</cp:coreProperties>
</file>