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media/audio1.bin" ContentType="audio/unknown"/>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66" r:id="rId1"/>
  </p:sldMasterIdLst>
  <p:notesMasterIdLst>
    <p:notesMasterId r:id="rId42"/>
  </p:notesMasterIdLst>
  <p:sldIdLst>
    <p:sldId id="256" r:id="rId2"/>
    <p:sldId id="257" r:id="rId3"/>
    <p:sldId id="289" r:id="rId4"/>
    <p:sldId id="283" r:id="rId5"/>
    <p:sldId id="291" r:id="rId6"/>
    <p:sldId id="284" r:id="rId7"/>
    <p:sldId id="292" r:id="rId8"/>
    <p:sldId id="285" r:id="rId9"/>
    <p:sldId id="293" r:id="rId10"/>
    <p:sldId id="331" r:id="rId11"/>
    <p:sldId id="342" r:id="rId12"/>
    <p:sldId id="343" r:id="rId13"/>
    <p:sldId id="337" r:id="rId14"/>
    <p:sldId id="290" r:id="rId15"/>
    <p:sldId id="296" r:id="rId16"/>
    <p:sldId id="333" r:id="rId17"/>
    <p:sldId id="344" r:id="rId18"/>
    <p:sldId id="332" r:id="rId19"/>
    <p:sldId id="298" r:id="rId20"/>
    <p:sldId id="299" r:id="rId21"/>
    <p:sldId id="302" r:id="rId22"/>
    <p:sldId id="264" r:id="rId23"/>
    <p:sldId id="267" r:id="rId24"/>
    <p:sldId id="346" r:id="rId25"/>
    <p:sldId id="345" r:id="rId26"/>
    <p:sldId id="303" r:id="rId27"/>
    <p:sldId id="347" r:id="rId28"/>
    <p:sldId id="338" r:id="rId29"/>
    <p:sldId id="301" r:id="rId30"/>
    <p:sldId id="339" r:id="rId31"/>
    <p:sldId id="329" r:id="rId32"/>
    <p:sldId id="304" r:id="rId33"/>
    <p:sldId id="306" r:id="rId34"/>
    <p:sldId id="322" r:id="rId35"/>
    <p:sldId id="323" r:id="rId36"/>
    <p:sldId id="315" r:id="rId37"/>
    <p:sldId id="340" r:id="rId38"/>
    <p:sldId id="341" r:id="rId39"/>
    <p:sldId id="314" r:id="rId40"/>
    <p:sldId id="282" r:id="rId4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S PGothic" pitchFamily="34" charset="-128"/>
        <a:cs typeface="Arial" charset="0"/>
      </a:defRPr>
    </a:lvl1pPr>
    <a:lvl2pPr marL="457200" algn="l" rtl="0" fontAlgn="base">
      <a:spcBef>
        <a:spcPct val="0"/>
      </a:spcBef>
      <a:spcAft>
        <a:spcPct val="0"/>
      </a:spcAft>
      <a:defRPr kern="1200">
        <a:solidFill>
          <a:schemeClr val="tx1"/>
        </a:solidFill>
        <a:latin typeface="Arial" charset="0"/>
        <a:ea typeface="MS PGothic" pitchFamily="34" charset="-128"/>
        <a:cs typeface="Arial" charset="0"/>
      </a:defRPr>
    </a:lvl2pPr>
    <a:lvl3pPr marL="914400" algn="l" rtl="0" fontAlgn="base">
      <a:spcBef>
        <a:spcPct val="0"/>
      </a:spcBef>
      <a:spcAft>
        <a:spcPct val="0"/>
      </a:spcAft>
      <a:defRPr kern="1200">
        <a:solidFill>
          <a:schemeClr val="tx1"/>
        </a:solidFill>
        <a:latin typeface="Arial" charset="0"/>
        <a:ea typeface="MS PGothic" pitchFamily="34" charset="-128"/>
        <a:cs typeface="Arial" charset="0"/>
      </a:defRPr>
    </a:lvl3pPr>
    <a:lvl4pPr marL="1371600" algn="l" rtl="0" fontAlgn="base">
      <a:spcBef>
        <a:spcPct val="0"/>
      </a:spcBef>
      <a:spcAft>
        <a:spcPct val="0"/>
      </a:spcAft>
      <a:defRPr kern="1200">
        <a:solidFill>
          <a:schemeClr val="tx1"/>
        </a:solidFill>
        <a:latin typeface="Arial" charset="0"/>
        <a:ea typeface="MS PGothic" pitchFamily="34" charset="-128"/>
        <a:cs typeface="Arial" charset="0"/>
      </a:defRPr>
    </a:lvl4pPr>
    <a:lvl5pPr marL="1828800" algn="l" rtl="0" fontAlgn="base">
      <a:spcBef>
        <a:spcPct val="0"/>
      </a:spcBef>
      <a:spcAft>
        <a:spcPct val="0"/>
      </a:spcAft>
      <a:defRPr kern="1200">
        <a:solidFill>
          <a:schemeClr val="tx1"/>
        </a:solidFill>
        <a:latin typeface="Arial" charset="0"/>
        <a:ea typeface="MS PGothic" pitchFamily="34" charset="-128"/>
        <a:cs typeface="Arial" charset="0"/>
      </a:defRPr>
    </a:lvl5pPr>
    <a:lvl6pPr marL="2286000" algn="l" defTabSz="914400" rtl="0" eaLnBrk="1" latinLnBrk="0" hangingPunct="1">
      <a:defRPr kern="1200">
        <a:solidFill>
          <a:schemeClr val="tx1"/>
        </a:solidFill>
        <a:latin typeface="Arial" charset="0"/>
        <a:ea typeface="MS PGothic" pitchFamily="34" charset="-128"/>
        <a:cs typeface="Arial" charset="0"/>
      </a:defRPr>
    </a:lvl6pPr>
    <a:lvl7pPr marL="2743200" algn="l" defTabSz="914400" rtl="0" eaLnBrk="1" latinLnBrk="0" hangingPunct="1">
      <a:defRPr kern="1200">
        <a:solidFill>
          <a:schemeClr val="tx1"/>
        </a:solidFill>
        <a:latin typeface="Arial" charset="0"/>
        <a:ea typeface="MS PGothic" pitchFamily="34" charset="-128"/>
        <a:cs typeface="Arial" charset="0"/>
      </a:defRPr>
    </a:lvl7pPr>
    <a:lvl8pPr marL="3200400" algn="l" defTabSz="914400" rtl="0" eaLnBrk="1" latinLnBrk="0" hangingPunct="1">
      <a:defRPr kern="1200">
        <a:solidFill>
          <a:schemeClr val="tx1"/>
        </a:solidFill>
        <a:latin typeface="Arial" charset="0"/>
        <a:ea typeface="MS PGothic" pitchFamily="34" charset="-128"/>
        <a:cs typeface="Arial" charset="0"/>
      </a:defRPr>
    </a:lvl8pPr>
    <a:lvl9pPr marL="3657600" algn="l" defTabSz="914400" rtl="0" eaLnBrk="1" latinLnBrk="0" hangingPunct="1">
      <a:defRPr kern="1200">
        <a:solidFill>
          <a:schemeClr val="tx1"/>
        </a:solidFill>
        <a:latin typeface="Arial" charset="0"/>
        <a:ea typeface="MS PGothic" pitchFamily="34" charset="-128"/>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620"/>
    <p:restoredTop sz="98799" autoAdjust="0"/>
  </p:normalViewPr>
  <p:slideViewPr>
    <p:cSldViewPr>
      <p:cViewPr>
        <p:scale>
          <a:sx n="99" d="100"/>
          <a:sy n="99" d="100"/>
        </p:scale>
        <p:origin x="-512"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p:scale>
          <a:sx n="100" d="100"/>
          <a:sy n="100" d="100"/>
        </p:scale>
        <p:origin x="-960" y="95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fld id="{7079DAE4-090B-4E23-AB47-5488127E50AF}" type="datetime1">
              <a:rPr lang="en-US"/>
              <a:pPr>
                <a:defRPr/>
              </a:pPr>
              <a:t>12-01-18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01774B83-56C0-4DE2-AF34-C9B19F28EEDD}" type="slidenum">
              <a:rPr lang="en-US"/>
              <a:pPr>
                <a:defRPr/>
              </a:pPr>
              <a:t>‹#›</a:t>
            </a:fld>
            <a:endParaRPr lang="en-US"/>
          </a:p>
        </p:txBody>
      </p:sp>
    </p:spTree>
    <p:extLst>
      <p:ext uri="{BB962C8B-B14F-4D97-AF65-F5344CB8AC3E}">
        <p14:creationId xmlns:p14="http://schemas.microsoft.com/office/powerpoint/2010/main" val="11506412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 Id="rId3" Type="http://schemas.openxmlformats.org/officeDocument/2006/relationships/hyperlink" Target="http://connect.ala.org/node/128235" TargetMode="Externa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 Id="rId3" Type="http://schemas.openxmlformats.org/officeDocument/2006/relationships/hyperlink" Target="http://mediacommons.futureofthebook.org/mcpress/ShakespeareQuarterly_NewMedia/" TargetMode="Externa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1</a:t>
            </a:fld>
            <a:endParaRPr lang="en-US"/>
          </a:p>
        </p:txBody>
      </p:sp>
    </p:spTree>
    <p:extLst>
      <p:ext uri="{BB962C8B-B14F-4D97-AF65-F5344CB8AC3E}">
        <p14:creationId xmlns:p14="http://schemas.microsoft.com/office/powerpoint/2010/main" val="6798683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noTextEdi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Increasing it has become important to think not only about openness in terms of how humans can interact with something, but also in terms of how computers can interact with items. The Biodiversity Heritage Library has opened their digital library to others to mine and index so that scientists can pull out useful information in a machine automated way. They’ve also taken open tools to apply to their corpus; in this example, they’ve used a tool called TaxonFinder from the uBio project to mine their over 90,000 volumes for mentions of taxonomic name. This is an example of a search for the taxonomic name fo the ivory billed woodpecker – now likely extinct.</a:t>
            </a:r>
          </a:p>
        </p:txBody>
      </p:sp>
      <p:sp>
        <p:nvSpPr>
          <p:cNvPr id="29699" name="Slide Number Placeholder 3"/>
          <p:cNvSpPr>
            <a:spLocks noGrp="1"/>
          </p:cNvSpPr>
          <p:nvPr>
            <p:ph type="sldNum" sz="quarter" idx="5"/>
          </p:nvPr>
        </p:nvSpPr>
        <p:spPr bwMode="auto">
          <a:ln>
            <a:miter lim="800000"/>
            <a:headEnd/>
            <a:tailEnd/>
          </a:ln>
        </p:spPr>
        <p:txBody>
          <a:bodyPr/>
          <a:lstStyle/>
          <a:p>
            <a:pPr>
              <a:defRPr/>
            </a:pPr>
            <a:fld id="{C70382F0-92D6-4B8C-8D57-4AF15659F84F}" type="slidenum">
              <a:rPr lang="en-US" smtClean="0"/>
              <a:pPr>
                <a:defRPr/>
              </a:pPr>
              <a:t>10</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Rot="1" noChangeAspect="1"/>
          </p:cNvSpPr>
          <p:nvPr>
            <p:ph type="sldImg"/>
          </p:nvPr>
        </p:nvSpPr>
        <p:spPr>
          <a:ln/>
        </p:spPr>
      </p:sp>
      <p:sp>
        <p:nvSpPr>
          <p:cNvPr id="108547" name="Rectangle 3"/>
          <p:cNvSpPr>
            <a:spLocks noGrp="1"/>
          </p:cNvSpPr>
          <p:nvPr>
            <p:ph type="body" idx="1"/>
          </p:nvPr>
        </p:nvSpPr>
        <p:spPr/>
        <p:txBody>
          <a:bodyPr/>
          <a:lstStyle/>
          <a:p>
            <a:endParaRPr lang="en-US">
              <a:latin typeface="Calibri"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Rot="1" noChangeAspect="1"/>
          </p:cNvSpPr>
          <p:nvPr>
            <p:ph type="sldImg"/>
          </p:nvPr>
        </p:nvSpPr>
        <p:spPr>
          <a:ln/>
        </p:spPr>
      </p:sp>
      <p:sp>
        <p:nvSpPr>
          <p:cNvPr id="109571" name="Rectangle 3"/>
          <p:cNvSpPr>
            <a:spLocks noGrp="1"/>
          </p:cNvSpPr>
          <p:nvPr>
            <p:ph type="body" idx="1"/>
          </p:nvPr>
        </p:nvSpPr>
        <p:spPr/>
        <p:txBody>
          <a:bodyPr/>
          <a:lstStyle/>
          <a:p>
            <a:endParaRPr lang="en-US">
              <a:latin typeface="Calibri"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noTextEdi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As opposed to systems that prohibit machine indexing or mining. This image refers to the ‘no robot’ text that is included in the headers of websites that do not want to be indexed by sites like google. Many materials that have copyright restrictions on use or reuse would prohibit the type of mining that the BHL does, or are in formats (like PDF) that make it very difficult for users to program against.</a:t>
            </a:r>
          </a:p>
        </p:txBody>
      </p:sp>
      <p:sp>
        <p:nvSpPr>
          <p:cNvPr id="31747" name="Slide Number Placeholder 3"/>
          <p:cNvSpPr>
            <a:spLocks noGrp="1"/>
          </p:cNvSpPr>
          <p:nvPr>
            <p:ph type="sldNum" sz="quarter" idx="5"/>
          </p:nvPr>
        </p:nvSpPr>
        <p:spPr bwMode="auto">
          <a:ln>
            <a:miter lim="800000"/>
            <a:headEnd/>
            <a:tailEnd/>
          </a:ln>
        </p:spPr>
        <p:txBody>
          <a:bodyPr/>
          <a:lstStyle/>
          <a:p>
            <a:pPr>
              <a:defRPr/>
            </a:pPr>
            <a:fld id="{DADFD7E6-8F86-4059-BD6F-10AA5A44A520}" type="slidenum">
              <a:rPr lang="en-US" smtClean="0"/>
              <a:pPr>
                <a:defRPr/>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14</a:t>
            </a:fld>
            <a:endParaRPr lang="en-US"/>
          </a:p>
        </p:txBody>
      </p:sp>
    </p:spTree>
    <p:extLst>
      <p:ext uri="{BB962C8B-B14F-4D97-AF65-F5344CB8AC3E}">
        <p14:creationId xmlns:p14="http://schemas.microsoft.com/office/powerpoint/2010/main" val="155532325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15</a:t>
            </a:fld>
            <a:endParaRPr lang="en-US"/>
          </a:p>
        </p:txBody>
      </p:sp>
    </p:spTree>
    <p:extLst>
      <p:ext uri="{BB962C8B-B14F-4D97-AF65-F5344CB8AC3E}">
        <p14:creationId xmlns:p14="http://schemas.microsoft.com/office/powerpoint/2010/main" val="1238740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16</a:t>
            </a:fld>
            <a:endParaRPr lang="en-US"/>
          </a:p>
        </p:txBody>
      </p:sp>
    </p:spTree>
    <p:extLst>
      <p:ext uri="{BB962C8B-B14F-4D97-AF65-F5344CB8AC3E}">
        <p14:creationId xmlns:p14="http://schemas.microsoft.com/office/powerpoint/2010/main" val="20714213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TextEdit="1"/>
          </p:cNvSpPr>
          <p:nvPr>
            <p:ph type="sldImg"/>
          </p:nvPr>
        </p:nvSpPr>
        <p:spPr>
          <a:ln/>
        </p:spPr>
      </p:sp>
      <p:sp>
        <p:nvSpPr>
          <p:cNvPr id="63491" name="Rectangle 3"/>
          <p:cNvSpPr>
            <a:spLocks noGrp="1"/>
          </p:cNvSpPr>
          <p:nvPr>
            <p:ph type="body" idx="1"/>
          </p:nvPr>
        </p:nvSpPr>
        <p:spPr/>
        <p:txBody>
          <a:bodyPr lIns="89721" tIns="44860" rIns="89721" bIns="44860"/>
          <a:lstStyle/>
          <a:p>
            <a:endParaRPr lang="en-US" dirty="0">
              <a:latin typeface="Calibri"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Slide Image Placeholder 1"/>
          <p:cNvSpPr>
            <a:spLocks noGrp="1" noRot="1" noChangeAspect="1" noTextEdit="1"/>
          </p:cNvSpPr>
          <p:nvPr>
            <p:ph type="sldImg"/>
          </p:nvPr>
        </p:nvSpPr>
        <p:spPr bwMode="auto">
          <a:noFill/>
          <a:ln>
            <a:solidFill>
              <a:srgbClr val="000000"/>
            </a:solidFill>
            <a:miter lim="800000"/>
            <a:headEnd/>
            <a:tailEnd/>
          </a:ln>
        </p:spPr>
      </p:sp>
      <p:sp>
        <p:nvSpPr>
          <p:cNvPr id="36866"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winding roads of Spain” by SKI Tripper, CC-BY, http://www.flickr.com/photos/nzer/2640367659/ </a:t>
            </a:r>
          </a:p>
        </p:txBody>
      </p:sp>
      <p:sp>
        <p:nvSpPr>
          <p:cNvPr id="36867" name="Slide Number Placeholder 3"/>
          <p:cNvSpPr>
            <a:spLocks noGrp="1"/>
          </p:cNvSpPr>
          <p:nvPr>
            <p:ph type="sldNum" sz="quarter" idx="5"/>
          </p:nvPr>
        </p:nvSpPr>
        <p:spPr bwMode="auto">
          <a:ln>
            <a:miter lim="800000"/>
            <a:headEnd/>
            <a:tailEnd/>
          </a:ln>
        </p:spPr>
        <p:txBody>
          <a:bodyPr/>
          <a:lstStyle/>
          <a:p>
            <a:pPr>
              <a:defRPr/>
            </a:pPr>
            <a:fld id="{BBD6846F-1507-4E5A-AA6B-87B74CB94BD7}" type="slidenum">
              <a:rPr lang="en-US" smtClean="0"/>
              <a:pPr>
                <a:defRPr/>
              </a:pPr>
              <a:t>18</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19</a:t>
            </a:fld>
            <a:endParaRPr lang="en-US"/>
          </a:p>
        </p:txBody>
      </p:sp>
    </p:spTree>
    <p:extLst>
      <p:ext uri="{BB962C8B-B14F-4D97-AF65-F5344CB8AC3E}">
        <p14:creationId xmlns:p14="http://schemas.microsoft.com/office/powerpoint/2010/main" val="2951132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2</a:t>
            </a:fld>
            <a:endParaRPr lang="en-US"/>
          </a:p>
        </p:txBody>
      </p:sp>
    </p:spTree>
    <p:extLst>
      <p:ext uri="{BB962C8B-B14F-4D97-AF65-F5344CB8AC3E}">
        <p14:creationId xmlns:p14="http://schemas.microsoft.com/office/powerpoint/2010/main" val="29099008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20</a:t>
            </a:fld>
            <a:endParaRPr lang="en-US"/>
          </a:p>
        </p:txBody>
      </p:sp>
    </p:spTree>
    <p:extLst>
      <p:ext uri="{BB962C8B-B14F-4D97-AF65-F5344CB8AC3E}">
        <p14:creationId xmlns:p14="http://schemas.microsoft.com/office/powerpoint/2010/main" val="5804381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21</a:t>
            </a:fld>
            <a:endParaRPr lang="en-US"/>
          </a:p>
        </p:txBody>
      </p:sp>
    </p:spTree>
    <p:extLst>
      <p:ext uri="{BB962C8B-B14F-4D97-AF65-F5344CB8AC3E}">
        <p14:creationId xmlns:p14="http://schemas.microsoft.com/office/powerpoint/2010/main" val="11639136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22</a:t>
            </a:fld>
            <a:endParaRPr lang="en-US"/>
          </a:p>
        </p:txBody>
      </p:sp>
    </p:spTree>
    <p:extLst>
      <p:ext uri="{BB962C8B-B14F-4D97-AF65-F5344CB8AC3E}">
        <p14:creationId xmlns:p14="http://schemas.microsoft.com/office/powerpoint/2010/main" val="14623958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Image Placeholder 1"/>
          <p:cNvSpPr>
            <a:spLocks noGrp="1" noRot="1" noChangeAspect="1" noTextEdit="1"/>
          </p:cNvSpPr>
          <p:nvPr>
            <p:ph type="sldImg"/>
          </p:nvPr>
        </p:nvSpPr>
        <p:spPr bwMode="auto">
          <a:noFill/>
          <a:ln>
            <a:solidFill>
              <a:srgbClr val="000000"/>
            </a:solidFill>
            <a:miter lim="800000"/>
            <a:headEnd/>
            <a:tailEnd/>
          </a:ln>
        </p:spPr>
      </p:sp>
      <p:sp>
        <p:nvSpPr>
          <p:cNvPr id="4301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Recommend including the IR of the local institution if possible</a:t>
            </a:r>
          </a:p>
        </p:txBody>
      </p:sp>
      <p:sp>
        <p:nvSpPr>
          <p:cNvPr id="43011" name="Slide Number Placeholder 3"/>
          <p:cNvSpPr>
            <a:spLocks noGrp="1"/>
          </p:cNvSpPr>
          <p:nvPr>
            <p:ph type="sldNum" sz="quarter" idx="5"/>
          </p:nvPr>
        </p:nvSpPr>
        <p:spPr bwMode="auto">
          <a:ln>
            <a:miter lim="800000"/>
            <a:headEnd/>
            <a:tailEnd/>
          </a:ln>
        </p:spPr>
        <p:txBody>
          <a:bodyPr/>
          <a:lstStyle/>
          <a:p>
            <a:pPr>
              <a:defRPr/>
            </a:pPr>
            <a:fld id="{7A6C1F92-86EC-4594-B44D-ADD0EE929852}" type="slidenum">
              <a:rPr lang="en-US" smtClean="0"/>
              <a:pPr>
                <a:defRPr/>
              </a:pPr>
              <a:t>23</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24</a:t>
            </a:fld>
            <a:endParaRPr lang="en-US"/>
          </a:p>
        </p:txBody>
      </p:sp>
    </p:spTree>
    <p:extLst>
      <p:ext uri="{BB962C8B-B14F-4D97-AF65-F5344CB8AC3E}">
        <p14:creationId xmlns:p14="http://schemas.microsoft.com/office/powerpoint/2010/main" val="18801382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TextEdit="1"/>
          </p:cNvSpPr>
          <p:nvPr>
            <p:ph type="sldImg"/>
          </p:nvPr>
        </p:nvSpPr>
        <p:spPr>
          <a:ln/>
        </p:spPr>
      </p:sp>
      <p:sp>
        <p:nvSpPr>
          <p:cNvPr id="69635" name="Rectangle 3"/>
          <p:cNvSpPr>
            <a:spLocks noGrp="1"/>
          </p:cNvSpPr>
          <p:nvPr>
            <p:ph type="body" idx="1"/>
          </p:nvPr>
        </p:nvSpPr>
        <p:spPr>
          <a:xfrm>
            <a:off x="915021" y="4342699"/>
            <a:ext cx="5027959" cy="4114956"/>
          </a:xfrm>
        </p:spPr>
        <p:txBody>
          <a:bodyPr lIns="91426" tIns="45714" rIns="91426" bIns="45714"/>
          <a:lstStyle/>
          <a:p>
            <a:endParaRPr lang="en-US">
              <a:latin typeface="Calibri"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26</a:t>
            </a:fld>
            <a:endParaRPr lang="en-US"/>
          </a:p>
        </p:txBody>
      </p:sp>
    </p:spTree>
    <p:extLst>
      <p:ext uri="{BB962C8B-B14F-4D97-AF65-F5344CB8AC3E}">
        <p14:creationId xmlns:p14="http://schemas.microsoft.com/office/powerpoint/2010/main" val="390715780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a:xfrm>
            <a:off x="1155407" y="684787"/>
            <a:ext cx="4547186" cy="3430169"/>
          </a:xfrm>
          <a:ln/>
        </p:spPr>
      </p:sp>
      <p:sp>
        <p:nvSpPr>
          <p:cNvPr id="88067" name="Rectangle 3"/>
          <p:cNvSpPr>
            <a:spLocks noGrp="1"/>
          </p:cNvSpPr>
          <p:nvPr>
            <p:ph type="body" idx="1"/>
          </p:nvPr>
        </p:nvSpPr>
        <p:spPr>
          <a:xfrm>
            <a:off x="687041" y="4344259"/>
            <a:ext cx="5483919" cy="4114956"/>
          </a:xfrm>
        </p:spPr>
        <p:txBody>
          <a:bodyPr/>
          <a:lstStyle/>
          <a:p>
            <a:endParaRPr lang="en-US">
              <a:latin typeface="Calibri"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28</a:t>
            </a:fld>
            <a:endParaRPr lang="en-US"/>
          </a:p>
        </p:txBody>
      </p:sp>
    </p:spTree>
    <p:extLst>
      <p:ext uri="{BB962C8B-B14F-4D97-AF65-F5344CB8AC3E}">
        <p14:creationId xmlns:p14="http://schemas.microsoft.com/office/powerpoint/2010/main" val="20211698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noTextEdi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47107" name="Slide Number Placeholder 3"/>
          <p:cNvSpPr>
            <a:spLocks noGrp="1"/>
          </p:cNvSpPr>
          <p:nvPr>
            <p:ph type="sldNum" sz="quarter" idx="5"/>
          </p:nvPr>
        </p:nvSpPr>
        <p:spPr bwMode="auto">
          <a:ln>
            <a:miter lim="800000"/>
            <a:headEnd/>
            <a:tailEnd/>
          </a:ln>
        </p:spPr>
        <p:txBody>
          <a:bodyPr/>
          <a:lstStyle/>
          <a:p>
            <a:pPr>
              <a:defRPr/>
            </a:pPr>
            <a:fld id="{983956AD-2EAD-488B-8F8C-AD969F3A41DD}" type="slidenum">
              <a:rPr lang="en-US" smtClean="0"/>
              <a:pPr>
                <a:defRPr/>
              </a:pPr>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3</a:t>
            </a:fld>
            <a:endParaRPr lang="en-US"/>
          </a:p>
        </p:txBody>
      </p:sp>
    </p:spTree>
    <p:extLst>
      <p:ext uri="{BB962C8B-B14F-4D97-AF65-F5344CB8AC3E}">
        <p14:creationId xmlns:p14="http://schemas.microsoft.com/office/powerpoint/2010/main" val="3036745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noTextEdi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The 1-2% is what we heard from publishers at the ALCTS  Scholarly Communications Interest Group meeting on Hybrid journal models at ALA Midwinter in 2011 – see </a:t>
            </a:r>
            <a:r>
              <a:rPr lang="en-US" smtClean="0">
                <a:hlinkClick r:id="rId3"/>
              </a:rPr>
              <a:t>http://connect.ala.org/node/128235</a:t>
            </a:r>
            <a:endParaRPr lang="en-US" smtClean="0"/>
          </a:p>
        </p:txBody>
      </p:sp>
      <p:sp>
        <p:nvSpPr>
          <p:cNvPr id="49155" name="Slide Number Placeholder 3"/>
          <p:cNvSpPr>
            <a:spLocks noGrp="1"/>
          </p:cNvSpPr>
          <p:nvPr>
            <p:ph type="sldNum" sz="quarter" idx="5"/>
          </p:nvPr>
        </p:nvSpPr>
        <p:spPr bwMode="auto">
          <a:ln>
            <a:miter lim="800000"/>
            <a:headEnd/>
            <a:tailEnd/>
          </a:ln>
        </p:spPr>
        <p:txBody>
          <a:bodyPr/>
          <a:lstStyle/>
          <a:p>
            <a:pPr>
              <a:defRPr/>
            </a:pPr>
            <a:fld id="{2BB9A9EE-9950-44D1-A81D-72E55136D6EA}" type="slidenum">
              <a:rPr lang="en-US" smtClean="0"/>
              <a:pPr>
                <a:defRPr/>
              </a:pPr>
              <a:t>30</a:t>
            </a:fld>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noTextEdi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NIH Mandate – All research funded by National Institutes for Health must be made freely available in PubMedCentral 12 months after publication; </a:t>
            </a:r>
          </a:p>
          <a:p>
            <a:r>
              <a:rPr lang="en-US" smtClean="0"/>
              <a:t>Legislative efforts to restrict NIH mandate (HR 801: Fair Copyright in Research Works Act) – 2009/2010</a:t>
            </a:r>
          </a:p>
          <a:p>
            <a:r>
              <a:rPr lang="en-US" smtClean="0"/>
              <a:t>Legislative efforts to expand it (Federal Research Public Access Act S.1373 and Federal Research Public Access Act HR5037) 2009/2010</a:t>
            </a:r>
          </a:p>
          <a:p>
            <a:r>
              <a:rPr lang="en-US" smtClean="0"/>
              <a:t>White House Office of Science and Technology Policy: </a:t>
            </a:r>
            <a:r>
              <a:rPr lang="en-US" sz="1000" smtClean="0"/>
              <a:t>http://www.whitehouse.gov/blog/2010/03/08/public-access-policy-update</a:t>
            </a:r>
          </a:p>
          <a:p>
            <a:r>
              <a:rPr lang="en-US" sz="1000" smtClean="0"/>
              <a:t>COMPETE act</a:t>
            </a:r>
            <a:endParaRPr lang="en-US" smtClean="0"/>
          </a:p>
          <a:p>
            <a:endParaRPr lang="en-US" smtClean="0"/>
          </a:p>
          <a:p>
            <a:endParaRPr lang="en-US" smtClean="0"/>
          </a:p>
        </p:txBody>
      </p:sp>
      <p:sp>
        <p:nvSpPr>
          <p:cNvPr id="51203" name="Slide Number Placeholder 3"/>
          <p:cNvSpPr>
            <a:spLocks noGrp="1"/>
          </p:cNvSpPr>
          <p:nvPr>
            <p:ph type="sldNum" sz="quarter" idx="5"/>
          </p:nvPr>
        </p:nvSpPr>
        <p:spPr bwMode="auto">
          <a:ln>
            <a:miter lim="800000"/>
            <a:headEnd/>
            <a:tailEnd/>
          </a:ln>
        </p:spPr>
        <p:txBody>
          <a:bodyPr/>
          <a:lstStyle/>
          <a:p>
            <a:pPr>
              <a:defRPr/>
            </a:pPr>
            <a:fld id="{555D3D88-45EA-4DCD-828B-C9EC4F93F99E}" type="slidenum">
              <a:rPr lang="en-US" smtClean="0"/>
              <a:pPr>
                <a:defRPr/>
              </a:pPr>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bwMode="auto">
          <a:noFill/>
          <a:ln>
            <a:solidFill>
              <a:srgbClr val="000000"/>
            </a:solidFill>
            <a:miter lim="800000"/>
            <a:headEnd/>
            <a:tailEnd/>
          </a:ln>
        </p:spPr>
      </p:sp>
      <p:sp>
        <p:nvSpPr>
          <p:cNvPr id="5325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Update, talk about the process, lessons learned; also note use of word policy and not mandate.</a:t>
            </a:r>
          </a:p>
        </p:txBody>
      </p:sp>
      <p:sp>
        <p:nvSpPr>
          <p:cNvPr id="53251" name="Slide Number Placeholder 3"/>
          <p:cNvSpPr>
            <a:spLocks noGrp="1"/>
          </p:cNvSpPr>
          <p:nvPr>
            <p:ph type="sldNum" sz="quarter" idx="5"/>
          </p:nvPr>
        </p:nvSpPr>
        <p:spPr bwMode="auto">
          <a:ln>
            <a:miter lim="800000"/>
            <a:headEnd/>
            <a:tailEnd/>
          </a:ln>
        </p:spPr>
        <p:txBody>
          <a:bodyPr/>
          <a:lstStyle/>
          <a:p>
            <a:pPr>
              <a:defRPr/>
            </a:pPr>
            <a:fld id="{7EE589F1-1990-43CF-B973-B40A767743B7}" type="slidenum">
              <a:rPr lang="en-US" smtClean="0"/>
              <a:pPr>
                <a:defRPr/>
              </a:pPr>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33</a:t>
            </a:fld>
            <a:endParaRPr lang="en-US"/>
          </a:p>
        </p:txBody>
      </p:sp>
    </p:spTree>
    <p:extLst>
      <p:ext uri="{BB962C8B-B14F-4D97-AF65-F5344CB8AC3E}">
        <p14:creationId xmlns:p14="http://schemas.microsoft.com/office/powerpoint/2010/main" val="47283392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noTextEdit="1"/>
          </p:cNvSpPr>
          <p:nvPr>
            <p:ph type="sldImg"/>
          </p:nvPr>
        </p:nvSpPr>
        <p:spPr bwMode="auto">
          <a:noFill/>
          <a:ln>
            <a:solidFill>
              <a:srgbClr val="000000"/>
            </a:solidFill>
            <a:miter lim="800000"/>
            <a:headEnd/>
            <a:tailEnd/>
          </a:ln>
        </p:spPr>
      </p:sp>
      <p:sp>
        <p:nvSpPr>
          <p:cNvPr id="5632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Note that this book has been published as a ‘real’ book as well</a:t>
            </a:r>
          </a:p>
        </p:txBody>
      </p:sp>
      <p:sp>
        <p:nvSpPr>
          <p:cNvPr id="56323" name="Slide Number Placeholder 3"/>
          <p:cNvSpPr>
            <a:spLocks noGrp="1"/>
          </p:cNvSpPr>
          <p:nvPr>
            <p:ph type="sldNum" sz="quarter" idx="5"/>
          </p:nvPr>
        </p:nvSpPr>
        <p:spPr bwMode="auto">
          <a:ln>
            <a:miter lim="800000"/>
            <a:headEnd/>
            <a:tailEnd/>
          </a:ln>
        </p:spPr>
        <p:txBody>
          <a:bodyPr/>
          <a:lstStyle/>
          <a:p>
            <a:pPr>
              <a:defRPr/>
            </a:pPr>
            <a:fld id="{EF9951CC-A10C-4C40-92A1-87D5BA5B9932}" type="slidenum">
              <a:rPr lang="en-US" smtClean="0"/>
              <a:pPr>
                <a:defRPr/>
              </a:pPr>
              <a:t>34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bwMode="auto">
          <a:noFill/>
          <a:ln>
            <a:solidFill>
              <a:srgbClr val="000000"/>
            </a:solidFill>
            <a:miter lim="800000"/>
            <a:headEnd/>
            <a:tailEnd/>
          </a:ln>
        </p:spPr>
      </p:sp>
      <p:sp>
        <p:nvSpPr>
          <p:cNvPr id="5837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Shakespeare Quarterly under Katherine Rowe’s direction conducted an experiment in ‘partially open peer review’. Steps were: Editorial team screens submissions for appropriate quality and topicality; if authors agree, article posted for expert commentary; experts review each others commentary as well as the submission; editor makes final publication decision; entire process made open in a commentpress installation at </a:t>
            </a:r>
            <a:r>
              <a:rPr lang="en-US" smtClean="0">
                <a:hlinkClick r:id="rId3"/>
              </a:rPr>
              <a:t>http://mediacommons.futureofthebook.org/mcpress/ShakespeareQuarterly_NewMedia/</a:t>
            </a:r>
            <a:endParaRPr lang="en-US" smtClean="0"/>
          </a:p>
        </p:txBody>
      </p:sp>
      <p:sp>
        <p:nvSpPr>
          <p:cNvPr id="58371" name="Slide Number Placeholder 3"/>
          <p:cNvSpPr>
            <a:spLocks noGrp="1"/>
          </p:cNvSpPr>
          <p:nvPr>
            <p:ph type="sldNum" sz="quarter" idx="5"/>
          </p:nvPr>
        </p:nvSpPr>
        <p:spPr bwMode="auto">
          <a:ln>
            <a:miter lim="800000"/>
            <a:headEnd/>
            <a:tailEnd/>
          </a:ln>
        </p:spPr>
        <p:txBody>
          <a:bodyPr/>
          <a:lstStyle/>
          <a:p>
            <a:pPr>
              <a:defRPr/>
            </a:pPr>
            <a:fld id="{1D9FAFEE-08D6-4676-AA43-C143F5A1E595}" type="slidenum">
              <a:rPr lang="en-US" smtClean="0"/>
              <a:pPr>
                <a:defRPr/>
              </a:pPr>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36</a:t>
            </a:fld>
            <a:endParaRPr lang="en-US"/>
          </a:p>
        </p:txBody>
      </p:sp>
    </p:spTree>
    <p:extLst>
      <p:ext uri="{BB962C8B-B14F-4D97-AF65-F5344CB8AC3E}">
        <p14:creationId xmlns:p14="http://schemas.microsoft.com/office/powerpoint/2010/main" val="203639164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noTextEdi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Open Science is: Transparency in experimental methodology, observation, and collection of data, Public availability and reusability of scientific data, Public accessibility and transparency of scientific communication, Using web-based tools to facilitate scientific collaboration.</a:t>
            </a:r>
          </a:p>
          <a:p>
            <a:endParaRPr lang="en-US" smtClean="0"/>
          </a:p>
          <a:p>
            <a:r>
              <a:rPr lang="en-US" smtClean="0"/>
              <a:t>Important question for libraries is how should we be involved in not just end product (data, publications) but also process of scholarly communication?</a:t>
            </a:r>
          </a:p>
          <a:p>
            <a:endParaRPr lang="en-US" smtClean="0"/>
          </a:p>
        </p:txBody>
      </p:sp>
      <p:sp>
        <p:nvSpPr>
          <p:cNvPr id="61443" name="Slide Number Placeholder 3"/>
          <p:cNvSpPr>
            <a:spLocks noGrp="1"/>
          </p:cNvSpPr>
          <p:nvPr>
            <p:ph type="sldNum" sz="quarter" idx="5"/>
          </p:nvPr>
        </p:nvSpPr>
        <p:spPr bwMode="auto">
          <a:ln>
            <a:miter lim="800000"/>
            <a:headEnd/>
            <a:tailEnd/>
          </a:ln>
        </p:spPr>
        <p:txBody>
          <a:bodyPr/>
          <a:lstStyle/>
          <a:p>
            <a:pPr>
              <a:defRPr/>
            </a:pPr>
            <a:fld id="{C0EBA30E-8101-46B3-85EC-6546CF43009F}" type="slidenum">
              <a:rPr lang="en-US" smtClean="0"/>
              <a:pPr>
                <a:defRPr/>
              </a:pPr>
              <a:t>37</a:t>
            </a:fld>
            <a:endParaRPr lang="en-US"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Rot="1" noChangeAspect="1" noChangeArrowheads="1" noTextEdit="1"/>
          </p:cNvSpPr>
          <p:nvPr>
            <p:ph type="sldImg"/>
          </p:nvPr>
        </p:nvSpPr>
        <p:spPr bwMode="auto">
          <a:xfrm>
            <a:off x="1144588" y="685800"/>
            <a:ext cx="4572000" cy="34290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sp>
      <p:sp>
        <p:nvSpPr>
          <p:cNvPr id="182275" name="Rectangle 3"/>
          <p:cNvSpPr>
            <a:spLocks noGrp="1"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val="1"/>
            </a:ext>
          </a:extLst>
        </p:spPr>
        <p:txBody>
          <a:bodyPr lIns="89620" tIns="44810" rIns="89620" bIns="44810"/>
          <a:lstStyle/>
          <a:p>
            <a:endParaRPr lang="en-US">
              <a:latin typeface="Calibri" charset="0"/>
              <a:ea typeface="ＭＳ Ｐゴシック" charset="0"/>
              <a:cs typeface="ＭＳ Ｐゴシック"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39</a:t>
            </a:fld>
            <a:endParaRPr lang="en-US"/>
          </a:p>
        </p:txBody>
      </p:sp>
    </p:spTree>
    <p:extLst>
      <p:ext uri="{BB962C8B-B14F-4D97-AF65-F5344CB8AC3E}">
        <p14:creationId xmlns:p14="http://schemas.microsoft.com/office/powerpoint/2010/main" val="2561820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noTextEdi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18435" name="Slide Number Placeholder 3"/>
          <p:cNvSpPr>
            <a:spLocks noGrp="1"/>
          </p:cNvSpPr>
          <p:nvPr>
            <p:ph type="sldNum" sz="quarter" idx="5"/>
          </p:nvPr>
        </p:nvSpPr>
        <p:spPr bwMode="auto">
          <a:ln>
            <a:miter lim="800000"/>
            <a:headEnd/>
            <a:tailEnd/>
          </a:ln>
        </p:spPr>
        <p:txBody>
          <a:bodyPr/>
          <a:lstStyle/>
          <a:p>
            <a:pPr>
              <a:defRPr/>
            </a:pPr>
            <a:fld id="{B2C32BAE-6DB2-4EAF-AA05-DA43717458E5}" type="slidenum">
              <a:rPr lang="en-US" smtClean="0"/>
              <a:pPr>
                <a:defRPr/>
              </a:pPr>
              <a:t>4</a:t>
            </a:fld>
            <a:endParaRPr lang="en-US"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47700"/>
            <a:ext cx="4572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40</a:t>
            </a:fld>
            <a:endParaRPr lang="en-US"/>
          </a:p>
        </p:txBody>
      </p:sp>
    </p:spTree>
    <p:extLst>
      <p:ext uri="{BB962C8B-B14F-4D97-AF65-F5344CB8AC3E}">
        <p14:creationId xmlns:p14="http://schemas.microsoft.com/office/powerpoint/2010/main" val="2846334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noTextEdi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0483" name="Slide Number Placeholder 3"/>
          <p:cNvSpPr>
            <a:spLocks noGrp="1"/>
          </p:cNvSpPr>
          <p:nvPr>
            <p:ph type="sldNum" sz="quarter" idx="5"/>
          </p:nvPr>
        </p:nvSpPr>
        <p:spPr bwMode="auto">
          <a:ln>
            <a:miter lim="800000"/>
            <a:headEnd/>
            <a:tailEnd/>
          </a:ln>
        </p:spPr>
        <p:txBody>
          <a:bodyPr/>
          <a:lstStyle/>
          <a:p>
            <a:pPr>
              <a:defRPr/>
            </a:pPr>
            <a:fld id="{1E90E883-463C-4B63-BEA0-2E980C420EC8}" type="slidenum">
              <a:rPr lang="en-US" smtClean="0"/>
              <a:pPr>
                <a:defRPr/>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01774B83-56C0-4DE2-AF34-C9B19F28EEDD}" type="slidenum">
              <a:rPr lang="en-US" smtClean="0"/>
              <a:pPr>
                <a:defRPr/>
              </a:pPr>
              <a:t>6</a:t>
            </a:fld>
            <a:endParaRPr lang="en-US"/>
          </a:p>
        </p:txBody>
      </p:sp>
    </p:spTree>
    <p:extLst>
      <p:ext uri="{BB962C8B-B14F-4D97-AF65-F5344CB8AC3E}">
        <p14:creationId xmlns:p14="http://schemas.microsoft.com/office/powerpoint/2010/main" val="606848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noTextEdi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23555" name="Slide Number Placeholder 3"/>
          <p:cNvSpPr>
            <a:spLocks noGrp="1"/>
          </p:cNvSpPr>
          <p:nvPr>
            <p:ph type="sldNum" sz="quarter" idx="5"/>
          </p:nvPr>
        </p:nvSpPr>
        <p:spPr bwMode="auto">
          <a:ln>
            <a:miter lim="800000"/>
            <a:headEnd/>
            <a:tailEnd/>
          </a:ln>
        </p:spPr>
        <p:txBody>
          <a:bodyPr/>
          <a:lstStyle/>
          <a:p>
            <a:pPr>
              <a:defRPr/>
            </a:pPr>
            <a:fld id="{9A3B8C34-0EFD-4BFE-809E-D62FA13D6FA0}" type="slidenum">
              <a:rPr lang="en-US" smtClean="0"/>
              <a:pPr>
                <a:defRPr/>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noTextEdi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Cory Doctorow releases all of his books under a Creative Commons license, allowing for adaptation and remixing. People release translations of his work, fan videos, and alternate covers. All without asking. </a:t>
            </a:r>
          </a:p>
        </p:txBody>
      </p:sp>
      <p:sp>
        <p:nvSpPr>
          <p:cNvPr id="25603" name="Slide Number Placeholder 3"/>
          <p:cNvSpPr>
            <a:spLocks noGrp="1"/>
          </p:cNvSpPr>
          <p:nvPr>
            <p:ph type="sldNum" sz="quarter" idx="5"/>
          </p:nvPr>
        </p:nvSpPr>
        <p:spPr bwMode="auto">
          <a:ln>
            <a:miter lim="800000"/>
            <a:headEnd/>
            <a:tailEnd/>
          </a:ln>
        </p:spPr>
        <p:txBody>
          <a:bodyPr/>
          <a:lstStyle/>
          <a:p>
            <a:pPr>
              <a:defRPr/>
            </a:pPr>
            <a:fld id="{282D9AEF-EE5B-41A9-94E1-2C716501F023}" type="slidenum">
              <a:rPr lang="en-US" smtClean="0"/>
              <a:pPr>
                <a:defRPr/>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noTextEdi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mtClean="0"/>
              <a:t>Stephen Joyce, a nephew of the author and representative of the estate, is notorious for pursuing lawsuits against scholars who so much as quote from Joyce’s works, even in situations that are clearly fair use. </a:t>
            </a:r>
          </a:p>
        </p:txBody>
      </p:sp>
      <p:sp>
        <p:nvSpPr>
          <p:cNvPr id="27651" name="Slide Number Placeholder 3"/>
          <p:cNvSpPr>
            <a:spLocks noGrp="1"/>
          </p:cNvSpPr>
          <p:nvPr>
            <p:ph type="sldNum" sz="quarter" idx="5"/>
          </p:nvPr>
        </p:nvSpPr>
        <p:spPr bwMode="auto">
          <a:ln>
            <a:miter lim="800000"/>
            <a:headEnd/>
            <a:tailEnd/>
          </a:ln>
        </p:spPr>
        <p:txBody>
          <a:bodyPr/>
          <a:lstStyle/>
          <a:p>
            <a:pPr>
              <a:defRPr/>
            </a:pPr>
            <a:fld id="{18E69782-3556-4F4F-A4B6-0027E380F4F4}" type="slidenum">
              <a:rPr lang="en-US" smtClean="0"/>
              <a:pPr>
                <a:defRPr/>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7010400" y="152400"/>
            <a:ext cx="1981200" cy="6556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5" name="Rectangle 4"/>
          <p:cNvSpPr/>
          <p:nvPr/>
        </p:nvSpPr>
        <p:spPr>
          <a:xfrm>
            <a:off x="152400" y="153988"/>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3" name="Subtitle 2"/>
          <p:cNvSpPr>
            <a:spLocks noGrp="1"/>
          </p:cNvSpPr>
          <p:nvPr>
            <p:ph type="subTitle" idx="1"/>
          </p:nvPr>
        </p:nvSpPr>
        <p:spPr>
          <a:xfrm>
            <a:off x="7010400" y="2052960"/>
            <a:ext cx="1981200" cy="1828800"/>
          </a:xfrm>
        </p:spPr>
        <p:txBody>
          <a:bodyPr anchor="ct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en-US" smtClean="0"/>
              <a:t>Click to edit Master title style</a:t>
            </a:r>
            <a:endParaRPr lang="en-US" dirty="0"/>
          </a:p>
        </p:txBody>
      </p:sp>
      <p:sp>
        <p:nvSpPr>
          <p:cNvPr id="6" name="Date Placeholder 9"/>
          <p:cNvSpPr>
            <a:spLocks noGrp="1"/>
          </p:cNvSpPr>
          <p:nvPr>
            <p:ph type="dt" sz="half" idx="10"/>
          </p:nvPr>
        </p:nvSpPr>
        <p:spPr/>
        <p:txBody>
          <a:bodyPr/>
          <a:lstStyle>
            <a:lvl1pPr>
              <a:defRPr>
                <a:solidFill>
                  <a:schemeClr val="bg2"/>
                </a:solidFill>
              </a:defRPr>
            </a:lvl1pPr>
          </a:lstStyle>
          <a:p>
            <a:pPr>
              <a:defRPr/>
            </a:pPr>
            <a:fld id="{4ED0A443-B13C-4CB1-814F-C9A556D6A1DE}" type="datetime1">
              <a:rPr lang="en-US"/>
              <a:pPr>
                <a:defRPr/>
              </a:pPr>
              <a:t>12-01-18</a:t>
            </a:fld>
            <a:endParaRPr lang="en-US"/>
          </a:p>
        </p:txBody>
      </p:sp>
      <p:sp>
        <p:nvSpPr>
          <p:cNvPr id="7" name="Slide Number Placeholder 10"/>
          <p:cNvSpPr>
            <a:spLocks noGrp="1"/>
          </p:cNvSpPr>
          <p:nvPr>
            <p:ph type="sldNum" sz="quarter" idx="11"/>
          </p:nvPr>
        </p:nvSpPr>
        <p:spPr/>
        <p:txBody>
          <a:bodyPr/>
          <a:lstStyle>
            <a:lvl1pPr>
              <a:defRPr>
                <a:solidFill>
                  <a:srgbClr val="FFFFFF"/>
                </a:solidFill>
              </a:defRPr>
            </a:lvl1pPr>
          </a:lstStyle>
          <a:p>
            <a:pPr>
              <a:defRPr/>
            </a:pPr>
            <a:fld id="{FB4D6C29-F44B-4585-AAB3-AF45C91DEF25}" type="slidenum">
              <a:rPr lang="en-US"/>
              <a:pPr>
                <a:defRPr/>
              </a:pPr>
              <a:t>‹#›</a:t>
            </a:fld>
            <a:endParaRPr lang="en-US"/>
          </a:p>
        </p:txBody>
      </p:sp>
      <p:sp>
        <p:nvSpPr>
          <p:cNvPr id="8" name="Footer Placeholder 11"/>
          <p:cNvSpPr>
            <a:spLocks noGrp="1"/>
          </p:cNvSpPr>
          <p:nvPr>
            <p:ph type="ftr" sz="quarter" idx="12"/>
          </p:nvPr>
        </p:nvSpPr>
        <p:spPr/>
        <p:txBody>
          <a:bodyPr/>
          <a:lstStyle>
            <a:lvl1pPr>
              <a:defRPr>
                <a:solidFill>
                  <a:schemeClr val="bg2"/>
                </a:solidFill>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F50D502-A23D-4860-AE49-81644AEC58A2}" type="datetime1">
              <a:rPr lang="en-US"/>
              <a:pPr>
                <a:defRPr/>
              </a:pPr>
              <a:t>12-01-18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C3B7CD3F-C89C-41CE-955D-AB1F83499B0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4" name="Rectangle 3"/>
          <p:cNvSpPr/>
          <p:nvPr/>
        </p:nvSpPr>
        <p:spPr>
          <a:xfrm>
            <a:off x="152400" y="147638"/>
            <a:ext cx="6705600" cy="65563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5" name="Rectangle 4"/>
          <p:cNvSpPr/>
          <p:nvPr/>
        </p:nvSpPr>
        <p:spPr>
          <a:xfrm>
            <a:off x="7010400" y="147638"/>
            <a:ext cx="1955800" cy="65563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2" name="Vertical Title 1"/>
          <p:cNvSpPr>
            <a:spLocks noGrp="1"/>
          </p:cNvSpPr>
          <p:nvPr>
            <p:ph type="title" orient="vert"/>
          </p:nvPr>
        </p:nvSpPr>
        <p:spPr>
          <a:xfrm>
            <a:off x="7162800" y="274638"/>
            <a:ext cx="1676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3"/>
          <p:cNvSpPr>
            <a:spLocks noGrp="1"/>
          </p:cNvSpPr>
          <p:nvPr>
            <p:ph type="dt" sz="half" idx="10"/>
          </p:nvPr>
        </p:nvSpPr>
        <p:spPr/>
        <p:txBody>
          <a:bodyPr/>
          <a:lstStyle>
            <a:lvl1pPr>
              <a:defRPr/>
            </a:lvl1pPr>
          </a:lstStyle>
          <a:p>
            <a:pPr>
              <a:defRPr/>
            </a:pPr>
            <a:fld id="{D2BA28BE-AD8F-46DF-9CC1-C76380F10766}" type="datetime1">
              <a:rPr lang="en-US"/>
              <a:pPr>
                <a:defRPr/>
              </a:pPr>
              <a:t>12-01-18</a:t>
            </a:fld>
            <a:endParaRPr lang="en-US"/>
          </a:p>
        </p:txBody>
      </p:sp>
      <p:sp>
        <p:nvSpPr>
          <p:cNvPr id="7" name="Footer Placeholder 4"/>
          <p:cNvSpPr>
            <a:spLocks noGrp="1"/>
          </p:cNvSpPr>
          <p:nvPr>
            <p:ph type="ftr" sz="quarter" idx="11"/>
          </p:nvPr>
        </p:nvSpPr>
        <p:spPr/>
        <p:txBody>
          <a:bodyPr/>
          <a:lstStyle>
            <a:lvl1pPr>
              <a:defRPr/>
            </a:lvl1pPr>
          </a:lstStyle>
          <a:p>
            <a:pPr>
              <a:defRPr/>
            </a:pPr>
            <a:endParaRPr lang="en-US"/>
          </a:p>
        </p:txBody>
      </p:sp>
      <p:sp>
        <p:nvSpPr>
          <p:cNvPr id="8" name="Slide Number Placeholder 5"/>
          <p:cNvSpPr>
            <a:spLocks noGrp="1"/>
          </p:cNvSpPr>
          <p:nvPr>
            <p:ph type="sldNum" sz="quarter" idx="12"/>
          </p:nvPr>
        </p:nvSpPr>
        <p:spPr/>
        <p:txBody>
          <a:bodyPr/>
          <a:lstStyle>
            <a:lvl1pPr>
              <a:defRPr>
                <a:solidFill>
                  <a:schemeClr val="bg2"/>
                </a:solidFill>
              </a:defRPr>
            </a:lvl1pPr>
          </a:lstStyle>
          <a:p>
            <a:pPr>
              <a:defRPr/>
            </a:pPr>
            <a:fld id="{C8BCD749-F925-4551-98E6-A8768AF3211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p:txBody>
          <a:bodyPr/>
          <a:lstStyle>
            <a:lvl1pPr>
              <a:defRPr/>
            </a:lvl1pPr>
          </a:lstStyle>
          <a:p>
            <a:endParaRPr lang="en-US"/>
          </a:p>
        </p:txBody>
      </p:sp>
      <p:sp>
        <p:nvSpPr>
          <p:cNvPr id="6" name="Rectangle 5"/>
          <p:cNvSpPr>
            <a:spLocks noGrp="1" noChangeArrowheads="1"/>
          </p:cNvSpPr>
          <p:nvPr>
            <p:ph type="ftr" sz="quarter" idx="11"/>
          </p:nvPr>
        </p:nvSpPr>
        <p:spPr/>
        <p:txBody>
          <a:bodyPr/>
          <a:lstStyle>
            <a:lvl1pPr>
              <a:defRPr/>
            </a:lvl1pPr>
          </a:lstStyle>
          <a:p>
            <a:endParaRPr lang="en-US"/>
          </a:p>
        </p:txBody>
      </p:sp>
      <p:sp>
        <p:nvSpPr>
          <p:cNvPr id="7" name="Rectangle 6"/>
          <p:cNvSpPr>
            <a:spLocks noGrp="1" noChangeArrowheads="1"/>
          </p:cNvSpPr>
          <p:nvPr>
            <p:ph type="sldNum" sz="quarter" idx="12"/>
          </p:nvPr>
        </p:nvSpPr>
        <p:spPr/>
        <p:txBody>
          <a:bodyPr/>
          <a:lstStyle>
            <a:lvl1pPr>
              <a:defRPr/>
            </a:lvl1pPr>
          </a:lstStyle>
          <a:p>
            <a:fld id="{8C210236-FE20-BB4F-8100-410A45181536}" type="slidenum">
              <a:rPr lang="en-US"/>
              <a:pPr/>
              <a:t>‹#›</a:t>
            </a:fld>
            <a:endParaRPr lang="en-US"/>
          </a:p>
        </p:txBody>
      </p:sp>
    </p:spTree>
    <p:extLst>
      <p:ext uri="{BB962C8B-B14F-4D97-AF65-F5344CB8AC3E}">
        <p14:creationId xmlns:p14="http://schemas.microsoft.com/office/powerpoint/2010/main" val="1338466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itle 6"/>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pPr>
              <a:defRPr/>
            </a:pPr>
            <a:fld id="{6DAAC292-6706-449D-AC52-9FBA71B6E619}" type="datetime1">
              <a:rPr lang="en-US"/>
              <a:pPr>
                <a:defRPr/>
              </a:pPr>
              <a:t>12-01-18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ln/>
        </p:spPr>
        <p:txBody>
          <a:bodyPr/>
          <a:lstStyle>
            <a:lvl1pPr>
              <a:defRPr/>
            </a:lvl1pPr>
          </a:lstStyle>
          <a:p>
            <a:pPr>
              <a:defRPr/>
            </a:pPr>
            <a:fld id="{34090C1B-7422-4C27-A843-63F5A94FF79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7010400" y="152400"/>
            <a:ext cx="1981200" cy="65563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5" name="Rectangle 4"/>
          <p:cNvSpPr/>
          <p:nvPr/>
        </p:nvSpPr>
        <p:spPr>
          <a:xfrm>
            <a:off x="152400" y="153988"/>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en-US" smtClean="0"/>
              <a:t>Click to edit Master title style</a:t>
            </a:r>
            <a:endParaRPr lang="en-US" dirty="0"/>
          </a:p>
        </p:txBody>
      </p:sp>
      <p:sp>
        <p:nvSpPr>
          <p:cNvPr id="6" name="Date Placeholder 8"/>
          <p:cNvSpPr>
            <a:spLocks noGrp="1"/>
          </p:cNvSpPr>
          <p:nvPr>
            <p:ph type="dt" sz="half" idx="10"/>
          </p:nvPr>
        </p:nvSpPr>
        <p:spPr/>
        <p:txBody>
          <a:bodyPr/>
          <a:lstStyle>
            <a:lvl1pPr>
              <a:defRPr>
                <a:solidFill>
                  <a:srgbClr val="FFFFFF"/>
                </a:solidFill>
              </a:defRPr>
            </a:lvl1pPr>
          </a:lstStyle>
          <a:p>
            <a:pPr>
              <a:defRPr/>
            </a:pPr>
            <a:fld id="{4B6FEF1D-9C15-4883-A770-7BFA50D7436F}" type="datetime1">
              <a:rPr lang="en-US"/>
              <a:pPr>
                <a:defRPr/>
              </a:pPr>
              <a:t>12-01-18</a:t>
            </a:fld>
            <a:endParaRPr lang="en-US"/>
          </a:p>
        </p:txBody>
      </p:sp>
      <p:sp>
        <p:nvSpPr>
          <p:cNvPr id="7" name="Slide Number Placeholder 9"/>
          <p:cNvSpPr>
            <a:spLocks noGrp="1"/>
          </p:cNvSpPr>
          <p:nvPr>
            <p:ph type="sldNum" sz="quarter" idx="11"/>
          </p:nvPr>
        </p:nvSpPr>
        <p:spPr/>
        <p:txBody>
          <a:bodyPr/>
          <a:lstStyle>
            <a:lvl1pPr>
              <a:defRPr>
                <a:solidFill>
                  <a:schemeClr val="bg2"/>
                </a:solidFill>
              </a:defRPr>
            </a:lvl1pPr>
          </a:lstStyle>
          <a:p>
            <a:pPr>
              <a:defRPr/>
            </a:pPr>
            <a:fld id="{A6D73A97-BAAF-46A3-A02F-8B8EDB06D266}" type="slidenum">
              <a:rPr lang="en-US"/>
              <a:pPr>
                <a:defRPr/>
              </a:pPr>
              <a:t>‹#›</a:t>
            </a:fld>
            <a:endParaRPr lang="en-US"/>
          </a:p>
        </p:txBody>
      </p:sp>
      <p:sp>
        <p:nvSpPr>
          <p:cNvPr id="8" name="Footer Placeholder 10"/>
          <p:cNvSpPr>
            <a:spLocks noGrp="1"/>
          </p:cNvSpPr>
          <p:nvPr>
            <p:ph type="ftr" sz="quarter" idx="12"/>
          </p:nvPr>
        </p:nvSpPr>
        <p:spPr/>
        <p:txBody>
          <a:bodyPr/>
          <a:lstStyle>
            <a:lvl1pPr>
              <a:defRPr>
                <a:solidFill>
                  <a:srgbClr val="FFFFFF"/>
                </a:solidFill>
              </a:defRPr>
            </a:lvl1pPr>
          </a:lstStyle>
          <a:p>
            <a:pPr>
              <a:defRPr/>
            </a:pP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
        <p:nvSpPr>
          <p:cNvPr id="5" name="Date Placeholder 3"/>
          <p:cNvSpPr>
            <a:spLocks noGrp="1"/>
          </p:cNvSpPr>
          <p:nvPr>
            <p:ph type="dt" sz="half" idx="10"/>
          </p:nvPr>
        </p:nvSpPr>
        <p:spPr/>
        <p:txBody>
          <a:bodyPr/>
          <a:lstStyle>
            <a:lvl1pPr>
              <a:defRPr/>
            </a:lvl1pPr>
          </a:lstStyle>
          <a:p>
            <a:pPr>
              <a:defRPr/>
            </a:pPr>
            <a:fld id="{4D2A386D-3DA5-4F58-9A3C-2046BE704E97}" type="datetime1">
              <a:rPr lang="en-US"/>
              <a:pPr>
                <a:defRPr/>
              </a:pPr>
              <a:t>12-01-18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a:ln/>
        </p:spPr>
        <p:txBody>
          <a:bodyPr/>
          <a:lstStyle>
            <a:lvl1pPr>
              <a:defRPr/>
            </a:lvl1pPr>
          </a:lstStyle>
          <a:p>
            <a:pPr>
              <a:defRPr/>
            </a:pPr>
            <a:fld id="{6CBB75A2-F8BA-4C74-B2FB-A77DEF16D86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itle 9"/>
          <p:cNvSpPr>
            <a:spLocks noGrp="1"/>
          </p:cNvSpPr>
          <p:nvPr>
            <p:ph type="title"/>
          </p:nvPr>
        </p:nvSpPr>
        <p:spPr/>
        <p:txBody>
          <a:bodyPr/>
          <a:lstStyle/>
          <a:p>
            <a:r>
              <a:rPr lang="en-US" smtClean="0"/>
              <a:t>Click to edit Master title style</a:t>
            </a:r>
            <a:endParaRPr lang="en-US"/>
          </a:p>
        </p:txBody>
      </p:sp>
      <p:sp>
        <p:nvSpPr>
          <p:cNvPr id="7" name="Date Placeholder 3"/>
          <p:cNvSpPr>
            <a:spLocks noGrp="1"/>
          </p:cNvSpPr>
          <p:nvPr>
            <p:ph type="dt" sz="half" idx="10"/>
          </p:nvPr>
        </p:nvSpPr>
        <p:spPr/>
        <p:txBody>
          <a:bodyPr/>
          <a:lstStyle>
            <a:lvl1pPr>
              <a:defRPr/>
            </a:lvl1pPr>
          </a:lstStyle>
          <a:p>
            <a:pPr>
              <a:defRPr/>
            </a:pPr>
            <a:fld id="{E0950A1C-977D-4194-AEF3-53A1B19722E0}" type="datetime1">
              <a:rPr lang="en-US"/>
              <a:pPr>
                <a:defRPr/>
              </a:pPr>
              <a:t>12-01-18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a:ln/>
        </p:spPr>
        <p:txBody>
          <a:bodyPr/>
          <a:lstStyle>
            <a:lvl1pPr>
              <a:defRPr/>
            </a:lvl1pPr>
          </a:lstStyle>
          <a:p>
            <a:pPr>
              <a:defRPr/>
            </a:pPr>
            <a:fld id="{B5599AF0-48A4-4AFD-B3D4-02777D41251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D471777F-6D89-4211-9039-59A2F4F83554}" type="datetime1">
              <a:rPr lang="en-US"/>
              <a:pPr>
                <a:defRPr/>
              </a:pPr>
              <a:t>12-01-18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a:ln/>
        </p:spPr>
        <p:txBody>
          <a:bodyPr/>
          <a:lstStyle>
            <a:lvl1pPr>
              <a:defRPr/>
            </a:lvl1pPr>
          </a:lstStyle>
          <a:p>
            <a:pPr>
              <a:defRPr/>
            </a:pPr>
            <a:fld id="{6B96F2CC-C266-45CF-B8B7-A3A8767D154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
          <p:cNvSpPr/>
          <p:nvPr/>
        </p:nvSpPr>
        <p:spPr>
          <a:xfrm>
            <a:off x="152400" y="150813"/>
            <a:ext cx="8831263" cy="65563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3" name="Date Placeholder 1"/>
          <p:cNvSpPr>
            <a:spLocks noGrp="1"/>
          </p:cNvSpPr>
          <p:nvPr>
            <p:ph type="dt" sz="half" idx="10"/>
          </p:nvPr>
        </p:nvSpPr>
        <p:spPr/>
        <p:txBody>
          <a:bodyPr/>
          <a:lstStyle>
            <a:lvl1pPr>
              <a:defRPr/>
            </a:lvl1pPr>
          </a:lstStyle>
          <a:p>
            <a:pPr>
              <a:defRPr/>
            </a:pPr>
            <a:fld id="{808BFC1F-54C9-4C09-BA6A-561F09DBD058}" type="datetime1">
              <a:rPr lang="en-US"/>
              <a:pPr>
                <a:defRPr/>
              </a:pPr>
              <a:t>12-01-18</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pPr>
              <a:defRPr/>
            </a:pPr>
            <a:fld id="{06B670D1-8531-4C69-881C-5DEC73DC165C}"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6" name="Rectangle 5"/>
          <p:cNvSpPr/>
          <p:nvPr/>
        </p:nvSpPr>
        <p:spPr>
          <a:xfrm>
            <a:off x="7010400" y="150813"/>
            <a:ext cx="1981200" cy="65563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useBgFill="1">
        <p:nvSpPr>
          <p:cNvPr id="7" name="Rectangle 6"/>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en-US" smtClean="0"/>
              <a:t>Click to edit Master title style</a:t>
            </a:r>
            <a:endParaRPr lang="en-US" dirty="0"/>
          </a:p>
        </p:txBody>
      </p:sp>
      <p:sp>
        <p:nvSpPr>
          <p:cNvPr id="8" name="Date Placeholder 4"/>
          <p:cNvSpPr>
            <a:spLocks noGrp="1"/>
          </p:cNvSpPr>
          <p:nvPr>
            <p:ph type="dt" sz="half" idx="10"/>
          </p:nvPr>
        </p:nvSpPr>
        <p:spPr/>
        <p:txBody>
          <a:bodyPr/>
          <a:lstStyle>
            <a:lvl1pPr>
              <a:defRPr/>
            </a:lvl1pPr>
          </a:lstStyle>
          <a:p>
            <a:pPr>
              <a:defRPr/>
            </a:pPr>
            <a:fld id="{DB40617A-274F-4173-94A9-9ACFD8B8E74C}" type="datetime1">
              <a:rPr lang="en-US"/>
              <a:pPr>
                <a:defRPr/>
              </a:pPr>
              <a:t>12-01-18</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p:txBody>
          <a:bodyPr/>
          <a:lstStyle>
            <a:lvl1pPr>
              <a:defRPr>
                <a:solidFill>
                  <a:srgbClr val="FFFFFF"/>
                </a:solidFill>
              </a:defRPr>
            </a:lvl1pPr>
          </a:lstStyle>
          <a:p>
            <a:pPr>
              <a:defRPr/>
            </a:pPr>
            <a:fld id="{9F3029B1-77D7-44AB-B511-732720C6D301}"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useBgFill="1">
        <p:nvSpPr>
          <p:cNvPr id="6" name="Rectangle 5"/>
          <p:cNvSpPr/>
          <p:nvPr/>
        </p:nvSpPr>
        <p:spPr>
          <a:xfrm>
            <a:off x="7010400" y="150813"/>
            <a:ext cx="1981200" cy="655637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en-US" smtClean="0"/>
              <a:t>Click to edit Master title style</a:t>
            </a:r>
            <a:endParaRPr lang="en-US" dirty="0"/>
          </a:p>
        </p:txBody>
      </p:sp>
      <p:sp>
        <p:nvSpPr>
          <p:cNvPr id="7" name="Date Placeholder 4"/>
          <p:cNvSpPr>
            <a:spLocks noGrp="1"/>
          </p:cNvSpPr>
          <p:nvPr>
            <p:ph type="dt" sz="half" idx="10"/>
          </p:nvPr>
        </p:nvSpPr>
        <p:spPr/>
        <p:txBody>
          <a:bodyPr/>
          <a:lstStyle>
            <a:lvl1pPr>
              <a:defRPr/>
            </a:lvl1pPr>
          </a:lstStyle>
          <a:p>
            <a:pPr>
              <a:defRPr/>
            </a:pPr>
            <a:fld id="{8D472810-020B-4CE8-AC2F-E1F906CBC5A9}" type="datetime1">
              <a:rPr lang="en-US"/>
              <a:pPr>
                <a:defRPr/>
              </a:pPr>
              <a:t>12-01-18</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pPr>
              <a:defRPr/>
            </a:pPr>
            <a:fld id="{F858F5BD-021F-42F0-BAEB-19F8CA2749F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5125"/>
            <a:ext cx="8831263" cy="504507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8" name="Rectangle 7"/>
          <p:cNvSpPr/>
          <p:nvPr/>
        </p:nvSpPr>
        <p:spPr>
          <a:xfrm>
            <a:off x="152400" y="152400"/>
            <a:ext cx="8813800" cy="1346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
        <p:nvSpPr>
          <p:cNvPr id="2" name="Title Placeholder 1"/>
          <p:cNvSpPr>
            <a:spLocks noGrp="1"/>
          </p:cNvSpPr>
          <p:nvPr>
            <p:ph type="title"/>
          </p:nvPr>
        </p:nvSpPr>
        <p:spPr>
          <a:xfrm>
            <a:off x="381000" y="355600"/>
            <a:ext cx="8382000" cy="10541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719263"/>
            <a:ext cx="8407400" cy="44069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475" y="6356350"/>
            <a:ext cx="2133600" cy="274638"/>
          </a:xfrm>
          <a:prstGeom prst="rect">
            <a:avLst/>
          </a:prstGeom>
        </p:spPr>
        <p:txBody>
          <a:bodyPr vert="horz" wrap="square" lIns="91440" tIns="45720" rIns="91440" bIns="45720" numCol="1" anchor="ctr" anchorCtr="0" compatLnSpc="1">
            <a:prstTxWarp prst="textNoShape">
              <a:avLst/>
            </a:prstTxWarp>
          </a:bodyPr>
          <a:lstStyle>
            <a:lvl1pPr>
              <a:defRPr sz="1100">
                <a:solidFill>
                  <a:schemeClr val="tx2"/>
                </a:solidFill>
                <a:cs typeface="+mn-cs"/>
              </a:defRPr>
            </a:lvl1pPr>
          </a:lstStyle>
          <a:p>
            <a:pPr>
              <a:defRPr/>
            </a:pPr>
            <a:fld id="{ADF755E7-C980-4DB1-A61B-BCA914DFF463}" type="datetime1">
              <a:rPr lang="en-US"/>
              <a:pPr>
                <a:defRPr/>
              </a:pPr>
              <a:t>12-01-18</a:t>
            </a:fld>
            <a:endParaRPr lang="en-US"/>
          </a:p>
        </p:txBody>
      </p:sp>
      <p:sp>
        <p:nvSpPr>
          <p:cNvPr id="5" name="Footer Placeholder 4"/>
          <p:cNvSpPr>
            <a:spLocks noGrp="1"/>
          </p:cNvSpPr>
          <p:nvPr>
            <p:ph type="ftr" sz="quarter" idx="3"/>
          </p:nvPr>
        </p:nvSpPr>
        <p:spPr>
          <a:xfrm>
            <a:off x="3048000" y="6356350"/>
            <a:ext cx="3352800" cy="274638"/>
          </a:xfrm>
          <a:prstGeom prst="rect">
            <a:avLst/>
          </a:prstGeom>
        </p:spPr>
        <p:txBody>
          <a:bodyPr vert="horz" wrap="square" lIns="91440" tIns="45720" rIns="91440" bIns="45720" numCol="1" anchor="ctr" anchorCtr="0" compatLnSpc="1">
            <a:prstTxWarp prst="textNoShape">
              <a:avLst/>
            </a:prstTxWarp>
          </a:bodyPr>
          <a:lstStyle>
            <a:lvl1pPr algn="ctr">
              <a:defRPr sz="1100">
                <a:solidFill>
                  <a:schemeClr val="tx2"/>
                </a:solidFill>
                <a:cs typeface="+mn-cs"/>
              </a:defRPr>
            </a:lvl1pPr>
          </a:lstStyle>
          <a:p>
            <a:pPr>
              <a:defRPr/>
            </a:pPr>
            <a:endParaRPr lang="en-US"/>
          </a:p>
        </p:txBody>
      </p:sp>
      <p:sp>
        <p:nvSpPr>
          <p:cNvPr id="6" name="Slide Number Placeholder 5"/>
          <p:cNvSpPr>
            <a:spLocks noGrp="1"/>
          </p:cNvSpPr>
          <p:nvPr>
            <p:ph type="sldNum" sz="quarter" idx="4"/>
          </p:nvPr>
        </p:nvSpPr>
        <p:spPr>
          <a:xfrm>
            <a:off x="8234363" y="6354763"/>
            <a:ext cx="582612" cy="274637"/>
          </a:xfrm>
          <a:prstGeom prst="rect">
            <a:avLst/>
          </a:prstGeom>
          <a:ln w="19050">
            <a:noFill/>
          </a:ln>
        </p:spPr>
        <p:txBody>
          <a:bodyPr vert="horz" wrap="square" lIns="91440" tIns="45720" rIns="91440" bIns="45720" numCol="1" anchor="ctr" anchorCtr="0" compatLnSpc="1">
            <a:prstTxWarp prst="textNoShape">
              <a:avLst/>
            </a:prstTxWarp>
          </a:bodyPr>
          <a:lstStyle>
            <a:lvl1pPr algn="ctr">
              <a:defRPr sz="1100">
                <a:solidFill>
                  <a:schemeClr val="tx2"/>
                </a:solidFill>
                <a:cs typeface="+mn-cs"/>
              </a:defRPr>
            </a:lvl1pPr>
          </a:lstStyle>
          <a:p>
            <a:pPr>
              <a:defRPr/>
            </a:pPr>
            <a:fld id="{1ADB1703-3DBE-4735-A6D2-09DF8B740B2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178" r:id="rId1"/>
    <p:sldLayoutId id="2147484177" r:id="rId2"/>
    <p:sldLayoutId id="2147484179" r:id="rId3"/>
    <p:sldLayoutId id="2147484176" r:id="rId4"/>
    <p:sldLayoutId id="2147484175" r:id="rId5"/>
    <p:sldLayoutId id="2147484174" r:id="rId6"/>
    <p:sldLayoutId id="2147484180" r:id="rId7"/>
    <p:sldLayoutId id="2147484181" r:id="rId8"/>
    <p:sldLayoutId id="2147484182" r:id="rId9"/>
    <p:sldLayoutId id="2147484173" r:id="rId10"/>
    <p:sldLayoutId id="2147484183" r:id="rId11"/>
    <p:sldLayoutId id="2147484184" r:id="rId12"/>
  </p:sldLayoutIdLst>
  <p:timing>
    <p:tnLst>
      <p:par>
        <p:cTn xmlns:p14="http://schemas.microsoft.com/office/powerpoint/2010/main" id="1" dur="indefinite" restart="never" nodeType="tmRoot"/>
      </p:par>
    </p:tnLst>
  </p:timing>
  <p:txStyles>
    <p:titleStyle>
      <a:lvl1pPr algn="ctr" rtl="0" eaLnBrk="0" fontAlgn="base" hangingPunct="0">
        <a:spcBef>
          <a:spcPct val="0"/>
        </a:spcBef>
        <a:spcAft>
          <a:spcPct val="0"/>
        </a:spcAft>
        <a:defRPr sz="3200" kern="1200" cap="all" spc="200">
          <a:solidFill>
            <a:schemeClr val="bg1"/>
          </a:solidFill>
          <a:latin typeface="+mj-lt"/>
          <a:ea typeface="MS PGothic" pitchFamily="34" charset="-128"/>
          <a:cs typeface="ＭＳ Ｐゴシック" charset="-128"/>
        </a:defRPr>
      </a:lvl1pPr>
      <a:lvl2pPr algn="ctr" rtl="0" eaLnBrk="0" fontAlgn="base" hangingPunct="0">
        <a:spcBef>
          <a:spcPct val="0"/>
        </a:spcBef>
        <a:spcAft>
          <a:spcPct val="0"/>
        </a:spcAft>
        <a:defRPr sz="3200">
          <a:solidFill>
            <a:schemeClr val="bg1"/>
          </a:solidFill>
          <a:latin typeface="Franklin Gothic Medium" pitchFamily="34" charset="0"/>
          <a:ea typeface="MS PGothic" pitchFamily="34" charset="-128"/>
          <a:cs typeface="ＭＳ Ｐゴシック" charset="-128"/>
        </a:defRPr>
      </a:lvl2pPr>
      <a:lvl3pPr algn="ctr" rtl="0" eaLnBrk="0" fontAlgn="base" hangingPunct="0">
        <a:spcBef>
          <a:spcPct val="0"/>
        </a:spcBef>
        <a:spcAft>
          <a:spcPct val="0"/>
        </a:spcAft>
        <a:defRPr sz="3200">
          <a:solidFill>
            <a:schemeClr val="bg1"/>
          </a:solidFill>
          <a:latin typeface="Franklin Gothic Medium" pitchFamily="34" charset="0"/>
          <a:ea typeface="MS PGothic" pitchFamily="34" charset="-128"/>
          <a:cs typeface="ＭＳ Ｐゴシック" charset="-128"/>
        </a:defRPr>
      </a:lvl3pPr>
      <a:lvl4pPr algn="ctr" rtl="0" eaLnBrk="0" fontAlgn="base" hangingPunct="0">
        <a:spcBef>
          <a:spcPct val="0"/>
        </a:spcBef>
        <a:spcAft>
          <a:spcPct val="0"/>
        </a:spcAft>
        <a:defRPr sz="3200">
          <a:solidFill>
            <a:schemeClr val="bg1"/>
          </a:solidFill>
          <a:latin typeface="Franklin Gothic Medium" pitchFamily="34" charset="0"/>
          <a:ea typeface="MS PGothic" pitchFamily="34" charset="-128"/>
          <a:cs typeface="ＭＳ Ｐゴシック" charset="-128"/>
        </a:defRPr>
      </a:lvl4pPr>
      <a:lvl5pPr algn="ctr" rtl="0" eaLnBrk="0" fontAlgn="base" hangingPunct="0">
        <a:spcBef>
          <a:spcPct val="0"/>
        </a:spcBef>
        <a:spcAft>
          <a:spcPct val="0"/>
        </a:spcAft>
        <a:defRPr sz="3200">
          <a:solidFill>
            <a:schemeClr val="bg1"/>
          </a:solidFill>
          <a:latin typeface="Franklin Gothic Medium" pitchFamily="34" charset="0"/>
          <a:ea typeface="MS PGothic" pitchFamily="34" charset="-128"/>
          <a:cs typeface="ＭＳ Ｐゴシック" charset="-128"/>
        </a:defRPr>
      </a:lvl5pPr>
      <a:lvl6pPr marL="457200" algn="ctr" rtl="0" fontAlgn="base">
        <a:spcBef>
          <a:spcPct val="0"/>
        </a:spcBef>
        <a:spcAft>
          <a:spcPct val="0"/>
        </a:spcAft>
        <a:defRPr sz="3200">
          <a:solidFill>
            <a:schemeClr val="bg1"/>
          </a:solidFill>
          <a:latin typeface="Franklin Gothic Medium" pitchFamily="34" charset="0"/>
        </a:defRPr>
      </a:lvl6pPr>
      <a:lvl7pPr marL="914400" algn="ctr" rtl="0" fontAlgn="base">
        <a:spcBef>
          <a:spcPct val="0"/>
        </a:spcBef>
        <a:spcAft>
          <a:spcPct val="0"/>
        </a:spcAft>
        <a:defRPr sz="3200">
          <a:solidFill>
            <a:schemeClr val="bg1"/>
          </a:solidFill>
          <a:latin typeface="Franklin Gothic Medium" pitchFamily="34" charset="0"/>
        </a:defRPr>
      </a:lvl7pPr>
      <a:lvl8pPr marL="1371600" algn="ctr" rtl="0" fontAlgn="base">
        <a:spcBef>
          <a:spcPct val="0"/>
        </a:spcBef>
        <a:spcAft>
          <a:spcPct val="0"/>
        </a:spcAft>
        <a:defRPr sz="3200">
          <a:solidFill>
            <a:schemeClr val="bg1"/>
          </a:solidFill>
          <a:latin typeface="Franklin Gothic Medium" pitchFamily="34" charset="0"/>
        </a:defRPr>
      </a:lvl8pPr>
      <a:lvl9pPr marL="1828800" algn="ctr" rtl="0" fontAlgn="base">
        <a:spcBef>
          <a:spcPct val="0"/>
        </a:spcBef>
        <a:spcAft>
          <a:spcPct val="0"/>
        </a:spcAft>
        <a:defRPr sz="3200">
          <a:solidFill>
            <a:schemeClr val="bg1"/>
          </a:solidFill>
          <a:latin typeface="Franklin Gothic Medium" pitchFamily="34" charset="0"/>
        </a:defRPr>
      </a:lvl9pPr>
    </p:titleStyle>
    <p:bodyStyle>
      <a:lvl1pPr marL="273050" indent="-228600" algn="l" rtl="0" eaLnBrk="0" fontAlgn="base" hangingPunct="0">
        <a:spcBef>
          <a:spcPct val="20000"/>
        </a:spcBef>
        <a:spcAft>
          <a:spcPct val="0"/>
        </a:spcAft>
        <a:buClr>
          <a:schemeClr val="accent1"/>
        </a:buClr>
        <a:buFont typeface="Wingdings 2" pitchFamily="18" charset="2"/>
        <a:buChar char=""/>
        <a:defRPr sz="2000" kern="1200" spc="150">
          <a:solidFill>
            <a:schemeClr val="tx2"/>
          </a:solidFill>
          <a:latin typeface="+mn-lt"/>
          <a:ea typeface="MS PGothic" pitchFamily="34" charset="-128"/>
          <a:cs typeface="ＭＳ Ｐゴシック" charset="-128"/>
        </a:defRPr>
      </a:lvl1pPr>
      <a:lvl2pPr marL="547688" indent="-182563" algn="l" rtl="0" eaLnBrk="0" fontAlgn="base" hangingPunct="0">
        <a:spcBef>
          <a:spcPct val="20000"/>
        </a:spcBef>
        <a:spcAft>
          <a:spcPct val="0"/>
        </a:spcAft>
        <a:buClr>
          <a:schemeClr val="accent2"/>
        </a:buClr>
        <a:buFont typeface="Wingdings" pitchFamily="2" charset="2"/>
        <a:buChar char="§"/>
        <a:defRPr kern="1200" spc="100">
          <a:solidFill>
            <a:schemeClr val="tx2"/>
          </a:solidFill>
          <a:latin typeface="+mn-lt"/>
          <a:ea typeface="MS PGothic" pitchFamily="34" charset="-128"/>
          <a:cs typeface="+mn-cs"/>
        </a:defRPr>
      </a:lvl2pPr>
      <a:lvl3pPr marL="822325" indent="-182563" algn="l" rtl="0" eaLnBrk="0" fontAlgn="base" hangingPunct="0">
        <a:spcBef>
          <a:spcPct val="20000"/>
        </a:spcBef>
        <a:spcAft>
          <a:spcPct val="0"/>
        </a:spcAft>
        <a:buClr>
          <a:srgbClr val="928B70"/>
        </a:buClr>
        <a:buFont typeface="Wingdings" pitchFamily="2" charset="2"/>
        <a:buChar char="§"/>
        <a:defRPr sz="1600" kern="1200" spc="100">
          <a:solidFill>
            <a:schemeClr val="tx2"/>
          </a:solidFill>
          <a:latin typeface="+mn-lt"/>
          <a:ea typeface="MS PGothic" pitchFamily="34" charset="-128"/>
          <a:cs typeface="+mn-cs"/>
        </a:defRPr>
      </a:lvl3pPr>
      <a:lvl4pPr marL="1096963" indent="-182563" algn="l" rtl="0" eaLnBrk="0" fontAlgn="base" hangingPunct="0">
        <a:spcBef>
          <a:spcPct val="20000"/>
        </a:spcBef>
        <a:spcAft>
          <a:spcPct val="0"/>
        </a:spcAft>
        <a:buClr>
          <a:srgbClr val="87706B"/>
        </a:buClr>
        <a:buFont typeface="Wingdings" pitchFamily="2" charset="2"/>
        <a:buChar char="§"/>
        <a:defRPr sz="1400" kern="1200">
          <a:solidFill>
            <a:schemeClr val="tx2"/>
          </a:solidFill>
          <a:latin typeface="+mn-lt"/>
          <a:ea typeface="MS PGothic" pitchFamily="34" charset="-128"/>
          <a:cs typeface="+mn-cs"/>
        </a:defRPr>
      </a:lvl4pPr>
      <a:lvl5pPr marL="1279525" indent="-182563" algn="l" rtl="0" eaLnBrk="0" fontAlgn="base" hangingPunct="0">
        <a:spcBef>
          <a:spcPct val="20000"/>
        </a:spcBef>
        <a:spcAft>
          <a:spcPct val="0"/>
        </a:spcAft>
        <a:buClr>
          <a:srgbClr val="6F777D"/>
        </a:buClr>
        <a:buFont typeface="Wingdings" pitchFamily="2" charset="2"/>
        <a:buChar char="§"/>
        <a:defRPr sz="1300" kern="1200" spc="100">
          <a:solidFill>
            <a:schemeClr val="tx2"/>
          </a:solidFill>
          <a:latin typeface="+mn-lt"/>
          <a:ea typeface="MS PGothic" pitchFamily="34" charset="-128"/>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image" Target="../media/image1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 Id="rId3"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audio" Target="../media/audio1.bin"/><Relationship Id="rId4" Type="http://schemas.openxmlformats.org/officeDocument/2006/relationships/image" Target="../media/image19.png"/><Relationship Id="rId5" Type="http://schemas.openxmlformats.org/officeDocument/2006/relationships/image" Target="../media/image20.png"/><Relationship Id="rId6"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7.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24.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image" Target="../media/image2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2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2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28.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2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30.png"/></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6" Type="http://schemas.openxmlformats.org/officeDocument/2006/relationships/image" Target="../media/image34.png"/><Relationship Id="rId1" Type="http://schemas.openxmlformats.org/officeDocument/2006/relationships/slideLayout" Target="../slideLayouts/slideLayout7.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hyperlink" Target="http://www.earlham.edu/~peters/fos/overview.htm" TargetMode="External"/><Relationship Id="rId4" Type="http://schemas.openxmlformats.org/officeDocument/2006/relationships/hyperlink" Target="http://www.doaj.org/" TargetMode="External"/><Relationship Id="rId5" Type="http://schemas.openxmlformats.org/officeDocument/2006/relationships/hyperlink" Target="http://roar.eprints.org/" TargetMode="External"/><Relationship Id="rId6" Type="http://schemas.openxmlformats.org/officeDocument/2006/relationships/hyperlink" Target="http://www.sherpa.ac.uk/romeo.php" TargetMode="External"/><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hyperlink" Target="http://www.flickr.com/photos/crystalina/6327766/" TargetMode="External"/><Relationship Id="rId4" Type="http://schemas.openxmlformats.org/officeDocument/2006/relationships/hyperlink" Target="http://www.slideshare.net/cavlec/open-sesame-and-other-open-movements" TargetMode="External"/><Relationship Id="rId5" Type="http://schemas.openxmlformats.org/officeDocument/2006/relationships/hyperlink" Target="http://www.flickr.com/photos/nzer/2640367659/" TargetMode="External"/><Relationship Id="rId6" Type="http://schemas.openxmlformats.org/officeDocument/2006/relationships/hyperlink" Target="http://www.flickr.com/photos/aaronw79/5575652125/" TargetMode="External"/><Relationship Id="rId7" Type="http://schemas.openxmlformats.org/officeDocument/2006/relationships/hyperlink" Target="http://www.flickr.com/photos/mak506/2771080083/" TargetMode="External"/><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Subtitle 2"/>
          <p:cNvSpPr>
            <a:spLocks noGrp="1"/>
          </p:cNvSpPr>
          <p:nvPr>
            <p:ph type="subTitle" idx="1"/>
          </p:nvPr>
        </p:nvSpPr>
        <p:spPr>
          <a:xfrm>
            <a:off x="7010400" y="3124200"/>
            <a:ext cx="1981200" cy="3505200"/>
          </a:xfrm>
        </p:spPr>
        <p:txBody>
          <a:bodyPr wrap="square" numCol="1" anchorCtr="0" compatLnSpc="1">
            <a:prstTxWarp prst="textNoShape">
              <a:avLst/>
            </a:prstTxWarp>
          </a:bodyPr>
          <a:lstStyle/>
          <a:p>
            <a:pPr eaLnBrk="1" hangingPunct="1">
              <a:defRPr/>
            </a:pPr>
            <a:r>
              <a:rPr lang="en-US" sz="1600" dirty="0" smtClean="0"/>
              <a:t>Joy Kirchner</a:t>
            </a:r>
          </a:p>
          <a:p>
            <a:pPr eaLnBrk="1" hangingPunct="1">
              <a:defRPr/>
            </a:pPr>
            <a:r>
              <a:rPr lang="en-US" sz="1600" dirty="0" smtClean="0"/>
              <a:t>University of British Columbia</a:t>
            </a:r>
          </a:p>
          <a:p>
            <a:pPr eaLnBrk="1" hangingPunct="1">
              <a:defRPr/>
            </a:pPr>
            <a:endParaRPr lang="en-US" sz="1600" dirty="0" smtClean="0"/>
          </a:p>
          <a:p>
            <a:pPr eaLnBrk="1" hangingPunct="1">
              <a:defRPr/>
            </a:pPr>
            <a:r>
              <a:rPr lang="en-US" sz="1600" dirty="0" smtClean="0"/>
              <a:t> Scholarly Communications</a:t>
            </a:r>
          </a:p>
          <a:p>
            <a:pPr eaLnBrk="1" hangingPunct="1">
              <a:defRPr/>
            </a:pPr>
            <a:r>
              <a:rPr lang="en-US" sz="1600" dirty="0" smtClean="0"/>
              <a:t>Workshop</a:t>
            </a:r>
          </a:p>
          <a:p>
            <a:pPr eaLnBrk="1" hangingPunct="1">
              <a:defRPr/>
            </a:pPr>
            <a:endParaRPr lang="en-US" sz="1600" dirty="0" smtClean="0"/>
          </a:p>
          <a:p>
            <a:pPr eaLnBrk="1" hangingPunct="1">
              <a:defRPr/>
            </a:pPr>
            <a:r>
              <a:rPr lang="en-US" sz="1600" dirty="0" smtClean="0"/>
              <a:t>Jan. 17-18, 2012</a:t>
            </a:r>
          </a:p>
          <a:p>
            <a:pPr eaLnBrk="1" hangingPunct="1">
              <a:defRPr/>
            </a:pPr>
            <a:r>
              <a:rPr lang="en-US" sz="1600" dirty="0" smtClean="0"/>
              <a:t>Virginia Tech Libraries</a:t>
            </a:r>
          </a:p>
        </p:txBody>
      </p:sp>
      <p:sp>
        <p:nvSpPr>
          <p:cNvPr id="14338" name="Title 1"/>
          <p:cNvSpPr>
            <a:spLocks noGrp="1"/>
          </p:cNvSpPr>
          <p:nvPr>
            <p:ph type="title"/>
          </p:nvPr>
        </p:nvSpPr>
        <p:spPr>
          <a:xfrm>
            <a:off x="228600" y="1828800"/>
            <a:ext cx="6553200" cy="3657600"/>
          </a:xfrm>
        </p:spPr>
        <p:txBody>
          <a:bodyPr wrap="square" numCol="1" anchorCtr="0" compatLnSpc="1">
            <a:prstTxWarp prst="textNoShape">
              <a:avLst/>
            </a:prstTxWarp>
            <a:normAutofit/>
          </a:bodyPr>
          <a:lstStyle/>
          <a:p>
            <a:pPr eaLnBrk="1" hangingPunct="1">
              <a:defRPr/>
            </a:pPr>
            <a:r>
              <a:rPr lang="en-US" sz="3800" cap="none" dirty="0" smtClean="0"/>
              <a:t/>
            </a:r>
            <a:br>
              <a:rPr lang="en-US" sz="3800" cap="none" dirty="0" smtClean="0"/>
            </a:br>
            <a:r>
              <a:rPr lang="en-US" sz="3800" cap="none" dirty="0" smtClean="0"/>
              <a:t/>
            </a:r>
            <a:br>
              <a:rPr lang="en-US" sz="3800" cap="none" dirty="0" smtClean="0"/>
            </a:br>
            <a:r>
              <a:rPr lang="en-US" sz="3800" cap="none" dirty="0" smtClean="0"/>
              <a:t>OPENNESS: </a:t>
            </a:r>
            <a:br>
              <a:rPr lang="en-US" sz="3800" cap="none" dirty="0" smtClean="0"/>
            </a:br>
            <a:r>
              <a:rPr lang="en-US" sz="3600" cap="none" dirty="0" smtClean="0"/>
              <a:t>CONTRIBUTE, ACCESS, USE</a:t>
            </a:r>
            <a:r>
              <a:rPr lang="en-US" sz="3800" cap="none" dirty="0" smtClean="0"/>
              <a:t/>
            </a:r>
            <a:br>
              <a:rPr lang="en-US" sz="3800" cap="none" dirty="0" smtClean="0"/>
            </a:br>
            <a:r>
              <a:rPr lang="en-US" sz="3800" cap="none" dirty="0" smtClean="0"/>
              <a:t/>
            </a:r>
            <a:br>
              <a:rPr lang="en-US" sz="3800" cap="none" dirty="0" smtClean="0"/>
            </a:br>
            <a:endParaRPr lang="en-US" sz="3800" cap="none" dirty="0" smtClean="0"/>
          </a:p>
        </p:txBody>
      </p:sp>
      <p:pic>
        <p:nvPicPr>
          <p:cNvPr id="2" name="Picture 7" descr="Creative Commons License"/>
          <p:cNvPicPr>
            <a:picLocks noChangeAspect="1" noChangeArrowheads="1"/>
          </p:cNvPicPr>
          <p:nvPr/>
        </p:nvPicPr>
        <p:blipFill>
          <a:blip r:embed="rId3"/>
          <a:srcRect/>
          <a:stretch>
            <a:fillRect/>
          </a:stretch>
        </p:blipFill>
        <p:spPr bwMode="auto">
          <a:xfrm>
            <a:off x="228600" y="6324600"/>
            <a:ext cx="838200" cy="2952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a:xfrm>
            <a:off x="7010400" y="2133600"/>
            <a:ext cx="1905000" cy="2971800"/>
          </a:xfrm>
        </p:spPr>
        <p:txBody>
          <a:bodyPr/>
          <a:lstStyle/>
          <a:p>
            <a:pPr eaLnBrk="1" fontAlgn="auto" hangingPunct="1">
              <a:spcAft>
                <a:spcPts val="0"/>
              </a:spcAft>
              <a:defRPr/>
            </a:pPr>
            <a:r>
              <a:rPr lang="en-US" sz="2000" dirty="0" smtClean="0">
                <a:ea typeface="+mn-ea"/>
                <a:cs typeface="+mn-cs"/>
              </a:rPr>
              <a:t>OPEN TO MACHINE READING, INDEXING, and PROCESSING</a:t>
            </a:r>
          </a:p>
        </p:txBody>
      </p:sp>
      <p:pic>
        <p:nvPicPr>
          <p:cNvPr id="28674" name="Picture 4"/>
          <p:cNvPicPr>
            <a:picLocks noGrp="1" noChangeAspect="1" noChangeArrowheads="1"/>
          </p:cNvPicPr>
          <p:nvPr>
            <p:ph type="pic" idx="1"/>
          </p:nvPr>
        </p:nvPicPr>
        <p:blipFill>
          <a:blip r:embed="rId3"/>
          <a:srcRect l="247" r="247"/>
          <a:stretch>
            <a:fillRect/>
          </a:stretch>
        </p:blipFill>
        <p:spPr bwMode="auto"/>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612775" y="228600"/>
            <a:ext cx="8153400" cy="990600"/>
          </a:xfrm>
        </p:spPr>
        <p:txBody>
          <a:bodyPr/>
          <a:lstStyle/>
          <a:p>
            <a:r>
              <a:rPr lang="en-US">
                <a:latin typeface="Tw Cen MT" charset="0"/>
              </a:rPr>
              <a:t>Transparency</a:t>
            </a:r>
          </a:p>
        </p:txBody>
      </p:sp>
      <p:pic>
        <p:nvPicPr>
          <p:cNvPr id="24579" name="Picture 4"/>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520700" y="1600200"/>
            <a:ext cx="8242300" cy="4800600"/>
          </a:xfrm>
          <a:noFill/>
        </p:spPr>
      </p:pic>
    </p:spTree>
    <p:extLst>
      <p:ext uri="{BB962C8B-B14F-4D97-AF65-F5344CB8AC3E}">
        <p14:creationId xmlns:p14="http://schemas.microsoft.com/office/powerpoint/2010/main" val="271374275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612775" y="228600"/>
            <a:ext cx="8153400" cy="990600"/>
          </a:xfrm>
        </p:spPr>
        <p:txBody>
          <a:bodyPr/>
          <a:lstStyle/>
          <a:p>
            <a:r>
              <a:rPr lang="en-US">
                <a:latin typeface="Tw Cen MT" charset="0"/>
              </a:rPr>
              <a:t>As opposed to…</a:t>
            </a:r>
          </a:p>
        </p:txBody>
      </p:sp>
      <p:pic>
        <p:nvPicPr>
          <p:cNvPr id="25603" name="Picture 3"/>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990600" y="1295400"/>
            <a:ext cx="7162800" cy="5372100"/>
          </a:xfrm>
          <a:noFill/>
        </p:spPr>
      </p:pic>
    </p:spTree>
    <p:extLst>
      <p:ext uri="{BB962C8B-B14F-4D97-AF65-F5344CB8AC3E}">
        <p14:creationId xmlns:p14="http://schemas.microsoft.com/office/powerpoint/2010/main" val="395760307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Picture Placeholder 1"/>
          <p:cNvSpPr>
            <a:spLocks noGrp="1" noTextEdit="1"/>
          </p:cNvSpPr>
          <p:nvPr>
            <p:ph type="pic" idx="1"/>
          </p:nvPr>
        </p:nvSpPr>
        <p:spPr bwMode="auto"/>
      </p:sp>
      <p:sp>
        <p:nvSpPr>
          <p:cNvPr id="3" name="Text Placeholder 2"/>
          <p:cNvSpPr>
            <a:spLocks noGrp="1"/>
          </p:cNvSpPr>
          <p:nvPr>
            <p:ph type="body" sz="half" idx="2"/>
          </p:nvPr>
        </p:nvSpPr>
        <p:spPr/>
        <p:txBody>
          <a:bodyPr wrap="square" numCol="1" anchor="t" anchorCtr="0" compatLnSpc="1">
            <a:prstTxWarp prst="textNoShape">
              <a:avLst/>
            </a:prstTxWarp>
          </a:bodyPr>
          <a:lstStyle/>
          <a:p>
            <a:pPr eaLnBrk="1" hangingPunct="1">
              <a:defRPr/>
            </a:pPr>
            <a:r>
              <a:rPr lang="en-US" sz="2400" smtClean="0"/>
              <a:t>AS OPPOSED TO…</a:t>
            </a:r>
          </a:p>
        </p:txBody>
      </p:sp>
      <p:pic>
        <p:nvPicPr>
          <p:cNvPr id="30723" name="Picture 2"/>
          <p:cNvPicPr>
            <a:picLocks noChangeAspect="1" noChangeArrowheads="1"/>
          </p:cNvPicPr>
          <p:nvPr/>
        </p:nvPicPr>
        <p:blipFill>
          <a:blip r:embed="rId3"/>
          <a:srcRect/>
          <a:stretch>
            <a:fillRect/>
          </a:stretch>
        </p:blipFill>
        <p:spPr bwMode="auto">
          <a:xfrm>
            <a:off x="0" y="0"/>
            <a:ext cx="6853238" cy="6858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a:xfrm>
            <a:off x="457200" y="1752600"/>
            <a:ext cx="8153400" cy="4495800"/>
          </a:xfrm>
        </p:spPr>
        <p:txBody>
          <a:bodyPr wrap="square" numCol="1" anchor="t" anchorCtr="0" compatLnSpc="1">
            <a:prstTxWarp prst="textNoShape">
              <a:avLst/>
            </a:prstTxWarp>
          </a:bodyPr>
          <a:lstStyle/>
          <a:p>
            <a:pPr eaLnBrk="1" hangingPunct="1">
              <a:defRPr/>
            </a:pPr>
            <a:r>
              <a:rPr lang="en-US" sz="3200" smtClean="0"/>
              <a:t> Generally enabled by technology</a:t>
            </a:r>
          </a:p>
          <a:p>
            <a:pPr eaLnBrk="1" hangingPunct="1">
              <a:defRPr/>
            </a:pPr>
            <a:endParaRPr lang="en-US" sz="3200" smtClean="0"/>
          </a:p>
          <a:p>
            <a:pPr eaLnBrk="1" hangingPunct="1">
              <a:defRPr/>
            </a:pPr>
            <a:r>
              <a:rPr lang="en-US" sz="3200" smtClean="0"/>
              <a:t> Works both inside and outside of traditional models</a:t>
            </a:r>
          </a:p>
          <a:p>
            <a:pPr eaLnBrk="1" hangingPunct="1">
              <a:defRPr/>
            </a:pPr>
            <a:endParaRPr lang="en-US" sz="3200" smtClean="0"/>
          </a:p>
          <a:p>
            <a:pPr eaLnBrk="1" hangingPunct="1">
              <a:defRPr/>
            </a:pPr>
            <a:r>
              <a:rPr lang="en-US" sz="3200" smtClean="0"/>
              <a:t> Supported by a variety of business models </a:t>
            </a:r>
          </a:p>
        </p:txBody>
      </p:sp>
      <p:sp>
        <p:nvSpPr>
          <p:cNvPr id="32770" name="Title 1"/>
          <p:cNvSpPr>
            <a:spLocks noGrp="1"/>
          </p:cNvSpPr>
          <p:nvPr>
            <p:ph type="title"/>
          </p:nvPr>
        </p:nvSpPr>
        <p:spPr/>
        <p:txBody>
          <a:bodyPr/>
          <a:lstStyle/>
          <a:p>
            <a:pPr eaLnBrk="1" fontAlgn="auto" hangingPunct="1">
              <a:spcAft>
                <a:spcPts val="0"/>
              </a:spcAft>
              <a:defRPr/>
            </a:pPr>
            <a:r>
              <a:rPr lang="en-US" smtClean="0">
                <a:ea typeface="+mj-ea"/>
                <a:cs typeface="+mj-cs"/>
              </a:rPr>
              <a:t>Commonalities</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3"/>
          <p:cNvSpPr>
            <a:spLocks noGrp="1"/>
          </p:cNvSpPr>
          <p:nvPr>
            <p:ph idx="1"/>
          </p:nvPr>
        </p:nvSpPr>
        <p:spPr>
          <a:xfrm>
            <a:off x="381000" y="1719263"/>
            <a:ext cx="8407400" cy="4910137"/>
          </a:xfrm>
        </p:spPr>
        <p:txBody>
          <a:bodyPr wrap="square" numCol="1" anchor="t" anchorCtr="0" compatLnSpc="1">
            <a:prstTxWarp prst="textNoShape">
              <a:avLst/>
            </a:prstTxWarp>
          </a:bodyPr>
          <a:lstStyle/>
          <a:p>
            <a:pPr eaLnBrk="1" hangingPunct="1">
              <a:buFont typeface="Wingdings" pitchFamily="2" charset="2"/>
              <a:buNone/>
              <a:defRPr/>
            </a:pPr>
            <a:r>
              <a:rPr lang="en-US" sz="4800" smtClean="0"/>
              <a:t>Open access literature is digital, online, free of charge, and free of most copyright and licensing restrictions.</a:t>
            </a:r>
          </a:p>
          <a:p>
            <a:pPr eaLnBrk="1" hangingPunct="1">
              <a:buFont typeface="Wingdings" pitchFamily="2" charset="2"/>
              <a:buNone/>
              <a:defRPr/>
            </a:pPr>
            <a:r>
              <a:rPr lang="en-US" sz="4800" smtClean="0"/>
              <a:t>						</a:t>
            </a:r>
            <a:r>
              <a:rPr lang="en-US" sz="4000" smtClean="0"/>
              <a:t>- Peter Suber</a:t>
            </a:r>
            <a:endParaRPr lang="en-US" sz="4800" smtClean="0"/>
          </a:p>
        </p:txBody>
      </p:sp>
      <p:sp>
        <p:nvSpPr>
          <p:cNvPr id="33794" name="Title 1"/>
          <p:cNvSpPr>
            <a:spLocks noGrp="1"/>
          </p:cNvSpPr>
          <p:nvPr>
            <p:ph type="title"/>
          </p:nvPr>
        </p:nvSpPr>
        <p:spPr/>
        <p:txBody>
          <a:bodyPr/>
          <a:lstStyle/>
          <a:p>
            <a:pPr eaLnBrk="1" fontAlgn="auto" hangingPunct="1">
              <a:spcAft>
                <a:spcPts val="0"/>
              </a:spcAft>
              <a:defRPr/>
            </a:pPr>
            <a:r>
              <a:rPr lang="en-US" smtClean="0">
                <a:ea typeface="+mj-ea"/>
                <a:cs typeface="+mj-cs"/>
              </a:rPr>
              <a:t>Open Access</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Content Placeholder 2"/>
          <p:cNvSpPr>
            <a:spLocks noGrp="1"/>
          </p:cNvSpPr>
          <p:nvPr>
            <p:ph idx="1"/>
          </p:nvPr>
        </p:nvSpPr>
        <p:spPr>
          <a:xfrm>
            <a:off x="381000" y="1719263"/>
            <a:ext cx="8407400" cy="4910137"/>
          </a:xfrm>
        </p:spPr>
        <p:txBody>
          <a:bodyPr wrap="square" numCol="1" anchor="t" anchorCtr="0" compatLnSpc="1">
            <a:prstTxWarp prst="textNoShape">
              <a:avLst/>
            </a:prstTxWarp>
          </a:bodyPr>
          <a:lstStyle/>
          <a:p>
            <a:pPr eaLnBrk="1" hangingPunct="1">
              <a:defRPr/>
            </a:pPr>
            <a:r>
              <a:rPr lang="en-US" sz="2800" smtClean="0"/>
              <a:t>Gratis: You can read it for free. Anything else, you better ask permission.</a:t>
            </a:r>
            <a:br>
              <a:rPr lang="en-US" sz="2800" smtClean="0"/>
            </a:br>
            <a:endParaRPr lang="en-US" sz="2800" smtClean="0"/>
          </a:p>
          <a:p>
            <a:pPr eaLnBrk="1" hangingPunct="1">
              <a:defRPr/>
            </a:pPr>
            <a:r>
              <a:rPr lang="en-US" sz="2800" smtClean="0"/>
              <a:t>Libre: With credit given, OK to text-mine, re-catalog, mirror for preservation, quote, remix, whatever.</a:t>
            </a:r>
            <a:br>
              <a:rPr lang="en-US" sz="2800" smtClean="0"/>
            </a:br>
            <a:endParaRPr lang="en-US" sz="2800" smtClean="0"/>
          </a:p>
          <a:p>
            <a:pPr eaLnBrk="1" hangingPunct="1">
              <a:defRPr/>
            </a:pPr>
            <a:r>
              <a:rPr lang="en-US" sz="2800" smtClean="0"/>
              <a:t>Most OA is gratis. You get to “libre” via Creative Commons licensing, usually.</a:t>
            </a:r>
          </a:p>
          <a:p>
            <a:pPr eaLnBrk="1" hangingPunct="1">
              <a:defRPr/>
            </a:pPr>
            <a:endParaRPr lang="en-US" sz="2800" smtClean="0"/>
          </a:p>
          <a:p>
            <a:pPr eaLnBrk="1" hangingPunct="1">
              <a:buFont typeface="Wingdings 2" pitchFamily="18" charset="2"/>
              <a:buNone/>
              <a:defRPr/>
            </a:pPr>
            <a:r>
              <a:rPr lang="en-US" sz="1300" smtClean="0"/>
              <a:t>(text from Dorothea Salo)</a:t>
            </a:r>
          </a:p>
        </p:txBody>
      </p:sp>
      <p:sp>
        <p:nvSpPr>
          <p:cNvPr id="34818" name="Title 1"/>
          <p:cNvSpPr>
            <a:spLocks noGrp="1"/>
          </p:cNvSpPr>
          <p:nvPr>
            <p:ph type="title"/>
          </p:nvPr>
        </p:nvSpPr>
        <p:spPr/>
        <p:txBody>
          <a:bodyPr/>
          <a:lstStyle/>
          <a:p>
            <a:pPr eaLnBrk="1" fontAlgn="auto" hangingPunct="1">
              <a:spcAft>
                <a:spcPts val="0"/>
              </a:spcAft>
              <a:defRPr/>
            </a:pPr>
            <a:r>
              <a:rPr lang="en-US" smtClean="0">
                <a:ea typeface="+mj-ea"/>
                <a:cs typeface="+mj-cs"/>
              </a:rPr>
              <a:t>Gratis vs. Libre</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p:cNvSpPr>
          <p:nvPr>
            <p:ph type="title" idx="4294967295"/>
          </p:nvPr>
        </p:nvSpPr>
        <p:spPr>
          <a:xfrm>
            <a:off x="533400" y="304800"/>
            <a:ext cx="8229600" cy="1292225"/>
          </a:xfrm>
        </p:spPr>
        <p:txBody>
          <a:bodyPr/>
          <a:lstStyle/>
          <a:p>
            <a:pPr algn="ctr"/>
            <a:r>
              <a:rPr lang="en-CA" sz="4000" b="1">
                <a:solidFill>
                  <a:schemeClr val="folHlink"/>
                </a:solidFill>
                <a:latin typeface="Tw Cen MT" charset="0"/>
              </a:rPr>
              <a:t/>
            </a:r>
            <a:br>
              <a:rPr lang="en-CA" sz="4000" b="1">
                <a:solidFill>
                  <a:schemeClr val="folHlink"/>
                </a:solidFill>
                <a:latin typeface="Tw Cen MT" charset="0"/>
              </a:rPr>
            </a:br>
            <a:r>
              <a:rPr lang="en-CA" sz="4000" b="1">
                <a:solidFill>
                  <a:schemeClr val="folHlink"/>
                </a:solidFill>
                <a:latin typeface="Tw Cen MT" charset="0"/>
              </a:rPr>
              <a:t>2 Paths to Open Access</a:t>
            </a:r>
            <a:r>
              <a:rPr lang="en-CA" sz="4000" b="1">
                <a:latin typeface="Tw Cen MT" charset="0"/>
              </a:rPr>
              <a:t/>
            </a:r>
            <a:br>
              <a:rPr lang="en-CA" sz="4000" b="1">
                <a:latin typeface="Tw Cen MT" charset="0"/>
              </a:rPr>
            </a:br>
            <a:r>
              <a:rPr lang="en-CA" sz="3400" b="1">
                <a:solidFill>
                  <a:srgbClr val="000000"/>
                </a:solidFill>
                <a:latin typeface="Tw Cen MT" charset="0"/>
              </a:rPr>
              <a:t>manuscript </a:t>
            </a:r>
            <a:r>
              <a:rPr lang="en-CA" sz="3400">
                <a:latin typeface="Tw Cen MT" charset="0"/>
              </a:rPr>
              <a:t>….</a:t>
            </a:r>
            <a:br>
              <a:rPr lang="en-CA" sz="3400">
                <a:latin typeface="Tw Cen MT" charset="0"/>
              </a:rPr>
            </a:br>
            <a:r>
              <a:rPr lang="en-CA" sz="3400">
                <a:latin typeface="Tw Cen MT" charset="0"/>
              </a:rPr>
              <a:t/>
            </a:r>
            <a:br>
              <a:rPr lang="en-CA" sz="3400">
                <a:latin typeface="Tw Cen MT" charset="0"/>
              </a:rPr>
            </a:br>
            <a:endParaRPr lang="en-US" sz="3400">
              <a:latin typeface="Tw Cen MT" charset="0"/>
            </a:endParaRPr>
          </a:p>
        </p:txBody>
      </p:sp>
      <p:sp>
        <p:nvSpPr>
          <p:cNvPr id="62467" name="Rectangle 3"/>
          <p:cNvSpPr>
            <a:spLocks noGrp="1"/>
          </p:cNvSpPr>
          <p:nvPr>
            <p:ph type="body" sz="half" idx="4294967295"/>
          </p:nvPr>
        </p:nvSpPr>
        <p:spPr>
          <a:xfrm>
            <a:off x="381000" y="1600200"/>
            <a:ext cx="3733800" cy="4530725"/>
          </a:xfrm>
        </p:spPr>
        <p:txBody>
          <a:bodyPr/>
          <a:lstStyle/>
          <a:p>
            <a:pPr algn="ctr">
              <a:buFont typeface="Wingdings" charset="0"/>
              <a:buNone/>
            </a:pPr>
            <a:r>
              <a:rPr lang="en-CA" sz="2100" dirty="0">
                <a:latin typeface="Tw Cen MT" charset="0"/>
              </a:rPr>
              <a:t>	</a:t>
            </a:r>
          </a:p>
          <a:p>
            <a:pPr>
              <a:buFont typeface="Wingdings" charset="0"/>
              <a:buNone/>
            </a:pPr>
            <a:endParaRPr lang="en-CA" sz="1700" b="1" dirty="0">
              <a:latin typeface="Tw Cen MT" charset="0"/>
            </a:endParaRPr>
          </a:p>
          <a:p>
            <a:pPr>
              <a:buFont typeface="Wingdings" charset="0"/>
              <a:buNone/>
            </a:pPr>
            <a:r>
              <a:rPr lang="en-CA" sz="1700" b="1" dirty="0">
                <a:latin typeface="Tw Cen MT" charset="0"/>
              </a:rPr>
              <a:t>Open Access journal</a:t>
            </a:r>
          </a:p>
          <a:p>
            <a:pPr>
              <a:buFont typeface="Wingdings" charset="0"/>
              <a:buNone/>
            </a:pPr>
            <a:r>
              <a:rPr lang="en-CA" sz="1200" b="1" dirty="0">
                <a:solidFill>
                  <a:srgbClr val="CC0000"/>
                </a:solidFill>
                <a:latin typeface="Tw Cen MT" charset="0"/>
              </a:rPr>
              <a:t>(PLOS Medicine; </a:t>
            </a:r>
            <a:r>
              <a:rPr lang="en-CA" sz="1200" b="1" dirty="0" err="1" smtClean="0">
                <a:solidFill>
                  <a:srgbClr val="CC0000"/>
                </a:solidFill>
                <a:latin typeface="Tw Cen MT" charset="0"/>
              </a:rPr>
              <a:t>BioMedCentral</a:t>
            </a:r>
            <a:r>
              <a:rPr lang="en-CA" sz="1200" b="1" dirty="0">
                <a:solidFill>
                  <a:srgbClr val="CC0000"/>
                </a:solidFill>
                <a:latin typeface="Tw Cen MT" charset="0"/>
              </a:rPr>
              <a:t>, DOAJ</a:t>
            </a:r>
            <a:r>
              <a:rPr lang="en-CA" sz="1300" b="1" dirty="0">
                <a:solidFill>
                  <a:srgbClr val="CC0000"/>
                </a:solidFill>
                <a:latin typeface="Tw Cen MT" charset="0"/>
              </a:rPr>
              <a:t>)</a:t>
            </a:r>
            <a:endParaRPr lang="en-CA" sz="1700" b="1" dirty="0">
              <a:solidFill>
                <a:srgbClr val="CC0000"/>
              </a:solidFill>
              <a:latin typeface="Tw Cen MT" charset="0"/>
            </a:endParaRPr>
          </a:p>
          <a:p>
            <a:pPr>
              <a:buFont typeface="Wingdings" charset="0"/>
              <a:buNone/>
            </a:pPr>
            <a:endParaRPr lang="en-CA" sz="1700" b="1" dirty="0">
              <a:solidFill>
                <a:srgbClr val="CC0000"/>
              </a:solidFill>
              <a:latin typeface="Tw Cen MT" charset="0"/>
            </a:endParaRPr>
          </a:p>
          <a:p>
            <a:pPr>
              <a:buFont typeface="Wingdings" charset="0"/>
              <a:buNone/>
            </a:pPr>
            <a:endParaRPr lang="en-CA" sz="1700" b="1" dirty="0">
              <a:latin typeface="Tw Cen MT" charset="0"/>
            </a:endParaRPr>
          </a:p>
          <a:p>
            <a:pPr algn="r">
              <a:buFont typeface="Wingdings" charset="0"/>
              <a:buNone/>
            </a:pPr>
            <a:r>
              <a:rPr lang="en-CA" sz="1700" b="1" dirty="0">
                <a:latin typeface="Tw Cen MT" charset="0"/>
              </a:rPr>
              <a:t>					Open access copy </a:t>
            </a:r>
          </a:p>
          <a:p>
            <a:pPr algn="r">
              <a:buFont typeface="Wingdings" charset="0"/>
              <a:buNone/>
            </a:pPr>
            <a:r>
              <a:rPr lang="en-CA" sz="1700" b="1" dirty="0">
                <a:latin typeface="Tw Cen MT" charset="0"/>
              </a:rPr>
              <a:t>			in 		online archive</a:t>
            </a:r>
          </a:p>
          <a:p>
            <a:pPr algn="r">
              <a:buFont typeface="Wingdings" charset="0"/>
              <a:buNone/>
            </a:pPr>
            <a:r>
              <a:rPr lang="en-CA" sz="1300" b="1" dirty="0" smtClean="0">
                <a:solidFill>
                  <a:srgbClr val="CC0000"/>
                </a:solidFill>
                <a:latin typeface="Tw Cen MT" charset="0"/>
              </a:rPr>
              <a:t>(IR; </a:t>
            </a:r>
            <a:r>
              <a:rPr lang="en-CA" sz="1300" b="1" dirty="0" err="1">
                <a:solidFill>
                  <a:srgbClr val="CC0000"/>
                </a:solidFill>
                <a:latin typeface="Tw Cen MT" charset="0"/>
              </a:rPr>
              <a:t>Pubmed</a:t>
            </a:r>
            <a:r>
              <a:rPr lang="en-CA" sz="1300" b="1" dirty="0">
                <a:solidFill>
                  <a:srgbClr val="CC0000"/>
                </a:solidFill>
                <a:latin typeface="Tw Cen MT" charset="0"/>
              </a:rPr>
              <a:t> Central)</a:t>
            </a:r>
            <a:r>
              <a:rPr lang="en-CA" sz="2100" dirty="0">
                <a:latin typeface="Tw Cen MT" charset="0"/>
              </a:rPr>
              <a:t>	</a:t>
            </a:r>
          </a:p>
        </p:txBody>
      </p:sp>
      <p:sp>
        <p:nvSpPr>
          <p:cNvPr id="62468" name="Rectangle 4"/>
          <p:cNvSpPr>
            <a:spLocks noGrp="1"/>
          </p:cNvSpPr>
          <p:nvPr>
            <p:ph type="body" sz="half" idx="4294967295"/>
          </p:nvPr>
        </p:nvSpPr>
        <p:spPr>
          <a:xfrm>
            <a:off x="4572000" y="1295400"/>
            <a:ext cx="4038600" cy="4530725"/>
          </a:xfrm>
        </p:spPr>
        <p:txBody>
          <a:bodyPr/>
          <a:lstStyle/>
          <a:p>
            <a:pPr algn="r">
              <a:buFont typeface="Wingdings" charset="0"/>
              <a:buNone/>
            </a:pPr>
            <a:endParaRPr lang="en-CA" sz="1900" b="1">
              <a:latin typeface="Tw Cen MT" charset="0"/>
            </a:endParaRPr>
          </a:p>
          <a:p>
            <a:pPr algn="r">
              <a:buFont typeface="Wingdings" charset="0"/>
              <a:buNone/>
            </a:pPr>
            <a:endParaRPr lang="en-CA" sz="1900" b="1">
              <a:latin typeface="Tw Cen MT" charset="0"/>
            </a:endParaRPr>
          </a:p>
          <a:p>
            <a:pPr algn="ctr">
              <a:buFont typeface="Wingdings" charset="0"/>
              <a:buNone/>
            </a:pPr>
            <a:r>
              <a:rPr lang="en-CA" sz="1900" b="1">
                <a:latin typeface="Tw Cen MT" charset="0"/>
              </a:rPr>
              <a:t>Traditional subscription</a:t>
            </a:r>
          </a:p>
          <a:p>
            <a:pPr algn="ctr">
              <a:buFont typeface="Wingdings" charset="0"/>
              <a:buNone/>
            </a:pPr>
            <a:r>
              <a:rPr lang="en-CA" sz="1900" b="1">
                <a:latin typeface="Tw Cen MT" charset="0"/>
              </a:rPr>
              <a:t> access journals</a:t>
            </a:r>
          </a:p>
          <a:p>
            <a:pPr algn="ctr">
              <a:buFont typeface="Wingdings" charset="0"/>
              <a:buNone/>
            </a:pPr>
            <a:endParaRPr lang="en-US" sz="1900" b="1">
              <a:latin typeface="Tw Cen MT" charset="0"/>
            </a:endParaRPr>
          </a:p>
          <a:p>
            <a:endParaRPr lang="en-US" sz="1900">
              <a:latin typeface="Tw Cen MT" charset="0"/>
            </a:endParaRPr>
          </a:p>
        </p:txBody>
      </p:sp>
      <p:sp>
        <p:nvSpPr>
          <p:cNvPr id="62469" name="AutoShape 5"/>
          <p:cNvSpPr>
            <a:spLocks noChangeArrowheads="1"/>
          </p:cNvSpPr>
          <p:nvPr/>
        </p:nvSpPr>
        <p:spPr bwMode="auto">
          <a:xfrm rot="-2911601">
            <a:off x="5274469" y="1202531"/>
            <a:ext cx="485775" cy="1128713"/>
          </a:xfrm>
          <a:prstGeom prst="downArrow">
            <a:avLst>
              <a:gd name="adj1" fmla="val 50000"/>
              <a:gd name="adj2" fmla="val 58088"/>
            </a:avLst>
          </a:prstGeom>
          <a:solidFill>
            <a:schemeClr val="fo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62470" name="AutoShape 6"/>
          <p:cNvSpPr>
            <a:spLocks noChangeArrowheads="1"/>
          </p:cNvSpPr>
          <p:nvPr/>
        </p:nvSpPr>
        <p:spPr bwMode="auto">
          <a:xfrm rot="3267631">
            <a:off x="2634456" y="1175544"/>
            <a:ext cx="369888" cy="1371600"/>
          </a:xfrm>
          <a:prstGeom prst="downArrow">
            <a:avLst>
              <a:gd name="adj1" fmla="val 50000"/>
              <a:gd name="adj2" fmla="val 92704"/>
            </a:avLst>
          </a:prstGeom>
          <a:solidFill>
            <a:schemeClr val="hlink"/>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rot="10800000" vert="eaVert" wrap="none" anchor="ctr"/>
          <a:lstStyle/>
          <a:p>
            <a:pPr algn="ctr" eaLnBrk="0" hangingPunct="0"/>
            <a:endParaRPr lang="en-US">
              <a:cs typeface="Arial" charset="0"/>
            </a:endParaRPr>
          </a:p>
        </p:txBody>
      </p:sp>
      <p:sp>
        <p:nvSpPr>
          <p:cNvPr id="62471" name="AutoShape 7"/>
          <p:cNvSpPr>
            <a:spLocks noChangeArrowheads="1"/>
          </p:cNvSpPr>
          <p:nvPr/>
        </p:nvSpPr>
        <p:spPr bwMode="auto">
          <a:xfrm rot="2171261">
            <a:off x="4854575" y="3038475"/>
            <a:ext cx="257175" cy="1797050"/>
          </a:xfrm>
          <a:prstGeom prst="downArrow">
            <a:avLst>
              <a:gd name="adj1" fmla="val 50000"/>
              <a:gd name="adj2" fmla="val 174691"/>
            </a:avLst>
          </a:prstGeom>
          <a:solidFill>
            <a:srgbClr val="0080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eaLnBrk="0" hangingPunct="0"/>
            <a:endParaRPr lang="en-US">
              <a:cs typeface="Arial" charset="0"/>
            </a:endParaRPr>
          </a:p>
        </p:txBody>
      </p:sp>
      <p:sp>
        <p:nvSpPr>
          <p:cNvPr id="62472" name="Text Box 8"/>
          <p:cNvSpPr txBox="1">
            <a:spLocks noChangeArrowheads="1"/>
          </p:cNvSpPr>
          <p:nvPr/>
        </p:nvSpPr>
        <p:spPr bwMode="auto">
          <a:xfrm>
            <a:off x="4267200" y="5105400"/>
            <a:ext cx="44196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r>
              <a:rPr lang="en-CA" sz="1600">
                <a:cs typeface="Arial" charset="0"/>
              </a:rPr>
              <a:t>Articles can be made OA by publishing in </a:t>
            </a:r>
          </a:p>
          <a:p>
            <a:pPr eaLnBrk="0" hangingPunct="0"/>
            <a:r>
              <a:rPr lang="en-CA" sz="1600">
                <a:cs typeface="Arial" charset="0"/>
              </a:rPr>
              <a:t>an OA journal or self archiving OA copies from </a:t>
            </a:r>
          </a:p>
          <a:p>
            <a:pPr eaLnBrk="0" hangingPunct="0"/>
            <a:r>
              <a:rPr lang="en-CA" sz="1600">
                <a:cs typeface="Arial" charset="0"/>
              </a:rPr>
              <a:t>a traditional publication </a:t>
            </a:r>
            <a:endParaRPr lang="en-US" sz="1600">
              <a:cs typeface="Arial" charset="0"/>
            </a:endParaRPr>
          </a:p>
        </p:txBody>
      </p:sp>
      <p:sp>
        <p:nvSpPr>
          <p:cNvPr id="62473" name="Text Box 9"/>
          <p:cNvSpPr txBox="1">
            <a:spLocks noChangeArrowheads="1"/>
          </p:cNvSpPr>
          <p:nvPr/>
        </p:nvSpPr>
        <p:spPr bwMode="auto">
          <a:xfrm rot="-1531340">
            <a:off x="2697163" y="1817688"/>
            <a:ext cx="5778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en-CA" sz="1400" b="1" i="1">
                <a:cs typeface="Arial" charset="0"/>
              </a:rPr>
              <a:t>gold</a:t>
            </a:r>
            <a:endParaRPr lang="en-US" sz="1400" b="1">
              <a:cs typeface="Arial" charset="0"/>
            </a:endParaRPr>
          </a:p>
        </p:txBody>
      </p:sp>
      <p:sp>
        <p:nvSpPr>
          <p:cNvPr id="62474" name="Text Box 10"/>
          <p:cNvSpPr txBox="1">
            <a:spLocks noChangeArrowheads="1"/>
          </p:cNvSpPr>
          <p:nvPr/>
        </p:nvSpPr>
        <p:spPr bwMode="auto">
          <a:xfrm>
            <a:off x="2286000" y="6858000"/>
            <a:ext cx="5453063" cy="1311275"/>
          </a:xfrm>
          <a:prstGeom prst="rect">
            <a:avLst/>
          </a:prstGeom>
          <a:solidFill>
            <a:schemeClr val="bg1">
              <a:alpha val="98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en-CA" sz="4000" b="1">
                <a:cs typeface="Arial" charset="0"/>
              </a:rPr>
              <a:t>New Models of Scholarly Publishing</a:t>
            </a:r>
            <a:endParaRPr lang="en-US" sz="4000" b="1">
              <a:cs typeface="Arial" charset="0"/>
            </a:endParaRPr>
          </a:p>
        </p:txBody>
      </p:sp>
      <p:sp>
        <p:nvSpPr>
          <p:cNvPr id="62475" name="Text Box 11"/>
          <p:cNvSpPr txBox="1">
            <a:spLocks noChangeArrowheads="1"/>
          </p:cNvSpPr>
          <p:nvPr/>
        </p:nvSpPr>
        <p:spPr bwMode="auto">
          <a:xfrm>
            <a:off x="5105400" y="3744913"/>
            <a:ext cx="990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en-US" sz="1400" b="1">
                <a:cs typeface="Arial" charset="0"/>
              </a:rPr>
              <a:t>green</a:t>
            </a:r>
            <a:endParaRPr lang="en-US">
              <a:cs typeface="Arial" charset="0"/>
            </a:endParaRPr>
          </a:p>
        </p:txBody>
      </p:sp>
    </p:spTree>
    <p:extLst>
      <p:ext uri="{BB962C8B-B14F-4D97-AF65-F5344CB8AC3E}">
        <p14:creationId xmlns:p14="http://schemas.microsoft.com/office/powerpoint/2010/main" val="133658609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413250" y="2171700"/>
            <a:ext cx="4495800" cy="4114800"/>
          </a:xfrm>
        </p:spPr>
        <p:txBody>
          <a:bodyPr wrap="square" numCol="1" anchor="t" anchorCtr="0" compatLnSpc="1">
            <a:prstTxWarp prst="textNoShape">
              <a:avLst/>
            </a:prstTxWarp>
          </a:bodyPr>
          <a:lstStyle/>
          <a:p>
            <a:pPr marL="514350" indent="-514350" eaLnBrk="1" hangingPunct="1">
              <a:buFont typeface="Wingdings" pitchFamily="2" charset="2"/>
              <a:buNone/>
              <a:defRPr/>
            </a:pPr>
            <a:r>
              <a:rPr lang="en-US" sz="2600" dirty="0" smtClean="0"/>
              <a:t>1) Open Access publishing</a:t>
            </a:r>
          </a:p>
          <a:p>
            <a:pPr marL="514350" indent="-514350" eaLnBrk="1" hangingPunct="1">
              <a:buFont typeface="Wingdings" pitchFamily="2" charset="2"/>
              <a:buNone/>
              <a:defRPr/>
            </a:pPr>
            <a:endParaRPr lang="en-US" sz="2600" dirty="0" smtClean="0"/>
          </a:p>
          <a:p>
            <a:pPr marL="514350" indent="-514350" eaLnBrk="1" hangingPunct="1">
              <a:buFont typeface="Wingdings" pitchFamily="2" charset="2"/>
              <a:buNone/>
              <a:defRPr/>
            </a:pPr>
            <a:r>
              <a:rPr lang="en-US" sz="2600" dirty="0" smtClean="0"/>
              <a:t>2) Author self-archiving</a:t>
            </a:r>
          </a:p>
          <a:p>
            <a:pPr marL="514350" indent="-514350" eaLnBrk="1" hangingPunct="1">
              <a:defRPr/>
            </a:pPr>
            <a:endParaRPr lang="en-US" sz="2600" dirty="0" smtClean="0"/>
          </a:p>
          <a:p>
            <a:pPr marL="514350" indent="-514350" eaLnBrk="1" hangingPunct="1">
              <a:buFont typeface="Wingdings" pitchFamily="2" charset="2"/>
              <a:buNone/>
              <a:defRPr/>
            </a:pPr>
            <a:r>
              <a:rPr lang="en-US" sz="2600" dirty="0" smtClean="0"/>
              <a:t>2.5) Hybrid: Commercial journals allow authors to pay to make articles freely available</a:t>
            </a:r>
          </a:p>
          <a:p>
            <a:pPr marL="514350" indent="-514350" eaLnBrk="1" hangingPunct="1">
              <a:buFont typeface="Wingdings" pitchFamily="2" charset="2"/>
              <a:buNone/>
              <a:defRPr/>
            </a:pPr>
            <a:endParaRPr lang="en-US" sz="2600" dirty="0" smtClean="0"/>
          </a:p>
        </p:txBody>
      </p:sp>
      <p:sp>
        <p:nvSpPr>
          <p:cNvPr id="35842" name="Title 1"/>
          <p:cNvSpPr>
            <a:spLocks noGrp="1"/>
          </p:cNvSpPr>
          <p:nvPr>
            <p:ph type="title"/>
          </p:nvPr>
        </p:nvSpPr>
        <p:spPr>
          <a:xfrm>
            <a:off x="0" y="228600"/>
            <a:ext cx="9144000" cy="1143000"/>
          </a:xfrm>
        </p:spPr>
        <p:txBody>
          <a:bodyPr/>
          <a:lstStyle/>
          <a:p>
            <a:pPr eaLnBrk="1" fontAlgn="auto" hangingPunct="1">
              <a:spcAft>
                <a:spcPts val="0"/>
              </a:spcAft>
              <a:defRPr/>
            </a:pPr>
            <a:r>
              <a:rPr lang="en-US" sz="4200" dirty="0" smtClean="0">
                <a:ea typeface="+mj-ea"/>
                <a:cs typeface="+mj-cs"/>
              </a:rPr>
              <a:t>Two (and a Half) Roads to Open Access</a:t>
            </a:r>
          </a:p>
        </p:txBody>
      </p:sp>
      <p:pic>
        <p:nvPicPr>
          <p:cNvPr id="35843" name="Picture 5" descr="winding road.jpg"/>
          <p:cNvPicPr>
            <a:picLocks noChangeAspect="1"/>
          </p:cNvPicPr>
          <p:nvPr/>
        </p:nvPicPr>
        <p:blipFill>
          <a:blip r:embed="rId3"/>
          <a:srcRect l="8057" r="25555"/>
          <a:stretch>
            <a:fillRect/>
          </a:stretch>
        </p:blipFill>
        <p:spPr bwMode="auto">
          <a:xfrm>
            <a:off x="152400" y="1981200"/>
            <a:ext cx="4057650" cy="45847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Content Placeholder 2"/>
          <p:cNvSpPr>
            <a:spLocks noGrp="1"/>
          </p:cNvSpPr>
          <p:nvPr>
            <p:ph idx="1"/>
          </p:nvPr>
        </p:nvSpPr>
        <p:spPr>
          <a:xfrm>
            <a:off x="152400" y="1676400"/>
            <a:ext cx="8763000" cy="4953000"/>
          </a:xfrm>
        </p:spPr>
        <p:txBody>
          <a:bodyPr wrap="square" numCol="1" anchor="t" anchorCtr="0" compatLnSpc="1">
            <a:prstTxWarp prst="textNoShape">
              <a:avLst/>
            </a:prstTxWarp>
          </a:bodyPr>
          <a:lstStyle/>
          <a:p>
            <a:pPr eaLnBrk="1" hangingPunct="1">
              <a:lnSpc>
                <a:spcPct val="90000"/>
              </a:lnSpc>
              <a:defRPr/>
            </a:pPr>
            <a:r>
              <a:rPr lang="en-US" smtClean="0"/>
              <a:t>Publication that is free &amp; open for anyone to access on internet</a:t>
            </a:r>
          </a:p>
          <a:p>
            <a:pPr eaLnBrk="1" hangingPunct="1">
              <a:lnSpc>
                <a:spcPct val="90000"/>
              </a:lnSpc>
              <a:defRPr/>
            </a:pPr>
            <a:endParaRPr lang="en-US" sz="1900" smtClean="0"/>
          </a:p>
          <a:p>
            <a:pPr eaLnBrk="1" hangingPunct="1">
              <a:lnSpc>
                <a:spcPct val="90000"/>
              </a:lnSpc>
              <a:defRPr/>
            </a:pPr>
            <a:r>
              <a:rPr lang="en-US" smtClean="0"/>
              <a:t>Journals or books!</a:t>
            </a:r>
          </a:p>
          <a:p>
            <a:pPr eaLnBrk="1" hangingPunct="1">
              <a:lnSpc>
                <a:spcPct val="90000"/>
              </a:lnSpc>
              <a:buFont typeface="Wingdings 2" pitchFamily="18" charset="2"/>
              <a:buNone/>
              <a:defRPr/>
            </a:pPr>
            <a:endParaRPr lang="en-US" sz="1900" smtClean="0"/>
          </a:p>
          <a:p>
            <a:pPr marL="273050" lvl="1" indent="-228600" eaLnBrk="1" hangingPunct="1">
              <a:lnSpc>
                <a:spcPct val="90000"/>
              </a:lnSpc>
              <a:buClr>
                <a:schemeClr val="accent1"/>
              </a:buClr>
              <a:buFont typeface="Wingdings 2" pitchFamily="18" charset="2"/>
              <a:buChar char=""/>
              <a:defRPr/>
            </a:pPr>
            <a:r>
              <a:rPr lang="en-US" sz="2000" smtClean="0"/>
              <a:t>6355 OA journals according to Directory of Open Access Journals (as of April 2011)</a:t>
            </a:r>
          </a:p>
          <a:p>
            <a:pPr marL="273050" lvl="1" indent="-228600" eaLnBrk="1" hangingPunct="1">
              <a:lnSpc>
                <a:spcPct val="90000"/>
              </a:lnSpc>
              <a:defRPr/>
            </a:pPr>
            <a:r>
              <a:rPr lang="en-US" smtClean="0"/>
              <a:t>Journals across all disciplines</a:t>
            </a:r>
          </a:p>
          <a:p>
            <a:pPr marL="273050" lvl="1" indent="-228600" eaLnBrk="1" hangingPunct="1">
              <a:lnSpc>
                <a:spcPct val="90000"/>
              </a:lnSpc>
              <a:defRPr/>
            </a:pPr>
            <a:r>
              <a:rPr lang="en-US" smtClean="0"/>
              <a:t>Share common features with toll access journals</a:t>
            </a:r>
          </a:p>
          <a:p>
            <a:pPr eaLnBrk="1" hangingPunct="1">
              <a:lnSpc>
                <a:spcPct val="90000"/>
              </a:lnSpc>
              <a:defRPr/>
            </a:pPr>
            <a:endParaRPr lang="en-US" sz="1900" smtClean="0"/>
          </a:p>
          <a:p>
            <a:pPr eaLnBrk="1" hangingPunct="1">
              <a:lnSpc>
                <a:spcPct val="90000"/>
              </a:lnSpc>
              <a:defRPr/>
            </a:pPr>
            <a:r>
              <a:rPr lang="en-US" smtClean="0"/>
              <a:t>Supported by variety of models</a:t>
            </a:r>
          </a:p>
          <a:p>
            <a:pPr marL="273050" lvl="1" indent="-228600" eaLnBrk="1" hangingPunct="1">
              <a:lnSpc>
                <a:spcPct val="90000"/>
              </a:lnSpc>
              <a:defRPr/>
            </a:pPr>
            <a:r>
              <a:rPr lang="en-US" smtClean="0"/>
              <a:t>Institution / funder supported OR author-supported (2006 – 47% author supported)</a:t>
            </a:r>
          </a:p>
          <a:p>
            <a:pPr marL="273050" lvl="1" indent="-228600" eaLnBrk="1" hangingPunct="1">
              <a:lnSpc>
                <a:spcPct val="90000"/>
              </a:lnSpc>
              <a:buFont typeface="Wingdings" pitchFamily="2" charset="2"/>
              <a:buNone/>
              <a:defRPr/>
            </a:pPr>
            <a:endParaRPr lang="en-US" sz="1900" smtClean="0"/>
          </a:p>
          <a:p>
            <a:pPr eaLnBrk="1" hangingPunct="1">
              <a:lnSpc>
                <a:spcPct val="90000"/>
              </a:lnSpc>
              <a:defRPr/>
            </a:pPr>
            <a:r>
              <a:rPr lang="en-US" smtClean="0"/>
              <a:t>Generally allow authors to retain copyright and/or license under creative commons</a:t>
            </a:r>
          </a:p>
        </p:txBody>
      </p:sp>
      <p:sp>
        <p:nvSpPr>
          <p:cNvPr id="37890" name="Title 1"/>
          <p:cNvSpPr>
            <a:spLocks noGrp="1"/>
          </p:cNvSpPr>
          <p:nvPr>
            <p:ph type="title"/>
          </p:nvPr>
        </p:nvSpPr>
        <p:spPr>
          <a:xfrm>
            <a:off x="533400" y="304800"/>
            <a:ext cx="8153400" cy="990600"/>
          </a:xfrm>
        </p:spPr>
        <p:txBody>
          <a:bodyPr wrap="square" numCol="1" anchorCtr="0" compatLnSpc="1">
            <a:prstTxWarp prst="textNoShape">
              <a:avLst/>
            </a:prstTxWarp>
          </a:bodyPr>
          <a:lstStyle/>
          <a:p>
            <a:pPr eaLnBrk="1" hangingPunct="1">
              <a:defRPr/>
            </a:pPr>
            <a:r>
              <a:rPr lang="en-US" cap="none" smtClean="0"/>
              <a:t>OPEN ACCESS PUBLISHING (‘GOLD’)</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p:cNvSpPr>
            <a:spLocks noGrp="1"/>
          </p:cNvSpPr>
          <p:nvPr>
            <p:ph idx="1"/>
          </p:nvPr>
        </p:nvSpPr>
        <p:spPr>
          <a:xfrm>
            <a:off x="457200" y="1905000"/>
            <a:ext cx="8153400" cy="4495800"/>
          </a:xfrm>
        </p:spPr>
        <p:txBody>
          <a:bodyPr wrap="square" numCol="1" anchor="t" anchorCtr="0" compatLnSpc="1">
            <a:prstTxWarp prst="textNoShape">
              <a:avLst/>
            </a:prstTxWarp>
          </a:bodyPr>
          <a:lstStyle/>
          <a:p>
            <a:pPr algn="ctr" eaLnBrk="1" hangingPunct="1">
              <a:buFont typeface="Wingdings" pitchFamily="2" charset="2"/>
              <a:buNone/>
              <a:defRPr/>
            </a:pPr>
            <a:r>
              <a:rPr lang="en-US" sz="3300" smtClean="0"/>
              <a:t>Open to contributions and participation</a:t>
            </a:r>
          </a:p>
          <a:p>
            <a:pPr algn="ctr" eaLnBrk="1" hangingPunct="1">
              <a:buFont typeface="Wingdings" pitchFamily="2" charset="2"/>
              <a:buNone/>
              <a:defRPr/>
            </a:pPr>
            <a:endParaRPr lang="en-US" sz="1900" smtClean="0"/>
          </a:p>
          <a:p>
            <a:pPr algn="ctr" eaLnBrk="1" hangingPunct="1">
              <a:buFont typeface="Wingdings" pitchFamily="2" charset="2"/>
              <a:buNone/>
              <a:defRPr/>
            </a:pPr>
            <a:r>
              <a:rPr lang="en-US" sz="3300" smtClean="0"/>
              <a:t>Open and free to access</a:t>
            </a:r>
          </a:p>
          <a:p>
            <a:pPr algn="ctr" eaLnBrk="1" hangingPunct="1">
              <a:buFont typeface="Wingdings" pitchFamily="2" charset="2"/>
              <a:buNone/>
              <a:defRPr/>
            </a:pPr>
            <a:endParaRPr lang="en-US" sz="1900" smtClean="0"/>
          </a:p>
          <a:p>
            <a:pPr algn="ctr" eaLnBrk="1" hangingPunct="1">
              <a:buFont typeface="Wingdings" pitchFamily="2" charset="2"/>
              <a:buNone/>
              <a:defRPr/>
            </a:pPr>
            <a:r>
              <a:rPr lang="en-US" sz="3300" smtClean="0"/>
              <a:t>Open to use &amp; reuse w/few or no restrictions</a:t>
            </a:r>
          </a:p>
          <a:p>
            <a:pPr algn="ctr" eaLnBrk="1" hangingPunct="1">
              <a:buFont typeface="Wingdings" pitchFamily="2" charset="2"/>
              <a:buNone/>
              <a:defRPr/>
            </a:pPr>
            <a:endParaRPr lang="en-US" sz="1900" smtClean="0"/>
          </a:p>
          <a:p>
            <a:pPr algn="ctr" eaLnBrk="1" hangingPunct="1">
              <a:buFont typeface="Wingdings" pitchFamily="2" charset="2"/>
              <a:buNone/>
              <a:defRPr/>
            </a:pPr>
            <a:r>
              <a:rPr lang="en-US" sz="3300" smtClean="0"/>
              <a:t>Open to indexing and machine readable</a:t>
            </a:r>
          </a:p>
        </p:txBody>
      </p:sp>
      <p:sp>
        <p:nvSpPr>
          <p:cNvPr id="15362" name="Title 1"/>
          <p:cNvSpPr>
            <a:spLocks noGrp="1"/>
          </p:cNvSpPr>
          <p:nvPr>
            <p:ph type="title"/>
          </p:nvPr>
        </p:nvSpPr>
        <p:spPr>
          <a:xfrm>
            <a:off x="457200" y="381000"/>
            <a:ext cx="8153400" cy="990600"/>
          </a:xfrm>
        </p:spPr>
        <p:txBody>
          <a:bodyPr/>
          <a:lstStyle/>
          <a:p>
            <a:pPr eaLnBrk="1" fontAlgn="auto" hangingPunct="1">
              <a:spcAft>
                <a:spcPts val="0"/>
              </a:spcAft>
              <a:defRPr/>
            </a:pPr>
            <a:r>
              <a:rPr lang="en-US" dirty="0" smtClean="0">
                <a:ea typeface="+mj-ea"/>
                <a:cs typeface="+mj-cs"/>
              </a:rPr>
              <a:t>What do we mean by open?</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31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315">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31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Content Placeholder 2"/>
          <p:cNvSpPr>
            <a:spLocks noGrp="1"/>
          </p:cNvSpPr>
          <p:nvPr>
            <p:ph idx="1"/>
          </p:nvPr>
        </p:nvSpPr>
        <p:spPr>
          <a:xfrm>
            <a:off x="381000" y="1719263"/>
            <a:ext cx="8407400" cy="4910137"/>
          </a:xfrm>
        </p:spPr>
        <p:txBody>
          <a:bodyPr wrap="square" numCol="1" anchor="t" anchorCtr="0" compatLnSpc="1">
            <a:prstTxWarp prst="textNoShape">
              <a:avLst/>
            </a:prstTxWarp>
          </a:bodyPr>
          <a:lstStyle/>
          <a:p>
            <a:pPr eaLnBrk="1" hangingPunct="1">
              <a:defRPr/>
            </a:pPr>
            <a:r>
              <a:rPr lang="en-US" sz="2800" smtClean="0"/>
              <a:t>Has taken time for impact factors and reputation to build</a:t>
            </a:r>
          </a:p>
          <a:p>
            <a:pPr eaLnBrk="1" hangingPunct="1">
              <a:buFont typeface="Wingdings 2" pitchFamily="18" charset="2"/>
              <a:buNone/>
              <a:defRPr/>
            </a:pPr>
            <a:endParaRPr lang="en-US" sz="2800" smtClean="0"/>
          </a:p>
          <a:p>
            <a:pPr eaLnBrk="1" hangingPunct="1">
              <a:defRPr/>
            </a:pPr>
            <a:r>
              <a:rPr lang="en-US" sz="2800" smtClean="0"/>
              <a:t>Business models still emerging</a:t>
            </a:r>
          </a:p>
          <a:p>
            <a:pPr eaLnBrk="1" hangingPunct="1">
              <a:buFont typeface="Wingdings 2" pitchFamily="18" charset="2"/>
              <a:buNone/>
              <a:defRPr/>
            </a:pPr>
            <a:endParaRPr lang="en-US" sz="2800" smtClean="0"/>
          </a:p>
          <a:p>
            <a:pPr eaLnBrk="1" hangingPunct="1">
              <a:defRPr/>
            </a:pPr>
            <a:r>
              <a:rPr lang="en-US" sz="2800" smtClean="0"/>
              <a:t>Author-pays model has better traction in the STM community</a:t>
            </a:r>
            <a:endParaRPr lang="en-US" smtClean="0"/>
          </a:p>
          <a:p>
            <a:pPr eaLnBrk="1" hangingPunct="1">
              <a:defRPr/>
            </a:pPr>
            <a:endParaRPr lang="en-US" smtClean="0"/>
          </a:p>
        </p:txBody>
      </p:sp>
      <p:sp>
        <p:nvSpPr>
          <p:cNvPr id="39938" name="Title 1"/>
          <p:cNvSpPr>
            <a:spLocks noGrp="1"/>
          </p:cNvSpPr>
          <p:nvPr>
            <p:ph type="title"/>
          </p:nvPr>
        </p:nvSpPr>
        <p:spPr/>
        <p:txBody>
          <a:bodyPr/>
          <a:lstStyle/>
          <a:p>
            <a:pPr eaLnBrk="1" fontAlgn="auto" hangingPunct="1">
              <a:spcAft>
                <a:spcPts val="0"/>
              </a:spcAft>
              <a:defRPr/>
            </a:pPr>
            <a:r>
              <a:rPr lang="en-US" dirty="0" smtClean="0">
                <a:ea typeface="+mj-ea"/>
                <a:cs typeface="+mj-cs"/>
              </a:rPr>
              <a:t>Issues and questions</a:t>
            </a:r>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Content Placeholder 2"/>
          <p:cNvSpPr>
            <a:spLocks noGrp="1"/>
          </p:cNvSpPr>
          <p:nvPr>
            <p:ph idx="1"/>
          </p:nvPr>
        </p:nvSpPr>
        <p:spPr>
          <a:xfrm>
            <a:off x="381000" y="1719263"/>
            <a:ext cx="8407400" cy="4833937"/>
          </a:xfrm>
        </p:spPr>
        <p:txBody>
          <a:bodyPr wrap="square" numCol="1" anchor="t" anchorCtr="0" compatLnSpc="1">
            <a:prstTxWarp prst="textNoShape">
              <a:avLst/>
            </a:prstTxWarp>
          </a:bodyPr>
          <a:lstStyle/>
          <a:p>
            <a:pPr eaLnBrk="1" hangingPunct="1">
              <a:defRPr/>
            </a:pPr>
            <a:endParaRPr lang="en-US" smtClean="0"/>
          </a:p>
          <a:p>
            <a:pPr eaLnBrk="1" hangingPunct="1">
              <a:defRPr/>
            </a:pPr>
            <a:r>
              <a:rPr lang="en-US" sz="2400" smtClean="0"/>
              <a:t>Literature published through traditional channels that is made openly available through deposit in a repository or placing on web site</a:t>
            </a:r>
            <a:br>
              <a:rPr lang="en-US" sz="2400" smtClean="0"/>
            </a:br>
            <a:endParaRPr lang="en-US" sz="2400" smtClean="0"/>
          </a:p>
          <a:p>
            <a:pPr eaLnBrk="1" hangingPunct="1">
              <a:defRPr/>
            </a:pPr>
            <a:r>
              <a:rPr lang="en-US" sz="2400" smtClean="0"/>
              <a:t>Institutional, departmental, or discipline based repository</a:t>
            </a:r>
          </a:p>
          <a:p>
            <a:pPr eaLnBrk="1" hangingPunct="1">
              <a:defRPr/>
            </a:pPr>
            <a:endParaRPr lang="en-US" sz="2400" smtClean="0"/>
          </a:p>
          <a:p>
            <a:pPr eaLnBrk="1" hangingPunct="1">
              <a:defRPr/>
            </a:pPr>
            <a:r>
              <a:rPr lang="en-US" sz="2400" smtClean="0"/>
              <a:t>Supported by wide range of business models</a:t>
            </a:r>
            <a:br>
              <a:rPr lang="en-US" sz="2400" smtClean="0"/>
            </a:br>
            <a:endParaRPr lang="en-US" sz="2400" smtClean="0"/>
          </a:p>
          <a:p>
            <a:pPr eaLnBrk="1" hangingPunct="1">
              <a:defRPr/>
            </a:pPr>
            <a:r>
              <a:rPr lang="en-US" sz="2400" smtClean="0"/>
              <a:t>Range of publisher policies on deposit</a:t>
            </a:r>
          </a:p>
        </p:txBody>
      </p:sp>
      <p:sp>
        <p:nvSpPr>
          <p:cNvPr id="40962" name="Title 1"/>
          <p:cNvSpPr>
            <a:spLocks noGrp="1"/>
          </p:cNvSpPr>
          <p:nvPr>
            <p:ph type="title"/>
          </p:nvPr>
        </p:nvSpPr>
        <p:spPr/>
        <p:txBody>
          <a:bodyPr wrap="square" numCol="1" anchorCtr="0" compatLnSpc="1">
            <a:prstTxWarp prst="textNoShape">
              <a:avLst/>
            </a:prstTxWarp>
          </a:bodyPr>
          <a:lstStyle/>
          <a:p>
            <a:pPr eaLnBrk="1" hangingPunct="1">
              <a:defRPr/>
            </a:pPr>
            <a:r>
              <a:rPr lang="en-US" cap="none" smtClean="0"/>
              <a:t>OPEN ACCESS VIA ARCHIVING/REPOSITORIES (‘GREEN’)</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7010400" y="2133600"/>
            <a:ext cx="1981200" cy="2971800"/>
          </a:xfrm>
        </p:spPr>
        <p:txBody>
          <a:bodyPr wrap="square" numCol="1" anchor="t" anchorCtr="0" compatLnSpc="1">
            <a:prstTxWarp prst="textNoShape">
              <a:avLst/>
            </a:prstTxWarp>
          </a:bodyPr>
          <a:lstStyle/>
          <a:p>
            <a:pPr eaLnBrk="1" hangingPunct="1">
              <a:buFont typeface="Wingdings 2" charset="2"/>
              <a:buNone/>
              <a:defRPr/>
            </a:pPr>
            <a:r>
              <a:rPr lang="en-US" sz="2000" smtClean="0">
                <a:ea typeface="ＭＳ Ｐゴシック" charset="-128"/>
                <a:cs typeface="+mn-cs"/>
              </a:rPr>
              <a:t>DISCIPLINARY</a:t>
            </a:r>
          </a:p>
          <a:p>
            <a:pPr eaLnBrk="1" hangingPunct="1">
              <a:buFont typeface="Wingdings 2" charset="2"/>
              <a:buNone/>
              <a:defRPr/>
            </a:pPr>
            <a:r>
              <a:rPr lang="en-US" sz="2000" smtClean="0">
                <a:ea typeface="ＭＳ Ｐゴシック" charset="-128"/>
                <a:cs typeface="+mn-cs"/>
              </a:rPr>
              <a:t>REPOSITORY</a:t>
            </a:r>
          </a:p>
        </p:txBody>
      </p:sp>
      <p:pic>
        <p:nvPicPr>
          <p:cNvPr id="40962" name="Picture 4"/>
          <p:cNvPicPr>
            <a:picLocks noChangeAspect="1" noChangeArrowheads="1"/>
          </p:cNvPicPr>
          <p:nvPr/>
        </p:nvPicPr>
        <p:blipFill>
          <a:blip r:embed="rId3"/>
          <a:srcRect/>
          <a:stretch>
            <a:fillRect/>
          </a:stretch>
        </p:blipFill>
        <p:spPr bwMode="auto">
          <a:xfrm>
            <a:off x="228600" y="533400"/>
            <a:ext cx="6213475" cy="5867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7004050" y="2133600"/>
            <a:ext cx="1987550" cy="2971800"/>
          </a:xfrm>
        </p:spPr>
        <p:txBody>
          <a:bodyPr wrap="square" numCol="1" anchor="t" anchorCtr="0" compatLnSpc="1">
            <a:prstTxWarp prst="textNoShape">
              <a:avLst/>
            </a:prstTxWarp>
          </a:bodyPr>
          <a:lstStyle/>
          <a:p>
            <a:pPr eaLnBrk="1" hangingPunct="1">
              <a:buFont typeface="Wingdings 2" charset="2"/>
              <a:buNone/>
              <a:defRPr/>
            </a:pPr>
            <a:r>
              <a:rPr lang="en-US" sz="1800" smtClean="0">
                <a:ea typeface="ＭＳ Ｐゴシック" charset="-128"/>
                <a:cs typeface="+mn-cs"/>
              </a:rPr>
              <a:t>INSTITUTIONAL REPOSITORY</a:t>
            </a:r>
          </a:p>
        </p:txBody>
      </p:sp>
      <p:pic>
        <p:nvPicPr>
          <p:cNvPr id="41986" name="Picture 4" descr="Screen shot 2011-04-24 at 9.35.20 PM.png"/>
          <p:cNvPicPr>
            <a:picLocks noChangeAspect="1"/>
          </p:cNvPicPr>
          <p:nvPr/>
        </p:nvPicPr>
        <p:blipFill>
          <a:blip r:embed="rId3"/>
          <a:srcRect/>
          <a:stretch>
            <a:fillRect/>
          </a:stretch>
        </p:blipFill>
        <p:spPr bwMode="auto">
          <a:xfrm>
            <a:off x="0" y="990600"/>
            <a:ext cx="6919913" cy="4343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a:xfrm>
            <a:off x="612775" y="228600"/>
            <a:ext cx="8153400" cy="990600"/>
          </a:xfrm>
        </p:spPr>
        <p:txBody>
          <a:bodyPr/>
          <a:lstStyle/>
          <a:p>
            <a:pPr algn="ctr"/>
            <a:r>
              <a:rPr lang="en-US">
                <a:latin typeface="Tw Cen MT" charset="0"/>
              </a:rPr>
              <a:t>Institutional Repository</a:t>
            </a:r>
          </a:p>
        </p:txBody>
      </p:sp>
      <p:pic>
        <p:nvPicPr>
          <p:cNvPr id="33795" name="Picture 4"/>
          <p:cNvPicPr>
            <a:picLocks noGrp="1" noChangeAspect="1" noChangeArrowheads="1"/>
          </p:cNvPicPr>
          <p:nvPr>
            <p:ph sz="quarter" idx="1"/>
          </p:nvPr>
        </p:nvPicPr>
        <p:blipFill>
          <a:blip r:embed="rId3">
            <a:extLst>
              <a:ext uri="{28A0092B-C50C-407E-A947-70E740481C1C}">
                <a14:useLocalDpi xmlns:a14="http://schemas.microsoft.com/office/drawing/2010/main" val="0"/>
              </a:ext>
            </a:extLst>
          </a:blip>
          <a:srcRect/>
          <a:stretch>
            <a:fillRect/>
          </a:stretch>
        </p:blipFill>
        <p:spPr>
          <a:xfrm>
            <a:off x="1135063" y="1447800"/>
            <a:ext cx="6865937" cy="5253038"/>
          </a:xfrm>
          <a:noFill/>
        </p:spPr>
      </p:pic>
    </p:spTree>
    <p:extLst>
      <p:ext uri="{BB962C8B-B14F-4D97-AF65-F5344CB8AC3E}">
        <p14:creationId xmlns:p14="http://schemas.microsoft.com/office/powerpoint/2010/main" val="410038029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38200"/>
            <a:ext cx="9144000" cy="491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8611" name="Rectangle 3"/>
          <p:cNvSpPr>
            <a:spLocks noGrp="1"/>
          </p:cNvSpPr>
          <p:nvPr>
            <p:ph type="title" idx="4294967295"/>
          </p:nvPr>
        </p:nvSpPr>
        <p:spPr/>
        <p:txBody>
          <a:bodyPr/>
          <a:lstStyle/>
          <a:p>
            <a:pPr algn="ctr"/>
            <a:endParaRPr lang="en-US">
              <a:latin typeface="Tw Cen MT" charset="0"/>
            </a:endParaRPr>
          </a:p>
        </p:txBody>
      </p:sp>
    </p:spTree>
    <p:extLst>
      <p:ext uri="{BB962C8B-B14F-4D97-AF65-F5344CB8AC3E}">
        <p14:creationId xmlns:p14="http://schemas.microsoft.com/office/powerpoint/2010/main" val="743570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Content Placeholder 2"/>
          <p:cNvSpPr>
            <a:spLocks noGrp="1"/>
          </p:cNvSpPr>
          <p:nvPr>
            <p:ph idx="1"/>
          </p:nvPr>
        </p:nvSpPr>
        <p:spPr>
          <a:xfrm>
            <a:off x="304800" y="1752600"/>
            <a:ext cx="8610600" cy="4876800"/>
          </a:xfrm>
        </p:spPr>
        <p:txBody>
          <a:bodyPr wrap="square" numCol="1" anchor="t" anchorCtr="0" compatLnSpc="1">
            <a:prstTxWarp prst="textNoShape">
              <a:avLst/>
            </a:prstTxWarp>
          </a:bodyPr>
          <a:lstStyle/>
          <a:p>
            <a:pPr eaLnBrk="1" hangingPunct="1">
              <a:defRPr/>
            </a:pPr>
            <a:r>
              <a:rPr lang="en-US" sz="2200" smtClean="0"/>
              <a:t>Sustainability sometimes an issue</a:t>
            </a:r>
          </a:p>
          <a:p>
            <a:pPr eaLnBrk="1" hangingPunct="1">
              <a:defRPr/>
            </a:pPr>
            <a:endParaRPr lang="en-US" sz="2400" smtClean="0"/>
          </a:p>
          <a:p>
            <a:pPr eaLnBrk="1" hangingPunct="1">
              <a:defRPr/>
            </a:pPr>
            <a:r>
              <a:rPr lang="en-US" sz="2200" smtClean="0"/>
              <a:t>Participation of faculty (particularly for institutional)</a:t>
            </a:r>
          </a:p>
          <a:p>
            <a:pPr lvl="1" eaLnBrk="1" hangingPunct="1">
              <a:defRPr/>
            </a:pPr>
            <a:r>
              <a:rPr lang="en-US" smtClean="0"/>
              <a:t>Discipline based repositories often rooted in cultures used to sharing</a:t>
            </a:r>
          </a:p>
          <a:p>
            <a:pPr lvl="1" eaLnBrk="1" hangingPunct="1">
              <a:defRPr/>
            </a:pPr>
            <a:endParaRPr lang="en-US" sz="2000" smtClean="0"/>
          </a:p>
          <a:p>
            <a:pPr eaLnBrk="1" hangingPunct="1">
              <a:defRPr/>
            </a:pPr>
            <a:r>
              <a:rPr lang="en-US" sz="2200" smtClean="0"/>
              <a:t>Often include a range of material including student work, grey literature, theses and dissertations, etc.</a:t>
            </a:r>
          </a:p>
          <a:p>
            <a:pPr eaLnBrk="1" hangingPunct="1">
              <a:defRPr/>
            </a:pPr>
            <a:endParaRPr lang="en-US" sz="2200" smtClean="0"/>
          </a:p>
          <a:p>
            <a:pPr eaLnBrk="1" hangingPunct="1">
              <a:defRPr/>
            </a:pPr>
            <a:r>
              <a:rPr lang="en-US" sz="2200" smtClean="0"/>
              <a:t>For published literature, what can be deposited confusing (post print, pre print, published version?)</a:t>
            </a:r>
          </a:p>
          <a:p>
            <a:pPr eaLnBrk="1" hangingPunct="1">
              <a:defRPr/>
            </a:pPr>
            <a:endParaRPr lang="en-US" sz="2400" smtClean="0"/>
          </a:p>
          <a:p>
            <a:pPr eaLnBrk="1" hangingPunct="1">
              <a:defRPr/>
            </a:pPr>
            <a:r>
              <a:rPr lang="en-US" sz="2200" smtClean="0"/>
              <a:t>Copyright issues murky and (often) frustrating</a:t>
            </a:r>
          </a:p>
        </p:txBody>
      </p:sp>
      <p:sp>
        <p:nvSpPr>
          <p:cNvPr id="44034" name="Title 1"/>
          <p:cNvSpPr>
            <a:spLocks noGrp="1"/>
          </p:cNvSpPr>
          <p:nvPr>
            <p:ph type="title"/>
          </p:nvPr>
        </p:nvSpPr>
        <p:spPr/>
        <p:txBody>
          <a:bodyPr/>
          <a:lstStyle/>
          <a:p>
            <a:pPr eaLnBrk="1" fontAlgn="auto" hangingPunct="1">
              <a:spcAft>
                <a:spcPts val="0"/>
              </a:spcAft>
              <a:defRPr/>
            </a:pPr>
            <a:r>
              <a:rPr lang="en-US" dirty="0" smtClean="0">
                <a:ea typeface="+mj-ea"/>
                <a:cs typeface="+mj-cs"/>
              </a:rPr>
              <a:t>Issues and questions</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p:cNvSpPr>
          <p:nvPr>
            <p:ph type="title"/>
          </p:nvPr>
        </p:nvSpPr>
        <p:spPr>
          <a:xfrm>
            <a:off x="228600" y="228600"/>
            <a:ext cx="8534400" cy="990600"/>
          </a:xfrm>
        </p:spPr>
        <p:txBody>
          <a:bodyPr/>
          <a:lstStyle/>
          <a:p>
            <a:r>
              <a:rPr lang="en-US" sz="3800">
                <a:solidFill>
                  <a:schemeClr val="folHlink"/>
                </a:solidFill>
                <a:latin typeface="Tw Cen MT" charset="0"/>
              </a:rPr>
              <a:t/>
            </a:r>
            <a:br>
              <a:rPr lang="en-US" sz="3800">
                <a:solidFill>
                  <a:schemeClr val="folHlink"/>
                </a:solidFill>
                <a:latin typeface="Tw Cen MT" charset="0"/>
              </a:rPr>
            </a:br>
            <a:r>
              <a:rPr lang="en-US" sz="3800">
                <a:solidFill>
                  <a:schemeClr val="folHlink"/>
                </a:solidFill>
                <a:latin typeface="Tw Cen MT" charset="0"/>
              </a:rPr>
              <a:t>Child Language Teaching and Therapy</a:t>
            </a:r>
            <a:r>
              <a:rPr lang="en-US">
                <a:solidFill>
                  <a:schemeClr val="folHlink"/>
                </a:solidFill>
                <a:latin typeface="Tw Cen MT" charset="0"/>
              </a:rPr>
              <a:t/>
            </a:r>
            <a:br>
              <a:rPr lang="en-US">
                <a:solidFill>
                  <a:schemeClr val="folHlink"/>
                </a:solidFill>
                <a:latin typeface="Tw Cen MT" charset="0"/>
              </a:rPr>
            </a:br>
            <a:endParaRPr lang="en-US" b="1">
              <a:solidFill>
                <a:schemeClr val="folHlink"/>
              </a:solidFill>
              <a:latin typeface="Tw Cen MT" charset="0"/>
            </a:endParaRPr>
          </a:p>
        </p:txBody>
      </p:sp>
      <p:sp>
        <p:nvSpPr>
          <p:cNvPr id="87043" name="Rectangle 3"/>
          <p:cNvSpPr>
            <a:spLocks noGrp="1"/>
          </p:cNvSpPr>
          <p:nvPr>
            <p:ph type="body" idx="1"/>
          </p:nvPr>
        </p:nvSpPr>
        <p:spPr>
          <a:xfrm>
            <a:off x="612775" y="1600200"/>
            <a:ext cx="8153400" cy="4525963"/>
          </a:xfrm>
        </p:spPr>
        <p:txBody>
          <a:bodyPr/>
          <a:lstStyle/>
          <a:p>
            <a:endParaRPr lang="en-US">
              <a:latin typeface="Tw Cen MT" charset="0"/>
            </a:endParaRPr>
          </a:p>
        </p:txBody>
      </p:sp>
      <p:sp>
        <p:nvSpPr>
          <p:cNvPr id="87044" name="AutoShape 4"/>
          <p:cNvSpPr>
            <a:spLocks noChangeArrowheads="1"/>
          </p:cNvSpPr>
          <p:nvPr/>
        </p:nvSpPr>
        <p:spPr bwMode="auto">
          <a:xfrm>
            <a:off x="1905000" y="5867400"/>
            <a:ext cx="976313" cy="304800"/>
          </a:xfrm>
          <a:prstGeom prst="leftArrow">
            <a:avLst>
              <a:gd name="adj1" fmla="val 50000"/>
              <a:gd name="adj2" fmla="val 80078"/>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pic>
        <p:nvPicPr>
          <p:cNvPr id="87045" name="Picture 5" descr="sherpa yellow - audiolog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1447800"/>
            <a:ext cx="8382000" cy="5181600"/>
          </a:xfrm>
          <a:prstGeom prst="rect">
            <a:avLst/>
          </a:prstGeom>
          <a:noFill/>
          <a:extLst>
            <a:ext uri="{909E8E84-426E-40dd-AFC4-6F175D3DCCD1}">
              <a14:hiddenFill xmlns:a14="http://schemas.microsoft.com/office/drawing/2010/main">
                <a:solidFill>
                  <a:srgbClr val="FFFFFF"/>
                </a:solidFill>
              </a14:hiddenFill>
            </a:ext>
          </a:extLst>
        </p:spPr>
      </p:pic>
      <p:pic>
        <p:nvPicPr>
          <p:cNvPr id="87046" name="Picture 6" descr="Sage Open"/>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19400" y="5638800"/>
            <a:ext cx="2463800" cy="495300"/>
          </a:xfrm>
          <a:prstGeom prst="rect">
            <a:avLst/>
          </a:prstGeom>
          <a:noFill/>
          <a:extLst>
            <a:ext uri="{909E8E84-426E-40dd-AFC4-6F175D3DCCD1}">
              <a14:hiddenFill xmlns:a14="http://schemas.microsoft.com/office/drawing/2010/main">
                <a:solidFill>
                  <a:srgbClr val="FFFFFF"/>
                </a:solidFill>
              </a14:hiddenFill>
            </a:ext>
          </a:extLst>
        </p:spPr>
      </p:pic>
      <p:sp>
        <p:nvSpPr>
          <p:cNvPr id="87047" name="AutoShape 7"/>
          <p:cNvSpPr>
            <a:spLocks noChangeArrowheads="1"/>
          </p:cNvSpPr>
          <p:nvPr/>
        </p:nvSpPr>
        <p:spPr bwMode="auto">
          <a:xfrm>
            <a:off x="1752600" y="5638800"/>
            <a:ext cx="976313" cy="485775"/>
          </a:xfrm>
          <a:prstGeom prst="leftArrow">
            <a:avLst>
              <a:gd name="adj1" fmla="val 50000"/>
              <a:gd name="adj2" fmla="val 5024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87048" name="Text Box 8"/>
          <p:cNvSpPr txBox="1">
            <a:spLocks noChangeArrowheads="1"/>
          </p:cNvSpPr>
          <p:nvPr/>
        </p:nvSpPr>
        <p:spPr bwMode="auto">
          <a:xfrm>
            <a:off x="6080125" y="4572000"/>
            <a:ext cx="2687638" cy="366713"/>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r>
              <a:rPr lang="en-US" b="1">
                <a:solidFill>
                  <a:srgbClr val="CC0000"/>
                </a:solidFill>
                <a:cs typeface="Arial" charset="0"/>
              </a:rPr>
              <a:t>Mandated open access</a:t>
            </a:r>
            <a:endParaRPr lang="en-US">
              <a:cs typeface="Arial" charset="0"/>
            </a:endParaRPr>
          </a:p>
        </p:txBody>
      </p:sp>
      <p:pic>
        <p:nvPicPr>
          <p:cNvPr id="87049" name="Picture 9" descr="Sherpa colour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3800" y="4305300"/>
            <a:ext cx="4978400" cy="2552700"/>
          </a:xfrm>
          <a:prstGeom prst="rect">
            <a:avLst/>
          </a:prstGeom>
          <a:noFill/>
          <a:extLst>
            <a:ext uri="{909E8E84-426E-40dd-AFC4-6F175D3DCCD1}">
              <a14:hiddenFill xmlns:a14="http://schemas.microsoft.com/office/drawing/2010/main">
                <a:solidFill>
                  <a:srgbClr val="FFFFFF"/>
                </a:solidFill>
              </a14:hiddenFill>
            </a:ext>
          </a:extLst>
        </p:spPr>
      </p:pic>
      <p:sp>
        <p:nvSpPr>
          <p:cNvPr id="87050" name="AutoShape 10"/>
          <p:cNvSpPr>
            <a:spLocks noChangeArrowheads="1"/>
          </p:cNvSpPr>
          <p:nvPr/>
        </p:nvSpPr>
        <p:spPr bwMode="auto">
          <a:xfrm>
            <a:off x="2667000" y="5943600"/>
            <a:ext cx="1143000" cy="485775"/>
          </a:xfrm>
          <a:prstGeom prst="leftArrow">
            <a:avLst>
              <a:gd name="adj1" fmla="val 50000"/>
              <a:gd name="adj2" fmla="val 58824"/>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Tree>
    <p:extLst>
      <p:ext uri="{BB962C8B-B14F-4D97-AF65-F5344CB8AC3E}">
        <p14:creationId xmlns:p14="http://schemas.microsoft.com/office/powerpoint/2010/main" val="25049756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705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 presetClass="entr" presetSubtype="6" fill="hold" nodeType="clickEffect">
                                  <p:stCondLst>
                                    <p:cond delay="0"/>
                                  </p:stCondLst>
                                  <p:childTnLst>
                                    <p:set>
                                      <p:cBhvr>
                                        <p:cTn id="10" dur="1" fill="hold">
                                          <p:stCondLst>
                                            <p:cond delay="0"/>
                                          </p:stCondLst>
                                        </p:cTn>
                                        <p:tgtEl>
                                          <p:spTgt spid="87049"/>
                                        </p:tgtEl>
                                        <p:attrNameLst>
                                          <p:attrName>style.visibility</p:attrName>
                                        </p:attrNameLst>
                                      </p:cBhvr>
                                      <p:to>
                                        <p:strVal val="visible"/>
                                      </p:to>
                                    </p:set>
                                    <p:anim calcmode="lin" valueType="num">
                                      <p:cBhvr additive="base">
                                        <p:cTn id="11" dur="500" fill="hold"/>
                                        <p:tgtEl>
                                          <p:spTgt spid="87049"/>
                                        </p:tgtEl>
                                        <p:attrNameLst>
                                          <p:attrName>ppt_x</p:attrName>
                                        </p:attrNameLst>
                                      </p:cBhvr>
                                      <p:tavLst>
                                        <p:tav tm="0">
                                          <p:val>
                                            <p:strVal val="1+#ppt_w/2"/>
                                          </p:val>
                                        </p:tav>
                                        <p:tav tm="100000">
                                          <p:val>
                                            <p:strVal val="#ppt_x"/>
                                          </p:val>
                                        </p:tav>
                                      </p:tavLst>
                                    </p:anim>
                                    <p:anim calcmode="lin" valueType="num">
                                      <p:cBhvr additive="base">
                                        <p:cTn id="12" dur="500" fill="hold"/>
                                        <p:tgtEl>
                                          <p:spTgt spid="87049"/>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xit" presetSubtype="4" fill="hold" nodeType="clickEffect">
                                  <p:stCondLst>
                                    <p:cond delay="0"/>
                                  </p:stCondLst>
                                  <p:childTnLst>
                                    <p:anim calcmode="lin" valueType="num">
                                      <p:cBhvr additive="base">
                                        <p:cTn id="16" dur="500"/>
                                        <p:tgtEl>
                                          <p:spTgt spid="87049"/>
                                        </p:tgtEl>
                                        <p:attrNameLst>
                                          <p:attrName>ppt_x</p:attrName>
                                        </p:attrNameLst>
                                      </p:cBhvr>
                                      <p:tavLst>
                                        <p:tav tm="0">
                                          <p:val>
                                            <p:strVal val="ppt_x"/>
                                          </p:val>
                                        </p:tav>
                                        <p:tav tm="100000">
                                          <p:val>
                                            <p:strVal val="ppt_x"/>
                                          </p:val>
                                        </p:tav>
                                      </p:tavLst>
                                    </p:anim>
                                    <p:anim calcmode="lin" valueType="num">
                                      <p:cBhvr additive="base">
                                        <p:cTn id="17" dur="500"/>
                                        <p:tgtEl>
                                          <p:spTgt spid="87049"/>
                                        </p:tgtEl>
                                        <p:attrNameLst>
                                          <p:attrName>ppt_y</p:attrName>
                                        </p:attrNameLst>
                                      </p:cBhvr>
                                      <p:tavLst>
                                        <p:tav tm="0">
                                          <p:val>
                                            <p:strVal val="ppt_y"/>
                                          </p:val>
                                        </p:tav>
                                        <p:tav tm="100000">
                                          <p:val>
                                            <p:strVal val="1+ppt_h/2"/>
                                          </p:val>
                                        </p:tav>
                                      </p:tavLst>
                                    </p:anim>
                                    <p:set>
                                      <p:cBhvr>
                                        <p:cTn id="18" dur="1" fill="hold">
                                          <p:stCondLst>
                                            <p:cond delay="499"/>
                                          </p:stCondLst>
                                        </p:cTn>
                                        <p:tgtEl>
                                          <p:spTgt spid="87049"/>
                                        </p:tgtEl>
                                        <p:attrNameLst>
                                          <p:attrName>style.visibility</p:attrName>
                                        </p:attrNameLst>
                                      </p:cBhvr>
                                      <p:to>
                                        <p:strVal val="hidden"/>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9" presetClass="exit" presetSubtype="0" fill="hold" grpId="1" nodeType="clickEffect">
                                  <p:stCondLst>
                                    <p:cond delay="0"/>
                                  </p:stCondLst>
                                  <p:childTnLst>
                                    <p:animEffect transition="out" filter="dissolve">
                                      <p:cBhvr>
                                        <p:cTn id="22" dur="500"/>
                                        <p:tgtEl>
                                          <p:spTgt spid="87050"/>
                                        </p:tgtEl>
                                      </p:cBhvr>
                                    </p:animEffect>
                                    <p:set>
                                      <p:cBhvr>
                                        <p:cTn id="23" dur="1" fill="hold">
                                          <p:stCondLst>
                                            <p:cond delay="499"/>
                                          </p:stCondLst>
                                        </p:cTn>
                                        <p:tgtEl>
                                          <p:spTgt spid="87050"/>
                                        </p:tgtEl>
                                        <p:attrNameLst>
                                          <p:attrName>style.visibility</p:attrName>
                                        </p:attrNameLst>
                                      </p:cBhvr>
                                      <p:to>
                                        <p:strVal val="hidden"/>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499"/>
                                          </p:stCondLst>
                                        </p:cTn>
                                        <p:tgtEl>
                                          <p:spTgt spid="87047"/>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4" fill="hold" nodeType="clickEffect">
                                  <p:stCondLst>
                                    <p:cond delay="0"/>
                                  </p:stCondLst>
                                  <p:childTnLst>
                                    <p:set>
                                      <p:cBhvr>
                                        <p:cTn id="31" dur="1" fill="hold">
                                          <p:stCondLst>
                                            <p:cond delay="0"/>
                                          </p:stCondLst>
                                        </p:cTn>
                                        <p:tgtEl>
                                          <p:spTgt spid="87046"/>
                                        </p:tgtEl>
                                        <p:attrNameLst>
                                          <p:attrName>style.visibility</p:attrName>
                                        </p:attrNameLst>
                                      </p:cBhvr>
                                      <p:to>
                                        <p:strVal val="visible"/>
                                      </p:to>
                                    </p:set>
                                    <p:anim calcmode="lin" valueType="num">
                                      <p:cBhvr additive="base">
                                        <p:cTn id="32" dur="500" fill="hold"/>
                                        <p:tgtEl>
                                          <p:spTgt spid="87046"/>
                                        </p:tgtEl>
                                        <p:attrNameLst>
                                          <p:attrName>ppt_x</p:attrName>
                                        </p:attrNameLst>
                                      </p:cBhvr>
                                      <p:tavLst>
                                        <p:tav tm="0">
                                          <p:val>
                                            <p:strVal val="#ppt_x"/>
                                          </p:val>
                                        </p:tav>
                                        <p:tav tm="100000">
                                          <p:val>
                                            <p:strVal val="#ppt_x"/>
                                          </p:val>
                                        </p:tav>
                                      </p:tavLst>
                                    </p:anim>
                                    <p:anim calcmode="lin" valueType="num">
                                      <p:cBhvr additive="base">
                                        <p:cTn id="33" dur="500" fill="hold"/>
                                        <p:tgtEl>
                                          <p:spTgt spid="87046"/>
                                        </p:tgtEl>
                                        <p:attrNameLst>
                                          <p:attrName>ppt_y</p:attrName>
                                        </p:attrNameLst>
                                      </p:cBhvr>
                                      <p:tavLst>
                                        <p:tav tm="0">
                                          <p:val>
                                            <p:strVal val="1+#ppt_h/2"/>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xit" presetSubtype="4" fill="hold" nodeType="clickEffect">
                                  <p:stCondLst>
                                    <p:cond delay="0"/>
                                  </p:stCondLst>
                                  <p:childTnLst>
                                    <p:anim calcmode="lin" valueType="num">
                                      <p:cBhvr additive="base">
                                        <p:cTn id="37" dur="500"/>
                                        <p:tgtEl>
                                          <p:spTgt spid="87046"/>
                                        </p:tgtEl>
                                        <p:attrNameLst>
                                          <p:attrName>ppt_x</p:attrName>
                                        </p:attrNameLst>
                                      </p:cBhvr>
                                      <p:tavLst>
                                        <p:tav tm="0">
                                          <p:val>
                                            <p:strVal val="ppt_x"/>
                                          </p:val>
                                        </p:tav>
                                        <p:tav tm="100000">
                                          <p:val>
                                            <p:strVal val="ppt_x"/>
                                          </p:val>
                                        </p:tav>
                                      </p:tavLst>
                                    </p:anim>
                                    <p:anim calcmode="lin" valueType="num">
                                      <p:cBhvr additive="base">
                                        <p:cTn id="38" dur="500"/>
                                        <p:tgtEl>
                                          <p:spTgt spid="87046"/>
                                        </p:tgtEl>
                                        <p:attrNameLst>
                                          <p:attrName>ppt_y</p:attrName>
                                        </p:attrNameLst>
                                      </p:cBhvr>
                                      <p:tavLst>
                                        <p:tav tm="0">
                                          <p:val>
                                            <p:strVal val="ppt_y"/>
                                          </p:val>
                                        </p:tav>
                                        <p:tav tm="100000">
                                          <p:val>
                                            <p:strVal val="1+ppt_h/2"/>
                                          </p:val>
                                        </p:tav>
                                      </p:tavLst>
                                    </p:anim>
                                    <p:set>
                                      <p:cBhvr>
                                        <p:cTn id="39" dur="1" fill="hold">
                                          <p:stCondLst>
                                            <p:cond delay="499"/>
                                          </p:stCondLst>
                                        </p:cTn>
                                        <p:tgtEl>
                                          <p:spTgt spid="87046"/>
                                        </p:tgtEl>
                                        <p:attrNameLst>
                                          <p:attrName>style.visibility</p:attrName>
                                        </p:attrNameLst>
                                      </p:cBhvr>
                                      <p:to>
                                        <p:strVal val="hidden"/>
                                      </p:to>
                                    </p:set>
                                  </p:child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8" fill="hold" grpId="0" nodeType="clickEffect">
                                  <p:stCondLst>
                                    <p:cond delay="0"/>
                                  </p:stCondLst>
                                  <p:childTnLst>
                                    <p:set>
                                      <p:cBhvr>
                                        <p:cTn id="43" dur="1" fill="hold">
                                          <p:stCondLst>
                                            <p:cond delay="0"/>
                                          </p:stCondLst>
                                        </p:cTn>
                                        <p:tgtEl>
                                          <p:spTgt spid="87048"/>
                                        </p:tgtEl>
                                        <p:attrNameLst>
                                          <p:attrName>style.visibility</p:attrName>
                                        </p:attrNameLst>
                                      </p:cBhvr>
                                      <p:to>
                                        <p:strVal val="visible"/>
                                      </p:to>
                                    </p:set>
                                    <p:anim calcmode="lin" valueType="num">
                                      <p:cBhvr additive="base">
                                        <p:cTn id="44" dur="500" fill="hold"/>
                                        <p:tgtEl>
                                          <p:spTgt spid="87048"/>
                                        </p:tgtEl>
                                        <p:attrNameLst>
                                          <p:attrName>ppt_x</p:attrName>
                                        </p:attrNameLst>
                                      </p:cBhvr>
                                      <p:tavLst>
                                        <p:tav tm="0">
                                          <p:val>
                                            <p:strVal val="0-#ppt_w/2"/>
                                          </p:val>
                                        </p:tav>
                                        <p:tav tm="100000">
                                          <p:val>
                                            <p:strVal val="#ppt_x"/>
                                          </p:val>
                                        </p:tav>
                                      </p:tavLst>
                                    </p:anim>
                                    <p:anim calcmode="lin" valueType="num">
                                      <p:cBhvr additive="base">
                                        <p:cTn id="45" dur="500" fill="hold"/>
                                        <p:tgtEl>
                                          <p:spTgt spid="8704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2"/>
                                            </p:cond>
                                          </p:stCondLst>
                                          <p:endCondLst>
                                            <p:cond evt="onStopAudio" delay="0">
                                              <p:tgtEl>
                                                <p:sldTgt/>
                                              </p:tgtEl>
                                            </p:cond>
                                          </p:endCondLst>
                                        </p:cTn>
                                        <p:tgtEl>
                                          <p:sndTgt r:embed="rId3" name="Drive By"/>
                                        </p:tgtEl>
                                      </p:cMediaNode>
                                    </p:audio>
                                  </p:subTnLst>
                                </p:cTn>
                              </p:par>
                            </p:childTnLst>
                          </p:cTn>
                        </p:par>
                      </p:childTnLst>
                    </p:cTn>
                  </p:par>
                  <p:par>
                    <p:cTn id="46" fill="hold" nodeType="clickPar">
                      <p:stCondLst>
                        <p:cond delay="indefinite"/>
                      </p:stCondLst>
                      <p:childTnLst>
                        <p:par>
                          <p:cTn id="47" fill="hold" nodeType="withGroup">
                            <p:stCondLst>
                              <p:cond delay="0"/>
                            </p:stCondLst>
                            <p:childTnLst>
                              <p:par>
                                <p:cTn id="48" presetID="2" presetClass="exit" presetSubtype="8" fill="hold" grpId="1" nodeType="clickEffect">
                                  <p:stCondLst>
                                    <p:cond delay="0"/>
                                  </p:stCondLst>
                                  <p:childTnLst>
                                    <p:anim calcmode="lin" valueType="num">
                                      <p:cBhvr additive="base">
                                        <p:cTn id="49" dur="500"/>
                                        <p:tgtEl>
                                          <p:spTgt spid="87048"/>
                                        </p:tgtEl>
                                        <p:attrNameLst>
                                          <p:attrName>ppt_x</p:attrName>
                                        </p:attrNameLst>
                                      </p:cBhvr>
                                      <p:tavLst>
                                        <p:tav tm="0">
                                          <p:val>
                                            <p:strVal val="ppt_x"/>
                                          </p:val>
                                        </p:tav>
                                        <p:tav tm="100000">
                                          <p:val>
                                            <p:strVal val="0-ppt_w/2"/>
                                          </p:val>
                                        </p:tav>
                                      </p:tavLst>
                                    </p:anim>
                                    <p:anim calcmode="lin" valueType="num">
                                      <p:cBhvr additive="base">
                                        <p:cTn id="50" dur="500"/>
                                        <p:tgtEl>
                                          <p:spTgt spid="87048"/>
                                        </p:tgtEl>
                                        <p:attrNameLst>
                                          <p:attrName>ppt_y</p:attrName>
                                        </p:attrNameLst>
                                      </p:cBhvr>
                                      <p:tavLst>
                                        <p:tav tm="0">
                                          <p:val>
                                            <p:strVal val="ppt_y"/>
                                          </p:val>
                                        </p:tav>
                                        <p:tav tm="100000">
                                          <p:val>
                                            <p:strVal val="ppt_y"/>
                                          </p:val>
                                        </p:tav>
                                      </p:tavLst>
                                    </p:anim>
                                    <p:set>
                                      <p:cBhvr>
                                        <p:cTn id="51" dur="1" fill="hold">
                                          <p:stCondLst>
                                            <p:cond delay="499"/>
                                          </p:stCondLst>
                                        </p:cTn>
                                        <p:tgtEl>
                                          <p:spTgt spid="870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7" grpId="0" animBg="1"/>
      <p:bldP spid="87048" grpId="0" animBg="1" autoUpdateAnimBg="0"/>
      <p:bldP spid="87048" grpId="1" animBg="1" autoUpdateAnimBg="0"/>
      <p:bldP spid="87050" grpId="0" animBg="1"/>
      <p:bldP spid="87050"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2"/>
          <p:cNvPicPr>
            <a:picLocks noChangeAspect="1" noChangeArrowheads="1"/>
          </p:cNvPicPr>
          <p:nvPr/>
        </p:nvPicPr>
        <p:blipFill>
          <a:blip r:embed="rId3"/>
          <a:srcRect/>
          <a:stretch>
            <a:fillRect/>
          </a:stretch>
        </p:blipFill>
        <p:spPr bwMode="auto">
          <a:xfrm>
            <a:off x="228600" y="1676400"/>
            <a:ext cx="8685213" cy="4943475"/>
          </a:xfrm>
          <a:prstGeom prst="rect">
            <a:avLst/>
          </a:prstGeom>
          <a:noFill/>
          <a:ln w="9525">
            <a:noFill/>
            <a:miter lim="800000"/>
            <a:headEnd/>
            <a:tailEnd/>
          </a:ln>
        </p:spPr>
      </p:pic>
      <p:pic>
        <p:nvPicPr>
          <p:cNvPr id="45058" name="Picture 3"/>
          <p:cNvPicPr>
            <a:picLocks noChangeAspect="1" noChangeArrowheads="1"/>
          </p:cNvPicPr>
          <p:nvPr/>
        </p:nvPicPr>
        <p:blipFill>
          <a:blip r:embed="rId4"/>
          <a:srcRect/>
          <a:stretch>
            <a:fillRect/>
          </a:stretch>
        </p:blipFill>
        <p:spPr bwMode="auto">
          <a:xfrm>
            <a:off x="304800" y="304800"/>
            <a:ext cx="8610600" cy="110966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304800" y="304800"/>
            <a:ext cx="8153400" cy="990600"/>
          </a:xfrm>
        </p:spPr>
        <p:txBody>
          <a:bodyPr/>
          <a:lstStyle/>
          <a:p>
            <a:pPr eaLnBrk="1" fontAlgn="auto" hangingPunct="1">
              <a:spcAft>
                <a:spcPts val="0"/>
              </a:spcAft>
              <a:defRPr/>
            </a:pPr>
            <a:r>
              <a:rPr lang="en-US" dirty="0" smtClean="0">
                <a:ea typeface="+mj-ea"/>
                <a:cs typeface="+mj-cs"/>
              </a:rPr>
              <a:t>Hybrid models</a:t>
            </a:r>
          </a:p>
        </p:txBody>
      </p:sp>
      <p:graphicFrame>
        <p:nvGraphicFramePr>
          <p:cNvPr id="5" name="Group 39"/>
          <p:cNvGraphicFramePr>
            <a:graphicFrameLocks noGrp="1"/>
          </p:cNvGraphicFramePr>
          <p:nvPr/>
        </p:nvGraphicFramePr>
        <p:xfrm>
          <a:off x="228600" y="1978025"/>
          <a:ext cx="8763000" cy="4421802"/>
        </p:xfrm>
        <a:graphic>
          <a:graphicData uri="http://schemas.openxmlformats.org/drawingml/2006/table">
            <a:tbl>
              <a:tblPr/>
              <a:tblGrid>
                <a:gridCol w="2921000"/>
                <a:gridCol w="1965325"/>
                <a:gridCol w="3876675"/>
              </a:tblGrid>
              <a:tr h="3651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MS PGothic" pitchFamily="34" charset="-128"/>
                        </a:rPr>
                        <a:t>Publisher</a:t>
                      </a:r>
                    </a:p>
                  </a:txBody>
                  <a:tcPr marT="45709" marB="45709"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MS PGothic" pitchFamily="34" charset="-128"/>
                        </a:rPr>
                        <a:t>Price</a:t>
                      </a:r>
                    </a:p>
                  </a:txBody>
                  <a:tcPr marT="45709" marB="45709"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MS PGothic" pitchFamily="34" charset="-128"/>
                        </a:rPr>
                        <a:t>Notes</a:t>
                      </a:r>
                    </a:p>
                  </a:txBody>
                  <a:tcPr marT="45709" marB="45709"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668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Elsevier Sponsored Article</a:t>
                      </a:r>
                    </a:p>
                  </a:txBody>
                  <a:tcPr marT="45709" marB="45709"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$3,000</a:t>
                      </a:r>
                    </a:p>
                  </a:txBody>
                  <a:tcPr marT="45709" marB="45709"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Some journals</a:t>
                      </a:r>
                    </a:p>
                  </a:txBody>
                  <a:tcPr marT="45709" marB="45709"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6683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Oxford Open</a:t>
                      </a:r>
                    </a:p>
                  </a:txBody>
                  <a:tcPr marT="45709" marB="45709"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$3,000</a:t>
                      </a:r>
                    </a:p>
                  </a:txBody>
                  <a:tcPr marT="45709" marB="45709"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Some journals; lower price if author is from a developing country</a:t>
                      </a:r>
                    </a:p>
                  </a:txBody>
                  <a:tcPr marT="45709" marB="45709"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Springer Open Choice</a:t>
                      </a:r>
                    </a:p>
                  </a:txBody>
                  <a:tcPr marT="45709" marB="45709"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$3,000</a:t>
                      </a:r>
                    </a:p>
                  </a:txBody>
                  <a:tcPr marT="45709" marB="45709"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All journals</a:t>
                      </a:r>
                    </a:p>
                  </a:txBody>
                  <a:tcPr marT="45709" marB="45709"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4667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Wiley OnlineOpen</a:t>
                      </a:r>
                    </a:p>
                  </a:txBody>
                  <a:tcPr marT="45709" marB="45709"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$3,000</a:t>
                      </a:r>
                    </a:p>
                  </a:txBody>
                  <a:tcPr marT="45709" marB="45709"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Some journals; fees vary</a:t>
                      </a:r>
                    </a:p>
                  </a:txBody>
                  <a:tcPr marT="45709" marB="45709"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871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American Chemical Society AuthorChoice</a:t>
                      </a:r>
                    </a:p>
                  </a:txBody>
                  <a:tcPr marT="45709" marB="45709"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$1,000 – 3,000</a:t>
                      </a:r>
                    </a:p>
                  </a:txBody>
                  <a:tcPr marT="45709" marB="45709"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Lowest price if institution subscribes &amp; have personal membership</a:t>
                      </a:r>
                    </a:p>
                  </a:txBody>
                  <a:tcPr marT="45709" marB="45709"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914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Plant Physiology</a:t>
                      </a:r>
                    </a:p>
                  </a:txBody>
                  <a:tcPr marT="45709" marB="45709"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$1,500/ $500 / Free</a:t>
                      </a:r>
                    </a:p>
                  </a:txBody>
                  <a:tcPr marT="45709" marB="45709"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MS PGothic" pitchFamily="34" charset="-128"/>
                        </a:rPr>
                        <a:t>OA free for members of ASPB; Discount if non-member but institution subscribes</a:t>
                      </a:r>
                    </a:p>
                  </a:txBody>
                  <a:tcPr marT="45709" marB="45709"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Content Placeholder 2"/>
          <p:cNvSpPr>
            <a:spLocks noGrp="1"/>
          </p:cNvSpPr>
          <p:nvPr>
            <p:ph idx="1"/>
          </p:nvPr>
        </p:nvSpPr>
        <p:spPr>
          <a:xfrm>
            <a:off x="536575" y="1905000"/>
            <a:ext cx="4416425" cy="4495800"/>
          </a:xfrm>
        </p:spPr>
        <p:txBody>
          <a:bodyPr wrap="square" numCol="1" anchor="t" anchorCtr="0" compatLnSpc="1">
            <a:prstTxWarp prst="textNoShape">
              <a:avLst/>
            </a:prstTxWarp>
          </a:bodyPr>
          <a:lstStyle/>
          <a:p>
            <a:pPr eaLnBrk="1" hangingPunct="1">
              <a:lnSpc>
                <a:spcPct val="90000"/>
              </a:lnSpc>
              <a:defRPr/>
            </a:pPr>
            <a:r>
              <a:rPr lang="en-US" sz="3500" smtClean="0"/>
              <a:t>Open access</a:t>
            </a:r>
          </a:p>
          <a:p>
            <a:pPr lvl="1" eaLnBrk="1" hangingPunct="1">
              <a:lnSpc>
                <a:spcPct val="90000"/>
              </a:lnSpc>
              <a:defRPr/>
            </a:pPr>
            <a:r>
              <a:rPr lang="en-US" sz="3500" smtClean="0"/>
              <a:t>Public access</a:t>
            </a:r>
          </a:p>
          <a:p>
            <a:pPr eaLnBrk="1" hangingPunct="1">
              <a:lnSpc>
                <a:spcPct val="90000"/>
              </a:lnSpc>
              <a:defRPr/>
            </a:pPr>
            <a:r>
              <a:rPr lang="en-US" sz="3200" smtClean="0"/>
              <a:t>Open source</a:t>
            </a:r>
          </a:p>
          <a:p>
            <a:pPr eaLnBrk="1" hangingPunct="1">
              <a:lnSpc>
                <a:spcPct val="90000"/>
              </a:lnSpc>
              <a:defRPr/>
            </a:pPr>
            <a:r>
              <a:rPr lang="en-US" sz="3200" smtClean="0"/>
              <a:t>Open education</a:t>
            </a:r>
          </a:p>
          <a:p>
            <a:pPr eaLnBrk="1" hangingPunct="1">
              <a:lnSpc>
                <a:spcPct val="90000"/>
              </a:lnSpc>
              <a:defRPr/>
            </a:pPr>
            <a:r>
              <a:rPr lang="en-US" sz="3200" smtClean="0"/>
              <a:t>Open data</a:t>
            </a:r>
          </a:p>
          <a:p>
            <a:pPr eaLnBrk="1" hangingPunct="1">
              <a:lnSpc>
                <a:spcPct val="90000"/>
              </a:lnSpc>
              <a:defRPr/>
            </a:pPr>
            <a:r>
              <a:rPr lang="en-US" sz="3200" smtClean="0"/>
              <a:t>Open science</a:t>
            </a:r>
          </a:p>
          <a:p>
            <a:pPr eaLnBrk="1" hangingPunct="1">
              <a:lnSpc>
                <a:spcPct val="90000"/>
              </a:lnSpc>
              <a:defRPr/>
            </a:pPr>
            <a:r>
              <a:rPr lang="en-US" sz="3200" smtClean="0"/>
              <a:t>Open books</a:t>
            </a:r>
          </a:p>
          <a:p>
            <a:pPr eaLnBrk="1" hangingPunct="1">
              <a:lnSpc>
                <a:spcPct val="90000"/>
              </a:lnSpc>
              <a:defRPr/>
            </a:pPr>
            <a:r>
              <a:rPr lang="en-US" sz="3200" smtClean="0"/>
              <a:t>Open peer review….</a:t>
            </a:r>
          </a:p>
        </p:txBody>
      </p:sp>
      <p:sp>
        <p:nvSpPr>
          <p:cNvPr id="16386" name="Title 1"/>
          <p:cNvSpPr>
            <a:spLocks noGrp="1"/>
          </p:cNvSpPr>
          <p:nvPr>
            <p:ph type="title"/>
          </p:nvPr>
        </p:nvSpPr>
        <p:spPr>
          <a:xfrm>
            <a:off x="381000" y="355600"/>
            <a:ext cx="4876800" cy="1054100"/>
          </a:xfrm>
        </p:spPr>
        <p:txBody>
          <a:bodyPr/>
          <a:lstStyle/>
          <a:p>
            <a:pPr eaLnBrk="1" fontAlgn="auto" hangingPunct="1">
              <a:spcAft>
                <a:spcPts val="0"/>
              </a:spcAft>
              <a:defRPr/>
            </a:pPr>
            <a:r>
              <a:rPr lang="en-US" dirty="0" smtClean="0">
                <a:ea typeface="+mj-ea"/>
                <a:cs typeface="+mj-cs"/>
              </a:rPr>
              <a:t>Open movements</a:t>
            </a:r>
          </a:p>
        </p:txBody>
      </p:sp>
      <p:pic>
        <p:nvPicPr>
          <p:cNvPr id="2" name="Picture 4" descr="crystalina_door"/>
          <p:cNvPicPr>
            <a:picLocks noChangeAspect="1" noChangeArrowheads="1"/>
          </p:cNvPicPr>
          <p:nvPr/>
        </p:nvPicPr>
        <p:blipFill>
          <a:blip r:embed="rId3"/>
          <a:srcRect/>
          <a:stretch>
            <a:fillRect/>
          </a:stretch>
        </p:blipFill>
        <p:spPr bwMode="auto">
          <a:xfrm>
            <a:off x="5410200" y="0"/>
            <a:ext cx="3733800" cy="6858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wrap="square" numCol="1" anchor="t" anchorCtr="0" compatLnSpc="1">
            <a:prstTxWarp prst="textNoShape">
              <a:avLst/>
            </a:prstTxWarp>
          </a:bodyPr>
          <a:lstStyle/>
          <a:p>
            <a:pPr eaLnBrk="1" hangingPunct="1">
              <a:defRPr/>
            </a:pPr>
            <a:r>
              <a:rPr lang="en-US" sz="2400" smtClean="0"/>
              <a:t>Mixed business model – subscriptions and author pays on an article by article basis – uncomfortable for many</a:t>
            </a:r>
          </a:p>
          <a:p>
            <a:pPr eaLnBrk="1" hangingPunct="1">
              <a:defRPr/>
            </a:pPr>
            <a:endParaRPr lang="en-US" sz="2400" smtClean="0"/>
          </a:p>
          <a:p>
            <a:pPr eaLnBrk="1" hangingPunct="1">
              <a:defRPr/>
            </a:pPr>
            <a:r>
              <a:rPr lang="en-US" sz="2400" smtClean="0"/>
              <a:t>Relatively low adoption (generally around 1-2%)</a:t>
            </a:r>
          </a:p>
          <a:p>
            <a:pPr eaLnBrk="1" hangingPunct="1">
              <a:defRPr/>
            </a:pPr>
            <a:endParaRPr lang="en-US" sz="2400" smtClean="0"/>
          </a:p>
          <a:p>
            <a:pPr eaLnBrk="1" hangingPunct="1">
              <a:defRPr/>
            </a:pPr>
            <a:r>
              <a:rPr lang="en-US" sz="2400" smtClean="0"/>
              <a:t>What impact on subscription prices?</a:t>
            </a:r>
          </a:p>
          <a:p>
            <a:pPr eaLnBrk="1" hangingPunct="1">
              <a:defRPr/>
            </a:pPr>
            <a:endParaRPr lang="en-US" sz="2400" smtClean="0"/>
          </a:p>
          <a:p>
            <a:pPr eaLnBrk="1" hangingPunct="1">
              <a:defRPr/>
            </a:pPr>
            <a:r>
              <a:rPr lang="en-US" sz="2400" smtClean="0"/>
              <a:t>Many libraries with funds for faculty to publish in OA journals will not fund these articles</a:t>
            </a:r>
          </a:p>
          <a:p>
            <a:pPr eaLnBrk="1" hangingPunct="1">
              <a:defRPr/>
            </a:pPr>
            <a:endParaRPr lang="en-US" smtClean="0"/>
          </a:p>
          <a:p>
            <a:pPr eaLnBrk="1" hangingPunct="1">
              <a:defRPr/>
            </a:pPr>
            <a:endParaRPr lang="en-US" smtClean="0"/>
          </a:p>
        </p:txBody>
      </p:sp>
      <p:sp>
        <p:nvSpPr>
          <p:cNvPr id="3" name="Title 2"/>
          <p:cNvSpPr>
            <a:spLocks noGrp="1"/>
          </p:cNvSpPr>
          <p:nvPr>
            <p:ph type="title"/>
          </p:nvPr>
        </p:nvSpPr>
        <p:spPr/>
        <p:txBody>
          <a:bodyPr wrap="square" numCol="1" anchorCtr="0" compatLnSpc="1">
            <a:prstTxWarp prst="textNoShape">
              <a:avLst/>
            </a:prstTxWarp>
          </a:bodyPr>
          <a:lstStyle/>
          <a:p>
            <a:pPr eaLnBrk="1" hangingPunct="1">
              <a:defRPr/>
            </a:pPr>
            <a:r>
              <a:rPr lang="en-US" cap="none" smtClean="0">
                <a:ea typeface="ＭＳ Ｐゴシック" charset="-128"/>
                <a:cs typeface="+mj-cs"/>
              </a:rPr>
              <a:t>ISSUES AND QUESTIONS</a:t>
            </a:r>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Content Placeholder 2"/>
          <p:cNvSpPr>
            <a:spLocks noGrp="1"/>
          </p:cNvSpPr>
          <p:nvPr>
            <p:ph idx="1"/>
          </p:nvPr>
        </p:nvSpPr>
        <p:spPr>
          <a:xfrm>
            <a:off x="228600" y="1524000"/>
            <a:ext cx="4267200" cy="4973638"/>
          </a:xfrm>
        </p:spPr>
        <p:txBody>
          <a:bodyPr wrap="square" numCol="1" anchor="t" anchorCtr="0" compatLnSpc="1">
            <a:prstTxWarp prst="textNoShape">
              <a:avLst/>
            </a:prstTxWarp>
          </a:bodyPr>
          <a:lstStyle/>
          <a:p>
            <a:pPr marL="3175" lvl="1" indent="19050" algn="ctr" eaLnBrk="1" hangingPunct="1">
              <a:lnSpc>
                <a:spcPct val="90000"/>
              </a:lnSpc>
              <a:spcBef>
                <a:spcPts val="700"/>
              </a:spcBef>
              <a:buSzPct val="60000"/>
              <a:buFont typeface="Wingdings 2" pitchFamily="18" charset="2"/>
              <a:buNone/>
              <a:defRPr/>
            </a:pPr>
            <a:endParaRPr lang="en-US" sz="3300" smtClean="0"/>
          </a:p>
          <a:p>
            <a:pPr marL="3175" lvl="1" indent="19050" algn="ctr" eaLnBrk="1" hangingPunct="1">
              <a:lnSpc>
                <a:spcPct val="90000"/>
              </a:lnSpc>
              <a:spcBef>
                <a:spcPts val="700"/>
              </a:spcBef>
              <a:buSzPct val="60000"/>
              <a:buFont typeface="Wingdings 2" pitchFamily="18" charset="2"/>
              <a:buNone/>
              <a:defRPr/>
            </a:pPr>
            <a:r>
              <a:rPr lang="en-US" sz="3300" smtClean="0"/>
              <a:t>Public should have ready and </a:t>
            </a:r>
            <a:br>
              <a:rPr lang="en-US" sz="3300" smtClean="0"/>
            </a:br>
            <a:r>
              <a:rPr lang="en-US" sz="3300" smtClean="0"/>
              <a:t>easy access </a:t>
            </a:r>
            <a:br>
              <a:rPr lang="en-US" sz="3300" smtClean="0"/>
            </a:br>
            <a:r>
              <a:rPr lang="en-US" sz="3300" smtClean="0"/>
              <a:t>to taxpayer funded research</a:t>
            </a:r>
          </a:p>
          <a:p>
            <a:pPr marL="3175" lvl="1" indent="19050" algn="ctr" eaLnBrk="1" hangingPunct="1">
              <a:lnSpc>
                <a:spcPct val="90000"/>
              </a:lnSpc>
              <a:spcBef>
                <a:spcPts val="700"/>
              </a:spcBef>
              <a:buSzPct val="60000"/>
              <a:buFont typeface="Wingdings 2" pitchFamily="18" charset="2"/>
              <a:buNone/>
              <a:defRPr/>
            </a:pPr>
            <a:endParaRPr lang="en-US" sz="3300" smtClean="0"/>
          </a:p>
          <a:p>
            <a:pPr marL="3175" lvl="1" indent="19050" algn="ctr" eaLnBrk="1" hangingPunct="1">
              <a:lnSpc>
                <a:spcPct val="90000"/>
              </a:lnSpc>
              <a:spcBef>
                <a:spcPts val="700"/>
              </a:spcBef>
              <a:buSzPct val="60000"/>
              <a:buFont typeface="Wingdings 2" pitchFamily="18" charset="2"/>
              <a:buNone/>
              <a:defRPr/>
            </a:pPr>
            <a:r>
              <a:rPr lang="en-US" sz="3300" smtClean="0"/>
              <a:t>Many legislative efforts in US to halt and expand this.</a:t>
            </a:r>
          </a:p>
          <a:p>
            <a:pPr marL="3175" lvl="1" indent="19050" algn="ctr" eaLnBrk="1" hangingPunct="1">
              <a:lnSpc>
                <a:spcPct val="90000"/>
              </a:lnSpc>
              <a:spcBef>
                <a:spcPts val="700"/>
              </a:spcBef>
              <a:buSzPct val="60000"/>
              <a:buFont typeface="Wingdings 2" pitchFamily="18" charset="2"/>
              <a:buNone/>
              <a:defRPr/>
            </a:pPr>
            <a:endParaRPr lang="en-US" sz="3300" smtClean="0"/>
          </a:p>
          <a:p>
            <a:pPr marL="3175" lvl="1" indent="19050" algn="ctr" eaLnBrk="1" hangingPunct="1">
              <a:lnSpc>
                <a:spcPct val="90000"/>
              </a:lnSpc>
              <a:spcBef>
                <a:spcPts val="700"/>
              </a:spcBef>
              <a:buSzPct val="60000"/>
              <a:buFont typeface="Wingdings 2" pitchFamily="18" charset="2"/>
              <a:buNone/>
              <a:defRPr/>
            </a:pPr>
            <a:endParaRPr lang="en-US" sz="3300" smtClean="0"/>
          </a:p>
        </p:txBody>
      </p:sp>
      <p:sp>
        <p:nvSpPr>
          <p:cNvPr id="48130" name="Title 1"/>
          <p:cNvSpPr>
            <a:spLocks noGrp="1"/>
          </p:cNvSpPr>
          <p:nvPr>
            <p:ph type="title"/>
          </p:nvPr>
        </p:nvSpPr>
        <p:spPr>
          <a:xfrm>
            <a:off x="558800" y="304800"/>
            <a:ext cx="3708400" cy="1054100"/>
          </a:xfrm>
        </p:spPr>
        <p:txBody>
          <a:bodyPr/>
          <a:lstStyle/>
          <a:p>
            <a:pPr eaLnBrk="1" fontAlgn="auto" hangingPunct="1">
              <a:spcAft>
                <a:spcPts val="0"/>
              </a:spcAft>
              <a:defRPr/>
            </a:pPr>
            <a:r>
              <a:rPr lang="en-US" dirty="0" smtClean="0">
                <a:ea typeface="+mj-ea"/>
                <a:cs typeface="+mj-cs"/>
              </a:rPr>
              <a:t>Public Access Mandates</a:t>
            </a:r>
          </a:p>
        </p:txBody>
      </p:sp>
      <p:pic>
        <p:nvPicPr>
          <p:cNvPr id="50179" name="Picture 1"/>
          <p:cNvPicPr>
            <a:picLocks noChangeAspect="1"/>
          </p:cNvPicPr>
          <p:nvPr/>
        </p:nvPicPr>
        <p:blipFill>
          <a:blip r:embed="rId3"/>
          <a:srcRect/>
          <a:stretch>
            <a:fillRect/>
          </a:stretch>
        </p:blipFill>
        <p:spPr bwMode="auto">
          <a:xfrm>
            <a:off x="4572000" y="228600"/>
            <a:ext cx="4419600" cy="626903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4"/>
          <p:cNvPicPr>
            <a:picLocks noChangeAspect="1" noChangeArrowheads="1"/>
          </p:cNvPicPr>
          <p:nvPr/>
        </p:nvPicPr>
        <p:blipFill>
          <a:blip r:embed="rId3"/>
          <a:srcRect/>
          <a:stretch>
            <a:fillRect/>
          </a:stretch>
        </p:blipFill>
        <p:spPr bwMode="auto">
          <a:xfrm>
            <a:off x="152400" y="1524000"/>
            <a:ext cx="8839200" cy="5303838"/>
          </a:xfrm>
          <a:prstGeom prst="rect">
            <a:avLst/>
          </a:prstGeom>
          <a:noFill/>
          <a:ln w="9525">
            <a:noFill/>
            <a:miter lim="800000"/>
            <a:headEnd/>
            <a:tailEnd/>
          </a:ln>
        </p:spPr>
      </p:pic>
      <p:sp>
        <p:nvSpPr>
          <p:cNvPr id="50179" name="Content Placeholder 2"/>
          <p:cNvSpPr>
            <a:spLocks noGrp="1"/>
          </p:cNvSpPr>
          <p:nvPr>
            <p:ph idx="1"/>
          </p:nvPr>
        </p:nvSpPr>
        <p:spPr>
          <a:xfrm>
            <a:off x="228600" y="1600200"/>
            <a:ext cx="8763000" cy="4953000"/>
          </a:xfrm>
        </p:spPr>
        <p:txBody>
          <a:bodyPr wrap="square" numCol="1" anchor="t" anchorCtr="0" compatLnSpc="1">
            <a:prstTxWarp prst="textNoShape">
              <a:avLst/>
            </a:prstTxWarp>
          </a:bodyPr>
          <a:lstStyle/>
          <a:p>
            <a:pPr marL="365125" lvl="1" indent="0" eaLnBrk="1" hangingPunct="1">
              <a:lnSpc>
                <a:spcPct val="70000"/>
              </a:lnSpc>
              <a:buFont typeface="Wingdings" pitchFamily="2" charset="2"/>
              <a:buNone/>
              <a:defRPr/>
            </a:pPr>
            <a:endParaRPr lang="en-US" sz="3000" smtClean="0"/>
          </a:p>
          <a:p>
            <a:pPr marL="365125" lvl="1" indent="0" algn="ctr" eaLnBrk="1" hangingPunct="1">
              <a:lnSpc>
                <a:spcPct val="70000"/>
              </a:lnSpc>
              <a:buFont typeface="Wingdings" pitchFamily="2" charset="2"/>
              <a:buNone/>
              <a:defRPr/>
            </a:pPr>
            <a:r>
              <a:rPr lang="en-US" sz="3700" smtClean="0">
                <a:solidFill>
                  <a:schemeClr val="tx1"/>
                </a:solidFill>
              </a:rPr>
              <a:t>Harvard </a:t>
            </a:r>
            <a:br>
              <a:rPr lang="en-US" sz="3700" smtClean="0">
                <a:solidFill>
                  <a:schemeClr val="tx1"/>
                </a:solidFill>
              </a:rPr>
            </a:br>
            <a:r>
              <a:rPr lang="en-US" sz="1700" smtClean="0">
                <a:solidFill>
                  <a:schemeClr val="tx1"/>
                </a:solidFill>
              </a:rPr>
              <a:t>(Faculty of Arts and Sciences, College of Law)</a:t>
            </a:r>
          </a:p>
          <a:p>
            <a:pPr marL="365125" lvl="1" indent="0" algn="ctr" eaLnBrk="1" hangingPunct="1">
              <a:lnSpc>
                <a:spcPct val="70000"/>
              </a:lnSpc>
              <a:buFont typeface="Wingdings" pitchFamily="2" charset="2"/>
              <a:buNone/>
              <a:defRPr/>
            </a:pPr>
            <a:r>
              <a:rPr lang="en-US" sz="3700" smtClean="0">
                <a:solidFill>
                  <a:schemeClr val="tx1"/>
                </a:solidFill>
              </a:rPr>
              <a:t>MIT</a:t>
            </a:r>
          </a:p>
          <a:p>
            <a:pPr marL="365125" lvl="1" indent="0" algn="ctr" eaLnBrk="1" hangingPunct="1">
              <a:lnSpc>
                <a:spcPct val="70000"/>
              </a:lnSpc>
              <a:buFont typeface="Wingdings" pitchFamily="2" charset="2"/>
              <a:buNone/>
              <a:defRPr/>
            </a:pPr>
            <a:r>
              <a:rPr lang="en-US" sz="3700" smtClean="0">
                <a:solidFill>
                  <a:schemeClr val="tx1"/>
                </a:solidFill>
              </a:rPr>
              <a:t>Kansas</a:t>
            </a:r>
          </a:p>
          <a:p>
            <a:pPr marL="365125" lvl="1" indent="0" algn="ctr" eaLnBrk="1" hangingPunct="1">
              <a:lnSpc>
                <a:spcPct val="70000"/>
              </a:lnSpc>
              <a:buFont typeface="Wingdings" pitchFamily="2" charset="2"/>
              <a:buNone/>
              <a:defRPr/>
            </a:pPr>
            <a:r>
              <a:rPr lang="en-US" sz="3700" smtClean="0">
                <a:solidFill>
                  <a:schemeClr val="tx1"/>
                </a:solidFill>
              </a:rPr>
              <a:t>Oberlin</a:t>
            </a:r>
          </a:p>
          <a:p>
            <a:pPr marL="365125" lvl="1" indent="0" algn="ctr" eaLnBrk="1" hangingPunct="1">
              <a:lnSpc>
                <a:spcPct val="70000"/>
              </a:lnSpc>
              <a:buFont typeface="Wingdings" pitchFamily="2" charset="2"/>
              <a:buNone/>
              <a:defRPr/>
            </a:pPr>
            <a:r>
              <a:rPr lang="en-US" sz="3700" smtClean="0">
                <a:solidFill>
                  <a:schemeClr val="tx1"/>
                </a:solidFill>
              </a:rPr>
              <a:t>Duke</a:t>
            </a:r>
          </a:p>
          <a:p>
            <a:pPr marL="365125" lvl="1" indent="0" algn="ctr" eaLnBrk="1" hangingPunct="1">
              <a:lnSpc>
                <a:spcPct val="70000"/>
              </a:lnSpc>
              <a:buFont typeface="Wingdings" pitchFamily="2" charset="2"/>
              <a:buNone/>
              <a:defRPr/>
            </a:pPr>
            <a:r>
              <a:rPr lang="en-US" sz="3700" smtClean="0">
                <a:solidFill>
                  <a:schemeClr val="tx1"/>
                </a:solidFill>
              </a:rPr>
              <a:t>University of Hawaii!</a:t>
            </a:r>
          </a:p>
          <a:p>
            <a:pPr marL="365125" lvl="1" indent="0" algn="ctr" eaLnBrk="1" hangingPunct="1">
              <a:lnSpc>
                <a:spcPct val="70000"/>
              </a:lnSpc>
              <a:buFont typeface="Wingdings" pitchFamily="2" charset="2"/>
              <a:buNone/>
              <a:defRPr/>
            </a:pPr>
            <a:r>
              <a:rPr lang="en-US" sz="3700" smtClean="0">
                <a:solidFill>
                  <a:schemeClr val="tx1"/>
                </a:solidFill>
              </a:rPr>
              <a:t>And others… </a:t>
            </a:r>
            <a:br>
              <a:rPr lang="en-US" sz="3700" smtClean="0">
                <a:solidFill>
                  <a:schemeClr val="tx1"/>
                </a:solidFill>
              </a:rPr>
            </a:br>
            <a:r>
              <a:rPr lang="en-US" sz="3700" smtClean="0">
                <a:solidFill>
                  <a:srgbClr val="4A3A27"/>
                </a:solidFill>
              </a:rPr>
              <a:t>http://roarmap.eprints.org</a:t>
            </a:r>
          </a:p>
          <a:p>
            <a:pPr marL="365125" lvl="1" indent="0" eaLnBrk="1" hangingPunct="1">
              <a:lnSpc>
                <a:spcPct val="70000"/>
              </a:lnSpc>
              <a:buFont typeface="Wingdings" pitchFamily="2" charset="2"/>
              <a:buNone/>
              <a:defRPr/>
            </a:pPr>
            <a:endParaRPr lang="en-US" sz="3000" smtClean="0"/>
          </a:p>
        </p:txBody>
      </p:sp>
      <p:sp>
        <p:nvSpPr>
          <p:cNvPr id="50178" name="Title 1"/>
          <p:cNvSpPr>
            <a:spLocks noGrp="1"/>
          </p:cNvSpPr>
          <p:nvPr>
            <p:ph type="title"/>
          </p:nvPr>
        </p:nvSpPr>
        <p:spPr>
          <a:xfrm>
            <a:off x="304800" y="228600"/>
            <a:ext cx="8458200" cy="1181100"/>
          </a:xfrm>
        </p:spPr>
        <p:txBody>
          <a:bodyPr/>
          <a:lstStyle/>
          <a:p>
            <a:pPr eaLnBrk="1" fontAlgn="auto" hangingPunct="1">
              <a:spcAft>
                <a:spcPts val="0"/>
              </a:spcAft>
              <a:defRPr/>
            </a:pPr>
            <a:r>
              <a:rPr lang="en-US" dirty="0" smtClean="0">
                <a:ea typeface="+mj-ea"/>
                <a:cs typeface="+mj-cs"/>
              </a:rPr>
              <a:t>Institutional Open Access Policies</a:t>
            </a:r>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6" name="Title 1"/>
          <p:cNvSpPr>
            <a:spLocks noGrp="1"/>
          </p:cNvSpPr>
          <p:nvPr>
            <p:ph type="title"/>
          </p:nvPr>
        </p:nvSpPr>
        <p:spPr/>
        <p:txBody>
          <a:bodyPr/>
          <a:lstStyle/>
          <a:p>
            <a:pPr eaLnBrk="1" fontAlgn="auto" hangingPunct="1">
              <a:spcAft>
                <a:spcPts val="0"/>
              </a:spcAft>
              <a:defRPr/>
            </a:pPr>
            <a:r>
              <a:rPr lang="en-US" smtClean="0">
                <a:ea typeface="+mj-ea"/>
                <a:cs typeface="+mj-cs"/>
              </a:rPr>
              <a:t>Open Education</a:t>
            </a:r>
          </a:p>
        </p:txBody>
      </p:sp>
      <p:pic>
        <p:nvPicPr>
          <p:cNvPr id="54274" name="Content Placeholder 6" descr="Screen shot 2011-04-07 at 2.22.10 PM.png"/>
          <p:cNvPicPr>
            <a:picLocks noGrp="1" noChangeAspect="1"/>
          </p:cNvPicPr>
          <p:nvPr>
            <p:ph idx="1"/>
          </p:nvPr>
        </p:nvPicPr>
        <p:blipFill>
          <a:blip r:embed="rId3"/>
          <a:srcRect l="-18" t="-974" r="388"/>
          <a:stretch>
            <a:fillRect/>
          </a:stretch>
        </p:blipFill>
        <p:spPr bwMode="auto">
          <a:xfrm>
            <a:off x="990600" y="1676400"/>
            <a:ext cx="6934200" cy="4938713"/>
          </a:xfrm>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2"/>
          <p:cNvPicPr>
            <a:picLocks noGrp="1" noChangeAspect="1" noChangeArrowheads="1"/>
          </p:cNvPicPr>
          <p:nvPr>
            <p:ph idx="1"/>
          </p:nvPr>
        </p:nvPicPr>
        <p:blipFill>
          <a:blip r:embed="rId3"/>
          <a:srcRect/>
          <a:stretch>
            <a:fillRect/>
          </a:stretch>
        </p:blipFill>
        <p:spPr bwMode="auto">
          <a:xfrm>
            <a:off x="457200" y="1828800"/>
            <a:ext cx="7834313" cy="4406900"/>
          </a:xfrm>
        </p:spPr>
      </p:pic>
      <p:sp>
        <p:nvSpPr>
          <p:cNvPr id="2" name="Title 1"/>
          <p:cNvSpPr>
            <a:spLocks noGrp="1"/>
          </p:cNvSpPr>
          <p:nvPr>
            <p:ph type="title"/>
          </p:nvPr>
        </p:nvSpPr>
        <p:spPr/>
        <p:txBody>
          <a:bodyPr/>
          <a:lstStyle/>
          <a:p>
            <a:pPr eaLnBrk="1" fontAlgn="auto" hangingPunct="1">
              <a:spcAft>
                <a:spcPts val="0"/>
              </a:spcAft>
              <a:defRPr/>
            </a:pPr>
            <a:r>
              <a:rPr lang="en-US" smtClean="0">
                <a:ea typeface="+mj-ea"/>
                <a:cs typeface="+mj-cs"/>
              </a:rPr>
              <a:t>Open Books</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pPr eaLnBrk="1" fontAlgn="auto" hangingPunct="1">
              <a:spcAft>
                <a:spcPts val="0"/>
              </a:spcAft>
              <a:defRPr/>
            </a:pPr>
            <a:r>
              <a:rPr lang="en-US" smtClean="0">
                <a:ea typeface="+mj-ea"/>
                <a:cs typeface="+mj-cs"/>
              </a:rPr>
              <a:t>Open Peer Review</a:t>
            </a:r>
          </a:p>
        </p:txBody>
      </p:sp>
      <p:pic>
        <p:nvPicPr>
          <p:cNvPr id="57346" name="Content Placeholder 4" descr="shakesquart.jpg"/>
          <p:cNvPicPr>
            <a:picLocks noGrp="1" noChangeAspect="1"/>
          </p:cNvPicPr>
          <p:nvPr>
            <p:ph idx="1"/>
          </p:nvPr>
        </p:nvPicPr>
        <p:blipFill>
          <a:blip r:embed="rId3"/>
          <a:srcRect l="-754" t="-974" r="85"/>
          <a:stretch>
            <a:fillRect/>
          </a:stretch>
        </p:blipFill>
        <p:spPr bwMode="auto">
          <a:xfrm>
            <a:off x="2743200" y="1600200"/>
            <a:ext cx="3429000" cy="5005388"/>
          </a:xfrm>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PPT36"/>
          <p:cNvPicPr>
            <a:picLocks noChangeAspect="1" noChangeArrowheads="1"/>
          </p:cNvPicPr>
          <p:nvPr/>
        </p:nvPicPr>
        <p:blipFill>
          <a:blip r:embed="rId3" cstate="print">
            <a:duotone>
              <a:schemeClr val="accent5">
                <a:shade val="45000"/>
                <a:satMod val="135000"/>
              </a:schemeClr>
              <a:prstClr val="white"/>
            </a:duotone>
          </a:blip>
          <a:srcRect/>
          <a:stretch>
            <a:fillRect/>
          </a:stretch>
        </p:blipFill>
        <p:spPr bwMode="auto">
          <a:xfrm>
            <a:off x="-12700" y="-12700"/>
            <a:ext cx="9156700" cy="6870700"/>
          </a:xfrm>
          <a:prstGeom prst="rect">
            <a:avLst/>
          </a:prstGeom>
          <a:noFill/>
          <a:ln w="9525">
            <a:noFill/>
            <a:miter lim="800000"/>
            <a:headEnd/>
            <a:tailEnd/>
          </a:ln>
          <a:effectLst/>
        </p:spPr>
      </p:pic>
      <p:sp>
        <p:nvSpPr>
          <p:cNvPr id="57348" name="Content Placeholder 2"/>
          <p:cNvSpPr>
            <a:spLocks noGrp="1"/>
          </p:cNvSpPr>
          <p:nvPr>
            <p:ph idx="1"/>
          </p:nvPr>
        </p:nvSpPr>
        <p:spPr>
          <a:xfrm>
            <a:off x="381000" y="1447800"/>
            <a:ext cx="8382000" cy="5181600"/>
          </a:xfrm>
        </p:spPr>
        <p:txBody>
          <a:bodyPr wrap="square" numCol="1" anchor="t" anchorCtr="0" compatLnSpc="1">
            <a:prstTxWarp prst="textNoShape">
              <a:avLst/>
            </a:prstTxWarp>
          </a:bodyPr>
          <a:lstStyle/>
          <a:p>
            <a:pPr eaLnBrk="1" hangingPunct="1">
              <a:lnSpc>
                <a:spcPct val="90000"/>
              </a:lnSpc>
              <a:defRPr/>
            </a:pPr>
            <a:r>
              <a:rPr lang="en-US" sz="3300" smtClean="0"/>
              <a:t>Open access to data not just papers</a:t>
            </a:r>
          </a:p>
          <a:p>
            <a:pPr eaLnBrk="1" hangingPunct="1">
              <a:lnSpc>
                <a:spcPct val="90000"/>
              </a:lnSpc>
              <a:defRPr/>
            </a:pPr>
            <a:endParaRPr lang="en-US" sz="3300" b="1" smtClean="0"/>
          </a:p>
          <a:p>
            <a:pPr eaLnBrk="1" hangingPunct="1">
              <a:lnSpc>
                <a:spcPct val="90000"/>
              </a:lnSpc>
              <a:defRPr/>
            </a:pPr>
            <a:r>
              <a:rPr lang="en-US" sz="3300" smtClean="0"/>
              <a:t>The rate of discovery is accelerated by better access to data</a:t>
            </a:r>
          </a:p>
          <a:p>
            <a:pPr eaLnBrk="1" hangingPunct="1">
              <a:lnSpc>
                <a:spcPct val="90000"/>
              </a:lnSpc>
              <a:defRPr/>
            </a:pPr>
            <a:endParaRPr lang="en-US" sz="3300" b="1" smtClean="0"/>
          </a:p>
          <a:p>
            <a:pPr eaLnBrk="1" hangingPunct="1">
              <a:lnSpc>
                <a:spcPct val="90000"/>
              </a:lnSpc>
              <a:defRPr/>
            </a:pPr>
            <a:r>
              <a:rPr lang="en-US" sz="3300" smtClean="0"/>
              <a:t>Actionable data</a:t>
            </a:r>
          </a:p>
          <a:p>
            <a:pPr eaLnBrk="1" hangingPunct="1">
              <a:lnSpc>
                <a:spcPct val="90000"/>
              </a:lnSpc>
              <a:buFont typeface="Wingdings 2" pitchFamily="18" charset="2"/>
              <a:buNone/>
              <a:defRPr/>
            </a:pPr>
            <a:endParaRPr lang="en-US" sz="3300" smtClean="0"/>
          </a:p>
          <a:p>
            <a:pPr eaLnBrk="1" hangingPunct="1">
              <a:lnSpc>
                <a:spcPct val="90000"/>
              </a:lnSpc>
              <a:defRPr/>
            </a:pPr>
            <a:r>
              <a:rPr lang="en-US" sz="3300" smtClean="0"/>
              <a:t>Funder mandates around management and sharing of data (in some cases)</a:t>
            </a:r>
          </a:p>
          <a:p>
            <a:pPr eaLnBrk="1" hangingPunct="1">
              <a:lnSpc>
                <a:spcPct val="90000"/>
              </a:lnSpc>
              <a:buFont typeface="Wingdings" pitchFamily="2" charset="2"/>
              <a:buNone/>
              <a:defRPr/>
            </a:pPr>
            <a:endParaRPr lang="en-US" sz="2600" b="1" smtClean="0"/>
          </a:p>
          <a:p>
            <a:pPr eaLnBrk="1" hangingPunct="1">
              <a:lnSpc>
                <a:spcPct val="90000"/>
              </a:lnSpc>
              <a:buFontTx/>
              <a:buNone/>
              <a:defRPr/>
            </a:pPr>
            <a:endParaRPr lang="en-US" sz="1900" smtClean="0"/>
          </a:p>
          <a:p>
            <a:pPr eaLnBrk="1" hangingPunct="1">
              <a:lnSpc>
                <a:spcPct val="90000"/>
              </a:lnSpc>
              <a:buFontTx/>
              <a:buNone/>
              <a:defRPr/>
            </a:pPr>
            <a:endParaRPr lang="en-US" sz="1900" smtClean="0"/>
          </a:p>
          <a:p>
            <a:pPr eaLnBrk="1" hangingPunct="1">
              <a:lnSpc>
                <a:spcPct val="90000"/>
              </a:lnSpc>
              <a:buFontTx/>
              <a:buNone/>
              <a:defRPr/>
            </a:pPr>
            <a:endParaRPr lang="en-US" sz="1900" smtClean="0"/>
          </a:p>
          <a:p>
            <a:pPr eaLnBrk="1" hangingPunct="1">
              <a:lnSpc>
                <a:spcPct val="90000"/>
              </a:lnSpc>
              <a:buFontTx/>
              <a:buNone/>
              <a:defRPr/>
            </a:pPr>
            <a:endParaRPr lang="en-US" sz="1900" smtClean="0"/>
          </a:p>
        </p:txBody>
      </p:sp>
      <p:sp>
        <p:nvSpPr>
          <p:cNvPr id="57347" name="Title 1"/>
          <p:cNvSpPr>
            <a:spLocks noGrp="1"/>
          </p:cNvSpPr>
          <p:nvPr>
            <p:ph type="title"/>
          </p:nvPr>
        </p:nvSpPr>
        <p:spPr>
          <a:xfrm>
            <a:off x="381000" y="152400"/>
            <a:ext cx="8382000" cy="1054100"/>
          </a:xfrm>
        </p:spPr>
        <p:txBody>
          <a:bodyPr/>
          <a:lstStyle/>
          <a:p>
            <a:pPr eaLnBrk="1" fontAlgn="auto" hangingPunct="1">
              <a:spcAft>
                <a:spcPts val="0"/>
              </a:spcAft>
              <a:defRPr/>
            </a:pPr>
            <a:r>
              <a:rPr lang="en-US" sz="5400" b="1" dirty="0" smtClean="0">
                <a:solidFill>
                  <a:schemeClr val="accent5">
                    <a:lumMod val="50000"/>
                  </a:schemeClr>
                </a:solidFill>
                <a:ea typeface="+mj-ea"/>
                <a:cs typeface="+mj-cs"/>
              </a:rPr>
              <a:t>Open Data</a:t>
            </a: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wrap="square" numCol="1" anchorCtr="0" compatLnSpc="1">
            <a:prstTxWarp prst="textNoShape">
              <a:avLst/>
            </a:prstTxWarp>
          </a:bodyPr>
          <a:lstStyle/>
          <a:p>
            <a:pPr>
              <a:defRPr/>
            </a:pPr>
            <a:r>
              <a:rPr lang="en-US" cap="none" smtClean="0"/>
              <a:t>OPEN SCIENCE</a:t>
            </a:r>
          </a:p>
        </p:txBody>
      </p:sp>
      <p:pic>
        <p:nvPicPr>
          <p:cNvPr id="60418" name="Picture 2"/>
          <p:cNvPicPr>
            <a:picLocks noChangeAspect="1" noChangeArrowheads="1"/>
          </p:cNvPicPr>
          <p:nvPr/>
        </p:nvPicPr>
        <p:blipFill>
          <a:blip r:embed="rId3"/>
          <a:srcRect/>
          <a:stretch>
            <a:fillRect/>
          </a:stretch>
        </p:blipFill>
        <p:spPr bwMode="auto">
          <a:xfrm>
            <a:off x="1219200" y="1530350"/>
            <a:ext cx="6913563" cy="51752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447800"/>
            <a:ext cx="6980238" cy="490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1251" name="Title 1"/>
          <p:cNvSpPr>
            <a:spLocks noGrp="1"/>
          </p:cNvSpPr>
          <p:nvPr>
            <p:ph type="title" idx="4294967295"/>
          </p:nvPr>
        </p:nvSpPr>
        <p:spPr>
          <a:xfrm>
            <a:off x="2706688" y="274638"/>
            <a:ext cx="6316662" cy="1143000"/>
          </a:xfrm>
        </p:spPr>
        <p:txBody>
          <a:bodyPr anchor="ctr"/>
          <a:lstStyle/>
          <a:p>
            <a:r>
              <a:rPr lang="en-US">
                <a:latin typeface="Arial" charset="0"/>
                <a:cs typeface="Arial" charset="0"/>
              </a:rPr>
              <a:t>Open Science</a:t>
            </a:r>
          </a:p>
        </p:txBody>
      </p:sp>
      <p:pic>
        <p:nvPicPr>
          <p:cNvPr id="46084" name="Picture 4"/>
          <p:cNvPicPr>
            <a:picLocks noGrp="1" noChangeAspect="1" noChangeArrowheads="1"/>
          </p:cNvPicPr>
          <p:nvPr>
            <p:ph sz="quarter" idx="4294967295"/>
          </p:nvPr>
        </p:nvPicPr>
        <p:blipFill>
          <a:blip r:embed="rId4">
            <a:extLst>
              <a:ext uri="{28A0092B-C50C-407E-A947-70E740481C1C}">
                <a14:useLocalDpi xmlns:a14="http://schemas.microsoft.com/office/drawing/2010/main" val="0"/>
              </a:ext>
            </a:extLst>
          </a:blip>
          <a:srcRect/>
          <a:stretch>
            <a:fillRect/>
          </a:stretch>
        </p:blipFill>
        <p:spPr>
          <a:xfrm>
            <a:off x="990600" y="1828800"/>
            <a:ext cx="7950200" cy="3810000"/>
          </a:xfrm>
        </p:spPr>
      </p:pic>
      <p:pic>
        <p:nvPicPr>
          <p:cNvPr id="46087"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0" y="914400"/>
            <a:ext cx="4248150" cy="545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8"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62600" y="838200"/>
            <a:ext cx="3324225" cy="35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99656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608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608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608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60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Content Placeholder 2"/>
          <p:cNvSpPr>
            <a:spLocks noGrp="1"/>
          </p:cNvSpPr>
          <p:nvPr>
            <p:ph idx="1"/>
          </p:nvPr>
        </p:nvSpPr>
        <p:spPr>
          <a:xfrm>
            <a:off x="228600" y="1676400"/>
            <a:ext cx="8458200" cy="4800600"/>
          </a:xfrm>
        </p:spPr>
        <p:txBody>
          <a:bodyPr wrap="square" numCol="1" anchor="t" anchorCtr="0" compatLnSpc="1">
            <a:prstTxWarp prst="textNoShape">
              <a:avLst/>
            </a:prstTxWarp>
          </a:bodyPr>
          <a:lstStyle/>
          <a:p>
            <a:pPr eaLnBrk="1" hangingPunct="1">
              <a:buFontTx/>
              <a:buNone/>
              <a:defRPr/>
            </a:pPr>
            <a:r>
              <a:rPr lang="en-US" sz="2800" smtClean="0"/>
              <a:t>Peter Suber - Open Access Overview: </a:t>
            </a:r>
            <a:r>
              <a:rPr lang="en-US" sz="2400" smtClean="0">
                <a:hlinkClick r:id="rId3"/>
              </a:rPr>
              <a:t>http://www.earlham.edu/~peters/fos/overview.htm</a:t>
            </a:r>
            <a:endParaRPr lang="en-US" sz="700" smtClean="0"/>
          </a:p>
          <a:p>
            <a:pPr eaLnBrk="1" hangingPunct="1">
              <a:buFontTx/>
              <a:buNone/>
              <a:defRPr/>
            </a:pPr>
            <a:endParaRPr lang="en-US" sz="700" smtClean="0"/>
          </a:p>
          <a:p>
            <a:pPr eaLnBrk="1" hangingPunct="1">
              <a:buFontTx/>
              <a:buNone/>
              <a:defRPr/>
            </a:pPr>
            <a:r>
              <a:rPr lang="en-US" sz="2800" smtClean="0"/>
              <a:t>Directory of Open Access Journals:</a:t>
            </a:r>
          </a:p>
          <a:p>
            <a:pPr eaLnBrk="1" hangingPunct="1">
              <a:buFontTx/>
              <a:buNone/>
              <a:defRPr/>
            </a:pPr>
            <a:r>
              <a:rPr lang="en-US" sz="2400" smtClean="0">
                <a:hlinkClick r:id="rId4"/>
              </a:rPr>
              <a:t>http://www.doaj.org/</a:t>
            </a:r>
            <a:r>
              <a:rPr lang="en-US" sz="2400" smtClean="0"/>
              <a:t> </a:t>
            </a:r>
          </a:p>
          <a:p>
            <a:pPr eaLnBrk="1" hangingPunct="1">
              <a:buFontTx/>
              <a:buNone/>
              <a:defRPr/>
            </a:pPr>
            <a:endParaRPr lang="en-US" sz="700" smtClean="0"/>
          </a:p>
          <a:p>
            <a:pPr eaLnBrk="1" hangingPunct="1">
              <a:buFontTx/>
              <a:buNone/>
              <a:defRPr/>
            </a:pPr>
            <a:r>
              <a:rPr lang="en-US" sz="2800" smtClean="0"/>
              <a:t>Registry of Open Access Repositories: </a:t>
            </a:r>
            <a:r>
              <a:rPr lang="en-US" sz="2400" smtClean="0">
                <a:hlinkClick r:id="rId5"/>
              </a:rPr>
              <a:t>http://roar.eprints.org/</a:t>
            </a:r>
            <a:endParaRPr lang="en-US" sz="2400" smtClean="0"/>
          </a:p>
          <a:p>
            <a:pPr eaLnBrk="1" hangingPunct="1">
              <a:buFontTx/>
              <a:buNone/>
              <a:defRPr/>
            </a:pPr>
            <a:endParaRPr lang="en-US" sz="700" smtClean="0"/>
          </a:p>
          <a:p>
            <a:pPr eaLnBrk="1" hangingPunct="1">
              <a:buFontTx/>
              <a:buNone/>
              <a:defRPr/>
            </a:pPr>
            <a:r>
              <a:rPr lang="en-US" sz="2800" smtClean="0"/>
              <a:t>Sherpa/Romeo Publisher Copyright Policies and Self-Archiving: </a:t>
            </a:r>
            <a:r>
              <a:rPr lang="en-US" sz="2400" u="sng" smtClean="0">
                <a:hlinkClick r:id="rId6"/>
              </a:rPr>
              <a:t>http://www.sherpa.ac.uk/romeo.php</a:t>
            </a:r>
            <a:endParaRPr lang="en-US" sz="2800" smtClean="0"/>
          </a:p>
          <a:p>
            <a:pPr eaLnBrk="1" hangingPunct="1">
              <a:buFontTx/>
              <a:buNone/>
              <a:defRPr/>
            </a:pPr>
            <a:endParaRPr lang="en-US" smtClean="0"/>
          </a:p>
          <a:p>
            <a:pPr eaLnBrk="1" hangingPunct="1">
              <a:buFontTx/>
              <a:buNone/>
              <a:defRPr/>
            </a:pPr>
            <a:endParaRPr lang="en-US" smtClean="0"/>
          </a:p>
          <a:p>
            <a:pPr eaLnBrk="1" hangingPunct="1">
              <a:buFontTx/>
              <a:buNone/>
              <a:defRPr/>
            </a:pPr>
            <a:endParaRPr lang="en-US" smtClean="0"/>
          </a:p>
        </p:txBody>
      </p:sp>
      <p:sp>
        <p:nvSpPr>
          <p:cNvPr id="62466" name="Title 1"/>
          <p:cNvSpPr>
            <a:spLocks noGrp="1"/>
          </p:cNvSpPr>
          <p:nvPr>
            <p:ph type="title"/>
          </p:nvPr>
        </p:nvSpPr>
        <p:spPr>
          <a:xfrm>
            <a:off x="381000" y="-76200"/>
            <a:ext cx="8229600" cy="1143000"/>
          </a:xfrm>
        </p:spPr>
        <p:txBody>
          <a:bodyPr/>
          <a:lstStyle/>
          <a:p>
            <a:pPr eaLnBrk="1" fontAlgn="auto" hangingPunct="1">
              <a:spcAft>
                <a:spcPts val="0"/>
              </a:spcAft>
              <a:defRPr/>
            </a:pPr>
            <a:r>
              <a:rPr lang="en-US" smtClean="0">
                <a:ea typeface="+mj-ea"/>
                <a:cs typeface="+mj-cs"/>
              </a:rPr>
              <a:t>Resources</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7010400" y="1600200"/>
            <a:ext cx="1981200" cy="2971800"/>
          </a:xfrm>
        </p:spPr>
        <p:txBody>
          <a:bodyPr wrap="square" numCol="1" anchor="t" anchorCtr="0" compatLnSpc="1">
            <a:prstTxWarp prst="textNoShape">
              <a:avLst/>
            </a:prstTxWarp>
          </a:bodyPr>
          <a:lstStyle/>
          <a:p>
            <a:pPr algn="ctr" eaLnBrk="1" hangingPunct="1">
              <a:buFont typeface="Wingdings 2" charset="2"/>
              <a:buNone/>
              <a:defRPr/>
            </a:pPr>
            <a:r>
              <a:rPr lang="en-US" sz="2000" smtClean="0">
                <a:ea typeface="ＭＳ Ｐゴシック" charset="-128"/>
                <a:cs typeface="+mn-cs"/>
              </a:rPr>
              <a:t>PARTICIPATE</a:t>
            </a:r>
          </a:p>
          <a:p>
            <a:pPr algn="ctr" eaLnBrk="1" hangingPunct="1">
              <a:buFont typeface="Wingdings 2" charset="2"/>
              <a:buNone/>
              <a:defRPr/>
            </a:pPr>
            <a:r>
              <a:rPr lang="en-US" sz="2000" smtClean="0">
                <a:ea typeface="ＭＳ Ｐゴシック" charset="-128"/>
                <a:cs typeface="+mn-cs"/>
              </a:rPr>
              <a:t>in </a:t>
            </a:r>
          </a:p>
          <a:p>
            <a:pPr algn="ctr" eaLnBrk="1" hangingPunct="1">
              <a:buFont typeface="Wingdings 2" charset="2"/>
              <a:buNone/>
              <a:defRPr/>
            </a:pPr>
            <a:r>
              <a:rPr lang="en-US" sz="2000" smtClean="0">
                <a:ea typeface="ＭＳ Ｐゴシック" charset="-128"/>
                <a:cs typeface="+mn-cs"/>
              </a:rPr>
              <a:t>BUILDING </a:t>
            </a:r>
          </a:p>
          <a:p>
            <a:pPr algn="ctr" eaLnBrk="1" hangingPunct="1">
              <a:buFont typeface="Wingdings 2" charset="2"/>
              <a:buNone/>
              <a:defRPr/>
            </a:pPr>
            <a:r>
              <a:rPr lang="en-US" sz="2000" smtClean="0">
                <a:ea typeface="ＭＳ Ｐゴシック" charset="-128"/>
                <a:cs typeface="+mn-cs"/>
              </a:rPr>
              <a:t>and</a:t>
            </a:r>
          </a:p>
          <a:p>
            <a:pPr algn="ctr" eaLnBrk="1" hangingPunct="1">
              <a:buFont typeface="Wingdings 2" charset="2"/>
              <a:buNone/>
              <a:defRPr/>
            </a:pPr>
            <a:r>
              <a:rPr lang="en-US" sz="2000" smtClean="0">
                <a:ea typeface="ＭＳ Ｐゴシック" charset="-128"/>
                <a:cs typeface="+mn-cs"/>
              </a:rPr>
              <a:t>CONTRIBUTE</a:t>
            </a:r>
          </a:p>
          <a:p>
            <a:pPr algn="ctr" eaLnBrk="1" hangingPunct="1">
              <a:buFont typeface="Wingdings 2" charset="2"/>
              <a:buNone/>
              <a:defRPr/>
            </a:pPr>
            <a:r>
              <a:rPr lang="en-US" sz="2000" smtClean="0">
                <a:ea typeface="ＭＳ Ｐゴシック" charset="-128"/>
                <a:cs typeface="+mn-cs"/>
              </a:rPr>
              <a:t>EXPERTISE</a:t>
            </a:r>
          </a:p>
        </p:txBody>
      </p:sp>
      <p:pic>
        <p:nvPicPr>
          <p:cNvPr id="17410" name="Picture 4"/>
          <p:cNvPicPr>
            <a:picLocks noChangeAspect="1" noChangeArrowheads="1"/>
          </p:cNvPicPr>
          <p:nvPr/>
        </p:nvPicPr>
        <p:blipFill>
          <a:blip r:embed="rId3"/>
          <a:srcRect/>
          <a:stretch>
            <a:fillRect/>
          </a:stretch>
        </p:blipFill>
        <p:spPr bwMode="auto">
          <a:xfrm>
            <a:off x="152400" y="685800"/>
            <a:ext cx="6781800" cy="522446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Content Placeholder 2"/>
          <p:cNvSpPr>
            <a:spLocks noGrp="1"/>
          </p:cNvSpPr>
          <p:nvPr>
            <p:ph idx="1"/>
          </p:nvPr>
        </p:nvSpPr>
        <p:spPr>
          <a:xfrm>
            <a:off x="457200" y="1676400"/>
            <a:ext cx="8153400" cy="4953000"/>
          </a:xfrm>
        </p:spPr>
        <p:txBody>
          <a:bodyPr wrap="square" numCol="1" anchor="t" anchorCtr="0" compatLnSpc="1">
            <a:prstTxWarp prst="textNoShape">
              <a:avLst/>
            </a:prstTxWarp>
          </a:bodyPr>
          <a:lstStyle/>
          <a:p>
            <a:pPr eaLnBrk="1" hangingPunct="1">
              <a:lnSpc>
                <a:spcPct val="70000"/>
              </a:lnSpc>
              <a:buFont typeface="Wingdings" pitchFamily="2" charset="2"/>
              <a:buNone/>
              <a:defRPr/>
            </a:pPr>
            <a:endParaRPr lang="en-US" sz="1600" smtClean="0"/>
          </a:p>
          <a:p>
            <a:pPr eaLnBrk="1" hangingPunct="1">
              <a:lnSpc>
                <a:spcPct val="70000"/>
              </a:lnSpc>
              <a:buFont typeface="Wingdings" pitchFamily="2" charset="2"/>
              <a:buNone/>
              <a:defRPr/>
            </a:pPr>
            <a:r>
              <a:rPr lang="en-US" sz="1600" smtClean="0"/>
              <a:t>Slide 3: Door </a:t>
            </a:r>
            <a:r>
              <a:rPr lang="en-US" sz="1600" u="sng" smtClean="0">
                <a:hlinkClick r:id="rId3"/>
              </a:rPr>
              <a:t>http://www.flickr.com/photos/crystalina/6327766/</a:t>
            </a:r>
            <a:endParaRPr lang="en-US" sz="1600" u="sng" smtClean="0"/>
          </a:p>
          <a:p>
            <a:pPr eaLnBrk="1" hangingPunct="1">
              <a:lnSpc>
                <a:spcPct val="70000"/>
              </a:lnSpc>
              <a:buFont typeface="Wingdings" pitchFamily="2" charset="2"/>
              <a:buNone/>
              <a:defRPr/>
            </a:pPr>
            <a:r>
              <a:rPr lang="en-US" sz="1600" smtClean="0"/>
              <a:t>Slide 14: Text used from Dorothea Salo’s “Open Sesame” Presentation at </a:t>
            </a:r>
            <a:r>
              <a:rPr lang="en-US" sz="1600" smtClean="0">
                <a:hlinkClick r:id="rId4"/>
              </a:rPr>
              <a:t>http://www.slideshare.net/cavlec/open-sesame-and-other-open-movements</a:t>
            </a:r>
            <a:endParaRPr lang="en-US" sz="1600" smtClean="0"/>
          </a:p>
          <a:p>
            <a:pPr eaLnBrk="1" hangingPunct="1">
              <a:lnSpc>
                <a:spcPct val="70000"/>
              </a:lnSpc>
              <a:buFont typeface="Wingdings 2" pitchFamily="18" charset="2"/>
              <a:buNone/>
              <a:defRPr/>
            </a:pPr>
            <a:r>
              <a:rPr lang="en-US" sz="1600" smtClean="0"/>
              <a:t>Slide 15: “The winding roads of Spain” by SKI Tripper, CC-BY,</a:t>
            </a:r>
          </a:p>
          <a:p>
            <a:pPr eaLnBrk="1" hangingPunct="1">
              <a:lnSpc>
                <a:spcPct val="70000"/>
              </a:lnSpc>
              <a:buFont typeface="Wingdings 2" pitchFamily="18" charset="2"/>
              <a:buNone/>
              <a:defRPr/>
            </a:pPr>
            <a:r>
              <a:rPr lang="en-US" sz="1600" smtClean="0"/>
              <a:t>	</a:t>
            </a:r>
            <a:r>
              <a:rPr lang="en-US" sz="1600" smtClean="0">
                <a:hlinkClick r:id="rId5"/>
              </a:rPr>
              <a:t>http://www.flickr.com/photos/nzer/2640367659/</a:t>
            </a:r>
            <a:r>
              <a:rPr lang="en-US" sz="1600" smtClean="0"/>
              <a:t> </a:t>
            </a:r>
          </a:p>
          <a:p>
            <a:pPr eaLnBrk="1" hangingPunct="1">
              <a:lnSpc>
                <a:spcPct val="70000"/>
              </a:lnSpc>
              <a:buFont typeface="Wingdings" pitchFamily="2" charset="2"/>
              <a:buNone/>
              <a:defRPr/>
            </a:pPr>
            <a:r>
              <a:rPr lang="en-US" sz="1600" smtClean="0"/>
              <a:t>Slide 25: Public </a:t>
            </a:r>
            <a:r>
              <a:rPr lang="en-US" sz="1600" smtClean="0">
                <a:hlinkClick r:id="rId6"/>
              </a:rPr>
              <a:t>http://www.flickr.com/photos/aaronw79/5575652125/</a:t>
            </a:r>
            <a:endParaRPr lang="en-US" sz="1600" smtClean="0"/>
          </a:p>
          <a:p>
            <a:pPr eaLnBrk="1" hangingPunct="1">
              <a:lnSpc>
                <a:spcPct val="70000"/>
              </a:lnSpc>
              <a:buFont typeface="Wingdings" pitchFamily="2" charset="2"/>
              <a:buNone/>
              <a:defRPr/>
            </a:pPr>
            <a:r>
              <a:rPr lang="en-US" sz="1600" smtClean="0"/>
              <a:t>Slide 26: Harvard Widener Library </a:t>
            </a:r>
            <a:r>
              <a:rPr lang="en-US" sz="1600" smtClean="0">
                <a:hlinkClick r:id="rId7"/>
              </a:rPr>
              <a:t>http://www.flickr.com/photos/mak506/2771080083/</a:t>
            </a:r>
            <a:endParaRPr lang="en-US" sz="1600" smtClean="0"/>
          </a:p>
          <a:p>
            <a:pPr eaLnBrk="1" hangingPunct="1">
              <a:lnSpc>
                <a:spcPct val="70000"/>
              </a:lnSpc>
              <a:buFont typeface="Wingdings" pitchFamily="2" charset="2"/>
              <a:buNone/>
              <a:defRPr/>
            </a:pPr>
            <a:endParaRPr lang="en-US" sz="1700" smtClean="0"/>
          </a:p>
          <a:p>
            <a:pPr eaLnBrk="1" hangingPunct="1">
              <a:lnSpc>
                <a:spcPct val="70000"/>
              </a:lnSpc>
              <a:buFont typeface="Wingdings" pitchFamily="2" charset="2"/>
              <a:buNone/>
              <a:defRPr/>
            </a:pPr>
            <a:endParaRPr lang="en-US" sz="1700" smtClean="0"/>
          </a:p>
          <a:p>
            <a:pPr eaLnBrk="1" hangingPunct="1">
              <a:lnSpc>
                <a:spcPct val="70000"/>
              </a:lnSpc>
              <a:buFont typeface="Wingdings" pitchFamily="2" charset="2"/>
              <a:buNone/>
              <a:defRPr/>
            </a:pPr>
            <a:endParaRPr lang="en-US" sz="1700" smtClean="0"/>
          </a:p>
          <a:p>
            <a:pPr eaLnBrk="1" hangingPunct="1">
              <a:lnSpc>
                <a:spcPct val="70000"/>
              </a:lnSpc>
              <a:buFont typeface="Wingdings" pitchFamily="2" charset="2"/>
              <a:buNone/>
              <a:defRPr/>
            </a:pPr>
            <a:r>
              <a:rPr lang="en-US" sz="1700" smtClean="0"/>
              <a:t>Except noted all photos used under a Creative Commons 3.0 Attribution-Share Alike 3.0 license.</a:t>
            </a:r>
          </a:p>
          <a:p>
            <a:pPr eaLnBrk="1" hangingPunct="1">
              <a:lnSpc>
                <a:spcPct val="80000"/>
              </a:lnSpc>
              <a:buFont typeface="Wingdings" pitchFamily="2" charset="2"/>
              <a:buNone/>
              <a:defRPr/>
            </a:pPr>
            <a:endParaRPr lang="en-US" sz="1900" smtClean="0"/>
          </a:p>
          <a:p>
            <a:pPr eaLnBrk="1" hangingPunct="1">
              <a:lnSpc>
                <a:spcPct val="80000"/>
              </a:lnSpc>
              <a:buFont typeface="Wingdings" pitchFamily="2" charset="2"/>
              <a:buNone/>
              <a:defRPr/>
            </a:pPr>
            <a:r>
              <a:rPr lang="en-US" sz="1500" smtClean="0"/>
              <a:t>This work was created by Sarah L. Shreeves and Molly Kleinman and last updated on April 6, 2011. This work is licensed under the Creative Commons Attribution-NonCommercial-ShareAlike 3.0 United States License. To view a copy of this license, visit http://creativecommons.org/licenses/by-nc-sa/3.0/us/ or send a letter to Creative Commons, 171 Second Street, Suite 300, San Francisco, California, 94105, USA.</a:t>
            </a:r>
          </a:p>
        </p:txBody>
      </p:sp>
      <p:sp>
        <p:nvSpPr>
          <p:cNvPr id="64514" name="Title 1"/>
          <p:cNvSpPr>
            <a:spLocks noGrp="1"/>
          </p:cNvSpPr>
          <p:nvPr>
            <p:ph type="title"/>
          </p:nvPr>
        </p:nvSpPr>
        <p:spPr/>
        <p:txBody>
          <a:bodyPr/>
          <a:lstStyle/>
          <a:p>
            <a:pPr eaLnBrk="1" fontAlgn="auto" hangingPunct="1">
              <a:spcAft>
                <a:spcPts val="0"/>
              </a:spcAft>
              <a:defRPr/>
            </a:pPr>
            <a:r>
              <a:rPr lang="en-US" smtClean="0">
                <a:ea typeface="+mj-ea"/>
                <a:cs typeface="+mj-cs"/>
              </a:rPr>
              <a:t>Attribution</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7162800" y="1676400"/>
            <a:ext cx="1676400" cy="2971800"/>
          </a:xfrm>
        </p:spPr>
        <p:txBody>
          <a:bodyPr wrap="square" numCol="1" anchor="t" anchorCtr="0" compatLnSpc="1">
            <a:prstTxWarp prst="textNoShape">
              <a:avLst/>
            </a:prstTxWarp>
          </a:bodyPr>
          <a:lstStyle/>
          <a:p>
            <a:pPr eaLnBrk="1" hangingPunct="1">
              <a:defRPr/>
            </a:pPr>
            <a:r>
              <a:rPr lang="en-US" sz="2400" smtClean="0"/>
              <a:t>AS OPPOSED TO…</a:t>
            </a:r>
          </a:p>
          <a:p>
            <a:pPr eaLnBrk="1" hangingPunct="1">
              <a:defRPr/>
            </a:pPr>
            <a:endParaRPr lang="en-US" smtClean="0"/>
          </a:p>
        </p:txBody>
      </p:sp>
      <p:pic>
        <p:nvPicPr>
          <p:cNvPr id="19458" name="Picture 4"/>
          <p:cNvPicPr>
            <a:picLocks noChangeAspect="1" noChangeArrowheads="1"/>
          </p:cNvPicPr>
          <p:nvPr/>
        </p:nvPicPr>
        <p:blipFill>
          <a:blip r:embed="rId3"/>
          <a:srcRect/>
          <a:stretch>
            <a:fillRect/>
          </a:stretch>
        </p:blipFill>
        <p:spPr bwMode="auto">
          <a:xfrm>
            <a:off x="0" y="762000"/>
            <a:ext cx="6975475" cy="530066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p:txBody>
          <a:bodyPr wrap="square" numCol="1" anchor="t" anchorCtr="0" compatLnSpc="1">
            <a:prstTxWarp prst="textNoShape">
              <a:avLst/>
            </a:prstTxWarp>
          </a:bodyPr>
          <a:lstStyle/>
          <a:p>
            <a:pPr eaLnBrk="1" hangingPunct="1">
              <a:defRPr/>
            </a:pPr>
            <a:r>
              <a:rPr lang="en-US" sz="2800" smtClean="0"/>
              <a:t>OPEN and FREE TO ACCESS</a:t>
            </a:r>
          </a:p>
          <a:p>
            <a:pPr eaLnBrk="1" hangingPunct="1">
              <a:defRPr/>
            </a:pPr>
            <a:endParaRPr lang="en-US" smtClean="0"/>
          </a:p>
        </p:txBody>
      </p:sp>
      <p:pic>
        <p:nvPicPr>
          <p:cNvPr id="21506" name="Picture 4"/>
          <p:cNvPicPr>
            <a:picLocks noChangeAspect="1" noChangeArrowheads="1"/>
          </p:cNvPicPr>
          <p:nvPr/>
        </p:nvPicPr>
        <p:blipFill>
          <a:blip r:embed="rId3"/>
          <a:srcRect/>
          <a:stretch>
            <a:fillRect/>
          </a:stretch>
        </p:blipFill>
        <p:spPr bwMode="auto">
          <a:xfrm>
            <a:off x="0" y="542925"/>
            <a:ext cx="6934200" cy="57721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2"/>
          </p:nvPr>
        </p:nvSpPr>
        <p:spPr/>
        <p:txBody>
          <a:bodyPr wrap="square" numCol="1" anchor="t" anchorCtr="0" compatLnSpc="1">
            <a:prstTxWarp prst="textNoShape">
              <a:avLst/>
            </a:prstTxWarp>
          </a:bodyPr>
          <a:lstStyle/>
          <a:p>
            <a:pPr eaLnBrk="1" hangingPunct="1">
              <a:defRPr/>
            </a:pPr>
            <a:r>
              <a:rPr lang="en-US" sz="2400" smtClean="0"/>
              <a:t>AS OPPOSED TO…</a:t>
            </a:r>
          </a:p>
          <a:p>
            <a:pPr eaLnBrk="1" hangingPunct="1">
              <a:defRPr/>
            </a:pPr>
            <a:endParaRPr lang="en-US" smtClean="0"/>
          </a:p>
        </p:txBody>
      </p:sp>
      <p:pic>
        <p:nvPicPr>
          <p:cNvPr id="22530" name="Picture 5"/>
          <p:cNvPicPr>
            <a:picLocks noChangeAspect="1" noChangeArrowheads="1"/>
          </p:cNvPicPr>
          <p:nvPr/>
        </p:nvPicPr>
        <p:blipFill>
          <a:blip r:embed="rId3"/>
          <a:srcRect/>
          <a:stretch>
            <a:fillRect/>
          </a:stretch>
        </p:blipFill>
        <p:spPr bwMode="auto">
          <a:xfrm>
            <a:off x="152400" y="762000"/>
            <a:ext cx="6694488" cy="4933950"/>
          </a:xfrm>
          <a:prstGeom prst="rect">
            <a:avLst/>
          </a:prstGeom>
          <a:noFill/>
          <a:ln w="9525">
            <a:noFill/>
            <a:miter lim="800000"/>
            <a:headEnd/>
            <a:tailEnd/>
          </a:ln>
        </p:spPr>
      </p:pic>
      <p:sp>
        <p:nvSpPr>
          <p:cNvPr id="5" name="Right Arrow 4"/>
          <p:cNvSpPr/>
          <p:nvPr/>
        </p:nvSpPr>
        <p:spPr>
          <a:xfrm rot="10800000">
            <a:off x="2286000" y="4343400"/>
            <a:ext cx="1524000" cy="3048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ea typeface="MS PGothic" pitchFamily="34" charset="-128"/>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a:xfrm>
            <a:off x="7010400" y="1905000"/>
            <a:ext cx="1981200" cy="2971800"/>
          </a:xfrm>
        </p:spPr>
        <p:txBody>
          <a:bodyPr wrap="square" numCol="1" anchor="t" anchorCtr="0" compatLnSpc="1">
            <a:prstTxWarp prst="textNoShape">
              <a:avLst/>
            </a:prstTxWarp>
          </a:bodyPr>
          <a:lstStyle/>
          <a:p>
            <a:pPr eaLnBrk="1" hangingPunct="1">
              <a:defRPr/>
            </a:pPr>
            <a:r>
              <a:rPr lang="en-US" sz="1800" smtClean="0"/>
              <a:t>OPEN TO USE and </a:t>
            </a:r>
            <a:br>
              <a:rPr lang="en-US" sz="1800" smtClean="0"/>
            </a:br>
            <a:r>
              <a:rPr lang="en-US" sz="1800" smtClean="0"/>
              <a:t>REUSE WITH FEW or NO RESTRICTIONS</a:t>
            </a:r>
          </a:p>
          <a:p>
            <a:pPr eaLnBrk="1" hangingPunct="1">
              <a:defRPr/>
            </a:pPr>
            <a:endParaRPr lang="en-US" smtClean="0"/>
          </a:p>
        </p:txBody>
      </p:sp>
      <p:pic>
        <p:nvPicPr>
          <p:cNvPr id="24578" name="Picture 2" descr="Little-Brother.jpg"/>
          <p:cNvPicPr>
            <a:picLocks noChangeAspect="1"/>
          </p:cNvPicPr>
          <p:nvPr/>
        </p:nvPicPr>
        <p:blipFill>
          <a:blip r:embed="rId3"/>
          <a:srcRect/>
          <a:stretch>
            <a:fillRect/>
          </a:stretch>
        </p:blipFill>
        <p:spPr bwMode="auto">
          <a:xfrm>
            <a:off x="1295400" y="-7938"/>
            <a:ext cx="4567238" cy="686593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half" idx="2"/>
          </p:nvPr>
        </p:nvSpPr>
        <p:spPr/>
        <p:txBody>
          <a:bodyPr wrap="square" numCol="1" anchor="t" anchorCtr="0" compatLnSpc="1">
            <a:prstTxWarp prst="textNoShape">
              <a:avLst/>
            </a:prstTxWarp>
          </a:bodyPr>
          <a:lstStyle/>
          <a:p>
            <a:pPr eaLnBrk="1" hangingPunct="1">
              <a:defRPr/>
            </a:pPr>
            <a:r>
              <a:rPr lang="en-US" sz="2400" smtClean="0"/>
              <a:t>AS OPPOSED TO…</a:t>
            </a:r>
          </a:p>
        </p:txBody>
      </p:sp>
      <p:pic>
        <p:nvPicPr>
          <p:cNvPr id="26626" name="Picture Placeholder 3" descr="joyce.jpg"/>
          <p:cNvPicPr>
            <a:picLocks noGrp="1" noChangeAspect="1"/>
          </p:cNvPicPr>
          <p:nvPr>
            <p:ph type="pic" idx="1"/>
          </p:nvPr>
        </p:nvPicPr>
        <p:blipFill>
          <a:blip r:embed="rId3"/>
          <a:srcRect l="-967" t="2274" r="-1056"/>
          <a:stretch>
            <a:fillRect/>
          </a:stretch>
        </p:blipFill>
        <p:spPr bwMode="auto">
          <a:xfrm>
            <a:off x="1295400" y="0"/>
            <a:ext cx="4343400" cy="6916738"/>
          </a:xfrm>
        </p:spPr>
      </p:pic>
    </p:spTree>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Grid">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Grid">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Grid">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themeOverride>
</file>

<file path=docProps/app.xml><?xml version="1.0" encoding="utf-8"?>
<Properties xmlns="http://schemas.openxmlformats.org/officeDocument/2006/extended-properties" xmlns:vt="http://schemas.openxmlformats.org/officeDocument/2006/docPropsVTypes">
  <Template>Grid</Template>
  <TotalTime>2411</TotalTime>
  <Words>1476</Words>
  <Application>Microsoft Macintosh PowerPoint</Application>
  <PresentationFormat>On-screen Show (4:3)</PresentationFormat>
  <Paragraphs>261</Paragraphs>
  <Slides>40</Slides>
  <Notes>40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Grid</vt:lpstr>
      <vt:lpstr>  OPENNESS:  CONTRIBUTE, ACCESS, USE  </vt:lpstr>
      <vt:lpstr>What do we mean by open?</vt:lpstr>
      <vt:lpstr>Open movements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Transparency</vt:lpstr>
      <vt:lpstr>As opposed to…</vt:lpstr>
      <vt:lpstr>PowerPoint Presentation</vt:lpstr>
      <vt:lpstr>Commonalities</vt:lpstr>
      <vt:lpstr>Open Access</vt:lpstr>
      <vt:lpstr>Gratis vs. Libre</vt:lpstr>
      <vt:lpstr> 2 Paths to Open Access manuscript ….  </vt:lpstr>
      <vt:lpstr>Two (and a Half) Roads to Open Access</vt:lpstr>
      <vt:lpstr>OPEN ACCESS PUBLISHING (‘GOLD’)</vt:lpstr>
      <vt:lpstr>Issues and questions</vt:lpstr>
      <vt:lpstr>OPEN ACCESS VIA ARCHIVING/REPOSITORIES (‘GREEN’)</vt:lpstr>
      <vt:lpstr>PowerPoint Presentation</vt:lpstr>
      <vt:lpstr>PowerPoint Presentation</vt:lpstr>
      <vt:lpstr>Institutional Repository</vt:lpstr>
      <vt:lpstr>PowerPoint Presentation</vt:lpstr>
      <vt:lpstr>Issues and questions</vt:lpstr>
      <vt:lpstr> Child Language Teaching and Therapy </vt:lpstr>
      <vt:lpstr>PowerPoint Presentation</vt:lpstr>
      <vt:lpstr>Hybrid models</vt:lpstr>
      <vt:lpstr>ISSUES AND QUESTIONS</vt:lpstr>
      <vt:lpstr>Public Access Mandates</vt:lpstr>
      <vt:lpstr>Institutional Open Access Policies</vt:lpstr>
      <vt:lpstr>Open Education</vt:lpstr>
      <vt:lpstr>Open Books</vt:lpstr>
      <vt:lpstr>Open Peer Review</vt:lpstr>
      <vt:lpstr>Open Data</vt:lpstr>
      <vt:lpstr>OPEN SCIENCE</vt:lpstr>
      <vt:lpstr>Open Science</vt:lpstr>
      <vt:lpstr>Resources</vt:lpstr>
      <vt:lpstr>Attribution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Digital Repositories</dc:title>
  <dc:creator>Sarah L. Shreeves</dc:creator>
  <cp:lastModifiedBy>The Library</cp:lastModifiedBy>
  <cp:revision>127</cp:revision>
  <dcterms:created xsi:type="dcterms:W3CDTF">2011-09-22T11:45:14Z</dcterms:created>
  <dcterms:modified xsi:type="dcterms:W3CDTF">2012-01-18T23:19:53Z</dcterms:modified>
</cp:coreProperties>
</file>