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1"/>
  </p:notesMasterIdLst>
  <p:sldIdLst>
    <p:sldId id="256" r:id="rId2"/>
    <p:sldId id="257" r:id="rId3"/>
    <p:sldId id="258" r:id="rId4"/>
    <p:sldId id="273" r:id="rId5"/>
    <p:sldId id="260" r:id="rId6"/>
    <p:sldId id="272" r:id="rId7"/>
    <p:sldId id="261" r:id="rId8"/>
    <p:sldId id="262" r:id="rId9"/>
    <p:sldId id="263" r:id="rId10"/>
    <p:sldId id="274" r:id="rId11"/>
    <p:sldId id="264" r:id="rId12"/>
    <p:sldId id="265" r:id="rId13"/>
    <p:sldId id="266" r:id="rId14"/>
    <p:sldId id="267" r:id="rId15"/>
    <p:sldId id="268" r:id="rId16"/>
    <p:sldId id="269" r:id="rId17"/>
    <p:sldId id="270" r:id="rId18"/>
    <p:sldId id="275" r:id="rId19"/>
    <p:sldId id="271" r:id="rId20"/>
  </p:sldIdLst>
  <p:sldSz cx="6858000" cy="51435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94F54D2-7830-45C1-AC77-76BD07834D1C}">
  <a:tblStyle styleId="{E94F54D2-7830-45C1-AC77-76BD07834D1C}" styleName="Table_0">
    <a:wholeTbl>
      <a:tcStyle>
        <a:tcBdr>
          <a:left>
            <a:ln w="9525" cap="flat">
              <a:solidFill>
                <a:srgbClr val="9E9E9E"/>
              </a:solidFill>
              <a:prstDash val="solid"/>
              <a:round/>
              <a:headEnd type="none" w="med" len="med"/>
              <a:tailEnd type="none" w="med" len="med"/>
            </a:ln>
          </a:left>
          <a:right>
            <a:ln w="9525" cap="flat">
              <a:solidFill>
                <a:srgbClr val="9E9E9E"/>
              </a:solidFill>
              <a:prstDash val="solid"/>
              <a:round/>
              <a:headEnd type="none" w="med" len="med"/>
              <a:tailEnd type="none" w="med" len="med"/>
            </a:ln>
          </a:right>
          <a:top>
            <a:ln w="9525" cap="flat">
              <a:solidFill>
                <a:srgbClr val="9E9E9E"/>
              </a:solidFill>
              <a:prstDash val="solid"/>
              <a:round/>
              <a:headEnd type="none" w="med" len="med"/>
              <a:tailEnd type="none" w="med" len="med"/>
            </a:ln>
          </a:top>
          <a:bottom>
            <a:ln w="9525" cap="flat">
              <a:solidFill>
                <a:srgbClr val="9E9E9E"/>
              </a:solidFill>
              <a:prstDash val="solid"/>
              <a:round/>
              <a:headEnd type="none" w="med" len="med"/>
              <a:tailEnd type="none" w="med" len="med"/>
            </a:ln>
          </a:bottom>
          <a:insideH>
            <a:ln w="9525" cap="flat">
              <a:solidFill>
                <a:srgbClr val="9E9E9E"/>
              </a:solidFill>
              <a:prstDash val="solid"/>
              <a:round/>
              <a:headEnd type="none" w="med" len="med"/>
              <a:tailEnd type="none" w="med" len="med"/>
            </a:ln>
          </a:insideH>
          <a:insideV>
            <a:ln w="9525" cap="flat">
              <a:solidFill>
                <a:srgbClr val="9E9E9E"/>
              </a:solidFill>
              <a:prstDash val="solid"/>
              <a:round/>
              <a:headEnd type="none" w="med" len="med"/>
              <a:tailEnd type="none" w="med" len="med"/>
            </a:ln>
          </a:insideV>
        </a:tcBdr>
      </a:tcStyle>
    </a:wholeTbl>
  </a:tblStyle>
  <a:tblStyle styleId="{C2DC08F9-5FA3-4C66-AB67-3FCA59BDB26D}" styleName="Table_1">
    <a:wholeTbl>
      <a:tcStyle>
        <a:tcBdr>
          <a:left>
            <a:ln w="9525" cap="flat">
              <a:solidFill>
                <a:srgbClr val="9E9E9E"/>
              </a:solidFill>
              <a:prstDash val="solid"/>
              <a:round/>
              <a:headEnd type="none" w="med" len="med"/>
              <a:tailEnd type="none" w="med" len="med"/>
            </a:ln>
          </a:left>
          <a:right>
            <a:ln w="9525" cap="flat">
              <a:solidFill>
                <a:srgbClr val="9E9E9E"/>
              </a:solidFill>
              <a:prstDash val="solid"/>
              <a:round/>
              <a:headEnd type="none" w="med" len="med"/>
              <a:tailEnd type="none" w="med" len="med"/>
            </a:ln>
          </a:right>
          <a:top>
            <a:ln w="9525" cap="flat">
              <a:solidFill>
                <a:srgbClr val="9E9E9E"/>
              </a:solidFill>
              <a:prstDash val="solid"/>
              <a:round/>
              <a:headEnd type="none" w="med" len="med"/>
              <a:tailEnd type="none" w="med" len="med"/>
            </a:ln>
          </a:top>
          <a:bottom>
            <a:ln w="9525" cap="flat">
              <a:solidFill>
                <a:srgbClr val="9E9E9E"/>
              </a:solidFill>
              <a:prstDash val="solid"/>
              <a:round/>
              <a:headEnd type="none" w="med" len="med"/>
              <a:tailEnd type="none" w="med" len="med"/>
            </a:ln>
          </a:bottom>
          <a:insideH>
            <a:ln w="9525" cap="flat">
              <a:solidFill>
                <a:srgbClr val="9E9E9E"/>
              </a:solidFill>
              <a:prstDash val="solid"/>
              <a:round/>
              <a:headEnd type="none" w="med" len="med"/>
              <a:tailEnd type="none" w="med" len="med"/>
            </a:ln>
          </a:insideH>
          <a:insideV>
            <a:ln w="9525" cap="flat">
              <a:solidFill>
                <a:srgbClr val="9E9E9E"/>
              </a:solidFill>
              <a:prstDash val="solid"/>
              <a:round/>
              <a:headEnd type="none" w="med" len="med"/>
              <a:tailEnd type="none" w="med" len="med"/>
            </a:ln>
          </a:insideV>
        </a:tcBdr>
      </a:tcStyle>
    </a:wholeTbl>
  </a:tblStyle>
  <a:tblStyle styleId="{1BF45819-4520-47A9-A155-D661E31039B7}" styleName="Table_2">
    <a:wholeTbl>
      <a:tcStyle>
        <a:tcBdr>
          <a:left>
            <a:ln w="9525" cap="flat">
              <a:solidFill>
                <a:srgbClr val="9E9E9E"/>
              </a:solidFill>
              <a:prstDash val="solid"/>
              <a:round/>
              <a:headEnd type="none" w="med" len="med"/>
              <a:tailEnd type="none" w="med" len="med"/>
            </a:ln>
          </a:left>
          <a:right>
            <a:ln w="9525" cap="flat">
              <a:solidFill>
                <a:srgbClr val="9E9E9E"/>
              </a:solidFill>
              <a:prstDash val="solid"/>
              <a:round/>
              <a:headEnd type="none" w="med" len="med"/>
              <a:tailEnd type="none" w="med" len="med"/>
            </a:ln>
          </a:right>
          <a:top>
            <a:ln w="9525" cap="flat">
              <a:solidFill>
                <a:srgbClr val="9E9E9E"/>
              </a:solidFill>
              <a:prstDash val="solid"/>
              <a:round/>
              <a:headEnd type="none" w="med" len="med"/>
              <a:tailEnd type="none" w="med" len="med"/>
            </a:ln>
          </a:top>
          <a:bottom>
            <a:ln w="9525" cap="flat">
              <a:solidFill>
                <a:srgbClr val="9E9E9E"/>
              </a:solidFill>
              <a:prstDash val="solid"/>
              <a:round/>
              <a:headEnd type="none" w="med" len="med"/>
              <a:tailEnd type="none" w="med" len="med"/>
            </a:ln>
          </a:bottom>
          <a:insideH>
            <a:ln w="9525" cap="flat">
              <a:solidFill>
                <a:srgbClr val="9E9E9E"/>
              </a:solidFill>
              <a:prstDash val="solid"/>
              <a:round/>
              <a:headEnd type="none" w="med" len="med"/>
              <a:tailEnd type="none" w="med" len="med"/>
            </a:ln>
          </a:insideH>
          <a:insideV>
            <a:ln w="9525" cap="flat">
              <a:solidFill>
                <a:srgbClr val="9E9E9E"/>
              </a:solidFill>
              <a:prstDash val="solid"/>
              <a:round/>
              <a:headEnd type="none" w="med" len="med"/>
              <a:tailEnd type="none" w="med" len="med"/>
            </a:ln>
          </a:insideV>
        </a:tcBdr>
      </a:tcStyle>
    </a:wholeTbl>
  </a:tblStyle>
  <a:tblStyle styleId="{F8FD69A9-E28A-4F67-87BD-421A2B763599}" styleName="Table_3">
    <a:wholeTbl>
      <a:tcStyle>
        <a:tcBdr>
          <a:left>
            <a:ln w="9525" cap="flat">
              <a:solidFill>
                <a:srgbClr val="9E9E9E"/>
              </a:solidFill>
              <a:prstDash val="solid"/>
              <a:round/>
              <a:headEnd type="none" w="med" len="med"/>
              <a:tailEnd type="none" w="med" len="med"/>
            </a:ln>
          </a:left>
          <a:right>
            <a:ln w="9525" cap="flat">
              <a:solidFill>
                <a:srgbClr val="9E9E9E"/>
              </a:solidFill>
              <a:prstDash val="solid"/>
              <a:round/>
              <a:headEnd type="none" w="med" len="med"/>
              <a:tailEnd type="none" w="med" len="med"/>
            </a:ln>
          </a:right>
          <a:top>
            <a:ln w="9525" cap="flat">
              <a:solidFill>
                <a:srgbClr val="9E9E9E"/>
              </a:solidFill>
              <a:prstDash val="solid"/>
              <a:round/>
              <a:headEnd type="none" w="med" len="med"/>
              <a:tailEnd type="none" w="med" len="med"/>
            </a:ln>
          </a:top>
          <a:bottom>
            <a:ln w="9525" cap="flat">
              <a:solidFill>
                <a:srgbClr val="9E9E9E"/>
              </a:solidFill>
              <a:prstDash val="solid"/>
              <a:round/>
              <a:headEnd type="none" w="med" len="med"/>
              <a:tailEnd type="none" w="med" len="med"/>
            </a:ln>
          </a:bottom>
          <a:insideH>
            <a:ln w="9525" cap="flat">
              <a:solidFill>
                <a:srgbClr val="9E9E9E"/>
              </a:solidFill>
              <a:prstDash val="solid"/>
              <a:round/>
              <a:headEnd type="none" w="med" len="med"/>
              <a:tailEnd type="none" w="med" len="med"/>
            </a:ln>
          </a:insideH>
          <a:insideV>
            <a:ln w="9525" cap="flat">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9" autoAdjust="0"/>
    <p:restoredTop sz="60101" autoAdjust="0"/>
  </p:normalViewPr>
  <p:slideViewPr>
    <p:cSldViewPr snapToGrid="0">
      <p:cViewPr varScale="1">
        <p:scale>
          <a:sx n="93" d="100"/>
          <a:sy n="93" d="100"/>
        </p:scale>
        <p:origin x="202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2216760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807779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59745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62815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836624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55427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158337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17656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5" name="Shape 1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78525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65453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84703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86756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65903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2968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extLst>
      <p:ext uri="{BB962C8B-B14F-4D97-AF65-F5344CB8AC3E}">
        <p14:creationId xmlns:p14="http://schemas.microsoft.com/office/powerpoint/2010/main" val="415573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extLst>
      <p:ext uri="{BB962C8B-B14F-4D97-AF65-F5344CB8AC3E}">
        <p14:creationId xmlns:p14="http://schemas.microsoft.com/office/powerpoint/2010/main" val="2978309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extLst>
      <p:ext uri="{BB962C8B-B14F-4D97-AF65-F5344CB8AC3E}">
        <p14:creationId xmlns:p14="http://schemas.microsoft.com/office/powerpoint/2010/main" val="256637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extLst>
      <p:ext uri="{BB962C8B-B14F-4D97-AF65-F5344CB8AC3E}">
        <p14:creationId xmlns:p14="http://schemas.microsoft.com/office/powerpoint/2010/main" val="4206398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1200151"/>
            <a:ext cx="6858000" cy="2743199"/>
          </a:xfrm>
          <a:prstGeom prst="rect">
            <a:avLst/>
          </a:prstGeom>
          <a:solidFill>
            <a:schemeClr val="dk1">
              <a:alpha val="20000"/>
            </a:schemeClr>
          </a:solidFill>
          <a:ln>
            <a:noFill/>
          </a:ln>
        </p:spPr>
        <p:txBody>
          <a:bodyPr lIns="68569" tIns="34275" rIns="68569" bIns="34275" anchor="ctr" anchorCtr="0">
            <a:noAutofit/>
          </a:bodyPr>
          <a:lstStyle/>
          <a:p>
            <a:pPr>
              <a:spcBef>
                <a:spcPts val="0"/>
              </a:spcBef>
              <a:buNone/>
            </a:pPr>
            <a:endParaRPr sz="1050"/>
          </a:p>
        </p:txBody>
      </p:sp>
      <p:grpSp>
        <p:nvGrpSpPr>
          <p:cNvPr id="10" name="Shape 10"/>
          <p:cNvGrpSpPr/>
          <p:nvPr/>
        </p:nvGrpSpPr>
        <p:grpSpPr>
          <a:xfrm>
            <a:off x="1" y="-1078"/>
            <a:ext cx="1370555" cy="5144627"/>
            <a:chOff x="0" y="-1438"/>
            <a:chExt cx="798029" cy="6859503"/>
          </a:xfrm>
        </p:grpSpPr>
        <p:sp>
          <p:nvSpPr>
            <p:cNvPr id="11" name="Shape 11"/>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sz="1050"/>
            </a:p>
          </p:txBody>
        </p:sp>
        <p:sp>
          <p:nvSpPr>
            <p:cNvPr id="12" name="Shape 12"/>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13" name="Shape 13"/>
          <p:cNvGrpSpPr/>
          <p:nvPr/>
        </p:nvGrpSpPr>
        <p:grpSpPr>
          <a:xfrm flipH="1">
            <a:off x="5487444" y="0"/>
            <a:ext cx="1370555" cy="5144627"/>
            <a:chOff x="0" y="-1438"/>
            <a:chExt cx="798029" cy="6859503"/>
          </a:xfrm>
        </p:grpSpPr>
        <p:sp>
          <p:nvSpPr>
            <p:cNvPr id="14" name="Shape 14"/>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sz="1050"/>
            </a:p>
          </p:txBody>
        </p:sp>
        <p:sp>
          <p:nvSpPr>
            <p:cNvPr id="15" name="Shape 15"/>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16" name="Shape 16"/>
          <p:cNvSpPr txBox="1">
            <a:spLocks noGrp="1"/>
          </p:cNvSpPr>
          <p:nvPr>
            <p:ph type="ctrTitle"/>
          </p:nvPr>
        </p:nvSpPr>
        <p:spPr>
          <a:xfrm>
            <a:off x="514350" y="1568185"/>
            <a:ext cx="5829300" cy="1238099"/>
          </a:xfrm>
          <a:prstGeom prst="rect">
            <a:avLst/>
          </a:prstGeom>
        </p:spPr>
        <p:txBody>
          <a:bodyPr lIns="91425" tIns="91425" rIns="91425" bIns="91425" anchor="b"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7" name="Shape 17"/>
          <p:cNvSpPr txBox="1">
            <a:spLocks noGrp="1"/>
          </p:cNvSpPr>
          <p:nvPr>
            <p:ph type="subTitle" idx="1"/>
          </p:nvPr>
        </p:nvSpPr>
        <p:spPr>
          <a:xfrm>
            <a:off x="514350" y="2914650"/>
            <a:ext cx="5829300" cy="658500"/>
          </a:xfrm>
          <a:prstGeom prst="rect">
            <a:avLst/>
          </a:prstGeom>
        </p:spPr>
        <p:txBody>
          <a:bodyPr lIns="91425" tIns="91425" rIns="91425" bIns="91425" anchor="t" anchorCtr="0"/>
          <a:lstStyle>
            <a:lvl1pPr algn="ctr">
              <a:spcBef>
                <a:spcPts val="0"/>
              </a:spcBef>
              <a:buClr>
                <a:schemeClr val="lt2"/>
              </a:buClr>
              <a:buSzPct val="100000"/>
              <a:buNone/>
              <a:defRPr sz="1800">
                <a:solidFill>
                  <a:schemeClr val="lt2"/>
                </a:solidFill>
              </a:defRPr>
            </a:lvl1pPr>
            <a:lvl2pPr algn="ctr">
              <a:spcBef>
                <a:spcPts val="0"/>
              </a:spcBef>
              <a:buClr>
                <a:schemeClr val="lt2"/>
              </a:buClr>
              <a:buNone/>
              <a:defRPr>
                <a:solidFill>
                  <a:schemeClr val="lt2"/>
                </a:solidFill>
              </a:defRPr>
            </a:lvl2pPr>
            <a:lvl3pPr algn="ctr">
              <a:spcBef>
                <a:spcPts val="0"/>
              </a:spcBef>
              <a:buClr>
                <a:schemeClr val="lt2"/>
              </a:buClr>
              <a:buNone/>
              <a:defRPr>
                <a:solidFill>
                  <a:schemeClr val="lt2"/>
                </a:solidFill>
              </a:defRPr>
            </a:lvl3pPr>
            <a:lvl4pPr algn="ctr">
              <a:spcBef>
                <a:spcPts val="0"/>
              </a:spcBef>
              <a:buClr>
                <a:schemeClr val="lt2"/>
              </a:buClr>
              <a:buSzPct val="100000"/>
              <a:buNone/>
              <a:defRPr sz="1800">
                <a:solidFill>
                  <a:schemeClr val="lt2"/>
                </a:solidFill>
              </a:defRPr>
            </a:lvl4pPr>
            <a:lvl5pPr algn="ctr">
              <a:spcBef>
                <a:spcPts val="0"/>
              </a:spcBef>
              <a:buClr>
                <a:schemeClr val="lt2"/>
              </a:buClr>
              <a:buSzPct val="100000"/>
              <a:buNone/>
              <a:defRPr sz="1800">
                <a:solidFill>
                  <a:schemeClr val="lt2"/>
                </a:solidFill>
              </a:defRPr>
            </a:lvl5pPr>
            <a:lvl6pPr algn="ctr">
              <a:spcBef>
                <a:spcPts val="0"/>
              </a:spcBef>
              <a:buClr>
                <a:schemeClr val="lt2"/>
              </a:buClr>
              <a:buSzPct val="100000"/>
              <a:buNone/>
              <a:defRPr sz="1800">
                <a:solidFill>
                  <a:schemeClr val="lt2"/>
                </a:solidFill>
              </a:defRPr>
            </a:lvl6pPr>
            <a:lvl7pPr algn="ctr">
              <a:spcBef>
                <a:spcPts val="0"/>
              </a:spcBef>
              <a:buClr>
                <a:schemeClr val="lt2"/>
              </a:buClr>
              <a:buSzPct val="100000"/>
              <a:buNone/>
              <a:defRPr sz="1800">
                <a:solidFill>
                  <a:schemeClr val="lt2"/>
                </a:solidFill>
              </a:defRPr>
            </a:lvl7pPr>
            <a:lvl8pPr algn="ctr">
              <a:spcBef>
                <a:spcPts val="0"/>
              </a:spcBef>
              <a:buClr>
                <a:schemeClr val="lt2"/>
              </a:buClr>
              <a:buSzPct val="100000"/>
              <a:buNone/>
              <a:defRPr sz="1800">
                <a:solidFill>
                  <a:schemeClr val="lt2"/>
                </a:solidFill>
              </a:defRPr>
            </a:lvl8pPr>
            <a:lvl9pPr algn="ctr">
              <a:spcBef>
                <a:spcPts val="0"/>
              </a:spcBef>
              <a:buClr>
                <a:schemeClr val="lt2"/>
              </a:buClr>
              <a:buSzPct val="100000"/>
              <a:buNone/>
              <a:defRPr sz="1800">
                <a:solidFill>
                  <a:schemeClr val="lt2"/>
                </a:solidFill>
              </a:defRPr>
            </a:lvl9pPr>
          </a:lstStyle>
          <a:p>
            <a:endParaRPr/>
          </a:p>
        </p:txBody>
      </p:sp>
      <p:sp>
        <p:nvSpPr>
          <p:cNvPr id="18" name="Shape 18"/>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1078"/>
            <a:ext cx="6858000" cy="1144199"/>
          </a:xfrm>
          <a:prstGeom prst="rect">
            <a:avLst/>
          </a:prstGeom>
          <a:solidFill>
            <a:schemeClr val="dk2">
              <a:alpha val="20000"/>
            </a:schemeClr>
          </a:solidFill>
          <a:ln>
            <a:noFill/>
          </a:ln>
        </p:spPr>
        <p:txBody>
          <a:bodyPr lIns="68569" tIns="34275" rIns="68569" bIns="34275" anchor="ctr" anchorCtr="0">
            <a:noAutofit/>
          </a:bodyPr>
          <a:lstStyle/>
          <a:p>
            <a:pPr>
              <a:spcBef>
                <a:spcPts val="0"/>
              </a:spcBef>
              <a:buNone/>
            </a:pPr>
            <a:endParaRPr sz="1050"/>
          </a:p>
        </p:txBody>
      </p:sp>
      <p:grpSp>
        <p:nvGrpSpPr>
          <p:cNvPr id="21" name="Shape 21"/>
          <p:cNvGrpSpPr/>
          <p:nvPr/>
        </p:nvGrpSpPr>
        <p:grpSpPr>
          <a:xfrm>
            <a:off x="0" y="-1078"/>
            <a:ext cx="486885" cy="5144627"/>
            <a:chOff x="0" y="-1438"/>
            <a:chExt cx="649180" cy="6859503"/>
          </a:xfrm>
        </p:grpSpPr>
        <p:sp>
          <p:nvSpPr>
            <p:cNvPr id="22" name="Shape 2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sz="1050"/>
            </a:p>
          </p:txBody>
        </p:sp>
        <p:sp>
          <p:nvSpPr>
            <p:cNvPr id="23" name="Shape 2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24" name="Shape 24"/>
          <p:cNvGrpSpPr/>
          <p:nvPr/>
        </p:nvGrpSpPr>
        <p:grpSpPr>
          <a:xfrm flipH="1">
            <a:off x="6370870" y="0"/>
            <a:ext cx="486885" cy="5144627"/>
            <a:chOff x="0" y="-1438"/>
            <a:chExt cx="649180" cy="6859503"/>
          </a:xfrm>
        </p:grpSpPr>
        <p:sp>
          <p:nvSpPr>
            <p:cNvPr id="25" name="Shape 25"/>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sz="1050"/>
            </a:p>
          </p:txBody>
        </p:sp>
        <p:sp>
          <p:nvSpPr>
            <p:cNvPr id="26" name="Shape 26"/>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27" name="Shape 27"/>
          <p:cNvSpPr/>
          <p:nvPr/>
        </p:nvSpPr>
        <p:spPr>
          <a:xfrm>
            <a:off x="0" y="4743451"/>
            <a:ext cx="6858000" cy="401099"/>
          </a:xfrm>
          <a:prstGeom prst="rect">
            <a:avLst/>
          </a:prstGeom>
          <a:solidFill>
            <a:schemeClr val="dk1">
              <a:alpha val="14901"/>
            </a:schemeClr>
          </a:solidFill>
          <a:ln>
            <a:noFill/>
          </a:ln>
        </p:spPr>
        <p:txBody>
          <a:bodyPr lIns="68569" tIns="34275" rIns="68569" bIns="34275" anchor="ctr" anchorCtr="0">
            <a:noAutofit/>
          </a:bodyPr>
          <a:lstStyle/>
          <a:p>
            <a:pPr>
              <a:spcBef>
                <a:spcPts val="0"/>
              </a:spcBef>
              <a:buNone/>
            </a:pPr>
            <a:endParaRPr sz="1050"/>
          </a:p>
        </p:txBody>
      </p:sp>
      <p:sp>
        <p:nvSpPr>
          <p:cNvPr id="28" name="Shape 28"/>
          <p:cNvSpPr txBox="1">
            <a:spLocks noGrp="1"/>
          </p:cNvSpPr>
          <p:nvPr>
            <p:ph type="title"/>
          </p:nvPr>
        </p:nvSpPr>
        <p:spPr>
          <a:xfrm>
            <a:off x="342900" y="205978"/>
            <a:ext cx="61722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body" idx="1"/>
          </p:nvPr>
        </p:nvSpPr>
        <p:spPr>
          <a:xfrm>
            <a:off x="342900" y="1200151"/>
            <a:ext cx="61722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0" name="Shape 30"/>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1"/>
        <p:cNvGrpSpPr/>
        <p:nvPr/>
      </p:nvGrpSpPr>
      <p:grpSpPr>
        <a:xfrm>
          <a:off x="0" y="0"/>
          <a:ext cx="0" cy="0"/>
          <a:chOff x="0" y="0"/>
          <a:chExt cx="0" cy="0"/>
        </a:xfrm>
      </p:grpSpPr>
      <p:sp>
        <p:nvSpPr>
          <p:cNvPr id="32" name="Shape 32"/>
          <p:cNvSpPr/>
          <p:nvPr/>
        </p:nvSpPr>
        <p:spPr>
          <a:xfrm>
            <a:off x="0" y="-1078"/>
            <a:ext cx="6858000" cy="1144199"/>
          </a:xfrm>
          <a:prstGeom prst="rect">
            <a:avLst/>
          </a:prstGeom>
          <a:solidFill>
            <a:schemeClr val="dk2">
              <a:alpha val="20000"/>
            </a:schemeClr>
          </a:solidFill>
          <a:ln>
            <a:noFill/>
          </a:ln>
        </p:spPr>
        <p:txBody>
          <a:bodyPr lIns="68569" tIns="34275" rIns="68569" bIns="34275" anchor="ctr" anchorCtr="0">
            <a:noAutofit/>
          </a:bodyPr>
          <a:lstStyle/>
          <a:p>
            <a:pPr>
              <a:spcBef>
                <a:spcPts val="0"/>
              </a:spcBef>
              <a:buNone/>
            </a:pPr>
            <a:endParaRPr sz="1050"/>
          </a:p>
        </p:txBody>
      </p:sp>
      <p:grpSp>
        <p:nvGrpSpPr>
          <p:cNvPr id="33" name="Shape 33"/>
          <p:cNvGrpSpPr/>
          <p:nvPr/>
        </p:nvGrpSpPr>
        <p:grpSpPr>
          <a:xfrm>
            <a:off x="0" y="-1078"/>
            <a:ext cx="486885" cy="5144627"/>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36" name="Shape 36"/>
          <p:cNvGrpSpPr/>
          <p:nvPr/>
        </p:nvGrpSpPr>
        <p:grpSpPr>
          <a:xfrm flipH="1">
            <a:off x="6370870" y="0"/>
            <a:ext cx="486885" cy="5144627"/>
            <a:chOff x="0" y="-1438"/>
            <a:chExt cx="649180" cy="6859503"/>
          </a:xfrm>
        </p:grpSpPr>
        <p:sp>
          <p:nvSpPr>
            <p:cNvPr id="37" name="Shape 3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sz="1050"/>
            </a:p>
          </p:txBody>
        </p:sp>
        <p:sp>
          <p:nvSpPr>
            <p:cNvPr id="38" name="Shape 3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39" name="Shape 39"/>
          <p:cNvSpPr/>
          <p:nvPr/>
        </p:nvSpPr>
        <p:spPr>
          <a:xfrm>
            <a:off x="0" y="4743451"/>
            <a:ext cx="6858000" cy="401099"/>
          </a:xfrm>
          <a:prstGeom prst="rect">
            <a:avLst/>
          </a:prstGeom>
          <a:solidFill>
            <a:schemeClr val="dk1">
              <a:alpha val="14901"/>
            </a:schemeClr>
          </a:solidFill>
          <a:ln>
            <a:noFill/>
          </a:ln>
        </p:spPr>
        <p:txBody>
          <a:bodyPr lIns="68569" tIns="34275" rIns="68569" bIns="34275" anchor="ctr" anchorCtr="0">
            <a:noAutofit/>
          </a:bodyPr>
          <a:lstStyle/>
          <a:p>
            <a:pPr>
              <a:spcBef>
                <a:spcPts val="0"/>
              </a:spcBef>
              <a:buNone/>
            </a:pPr>
            <a:endParaRPr sz="1050"/>
          </a:p>
        </p:txBody>
      </p:sp>
      <p:sp>
        <p:nvSpPr>
          <p:cNvPr id="40" name="Shape 40"/>
          <p:cNvSpPr txBox="1">
            <a:spLocks noGrp="1"/>
          </p:cNvSpPr>
          <p:nvPr>
            <p:ph type="title"/>
          </p:nvPr>
        </p:nvSpPr>
        <p:spPr>
          <a:xfrm>
            <a:off x="342900" y="205978"/>
            <a:ext cx="61722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1" name="Shape 41"/>
          <p:cNvSpPr txBox="1">
            <a:spLocks noGrp="1"/>
          </p:cNvSpPr>
          <p:nvPr>
            <p:ph type="body" idx="1"/>
          </p:nvPr>
        </p:nvSpPr>
        <p:spPr>
          <a:xfrm>
            <a:off x="342900" y="1200151"/>
            <a:ext cx="2995875"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2" name="Shape 42"/>
          <p:cNvSpPr txBox="1">
            <a:spLocks noGrp="1"/>
          </p:cNvSpPr>
          <p:nvPr>
            <p:ph type="body" idx="2"/>
          </p:nvPr>
        </p:nvSpPr>
        <p:spPr>
          <a:xfrm>
            <a:off x="3519205" y="1200151"/>
            <a:ext cx="2995875"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Shape 43"/>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p:nvPr/>
        </p:nvSpPr>
        <p:spPr>
          <a:xfrm>
            <a:off x="0" y="-1078"/>
            <a:ext cx="6858000" cy="1144199"/>
          </a:xfrm>
          <a:prstGeom prst="rect">
            <a:avLst/>
          </a:prstGeom>
          <a:solidFill>
            <a:schemeClr val="dk2">
              <a:alpha val="20000"/>
            </a:schemeClr>
          </a:solidFill>
          <a:ln>
            <a:noFill/>
          </a:ln>
        </p:spPr>
        <p:txBody>
          <a:bodyPr lIns="68569" tIns="34275" rIns="68569" bIns="34275" anchor="ctr" anchorCtr="0">
            <a:noAutofit/>
          </a:bodyPr>
          <a:lstStyle/>
          <a:p>
            <a:pPr>
              <a:spcBef>
                <a:spcPts val="0"/>
              </a:spcBef>
              <a:buNone/>
            </a:pPr>
            <a:endParaRPr sz="1050"/>
          </a:p>
        </p:txBody>
      </p:sp>
      <p:grpSp>
        <p:nvGrpSpPr>
          <p:cNvPr id="46" name="Shape 46"/>
          <p:cNvGrpSpPr/>
          <p:nvPr/>
        </p:nvGrpSpPr>
        <p:grpSpPr>
          <a:xfrm>
            <a:off x="0" y="-1078"/>
            <a:ext cx="486885" cy="5144627"/>
            <a:chOff x="0" y="-1438"/>
            <a:chExt cx="649180" cy="6859503"/>
          </a:xfrm>
        </p:grpSpPr>
        <p:sp>
          <p:nvSpPr>
            <p:cNvPr id="47" name="Shape 4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48" name="Shape 4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49" name="Shape 49"/>
          <p:cNvGrpSpPr/>
          <p:nvPr/>
        </p:nvGrpSpPr>
        <p:grpSpPr>
          <a:xfrm flipH="1">
            <a:off x="6370870" y="0"/>
            <a:ext cx="486885" cy="5144627"/>
            <a:chOff x="0" y="-1438"/>
            <a:chExt cx="649180" cy="6859503"/>
          </a:xfrm>
        </p:grpSpPr>
        <p:sp>
          <p:nvSpPr>
            <p:cNvPr id="50" name="Shape 5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51" name="Shape 5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52" name="Shape 52"/>
          <p:cNvSpPr/>
          <p:nvPr/>
        </p:nvSpPr>
        <p:spPr>
          <a:xfrm>
            <a:off x="0" y="4743451"/>
            <a:ext cx="6858000" cy="401099"/>
          </a:xfrm>
          <a:prstGeom prst="rect">
            <a:avLst/>
          </a:prstGeom>
          <a:solidFill>
            <a:schemeClr val="dk1">
              <a:alpha val="14901"/>
            </a:schemeClr>
          </a:solidFill>
          <a:ln>
            <a:noFill/>
          </a:ln>
        </p:spPr>
        <p:txBody>
          <a:bodyPr lIns="68569" tIns="34275" rIns="68569" bIns="34275" anchor="ctr" anchorCtr="0">
            <a:noAutofit/>
          </a:bodyPr>
          <a:lstStyle/>
          <a:p>
            <a:pPr>
              <a:spcBef>
                <a:spcPts val="0"/>
              </a:spcBef>
              <a:buNone/>
            </a:pPr>
            <a:endParaRPr sz="1050"/>
          </a:p>
        </p:txBody>
      </p:sp>
      <p:sp>
        <p:nvSpPr>
          <p:cNvPr id="53" name="Shape 53"/>
          <p:cNvSpPr txBox="1">
            <a:spLocks noGrp="1"/>
          </p:cNvSpPr>
          <p:nvPr>
            <p:ph type="title"/>
          </p:nvPr>
        </p:nvSpPr>
        <p:spPr>
          <a:xfrm>
            <a:off x="342900" y="205978"/>
            <a:ext cx="61722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54" name="Shape 54"/>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55"/>
        <p:cNvGrpSpPr/>
        <p:nvPr/>
      </p:nvGrpSpPr>
      <p:grpSpPr>
        <a:xfrm>
          <a:off x="0" y="0"/>
          <a:ext cx="0" cy="0"/>
          <a:chOff x="0" y="0"/>
          <a:chExt cx="0" cy="0"/>
        </a:xfrm>
      </p:grpSpPr>
      <p:sp>
        <p:nvSpPr>
          <p:cNvPr id="56" name="Shape 56"/>
          <p:cNvSpPr/>
          <p:nvPr/>
        </p:nvSpPr>
        <p:spPr>
          <a:xfrm>
            <a:off x="0" y="-1078"/>
            <a:ext cx="6858000" cy="1144199"/>
          </a:xfrm>
          <a:prstGeom prst="rect">
            <a:avLst/>
          </a:prstGeom>
          <a:solidFill>
            <a:schemeClr val="dk2">
              <a:alpha val="20000"/>
            </a:schemeClr>
          </a:solidFill>
          <a:ln>
            <a:noFill/>
          </a:ln>
        </p:spPr>
        <p:txBody>
          <a:bodyPr lIns="68569" tIns="34275" rIns="68569" bIns="34275" anchor="ctr" anchorCtr="0">
            <a:noAutofit/>
          </a:bodyPr>
          <a:lstStyle/>
          <a:p>
            <a:pPr>
              <a:spcBef>
                <a:spcPts val="0"/>
              </a:spcBef>
              <a:buNone/>
            </a:pPr>
            <a:endParaRPr sz="1050"/>
          </a:p>
        </p:txBody>
      </p:sp>
      <p:grpSp>
        <p:nvGrpSpPr>
          <p:cNvPr id="57" name="Shape 57"/>
          <p:cNvGrpSpPr/>
          <p:nvPr/>
        </p:nvGrpSpPr>
        <p:grpSpPr>
          <a:xfrm>
            <a:off x="0" y="-1078"/>
            <a:ext cx="486885" cy="5144627"/>
            <a:chOff x="0" y="-1438"/>
            <a:chExt cx="649180" cy="6859503"/>
          </a:xfrm>
        </p:grpSpPr>
        <p:sp>
          <p:nvSpPr>
            <p:cNvPr id="58" name="Shape 58"/>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59" name="Shape 59"/>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60" name="Shape 60"/>
          <p:cNvGrpSpPr/>
          <p:nvPr/>
        </p:nvGrpSpPr>
        <p:grpSpPr>
          <a:xfrm flipH="1">
            <a:off x="6370870" y="0"/>
            <a:ext cx="486885" cy="5144627"/>
            <a:chOff x="0" y="-1438"/>
            <a:chExt cx="649180" cy="6859503"/>
          </a:xfrm>
        </p:grpSpPr>
        <p:sp>
          <p:nvSpPr>
            <p:cNvPr id="61" name="Shape 6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62" name="Shape 6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63" name="Shape 63"/>
          <p:cNvSpPr/>
          <p:nvPr/>
        </p:nvSpPr>
        <p:spPr>
          <a:xfrm>
            <a:off x="0" y="4743451"/>
            <a:ext cx="6858000" cy="401099"/>
          </a:xfrm>
          <a:prstGeom prst="rect">
            <a:avLst/>
          </a:prstGeom>
          <a:solidFill>
            <a:schemeClr val="dk1">
              <a:alpha val="14901"/>
            </a:schemeClr>
          </a:solidFill>
          <a:ln>
            <a:noFill/>
          </a:ln>
        </p:spPr>
        <p:txBody>
          <a:bodyPr lIns="68569" tIns="34275" rIns="68569" bIns="34275" anchor="ctr" anchorCtr="0">
            <a:noAutofit/>
          </a:bodyPr>
          <a:lstStyle/>
          <a:p>
            <a:pPr>
              <a:spcBef>
                <a:spcPts val="0"/>
              </a:spcBef>
              <a:buNone/>
            </a:pPr>
            <a:endParaRPr sz="1050"/>
          </a:p>
        </p:txBody>
      </p:sp>
      <p:sp>
        <p:nvSpPr>
          <p:cNvPr id="64" name="Shape 64"/>
          <p:cNvSpPr txBox="1">
            <a:spLocks noGrp="1"/>
          </p:cNvSpPr>
          <p:nvPr>
            <p:ph type="body" idx="1"/>
          </p:nvPr>
        </p:nvSpPr>
        <p:spPr>
          <a:xfrm>
            <a:off x="342900" y="4406310"/>
            <a:ext cx="6172200" cy="519599"/>
          </a:xfrm>
          <a:prstGeom prst="rect">
            <a:avLst/>
          </a:prstGeom>
        </p:spPr>
        <p:txBody>
          <a:bodyPr lIns="91425" tIns="91425" rIns="91425" bIns="91425" anchor="t" anchorCtr="0"/>
          <a:lstStyle>
            <a:lvl1pPr algn="ctr">
              <a:spcBef>
                <a:spcPts val="0"/>
              </a:spcBef>
              <a:buClr>
                <a:schemeClr val="lt2"/>
              </a:buClr>
              <a:buSzPct val="100000"/>
              <a:buNone/>
              <a:defRPr sz="1350">
                <a:solidFill>
                  <a:schemeClr val="lt2"/>
                </a:solidFill>
              </a:defRPr>
            </a:lvl1pPr>
          </a:lstStyle>
          <a:p>
            <a:endParaRPr/>
          </a:p>
        </p:txBody>
      </p:sp>
      <p:sp>
        <p:nvSpPr>
          <p:cNvPr id="65" name="Shape 65"/>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6"/>
        <p:cNvGrpSpPr/>
        <p:nvPr/>
      </p:nvGrpSpPr>
      <p:grpSpPr>
        <a:xfrm>
          <a:off x="0" y="0"/>
          <a:ext cx="0" cy="0"/>
          <a:chOff x="0" y="0"/>
          <a:chExt cx="0" cy="0"/>
        </a:xfrm>
      </p:grpSpPr>
      <p:sp>
        <p:nvSpPr>
          <p:cNvPr id="67" name="Shape 67"/>
          <p:cNvSpPr/>
          <p:nvPr/>
        </p:nvSpPr>
        <p:spPr>
          <a:xfrm>
            <a:off x="0" y="-1078"/>
            <a:ext cx="6858000" cy="1144199"/>
          </a:xfrm>
          <a:prstGeom prst="rect">
            <a:avLst/>
          </a:prstGeom>
          <a:solidFill>
            <a:schemeClr val="dk2">
              <a:alpha val="20000"/>
            </a:schemeClr>
          </a:solidFill>
          <a:ln>
            <a:noFill/>
          </a:ln>
        </p:spPr>
        <p:txBody>
          <a:bodyPr lIns="68569" tIns="34275" rIns="68569" bIns="34275" anchor="ctr" anchorCtr="0">
            <a:noAutofit/>
          </a:bodyPr>
          <a:lstStyle/>
          <a:p>
            <a:pPr>
              <a:spcBef>
                <a:spcPts val="0"/>
              </a:spcBef>
              <a:buNone/>
            </a:pPr>
            <a:endParaRPr sz="1050"/>
          </a:p>
        </p:txBody>
      </p:sp>
      <p:grpSp>
        <p:nvGrpSpPr>
          <p:cNvPr id="68" name="Shape 68"/>
          <p:cNvGrpSpPr/>
          <p:nvPr/>
        </p:nvGrpSpPr>
        <p:grpSpPr>
          <a:xfrm>
            <a:off x="0" y="-1078"/>
            <a:ext cx="486885" cy="5144627"/>
            <a:chOff x="0" y="-1438"/>
            <a:chExt cx="649180" cy="6859503"/>
          </a:xfrm>
        </p:grpSpPr>
        <p:sp>
          <p:nvSpPr>
            <p:cNvPr id="69" name="Shape 6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70" name="Shape 7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grpSp>
        <p:nvGrpSpPr>
          <p:cNvPr id="71" name="Shape 71"/>
          <p:cNvGrpSpPr/>
          <p:nvPr/>
        </p:nvGrpSpPr>
        <p:grpSpPr>
          <a:xfrm flipH="1">
            <a:off x="6370870" y="0"/>
            <a:ext cx="486885" cy="5144627"/>
            <a:chOff x="0" y="-1438"/>
            <a:chExt cx="649180" cy="6859503"/>
          </a:xfrm>
        </p:grpSpPr>
        <p:sp>
          <p:nvSpPr>
            <p:cNvPr id="72" name="Shape 7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sp>
          <p:nvSpPr>
            <p:cNvPr id="73" name="Shape 7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sz="1050"/>
            </a:p>
          </p:txBody>
        </p:sp>
      </p:grpSp>
      <p:sp>
        <p:nvSpPr>
          <p:cNvPr id="74" name="Shape 74"/>
          <p:cNvSpPr/>
          <p:nvPr/>
        </p:nvSpPr>
        <p:spPr>
          <a:xfrm>
            <a:off x="0" y="4743451"/>
            <a:ext cx="6858000" cy="401099"/>
          </a:xfrm>
          <a:prstGeom prst="rect">
            <a:avLst/>
          </a:prstGeom>
          <a:solidFill>
            <a:schemeClr val="dk1">
              <a:alpha val="14901"/>
            </a:schemeClr>
          </a:solidFill>
          <a:ln>
            <a:noFill/>
          </a:ln>
        </p:spPr>
        <p:txBody>
          <a:bodyPr lIns="68569" tIns="34275" rIns="68569" bIns="34275" anchor="ctr" anchorCtr="0">
            <a:noAutofit/>
          </a:bodyPr>
          <a:lstStyle/>
          <a:p>
            <a:pPr>
              <a:spcBef>
                <a:spcPts val="0"/>
              </a:spcBef>
              <a:buNone/>
            </a:pPr>
            <a:endParaRPr sz="1050"/>
          </a:p>
        </p:txBody>
      </p:sp>
      <p:sp>
        <p:nvSpPr>
          <p:cNvPr id="75" name="Shape 75"/>
          <p:cNvSpPr txBox="1">
            <a:spLocks noGrp="1"/>
          </p:cNvSpPr>
          <p:nvPr>
            <p:ph type="sldNum" idx="12"/>
          </p:nvPr>
        </p:nvSpPr>
        <p:spPr>
          <a:xfrm>
            <a:off x="6417594" y="4749850"/>
            <a:ext cx="411524" cy="393600"/>
          </a:xfrm>
          <a:prstGeom prst="rect">
            <a:avLst/>
          </a:prstGeom>
        </p:spPr>
        <p:txBody>
          <a:bodyPr lIns="91425" tIns="91425" rIns="91425" bIns="91425" anchor="ctr" anchorCtr="0">
            <a:noAutofit/>
          </a:bodyPr>
          <a:lstStyle>
            <a:lvl1pPr>
              <a:spcBef>
                <a:spcPts val="0"/>
              </a:spcBef>
              <a:buNone/>
              <a:defRPr/>
            </a:lvl1p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42900" y="205978"/>
            <a:ext cx="6172200" cy="857400"/>
          </a:xfrm>
          <a:prstGeom prst="rect">
            <a:avLst/>
          </a:prstGeom>
          <a:noFill/>
          <a:ln>
            <a:noFill/>
          </a:ln>
        </p:spPr>
        <p:txBody>
          <a:bodyPr lIns="91425" tIns="91425" rIns="91425" bIns="91425" anchor="b" anchorCtr="0"/>
          <a:lstStyle>
            <a:lvl1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1pPr>
            <a:lvl2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2pPr>
            <a:lvl3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3pPr>
            <a:lvl4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4pPr>
            <a:lvl5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5pPr>
            <a:lvl6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6pPr>
            <a:lvl7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7pPr>
            <a:lvl8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8pPr>
            <a:lvl9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342900" y="1200151"/>
            <a:ext cx="6172200" cy="3725699"/>
          </a:xfrm>
          <a:prstGeom prst="rect">
            <a:avLst/>
          </a:prstGeom>
          <a:noFill/>
          <a:ln>
            <a:noFill/>
          </a:ln>
        </p:spPr>
        <p:txBody>
          <a:bodyPr lIns="91425" tIns="91425" rIns="91425" bIns="91425" anchor="t" anchorCtr="0"/>
          <a:lstStyle>
            <a:lvl1pPr>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
        <p:nvSpPr>
          <p:cNvPr id="7" name="Shape 7"/>
          <p:cNvSpPr txBox="1">
            <a:spLocks noGrp="1"/>
          </p:cNvSpPr>
          <p:nvPr>
            <p:ph type="sldNum" idx="12"/>
          </p:nvPr>
        </p:nvSpPr>
        <p:spPr>
          <a:xfrm>
            <a:off x="6417594" y="4749850"/>
            <a:ext cx="411524" cy="393600"/>
          </a:xfrm>
          <a:prstGeom prst="rect">
            <a:avLst/>
          </a:prstGeom>
          <a:noFill/>
          <a:ln>
            <a:noFill/>
          </a:ln>
        </p:spPr>
        <p:txBody>
          <a:bodyPr lIns="91425" tIns="91425" rIns="91425" bIns="91425" anchor="ctr" anchorCtr="0">
            <a:noAutofit/>
          </a:bodyPr>
          <a:lstStyle>
            <a:lvl1pPr algn="r">
              <a:spcBef>
                <a:spcPts val="0"/>
              </a:spcBef>
              <a:buNone/>
              <a:defRPr sz="975">
                <a:solidFill>
                  <a:schemeClr val="lt1"/>
                </a:solidFill>
                <a:latin typeface="Trebuchet MS"/>
                <a:ea typeface="Trebuchet MS"/>
                <a:cs typeface="Trebuchet MS"/>
                <a:sym typeface="Trebuchet MS"/>
              </a:defRPr>
            </a:lvl1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423676" y="932806"/>
            <a:ext cx="5919974" cy="1822274"/>
          </a:xfrm>
          <a:prstGeom prst="rect">
            <a:avLst/>
          </a:prstGeom>
        </p:spPr>
        <p:txBody>
          <a:bodyPr lIns="68569" tIns="68569" rIns="68569" bIns="68569" anchor="b" anchorCtr="0">
            <a:noAutofit/>
          </a:bodyPr>
          <a:lstStyle/>
          <a:p>
            <a:pPr marL="1714500" algn="l"/>
            <a:endParaRPr sz="2250"/>
          </a:p>
          <a:p>
            <a:pPr marL="1714500" algn="l"/>
            <a:endParaRPr sz="2250"/>
          </a:p>
          <a:p>
            <a:pPr marL="1714500" algn="l"/>
            <a:endParaRPr sz="2250"/>
          </a:p>
          <a:p>
            <a:pPr marL="1714500" algn="l"/>
            <a:endParaRPr sz="2250"/>
          </a:p>
          <a:p>
            <a:pPr marL="1714500" algn="l"/>
            <a:endParaRPr sz="2250"/>
          </a:p>
          <a:p>
            <a:pPr marL="1371600" indent="342900" algn="l"/>
            <a:r>
              <a:rPr lang="en" sz="2250"/>
              <a:t>CS 5604 Spring 2015</a:t>
            </a:r>
          </a:p>
          <a:p>
            <a:pPr marL="1714500" algn="l"/>
            <a:endParaRPr sz="2250"/>
          </a:p>
          <a:p>
            <a:endParaRPr sz="2250"/>
          </a:p>
          <a:p>
            <a:r>
              <a:rPr lang="en" sz="2250"/>
              <a:t>Classification</a:t>
            </a:r>
          </a:p>
        </p:txBody>
      </p:sp>
      <p:sp>
        <p:nvSpPr>
          <p:cNvPr id="78" name="Shape 78"/>
          <p:cNvSpPr txBox="1">
            <a:spLocks noGrp="1"/>
          </p:cNvSpPr>
          <p:nvPr>
            <p:ph type="subTitle" idx="1"/>
          </p:nvPr>
        </p:nvSpPr>
        <p:spPr>
          <a:xfrm>
            <a:off x="514350" y="2828925"/>
            <a:ext cx="5829300" cy="493875"/>
          </a:xfrm>
          <a:prstGeom prst="rect">
            <a:avLst/>
          </a:prstGeom>
        </p:spPr>
        <p:txBody>
          <a:bodyPr lIns="68569" tIns="68569" rIns="68569" bIns="68569" anchor="t" anchorCtr="0">
            <a:noAutofit/>
          </a:bodyPr>
          <a:lstStyle/>
          <a:p>
            <a:endParaRPr/>
          </a:p>
          <a:p>
            <a:r>
              <a:rPr lang="en" sz="1350"/>
              <a:t>Xuewen Cui</a:t>
            </a:r>
          </a:p>
          <a:p>
            <a:r>
              <a:rPr lang="en" sz="1350"/>
              <a:t>Rongrong Tao</a:t>
            </a:r>
          </a:p>
          <a:p>
            <a:r>
              <a:rPr lang="en" sz="1350"/>
              <a:t>Ruide Zhang</a:t>
            </a:r>
          </a:p>
          <a:p>
            <a:endParaRPr sz="1350"/>
          </a:p>
          <a:p>
            <a:r>
              <a:rPr lang="en" sz="1350"/>
              <a:t>May 5th, 2015</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Example</a:t>
            </a:r>
            <a:endParaRPr lang="zh-CN" altLang="en-US" dirty="0"/>
          </a:p>
        </p:txBody>
      </p:sp>
      <p:sp>
        <p:nvSpPr>
          <p:cNvPr id="3" name="文本占位符 2"/>
          <p:cNvSpPr>
            <a:spLocks noGrp="1"/>
          </p:cNvSpPr>
          <p:nvPr>
            <p:ph type="body" idx="1"/>
          </p:nvPr>
        </p:nvSpPr>
        <p:spPr/>
        <p:txBody>
          <a:bodyPr/>
          <a:lstStyle/>
          <a:p>
            <a:r>
              <a:rPr lang="en-US" altLang="zh-CN" sz="2400" dirty="0" smtClean="0"/>
              <a:t>Training: .txt file</a:t>
            </a:r>
          </a:p>
          <a:p>
            <a:endParaRPr lang="en-US" altLang="zh-CN" sz="2400" dirty="0" smtClean="0"/>
          </a:p>
          <a:p>
            <a:endParaRPr lang="en-US" altLang="zh-CN" sz="2400" dirty="0"/>
          </a:p>
          <a:p>
            <a:endParaRPr lang="en-US" altLang="zh-CN" sz="2400" dirty="0" smtClean="0"/>
          </a:p>
          <a:p>
            <a:r>
              <a:rPr lang="en-US" altLang="zh-CN" sz="2400" dirty="0" smtClean="0"/>
              <a:t>New data file stored in HDFS</a:t>
            </a:r>
          </a:p>
          <a:p>
            <a:endParaRPr lang="en-US" altLang="zh-CN" sz="2400" dirty="0"/>
          </a:p>
          <a:p>
            <a:r>
              <a:rPr lang="en-US" altLang="zh-CN" sz="2400" dirty="0" smtClean="0"/>
              <a:t>All results (labeled new data) loaded into </a:t>
            </a:r>
            <a:r>
              <a:rPr lang="en-US" altLang="zh-CN" sz="2400" dirty="0" err="1" smtClean="0"/>
              <a:t>HBase</a:t>
            </a:r>
            <a:r>
              <a:rPr lang="en-US" altLang="zh-CN" sz="2400" dirty="0" smtClean="0"/>
              <a:t> by </a:t>
            </a:r>
            <a:r>
              <a:rPr lang="en-US" altLang="zh-CN" sz="2400" dirty="0" err="1" smtClean="0"/>
              <a:t>Hadoop</a:t>
            </a:r>
            <a:r>
              <a:rPr lang="en-US" altLang="zh-CN" sz="2400" dirty="0" smtClean="0"/>
              <a:t> team</a:t>
            </a:r>
          </a:p>
          <a:p>
            <a:endParaRPr lang="en-US" altLang="zh-CN" sz="2400" dirty="0"/>
          </a:p>
        </p:txBody>
      </p:sp>
      <p:sp>
        <p:nvSpPr>
          <p:cNvPr id="4" name="文本框 3"/>
          <p:cNvSpPr txBox="1"/>
          <p:nvPr/>
        </p:nvSpPr>
        <p:spPr>
          <a:xfrm rot="16200000">
            <a:off x="3785471" y="-555817"/>
            <a:ext cx="738664" cy="5406393"/>
          </a:xfrm>
          <a:prstGeom prst="rect">
            <a:avLst/>
          </a:prstGeom>
          <a:noFill/>
        </p:spPr>
        <p:txBody>
          <a:bodyPr vert="eaVert" wrap="square" rtlCol="0">
            <a:spAutoFit/>
          </a:bodyPr>
          <a:lstStyle/>
          <a:p>
            <a:r>
              <a:rPr lang="en-US" altLang="zh-CN" sz="1800" dirty="0" smtClean="0">
                <a:solidFill>
                  <a:schemeClr val="bg1"/>
                </a:solidFill>
              </a:rPr>
              <a:t>POSITIVE	content of tweets or webpages</a:t>
            </a:r>
          </a:p>
          <a:p>
            <a:r>
              <a:rPr lang="en-US" altLang="zh-CN" sz="1800" dirty="0" smtClean="0">
                <a:solidFill>
                  <a:schemeClr val="bg1"/>
                </a:solidFill>
              </a:rPr>
              <a:t>NEGATIVE	content of tweets or webpages</a:t>
            </a:r>
            <a:endParaRPr lang="zh-CN" altLang="en-US" sz="1800" dirty="0">
              <a:solidFill>
                <a:schemeClr val="bg1"/>
              </a:solidFill>
            </a:endParaRPr>
          </a:p>
        </p:txBody>
      </p:sp>
    </p:spTree>
    <p:extLst>
      <p:ext uri="{BB962C8B-B14F-4D97-AF65-F5344CB8AC3E}">
        <p14:creationId xmlns:p14="http://schemas.microsoft.com/office/powerpoint/2010/main" val="499033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Result and Evaluation</a:t>
            </a:r>
          </a:p>
        </p:txBody>
      </p:sp>
      <p:sp>
        <p:nvSpPr>
          <p:cNvPr id="142" name="Shape 142"/>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Tweets: Small Collection</a:t>
            </a:r>
          </a:p>
          <a:p>
            <a:endParaRPr/>
          </a:p>
        </p:txBody>
      </p:sp>
      <p:graphicFrame>
        <p:nvGraphicFramePr>
          <p:cNvPr id="2" name="表格 1"/>
          <p:cNvGraphicFramePr>
            <a:graphicFrameLocks noGrp="1"/>
          </p:cNvGraphicFramePr>
          <p:nvPr>
            <p:extLst>
              <p:ext uri="{D42A27DB-BD31-4B8C-83A1-F6EECF244321}">
                <p14:modId xmlns:p14="http://schemas.microsoft.com/office/powerpoint/2010/main" val="2730632467"/>
              </p:ext>
            </p:extLst>
          </p:nvPr>
        </p:nvGraphicFramePr>
        <p:xfrm>
          <a:off x="342900" y="2270585"/>
          <a:ext cx="6172200" cy="2441332"/>
        </p:xfrm>
        <a:graphic>
          <a:graphicData uri="http://schemas.openxmlformats.org/drawingml/2006/table">
            <a:tbl>
              <a:tblPr/>
              <a:tblGrid>
                <a:gridCol w="1234440"/>
                <a:gridCol w="1234440"/>
                <a:gridCol w="1234440"/>
                <a:gridCol w="1234440"/>
                <a:gridCol w="1234440"/>
              </a:tblGrid>
              <a:tr h="432242">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Team</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Collection</a:t>
                      </a:r>
                      <a:endParaRPr lang="en-US" sz="1000">
                        <a:effectLst/>
                      </a:endParaRPr>
                    </a:p>
                    <a:p>
                      <a:pPr algn="ctr" rtl="0" fontAlgn="t">
                        <a:spcBef>
                          <a:spcPts val="0"/>
                        </a:spcBef>
                        <a:spcAft>
                          <a:spcPts val="0"/>
                        </a:spcAft>
                      </a:pPr>
                      <a:r>
                        <a:rPr lang="en-US" sz="1000" b="0" i="0" u="none" strike="noStrike">
                          <a:solidFill>
                            <a:srgbClr val="FFFFFF"/>
                          </a:solidFill>
                          <a:effectLst/>
                          <a:latin typeface="Arial" panose="020B0604020202020204" pitchFamily="34" charset="0"/>
                        </a:rPr>
                        <a:t>Topic</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Average </a:t>
                      </a:r>
                      <a:endParaRPr lang="en-US" sz="1000">
                        <a:effectLst/>
                      </a:endParaRPr>
                    </a:p>
                    <a:p>
                      <a:pPr algn="ctr" rtl="0" fontAlgn="t">
                        <a:spcBef>
                          <a:spcPts val="0"/>
                        </a:spcBef>
                        <a:spcAft>
                          <a:spcPts val="0"/>
                        </a:spcAft>
                      </a:pPr>
                      <a:r>
                        <a:rPr lang="en-US" sz="1000" b="0" i="0" u="none" strike="noStrike">
                          <a:solidFill>
                            <a:srgbClr val="FFFFFF"/>
                          </a:solidFill>
                          <a:effectLst/>
                          <a:latin typeface="Arial" panose="020B0604020202020204" pitchFamily="34" charset="0"/>
                        </a:rPr>
                        <a:t>Accuracy</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Filesize</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Runtime</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310911">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Classification</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Plane Crash</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a:solidFill>
                            <a:srgbClr val="FFFFFF"/>
                          </a:solidFill>
                          <a:effectLst/>
                          <a:latin typeface="Arial" panose="020B0604020202020204" pitchFamily="34" charset="0"/>
                        </a:rPr>
                        <a:t>92%</a:t>
                      </a:r>
                      <a:endParaRPr lang="zh-CN" alt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90M</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13s</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432242">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LDA</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Suicide Bomb Attack</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dirty="0">
                          <a:solidFill>
                            <a:srgbClr val="FFFFFF"/>
                          </a:solidFill>
                          <a:effectLst/>
                          <a:latin typeface="Arial" panose="020B0604020202020204" pitchFamily="34" charset="0"/>
                        </a:rPr>
                        <a:t>89%</a:t>
                      </a:r>
                      <a:endParaRPr lang="zh-CN" alt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13M</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8.6s</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280579">
                <a:tc>
                  <a:txBody>
                    <a:bodyPr/>
                    <a:lstStyle/>
                    <a:p>
                      <a:pPr algn="ctr" rtl="0" fontAlgn="t">
                        <a:spcBef>
                          <a:spcPts val="0"/>
                        </a:spcBef>
                        <a:spcAft>
                          <a:spcPts val="0"/>
                        </a:spcAft>
                      </a:pPr>
                      <a:r>
                        <a:rPr lang="en-US" sz="1000" b="0" i="0" u="none" strike="noStrike" dirty="0" err="1">
                          <a:solidFill>
                            <a:srgbClr val="FFFFFF"/>
                          </a:solidFill>
                          <a:effectLst/>
                          <a:latin typeface="Arial" panose="020B0604020202020204" pitchFamily="34" charset="0"/>
                        </a:rPr>
                        <a:t>Hadoop</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Jan. 25</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dirty="0">
                          <a:solidFill>
                            <a:srgbClr val="FFFFFF"/>
                          </a:solidFill>
                          <a:effectLst/>
                          <a:latin typeface="Arial" panose="020B0604020202020204" pitchFamily="34" charset="0"/>
                        </a:rPr>
                        <a:t>73%</a:t>
                      </a:r>
                      <a:endParaRPr lang="zh-CN" alt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214M</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18.6s</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280579">
                <a:tc>
                  <a:txBody>
                    <a:bodyPr/>
                    <a:lstStyle/>
                    <a:p>
                      <a:pPr algn="ctr" rtl="0" fontAlgn="t">
                        <a:spcBef>
                          <a:spcPts val="0"/>
                        </a:spcBef>
                        <a:spcAft>
                          <a:spcPts val="0"/>
                        </a:spcAft>
                      </a:pPr>
                      <a:r>
                        <a:rPr lang="en-US" sz="1000" b="0" i="0" u="none" strike="noStrike" dirty="0" err="1">
                          <a:solidFill>
                            <a:srgbClr val="FFFFFF"/>
                          </a:solidFill>
                          <a:effectLst/>
                          <a:latin typeface="Arial" panose="020B0604020202020204" pitchFamily="34" charset="0"/>
                        </a:rPr>
                        <a:t>Solr</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Election</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dirty="0">
                          <a:solidFill>
                            <a:srgbClr val="FFFFFF"/>
                          </a:solidFill>
                          <a:effectLst/>
                          <a:latin typeface="Arial" panose="020B0604020202020204" pitchFamily="34" charset="0"/>
                        </a:rPr>
                        <a:t>86%</a:t>
                      </a:r>
                      <a:endParaRPr lang="zh-CN" alt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298M</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34s</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310911">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Reducing Noise</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Charlie Hebdo</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a:solidFill>
                            <a:srgbClr val="FFFFFF"/>
                          </a:solidFill>
                          <a:effectLst/>
                          <a:latin typeface="Arial" panose="020B0604020202020204" pitchFamily="34" charset="0"/>
                        </a:rPr>
                        <a:t>85%</a:t>
                      </a:r>
                      <a:endParaRPr lang="zh-CN" alt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64M</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8.4s</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280579">
                <a:tc>
                  <a:txBody>
                    <a:bodyPr/>
                    <a:lstStyle/>
                    <a:p>
                      <a:pPr algn="ctr" rtl="0" fontAlgn="t">
                        <a:spcBef>
                          <a:spcPts val="0"/>
                        </a:spcBef>
                        <a:spcAft>
                          <a:spcPts val="0"/>
                        </a:spcAft>
                      </a:pPr>
                      <a:r>
                        <a:rPr lang="en-US" sz="1000" b="0" i="0" u="none" strike="noStrike">
                          <a:solidFill>
                            <a:srgbClr val="FFFFFF"/>
                          </a:solidFill>
                          <a:effectLst/>
                          <a:latin typeface="Arial" panose="020B0604020202020204" pitchFamily="34" charset="0"/>
                        </a:rPr>
                        <a:t>NER</a:t>
                      </a:r>
                      <a:endParaRPr lang="en-US" sz="100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000" b="0" i="0" u="none" strike="noStrike" dirty="0">
                          <a:solidFill>
                            <a:srgbClr val="FFFFFF"/>
                          </a:solidFill>
                          <a:effectLst/>
                          <a:latin typeface="Arial" panose="020B0604020202020204" pitchFamily="34" charset="0"/>
                        </a:rPr>
                        <a:t>Storm</a:t>
                      </a:r>
                      <a:endParaRPr 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000" b="0" i="0" u="none" strike="noStrike" dirty="0">
                          <a:solidFill>
                            <a:srgbClr val="FFFFFF"/>
                          </a:solidFill>
                          <a:effectLst/>
                          <a:latin typeface="Arial" panose="020B0604020202020204" pitchFamily="34" charset="0"/>
                        </a:rPr>
                        <a:t>100%</a:t>
                      </a:r>
                      <a:endParaRPr lang="zh-CN" altLang="en-US" sz="1000" dirty="0">
                        <a:effectLst/>
                      </a:endParaRP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fontAlgn="t"/>
                      <a:r>
                        <a:rPr lang="zh-CN" altLang="en-US" sz="1000" dirty="0">
                          <a:effectLst/>
                        </a:rPr>
                        <a:t> </a:t>
                      </a: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fontAlgn="t"/>
                      <a:r>
                        <a:rPr lang="zh-CN" altLang="en-US" sz="1000" dirty="0">
                          <a:effectLst/>
                        </a:rPr>
                        <a:t> </a:t>
                      </a:r>
                    </a:p>
                  </a:txBody>
                  <a:tcPr marL="75271" marR="75271" marT="75271" marB="75271">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bl>
          </a:graphicData>
        </a:graphic>
      </p:graphicFrame>
      <p:sp>
        <p:nvSpPr>
          <p:cNvPr id="4" name="矩形 3"/>
          <p:cNvSpPr/>
          <p:nvPr/>
        </p:nvSpPr>
        <p:spPr>
          <a:xfrm>
            <a:off x="6142662" y="3435317"/>
            <a:ext cx="3429000" cy="738664"/>
          </a:xfrm>
          <a:prstGeom prst="rect">
            <a:avLst/>
          </a:prstGeom>
        </p:spPr>
        <p:txBody>
          <a:bodyPr>
            <a:spAutoFit/>
          </a:bodyPr>
          <a:lstStyle/>
          <a:p>
            <a:r>
              <a:rPr lang="en-US" altLang="zh-CN" dirty="0">
                <a:solidFill>
                  <a:srgbClr val="FF0000"/>
                </a:solidFill>
                <a:latin typeface="Arial" panose="020B0604020202020204" pitchFamily="34" charset="0"/>
              </a:rPr>
              <a:t>Arabic</a:t>
            </a:r>
            <a:endParaRPr lang="en-US" altLang="zh-CN" dirty="0"/>
          </a:p>
          <a:p>
            <a:r>
              <a:rPr lang="en-US" altLang="zh-CN" dirty="0"/>
              <a:t/>
            </a:r>
            <a:br>
              <a:rPr lang="en-US" altLang="zh-CN" dirty="0"/>
            </a:br>
            <a:endParaRPr lang="zh-CN" altLang="en-US" dirty="0"/>
          </a:p>
        </p:txBody>
      </p:sp>
      <p:sp>
        <p:nvSpPr>
          <p:cNvPr id="5" name="矩形 4"/>
          <p:cNvSpPr/>
          <p:nvPr/>
        </p:nvSpPr>
        <p:spPr>
          <a:xfrm>
            <a:off x="3689707" y="4435614"/>
            <a:ext cx="4223963" cy="707886"/>
          </a:xfrm>
          <a:prstGeom prst="rect">
            <a:avLst/>
          </a:prstGeom>
        </p:spPr>
        <p:txBody>
          <a:bodyPr wrap="square">
            <a:spAutoFit/>
          </a:bodyPr>
          <a:lstStyle/>
          <a:p>
            <a:r>
              <a:rPr lang="en-US" altLang="zh-CN" sz="1200" dirty="0">
                <a:solidFill>
                  <a:srgbClr val="FF0000"/>
                </a:solidFill>
                <a:latin typeface="Arial" panose="020B0604020202020204" pitchFamily="34" charset="0"/>
              </a:rPr>
              <a:t>negative tweets come from other collections</a:t>
            </a:r>
            <a:endParaRPr lang="en-US" altLang="zh-CN" sz="1200" dirty="0"/>
          </a:p>
          <a:p>
            <a:r>
              <a:rPr lang="en-US" altLang="zh-CN" dirty="0"/>
              <a:t/>
            </a:r>
            <a:br>
              <a:rPr lang="en-US" altLang="zh-CN" dirty="0"/>
            </a:br>
            <a:endParaRPr lang="zh-CN" altLang="en-US" dirty="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Result and Evaluation</a:t>
            </a:r>
          </a:p>
        </p:txBody>
      </p:sp>
      <p:sp>
        <p:nvSpPr>
          <p:cNvPr id="149" name="Shape 149"/>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Tweets: Large Collection</a:t>
            </a:r>
          </a:p>
          <a:p>
            <a:endParaRPr/>
          </a:p>
        </p:txBody>
      </p:sp>
      <p:graphicFrame>
        <p:nvGraphicFramePr>
          <p:cNvPr id="2" name="表格 1"/>
          <p:cNvGraphicFramePr>
            <a:graphicFrameLocks noGrp="1"/>
          </p:cNvGraphicFramePr>
          <p:nvPr>
            <p:extLst>
              <p:ext uri="{D42A27DB-BD31-4B8C-83A1-F6EECF244321}">
                <p14:modId xmlns:p14="http://schemas.microsoft.com/office/powerpoint/2010/main" val="1945088938"/>
              </p:ext>
            </p:extLst>
          </p:nvPr>
        </p:nvGraphicFramePr>
        <p:xfrm>
          <a:off x="342900" y="2153597"/>
          <a:ext cx="6172200" cy="2703714"/>
        </p:xfrm>
        <a:graphic>
          <a:graphicData uri="http://schemas.openxmlformats.org/drawingml/2006/table">
            <a:tbl>
              <a:tblPr/>
              <a:tblGrid>
                <a:gridCol w="1234440"/>
                <a:gridCol w="1234440"/>
                <a:gridCol w="1234440"/>
                <a:gridCol w="1234440"/>
                <a:gridCol w="1234440"/>
              </a:tblGrid>
              <a:tr h="570461">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Team</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Collection</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Topic</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Average </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Accuracy</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Filesize</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Runtime</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70461">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Classification</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Malaysia Airlines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78%</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270M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32s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61109">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Hadoop</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Egypt</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81%</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3.1G</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136s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448887">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Reducing Noise</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Shooting</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73%</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7.4G</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112s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448887">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LDA</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Bomb</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75%</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5.8G</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110s</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bl>
          </a:graphicData>
        </a:graphic>
      </p:graphicFrame>
      <p:sp>
        <p:nvSpPr>
          <p:cNvPr id="3" name="Rectangle 1"/>
          <p:cNvSpPr>
            <a:spLocks noChangeArrowheads="1"/>
          </p:cNvSpPr>
          <p:nvPr/>
        </p:nvSpPr>
        <p:spPr bwMode="auto">
          <a:xfrm>
            <a:off x="342900" y="2154131"/>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Result and Evaluation</a:t>
            </a:r>
          </a:p>
        </p:txBody>
      </p:sp>
      <p:sp>
        <p:nvSpPr>
          <p:cNvPr id="156" name="Shape 156"/>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Webpages: Small Collection</a:t>
            </a:r>
          </a:p>
          <a:p>
            <a:endParaRPr/>
          </a:p>
        </p:txBody>
      </p:sp>
      <p:graphicFrame>
        <p:nvGraphicFramePr>
          <p:cNvPr id="2" name="表格 1"/>
          <p:cNvGraphicFramePr>
            <a:graphicFrameLocks noGrp="1"/>
          </p:cNvGraphicFramePr>
          <p:nvPr>
            <p:extLst>
              <p:ext uri="{D42A27DB-BD31-4B8C-83A1-F6EECF244321}">
                <p14:modId xmlns:p14="http://schemas.microsoft.com/office/powerpoint/2010/main" val="402405977"/>
              </p:ext>
            </p:extLst>
          </p:nvPr>
        </p:nvGraphicFramePr>
        <p:xfrm>
          <a:off x="342900" y="2212066"/>
          <a:ext cx="6172200" cy="1702031"/>
        </p:xfrm>
        <a:graphic>
          <a:graphicData uri="http://schemas.openxmlformats.org/drawingml/2006/table">
            <a:tbl>
              <a:tblPr/>
              <a:tblGrid>
                <a:gridCol w="1234440"/>
                <a:gridCol w="1234440"/>
                <a:gridCol w="1234440"/>
                <a:gridCol w="1234440"/>
                <a:gridCol w="1234440"/>
              </a:tblGrid>
              <a:tr h="570461">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Team</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Collection</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Topic</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Average </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Accuracy</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Filesize</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Runtime</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70461">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NER</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storm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83%</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65M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4.7s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61109">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Classification</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Plane Crash</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87%</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24M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9s</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bl>
          </a:graphicData>
        </a:graphic>
      </p:graphicFrame>
      <p:sp>
        <p:nvSpPr>
          <p:cNvPr id="3" name="Rectangle 1"/>
          <p:cNvSpPr>
            <a:spLocks noChangeArrowheads="1"/>
          </p:cNvSpPr>
          <p:nvPr/>
        </p:nvSpPr>
        <p:spPr bwMode="auto">
          <a:xfrm>
            <a:off x="342900" y="2211388"/>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Result and Evaluation</a:t>
            </a:r>
          </a:p>
        </p:txBody>
      </p:sp>
      <p:sp>
        <p:nvSpPr>
          <p:cNvPr id="163" name="Shape 163"/>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Webpages: Large Collection</a:t>
            </a:r>
          </a:p>
          <a:p>
            <a:endParaRPr/>
          </a:p>
        </p:txBody>
      </p:sp>
      <p:graphicFrame>
        <p:nvGraphicFramePr>
          <p:cNvPr id="2" name="表格 1"/>
          <p:cNvGraphicFramePr>
            <a:graphicFrameLocks noGrp="1"/>
          </p:cNvGraphicFramePr>
          <p:nvPr>
            <p:extLst>
              <p:ext uri="{D42A27DB-BD31-4B8C-83A1-F6EECF244321}">
                <p14:modId xmlns:p14="http://schemas.microsoft.com/office/powerpoint/2010/main" val="2534931310"/>
              </p:ext>
            </p:extLst>
          </p:nvPr>
        </p:nvGraphicFramePr>
        <p:xfrm>
          <a:off x="342900" y="2212066"/>
          <a:ext cx="6172200" cy="1702031"/>
        </p:xfrm>
        <a:graphic>
          <a:graphicData uri="http://schemas.openxmlformats.org/drawingml/2006/table">
            <a:tbl>
              <a:tblPr/>
              <a:tblGrid>
                <a:gridCol w="1234440"/>
                <a:gridCol w="1234440"/>
                <a:gridCol w="1234440"/>
                <a:gridCol w="1234440"/>
                <a:gridCol w="1234440"/>
              </a:tblGrid>
              <a:tr h="570461">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Team</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Collection</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Topic</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Average </a:t>
                      </a:r>
                      <a:endParaRPr lang="en-US" sz="1200">
                        <a:effectLst/>
                      </a:endParaRPr>
                    </a:p>
                    <a:p>
                      <a:pPr algn="ctr" rtl="0" fontAlgn="t">
                        <a:spcBef>
                          <a:spcPts val="0"/>
                        </a:spcBef>
                        <a:spcAft>
                          <a:spcPts val="0"/>
                        </a:spcAft>
                      </a:pPr>
                      <a:r>
                        <a:rPr lang="en-US" sz="1200" b="0" i="0" u="none" strike="noStrike">
                          <a:solidFill>
                            <a:srgbClr val="FFFFFF"/>
                          </a:solidFill>
                          <a:effectLst/>
                          <a:latin typeface="Arial" panose="020B0604020202020204" pitchFamily="34" charset="0"/>
                        </a:rPr>
                        <a:t>Accuracy</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Filesize</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Runtime</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70461">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Hadoop</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Egypt</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79%</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140M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36s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r h="561109">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Clustering</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Diabetes</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altLang="zh-CN" sz="1200" b="0" i="0" u="none" strike="noStrike">
                          <a:solidFill>
                            <a:srgbClr val="FFFFFF"/>
                          </a:solidFill>
                          <a:effectLst/>
                          <a:latin typeface="Arial" panose="020B0604020202020204" pitchFamily="34" charset="0"/>
                        </a:rPr>
                        <a:t>77%</a:t>
                      </a:r>
                      <a:endParaRPr lang="zh-CN" alt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a:solidFill>
                            <a:srgbClr val="FFFFFF"/>
                          </a:solidFill>
                          <a:effectLst/>
                          <a:latin typeface="Arial" panose="020B0604020202020204" pitchFamily="34" charset="0"/>
                        </a:rPr>
                        <a:t>305M</a:t>
                      </a:r>
                      <a:endParaRPr lang="en-US" sz="120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algn="ctr" rtl="0" fontAlgn="t">
                        <a:spcBef>
                          <a:spcPts val="0"/>
                        </a:spcBef>
                        <a:spcAft>
                          <a:spcPts val="0"/>
                        </a:spcAft>
                      </a:pPr>
                      <a:r>
                        <a:rPr lang="en-US" sz="1200" b="0" i="0" u="none" strike="noStrike" dirty="0">
                          <a:solidFill>
                            <a:srgbClr val="FFFFFF"/>
                          </a:solidFill>
                          <a:effectLst/>
                          <a:latin typeface="Arial" panose="020B0604020202020204" pitchFamily="34" charset="0"/>
                        </a:rPr>
                        <a:t>40s</a:t>
                      </a:r>
                      <a:endParaRPr lang="en-US" sz="1200" dirty="0">
                        <a:effectLst/>
                      </a:endParaRPr>
                    </a:p>
                  </a:txBody>
                  <a:tcPr marL="93518" marR="93518" marT="93518" marB="93518">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lgn="ctr">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r>
            </a:tbl>
          </a:graphicData>
        </a:graphic>
      </p:graphicFrame>
      <p:sp>
        <p:nvSpPr>
          <p:cNvPr id="3" name="Rectangle 1"/>
          <p:cNvSpPr>
            <a:spLocks noChangeArrowheads="1"/>
          </p:cNvSpPr>
          <p:nvPr/>
        </p:nvSpPr>
        <p:spPr bwMode="auto">
          <a:xfrm>
            <a:off x="342900" y="2211388"/>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Future Work</a:t>
            </a:r>
          </a:p>
        </p:txBody>
      </p:sp>
      <p:sp>
        <p:nvSpPr>
          <p:cNvPr id="170" name="Shape 170"/>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For performance improvement</a:t>
            </a:r>
          </a:p>
          <a:p>
            <a:pPr marL="685800" lvl="1" indent="-285750">
              <a:buSzPct val="80000"/>
              <a:buFont typeface="Trebuchet MS"/>
              <a:buChar char="➢"/>
            </a:pPr>
            <a:r>
              <a:rPr lang="en"/>
              <a:t>Use larger training set</a:t>
            </a:r>
          </a:p>
          <a:p>
            <a:endParaRPr/>
          </a:p>
          <a:p>
            <a:pPr marL="685800" lvl="1" indent="-285750">
              <a:buSzPct val="80000"/>
              <a:buFont typeface="Trebuchet MS"/>
              <a:buChar char="➢"/>
            </a:pPr>
            <a:r>
              <a:rPr lang="en"/>
              <a:t>Try using tf-idf value instead of word count in NaiveBayesGenerate.java</a:t>
            </a:r>
          </a:p>
          <a:p>
            <a:endParaRPr/>
          </a:p>
          <a:p>
            <a:pPr marL="685800" lvl="1" indent="-285750">
              <a:buSzPct val="80000"/>
              <a:buFont typeface="Trebuchet MS"/>
              <a:buChar char="➢"/>
            </a:pPr>
            <a:r>
              <a:rPr lang="en"/>
              <a:t>Use more representative features</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Conclusion</a:t>
            </a:r>
          </a:p>
        </p:txBody>
      </p:sp>
      <p:sp>
        <p:nvSpPr>
          <p:cNvPr id="176" name="Shape 176"/>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285750">
              <a:buFont typeface="Trebuchet MS"/>
              <a:buChar char="❖"/>
            </a:pPr>
            <a:r>
              <a:rPr lang="en" sz="1800"/>
              <a:t>Learned feature selection and classification algorithm on Apache Mahout</a:t>
            </a:r>
          </a:p>
          <a:p>
            <a:endParaRPr sz="1800"/>
          </a:p>
          <a:p>
            <a:pPr marL="342900" indent="-285750">
              <a:buFont typeface="Trebuchet MS"/>
              <a:buChar char="❖"/>
            </a:pPr>
            <a:r>
              <a:rPr lang="en" sz="1800"/>
              <a:t>Found a package to predict class label using Naive Bayes classifier generated from Apache Mahout</a:t>
            </a:r>
          </a:p>
          <a:p>
            <a:pPr marL="685800" lvl="1" indent="-257175">
              <a:buFont typeface="Trebuchet MS"/>
              <a:buChar char="➢"/>
            </a:pPr>
            <a:r>
              <a:rPr lang="en" sz="1350"/>
              <a:t>Make it compatible with higher versions of Hadoop, instead of just 1.1.1</a:t>
            </a:r>
          </a:p>
          <a:p>
            <a:endParaRPr sz="1350"/>
          </a:p>
          <a:p>
            <a:pPr marL="342900" indent="-285750">
              <a:buFont typeface="Trebuchet MS"/>
              <a:buChar char="❖"/>
            </a:pPr>
            <a:r>
              <a:rPr lang="en" sz="1800"/>
              <a:t>Found a package for M/R Naive Bayes classifier</a:t>
            </a:r>
          </a:p>
          <a:p>
            <a:pPr marL="685800" lvl="1" indent="-257175">
              <a:buFont typeface="Trebuchet MS"/>
              <a:buChar char="➢"/>
            </a:pPr>
            <a:r>
              <a:rPr lang="en" sz="1350"/>
              <a:t>Can be updated later for performance improvement</a:t>
            </a: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Thanks</a:t>
            </a:r>
          </a:p>
        </p:txBody>
      </p:sp>
      <p:sp>
        <p:nvSpPr>
          <p:cNvPr id="182" name="Shape 182"/>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a:t>We give our thanks to</a:t>
            </a:r>
          </a:p>
          <a:p>
            <a:pPr marL="685800" lvl="1" indent="-285750">
              <a:buSzPct val="80000"/>
              <a:buFont typeface="Trebuchet MS"/>
              <a:buChar char="➢"/>
            </a:pPr>
            <a:r>
              <a:rPr lang="en"/>
              <a:t>Instructor: Dr. Fox</a:t>
            </a:r>
          </a:p>
          <a:p>
            <a:endParaRPr/>
          </a:p>
          <a:p>
            <a:pPr marL="685800" lvl="1" indent="-285750">
              <a:buSzPct val="80000"/>
              <a:buFont typeface="Trebuchet MS"/>
              <a:buChar char="➢"/>
            </a:pPr>
            <a:r>
              <a:rPr lang="en"/>
              <a:t>TA: Mohamed Magdy and Sunshin Lee</a:t>
            </a:r>
          </a:p>
          <a:p>
            <a:endParaRPr/>
          </a:p>
          <a:p>
            <a:pPr marL="685800" lvl="1" indent="-285750">
              <a:buSzPct val="80000"/>
              <a:buFont typeface="Trebuchet MS"/>
              <a:buChar char="➢"/>
            </a:pPr>
            <a:r>
              <a:rPr lang="en"/>
              <a:t>Classmates</a:t>
            </a:r>
          </a:p>
          <a:p>
            <a:pPr marL="1028700" lvl="2" indent="-285750">
              <a:buSzPct val="80000"/>
              <a:buFont typeface="Trebuchet MS"/>
              <a:buChar char="■"/>
            </a:pPr>
            <a:r>
              <a:rPr lang="en"/>
              <a:t>Jose Cadena from Hadoop Team</a:t>
            </a:r>
          </a:p>
          <a:p>
            <a:pPr marL="1028700" lvl="2" indent="-285750">
              <a:buSzPct val="80000"/>
              <a:buFont typeface="Trebuchet MS"/>
              <a:buChar char="■"/>
            </a:pPr>
            <a:r>
              <a:rPr lang="en"/>
              <a:t>Reducing Noise Team</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Acknowledgements</a:t>
            </a:r>
            <a:endParaRPr lang="zh-CN" altLang="en-US" dirty="0"/>
          </a:p>
        </p:txBody>
      </p:sp>
      <p:sp>
        <p:nvSpPr>
          <p:cNvPr id="3" name="文本占位符 2"/>
          <p:cNvSpPr>
            <a:spLocks noGrp="1"/>
          </p:cNvSpPr>
          <p:nvPr>
            <p:ph type="body" idx="1"/>
          </p:nvPr>
        </p:nvSpPr>
        <p:spPr/>
        <p:txBody>
          <a:bodyPr/>
          <a:lstStyle/>
          <a:p>
            <a:r>
              <a:rPr lang="en-US" altLang="zh-CN" sz="1600" dirty="0"/>
              <a:t>We would like to thank our instructor Dr. Edward A. Fox, who brought us into this interesting project. We would like to thank our TAs, Mohamed </a:t>
            </a:r>
            <a:r>
              <a:rPr lang="en-US" altLang="zh-CN" sz="1600" dirty="0" err="1"/>
              <a:t>Magdy</a:t>
            </a:r>
            <a:r>
              <a:rPr lang="en-US" altLang="zh-CN" sz="1600" dirty="0"/>
              <a:t> and </a:t>
            </a:r>
            <a:r>
              <a:rPr lang="en-US" altLang="zh-CN" sz="1600" dirty="0" err="1"/>
              <a:t>Sunshin</a:t>
            </a:r>
            <a:r>
              <a:rPr lang="en-US" altLang="zh-CN" sz="1600" dirty="0"/>
              <a:t> Lee, for their continued support and valuable suggestions throughout the project. We would also give special thanks to Jose Cadena from the </a:t>
            </a:r>
            <a:r>
              <a:rPr lang="en-US" altLang="zh-CN" sz="1600" dirty="0" err="1"/>
              <a:t>Hadoop</a:t>
            </a:r>
            <a:r>
              <a:rPr lang="en-US" altLang="zh-CN" sz="1600" dirty="0"/>
              <a:t> team, who helped us with input and output formatting problems. Further, we thank the Reducing Noise team, which provided cleaned tweets and webpages for us to work on. Finally, thanks go to the support of NSF grant IIS - 1319578, III: Small: Integrated Digital Event Archiving and Library (IDEAL).</a:t>
            </a:r>
            <a:endParaRPr lang="zh-CN" altLang="zh-CN" sz="1600" dirty="0"/>
          </a:p>
        </p:txBody>
      </p:sp>
    </p:spTree>
    <p:extLst>
      <p:ext uri="{BB962C8B-B14F-4D97-AF65-F5344CB8AC3E}">
        <p14:creationId xmlns:p14="http://schemas.microsoft.com/office/powerpoint/2010/main" val="2466862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Questions</a:t>
            </a:r>
          </a:p>
        </p:txBody>
      </p:sp>
      <p:sp>
        <p:nvSpPr>
          <p:cNvPr id="188" name="Shape 188"/>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endParaRPr/>
          </a:p>
        </p:txBody>
      </p:sp>
      <p:pic>
        <p:nvPicPr>
          <p:cNvPr id="189" name="Shape 189"/>
          <p:cNvPicPr preferRelativeResize="0"/>
          <p:nvPr/>
        </p:nvPicPr>
        <p:blipFill>
          <a:blip r:embed="rId3">
            <a:alphaModFix/>
          </a:blip>
          <a:stretch>
            <a:fillRect/>
          </a:stretch>
        </p:blipFill>
        <p:spPr>
          <a:xfrm>
            <a:off x="1490607" y="1502174"/>
            <a:ext cx="3876787" cy="28351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Overview</a:t>
            </a:r>
          </a:p>
        </p:txBody>
      </p:sp>
      <p:sp>
        <p:nvSpPr>
          <p:cNvPr id="84" name="Shape 84"/>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285750">
              <a:buFont typeface="Trebuchet MS"/>
              <a:buChar char="❖"/>
            </a:pPr>
            <a:r>
              <a:rPr lang="en" sz="1600" dirty="0" smtClean="0"/>
              <a:t>Background</a:t>
            </a:r>
          </a:p>
          <a:p>
            <a:pPr marL="57150"/>
            <a:endParaRPr lang="en" sz="1600" dirty="0"/>
          </a:p>
          <a:p>
            <a:pPr marL="342900" indent="-285750">
              <a:buFont typeface="Trebuchet MS"/>
              <a:buChar char="❖"/>
            </a:pPr>
            <a:r>
              <a:rPr lang="en" sz="1600" dirty="0" smtClean="0"/>
              <a:t>Algorithm</a:t>
            </a:r>
          </a:p>
          <a:p>
            <a:pPr marL="57150"/>
            <a:endParaRPr lang="en" sz="1600" dirty="0"/>
          </a:p>
          <a:p>
            <a:pPr marL="342900" indent="-285750">
              <a:buFont typeface="Trebuchet MS"/>
              <a:buChar char="❖"/>
            </a:pPr>
            <a:r>
              <a:rPr lang="en" sz="1600" dirty="0" smtClean="0"/>
              <a:t>Implementation</a:t>
            </a:r>
          </a:p>
          <a:p>
            <a:pPr marL="57150"/>
            <a:endParaRPr lang="en" sz="1600" dirty="0"/>
          </a:p>
          <a:p>
            <a:pPr marL="342900" indent="-285750">
              <a:buFont typeface="Trebuchet MS"/>
              <a:buChar char="❖"/>
            </a:pPr>
            <a:r>
              <a:rPr lang="en" sz="1600" dirty="0"/>
              <a:t>Result and </a:t>
            </a:r>
            <a:r>
              <a:rPr lang="en" sz="1600" dirty="0" smtClean="0"/>
              <a:t>Evaluation</a:t>
            </a:r>
          </a:p>
          <a:p>
            <a:pPr marL="57150"/>
            <a:endParaRPr lang="en" sz="1600" dirty="0"/>
          </a:p>
          <a:p>
            <a:pPr marL="342900" indent="-285750">
              <a:buFont typeface="Trebuchet MS"/>
              <a:buChar char="❖"/>
            </a:pPr>
            <a:r>
              <a:rPr lang="en" sz="1600" dirty="0"/>
              <a:t>Future </a:t>
            </a:r>
            <a:r>
              <a:rPr lang="en" sz="1600" dirty="0" smtClean="0"/>
              <a:t>Work</a:t>
            </a:r>
          </a:p>
          <a:p>
            <a:pPr marL="57150"/>
            <a:endParaRPr lang="en" sz="1600" dirty="0"/>
          </a:p>
          <a:p>
            <a:pPr marL="342900" indent="-285750">
              <a:buFont typeface="Trebuchet MS"/>
              <a:buChar char="❖"/>
            </a:pPr>
            <a:r>
              <a:rPr lang="en" sz="1600" dirty="0"/>
              <a:t>Conclusion</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Background</a:t>
            </a:r>
          </a:p>
        </p:txBody>
      </p:sp>
      <p:sp>
        <p:nvSpPr>
          <p:cNvPr id="90" name="Shape 90"/>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sz="2000" dirty="0"/>
              <a:t>Feature Extraction</a:t>
            </a:r>
          </a:p>
          <a:p>
            <a:pPr marL="685800" lvl="1" indent="-285750">
              <a:buSzPct val="80000"/>
              <a:buFont typeface="Trebuchet MS"/>
              <a:buChar char="➢"/>
            </a:pPr>
            <a:r>
              <a:rPr lang="en" sz="2000" dirty="0"/>
              <a:t>Words extracted as features</a:t>
            </a:r>
          </a:p>
          <a:p>
            <a:endParaRPr sz="2000" dirty="0"/>
          </a:p>
          <a:p>
            <a:pPr marL="342900" indent="-314325">
              <a:buFont typeface="Trebuchet MS"/>
              <a:buChar char="❖"/>
            </a:pPr>
            <a:r>
              <a:rPr lang="en" sz="2000" dirty="0"/>
              <a:t>Feature Selection</a:t>
            </a:r>
          </a:p>
          <a:p>
            <a:pPr marL="685800" lvl="1" indent="-285750">
              <a:buSzPct val="80000"/>
              <a:buFont typeface="Trebuchet MS"/>
              <a:buChar char="➢"/>
            </a:pPr>
            <a:r>
              <a:rPr lang="en" sz="2000" dirty="0"/>
              <a:t>Feature vectors generated from Apache Mahout</a:t>
            </a:r>
          </a:p>
          <a:p>
            <a:endParaRPr sz="2000" dirty="0"/>
          </a:p>
          <a:p>
            <a:pPr marL="342900" indent="-314325">
              <a:buFont typeface="Trebuchet MS"/>
              <a:buChar char="❖"/>
            </a:pPr>
            <a:r>
              <a:rPr lang="en" sz="2000" dirty="0" smtClean="0"/>
              <a:t>Classification – enforce Solr search engine</a:t>
            </a:r>
            <a:endParaRPr lang="en" sz="2000" dirty="0"/>
          </a:p>
          <a:p>
            <a:pPr marL="685800" lvl="1" indent="-285750">
              <a:buSzPct val="80000"/>
              <a:buFont typeface="Trebuchet MS"/>
              <a:buChar char="➢"/>
            </a:pPr>
            <a:r>
              <a:rPr lang="en" sz="2000" dirty="0"/>
              <a:t>Naive Bayes</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dirty="0" smtClean="0"/>
              <a:t>Algorithm</a:t>
            </a:r>
            <a:endParaRPr lang="en" dirty="0"/>
          </a:p>
        </p:txBody>
      </p:sp>
      <p:sp>
        <p:nvSpPr>
          <p:cNvPr id="90" name="Shape 90"/>
          <p:cNvSpPr txBox="1">
            <a:spLocks noGrp="1"/>
          </p:cNvSpPr>
          <p:nvPr>
            <p:ph type="body" idx="1"/>
          </p:nvPr>
        </p:nvSpPr>
        <p:spPr>
          <a:xfrm>
            <a:off x="342900" y="1440471"/>
            <a:ext cx="6172200" cy="2794274"/>
          </a:xfrm>
          <a:prstGeom prst="rect">
            <a:avLst/>
          </a:prstGeom>
        </p:spPr>
        <p:txBody>
          <a:bodyPr lIns="68569" tIns="68569" rIns="68569" bIns="68569" anchor="t" anchorCtr="0">
            <a:noAutofit/>
          </a:bodyPr>
          <a:lstStyle/>
          <a:p>
            <a:pPr marL="342900" indent="-314325">
              <a:buFont typeface="Trebuchet MS"/>
              <a:buChar char="❖"/>
            </a:pPr>
            <a:r>
              <a:rPr lang="en" sz="2000" dirty="0" smtClean="0"/>
              <a:t>Text Mining</a:t>
            </a:r>
            <a:endParaRPr lang="en" sz="2000" dirty="0"/>
          </a:p>
          <a:p>
            <a:pPr marL="685800" lvl="1" indent="-285750">
              <a:buSzPct val="80000"/>
              <a:buFont typeface="Trebuchet MS"/>
              <a:buChar char="➢"/>
            </a:pPr>
            <a:r>
              <a:rPr lang="en" sz="2000" dirty="0" smtClean="0">
                <a:solidFill>
                  <a:schemeClr val="accent5"/>
                </a:solidFill>
              </a:rPr>
              <a:t>Na</a:t>
            </a:r>
            <a:r>
              <a:rPr lang="en-US" sz="2000" dirty="0" smtClean="0">
                <a:solidFill>
                  <a:schemeClr val="accent5"/>
                </a:solidFill>
              </a:rPr>
              <a:t>ï</a:t>
            </a:r>
            <a:r>
              <a:rPr lang="en" sz="2000" dirty="0" smtClean="0">
                <a:solidFill>
                  <a:schemeClr val="accent5"/>
                </a:solidFill>
              </a:rPr>
              <a:t>ve </a:t>
            </a:r>
            <a:r>
              <a:rPr lang="en-US" altLang="zh-CN" sz="2000" dirty="0" smtClean="0">
                <a:solidFill>
                  <a:schemeClr val="accent5"/>
                </a:solidFill>
              </a:rPr>
              <a:t>Bayes</a:t>
            </a:r>
            <a:endParaRPr lang="en" sz="2000" dirty="0">
              <a:solidFill>
                <a:schemeClr val="accent5"/>
              </a:solidFill>
            </a:endParaRPr>
          </a:p>
          <a:p>
            <a:endParaRPr sz="2000" dirty="0"/>
          </a:p>
          <a:p>
            <a:pPr marL="685800" lvl="1" indent="-285750">
              <a:buSzPct val="80000"/>
              <a:buFont typeface="Trebuchet MS"/>
              <a:buChar char="➢"/>
            </a:pPr>
            <a:r>
              <a:rPr lang="en" sz="2000" dirty="0" smtClean="0"/>
              <a:t>Random Forest</a:t>
            </a:r>
            <a:endParaRPr lang="en" sz="2000" dirty="0"/>
          </a:p>
          <a:p>
            <a:endParaRPr sz="2000" dirty="0"/>
          </a:p>
          <a:p>
            <a:pPr marL="685800" lvl="1" indent="-285750">
              <a:buSzPct val="80000"/>
              <a:buFont typeface="Trebuchet MS"/>
              <a:buChar char="➢"/>
            </a:pPr>
            <a:r>
              <a:rPr lang="en" sz="2000" dirty="0" smtClean="0"/>
              <a:t>Support Vector Machine (SVM)</a:t>
            </a:r>
          </a:p>
          <a:p>
            <a:pPr marL="400050" lvl="1">
              <a:buSzPct val="80000"/>
            </a:pPr>
            <a:endParaRPr lang="en" sz="2000" dirty="0" smtClean="0"/>
          </a:p>
        </p:txBody>
      </p:sp>
      <p:sp>
        <p:nvSpPr>
          <p:cNvPr id="2" name="文本框 1"/>
          <p:cNvSpPr txBox="1"/>
          <p:nvPr/>
        </p:nvSpPr>
        <p:spPr>
          <a:xfrm>
            <a:off x="1387367" y="3436882"/>
            <a:ext cx="5127734" cy="369332"/>
          </a:xfrm>
          <a:prstGeom prst="rect">
            <a:avLst/>
          </a:prstGeom>
          <a:noFill/>
        </p:spPr>
        <p:txBody>
          <a:bodyPr wrap="square" rtlCol="0">
            <a:spAutoFit/>
          </a:bodyPr>
          <a:lstStyle/>
          <a:p>
            <a:r>
              <a:rPr lang="en-US" altLang="zh-CN" sz="1800" dirty="0" smtClean="0">
                <a:solidFill>
                  <a:schemeClr val="bg1"/>
                </a:solidFill>
              </a:rPr>
              <a:t>Only serial implementation provided by Mahout</a:t>
            </a:r>
            <a:endParaRPr lang="zh-CN" altLang="en-US" sz="1800" dirty="0">
              <a:solidFill>
                <a:schemeClr val="bg1"/>
              </a:solidFill>
            </a:endParaRPr>
          </a:p>
        </p:txBody>
      </p:sp>
    </p:spTree>
    <p:extLst>
      <p:ext uri="{BB962C8B-B14F-4D97-AF65-F5344CB8AC3E}">
        <p14:creationId xmlns:p14="http://schemas.microsoft.com/office/powerpoint/2010/main" val="2119007756"/>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Algorithm - Naive Bayes</a:t>
            </a:r>
          </a:p>
        </p:txBody>
      </p:sp>
      <p:sp>
        <p:nvSpPr>
          <p:cNvPr id="102" name="Shape 102"/>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endParaRPr/>
          </a:p>
        </p:txBody>
      </p:sp>
      <p:pic>
        <p:nvPicPr>
          <p:cNvPr id="1026" name="Picture 2" descr="https://lh6.googleusercontent.com/t-aEVBBQ8xME59ekpFEFtaI7kbOZXrygWI7YU69kZmdQze2haMzHvZ7AzolSXvbrwwiQpB1HEsxi9kPZ6HC_prxcC-vw5ozg-WywktUMY8wZv_UNoP8vsJKut-CLht_-w_OkT_hUj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7" y="1543051"/>
            <a:ext cx="5838825" cy="32766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Implementation</a:t>
            </a:r>
          </a:p>
        </p:txBody>
      </p:sp>
      <p:sp>
        <p:nvSpPr>
          <p:cNvPr id="108" name="Shape 108"/>
          <p:cNvSpPr txBox="1">
            <a:spLocks noGrp="1"/>
          </p:cNvSpPr>
          <p:nvPr>
            <p:ph type="body" idx="1"/>
          </p:nvPr>
        </p:nvSpPr>
        <p:spPr>
          <a:xfrm>
            <a:off x="342900" y="1528201"/>
            <a:ext cx="6172200" cy="2794274"/>
          </a:xfrm>
          <a:prstGeom prst="rect">
            <a:avLst/>
          </a:prstGeom>
        </p:spPr>
        <p:txBody>
          <a:bodyPr lIns="68569" tIns="68569" rIns="68569" bIns="68569" anchor="t" anchorCtr="0">
            <a:noAutofit/>
          </a:bodyPr>
          <a:lstStyle/>
          <a:p>
            <a:pPr marL="342900" indent="-314325">
              <a:spcBef>
                <a:spcPts val="450"/>
              </a:spcBef>
              <a:buFont typeface="Trebuchet MS"/>
              <a:buChar char="❖"/>
            </a:pPr>
            <a:r>
              <a:rPr lang="en" sz="1800" dirty="0"/>
              <a:t>D</a:t>
            </a:r>
            <a:r>
              <a:rPr lang="en-US" altLang="zh-CN" sz="1800" dirty="0" err="1"/>
              <a:t>ata</a:t>
            </a:r>
            <a:r>
              <a:rPr lang="en-US" altLang="zh-CN" sz="1800" dirty="0"/>
              <a:t> labeling</a:t>
            </a:r>
          </a:p>
          <a:p>
            <a:pPr marL="342900" lvl="3" indent="-314325">
              <a:spcBef>
                <a:spcPts val="450"/>
              </a:spcBef>
              <a:buFont typeface="Trebuchet MS"/>
              <a:buChar char="❖"/>
            </a:pPr>
            <a:r>
              <a:rPr lang="en-US" dirty="0"/>
              <a:t>Data source: cleaned data from reducing noise team.</a:t>
            </a:r>
          </a:p>
          <a:p>
            <a:pPr marL="342900" lvl="3" indent="-314325">
              <a:spcBef>
                <a:spcPts val="450"/>
              </a:spcBef>
              <a:buFont typeface="Trebuchet MS"/>
              <a:buChar char="❖"/>
            </a:pPr>
            <a:r>
              <a:rPr lang="en-US" dirty="0"/>
              <a:t>Collection: small collection, large collection.</a:t>
            </a:r>
          </a:p>
          <a:p>
            <a:pPr marL="342900" lvl="3" indent="-314325">
              <a:spcBef>
                <a:spcPts val="450"/>
              </a:spcBef>
              <a:buFont typeface="Trebuchet MS"/>
              <a:buChar char="❖"/>
            </a:pPr>
            <a:r>
              <a:rPr lang="en-US" dirty="0"/>
              <a:t>Each collection has tweets and webpages.</a:t>
            </a:r>
          </a:p>
          <a:p>
            <a:pPr marL="342900" lvl="3" indent="-314325">
              <a:spcBef>
                <a:spcPts val="450"/>
              </a:spcBef>
              <a:buFont typeface="Trebuchet MS"/>
              <a:buChar char="❖"/>
            </a:pPr>
            <a:r>
              <a:rPr lang="en-US" dirty="0"/>
              <a:t>Each has 8 topics(come from 8 teams).</a:t>
            </a:r>
          </a:p>
          <a:p>
            <a:pPr marL="342900" indent="-314325">
              <a:spcBef>
                <a:spcPts val="450"/>
              </a:spcBef>
              <a:buFont typeface="Trebuchet MS"/>
              <a:buChar char="❖"/>
            </a:pPr>
            <a:r>
              <a:rPr lang="en-US" sz="1800" dirty="0" smtClean="0"/>
              <a:t>Each </a:t>
            </a:r>
            <a:r>
              <a:rPr lang="en-US" sz="1800" dirty="0"/>
              <a:t>topics: 100 positive,100 negative</a:t>
            </a:r>
          </a:p>
          <a:p>
            <a:pPr marL="342900" indent="-314325">
              <a:spcBef>
                <a:spcPts val="450"/>
              </a:spcBef>
              <a:buFont typeface="Trebuchet MS"/>
              <a:buChar char="❖"/>
            </a:pPr>
            <a:r>
              <a:rPr lang="en-US" sz="1800" dirty="0"/>
              <a:t>Train set: 80% </a:t>
            </a:r>
            <a:r>
              <a:rPr lang="en-US" sz="1800" dirty="0" smtClean="0"/>
              <a:t>samples</a:t>
            </a:r>
          </a:p>
          <a:p>
            <a:pPr marL="342900" indent="-314325">
              <a:spcBef>
                <a:spcPts val="450"/>
              </a:spcBef>
              <a:buFont typeface="Trebuchet MS"/>
              <a:buChar char="❖"/>
            </a:pPr>
            <a:r>
              <a:rPr lang="en-US" sz="1800" dirty="0" smtClean="0"/>
              <a:t>Measurement of Accuracy: </a:t>
            </a:r>
            <a:r>
              <a:rPr lang="en-US" altLang="zh-CN" sz="1800" dirty="0" smtClean="0"/>
              <a:t>5-fold Cross-Validation</a:t>
            </a:r>
            <a:endParaRPr lang="en" sz="1800" dirty="0"/>
          </a:p>
          <a:p>
            <a:pPr>
              <a:spcBef>
                <a:spcPts val="450"/>
              </a:spcBef>
            </a:pPr>
            <a:endParaRPr dirty="0"/>
          </a:p>
        </p:txBody>
      </p:sp>
    </p:spTree>
    <p:extLst>
      <p:ext uri="{BB962C8B-B14F-4D97-AF65-F5344CB8AC3E}">
        <p14:creationId xmlns:p14="http://schemas.microsoft.com/office/powerpoint/2010/main" val="4248303593"/>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Implementation</a:t>
            </a:r>
          </a:p>
        </p:txBody>
      </p:sp>
      <p:sp>
        <p:nvSpPr>
          <p:cNvPr id="108" name="Shape 108"/>
          <p:cNvSpPr txBox="1">
            <a:spLocks noGrp="1"/>
          </p:cNvSpPr>
          <p:nvPr>
            <p:ph type="body" idx="1"/>
          </p:nvPr>
        </p:nvSpPr>
        <p:spPr>
          <a:xfrm>
            <a:off x="342900" y="1528201"/>
            <a:ext cx="6172200" cy="2794274"/>
          </a:xfrm>
          <a:prstGeom prst="rect">
            <a:avLst/>
          </a:prstGeom>
        </p:spPr>
        <p:txBody>
          <a:bodyPr lIns="68569" tIns="68569" rIns="68569" bIns="68569" anchor="t" anchorCtr="0">
            <a:noAutofit/>
          </a:bodyPr>
          <a:lstStyle/>
          <a:p>
            <a:pPr marL="342900" indent="-314325">
              <a:spcBef>
                <a:spcPts val="450"/>
              </a:spcBef>
              <a:buFont typeface="Trebuchet MS"/>
              <a:buChar char="❖"/>
            </a:pPr>
            <a:r>
              <a:rPr lang="en"/>
              <a:t>Apache Mahout Naive Bayes</a:t>
            </a:r>
          </a:p>
          <a:p>
            <a:pPr>
              <a:spcBef>
                <a:spcPts val="450"/>
              </a:spcBef>
            </a:pPr>
            <a:endParaRPr/>
          </a:p>
        </p:txBody>
      </p:sp>
      <p:pic>
        <p:nvPicPr>
          <p:cNvPr id="109" name="Shape 109"/>
          <p:cNvPicPr preferRelativeResize="0"/>
          <p:nvPr/>
        </p:nvPicPr>
        <p:blipFill>
          <a:blip r:embed="rId3">
            <a:alphaModFix/>
          </a:blip>
          <a:stretch>
            <a:fillRect/>
          </a:stretch>
        </p:blipFill>
        <p:spPr>
          <a:xfrm>
            <a:off x="2305922" y="2080565"/>
            <a:ext cx="1771650" cy="885825"/>
          </a:xfrm>
          <a:prstGeom prst="rect">
            <a:avLst/>
          </a:prstGeom>
          <a:noFill/>
          <a:ln>
            <a:noFill/>
          </a:ln>
        </p:spPr>
      </p:pic>
      <p:sp>
        <p:nvSpPr>
          <p:cNvPr id="110" name="Shape 110"/>
          <p:cNvSpPr/>
          <p:nvPr/>
        </p:nvSpPr>
        <p:spPr>
          <a:xfrm>
            <a:off x="1768013" y="2419370"/>
            <a:ext cx="401399" cy="133875"/>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pic>
        <p:nvPicPr>
          <p:cNvPr id="111" name="Shape 111"/>
          <p:cNvPicPr preferRelativeResize="0"/>
          <p:nvPr/>
        </p:nvPicPr>
        <p:blipFill>
          <a:blip r:embed="rId4">
            <a:alphaModFix/>
          </a:blip>
          <a:stretch>
            <a:fillRect/>
          </a:stretch>
        </p:blipFill>
        <p:spPr>
          <a:xfrm>
            <a:off x="45581" y="2219869"/>
            <a:ext cx="1585913" cy="607219"/>
          </a:xfrm>
          <a:prstGeom prst="rect">
            <a:avLst/>
          </a:prstGeom>
          <a:noFill/>
          <a:ln>
            <a:noFill/>
          </a:ln>
        </p:spPr>
      </p:pic>
      <p:sp>
        <p:nvSpPr>
          <p:cNvPr id="112" name="Shape 112"/>
          <p:cNvSpPr/>
          <p:nvPr/>
        </p:nvSpPr>
        <p:spPr>
          <a:xfrm>
            <a:off x="4214091" y="2456550"/>
            <a:ext cx="401399" cy="133875"/>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pic>
        <p:nvPicPr>
          <p:cNvPr id="113" name="Shape 113"/>
          <p:cNvPicPr preferRelativeResize="0"/>
          <p:nvPr/>
        </p:nvPicPr>
        <p:blipFill>
          <a:blip r:embed="rId5">
            <a:alphaModFix/>
          </a:blip>
          <a:stretch>
            <a:fillRect/>
          </a:stretch>
        </p:blipFill>
        <p:spPr>
          <a:xfrm>
            <a:off x="4752019" y="2062697"/>
            <a:ext cx="1950244" cy="921544"/>
          </a:xfrm>
          <a:prstGeom prst="rect">
            <a:avLst/>
          </a:prstGeom>
          <a:noFill/>
          <a:ln>
            <a:noFill/>
          </a:ln>
        </p:spPr>
      </p:pic>
      <p:pic>
        <p:nvPicPr>
          <p:cNvPr id="114" name="Shape 114"/>
          <p:cNvPicPr preferRelativeResize="0"/>
          <p:nvPr/>
        </p:nvPicPr>
        <p:blipFill>
          <a:blip r:embed="rId6">
            <a:alphaModFix/>
          </a:blip>
          <a:stretch>
            <a:fillRect/>
          </a:stretch>
        </p:blipFill>
        <p:spPr>
          <a:xfrm>
            <a:off x="3400388" y="3202913"/>
            <a:ext cx="2028825" cy="1178719"/>
          </a:xfrm>
          <a:prstGeom prst="rect">
            <a:avLst/>
          </a:prstGeom>
          <a:noFill/>
          <a:ln>
            <a:noFill/>
          </a:ln>
        </p:spPr>
      </p:pic>
      <p:sp>
        <p:nvSpPr>
          <p:cNvPr id="115" name="Shape 115"/>
          <p:cNvSpPr/>
          <p:nvPr/>
        </p:nvSpPr>
        <p:spPr>
          <a:xfrm rot="10800000">
            <a:off x="5760394" y="3378206"/>
            <a:ext cx="401399" cy="445950"/>
          </a:xfrm>
          <a:prstGeom prst="bentArrow">
            <a:avLst>
              <a:gd name="adj1" fmla="val 25000"/>
              <a:gd name="adj2" fmla="val 25000"/>
              <a:gd name="adj3" fmla="val 25000"/>
              <a:gd name="adj4" fmla="val 4375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sp>
        <p:nvSpPr>
          <p:cNvPr id="116" name="Shape 116"/>
          <p:cNvSpPr/>
          <p:nvPr/>
        </p:nvSpPr>
        <p:spPr>
          <a:xfrm>
            <a:off x="787875" y="3274144"/>
            <a:ext cx="2155500" cy="921599"/>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r>
              <a:rPr lang="en" sz="1200" dirty="0">
                <a:solidFill>
                  <a:srgbClr val="FF0000"/>
                </a:solidFill>
              </a:rPr>
              <a:t>Class label prediction for new data is not supported</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a:t>Implementation</a:t>
            </a:r>
          </a:p>
        </p:txBody>
      </p:sp>
      <p:sp>
        <p:nvSpPr>
          <p:cNvPr id="122" name="Shape 122"/>
          <p:cNvSpPr txBox="1">
            <a:spLocks noGrp="1"/>
          </p:cNvSpPr>
          <p:nvPr>
            <p:ph type="body" idx="1"/>
          </p:nvPr>
        </p:nvSpPr>
        <p:spPr>
          <a:xfrm>
            <a:off x="342900" y="1528201"/>
            <a:ext cx="6172200" cy="2794274"/>
          </a:xfrm>
          <a:prstGeom prst="rect">
            <a:avLst/>
          </a:prstGeom>
        </p:spPr>
        <p:txBody>
          <a:bodyPr lIns="68569" tIns="68569" rIns="68569" bIns="68569" anchor="t" anchorCtr="0">
            <a:noAutofit/>
          </a:bodyPr>
          <a:lstStyle/>
          <a:p>
            <a:pPr marL="342900" indent="-314325">
              <a:spcBef>
                <a:spcPts val="450"/>
              </a:spcBef>
              <a:buFont typeface="Trebuchet MS"/>
              <a:buChar char="❖"/>
            </a:pPr>
            <a:r>
              <a:rPr lang="en"/>
              <a:t>Apache Mahout Naive Bayes</a:t>
            </a:r>
          </a:p>
          <a:p>
            <a:pPr>
              <a:spcBef>
                <a:spcPts val="450"/>
              </a:spcBef>
            </a:pPr>
            <a:endParaRPr/>
          </a:p>
        </p:txBody>
      </p:sp>
      <p:pic>
        <p:nvPicPr>
          <p:cNvPr id="123" name="Shape 123"/>
          <p:cNvPicPr preferRelativeResize="0"/>
          <p:nvPr/>
        </p:nvPicPr>
        <p:blipFill>
          <a:blip r:embed="rId3">
            <a:alphaModFix/>
          </a:blip>
          <a:stretch>
            <a:fillRect/>
          </a:stretch>
        </p:blipFill>
        <p:spPr>
          <a:xfrm>
            <a:off x="2305922" y="2080565"/>
            <a:ext cx="1771650" cy="885825"/>
          </a:xfrm>
          <a:prstGeom prst="rect">
            <a:avLst/>
          </a:prstGeom>
          <a:noFill/>
          <a:ln>
            <a:noFill/>
          </a:ln>
        </p:spPr>
      </p:pic>
      <p:sp>
        <p:nvSpPr>
          <p:cNvPr id="124" name="Shape 124"/>
          <p:cNvSpPr/>
          <p:nvPr/>
        </p:nvSpPr>
        <p:spPr>
          <a:xfrm>
            <a:off x="1768013" y="2419370"/>
            <a:ext cx="401399" cy="133875"/>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pic>
        <p:nvPicPr>
          <p:cNvPr id="125" name="Shape 125"/>
          <p:cNvPicPr preferRelativeResize="0"/>
          <p:nvPr/>
        </p:nvPicPr>
        <p:blipFill>
          <a:blip r:embed="rId4">
            <a:alphaModFix/>
          </a:blip>
          <a:stretch>
            <a:fillRect/>
          </a:stretch>
        </p:blipFill>
        <p:spPr>
          <a:xfrm>
            <a:off x="45581" y="2219869"/>
            <a:ext cx="1585913" cy="607219"/>
          </a:xfrm>
          <a:prstGeom prst="rect">
            <a:avLst/>
          </a:prstGeom>
          <a:noFill/>
          <a:ln>
            <a:noFill/>
          </a:ln>
        </p:spPr>
      </p:pic>
      <p:sp>
        <p:nvSpPr>
          <p:cNvPr id="126" name="Shape 126"/>
          <p:cNvSpPr/>
          <p:nvPr/>
        </p:nvSpPr>
        <p:spPr>
          <a:xfrm>
            <a:off x="4214091" y="2456550"/>
            <a:ext cx="401399" cy="133875"/>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pic>
        <p:nvPicPr>
          <p:cNvPr id="127" name="Shape 127"/>
          <p:cNvPicPr preferRelativeResize="0"/>
          <p:nvPr/>
        </p:nvPicPr>
        <p:blipFill>
          <a:blip r:embed="rId5">
            <a:alphaModFix/>
          </a:blip>
          <a:stretch>
            <a:fillRect/>
          </a:stretch>
        </p:blipFill>
        <p:spPr>
          <a:xfrm>
            <a:off x="4752019" y="2062697"/>
            <a:ext cx="1950244" cy="921544"/>
          </a:xfrm>
          <a:prstGeom prst="rect">
            <a:avLst/>
          </a:prstGeom>
          <a:noFill/>
          <a:ln>
            <a:noFill/>
          </a:ln>
        </p:spPr>
      </p:pic>
      <p:pic>
        <p:nvPicPr>
          <p:cNvPr id="128" name="Shape 128"/>
          <p:cNvPicPr preferRelativeResize="0"/>
          <p:nvPr/>
        </p:nvPicPr>
        <p:blipFill>
          <a:blip r:embed="rId6">
            <a:alphaModFix/>
          </a:blip>
          <a:stretch>
            <a:fillRect/>
          </a:stretch>
        </p:blipFill>
        <p:spPr>
          <a:xfrm>
            <a:off x="3400388" y="3202913"/>
            <a:ext cx="2028825" cy="1178719"/>
          </a:xfrm>
          <a:prstGeom prst="rect">
            <a:avLst/>
          </a:prstGeom>
          <a:noFill/>
          <a:ln>
            <a:noFill/>
          </a:ln>
        </p:spPr>
      </p:pic>
      <p:sp>
        <p:nvSpPr>
          <p:cNvPr id="129" name="Shape 129"/>
          <p:cNvSpPr/>
          <p:nvPr/>
        </p:nvSpPr>
        <p:spPr>
          <a:xfrm rot="10800000">
            <a:off x="5760394" y="3378206"/>
            <a:ext cx="401399" cy="445950"/>
          </a:xfrm>
          <a:prstGeom prst="bentArrow">
            <a:avLst>
              <a:gd name="adj1" fmla="val 25000"/>
              <a:gd name="adj2" fmla="val 25000"/>
              <a:gd name="adj3" fmla="val 25000"/>
              <a:gd name="adj4" fmla="val 43750"/>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endParaRPr sz="1050"/>
          </a:p>
        </p:txBody>
      </p:sp>
      <p:sp>
        <p:nvSpPr>
          <p:cNvPr id="130" name="Shape 130"/>
          <p:cNvSpPr/>
          <p:nvPr/>
        </p:nvSpPr>
        <p:spPr>
          <a:xfrm>
            <a:off x="787875" y="3274144"/>
            <a:ext cx="2155500" cy="921599"/>
          </a:xfrm>
          <a:prstGeom prst="roundRect">
            <a:avLst>
              <a:gd name="adj" fmla="val 16667"/>
            </a:avLst>
          </a:prstGeom>
          <a:solidFill>
            <a:schemeClr val="lt2"/>
          </a:solidFill>
          <a:ln w="19050" cap="flat">
            <a:solidFill>
              <a:schemeClr val="dk2"/>
            </a:solidFill>
            <a:prstDash val="solid"/>
            <a:round/>
            <a:headEnd type="none" w="med" len="med"/>
            <a:tailEnd type="none" w="med" len="med"/>
          </a:ln>
        </p:spPr>
        <p:txBody>
          <a:bodyPr lIns="68569" tIns="68569" rIns="68569" bIns="68569" anchor="ctr" anchorCtr="0">
            <a:noAutofit/>
          </a:bodyPr>
          <a:lstStyle/>
          <a:p>
            <a:r>
              <a:rPr lang="en" sz="1200" dirty="0">
                <a:solidFill>
                  <a:srgbClr val="FF0000"/>
                </a:solidFill>
              </a:rPr>
              <a:t>Learning Apache Mahout Classification</a:t>
            </a:r>
          </a:p>
          <a:p>
            <a:endParaRPr sz="1200" dirty="0">
              <a:solidFill>
                <a:srgbClr val="00FF00"/>
              </a:solidFill>
            </a:endParaRPr>
          </a:p>
          <a:p>
            <a:r>
              <a:rPr lang="en" sz="1200" dirty="0" smtClean="0">
                <a:solidFill>
                  <a:srgbClr val="00B050"/>
                </a:solidFill>
              </a:rPr>
              <a:t>work </a:t>
            </a:r>
            <a:r>
              <a:rPr lang="en" sz="1200" dirty="0">
                <a:solidFill>
                  <a:srgbClr val="00B050"/>
                </a:solidFill>
              </a:rPr>
              <a:t>for Hadoop </a:t>
            </a:r>
            <a:r>
              <a:rPr lang="en" sz="1200" dirty="0" smtClean="0">
                <a:solidFill>
                  <a:srgbClr val="00B050"/>
                </a:solidFill>
              </a:rPr>
              <a:t>1.x</a:t>
            </a:r>
            <a:endParaRPr sz="1200" dirty="0">
              <a:solidFill>
                <a:srgbClr val="FF0000"/>
              </a:solidFill>
            </a:endParaRP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42900" y="797421"/>
            <a:ext cx="6172200" cy="643050"/>
          </a:xfrm>
          <a:prstGeom prst="rect">
            <a:avLst/>
          </a:prstGeom>
        </p:spPr>
        <p:txBody>
          <a:bodyPr lIns="68569" tIns="68569" rIns="68569" bIns="68569" anchor="b" anchorCtr="0">
            <a:noAutofit/>
          </a:bodyPr>
          <a:lstStyle/>
          <a:p>
            <a:r>
              <a:rPr lang="en" dirty="0"/>
              <a:t>Implementation</a:t>
            </a:r>
          </a:p>
        </p:txBody>
      </p:sp>
      <p:sp>
        <p:nvSpPr>
          <p:cNvPr id="136" name="Shape 136"/>
          <p:cNvSpPr txBox="1">
            <a:spLocks noGrp="1"/>
          </p:cNvSpPr>
          <p:nvPr>
            <p:ph type="body" idx="1"/>
          </p:nvPr>
        </p:nvSpPr>
        <p:spPr>
          <a:xfrm>
            <a:off x="342900" y="1543051"/>
            <a:ext cx="6172200" cy="2794274"/>
          </a:xfrm>
          <a:prstGeom prst="rect">
            <a:avLst/>
          </a:prstGeom>
        </p:spPr>
        <p:txBody>
          <a:bodyPr lIns="68569" tIns="68569" rIns="68569" bIns="68569" anchor="t" anchorCtr="0">
            <a:noAutofit/>
          </a:bodyPr>
          <a:lstStyle/>
          <a:p>
            <a:pPr marL="342900" indent="-314325">
              <a:buFont typeface="Trebuchet MS"/>
              <a:buChar char="❖"/>
            </a:pPr>
            <a:r>
              <a:rPr lang="en" sz="2000" dirty="0" smtClean="0"/>
              <a:t>pangool: </a:t>
            </a:r>
            <a:r>
              <a:rPr lang="en" sz="2000" dirty="0">
                <a:solidFill>
                  <a:srgbClr val="00B050"/>
                </a:solidFill>
              </a:rPr>
              <a:t>100% compatible with different versions of Hadoop</a:t>
            </a:r>
          </a:p>
          <a:p>
            <a:pPr marL="685800" lvl="1" indent="-285750">
              <a:buSzPct val="80000"/>
              <a:buFont typeface="Trebuchet MS"/>
              <a:buChar char="➢"/>
            </a:pPr>
            <a:r>
              <a:rPr lang="en" sz="2000" dirty="0"/>
              <a:t>Naive Bayes classification with MapReduce</a:t>
            </a:r>
          </a:p>
          <a:p>
            <a:pPr marL="342900" indent="-314325">
              <a:buFont typeface="Trebuchet MS"/>
              <a:buChar char="❖"/>
            </a:pPr>
            <a:endParaRPr lang="en" sz="2000" dirty="0" smtClean="0"/>
          </a:p>
          <a:p>
            <a:pPr marL="342900" indent="-314325">
              <a:buFont typeface="Trebuchet MS"/>
              <a:buChar char="❖"/>
            </a:pPr>
            <a:r>
              <a:rPr lang="en" sz="2000" dirty="0" smtClean="0"/>
              <a:t>Jose </a:t>
            </a:r>
            <a:r>
              <a:rPr lang="en" sz="2000" dirty="0"/>
              <a:t>Cadena from Hadoop Team</a:t>
            </a:r>
          </a:p>
          <a:p>
            <a:pPr marL="685800" lvl="1" indent="-285750">
              <a:buSzPct val="80000"/>
              <a:buFont typeface="Trebuchet MS"/>
              <a:buChar char="➢"/>
            </a:pPr>
            <a:r>
              <a:rPr lang="en" sz="2000" dirty="0"/>
              <a:t>made our program able to read in .avro file and write to .avro file</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684</TotalTime>
  <Words>597</Words>
  <Application>Microsoft Office PowerPoint</Application>
  <PresentationFormat>自定义</PresentationFormat>
  <Paragraphs>215</Paragraphs>
  <Slides>19</Slides>
  <Notes>17</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19</vt:i4>
      </vt:variant>
    </vt:vector>
  </HeadingPairs>
  <TitlesOfParts>
    <vt:vector size="23" baseType="lpstr">
      <vt:lpstr>宋体</vt:lpstr>
      <vt:lpstr>Arial</vt:lpstr>
      <vt:lpstr>Trebuchet MS</vt:lpstr>
      <vt:lpstr>spotlight</vt:lpstr>
      <vt:lpstr>     CS 5604 Spring 2015   Classification</vt:lpstr>
      <vt:lpstr>Overview</vt:lpstr>
      <vt:lpstr>Background</vt:lpstr>
      <vt:lpstr>Algorithm</vt:lpstr>
      <vt:lpstr>Algorithm - Naive Bayes</vt:lpstr>
      <vt:lpstr>Implementation</vt:lpstr>
      <vt:lpstr>Implementation</vt:lpstr>
      <vt:lpstr>Implementation</vt:lpstr>
      <vt:lpstr>Implementation</vt:lpstr>
      <vt:lpstr>Example</vt:lpstr>
      <vt:lpstr>Result and Evaluation</vt:lpstr>
      <vt:lpstr>Result and Evaluation</vt:lpstr>
      <vt:lpstr>Result and Evaluation</vt:lpstr>
      <vt:lpstr>Result and Evaluation</vt:lpstr>
      <vt:lpstr>Future Work</vt:lpstr>
      <vt:lpstr>Conclusion</vt:lpstr>
      <vt:lpstr>Thanks</vt:lpstr>
      <vt:lpstr>Acknowledgements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5604 Spring 2015   Classification</dc:title>
  <dc:creator>Xuewen Cui</dc:creator>
  <cp:lastModifiedBy>Xuewen Cui</cp:lastModifiedBy>
  <cp:revision>100</cp:revision>
  <dcterms:modified xsi:type="dcterms:W3CDTF">2015-05-12T01:21:09Z</dcterms:modified>
</cp:coreProperties>
</file>