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6858000" cx="12192000"/>
  <p:notesSz cx="6858000" cy="9144000"/>
  <p:embeddedFontLst>
    <p:embeddedFont>
      <p:font typeface="Garamond"/>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35" roundtripDataSignature="AMtx7mhRVZO/W2fQIrbzuuUQCp3KSrzF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Garamond-regular.fntdata"/><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Garamond-italic.fntdata"/><Relationship Id="rId10" Type="http://schemas.openxmlformats.org/officeDocument/2006/relationships/slide" Target="slides/slide5.xml"/><Relationship Id="rId32" Type="http://schemas.openxmlformats.org/officeDocument/2006/relationships/font" Target="fonts/Garamond-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Garamond-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izP5n1SBEaI"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0: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Instructors:</a:t>
            </a:r>
            <a:endParaRPr/>
          </a:p>
          <a:p>
            <a:pPr indent="0" lvl="0" marL="0" rtl="0" algn="l">
              <a:spcBef>
                <a:spcPts val="0"/>
              </a:spcBef>
              <a:spcAft>
                <a:spcPts val="0"/>
              </a:spcAft>
              <a:buClr>
                <a:schemeClr val="dk1"/>
              </a:buClr>
              <a:buSzPts val="1200"/>
              <a:buFont typeface="Arial"/>
              <a:buNone/>
            </a:pPr>
            <a:r>
              <a:t/>
            </a:r>
            <a:endParaRPr/>
          </a:p>
          <a:p>
            <a:pPr indent="0" lvl="0" marL="0" marR="0" rtl="0" algn="l">
              <a:lnSpc>
                <a:spcPct val="100000"/>
              </a:lnSpc>
              <a:spcBef>
                <a:spcPts val="432"/>
              </a:spcBef>
              <a:spcAft>
                <a:spcPts val="0"/>
              </a:spcAft>
              <a:buClr>
                <a:schemeClr val="dk1"/>
              </a:buClr>
              <a:buSzPts val="1200"/>
              <a:buFont typeface="Arial"/>
              <a:buNone/>
            </a:pPr>
            <a:r>
              <a:rPr lang="en-US"/>
              <a:t>The digital companion to this book </a:t>
            </a:r>
            <a:r>
              <a:rPr b="1" lang="en-US"/>
              <a:t>McGraw-Hill Connect</a:t>
            </a:r>
            <a:r>
              <a:rPr lang="en-US"/>
              <a:t> has an interactive exercise on this section of the textbook. It builds student confidence on the types of innovation (LO 7-5). </a:t>
            </a:r>
            <a:endParaRPr/>
          </a:p>
          <a:p>
            <a:pPr indent="0" lvl="0" marL="0" rtl="0" algn="l">
              <a:spcBef>
                <a:spcPts val="0"/>
              </a:spcBef>
              <a:spcAft>
                <a:spcPts val="0"/>
              </a:spcAft>
              <a:buNone/>
            </a:pPr>
            <a:r>
              <a:t/>
            </a:r>
            <a:endParaRPr/>
          </a:p>
        </p:txBody>
      </p:sp>
      <p:sp>
        <p:nvSpPr>
          <p:cNvPr id="197" name="Google Shape;19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1"/>
              </a:buClr>
              <a:buSzPts val="1200"/>
              <a:buFont typeface="Arial"/>
              <a:buNone/>
            </a:pPr>
            <a:r>
              <a:rPr lang="en-US" sz="1200">
                <a:latin typeface="Arial"/>
                <a:ea typeface="Arial"/>
                <a:cs typeface="Arial"/>
                <a:sym typeface="Arial"/>
              </a:rPr>
              <a:t>Instructors: </a:t>
            </a:r>
            <a:endParaRPr/>
          </a:p>
          <a:p>
            <a:pPr indent="0" lvl="0" marL="0" marR="0" rtl="0" algn="l">
              <a:lnSpc>
                <a:spcPct val="110000"/>
              </a:lnSpc>
              <a:spcBef>
                <a:spcPts val="0"/>
              </a:spcBef>
              <a:spcAft>
                <a:spcPts val="0"/>
              </a:spcAft>
              <a:buClr>
                <a:schemeClr val="dk1"/>
              </a:buClr>
              <a:buSzPts val="1200"/>
              <a:buFont typeface="Arial"/>
              <a:buNone/>
            </a:pPr>
            <a:r>
              <a:t/>
            </a:r>
            <a:endParaRPr sz="1200">
              <a:latin typeface="Arial"/>
              <a:ea typeface="Arial"/>
              <a:cs typeface="Arial"/>
              <a:sym typeface="Arial"/>
            </a:endParaRPr>
          </a:p>
          <a:p>
            <a:pPr indent="0" lvl="2" marL="0" marR="0" rtl="0" algn="l">
              <a:lnSpc>
                <a:spcPct val="110000"/>
              </a:lnSpc>
              <a:spcBef>
                <a:spcPts val="0"/>
              </a:spcBef>
              <a:spcAft>
                <a:spcPts val="0"/>
              </a:spcAft>
              <a:buClr>
                <a:schemeClr val="dk1"/>
              </a:buClr>
              <a:buSzPts val="1200"/>
              <a:buFont typeface="Arial"/>
              <a:buNone/>
            </a:pPr>
            <a:r>
              <a:rPr b="0" lang="en-US" sz="1200">
                <a:latin typeface="Arial"/>
                <a:ea typeface="Arial"/>
                <a:cs typeface="Arial"/>
                <a:sym typeface="Arial"/>
              </a:rPr>
              <a:t>Another example of </a:t>
            </a:r>
            <a:r>
              <a:rPr b="1" lang="en-US" sz="1200">
                <a:latin typeface="Arial"/>
                <a:ea typeface="Arial"/>
                <a:cs typeface="Arial"/>
                <a:sym typeface="Arial"/>
              </a:rPr>
              <a:t>A</a:t>
            </a:r>
            <a:r>
              <a:rPr b="1" lang="en-US" sz="1200">
                <a:solidFill>
                  <a:schemeClr val="dk1"/>
                </a:solidFill>
                <a:latin typeface="Arial"/>
                <a:ea typeface="Arial"/>
                <a:cs typeface="Arial"/>
                <a:sym typeface="Arial"/>
              </a:rPr>
              <a:t>rchitectural innovation </a:t>
            </a:r>
            <a:r>
              <a:rPr b="0" lang="en-US" sz="1200">
                <a:solidFill>
                  <a:schemeClr val="dk1"/>
                </a:solidFill>
                <a:latin typeface="Arial"/>
                <a:ea typeface="Arial"/>
                <a:cs typeface="Arial"/>
                <a:sym typeface="Arial"/>
              </a:rPr>
              <a:t>would be </a:t>
            </a:r>
            <a:r>
              <a:rPr b="0" lang="en-US"/>
              <a:t>GPS </a:t>
            </a:r>
            <a:r>
              <a:rPr lang="en-US"/>
              <a:t>to handheld consumer devices. </a:t>
            </a:r>
            <a:endParaRPr/>
          </a:p>
          <a:p>
            <a:pPr indent="0" lvl="0" marL="0" rtl="0" algn="l">
              <a:spcBef>
                <a:spcPts val="0"/>
              </a:spcBef>
              <a:spcAft>
                <a:spcPts val="0"/>
              </a:spcAft>
              <a:buClr>
                <a:schemeClr val="dk1"/>
              </a:buClr>
              <a:buSzPts val="1200"/>
              <a:buFont typeface="Arial"/>
              <a:buNone/>
            </a:pPr>
            <a:r>
              <a:rPr b="0" i="0" lang="en-US" sz="1200" u="none" strike="noStrike">
                <a:solidFill>
                  <a:schemeClr val="dk1"/>
                </a:solidFill>
                <a:latin typeface="Arial"/>
                <a:ea typeface="Arial"/>
                <a:cs typeface="Arial"/>
                <a:sym typeface="Arial"/>
              </a:rPr>
              <a:t>The global positioning system (GPS) technology and satellite infrastructure was originally developed for military applications. After several years in operation there, the government opened up the satellite feeds for commercial uses. Today, running on those existing technologies, we have a variety of new and inexpensive consumer products incorporating GPS technology (including almost all smartphones!).  </a:t>
            </a:r>
            <a:endParaRPr/>
          </a:p>
          <a:p>
            <a:pPr indent="0" lvl="0" marL="0" rtl="0" algn="l">
              <a:spcBef>
                <a:spcPts val="0"/>
              </a:spcBef>
              <a:spcAft>
                <a:spcPts val="0"/>
              </a:spcAft>
              <a:buNone/>
            </a:pPr>
            <a:r>
              <a:t/>
            </a:r>
            <a:endParaRPr/>
          </a:p>
        </p:txBody>
      </p:sp>
      <p:sp>
        <p:nvSpPr>
          <p:cNvPr id="206" name="Google Shape;20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Instructors:</a:t>
            </a:r>
            <a:endParaRPr/>
          </a:p>
          <a:p>
            <a:pPr indent="0" lvl="0" marL="0" rtl="0" algn="l">
              <a:spcBef>
                <a:spcPts val="0"/>
              </a:spcBef>
              <a:spcAft>
                <a:spcPts val="0"/>
              </a:spcAft>
              <a:buClr>
                <a:schemeClr val="dk1"/>
              </a:buClr>
              <a:buSzPts val="1200"/>
              <a:buFont typeface="Arial"/>
              <a:buNone/>
            </a:pPr>
            <a:r>
              <a:t/>
            </a:r>
            <a:endParaRPr/>
          </a:p>
          <a:p>
            <a:pPr indent="0" lvl="0" marL="0" rtl="0" algn="l">
              <a:spcBef>
                <a:spcPts val="0"/>
              </a:spcBef>
              <a:spcAft>
                <a:spcPts val="0"/>
              </a:spcAft>
              <a:buClr>
                <a:schemeClr val="dk1"/>
              </a:buClr>
              <a:buSzPts val="1200"/>
              <a:buFont typeface="Arial"/>
              <a:buNone/>
            </a:pPr>
            <a:r>
              <a:rPr b="0" i="0" lang="en-US" sz="1200" u="none" strike="noStrike">
                <a:solidFill>
                  <a:schemeClr val="dk1"/>
                </a:solidFill>
                <a:latin typeface="Arial"/>
                <a:ea typeface="Arial"/>
                <a:cs typeface="Arial"/>
                <a:sym typeface="Arial"/>
              </a:rPr>
              <a:t>“Crossing the Chasm in Consumer Markets: A Visual Example by Geoffrey Moore” is an engaging and humorous 4 minute video to illustrate the concept of the industry life cycle and crossing the chasm.</a:t>
            </a:r>
            <a:endParaRPr/>
          </a:p>
          <a:p>
            <a:pPr indent="0" lvl="0" marL="0" rtl="0" algn="l">
              <a:spcBef>
                <a:spcPts val="0"/>
              </a:spcBef>
              <a:spcAft>
                <a:spcPts val="0"/>
              </a:spcAft>
              <a:buClr>
                <a:schemeClr val="dk1"/>
              </a:buClr>
              <a:buSzPts val="1200"/>
              <a:buFont typeface="Arial"/>
              <a:buNone/>
            </a:pPr>
            <a:r>
              <a:rPr lang="en-US"/>
              <a:t>The video link is here:  </a:t>
            </a:r>
            <a:r>
              <a:rPr lang="en-US" u="sng">
                <a:solidFill>
                  <a:schemeClr val="hlink"/>
                </a:solidFill>
                <a:hlinkClick r:id="rId2"/>
              </a:rPr>
              <a:t>https://www.youtube.com/watch?v=izP5n1SBEaI</a:t>
            </a:r>
            <a:endParaRPr/>
          </a:p>
          <a:p>
            <a:pPr indent="0" lvl="0" marL="0" rtl="0" algn="l">
              <a:spcBef>
                <a:spcPts val="0"/>
              </a:spcBef>
              <a:spcAft>
                <a:spcPts val="0"/>
              </a:spcAft>
              <a:buClr>
                <a:schemeClr val="dk1"/>
              </a:buClr>
              <a:buSzPts val="1200"/>
              <a:buFont typeface="Arial"/>
              <a:buNone/>
            </a:pPr>
            <a:r>
              <a:t/>
            </a:r>
            <a:endParaRPr/>
          </a:p>
          <a:p>
            <a:pPr indent="0" lvl="0" marL="0" rtl="0" algn="l">
              <a:spcBef>
                <a:spcPts val="0"/>
              </a:spcBef>
              <a:spcAft>
                <a:spcPts val="0"/>
              </a:spcAft>
              <a:buClr>
                <a:schemeClr val="dk1"/>
              </a:buClr>
              <a:buSzPts val="1200"/>
              <a:buFont typeface="Arial"/>
              <a:buNone/>
            </a:pPr>
            <a:r>
              <a:rPr lang="en-US"/>
              <a:t>How can Tesla cross the chasm? </a:t>
            </a:r>
            <a:endParaRPr/>
          </a:p>
          <a:p>
            <a:pPr indent="0" lvl="0" marL="0" rtl="0" algn="l">
              <a:spcBef>
                <a:spcPts val="0"/>
              </a:spcBef>
              <a:spcAft>
                <a:spcPts val="0"/>
              </a:spcAft>
              <a:buClr>
                <a:schemeClr val="dk1"/>
              </a:buClr>
              <a:buSzPts val="1200"/>
              <a:buFont typeface="Arial"/>
              <a:buNone/>
            </a:pPr>
            <a:r>
              <a:t/>
            </a:r>
            <a:endParaRPr/>
          </a:p>
          <a:p>
            <a:pPr indent="0" lvl="0" marL="0" rtl="0" algn="l">
              <a:spcBef>
                <a:spcPts val="0"/>
              </a:spcBef>
              <a:spcAft>
                <a:spcPts val="0"/>
              </a:spcAft>
              <a:buNone/>
            </a:pPr>
            <a:r>
              <a:t/>
            </a:r>
            <a:endParaRPr/>
          </a:p>
        </p:txBody>
      </p:sp>
      <p:sp>
        <p:nvSpPr>
          <p:cNvPr id="216" name="Google Shape;21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Did Apple Watch cross the chasm early on, when introduced in 2014?</a:t>
            </a:r>
            <a:endParaRPr/>
          </a:p>
          <a:p>
            <a:pPr indent="0" lvl="0" marL="0" rtl="0" algn="l">
              <a:spcBef>
                <a:spcPts val="0"/>
              </a:spcBef>
              <a:spcAft>
                <a:spcPts val="0"/>
              </a:spcAft>
              <a:buClr>
                <a:schemeClr val="dk1"/>
              </a:buClr>
              <a:buSzPts val="1200"/>
              <a:buFont typeface="Arial"/>
              <a:buNone/>
            </a:pPr>
            <a:r>
              <a:rPr lang="en-US"/>
              <a:t>Has it crossed the chasm now?</a:t>
            </a:r>
            <a:endParaRPr/>
          </a:p>
          <a:p>
            <a:pPr indent="0" lvl="0" marL="0" rtl="0" algn="l">
              <a:spcBef>
                <a:spcPts val="0"/>
              </a:spcBef>
              <a:spcAft>
                <a:spcPts val="0"/>
              </a:spcAft>
              <a:buNone/>
            </a:pPr>
            <a:r>
              <a:t/>
            </a:r>
            <a:endParaRPr/>
          </a:p>
        </p:txBody>
      </p:sp>
      <p:sp>
        <p:nvSpPr>
          <p:cNvPr id="225" name="Google Shape;22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1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1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1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Jobs departed in 1985, returned in 1997</a:t>
            </a:r>
            <a:endParaRPr/>
          </a:p>
          <a:p>
            <a:pPr indent="0" lvl="0" marL="0" rtl="0" algn="l">
              <a:spcBef>
                <a:spcPts val="0"/>
              </a:spcBef>
              <a:spcAft>
                <a:spcPts val="0"/>
              </a:spcAft>
              <a:buNone/>
            </a:pPr>
            <a:r>
              <a:t/>
            </a:r>
            <a:endParaRPr/>
          </a:p>
        </p:txBody>
      </p:sp>
      <p:sp>
        <p:nvSpPr>
          <p:cNvPr id="270" name="Google Shape;270;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 name="Google Shape;277;p2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PESTEL – Strong Economic, Socio-Cultural, and Technological forces</a:t>
            </a:r>
            <a:endParaRPr/>
          </a:p>
          <a:p>
            <a:pPr indent="0" lvl="0" marL="0" rtl="0" algn="l">
              <a:spcBef>
                <a:spcPts val="0"/>
              </a:spcBef>
              <a:spcAft>
                <a:spcPts val="0"/>
              </a:spcAft>
              <a:buClr>
                <a:schemeClr val="dk1"/>
              </a:buClr>
              <a:buSzPts val="1200"/>
              <a:buFont typeface="Arial"/>
              <a:buNone/>
            </a:pPr>
            <a:r>
              <a:rPr lang="en-US"/>
              <a:t>Porter’s 5 Forces – Strong Rivalry </a:t>
            </a:r>
            <a:endParaRPr/>
          </a:p>
          <a:p>
            <a:pPr indent="0" lvl="0" marL="0" rtl="0" algn="l">
              <a:spcBef>
                <a:spcPts val="0"/>
              </a:spcBef>
              <a:spcAft>
                <a:spcPts val="0"/>
              </a:spcAft>
              <a:buNone/>
            </a:pPr>
            <a:r>
              <a:t/>
            </a:r>
            <a:endParaRPr/>
          </a:p>
        </p:txBody>
      </p:sp>
      <p:sp>
        <p:nvSpPr>
          <p:cNvPr id="278" name="Google Shape;278;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2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p2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Computers – iOS held them back</a:t>
            </a:r>
            <a:endParaRPr/>
          </a:p>
          <a:p>
            <a:pPr indent="0" lvl="0" marL="0" rtl="0" algn="l">
              <a:spcBef>
                <a:spcPts val="0"/>
              </a:spcBef>
              <a:spcAft>
                <a:spcPts val="0"/>
              </a:spcAft>
              <a:buClr>
                <a:schemeClr val="dk1"/>
              </a:buClr>
              <a:buSzPts val="1200"/>
              <a:buFont typeface="Arial"/>
              <a:buNone/>
            </a:pPr>
            <a:r>
              <a:rPr lang="en-US"/>
              <a:t>Newton – Apple’s answer to Palm Pilot -  failed</a:t>
            </a:r>
            <a:endParaRPr/>
          </a:p>
          <a:p>
            <a:pPr indent="0" lvl="0" marL="0" rtl="0" algn="l">
              <a:spcBef>
                <a:spcPts val="0"/>
              </a:spcBef>
              <a:spcAft>
                <a:spcPts val="0"/>
              </a:spcAft>
              <a:buClr>
                <a:schemeClr val="dk1"/>
              </a:buClr>
              <a:buSzPts val="1200"/>
              <a:buFont typeface="Arial"/>
              <a:buNone/>
            </a:pPr>
            <a:r>
              <a:rPr lang="en-US"/>
              <a:t>The rest crossed fine- reputation!</a:t>
            </a:r>
            <a:endParaRPr/>
          </a:p>
          <a:p>
            <a:pPr indent="0" lvl="0" marL="0" rtl="0" algn="l">
              <a:spcBef>
                <a:spcPts val="0"/>
              </a:spcBef>
              <a:spcAft>
                <a:spcPts val="0"/>
              </a:spcAft>
              <a:buNone/>
            </a:pPr>
            <a:r>
              <a:t/>
            </a:r>
            <a:endParaRPr/>
          </a:p>
        </p:txBody>
      </p:sp>
      <p:sp>
        <p:nvSpPr>
          <p:cNvPr id="300" name="Google Shape;300;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9" name="Google Shape;309;p2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2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Google Shape;325;p2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lang="en-US"/>
              <a:t>Jobs was 56 when he died after battling pancreatic cancer for nearly a decade. </a:t>
            </a:r>
            <a:endParaRPr/>
          </a:p>
          <a:p>
            <a:pPr indent="0" lvl="0" marL="0" rtl="0" algn="l">
              <a:spcBef>
                <a:spcPts val="0"/>
              </a:spcBef>
              <a:spcAft>
                <a:spcPts val="0"/>
              </a:spcAft>
              <a:buNone/>
            </a:pPr>
            <a:r>
              <a:t/>
            </a:r>
            <a:endParaRPr/>
          </a:p>
        </p:txBody>
      </p:sp>
      <p:sp>
        <p:nvSpPr>
          <p:cNvPr id="148" name="Google Shape;14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Computer – No, computers were already out, not really newer technology, just somewhat different. Didn’t disrupt the computer industry.</a:t>
            </a:r>
            <a:endParaRPr/>
          </a:p>
          <a:p>
            <a:pPr indent="0" lvl="0" marL="0" rtl="0" algn="l">
              <a:spcBef>
                <a:spcPts val="0"/>
              </a:spcBef>
              <a:spcAft>
                <a:spcPts val="0"/>
              </a:spcAft>
              <a:buClr>
                <a:schemeClr val="dk1"/>
              </a:buClr>
              <a:buSzPts val="1200"/>
              <a:buFont typeface="Arial"/>
              <a:buNone/>
            </a:pPr>
            <a:r>
              <a:rPr lang="en-US"/>
              <a:t>IPod  – yes, disrupts the music industry (CD’s, etc.)</a:t>
            </a:r>
            <a:endParaRPr/>
          </a:p>
          <a:p>
            <a:pPr indent="0" lvl="0" marL="0" rtl="0" algn="l">
              <a:spcBef>
                <a:spcPts val="0"/>
              </a:spcBef>
              <a:spcAft>
                <a:spcPts val="0"/>
              </a:spcAft>
              <a:buClr>
                <a:schemeClr val="dk1"/>
              </a:buClr>
              <a:buSzPts val="1200"/>
              <a:buFont typeface="Arial"/>
              <a:buNone/>
            </a:pPr>
            <a:r>
              <a:rPr lang="en-US"/>
              <a:t>iPhone – No, not really, does not disrupt the smart phone industry, not new technology, just packaged better</a:t>
            </a:r>
            <a:endParaRPr/>
          </a:p>
          <a:p>
            <a:pPr indent="0" lvl="0" marL="0" rtl="0" algn="l">
              <a:spcBef>
                <a:spcPts val="0"/>
              </a:spcBef>
              <a:spcAft>
                <a:spcPts val="0"/>
              </a:spcAft>
              <a:buClr>
                <a:schemeClr val="dk1"/>
              </a:buClr>
              <a:buSzPts val="1200"/>
              <a:buFont typeface="Arial"/>
              <a:buNone/>
            </a:pPr>
            <a:r>
              <a:rPr lang="en-US"/>
              <a:t>Apple Watch – Yes, new technology for the watch industry</a:t>
            </a:r>
            <a:endParaRPr/>
          </a:p>
          <a:p>
            <a:pPr indent="0" lvl="0" marL="0" rtl="0" algn="l">
              <a:spcBef>
                <a:spcPts val="0"/>
              </a:spcBef>
              <a:spcAft>
                <a:spcPts val="0"/>
              </a:spcAft>
              <a:buNone/>
            </a:pPr>
            <a:r>
              <a:t/>
            </a:r>
            <a:endParaRPr/>
          </a:p>
        </p:txBody>
      </p:sp>
      <p:sp>
        <p:nvSpPr>
          <p:cNvPr id="179" name="Google Shape;17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8"/>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28"/>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28"/>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8"/>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7"/>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3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8"/>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38"/>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8"/>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8"/>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3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2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3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30"/>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1" name="Google Shape;31;p30"/>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2" name="Google Shape;32;p30"/>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3" name="Google Shape;33;p30"/>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4" name="Google Shape;34;p3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3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31"/>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31"/>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31"/>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31"/>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31"/>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3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32"/>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32"/>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3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3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3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3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3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3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3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35"/>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35"/>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35"/>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5"/>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35"/>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36"/>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36"/>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36"/>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36"/>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36"/>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7"/>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27"/>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5.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hyperlink" Target="https://unsplash.com/photos/hbTKIbuMmBI" TargetMode="External"/><Relationship Id="rId6"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5.png"/><Relationship Id="rId4"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hdl.handle.net/10919/102735" TargetMode="Externa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png"/><Relationship Id="rId4"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0.png"/><Relationship Id="rId4" Type="http://schemas.openxmlformats.org/officeDocument/2006/relationships/hyperlink" Target="http://hdl.handle.net/10919/10273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8.png"/><Relationship Id="rId4"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6.png"/><Relationship Id="rId4" Type="http://schemas.openxmlformats.org/officeDocument/2006/relationships/hyperlink" Target="https://unsplash.com/s/photos/apple-laptop" TargetMode="External"/><Relationship Id="rId9" Type="http://schemas.openxmlformats.org/officeDocument/2006/relationships/hyperlink" Target="http://hdl.handle.net/10919/102735" TargetMode="External"/><Relationship Id="rId5" Type="http://schemas.openxmlformats.org/officeDocument/2006/relationships/image" Target="../media/image27.png"/><Relationship Id="rId6" Type="http://schemas.openxmlformats.org/officeDocument/2006/relationships/hyperlink" Target="https://unsplash.com/photos/2wFoa040m8g" TargetMode="External"/><Relationship Id="rId7" Type="http://schemas.openxmlformats.org/officeDocument/2006/relationships/image" Target="../media/image21.png"/><Relationship Id="rId8" Type="http://schemas.openxmlformats.org/officeDocument/2006/relationships/hyperlink" Target="https://unsplash.com/photos/R1qvCoD5Mj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hdl.handle.net/10919/10273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9.png"/><Relationship Id="rId4" Type="http://schemas.openxmlformats.org/officeDocument/2006/relationships/hyperlink" Target="http://hdl.handle.net/10919/102735"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hdl.handle.net/10919/102735"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hdl.handle.net/10919/102735"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hyperlink" Target="https://unsplash.com/photos/hbTKIbuMmBI" TargetMode="External"/><Relationship Id="rId10" Type="http://schemas.openxmlformats.org/officeDocument/2006/relationships/image" Target="../media/image2.png"/><Relationship Id="rId9" Type="http://schemas.openxmlformats.org/officeDocument/2006/relationships/hyperlink" Target="http://hdl.handle.net/10919/102735" TargetMode="External"/><Relationship Id="rId5" Type="http://schemas.openxmlformats.org/officeDocument/2006/relationships/image" Target="../media/image10.png"/><Relationship Id="rId6" Type="http://schemas.openxmlformats.org/officeDocument/2006/relationships/hyperlink" Target="https://unsplash.com/s/photos/apple-laptop" TargetMode="External"/><Relationship Id="rId7" Type="http://schemas.openxmlformats.org/officeDocument/2006/relationships/image" Target="../media/image15.png"/><Relationship Id="rId8" Type="http://schemas.openxmlformats.org/officeDocument/2006/relationships/hyperlink" Target="https://unsplash.com/s/photos/iphon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hyperlink" Target="http://hdl.handle.net/10919/102735" TargetMode="External"/><Relationship Id="rId5" Type="http://schemas.openxmlformats.org/officeDocument/2006/relationships/image" Target="../media/image9.jpg"/><Relationship Id="rId6" Type="http://schemas.openxmlformats.org/officeDocument/2006/relationships/image" Target="../media/image4.png"/><Relationship Id="rId7"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6.png"/><Relationship Id="rId5"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hyperlink" Target="https://commons.wikimedia.org/wiki/Steve_Jobs#/media/File:Steve_Jobs_Headshot_2010-CROP_(cropped_2).jpg" TargetMode="External"/><Relationship Id="rId10" Type="http://schemas.openxmlformats.org/officeDocument/2006/relationships/image" Target="../media/image2.png"/><Relationship Id="rId9" Type="http://schemas.openxmlformats.org/officeDocument/2006/relationships/hyperlink" Target="http://hdl.handle.net/10919/102735" TargetMode="External"/><Relationship Id="rId5" Type="http://schemas.openxmlformats.org/officeDocument/2006/relationships/image" Target="../media/image1.png"/><Relationship Id="rId6" Type="http://schemas.openxmlformats.org/officeDocument/2006/relationships/hyperlink" Target="https://unsplash.com/photos/2wFoa040m8g" TargetMode="External"/><Relationship Id="rId7" Type="http://schemas.openxmlformats.org/officeDocument/2006/relationships/image" Target="../media/image3.png"/><Relationship Id="rId8" Type="http://schemas.openxmlformats.org/officeDocument/2006/relationships/hyperlink" Target="https://unsplash.com/photos/R1qvCoD5Mj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917003"/>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7</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Innovation &amp; Entrepreneurship</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Apple Case Study</a:t>
            </a:r>
            <a:endParaRPr/>
          </a:p>
          <a:p>
            <a:pPr indent="0" lvl="0" marL="0" rtl="0" algn="ctr">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a:p>
            <a:pPr indent="0" lvl="0" marL="0" rtl="0" algn="ctr">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a:p>
            <a:pPr indent="0" lvl="0" marL="0" rtl="0" algn="ctr">
              <a:spcBef>
                <a:spcPts val="600"/>
              </a:spcBef>
              <a:spcAft>
                <a:spcPts val="0"/>
              </a:spcAft>
              <a:buClr>
                <a:srgbClr val="ED7D31"/>
              </a:buClr>
              <a:buSzPts val="1575"/>
              <a:buNone/>
            </a:pPr>
            <a:r>
              <a:t/>
            </a:r>
            <a:endParaRPr b="1" sz="2100" cap="small">
              <a:solidFill>
                <a:srgbClr val="000000"/>
              </a:solidFill>
              <a:latin typeface="Times New Roman"/>
              <a:ea typeface="Times New Roman"/>
              <a:cs typeface="Times New Roman"/>
              <a:sym typeface="Times New Roman"/>
            </a:endParaRPr>
          </a:p>
          <a:p>
            <a:pPr indent="0" lvl="0" marL="0" rtl="0" algn="l">
              <a:spcBef>
                <a:spcPts val="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Types of Innovation</a:t>
            </a:r>
            <a:endParaRPr/>
          </a:p>
        </p:txBody>
      </p:sp>
      <p:pic>
        <p:nvPicPr>
          <p:cNvPr descr="A graph with an x-axis labeled &quot;technology&quot; and a y-axis labeled &quot;market.&quot; &quot;Technology&quot; is divided into two sections labeled (from left to right) &quot;existing&quot; and &quot;new.&quot; &quot;Market&quot; is divided into two sections labeled (from bottom to top) &quot;existing&quot; and &quot;new.&quot; Innovation with existing technology and an existing market is known as incremental innovation. Innovation with new technology and an existing market is called disruptive innovation. Innovation with existing technology and a new market is called architectural innovation. Innovation with new technology and a new market is called radical innovation." id="191" name="Google Shape;191;p10"/>
          <p:cNvPicPr preferRelativeResize="0"/>
          <p:nvPr>
            <p:ph idx="1" type="body"/>
          </p:nvPr>
        </p:nvPicPr>
        <p:blipFill rotWithShape="1">
          <a:blip r:embed="rId3">
            <a:alphaModFix/>
          </a:blip>
          <a:srcRect b="0" l="0" r="0" t="0"/>
          <a:stretch/>
        </p:blipFill>
        <p:spPr>
          <a:xfrm>
            <a:off x="3842923" y="1714500"/>
            <a:ext cx="4506153" cy="4457700"/>
          </a:xfrm>
          <a:prstGeom prst="rect">
            <a:avLst/>
          </a:prstGeom>
          <a:noFill/>
          <a:ln>
            <a:noFill/>
          </a:ln>
        </p:spPr>
      </p:pic>
      <p:sp>
        <p:nvSpPr>
          <p:cNvPr id="192" name="Google Shape;192;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193" name="Google Shape;193;p10"/>
          <p:cNvSpPr txBox="1"/>
          <p:nvPr/>
        </p:nvSpPr>
        <p:spPr>
          <a:xfrm>
            <a:off x="138836" y="6546334"/>
            <a:ext cx="7181151"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“Interaction of market and technology.” CC BY-SA 4.0. Retrieved from https://commons.wikimedia.org/wiki/File:Interaction_of_market_and_technology.png.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Types of Innovation (Cont.) </a:t>
            </a:r>
            <a:endParaRPr/>
          </a:p>
        </p:txBody>
      </p:sp>
      <p:sp>
        <p:nvSpPr>
          <p:cNvPr id="200" name="Google Shape;200;p11"/>
          <p:cNvSpPr txBox="1"/>
          <p:nvPr>
            <p:ph idx="1" type="body"/>
          </p:nvPr>
        </p:nvSpPr>
        <p:spPr>
          <a:xfrm>
            <a:off x="1066802" y="1717219"/>
            <a:ext cx="4502727" cy="44577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SzPts val="2800"/>
              <a:buFont typeface="Noto Sans Symbols"/>
              <a:buChar char="▪"/>
            </a:pPr>
            <a:r>
              <a:rPr b="1" lang="en-US" sz="3000">
                <a:latin typeface="Garamond"/>
                <a:ea typeface="Garamond"/>
                <a:cs typeface="Garamond"/>
                <a:sym typeface="Garamond"/>
              </a:rPr>
              <a:t>Incremental</a:t>
            </a:r>
            <a:endParaRPr sz="3000">
              <a:latin typeface="Garamond"/>
              <a:ea typeface="Garamond"/>
              <a:cs typeface="Garamond"/>
              <a:sym typeface="Garamond"/>
            </a:endParaRPr>
          </a:p>
          <a:p>
            <a:pPr indent="-285750" lvl="1" marL="742950" rtl="0" algn="l">
              <a:spcBef>
                <a:spcPts val="480"/>
              </a:spcBef>
              <a:spcAft>
                <a:spcPts val="0"/>
              </a:spcAft>
              <a:buSzPts val="2400"/>
              <a:buFont typeface="Arial"/>
              <a:buChar char="•"/>
            </a:pPr>
            <a:r>
              <a:rPr lang="en-US">
                <a:latin typeface="Garamond"/>
                <a:ea typeface="Garamond"/>
                <a:cs typeface="Garamond"/>
                <a:sym typeface="Garamond"/>
              </a:rPr>
              <a:t>Steady improvement of a product or service</a:t>
            </a:r>
            <a:endParaRPr>
              <a:latin typeface="Garamond"/>
              <a:ea typeface="Garamond"/>
              <a:cs typeface="Garamond"/>
              <a:sym typeface="Garamond"/>
            </a:endParaRPr>
          </a:p>
          <a:p>
            <a:pPr indent="-285750" lvl="1" marL="742950" rtl="0" algn="l">
              <a:spcBef>
                <a:spcPts val="480"/>
              </a:spcBef>
              <a:spcAft>
                <a:spcPts val="0"/>
              </a:spcAft>
              <a:buSzPts val="2400"/>
              <a:buFont typeface="Arial"/>
              <a:buChar char="•"/>
            </a:pPr>
            <a:r>
              <a:rPr lang="en-US">
                <a:latin typeface="Garamond"/>
                <a:ea typeface="Garamond"/>
                <a:cs typeface="Garamond"/>
                <a:sym typeface="Garamond"/>
              </a:rPr>
              <a:t>Examples: </a:t>
            </a:r>
            <a:endParaRPr>
              <a:latin typeface="Garamond"/>
              <a:ea typeface="Garamond"/>
              <a:cs typeface="Garamond"/>
              <a:sym typeface="Garamond"/>
            </a:endParaRPr>
          </a:p>
          <a:p>
            <a:pPr indent="-228600" lvl="2" marL="1143000" rtl="0" algn="l">
              <a:spcBef>
                <a:spcPts val="400"/>
              </a:spcBef>
              <a:spcAft>
                <a:spcPts val="0"/>
              </a:spcAft>
              <a:buSzPts val="2000"/>
              <a:buFont typeface="Noto Sans Symbols"/>
              <a:buChar char="✔"/>
            </a:pPr>
            <a:r>
              <a:rPr lang="en-US" sz="2000">
                <a:latin typeface="Garamond"/>
                <a:ea typeface="Garamond"/>
                <a:cs typeface="Garamond"/>
                <a:sym typeface="Garamond"/>
              </a:rPr>
              <a:t>Gillette now has 6-bladed razors</a:t>
            </a:r>
            <a:endParaRPr sz="2000">
              <a:latin typeface="Garamond"/>
              <a:ea typeface="Garamond"/>
              <a:cs typeface="Garamond"/>
              <a:sym typeface="Garamond"/>
            </a:endParaRPr>
          </a:p>
          <a:p>
            <a:pPr indent="-228600" lvl="2" marL="1143000" rtl="0" algn="l">
              <a:spcBef>
                <a:spcPts val="400"/>
              </a:spcBef>
              <a:spcAft>
                <a:spcPts val="0"/>
              </a:spcAft>
              <a:buSzPts val="2000"/>
              <a:buFont typeface="Garamond"/>
              <a:buChar char="✔"/>
            </a:pPr>
            <a:r>
              <a:rPr lang="en-US" sz="2000">
                <a:latin typeface="Garamond"/>
                <a:ea typeface="Garamond"/>
                <a:cs typeface="Garamond"/>
                <a:sym typeface="Garamond"/>
              </a:rPr>
              <a:t>Residential washer and dryers now can load from top or side</a:t>
            </a:r>
            <a:endParaRPr sz="2000">
              <a:latin typeface="Garamond"/>
              <a:ea typeface="Garamond"/>
              <a:cs typeface="Garamond"/>
              <a:sym typeface="Garamond"/>
            </a:endParaRPr>
          </a:p>
          <a:p>
            <a:pPr indent="-285750" lvl="1" marL="742950" rtl="0" algn="l">
              <a:spcBef>
                <a:spcPts val="480"/>
              </a:spcBef>
              <a:spcAft>
                <a:spcPts val="0"/>
              </a:spcAft>
              <a:buSzPts val="2400"/>
              <a:buFont typeface="Arial"/>
              <a:buChar char="•"/>
            </a:pPr>
            <a:r>
              <a:rPr lang="en-US">
                <a:latin typeface="Garamond"/>
                <a:ea typeface="Garamond"/>
                <a:cs typeface="Garamond"/>
                <a:sym typeface="Garamond"/>
              </a:rPr>
              <a:t>Often from </a:t>
            </a:r>
            <a:r>
              <a:rPr lang="en-US" u="sng">
                <a:latin typeface="Garamond"/>
                <a:ea typeface="Garamond"/>
                <a:cs typeface="Garamond"/>
                <a:sym typeface="Garamond"/>
              </a:rPr>
              <a:t>incumbent</a:t>
            </a:r>
            <a:r>
              <a:rPr lang="en-US">
                <a:latin typeface="Garamond"/>
                <a:ea typeface="Garamond"/>
                <a:cs typeface="Garamond"/>
                <a:sym typeface="Garamond"/>
              </a:rPr>
              <a:t> firms</a:t>
            </a:r>
            <a:endParaRPr>
              <a:latin typeface="Garamond"/>
              <a:ea typeface="Garamond"/>
              <a:cs typeface="Garamond"/>
              <a:sym typeface="Garamond"/>
            </a:endParaRPr>
          </a:p>
          <a:p>
            <a:pPr indent="-228600" lvl="2" marL="1143000" rtl="0" algn="l">
              <a:spcBef>
                <a:spcPts val="400"/>
              </a:spcBef>
              <a:spcAft>
                <a:spcPts val="0"/>
              </a:spcAft>
              <a:buSzPts val="2000"/>
              <a:buFont typeface="Noto Sans Symbols"/>
              <a:buChar char="✔"/>
            </a:pPr>
            <a:r>
              <a:rPr lang="en-US" sz="2000">
                <a:latin typeface="Garamond"/>
                <a:ea typeface="Garamond"/>
                <a:cs typeface="Garamond"/>
                <a:sym typeface="Garamond"/>
              </a:rPr>
              <a:t>Economic incentives</a:t>
            </a:r>
            <a:endParaRPr sz="2000">
              <a:latin typeface="Garamond"/>
              <a:ea typeface="Garamond"/>
              <a:cs typeface="Garamond"/>
              <a:sym typeface="Garamond"/>
            </a:endParaRPr>
          </a:p>
          <a:p>
            <a:pPr indent="-228600" lvl="4" marL="2057400" rtl="0" algn="l">
              <a:spcBef>
                <a:spcPts val="360"/>
              </a:spcBef>
              <a:spcAft>
                <a:spcPts val="0"/>
              </a:spcAft>
              <a:buSzPts val="1800"/>
              <a:buFont typeface="Arial"/>
              <a:buChar char="•"/>
            </a:pPr>
            <a:r>
              <a:rPr lang="en-US" sz="2000">
                <a:latin typeface="Garamond"/>
                <a:ea typeface="Garamond"/>
                <a:cs typeface="Garamond"/>
                <a:sym typeface="Garamond"/>
              </a:rPr>
              <a:t>Higher entry barriers</a:t>
            </a:r>
            <a:endParaRPr sz="2000">
              <a:latin typeface="Garamond"/>
              <a:ea typeface="Garamond"/>
              <a:cs typeface="Garamond"/>
              <a:sym typeface="Garamond"/>
            </a:endParaRPr>
          </a:p>
          <a:p>
            <a:pPr indent="-228600" lvl="2" marL="1143000" rtl="0" algn="l">
              <a:spcBef>
                <a:spcPts val="400"/>
              </a:spcBef>
              <a:spcAft>
                <a:spcPts val="0"/>
              </a:spcAft>
              <a:buSzPts val="2000"/>
              <a:buFont typeface="Noto Sans Symbols"/>
              <a:buChar char="✔"/>
            </a:pPr>
            <a:r>
              <a:rPr lang="en-US" sz="2000">
                <a:latin typeface="Garamond"/>
                <a:ea typeface="Garamond"/>
                <a:cs typeface="Garamond"/>
                <a:sym typeface="Garamond"/>
              </a:rPr>
              <a:t>Organizational inertia</a:t>
            </a:r>
            <a:endParaRPr sz="2000">
              <a:latin typeface="Garamond"/>
              <a:ea typeface="Garamond"/>
              <a:cs typeface="Garamond"/>
              <a:sym typeface="Garamond"/>
            </a:endParaRPr>
          </a:p>
          <a:p>
            <a:pPr indent="-228600" lvl="2" marL="1143000" rtl="0" algn="l">
              <a:spcBef>
                <a:spcPts val="400"/>
              </a:spcBef>
              <a:spcAft>
                <a:spcPts val="0"/>
              </a:spcAft>
              <a:buSzPts val="2000"/>
              <a:buFont typeface="Noto Sans Symbols"/>
              <a:buChar char="✔"/>
            </a:pPr>
            <a:r>
              <a:rPr lang="en-US" sz="2000">
                <a:latin typeface="Garamond"/>
                <a:ea typeface="Garamond"/>
                <a:cs typeface="Garamond"/>
                <a:sym typeface="Garamond"/>
              </a:rPr>
              <a:t>Innovation ecosystem</a:t>
            </a:r>
            <a:endParaRPr sz="2000">
              <a:latin typeface="Garamond"/>
              <a:ea typeface="Garamond"/>
              <a:cs typeface="Garamond"/>
              <a:sym typeface="Garamond"/>
            </a:endParaRPr>
          </a:p>
        </p:txBody>
      </p:sp>
      <p:sp>
        <p:nvSpPr>
          <p:cNvPr id="201" name="Google Shape;201;p11"/>
          <p:cNvSpPr txBox="1"/>
          <p:nvPr/>
        </p:nvSpPr>
        <p:spPr>
          <a:xfrm>
            <a:off x="6622472" y="1714500"/>
            <a:ext cx="4502727" cy="4457700"/>
          </a:xfrm>
          <a:prstGeom prst="rect">
            <a:avLst/>
          </a:prstGeom>
          <a:noFill/>
          <a:ln>
            <a:noFill/>
          </a:ln>
        </p:spPr>
        <p:txBody>
          <a:bodyPr anchorCtr="0" anchor="t" bIns="45700" lIns="91425" spcFirstLastPara="1" rIns="91425" wrap="square" tIns="45700">
            <a:normAutofit lnSpcReduction="20000"/>
          </a:bodyPr>
          <a:lstStyle/>
          <a:p>
            <a:pPr indent="-342900" lvl="0" marL="342900" marR="0" rtl="0" algn="l">
              <a:spcBef>
                <a:spcPts val="0"/>
              </a:spcBef>
              <a:spcAft>
                <a:spcPts val="0"/>
              </a:spcAft>
              <a:buClr>
                <a:schemeClr val="dk1"/>
              </a:buClr>
              <a:buSzPts val="2800"/>
              <a:buFont typeface="Noto Sans Symbols"/>
              <a:buChar char="▪"/>
            </a:pPr>
            <a:r>
              <a:rPr b="1" lang="en-US" sz="3000">
                <a:solidFill>
                  <a:schemeClr val="dk1"/>
                </a:solidFill>
                <a:latin typeface="Garamond"/>
                <a:ea typeface="Garamond"/>
                <a:cs typeface="Garamond"/>
                <a:sym typeface="Garamond"/>
              </a:rPr>
              <a:t>Radical</a:t>
            </a:r>
            <a:endParaRPr sz="3000">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1" lang="en-US" sz="2000" u="none" cap="none" strike="noStrike">
                <a:solidFill>
                  <a:schemeClr val="dk1"/>
                </a:solidFill>
                <a:latin typeface="Garamond"/>
                <a:ea typeface="Garamond"/>
                <a:cs typeface="Garamond"/>
                <a:sym typeface="Garamond"/>
              </a:rPr>
              <a:t>Novel</a:t>
            </a:r>
            <a:r>
              <a:rPr b="0" i="0" lang="en-US" sz="2000" u="none" cap="none" strike="noStrike">
                <a:solidFill>
                  <a:schemeClr val="dk1"/>
                </a:solidFill>
                <a:latin typeface="Garamond"/>
                <a:ea typeface="Garamond"/>
                <a:cs typeface="Garamond"/>
                <a:sym typeface="Garamond"/>
              </a:rPr>
              <a:t> methods or materials serving </a:t>
            </a:r>
            <a:r>
              <a:rPr b="0" i="1" lang="en-US" sz="2000" u="none" cap="none" strike="noStrike">
                <a:solidFill>
                  <a:schemeClr val="dk1"/>
                </a:solidFill>
                <a:latin typeface="Garamond"/>
                <a:ea typeface="Garamond"/>
                <a:cs typeface="Garamond"/>
                <a:sym typeface="Garamond"/>
              </a:rPr>
              <a:t>new</a:t>
            </a:r>
            <a:r>
              <a:rPr b="0" i="0" lang="en-US" sz="2000" u="none" cap="none" strike="noStrike">
                <a:solidFill>
                  <a:schemeClr val="dk1"/>
                </a:solidFill>
                <a:latin typeface="Garamond"/>
                <a:ea typeface="Garamond"/>
                <a:cs typeface="Garamond"/>
                <a:sym typeface="Garamond"/>
              </a:rPr>
              <a:t> markets</a:t>
            </a:r>
            <a:endParaRPr b="0" i="0" sz="2000" u="none" cap="none" strike="noStrike">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0" lang="en-US" sz="2000" u="none" cap="none" strike="noStrike">
                <a:solidFill>
                  <a:schemeClr val="dk1"/>
                </a:solidFill>
                <a:latin typeface="Garamond"/>
                <a:ea typeface="Garamond"/>
                <a:cs typeface="Garamond"/>
                <a:sym typeface="Garamond"/>
              </a:rPr>
              <a:t>Examples: </a:t>
            </a:r>
            <a:endParaRPr b="0" i="0" sz="2000" u="none" cap="none" strike="noStrike">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Apple’s Airpods - earpiece that can use wireless technology</a:t>
            </a:r>
            <a:endParaRPr b="0" i="0" sz="2000" u="none" cap="none" strike="noStrike">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Pharmaceutical researchers producing new products</a:t>
            </a:r>
            <a:endParaRPr b="0" i="0" sz="2000" u="none" cap="none" strike="noStrike">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0" lang="en-US" sz="2000" u="none" cap="none" strike="noStrike">
                <a:solidFill>
                  <a:schemeClr val="dk1"/>
                </a:solidFill>
                <a:latin typeface="Garamond"/>
                <a:ea typeface="Garamond"/>
                <a:cs typeface="Garamond"/>
                <a:sym typeface="Garamond"/>
              </a:rPr>
              <a:t>Often from </a:t>
            </a:r>
            <a:r>
              <a:rPr b="0" i="0" lang="en-US" sz="2000" u="sng" cap="none" strike="noStrike">
                <a:solidFill>
                  <a:schemeClr val="dk1"/>
                </a:solidFill>
                <a:latin typeface="Garamond"/>
                <a:ea typeface="Garamond"/>
                <a:cs typeface="Garamond"/>
                <a:sym typeface="Garamond"/>
              </a:rPr>
              <a:t>new</a:t>
            </a:r>
            <a:r>
              <a:rPr b="0" i="0" lang="en-US" sz="2000" u="none" cap="none" strike="noStrike">
                <a:solidFill>
                  <a:schemeClr val="dk1"/>
                </a:solidFill>
                <a:latin typeface="Garamond"/>
                <a:ea typeface="Garamond"/>
                <a:cs typeface="Garamond"/>
                <a:sym typeface="Garamond"/>
              </a:rPr>
              <a:t> firms</a:t>
            </a:r>
            <a:endParaRPr b="0" i="0" sz="2000" u="none" cap="none" strike="noStrike">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0" lang="en-US" sz="2000" u="none" cap="none" strike="noStrike">
                <a:solidFill>
                  <a:schemeClr val="dk1"/>
                </a:solidFill>
                <a:latin typeface="Garamond"/>
                <a:ea typeface="Garamond"/>
                <a:cs typeface="Garamond"/>
                <a:sym typeface="Garamond"/>
              </a:rPr>
              <a:t>Airplanes’ predictable pattern of innovation</a:t>
            </a:r>
            <a:endParaRPr b="0" i="0" sz="2000" u="none" cap="none" strike="noStrike">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b="0" i="0" lang="en-US" sz="2000" u="none" cap="none" strike="noStrike">
                <a:solidFill>
                  <a:schemeClr val="dk1"/>
                </a:solidFill>
                <a:latin typeface="Garamond"/>
                <a:ea typeface="Garamond"/>
                <a:cs typeface="Garamond"/>
                <a:sym typeface="Garamond"/>
              </a:rPr>
              <a:t>De Havilland 1</a:t>
            </a:r>
            <a:r>
              <a:rPr b="0" baseline="30000" i="0" lang="en-US" sz="2000" u="none" cap="none" strike="noStrike">
                <a:solidFill>
                  <a:schemeClr val="dk1"/>
                </a:solidFill>
                <a:latin typeface="Garamond"/>
                <a:ea typeface="Garamond"/>
                <a:cs typeface="Garamond"/>
                <a:sym typeface="Garamond"/>
              </a:rPr>
              <a:t>st</a:t>
            </a:r>
            <a:r>
              <a:rPr b="0" i="0" lang="en-US" sz="2000" u="none" cap="none" strike="noStrike">
                <a:solidFill>
                  <a:schemeClr val="dk1"/>
                </a:solidFill>
                <a:latin typeface="Garamond"/>
                <a:ea typeface="Garamond"/>
                <a:cs typeface="Garamond"/>
                <a:sym typeface="Garamond"/>
              </a:rPr>
              <a:t> commercial jet</a:t>
            </a:r>
            <a:endParaRPr b="0" i="0" sz="2000" u="none" cap="none" strike="noStrike">
              <a:solidFill>
                <a:schemeClr val="dk1"/>
              </a:solidFill>
              <a:latin typeface="Garamond"/>
              <a:ea typeface="Garamond"/>
              <a:cs typeface="Garamond"/>
              <a:sym typeface="Garamond"/>
            </a:endParaRPr>
          </a:p>
          <a:p>
            <a:pPr indent="-228600" lvl="3" marL="1600200" marR="0" rtl="0" algn="l">
              <a:spcBef>
                <a:spcPts val="360"/>
              </a:spcBef>
              <a:spcAft>
                <a:spcPts val="0"/>
              </a:spcAft>
              <a:buClr>
                <a:schemeClr val="dk1"/>
              </a:buClr>
              <a:buSzPts val="1800"/>
              <a:buFont typeface="Noto Sans Symbols"/>
              <a:buChar char="▪"/>
            </a:pPr>
            <a:r>
              <a:rPr b="0" i="0" lang="en-US" sz="2000" u="none" cap="none" strike="noStrike">
                <a:solidFill>
                  <a:schemeClr val="dk1"/>
                </a:solidFill>
                <a:latin typeface="Garamond"/>
                <a:ea typeface="Garamond"/>
                <a:cs typeface="Garamond"/>
                <a:sym typeface="Garamond"/>
              </a:rPr>
              <a:t>Boeing, Airbus leaders</a:t>
            </a:r>
            <a:endParaRPr b="0" i="0" sz="2000" u="none" cap="none" strike="noStrike">
              <a:solidFill>
                <a:schemeClr val="dk1"/>
              </a:solidFill>
              <a:latin typeface="Garamond"/>
              <a:ea typeface="Garamond"/>
              <a:cs typeface="Garamond"/>
              <a:sym typeface="Garamond"/>
            </a:endParaRPr>
          </a:p>
          <a:p>
            <a:pPr indent="-228600" lvl="3" marL="1600200" marR="0" rtl="0" algn="l">
              <a:spcBef>
                <a:spcPts val="360"/>
              </a:spcBef>
              <a:spcAft>
                <a:spcPts val="0"/>
              </a:spcAft>
              <a:buClr>
                <a:schemeClr val="dk1"/>
              </a:buClr>
              <a:buSzPts val="1800"/>
              <a:buFont typeface="Noto Sans Symbols"/>
              <a:buChar char="▪"/>
            </a:pPr>
            <a:r>
              <a:rPr b="0" i="0" lang="en-US" sz="2000" u="none" cap="none" strike="noStrike">
                <a:solidFill>
                  <a:schemeClr val="dk1"/>
                </a:solidFill>
                <a:latin typeface="Garamond"/>
                <a:ea typeface="Garamond"/>
                <a:cs typeface="Garamond"/>
                <a:sym typeface="Garamond"/>
              </a:rPr>
              <a:t>CRJ, Embraer rising up</a:t>
            </a:r>
            <a:endParaRPr b="0" i="0" sz="2000" u="none" cap="none" strike="noStrike">
              <a:solidFill>
                <a:schemeClr val="dk1"/>
              </a:solidFill>
              <a:latin typeface="Garamond"/>
              <a:ea typeface="Garamond"/>
              <a:cs typeface="Garamond"/>
              <a:sym typeface="Garamond"/>
            </a:endParaRPr>
          </a:p>
        </p:txBody>
      </p:sp>
      <p:sp>
        <p:nvSpPr>
          <p:cNvPr id="202" name="Google Shape;202;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Types of Innovation (Cont.) </a:t>
            </a:r>
            <a:endParaRPr/>
          </a:p>
        </p:txBody>
      </p:sp>
      <p:sp>
        <p:nvSpPr>
          <p:cNvPr id="209" name="Google Shape;209;p12"/>
          <p:cNvSpPr txBox="1"/>
          <p:nvPr>
            <p:ph idx="1" type="body"/>
          </p:nvPr>
        </p:nvSpPr>
        <p:spPr>
          <a:xfrm>
            <a:off x="1066802" y="1717219"/>
            <a:ext cx="4502727"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800"/>
              <a:buFont typeface="Noto Sans Symbols"/>
              <a:buChar char="▪"/>
            </a:pPr>
            <a:r>
              <a:rPr b="1" lang="en-US" sz="3000">
                <a:latin typeface="Garamond"/>
                <a:ea typeface="Garamond"/>
                <a:cs typeface="Garamond"/>
                <a:sym typeface="Garamond"/>
              </a:rPr>
              <a:t>Architectural</a:t>
            </a:r>
            <a:endParaRPr sz="3000">
              <a:latin typeface="Garamond"/>
              <a:ea typeface="Garamond"/>
              <a:cs typeface="Garamond"/>
              <a:sym typeface="Garamond"/>
            </a:endParaRPr>
          </a:p>
          <a:p>
            <a:pPr indent="-285750" lvl="1" marL="742950" rtl="0" algn="l">
              <a:spcBef>
                <a:spcPts val="480"/>
              </a:spcBef>
              <a:spcAft>
                <a:spcPts val="0"/>
              </a:spcAft>
              <a:buSzPts val="2400"/>
              <a:buFont typeface="Arial"/>
              <a:buChar char="•"/>
            </a:pPr>
            <a:r>
              <a:rPr lang="en-US" sz="2400">
                <a:latin typeface="Garamond"/>
                <a:ea typeface="Garamond"/>
                <a:cs typeface="Garamond"/>
                <a:sym typeface="Garamond"/>
              </a:rPr>
              <a:t>Reconfigure </a:t>
            </a:r>
            <a:r>
              <a:rPr lang="en-US" sz="2400" u="sng">
                <a:latin typeface="Garamond"/>
                <a:ea typeface="Garamond"/>
                <a:cs typeface="Garamond"/>
                <a:sym typeface="Garamond"/>
              </a:rPr>
              <a:t>known</a:t>
            </a:r>
            <a:r>
              <a:rPr lang="en-US" sz="2400">
                <a:latin typeface="Garamond"/>
                <a:ea typeface="Garamond"/>
                <a:cs typeface="Garamond"/>
                <a:sym typeface="Garamond"/>
              </a:rPr>
              <a:t> components to create </a:t>
            </a:r>
            <a:r>
              <a:rPr lang="en-US" sz="2400" u="sng">
                <a:latin typeface="Garamond"/>
                <a:ea typeface="Garamond"/>
                <a:cs typeface="Garamond"/>
                <a:sym typeface="Garamond"/>
              </a:rPr>
              <a:t>new</a:t>
            </a:r>
            <a:r>
              <a:rPr lang="en-US" sz="2400">
                <a:latin typeface="Garamond"/>
                <a:ea typeface="Garamond"/>
                <a:cs typeface="Garamond"/>
                <a:sym typeface="Garamond"/>
              </a:rPr>
              <a:t> markets.</a:t>
            </a:r>
            <a:endParaRPr>
              <a:latin typeface="Garamond"/>
              <a:ea typeface="Garamond"/>
              <a:cs typeface="Garamond"/>
              <a:sym typeface="Garamond"/>
            </a:endParaRPr>
          </a:p>
          <a:p>
            <a:pPr indent="-285750" lvl="1" marL="742950" rtl="0" algn="l">
              <a:spcBef>
                <a:spcPts val="480"/>
              </a:spcBef>
              <a:spcAft>
                <a:spcPts val="0"/>
              </a:spcAft>
              <a:buSzPts val="2400"/>
              <a:buFont typeface="Arial"/>
              <a:buChar char="•"/>
            </a:pPr>
            <a:r>
              <a:rPr lang="en-US" sz="2400">
                <a:latin typeface="Garamond"/>
                <a:ea typeface="Garamond"/>
                <a:cs typeface="Garamond"/>
                <a:sym typeface="Garamond"/>
              </a:rPr>
              <a:t>Example: </a:t>
            </a:r>
            <a:endParaRPr>
              <a:latin typeface="Garamond"/>
              <a:ea typeface="Garamond"/>
              <a:cs typeface="Garamond"/>
              <a:sym typeface="Garamond"/>
            </a:endParaRPr>
          </a:p>
          <a:p>
            <a:pPr indent="-228600" lvl="2" marL="1143000" rtl="0" algn="l">
              <a:spcBef>
                <a:spcPts val="400"/>
              </a:spcBef>
              <a:spcAft>
                <a:spcPts val="0"/>
              </a:spcAft>
              <a:buSzPts val="2000"/>
              <a:buFont typeface="Noto Sans Symbols"/>
              <a:buChar char="✔"/>
            </a:pPr>
            <a:r>
              <a:rPr lang="en-US" sz="2000">
                <a:latin typeface="Garamond"/>
                <a:ea typeface="Garamond"/>
                <a:cs typeface="Garamond"/>
                <a:sym typeface="Garamond"/>
              </a:rPr>
              <a:t>Peloton combines already existing bicycles + internet + communication technologies </a:t>
            </a:r>
            <a:endParaRPr sz="2000">
              <a:latin typeface="Garamond"/>
              <a:ea typeface="Garamond"/>
              <a:cs typeface="Garamond"/>
              <a:sym typeface="Garamond"/>
            </a:endParaRPr>
          </a:p>
          <a:p>
            <a:pPr indent="-228600" lvl="2" marL="1143000" rtl="0" algn="l">
              <a:spcBef>
                <a:spcPts val="400"/>
              </a:spcBef>
              <a:spcAft>
                <a:spcPts val="0"/>
              </a:spcAft>
              <a:buSzPts val="2000"/>
              <a:buFont typeface="Garamond"/>
              <a:buChar char="✔"/>
            </a:pPr>
            <a:r>
              <a:rPr lang="en-US" sz="2000">
                <a:latin typeface="Garamond"/>
                <a:ea typeface="Garamond"/>
                <a:cs typeface="Garamond"/>
                <a:sym typeface="Garamond"/>
              </a:rPr>
              <a:t>Home copy machines developed from already existing large, expensive office machines</a:t>
            </a:r>
            <a:endParaRPr sz="2000">
              <a:latin typeface="Garamond"/>
              <a:ea typeface="Garamond"/>
              <a:cs typeface="Garamond"/>
              <a:sym typeface="Garamond"/>
            </a:endParaRPr>
          </a:p>
        </p:txBody>
      </p:sp>
      <p:sp>
        <p:nvSpPr>
          <p:cNvPr id="210" name="Google Shape;210;p12"/>
          <p:cNvSpPr txBox="1"/>
          <p:nvPr/>
        </p:nvSpPr>
        <p:spPr>
          <a:xfrm>
            <a:off x="109935" y="3216776"/>
            <a:ext cx="1913729" cy="16311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Garamond"/>
              <a:buNone/>
            </a:pPr>
            <a:r>
              <a:rPr lang="en-US" sz="2000">
                <a:solidFill>
                  <a:schemeClr val="dk1"/>
                </a:solidFill>
                <a:latin typeface="Garamond"/>
                <a:ea typeface="Garamond"/>
                <a:cs typeface="Garamond"/>
                <a:sym typeface="Garamond"/>
              </a:rPr>
              <a:t>Simpler drive train</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2000"/>
              <a:buFont typeface="Garamond"/>
              <a:buNone/>
            </a:pPr>
            <a:r>
              <a:rPr lang="en-US" sz="2000">
                <a:solidFill>
                  <a:schemeClr val="dk1"/>
                </a:solidFill>
                <a:latin typeface="Garamond"/>
                <a:ea typeface="Garamond"/>
                <a:cs typeface="Garamond"/>
                <a:sym typeface="Garamond"/>
              </a:rPr>
              <a:t>design reduces </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2000"/>
              <a:buFont typeface="Garamond"/>
              <a:buNone/>
            </a:pPr>
            <a:r>
              <a:rPr lang="en-US" sz="2000">
                <a:solidFill>
                  <a:schemeClr val="dk1"/>
                </a:solidFill>
                <a:latin typeface="Garamond"/>
                <a:ea typeface="Garamond"/>
                <a:cs typeface="Garamond"/>
                <a:sym typeface="Garamond"/>
              </a:rPr>
              <a:t>investment</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2000"/>
              <a:buFont typeface="Garamond"/>
              <a:buNone/>
            </a:pPr>
            <a:r>
              <a:rPr lang="en-US" sz="2000">
                <a:solidFill>
                  <a:schemeClr val="dk1"/>
                </a:solidFill>
                <a:latin typeface="Garamond"/>
                <a:ea typeface="Garamond"/>
                <a:cs typeface="Garamond"/>
                <a:sym typeface="Garamond"/>
              </a:rPr>
              <a:t>barrier to entry</a:t>
            </a:r>
            <a:endParaRPr sz="2000">
              <a:solidFill>
                <a:schemeClr val="dk1"/>
              </a:solidFill>
              <a:latin typeface="Garamond"/>
              <a:ea typeface="Garamond"/>
              <a:cs typeface="Garamond"/>
              <a:sym typeface="Garamond"/>
            </a:endParaRPr>
          </a:p>
        </p:txBody>
      </p:sp>
      <p:sp>
        <p:nvSpPr>
          <p:cNvPr id="211" name="Google Shape;211;p12"/>
          <p:cNvSpPr txBox="1"/>
          <p:nvPr/>
        </p:nvSpPr>
        <p:spPr>
          <a:xfrm>
            <a:off x="6622472" y="1714500"/>
            <a:ext cx="4502700" cy="4457700"/>
          </a:xfrm>
          <a:prstGeom prst="rect">
            <a:avLst/>
          </a:prstGeom>
          <a:noFill/>
          <a:ln>
            <a:noFill/>
          </a:ln>
        </p:spPr>
        <p:txBody>
          <a:bodyPr anchorCtr="0" anchor="t" bIns="45700" lIns="91425" spcFirstLastPara="1" rIns="91425" wrap="square" tIns="45700">
            <a:normAutofit/>
          </a:bodyPr>
          <a:lstStyle/>
          <a:p>
            <a:pPr indent="-342900" lvl="0" marL="342900" marR="0" rtl="0" algn="l">
              <a:spcBef>
                <a:spcPts val="0"/>
              </a:spcBef>
              <a:spcAft>
                <a:spcPts val="0"/>
              </a:spcAft>
              <a:buClr>
                <a:schemeClr val="dk1"/>
              </a:buClr>
              <a:buSzPts val="2800"/>
              <a:buFont typeface="Noto Sans Symbols"/>
              <a:buChar char="▪"/>
            </a:pPr>
            <a:r>
              <a:rPr b="1" lang="en-US" sz="3000">
                <a:solidFill>
                  <a:schemeClr val="dk1"/>
                </a:solidFill>
                <a:latin typeface="Garamond"/>
                <a:ea typeface="Garamond"/>
                <a:cs typeface="Garamond"/>
                <a:sym typeface="Garamond"/>
              </a:rPr>
              <a:t>Disruptive</a:t>
            </a:r>
            <a:endParaRPr sz="3000">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1" lang="en-US" sz="2400" u="none" cap="none" strike="noStrike">
                <a:solidFill>
                  <a:schemeClr val="dk1"/>
                </a:solidFill>
                <a:latin typeface="Garamond"/>
                <a:ea typeface="Garamond"/>
                <a:cs typeface="Garamond"/>
                <a:sym typeface="Garamond"/>
              </a:rPr>
              <a:t>Novel</a:t>
            </a:r>
            <a:r>
              <a:rPr b="0" i="0" lang="en-US" sz="2400" u="none" cap="none" strike="noStrike">
                <a:solidFill>
                  <a:schemeClr val="dk1"/>
                </a:solidFill>
                <a:latin typeface="Garamond"/>
                <a:ea typeface="Garamond"/>
                <a:cs typeface="Garamond"/>
                <a:sym typeface="Garamond"/>
              </a:rPr>
              <a:t> technologies serving </a:t>
            </a:r>
            <a:r>
              <a:rPr b="0" i="1" lang="en-US" sz="2400" u="none" cap="none" strike="noStrike">
                <a:solidFill>
                  <a:schemeClr val="dk1"/>
                </a:solidFill>
                <a:latin typeface="Garamond"/>
                <a:ea typeface="Garamond"/>
                <a:cs typeface="Garamond"/>
                <a:sym typeface="Garamond"/>
              </a:rPr>
              <a:t>existing </a:t>
            </a:r>
            <a:r>
              <a:rPr b="0" i="0" lang="en-US" sz="2400" u="none" cap="none" strike="noStrike">
                <a:solidFill>
                  <a:schemeClr val="dk1"/>
                </a:solidFill>
                <a:latin typeface="Garamond"/>
                <a:ea typeface="Garamond"/>
                <a:cs typeface="Garamond"/>
                <a:sym typeface="Garamond"/>
              </a:rPr>
              <a:t>markets. </a:t>
            </a:r>
            <a:endParaRPr b="0" i="0" sz="2400" u="none" cap="none" strike="noStrike">
              <a:solidFill>
                <a:schemeClr val="dk1"/>
              </a:solidFill>
              <a:latin typeface="Garamond"/>
              <a:ea typeface="Garamond"/>
              <a:cs typeface="Garamond"/>
              <a:sym typeface="Garamond"/>
            </a:endParaRPr>
          </a:p>
          <a:p>
            <a:pPr indent="-285750" lvl="1" marL="74295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Garamond"/>
                <a:ea typeface="Garamond"/>
                <a:cs typeface="Garamond"/>
                <a:sym typeface="Garamond"/>
              </a:rPr>
              <a:t>Examples: </a:t>
            </a:r>
            <a:endParaRPr b="0" i="0" sz="2000" u="none" cap="none" strike="noStrike">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Tablet computers disrupted laptop sales</a:t>
            </a:r>
            <a:endParaRPr sz="2000">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Digital cameras disrupted film camera industry</a:t>
            </a:r>
            <a:endParaRPr b="0" i="0" sz="1800" u="none" cap="none" strike="noStrike">
              <a:solidFill>
                <a:schemeClr val="dk1"/>
              </a:solidFill>
              <a:latin typeface="Garamond"/>
              <a:ea typeface="Garamond"/>
              <a:cs typeface="Garamond"/>
              <a:sym typeface="Garamond"/>
            </a:endParaRPr>
          </a:p>
          <a:p>
            <a:pPr indent="-228600" lvl="2" marL="1143000" marR="0" rtl="0" algn="l">
              <a:spcBef>
                <a:spcPts val="40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LED lights disrupted incandescent lighting industry</a:t>
            </a:r>
            <a:endParaRPr b="0" i="0" sz="1800" u="none" cap="none" strike="noStrike">
              <a:solidFill>
                <a:schemeClr val="dk1"/>
              </a:solidFill>
              <a:latin typeface="Garamond"/>
              <a:ea typeface="Garamond"/>
              <a:cs typeface="Garamond"/>
              <a:sym typeface="Garamond"/>
            </a:endParaRPr>
          </a:p>
        </p:txBody>
      </p:sp>
      <p:sp>
        <p:nvSpPr>
          <p:cNvPr id="212" name="Google Shape;212;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solidFill>
                  <a:schemeClr val="dk1"/>
                </a:solidFill>
                <a:latin typeface="Times New Roman"/>
                <a:ea typeface="Times New Roman"/>
                <a:cs typeface="Times New Roman"/>
                <a:sym typeface="Times New Roman"/>
              </a:rPr>
              <a:t>The Crossing-the-Chasm Framework</a:t>
            </a:r>
            <a:endParaRPr b="1" sz="4000">
              <a:latin typeface="Times New Roman"/>
              <a:ea typeface="Times New Roman"/>
              <a:cs typeface="Times New Roman"/>
              <a:sym typeface="Times New Roman"/>
            </a:endParaRPr>
          </a:p>
        </p:txBody>
      </p:sp>
      <p:pic>
        <p:nvPicPr>
          <p:cNvPr descr="A bell curve labeled (from left to right) &quot;2.5% Innovators,&quot; &quot;13.5% Early Adopters,&quot; &quot;34% Early Majority,&quot; &quot;34% Late Majority,&quot; and &quot;16% Laggards.&quot; In between &quot;13.5% Early Adopters&quot; and &quot;34% Early Majority,&quot; there is a section carved out labeled &quot;C H A S M.&quot;" id="219" name="Google Shape;219;p13"/>
          <p:cNvPicPr preferRelativeResize="0"/>
          <p:nvPr/>
        </p:nvPicPr>
        <p:blipFill rotWithShape="1">
          <a:blip r:embed="rId3">
            <a:alphaModFix/>
          </a:blip>
          <a:srcRect b="0" l="0" r="0" t="0"/>
          <a:stretch/>
        </p:blipFill>
        <p:spPr>
          <a:xfrm>
            <a:off x="0" y="994238"/>
            <a:ext cx="12192000" cy="5199308"/>
          </a:xfrm>
          <a:prstGeom prst="rect">
            <a:avLst/>
          </a:prstGeom>
          <a:noFill/>
          <a:ln>
            <a:noFill/>
          </a:ln>
        </p:spPr>
      </p:pic>
      <p:sp>
        <p:nvSpPr>
          <p:cNvPr id="220" name="Google Shape;220;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221" name="Google Shape;221;p13"/>
          <p:cNvSpPr txBox="1"/>
          <p:nvPr/>
        </p:nvSpPr>
        <p:spPr>
          <a:xfrm>
            <a:off x="81386" y="6624475"/>
            <a:ext cx="9418320"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“Breaking the Chasm.” CC BY-SA 4.0. Retrieved from https://commons.wikimedia.org/wiki/File:Technology_adoption_life_cycle_-_breaking_the_chasm.png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Early Majority?</a:t>
            </a:r>
            <a:endParaRPr/>
          </a:p>
        </p:txBody>
      </p:sp>
      <p:sp>
        <p:nvSpPr>
          <p:cNvPr id="228" name="Google Shape;228;p14"/>
          <p:cNvSpPr txBox="1"/>
          <p:nvPr/>
        </p:nvSpPr>
        <p:spPr>
          <a:xfrm>
            <a:off x="1383030" y="1803434"/>
            <a:ext cx="2354318"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3200"/>
              <a:buFont typeface="Garamond"/>
              <a:buNone/>
            </a:pPr>
            <a:r>
              <a:rPr b="1" lang="en-US" sz="3200">
                <a:solidFill>
                  <a:schemeClr val="dk1"/>
                </a:solidFill>
                <a:latin typeface="Garamond"/>
                <a:ea typeface="Garamond"/>
                <a:cs typeface="Garamond"/>
                <a:sym typeface="Garamond"/>
              </a:rPr>
              <a:t>Apple</a:t>
            </a:r>
            <a:endParaRPr sz="1800">
              <a:solidFill>
                <a:schemeClr val="dk1"/>
              </a:solidFill>
              <a:latin typeface="Garamond"/>
              <a:ea typeface="Garamond"/>
              <a:cs typeface="Garamond"/>
              <a:sym typeface="Garamond"/>
            </a:endParaRPr>
          </a:p>
        </p:txBody>
      </p:sp>
      <p:pic>
        <p:nvPicPr>
          <p:cNvPr descr="A bell curve labeled (from left to right) &quot;2.5% Innovators,&quot; &quot;13.5% Early Adopters,&quot; &quot;34% Early Majority,&quot; &quot;34% Late Majority,&quot; and &quot;16% Laggards.&quot; In between &quot;13.5% Early Adopters&quot; and &quot;34% Early Majority,&quot; there is a section carved out labeled &quot;C H A S M.&quot;" id="229" name="Google Shape;229;p14"/>
          <p:cNvPicPr preferRelativeResize="0"/>
          <p:nvPr/>
        </p:nvPicPr>
        <p:blipFill rotWithShape="1">
          <a:blip r:embed="rId3">
            <a:alphaModFix/>
          </a:blip>
          <a:srcRect b="0" l="0" r="0" t="0"/>
          <a:stretch/>
        </p:blipFill>
        <p:spPr>
          <a:xfrm>
            <a:off x="3044495" y="1836893"/>
            <a:ext cx="9184105" cy="4059025"/>
          </a:xfrm>
          <a:prstGeom prst="rect">
            <a:avLst/>
          </a:prstGeom>
          <a:noFill/>
          <a:ln>
            <a:noFill/>
          </a:ln>
        </p:spPr>
      </p:pic>
      <p:pic>
        <p:nvPicPr>
          <p:cNvPr descr="An apple watch" id="230" name="Google Shape;230;p14"/>
          <p:cNvPicPr preferRelativeResize="0"/>
          <p:nvPr/>
        </p:nvPicPr>
        <p:blipFill rotWithShape="1">
          <a:blip r:embed="rId4">
            <a:alphaModFix/>
          </a:blip>
          <a:srcRect b="0" l="0" r="0" t="0"/>
          <a:stretch/>
        </p:blipFill>
        <p:spPr>
          <a:xfrm>
            <a:off x="648501" y="2493704"/>
            <a:ext cx="2523963" cy="3151905"/>
          </a:xfrm>
          <a:prstGeom prst="rect">
            <a:avLst/>
          </a:prstGeom>
          <a:noFill/>
          <a:ln>
            <a:noFill/>
          </a:ln>
        </p:spPr>
      </p:pic>
      <p:sp>
        <p:nvSpPr>
          <p:cNvPr id="231" name="Google Shape;231;p14"/>
          <p:cNvSpPr txBox="1"/>
          <p:nvPr/>
        </p:nvSpPr>
        <p:spPr>
          <a:xfrm>
            <a:off x="648501" y="5330800"/>
            <a:ext cx="2592968"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000"/>
              <a:buFont typeface="Calibri"/>
              <a:buNone/>
            </a:pPr>
            <a:r>
              <a:rPr lang="en-US" sz="1000" u="sng">
                <a:solidFill>
                  <a:schemeClr val="dk1"/>
                </a:solidFill>
                <a:latin typeface="Calibri"/>
                <a:ea typeface="Calibri"/>
                <a:cs typeface="Calibri"/>
                <a:sym typeface="Calibri"/>
                <a:hlinkClick r:id="rId5">
                  <a:extLst>
                    <a:ext uri="{A12FA001-AC4F-418D-AE19-62706E023703}">
                      <ahyp:hlinkClr val="tx"/>
                    </a:ext>
                  </a:extLst>
                </a:hlinkClick>
              </a:rPr>
              <a:t>https://unsplash.com/photos/hbTKIbuMmBI</a:t>
            </a:r>
            <a:r>
              <a:rPr lang="en-US" sz="1000">
                <a:solidFill>
                  <a:schemeClr val="dk1"/>
                </a:solidFill>
                <a:latin typeface="Calibri"/>
                <a:ea typeface="Calibri"/>
                <a:cs typeface="Calibri"/>
                <a:sym typeface="Calibri"/>
              </a:rPr>
              <a:t> </a:t>
            </a:r>
            <a:endParaRPr sz="1800">
              <a:solidFill>
                <a:schemeClr val="dk1"/>
              </a:solidFill>
              <a:latin typeface="Arial"/>
              <a:ea typeface="Arial"/>
              <a:cs typeface="Arial"/>
              <a:sym typeface="Arial"/>
            </a:endParaRPr>
          </a:p>
        </p:txBody>
      </p:sp>
      <p:sp>
        <p:nvSpPr>
          <p:cNvPr id="232" name="Google Shape;232;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6">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233" name="Google Shape;233;p14"/>
          <p:cNvSpPr txBox="1"/>
          <p:nvPr/>
        </p:nvSpPr>
        <p:spPr>
          <a:xfrm>
            <a:off x="81386" y="6624475"/>
            <a:ext cx="9418320"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“Breaking the Chasm.” CC BY-SA 4.0. Retrieved from https://commons.wikimedia.org/wiki/File:Technology_adoption_life_cycle_-_breaking_the_chasm.png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Apple’s Financial Performance - Revenue</a:t>
            </a:r>
            <a:endParaRPr/>
          </a:p>
        </p:txBody>
      </p:sp>
      <p:pic>
        <p:nvPicPr>
          <p:cNvPr descr="A graph showing Apple's total revenue. The x-axis is labeled &quot;Quarter End Date&quot; and the y-axis is labeled &quot;Total Revenue ($M).&quot; Apple reached $10 billion in 2005 and $20 billion in 2007. Around 2008, the iPhone was released and Apple steadily increased in revenue, and in 2010 they reached $50 billion. Around this time, the iPad was released. Around 2012, Apple earned $100 billion. In 2013, Apple reached $150 billion. In 2015, Apple earned $182 billion in total revenue." id="240" name="Google Shape;240;p15"/>
          <p:cNvPicPr preferRelativeResize="0"/>
          <p:nvPr/>
        </p:nvPicPr>
        <p:blipFill rotWithShape="1">
          <a:blip r:embed="rId3">
            <a:alphaModFix/>
          </a:blip>
          <a:srcRect b="0" l="0" r="0" t="0"/>
          <a:stretch/>
        </p:blipFill>
        <p:spPr>
          <a:xfrm>
            <a:off x="1971281" y="1575729"/>
            <a:ext cx="7985001" cy="4982725"/>
          </a:xfrm>
          <a:prstGeom prst="rect">
            <a:avLst/>
          </a:prstGeom>
          <a:noFill/>
          <a:ln>
            <a:noFill/>
          </a:ln>
        </p:spPr>
      </p:pic>
      <p:sp>
        <p:nvSpPr>
          <p:cNvPr id="241" name="Google Shape;241;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 Revenue by Category (ttm)</a:t>
            </a:r>
            <a:endParaRPr/>
          </a:p>
        </p:txBody>
      </p:sp>
      <p:sp>
        <p:nvSpPr>
          <p:cNvPr id="248" name="Google Shape;248;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A pie chart displaying Apple revenue by category (ttm). The iPhone accounts for 62.0% of revenue, the iPad 7.7%, the Mac 9.9%, services 14.0%, and other products 6.4%." id="249" name="Google Shape;249;p16"/>
          <p:cNvPicPr preferRelativeResize="0"/>
          <p:nvPr/>
        </p:nvPicPr>
        <p:blipFill rotWithShape="1">
          <a:blip r:embed="rId4">
            <a:alphaModFix/>
          </a:blip>
          <a:srcRect b="0" l="0" r="0" t="0"/>
          <a:stretch/>
        </p:blipFill>
        <p:spPr>
          <a:xfrm>
            <a:off x="2619401" y="1605846"/>
            <a:ext cx="6671652" cy="5125154"/>
          </a:xfrm>
          <a:prstGeom prst="rect">
            <a:avLst/>
          </a:prstGeom>
          <a:noFill/>
          <a:ln>
            <a:noFill/>
          </a:ln>
        </p:spPr>
      </p:pic>
      <p:sp>
        <p:nvSpPr>
          <p:cNvPr id="250" name="Google Shape;250;p16"/>
          <p:cNvSpPr txBox="1"/>
          <p:nvPr/>
        </p:nvSpPr>
        <p:spPr>
          <a:xfrm>
            <a:off x="100536" y="6508531"/>
            <a:ext cx="8871116"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(2021). “CH 7 Apple Pie Chart.” CC BY SA 4.0. Retrieved from https://commons.wikimedia.org/wiki/File:CH_7_Apple_Pie_Chart.svg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 Device Unit Sales</a:t>
            </a:r>
            <a:endParaRPr/>
          </a:p>
        </p:txBody>
      </p:sp>
      <p:pic>
        <p:nvPicPr>
          <p:cNvPr descr="A graph displaying Apple device unit sales between 2007 and 2017. In 2007, Apple sold 1 million iPhone units, 7 million Mac units, and 52 million iPod units. In 2008, Apple sold 12 million iPhone units, 10 million Mac units, and 55 million iPod units. In 2009, Apple sold 21 million iPhone units, 10 million Mac units, and 54 million iPod units. In 2010, Apple sold 40 million iPhone units, 14 million Mac units, 7 million iPad units, and 50 million iPod units. In 2011, Apple sold 72 million iPhone units, 17 million Mac units, 32 million iPad units, and 43 million iPod units. In 2012, Apple sold 125 million iPhone units, 18 million Mac units, 58 million iPad units, and 35 million iPod units. In 2013, Apple sold 150 million iPhone units, 16 million Mac units, 71 million iPad units, and 26 million iPod units. In 2014, Apple sold 169 million iPhone units, 19 million Mac units, 68 million iPad units, and 14 million iPod units. In 2015, Apple sold 231 million iPhone units, 21 million Mac units, and 55 million iPad units. In 2016, Apple sold 212 iPhone units, 18 million Mac units, 46 million iPad units, and 10 million Apple Watch units. In 2017, Apple sold 217 million iPhone units, 19 million Mac units, 44 million iPad units, 13 million Apple Watch units, 6 million Airpod units, and 7 million Apple TV units." id="257" name="Google Shape;257;p17"/>
          <p:cNvPicPr preferRelativeResize="0"/>
          <p:nvPr/>
        </p:nvPicPr>
        <p:blipFill rotWithShape="1">
          <a:blip r:embed="rId3">
            <a:alphaModFix/>
          </a:blip>
          <a:srcRect b="0" l="0" r="0" t="0"/>
          <a:stretch/>
        </p:blipFill>
        <p:spPr>
          <a:xfrm>
            <a:off x="1875330" y="1518502"/>
            <a:ext cx="8441340" cy="5002061"/>
          </a:xfrm>
          <a:prstGeom prst="rect">
            <a:avLst/>
          </a:prstGeom>
          <a:noFill/>
          <a:ln>
            <a:noFill/>
          </a:ln>
        </p:spPr>
      </p:pic>
      <p:sp>
        <p:nvSpPr>
          <p:cNvPr id="258" name="Google Shape;258;p1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 Stock Since Its IPO in 1980</a:t>
            </a:r>
            <a:endParaRPr/>
          </a:p>
        </p:txBody>
      </p:sp>
      <p:pic>
        <p:nvPicPr>
          <p:cNvPr descr="A graph displaying Apple stock since its IPO in 1980. The graph has two lines. One is labeled &quot;Apple Price % Change,&quot; and the other is labeled &quot;S&amp;P Level % Change.&quot; The Apple price % change is steady until 2005, where it increases to 33.94K% by 2015. The S&amp;P 500 level % change is steady through 2015 at 2.30K%." id="265" name="Google Shape;265;p18"/>
          <p:cNvPicPr preferRelativeResize="0"/>
          <p:nvPr/>
        </p:nvPicPr>
        <p:blipFill rotWithShape="1">
          <a:blip r:embed="rId3">
            <a:alphaModFix/>
          </a:blip>
          <a:srcRect b="0" l="0" r="0" t="0"/>
          <a:stretch/>
        </p:blipFill>
        <p:spPr>
          <a:xfrm>
            <a:off x="1894973" y="1638817"/>
            <a:ext cx="8402053" cy="4671745"/>
          </a:xfrm>
          <a:prstGeom prst="rect">
            <a:avLst/>
          </a:prstGeom>
          <a:noFill/>
          <a:ln>
            <a:noFill/>
          </a:ln>
        </p:spPr>
      </p:pic>
      <p:sp>
        <p:nvSpPr>
          <p:cNvPr id="266" name="Google Shape;266;p1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Apple’s Financial Performance </a:t>
            </a:r>
            <a:br>
              <a:rPr b="1" lang="en-US" sz="4000">
                <a:latin typeface="Times New Roman"/>
                <a:ea typeface="Times New Roman"/>
                <a:cs typeface="Times New Roman"/>
                <a:sym typeface="Times New Roman"/>
              </a:rPr>
            </a:br>
            <a:r>
              <a:rPr b="1" lang="en-US" sz="4000">
                <a:latin typeface="Times New Roman"/>
                <a:ea typeface="Times New Roman"/>
                <a:cs typeface="Times New Roman"/>
                <a:sym typeface="Times New Roman"/>
              </a:rPr>
              <a:t> Revenue, Net Profit, Net Profit Margin</a:t>
            </a:r>
            <a:endParaRPr/>
          </a:p>
        </p:txBody>
      </p:sp>
      <p:pic>
        <p:nvPicPr>
          <p:cNvPr descr="A graph displaying Apple's net sales, net profit, and net profit margin. The left side of the y-axis ranges is labeled (from bottom to top) &quot;-50,000,&quot; &quot;0,&quot; &quot;50,000,&quot; &quot;100,000,&quot; &quot;150,000,&quot; &quot;200,000,&quot; &quot;250,000,&quot; and &quot;300,000.&quot; The x-axis is labeled (from left to right) &quot;FY 1988,&quot; &quot;FY 1990,&quot; &quot;FY 1992,&quot; &quot;FY 1994,&quot; &quot;FY 1996,&quot; &quot;FY 1998,&quot; &quot;FY 2000,&quot; &quot;FY 2002,&quot; &quot;FY 2004,&quot; &quot;FY 2006,&quot; &quot;FY 2008,&quot; &quot;FY 2010,&quot; &quot;FY 2012,&quot; &quot;FY 2014,&quot; &quot;FY 2016,&quot; and &quot;FY 2018.&quot; The right side of the y-axis is labeled (from bottom to top) &quot;-20%,&quot; &quot;-15%,&quot; &quot;-5%,&quot; &quot;0%,&quot; &quot;5%,&quot; &quot;10%,&quot; &quot;15%,&quot; &quot;20%,&quot; &quot;25,&quot; and &quot;30%.&quot; The net sales stay near zero until FY 2005, then it slowly increases to 225,000 or 20% by FY 2015. There is a slight decline in net sales in FY 2016, but then net sales increase to a little over 250,000 or 25% in 2018. Net profit first appears in FY 2006, but it is close to zero or -10%. Net profit stays under 50,000 around -10% until FY 2014. In FY 2014, net profit reaches 50,000 or -5%. Net profit dips slightly under 50,000 or -5% in 2016. There is no net profit in 2017. In FY 2018, net profit is back up to slightly over 50,000 or -5%. The net profit margin declined from 150,000 or 10% between FY 1988 and FY 1998. In FY 1998, the net profit margin reaches 0 or -10%. After that, the net profit margin increases until FY 1999 and FY 2000, where it plateaus at 150,000 or 10%. After FY 2000, the net profit margin decreases to 100,000 or 0% until FY 2002. The net profit margin increases between FY 2002 and FY 2012 to 300,000 or 27.5%. The net profit margin decreases between FY 2012 and FY 2017 to 100,000 or 0%. After FY 2017, the net profit margin increases to 250,000 or 25%. " id="273" name="Google Shape;273;p19"/>
          <p:cNvPicPr preferRelativeResize="0"/>
          <p:nvPr/>
        </p:nvPicPr>
        <p:blipFill rotWithShape="1">
          <a:blip r:embed="rId3">
            <a:alphaModFix/>
          </a:blip>
          <a:srcRect b="0" l="0" r="0" t="0"/>
          <a:stretch/>
        </p:blipFill>
        <p:spPr>
          <a:xfrm>
            <a:off x="2214830" y="1533574"/>
            <a:ext cx="7762339" cy="4665662"/>
          </a:xfrm>
          <a:prstGeom prst="rect">
            <a:avLst/>
          </a:prstGeom>
          <a:noFill/>
          <a:ln>
            <a:noFill/>
          </a:ln>
        </p:spPr>
      </p:pic>
      <p:sp>
        <p:nvSpPr>
          <p:cNvPr id="274" name="Google Shape;274;p1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Learning Objectives – Date Here</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spcBef>
                <a:spcPts val="0"/>
              </a:spcBef>
              <a:spcAft>
                <a:spcPts val="0"/>
              </a:spcAft>
              <a:buSzPct val="100000"/>
              <a:buNone/>
            </a:pPr>
            <a:r>
              <a:t/>
            </a:r>
            <a:endParaRPr sz="3000">
              <a:latin typeface="Garamond"/>
              <a:ea typeface="Garamond"/>
              <a:cs typeface="Garamond"/>
              <a:sym typeface="Garamond"/>
            </a:endParaRPr>
          </a:p>
          <a:p>
            <a:pPr indent="-274320" lvl="0" marL="274320" rtl="0" algn="l">
              <a:spcBef>
                <a:spcPts val="2200"/>
              </a:spcBef>
              <a:spcAft>
                <a:spcPts val="0"/>
              </a:spcAft>
              <a:buSzPct val="100000"/>
              <a:buChar char="•"/>
            </a:pPr>
            <a:r>
              <a:rPr lang="en-US" sz="3000">
                <a:latin typeface="Garamond"/>
                <a:ea typeface="Garamond"/>
                <a:cs typeface="Garamond"/>
                <a:sym typeface="Garamond"/>
              </a:rPr>
              <a:t>Apply strategic management tools in an entrepreneurship and innovation context</a:t>
            </a:r>
            <a:endParaRPr/>
          </a:p>
          <a:p>
            <a:pPr indent="-274320" lvl="0" marL="274320" rtl="0" algn="l">
              <a:spcBef>
                <a:spcPts val="2200"/>
              </a:spcBef>
              <a:spcAft>
                <a:spcPts val="0"/>
              </a:spcAft>
              <a:buSzPct val="100000"/>
              <a:buChar char="•"/>
            </a:pPr>
            <a:r>
              <a:rPr lang="en-US" sz="3000">
                <a:latin typeface="Garamond"/>
                <a:ea typeface="Garamond"/>
                <a:cs typeface="Garamond"/>
                <a:sym typeface="Garamond"/>
              </a:rPr>
              <a:t>Understand the issues associated with new technology adoption and anticipating industry life cycle evolution</a:t>
            </a:r>
            <a:endParaRPr/>
          </a:p>
          <a:p>
            <a:pPr indent="-274320" lvl="0" marL="274320" rtl="0" algn="l">
              <a:spcBef>
                <a:spcPts val="2200"/>
              </a:spcBef>
              <a:spcAft>
                <a:spcPts val="0"/>
              </a:spcAft>
              <a:buSzPct val="100000"/>
              <a:buChar char="•"/>
            </a:pPr>
            <a:r>
              <a:rPr lang="en-US" sz="3000">
                <a:latin typeface="Garamond"/>
                <a:ea typeface="Garamond"/>
                <a:cs typeface="Garamond"/>
                <a:sym typeface="Garamond"/>
              </a:rPr>
              <a:t>Understand the issues of gaining and sustaining first mover advantages</a:t>
            </a:r>
            <a:endParaRPr/>
          </a:p>
          <a:p>
            <a:pPr indent="-274320" lvl="0" marL="274320" rtl="0" algn="l">
              <a:spcBef>
                <a:spcPts val="2200"/>
              </a:spcBef>
              <a:spcAft>
                <a:spcPts val="0"/>
              </a:spcAft>
              <a:buSzPct val="100000"/>
              <a:buChar char="•"/>
            </a:pPr>
            <a:r>
              <a:rPr lang="en-US" sz="3000">
                <a:latin typeface="Garamond"/>
                <a:ea typeface="Garamond"/>
                <a:cs typeface="Garamond"/>
                <a:sym typeface="Garamond"/>
              </a:rPr>
              <a:t>Understand the issues associated with crossing the chasm</a:t>
            </a:r>
            <a:endParaRPr/>
          </a:p>
          <a:p>
            <a:pPr indent="0" lvl="0" marL="0" rtl="0" algn="l">
              <a:spcBef>
                <a:spcPts val="2200"/>
              </a:spcBef>
              <a:spcAft>
                <a:spcPts val="0"/>
              </a:spcAft>
              <a:buSzPct val="100000"/>
              <a:buNone/>
            </a:pPr>
            <a:r>
              <a:rPr b="1" lang="en-US" sz="3000">
                <a:latin typeface="Garamond"/>
                <a:ea typeface="Garamond"/>
                <a:cs typeface="Garamond"/>
                <a:sym typeface="Garamond"/>
              </a:rPr>
              <a:t> </a:t>
            </a:r>
            <a:endParaRPr sz="3000">
              <a:latin typeface="Garamond"/>
              <a:ea typeface="Garamond"/>
              <a:cs typeface="Garamond"/>
              <a:sym typeface="Garamond"/>
            </a:endParaRPr>
          </a:p>
          <a:p>
            <a:pPr indent="-155575" lvl="0" marL="274320" rtl="0" algn="l">
              <a:spcBef>
                <a:spcPts val="2200"/>
              </a:spcBef>
              <a:spcAft>
                <a:spcPts val="0"/>
              </a:spcAft>
              <a:buSzPct val="1000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Market/Industry</a:t>
            </a:r>
            <a:endParaRPr/>
          </a:p>
        </p:txBody>
      </p:sp>
      <p:sp>
        <p:nvSpPr>
          <p:cNvPr id="281" name="Google Shape;281;p2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sz="2800">
                <a:latin typeface="Garamond"/>
                <a:ea typeface="Garamond"/>
                <a:cs typeface="Garamond"/>
                <a:sym typeface="Garamond"/>
              </a:rPr>
              <a:t>Describe the market/industry for Apple’s electronic consumer products and the key trends this market is subject to. </a:t>
            </a:r>
            <a:endParaRPr/>
          </a:p>
        </p:txBody>
      </p:sp>
      <p:pic>
        <p:nvPicPr>
          <p:cNvPr descr="Macbook" id="282" name="Google Shape;282;p20"/>
          <p:cNvPicPr preferRelativeResize="0"/>
          <p:nvPr/>
        </p:nvPicPr>
        <p:blipFill rotWithShape="1">
          <a:blip r:embed="rId3">
            <a:alphaModFix/>
          </a:blip>
          <a:srcRect b="0" l="0" r="0" t="0"/>
          <a:stretch/>
        </p:blipFill>
        <p:spPr>
          <a:xfrm>
            <a:off x="603258" y="2804807"/>
            <a:ext cx="3676207" cy="2938527"/>
          </a:xfrm>
          <a:prstGeom prst="rect">
            <a:avLst/>
          </a:prstGeom>
          <a:noFill/>
          <a:ln>
            <a:noFill/>
          </a:ln>
        </p:spPr>
      </p:pic>
      <p:sp>
        <p:nvSpPr>
          <p:cNvPr id="283" name="Google Shape;283;p20"/>
          <p:cNvSpPr txBox="1"/>
          <p:nvPr/>
        </p:nvSpPr>
        <p:spPr>
          <a:xfrm>
            <a:off x="1409482" y="5803777"/>
            <a:ext cx="2632646"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800"/>
              <a:buFont typeface="Calibri"/>
              <a:buNone/>
            </a:pPr>
            <a:r>
              <a:rPr lang="en-US" sz="800" u="sng">
                <a:solidFill>
                  <a:srgbClr val="000000"/>
                </a:solidFill>
                <a:latin typeface="Calibri"/>
                <a:ea typeface="Calibri"/>
                <a:cs typeface="Calibri"/>
                <a:sym typeface="Calibri"/>
                <a:hlinkClick r:id="rId4">
                  <a:extLst>
                    <a:ext uri="{A12FA001-AC4F-418D-AE19-62706E023703}">
                      <ahyp:hlinkClr val="tx"/>
                    </a:ext>
                  </a:extLst>
                </a:hlinkClick>
              </a:rPr>
              <a:t>https://unsplash.com/s/photos/apple-laptop</a:t>
            </a:r>
            <a:r>
              <a:rPr lang="en-US" sz="800">
                <a:solidFill>
                  <a:srgbClr val="000000"/>
                </a:solidFill>
                <a:latin typeface="Calibri"/>
                <a:ea typeface="Calibri"/>
                <a:cs typeface="Calibri"/>
                <a:sym typeface="Calibri"/>
              </a:rPr>
              <a:t> </a:t>
            </a:r>
            <a:endParaRPr sz="1800">
              <a:solidFill>
                <a:schemeClr val="dk1"/>
              </a:solidFill>
              <a:latin typeface="Arial"/>
              <a:ea typeface="Arial"/>
              <a:cs typeface="Arial"/>
              <a:sym typeface="Arial"/>
            </a:endParaRPr>
          </a:p>
        </p:txBody>
      </p:sp>
      <p:pic>
        <p:nvPicPr>
          <p:cNvPr descr="Apple watch" id="284" name="Google Shape;284;p20"/>
          <p:cNvPicPr preferRelativeResize="0"/>
          <p:nvPr/>
        </p:nvPicPr>
        <p:blipFill rotWithShape="1">
          <a:blip r:embed="rId5">
            <a:alphaModFix/>
          </a:blip>
          <a:srcRect b="0" l="0" r="0" t="0"/>
          <a:stretch/>
        </p:blipFill>
        <p:spPr>
          <a:xfrm>
            <a:off x="4743007" y="3097440"/>
            <a:ext cx="3535986" cy="2353260"/>
          </a:xfrm>
          <a:prstGeom prst="rect">
            <a:avLst/>
          </a:prstGeom>
          <a:noFill/>
          <a:ln>
            <a:noFill/>
          </a:ln>
        </p:spPr>
      </p:pic>
      <p:sp>
        <p:nvSpPr>
          <p:cNvPr id="285" name="Google Shape;285;p20"/>
          <p:cNvSpPr txBox="1"/>
          <p:nvPr/>
        </p:nvSpPr>
        <p:spPr>
          <a:xfrm>
            <a:off x="5517228" y="5803777"/>
            <a:ext cx="2632646"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800"/>
              <a:buFont typeface="Calibri"/>
              <a:buNone/>
            </a:pPr>
            <a:r>
              <a:rPr lang="en-US" sz="800" u="sng">
                <a:solidFill>
                  <a:srgbClr val="000000"/>
                </a:solidFill>
                <a:latin typeface="Calibri"/>
                <a:ea typeface="Calibri"/>
                <a:cs typeface="Calibri"/>
                <a:sym typeface="Calibri"/>
                <a:hlinkClick r:id="rId6">
                  <a:extLst>
                    <a:ext uri="{A12FA001-AC4F-418D-AE19-62706E023703}">
                      <ahyp:hlinkClr val="tx"/>
                    </a:ext>
                  </a:extLst>
                </a:hlinkClick>
              </a:rPr>
              <a:t>https://unsplash.com/photos/2wFoa040m8g</a:t>
            </a:r>
            <a:r>
              <a:rPr lang="en-US" sz="800">
                <a:solidFill>
                  <a:srgbClr val="000000"/>
                </a:solidFill>
                <a:latin typeface="Calibri"/>
                <a:ea typeface="Calibri"/>
                <a:cs typeface="Calibri"/>
                <a:sym typeface="Calibri"/>
              </a:rPr>
              <a:t> </a:t>
            </a:r>
            <a:endParaRPr sz="800">
              <a:solidFill>
                <a:srgbClr val="000000"/>
              </a:solidFill>
              <a:latin typeface="Calibri"/>
              <a:ea typeface="Calibri"/>
              <a:cs typeface="Calibri"/>
              <a:sym typeface="Calibri"/>
            </a:endParaRPr>
          </a:p>
        </p:txBody>
      </p:sp>
      <p:pic>
        <p:nvPicPr>
          <p:cNvPr descr="iPhone" id="286" name="Google Shape;286;p20"/>
          <p:cNvPicPr preferRelativeResize="0"/>
          <p:nvPr/>
        </p:nvPicPr>
        <p:blipFill rotWithShape="1">
          <a:blip r:embed="rId7">
            <a:alphaModFix/>
          </a:blip>
          <a:srcRect b="0" l="0" r="0" t="0"/>
          <a:stretch/>
        </p:blipFill>
        <p:spPr>
          <a:xfrm>
            <a:off x="8234795" y="2777736"/>
            <a:ext cx="3841474" cy="2935224"/>
          </a:xfrm>
          <a:prstGeom prst="rect">
            <a:avLst/>
          </a:prstGeom>
          <a:noFill/>
          <a:ln>
            <a:noFill/>
          </a:ln>
        </p:spPr>
      </p:pic>
      <p:sp>
        <p:nvSpPr>
          <p:cNvPr id="287" name="Google Shape;287;p20"/>
          <p:cNvSpPr txBox="1"/>
          <p:nvPr/>
        </p:nvSpPr>
        <p:spPr>
          <a:xfrm>
            <a:off x="9345918" y="5834858"/>
            <a:ext cx="2291830"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SzPts val="800"/>
              <a:buFont typeface="Calibri"/>
              <a:buNone/>
            </a:pPr>
            <a:r>
              <a:rPr lang="en-US" sz="800" u="sng">
                <a:solidFill>
                  <a:srgbClr val="000000"/>
                </a:solidFill>
                <a:latin typeface="Calibri"/>
                <a:ea typeface="Calibri"/>
                <a:cs typeface="Calibri"/>
                <a:sym typeface="Calibri"/>
                <a:hlinkClick r:id="rId8">
                  <a:extLst>
                    <a:ext uri="{A12FA001-AC4F-418D-AE19-62706E023703}">
                      <ahyp:hlinkClr val="tx"/>
                    </a:ext>
                  </a:extLst>
                </a:hlinkClick>
              </a:rPr>
              <a:t>https://unsplash.com/photos/R1qvCoD5Mjg</a:t>
            </a:r>
            <a:r>
              <a:rPr lang="en-US" sz="800">
                <a:solidFill>
                  <a:srgbClr val="000000"/>
                </a:solidFill>
                <a:latin typeface="Calibri"/>
                <a:ea typeface="Calibri"/>
                <a:cs typeface="Calibri"/>
                <a:sym typeface="Calibri"/>
              </a:rPr>
              <a:t> </a:t>
            </a:r>
            <a:endParaRPr sz="800">
              <a:solidFill>
                <a:srgbClr val="000000"/>
              </a:solidFill>
              <a:latin typeface="Calibri"/>
              <a:ea typeface="Calibri"/>
              <a:cs typeface="Calibri"/>
              <a:sym typeface="Calibri"/>
            </a:endParaRPr>
          </a:p>
        </p:txBody>
      </p:sp>
      <p:sp>
        <p:nvSpPr>
          <p:cNvPr id="288" name="Google Shape;288;p2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9">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Market/Industry (Cont.)</a:t>
            </a:r>
            <a:endParaRPr/>
          </a:p>
        </p:txBody>
      </p:sp>
      <p:sp>
        <p:nvSpPr>
          <p:cNvPr id="295" name="Google Shape;295;p2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rgbClr val="548135"/>
              </a:buClr>
              <a:buSzPct val="100000"/>
              <a:buNone/>
            </a:pPr>
            <a:r>
              <a:rPr b="1" lang="en-US" sz="2800">
                <a:latin typeface="Garamond"/>
                <a:ea typeface="Garamond"/>
                <a:cs typeface="Garamond"/>
                <a:sym typeface="Garamond"/>
              </a:rPr>
              <a:t>PESTEL</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Economic, Socio-Cultural, and Technological forces – STRONG</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Legal forces - Moderate</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Political, Ecological forces -  Weak</a:t>
            </a:r>
            <a:endParaRPr/>
          </a:p>
          <a:p>
            <a:pPr indent="0" lvl="0" marL="0" rtl="0" algn="l">
              <a:lnSpc>
                <a:spcPct val="90000"/>
              </a:lnSpc>
              <a:spcBef>
                <a:spcPts val="1000"/>
              </a:spcBef>
              <a:spcAft>
                <a:spcPts val="0"/>
              </a:spcAft>
              <a:buClr>
                <a:schemeClr val="dk1"/>
              </a:buClr>
              <a:buSzPct val="100000"/>
              <a:buNone/>
            </a:pPr>
            <a:r>
              <a:t/>
            </a:r>
            <a:endParaRPr sz="2800">
              <a:latin typeface="Garamond"/>
              <a:ea typeface="Garamond"/>
              <a:cs typeface="Garamond"/>
              <a:sym typeface="Garamond"/>
            </a:endParaRPr>
          </a:p>
          <a:p>
            <a:pPr indent="0" lvl="0" marL="0" rtl="0" algn="l">
              <a:lnSpc>
                <a:spcPct val="90000"/>
              </a:lnSpc>
              <a:spcBef>
                <a:spcPts val="1000"/>
              </a:spcBef>
              <a:spcAft>
                <a:spcPts val="0"/>
              </a:spcAft>
              <a:buClr>
                <a:srgbClr val="548135"/>
              </a:buClr>
              <a:buSzPct val="100000"/>
              <a:buNone/>
            </a:pPr>
            <a:r>
              <a:rPr b="1" lang="en-US" sz="2800">
                <a:latin typeface="Garamond"/>
                <a:ea typeface="Garamond"/>
                <a:cs typeface="Garamond"/>
                <a:sym typeface="Garamond"/>
              </a:rPr>
              <a:t>Porter’s 5 Forces</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Rivalry -  STRONG: Lots of competing products</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Bargaining Power of Suppliers: Low, but scarcity of raw materials?</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Bargaining Power of Buyers: Low, unless you are Walmart or Amazon </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Threat of Substitutes:  Low, not many</a:t>
            </a:r>
            <a:endParaRPr/>
          </a:p>
          <a:p>
            <a:pPr indent="0" lvl="0" marL="0" rtl="0" algn="l">
              <a:lnSpc>
                <a:spcPct val="90000"/>
              </a:lnSpc>
              <a:spcBef>
                <a:spcPts val="1000"/>
              </a:spcBef>
              <a:spcAft>
                <a:spcPts val="0"/>
              </a:spcAft>
              <a:buClr>
                <a:schemeClr val="dk1"/>
              </a:buClr>
              <a:buSzPct val="100000"/>
              <a:buNone/>
            </a:pPr>
            <a:r>
              <a:rPr lang="en-US" sz="2800">
                <a:latin typeface="Garamond"/>
                <a:ea typeface="Garamond"/>
                <a:cs typeface="Garamond"/>
                <a:sym typeface="Garamond"/>
              </a:rPr>
              <a:t>	Threat of New Entrants: Low</a:t>
            </a:r>
            <a:endParaRPr/>
          </a:p>
          <a:p>
            <a:pPr indent="0" lvl="0" marL="0" rtl="0" algn="l">
              <a:lnSpc>
                <a:spcPct val="90000"/>
              </a:lnSpc>
              <a:spcBef>
                <a:spcPts val="1000"/>
              </a:spcBef>
              <a:spcAft>
                <a:spcPts val="0"/>
              </a:spcAft>
              <a:buClr>
                <a:schemeClr val="dk1"/>
              </a:buClr>
              <a:buSzPct val="100000"/>
              <a:buNone/>
            </a:pPr>
            <a:r>
              <a:t/>
            </a:r>
            <a:endParaRPr sz="2800"/>
          </a:p>
        </p:txBody>
      </p:sp>
      <p:sp>
        <p:nvSpPr>
          <p:cNvPr id="296" name="Google Shape;296;p2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Market/Industry: Crossing the Chasm?</a:t>
            </a:r>
            <a:endParaRPr/>
          </a:p>
        </p:txBody>
      </p:sp>
      <p:sp>
        <p:nvSpPr>
          <p:cNvPr id="303" name="Google Shape;303;p22"/>
          <p:cNvSpPr txBox="1"/>
          <p:nvPr/>
        </p:nvSpPr>
        <p:spPr>
          <a:xfrm>
            <a:off x="826482" y="1816768"/>
            <a:ext cx="6085489" cy="45242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Apple Computers and Laptops?</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Newton Personal Digital Assistant?</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iPhone?</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iPod?</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iPad?</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3600"/>
              <a:buFont typeface="Garamond"/>
              <a:buNone/>
            </a:pPr>
            <a:r>
              <a:rPr lang="en-US" sz="3600">
                <a:solidFill>
                  <a:schemeClr val="dk1"/>
                </a:solidFill>
                <a:latin typeface="Garamond"/>
                <a:ea typeface="Garamond"/>
                <a:cs typeface="Garamond"/>
                <a:sym typeface="Garamond"/>
              </a:rPr>
              <a:t>Air Buds?</a:t>
            </a:r>
            <a:endParaRPr sz="2000">
              <a:solidFill>
                <a:schemeClr val="dk1"/>
              </a:solidFill>
              <a:latin typeface="Garamond"/>
              <a:ea typeface="Garamond"/>
              <a:cs typeface="Garamond"/>
              <a:sym typeface="Garamond"/>
            </a:endParaRPr>
          </a:p>
          <a:p>
            <a:pPr indent="0" lvl="0" marL="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p:txBody>
      </p:sp>
      <p:pic>
        <p:nvPicPr>
          <p:cNvPr descr="A bell curve labeled (from left to right) &quot;2.5% Innovators,&quot; &quot;13.5% Early Adopters,&quot; &quot;34% Early Majority,&quot; &quot;34% Late Majority,&quot; and &quot;16% Laggards.&quot; In between &quot;13.5% Early Adopters&quot; and &quot;34% Early Majority,&quot; there is a section carved out labeled &quot;C H A S M.&quot;" id="304" name="Google Shape;304;p22"/>
          <p:cNvPicPr preferRelativeResize="0"/>
          <p:nvPr/>
        </p:nvPicPr>
        <p:blipFill rotWithShape="1">
          <a:blip r:embed="rId3">
            <a:alphaModFix/>
          </a:blip>
          <a:srcRect b="0" l="0" r="0" t="0"/>
          <a:stretch/>
        </p:blipFill>
        <p:spPr>
          <a:xfrm>
            <a:off x="4094098" y="3054912"/>
            <a:ext cx="8097902" cy="3453619"/>
          </a:xfrm>
          <a:prstGeom prst="rect">
            <a:avLst/>
          </a:prstGeom>
          <a:noFill/>
          <a:ln>
            <a:noFill/>
          </a:ln>
        </p:spPr>
      </p:pic>
      <p:sp>
        <p:nvSpPr>
          <p:cNvPr id="305" name="Google Shape;305;p2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306" name="Google Shape;306;p22"/>
          <p:cNvSpPr txBox="1"/>
          <p:nvPr/>
        </p:nvSpPr>
        <p:spPr>
          <a:xfrm>
            <a:off x="81386" y="6624475"/>
            <a:ext cx="9418320"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“Breaking the Chasm.” CC BY-SA 4.0. Retrieved from https://commons.wikimedia.org/wiki/File:Technology_adoption_life_cycle_-_breaking_the_chasm.png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Issues from External Analysis </a:t>
            </a:r>
            <a:endParaRPr/>
          </a:p>
        </p:txBody>
      </p:sp>
      <p:sp>
        <p:nvSpPr>
          <p:cNvPr id="313" name="Google Shape;313;p2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sz="2800">
                <a:latin typeface="Garamond"/>
                <a:ea typeface="Garamond"/>
                <a:cs typeface="Garamond"/>
                <a:sym typeface="Garamond"/>
              </a:rPr>
              <a:t>What are the most pressing issues from your external analysis?</a:t>
            </a:r>
            <a:endParaRPr/>
          </a:p>
          <a:p>
            <a:pPr indent="0" lvl="0" marL="0" rtl="0" algn="l">
              <a:lnSpc>
                <a:spcPct val="90000"/>
              </a:lnSpc>
              <a:spcBef>
                <a:spcPts val="0"/>
              </a:spcBef>
              <a:spcAft>
                <a:spcPts val="0"/>
              </a:spcAft>
              <a:buClr>
                <a:schemeClr val="dk1"/>
              </a:buClr>
              <a:buSzPts val="2800"/>
              <a:buNone/>
            </a:pPr>
            <a:r>
              <a:t/>
            </a:r>
            <a:endParaRPr sz="2800">
              <a:latin typeface="Garamond"/>
              <a:ea typeface="Garamond"/>
              <a:cs typeface="Garamond"/>
              <a:sym typeface="Garamond"/>
            </a:endParaRPr>
          </a:p>
          <a:p>
            <a:pPr indent="-228600" lvl="1" marL="548640" rtl="0" algn="l">
              <a:lnSpc>
                <a:spcPct val="90000"/>
              </a:lnSpc>
              <a:spcBef>
                <a:spcPts val="0"/>
              </a:spcBef>
              <a:spcAft>
                <a:spcPts val="0"/>
              </a:spcAft>
              <a:buClr>
                <a:schemeClr val="dk1"/>
              </a:buClr>
              <a:buSzPts val="2800"/>
              <a:buFont typeface="Noto Sans Symbols"/>
              <a:buChar char="▪"/>
            </a:pPr>
            <a:r>
              <a:rPr lang="en-US" sz="2600">
                <a:latin typeface="Garamond"/>
                <a:ea typeface="Garamond"/>
                <a:cs typeface="Garamond"/>
                <a:sym typeface="Garamond"/>
              </a:rPr>
              <a:t>Ride the socio-cultural trend</a:t>
            </a:r>
            <a:endParaRPr/>
          </a:p>
          <a:p>
            <a:pPr indent="-228600" lvl="1" marL="548640" rtl="0" algn="l">
              <a:lnSpc>
                <a:spcPct val="90000"/>
              </a:lnSpc>
              <a:spcBef>
                <a:spcPts val="1000"/>
              </a:spcBef>
              <a:spcAft>
                <a:spcPts val="0"/>
              </a:spcAft>
              <a:buClr>
                <a:schemeClr val="dk1"/>
              </a:buClr>
              <a:buSzPts val="2800"/>
              <a:buFont typeface="Noto Sans Symbols"/>
              <a:buChar char="▪"/>
            </a:pPr>
            <a:r>
              <a:rPr lang="en-US" sz="2600">
                <a:latin typeface="Garamond"/>
                <a:ea typeface="Garamond"/>
                <a:cs typeface="Garamond"/>
                <a:sym typeface="Garamond"/>
              </a:rPr>
              <a:t>Stay ahead of the technology curve</a:t>
            </a:r>
            <a:endParaRPr/>
          </a:p>
          <a:p>
            <a:pPr indent="-228600" lvl="1" marL="548640" rtl="0" algn="l">
              <a:lnSpc>
                <a:spcPct val="90000"/>
              </a:lnSpc>
              <a:spcBef>
                <a:spcPts val="1000"/>
              </a:spcBef>
              <a:spcAft>
                <a:spcPts val="0"/>
              </a:spcAft>
              <a:buClr>
                <a:schemeClr val="dk1"/>
              </a:buClr>
              <a:buSzPts val="2800"/>
              <a:buFont typeface="Noto Sans Symbols"/>
              <a:buChar char="▪"/>
            </a:pPr>
            <a:r>
              <a:rPr lang="en-US" sz="2600">
                <a:latin typeface="Garamond"/>
                <a:ea typeface="Garamond"/>
                <a:cs typeface="Garamond"/>
                <a:sym typeface="Garamond"/>
              </a:rPr>
              <a:t>Bargaining power of suppliers- Could increase with certain raw materials</a:t>
            </a:r>
            <a:endParaRPr/>
          </a:p>
          <a:p>
            <a:pPr indent="-228600" lvl="1" marL="548640" rtl="0" algn="l">
              <a:lnSpc>
                <a:spcPct val="90000"/>
              </a:lnSpc>
              <a:spcBef>
                <a:spcPts val="1000"/>
              </a:spcBef>
              <a:spcAft>
                <a:spcPts val="0"/>
              </a:spcAft>
              <a:buClr>
                <a:schemeClr val="dk1"/>
              </a:buClr>
              <a:buSzPts val="2800"/>
              <a:buFont typeface="Noto Sans Symbols"/>
              <a:buChar char="▪"/>
            </a:pPr>
            <a:r>
              <a:rPr lang="en-US" sz="2600">
                <a:latin typeface="Garamond"/>
                <a:ea typeface="Garamond"/>
                <a:cs typeface="Garamond"/>
                <a:sym typeface="Garamond"/>
              </a:rPr>
              <a:t>Rivalry from other firms</a:t>
            </a:r>
            <a:endParaRPr/>
          </a:p>
          <a:p>
            <a:pPr indent="-228600" lvl="1" marL="548640" rtl="0" algn="l">
              <a:lnSpc>
                <a:spcPct val="90000"/>
              </a:lnSpc>
              <a:spcBef>
                <a:spcPts val="1000"/>
              </a:spcBef>
              <a:spcAft>
                <a:spcPts val="0"/>
              </a:spcAft>
              <a:buClr>
                <a:schemeClr val="dk1"/>
              </a:buClr>
              <a:buSzPts val="2800"/>
              <a:buFont typeface="Noto Sans Symbols"/>
              <a:buChar char="▪"/>
            </a:pPr>
            <a:r>
              <a:rPr lang="en-US" sz="2600">
                <a:latin typeface="Garamond"/>
                <a:ea typeface="Garamond"/>
                <a:cs typeface="Garamond"/>
                <a:sym typeface="Garamond"/>
              </a:rPr>
              <a:t>Legal /patent issues can eat up resources; e.g. Samsung</a:t>
            </a:r>
            <a:endParaRPr/>
          </a:p>
          <a:p>
            <a:pPr indent="0" lvl="0" marL="0" rtl="0" algn="l">
              <a:lnSpc>
                <a:spcPct val="90000"/>
              </a:lnSpc>
              <a:spcBef>
                <a:spcPts val="1000"/>
              </a:spcBef>
              <a:spcAft>
                <a:spcPts val="0"/>
              </a:spcAft>
              <a:buClr>
                <a:schemeClr val="dk1"/>
              </a:buClr>
              <a:buSzPts val="2800"/>
              <a:buNone/>
            </a:pPr>
            <a:r>
              <a:t/>
            </a:r>
            <a:endParaRPr sz="2800"/>
          </a:p>
        </p:txBody>
      </p:sp>
      <p:sp>
        <p:nvSpPr>
          <p:cNvPr id="314" name="Google Shape;314;p2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FQs 1-2</a:t>
            </a:r>
            <a:endParaRPr/>
          </a:p>
        </p:txBody>
      </p:sp>
      <p:sp>
        <p:nvSpPr>
          <p:cNvPr id="321" name="Google Shape;321;p2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US" sz="2800">
                <a:latin typeface="Garamond"/>
                <a:ea typeface="Garamond"/>
                <a:cs typeface="Garamond"/>
                <a:sym typeface="Garamond"/>
              </a:rPr>
              <a:t>1. What are the elements of Apple’s business model and generic competitive strategy? How does Apple’s business model/strategy differ from that of its rivals in the market for consumer computer products? Note: business model means how does a company make revenue.</a:t>
            </a:r>
            <a:endParaRPr/>
          </a:p>
          <a:p>
            <a:pPr indent="-228600" lvl="1" marL="685800" rtl="0" algn="l">
              <a:lnSpc>
                <a:spcPct val="90000"/>
              </a:lnSpc>
              <a:spcBef>
                <a:spcPts val="500"/>
              </a:spcBef>
              <a:spcAft>
                <a:spcPts val="0"/>
              </a:spcAft>
              <a:buClr>
                <a:schemeClr val="dk1"/>
              </a:buClr>
              <a:buSzPts val="2400"/>
              <a:buChar char="•"/>
            </a:pPr>
            <a:r>
              <a:rPr lang="en-US" sz="2800">
                <a:latin typeface="Garamond"/>
                <a:ea typeface="Garamond"/>
                <a:cs typeface="Garamond"/>
                <a:sym typeface="Garamond"/>
              </a:rPr>
              <a:t>Revenue Streams</a:t>
            </a:r>
            <a:endParaRPr/>
          </a:p>
          <a:p>
            <a:pPr indent="-228600" lvl="2" marL="1143000" rtl="0" algn="l">
              <a:lnSpc>
                <a:spcPct val="90000"/>
              </a:lnSpc>
              <a:spcBef>
                <a:spcPts val="500"/>
              </a:spcBef>
              <a:spcAft>
                <a:spcPts val="0"/>
              </a:spcAft>
              <a:buClr>
                <a:schemeClr val="dk1"/>
              </a:buClr>
              <a:buSzPts val="2000"/>
              <a:buChar char="✔"/>
            </a:pPr>
            <a:r>
              <a:rPr lang="en-US" sz="2800">
                <a:latin typeface="Garamond"/>
                <a:ea typeface="Garamond"/>
                <a:cs typeface="Garamond"/>
                <a:sym typeface="Garamond"/>
              </a:rPr>
              <a:t>Sells products through others</a:t>
            </a:r>
            <a:endParaRPr/>
          </a:p>
          <a:p>
            <a:pPr indent="-228600" lvl="2" marL="1143000" rtl="0" algn="l">
              <a:lnSpc>
                <a:spcPct val="90000"/>
              </a:lnSpc>
              <a:spcBef>
                <a:spcPts val="500"/>
              </a:spcBef>
              <a:spcAft>
                <a:spcPts val="0"/>
              </a:spcAft>
              <a:buClr>
                <a:schemeClr val="dk1"/>
              </a:buClr>
              <a:buSzPts val="2000"/>
              <a:buChar char="✔"/>
            </a:pPr>
            <a:r>
              <a:rPr lang="en-US" sz="2800">
                <a:latin typeface="Garamond"/>
                <a:ea typeface="Garamond"/>
                <a:cs typeface="Garamond"/>
                <a:sym typeface="Garamond"/>
              </a:rPr>
              <a:t>Sells directly through Apple Stores</a:t>
            </a:r>
            <a:endParaRPr/>
          </a:p>
          <a:p>
            <a:pPr indent="-228600" lvl="2" marL="1143000" rtl="0" algn="l">
              <a:lnSpc>
                <a:spcPct val="90000"/>
              </a:lnSpc>
              <a:spcBef>
                <a:spcPts val="500"/>
              </a:spcBef>
              <a:spcAft>
                <a:spcPts val="0"/>
              </a:spcAft>
              <a:buClr>
                <a:schemeClr val="dk1"/>
              </a:buClr>
              <a:buSzPts val="2000"/>
              <a:buChar char="✔"/>
            </a:pPr>
            <a:r>
              <a:rPr lang="en-US" sz="2800">
                <a:latin typeface="Garamond"/>
                <a:ea typeface="Garamond"/>
                <a:cs typeface="Garamond"/>
                <a:sym typeface="Garamond"/>
              </a:rPr>
              <a:t>Sells subscription services: Apple Music, Apple Arcade, Apple News</a:t>
            </a:r>
            <a:endParaRPr/>
          </a:p>
          <a:p>
            <a:pPr indent="0" lvl="0" marL="0" rtl="0" algn="l">
              <a:lnSpc>
                <a:spcPct val="90000"/>
              </a:lnSpc>
              <a:spcBef>
                <a:spcPts val="1000"/>
              </a:spcBef>
              <a:spcAft>
                <a:spcPts val="0"/>
              </a:spcAft>
              <a:buClr>
                <a:schemeClr val="dk1"/>
              </a:buClr>
              <a:buSzPts val="2800"/>
              <a:buNone/>
            </a:pPr>
            <a:r>
              <a:rPr lang="en-US" sz="2800">
                <a:latin typeface="Garamond"/>
                <a:ea typeface="Garamond"/>
                <a:cs typeface="Garamond"/>
                <a:sym typeface="Garamond"/>
              </a:rPr>
              <a:t>2. How and why did Apple’s business model transform over time?</a:t>
            </a:r>
            <a:endParaRPr/>
          </a:p>
          <a:p>
            <a:pPr indent="-228600" lvl="1" marL="685800" rtl="0" algn="l">
              <a:lnSpc>
                <a:spcPct val="90000"/>
              </a:lnSpc>
              <a:spcBef>
                <a:spcPts val="500"/>
              </a:spcBef>
              <a:spcAft>
                <a:spcPts val="0"/>
              </a:spcAft>
              <a:buClr>
                <a:schemeClr val="dk1"/>
              </a:buClr>
              <a:buSzPts val="2400"/>
              <a:buChar char="•"/>
            </a:pPr>
            <a:r>
              <a:rPr lang="en-US" sz="2800">
                <a:latin typeface="Garamond"/>
                <a:ea typeface="Garamond"/>
                <a:cs typeface="Garamond"/>
                <a:sym typeface="Garamond"/>
              </a:rPr>
              <a:t>Transitioned to brick and mortar stores and more services</a:t>
            </a:r>
            <a:endParaRPr/>
          </a:p>
          <a:p>
            <a:pPr indent="0" lvl="0" marL="0" rtl="0" algn="l">
              <a:lnSpc>
                <a:spcPct val="90000"/>
              </a:lnSpc>
              <a:spcBef>
                <a:spcPts val="1000"/>
              </a:spcBef>
              <a:spcAft>
                <a:spcPts val="0"/>
              </a:spcAft>
              <a:buClr>
                <a:schemeClr val="dk1"/>
              </a:buClr>
              <a:buSzPts val="2800"/>
              <a:buNone/>
            </a:pPr>
            <a:r>
              <a:t/>
            </a:r>
            <a:endParaRPr sz="2800"/>
          </a:p>
        </p:txBody>
      </p:sp>
      <p:sp>
        <p:nvSpPr>
          <p:cNvPr id="322" name="Google Shape;322;p2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2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FQs 3-4 Huddle</a:t>
            </a:r>
            <a:endParaRPr/>
          </a:p>
        </p:txBody>
      </p:sp>
      <p:sp>
        <p:nvSpPr>
          <p:cNvPr id="329" name="Google Shape;329;p2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0000"/>
              </a:buClr>
              <a:buSzPts val="2600"/>
              <a:buNone/>
            </a:pPr>
            <a:r>
              <a:rPr lang="en-US" sz="2800">
                <a:solidFill>
                  <a:srgbClr val="000000"/>
                </a:solidFill>
                <a:latin typeface="Garamond"/>
                <a:ea typeface="Garamond"/>
                <a:cs typeface="Garamond"/>
                <a:sym typeface="Garamond"/>
              </a:rPr>
              <a:t>3. What are Apple’s major challenges in the current and evolving business landscape?</a:t>
            </a:r>
            <a:endParaRPr sz="2400">
              <a:latin typeface="Garamond"/>
              <a:ea typeface="Garamond"/>
              <a:cs typeface="Garamond"/>
              <a:sym typeface="Garamond"/>
            </a:endParaRPr>
          </a:p>
          <a:p>
            <a:pPr indent="-228600" lvl="1" marL="685800" rtl="0" algn="l">
              <a:lnSpc>
                <a:spcPct val="90000"/>
              </a:lnSpc>
              <a:spcBef>
                <a:spcPts val="500"/>
              </a:spcBef>
              <a:spcAft>
                <a:spcPts val="0"/>
              </a:spcAft>
              <a:buClr>
                <a:srgbClr val="000000"/>
              </a:buClr>
              <a:buSzPts val="2200"/>
              <a:buChar char="•"/>
            </a:pPr>
            <a:r>
              <a:rPr lang="en-US" sz="2400">
                <a:solidFill>
                  <a:srgbClr val="000000"/>
                </a:solidFill>
                <a:latin typeface="Garamond"/>
                <a:ea typeface="Garamond"/>
                <a:cs typeface="Garamond"/>
                <a:sym typeface="Garamond"/>
              </a:rPr>
              <a:t>What is Apple’s NEXT BIG THING</a:t>
            </a:r>
            <a:endParaRPr sz="2400">
              <a:latin typeface="Garamond"/>
              <a:ea typeface="Garamond"/>
              <a:cs typeface="Garamond"/>
              <a:sym typeface="Garamond"/>
            </a:endParaRPr>
          </a:p>
          <a:p>
            <a:pPr indent="-228600" lvl="1" marL="685800" rtl="0" algn="l">
              <a:lnSpc>
                <a:spcPct val="90000"/>
              </a:lnSpc>
              <a:spcBef>
                <a:spcPts val="500"/>
              </a:spcBef>
              <a:spcAft>
                <a:spcPts val="0"/>
              </a:spcAft>
              <a:buClr>
                <a:srgbClr val="000000"/>
              </a:buClr>
              <a:buSzPts val="2200"/>
              <a:buChar char="•"/>
            </a:pPr>
            <a:r>
              <a:rPr lang="en-US" sz="2400">
                <a:solidFill>
                  <a:srgbClr val="000000"/>
                </a:solidFill>
                <a:latin typeface="Garamond"/>
                <a:ea typeface="Garamond"/>
                <a:cs typeface="Garamond"/>
                <a:sym typeface="Garamond"/>
              </a:rPr>
              <a:t>With current economic slump due to coronavirus, how do they keep sales up?</a:t>
            </a:r>
            <a:endParaRPr sz="2400">
              <a:latin typeface="Garamond"/>
              <a:ea typeface="Garamond"/>
              <a:cs typeface="Garamond"/>
              <a:sym typeface="Garamond"/>
            </a:endParaRPr>
          </a:p>
          <a:p>
            <a:pPr indent="0" lvl="0" marL="0" rtl="0" algn="l">
              <a:lnSpc>
                <a:spcPct val="90000"/>
              </a:lnSpc>
              <a:spcBef>
                <a:spcPts val="1000"/>
              </a:spcBef>
              <a:spcAft>
                <a:spcPts val="0"/>
              </a:spcAft>
              <a:buClr>
                <a:schemeClr val="dk1"/>
              </a:buClr>
              <a:buSzPts val="2600"/>
              <a:buNone/>
            </a:pPr>
            <a:r>
              <a:t/>
            </a:r>
            <a:endParaRPr sz="2800">
              <a:solidFill>
                <a:srgbClr val="000000"/>
              </a:solidFill>
              <a:latin typeface="Garamond"/>
              <a:ea typeface="Garamond"/>
              <a:cs typeface="Garamond"/>
              <a:sym typeface="Garamond"/>
            </a:endParaRPr>
          </a:p>
          <a:p>
            <a:pPr indent="0" lvl="0" marL="0" rtl="0" algn="l">
              <a:lnSpc>
                <a:spcPct val="90000"/>
              </a:lnSpc>
              <a:spcBef>
                <a:spcPts val="1000"/>
              </a:spcBef>
              <a:spcAft>
                <a:spcPts val="0"/>
              </a:spcAft>
              <a:buClr>
                <a:srgbClr val="000000"/>
              </a:buClr>
              <a:buSzPts val="2600"/>
              <a:buNone/>
            </a:pPr>
            <a:r>
              <a:rPr lang="en-US" sz="2800">
                <a:solidFill>
                  <a:srgbClr val="000000"/>
                </a:solidFill>
                <a:latin typeface="Garamond"/>
                <a:ea typeface="Garamond"/>
                <a:cs typeface="Garamond"/>
                <a:sym typeface="Garamond"/>
              </a:rPr>
              <a:t>4. How would you transform Apple’s business model for future growth?</a:t>
            </a:r>
            <a:endParaRPr sz="2400">
              <a:latin typeface="Garamond"/>
              <a:ea typeface="Garamond"/>
              <a:cs typeface="Garamond"/>
              <a:sym typeface="Garamond"/>
            </a:endParaRPr>
          </a:p>
          <a:p>
            <a:pPr indent="0" lvl="0" marL="0" rtl="0" algn="l">
              <a:lnSpc>
                <a:spcPct val="90000"/>
              </a:lnSpc>
              <a:spcBef>
                <a:spcPts val="1000"/>
              </a:spcBef>
              <a:spcAft>
                <a:spcPts val="0"/>
              </a:spcAft>
              <a:buClr>
                <a:schemeClr val="dk1"/>
              </a:buClr>
              <a:buSzPts val="2800"/>
              <a:buNone/>
            </a:pPr>
            <a:r>
              <a:t/>
            </a:r>
            <a:endParaRPr sz="2800"/>
          </a:p>
        </p:txBody>
      </p:sp>
      <p:sp>
        <p:nvSpPr>
          <p:cNvPr id="330" name="Google Shape;330;p2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a:t>
            </a:r>
            <a:endParaRPr/>
          </a:p>
        </p:txBody>
      </p:sp>
      <p:sp>
        <p:nvSpPr>
          <p:cNvPr id="111" name="Google Shape;111;p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000"/>
              <a:buChar char="•"/>
            </a:pPr>
            <a:r>
              <a:rPr lang="en-US" sz="2000">
                <a:latin typeface="Garamond"/>
                <a:ea typeface="Garamond"/>
                <a:cs typeface="Garamond"/>
                <a:sym typeface="Garamond"/>
              </a:rPr>
              <a:t>What industry?</a:t>
            </a:r>
            <a:endParaRPr/>
          </a:p>
          <a:p>
            <a:pPr indent="-274319" lvl="1" marL="594360" rtl="0" algn="l">
              <a:spcBef>
                <a:spcPts val="1600"/>
              </a:spcBef>
              <a:spcAft>
                <a:spcPts val="0"/>
              </a:spcAft>
              <a:buSzPts val="2000"/>
              <a:buChar char="•"/>
            </a:pPr>
            <a:r>
              <a:rPr lang="en-US">
                <a:latin typeface="Garamond"/>
                <a:ea typeface="Garamond"/>
                <a:cs typeface="Garamond"/>
                <a:sym typeface="Garamond"/>
              </a:rPr>
              <a:t>It Depends!</a:t>
            </a:r>
            <a:endParaRPr/>
          </a:p>
          <a:p>
            <a:pPr indent="-274319" lvl="1" marL="594360" rtl="0" algn="l">
              <a:spcBef>
                <a:spcPts val="1600"/>
              </a:spcBef>
              <a:spcAft>
                <a:spcPts val="0"/>
              </a:spcAft>
              <a:buSzPts val="2000"/>
              <a:buChar char="•"/>
            </a:pPr>
            <a:r>
              <a:rPr lang="en-US">
                <a:latin typeface="Garamond"/>
                <a:ea typeface="Garamond"/>
                <a:cs typeface="Garamond"/>
                <a:sym typeface="Garamond"/>
              </a:rPr>
              <a:t>Let’s call it the consumer electronics industry.</a:t>
            </a:r>
            <a:endParaRPr/>
          </a:p>
          <a:p>
            <a:pPr indent="-274320" lvl="0" marL="274320" rtl="0" algn="l">
              <a:spcBef>
                <a:spcPts val="2200"/>
              </a:spcBef>
              <a:spcAft>
                <a:spcPts val="0"/>
              </a:spcAft>
              <a:buSzPts val="2000"/>
              <a:buChar char="•"/>
            </a:pPr>
            <a:r>
              <a:rPr lang="en-US" sz="2000">
                <a:latin typeface="Garamond"/>
                <a:ea typeface="Garamond"/>
                <a:cs typeface="Garamond"/>
                <a:sym typeface="Garamond"/>
              </a:rPr>
              <a:t>What is their generic business /competitive strategy</a:t>
            </a:r>
            <a:endParaRPr sz="20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pic>
        <p:nvPicPr>
          <p:cNvPr descr="Apple Watch" id="112" name="Google Shape;112;p3"/>
          <p:cNvPicPr preferRelativeResize="0"/>
          <p:nvPr/>
        </p:nvPicPr>
        <p:blipFill rotWithShape="1">
          <a:blip r:embed="rId3">
            <a:alphaModFix/>
          </a:blip>
          <a:srcRect b="0" l="0" r="0" t="0"/>
          <a:stretch/>
        </p:blipFill>
        <p:spPr>
          <a:xfrm>
            <a:off x="511579" y="3600739"/>
            <a:ext cx="2522157" cy="2907792"/>
          </a:xfrm>
          <a:prstGeom prst="rect">
            <a:avLst/>
          </a:prstGeom>
          <a:noFill/>
          <a:ln>
            <a:noFill/>
          </a:ln>
        </p:spPr>
      </p:pic>
      <p:sp>
        <p:nvSpPr>
          <p:cNvPr id="113" name="Google Shape;113;p3"/>
          <p:cNvSpPr txBox="1"/>
          <p:nvPr/>
        </p:nvSpPr>
        <p:spPr>
          <a:xfrm>
            <a:off x="659188" y="6398309"/>
            <a:ext cx="2263514"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u="sng">
                <a:solidFill>
                  <a:schemeClr val="dk1"/>
                </a:solidFill>
                <a:latin typeface="Arial"/>
                <a:ea typeface="Arial"/>
                <a:cs typeface="Arial"/>
                <a:sym typeface="Arial"/>
                <a:hlinkClick r:id="rId4">
                  <a:extLst>
                    <a:ext uri="{A12FA001-AC4F-418D-AE19-62706E023703}">
                      <ahyp:hlinkClr val="tx"/>
                    </a:ext>
                  </a:extLst>
                </a:hlinkClick>
              </a:rPr>
              <a:t>https://unsplash.com/photos/hbTKIbuMmBI</a:t>
            </a:r>
            <a:r>
              <a:rPr lang="en-US" sz="800">
                <a:solidFill>
                  <a:schemeClr val="dk1"/>
                </a:solidFill>
                <a:latin typeface="Arial"/>
                <a:ea typeface="Arial"/>
                <a:cs typeface="Arial"/>
                <a:sym typeface="Arial"/>
              </a:rPr>
              <a:t> </a:t>
            </a:r>
            <a:endParaRPr/>
          </a:p>
        </p:txBody>
      </p:sp>
      <p:pic>
        <p:nvPicPr>
          <p:cNvPr descr="Macbook" id="114" name="Google Shape;114;p3"/>
          <p:cNvPicPr preferRelativeResize="0"/>
          <p:nvPr/>
        </p:nvPicPr>
        <p:blipFill rotWithShape="1">
          <a:blip r:embed="rId5">
            <a:alphaModFix/>
          </a:blip>
          <a:srcRect b="0" l="0" r="0" t="0"/>
          <a:stretch/>
        </p:blipFill>
        <p:spPr>
          <a:xfrm>
            <a:off x="3588957" y="4058143"/>
            <a:ext cx="2642571" cy="2114057"/>
          </a:xfrm>
          <a:prstGeom prst="rect">
            <a:avLst/>
          </a:prstGeom>
          <a:noFill/>
          <a:ln>
            <a:noFill/>
          </a:ln>
        </p:spPr>
      </p:pic>
      <p:sp>
        <p:nvSpPr>
          <p:cNvPr id="115" name="Google Shape;115;p3"/>
          <p:cNvSpPr txBox="1"/>
          <p:nvPr/>
        </p:nvSpPr>
        <p:spPr>
          <a:xfrm>
            <a:off x="3826701" y="6398309"/>
            <a:ext cx="295345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u="sng">
                <a:solidFill>
                  <a:schemeClr val="dk1"/>
                </a:solidFill>
                <a:latin typeface="Arial"/>
                <a:ea typeface="Arial"/>
                <a:cs typeface="Arial"/>
                <a:sym typeface="Arial"/>
                <a:hlinkClick r:id="rId6">
                  <a:extLst>
                    <a:ext uri="{A12FA001-AC4F-418D-AE19-62706E023703}">
                      <ahyp:hlinkClr val="tx"/>
                    </a:ext>
                  </a:extLst>
                </a:hlinkClick>
              </a:rPr>
              <a:t>https://unsplash.com/s/photos/apple-laptop</a:t>
            </a:r>
            <a:r>
              <a:rPr lang="en-US" sz="800">
                <a:solidFill>
                  <a:schemeClr val="dk1"/>
                </a:solidFill>
                <a:latin typeface="Arial"/>
                <a:ea typeface="Arial"/>
                <a:cs typeface="Arial"/>
                <a:sym typeface="Arial"/>
              </a:rPr>
              <a:t> </a:t>
            </a:r>
            <a:endParaRPr/>
          </a:p>
        </p:txBody>
      </p:sp>
      <p:pic>
        <p:nvPicPr>
          <p:cNvPr descr="iPhone" id="116" name="Google Shape;116;p3"/>
          <p:cNvPicPr preferRelativeResize="0"/>
          <p:nvPr/>
        </p:nvPicPr>
        <p:blipFill rotWithShape="1">
          <a:blip r:embed="rId7">
            <a:alphaModFix/>
          </a:blip>
          <a:srcRect b="0" l="0" r="0" t="0"/>
          <a:stretch/>
        </p:blipFill>
        <p:spPr>
          <a:xfrm>
            <a:off x="8913248" y="3260834"/>
            <a:ext cx="2059468" cy="2911366"/>
          </a:xfrm>
          <a:prstGeom prst="rect">
            <a:avLst/>
          </a:prstGeom>
          <a:noFill/>
          <a:ln>
            <a:noFill/>
          </a:ln>
        </p:spPr>
      </p:pic>
      <p:sp>
        <p:nvSpPr>
          <p:cNvPr id="117" name="Google Shape;117;p3"/>
          <p:cNvSpPr txBox="1"/>
          <p:nvPr/>
        </p:nvSpPr>
        <p:spPr>
          <a:xfrm>
            <a:off x="8430574" y="6017199"/>
            <a:ext cx="2574537"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u="sng">
                <a:solidFill>
                  <a:schemeClr val="dk1"/>
                </a:solidFill>
                <a:latin typeface="Arial"/>
                <a:ea typeface="Arial"/>
                <a:cs typeface="Arial"/>
                <a:sym typeface="Arial"/>
                <a:hlinkClick r:id="rId8">
                  <a:extLst>
                    <a:ext uri="{A12FA001-AC4F-418D-AE19-62706E023703}">
                      <ahyp:hlinkClr val="tx"/>
                    </a:ext>
                  </a:extLst>
                </a:hlinkClick>
              </a:rPr>
              <a:t>https://unsplash.com/s/photos/iphone</a:t>
            </a:r>
            <a:r>
              <a:rPr lang="en-US" sz="800">
                <a:solidFill>
                  <a:schemeClr val="dk1"/>
                </a:solidFill>
                <a:latin typeface="Arial"/>
                <a:ea typeface="Arial"/>
                <a:cs typeface="Arial"/>
                <a:sym typeface="Arial"/>
              </a:rPr>
              <a:t> </a:t>
            </a:r>
            <a:endParaRPr/>
          </a:p>
        </p:txBody>
      </p:sp>
      <p:sp>
        <p:nvSpPr>
          <p:cNvPr id="118" name="Google Shape;118;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9">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Black bitten apple logo used since mid-1998." id="119" name="Google Shape;119;p3"/>
          <p:cNvPicPr preferRelativeResize="0"/>
          <p:nvPr/>
        </p:nvPicPr>
        <p:blipFill rotWithShape="1">
          <a:blip r:embed="rId10">
            <a:alphaModFix/>
          </a:blip>
          <a:srcRect b="0" l="0" r="0" t="0"/>
          <a:stretch/>
        </p:blipFill>
        <p:spPr>
          <a:xfrm>
            <a:off x="10504010" y="1488391"/>
            <a:ext cx="1242378" cy="1472217"/>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Evolution of Apple</a:t>
            </a:r>
            <a:endParaRPr/>
          </a:p>
        </p:txBody>
      </p:sp>
      <p:sp>
        <p:nvSpPr>
          <p:cNvPr id="125" name="Google Shape;125;p4"/>
          <p:cNvSpPr txBox="1"/>
          <p:nvPr/>
        </p:nvSpPr>
        <p:spPr>
          <a:xfrm>
            <a:off x="1066800" y="1842038"/>
            <a:ext cx="2785241"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Garamond"/>
                <a:ea typeface="Garamond"/>
                <a:cs typeface="Garamond"/>
                <a:sym typeface="Garamond"/>
              </a:rPr>
              <a:t>1976</a:t>
            </a:r>
            <a:endParaRPr/>
          </a:p>
          <a:p>
            <a:pPr indent="0" lvl="0" marL="0" marR="0" rtl="0" algn="l">
              <a:spcBef>
                <a:spcPts val="0"/>
              </a:spcBef>
              <a:spcAft>
                <a:spcPts val="0"/>
              </a:spcAft>
              <a:buNone/>
            </a:pPr>
            <a:r>
              <a:rPr lang="en-US" sz="2400">
                <a:solidFill>
                  <a:schemeClr val="dk1"/>
                </a:solidFill>
                <a:latin typeface="Garamond"/>
                <a:ea typeface="Garamond"/>
                <a:cs typeface="Garamond"/>
                <a:sym typeface="Garamond"/>
              </a:rPr>
              <a:t>Cupertino, California</a:t>
            </a:r>
            <a:endParaRPr/>
          </a:p>
          <a:p>
            <a:pPr indent="0" lvl="0" marL="0" marR="0" rtl="0" algn="l">
              <a:spcBef>
                <a:spcPts val="0"/>
              </a:spcBef>
              <a:spcAft>
                <a:spcPts val="0"/>
              </a:spcAft>
              <a:buNone/>
            </a:pPr>
            <a:r>
              <a:t/>
            </a:r>
            <a:endParaRPr sz="24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2400">
                <a:solidFill>
                  <a:schemeClr val="dk1"/>
                </a:solidFill>
                <a:latin typeface="Garamond"/>
                <a:ea typeface="Garamond"/>
                <a:cs typeface="Garamond"/>
                <a:sym typeface="Garamond"/>
              </a:rPr>
              <a:t>Steve Jobs</a:t>
            </a:r>
            <a:endParaRPr/>
          </a:p>
          <a:p>
            <a:pPr indent="0" lvl="0" marL="0" marR="0" rtl="0" algn="l">
              <a:spcBef>
                <a:spcPts val="0"/>
              </a:spcBef>
              <a:spcAft>
                <a:spcPts val="0"/>
              </a:spcAft>
              <a:buNone/>
            </a:pPr>
            <a:r>
              <a:rPr lang="en-US" sz="2400">
                <a:solidFill>
                  <a:schemeClr val="dk1"/>
                </a:solidFill>
                <a:latin typeface="Garamond"/>
                <a:ea typeface="Garamond"/>
                <a:cs typeface="Garamond"/>
                <a:sym typeface="Garamond"/>
              </a:rPr>
              <a:t>Steve Wozniak</a:t>
            </a:r>
            <a:endParaRPr/>
          </a:p>
        </p:txBody>
      </p:sp>
      <p:pic>
        <p:nvPicPr>
          <p:cNvPr descr="Apple computer from 1977" id="126" name="Google Shape;126;p4"/>
          <p:cNvPicPr preferRelativeResize="0"/>
          <p:nvPr/>
        </p:nvPicPr>
        <p:blipFill rotWithShape="1">
          <a:blip r:embed="rId3">
            <a:alphaModFix/>
          </a:blip>
          <a:srcRect b="0" l="0" r="0" t="0"/>
          <a:stretch/>
        </p:blipFill>
        <p:spPr>
          <a:xfrm>
            <a:off x="474766" y="2792632"/>
            <a:ext cx="4431358" cy="3090208"/>
          </a:xfrm>
          <a:prstGeom prst="rect">
            <a:avLst/>
          </a:prstGeom>
          <a:noFill/>
          <a:ln>
            <a:noFill/>
          </a:ln>
        </p:spPr>
      </p:pic>
      <p:sp>
        <p:nvSpPr>
          <p:cNvPr id="127" name="Google Shape;127;p4"/>
          <p:cNvSpPr txBox="1"/>
          <p:nvPr/>
        </p:nvSpPr>
        <p:spPr>
          <a:xfrm>
            <a:off x="1023242" y="5888504"/>
            <a:ext cx="3334407"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Garamond"/>
                <a:ea typeface="Garamond"/>
                <a:cs typeface="Garamond"/>
                <a:sym typeface="Garamond"/>
              </a:rPr>
              <a:t>Apple II   1977    $1500</a:t>
            </a:r>
            <a:endParaRPr/>
          </a:p>
        </p:txBody>
      </p:sp>
      <p:sp>
        <p:nvSpPr>
          <p:cNvPr id="128" name="Google Shape;128;p4"/>
          <p:cNvSpPr txBox="1"/>
          <p:nvPr/>
        </p:nvSpPr>
        <p:spPr>
          <a:xfrm>
            <a:off x="7480258" y="5884203"/>
            <a:ext cx="391306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Garamond"/>
                <a:ea typeface="Garamond"/>
                <a:cs typeface="Garamond"/>
                <a:sym typeface="Garamond"/>
              </a:rPr>
              <a:t>MacIntosh 128K   1984  $2500</a:t>
            </a:r>
            <a:endParaRPr/>
          </a:p>
        </p:txBody>
      </p:sp>
      <p:sp>
        <p:nvSpPr>
          <p:cNvPr id="129" name="Google Shape;129;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1984 Vintage Apple Macintosh 512K with combined monitor and CPU. External keyboard not pictured." id="130" name="Google Shape;130;p4"/>
          <p:cNvPicPr preferRelativeResize="0"/>
          <p:nvPr/>
        </p:nvPicPr>
        <p:blipFill rotWithShape="1">
          <a:blip r:embed="rId5">
            <a:alphaModFix/>
          </a:blip>
          <a:srcRect b="0" l="0" r="0" t="0"/>
          <a:stretch/>
        </p:blipFill>
        <p:spPr>
          <a:xfrm>
            <a:off x="6551169" y="1808809"/>
            <a:ext cx="4059704" cy="4059704"/>
          </a:xfrm>
          <a:prstGeom prst="rect">
            <a:avLst/>
          </a:prstGeom>
          <a:noFill/>
          <a:ln>
            <a:noFill/>
          </a:ln>
        </p:spPr>
      </p:pic>
      <p:sp>
        <p:nvSpPr>
          <p:cNvPr id="131" name="Google Shape;131;p4"/>
          <p:cNvSpPr txBox="1"/>
          <p:nvPr/>
        </p:nvSpPr>
        <p:spPr>
          <a:xfrm>
            <a:off x="274320" y="6508531"/>
            <a:ext cx="826617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1976 Apple Computer logo is in the Public Domain. </a:t>
            </a:r>
            <a:endParaRPr/>
          </a:p>
          <a:p>
            <a:pPr indent="0" lvl="0" marL="0" marR="0" rtl="0" algn="l">
              <a:spcBef>
                <a:spcPts val="0"/>
              </a:spcBef>
              <a:spcAft>
                <a:spcPts val="0"/>
              </a:spcAft>
              <a:buNone/>
            </a:pPr>
            <a:r>
              <a:rPr lang="en-US" sz="600">
                <a:solidFill>
                  <a:schemeClr val="dk1"/>
                </a:solidFill>
                <a:latin typeface="Arial"/>
                <a:ea typeface="Arial"/>
                <a:cs typeface="Arial"/>
                <a:sym typeface="Arial"/>
              </a:rPr>
              <a:t>Photos of computers and the rainbow apple logo are used under Fair Use. Not subject to CC license. </a:t>
            </a:r>
            <a:endParaRPr/>
          </a:p>
        </p:txBody>
      </p:sp>
      <p:pic>
        <p:nvPicPr>
          <p:cNvPr descr="Rainbow, bitten apple logo used by Apple from 1977-1999." id="132" name="Google Shape;132;p4"/>
          <p:cNvPicPr preferRelativeResize="0"/>
          <p:nvPr/>
        </p:nvPicPr>
        <p:blipFill rotWithShape="1">
          <a:blip r:embed="rId6">
            <a:alphaModFix/>
          </a:blip>
          <a:srcRect b="0" l="0" r="0" t="0"/>
          <a:stretch/>
        </p:blipFill>
        <p:spPr>
          <a:xfrm>
            <a:off x="10059510" y="1891039"/>
            <a:ext cx="1766660" cy="1323290"/>
          </a:xfrm>
          <a:prstGeom prst="rect">
            <a:avLst/>
          </a:prstGeom>
          <a:noFill/>
          <a:ln>
            <a:noFill/>
          </a:ln>
        </p:spPr>
      </p:pic>
      <p:pic>
        <p:nvPicPr>
          <p:cNvPr descr="The first Apple Computer logo (used 1976-1977) depicts Isaac Newton under an apple tree." id="133" name="Google Shape;133;p4"/>
          <p:cNvPicPr preferRelativeResize="0"/>
          <p:nvPr/>
        </p:nvPicPr>
        <p:blipFill rotWithShape="1">
          <a:blip r:embed="rId7">
            <a:alphaModFix/>
          </a:blip>
          <a:srcRect b="0" l="0" r="0" t="0"/>
          <a:stretch/>
        </p:blipFill>
        <p:spPr>
          <a:xfrm>
            <a:off x="4672409" y="1822371"/>
            <a:ext cx="1326925" cy="192919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Evolution of Apple</a:t>
            </a:r>
            <a:endParaRPr/>
          </a:p>
        </p:txBody>
      </p:sp>
      <p:sp>
        <p:nvSpPr>
          <p:cNvPr id="139" name="Google Shape;139;p5"/>
          <p:cNvSpPr txBox="1"/>
          <p:nvPr>
            <p:ph idx="1" type="body"/>
          </p:nvPr>
        </p:nvSpPr>
        <p:spPr>
          <a:xfrm>
            <a:off x="1066800" y="1849430"/>
            <a:ext cx="10058400" cy="4457700"/>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en-US" sz="2800">
                <a:latin typeface="Garamond"/>
                <a:ea typeface="Garamond"/>
                <a:cs typeface="Garamond"/>
                <a:sym typeface="Garamond"/>
              </a:rPr>
              <a:t>1980   IPO</a:t>
            </a:r>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Competitors	</a:t>
            </a:r>
            <a:endParaRPr/>
          </a:p>
          <a:p>
            <a:pPr indent="-228600" lvl="1" marL="685800" rtl="0" algn="l">
              <a:lnSpc>
                <a:spcPct val="90000"/>
              </a:lnSpc>
              <a:spcBef>
                <a:spcPts val="500"/>
              </a:spcBef>
              <a:spcAft>
                <a:spcPts val="0"/>
              </a:spcAft>
              <a:buClr>
                <a:schemeClr val="dk1"/>
              </a:buClr>
              <a:buSzPts val="2800"/>
              <a:buChar char="•"/>
            </a:pPr>
            <a:r>
              <a:rPr lang="en-US" sz="2800">
                <a:latin typeface="Garamond"/>
                <a:ea typeface="Garamond"/>
                <a:cs typeface="Garamond"/>
                <a:sym typeface="Garamond"/>
              </a:rPr>
              <a:t>IBM</a:t>
            </a:r>
            <a:endParaRPr/>
          </a:p>
          <a:p>
            <a:pPr indent="-228600" lvl="1" marL="685800" rtl="0" algn="l">
              <a:lnSpc>
                <a:spcPct val="90000"/>
              </a:lnSpc>
              <a:spcBef>
                <a:spcPts val="500"/>
              </a:spcBef>
              <a:spcAft>
                <a:spcPts val="0"/>
              </a:spcAft>
              <a:buClr>
                <a:schemeClr val="dk1"/>
              </a:buClr>
              <a:buSzPts val="2800"/>
              <a:buChar char="•"/>
            </a:pPr>
            <a:r>
              <a:rPr lang="en-US" sz="2800">
                <a:latin typeface="Garamond"/>
                <a:ea typeface="Garamond"/>
                <a:cs typeface="Garamond"/>
                <a:sym typeface="Garamond"/>
              </a:rPr>
              <a:t>Radio Shack</a:t>
            </a:r>
            <a:endParaRPr/>
          </a:p>
          <a:p>
            <a:pPr indent="-228600" lvl="1" marL="685800" rtl="0" algn="l">
              <a:lnSpc>
                <a:spcPct val="90000"/>
              </a:lnSpc>
              <a:spcBef>
                <a:spcPts val="500"/>
              </a:spcBef>
              <a:spcAft>
                <a:spcPts val="0"/>
              </a:spcAft>
              <a:buClr>
                <a:schemeClr val="dk1"/>
              </a:buClr>
              <a:buSzPts val="2800"/>
              <a:buChar char="•"/>
            </a:pPr>
            <a:r>
              <a:rPr lang="en-US" sz="2800">
                <a:latin typeface="Garamond"/>
                <a:ea typeface="Garamond"/>
                <a:cs typeface="Garamond"/>
                <a:sym typeface="Garamond"/>
              </a:rPr>
              <a:t>Commodore</a:t>
            </a:r>
            <a:endParaRPr/>
          </a:p>
          <a:p>
            <a:pPr indent="-228600" lvl="1" marL="685800" rtl="0" algn="l">
              <a:lnSpc>
                <a:spcPct val="90000"/>
              </a:lnSpc>
              <a:spcBef>
                <a:spcPts val="500"/>
              </a:spcBef>
              <a:spcAft>
                <a:spcPts val="0"/>
              </a:spcAft>
              <a:buClr>
                <a:schemeClr val="dk1"/>
              </a:buClr>
              <a:buSzPts val="2800"/>
              <a:buChar char="•"/>
            </a:pPr>
            <a:r>
              <a:rPr lang="en-US" sz="2800">
                <a:latin typeface="Garamond"/>
                <a:ea typeface="Garamond"/>
                <a:cs typeface="Garamond"/>
                <a:sym typeface="Garamond"/>
              </a:rPr>
              <a:t>Tandy</a:t>
            </a:r>
            <a:endParaRPr/>
          </a:p>
          <a:p>
            <a:pPr indent="-50800" lvl="0" marL="228600" rtl="0" algn="l">
              <a:lnSpc>
                <a:spcPct val="90000"/>
              </a:lnSpc>
              <a:spcBef>
                <a:spcPts val="1000"/>
              </a:spcBef>
              <a:spcAft>
                <a:spcPts val="0"/>
              </a:spcAft>
              <a:buClr>
                <a:schemeClr val="dk1"/>
              </a:buClr>
              <a:buSzPts val="2800"/>
              <a:buNone/>
            </a:pPr>
            <a:r>
              <a:t/>
            </a:r>
            <a:endParaRPr sz="28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1985 IBM winning; Jobs forced out</a:t>
            </a:r>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1997 Jobs is back! Apple stores emerge, 1</a:t>
            </a:r>
            <a:r>
              <a:rPr baseline="30000" lang="en-US" sz="2800">
                <a:latin typeface="Garamond"/>
                <a:ea typeface="Garamond"/>
                <a:cs typeface="Garamond"/>
                <a:sym typeface="Garamond"/>
              </a:rPr>
              <a:t>st</a:t>
            </a:r>
            <a:r>
              <a:rPr lang="en-US" sz="2800">
                <a:latin typeface="Garamond"/>
                <a:ea typeface="Garamond"/>
                <a:cs typeface="Garamond"/>
                <a:sym typeface="Garamond"/>
              </a:rPr>
              <a:t> in McLean, VA!</a:t>
            </a:r>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2001 iPod and iTunes</a:t>
            </a:r>
            <a:endParaRPr/>
          </a:p>
          <a:p>
            <a:pPr indent="-134620" lvl="0" marL="274320" rtl="0" algn="l">
              <a:spcBef>
                <a:spcPts val="2200"/>
              </a:spcBef>
              <a:spcAft>
                <a:spcPts val="0"/>
              </a:spcAft>
              <a:buSzPts val="2200"/>
              <a:buNone/>
            </a:pPr>
            <a:r>
              <a:t/>
            </a:r>
            <a:endParaRPr/>
          </a:p>
        </p:txBody>
      </p:sp>
      <p:sp>
        <p:nvSpPr>
          <p:cNvPr id="140" name="Google Shape;140;p5"/>
          <p:cNvSpPr txBox="1"/>
          <p:nvPr/>
        </p:nvSpPr>
        <p:spPr>
          <a:xfrm>
            <a:off x="5863118" y="1849430"/>
            <a:ext cx="17253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Garamond"/>
              <a:buNone/>
            </a:pPr>
            <a:r>
              <a:rPr b="1" lang="en-US" sz="2000" u="sng">
                <a:solidFill>
                  <a:schemeClr val="dk1"/>
                </a:solidFill>
                <a:latin typeface="Garamond"/>
                <a:ea typeface="Garamond"/>
                <a:cs typeface="Garamond"/>
                <a:sym typeface="Garamond"/>
              </a:rPr>
              <a:t>Original iMac</a:t>
            </a:r>
            <a:endParaRPr sz="1800" u="sng">
              <a:solidFill>
                <a:schemeClr val="dk1"/>
              </a:solidFill>
              <a:latin typeface="Garamond"/>
              <a:ea typeface="Garamond"/>
              <a:cs typeface="Garamond"/>
              <a:sym typeface="Garamond"/>
            </a:endParaRPr>
          </a:p>
        </p:txBody>
      </p:sp>
      <p:pic>
        <p:nvPicPr>
          <p:cNvPr descr="The original iMac" id="141" name="Google Shape;141;p5"/>
          <p:cNvPicPr preferRelativeResize="0"/>
          <p:nvPr/>
        </p:nvPicPr>
        <p:blipFill rotWithShape="1">
          <a:blip r:embed="rId3">
            <a:alphaModFix/>
          </a:blip>
          <a:srcRect b="0" l="0" r="0" t="0"/>
          <a:stretch/>
        </p:blipFill>
        <p:spPr>
          <a:xfrm>
            <a:off x="7588435" y="1584459"/>
            <a:ext cx="2876365" cy="3389763"/>
          </a:xfrm>
          <a:prstGeom prst="rect">
            <a:avLst/>
          </a:prstGeom>
          <a:noFill/>
          <a:ln>
            <a:noFill/>
          </a:ln>
        </p:spPr>
      </p:pic>
      <p:sp>
        <p:nvSpPr>
          <p:cNvPr id="142" name="Google Shape;142;p5"/>
          <p:cNvSpPr txBox="1"/>
          <p:nvPr/>
        </p:nvSpPr>
        <p:spPr>
          <a:xfrm>
            <a:off x="8875938" y="4635668"/>
            <a:ext cx="3465345"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800"/>
              <a:buFont typeface="Calibri"/>
              <a:buNone/>
            </a:pPr>
            <a:r>
              <a:rPr lang="en-US" sz="800">
                <a:solidFill>
                  <a:schemeClr val="dk1"/>
                </a:solidFill>
                <a:latin typeface="Calibri"/>
                <a:ea typeface="Calibri"/>
                <a:cs typeface="Calibri"/>
                <a:sym typeface="Calibri"/>
              </a:rPr>
              <a:t> ©Masashinge MOTOE CC BY SA 2.0. Retrieved fromhttps://commons.wikimedia.org/wiki/File:IMac_Bondi_Blue.jpg </a:t>
            </a:r>
            <a:endParaRPr sz="1800">
              <a:solidFill>
                <a:schemeClr val="dk1"/>
              </a:solidFill>
              <a:latin typeface="Arial"/>
              <a:ea typeface="Arial"/>
              <a:cs typeface="Arial"/>
              <a:sym typeface="Arial"/>
            </a:endParaRPr>
          </a:p>
        </p:txBody>
      </p:sp>
      <p:pic>
        <p:nvPicPr>
          <p:cNvPr descr="Rainbow, bitten apple logo used by Apple from 1977-1999." id="143" name="Google Shape;143;p5"/>
          <p:cNvPicPr preferRelativeResize="0"/>
          <p:nvPr/>
        </p:nvPicPr>
        <p:blipFill rotWithShape="1">
          <a:blip r:embed="rId4">
            <a:alphaModFix/>
          </a:blip>
          <a:srcRect b="0" l="0" r="0" t="0"/>
          <a:stretch/>
        </p:blipFill>
        <p:spPr>
          <a:xfrm>
            <a:off x="10464800" y="1734118"/>
            <a:ext cx="1725318" cy="1298561"/>
          </a:xfrm>
          <a:prstGeom prst="rect">
            <a:avLst/>
          </a:prstGeom>
          <a:noFill/>
          <a:ln>
            <a:noFill/>
          </a:ln>
        </p:spPr>
      </p:pic>
      <p:sp>
        <p:nvSpPr>
          <p:cNvPr id="144" name="Google Shape;144;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5">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Evolution of Apple (Cont)</a:t>
            </a:r>
            <a:endParaRPr/>
          </a:p>
        </p:txBody>
      </p:sp>
      <p:sp>
        <p:nvSpPr>
          <p:cNvPr id="151" name="Google Shape;151;p6"/>
          <p:cNvSpPr txBox="1"/>
          <p:nvPr>
            <p:ph idx="1" type="body"/>
          </p:nvPr>
        </p:nvSpPr>
        <p:spPr>
          <a:xfrm>
            <a:off x="1066800" y="1849430"/>
            <a:ext cx="10058400" cy="44577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sz="2800">
                <a:latin typeface="Garamond"/>
                <a:ea typeface="Garamond"/>
                <a:cs typeface="Garamond"/>
                <a:sym typeface="Garamond"/>
              </a:rPr>
              <a:t>2007 iPhone </a:t>
            </a:r>
            <a:endParaRPr/>
          </a:p>
          <a:p>
            <a:pPr indent="0" lvl="0" marL="0" rtl="0" algn="l">
              <a:lnSpc>
                <a:spcPct val="90000"/>
              </a:lnSpc>
              <a:spcBef>
                <a:spcPts val="1000"/>
              </a:spcBef>
              <a:spcAft>
                <a:spcPts val="0"/>
              </a:spcAft>
              <a:buClr>
                <a:schemeClr val="dk1"/>
              </a:buClr>
              <a:buSzPts val="2800"/>
              <a:buNone/>
            </a:pPr>
            <a:r>
              <a:t/>
            </a:r>
            <a:endParaRPr sz="28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2010 iPad</a:t>
            </a:r>
            <a:endParaRPr/>
          </a:p>
          <a:p>
            <a:pPr indent="-50800" lvl="0" marL="228600" rtl="0" algn="l">
              <a:lnSpc>
                <a:spcPct val="90000"/>
              </a:lnSpc>
              <a:spcBef>
                <a:spcPts val="1000"/>
              </a:spcBef>
              <a:spcAft>
                <a:spcPts val="0"/>
              </a:spcAft>
              <a:buClr>
                <a:schemeClr val="dk1"/>
              </a:buClr>
              <a:buSzPts val="2800"/>
              <a:buNone/>
            </a:pPr>
            <a:r>
              <a:t/>
            </a:r>
            <a:endParaRPr sz="28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2011 Jobs resigns, dies</a:t>
            </a:r>
            <a:endParaRPr/>
          </a:p>
          <a:p>
            <a:pPr indent="-228600" lvl="1" marL="685800" rtl="0" algn="l">
              <a:lnSpc>
                <a:spcPct val="90000"/>
              </a:lnSpc>
              <a:spcBef>
                <a:spcPts val="500"/>
              </a:spcBef>
              <a:spcAft>
                <a:spcPts val="0"/>
              </a:spcAft>
              <a:buClr>
                <a:schemeClr val="dk1"/>
              </a:buClr>
              <a:buSzPts val="2400"/>
              <a:buChar char="•"/>
            </a:pPr>
            <a:r>
              <a:rPr lang="en-US" sz="2800">
                <a:latin typeface="Garamond"/>
                <a:ea typeface="Garamond"/>
                <a:cs typeface="Garamond"/>
                <a:sym typeface="Garamond"/>
              </a:rPr>
              <a:t> Tim Cook - CEO</a:t>
            </a:r>
            <a:endParaRPr/>
          </a:p>
          <a:p>
            <a:pPr indent="-50800" lvl="0" marL="228600" rtl="0" algn="l">
              <a:lnSpc>
                <a:spcPct val="90000"/>
              </a:lnSpc>
              <a:spcBef>
                <a:spcPts val="1000"/>
              </a:spcBef>
              <a:spcAft>
                <a:spcPts val="0"/>
              </a:spcAft>
              <a:buClr>
                <a:schemeClr val="dk1"/>
              </a:buClr>
              <a:buSzPts val="2800"/>
              <a:buNone/>
            </a:pPr>
            <a:r>
              <a:t/>
            </a:r>
            <a:endParaRPr sz="2800">
              <a:latin typeface="Garamond"/>
              <a:ea typeface="Garamond"/>
              <a:cs typeface="Garamond"/>
              <a:sym typeface="Garamond"/>
            </a:endParaRPr>
          </a:p>
          <a:p>
            <a:pPr indent="-228600" lvl="0" marL="228600" rtl="0" algn="l">
              <a:lnSpc>
                <a:spcPct val="90000"/>
              </a:lnSpc>
              <a:spcBef>
                <a:spcPts val="1000"/>
              </a:spcBef>
              <a:spcAft>
                <a:spcPts val="0"/>
              </a:spcAft>
              <a:buClr>
                <a:schemeClr val="dk1"/>
              </a:buClr>
              <a:buSzPts val="2800"/>
              <a:buChar char="•"/>
            </a:pPr>
            <a:r>
              <a:rPr lang="en-US" sz="2800">
                <a:latin typeface="Garamond"/>
                <a:ea typeface="Garamond"/>
                <a:cs typeface="Garamond"/>
                <a:sym typeface="Garamond"/>
              </a:rPr>
              <a:t>2014 Apple Watch</a:t>
            </a:r>
            <a:endParaRPr/>
          </a:p>
          <a:p>
            <a:pPr indent="-134620" lvl="0" marL="274320" rtl="0" algn="l">
              <a:spcBef>
                <a:spcPts val="2200"/>
              </a:spcBef>
              <a:spcAft>
                <a:spcPts val="0"/>
              </a:spcAft>
              <a:buSzPts val="2200"/>
              <a:buNone/>
            </a:pPr>
            <a:r>
              <a:t/>
            </a:r>
            <a:endParaRPr/>
          </a:p>
        </p:txBody>
      </p:sp>
      <p:pic>
        <p:nvPicPr>
          <p:cNvPr descr="Steve Jobs holding an iPhone" id="152" name="Google Shape;152;p6"/>
          <p:cNvPicPr preferRelativeResize="0"/>
          <p:nvPr/>
        </p:nvPicPr>
        <p:blipFill rotWithShape="1">
          <a:blip r:embed="rId3">
            <a:alphaModFix/>
          </a:blip>
          <a:srcRect b="0" l="0" r="0" t="0"/>
          <a:stretch/>
        </p:blipFill>
        <p:spPr>
          <a:xfrm>
            <a:off x="9221520" y="2747336"/>
            <a:ext cx="2948243" cy="2726059"/>
          </a:xfrm>
          <a:prstGeom prst="rect">
            <a:avLst/>
          </a:prstGeom>
          <a:noFill/>
          <a:ln>
            <a:noFill/>
          </a:ln>
        </p:spPr>
      </p:pic>
      <p:sp>
        <p:nvSpPr>
          <p:cNvPr id="153" name="Google Shape;153;p6"/>
          <p:cNvSpPr txBox="1"/>
          <p:nvPr/>
        </p:nvSpPr>
        <p:spPr>
          <a:xfrm>
            <a:off x="9423312" y="5652364"/>
            <a:ext cx="2884482"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800"/>
              <a:buFont typeface="Calibri"/>
              <a:buNone/>
            </a:pPr>
            <a:r>
              <a:rPr lang="en-US" sz="800">
                <a:solidFill>
                  <a:schemeClr val="dk1"/>
                </a:solidFill>
                <a:latin typeface="Calibri"/>
                <a:ea typeface="Calibri"/>
                <a:cs typeface="Calibri"/>
                <a:sym typeface="Calibri"/>
              </a:rPr>
              <a:t> © Matthew Yohe. Steve Jobs Headshot 2010. CC BY-SA 3.0 Retrieved from </a:t>
            </a:r>
            <a:r>
              <a:rPr lang="en-US" sz="800" u="sng">
                <a:solidFill>
                  <a:schemeClr val="dk1"/>
                </a:solidFill>
                <a:latin typeface="Calibri"/>
                <a:ea typeface="Calibri"/>
                <a:cs typeface="Calibri"/>
                <a:sym typeface="Calibri"/>
                <a:hlinkClick r:id="rId4">
                  <a:extLst>
                    <a:ext uri="{A12FA001-AC4F-418D-AE19-62706E023703}">
                      <ahyp:hlinkClr val="tx"/>
                    </a:ext>
                  </a:extLst>
                </a:hlinkClick>
              </a:rPr>
              <a:t>https://commons.wikimedia.org/wiki/Steve_Jobs#/media/File:Steve_Jobs_Headshot_2010-CROP_(cropped_2).jpg</a:t>
            </a:r>
            <a:r>
              <a:rPr lang="en-US" sz="800">
                <a:solidFill>
                  <a:schemeClr val="dk1"/>
                </a:solidFill>
                <a:latin typeface="Calibri"/>
                <a:ea typeface="Calibri"/>
                <a:cs typeface="Calibri"/>
                <a:sym typeface="Calibri"/>
              </a:rPr>
              <a:t> </a:t>
            </a:r>
            <a:endParaRPr sz="1800">
              <a:solidFill>
                <a:schemeClr val="dk1"/>
              </a:solidFill>
              <a:latin typeface="Arial"/>
              <a:ea typeface="Arial"/>
              <a:cs typeface="Arial"/>
              <a:sym typeface="Arial"/>
            </a:endParaRPr>
          </a:p>
        </p:txBody>
      </p:sp>
      <p:pic>
        <p:nvPicPr>
          <p:cNvPr descr="Apple watch" id="154" name="Google Shape;154;p6"/>
          <p:cNvPicPr preferRelativeResize="0"/>
          <p:nvPr/>
        </p:nvPicPr>
        <p:blipFill rotWithShape="1">
          <a:blip r:embed="rId5">
            <a:alphaModFix/>
          </a:blip>
          <a:srcRect b="0" l="0" r="0" t="0"/>
          <a:stretch/>
        </p:blipFill>
        <p:spPr>
          <a:xfrm>
            <a:off x="5204417" y="4470097"/>
            <a:ext cx="3036301" cy="1767042"/>
          </a:xfrm>
          <a:prstGeom prst="rect">
            <a:avLst/>
          </a:prstGeom>
          <a:noFill/>
          <a:ln>
            <a:noFill/>
          </a:ln>
        </p:spPr>
      </p:pic>
      <p:sp>
        <p:nvSpPr>
          <p:cNvPr id="155" name="Google Shape;155;p6"/>
          <p:cNvSpPr txBox="1"/>
          <p:nvPr/>
        </p:nvSpPr>
        <p:spPr>
          <a:xfrm>
            <a:off x="5727379" y="6307130"/>
            <a:ext cx="2741105"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800"/>
              <a:buFont typeface="Calibri"/>
              <a:buNone/>
            </a:pPr>
            <a:r>
              <a:rPr lang="en-US" sz="800" u="sng">
                <a:solidFill>
                  <a:schemeClr val="dk1"/>
                </a:solidFill>
                <a:latin typeface="Calibri"/>
                <a:ea typeface="Calibri"/>
                <a:cs typeface="Calibri"/>
                <a:sym typeface="Calibri"/>
                <a:hlinkClick r:id="rId6">
                  <a:extLst>
                    <a:ext uri="{A12FA001-AC4F-418D-AE19-62706E023703}">
                      <ahyp:hlinkClr val="tx"/>
                    </a:ext>
                  </a:extLst>
                </a:hlinkClick>
              </a:rPr>
              <a:t>https://unsplash.com/photos/2wFoa040m8g</a:t>
            </a:r>
            <a:r>
              <a:rPr lang="en-US" sz="800">
                <a:solidFill>
                  <a:schemeClr val="dk1"/>
                </a:solidFill>
                <a:latin typeface="Calibri"/>
                <a:ea typeface="Calibri"/>
                <a:cs typeface="Calibri"/>
                <a:sym typeface="Calibri"/>
              </a:rPr>
              <a:t> </a:t>
            </a:r>
            <a:endParaRPr sz="1800">
              <a:solidFill>
                <a:schemeClr val="dk1"/>
              </a:solidFill>
              <a:latin typeface="Arial"/>
              <a:ea typeface="Arial"/>
              <a:cs typeface="Arial"/>
              <a:sym typeface="Arial"/>
            </a:endParaRPr>
          </a:p>
        </p:txBody>
      </p:sp>
      <p:pic>
        <p:nvPicPr>
          <p:cNvPr descr="iPhone" id="156" name="Google Shape;156;p6"/>
          <p:cNvPicPr preferRelativeResize="0"/>
          <p:nvPr/>
        </p:nvPicPr>
        <p:blipFill rotWithShape="1">
          <a:blip r:embed="rId7">
            <a:alphaModFix/>
          </a:blip>
          <a:srcRect b="0" l="0" r="0" t="0"/>
          <a:stretch/>
        </p:blipFill>
        <p:spPr>
          <a:xfrm>
            <a:off x="5204417" y="1488853"/>
            <a:ext cx="2948243" cy="2356094"/>
          </a:xfrm>
          <a:prstGeom prst="rect">
            <a:avLst/>
          </a:prstGeom>
          <a:noFill/>
          <a:ln>
            <a:noFill/>
          </a:ln>
        </p:spPr>
      </p:pic>
      <p:sp>
        <p:nvSpPr>
          <p:cNvPr id="157" name="Google Shape;157;p6"/>
          <p:cNvSpPr txBox="1"/>
          <p:nvPr/>
        </p:nvSpPr>
        <p:spPr>
          <a:xfrm>
            <a:off x="5727379" y="3629503"/>
            <a:ext cx="2233534"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800"/>
              <a:buFont typeface="Calibri"/>
              <a:buNone/>
            </a:pPr>
            <a:r>
              <a:rPr lang="en-US" sz="800" u="sng">
                <a:solidFill>
                  <a:schemeClr val="dk1"/>
                </a:solidFill>
                <a:latin typeface="Calibri"/>
                <a:ea typeface="Calibri"/>
                <a:cs typeface="Calibri"/>
                <a:sym typeface="Calibri"/>
                <a:hlinkClick r:id="rId8">
                  <a:extLst>
                    <a:ext uri="{A12FA001-AC4F-418D-AE19-62706E023703}">
                      <ahyp:hlinkClr val="tx"/>
                    </a:ext>
                  </a:extLst>
                </a:hlinkClick>
              </a:rPr>
              <a:t>https://unsplash.com/photos/R1qvCoD5Mjg</a:t>
            </a:r>
            <a:r>
              <a:rPr lang="en-US" sz="800">
                <a:solidFill>
                  <a:schemeClr val="dk1"/>
                </a:solidFill>
                <a:latin typeface="Calibri"/>
                <a:ea typeface="Calibri"/>
                <a:cs typeface="Calibri"/>
                <a:sym typeface="Calibri"/>
              </a:rPr>
              <a:t> </a:t>
            </a:r>
            <a:endParaRPr sz="1800">
              <a:solidFill>
                <a:schemeClr val="dk1"/>
              </a:solidFill>
              <a:latin typeface="Arial"/>
              <a:ea typeface="Arial"/>
              <a:cs typeface="Arial"/>
              <a:sym typeface="Arial"/>
            </a:endParaRPr>
          </a:p>
        </p:txBody>
      </p:sp>
      <p:sp>
        <p:nvSpPr>
          <p:cNvPr id="158" name="Google Shape;158;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9">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Black bitten apple logo used since mid-1998." id="159" name="Google Shape;159;p6"/>
          <p:cNvPicPr preferRelativeResize="0"/>
          <p:nvPr/>
        </p:nvPicPr>
        <p:blipFill rotWithShape="1">
          <a:blip r:embed="rId10">
            <a:alphaModFix/>
          </a:blip>
          <a:srcRect b="0" l="0" r="0" t="0"/>
          <a:stretch/>
        </p:blipFill>
        <p:spPr>
          <a:xfrm>
            <a:off x="11125199" y="1495672"/>
            <a:ext cx="952499" cy="112871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New Tools</a:t>
            </a:r>
            <a:endParaRPr/>
          </a:p>
        </p:txBody>
      </p:sp>
      <p:sp>
        <p:nvSpPr>
          <p:cNvPr id="166" name="Google Shape;166;p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28600" lvl="1" marL="685800" rtl="0" algn="l">
              <a:lnSpc>
                <a:spcPct val="90000"/>
              </a:lnSpc>
              <a:spcBef>
                <a:spcPts val="0"/>
              </a:spcBef>
              <a:spcAft>
                <a:spcPts val="0"/>
              </a:spcAft>
              <a:buClr>
                <a:srgbClr val="000000"/>
              </a:buClr>
              <a:buSzPts val="3600"/>
              <a:buChar char="•"/>
            </a:pPr>
            <a:r>
              <a:rPr lang="en-US" sz="3600">
                <a:solidFill>
                  <a:srgbClr val="000000"/>
                </a:solidFill>
                <a:latin typeface="Garamond"/>
                <a:ea typeface="Garamond"/>
                <a:cs typeface="Garamond"/>
                <a:sym typeface="Garamond"/>
              </a:rPr>
              <a:t>Product life cycle </a:t>
            </a:r>
            <a:endParaRPr sz="3600">
              <a:latin typeface="Garamond"/>
              <a:ea typeface="Garamond"/>
              <a:cs typeface="Garamond"/>
              <a:sym typeface="Garamond"/>
            </a:endParaRPr>
          </a:p>
          <a:p>
            <a:pPr indent="-228600" lvl="1" marL="685800" rtl="0" algn="l">
              <a:lnSpc>
                <a:spcPct val="90000"/>
              </a:lnSpc>
              <a:spcBef>
                <a:spcPts val="500"/>
              </a:spcBef>
              <a:spcAft>
                <a:spcPts val="0"/>
              </a:spcAft>
              <a:buClr>
                <a:srgbClr val="000000"/>
              </a:buClr>
              <a:buSzPts val="3600"/>
              <a:buChar char="•"/>
            </a:pPr>
            <a:r>
              <a:rPr lang="en-US" sz="3600">
                <a:solidFill>
                  <a:srgbClr val="000000"/>
                </a:solidFill>
                <a:latin typeface="Garamond"/>
                <a:ea typeface="Garamond"/>
                <a:cs typeface="Garamond"/>
                <a:sym typeface="Garamond"/>
              </a:rPr>
              <a:t>Crossing the chasm</a:t>
            </a:r>
            <a:endParaRPr sz="3600">
              <a:latin typeface="Garamond"/>
              <a:ea typeface="Garamond"/>
              <a:cs typeface="Garamond"/>
              <a:sym typeface="Garamond"/>
            </a:endParaRPr>
          </a:p>
          <a:p>
            <a:pPr indent="-228600" lvl="1" marL="685800" rtl="0" algn="l">
              <a:lnSpc>
                <a:spcPct val="90000"/>
              </a:lnSpc>
              <a:spcBef>
                <a:spcPts val="500"/>
              </a:spcBef>
              <a:spcAft>
                <a:spcPts val="0"/>
              </a:spcAft>
              <a:buClr>
                <a:srgbClr val="000000"/>
              </a:buClr>
              <a:buSzPts val="3600"/>
              <a:buChar char="•"/>
            </a:pPr>
            <a:r>
              <a:rPr lang="en-US" sz="3600">
                <a:solidFill>
                  <a:srgbClr val="000000"/>
                </a:solidFill>
                <a:latin typeface="Garamond"/>
                <a:ea typeface="Garamond"/>
                <a:cs typeface="Garamond"/>
                <a:sym typeface="Garamond"/>
              </a:rPr>
              <a:t>Type of Innovation</a:t>
            </a:r>
            <a:endParaRPr sz="36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167" name="Google Shape;167;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Product Life Cycle</a:t>
            </a:r>
            <a:endParaRPr/>
          </a:p>
        </p:txBody>
      </p:sp>
      <p:pic>
        <p:nvPicPr>
          <p:cNvPr descr="A graph with the x-axis labeled &quot;time&quot; and the y-axis labeled &quot;sales.&quot; The graph is broken up into four sections labeled (from left to right) &quot;introduction,&quot; &quot;growth,&quot; &quot;maturity,&quot; and &quot;decline.&quot; Under &quot;introduction,&quot; there are five bullet points labeled &quot;low sales,&quot; &quot;high cost per customer,&quot; &quot;financial losses,&quot; &quot;innovation customers,&quot; and &quot;few (if any) competitors.&quot; Under &quot;growth,&quot; there are five bullet points labeled &quot;increasing sales,&quot; &quot;cost per customer falls,&quot; &quot;profits rise,&quot; &quot;increasing number of customers,&quot; and &quot;more competitors.&quot; Under &quot;maturity,&quot; there are five bullet points labeled &quot;peak sales,&quot; &quot;cost per customer,&quot; &quot;profits high,&quot; &quot;mass market,&quot; and &quot;stable number of competitors.&quot; Under &quot;decline,&quot; there are five bullet points labeled &quot;falling sales,&quot; &quot;cost per customer low,&quot; &quot;profits fall,&quot; &quot;customer base contracts,&quot; and &quot;number of competitors fall.&quot; A slope mimics each stage of the graph. It rises during the &quot;introduction&quot; and &quot;growth&quot; stages, peaks at the &quot;maturity&quot; stage, and falls during the &quot;decline&quot; stage." id="173" name="Google Shape;173;p8"/>
          <p:cNvPicPr preferRelativeResize="0"/>
          <p:nvPr/>
        </p:nvPicPr>
        <p:blipFill rotWithShape="1">
          <a:blip r:embed="rId3">
            <a:alphaModFix/>
          </a:blip>
          <a:srcRect b="0" l="0" r="0" t="0"/>
          <a:stretch/>
        </p:blipFill>
        <p:spPr>
          <a:xfrm>
            <a:off x="1066799" y="1547974"/>
            <a:ext cx="10058400" cy="4960557"/>
          </a:xfrm>
          <a:prstGeom prst="rect">
            <a:avLst/>
          </a:prstGeom>
          <a:noFill/>
          <a:ln>
            <a:noFill/>
          </a:ln>
        </p:spPr>
      </p:pic>
      <p:sp>
        <p:nvSpPr>
          <p:cNvPr id="174" name="Google Shape;174;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175" name="Google Shape;175;p8"/>
          <p:cNvSpPr txBox="1"/>
          <p:nvPr/>
        </p:nvSpPr>
        <p:spPr>
          <a:xfrm>
            <a:off x="0" y="6563637"/>
            <a:ext cx="965107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“Product Life Cycle.” CC BY-SA 4.0. Retrieved from https://commons.wikimedia.org/wiki/File:Product_Life_Cycle.png. </a:t>
            </a:r>
            <a:endParaRPr/>
          </a:p>
          <a:p>
            <a:pPr indent="0" lvl="0" marL="0" marR="0" rtl="0" algn="l">
              <a:spcBef>
                <a:spcPts val="0"/>
              </a:spcBef>
              <a:spcAft>
                <a:spcPts val="0"/>
              </a:spcAft>
              <a:buNone/>
            </a:pPr>
            <a:r>
              <a:rPr lang="en-US" sz="600">
                <a:solidFill>
                  <a:schemeClr val="dk1"/>
                </a:solidFill>
                <a:latin typeface="Arial"/>
                <a:ea typeface="Arial"/>
                <a:cs typeface="Arial"/>
                <a:sym typeface="Arial"/>
              </a:rPr>
              <a:t>Adapted from https://marketinginsider.eu/wp-content/uploads/2017/07/Characteristics-of-the-Product-Life-Cycle-Stages-and-their-Marketing-Implications.png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Apple – Disruptive Innovation???</a:t>
            </a:r>
            <a:endParaRPr/>
          </a:p>
        </p:txBody>
      </p:sp>
      <p:sp>
        <p:nvSpPr>
          <p:cNvPr id="182" name="Google Shape;182;p9"/>
          <p:cNvSpPr txBox="1"/>
          <p:nvPr>
            <p:ph idx="1" type="body"/>
          </p:nvPr>
        </p:nvSpPr>
        <p:spPr>
          <a:xfrm>
            <a:off x="531725" y="1790950"/>
            <a:ext cx="10058400" cy="4855800"/>
          </a:xfrm>
          <a:prstGeom prst="rect">
            <a:avLst/>
          </a:prstGeom>
          <a:noFill/>
          <a:ln>
            <a:noFill/>
          </a:ln>
        </p:spPr>
        <p:txBody>
          <a:bodyPr anchorCtr="0" anchor="t" bIns="45700" lIns="91425" spcFirstLastPara="1" rIns="91425" wrap="square" tIns="45700">
            <a:normAutofit lnSpcReduction="20000"/>
          </a:bodyPr>
          <a:lstStyle/>
          <a:p>
            <a:pPr indent="0" lvl="0" marL="0" rtl="0" algn="l">
              <a:spcBef>
                <a:spcPts val="0"/>
              </a:spcBef>
              <a:spcAft>
                <a:spcPts val="0"/>
              </a:spcAft>
              <a:buClr>
                <a:schemeClr val="dk1"/>
              </a:buClr>
              <a:buSzPts val="2800"/>
              <a:buNone/>
            </a:pPr>
            <a:r>
              <a:rPr lang="en-US" sz="2800">
                <a:latin typeface="Garamond"/>
                <a:ea typeface="Garamond"/>
                <a:cs typeface="Garamond"/>
                <a:sym typeface="Garamond"/>
              </a:rPr>
              <a:t>Disruptive Innovation – </a:t>
            </a:r>
            <a:endParaRPr sz="2800">
              <a:latin typeface="Garamond"/>
              <a:ea typeface="Garamond"/>
              <a:cs typeface="Garamond"/>
              <a:sym typeface="Garamond"/>
            </a:endParaRPr>
          </a:p>
          <a:p>
            <a:pPr indent="0" lvl="0" marL="0" rtl="0" algn="l">
              <a:spcBef>
                <a:spcPts val="0"/>
              </a:spcBef>
              <a:spcAft>
                <a:spcPts val="0"/>
              </a:spcAft>
              <a:buClr>
                <a:schemeClr val="dk1"/>
              </a:buClr>
              <a:buSzPts val="2800"/>
              <a:buNone/>
            </a:pPr>
            <a:r>
              <a:rPr lang="en-US" sz="2800">
                <a:latin typeface="Garamond"/>
                <a:ea typeface="Garamond"/>
                <a:cs typeface="Garamond"/>
                <a:sym typeface="Garamond"/>
              </a:rPr>
              <a:t>	New technology to an existing market, </a:t>
            </a:r>
            <a:endParaRPr sz="2800">
              <a:latin typeface="Garamond"/>
              <a:ea typeface="Garamond"/>
              <a:cs typeface="Garamond"/>
              <a:sym typeface="Garamond"/>
            </a:endParaRPr>
          </a:p>
          <a:p>
            <a:pPr indent="0" lvl="0" marL="0" rtl="0" algn="l">
              <a:spcBef>
                <a:spcPts val="0"/>
              </a:spcBef>
              <a:spcAft>
                <a:spcPts val="0"/>
              </a:spcAft>
              <a:buClr>
                <a:schemeClr val="dk1"/>
              </a:buClr>
              <a:buSzPts val="2800"/>
              <a:buNone/>
            </a:pPr>
            <a:r>
              <a:rPr lang="en-US" sz="2800">
                <a:latin typeface="Garamond"/>
                <a:ea typeface="Garamond"/>
                <a:cs typeface="Garamond"/>
                <a:sym typeface="Garamond"/>
              </a:rPr>
              <a:t>	Threatens to replace traditional approaches within an industry</a:t>
            </a:r>
            <a:endParaRPr sz="2800">
              <a:latin typeface="Garamond"/>
              <a:ea typeface="Garamond"/>
              <a:cs typeface="Garamond"/>
              <a:sym typeface="Garamond"/>
            </a:endParaRPr>
          </a:p>
          <a:p>
            <a:pPr indent="0" lvl="0" marL="0" rtl="0" algn="l">
              <a:spcBef>
                <a:spcPts val="0"/>
              </a:spcBef>
              <a:spcAft>
                <a:spcPts val="0"/>
              </a:spcAft>
              <a:buClr>
                <a:schemeClr val="dk1"/>
              </a:buClr>
              <a:buSzPts val="2800"/>
              <a:buNone/>
            </a:pPr>
            <a:r>
              <a:t/>
            </a:r>
            <a:endParaRPr sz="2800">
              <a:latin typeface="Garamond"/>
              <a:ea typeface="Garamond"/>
              <a:cs typeface="Garamond"/>
              <a:sym typeface="Garamond"/>
            </a:endParaRPr>
          </a:p>
          <a:p>
            <a:pPr indent="-457200" lvl="0" marL="457200" rtl="0" algn="l">
              <a:spcBef>
                <a:spcPts val="0"/>
              </a:spcBef>
              <a:spcAft>
                <a:spcPts val="0"/>
              </a:spcAft>
              <a:buClr>
                <a:schemeClr val="dk1"/>
              </a:buClr>
              <a:buSzPts val="2800"/>
              <a:buFont typeface="Arial"/>
              <a:buChar char="•"/>
            </a:pPr>
            <a:r>
              <a:rPr lang="en-US" sz="2800">
                <a:latin typeface="Garamond"/>
                <a:ea typeface="Garamond"/>
                <a:cs typeface="Garamond"/>
                <a:sym typeface="Garamond"/>
              </a:rPr>
              <a:t>Apple Computer?</a:t>
            </a:r>
            <a:endParaRPr sz="2800">
              <a:latin typeface="Garamond"/>
              <a:ea typeface="Garamond"/>
              <a:cs typeface="Garamond"/>
              <a:sym typeface="Garamond"/>
            </a:endParaRPr>
          </a:p>
          <a:p>
            <a:pPr indent="-457200" lvl="0" marL="457200" rtl="0" algn="l">
              <a:spcBef>
                <a:spcPts val="0"/>
              </a:spcBef>
              <a:spcAft>
                <a:spcPts val="0"/>
              </a:spcAft>
              <a:buClr>
                <a:schemeClr val="dk1"/>
              </a:buClr>
              <a:buSzPts val="2800"/>
              <a:buFont typeface="Arial"/>
              <a:buChar char="•"/>
            </a:pPr>
            <a:r>
              <a:rPr lang="en-US" sz="2800">
                <a:latin typeface="Garamond"/>
                <a:ea typeface="Garamond"/>
                <a:cs typeface="Garamond"/>
                <a:sym typeface="Garamond"/>
              </a:rPr>
              <a:t>iPod and iTunes? First mover advantage?</a:t>
            </a:r>
            <a:endParaRPr sz="2800">
              <a:latin typeface="Garamond"/>
              <a:ea typeface="Garamond"/>
              <a:cs typeface="Garamond"/>
              <a:sym typeface="Garamond"/>
            </a:endParaRPr>
          </a:p>
          <a:p>
            <a:pPr indent="-457200" lvl="0" marL="457200" rtl="0" algn="l">
              <a:spcBef>
                <a:spcPts val="0"/>
              </a:spcBef>
              <a:spcAft>
                <a:spcPts val="0"/>
              </a:spcAft>
              <a:buClr>
                <a:schemeClr val="dk1"/>
              </a:buClr>
              <a:buSzPts val="2800"/>
              <a:buFont typeface="Arial"/>
              <a:buChar char="•"/>
            </a:pPr>
            <a:r>
              <a:rPr lang="en-US" sz="2800">
                <a:latin typeface="Garamond"/>
                <a:ea typeface="Garamond"/>
                <a:cs typeface="Garamond"/>
                <a:sym typeface="Garamond"/>
              </a:rPr>
              <a:t>iPhone?</a:t>
            </a:r>
            <a:endParaRPr sz="2800">
              <a:latin typeface="Garamond"/>
              <a:ea typeface="Garamond"/>
              <a:cs typeface="Garamond"/>
              <a:sym typeface="Garamond"/>
            </a:endParaRPr>
          </a:p>
          <a:p>
            <a:pPr indent="-457200" lvl="0" marL="457200" rtl="0" algn="l">
              <a:spcBef>
                <a:spcPts val="0"/>
              </a:spcBef>
              <a:spcAft>
                <a:spcPts val="0"/>
              </a:spcAft>
              <a:buClr>
                <a:schemeClr val="dk1"/>
              </a:buClr>
              <a:buSzPts val="2800"/>
              <a:buFont typeface="Arial"/>
              <a:buChar char="•"/>
            </a:pPr>
            <a:r>
              <a:rPr lang="en-US" sz="2800">
                <a:latin typeface="Garamond"/>
                <a:ea typeface="Garamond"/>
                <a:cs typeface="Garamond"/>
                <a:sym typeface="Garamond"/>
              </a:rPr>
              <a:t>Apple Watch? First mover advantage?</a:t>
            </a:r>
            <a:endParaRPr sz="28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0" lvl="0" marL="0" rtl="0" algn="l">
              <a:spcBef>
                <a:spcPts val="0"/>
              </a:spcBef>
              <a:spcAft>
                <a:spcPts val="0"/>
              </a:spcAft>
              <a:buSzPts val="2800"/>
              <a:buNone/>
            </a:pPr>
            <a:r>
              <a:rPr lang="en-US" sz="2800">
                <a:latin typeface="Garamond"/>
                <a:ea typeface="Garamond"/>
                <a:cs typeface="Garamond"/>
                <a:sym typeface="Garamond"/>
              </a:rPr>
              <a:t>Spotify disrupts the pay-per-song industry; first mover advantage?</a:t>
            </a:r>
            <a:endParaRPr sz="2800">
              <a:latin typeface="Garamond"/>
              <a:ea typeface="Garamond"/>
              <a:cs typeface="Garamond"/>
              <a:sym typeface="Garamond"/>
            </a:endParaRPr>
          </a:p>
        </p:txBody>
      </p:sp>
      <p:sp>
        <p:nvSpPr>
          <p:cNvPr id="183" name="Google Shape;183;p9"/>
          <p:cNvSpPr/>
          <p:nvPr/>
        </p:nvSpPr>
        <p:spPr>
          <a:xfrm>
            <a:off x="9651078" y="6508531"/>
            <a:ext cx="29481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id="184" name="Google Shape;184;p9"/>
          <p:cNvPicPr preferRelativeResize="0"/>
          <p:nvPr/>
        </p:nvPicPr>
        <p:blipFill rotWithShape="1">
          <a:blip r:embed="rId4">
            <a:alphaModFix/>
          </a:blip>
          <a:srcRect b="11439" l="1111" r="3047" t="23561"/>
          <a:stretch/>
        </p:blipFill>
        <p:spPr>
          <a:xfrm>
            <a:off x="6952575" y="3163700"/>
            <a:ext cx="5029200" cy="2273823"/>
          </a:xfrm>
          <a:prstGeom prst="rect">
            <a:avLst/>
          </a:prstGeom>
          <a:noFill/>
          <a:ln>
            <a:noFill/>
          </a:ln>
        </p:spPr>
      </p:pic>
      <p:sp>
        <p:nvSpPr>
          <p:cNvPr id="185" name="Google Shape;185;p9"/>
          <p:cNvSpPr/>
          <p:nvPr/>
        </p:nvSpPr>
        <p:spPr>
          <a:xfrm>
            <a:off x="8493900" y="5302575"/>
            <a:ext cx="3698100" cy="30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rPr>
              <a:t>Source: https://unsplash.com/photos/wXU9yeANElg</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2021-03-31T17:39:44Z</dcterms:created>
  <dc:creator>Call, Kylie</dc:creator>
</cp:coreProperties>
</file>