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y="5143500" cx="9144000"/>
  <p:notesSz cx="6858000" cy="9144000"/>
  <p:embeddedFontLst>
    <p:embeddedFont>
      <p:font typeface="Roboto"/>
      <p:regular r:id="rId39"/>
      <p:bold r:id="rId40"/>
      <p:italic r:id="rId41"/>
      <p:boldItalic r:id="rId42"/>
    </p:embeddedFont>
    <p:embeddedFont>
      <p:font typeface="Nunito"/>
      <p:regular r:id="rId43"/>
      <p:bold r:id="rId44"/>
      <p:italic r:id="rId45"/>
      <p:boldItalic r:id="rId46"/>
    </p:embeddedFont>
    <p:embeddedFont>
      <p:font typeface="Maven Pro"/>
      <p:regular r:id="rId47"/>
      <p:bold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3BC1FF5-14FF-43A0-994E-C4ED5D18CC81}">
  <a:tblStyle styleId="{33BC1FF5-14FF-43A0-994E-C4ED5D18CC8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bold.fntdata"/><Relationship Id="rId20" Type="http://schemas.openxmlformats.org/officeDocument/2006/relationships/slide" Target="slides/slide14.xml"/><Relationship Id="rId42" Type="http://schemas.openxmlformats.org/officeDocument/2006/relationships/font" Target="fonts/Roboto-boldItalic.fntdata"/><Relationship Id="rId41" Type="http://schemas.openxmlformats.org/officeDocument/2006/relationships/font" Target="fonts/Roboto-italic.fntdata"/><Relationship Id="rId22" Type="http://schemas.openxmlformats.org/officeDocument/2006/relationships/slide" Target="slides/slide16.xml"/><Relationship Id="rId44" Type="http://schemas.openxmlformats.org/officeDocument/2006/relationships/font" Target="fonts/Nunito-bold.fntdata"/><Relationship Id="rId21" Type="http://schemas.openxmlformats.org/officeDocument/2006/relationships/slide" Target="slides/slide15.xml"/><Relationship Id="rId43" Type="http://schemas.openxmlformats.org/officeDocument/2006/relationships/font" Target="fonts/Nunito-regular.fntdata"/><Relationship Id="rId24" Type="http://schemas.openxmlformats.org/officeDocument/2006/relationships/slide" Target="slides/slide18.xml"/><Relationship Id="rId46" Type="http://schemas.openxmlformats.org/officeDocument/2006/relationships/font" Target="fonts/Nunito-boldItalic.fntdata"/><Relationship Id="rId23" Type="http://schemas.openxmlformats.org/officeDocument/2006/relationships/slide" Target="slides/slide17.xml"/><Relationship Id="rId45" Type="http://schemas.openxmlformats.org/officeDocument/2006/relationships/font" Target="fonts/Nuni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48" Type="http://schemas.openxmlformats.org/officeDocument/2006/relationships/font" Target="fonts/MavenPro-bold.fntdata"/><Relationship Id="rId25" Type="http://schemas.openxmlformats.org/officeDocument/2006/relationships/slide" Target="slides/slide19.xml"/><Relationship Id="rId47" Type="http://schemas.openxmlformats.org/officeDocument/2006/relationships/font" Target="fonts/MavenPro-regular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font" Target="fonts/Roboto-regular.fntdata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19cc5cc3e9d_4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19cc5cc3e9d_4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9c7080ed83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19c7080ed83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9c7080ed83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9c7080ed83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19c7080ed83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19c7080ed83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9c7080ed83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19c7080ed83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19cc5cc3e9d_7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19cc5cc3e9d_7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19978ca80d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19978ca80d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19cc5cc3e9d_7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19cc5cc3e9d_7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19cc5cc3e9d_7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19cc5cc3e9d_7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19cc5cc3e9d_7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19cc5cc3e9d_7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1729b920f8d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1729b920f8d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19cc5cc3e9d_7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19cc5cc3e9d_7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19978ca80d2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19978ca80d2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19cc5cc3e9d_9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19cc5cc3e9d_9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19978ca80d2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19978ca80d2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19cc5cc3e9d_9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19cc5cc3e9d_9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19c7080ed83_0_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19c7080ed83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19c7080ed83_0_3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19c7080ed83_0_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19c7080ed83_0_3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19c7080ed83_0_3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19cc5cc3e9d_6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19cc5cc3e9d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19978ca80d2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19978ca80d2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9978ca80d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19978ca80d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19c7080ed83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19c7080ed83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1729b921d7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1729b921d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19c7080ed83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19c7080ed83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19978ca80d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19978ca80d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19978ca80d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19978ca80d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9cc5cc3e9d_4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9cc5cc3e9d_4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19cc5cc3e9d_8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19cc5cc3e9d_8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19cc5cc3e9d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19cc5cc3e9d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9cc5cc3e9d_4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19cc5cc3e9d_4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4.xml"/><Relationship Id="rId4" Type="http://schemas.openxmlformats.org/officeDocument/2006/relationships/slide" Target="/ppt/slides/slide4.xml"/><Relationship Id="rId11" Type="http://schemas.openxmlformats.org/officeDocument/2006/relationships/slide" Target="/ppt/slides/slide32.xml"/><Relationship Id="rId10" Type="http://schemas.openxmlformats.org/officeDocument/2006/relationships/slide" Target="/ppt/slides/slide31.xml"/><Relationship Id="rId9" Type="http://schemas.openxmlformats.org/officeDocument/2006/relationships/slide" Target="/ppt/slides/slide30.xml"/><Relationship Id="rId5" Type="http://schemas.openxmlformats.org/officeDocument/2006/relationships/slide" Target="/ppt/slides/slide5.xml"/><Relationship Id="rId6" Type="http://schemas.openxmlformats.org/officeDocument/2006/relationships/slide" Target="/ppt/slides/slide6.xml"/><Relationship Id="rId7" Type="http://schemas.openxmlformats.org/officeDocument/2006/relationships/slide" Target="/ppt/slides/slide11.xml"/><Relationship Id="rId8" Type="http://schemas.openxmlformats.org/officeDocument/2006/relationships/slide" Target="/ppt/slides/slide29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1.png"/><Relationship Id="rId4" Type="http://schemas.openxmlformats.org/officeDocument/2006/relationships/image" Target="../media/image2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0.png"/><Relationship Id="rId4" Type="http://schemas.openxmlformats.org/officeDocument/2006/relationships/image" Target="../media/image29.png"/><Relationship Id="rId5" Type="http://schemas.openxmlformats.org/officeDocument/2006/relationships/image" Target="../media/image27.png"/><Relationship Id="rId6" Type="http://schemas.openxmlformats.org/officeDocument/2006/relationships/image" Target="../media/image2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2.png"/><Relationship Id="rId4" Type="http://schemas.openxmlformats.org/officeDocument/2006/relationships/image" Target="../media/image11.gif"/><Relationship Id="rId5" Type="http://schemas.openxmlformats.org/officeDocument/2006/relationships/image" Target="../media/image13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s://www.anychart.com/products/anychart/docs/" TargetMode="External"/><Relationship Id="rId4" Type="http://schemas.openxmlformats.org/officeDocument/2006/relationships/hyperlink" Target="https://reactjs.org/docs/getting-started.html" TargetMode="External"/><Relationship Id="rId5" Type="http://schemas.openxmlformats.org/officeDocument/2006/relationships/hyperlink" Target="https://docs.unity3d.com/Manual/UnityManual.html" TargetMode="External"/><Relationship Id="rId6" Type="http://schemas.openxmlformats.org/officeDocument/2006/relationships/hyperlink" Target="https://docs.unity3d.com/Manual/UnityManual.html" TargetMode="External"/><Relationship Id="rId7" Type="http://schemas.openxmlformats.org/officeDocument/2006/relationships/hyperlink" Target="https://docs.unity3d.com/Manual/webgl-gettingstarted.html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Relationship Id="rId4" Type="http://schemas.openxmlformats.org/officeDocument/2006/relationships/image" Target="../media/image15.png"/><Relationship Id="rId5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840488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KidDataViz Project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2705350"/>
            <a:ext cx="5772000" cy="18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en" sz="1820"/>
              <a:t>Andrew Ahn, Joshua Yang, Heechan Lim, Sasha Holt, Timothy Kelley, Jack Homer</a:t>
            </a:r>
            <a:endParaRPr sz="182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t/>
            </a:r>
            <a:endParaRPr sz="182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en" sz="1820"/>
              <a:t>CS4624 Multimedia, Hypertext, and Information Access, Dr. Fox</a:t>
            </a:r>
            <a:endParaRPr sz="182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en" sz="1820"/>
              <a:t>Virginia Tech, Blacksburg VA 24061</a:t>
            </a:r>
            <a:endParaRPr sz="182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en" sz="1820"/>
              <a:t>11/29/2022</a:t>
            </a:r>
            <a:endParaRPr sz="174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Hosting Changes</a:t>
            </a:r>
            <a:endParaRPr/>
          </a:p>
        </p:txBody>
      </p:sp>
      <p:sp>
        <p:nvSpPr>
          <p:cNvPr id="374" name="Google Shape;374;p22"/>
          <p:cNvSpPr txBox="1"/>
          <p:nvPr>
            <p:ph idx="1" type="body"/>
          </p:nvPr>
        </p:nvSpPr>
        <p:spPr>
          <a:xfrm>
            <a:off x="1303800" y="1377725"/>
            <a:ext cx="66681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4010" lvl="0" marL="457200" rtl="0" algn="l">
              <a:spcBef>
                <a:spcPts val="0"/>
              </a:spcBef>
              <a:spcAft>
                <a:spcPts val="0"/>
              </a:spcAft>
              <a:buSzPts val="1660"/>
              <a:buChar char="●"/>
            </a:pPr>
            <a:r>
              <a:rPr lang="en" sz="1660"/>
              <a:t>Application was </a:t>
            </a:r>
            <a:r>
              <a:rPr lang="en" sz="1660"/>
              <a:t>initially</a:t>
            </a:r>
            <a:r>
              <a:rPr lang="en" sz="1660"/>
              <a:t> hosted on AWS Amplify but was moved to Vercel for better integration with the Unity games</a:t>
            </a:r>
            <a:endParaRPr sz="1660"/>
          </a:p>
          <a:p>
            <a:pPr indent="-334010" lvl="0" marL="457200" rtl="0" algn="l">
              <a:spcBef>
                <a:spcPts val="0"/>
              </a:spcBef>
              <a:spcAft>
                <a:spcPts val="0"/>
              </a:spcAft>
              <a:buSzPts val="1660"/>
              <a:buChar char="●"/>
            </a:pPr>
            <a:r>
              <a:rPr lang="en" sz="1660"/>
              <a:t>Front end is still built directly from the project GitHub, allowing for continuous deployment</a:t>
            </a:r>
            <a:endParaRPr sz="1660"/>
          </a:p>
          <a:p>
            <a:pPr indent="-334010" lvl="1" marL="914400" rtl="0" algn="l">
              <a:spcBef>
                <a:spcPts val="0"/>
              </a:spcBef>
              <a:spcAft>
                <a:spcPts val="0"/>
              </a:spcAft>
              <a:buSzPts val="1660"/>
              <a:buChar char="○"/>
            </a:pPr>
            <a:r>
              <a:rPr lang="en" sz="1660"/>
              <a:t>Whenever a change is pushed to main it rebuilds the application</a:t>
            </a:r>
            <a:endParaRPr sz="1660"/>
          </a:p>
          <a:p>
            <a:pPr indent="-334010" lvl="0" marL="457200" rtl="0" algn="l">
              <a:spcBef>
                <a:spcPts val="0"/>
              </a:spcBef>
              <a:spcAft>
                <a:spcPts val="0"/>
              </a:spcAft>
              <a:buSzPts val="1660"/>
              <a:buChar char="●"/>
            </a:pPr>
            <a:r>
              <a:rPr lang="en" sz="1660"/>
              <a:t>Allows for integration with backend </a:t>
            </a:r>
            <a:r>
              <a:rPr lang="en" sz="1660"/>
              <a:t>tools</a:t>
            </a:r>
            <a:r>
              <a:rPr lang="en" sz="1660"/>
              <a:t> like MongoDB</a:t>
            </a:r>
            <a:endParaRPr sz="1660"/>
          </a:p>
        </p:txBody>
      </p:sp>
      <p:pic>
        <p:nvPicPr>
          <p:cNvPr id="375" name="Google Shape;37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4261" y="3919325"/>
            <a:ext cx="3225588" cy="9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300" y="3854711"/>
            <a:ext cx="2340124" cy="1128525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22"/>
          <p:cNvSpPr/>
          <p:nvPr/>
        </p:nvSpPr>
        <p:spPr>
          <a:xfrm>
            <a:off x="3516375" y="4171575"/>
            <a:ext cx="1397700" cy="502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rgbClr val="42424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</a:t>
            </a:r>
            <a:r>
              <a:rPr lang="en"/>
              <a:t>Implementations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2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1 - Cake Bake</a:t>
            </a:r>
            <a:endParaRPr/>
          </a:p>
        </p:txBody>
      </p:sp>
      <p:sp>
        <p:nvSpPr>
          <p:cNvPr id="388" name="Google Shape;388;p24"/>
          <p:cNvSpPr txBox="1"/>
          <p:nvPr>
            <p:ph idx="1" type="body"/>
          </p:nvPr>
        </p:nvSpPr>
        <p:spPr>
          <a:xfrm>
            <a:off x="1303800" y="1435900"/>
            <a:ext cx="4932600" cy="33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Basic Idea: The user will be creating a pie chart based on different cake flavors they put into place.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After the game the user will:</a:t>
            </a:r>
            <a:endParaRPr sz="1800"/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Be familiar enough with the data to answer percentage/fraction questions about it.</a:t>
            </a:r>
            <a:endParaRPr sz="1800"/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Actively use the pie chart to answer those questions.</a:t>
            </a:r>
            <a:endParaRPr sz="1800"/>
          </a:p>
        </p:txBody>
      </p:sp>
      <p:pic>
        <p:nvPicPr>
          <p:cNvPr id="389" name="Google Shape;38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6400" y="1836000"/>
            <a:ext cx="2602800" cy="2111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2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1 (continued)</a:t>
            </a:r>
            <a:endParaRPr/>
          </a:p>
        </p:txBody>
      </p:sp>
      <p:pic>
        <p:nvPicPr>
          <p:cNvPr id="395" name="Google Shape;39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050" y="1556850"/>
            <a:ext cx="5813617" cy="3240826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25"/>
          <p:cNvSpPr txBox="1"/>
          <p:nvPr>
            <p:ph idx="1" type="body"/>
          </p:nvPr>
        </p:nvSpPr>
        <p:spPr>
          <a:xfrm>
            <a:off x="6418675" y="1435926"/>
            <a:ext cx="2392200" cy="348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Players will choose flavors from the table.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Will then place them on the tray.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Once finished, their custom cake will be used to answer questions.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1 (continued)</a:t>
            </a:r>
            <a:endParaRPr/>
          </a:p>
        </p:txBody>
      </p:sp>
      <p:pic>
        <p:nvPicPr>
          <p:cNvPr id="402" name="Google Shape;40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750" y="1525250"/>
            <a:ext cx="5854838" cy="3240825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26"/>
          <p:cNvSpPr txBox="1"/>
          <p:nvPr>
            <p:ph idx="1" type="body"/>
          </p:nvPr>
        </p:nvSpPr>
        <p:spPr>
          <a:xfrm>
            <a:off x="6521600" y="1404313"/>
            <a:ext cx="2392200" cy="348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Basic fraction questions for 1st and 2nd graders.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Goal is for players to already be familiar with the data set, and be able to evaluate it.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2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1 (continued)</a:t>
            </a:r>
            <a:endParaRPr/>
          </a:p>
        </p:txBody>
      </p:sp>
      <p:pic>
        <p:nvPicPr>
          <p:cNvPr id="409" name="Google Shape;40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4000" y="1310925"/>
            <a:ext cx="5838983" cy="324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2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2 - Lego Game</a:t>
            </a:r>
            <a:endParaRPr/>
          </a:p>
        </p:txBody>
      </p:sp>
      <p:sp>
        <p:nvSpPr>
          <p:cNvPr id="415" name="Google Shape;415;p28"/>
          <p:cNvSpPr txBox="1"/>
          <p:nvPr>
            <p:ph idx="1" type="body"/>
          </p:nvPr>
        </p:nvSpPr>
        <p:spPr>
          <a:xfrm>
            <a:off x="1303800" y="1435900"/>
            <a:ext cx="4932600" cy="33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Basic Idea: The user will be creating a bar chart based on different colored Legos.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After the game the user will:</a:t>
            </a:r>
            <a:endParaRPr sz="1800"/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Be familiar enough with the data to answer percentage/fraction questions about it.</a:t>
            </a:r>
            <a:endParaRPr sz="1800"/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Actively use the bar chart to answer those questions.</a:t>
            </a:r>
            <a:endParaRPr sz="1800"/>
          </a:p>
        </p:txBody>
      </p:sp>
      <p:pic>
        <p:nvPicPr>
          <p:cNvPr id="416" name="Google Shape;41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6400" y="2050325"/>
            <a:ext cx="2602800" cy="1838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2 (continued)</a:t>
            </a:r>
            <a:endParaRPr/>
          </a:p>
        </p:txBody>
      </p:sp>
      <p:pic>
        <p:nvPicPr>
          <p:cNvPr id="422" name="Google Shape;42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475" y="1439500"/>
            <a:ext cx="5867960" cy="3240824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29"/>
          <p:cNvSpPr txBox="1"/>
          <p:nvPr>
            <p:ph idx="1" type="body"/>
          </p:nvPr>
        </p:nvSpPr>
        <p:spPr>
          <a:xfrm>
            <a:off x="6521600" y="1404313"/>
            <a:ext cx="2392200" cy="348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Players will pick each piece which binds it to the mouse.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Will then sort the pieces into the correct colored bins.</a:t>
            </a:r>
            <a:endParaRPr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2</a:t>
            </a:r>
            <a:r>
              <a:rPr lang="en"/>
              <a:t> (continued)</a:t>
            </a:r>
            <a:endParaRPr/>
          </a:p>
        </p:txBody>
      </p:sp>
      <p:pic>
        <p:nvPicPr>
          <p:cNvPr id="429" name="Google Shape;42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625" y="1450225"/>
            <a:ext cx="5860405" cy="3240825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30"/>
          <p:cNvSpPr txBox="1"/>
          <p:nvPr>
            <p:ph idx="1" type="body"/>
          </p:nvPr>
        </p:nvSpPr>
        <p:spPr>
          <a:xfrm>
            <a:off x="6521600" y="1404313"/>
            <a:ext cx="2392200" cy="348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After they have sorted the pieces, they will then make the bar chart themselves.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The bar chart will be used to answer simple questions.</a:t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3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2 (continued)</a:t>
            </a:r>
            <a:endParaRPr/>
          </a:p>
        </p:txBody>
      </p:sp>
      <p:pic>
        <p:nvPicPr>
          <p:cNvPr id="436" name="Google Shape;43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475" y="1450250"/>
            <a:ext cx="5882010" cy="3240825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31"/>
          <p:cNvSpPr txBox="1"/>
          <p:nvPr>
            <p:ph idx="1" type="body"/>
          </p:nvPr>
        </p:nvSpPr>
        <p:spPr>
          <a:xfrm>
            <a:off x="6521600" y="1404313"/>
            <a:ext cx="2392200" cy="348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Basic fraction questions for 1st and 2nd graders.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Goal is for players to already be familiar with the data set, and be able to evaluate it.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1303800" y="1264450"/>
            <a:ext cx="7030500" cy="326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u="sng">
                <a:solidFill>
                  <a:schemeClr val="hlink"/>
                </a:solidFill>
                <a:hlinkClick/>
              </a:rPr>
              <a:t>Project Overview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u="sng">
                <a:solidFill>
                  <a:schemeClr val="hlink"/>
                </a:solidFill>
                <a:hlinkClick action="ppaction://hlinksldjump" r:id="rId3"/>
              </a:rPr>
              <a:t>Timeline</a:t>
            </a:r>
            <a:r>
              <a:rPr lang="en" sz="1800" u="sng">
                <a:solidFill>
                  <a:schemeClr val="hlink"/>
                </a:solidFill>
                <a:hlinkClick action="ppaction://hlinksldjump" r:id="rId4"/>
              </a:rPr>
              <a:t>/Milestones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u="sng">
                <a:solidFill>
                  <a:schemeClr val="hlink"/>
                </a:solidFill>
                <a:hlinkClick action="ppaction://hlinksldjump" r:id="rId5"/>
              </a:rPr>
              <a:t>Work Completed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u="sng">
                <a:solidFill>
                  <a:schemeClr val="hlink"/>
                </a:solidFill>
                <a:hlinkClick action="ppaction://hlinksldjump" r:id="rId6"/>
              </a:rPr>
              <a:t>Website Implementation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u="sng">
                <a:solidFill>
                  <a:schemeClr val="hlink"/>
                </a:solidFill>
                <a:hlinkClick action="ppaction://hlinksldjump" r:id="rId7"/>
              </a:rPr>
              <a:t>Game Implementations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u="sng">
                <a:solidFill>
                  <a:schemeClr val="hlink"/>
                </a:solidFill>
                <a:hlinkClick action="ppaction://hlinksldjump" r:id="rId8"/>
              </a:rPr>
              <a:t>Lessons Learned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u="sng">
                <a:solidFill>
                  <a:schemeClr val="hlink"/>
                </a:solidFill>
                <a:hlinkClick action="ppaction://hlinksldjump" r:id="rId9"/>
              </a:rPr>
              <a:t>Future Work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u="sng">
                <a:solidFill>
                  <a:schemeClr val="accent5"/>
                </a:solidFill>
                <a:hlinkClick action="ppaction://hlinksldjump"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Acknowledgements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u="sng">
                <a:solidFill>
                  <a:schemeClr val="hlink"/>
                </a:solidFill>
                <a:hlinkClick action="ppaction://hlinksldjump" r:id="rId11"/>
              </a:rPr>
              <a:t>References</a:t>
            </a:r>
            <a:endParaRPr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2 (continued)</a:t>
            </a:r>
            <a:endParaRPr/>
          </a:p>
        </p:txBody>
      </p:sp>
      <p:pic>
        <p:nvPicPr>
          <p:cNvPr id="443" name="Google Shape;44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3800" y="1257350"/>
            <a:ext cx="5892408" cy="324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3 - Math Game</a:t>
            </a:r>
            <a:endParaRPr/>
          </a:p>
        </p:txBody>
      </p:sp>
      <p:sp>
        <p:nvSpPr>
          <p:cNvPr id="449" name="Google Shape;449;p33"/>
          <p:cNvSpPr txBox="1"/>
          <p:nvPr>
            <p:ph idx="1" type="body"/>
          </p:nvPr>
        </p:nvSpPr>
        <p:spPr>
          <a:xfrm>
            <a:off x="1056750" y="1597875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25755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/>
              <a:t>Basic Idea: The user will be solving simple math problems. It will keep track of data such as correct and incorrect answers and number of questions.</a:t>
            </a:r>
            <a:endParaRPr sz="1800"/>
          </a:p>
          <a:p>
            <a:pPr indent="-325755" lvl="0" marL="45720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 sz="1800"/>
              <a:t>After the game the user will:</a:t>
            </a:r>
            <a:endParaRPr sz="1800"/>
          </a:p>
          <a:p>
            <a:pPr indent="-325755" lvl="1" marL="91440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 sz="1800"/>
              <a:t>Produce a dataset from playing the game.</a:t>
            </a:r>
            <a:endParaRPr sz="1800"/>
          </a:p>
          <a:p>
            <a:pPr indent="-325755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800"/>
              <a:t>Be able to visualize the data collected from the game in different ways.</a:t>
            </a:r>
            <a:endParaRPr sz="1800"/>
          </a:p>
          <a:p>
            <a:pPr indent="-325755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800"/>
              <a:t>Be able to understand concepts such as bar charts.</a:t>
            </a:r>
            <a:endParaRPr sz="1800"/>
          </a:p>
          <a:p>
            <a:pPr indent="-325755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800"/>
              <a:t>Demonstrate their knowledge through simple addition and subtraction problems.</a:t>
            </a:r>
            <a:endParaRPr sz="1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3 (continued)</a:t>
            </a:r>
            <a:endParaRPr/>
          </a:p>
        </p:txBody>
      </p:sp>
      <p:pic>
        <p:nvPicPr>
          <p:cNvPr id="455" name="Google Shape;45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7025" y="1566963"/>
            <a:ext cx="3844488" cy="3387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500" y="1567163"/>
            <a:ext cx="3844499" cy="3387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3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4 - Math Game Hard</a:t>
            </a:r>
            <a:endParaRPr/>
          </a:p>
        </p:txBody>
      </p:sp>
      <p:sp>
        <p:nvSpPr>
          <p:cNvPr id="462" name="Google Shape;462;p35"/>
          <p:cNvSpPr txBox="1"/>
          <p:nvPr>
            <p:ph idx="1" type="body"/>
          </p:nvPr>
        </p:nvSpPr>
        <p:spPr>
          <a:xfrm>
            <a:off x="1303800" y="1959125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Basic Idea: The user will be solving simple math problems. It will keep track of data such as correct and incorrect answers and number of questions.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Harder Version of the Math Game for Higher Grades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Includes Multiplication and Operators, </a:t>
            </a:r>
            <a:r>
              <a:rPr lang="en" sz="1800"/>
              <a:t>Addition</a:t>
            </a:r>
            <a:r>
              <a:rPr lang="en" sz="1800"/>
              <a:t> and Subtraction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Correct and Incorrect </a:t>
            </a:r>
            <a:r>
              <a:rPr lang="en" sz="1800"/>
              <a:t>Answers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 Visualization</a:t>
            </a:r>
            <a:endParaRPr sz="1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3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4 (continued)</a:t>
            </a:r>
            <a:endParaRPr/>
          </a:p>
        </p:txBody>
      </p:sp>
      <p:sp>
        <p:nvSpPr>
          <p:cNvPr id="468" name="Google Shape;468;p3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69" name="Google Shape;46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88" y="1538675"/>
            <a:ext cx="3659276" cy="344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625" y="1538675"/>
            <a:ext cx="3616033" cy="344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3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5 - Catch Game</a:t>
            </a:r>
            <a:endParaRPr/>
          </a:p>
        </p:txBody>
      </p:sp>
      <p:sp>
        <p:nvSpPr>
          <p:cNvPr id="476" name="Google Shape;476;p37"/>
          <p:cNvSpPr txBox="1"/>
          <p:nvPr/>
        </p:nvSpPr>
        <p:spPr>
          <a:xfrm>
            <a:off x="1303800" y="1435900"/>
            <a:ext cx="4702500" cy="3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Nunito"/>
              <a:buChar char="●"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Basic Idea: The user will control a paddle using arrow keys to catch the falling colors. The user will be able to visually see the number of each color block caught in a bar chart.</a:t>
            </a:r>
            <a:endParaRPr sz="1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Nunito"/>
              <a:buChar char="●"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After the game the user will:</a:t>
            </a:r>
            <a:endParaRPr sz="1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1" marL="914400" rtl="0" algn="l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Nunito"/>
              <a:buChar char="○"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Be familiar with bar charts</a:t>
            </a:r>
            <a:endParaRPr sz="1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1" marL="914400" rtl="0" algn="l">
              <a:lnSpc>
                <a:spcPct val="95000"/>
              </a:lnSpc>
              <a:spcBef>
                <a:spcPts val="1000"/>
              </a:spcBef>
              <a:spcAft>
                <a:spcPts val="1000"/>
              </a:spcAft>
              <a:buClr>
                <a:srgbClr val="424242"/>
              </a:buClr>
              <a:buSzPts val="1800"/>
              <a:buFont typeface="Nunito"/>
              <a:buChar char="○"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Be familiar with randomization</a:t>
            </a:r>
            <a:endParaRPr sz="1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477" name="Google Shape;47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0750" y="563675"/>
            <a:ext cx="2689875" cy="4144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3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5 (continued)</a:t>
            </a:r>
            <a:endParaRPr/>
          </a:p>
        </p:txBody>
      </p:sp>
      <p:sp>
        <p:nvSpPr>
          <p:cNvPr id="483" name="Google Shape;483;p38"/>
          <p:cNvSpPr txBox="1"/>
          <p:nvPr>
            <p:ph idx="1" type="body"/>
          </p:nvPr>
        </p:nvSpPr>
        <p:spPr>
          <a:xfrm>
            <a:off x="1303800" y="1990050"/>
            <a:ext cx="46971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Added functionality for data visualization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Utilized AnyChart Javascript library to visualize data</a:t>
            </a:r>
            <a:endParaRPr sz="1800"/>
          </a:p>
        </p:txBody>
      </p:sp>
      <p:pic>
        <p:nvPicPr>
          <p:cNvPr id="484" name="Google Shape;48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4702" y="658675"/>
            <a:ext cx="2608950" cy="401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3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6 - Tower Game</a:t>
            </a:r>
            <a:endParaRPr/>
          </a:p>
        </p:txBody>
      </p:sp>
      <p:sp>
        <p:nvSpPr>
          <p:cNvPr id="490" name="Google Shape;490;p39"/>
          <p:cNvSpPr txBox="1"/>
          <p:nvPr/>
        </p:nvSpPr>
        <p:spPr>
          <a:xfrm>
            <a:off x="1303800" y="1435900"/>
            <a:ext cx="4702500" cy="3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●"/>
            </a:pPr>
            <a:r>
              <a:rPr lang="en" sz="18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Basic Idea: The user will click to drop the moving block to create a tower. There will be three rounds with increasing difficulty.</a:t>
            </a:r>
            <a:endParaRPr sz="1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●"/>
            </a:pPr>
            <a:r>
              <a:rPr lang="en" sz="18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After the game the user will:</a:t>
            </a:r>
            <a:endParaRPr sz="18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1" marL="91440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○"/>
            </a:pPr>
            <a:r>
              <a:rPr lang="en" sz="18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Learn about line charts and how to interpret them.</a:t>
            </a:r>
            <a:endParaRPr sz="18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○"/>
            </a:pPr>
            <a:r>
              <a:rPr lang="en" sz="18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Understand change over time graphs.</a:t>
            </a:r>
            <a:endParaRPr sz="1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491" name="Google Shape;49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8700" y="1750275"/>
            <a:ext cx="2832901" cy="21351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4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6 (continued)</a:t>
            </a:r>
            <a:endParaRPr/>
          </a:p>
        </p:txBody>
      </p:sp>
      <p:pic>
        <p:nvPicPr>
          <p:cNvPr id="497" name="Google Shape;49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940" y="1292925"/>
            <a:ext cx="2528810" cy="189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07600" y="1292931"/>
            <a:ext cx="2528800" cy="1892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1149" y="1292933"/>
            <a:ext cx="2528800" cy="189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3337424"/>
            <a:ext cx="8839204" cy="91931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pic>
      <p:sp>
        <p:nvSpPr>
          <p:cNvPr id="501" name="Google Shape;501;p40"/>
          <p:cNvSpPr txBox="1"/>
          <p:nvPr>
            <p:ph idx="1" type="body"/>
          </p:nvPr>
        </p:nvSpPr>
        <p:spPr>
          <a:xfrm flipH="1">
            <a:off x="0" y="4531800"/>
            <a:ext cx="6000900" cy="6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Utilized AnyChart Javascript library to visualize data</a:t>
            </a:r>
            <a:endParaRPr sz="18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4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graphicFrame>
        <p:nvGraphicFramePr>
          <p:cNvPr id="507" name="Google Shape;507;p41"/>
          <p:cNvGraphicFramePr/>
          <p:nvPr/>
        </p:nvGraphicFramePr>
        <p:xfrm>
          <a:off x="1199550" y="1779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{33BC1FF5-14FF-43A0-994E-C4ED5D18CC81}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Problems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Solutions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User Interface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React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Game Development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Learn Unity, Build in JS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Game Integration with Website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WebGL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Coordination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Communicate When Working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Timeline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Plan Extra Week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290" name="Google Shape;290;p15"/>
          <p:cNvSpPr txBox="1"/>
          <p:nvPr>
            <p:ph idx="1" type="body"/>
          </p:nvPr>
        </p:nvSpPr>
        <p:spPr>
          <a:xfrm>
            <a:off x="1303800" y="1228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Client: Dr. Sally Hamouda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Games for helping with data visualization concepts for kids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Kids will be able to access our website and navigate to games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Games will consist of varying designs aimed at different groups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Categories are split into 1st and 2nd grade; 3rd and 4th grade; and 5th grade</a:t>
            </a:r>
            <a:endParaRPr sz="1800"/>
          </a:p>
        </p:txBody>
      </p:sp>
      <p:pic>
        <p:nvPicPr>
          <p:cNvPr id="291" name="Google Shape;29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4625" y="3632226"/>
            <a:ext cx="1367639" cy="1124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30581" y="3568400"/>
            <a:ext cx="1522846" cy="1252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14271" y="3644835"/>
            <a:ext cx="1240279" cy="1020035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15"/>
          <p:cNvSpPr/>
          <p:nvPr/>
        </p:nvSpPr>
        <p:spPr>
          <a:xfrm>
            <a:off x="5830303" y="4062909"/>
            <a:ext cx="606900" cy="184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8DD8D3"/>
          </a:solidFill>
          <a:ln cap="flat" cmpd="sng" w="9525">
            <a:solidFill>
              <a:srgbClr val="42424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15"/>
          <p:cNvSpPr/>
          <p:nvPr/>
        </p:nvSpPr>
        <p:spPr>
          <a:xfrm>
            <a:off x="3282865" y="4062909"/>
            <a:ext cx="606900" cy="184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8DD8D3"/>
          </a:solidFill>
          <a:ln cap="flat" cmpd="sng" w="9525">
            <a:solidFill>
              <a:srgbClr val="42424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4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513" name="Google Shape;513;p42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Addition of more games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 visualization and analytics lessons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Backend and database integration</a:t>
            </a:r>
            <a:endParaRPr sz="1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4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519" name="Google Shape;519;p43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Client: </a:t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Professor Sally Hamouda, Department of Computer Science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Professor:</a:t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Dr. Edward Fox, Ph.D, Department of Computer Science</a:t>
            </a:r>
            <a:endParaRPr sz="18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525" name="Google Shape;525;p4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https://www.anychart.com/products/anychart/docs/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https://reactjs.org/docs/getting-started.html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https://docs.unity3d.com/Manual/UnityManual.htm</a:t>
            </a:r>
            <a:r>
              <a:rPr lang="en" u="sng">
                <a:solidFill>
                  <a:schemeClr val="hlink"/>
                </a:solidFill>
                <a:hlinkClick r:id="rId6"/>
              </a:rPr>
              <a:t>l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100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7"/>
              </a:rPr>
              <a:t>https://docs.unity3d.com/Manual/webgl-gettingstarted.html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0" name="Google Shape;300;p16"/>
          <p:cNvGrpSpPr/>
          <p:nvPr/>
        </p:nvGrpSpPr>
        <p:grpSpPr>
          <a:xfrm>
            <a:off x="400701" y="1554525"/>
            <a:ext cx="2167930" cy="3162564"/>
            <a:chOff x="1051594" y="1574025"/>
            <a:chExt cx="1866331" cy="2315200"/>
          </a:xfrm>
        </p:grpSpPr>
        <p:sp>
          <p:nvSpPr>
            <p:cNvPr id="301" name="Google Shape;301;p16"/>
            <p:cNvSpPr txBox="1"/>
            <p:nvPr/>
          </p:nvSpPr>
          <p:spPr>
            <a:xfrm>
              <a:off x="1051594" y="1574025"/>
              <a:ext cx="11769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September</a:t>
              </a:r>
              <a:endParaRPr sz="1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2" name="Google Shape;302;p16"/>
            <p:cNvSpPr txBox="1"/>
            <p:nvPr/>
          </p:nvSpPr>
          <p:spPr>
            <a:xfrm>
              <a:off x="1235825" y="2695025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Phase 1</a:t>
              </a:r>
              <a:endParaRPr b="1" sz="1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3" name="Google Shape;303;p16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Research data visualization tools, brainstorm simple game ideas, website/game design</a:t>
              </a:r>
              <a:endParaRPr sz="12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04" name="Google Shape;304;p16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5" name="Google Shape;305;p16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306" name="Google Shape;306;p16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7" name="Google Shape;307;p16"/>
          <p:cNvGrpSpPr/>
          <p:nvPr/>
        </p:nvGrpSpPr>
        <p:grpSpPr>
          <a:xfrm>
            <a:off x="2422308" y="1554525"/>
            <a:ext cx="2131420" cy="3162564"/>
            <a:chOff x="1083025" y="1574025"/>
            <a:chExt cx="1834900" cy="2315200"/>
          </a:xfrm>
        </p:grpSpPr>
        <p:sp>
          <p:nvSpPr>
            <p:cNvPr id="308" name="Google Shape;308;p16"/>
            <p:cNvSpPr txBox="1"/>
            <p:nvPr/>
          </p:nvSpPr>
          <p:spPr>
            <a:xfrm>
              <a:off x="1107056" y="1574025"/>
              <a:ext cx="11214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October</a:t>
              </a:r>
              <a:endParaRPr sz="1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9" name="Google Shape;309;p16"/>
            <p:cNvSpPr txBox="1"/>
            <p:nvPr/>
          </p:nvSpPr>
          <p:spPr>
            <a:xfrm>
              <a:off x="1235825" y="2695025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Phase 2</a:t>
              </a:r>
              <a:endParaRPr b="1" sz="1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0" name="Google Shape;310;p16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Begin website and game development and implement data visualization components</a:t>
              </a:r>
              <a:endParaRPr sz="12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11" name="Google Shape;311;p16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12" name="Google Shape;312;p16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313" name="Google Shape;313;p16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4" name="Google Shape;314;p16"/>
          <p:cNvGrpSpPr/>
          <p:nvPr/>
        </p:nvGrpSpPr>
        <p:grpSpPr>
          <a:xfrm>
            <a:off x="6400878" y="1553525"/>
            <a:ext cx="2131420" cy="3162577"/>
            <a:chOff x="1083025" y="1574015"/>
            <a:chExt cx="1834900" cy="2315210"/>
          </a:xfrm>
        </p:grpSpPr>
        <p:sp>
          <p:nvSpPr>
            <p:cNvPr id="315" name="Google Shape;315;p16"/>
            <p:cNvSpPr txBox="1"/>
            <p:nvPr/>
          </p:nvSpPr>
          <p:spPr>
            <a:xfrm>
              <a:off x="1083132" y="1574015"/>
              <a:ext cx="11454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December</a:t>
              </a:r>
              <a:endParaRPr sz="18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6" name="Google Shape;316;p16"/>
            <p:cNvSpPr txBox="1"/>
            <p:nvPr/>
          </p:nvSpPr>
          <p:spPr>
            <a:xfrm>
              <a:off x="1235825" y="2695025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Phase 4</a:t>
              </a:r>
              <a:endParaRPr b="1" sz="18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7" name="Google Shape;317;p16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858585"/>
                  </a:solidFill>
                  <a:latin typeface="Roboto"/>
                  <a:ea typeface="Roboto"/>
                  <a:cs typeface="Roboto"/>
                  <a:sym typeface="Roboto"/>
                </a:rPr>
                <a:t>Revise and re-implement design and finalize website</a:t>
              </a:r>
              <a:endParaRPr sz="12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18" name="Google Shape;318;p16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19" name="Google Shape;319;p16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C2C2C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320" name="Google Shape;320;p16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8585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1" name="Google Shape;321;p16"/>
          <p:cNvGrpSpPr/>
          <p:nvPr/>
        </p:nvGrpSpPr>
        <p:grpSpPr>
          <a:xfrm>
            <a:off x="4407758" y="1554525"/>
            <a:ext cx="2131420" cy="3162564"/>
            <a:chOff x="1083025" y="1574025"/>
            <a:chExt cx="1834900" cy="2315200"/>
          </a:xfrm>
        </p:grpSpPr>
        <p:sp>
          <p:nvSpPr>
            <p:cNvPr id="322" name="Google Shape;322;p16"/>
            <p:cNvSpPr txBox="1"/>
            <p:nvPr/>
          </p:nvSpPr>
          <p:spPr>
            <a:xfrm>
              <a:off x="1107056" y="1574025"/>
              <a:ext cx="11214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November</a:t>
              </a:r>
              <a:endParaRPr sz="1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3" name="Google Shape;323;p16"/>
            <p:cNvSpPr txBox="1"/>
            <p:nvPr/>
          </p:nvSpPr>
          <p:spPr>
            <a:xfrm>
              <a:off x="1235825" y="2695025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Phase 3</a:t>
              </a:r>
              <a:endParaRPr b="1" sz="1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4" name="Google Shape;324;p16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Testing and surveys conducted, feedback received</a:t>
              </a:r>
              <a:endParaRPr sz="12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25" name="Google Shape;325;p16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26" name="Google Shape;326;p16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327" name="Google Shape;327;p16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8" name="Google Shape;328;p1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Timeline/Milestones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</a:t>
            </a:r>
            <a:endParaRPr/>
          </a:p>
        </p:txBody>
      </p:sp>
      <p:sp>
        <p:nvSpPr>
          <p:cNvPr id="334" name="Google Shape;334;p17"/>
          <p:cNvSpPr txBox="1"/>
          <p:nvPr>
            <p:ph idx="1" type="body"/>
          </p:nvPr>
        </p:nvSpPr>
        <p:spPr>
          <a:xfrm>
            <a:off x="1303800" y="1332125"/>
            <a:ext cx="7030500" cy="319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Website Implementation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React application for front end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Hosted on Vercel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Collapsable for mobile use in the future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Game Implementations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6 games fully </a:t>
            </a:r>
            <a:r>
              <a:rPr lang="en" sz="1600"/>
              <a:t>implemented</a:t>
            </a:r>
            <a:r>
              <a:rPr lang="en" sz="1600"/>
              <a:t> for testing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Playable from the website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Testing Preparation + Deployment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Google form with detailed questions and prompts created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Sent out to users on 11/29</a:t>
            </a:r>
            <a:endParaRPr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8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 Implementation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Changes in Implementation</a:t>
            </a:r>
            <a:endParaRPr/>
          </a:p>
        </p:txBody>
      </p:sp>
      <p:sp>
        <p:nvSpPr>
          <p:cNvPr id="345" name="Google Shape;345;p19"/>
          <p:cNvSpPr txBox="1"/>
          <p:nvPr>
            <p:ph idx="1" type="body"/>
          </p:nvPr>
        </p:nvSpPr>
        <p:spPr>
          <a:xfrm>
            <a:off x="419250" y="1706125"/>
            <a:ext cx="43749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Design was changed to be more </a:t>
            </a:r>
            <a:r>
              <a:rPr lang="en" sz="1600"/>
              <a:t>accommodating</a:t>
            </a:r>
            <a:r>
              <a:rPr lang="en" sz="1600"/>
              <a:t> to mobile users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Menu/Taskbar now collapses into dropdown menu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Changed to be scrollable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Scales better on mobile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Less static menus on the side or top of the screen</a:t>
            </a:r>
            <a:endParaRPr sz="1600"/>
          </a:p>
        </p:txBody>
      </p:sp>
      <p:pic>
        <p:nvPicPr>
          <p:cNvPr id="346" name="Google Shape;346;p19"/>
          <p:cNvPicPr preferRelativeResize="0"/>
          <p:nvPr/>
        </p:nvPicPr>
        <p:blipFill rotWithShape="1">
          <a:blip r:embed="rId3">
            <a:alphaModFix/>
          </a:blip>
          <a:srcRect b="32028" l="14519" r="10792" t="0"/>
          <a:stretch/>
        </p:blipFill>
        <p:spPr>
          <a:xfrm>
            <a:off x="5219950" y="1442113"/>
            <a:ext cx="3055451" cy="3069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 Design vs. </a:t>
            </a:r>
            <a:r>
              <a:rPr lang="en"/>
              <a:t>Development - Home</a:t>
            </a:r>
            <a:endParaRPr/>
          </a:p>
        </p:txBody>
      </p:sp>
      <p:pic>
        <p:nvPicPr>
          <p:cNvPr id="352" name="Google Shape;35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625" y="1830500"/>
            <a:ext cx="3379725" cy="2445324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20"/>
          <p:cNvSpPr txBox="1"/>
          <p:nvPr/>
        </p:nvSpPr>
        <p:spPr>
          <a:xfrm>
            <a:off x="1238888" y="4433675"/>
            <a:ext cx="1225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Nunito"/>
                <a:ea typeface="Nunito"/>
                <a:cs typeface="Nunito"/>
                <a:sym typeface="Nunito"/>
              </a:rPr>
              <a:t>Wireframe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4" name="Google Shape;354;p20"/>
          <p:cNvSpPr txBox="1"/>
          <p:nvPr/>
        </p:nvSpPr>
        <p:spPr>
          <a:xfrm>
            <a:off x="4258949" y="4433675"/>
            <a:ext cx="21186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Nunito"/>
                <a:ea typeface="Nunito"/>
                <a:cs typeface="Nunito"/>
                <a:sym typeface="Nunito"/>
              </a:rPr>
              <a:t>Application (Desktop)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5" name="Google Shape;355;p20"/>
          <p:cNvSpPr txBox="1"/>
          <p:nvPr/>
        </p:nvSpPr>
        <p:spPr>
          <a:xfrm>
            <a:off x="7027674" y="4433675"/>
            <a:ext cx="21186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Nunito"/>
                <a:ea typeface="Nunito"/>
                <a:cs typeface="Nunito"/>
                <a:sym typeface="Nunito"/>
              </a:rPr>
              <a:t>Application (Mobile)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56" name="Google Shape;35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98101" y="1750275"/>
            <a:ext cx="1813681" cy="2530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93750" y="1856700"/>
            <a:ext cx="3251953" cy="2392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 Design vs. Development - Play</a:t>
            </a:r>
            <a:endParaRPr/>
          </a:p>
        </p:txBody>
      </p:sp>
      <p:pic>
        <p:nvPicPr>
          <p:cNvPr id="363" name="Google Shape;36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375" y="1976625"/>
            <a:ext cx="3195701" cy="2335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1"/>
          <p:cNvSpPr txBox="1"/>
          <p:nvPr/>
        </p:nvSpPr>
        <p:spPr>
          <a:xfrm>
            <a:off x="1238888" y="4433675"/>
            <a:ext cx="1225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Nunito"/>
                <a:ea typeface="Nunito"/>
                <a:cs typeface="Nunito"/>
                <a:sym typeface="Nunito"/>
              </a:rPr>
              <a:t>Wireframe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5" name="Google Shape;365;p21"/>
          <p:cNvSpPr txBox="1"/>
          <p:nvPr/>
        </p:nvSpPr>
        <p:spPr>
          <a:xfrm>
            <a:off x="4258949" y="4433675"/>
            <a:ext cx="21186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Nunito"/>
                <a:ea typeface="Nunito"/>
                <a:cs typeface="Nunito"/>
                <a:sym typeface="Nunito"/>
              </a:rPr>
              <a:t>Application (Desktop)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6" name="Google Shape;366;p21"/>
          <p:cNvSpPr txBox="1"/>
          <p:nvPr/>
        </p:nvSpPr>
        <p:spPr>
          <a:xfrm>
            <a:off x="7027674" y="4433675"/>
            <a:ext cx="21186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Nunito"/>
                <a:ea typeface="Nunito"/>
                <a:cs typeface="Nunito"/>
                <a:sym typeface="Nunito"/>
              </a:rPr>
              <a:t>Application (Mobile)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67" name="Google Shape;36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70476" y="2182613"/>
            <a:ext cx="3614126" cy="1923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37002" y="1750275"/>
            <a:ext cx="1654598" cy="23112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