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Raleway"/>
      <p:regular r:id="rId35"/>
      <p:bold r:id="rId36"/>
      <p:italic r:id="rId37"/>
      <p:boldItalic r:id="rId38"/>
    </p:embeddedFont>
    <p:embeddedFont>
      <p:font typeface="Roboto"/>
      <p:regular r:id="rId39"/>
      <p:bold r:id="rId40"/>
      <p:italic r:id="rId41"/>
      <p:boldItalic r:id="rId42"/>
    </p:embeddedFont>
    <p:embeddedFont>
      <p:font typeface="Lato"/>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bold.fntdata"/><Relationship Id="rId20" Type="http://schemas.openxmlformats.org/officeDocument/2006/relationships/slide" Target="slides/slide15.xml"/><Relationship Id="rId42" Type="http://schemas.openxmlformats.org/officeDocument/2006/relationships/font" Target="fonts/Roboto-boldItalic.fntdata"/><Relationship Id="rId41" Type="http://schemas.openxmlformats.org/officeDocument/2006/relationships/font" Target="fonts/Roboto-italic.fntdata"/><Relationship Id="rId22" Type="http://schemas.openxmlformats.org/officeDocument/2006/relationships/slide" Target="slides/slide17.xml"/><Relationship Id="rId44" Type="http://schemas.openxmlformats.org/officeDocument/2006/relationships/font" Target="fonts/Lato-bold.fntdata"/><Relationship Id="rId21" Type="http://schemas.openxmlformats.org/officeDocument/2006/relationships/slide" Target="slides/slide16.xml"/><Relationship Id="rId43" Type="http://schemas.openxmlformats.org/officeDocument/2006/relationships/font" Target="fonts/Lato-regular.fntdata"/><Relationship Id="rId24" Type="http://schemas.openxmlformats.org/officeDocument/2006/relationships/slide" Target="slides/slide19.xml"/><Relationship Id="rId46" Type="http://schemas.openxmlformats.org/officeDocument/2006/relationships/font" Target="fonts/Lato-boldItalic.fntdata"/><Relationship Id="rId23" Type="http://schemas.openxmlformats.org/officeDocument/2006/relationships/slide" Target="slides/slide18.xml"/><Relationship Id="rId45" Type="http://schemas.openxmlformats.org/officeDocument/2006/relationships/font" Target="fonts/La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Raleway-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aleway-italic.fntdata"/><Relationship Id="rId14" Type="http://schemas.openxmlformats.org/officeDocument/2006/relationships/slide" Target="slides/slide9.xml"/><Relationship Id="rId36" Type="http://schemas.openxmlformats.org/officeDocument/2006/relationships/font" Target="fonts/Raleway-bold.fntdata"/><Relationship Id="rId17" Type="http://schemas.openxmlformats.org/officeDocument/2006/relationships/slide" Target="slides/slide12.xml"/><Relationship Id="rId39" Type="http://schemas.openxmlformats.org/officeDocument/2006/relationships/font" Target="fonts/Roboto-regular.fntdata"/><Relationship Id="rId16" Type="http://schemas.openxmlformats.org/officeDocument/2006/relationships/slide" Target="slides/slide11.xml"/><Relationship Id="rId38" Type="http://schemas.openxmlformats.org/officeDocument/2006/relationships/font" Target="fonts/Raleway-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1bff889609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1bff88960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1bff889609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1bff889609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1bff889609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1bff889609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1bff889609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1bff889609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1bff889609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1bff889609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1bff889609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1bff88960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1bff889609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1bff889609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1bff889609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1bff889609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1bff889609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1bff889609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02e38ae70a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02e38ae70a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049a679d0a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049a679d0a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085b57fa5e_4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085b57fa5e_4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a:r>
            <a:endParaRPr/>
          </a:p>
          <a:p>
            <a:pPr indent="0" lvl="0" marL="0" rtl="0" algn="l">
              <a:spcBef>
                <a:spcPts val="0"/>
              </a:spcBef>
              <a:spcAft>
                <a:spcPts val="0"/>
              </a:spcAft>
              <a:buNone/>
            </a:pPr>
            <a:r>
              <a:rPr lang="en"/>
              <a:t>-which visualization can be made</a:t>
            </a:r>
            <a:endParaRPr/>
          </a:p>
          <a:p>
            <a:pPr indent="0" lvl="0" marL="0" rtl="0" algn="l">
              <a:spcBef>
                <a:spcPts val="0"/>
              </a:spcBef>
              <a:spcAft>
                <a:spcPts val="0"/>
              </a:spcAft>
              <a:buNone/>
            </a:pPr>
            <a:r>
              <a:rPr lang="en"/>
              <a:t>-</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1bff889609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1bff889609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2a46bdd2398_2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2a46bdd2398_2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31c52ff6e9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31c52ff6e9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a46bdd239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a46bdd239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1c52ff6e9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31c52ff6e9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31bff889609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31bff889609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2a46bdd2398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2a46bdd2398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0c5ffc26a4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0c5ffc26a4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31bff88960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31bff8896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085b1ea78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085b1ea7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02e38ae70a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02e38ae70a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085b1ea78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085b1ea78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085b57fa5e_4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085b57fa5e_4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02e38ae70a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02e38ae70a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1bff889609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1bff88960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0c5ffc26a4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0c5ffc26a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9.png"/><Relationship Id="rId5"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0.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4.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6.png"/><Relationship Id="rId4" Type="http://schemas.openxmlformats.org/officeDocument/2006/relationships/image" Target="../media/image23.png"/><Relationship Id="rId5"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sites.google.com/a/vt.edu/hrakha/software" TargetMode="External"/><Relationship Id="rId4" Type="http://schemas.openxmlformats.org/officeDocument/2006/relationships/image" Target="../media/image1.png"/><Relationship Id="rId5"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3"/>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Traffic Visualization Dashboard</a:t>
            </a:r>
            <a:endParaRPr/>
          </a:p>
        </p:txBody>
      </p:sp>
      <p:sp>
        <p:nvSpPr>
          <p:cNvPr id="87" name="Google Shape;87;p13"/>
          <p:cNvSpPr txBox="1"/>
          <p:nvPr>
            <p:ph idx="1" type="subTitle"/>
          </p:nvPr>
        </p:nvSpPr>
        <p:spPr>
          <a:xfrm>
            <a:off x="682950" y="3052575"/>
            <a:ext cx="7982400" cy="1812300"/>
          </a:xfrm>
          <a:prstGeom prst="rect">
            <a:avLst/>
          </a:prstGeom>
        </p:spPr>
        <p:txBody>
          <a:bodyPr anchorCtr="0" anchor="t" bIns="91425" lIns="91425" spcFirstLastPara="1" rIns="91425" wrap="square" tIns="91425">
            <a:noAutofit/>
          </a:bodyPr>
          <a:lstStyle/>
          <a:p>
            <a:pPr indent="0" lvl="0" marL="0" rtl="0" algn="l">
              <a:lnSpc>
                <a:spcPct val="80000"/>
              </a:lnSpc>
              <a:spcBef>
                <a:spcPts val="0"/>
              </a:spcBef>
              <a:spcAft>
                <a:spcPts val="0"/>
              </a:spcAft>
              <a:buSzPts val="1018"/>
              <a:buNone/>
            </a:pPr>
            <a:r>
              <a:rPr lang="en" sz="1580"/>
              <a:t>By: Team 7:</a:t>
            </a:r>
            <a:endParaRPr sz="1580"/>
          </a:p>
          <a:p>
            <a:pPr indent="0" lvl="0" marL="0" rtl="0" algn="l">
              <a:lnSpc>
                <a:spcPct val="80000"/>
              </a:lnSpc>
              <a:spcBef>
                <a:spcPts val="0"/>
              </a:spcBef>
              <a:spcAft>
                <a:spcPts val="0"/>
              </a:spcAft>
              <a:buSzPts val="1018"/>
              <a:buNone/>
            </a:pPr>
            <a:r>
              <a:rPr lang="en" sz="1580"/>
              <a:t>Noneman, Brett | Borghese, Matt | Gabriel Worsley | Liao, Xinchen | Chen, Xi</a:t>
            </a:r>
            <a:endParaRPr sz="1580"/>
          </a:p>
          <a:p>
            <a:pPr indent="0" lvl="0" marL="0" rtl="0" algn="l">
              <a:lnSpc>
                <a:spcPct val="80000"/>
              </a:lnSpc>
              <a:spcBef>
                <a:spcPts val="0"/>
              </a:spcBef>
              <a:spcAft>
                <a:spcPts val="0"/>
              </a:spcAft>
              <a:buSzPts val="1018"/>
              <a:buNone/>
            </a:pPr>
            <a:r>
              <a:t/>
            </a:r>
            <a:endParaRPr sz="1580"/>
          </a:p>
          <a:p>
            <a:pPr indent="0" lvl="0" marL="0" rtl="0" algn="l">
              <a:lnSpc>
                <a:spcPct val="80000"/>
              </a:lnSpc>
              <a:spcBef>
                <a:spcPts val="0"/>
              </a:spcBef>
              <a:spcAft>
                <a:spcPts val="0"/>
              </a:spcAft>
              <a:buSzPts val="1018"/>
              <a:buNone/>
            </a:pPr>
            <a:r>
              <a:rPr lang="en" sz="1580"/>
              <a:t>Course: CS 4624 HyperText/Multimedia</a:t>
            </a:r>
            <a:endParaRPr sz="1580"/>
          </a:p>
          <a:p>
            <a:pPr indent="0" lvl="0" marL="0" rtl="0" algn="l">
              <a:lnSpc>
                <a:spcPct val="80000"/>
              </a:lnSpc>
              <a:spcBef>
                <a:spcPts val="0"/>
              </a:spcBef>
              <a:spcAft>
                <a:spcPts val="0"/>
              </a:spcAft>
              <a:buSzPts val="1018"/>
              <a:buNone/>
            </a:pPr>
            <a:r>
              <a:rPr lang="en" sz="1580"/>
              <a:t>Instructor: Mohamed Farag</a:t>
            </a:r>
            <a:endParaRPr sz="1580"/>
          </a:p>
          <a:p>
            <a:pPr indent="0" lvl="0" marL="0" rtl="0" algn="l">
              <a:lnSpc>
                <a:spcPct val="80000"/>
              </a:lnSpc>
              <a:spcBef>
                <a:spcPts val="0"/>
              </a:spcBef>
              <a:spcAft>
                <a:spcPts val="0"/>
              </a:spcAft>
              <a:buSzPts val="1018"/>
              <a:buNone/>
            </a:pPr>
            <a:r>
              <a:rPr lang="en" sz="1580"/>
              <a:t>Address: Virginia Tech, Blacksburg VA 24061</a:t>
            </a:r>
            <a:endParaRPr sz="1580"/>
          </a:p>
          <a:p>
            <a:pPr indent="0" lvl="0" marL="0" rtl="0" algn="l">
              <a:lnSpc>
                <a:spcPct val="80000"/>
              </a:lnSpc>
              <a:spcBef>
                <a:spcPts val="0"/>
              </a:spcBef>
              <a:spcAft>
                <a:spcPts val="0"/>
              </a:spcAft>
              <a:buSzPts val="1018"/>
              <a:buNone/>
            </a:pPr>
            <a:r>
              <a:rPr lang="en" sz="1580"/>
              <a:t>Date: Dec 4, 2024</a:t>
            </a:r>
            <a:endParaRPr sz="158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Accomplishments</a:t>
            </a:r>
            <a:endParaRPr/>
          </a:p>
          <a:p>
            <a:pPr indent="0" lvl="0" marL="0" rtl="0" algn="l">
              <a:spcBef>
                <a:spcPts val="0"/>
              </a:spcBef>
              <a:spcAft>
                <a:spcPts val="0"/>
              </a:spcAft>
              <a:buNone/>
            </a:pPr>
            <a:r>
              <a:t/>
            </a:r>
            <a:endParaRPr/>
          </a:p>
        </p:txBody>
      </p:sp>
      <p:sp>
        <p:nvSpPr>
          <p:cNvPr id="150" name="Google Shape;150;p22"/>
          <p:cNvSpPr txBox="1"/>
          <p:nvPr>
            <p:ph idx="1" type="body"/>
          </p:nvPr>
        </p:nvSpPr>
        <p:spPr>
          <a:xfrm>
            <a:off x="729450" y="2078875"/>
            <a:ext cx="8054700" cy="283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800"/>
              <a:t>Deliverables have been achieved!</a:t>
            </a:r>
            <a:endParaRPr sz="1800"/>
          </a:p>
          <a:p>
            <a:pPr indent="-342900" lvl="0" marL="457200" rtl="0" algn="l">
              <a:spcBef>
                <a:spcPts val="1200"/>
              </a:spcBef>
              <a:spcAft>
                <a:spcPts val="0"/>
              </a:spcAft>
              <a:buSzPts val="1800"/>
              <a:buChar char="-"/>
            </a:pPr>
            <a:r>
              <a:rPr lang="en" sz="1800"/>
              <a:t>There is a functioning user sign up/login interface, with tokening operations that span the front and backend. It looks good!</a:t>
            </a:r>
            <a:endParaRPr sz="1800"/>
          </a:p>
          <a:p>
            <a:pPr indent="-342900" lvl="0" marL="457200" rtl="0" algn="l">
              <a:spcBef>
                <a:spcPts val="0"/>
              </a:spcBef>
              <a:spcAft>
                <a:spcPts val="0"/>
              </a:spcAft>
              <a:buSzPts val="1800"/>
              <a:buChar char="-"/>
            </a:pPr>
            <a:r>
              <a:rPr lang="en" sz="1800"/>
              <a:t>A protected route protects the home page from trespassers and a loading screen </a:t>
            </a:r>
            <a:r>
              <a:rPr lang="en" sz="1800"/>
              <a:t>in between</a:t>
            </a:r>
            <a:r>
              <a:rPr lang="en" sz="1800"/>
              <a:t>.</a:t>
            </a:r>
            <a:endParaRPr sz="1800"/>
          </a:p>
          <a:p>
            <a:pPr indent="-342900" lvl="0" marL="457200" rtl="0" algn="l">
              <a:spcBef>
                <a:spcPts val="0"/>
              </a:spcBef>
              <a:spcAft>
                <a:spcPts val="0"/>
              </a:spcAft>
              <a:buSzPts val="1800"/>
              <a:buChar char="-"/>
            </a:pPr>
            <a:r>
              <a:rPr lang="en" sz="1800"/>
              <a:t>You can name and upload a zip file of the simulation data, where it is parsed in the </a:t>
            </a:r>
            <a:r>
              <a:rPr lang="en" sz="1800"/>
              <a:t>backend, stored,</a:t>
            </a:r>
            <a:r>
              <a:rPr lang="en" sz="1800"/>
              <a:t> and shown/reflected in the front end. There is even a cool loading animation for it. </a:t>
            </a:r>
            <a:endParaRPr sz="1800"/>
          </a:p>
        </p:txBody>
      </p:sp>
      <p:pic>
        <p:nvPicPr>
          <p:cNvPr id="151" name="Google Shape;151;p22"/>
          <p:cNvPicPr preferRelativeResize="0"/>
          <p:nvPr/>
        </p:nvPicPr>
        <p:blipFill>
          <a:blip r:embed="rId3">
            <a:alphaModFix/>
          </a:blip>
          <a:stretch>
            <a:fillRect/>
          </a:stretch>
        </p:blipFill>
        <p:spPr>
          <a:xfrm>
            <a:off x="6861644" y="92450"/>
            <a:ext cx="1922425" cy="24792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pic>
        <p:nvPicPr>
          <p:cNvPr id="156" name="Google Shape;156;p23"/>
          <p:cNvPicPr preferRelativeResize="0"/>
          <p:nvPr/>
        </p:nvPicPr>
        <p:blipFill>
          <a:blip r:embed="rId3">
            <a:alphaModFix/>
          </a:blip>
          <a:stretch>
            <a:fillRect/>
          </a:stretch>
        </p:blipFill>
        <p:spPr>
          <a:xfrm>
            <a:off x="7166289" y="484250"/>
            <a:ext cx="1977722" cy="5143500"/>
          </a:xfrm>
          <a:prstGeom prst="rect">
            <a:avLst/>
          </a:prstGeom>
          <a:noFill/>
          <a:ln>
            <a:noFill/>
          </a:ln>
        </p:spPr>
      </p:pic>
      <p:pic>
        <p:nvPicPr>
          <p:cNvPr id="157" name="Google Shape;157;p23"/>
          <p:cNvPicPr preferRelativeResize="0"/>
          <p:nvPr/>
        </p:nvPicPr>
        <p:blipFill>
          <a:blip r:embed="rId4">
            <a:alphaModFix amt="10000"/>
          </a:blip>
          <a:stretch>
            <a:fillRect/>
          </a:stretch>
        </p:blipFill>
        <p:spPr>
          <a:xfrm rot="2430073">
            <a:off x="5150224" y="342676"/>
            <a:ext cx="3800077" cy="3594123"/>
          </a:xfrm>
          <a:prstGeom prst="rect">
            <a:avLst/>
          </a:prstGeom>
          <a:noFill/>
          <a:ln>
            <a:noFill/>
          </a:ln>
        </p:spPr>
      </p:pic>
      <p:sp>
        <p:nvSpPr>
          <p:cNvPr id="158" name="Google Shape;158;p23"/>
          <p:cNvSpPr txBox="1"/>
          <p:nvPr>
            <p:ph type="title"/>
          </p:nvPr>
        </p:nvSpPr>
        <p:spPr>
          <a:xfrm>
            <a:off x="1973475" y="13488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MORE Accomplishments</a:t>
            </a:r>
            <a:endParaRPr/>
          </a:p>
        </p:txBody>
      </p:sp>
      <p:sp>
        <p:nvSpPr>
          <p:cNvPr id="159" name="Google Shape;159;p23"/>
          <p:cNvSpPr txBox="1"/>
          <p:nvPr>
            <p:ph idx="1" type="body"/>
          </p:nvPr>
        </p:nvSpPr>
        <p:spPr>
          <a:xfrm>
            <a:off x="1709875" y="2078875"/>
            <a:ext cx="54564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There is an interactive collection selection interface, that highlights the data types within. </a:t>
            </a:r>
            <a:endParaRPr sz="1800"/>
          </a:p>
          <a:p>
            <a:pPr indent="-342900" lvl="0" marL="457200" rtl="0" algn="l">
              <a:spcBef>
                <a:spcPts val="0"/>
              </a:spcBef>
              <a:spcAft>
                <a:spcPts val="0"/>
              </a:spcAft>
              <a:buSzPts val="1800"/>
              <a:buChar char="-"/>
            </a:pPr>
            <a:r>
              <a:rPr lang="en" sz="1800"/>
              <a:t>A dynamic visualization window appear on collection selection, allowing for easy visualization choice. It only show visualizations you have data for. </a:t>
            </a:r>
            <a:endParaRPr sz="1800"/>
          </a:p>
        </p:txBody>
      </p:sp>
      <p:pic>
        <p:nvPicPr>
          <p:cNvPr id="160" name="Google Shape;160;p23"/>
          <p:cNvPicPr preferRelativeResize="0"/>
          <p:nvPr/>
        </p:nvPicPr>
        <p:blipFill>
          <a:blip r:embed="rId5">
            <a:alphaModFix/>
          </a:blip>
          <a:stretch>
            <a:fillRect/>
          </a:stretch>
        </p:blipFill>
        <p:spPr>
          <a:xfrm>
            <a:off x="-1" y="484250"/>
            <a:ext cx="1709875"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pic>
        <p:nvPicPr>
          <p:cNvPr id="165" name="Google Shape;165;p24"/>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66" name="Google Shape;166;p24"/>
          <p:cNvPicPr preferRelativeResize="0"/>
          <p:nvPr/>
        </p:nvPicPr>
        <p:blipFill>
          <a:blip r:embed="rId4">
            <a:alphaModFix/>
          </a:blip>
          <a:stretch>
            <a:fillRect/>
          </a:stretch>
        </p:blipFill>
        <p:spPr>
          <a:xfrm rot="2248296">
            <a:off x="1562697" y="-319873"/>
            <a:ext cx="6264882" cy="8353169"/>
          </a:xfrm>
          <a:prstGeom prst="rect">
            <a:avLst/>
          </a:prstGeom>
          <a:noFill/>
          <a:ln>
            <a:noFill/>
          </a:ln>
        </p:spPr>
      </p:pic>
      <p:sp>
        <p:nvSpPr>
          <p:cNvPr id="167" name="Google Shape;167;p24"/>
          <p:cNvSpPr txBox="1"/>
          <p:nvPr>
            <p:ph type="title"/>
          </p:nvPr>
        </p:nvSpPr>
        <p:spPr>
          <a:xfrm>
            <a:off x="3089250" y="38074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Is the project done.</a:t>
            </a:r>
            <a:endParaRPr>
              <a:solidFill>
                <a:schemeClr val="lt1"/>
              </a:solidFill>
            </a:endParaRPr>
          </a:p>
        </p:txBody>
      </p:sp>
      <p:sp>
        <p:nvSpPr>
          <p:cNvPr id="168" name="Google Shape;168;p24"/>
          <p:cNvSpPr txBox="1"/>
          <p:nvPr/>
        </p:nvSpPr>
        <p:spPr>
          <a:xfrm>
            <a:off x="3550050" y="0"/>
            <a:ext cx="2790600" cy="51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600">
                <a:solidFill>
                  <a:schemeClr val="lt1"/>
                </a:solidFill>
                <a:latin typeface="Lato"/>
                <a:ea typeface="Lato"/>
                <a:cs typeface="Lato"/>
                <a:sym typeface="Lato"/>
              </a:rPr>
              <a:t>*Client Meetings*</a:t>
            </a:r>
            <a:endParaRPr sz="2600">
              <a:solidFill>
                <a:schemeClr val="lt1"/>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pic>
        <p:nvPicPr>
          <p:cNvPr id="173" name="Google Shape;173;p25"/>
          <p:cNvPicPr preferRelativeResize="0"/>
          <p:nvPr/>
        </p:nvPicPr>
        <p:blipFill>
          <a:blip r:embed="rId3">
            <a:alphaModFix/>
          </a:blip>
          <a:stretch>
            <a:fillRect/>
          </a:stretch>
        </p:blipFill>
        <p:spPr>
          <a:xfrm>
            <a:off x="5506425" y="474824"/>
            <a:ext cx="6381750" cy="4295775"/>
          </a:xfrm>
          <a:prstGeom prst="rect">
            <a:avLst/>
          </a:prstGeom>
          <a:noFill/>
          <a:ln>
            <a:noFill/>
          </a:ln>
        </p:spPr>
      </p:pic>
      <p:pic>
        <p:nvPicPr>
          <p:cNvPr id="174" name="Google Shape;174;p25"/>
          <p:cNvPicPr preferRelativeResize="0"/>
          <p:nvPr/>
        </p:nvPicPr>
        <p:blipFill>
          <a:blip r:embed="rId4">
            <a:alphaModFix amt="10000"/>
          </a:blip>
          <a:stretch>
            <a:fillRect/>
          </a:stretch>
        </p:blipFill>
        <p:spPr>
          <a:xfrm rot="1709490">
            <a:off x="-323915" y="231421"/>
            <a:ext cx="11242529" cy="6919382"/>
          </a:xfrm>
          <a:prstGeom prst="rect">
            <a:avLst/>
          </a:prstGeom>
          <a:noFill/>
          <a:ln>
            <a:noFill/>
          </a:ln>
        </p:spPr>
      </p:pic>
      <p:sp>
        <p:nvSpPr>
          <p:cNvPr id="175" name="Google Shape;175;p25"/>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Yes Uhm… Wait, There’s More</a:t>
            </a:r>
            <a:endParaRPr/>
          </a:p>
        </p:txBody>
      </p:sp>
      <p:sp>
        <p:nvSpPr>
          <p:cNvPr id="176" name="Google Shape;176;p25"/>
          <p:cNvSpPr txBox="1"/>
          <p:nvPr>
            <p:ph idx="1" type="body"/>
          </p:nvPr>
        </p:nvSpPr>
        <p:spPr>
          <a:xfrm>
            <a:off x="112825" y="1943125"/>
            <a:ext cx="6033300" cy="25338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sz="1800"/>
              <a:t>There is </a:t>
            </a:r>
            <a:r>
              <a:rPr lang="en" sz="1800"/>
              <a:t>at least</a:t>
            </a:r>
            <a:r>
              <a:rPr lang="en" sz="1800"/>
              <a:t> one </a:t>
            </a:r>
            <a:r>
              <a:rPr lang="en" sz="1800"/>
              <a:t>visualization</a:t>
            </a:r>
            <a:r>
              <a:rPr lang="en" sz="1800"/>
              <a:t> for each file type : 10, 11, 12, 13, 15, 16, summary</a:t>
            </a:r>
            <a:endParaRPr sz="1800"/>
          </a:p>
          <a:p>
            <a:pPr indent="-342900" lvl="0" marL="457200" rtl="0" algn="l">
              <a:spcBef>
                <a:spcPts val="0"/>
              </a:spcBef>
              <a:spcAft>
                <a:spcPts val="0"/>
              </a:spcAft>
              <a:buSzPts val="1800"/>
              <a:buChar char="-"/>
            </a:pPr>
            <a:r>
              <a:rPr lang="en" sz="1800"/>
              <a:t>We even designed a new graph to show the traffic mapped out, some visualizations build on this. Many are highly interactive, allowing interesting insights, and easy to query info. </a:t>
            </a:r>
            <a:endParaRPr sz="1800"/>
          </a:p>
          <a:p>
            <a:pPr indent="-342900" lvl="0" marL="457200" rtl="0" algn="l">
              <a:spcBef>
                <a:spcPts val="0"/>
              </a:spcBef>
              <a:spcAft>
                <a:spcPts val="0"/>
              </a:spcAft>
              <a:buSzPts val="1800"/>
              <a:buChar char="-"/>
            </a:pPr>
            <a:r>
              <a:rPr lang="en" sz="1800"/>
              <a:t>Having a slide for each one is boring when we can demo and explain.</a:t>
            </a:r>
            <a:endParaRPr sz="1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6"/>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040"/>
              <a:t>Demo Time!</a:t>
            </a:r>
            <a:endParaRPr sz="3040"/>
          </a:p>
        </p:txBody>
      </p:sp>
      <p:sp>
        <p:nvSpPr>
          <p:cNvPr id="182" name="Google Shape;182;p26"/>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83" name="Google Shape;183;p26"/>
          <p:cNvPicPr preferRelativeResize="0"/>
          <p:nvPr/>
        </p:nvPicPr>
        <p:blipFill>
          <a:blip r:embed="rId3">
            <a:alphaModFix/>
          </a:blip>
          <a:stretch>
            <a:fillRect/>
          </a:stretch>
        </p:blipFill>
        <p:spPr>
          <a:xfrm>
            <a:off x="2576450" y="1853850"/>
            <a:ext cx="4261848" cy="2974425"/>
          </a:xfrm>
          <a:prstGeom prst="rect">
            <a:avLst/>
          </a:prstGeom>
          <a:noFill/>
          <a:ln>
            <a:noFill/>
          </a:ln>
        </p:spPr>
      </p:pic>
      <p:pic>
        <p:nvPicPr>
          <p:cNvPr id="184" name="Google Shape;184;p26"/>
          <p:cNvPicPr preferRelativeResize="0"/>
          <p:nvPr/>
        </p:nvPicPr>
        <p:blipFill>
          <a:blip r:embed="rId4">
            <a:alphaModFix/>
          </a:blip>
          <a:stretch>
            <a:fillRect/>
          </a:stretch>
        </p:blipFill>
        <p:spPr>
          <a:xfrm rot="-6446982">
            <a:off x="495935" y="2294317"/>
            <a:ext cx="3038501" cy="3269691"/>
          </a:xfrm>
          <a:prstGeom prst="rect">
            <a:avLst/>
          </a:prstGeom>
          <a:noFill/>
          <a:ln>
            <a:noFill/>
          </a:ln>
        </p:spPr>
      </p:pic>
      <p:pic>
        <p:nvPicPr>
          <p:cNvPr id="185" name="Google Shape;185;p26"/>
          <p:cNvPicPr preferRelativeResize="0"/>
          <p:nvPr/>
        </p:nvPicPr>
        <p:blipFill>
          <a:blip r:embed="rId4">
            <a:alphaModFix/>
          </a:blip>
          <a:stretch>
            <a:fillRect/>
          </a:stretch>
        </p:blipFill>
        <p:spPr>
          <a:xfrm flipH="1" rot="6446982">
            <a:off x="6137485" y="2158567"/>
            <a:ext cx="3038501" cy="3269691"/>
          </a:xfrm>
          <a:prstGeom prst="rect">
            <a:avLst/>
          </a:prstGeom>
          <a:noFill/>
          <a:ln>
            <a:noFill/>
          </a:ln>
        </p:spPr>
      </p:pic>
      <p:sp>
        <p:nvSpPr>
          <p:cNvPr id="186" name="Google Shape;186;p26"/>
          <p:cNvSpPr txBox="1"/>
          <p:nvPr/>
        </p:nvSpPr>
        <p:spPr>
          <a:xfrm>
            <a:off x="1453575" y="558425"/>
            <a:ext cx="65076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accent1"/>
                </a:solidFill>
                <a:latin typeface="Lato"/>
                <a:ea typeface="Lato"/>
                <a:cs typeface="Lato"/>
                <a:sym typeface="Lato"/>
              </a:rPr>
              <a:t>Demo Video Given In Attached File Named : traffic_visual_demo.mkv</a:t>
            </a:r>
            <a:endParaRPr b="1" sz="1600">
              <a:solidFill>
                <a:schemeClr val="accent1"/>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Challenges </a:t>
            </a:r>
            <a:endParaRPr/>
          </a:p>
        </p:txBody>
      </p:sp>
      <p:sp>
        <p:nvSpPr>
          <p:cNvPr id="192" name="Google Shape;192;p27"/>
          <p:cNvSpPr txBox="1"/>
          <p:nvPr>
            <p:ph idx="1" type="body"/>
          </p:nvPr>
        </p:nvSpPr>
        <p:spPr>
          <a:xfrm>
            <a:off x="395225" y="1853850"/>
            <a:ext cx="6352500" cy="3225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We as a group for the most part were unfamiliar with Node js at first, so there was a time of learning at first that slowed our progress. </a:t>
            </a:r>
            <a:endParaRPr sz="1800"/>
          </a:p>
          <a:p>
            <a:pPr indent="-342900" lvl="0" marL="457200" rtl="0" algn="l">
              <a:spcBef>
                <a:spcPts val="0"/>
              </a:spcBef>
              <a:spcAft>
                <a:spcPts val="0"/>
              </a:spcAft>
              <a:buSzPts val="1800"/>
              <a:buChar char="-"/>
            </a:pPr>
            <a:r>
              <a:rPr lang="en" sz="1800"/>
              <a:t>There were also much time messing with newer undocumented versions of Antv that also wasted much of our time. </a:t>
            </a:r>
            <a:endParaRPr sz="1800"/>
          </a:p>
          <a:p>
            <a:pPr indent="-342900" lvl="0" marL="457200" rtl="0" algn="l">
              <a:spcBef>
                <a:spcPts val="0"/>
              </a:spcBef>
              <a:spcAft>
                <a:spcPts val="0"/>
              </a:spcAft>
              <a:buSzPts val="1800"/>
              <a:buChar char="-"/>
            </a:pPr>
            <a:r>
              <a:rPr lang="en" sz="1800"/>
              <a:t>Occasionally there were pushes that destroyed progress with Github, making paranoia checking commits, before pulling. </a:t>
            </a:r>
            <a:endParaRPr sz="1800"/>
          </a:p>
        </p:txBody>
      </p:sp>
      <p:pic>
        <p:nvPicPr>
          <p:cNvPr id="193" name="Google Shape;193;p27"/>
          <p:cNvPicPr preferRelativeResize="0"/>
          <p:nvPr/>
        </p:nvPicPr>
        <p:blipFill>
          <a:blip r:embed="rId3">
            <a:alphaModFix/>
          </a:blip>
          <a:stretch>
            <a:fillRect/>
          </a:stretch>
        </p:blipFill>
        <p:spPr>
          <a:xfrm>
            <a:off x="6639720" y="2882400"/>
            <a:ext cx="2512330" cy="22611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2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Challenges Cont.</a:t>
            </a:r>
            <a:endParaRPr/>
          </a:p>
        </p:txBody>
      </p:sp>
      <p:sp>
        <p:nvSpPr>
          <p:cNvPr id="199" name="Google Shape;199;p28"/>
          <p:cNvSpPr txBox="1"/>
          <p:nvPr>
            <p:ph idx="1" type="body"/>
          </p:nvPr>
        </p:nvSpPr>
        <p:spPr>
          <a:xfrm>
            <a:off x="729450" y="2078875"/>
            <a:ext cx="66519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We also only had one set of corresponding IO files from the simulator and some, single files unrelated to the rest.</a:t>
            </a:r>
            <a:endParaRPr sz="1800"/>
          </a:p>
        </p:txBody>
      </p:sp>
      <p:pic>
        <p:nvPicPr>
          <p:cNvPr id="200" name="Google Shape;200;p28"/>
          <p:cNvPicPr preferRelativeResize="0"/>
          <p:nvPr/>
        </p:nvPicPr>
        <p:blipFill>
          <a:blip r:embed="rId3">
            <a:alphaModFix/>
          </a:blip>
          <a:stretch>
            <a:fillRect/>
          </a:stretch>
        </p:blipFill>
        <p:spPr>
          <a:xfrm>
            <a:off x="6491375" y="2490875"/>
            <a:ext cx="2652625" cy="26526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29"/>
          <p:cNvPicPr preferRelativeResize="0"/>
          <p:nvPr/>
        </p:nvPicPr>
        <p:blipFill>
          <a:blip r:embed="rId3">
            <a:alphaModFix/>
          </a:blip>
          <a:stretch>
            <a:fillRect/>
          </a:stretch>
        </p:blipFill>
        <p:spPr>
          <a:xfrm>
            <a:off x="6771650" y="2771150"/>
            <a:ext cx="2372349" cy="2372349"/>
          </a:xfrm>
          <a:prstGeom prst="rect">
            <a:avLst/>
          </a:prstGeom>
          <a:noFill/>
          <a:ln>
            <a:noFill/>
          </a:ln>
        </p:spPr>
      </p:pic>
      <p:sp>
        <p:nvSpPr>
          <p:cNvPr id="206" name="Google Shape;206;p29"/>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Deployment</a:t>
            </a:r>
            <a:endParaRPr/>
          </a:p>
        </p:txBody>
      </p:sp>
      <p:sp>
        <p:nvSpPr>
          <p:cNvPr id="207" name="Google Shape;207;p29"/>
          <p:cNvSpPr txBox="1"/>
          <p:nvPr>
            <p:ph idx="1" type="body"/>
          </p:nvPr>
        </p:nvSpPr>
        <p:spPr>
          <a:xfrm>
            <a:off x="729450" y="2078875"/>
            <a:ext cx="7541700" cy="28491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sz="1800"/>
              <a:t>This was also a challenge.</a:t>
            </a:r>
            <a:endParaRPr sz="1800"/>
          </a:p>
          <a:p>
            <a:pPr indent="-342900" lvl="0" marL="457200" rtl="0" algn="l">
              <a:spcBef>
                <a:spcPts val="0"/>
              </a:spcBef>
              <a:spcAft>
                <a:spcPts val="0"/>
              </a:spcAft>
              <a:buSzPts val="1800"/>
              <a:buChar char="-"/>
            </a:pPr>
            <a:r>
              <a:rPr lang="en" sz="1800"/>
              <a:t>First attempt was to move it as is, there were problems: Installing node js. Installing MySQL Server exclusively for my account.</a:t>
            </a:r>
            <a:endParaRPr sz="1800"/>
          </a:p>
          <a:p>
            <a:pPr indent="-342900" lvl="0" marL="457200" rtl="0" algn="l">
              <a:spcBef>
                <a:spcPts val="0"/>
              </a:spcBef>
              <a:spcAft>
                <a:spcPts val="0"/>
              </a:spcAft>
              <a:buSzPts val="1800"/>
              <a:buChar char="-"/>
            </a:pPr>
            <a:r>
              <a:rPr lang="en" sz="1800"/>
              <a:t>After much trouble shooting and getting everything on docker locally it worked, but not on the server.</a:t>
            </a:r>
            <a:endParaRPr sz="1800"/>
          </a:p>
          <a:p>
            <a:pPr indent="-342900" lvl="0" marL="457200" rtl="0" algn="l">
              <a:spcBef>
                <a:spcPts val="0"/>
              </a:spcBef>
              <a:spcAft>
                <a:spcPts val="0"/>
              </a:spcAft>
              <a:buSzPts val="1800"/>
              <a:buChar char="-"/>
            </a:pPr>
            <a:r>
              <a:rPr lang="en" sz="1800"/>
              <a:t>Peer/Farag help, enabled me to get Node js installed with</a:t>
            </a:r>
            <a:endParaRPr sz="1800"/>
          </a:p>
          <a:p>
            <a:pPr indent="0" lvl="0" marL="0" rtl="0" algn="l">
              <a:spcBef>
                <a:spcPts val="1200"/>
              </a:spcBef>
              <a:spcAft>
                <a:spcPts val="0"/>
              </a:spcAft>
              <a:buNone/>
            </a:pPr>
            <a:r>
              <a:rPr lang="en" sz="1800"/>
              <a:t>a</a:t>
            </a:r>
            <a:r>
              <a:rPr lang="en" sz="1800"/>
              <a:t>n older version of Node js. Luckily MySQL Server was best</a:t>
            </a:r>
            <a:endParaRPr sz="1800"/>
          </a:p>
          <a:p>
            <a:pPr indent="0" lvl="0" marL="0" rtl="0" algn="l">
              <a:spcBef>
                <a:spcPts val="1200"/>
              </a:spcBef>
              <a:spcAft>
                <a:spcPts val="1200"/>
              </a:spcAft>
              <a:buNone/>
            </a:pPr>
            <a:r>
              <a:rPr lang="en" sz="1800"/>
              <a:t>i</a:t>
            </a:r>
            <a:r>
              <a:rPr lang="en" sz="1800"/>
              <a:t>n the docker and worked.</a:t>
            </a:r>
            <a:endParaRPr sz="18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0"/>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Lessons Learned</a:t>
            </a:r>
            <a:endParaRPr/>
          </a:p>
        </p:txBody>
      </p:sp>
      <p:sp>
        <p:nvSpPr>
          <p:cNvPr id="213" name="Google Shape;213;p30"/>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Docker is </a:t>
            </a:r>
            <a:r>
              <a:rPr lang="en" sz="1800"/>
              <a:t>amazing for MySQL Server Deployment</a:t>
            </a:r>
            <a:endParaRPr sz="1800"/>
          </a:p>
          <a:p>
            <a:pPr indent="-342900" lvl="0" marL="457200" rtl="0" algn="l">
              <a:spcBef>
                <a:spcPts val="0"/>
              </a:spcBef>
              <a:spcAft>
                <a:spcPts val="0"/>
              </a:spcAft>
              <a:buSzPts val="1800"/>
              <a:buChar char="-"/>
            </a:pPr>
            <a:r>
              <a:rPr lang="en" sz="1800"/>
              <a:t>Using older versions of libraries is always worth looking into, for installation issue and documentation if there are significant changes. </a:t>
            </a:r>
            <a:endParaRPr sz="1800"/>
          </a:p>
          <a:p>
            <a:pPr indent="-342900" lvl="0" marL="457200" rtl="0" algn="l">
              <a:spcBef>
                <a:spcPts val="0"/>
              </a:spcBef>
              <a:spcAft>
                <a:spcPts val="0"/>
              </a:spcAft>
              <a:buSzPts val="1800"/>
              <a:buChar char="-"/>
            </a:pPr>
            <a:r>
              <a:rPr lang="en" sz="1800"/>
              <a:t>Leading a team looks different depending on your members.</a:t>
            </a:r>
            <a:endParaRPr sz="1800"/>
          </a:p>
          <a:p>
            <a:pPr indent="-342900" lvl="0" marL="457200" rtl="0" algn="l">
              <a:spcBef>
                <a:spcPts val="0"/>
              </a:spcBef>
              <a:spcAft>
                <a:spcPts val="0"/>
              </a:spcAft>
              <a:buSzPts val="1800"/>
              <a:buChar char="-"/>
            </a:pPr>
            <a:r>
              <a:rPr lang="en" sz="1800"/>
              <a:t>Importance of planning</a:t>
            </a:r>
            <a:endParaRPr sz="18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1"/>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Contribution</a:t>
            </a:r>
            <a:endParaRPr/>
          </a:p>
        </p:txBody>
      </p:sp>
      <p:sp>
        <p:nvSpPr>
          <p:cNvPr id="219" name="Google Shape;219;p31"/>
          <p:cNvSpPr txBox="1"/>
          <p:nvPr>
            <p:ph idx="1" type="body"/>
          </p:nvPr>
        </p:nvSpPr>
        <p:spPr>
          <a:xfrm>
            <a:off x="175350" y="2194575"/>
            <a:ext cx="8793300" cy="2261100"/>
          </a:xfrm>
          <a:prstGeom prst="rect">
            <a:avLst/>
          </a:prstGeom>
        </p:spPr>
        <p:txBody>
          <a:bodyPr anchorCtr="0" anchor="t" bIns="91425" lIns="91425" spcFirstLastPara="1" rIns="91425" wrap="square" tIns="91425">
            <a:normAutofit fontScale="85000" lnSpcReduction="10000"/>
          </a:bodyPr>
          <a:lstStyle/>
          <a:p>
            <a:pPr indent="0" lvl="0" marL="457200" rtl="0" algn="l">
              <a:spcBef>
                <a:spcPts val="0"/>
              </a:spcBef>
              <a:spcAft>
                <a:spcPts val="0"/>
              </a:spcAft>
              <a:buNone/>
            </a:pPr>
            <a:r>
              <a:rPr lang="en" sz="1900">
                <a:solidFill>
                  <a:srgbClr val="222222"/>
                </a:solidFill>
                <a:highlight>
                  <a:schemeClr val="lt1"/>
                </a:highlight>
              </a:rPr>
              <a:t>Brett </a:t>
            </a:r>
            <a:r>
              <a:rPr lang="en" sz="1900">
                <a:solidFill>
                  <a:srgbClr val="222222"/>
                </a:solidFill>
                <a:highlight>
                  <a:srgbClr val="FFFFFF"/>
                </a:highlight>
              </a:rPr>
              <a:t>Noneman : Lead Front End Developer, Visualization Designer, and some Back End Assistance.</a:t>
            </a:r>
            <a:endParaRPr sz="1900">
              <a:solidFill>
                <a:srgbClr val="222222"/>
              </a:solidFill>
              <a:highlight>
                <a:srgbClr val="FFFFFF"/>
              </a:highlight>
            </a:endParaRPr>
          </a:p>
          <a:p>
            <a:pPr indent="0" lvl="0" marL="457200" rtl="0" algn="l">
              <a:spcBef>
                <a:spcPts val="0"/>
              </a:spcBef>
              <a:spcAft>
                <a:spcPts val="0"/>
              </a:spcAft>
              <a:buNone/>
            </a:pPr>
            <a:r>
              <a:rPr lang="en" sz="1900">
                <a:solidFill>
                  <a:srgbClr val="222222"/>
                </a:solidFill>
                <a:highlight>
                  <a:schemeClr val="lt1"/>
                </a:highlight>
              </a:rPr>
              <a:t>Matt Borghese : Strong Back End Development, especially Parsing, and Optimizing some systems.</a:t>
            </a:r>
            <a:endParaRPr sz="1900">
              <a:solidFill>
                <a:srgbClr val="222222"/>
              </a:solidFill>
              <a:highlight>
                <a:schemeClr val="lt1"/>
              </a:highlight>
            </a:endParaRPr>
          </a:p>
          <a:p>
            <a:pPr indent="0" lvl="0" marL="457200" rtl="0" algn="l">
              <a:spcBef>
                <a:spcPts val="0"/>
              </a:spcBef>
              <a:spcAft>
                <a:spcPts val="0"/>
              </a:spcAft>
              <a:buNone/>
            </a:pPr>
            <a:r>
              <a:rPr lang="en" sz="1900">
                <a:solidFill>
                  <a:srgbClr val="222222"/>
                </a:solidFill>
                <a:highlight>
                  <a:schemeClr val="lt1"/>
                </a:highlight>
              </a:rPr>
              <a:t>Xinchen Liao : Visualization Designer of 12, 11, and the initial trenches of AntV learning. </a:t>
            </a:r>
            <a:endParaRPr sz="1900">
              <a:solidFill>
                <a:srgbClr val="222222"/>
              </a:solidFill>
              <a:highlight>
                <a:schemeClr val="lt1"/>
              </a:highlight>
            </a:endParaRPr>
          </a:p>
          <a:p>
            <a:pPr indent="0" lvl="0" marL="457200" rtl="0" algn="l">
              <a:spcBef>
                <a:spcPts val="0"/>
              </a:spcBef>
              <a:spcAft>
                <a:spcPts val="0"/>
              </a:spcAft>
              <a:buNone/>
            </a:pPr>
            <a:r>
              <a:rPr lang="en" sz="1900">
                <a:solidFill>
                  <a:srgbClr val="222222"/>
                </a:solidFill>
                <a:highlight>
                  <a:schemeClr val="lt1"/>
                </a:highlight>
              </a:rPr>
              <a:t>Gabriel Worsley : Back End Developer, Front End Developer, Project Lead/Coordinator, Presentation Coordinator, Visualization Designer</a:t>
            </a:r>
            <a:endParaRPr sz="1900">
              <a:solidFill>
                <a:srgbClr val="222222"/>
              </a:solidFill>
              <a:highlight>
                <a:schemeClr val="lt1"/>
              </a:highlight>
            </a:endParaRPr>
          </a:p>
          <a:p>
            <a:pPr indent="0" lvl="0" marL="457200" rtl="0" algn="l">
              <a:spcBef>
                <a:spcPts val="0"/>
              </a:spcBef>
              <a:spcAft>
                <a:spcPts val="0"/>
              </a:spcAft>
              <a:buNone/>
            </a:pPr>
            <a:r>
              <a:rPr lang="en" sz="1900">
                <a:solidFill>
                  <a:srgbClr val="222222"/>
                </a:solidFill>
                <a:highlight>
                  <a:schemeClr val="lt1"/>
                </a:highlight>
              </a:rPr>
              <a:t>Xi Chen : Visualization Designer of 10 and 13</a:t>
            </a:r>
            <a:endParaRPr sz="1900">
              <a:solidFill>
                <a:srgbClr val="222222"/>
              </a:solidFill>
              <a:highlight>
                <a:schemeClr val="lt1"/>
              </a:highlight>
            </a:endParaRPr>
          </a:p>
        </p:txBody>
      </p:sp>
      <p:pic>
        <p:nvPicPr>
          <p:cNvPr id="220" name="Google Shape;220;p31"/>
          <p:cNvPicPr preferRelativeResize="0"/>
          <p:nvPr/>
        </p:nvPicPr>
        <p:blipFill>
          <a:blip r:embed="rId3">
            <a:alphaModFix/>
          </a:blip>
          <a:stretch>
            <a:fillRect/>
          </a:stretch>
        </p:blipFill>
        <p:spPr>
          <a:xfrm>
            <a:off x="6759878" y="-181025"/>
            <a:ext cx="2651750" cy="26530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Outline</a:t>
            </a:r>
            <a:endParaRPr/>
          </a:p>
        </p:txBody>
      </p:sp>
      <p:sp>
        <p:nvSpPr>
          <p:cNvPr id="93" name="Google Shape;93;p14"/>
          <p:cNvSpPr txBox="1"/>
          <p:nvPr>
            <p:ph idx="1" type="body"/>
          </p:nvPr>
        </p:nvSpPr>
        <p:spPr>
          <a:xfrm>
            <a:off x="351225" y="2057950"/>
            <a:ext cx="2439900" cy="226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Client </a:t>
            </a:r>
            <a:endParaRPr sz="1800"/>
          </a:p>
          <a:p>
            <a:pPr indent="-342900" lvl="0" marL="457200" rtl="0" algn="l">
              <a:spcBef>
                <a:spcPts val="0"/>
              </a:spcBef>
              <a:spcAft>
                <a:spcPts val="0"/>
              </a:spcAft>
              <a:buSzPts val="1800"/>
              <a:buChar char="-"/>
            </a:pPr>
            <a:r>
              <a:rPr lang="en" sz="1800"/>
              <a:t>Problem</a:t>
            </a:r>
            <a:endParaRPr sz="1800"/>
          </a:p>
          <a:p>
            <a:pPr indent="-342900" lvl="0" marL="457200" rtl="0" algn="l">
              <a:spcBef>
                <a:spcPts val="0"/>
              </a:spcBef>
              <a:spcAft>
                <a:spcPts val="0"/>
              </a:spcAft>
              <a:buSzPts val="1800"/>
              <a:buChar char="-"/>
            </a:pPr>
            <a:r>
              <a:rPr lang="en" sz="1800"/>
              <a:t>Motivation</a:t>
            </a:r>
            <a:endParaRPr sz="1800"/>
          </a:p>
          <a:p>
            <a:pPr indent="-342900" lvl="0" marL="457200" rtl="0" algn="l">
              <a:spcBef>
                <a:spcPts val="0"/>
              </a:spcBef>
              <a:spcAft>
                <a:spcPts val="0"/>
              </a:spcAft>
              <a:buSzPts val="1800"/>
              <a:buChar char="-"/>
            </a:pPr>
            <a:r>
              <a:rPr lang="en" sz="1800"/>
              <a:t>Deliverables</a:t>
            </a:r>
            <a:endParaRPr sz="1800"/>
          </a:p>
          <a:p>
            <a:pPr indent="-342900" lvl="0" marL="457200" rtl="0" algn="l">
              <a:spcBef>
                <a:spcPts val="0"/>
              </a:spcBef>
              <a:spcAft>
                <a:spcPts val="0"/>
              </a:spcAft>
              <a:buSzPts val="1800"/>
              <a:buChar char="-"/>
            </a:pPr>
            <a:r>
              <a:rPr lang="en" sz="1800"/>
              <a:t>Tech Stack</a:t>
            </a:r>
            <a:endParaRPr sz="1800"/>
          </a:p>
          <a:p>
            <a:pPr indent="-342900" lvl="0" marL="457200" rtl="0" algn="l">
              <a:spcBef>
                <a:spcPts val="0"/>
              </a:spcBef>
              <a:spcAft>
                <a:spcPts val="0"/>
              </a:spcAft>
              <a:buSzPts val="1800"/>
              <a:buChar char="-"/>
            </a:pPr>
            <a:r>
              <a:rPr lang="en" sz="1800"/>
              <a:t>Scope Growth</a:t>
            </a:r>
            <a:endParaRPr sz="1800"/>
          </a:p>
          <a:p>
            <a:pPr indent="-342900" lvl="0" marL="457200" rtl="0" algn="l">
              <a:spcBef>
                <a:spcPts val="0"/>
              </a:spcBef>
              <a:spcAft>
                <a:spcPts val="0"/>
              </a:spcAft>
              <a:buSzPts val="1800"/>
              <a:buChar char="-"/>
            </a:pPr>
            <a:r>
              <a:rPr lang="en" sz="1800"/>
              <a:t>Accomplishments</a:t>
            </a:r>
            <a:endParaRPr sz="1800"/>
          </a:p>
        </p:txBody>
      </p:sp>
      <p:sp>
        <p:nvSpPr>
          <p:cNvPr id="94" name="Google Shape;94;p14"/>
          <p:cNvSpPr txBox="1"/>
          <p:nvPr/>
        </p:nvSpPr>
        <p:spPr>
          <a:xfrm>
            <a:off x="2652400" y="2062300"/>
            <a:ext cx="2419800" cy="22524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accent1"/>
              </a:buClr>
              <a:buSzPts val="1800"/>
              <a:buFont typeface="Lato"/>
              <a:buChar char="-"/>
            </a:pPr>
            <a:r>
              <a:rPr lang="en" sz="1800">
                <a:solidFill>
                  <a:schemeClr val="accent1"/>
                </a:solidFill>
                <a:latin typeface="Lato"/>
                <a:ea typeface="Lato"/>
                <a:cs typeface="Lato"/>
                <a:sym typeface="Lato"/>
              </a:rPr>
              <a:t>Demo</a:t>
            </a:r>
            <a:endParaRPr sz="1800">
              <a:solidFill>
                <a:schemeClr val="accent1"/>
              </a:solidFill>
              <a:latin typeface="Lato"/>
              <a:ea typeface="Lato"/>
              <a:cs typeface="Lato"/>
              <a:sym typeface="Lato"/>
            </a:endParaRPr>
          </a:p>
          <a:p>
            <a:pPr indent="-342900" lvl="0" marL="457200" rtl="0" algn="l">
              <a:lnSpc>
                <a:spcPct val="115000"/>
              </a:lnSpc>
              <a:spcBef>
                <a:spcPts val="0"/>
              </a:spcBef>
              <a:spcAft>
                <a:spcPts val="0"/>
              </a:spcAft>
              <a:buClr>
                <a:schemeClr val="accent1"/>
              </a:buClr>
              <a:buSzPts val="1800"/>
              <a:buFont typeface="Lato"/>
              <a:buChar char="-"/>
            </a:pPr>
            <a:r>
              <a:rPr lang="en" sz="1800">
                <a:solidFill>
                  <a:schemeClr val="accent1"/>
                </a:solidFill>
                <a:latin typeface="Lato"/>
                <a:ea typeface="Lato"/>
                <a:cs typeface="Lato"/>
                <a:sym typeface="Lato"/>
              </a:rPr>
              <a:t>Challenges </a:t>
            </a:r>
            <a:endParaRPr sz="1800">
              <a:solidFill>
                <a:schemeClr val="accent1"/>
              </a:solidFill>
              <a:latin typeface="Lato"/>
              <a:ea typeface="Lato"/>
              <a:cs typeface="Lato"/>
              <a:sym typeface="Lato"/>
            </a:endParaRPr>
          </a:p>
          <a:p>
            <a:pPr indent="-342900" lvl="0" marL="457200" rtl="0" algn="l">
              <a:lnSpc>
                <a:spcPct val="115000"/>
              </a:lnSpc>
              <a:spcBef>
                <a:spcPts val="0"/>
              </a:spcBef>
              <a:spcAft>
                <a:spcPts val="0"/>
              </a:spcAft>
              <a:buClr>
                <a:schemeClr val="accent1"/>
              </a:buClr>
              <a:buSzPts val="1800"/>
              <a:buFont typeface="Lato"/>
              <a:buChar char="-"/>
            </a:pPr>
            <a:r>
              <a:rPr lang="en" sz="1800">
                <a:solidFill>
                  <a:schemeClr val="accent1"/>
                </a:solidFill>
                <a:latin typeface="Lato"/>
                <a:ea typeface="Lato"/>
                <a:cs typeface="Lato"/>
                <a:sym typeface="Lato"/>
              </a:rPr>
              <a:t>Deployment</a:t>
            </a:r>
            <a:endParaRPr sz="1800">
              <a:solidFill>
                <a:schemeClr val="accent1"/>
              </a:solidFill>
              <a:latin typeface="Lato"/>
              <a:ea typeface="Lato"/>
              <a:cs typeface="Lato"/>
              <a:sym typeface="Lato"/>
            </a:endParaRPr>
          </a:p>
          <a:p>
            <a:pPr indent="-342900" lvl="0" marL="457200" rtl="0" algn="l">
              <a:lnSpc>
                <a:spcPct val="115000"/>
              </a:lnSpc>
              <a:spcBef>
                <a:spcPts val="0"/>
              </a:spcBef>
              <a:spcAft>
                <a:spcPts val="0"/>
              </a:spcAft>
              <a:buClr>
                <a:schemeClr val="accent1"/>
              </a:buClr>
              <a:buSzPts val="1800"/>
              <a:buFont typeface="Lato"/>
              <a:buChar char="-"/>
            </a:pPr>
            <a:r>
              <a:rPr lang="en" sz="1800">
                <a:solidFill>
                  <a:schemeClr val="accent1"/>
                </a:solidFill>
                <a:latin typeface="Lato"/>
                <a:ea typeface="Lato"/>
                <a:cs typeface="Lato"/>
                <a:sym typeface="Lato"/>
              </a:rPr>
              <a:t>Lessons Learned</a:t>
            </a:r>
            <a:endParaRPr sz="1800">
              <a:solidFill>
                <a:schemeClr val="accent1"/>
              </a:solidFill>
              <a:latin typeface="Lato"/>
              <a:ea typeface="Lato"/>
              <a:cs typeface="Lato"/>
              <a:sym typeface="Lato"/>
            </a:endParaRPr>
          </a:p>
          <a:p>
            <a:pPr indent="-342900" lvl="0" marL="457200" rtl="0" algn="l">
              <a:lnSpc>
                <a:spcPct val="115000"/>
              </a:lnSpc>
              <a:spcBef>
                <a:spcPts val="0"/>
              </a:spcBef>
              <a:spcAft>
                <a:spcPts val="0"/>
              </a:spcAft>
              <a:buClr>
                <a:schemeClr val="accent1"/>
              </a:buClr>
              <a:buSzPts val="1800"/>
              <a:buFont typeface="Lato"/>
              <a:buChar char="-"/>
            </a:pPr>
            <a:r>
              <a:rPr lang="en" sz="1800">
                <a:solidFill>
                  <a:schemeClr val="accent1"/>
                </a:solidFill>
                <a:latin typeface="Lato"/>
                <a:ea typeface="Lato"/>
                <a:cs typeface="Lato"/>
                <a:sym typeface="Lato"/>
              </a:rPr>
              <a:t>Contribution</a:t>
            </a:r>
            <a:endParaRPr sz="1800">
              <a:solidFill>
                <a:schemeClr val="accent1"/>
              </a:solidFill>
              <a:latin typeface="Lato"/>
              <a:ea typeface="Lato"/>
              <a:cs typeface="Lato"/>
              <a:sym typeface="Lato"/>
            </a:endParaRPr>
          </a:p>
          <a:p>
            <a:pPr indent="-342900" lvl="0" marL="457200" rtl="0" algn="l">
              <a:lnSpc>
                <a:spcPct val="115000"/>
              </a:lnSpc>
              <a:spcBef>
                <a:spcPts val="0"/>
              </a:spcBef>
              <a:spcAft>
                <a:spcPts val="0"/>
              </a:spcAft>
              <a:buClr>
                <a:schemeClr val="accent1"/>
              </a:buClr>
              <a:buSzPts val="1800"/>
              <a:buFont typeface="Lato"/>
              <a:buChar char="-"/>
            </a:pPr>
            <a:r>
              <a:rPr lang="en" sz="1800">
                <a:solidFill>
                  <a:schemeClr val="accent1"/>
                </a:solidFill>
                <a:latin typeface="Lato"/>
                <a:ea typeface="Lato"/>
                <a:cs typeface="Lato"/>
                <a:sym typeface="Lato"/>
              </a:rPr>
              <a:t>Future Work</a:t>
            </a:r>
            <a:endParaRPr sz="1800">
              <a:solidFill>
                <a:schemeClr val="accent1"/>
              </a:solidFill>
              <a:latin typeface="Lato"/>
              <a:ea typeface="Lato"/>
              <a:cs typeface="Lato"/>
              <a:sym typeface="Lato"/>
            </a:endParaRPr>
          </a:p>
          <a:p>
            <a:pPr indent="-342900" lvl="0" marL="457200" rtl="0" algn="l">
              <a:lnSpc>
                <a:spcPct val="115000"/>
              </a:lnSpc>
              <a:spcBef>
                <a:spcPts val="0"/>
              </a:spcBef>
              <a:spcAft>
                <a:spcPts val="0"/>
              </a:spcAft>
              <a:buClr>
                <a:schemeClr val="accent1"/>
              </a:buClr>
              <a:buSzPts val="1800"/>
              <a:buFont typeface="Lato"/>
              <a:buChar char="-"/>
            </a:pPr>
            <a:r>
              <a:rPr lang="en" sz="1800">
                <a:solidFill>
                  <a:schemeClr val="accent1"/>
                </a:solidFill>
                <a:latin typeface="Lato"/>
                <a:ea typeface="Lato"/>
                <a:cs typeface="Lato"/>
                <a:sym typeface="Lato"/>
              </a:rPr>
              <a:t>Questions</a:t>
            </a:r>
            <a:endParaRPr sz="1800">
              <a:solidFill>
                <a:schemeClr val="accent1"/>
              </a:solidFill>
              <a:latin typeface="Lato"/>
              <a:ea typeface="Lato"/>
              <a:cs typeface="Lato"/>
              <a:sym typeface="Lato"/>
            </a:endParaRPr>
          </a:p>
        </p:txBody>
      </p:sp>
      <p:pic>
        <p:nvPicPr>
          <p:cNvPr id="95" name="Google Shape;95;p14"/>
          <p:cNvPicPr preferRelativeResize="0"/>
          <p:nvPr/>
        </p:nvPicPr>
        <p:blipFill>
          <a:blip r:embed="rId3">
            <a:alphaModFix/>
          </a:blip>
          <a:stretch>
            <a:fillRect/>
          </a:stretch>
        </p:blipFill>
        <p:spPr>
          <a:xfrm>
            <a:off x="5538875" y="1503425"/>
            <a:ext cx="2439933" cy="298485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2"/>
          <p:cNvSpPr txBox="1"/>
          <p:nvPr>
            <p:ph type="title"/>
          </p:nvPr>
        </p:nvSpPr>
        <p:spPr>
          <a:xfrm>
            <a:off x="727650" y="128527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Future Work</a:t>
            </a:r>
            <a:endParaRPr/>
          </a:p>
        </p:txBody>
      </p:sp>
      <p:sp>
        <p:nvSpPr>
          <p:cNvPr id="226" name="Google Shape;226;p32"/>
          <p:cNvSpPr txBox="1"/>
          <p:nvPr>
            <p:ph idx="1" type="body"/>
          </p:nvPr>
        </p:nvSpPr>
        <p:spPr>
          <a:xfrm>
            <a:off x="241325" y="1986400"/>
            <a:ext cx="6280200" cy="2866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Make visualization dependant on not just output files, but also input files.</a:t>
            </a:r>
            <a:endParaRPr sz="1800"/>
          </a:p>
          <a:p>
            <a:pPr indent="-342900" lvl="0" marL="457200" rtl="0" algn="l">
              <a:spcBef>
                <a:spcPts val="0"/>
              </a:spcBef>
              <a:spcAft>
                <a:spcPts val="0"/>
              </a:spcAft>
              <a:buSzPts val="1800"/>
              <a:buChar char="-"/>
            </a:pPr>
            <a:r>
              <a:rPr lang="en" sz="1800"/>
              <a:t>Read and Parse file 14 (We were not provided 14, mostly due to time and scope)</a:t>
            </a:r>
            <a:endParaRPr sz="1800"/>
          </a:p>
          <a:p>
            <a:pPr indent="-342900" lvl="0" marL="457200" rtl="0" algn="l">
              <a:spcBef>
                <a:spcPts val="0"/>
              </a:spcBef>
              <a:spcAft>
                <a:spcPts val="0"/>
              </a:spcAft>
              <a:buSzPts val="1800"/>
              <a:buChar char="-"/>
            </a:pPr>
            <a:r>
              <a:rPr lang="en" sz="1800"/>
              <a:t>Read and Parse other input file to make/invent more meaningful kinds of graphs.</a:t>
            </a:r>
            <a:endParaRPr sz="1800"/>
          </a:p>
          <a:p>
            <a:pPr indent="-342900" lvl="0" marL="457200" rtl="0" algn="l">
              <a:spcBef>
                <a:spcPts val="0"/>
              </a:spcBef>
              <a:spcAft>
                <a:spcPts val="0"/>
              </a:spcAft>
              <a:buSzPts val="1800"/>
              <a:buChar char="-"/>
            </a:pPr>
            <a:r>
              <a:rPr lang="en" sz="1800"/>
              <a:t>More unified visualizations</a:t>
            </a:r>
            <a:endParaRPr sz="1800"/>
          </a:p>
        </p:txBody>
      </p:sp>
      <p:pic>
        <p:nvPicPr>
          <p:cNvPr id="227" name="Google Shape;227;p32"/>
          <p:cNvPicPr preferRelativeResize="0"/>
          <p:nvPr/>
        </p:nvPicPr>
        <p:blipFill>
          <a:blip r:embed="rId3">
            <a:alphaModFix/>
          </a:blip>
          <a:stretch>
            <a:fillRect/>
          </a:stretch>
        </p:blipFill>
        <p:spPr>
          <a:xfrm>
            <a:off x="6130574" y="662250"/>
            <a:ext cx="2871525" cy="218522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Future</a:t>
            </a:r>
            <a:r>
              <a:rPr lang="en"/>
              <a:t> Work Part 2</a:t>
            </a:r>
            <a:endParaRPr/>
          </a:p>
        </p:txBody>
      </p:sp>
      <p:sp>
        <p:nvSpPr>
          <p:cNvPr id="233" name="Google Shape;233;p33"/>
          <p:cNvSpPr txBox="1"/>
          <p:nvPr>
            <p:ph idx="1" type="body"/>
          </p:nvPr>
        </p:nvSpPr>
        <p:spPr>
          <a:xfrm>
            <a:off x="729450" y="2078875"/>
            <a:ext cx="5867400" cy="24873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Break up server.js into multiple logical files</a:t>
            </a:r>
            <a:endParaRPr sz="1800"/>
          </a:p>
          <a:p>
            <a:pPr indent="-342900" lvl="0" marL="457200" rtl="0" algn="l">
              <a:spcBef>
                <a:spcPts val="0"/>
              </a:spcBef>
              <a:spcAft>
                <a:spcPts val="0"/>
              </a:spcAft>
              <a:buSzPts val="1800"/>
              <a:buChar char="-"/>
            </a:pPr>
            <a:r>
              <a:rPr lang="en" sz="1800"/>
              <a:t>Make Front End File Type names more flexible, currently tied to the backend naming scheme. </a:t>
            </a:r>
            <a:endParaRPr sz="1800"/>
          </a:p>
          <a:p>
            <a:pPr indent="-342900" lvl="0" marL="457200" rtl="0" algn="l">
              <a:spcBef>
                <a:spcPts val="0"/>
              </a:spcBef>
              <a:spcAft>
                <a:spcPts val="0"/>
              </a:spcAft>
              <a:buSzPts val="1800"/>
              <a:buChar char="-"/>
            </a:pPr>
            <a:r>
              <a:rPr lang="en" sz="1800"/>
              <a:t>Force user logout, on token expiration, or refresh token, currently fine since nothing can happen on token expiration.</a:t>
            </a:r>
            <a:endParaRPr sz="1800"/>
          </a:p>
          <a:p>
            <a:pPr indent="-342900" lvl="0" marL="457200" rtl="0" algn="l">
              <a:spcBef>
                <a:spcPts val="0"/>
              </a:spcBef>
              <a:spcAft>
                <a:spcPts val="0"/>
              </a:spcAft>
              <a:buSzPts val="1800"/>
              <a:buChar char="-"/>
            </a:pPr>
            <a:r>
              <a:rPr lang="en" sz="1800"/>
              <a:t>Database password encryption. </a:t>
            </a:r>
            <a:endParaRPr/>
          </a:p>
        </p:txBody>
      </p:sp>
      <p:pic>
        <p:nvPicPr>
          <p:cNvPr id="234" name="Google Shape;234;p33"/>
          <p:cNvPicPr preferRelativeResize="0"/>
          <p:nvPr/>
        </p:nvPicPr>
        <p:blipFill>
          <a:blip r:embed="rId3">
            <a:alphaModFix/>
          </a:blip>
          <a:stretch>
            <a:fillRect/>
          </a:stretch>
        </p:blipFill>
        <p:spPr>
          <a:xfrm>
            <a:off x="5921975" y="1451800"/>
            <a:ext cx="2967675" cy="29676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Summary File Improvement</a:t>
            </a:r>
            <a:endParaRPr/>
          </a:p>
        </p:txBody>
      </p:sp>
      <p:sp>
        <p:nvSpPr>
          <p:cNvPr id="240" name="Google Shape;240;p34"/>
          <p:cNvSpPr txBox="1"/>
          <p:nvPr>
            <p:ph idx="1" type="body"/>
          </p:nvPr>
        </p:nvSpPr>
        <p:spPr>
          <a:xfrm>
            <a:off x="382550" y="1853850"/>
            <a:ext cx="6048900" cy="27588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Improving the graph to make it more intuitive</a:t>
            </a:r>
            <a:endParaRPr sz="1800"/>
          </a:p>
          <a:p>
            <a:pPr indent="-342900" lvl="0" marL="457200" rtl="0" algn="l">
              <a:spcBef>
                <a:spcPts val="0"/>
              </a:spcBef>
              <a:spcAft>
                <a:spcPts val="0"/>
              </a:spcAft>
              <a:buSzPts val="1800"/>
              <a:buChar char="-"/>
            </a:pPr>
            <a:r>
              <a:rPr lang="en" sz="1800"/>
              <a:t>Comparison of summary files between collections</a:t>
            </a:r>
            <a:endParaRPr sz="1800"/>
          </a:p>
          <a:p>
            <a:pPr indent="-342900" lvl="1" marL="914400" rtl="0" algn="l">
              <a:spcBef>
                <a:spcPts val="0"/>
              </a:spcBef>
              <a:spcAft>
                <a:spcPts val="0"/>
              </a:spcAft>
              <a:buSzPts val="1800"/>
              <a:buChar char="-"/>
            </a:pPr>
            <a:r>
              <a:rPr lang="en" sz="1800"/>
              <a:t>Reworking the custom summary chart to display data from more than one collection for direct comparison of values</a:t>
            </a:r>
            <a:endParaRPr sz="1800"/>
          </a:p>
        </p:txBody>
      </p:sp>
      <p:pic>
        <p:nvPicPr>
          <p:cNvPr id="241" name="Google Shape;241;p34"/>
          <p:cNvPicPr preferRelativeResize="0"/>
          <p:nvPr/>
        </p:nvPicPr>
        <p:blipFill rotWithShape="1">
          <a:blip r:embed="rId3">
            <a:alphaModFix/>
          </a:blip>
          <a:srcRect b="14266" l="20916" r="22566" t="16749"/>
          <a:stretch/>
        </p:blipFill>
        <p:spPr>
          <a:xfrm>
            <a:off x="6753000" y="1900900"/>
            <a:ext cx="2025250" cy="24717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5"/>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File 10 Improvement</a:t>
            </a:r>
            <a:endParaRPr/>
          </a:p>
        </p:txBody>
      </p:sp>
      <p:sp>
        <p:nvSpPr>
          <p:cNvPr id="247" name="Google Shape;247;p35"/>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b="1" lang="en" sz="1500"/>
              <a:t>Add </a:t>
            </a:r>
            <a:r>
              <a:rPr b="1" lang="en" sz="1500"/>
              <a:t>bar</a:t>
            </a:r>
            <a:r>
              <a:rPr b="1" lang="en" sz="1500"/>
              <a:t> chart to compare</a:t>
            </a:r>
            <a:r>
              <a:rPr lang="en" sz="1500"/>
              <a:t> the Arrival Flow to the Saturation Flow </a:t>
            </a:r>
            <a:endParaRPr sz="1500"/>
          </a:p>
          <a:p>
            <a:pPr indent="-323850" lvl="1" marL="914400" rtl="0" algn="l">
              <a:spcBef>
                <a:spcPts val="0"/>
              </a:spcBef>
              <a:spcAft>
                <a:spcPts val="0"/>
              </a:spcAft>
              <a:buSzPts val="1500"/>
              <a:buChar char="-"/>
            </a:pPr>
            <a:r>
              <a:rPr lang="en" sz="1500"/>
              <a:t>Understand the level of traffic congestion by comparing actual flow to maximum capacity</a:t>
            </a:r>
            <a:endParaRPr sz="1500"/>
          </a:p>
          <a:p>
            <a:pPr indent="-323850" lvl="0" marL="457200" rtl="0" algn="l">
              <a:spcBef>
                <a:spcPts val="0"/>
              </a:spcBef>
              <a:spcAft>
                <a:spcPts val="0"/>
              </a:spcAft>
              <a:buSzPts val="1500"/>
              <a:buChar char="-"/>
            </a:pPr>
            <a:r>
              <a:rPr b="1" lang="en" sz="1500"/>
              <a:t>Add pie chart and bar chart to show the percentages</a:t>
            </a:r>
            <a:r>
              <a:rPr lang="en" sz="1500"/>
              <a:t> of Y-critical lane(%), Y-critical approach(%), and Y-critical sum(%)</a:t>
            </a:r>
            <a:endParaRPr sz="1500"/>
          </a:p>
          <a:p>
            <a:pPr indent="-323850" lvl="1" marL="914400" rtl="0" algn="l">
              <a:spcBef>
                <a:spcPts val="0"/>
              </a:spcBef>
              <a:spcAft>
                <a:spcPts val="0"/>
              </a:spcAft>
              <a:buSzPts val="1500"/>
              <a:buChar char="-"/>
            </a:pPr>
            <a:r>
              <a:rPr lang="en" sz="1500"/>
              <a:t>Highlight how critical lanes contribute to overall intersection efficiency. </a:t>
            </a:r>
            <a:endParaRPr sz="1500"/>
          </a:p>
          <a:p>
            <a:pPr indent="-323850" lvl="0" marL="457200" rtl="0" algn="l">
              <a:spcBef>
                <a:spcPts val="0"/>
              </a:spcBef>
              <a:spcAft>
                <a:spcPts val="0"/>
              </a:spcAft>
              <a:buSzPts val="1500"/>
              <a:buChar char="-"/>
            </a:pPr>
            <a:r>
              <a:rPr b="1" lang="en" sz="1500"/>
              <a:t>Add line chart to illustrate the progression of phase over time</a:t>
            </a:r>
            <a:r>
              <a:rPr lang="en" sz="1500"/>
              <a:t>, such as Phase Start (sec) to Phase End (sec), and highlight Green Phase (sec) and Intern Green (sec)</a:t>
            </a:r>
            <a:endParaRPr sz="1500"/>
          </a:p>
          <a:p>
            <a:pPr indent="-323850" lvl="1" marL="914400" rtl="0" algn="l">
              <a:spcBef>
                <a:spcPts val="0"/>
              </a:spcBef>
              <a:spcAft>
                <a:spcPts val="0"/>
              </a:spcAft>
              <a:buSzPts val="1500"/>
              <a:buChar char="-"/>
            </a:pPr>
            <a:r>
              <a:rPr lang="en" sz="1500"/>
              <a:t>Show how signal phases are sequenced and the duration of each phase</a:t>
            </a:r>
            <a:endParaRPr sz="15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6"/>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File 11 Improvement</a:t>
            </a:r>
            <a:endParaRPr/>
          </a:p>
        </p:txBody>
      </p:sp>
      <p:sp>
        <p:nvSpPr>
          <p:cNvPr id="253" name="Google Shape;253;p36"/>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Animation on the traffic map</a:t>
            </a:r>
            <a:endParaRPr sz="1800"/>
          </a:p>
          <a:p>
            <a:pPr indent="-342900" lvl="1" marL="914400" rtl="0" algn="l">
              <a:spcBef>
                <a:spcPts val="0"/>
              </a:spcBef>
              <a:spcAft>
                <a:spcPts val="0"/>
              </a:spcAft>
              <a:buSzPts val="1800"/>
              <a:buChar char="-"/>
            </a:pPr>
            <a:r>
              <a:rPr lang="en" sz="1800"/>
              <a:t>Add two way road icon on the edge</a:t>
            </a:r>
            <a:endParaRPr sz="1800"/>
          </a:p>
          <a:p>
            <a:pPr indent="-342900" lvl="1" marL="914400" rtl="0" algn="l">
              <a:spcBef>
                <a:spcPts val="0"/>
              </a:spcBef>
              <a:spcAft>
                <a:spcPts val="0"/>
              </a:spcAft>
              <a:buSzPts val="1800"/>
              <a:buChar char="-"/>
            </a:pPr>
            <a:r>
              <a:rPr lang="en" sz="1800"/>
              <a:t>Add cars on it, using number of cars showing traffic flow</a:t>
            </a:r>
            <a:endParaRPr sz="1800"/>
          </a:p>
          <a:p>
            <a:pPr indent="-342900" lvl="0" marL="457200" rtl="0" algn="l">
              <a:spcBef>
                <a:spcPts val="0"/>
              </a:spcBef>
              <a:spcAft>
                <a:spcPts val="0"/>
              </a:spcAft>
              <a:buSzPts val="1800"/>
              <a:buChar char="-"/>
            </a:pPr>
            <a:r>
              <a:rPr lang="en" sz="1800"/>
              <a:t>Give pop information page more meaningful mini charts, which can show this value in this edge is low or high or the same compare to the one in the other edges</a:t>
            </a:r>
            <a:endParaRPr sz="18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File 13 Improvements</a:t>
            </a:r>
            <a:endParaRPr/>
          </a:p>
        </p:txBody>
      </p:sp>
      <p:sp>
        <p:nvSpPr>
          <p:cNvPr id="259" name="Google Shape;259;p37"/>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Make tooltip and popup data more meaningful for users analyzing the minimum path tree.</a:t>
            </a:r>
            <a:endParaRPr sz="1600"/>
          </a:p>
          <a:p>
            <a:pPr indent="-330200" lvl="0" marL="457200" rtl="0" algn="l">
              <a:lnSpc>
                <a:spcPct val="150000"/>
              </a:lnSpc>
              <a:spcBef>
                <a:spcPts val="0"/>
              </a:spcBef>
              <a:spcAft>
                <a:spcPts val="0"/>
              </a:spcAft>
              <a:buSzPts val="1600"/>
              <a:buChar char="-"/>
            </a:pPr>
            <a:r>
              <a:rPr lang="en" sz="1600"/>
              <a:t>Replace or supplement current edge information with number of crashes per edge to aid in path selection.</a:t>
            </a:r>
            <a:endParaRPr sz="1600"/>
          </a:p>
          <a:p>
            <a:pPr indent="-330200" lvl="0" marL="457200" rtl="0" algn="l">
              <a:lnSpc>
                <a:spcPct val="150000"/>
              </a:lnSpc>
              <a:spcBef>
                <a:spcPts val="0"/>
              </a:spcBef>
              <a:spcAft>
                <a:spcPts val="0"/>
              </a:spcAft>
              <a:buClr>
                <a:srgbClr val="000000"/>
              </a:buClr>
              <a:buSzPts val="1600"/>
              <a:buChar char="-"/>
            </a:pPr>
            <a:r>
              <a:rPr lang="en" sz="1600"/>
              <a:t>Highlighting crash statistics helps users prioritize safer routes while finding the minimum path tree.</a:t>
            </a:r>
            <a:endParaRPr sz="1600"/>
          </a:p>
          <a:p>
            <a:pPr indent="-330200" lvl="0" marL="457200" rtl="0" algn="l">
              <a:lnSpc>
                <a:spcPct val="150000"/>
              </a:lnSpc>
              <a:spcBef>
                <a:spcPts val="0"/>
              </a:spcBef>
              <a:spcAft>
                <a:spcPts val="0"/>
              </a:spcAft>
              <a:buClr>
                <a:srgbClr val="000000"/>
              </a:buClr>
              <a:buSzPts val="1600"/>
              <a:buChar char="-"/>
            </a:pPr>
            <a:r>
              <a:rPr lang="en" sz="1600"/>
              <a:t>Provides actionable insights for informed decision-making.</a:t>
            </a:r>
            <a:endParaRPr sz="16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File 15 Improvement</a:t>
            </a:r>
            <a:endParaRPr/>
          </a:p>
        </p:txBody>
      </p:sp>
      <p:sp>
        <p:nvSpPr>
          <p:cNvPr id="265" name="Google Shape;265;p38"/>
          <p:cNvSpPr txBox="1"/>
          <p:nvPr>
            <p:ph idx="1" type="body"/>
          </p:nvPr>
        </p:nvSpPr>
        <p:spPr>
          <a:xfrm>
            <a:off x="382550" y="1853850"/>
            <a:ext cx="5007600" cy="27588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sz="1800"/>
              <a:t>Car Information Filter Ideally should be able to show the id of every vehicle ID, used. This is so it could be used in the second planned graph</a:t>
            </a:r>
            <a:endParaRPr sz="1800"/>
          </a:p>
          <a:p>
            <a:pPr indent="-342900" lvl="0" marL="457200" rtl="0" algn="l">
              <a:spcBef>
                <a:spcPts val="0"/>
              </a:spcBef>
              <a:spcAft>
                <a:spcPts val="0"/>
              </a:spcAft>
              <a:buSzPts val="1800"/>
              <a:buChar char="-"/>
            </a:pPr>
            <a:r>
              <a:rPr lang="en" sz="1800"/>
              <a:t>It would comparisons on a smaller scope of cars showing their entire routes and perhaps contrasting to </a:t>
            </a:r>
            <a:r>
              <a:rPr lang="en" sz="1800"/>
              <a:t>another</a:t>
            </a:r>
            <a:r>
              <a:rPr lang="en" sz="1800"/>
              <a:t> car.</a:t>
            </a:r>
            <a:endParaRPr sz="1800"/>
          </a:p>
          <a:p>
            <a:pPr indent="-342900" lvl="0" marL="457200" rtl="0" algn="l">
              <a:spcBef>
                <a:spcPts val="0"/>
              </a:spcBef>
              <a:spcAft>
                <a:spcPts val="0"/>
              </a:spcAft>
              <a:buSzPts val="1800"/>
              <a:buChar char="-"/>
            </a:pPr>
            <a:r>
              <a:rPr lang="en" sz="1800"/>
              <a:t>May require a backend update to query for vehicle ID.</a:t>
            </a:r>
            <a:endParaRPr sz="1800"/>
          </a:p>
        </p:txBody>
      </p:sp>
      <p:pic>
        <p:nvPicPr>
          <p:cNvPr id="266" name="Google Shape;266;p38"/>
          <p:cNvPicPr preferRelativeResize="0"/>
          <p:nvPr/>
        </p:nvPicPr>
        <p:blipFill>
          <a:blip r:embed="rId3">
            <a:alphaModFix/>
          </a:blip>
          <a:stretch>
            <a:fillRect/>
          </a:stretch>
        </p:blipFill>
        <p:spPr>
          <a:xfrm>
            <a:off x="5221500" y="508045"/>
            <a:ext cx="3922499" cy="2941874"/>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39"/>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File 16 Improvement</a:t>
            </a:r>
            <a:endParaRPr/>
          </a:p>
        </p:txBody>
      </p:sp>
      <p:sp>
        <p:nvSpPr>
          <p:cNvPr id="272" name="Google Shape;272;p39"/>
          <p:cNvSpPr txBox="1"/>
          <p:nvPr>
            <p:ph idx="1" type="body"/>
          </p:nvPr>
        </p:nvSpPr>
        <p:spPr>
          <a:xfrm>
            <a:off x="382550" y="1853850"/>
            <a:ext cx="8395800" cy="27588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Additional, more detailed visualizations to provide deeper insight into:</a:t>
            </a:r>
            <a:endParaRPr sz="1800"/>
          </a:p>
          <a:p>
            <a:pPr indent="-342900" lvl="1" marL="914400" rtl="0" algn="l">
              <a:spcBef>
                <a:spcPts val="0"/>
              </a:spcBef>
              <a:spcAft>
                <a:spcPts val="0"/>
              </a:spcAft>
              <a:buSzPts val="1800"/>
              <a:buChar char="-"/>
            </a:pPr>
            <a:r>
              <a:rPr lang="en" sz="1800"/>
              <a:t>Fuel use</a:t>
            </a:r>
            <a:endParaRPr sz="1800"/>
          </a:p>
          <a:p>
            <a:pPr indent="-342900" lvl="1" marL="914400" rtl="0" algn="l">
              <a:spcBef>
                <a:spcPts val="0"/>
              </a:spcBef>
              <a:spcAft>
                <a:spcPts val="0"/>
              </a:spcAft>
              <a:buSzPts val="1800"/>
              <a:buChar char="-"/>
            </a:pPr>
            <a:r>
              <a:rPr lang="en" sz="1800"/>
              <a:t>Greenhouse gas emissions</a:t>
            </a:r>
            <a:endParaRPr sz="1800"/>
          </a:p>
          <a:p>
            <a:pPr indent="-342900" lvl="1" marL="914400" rtl="0" algn="l">
              <a:spcBef>
                <a:spcPts val="0"/>
              </a:spcBef>
              <a:spcAft>
                <a:spcPts val="0"/>
              </a:spcAft>
              <a:buSzPts val="1800"/>
              <a:buChar char="-"/>
            </a:pPr>
            <a:r>
              <a:rPr lang="en" sz="1800"/>
              <a:t>Crash rates, and injury rates/fatalities for those crashes</a:t>
            </a:r>
            <a:endParaRPr sz="1800"/>
          </a:p>
          <a:p>
            <a:pPr indent="-342900" lvl="1" marL="914400" rtl="0" algn="l">
              <a:spcBef>
                <a:spcPts val="0"/>
              </a:spcBef>
              <a:spcAft>
                <a:spcPts val="0"/>
              </a:spcAft>
              <a:buSzPts val="1800"/>
              <a:buChar char="-"/>
            </a:pPr>
            <a:r>
              <a:rPr lang="en" sz="1800"/>
              <a:t>Speed</a:t>
            </a:r>
            <a:endParaRPr sz="1800"/>
          </a:p>
          <a:p>
            <a:pPr indent="-342900" lvl="0" marL="457200" rtl="0" algn="l">
              <a:spcBef>
                <a:spcPts val="0"/>
              </a:spcBef>
              <a:spcAft>
                <a:spcPts val="0"/>
              </a:spcAft>
              <a:buSzPts val="1800"/>
              <a:buChar char="-"/>
            </a:pPr>
            <a:r>
              <a:rPr lang="en" sz="1800"/>
              <a:t>Speed heatmaps, safety maps, speed maps, emission maps, etc. </a:t>
            </a:r>
            <a:endParaRPr sz="1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40"/>
          <p:cNvSpPr txBox="1"/>
          <p:nvPr>
            <p:ph type="title"/>
          </p:nvPr>
        </p:nvSpPr>
        <p:spPr>
          <a:xfrm>
            <a:off x="246600" y="1452600"/>
            <a:ext cx="8650800" cy="1785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4500"/>
              <a:t>Questions?</a:t>
            </a:r>
            <a:endParaRPr sz="4500"/>
          </a:p>
        </p:txBody>
      </p:sp>
      <p:pic>
        <p:nvPicPr>
          <p:cNvPr id="278" name="Google Shape;278;p40"/>
          <p:cNvPicPr preferRelativeResize="0"/>
          <p:nvPr/>
        </p:nvPicPr>
        <p:blipFill>
          <a:blip r:embed="rId3">
            <a:alphaModFix/>
          </a:blip>
          <a:stretch>
            <a:fillRect/>
          </a:stretch>
        </p:blipFill>
        <p:spPr>
          <a:xfrm>
            <a:off x="3402000" y="2376325"/>
            <a:ext cx="2340000" cy="23400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pic>
        <p:nvPicPr>
          <p:cNvPr id="283" name="Google Shape;283;p41"/>
          <p:cNvPicPr preferRelativeResize="0"/>
          <p:nvPr/>
        </p:nvPicPr>
        <p:blipFill>
          <a:blip r:embed="rId3">
            <a:alphaModFix amt="20000"/>
          </a:blip>
          <a:stretch>
            <a:fillRect/>
          </a:stretch>
        </p:blipFill>
        <p:spPr>
          <a:xfrm>
            <a:off x="0" y="0"/>
            <a:ext cx="9144003" cy="5565825"/>
          </a:xfrm>
          <a:prstGeom prst="rect">
            <a:avLst/>
          </a:prstGeom>
          <a:noFill/>
          <a:ln>
            <a:noFill/>
          </a:ln>
        </p:spPr>
      </p:pic>
      <p:sp>
        <p:nvSpPr>
          <p:cNvPr id="284" name="Google Shape;284;p41"/>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Acknowledgements</a:t>
            </a:r>
            <a:endParaRPr/>
          </a:p>
        </p:txBody>
      </p:sp>
      <p:sp>
        <p:nvSpPr>
          <p:cNvPr id="285" name="Google Shape;285;p41"/>
          <p:cNvSpPr txBox="1"/>
          <p:nvPr>
            <p:ph idx="1" type="body"/>
          </p:nvPr>
        </p:nvSpPr>
        <p:spPr>
          <a:xfrm>
            <a:off x="560625" y="2410725"/>
            <a:ext cx="5538600" cy="2261100"/>
          </a:xfrm>
          <a:prstGeom prst="rect">
            <a:avLst/>
          </a:prstGeom>
        </p:spPr>
        <p:txBody>
          <a:bodyPr anchorCtr="0" anchor="t" bIns="91425" lIns="91425" spcFirstLastPara="1" rIns="91425" wrap="square" tIns="91425">
            <a:normAutofit/>
          </a:bodyPr>
          <a:lstStyle/>
          <a:p>
            <a:pPr indent="-361950" lvl="0" marL="457200" rtl="0" algn="l">
              <a:spcBef>
                <a:spcPts val="0"/>
              </a:spcBef>
              <a:spcAft>
                <a:spcPts val="0"/>
              </a:spcAft>
              <a:buClr>
                <a:schemeClr val="dk2"/>
              </a:buClr>
              <a:buSzPts val="2100"/>
              <a:buChar char="-"/>
            </a:pPr>
            <a:r>
              <a:rPr b="1" lang="en" sz="2100">
                <a:solidFill>
                  <a:schemeClr val="dk2"/>
                </a:solidFill>
              </a:rPr>
              <a:t>To Professor Farag for all his help and support throughout the semester!</a:t>
            </a:r>
            <a:endParaRPr b="1" sz="2100">
              <a:solidFill>
                <a:schemeClr val="dk2"/>
              </a:solidFill>
            </a:endParaRPr>
          </a:p>
        </p:txBody>
      </p:sp>
      <p:pic>
        <p:nvPicPr>
          <p:cNvPr id="286" name="Google Shape;286;p41"/>
          <p:cNvPicPr preferRelativeResize="0"/>
          <p:nvPr/>
        </p:nvPicPr>
        <p:blipFill rotWithShape="1">
          <a:blip r:embed="rId4">
            <a:alphaModFix/>
          </a:blip>
          <a:srcRect b="38233" l="35753" r="0" t="0"/>
          <a:stretch/>
        </p:blipFill>
        <p:spPr>
          <a:xfrm>
            <a:off x="5389550" y="799425"/>
            <a:ext cx="2965350" cy="2850800"/>
          </a:xfrm>
          <a:prstGeom prst="rect">
            <a:avLst/>
          </a:prstGeom>
          <a:noFill/>
          <a:ln>
            <a:noFill/>
          </a:ln>
        </p:spPr>
      </p:pic>
      <p:pic>
        <p:nvPicPr>
          <p:cNvPr id="287" name="Google Shape;287;p41"/>
          <p:cNvPicPr preferRelativeResize="0"/>
          <p:nvPr/>
        </p:nvPicPr>
        <p:blipFill>
          <a:blip r:embed="rId5">
            <a:alphaModFix/>
          </a:blip>
          <a:stretch>
            <a:fillRect/>
          </a:stretch>
        </p:blipFill>
        <p:spPr>
          <a:xfrm>
            <a:off x="4270313" y="966775"/>
            <a:ext cx="3209925" cy="32099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5"/>
          <p:cNvSpPr txBox="1"/>
          <p:nvPr>
            <p:ph type="title"/>
          </p:nvPr>
        </p:nvSpPr>
        <p:spPr>
          <a:xfrm>
            <a:off x="729450" y="1318650"/>
            <a:ext cx="41808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Client : Mohamed Farag</a:t>
            </a:r>
            <a:endParaRPr/>
          </a:p>
        </p:txBody>
      </p:sp>
      <p:sp>
        <p:nvSpPr>
          <p:cNvPr id="101" name="Google Shape;101;p15"/>
          <p:cNvSpPr txBox="1"/>
          <p:nvPr>
            <p:ph idx="1" type="body"/>
          </p:nvPr>
        </p:nvSpPr>
        <p:spPr>
          <a:xfrm>
            <a:off x="304350" y="2026825"/>
            <a:ext cx="5061300" cy="226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Roboto"/>
              <a:buChar char="-"/>
            </a:pPr>
            <a:r>
              <a:rPr lang="en" sz="1800">
                <a:solidFill>
                  <a:srgbClr val="000000"/>
                </a:solidFill>
                <a:highlight>
                  <a:srgbClr val="FFFFFF"/>
                </a:highlight>
                <a:latin typeface="Roboto"/>
                <a:ea typeface="Roboto"/>
                <a:cs typeface="Roboto"/>
                <a:sym typeface="Roboto"/>
              </a:rPr>
              <a:t>Dr. Farag is a research associate in the Center for Sustainable Mobility (CSM). </a:t>
            </a:r>
            <a:endParaRPr sz="1800">
              <a:solidFill>
                <a:srgbClr val="000000"/>
              </a:solidFill>
              <a:highlight>
                <a:srgbClr val="FFFFFF"/>
              </a:highlight>
              <a:latin typeface="Roboto"/>
              <a:ea typeface="Roboto"/>
              <a:cs typeface="Roboto"/>
              <a:sym typeface="Roboto"/>
            </a:endParaRPr>
          </a:p>
          <a:p>
            <a:pPr indent="-342900" lvl="0" marL="457200" rtl="0" algn="l">
              <a:spcBef>
                <a:spcPts val="0"/>
              </a:spcBef>
              <a:spcAft>
                <a:spcPts val="0"/>
              </a:spcAft>
              <a:buClr>
                <a:srgbClr val="000000"/>
              </a:buClr>
              <a:buSzPts val="1800"/>
              <a:buFont typeface="Roboto"/>
              <a:buChar char="-"/>
            </a:pPr>
            <a:r>
              <a:rPr lang="en" sz="1800">
                <a:solidFill>
                  <a:srgbClr val="000000"/>
                </a:solidFill>
                <a:highlight>
                  <a:srgbClr val="FFFFFF"/>
                </a:highlight>
                <a:latin typeface="Roboto"/>
                <a:ea typeface="Roboto"/>
                <a:cs typeface="Roboto"/>
                <a:sym typeface="Roboto"/>
              </a:rPr>
              <a:t>His research interests include intelligent transportation systems, connected/automated vehicles, C-V2X, machine learning, large-scale data analysis, large-scale system analysis and design, big data, and information retrieval. </a:t>
            </a:r>
            <a:endParaRPr sz="1800"/>
          </a:p>
        </p:txBody>
      </p:sp>
      <p:pic>
        <p:nvPicPr>
          <p:cNvPr id="102" name="Google Shape;102;p15"/>
          <p:cNvPicPr preferRelativeResize="0"/>
          <p:nvPr/>
        </p:nvPicPr>
        <p:blipFill>
          <a:blip r:embed="rId3">
            <a:alphaModFix/>
          </a:blip>
          <a:stretch>
            <a:fillRect/>
          </a:stretch>
        </p:blipFill>
        <p:spPr>
          <a:xfrm>
            <a:off x="5673000" y="894600"/>
            <a:ext cx="2898100" cy="38641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6"/>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Problem</a:t>
            </a:r>
            <a:endParaRPr/>
          </a:p>
        </p:txBody>
      </p:sp>
      <p:sp>
        <p:nvSpPr>
          <p:cNvPr id="108" name="Google Shape;108;p16"/>
          <p:cNvSpPr txBox="1"/>
          <p:nvPr>
            <p:ph idx="1" type="body"/>
          </p:nvPr>
        </p:nvSpPr>
        <p:spPr>
          <a:xfrm>
            <a:off x="431600" y="1994550"/>
            <a:ext cx="4755900" cy="26502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Clr>
                <a:srgbClr val="222222"/>
              </a:buClr>
              <a:buSzPts val="1800"/>
              <a:buChar char="-"/>
            </a:pPr>
            <a:r>
              <a:rPr lang="en" sz="1800">
                <a:solidFill>
                  <a:srgbClr val="222222"/>
                </a:solidFill>
                <a:highlight>
                  <a:srgbClr val="FFFFFF"/>
                </a:highlight>
              </a:rPr>
              <a:t>The Virginia Tech Transportation Institute has developed a Traffic Simulation Tool: </a:t>
            </a:r>
            <a:r>
              <a:rPr lang="en" sz="1800" u="sng">
                <a:solidFill>
                  <a:schemeClr val="hlink"/>
                </a:solidFill>
                <a:highlight>
                  <a:srgbClr val="FFFFFF"/>
                </a:highlight>
                <a:hlinkClick r:id="rId3"/>
              </a:rPr>
              <a:t>https://sites.google.com/a/vt.edu/hrakha/software</a:t>
            </a:r>
            <a:r>
              <a:rPr lang="en" sz="1800">
                <a:solidFill>
                  <a:srgbClr val="222222"/>
                </a:solidFill>
                <a:highlight>
                  <a:srgbClr val="FFFFFF"/>
                </a:highlight>
              </a:rPr>
              <a:t> </a:t>
            </a:r>
            <a:endParaRPr sz="1800">
              <a:solidFill>
                <a:srgbClr val="222222"/>
              </a:solidFill>
              <a:highlight>
                <a:srgbClr val="FFFFFF"/>
              </a:highlight>
            </a:endParaRPr>
          </a:p>
          <a:p>
            <a:pPr indent="-342900" lvl="0" marL="457200" rtl="0" algn="l">
              <a:spcBef>
                <a:spcPts val="0"/>
              </a:spcBef>
              <a:spcAft>
                <a:spcPts val="0"/>
              </a:spcAft>
              <a:buClr>
                <a:srgbClr val="222222"/>
              </a:buClr>
              <a:buSzPts val="1800"/>
              <a:buChar char="-"/>
            </a:pPr>
            <a:r>
              <a:rPr lang="en" sz="1800">
                <a:solidFill>
                  <a:srgbClr val="222222"/>
                </a:solidFill>
                <a:highlight>
                  <a:srgbClr val="FFFFFF"/>
                </a:highlight>
              </a:rPr>
              <a:t>It is hard to visualize input data for a traffic environment, from raw data.</a:t>
            </a:r>
            <a:endParaRPr sz="1800">
              <a:solidFill>
                <a:srgbClr val="222222"/>
              </a:solidFill>
              <a:highlight>
                <a:srgbClr val="FFFFFF"/>
              </a:highlight>
            </a:endParaRPr>
          </a:p>
          <a:p>
            <a:pPr indent="-342900" lvl="0" marL="457200" rtl="0" algn="l">
              <a:spcBef>
                <a:spcPts val="0"/>
              </a:spcBef>
              <a:spcAft>
                <a:spcPts val="0"/>
              </a:spcAft>
              <a:buClr>
                <a:srgbClr val="222222"/>
              </a:buClr>
              <a:buSzPts val="1800"/>
              <a:buChar char="-"/>
            </a:pPr>
            <a:r>
              <a:rPr lang="en" sz="1800">
                <a:solidFill>
                  <a:srgbClr val="222222"/>
                </a:solidFill>
                <a:highlight>
                  <a:srgbClr val="FFFFFF"/>
                </a:highlight>
              </a:rPr>
              <a:t>It is harder to make meaningful </a:t>
            </a:r>
            <a:r>
              <a:rPr lang="en" sz="1800">
                <a:solidFill>
                  <a:srgbClr val="222222"/>
                </a:solidFill>
                <a:highlight>
                  <a:srgbClr val="FFFFFF"/>
                </a:highlight>
              </a:rPr>
              <a:t>observations</a:t>
            </a:r>
            <a:r>
              <a:rPr lang="en" sz="1800">
                <a:solidFill>
                  <a:srgbClr val="222222"/>
                </a:solidFill>
                <a:highlight>
                  <a:srgbClr val="FFFFFF"/>
                </a:highlight>
              </a:rPr>
              <a:t> from the raw output data.</a:t>
            </a:r>
            <a:endParaRPr sz="1800">
              <a:solidFill>
                <a:srgbClr val="222222"/>
              </a:solidFill>
              <a:highlight>
                <a:srgbClr val="FFFFFF"/>
              </a:highlight>
            </a:endParaRPr>
          </a:p>
        </p:txBody>
      </p:sp>
      <p:pic>
        <p:nvPicPr>
          <p:cNvPr id="109" name="Google Shape;109;p16"/>
          <p:cNvPicPr preferRelativeResize="0"/>
          <p:nvPr/>
        </p:nvPicPr>
        <p:blipFill>
          <a:blip r:embed="rId4">
            <a:alphaModFix/>
          </a:blip>
          <a:stretch>
            <a:fillRect/>
          </a:stretch>
        </p:blipFill>
        <p:spPr>
          <a:xfrm>
            <a:off x="5281775" y="1172925"/>
            <a:ext cx="3862224" cy="3245475"/>
          </a:xfrm>
          <a:prstGeom prst="rect">
            <a:avLst/>
          </a:prstGeom>
          <a:noFill/>
          <a:ln>
            <a:noFill/>
          </a:ln>
        </p:spPr>
      </p:pic>
      <p:pic>
        <p:nvPicPr>
          <p:cNvPr id="110" name="Google Shape;110;p16"/>
          <p:cNvPicPr preferRelativeResize="0"/>
          <p:nvPr/>
        </p:nvPicPr>
        <p:blipFill>
          <a:blip r:embed="rId5">
            <a:alphaModFix/>
          </a:blip>
          <a:stretch>
            <a:fillRect/>
          </a:stretch>
        </p:blipFill>
        <p:spPr>
          <a:xfrm>
            <a:off x="6309372" y="1442025"/>
            <a:ext cx="1559850" cy="27072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Motivation</a:t>
            </a:r>
            <a:endParaRPr/>
          </a:p>
        </p:txBody>
      </p:sp>
      <p:sp>
        <p:nvSpPr>
          <p:cNvPr id="116" name="Google Shape;116;p17"/>
          <p:cNvSpPr txBox="1"/>
          <p:nvPr>
            <p:ph idx="1" type="body"/>
          </p:nvPr>
        </p:nvSpPr>
        <p:spPr>
          <a:xfrm>
            <a:off x="729450" y="1955200"/>
            <a:ext cx="5254200" cy="249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222222"/>
              </a:buClr>
              <a:buSzPts val="1800"/>
              <a:buChar char="-"/>
            </a:pPr>
            <a:r>
              <a:rPr lang="en" sz="1800">
                <a:solidFill>
                  <a:srgbClr val="222222"/>
                </a:solidFill>
                <a:highlight>
                  <a:schemeClr val="lt1"/>
                </a:highlight>
              </a:rPr>
              <a:t>The goal is to build a visualization dashboard to creatively visualize the data of the Integration Traffic Simulator</a:t>
            </a:r>
            <a:endParaRPr sz="1800">
              <a:solidFill>
                <a:srgbClr val="222222"/>
              </a:solidFill>
              <a:highlight>
                <a:schemeClr val="lt1"/>
              </a:highlight>
            </a:endParaRPr>
          </a:p>
          <a:p>
            <a:pPr indent="-342900" lvl="0" marL="457200" rtl="0" algn="l">
              <a:spcBef>
                <a:spcPts val="0"/>
              </a:spcBef>
              <a:spcAft>
                <a:spcPts val="0"/>
              </a:spcAft>
              <a:buClr>
                <a:srgbClr val="222222"/>
              </a:buClr>
              <a:buSzPts val="1800"/>
              <a:buChar char="-"/>
            </a:pPr>
            <a:r>
              <a:rPr lang="en" sz="1800">
                <a:solidFill>
                  <a:srgbClr val="222222"/>
                </a:solidFill>
                <a:highlight>
                  <a:schemeClr val="lt1"/>
                </a:highlight>
              </a:rPr>
              <a:t>The dashboard contains different charts that allow the end users to gain insights from the output data.</a:t>
            </a:r>
            <a:endParaRPr sz="1800"/>
          </a:p>
        </p:txBody>
      </p:sp>
      <p:pic>
        <p:nvPicPr>
          <p:cNvPr id="117" name="Google Shape;117;p17"/>
          <p:cNvPicPr preferRelativeResize="0"/>
          <p:nvPr/>
        </p:nvPicPr>
        <p:blipFill>
          <a:blip r:embed="rId3">
            <a:alphaModFix/>
          </a:blip>
          <a:stretch>
            <a:fillRect/>
          </a:stretch>
        </p:blipFill>
        <p:spPr>
          <a:xfrm>
            <a:off x="6092625" y="1389400"/>
            <a:ext cx="2855549" cy="28555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Deliverables</a:t>
            </a:r>
            <a:endParaRPr/>
          </a:p>
        </p:txBody>
      </p:sp>
      <p:sp>
        <p:nvSpPr>
          <p:cNvPr id="123" name="Google Shape;123;p18"/>
          <p:cNvSpPr txBox="1"/>
          <p:nvPr>
            <p:ph idx="1" type="body"/>
          </p:nvPr>
        </p:nvSpPr>
        <p:spPr>
          <a:xfrm>
            <a:off x="729450" y="2078875"/>
            <a:ext cx="7688700" cy="2592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User Login and Token System</a:t>
            </a:r>
            <a:endParaRPr sz="1800"/>
          </a:p>
          <a:p>
            <a:pPr indent="-342900" lvl="0" marL="457200" rtl="0" algn="l">
              <a:spcBef>
                <a:spcPts val="0"/>
              </a:spcBef>
              <a:spcAft>
                <a:spcPts val="0"/>
              </a:spcAft>
              <a:buSzPts val="1800"/>
              <a:buChar char="-"/>
            </a:pPr>
            <a:r>
              <a:rPr lang="en" sz="1800"/>
              <a:t>Back End Endpoint to Database Server Storage</a:t>
            </a:r>
            <a:endParaRPr sz="1800"/>
          </a:p>
          <a:p>
            <a:pPr indent="-342900" lvl="0" marL="457200" rtl="0" algn="l">
              <a:spcBef>
                <a:spcPts val="0"/>
              </a:spcBef>
              <a:spcAft>
                <a:spcPts val="0"/>
              </a:spcAft>
              <a:buSzPts val="1800"/>
              <a:buChar char="-"/>
            </a:pPr>
            <a:r>
              <a:rPr lang="en" sz="1800"/>
              <a:t>Collection Uploads</a:t>
            </a:r>
            <a:endParaRPr sz="1800"/>
          </a:p>
          <a:p>
            <a:pPr indent="-342900" lvl="0" marL="457200" rtl="0" algn="l">
              <a:spcBef>
                <a:spcPts val="0"/>
              </a:spcBef>
              <a:spcAft>
                <a:spcPts val="0"/>
              </a:spcAft>
              <a:buSzPts val="1800"/>
              <a:buChar char="-"/>
            </a:pPr>
            <a:r>
              <a:rPr lang="en" sz="1800"/>
              <a:t>Collection Selection</a:t>
            </a:r>
            <a:endParaRPr sz="1800"/>
          </a:p>
          <a:p>
            <a:pPr indent="-342900" lvl="0" marL="457200" rtl="0" algn="l">
              <a:spcBef>
                <a:spcPts val="0"/>
              </a:spcBef>
              <a:spcAft>
                <a:spcPts val="0"/>
              </a:spcAft>
              <a:buSzPts val="1800"/>
              <a:buChar char="-"/>
            </a:pPr>
            <a:r>
              <a:rPr lang="en" sz="1800"/>
              <a:t>Parsing of Uploaded Files</a:t>
            </a:r>
            <a:endParaRPr sz="1800"/>
          </a:p>
          <a:p>
            <a:pPr indent="-342900" lvl="0" marL="457200" rtl="0" algn="l">
              <a:spcBef>
                <a:spcPts val="0"/>
              </a:spcBef>
              <a:spcAft>
                <a:spcPts val="0"/>
              </a:spcAft>
              <a:buSzPts val="1800"/>
              <a:buChar char="-"/>
            </a:pPr>
            <a:r>
              <a:rPr lang="en" sz="1800"/>
              <a:t>Visualization Selection</a:t>
            </a:r>
            <a:endParaRPr sz="1800"/>
          </a:p>
          <a:p>
            <a:pPr indent="-342900" lvl="0" marL="457200" rtl="0" algn="l">
              <a:spcBef>
                <a:spcPts val="0"/>
              </a:spcBef>
              <a:spcAft>
                <a:spcPts val="0"/>
              </a:spcAft>
              <a:buSzPts val="1800"/>
              <a:buChar char="-"/>
            </a:pPr>
            <a:r>
              <a:rPr lang="en" sz="1800"/>
              <a:t>Customizable Visualizations </a:t>
            </a: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9"/>
          <p:cNvSpPr txBox="1"/>
          <p:nvPr>
            <p:ph type="title"/>
          </p:nvPr>
        </p:nvSpPr>
        <p:spPr>
          <a:xfrm>
            <a:off x="727650" y="12571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Technology Stack</a:t>
            </a:r>
            <a:endParaRPr/>
          </a:p>
        </p:txBody>
      </p:sp>
      <p:sp>
        <p:nvSpPr>
          <p:cNvPr id="129" name="Google Shape;129;p19"/>
          <p:cNvSpPr txBox="1"/>
          <p:nvPr>
            <p:ph idx="1" type="body"/>
          </p:nvPr>
        </p:nvSpPr>
        <p:spPr>
          <a:xfrm>
            <a:off x="483975" y="1656550"/>
            <a:ext cx="34131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React is our base for the front end. It uses Antv/Charts for help with visuals. </a:t>
            </a:r>
            <a:endParaRPr sz="1800"/>
          </a:p>
          <a:p>
            <a:pPr indent="0" lvl="0" marL="0" rtl="0" algn="l">
              <a:spcBef>
                <a:spcPts val="1200"/>
              </a:spcBef>
              <a:spcAft>
                <a:spcPts val="0"/>
              </a:spcAft>
              <a:buNone/>
            </a:pPr>
            <a:r>
              <a:rPr lang="en" sz="1800"/>
              <a:t>Node.js is our primary backend. Express js is the middle man communicating with React.</a:t>
            </a:r>
            <a:endParaRPr sz="1800"/>
          </a:p>
          <a:p>
            <a:pPr indent="0" lvl="0" marL="0" rtl="0" algn="l">
              <a:spcBef>
                <a:spcPts val="1200"/>
              </a:spcBef>
              <a:spcAft>
                <a:spcPts val="1200"/>
              </a:spcAft>
              <a:buNone/>
            </a:pPr>
            <a:r>
              <a:rPr lang="en" sz="1800"/>
              <a:t>MySQL Server stores our data and is stored in a docker container for simple deployment.</a:t>
            </a:r>
            <a:endParaRPr sz="1800"/>
          </a:p>
        </p:txBody>
      </p:sp>
      <p:pic>
        <p:nvPicPr>
          <p:cNvPr id="130" name="Google Shape;130;p19"/>
          <p:cNvPicPr preferRelativeResize="0"/>
          <p:nvPr/>
        </p:nvPicPr>
        <p:blipFill rotWithShape="1">
          <a:blip r:embed="rId3">
            <a:alphaModFix/>
          </a:blip>
          <a:srcRect b="0" l="0" r="32069" t="0"/>
          <a:stretch/>
        </p:blipFill>
        <p:spPr>
          <a:xfrm>
            <a:off x="3845900" y="465025"/>
            <a:ext cx="5246300" cy="464414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0"/>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DB Schema</a:t>
            </a:r>
            <a:endParaRPr/>
          </a:p>
        </p:txBody>
      </p:sp>
      <p:sp>
        <p:nvSpPr>
          <p:cNvPr id="136" name="Google Shape;136;p20"/>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37" name="Google Shape;137;p20"/>
          <p:cNvPicPr preferRelativeResize="0"/>
          <p:nvPr/>
        </p:nvPicPr>
        <p:blipFill>
          <a:blip r:embed="rId3">
            <a:alphaModFix/>
          </a:blip>
          <a:stretch>
            <a:fillRect/>
          </a:stretch>
        </p:blipFill>
        <p:spPr>
          <a:xfrm>
            <a:off x="3137777" y="861525"/>
            <a:ext cx="5672600" cy="41255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1"/>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Scope Growth</a:t>
            </a:r>
            <a:endParaRPr/>
          </a:p>
        </p:txBody>
      </p:sp>
      <p:sp>
        <p:nvSpPr>
          <p:cNvPr id="143" name="Google Shape;143;p21"/>
          <p:cNvSpPr txBox="1"/>
          <p:nvPr>
            <p:ph idx="1" type="body"/>
          </p:nvPr>
        </p:nvSpPr>
        <p:spPr>
          <a:xfrm>
            <a:off x="729450" y="2078875"/>
            <a:ext cx="5837400" cy="29016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Starting the group was using unfamiliar technologies, so completion seemed out of grasp. </a:t>
            </a:r>
            <a:endParaRPr sz="1800"/>
          </a:p>
          <a:p>
            <a:pPr indent="-342900" lvl="0" marL="457200" rtl="0" algn="l">
              <a:spcBef>
                <a:spcPts val="0"/>
              </a:spcBef>
              <a:spcAft>
                <a:spcPts val="0"/>
              </a:spcAft>
              <a:buSzPts val="1800"/>
              <a:buChar char="-"/>
            </a:pPr>
            <a:r>
              <a:rPr lang="en" sz="1800"/>
              <a:t>The Goal was to set up a workable frontend and backend, which would allow visuals to be plugged in.</a:t>
            </a:r>
            <a:endParaRPr sz="1800"/>
          </a:p>
          <a:p>
            <a:pPr indent="-342900" lvl="0" marL="457200" rtl="0" algn="l">
              <a:spcBef>
                <a:spcPts val="0"/>
              </a:spcBef>
              <a:spcAft>
                <a:spcPts val="0"/>
              </a:spcAft>
              <a:buSzPts val="1800"/>
              <a:buChar char="-"/>
            </a:pPr>
            <a:r>
              <a:rPr lang="en" sz="1800"/>
              <a:t>After the first month, goal was within sight, so the scope grew to make as many visuals as possible. </a:t>
            </a:r>
            <a:endParaRPr sz="1800"/>
          </a:p>
          <a:p>
            <a:pPr indent="-342900" lvl="0" marL="457200" rtl="0" algn="l">
              <a:spcBef>
                <a:spcPts val="0"/>
              </a:spcBef>
              <a:spcAft>
                <a:spcPts val="0"/>
              </a:spcAft>
              <a:buSzPts val="1800"/>
              <a:buChar char="-"/>
            </a:pPr>
            <a:r>
              <a:rPr lang="en" sz="1800"/>
              <a:t>We were also asked to change from single file uploads, to zip uploads. </a:t>
            </a:r>
            <a:endParaRPr sz="1800"/>
          </a:p>
        </p:txBody>
      </p:sp>
      <p:pic>
        <p:nvPicPr>
          <p:cNvPr id="144" name="Google Shape;144;p21"/>
          <p:cNvPicPr preferRelativeResize="0"/>
          <p:nvPr/>
        </p:nvPicPr>
        <p:blipFill>
          <a:blip r:embed="rId3">
            <a:alphaModFix/>
          </a:blip>
          <a:stretch>
            <a:fillRect/>
          </a:stretch>
        </p:blipFill>
        <p:spPr>
          <a:xfrm rot="-2397102">
            <a:off x="4615552" y="1022104"/>
            <a:ext cx="6144446" cy="328522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