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2" r:id="rId3"/>
    <p:sldId id="266" r:id="rId4"/>
    <p:sldId id="268" r:id="rId5"/>
    <p:sldId id="267" r:id="rId6"/>
    <p:sldId id="389" r:id="rId7"/>
    <p:sldId id="390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91" r:id="rId86"/>
    <p:sldId id="346" r:id="rId87"/>
    <p:sldId id="347" r:id="rId88"/>
    <p:sldId id="348" r:id="rId89"/>
    <p:sldId id="349" r:id="rId90"/>
    <p:sldId id="350" r:id="rId91"/>
    <p:sldId id="351" r:id="rId92"/>
    <p:sldId id="352" r:id="rId93"/>
    <p:sldId id="364" r:id="rId94"/>
    <p:sldId id="353" r:id="rId95"/>
    <p:sldId id="354" r:id="rId96"/>
    <p:sldId id="355" r:id="rId97"/>
    <p:sldId id="356" r:id="rId98"/>
    <p:sldId id="357" r:id="rId99"/>
    <p:sldId id="358" r:id="rId100"/>
    <p:sldId id="359" r:id="rId101"/>
    <p:sldId id="360" r:id="rId102"/>
    <p:sldId id="362" r:id="rId103"/>
    <p:sldId id="363" r:id="rId104"/>
    <p:sldId id="361" r:id="rId105"/>
    <p:sldId id="365" r:id="rId106"/>
    <p:sldId id="366" r:id="rId107"/>
    <p:sldId id="368" r:id="rId108"/>
    <p:sldId id="369" r:id="rId109"/>
    <p:sldId id="370" r:id="rId110"/>
    <p:sldId id="371" r:id="rId111"/>
    <p:sldId id="372" r:id="rId112"/>
    <p:sldId id="367" r:id="rId113"/>
    <p:sldId id="373" r:id="rId114"/>
    <p:sldId id="374" r:id="rId115"/>
    <p:sldId id="375" r:id="rId116"/>
    <p:sldId id="376" r:id="rId117"/>
    <p:sldId id="377" r:id="rId118"/>
    <p:sldId id="378" r:id="rId119"/>
    <p:sldId id="379" r:id="rId120"/>
    <p:sldId id="380" r:id="rId121"/>
    <p:sldId id="381" r:id="rId122"/>
    <p:sldId id="382" r:id="rId123"/>
    <p:sldId id="383" r:id="rId124"/>
    <p:sldId id="384" r:id="rId125"/>
    <p:sldId id="386" r:id="rId126"/>
    <p:sldId id="385" r:id="rId127"/>
    <p:sldId id="387" r:id="rId128"/>
    <p:sldId id="388" r:id="rId1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D89FA5-8AC1-42B3-82E5-BDC73FCF02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FE1C662-1083-4B94-ACE5-4C50E4310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AD7AA67-C166-4A12-A653-8BCC2713B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FF3A445-A135-4EF9-A286-D13F40501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AB916D9-98F9-44CC-B225-639DE9832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3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248759-2BE2-4BD1-8B2C-39C94E5C8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FE45378-F130-4502-B2A9-F7211D0EA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91A5E36-215E-4418-A86B-8EEBD2A56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14BA6BA-E9BE-4823-B0A0-E29C0A29C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3EF141-D576-4CAE-845E-74612B55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1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66ED433-838D-427B-A651-E17FDDB6CD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B8BF233-0C13-47C8-A433-887E6C13E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0FECD50-9522-4F84-A171-69C524DB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01DFCE8-8B7E-43E6-BC81-E0AA34949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8FE20E7-BBB0-4F1A-8007-12AB6A76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6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D5A5F2-E2A2-43CB-849E-2FBE327E1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F28F316-114B-4B91-B09F-301FCB7A3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785951-AEF5-4EDB-BE85-86EBE26C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87A6D34-70DB-40D5-B074-182ED5FC3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462627C-EFB6-4E5D-884B-3D9F7F11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4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9BAC10-2A49-415A-9EE8-2CE931006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1797B2F-028D-4427-9211-32F1CE3D7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B4DDAE8-900E-40A2-9F14-61181CE50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966F677-20E8-449B-A4F2-468A8B8A1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E21D34-C581-4FEA-BBFA-AABBF4342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9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3E5C28-3C68-4E70-8366-9DCBD797E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87E105-CB55-4AF5-91DE-EBC630AC0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76ED545-91DB-4778-BEC4-45FE0FA0F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24E3F06-910B-432B-B98C-026A7ABA3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B091BF4-22E3-47A1-8E3D-7C8ACA800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00C1A05-F810-4896-9374-015E12280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81AB26-DCD5-40AF-9AEC-9ECDCAD8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E4D9131-3C1E-4CFE-B627-28F1CBC9A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09A68CE-CCAB-473E-AED7-99131C4EA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0659535-2778-46A9-9636-882739570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5296D9B-2831-4EEE-92EE-A8616BB85D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D208495-C9B6-4EE3-AF71-10093D0E9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17B096E-12DC-45A3-8191-2DDF6EEFA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0B7D103-EEA7-4BF9-A2EF-BC1F4CC2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6B9E35-A75A-4786-9B82-F70A427D7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BF652B0-D7A5-419A-BEFD-591A10E26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7D47AD4-E708-49F3-BCF3-8ADFAFF8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26CAE6C-E8F9-4D0A-A66D-245003FB2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1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1DA5425-5599-4D53-ABE1-A93D1ABC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5635111-20D6-4E7C-AA1F-B6FEA457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000ADB3-CA21-491C-8509-D0555379B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4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DFF6C6-E75B-468A-9A60-68E8B3288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2FED31F-CFB1-4627-9B83-52A631037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026DDE6-4450-4B37-808E-AE36BC1C1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9074E83-E060-40FB-B371-155BDF30B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D929320-4A6D-42A3-9EDF-CD8FAFE4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668A48C-4095-41F5-9888-529C6281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3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956089-32FC-46E9-A46D-4003F1765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07BEBA0-88A3-4611-9BB5-07AD4B3584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764372F-BFC3-4839-9595-F8C60E4C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584B8B0-2FED-4105-8C56-59A7EAD9E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3F8A7FD-D753-4626-BB22-031A1D20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043AD1B-3640-4E01-844D-62BC9021C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7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EFD4BE34-6F22-48A2-B6AE-9F9D370BF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6974395-916B-45CE-A7B3-AC8965BC1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346059E-9339-4520-B5C4-9616FDE2EA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4EFE7-B915-43B4-9B3F-134D8754B402}" type="datetimeFigureOut">
              <a:rPr lang="en-US" smtClean="0"/>
              <a:t>8/11/2019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70F7CA3-C370-4A0E-A7D2-BE87AE0BB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E30035A-E6EC-480C-8FC1-1E072A7C5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64581-F6DF-4F06-AAAC-056E49EBB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8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21061/electromagnetics-vol-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C49497-B575-4424-B4C2-027868501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5998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Figures from</a:t>
            </a:r>
            <a:br>
              <a:rPr lang="en-US" dirty="0" smtClean="0"/>
            </a:br>
            <a:r>
              <a:rPr lang="en-US" i="1" dirty="0" smtClean="0"/>
              <a:t>Electromagnetics Vol. 1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700" dirty="0" smtClean="0"/>
              <a:t>August 7, 2019</a:t>
            </a:r>
            <a:endParaRPr lang="en-US" sz="2700" i="1" dirty="0"/>
          </a:p>
        </p:txBody>
      </p:sp>
    </p:spTree>
    <p:extLst>
      <p:ext uri="{BB962C8B-B14F-4D97-AF65-F5344CB8AC3E}">
        <p14:creationId xmlns:p14="http://schemas.microsoft.com/office/powerpoint/2010/main" val="7004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2.3: © Y. Qin, https://commons.wikimedia.org/wiki/File:M0002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fBatCap.svg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3.0 (https://creativecommons.org/licenses/by/3.0/).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B3AEAA46-963D-4D5C-9F74-959107C34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37" y="-65560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6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7.15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clock&#10;&#10;Description automatically generated">
            <a:extLst>
              <a:ext uri="{FF2B5EF4-FFF2-40B4-BE49-F238E27FC236}">
                <a16:creationId xmlns="" xmlns:a16="http://schemas.microsoft.com/office/drawing/2014/main" id="{DA5B6F1C-D43A-4405-AC0C-292618594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19" y="-71692"/>
            <a:ext cx="9585561" cy="533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7.16: © K. Kikkeri, https://commons.wikimedia.org/wiki/File:M0123 fFluxCurrent.svg,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756D2E01-15E3-40CA-8EE3-8C28365264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93" y="-1933074"/>
            <a:ext cx="7293814" cy="1031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0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7.17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A7B93551-7F8E-4658-BF88-61FE60E77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33" y="0"/>
            <a:ext cx="8442933" cy="528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5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7.18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0C6FE28-E1AC-40D7-AF94-03909E041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545" y="121018"/>
            <a:ext cx="7440909" cy="530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4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7.19: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Ndthe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https://commons.wikimedia.org/wiki/File:HysteresisSVG.svg,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(https://creativecommons.org/licenses/by-sa/3.0/deed.en),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98" y="281354"/>
            <a:ext cx="5493556" cy="473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8.1: © Y. Qin, https://commons.wikimedia.org/wiki/File:M0003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fCoilBarMagnet.svg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(https://creativecommons.org/licenses/by/4.0/), modified from the original.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" y="750258"/>
            <a:ext cx="10058400" cy="439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8.2: E. Bach, https://commons.wikimedia.org/wiki/File:Faraday emf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experiment.svg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public domain via CC0 1.0 (https://creativecommons.org/publicdomain/zero/1.0/deed.en), modified from the original.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76847"/>
            <a:ext cx="10058400" cy="408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2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8.3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09EBABA9-BD55-4670-93BA-CED84AA5B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48" y="0"/>
            <a:ext cx="7359793" cy="530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8.4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24DB04D8-8F7B-4317-A22B-4311B09EEA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577" y="0"/>
            <a:ext cx="7376846" cy="532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EF4B2D6-5FA4-41F6-A385-A89A3DC62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224" y="0"/>
            <a:ext cx="7495551" cy="541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3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2.4: © Y. Qin, https://commons.wikimedia.org/wiki/File:M0003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fBarMagnet.svg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3.0 (https://creativecommons.org/licenses/by/3.0/).</a:t>
            </a:r>
          </a:p>
        </p:txBody>
      </p:sp>
      <p:pic>
        <p:nvPicPr>
          <p:cNvPr id="5" name="Picture 4" descr="A picture containing orange&#10;&#10;Description automatically generated">
            <a:extLst>
              <a:ext uri="{FF2B5EF4-FFF2-40B4-BE49-F238E27FC236}">
                <a16:creationId xmlns="" xmlns:a16="http://schemas.microsoft.com/office/drawing/2014/main" id="{CB99A22B-6270-4C7F-831F-004DD7F47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18661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8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8.6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D070ECDA-C058-4FB3-B318-356056B5D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51" y="-64093"/>
            <a:ext cx="5212498" cy="537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3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8.7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94BBA4D8-B89C-4795-8552-0C8B86EB1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177" y="-140895"/>
            <a:ext cx="5083645" cy="54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3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335" y="53663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BillC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https://commons.wikimedia.org/wiki/File:Transformer3d col3.svg,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83" y="253219"/>
            <a:ext cx="7040058" cy="536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8.9</a:t>
            </a:r>
          </a:p>
        </p:txBody>
      </p:sp>
      <p:pic>
        <p:nvPicPr>
          <p:cNvPr id="3" name="Picture 2" descr="A close up of a clock&#10;&#10;Description automatically generated">
            <a:extLst>
              <a:ext uri="{FF2B5EF4-FFF2-40B4-BE49-F238E27FC236}">
                <a16:creationId xmlns="" xmlns:a16="http://schemas.microsoft.com/office/drawing/2014/main" id="{D02994A7-BEE8-42D4-9408-6086CA5B3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79" y="330181"/>
            <a:ext cx="9160042" cy="483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92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SpinningSpark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https://en.wikipedia.org/wiki/File:Transformer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balance.svg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01004"/>
            <a:ext cx="10058400" cy="32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3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8.11</a:t>
            </a:r>
          </a:p>
        </p:txBody>
      </p:sp>
      <p:pic>
        <p:nvPicPr>
          <p:cNvPr id="3" name="Picture 2" descr="A picture containing sky, object, antenna&#10;&#10;Description automatically generated">
            <a:extLst>
              <a:ext uri="{FF2B5EF4-FFF2-40B4-BE49-F238E27FC236}">
                <a16:creationId xmlns="" xmlns:a16="http://schemas.microsoft.com/office/drawing/2014/main" id="{9190F877-30E8-475E-A1BC-6A69E13A5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989" y="-7041"/>
            <a:ext cx="3877214" cy="54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8.12: C. Burks, https://en.wikipedia.org/wiki/File:Displacement current in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capacitor.svg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Heavily modified by author.</a:t>
            </a:r>
          </a:p>
        </p:txBody>
      </p:sp>
      <p:pic>
        <p:nvPicPr>
          <p:cNvPr id="5" name="Picture 4" descr="A close up of a lamp&#10;&#10;Description automatically generated">
            <a:extLst>
              <a:ext uri="{FF2B5EF4-FFF2-40B4-BE49-F238E27FC236}">
                <a16:creationId xmlns="" xmlns:a16="http://schemas.microsoft.com/office/drawing/2014/main" id="{0B490F2C-41E4-4C64-8C6E-EEAA83970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688" y="0"/>
            <a:ext cx="3734624" cy="531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96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8.13: C. Burks, https://en.wikipedia.org/wiki/File:Displacement current in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capacitor.svg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Heavily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313" y="0"/>
            <a:ext cx="4372476" cy="512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9.1: © Y. Qin, https://commons.wikimedia.org/wiki/File:M0142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fSphericalPhasefront.svg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89E1262-881F-4F1C-A6E0-A0FC481C8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151" y="-214604"/>
            <a:ext cx="5607698" cy="560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9.2: © Y. Qin, https://commons.wikimedia.org/wiki/File:M0142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fCylindricalPhasefront.svg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B61BBCAE-AC42-41B4-8EF4-87D433999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34" y="0"/>
            <a:ext cx="5495731" cy="549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2.5: © Y. Qin, https://commons.wikimedia.org/wiki/File:M0003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fCoilBarMagnet.svg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="" xmlns:a16="http://schemas.microsoft.com/office/drawing/2014/main" id="{607E65B6-3C0C-4E1E-BC0A-3746A8115C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385" y="-559837"/>
            <a:ext cx="6455229" cy="645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9.3: © Y. Qin, https://commons.wikimedia.org/wiki/File:M0142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fPlanarPhasefront.svg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B9281E3-1A03-4959-9393-4488D62133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63" y="-1147667"/>
            <a:ext cx="7444273" cy="744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9.4: © Y. Qin, https://commons.wikimedia.org/wiki/File:M0142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fPlaneWavesReflector.svg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38D4E62-3231-493F-8168-3C49D74F38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594" y="0"/>
            <a:ext cx="5596812" cy="559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9.5: © Y. Qin, https://commons.wikimedia.org/wiki/File:M0142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fLocallyPlanar.svg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A557AB3-3CBB-424A-BE4F-4072C143EC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18" y="0"/>
            <a:ext cx="5307563" cy="530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8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9.6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C8AFCCC4-FE72-4120-83E1-87CC91A85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451" y="0"/>
            <a:ext cx="5633097" cy="54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8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9.7: © E.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Boutet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https://en.wikipedia.org/wiki/File:Onde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electromagnetique.svg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 Heavily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56534"/>
            <a:ext cx="10058400" cy="34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9.8</a:t>
            </a:r>
          </a:p>
        </p:txBody>
      </p:sp>
      <p:pic>
        <p:nvPicPr>
          <p:cNvPr id="3" name="Picture 2" descr="A picture containing photo, object&#10;&#10;Description automatically generated">
            <a:extLst>
              <a:ext uri="{FF2B5EF4-FFF2-40B4-BE49-F238E27FC236}">
                <a16:creationId xmlns="" xmlns:a16="http://schemas.microsoft.com/office/drawing/2014/main" id="{5501342C-54B1-4EA9-A88E-7ECF18421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388" y="0"/>
            <a:ext cx="5687224" cy="529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2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9.9: RJB1, https://commons.wikimedia.org/wiki/File:Linearly Polarized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Wave.svg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Modified by author.</a:t>
            </a: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="" xmlns:a16="http://schemas.microsoft.com/office/drawing/2014/main" id="{4CBB4A47-C9BD-4D7E-88EE-3C290171EB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59" y="93306"/>
            <a:ext cx="7081282" cy="512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4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9.10: Dave3457, https://en.wikipedia.org/wiki/File:Circular.Polarization.Circularly.Polarized.Light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With.Components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Left.Handed.svg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public domain.</a:t>
            </a:r>
          </a:p>
        </p:txBody>
      </p:sp>
      <p:pic>
        <p:nvPicPr>
          <p:cNvPr id="3" name="Picture 2" descr="A picture containing outdoor, front&#10;&#10;Description automatically generated">
            <a:extLst>
              <a:ext uri="{FF2B5EF4-FFF2-40B4-BE49-F238E27FC236}">
                <a16:creationId xmlns="" xmlns:a16="http://schemas.microsoft.com/office/drawing/2014/main" id="{D968C202-3E2E-4FB3-B743-0E6477D78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327" y="0"/>
            <a:ext cx="8071345" cy="525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7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9.11: Dave3457, https://en.wikipedia.org/wiki/File:Circular.Polarization.Circularly.Polarized.Light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Without.Components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Left.Handed.svg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https://en.wikipedia.org/wiki/File:Circular.Polarization.Circularly.Polarized.Light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Without.Components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Right.Handed.svg,public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domain.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9963C3A-6351-43BD-B984-ABF744455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149"/>
            <a:ext cx="6822405" cy="4002833"/>
          </a:xfrm>
          <a:prstGeom prst="rect">
            <a:avLst/>
          </a:prstGeom>
        </p:spPr>
      </p:pic>
      <p:pic>
        <p:nvPicPr>
          <p:cNvPr id="5" name="Picture 4" descr="A picture containing object, fan&#10;&#10;Description automatically generated">
            <a:extLst>
              <a:ext uri="{FF2B5EF4-FFF2-40B4-BE49-F238E27FC236}">
                <a16:creationId xmlns="" xmlns:a16="http://schemas.microsoft.com/office/drawing/2014/main" id="{1B76389A-3786-49BE-9818-602AEB4F9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050" y="-67267"/>
            <a:ext cx="7060950" cy="41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48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2.6: © Y. Qin, https://commons.wikimedia.org/wiki/File:M0003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fFqvB.svg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picture containing object, indoor&#10;&#10;Description automatically generated">
            <a:extLst>
              <a:ext uri="{FF2B5EF4-FFF2-40B4-BE49-F238E27FC236}">
                <a16:creationId xmlns="" xmlns:a16="http://schemas.microsoft.com/office/drawing/2014/main" id="{0490090E-599F-4D79-B326-49F1F95FE1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28" y="-111967"/>
            <a:ext cx="5606143" cy="56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6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2.7: © Y. Qin, https://commons.wikimedia.org/wiki/File:M0003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fFieldLinesBarMagnet.svg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9E412A22-4B9D-43D2-9300-B148C3F2B5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341" y="-186612"/>
            <a:ext cx="6147318" cy="614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2.8: © Y. Qin, https://commons.wikimedia.org/wiki/File:0003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fFieldLinesCoil.svg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A4BE938C-AF2A-4AF6-9B0A-6D94FD8583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83" y="-167951"/>
            <a:ext cx="6212633" cy="621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9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3.1: Dmitry G, https://en.wikipedia.org/wiki/File:Mastech test leads.JPG,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="" xmlns:a16="http://schemas.microsoft.com/office/drawing/2014/main" id="{2F5AF39A-A1B0-4FE6-A8E2-B94C648CEB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106" y="93307"/>
            <a:ext cx="6823788" cy="511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3.2: © Tkgd2007, https://commons.wikimedia.org/wiki/File:Coaxial cable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cutaway.svg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3.0 (https://creativecommons.org/licenses/by/3.0/). Minor modifications from the original.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524" y="168813"/>
            <a:ext cx="8079794" cy="47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3.3: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SpinningSpark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https://en.wikipedia.org/wiki/File:Microstrip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structure.svg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3.0 (https://creativecommons.org/licenses/by-sa/3.0/). Minor modifications from the original.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64201"/>
            <a:ext cx="10058400" cy="34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6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3.4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04714D3-9541-41A7-8A83-81F4B48455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671" y="-201962"/>
            <a:ext cx="5216658" cy="555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Credit and Source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Figures which do not include an image credit </a:t>
            </a:r>
            <a:r>
              <a:rPr lang="en-US" b="1" dirty="0" smtClean="0"/>
              <a:t>OR</a:t>
            </a:r>
            <a:r>
              <a:rPr lang="en-US" dirty="0" smtClean="0"/>
              <a:t> which are indicated as “modified”:</a:t>
            </a:r>
          </a:p>
          <a:p>
            <a:pPr lvl="1"/>
            <a:r>
              <a:rPr lang="en-US" dirty="0" smtClean="0"/>
              <a:t>These figures should be credited as follows: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Figure </a:t>
            </a:r>
            <a:r>
              <a:rPr lang="en-US" sz="2000" i="1" dirty="0" smtClean="0"/>
              <a:t>figure-number</a:t>
            </a:r>
            <a:r>
              <a:rPr lang="en-US" sz="2000" dirty="0" smtClean="0"/>
              <a:t> from S.W. Ellingson (2018), </a:t>
            </a:r>
            <a:r>
              <a:rPr lang="en-US" sz="2000" i="1" dirty="0" smtClean="0"/>
              <a:t>Electromagnetics Vol. 1</a:t>
            </a:r>
            <a:r>
              <a:rPr lang="en-US" sz="2000" dirty="0" smtClean="0"/>
              <a:t>, VT Publishing,    	CC BY-SA 4.0, </a:t>
            </a:r>
            <a:r>
              <a:rPr lang="en-US" sz="2000" dirty="0" smtClean="0">
                <a:hlinkClick r:id="rId2"/>
              </a:rPr>
              <a:t>https://doi.org/10.21061/electromagnetics-vol-1</a:t>
            </a:r>
            <a:endParaRPr lang="en-US" sz="2000" dirty="0" smtClean="0"/>
          </a:p>
          <a:p>
            <a:pPr lvl="1"/>
            <a:r>
              <a:rPr lang="en-US" dirty="0" err="1"/>
              <a:t>Inkscape</a:t>
            </a:r>
            <a:r>
              <a:rPr lang="en-US" dirty="0"/>
              <a:t> SVG </a:t>
            </a:r>
            <a:r>
              <a:rPr lang="en-US" dirty="0" smtClean="0"/>
              <a:t>files for these figures are available </a:t>
            </a:r>
            <a:r>
              <a:rPr lang="en-US" dirty="0" smtClean="0"/>
              <a:t>as part of the source code distribution available via the same URL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Other figures:</a:t>
            </a:r>
          </a:p>
          <a:p>
            <a:pPr lvl="1"/>
            <a:r>
              <a:rPr lang="en-US" dirty="0" smtClean="0"/>
              <a:t>These figures should be credited as indicated.</a:t>
            </a:r>
          </a:p>
          <a:p>
            <a:pPr lvl="1"/>
            <a:r>
              <a:rPr lang="en-US" dirty="0" smtClean="0"/>
              <a:t>Source files are typically available via the URL indicated in the image credit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4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D7D5B89-E09A-42C4-9E4E-2459B340A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96" y="793102"/>
            <a:ext cx="11124407" cy="433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3.6: © Averse, https://en.wikipedia.org/wiki/File:Diplexer1.jpg,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2.0 Germany (https://creativecommons.org/licenses/by-sa/2.0/de/deed.en).</a:t>
            </a:r>
          </a:p>
        </p:txBody>
      </p:sp>
      <p:pic>
        <p:nvPicPr>
          <p:cNvPr id="3" name="Picture 2" descr="A picture containing indoor, wall&#10;&#10;Description automatically generated">
            <a:extLst>
              <a:ext uri="{FF2B5EF4-FFF2-40B4-BE49-F238E27FC236}">
                <a16:creationId xmlns="" xmlns:a16="http://schemas.microsoft.com/office/drawing/2014/main" id="{287D4DD2-7A79-45FE-AE5F-AD24E4942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024" y="121298"/>
            <a:ext cx="4065952" cy="512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3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3.7: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BigRiz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https://en.wikipedia.org/wiki/File:Fibreoptic.jpg,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Unported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(https://creativecommons.org/licenses/by-sa/3.0/deed.en).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805" y="365760"/>
            <a:ext cx="2791718" cy="423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11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3.8: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Omegatron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https://commons.wikimedia.org/wiki/File:Transmission line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symbols.svg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Unported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(https://creativecommons.org/licenses/by-sa/3.0/deed.en). Modified.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42" y="168812"/>
            <a:ext cx="4911116" cy="517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3.9</a:t>
            </a:r>
          </a:p>
        </p:txBody>
      </p:sp>
      <p:pic>
        <p:nvPicPr>
          <p:cNvPr id="3" name="Picture 2" descr="A screen shot of a clock&#10;&#10;Description automatically generated">
            <a:extLst>
              <a:ext uri="{FF2B5EF4-FFF2-40B4-BE49-F238E27FC236}">
                <a16:creationId xmlns="" xmlns:a16="http://schemas.microsoft.com/office/drawing/2014/main" id="{FF059FA5-DC12-4757-A1B8-9052356FE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20" y="156809"/>
            <a:ext cx="10731759" cy="502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9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Omegatron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https://commons.wikimedia.org/wiki/File:Transmission line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element.svg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Unported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(https://creativecommons.org/licenses/by-sa/3.0/deed.en). Modified.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5" y="323885"/>
            <a:ext cx="988695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3.11: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Omegatron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https://commons.wikimedia.org/wiki/File:Transmission line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element.svg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Unported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(https://creativecommons.org/licenses/by-sa/3.0/deed.en). Modified.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281DCCA-F069-4E8C-92B7-1F86E0B76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66" y="1291389"/>
            <a:ext cx="11329067" cy="327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3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EE482B7-00C4-4E65-B806-97795B99D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894" y="157441"/>
            <a:ext cx="8416211" cy="503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8861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3.13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CF5933C4-17FF-4895-B7E2-A9E50A730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248" y="-108340"/>
            <a:ext cx="7987503" cy="550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0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3.14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C3C6859E-472F-4381-91AA-2B5C917DD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438" y="-149290"/>
            <a:ext cx="5471123" cy="545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1.1 © V.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Blacus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https://commons.wikimedia.org/wiki/File:Electromagnetic-Spectrum.svg,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B678743-4BB3-4DED-AFB3-33BDB30C4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521" y="102637"/>
            <a:ext cx="3296957" cy="500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3.15: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Arj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https://en.wikipedia.org/wiki/File:RG-59.jpg,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Unported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(https://creativecommons.org/licenses/by-sa/3.0/deed.en).</a:t>
            </a:r>
          </a:p>
        </p:txBody>
      </p:sp>
      <p:pic>
        <p:nvPicPr>
          <p:cNvPr id="3" name="Picture 2" descr="A picture containing indoor, object&#10;&#10;Description automatically generated">
            <a:extLst>
              <a:ext uri="{FF2B5EF4-FFF2-40B4-BE49-F238E27FC236}">
                <a16:creationId xmlns="" xmlns:a16="http://schemas.microsoft.com/office/drawing/2014/main" id="{75AF3725-9817-48FA-8B9E-FFB841D47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098" y="261128"/>
            <a:ext cx="6961803" cy="486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3.16: © 7head7metal7, https://commons.wikimedia.org/wiki/File:Microstrip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scheme.svg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3.0 (https://creativecommons.org/licenses/by-sa/3.0/). Minor modifications from the original.</a:t>
            </a:r>
          </a:p>
        </p:txBody>
      </p:sp>
      <p:pic>
        <p:nvPicPr>
          <p:cNvPr id="3" name="Picture 2" descr="A picture containing antenna, table&#10;&#10;Description automatically generated">
            <a:extLst>
              <a:ext uri="{FF2B5EF4-FFF2-40B4-BE49-F238E27FC236}">
                <a16:creationId xmlns="" xmlns:a16="http://schemas.microsoft.com/office/drawing/2014/main" id="{F4C36BFA-F8A3-43FC-BB1D-245F6DA02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41" y="982027"/>
            <a:ext cx="11557518" cy="380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3.17</a:t>
            </a:r>
          </a:p>
        </p:txBody>
      </p:sp>
      <p:pic>
        <p:nvPicPr>
          <p:cNvPr id="3" name="Picture 2" descr="A picture containing shoji&#10;&#10;Description automatically generated">
            <a:extLst>
              <a:ext uri="{FF2B5EF4-FFF2-40B4-BE49-F238E27FC236}">
                <a16:creationId xmlns="" xmlns:a16="http://schemas.microsoft.com/office/drawing/2014/main" id="{EACE4CC3-20D5-40FD-BA12-F5ED7293C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55" y="365756"/>
            <a:ext cx="10588690" cy="470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3.18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82F67512-9634-4F69-BA0C-F93D18E52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95" y="0"/>
            <a:ext cx="6702809" cy="525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3.19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="" xmlns:a16="http://schemas.microsoft.com/office/drawing/2014/main" id="{11DD9FD5-0A4B-43DD-8A7A-4031635AB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779" y="0"/>
            <a:ext cx="3468441" cy="536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456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3.20: by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Inductiveload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https://commons.wikimedia.org/wiki/File:Standing Wave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Ratio.svg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 Modifications from the original.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56" y="0"/>
            <a:ext cx="8236265" cy="53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4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3.21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="" xmlns:a16="http://schemas.microsoft.com/office/drawing/2014/main" id="{A6DAF90E-A34E-44B1-8514-8ED1D77A2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44" y="115486"/>
            <a:ext cx="7444312" cy="527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0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3.22</a:t>
            </a:r>
          </a:p>
        </p:txBody>
      </p:sp>
      <p:pic>
        <p:nvPicPr>
          <p:cNvPr id="3" name="Picture 2" descr="A picture containing object, antenna&#10;&#10;Description automatically generated">
            <a:extLst>
              <a:ext uri="{FF2B5EF4-FFF2-40B4-BE49-F238E27FC236}">
                <a16:creationId xmlns="" xmlns:a16="http://schemas.microsoft.com/office/drawing/2014/main" id="{6C708FA2-8E75-4F26-B244-8172857E5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506" y="218993"/>
            <a:ext cx="8042988" cy="514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6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3.23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="" xmlns:a16="http://schemas.microsoft.com/office/drawing/2014/main" id="{DD554CF7-95C2-4B13-B6ED-7C2060CE6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781" y="0"/>
            <a:ext cx="3418437" cy="541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5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3.24</a:t>
            </a:r>
          </a:p>
        </p:txBody>
      </p:sp>
      <p:pic>
        <p:nvPicPr>
          <p:cNvPr id="3" name="Picture 2" descr="A picture containing object, clock, antenna&#10;&#10;Description automatically generated">
            <a:extLst>
              <a:ext uri="{FF2B5EF4-FFF2-40B4-BE49-F238E27FC236}">
                <a16:creationId xmlns="" xmlns:a16="http://schemas.microsoft.com/office/drawing/2014/main" id="{2A450D1F-AF77-4A19-B719-F9C24A64B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41" y="111270"/>
            <a:ext cx="11306717" cy="528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1.2: © Y. Qin, https://commons.wikimedia.org/wiki/File:M0074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fClap.svg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="" xmlns:a16="http://schemas.microsoft.com/office/drawing/2014/main" id="{2C719E9F-606E-4CC4-944A-69DBFC1191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65560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3.25</a:t>
            </a:r>
          </a:p>
        </p:txBody>
      </p:sp>
      <p:pic>
        <p:nvPicPr>
          <p:cNvPr id="3" name="Picture 2" descr="A picture containing clock, object&#10;&#10;Description automatically generated">
            <a:extLst>
              <a:ext uri="{FF2B5EF4-FFF2-40B4-BE49-F238E27FC236}">
                <a16:creationId xmlns="" xmlns:a16="http://schemas.microsoft.com/office/drawing/2014/main" id="{A4FC1ADB-C570-4D96-9C5D-4C3E1DB11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86" y="773962"/>
            <a:ext cx="10380628" cy="448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3.26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6B406B2F-F772-4EA2-837C-742D0735B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94" y="-4665"/>
            <a:ext cx="5673011" cy="543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3.27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854B1EFE-6E97-494A-A3B7-CBDA615A9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94" y="0"/>
            <a:ext cx="5673012" cy="535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4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3.28</a:t>
            </a:r>
          </a:p>
        </p:txBody>
      </p:sp>
      <p:pic>
        <p:nvPicPr>
          <p:cNvPr id="3" name="Picture 2" descr="A close up of a clock&#10;&#10;Description automatically generated">
            <a:extLst>
              <a:ext uri="{FF2B5EF4-FFF2-40B4-BE49-F238E27FC236}">
                <a16:creationId xmlns="" xmlns:a16="http://schemas.microsoft.com/office/drawing/2014/main" id="{D51B454A-74B4-484E-BB37-361C256AE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96" y="451452"/>
            <a:ext cx="7744408" cy="48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3.29</a:t>
            </a:r>
          </a:p>
        </p:txBody>
      </p:sp>
      <p:pic>
        <p:nvPicPr>
          <p:cNvPr id="3" name="Picture 2" descr="A picture containing clock, object&#10;&#10;Description automatically generated">
            <a:extLst>
              <a:ext uri="{FF2B5EF4-FFF2-40B4-BE49-F238E27FC236}">
                <a16:creationId xmlns="" xmlns:a16="http://schemas.microsoft.com/office/drawing/2014/main" id="{E8FFBF50-BB28-4E7C-85FF-52DE8EAFC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756" y="175998"/>
            <a:ext cx="8474487" cy="522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4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3.30: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Spinningspark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https://commons.wikimedia.org/wiki/File:Stripline stub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matching.svg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3.0 (https://creativecommons.org/licenses/by-sa/3.0/). Minor modifications from the original: curly braces deleted.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" y="345696"/>
            <a:ext cx="10058400" cy="453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1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3.31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F0A04DB0-1E36-44A8-A201-44352B35C7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890" y="158620"/>
            <a:ext cx="5644312" cy="511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fCartesian.svg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E414E7E-F789-4685-8C1A-863FE57D0B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64" y="0"/>
            <a:ext cx="4850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4.2: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fPositionFixed.svg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 descr="A close up of a light&#10;&#10;Description automatically generated">
            <a:extLst>
              <a:ext uri="{FF2B5EF4-FFF2-40B4-BE49-F238E27FC236}">
                <a16:creationId xmlns="" xmlns:a16="http://schemas.microsoft.com/office/drawing/2014/main" id="{668D9A84-A807-4635-8529-4727C7B842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64" y="0"/>
            <a:ext cx="4850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4.3: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fPositionFree.svg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E7E59303-A302-43A2-962A-B5611B9503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1.3: © Y. Qin, https://commons.wikimedia.org/wiki/File:M0074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fTrumpet.svg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4.0 (https://creativecommons.org/licenses/by/4.0/).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EE67F4C-1EFA-45EB-B67A-0430B51D8B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49" y="0"/>
            <a:ext cx="5288902" cy="528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82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4.4: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fCartesianBasis.svg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2819A45-86BA-4EC5-AB07-EA1A80C934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21" y="-466531"/>
            <a:ext cx="5815157" cy="822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4.5: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fVecCart.svg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D76B8EC0-E539-4D47-8937-4497704F44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699" y="-149291"/>
            <a:ext cx="5432602" cy="768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4.6: © K. Kikkeri, https://commons.wikimedia.org/wiki/File:M0006 fRelativePosition.svg,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B2F82F4-7591-45D0-B146-6B8805FC36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266" y="-289250"/>
            <a:ext cx="7037468" cy="995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4.7: © K. Kikkeri, https://commons.wikimedia.org/wiki/File:M0006 fDotProductSpecialCases.svg,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8559FE54-D099-4FA3-A759-45C43B757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180" y="0"/>
            <a:ext cx="4850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4.8: © K. Kikkeri, https://commons.wikimedia.org/wiki/File:M0006 fDotProduct.svg,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09AFE98-3748-4D03-A338-A0FB0381D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8" y="-1203649"/>
            <a:ext cx="7280064" cy="1029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4.9: © K. Kikkeri, https://commons.wikimedia.org/wiki/File:M0006 fCrossProduct.svg,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807D2B6-449F-4D78-8BE7-22A0CC22E8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082" y="-335902"/>
            <a:ext cx="5777835" cy="816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4.10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drawing of a cartoon character&#10;&#10;Description automatically generated">
            <a:extLst>
              <a:ext uri="{FF2B5EF4-FFF2-40B4-BE49-F238E27FC236}">
                <a16:creationId xmlns="" xmlns:a16="http://schemas.microsoft.com/office/drawing/2014/main" id="{0608259C-08BF-41B1-AEE5-127D1E33A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20" y="-234701"/>
            <a:ext cx="4983759" cy="56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4.11: © K. Kikkeri, https://commons.wikimedia.org/wiki/File:M0096 fCylindricalCoordinates.svg,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F5C0A1F6-1840-455E-ABFA-ABFA539D09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576" y="-167951"/>
            <a:ext cx="5693859" cy="805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4.12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31ABBC68-125C-4CAF-8F9D-90F078BEA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947" y="-145325"/>
            <a:ext cx="5204105" cy="544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9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4.13: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https://commons.wikimedia.org/wiki/File:Cylindrical Coordinates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Example.svg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BC6A6CE-560D-4EAE-8B69-29D1929CE8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19" y="-531846"/>
            <a:ext cx="5115362" cy="723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1.4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="" xmlns:a16="http://schemas.microsoft.com/office/drawing/2014/main" id="{46A435AE-521B-41DB-AC22-18CCDEFE7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044" y="0"/>
            <a:ext cx="6073478" cy="541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4.14: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https://commons.wikimedia.org/wiki/File:Cylindrical Coordinates-Area of 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Circle.svg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E18A8B0-2FF2-4F7C-9B0A-6C9F42B615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992" y="-441089"/>
            <a:ext cx="5162015" cy="729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1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4.15: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https://commons.wikimedia.org/wiki/File:M0096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CylinderArea.svg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F3436D8A-8DC9-4F15-8BA8-9F117513D3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637" y="-1094142"/>
            <a:ext cx="5385949" cy="761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4.16: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https://commons.wikimedia.org/wiki/File:Spherical Coordinate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System.svg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57BF39F-AE2D-415C-A71B-EED6FBEA24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658" y="-213948"/>
            <a:ext cx="5152684" cy="728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7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4.17</a:t>
            </a:r>
          </a:p>
        </p:txBody>
      </p:sp>
      <p:pic>
        <p:nvPicPr>
          <p:cNvPr id="3" name="Picture 2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E60232C5-0F61-4FA8-9399-791A311C5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089" y="-202176"/>
            <a:ext cx="4977822" cy="563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4.18: © K. Kikkeri, https://commons.wikimedia.org/wiki/File:M0097 fArc.svg,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079483D4-2EF4-4D9D-9E2E-D4904930E4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536" y="-709128"/>
            <a:ext cx="5245990" cy="741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4.19: © K. Kikkeri, https://commons.wikimedia.org/wiki/File:M0097 fSphereArea.svg,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ight&#10;&#10;Description automatically generated">
            <a:extLst>
              <a:ext uri="{FF2B5EF4-FFF2-40B4-BE49-F238E27FC236}">
                <a16:creationId xmlns="" xmlns:a16="http://schemas.microsoft.com/office/drawing/2014/main" id="{F8820AB3-FF07-4FB2-8991-36D8A5CE18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654" y="-194157"/>
            <a:ext cx="5124692" cy="724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4.20: © K. Kikkeri, https://commons.wikimedia.org/wiki/File:Biot Savart Example.svg,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tar in the background&#10;&#10;Description automatically generated">
            <a:extLst>
              <a:ext uri="{FF2B5EF4-FFF2-40B4-BE49-F238E27FC236}">
                <a16:creationId xmlns="" xmlns:a16="http://schemas.microsoft.com/office/drawing/2014/main" id="{280B3E4D-00CE-4809-AAFE-96A88890F8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00" y="-3125756"/>
            <a:ext cx="8247799" cy="116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4.21: © Cronholm144, https://en.wikipedia.org/wiki/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File:Stokes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Theorem.svg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 Heavily modified by author.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680" y="389292"/>
            <a:ext cx="5466816" cy="448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https://commons.wikimedia.org/wiki/File:M0102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fCoulombsLaw.svg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4" name="Picture 3" descr="A close up of a football ball&#10;&#10;Description automatically generated">
            <a:extLst>
              <a:ext uri="{FF2B5EF4-FFF2-40B4-BE49-F238E27FC236}">
                <a16:creationId xmlns="" xmlns:a16="http://schemas.microsoft.com/office/drawing/2014/main" id="{01F99B6F-7CFB-4507-ACEB-8EFAB35CE9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426" y="-401053"/>
            <a:ext cx="6533147" cy="653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7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5.2: © K. Kikkeri, https://commons.wikimedia.org/wiki/File:M0104 fRing.svg,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C0718BD-0878-43D7-8D98-BBBB1F158A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598" y="-376990"/>
            <a:ext cx="6146803" cy="869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658" y="528479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1.5</a:t>
            </a:r>
          </a:p>
        </p:txBody>
      </p:sp>
      <p:pic>
        <p:nvPicPr>
          <p:cNvPr id="4" name="Picture 3" descr="A close up of text on a white background&#10;&#10;Description automatically generated">
            <a:extLst>
              <a:ext uri="{FF2B5EF4-FFF2-40B4-BE49-F238E27FC236}">
                <a16:creationId xmlns="" xmlns:a16="http://schemas.microsoft.com/office/drawing/2014/main" id="{38360E2E-84CE-4209-AFDF-7C5094295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547" y="225083"/>
            <a:ext cx="3000770" cy="539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5.3: © K. Kikkeri, https://commons.wikimedia.org/wiki/File:M0104 fDisk.svg,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865" y="254195"/>
            <a:ext cx="5702270" cy="462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5.4: © K. Kikkeri, https://commons.wikimedia.org/wiki/File:4.5 m0149 commons.svg,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60CB286-632F-45D9-8F29-56414AC844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242" y="-930442"/>
            <a:ext cx="7414131" cy="1048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5.5: © K. Kikkeri, https://commons.wikimedia.org/wiki/File:M0064 fResistor.svg,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tar filled sky&#10;&#10;Description automatically generated">
            <a:extLst>
              <a:ext uri="{FF2B5EF4-FFF2-40B4-BE49-F238E27FC236}">
                <a16:creationId xmlns="" xmlns:a16="http://schemas.microsoft.com/office/drawing/2014/main" id="{A8E48CA8-2ECE-4489-84BB-B5F6B9414E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788" y="442731"/>
            <a:ext cx="7526424" cy="1064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5.6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="" xmlns:a16="http://schemas.microsoft.com/office/drawing/2014/main" id="{93CE9109-C008-4759-AB7E-F10E017AD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11" y="85644"/>
            <a:ext cx="11169377" cy="52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5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5.7: © K. Kikkeri, https://commons.wikimedia.org/wiki/File:M0020 fPEC.svg,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0810C58-B956-4E95-A344-4BF0B0EFC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619" y="258993"/>
            <a:ext cx="9178761" cy="1297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5.8: © K. Kikkeri, https://commons.wikimedia.org/wiki/File:M0020 fKVL.svg,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1FA7819-2B5B-4AEB-B241-E1C4680D64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95" y="-477726"/>
            <a:ext cx="8210886" cy="1161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5.9: © K. Kikkeri, https://commons.wikimedia.org/wiki/File:M0021 fPEC.svg,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EFFFB09-21E7-40E0-A1F4-EBE80F0AFC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957" y="370791"/>
            <a:ext cx="7887371" cy="1115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5.10: © K. Kikkeri, https://commons.wikimedia.org/wiki/File:M0021 fGL.svg,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A9E14908-021F-4356-A720-F077ADDFFB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6" y="0"/>
            <a:ext cx="6861302" cy="970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2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5.11: © K. Kikkeri, https://commons.wikimedia.org/wiki/File:M0025 fFlatSlab.svg,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8E5AB212-91E3-4277-83AA-8DD7AB3E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008" y="-462059"/>
            <a:ext cx="7357984" cy="1040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6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5.12: by C. Burks, https://commons.wikimedia.org/wiki/File:Electrostatic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induction.svg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public domain. Minor modifications.</a:t>
            </a:r>
          </a:p>
        </p:txBody>
      </p:sp>
      <p:pic>
        <p:nvPicPr>
          <p:cNvPr id="3" name="Picture 2" descr="A star filled sky&#10;&#10;Description automatically generated">
            <a:extLst>
              <a:ext uri="{FF2B5EF4-FFF2-40B4-BE49-F238E27FC236}">
                <a16:creationId xmlns="" xmlns:a16="http://schemas.microsoft.com/office/drawing/2014/main" id="{BD134EE8-5784-4596-8268-D3F7BF919F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127" y="144380"/>
            <a:ext cx="7119746" cy="488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2.1: © M.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Goldammer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fTwoChargedParticles.svg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B63998F-3682-4D3D-AD8F-20E73A460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327" y="-2446176"/>
            <a:ext cx="9806473" cy="980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7ADF277-FDC8-49C1-85B5-84DA368B1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234" y="285910"/>
            <a:ext cx="8421532" cy="507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5.14</a:t>
            </a:r>
          </a:p>
        </p:txBody>
      </p:sp>
      <p:pic>
        <p:nvPicPr>
          <p:cNvPr id="3" name="Picture 2" descr="A picture containing screenshot&#10;&#10;Description automatically generated">
            <a:extLst>
              <a:ext uri="{FF2B5EF4-FFF2-40B4-BE49-F238E27FC236}">
                <a16:creationId xmlns="" xmlns:a16="http://schemas.microsoft.com/office/drawing/2014/main" id="{1377472C-96FD-4E14-9994-A9868FC88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0" y="196060"/>
            <a:ext cx="11165259" cy="517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8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5.15: © K.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Kikkeri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https://commons.wikimedia.org/wiki/File:M0113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fCapCoax.svg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217B023F-526C-4797-A972-6F07500D95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036" y="91252"/>
            <a:ext cx="7845928" cy="1109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6.1: © K. Kikkeri, https://commons.wikimedia.org/wiki/File:M0101 fMatEx1.svg,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="" xmlns:a16="http://schemas.microsoft.com/office/drawing/2014/main" id="{7756F001-8D77-4A67-A5A1-BE44724C5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40" y="-1102142"/>
            <a:ext cx="8857920" cy="1252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6.2: © K. Kikkeri, https://commons.wikimedia.org/wiki/File:M0071 fMatEx1.svg,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9CCF1F4B-6169-404B-A9B8-8E57C9C210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165" y="-175663"/>
            <a:ext cx="7237669" cy="1023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5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6.3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sky&#10;&#10;Description automatically generated">
            <a:extLst>
              <a:ext uri="{FF2B5EF4-FFF2-40B4-BE49-F238E27FC236}">
                <a16:creationId xmlns="" xmlns:a16="http://schemas.microsoft.com/office/drawing/2014/main" id="{0937C0E1-D75C-467B-A7BB-71284F977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069" y="314500"/>
            <a:ext cx="7385861" cy="476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3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7.1: © Youming / K. Kikkeri, https://commons.wikimedia.org/wiki/File:M0018 fGLMBarMagnet (2).svg, 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86A1670-845E-400B-8437-387D6310B5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352" y="-184485"/>
            <a:ext cx="5827295" cy="582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7.2: © K. Kikkeri, https://commons.wikimedia.org/wiki/File:M0019 fACL.svg,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0ACA6998-3085-4127-80A1-0125DADCD1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693" y="-1325563"/>
            <a:ext cx="6836614" cy="966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7.3: © K. Kikkeri, https://commons.wikimedia.org/wiki/File:M0119 fLSW.svg,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891107A-CAD0-48E4-A29B-62F53CFC21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69" y="-88231"/>
            <a:ext cx="5585330" cy="78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7.4: ©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Jfmelero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https://et.wikipedia.org/wiki/Fail:Manoderecha.svg,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(https://creativecommons.org/licenses/by-sa/4.0/), modified.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029" y="306272"/>
            <a:ext cx="5669941" cy="457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2.2: © M.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Goldammer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https://commons.wikimedia.org/wiki/File:M0002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fForceMap.svg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716D43C-EC02-4B3E-923D-BE1F7BBB1E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-74644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7.5: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Zureks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https://en.wikipedia.org/wiki/File:Solenoid-1.png,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domain.</a:t>
            </a:r>
          </a:p>
        </p:txBody>
      </p:sp>
      <p:pic>
        <p:nvPicPr>
          <p:cNvPr id="3" name="Picture 2" descr="A picture containing table, metalware, indoor, sky&#10;&#10;Description automatically generated">
            <a:extLst>
              <a:ext uri="{FF2B5EF4-FFF2-40B4-BE49-F238E27FC236}">
                <a16:creationId xmlns="" xmlns:a16="http://schemas.microsoft.com/office/drawing/2014/main" id="{97D849B4-3B1B-44FD-BDB4-F64E87F3D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1140994"/>
            <a:ext cx="100965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4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7.6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92635130-3004-4BE3-9E29-E6B05F772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51" y="406471"/>
            <a:ext cx="7934698" cy="495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7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7.7: © Geek3, https://commons.wikimedia.org/wiki/File:VFPt Solenoid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correct.svg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CC BY SA 3.0 (https://creativecommons.org/licenses/by-sa/3.0/).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1CFBC0E0-E4ED-4FC0-B520-9D9710210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68" y="514473"/>
            <a:ext cx="10692063" cy="436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7.8: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Chetvorno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https://en.wikipedia.org/wiki/File:Magnetic field of loop 3.svg,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public domain via CC0 1.0, modified.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26" y="365760"/>
            <a:ext cx="5664765" cy="463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7.9: © K. Kikkeri, https://commons.wikimedia.org/wiki/File:M0120 fPath.svg,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316" y="267286"/>
            <a:ext cx="5055867" cy="487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7.10: Slick, https://en.wikipedia.org/wiki/File:3Com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OfficeConnect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ADSL Wireless 11g Firewall Router 2012-10-28-0869.jpg, public domain via CC0 1.0 (https://creativecommons.org/publicdomain/zero/1.0/deed.en).</a:t>
            </a:r>
          </a:p>
        </p:txBody>
      </p:sp>
      <p:pic>
        <p:nvPicPr>
          <p:cNvPr id="3" name="Picture 2" descr="A circuit board&#10;&#10;Description automatically generated">
            <a:extLst>
              <a:ext uri="{FF2B5EF4-FFF2-40B4-BE49-F238E27FC236}">
                <a16:creationId xmlns="" xmlns:a16="http://schemas.microsoft.com/office/drawing/2014/main" id="{3C825170-E9A5-4F81-A341-8D0443B0B2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818" y="212593"/>
            <a:ext cx="6996363" cy="466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8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7.11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F94FD55-8C5C-4BA2-BC05-138930176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298" y="0"/>
            <a:ext cx="5705403" cy="524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1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7.12 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56AC6899-73F1-4212-9CC9-BD54B4D4C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661" y="0"/>
            <a:ext cx="6056677" cy="53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0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Fig. 7.13 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90BD05D5-1C79-4EE5-8FF4-C232495827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501" y="169785"/>
            <a:ext cx="9160997" cy="518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5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E2F6E524-FCED-4A87-BCBB-214297FE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68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Fig. 7.14: © K. Kikkeri, https://commons.wikimedia.org/wiki/File:M0022 fBoundary.svg,</a:t>
            </a:r>
            <a:b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800" dirty="0">
                <a:latin typeface="Arial" panose="020B0604020202020204" pitchFamily="34" charset="0"/>
                <a:cs typeface="Arial" panose="020B0604020202020204" pitchFamily="34" charset="0"/>
              </a:rPr>
              <a:t>CC BY SA 4.0 (https://creativecommons.org/licenses/by-sa/4.0/).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black background&#10;&#10;Description automatically generated">
            <a:extLst>
              <a:ext uri="{FF2B5EF4-FFF2-40B4-BE49-F238E27FC236}">
                <a16:creationId xmlns="" xmlns:a16="http://schemas.microsoft.com/office/drawing/2014/main" id="{19D3AA1D-1D17-4554-9584-78CDBFB4F9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233" y="-144379"/>
            <a:ext cx="8160088" cy="1153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3071</TotalTime>
  <Words>1371</Words>
  <Application>Microsoft Office PowerPoint</Application>
  <PresentationFormat>Widescreen</PresentationFormat>
  <Paragraphs>136</Paragraphs>
  <Slides>128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32" baseType="lpstr">
      <vt:lpstr>Arial</vt:lpstr>
      <vt:lpstr>Calibri</vt:lpstr>
      <vt:lpstr>Calibri Light</vt:lpstr>
      <vt:lpstr>Office Theme</vt:lpstr>
      <vt:lpstr>Figures from Electromagnetics Vol. 1  August 7, 2019</vt:lpstr>
      <vt:lpstr>Image Credit and Source Files</vt:lpstr>
      <vt:lpstr>Fig. 1.1 © V. Blacus, https://commons.wikimedia.org/wiki/File:Electromagnetic-Spectrum.svg, CC BY SA 3.0 (https://creativecommons.org/licenses/by-sa/3.0/).</vt:lpstr>
      <vt:lpstr>Fig. 1.2: © Y. Qin, https://commons.wikimedia.org/wiki/File:M0074 fClap.svg, CC BY 4.0 (https://creativecommons.org/licenses/by/4.0/).</vt:lpstr>
      <vt:lpstr>Fig. 1.3: © Y. Qin, https://commons.wikimedia.org/wiki/File:M0074 fTrumpet.svg, CC BY 4.0 (https://creativecommons.org/licenses/by/4.0/).</vt:lpstr>
      <vt:lpstr>Fig. 1.4</vt:lpstr>
      <vt:lpstr>Fig. 1.5</vt:lpstr>
      <vt:lpstr>Fig. 2.1: © M. Goldammer, https://commons.wikimedia.org/wiki/File:M0002 fTwoChargedParticles.svg, CC BY SA 4.0 (https://creativecommons.org/licenses/by-sa/4.0/).</vt:lpstr>
      <vt:lpstr>Fig. 2.2: © M. Goldammer, https://commons.wikimedia.org/wiki/File:M0002 fForceMap.svg, CC BY SA 4.0 (https://creativecommons.org/licenses/by-sa/4.0/).</vt:lpstr>
      <vt:lpstr>Fig. 2.3: © Y. Qin, https://commons.wikimedia.org/wiki/File:M0002 fBatCap.svg, CC BY 3.0 (https://creativecommons.org/licenses/by/3.0/).</vt:lpstr>
      <vt:lpstr>Fig. 2.4: © Y. Qin, https://commons.wikimedia.org/wiki/File:M0003 fBarMagnet.svg, CC BY 3.0 (https://creativecommons.org/licenses/by/3.0/).</vt:lpstr>
      <vt:lpstr>Fig. 2.5: © Y. Qin, https://commons.wikimedia.org/wiki/File:M0003 fCoilBarMagnet.svg, CC BY 4.0 (https://creativecommons.org/licenses/by/4.0/).</vt:lpstr>
      <vt:lpstr>Fig. 2.6: © Y. Qin, https://commons.wikimedia.org/wiki/File:M0003 fFqvB.svg, CC BY 4.0 (https://creativecommons.org/licenses/by/4.0/).</vt:lpstr>
      <vt:lpstr>Fig. 2.7: © Y. Qin, https://commons.wikimedia.org/wiki/File:M0003 fFieldLinesBarMagnet.svg, CC BY 4.0 (https://creativecommons.org/licenses/by/4.0/).</vt:lpstr>
      <vt:lpstr>Fig. 2.8: © Y. Qin, https://commons.wikimedia.org/wiki/File:0003 fFieldLinesCoil.svg, CC BY 4.0 (https://creativecommons.org/licenses/by/4.0/).</vt:lpstr>
      <vt:lpstr>Fig. 3.1: Dmitry G, https://en.wikipedia.org/wiki/File:Mastech test leads.JPG, public domain.</vt:lpstr>
      <vt:lpstr>Fig. 3.2: © Tkgd2007, https://commons.wikimedia.org/wiki/File:Coaxial cable cutaway.svg, CC BY 3.0 (https://creativecommons.org/licenses/by/3.0/). Minor modifications from the original.</vt:lpstr>
      <vt:lpstr>Fig. 3.3: © SpinningSpark, https://en.wikipedia.org/wiki/File:Microstrip structure.svg, CC BY SA 3.0 (https://creativecommons.org/licenses/by-sa/3.0/). Minor modifications from the original.</vt:lpstr>
      <vt:lpstr>Fig. 3.4</vt:lpstr>
      <vt:lpstr>Fig. 3.5</vt:lpstr>
      <vt:lpstr>Fig. 3.6: © Averse, https://en.wikipedia.org/wiki/File:Diplexer1.jpg, CC BY SA 2.0 Germany (https://creativecommons.org/licenses/by-sa/2.0/de/deed.en).</vt:lpstr>
      <vt:lpstr>Fig. 3.7: © BigRiz, https://en.wikipedia.org/wiki/File:Fibreoptic.jpg, CC BY SA 3.0 Unported (https://creativecommons.org/licenses/by-sa/3.0/deed.en).</vt:lpstr>
      <vt:lpstr>Fig. 3.8: © Omegatron, https://commons.wikimedia.org/wiki/File:Transmission line symbols.svg, CC BY SA 3.0 Unported (https://creativecommons.org/licenses/by-sa/3.0/deed.en). Modified.</vt:lpstr>
      <vt:lpstr>Fig. 3.9</vt:lpstr>
      <vt:lpstr>Fig. 3.10: © Omegatron, https://commons.wikimedia.org/wiki/File:Transmission line element.svg, CC BY SA 3.0 Unported (https://creativecommons.org/licenses/by-sa/3.0/deed.en). Modified.</vt:lpstr>
      <vt:lpstr>Fig. 3.11: © Omegatron, https://commons.wikimedia.org/wiki/File:Transmission line element.svg, CC BY SA 3.0 Unported (https://creativecommons.org/licenses/by-sa/3.0/deed.en). Modified.</vt:lpstr>
      <vt:lpstr>Fig. 3.12</vt:lpstr>
      <vt:lpstr>Fig. 3.13</vt:lpstr>
      <vt:lpstr>Fig. 3.14</vt:lpstr>
      <vt:lpstr>Fig. 3.15: © Arj, https://en.wikipedia.org/wiki/File:RG-59.jpg, CC BY SA 3.0 Unported (https://creativecommons.org/licenses/by-sa/3.0/deed.en).</vt:lpstr>
      <vt:lpstr>Fig. 3.16: © 7head7metal7, https://commons.wikimedia.org/wiki/File:Microstrip scheme.svg, CC BY SA 3.0 (https://creativecommons.org/licenses/by-sa/3.0/). Minor modifications from the original.</vt:lpstr>
      <vt:lpstr>Fig. 3.17</vt:lpstr>
      <vt:lpstr>Fig. 3.18</vt:lpstr>
      <vt:lpstr>Fig. 3.19</vt:lpstr>
      <vt:lpstr>Fig. 3.20: by Inductiveload, https://commons.wikimedia.org/wiki/File:Standing Wave Ratio.svg, public domain. Modifications from the original.</vt:lpstr>
      <vt:lpstr>Fig. 3.21</vt:lpstr>
      <vt:lpstr>Fig. 3.22</vt:lpstr>
      <vt:lpstr>Fig. 3.23</vt:lpstr>
      <vt:lpstr>Fig. 3.24</vt:lpstr>
      <vt:lpstr>Fig. 3.25</vt:lpstr>
      <vt:lpstr>Fig. 3.26</vt:lpstr>
      <vt:lpstr>Fig. 3.27</vt:lpstr>
      <vt:lpstr>Fig. 3.28</vt:lpstr>
      <vt:lpstr>Fig. 3.29</vt:lpstr>
      <vt:lpstr>Fig. 3.30: © Spinningspark, https://commons.wikimedia.org/wiki/File:Stripline stub matching.svg, CC BY SA 3.0 (https://creativecommons.org/licenses/by-sa/3.0/). Minor modifications from the original: curly braces deleted.</vt:lpstr>
      <vt:lpstr>Fig. 3.31</vt:lpstr>
      <vt:lpstr>Fig. 4.1: © K. Kikkeri, https://commons.wikimedia.org/wiki/File:M0006 fCartesian.svg, CC BY SA 4.0 (https://creativecommons.org/licenses/by-sa/4.0/).</vt:lpstr>
      <vt:lpstr>Fig. 4.2: © K. Kikkeri, https://commons.wikimedia.org/wiki/File:M0006 fPositionFixed.svg, CC BY SA 4.0 (https://creativecommons.org/licenses/by-sa/4.0/).</vt:lpstr>
      <vt:lpstr>Fig. 4.3: © K. Kikkeri, https://commons.wikimedia.org/wiki/File:M0006 fPositionFree.svg, CC BY SA 4.0 (https://creativecommons.org/licenses/by-sa/4.0/).</vt:lpstr>
      <vt:lpstr>Fig. 4.4: © K. Kikkeri, https://commons.wikimedia.org/wiki/File:M0006 fCartesianBasis.svg, CC BY SA 4.0 (https://creativecommons.org/licenses/by-sa/4.0/).</vt:lpstr>
      <vt:lpstr>Fig. 4.5: © K. Kikkeri, https://commons.wikimedia.org/wiki/File:M0006 fVecCart.svg, CC BY SA 4.0 (https://creativecommons.org/licenses/by-sa/4.0/).</vt:lpstr>
      <vt:lpstr>Fig. 4.6: © K. Kikkeri, https://commons.wikimedia.org/wiki/File:M0006 fRelativePosition.svg, CC BY SA 4.0 (https://creativecommons.org/licenses/by-sa/4.0/).</vt:lpstr>
      <vt:lpstr>Fig. 4.7: © K. Kikkeri, https://commons.wikimedia.org/wiki/File:M0006 fDotProductSpecialCases.svg, CC BY SA 4.0 (https://creativecommons.org/licenses/by-sa/4.0/).</vt:lpstr>
      <vt:lpstr>Fig. 4.8: © K. Kikkeri, https://commons.wikimedia.org/wiki/File:M0006 fDotProduct.svg, CC BY SA 4.0 (https://creativecommons.org/licenses/by-sa/4.0/).</vt:lpstr>
      <vt:lpstr>Fig. 4.9: © K. Kikkeri, https://commons.wikimedia.org/wiki/File:M0006 fCrossProduct.svg, CC BY SA 4.0 (https://creativecommons.org/licenses/by-sa/4.0/).</vt:lpstr>
      <vt:lpstr>Fig. 4.10</vt:lpstr>
      <vt:lpstr>Fig. 4.11: © K. Kikkeri, https://commons.wikimedia.org/wiki/File:M0096 fCylindricalCoordinates.svg, CC BY SA 4.0 (https://creativecommons.org/licenses/by-sa/4.0/).</vt:lpstr>
      <vt:lpstr>Fig. 4.12</vt:lpstr>
      <vt:lpstr>Fig. 4.13: © K. Kikkeri, https://commons.wikimedia.org/wiki/File:Cylindrical Coordinates Example.svg, CC BY SA 4.0 (https://creativecommons.org/licenses/by-sa/4.0/).</vt:lpstr>
      <vt:lpstr>Fig. 4.14: © K. Kikkeri, https://commons.wikimedia.org/wiki/File:Cylindrical Coordinates-Area of a Circle.svg, CC BY SA 4.0 (https://creativecommons.org/licenses/by-sa/4.0/).</vt:lpstr>
      <vt:lpstr>Fig. 4.15: © K. Kikkeri, https://commons.wikimedia.org/wiki/File:M0096 CylinderArea.svg, CC BY SA 4.0 (https://creativecommons.org/licenses/by-sa/4.0/).</vt:lpstr>
      <vt:lpstr>Fig. 4.16: © K. Kikkeri, https://commons.wikimedia.org/wiki/File:Spherical Coordinate System.svg, CC BY SA 4.0 (https://creativecommons.org/licenses/by-sa/4.0/).</vt:lpstr>
      <vt:lpstr>Fig. 4.17</vt:lpstr>
      <vt:lpstr>Fig. 4.18: © K. Kikkeri, https://commons.wikimedia.org/wiki/File:M0097 fArc.svg, CC BY SA 4.0 (https://creativecommons.org/licenses/by-sa/4.0/).</vt:lpstr>
      <vt:lpstr>Fig. 4.19: © K. Kikkeri, https://commons.wikimedia.org/wiki/File:M0097 fSphereArea.svg, CC BY SA 4.0 (https://creativecommons.org/licenses/by-sa/4.0/).</vt:lpstr>
      <vt:lpstr>Fig. 4.20: © K. Kikkeri, https://commons.wikimedia.org/wiki/File:Biot Savart Example.svg, CC BY SA 4.0 (https://creativecommons.org/licenses/by-sa/4.0/).</vt:lpstr>
      <vt:lpstr>Fig. 4.21: © Cronholm144, https://en.wikipedia.org/wiki/File:Stokes’ Theorem.svg, CC BY SA 3.0 (https://creativecommons.org/licenses/by-sa/3.0/). Heavily modified by author.</vt:lpstr>
      <vt:lpstr>Fig. 5.1: © K. Kikkeri, https://commons.wikimedia.org/wiki/File:M0102 fCoulombsLaw.svg, CC BY SA 4.0 (https://creativecommons.org/licenses/by-sa/4.0/).</vt:lpstr>
      <vt:lpstr>Fig. 5.2: © K. Kikkeri, https://commons.wikimedia.org/wiki/File:M0104 fRing.svg, CC BY SA 4.0 (https://creativecommons.org/licenses/by-sa/4.0/).</vt:lpstr>
      <vt:lpstr>Fig. 5.3: © K. Kikkeri, https://commons.wikimedia.org/wiki/File:M0104 fDisk.svg, CC BY SA 4.0 (https://creativecommons.org/licenses/by-sa/4.0/).</vt:lpstr>
      <vt:lpstr>Fig. 5.4: © K. Kikkeri, https://commons.wikimedia.org/wiki/File:4.5 m0149 commons.svg, CC BY SA 4.0 (https://creativecommons.org/licenses/by-sa/4.0/).</vt:lpstr>
      <vt:lpstr>Fig. 5.5: © K. Kikkeri, https://commons.wikimedia.org/wiki/File:M0064 fResistor.svg, CC BY SA 4.0 (https://creativecommons.org/licenses/by-sa/4.0/).</vt:lpstr>
      <vt:lpstr>Fig. 5.6</vt:lpstr>
      <vt:lpstr>Fig. 5.7: © K. Kikkeri, https://commons.wikimedia.org/wiki/File:M0020 fPEC.svg, CC BY SA 4.0 (https://creativecommons.org/licenses/by-sa/4.0/).</vt:lpstr>
      <vt:lpstr>Fig. 5.8: © K. Kikkeri, https://commons.wikimedia.org/wiki/File:M0020 fKVL.svg, CC BY SA 4.0 (https://creativecommons.org/licenses/by-sa/4.0/).</vt:lpstr>
      <vt:lpstr>Fig. 5.9: © K. Kikkeri, https://commons.wikimedia.org/wiki/File:M0021 fPEC.svg, CC BY SA 4.0 (https://creativecommons.org/licenses/by-sa/4.0/).</vt:lpstr>
      <vt:lpstr>Fig. 5.10: © K. Kikkeri, https://commons.wikimedia.org/wiki/File:M0021 fGL.svg, CC BY SA 4.0 (https://creativecommons.org/licenses/by-sa/4.0/).</vt:lpstr>
      <vt:lpstr>Fig. 5.11: © K. Kikkeri, https://commons.wikimedia.org/wiki/File:M0025 fFlatSlab.svg, CC BY SA 4.0 (https://creativecommons.org/licenses/by-sa/4.0/).</vt:lpstr>
      <vt:lpstr>Fig. 5.12: by C. Burks, https://commons.wikimedia.org/wiki/File:Electrostatic induction.svg, in public domain. Minor modifications.</vt:lpstr>
      <vt:lpstr>Fig. 5.13</vt:lpstr>
      <vt:lpstr>Fig. 5.14</vt:lpstr>
      <vt:lpstr>Fig. 5.15: © K. Kikkeri, https://commons.wikimedia.org/wiki/File:M0113 fCapCoax.svg, CC BY SA 4.0 (https://creativecommons.org/licenses/by-sa/4.0/).</vt:lpstr>
      <vt:lpstr>Fig. 6.1: © K. Kikkeri, https://commons.wikimedia.org/wiki/File:M0101 fMatEx1.svg, CC BY SA 4.0 (https://creativecommons.org/licenses/by-sa/4.0/).</vt:lpstr>
      <vt:lpstr>Fig. 6.2: © K. Kikkeri, https://commons.wikimedia.org/wiki/File:M0071 fMatEx1.svg, CC BY SA 4.0 (https://creativecommons.org/licenses/by-sa/4.0/).</vt:lpstr>
      <vt:lpstr>Fig. 6.3</vt:lpstr>
      <vt:lpstr>Fig. 7.1: © Youming / K. Kikkeri, https://commons.wikimedia.org/wiki/File:M0018 fGLMBarMagnet (2).svg, CC BY SA 4.0 (https://creativecommons.org/licenses/by-sa/4.0/).</vt:lpstr>
      <vt:lpstr>Fig. 7.2: © K. Kikkeri, https://commons.wikimedia.org/wiki/File:M0019 fACL.svg, CC BY SA 4.0 (https://creativecommons.org/licenses/by-sa/4.0/).</vt:lpstr>
      <vt:lpstr>Fig. 7.3: © K. Kikkeri, https://commons.wikimedia.org/wiki/File:M0119 fLSW.svg, CC BY SA 4.0 (https://creativecommons.org/licenses/by-sa/4.0/).</vt:lpstr>
      <vt:lpstr>Fig. 7.4: © Jfmelero, https://et.wikipedia.org/wiki/Fail:Manoderecha.svg, CC BY SA 4.0 (https://creativecommons.org/licenses/by-sa/4.0/), modified.</vt:lpstr>
      <vt:lpstr>Fig. 7.5: Zureks, https://en.wikipedia.org/wiki/File:Solenoid-1.png, public domain.</vt:lpstr>
      <vt:lpstr>Fig. 7.6</vt:lpstr>
      <vt:lpstr>Fig. 7.7: © Geek3, https://commons.wikimedia.org/wiki/File:VFPt Solenoid correct.svg, CC BY SA 3.0 (https://creativecommons.org/licenses/by-sa/3.0/).</vt:lpstr>
      <vt:lpstr>Fig. 7.8: Chetvorno, https://en.wikipedia.org/wiki/File:Magnetic field of loop 3.svg, public domain via CC0 1.0, modified.</vt:lpstr>
      <vt:lpstr>Fig. 7.9: © K. Kikkeri, https://commons.wikimedia.org/wiki/File:M0120 fPath.svg, CC BY SA 4.0 (https://creativecommons.org/licenses/by-sa/4.0/).</vt:lpstr>
      <vt:lpstr>Fig. 7.10: Slick, https://en.wikipedia.org/wiki/File:3Com OfficeConnect ADSL Wireless 11g Firewall Router 2012-10-28-0869.jpg, public domain via CC0 1.0 (https://creativecommons.org/publicdomain/zero/1.0/deed.en).</vt:lpstr>
      <vt:lpstr>Fig. 7.11 </vt:lpstr>
      <vt:lpstr>Fig. 7.12 </vt:lpstr>
      <vt:lpstr>Fig. 7.13 </vt:lpstr>
      <vt:lpstr>Fig. 7.14: © K. Kikkeri, https://commons.wikimedia.org/wiki/File:M0022 fBoundary.svg, CC BY SA 4.0 (https://creativecommons.org/licenses/by-sa/4.0/).</vt:lpstr>
      <vt:lpstr>Fig. 7.15</vt:lpstr>
      <vt:lpstr>Fig. 7.16: © K. Kikkeri, https://commons.wikimedia.org/wiki/File:M0123 fFluxCurrent.svg, CC BY SA 4.0 (https://creativecommons.org/licenses/by-sa/4.0/).</vt:lpstr>
      <vt:lpstr>Fig. 7.17</vt:lpstr>
      <vt:lpstr>Fig. 7.18</vt:lpstr>
      <vt:lpstr>Fig. 7.19: © Ndthe, https://commons.wikimedia.org/wiki/File:HysteresisSVG.svg, CC BY SA 3.0 (https://creativecommons.org/licenses/by-sa/3.0/deed.en), modified by author.</vt:lpstr>
      <vt:lpstr>Fig. 8.1: © Y. Qin, https://commons.wikimedia.org/wiki/File:M0003 fCoilBarMagnet.svg, CC BY 4.0 (https://creativecommons.org/licenses/by/4.0/), modified from the original.</vt:lpstr>
      <vt:lpstr>Fig. 8.2: E. Bach, https://commons.wikimedia.org/wiki/File:Faraday emf experiment.svg, public domain via CC0 1.0 (https://creativecommons.org/publicdomain/zero/1.0/deed.en), modified from the original.</vt:lpstr>
      <vt:lpstr>Fig. 8.3</vt:lpstr>
      <vt:lpstr>Fig. 8.4</vt:lpstr>
      <vt:lpstr>Fig. 8.5</vt:lpstr>
      <vt:lpstr>Fig. 8.6</vt:lpstr>
      <vt:lpstr>Fig. 8.7</vt:lpstr>
      <vt:lpstr>Fig. 8.8: © BillC, https://commons.wikimedia.org/wiki/File:Transformer3d col3.svg, CC BY SA 3.0 (https://creativecommons.org/licenses/by-sa/3.0/). Modified by author.</vt:lpstr>
      <vt:lpstr>Fig. 8.9</vt:lpstr>
      <vt:lpstr>Fig. 8.10: © SpinningSpark, https://en.wikipedia.org/wiki/File:Transformer balance.svg, CC BY SA 3.0 (https://creativecommons.org/licenses/by-sa/3.0/). Modified by author.</vt:lpstr>
      <vt:lpstr>Fig. 8.11</vt:lpstr>
      <vt:lpstr>Fig. 8.12: C. Burks, https://en.wikipedia.org/wiki/File:Displacement current in capacitor.svg, public domain. Heavily modified by author.</vt:lpstr>
      <vt:lpstr>Fig. 8.13: C. Burks, https://en.wikipedia.org/wiki/File:Displacement current in capacitor.svg, public domain. Heavily modified by author.</vt:lpstr>
      <vt:lpstr>Fig. 9.1: © Y. Qin, https://commons.wikimedia.org/wiki/File:M0142 fSphericalPhasefront.svg, CC BY 4.0 (https://creativecommons.org/licenses/by/4.0/).</vt:lpstr>
      <vt:lpstr>Fig. 9.2: © Y. Qin, https://commons.wikimedia.org/wiki/File:M0142 fCylindricalPhasefront.svg, CC BY 4.0 (https://creativecommons.org/licenses/by/4.0/).</vt:lpstr>
      <vt:lpstr>Fig. 9.3: © Y. Qin, https://commons.wikimedia.org/wiki/File:M0142 fPlanarPhasefront.svg, CC BY 4.0 (https://creativecommons.org/licenses/by/4.0/).</vt:lpstr>
      <vt:lpstr>Fig. 9.4: © Y. Qin, https://commons.wikimedia.org/wiki/File:M0142 fPlaneWavesReflector.svg, CC BY 4.0 (https://creativecommons.org/licenses/by/4.0/).</vt:lpstr>
      <vt:lpstr>Fig. 9.5: © Y. Qin, https://commons.wikimedia.org/wiki/File:M0142 fLocallyPlanar.svg, CC BY 4.0 (https://creativecommons.org/licenses/by/4.0/).</vt:lpstr>
      <vt:lpstr>Fig. 9.6</vt:lpstr>
      <vt:lpstr>Fig. 9.7: © E. Boutet, https://en.wikipedia.org/wiki/File:Onde electromagnetique.svg, CC BY SA 3.0 (https://creativecommons.org/licenses/by-sa/3.0/). Heavily modified by author.</vt:lpstr>
      <vt:lpstr>Fig. 9.8</vt:lpstr>
      <vt:lpstr>Fig. 9.9: RJB1, https://commons.wikimedia.org/wiki/File:Linearly Polarized Wave.svg, public domain. Modified by author.</vt:lpstr>
      <vt:lpstr>Fig. 9.10: Dave3457, https://en.wikipedia.org/wiki/File:Circular.Polarization.Circularly.Polarized.Light With.Components Left.Handed.svg, public domain.</vt:lpstr>
      <vt:lpstr>Fig. 9.11: Dave3457, https://en.wikipedia.org/wiki/File:Circular.Polarization.Circularly.Polarized.Light Without.Components Left.Handed.svg and https://en.wikipedia.org/wiki/File:Circular.Polarization.Circularly.Polarized.Light Without.Components Right.Handed.svg,public domain.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Electromagnetics Volume 1</dc:title>
  <dc:creator>Sam L</dc:creator>
  <cp:lastModifiedBy>Steve Ellingson</cp:lastModifiedBy>
  <cp:revision>50</cp:revision>
  <dcterms:created xsi:type="dcterms:W3CDTF">2019-07-19T01:06:43Z</dcterms:created>
  <dcterms:modified xsi:type="dcterms:W3CDTF">2019-08-11T21:58:01Z</dcterms:modified>
</cp:coreProperties>
</file>