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B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723572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Provided a description and analysis of how the use was a fair use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YouTube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Reviewed the terms of the original video file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Reviewed the permission statement in the video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Considered the length of the song in the video (short portion, only during credits)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Chose to dispute the claim and state the reason as being that the use was a fair use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Provided a description and analysis of how the use was a fair use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992766"/>
            <a:ext cx="8520599" cy="27368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599" cy="105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599" cy="261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02966"/>
            <a:ext cx="8520599" cy="17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599" cy="11222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8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8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7999" cy="100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7999" cy="423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2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6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199" cy="1976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199" cy="1646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5640766"/>
            <a:ext cx="5998800" cy="80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creativecommons.org/licenses/by-sa/4.0/%20" TargetMode="External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hyperlink" Target="https://flic.kr/p/rCHoRp" TargetMode="External"/><Relationship Id="rId7" Type="http://schemas.openxmlformats.org/officeDocument/2006/relationships/hyperlink" Target="https://creativecommons.org/licenses/by-sa/2.0/" TargetMode="External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ingcopyright.org/handouts/a-fair(y)-use-tale" TargetMode="External"/><Relationship Id="rId4" Type="http://schemas.openxmlformats.org/officeDocument/2006/relationships/hyperlink" Target="http://creativecommons.org/licenses/by-nc-sa/3.0/" TargetMode="External"/><Relationship Id="rId5" Type="http://schemas.openxmlformats.org/officeDocument/2006/relationships/hyperlink" Target="https://youtu.be/lmOa3DFRicY" TargetMode="External"/><Relationship Id="rId6" Type="http://schemas.openxmlformats.org/officeDocument/2006/relationships/hyperlink" Target="https://flic.kr/p/rCHoRp" TargetMode="External"/><Relationship Id="rId7" Type="http://schemas.openxmlformats.org/officeDocument/2006/relationships/hyperlink" Target="https://creativecommons.org/licenses/by-sa/2.0/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lmOa3DFRicY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 rotWithShape="1">
          <a:blip r:embed="rId3">
            <a:alphaModFix/>
          </a:blip>
          <a:srcRect r="6358"/>
          <a:stretch/>
        </p:blipFill>
        <p:spPr>
          <a:xfrm>
            <a:off x="0" y="-4935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3016820"/>
            <a:ext cx="8520599" cy="1590299"/>
          </a:xfrm>
          <a:prstGeom prst="rect">
            <a:avLst/>
          </a:prstGeom>
          <a:solidFill>
            <a:srgbClr val="B4A7D6">
              <a:alpha val="8538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000" b="1">
                <a:solidFill>
                  <a:srgbClr val="434343"/>
                </a:solidFill>
              </a:rPr>
              <a:t>How We Made Our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000" b="1">
                <a:solidFill>
                  <a:srgbClr val="434343"/>
                </a:solidFill>
              </a:rPr>
              <a:t>Copyright Decisions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311708" y="383166"/>
            <a:ext cx="8520599" cy="2736899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ctr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4800" b="1"/>
              <a:t>Behind the Scenes of the Fair Use Week Exhibit 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881400" y="5769250"/>
            <a:ext cx="7381200" cy="744000"/>
          </a:xfrm>
          <a:prstGeom prst="rect">
            <a:avLst/>
          </a:prstGeom>
          <a:solidFill>
            <a:srgbClr val="EAD1DC">
              <a:alpha val="39620"/>
            </a:srgbClr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FFFFFF"/>
                </a:solidFill>
              </a:rPr>
              <a:t>Unless otherwise noted, content in this presentation is l</a:t>
            </a:r>
            <a:r>
              <a:rPr lang="en" u="sng" dirty="0">
                <a:solidFill>
                  <a:srgbClr val="FFFFFF"/>
                </a:solidFill>
                <a:hlinkClick r:id="rId4"/>
              </a:rPr>
              <a:t>icensed for use as </a:t>
            </a:r>
            <a:r>
              <a:rPr lang="en" u="sng" dirty="0">
                <a:solidFill>
                  <a:srgbClr val="FFFFFF"/>
                </a:solidFill>
                <a:hlinkClick r:id="rId5"/>
              </a:rPr>
              <a:t>CC BY 4.0</a:t>
            </a:r>
          </a:p>
          <a:p>
            <a:pPr lvl="0" rtl="0">
              <a:spcBef>
                <a:spcPts val="0"/>
              </a:spcBef>
              <a:buNone/>
            </a:pPr>
            <a:endParaRPr dirty="0"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rgbClr val="FFFFFF"/>
                </a:solidFill>
              </a:rPr>
              <a:t>“</a:t>
            </a:r>
            <a:r>
              <a:rPr lang="en" u="sng" dirty="0">
                <a:solidFill>
                  <a:srgbClr val="FFFFFF"/>
                </a:solidFill>
                <a:hlinkClick r:id="rId6"/>
              </a:rPr>
              <a:t>Backstage</a:t>
            </a:r>
            <a:r>
              <a:rPr lang="en" dirty="0">
                <a:solidFill>
                  <a:srgbClr val="FFFFFF"/>
                </a:solidFill>
              </a:rPr>
              <a:t>” image by Pierluigi Dalla Rosa, via Flickr, </a:t>
            </a:r>
            <a:r>
              <a:rPr lang="en" u="sng" dirty="0">
                <a:solidFill>
                  <a:srgbClr val="FFFFFF"/>
                </a:solidFill>
                <a:hlinkClick r:id="rId7"/>
              </a:rPr>
              <a:t>CC BY-SA 2.0 license</a:t>
            </a:r>
            <a:r>
              <a:rPr lang="en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58" name="Shape 58"/>
          <p:cNvSpPr txBox="1"/>
          <p:nvPr/>
        </p:nvSpPr>
        <p:spPr>
          <a:xfrm>
            <a:off x="1734950" y="4893900"/>
            <a:ext cx="5124600" cy="53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 txBox="1"/>
          <p:nvPr/>
        </p:nvSpPr>
        <p:spPr>
          <a:xfrm>
            <a:off x="1239900" y="5172150"/>
            <a:ext cx="6664200" cy="537600"/>
          </a:xfrm>
          <a:prstGeom prst="rect">
            <a:avLst/>
          </a:prstGeom>
          <a:solidFill>
            <a:srgbClr val="8E7CC3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300" b="1">
                <a:solidFill>
                  <a:schemeClr val="lt1"/>
                </a:solidFill>
              </a:rPr>
              <a:t>Authors: </a:t>
            </a:r>
            <a:r>
              <a:rPr lang="en" sz="1300">
                <a:solidFill>
                  <a:schemeClr val="lt1"/>
                </a:solidFill>
              </a:rPr>
              <a:t>Virginia Pannabecker, Robert Sebek, Anita Walz, Scott Fralin, Keith Gilbertson</a:t>
            </a:r>
          </a:p>
        </p:txBody>
      </p:sp>
      <p:pic>
        <p:nvPicPr>
          <p:cNvPr id="60" name="Shape 6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904100" y="5845437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11700" y="212376"/>
            <a:ext cx="8520599" cy="1131000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/>
              <a:t>YouTube Copyright Notice - Decision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3000" b="1"/>
              <a:t>File a Dispute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6301" y="1343376"/>
            <a:ext cx="7198288" cy="53874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311700" y="364777"/>
            <a:ext cx="8520599" cy="1021499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Additional Examples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311700" y="2188750"/>
            <a:ext cx="8520599" cy="2972999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3000"/>
              <a:t>Screenshots</a:t>
            </a:r>
          </a:p>
          <a:p>
            <a:pPr marL="457200" marR="0" lvl="0" indent="-4191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3000"/>
              <a:t>Book cover image</a:t>
            </a:r>
          </a:p>
          <a:p>
            <a:pPr marL="457200" marR="0" lvl="0" indent="-4191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3000"/>
              <a:t>CC License of Exhibit content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/>
              <a:t>References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311700" y="1638895"/>
            <a:ext cx="8520599" cy="4949938"/>
          </a:xfrm>
          <a:prstGeom prst="rect">
            <a:avLst/>
          </a:prstGeom>
          <a:solidFill>
            <a:srgbClr val="660066">
              <a:alpha val="3800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</a:pPr>
            <a:r>
              <a:rPr lang="en" dirty="0">
                <a:solidFill>
                  <a:srgbClr val="000000"/>
                </a:solidFill>
              </a:rPr>
              <a:t>“Celebrate Fair Use Week at VT,” interactive exhibit. Created and designed by: Virginia (Ginny) Pannabecker, Anita Walz, Robert Sebek, Keith Gilbertson, and Scott Fralin; Panel Design by: Robert Sebek; Exhibit Implementation by: </a:t>
            </a:r>
            <a:r>
              <a:rPr lang="en" dirty="0">
                <a:solidFill>
                  <a:schemeClr val="tx1"/>
                </a:solidFill>
              </a:rPr>
              <a:t>Scott Fralin </a:t>
            </a:r>
          </a:p>
          <a:p>
            <a:pPr marL="457200" marR="0" lvl="0" indent="-2286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</a:pPr>
            <a:r>
              <a:rPr lang="en" u="sng" dirty="0">
                <a:solidFill>
                  <a:schemeClr val="tx1"/>
                </a:solidFill>
                <a:hlinkClick r:id="rId3"/>
              </a:rPr>
              <a:t>A Fair(y) Use Tale</a:t>
            </a:r>
            <a:r>
              <a:rPr lang="en" dirty="0">
                <a:solidFill>
                  <a:schemeClr val="tx1"/>
                </a:solidFill>
              </a:rPr>
              <a:t> by Professor Eric Faden, CC Licensed </a:t>
            </a:r>
            <a:r>
              <a:rPr lang="en" u="sng" dirty="0">
                <a:solidFill>
                  <a:schemeClr val="tx1"/>
                </a:solidFill>
                <a:hlinkClick r:id="rId4"/>
              </a:rPr>
              <a:t>CC BY-NC-SA 3.0 license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</a:pPr>
            <a:r>
              <a:rPr lang="en" u="sng" dirty="0">
                <a:solidFill>
                  <a:schemeClr val="tx1"/>
                </a:solidFill>
                <a:hlinkClick r:id="rId5"/>
              </a:rPr>
              <a:t>A Fair(y) Use Tale</a:t>
            </a:r>
            <a:r>
              <a:rPr lang="en" dirty="0">
                <a:solidFill>
                  <a:schemeClr val="tx1"/>
                </a:solidFill>
              </a:rPr>
              <a:t> by Professor Eric Faden, reuploaded to YouTube and transcriptions and captions added by Virginia Pannabecker, CC Licensed </a:t>
            </a:r>
            <a:r>
              <a:rPr lang="en" u="sng" dirty="0">
                <a:solidFill>
                  <a:schemeClr val="tx1"/>
                </a:solidFill>
                <a:hlinkClick r:id="rId4"/>
              </a:rPr>
              <a:t>CC BY-NC-SA 3.0 license</a:t>
            </a:r>
          </a:p>
          <a:p>
            <a:pPr marL="457200" marR="0" lvl="0" indent="-2286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</a:pPr>
            <a:r>
              <a:rPr lang="en" dirty="0" smtClean="0">
                <a:solidFill>
                  <a:schemeClr val="tx1"/>
                </a:solidFill>
              </a:rPr>
              <a:t>Images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" dirty="0">
              <a:solidFill>
                <a:schemeClr val="tx1"/>
              </a:solidFill>
            </a:endParaRP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800" dirty="0">
                <a:solidFill>
                  <a:schemeClr val="tx1"/>
                </a:solidFill>
              </a:rPr>
              <a:t>“</a:t>
            </a:r>
            <a:r>
              <a:rPr lang="en" sz="1800" u="sng" dirty="0">
                <a:solidFill>
                  <a:schemeClr val="tx1"/>
                </a:solidFill>
                <a:hlinkClick r:id="rId6"/>
              </a:rPr>
              <a:t>Backstage</a:t>
            </a:r>
            <a:r>
              <a:rPr lang="en" sz="1800" dirty="0">
                <a:solidFill>
                  <a:schemeClr val="tx1"/>
                </a:solidFill>
              </a:rPr>
              <a:t>” image by Pierluigi Dalla Rosa, via Flickr, </a:t>
            </a:r>
            <a:r>
              <a:rPr lang="en" sz="1800" u="sng" dirty="0">
                <a:solidFill>
                  <a:schemeClr val="tx1"/>
                </a:solidFill>
                <a:hlinkClick r:id="rId7"/>
              </a:rPr>
              <a:t>CC BY-SA 2.0 license</a:t>
            </a:r>
            <a:r>
              <a:rPr lang="en" sz="1800" dirty="0">
                <a:solidFill>
                  <a:schemeClr val="tx1"/>
                </a:solidFill>
              </a:rPr>
              <a:t>.</a:t>
            </a: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800" dirty="0">
                <a:solidFill>
                  <a:schemeClr val="tx1"/>
                </a:solidFill>
              </a:rPr>
              <a:t>Screenshots taken by Virginia Pannabecker using the Mac Grab </a:t>
            </a:r>
            <a:r>
              <a:rPr lang="en" sz="1800" dirty="0" smtClean="0">
                <a:solidFill>
                  <a:schemeClr val="tx1"/>
                </a:solidFill>
              </a:rPr>
              <a:t>utility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800" dirty="0" smtClean="0">
                <a:solidFill>
                  <a:schemeClr val="tx1"/>
                </a:solidFill>
              </a:rPr>
              <a:t>application</a:t>
            </a:r>
            <a:endParaRPr lang="en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311700" y="364777"/>
            <a:ext cx="8520599" cy="1021499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Exhibit Tour!</a:t>
            </a:r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4650" y="3546649"/>
            <a:ext cx="4217371" cy="3163051"/>
          </a:xfrm>
          <a:prstGeom prst="rect">
            <a:avLst/>
          </a:prstGeom>
          <a:noFill/>
          <a:ln w="38100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36" name="Shape 1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99" y="1553512"/>
            <a:ext cx="4376695" cy="3282476"/>
          </a:xfrm>
          <a:prstGeom prst="rect">
            <a:avLst/>
          </a:prstGeom>
          <a:noFill/>
          <a:ln w="38100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b="1"/>
              <a:t>Presentation Plan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95300" lvl="0" indent="-457200" rtl="0">
              <a:spcBef>
                <a:spcPts val="0"/>
              </a:spcBef>
              <a:buSzPct val="100000"/>
              <a:buFont typeface="Arial"/>
              <a:buChar char="•"/>
            </a:pPr>
            <a:r>
              <a:rPr lang="en" sz="3000" dirty="0"/>
              <a:t>Examples of copyright decisions from the Fair Use Exhibit Team, Virginia Tech, 2016</a:t>
            </a:r>
          </a:p>
          <a:p>
            <a:pPr marL="495300" lvl="0" indent="-457200" rtl="0">
              <a:spcBef>
                <a:spcPts val="0"/>
              </a:spcBef>
              <a:buSzPct val="100000"/>
              <a:buFont typeface="Arial"/>
              <a:buChar char="•"/>
            </a:pPr>
            <a:r>
              <a:rPr lang="en" sz="3000" dirty="0"/>
              <a:t>Discussion</a:t>
            </a:r>
          </a:p>
          <a:p>
            <a:pPr marL="952500" lvl="1" indent="-457200" rtl="0">
              <a:spcBef>
                <a:spcPts val="0"/>
              </a:spcBef>
              <a:buSzPct val="100000"/>
              <a:buFont typeface="Courier New"/>
              <a:buChar char="o"/>
            </a:pPr>
            <a:r>
              <a:rPr lang="en" sz="3000" dirty="0"/>
              <a:t>Questions about exhibit decisions</a:t>
            </a:r>
          </a:p>
          <a:p>
            <a:pPr marL="952500" lvl="1" indent="-457200" rtl="0">
              <a:spcBef>
                <a:spcPts val="0"/>
              </a:spcBef>
              <a:buSzPct val="100000"/>
              <a:buFont typeface="Courier New"/>
              <a:buChar char="o"/>
            </a:pPr>
            <a:r>
              <a:rPr lang="en" sz="3000" dirty="0"/>
              <a:t>Participant experiences in using copyrighted materials</a:t>
            </a:r>
          </a:p>
          <a:p>
            <a:pPr marL="495300" lvl="0" indent="-457200" rtl="0">
              <a:spcBef>
                <a:spcPts val="0"/>
              </a:spcBef>
              <a:buSzPct val="100000"/>
              <a:buFont typeface="Arial"/>
              <a:buChar char="•"/>
            </a:pPr>
            <a:r>
              <a:rPr lang="en" sz="3000" dirty="0"/>
              <a:t>Visit exhibit on the 2nd floor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593380"/>
            <a:ext cx="8520600" cy="1272000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Example 1 - Re-Upload of Video to Add Captions / Transcription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5653520"/>
            <a:ext cx="8520600" cy="973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R="0"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/>
              <a:t>Re-Upload of “Fair(y) Use Tale” video by Professor Eric Faden to add captions / transcription</a:t>
            </a:r>
          </a:p>
        </p:txBody>
      </p:sp>
      <p:sp>
        <p:nvSpPr>
          <p:cNvPr id="73" name="Shape 73">
            <a:hlinkClick r:id="rId3"/>
          </p:cNvPr>
          <p:cNvSpPr/>
          <p:nvPr/>
        </p:nvSpPr>
        <p:spPr>
          <a:xfrm>
            <a:off x="2286000" y="1866900"/>
            <a:ext cx="4572000" cy="34290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/>
              <a:t>YouTube Copyright Notice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500" y="1926324"/>
            <a:ext cx="8520601" cy="3691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4">
            <a:alphaModFix/>
          </a:blip>
          <a:srcRect r="2276"/>
          <a:stretch/>
        </p:blipFill>
        <p:spPr>
          <a:xfrm>
            <a:off x="103962" y="1669225"/>
            <a:ext cx="8936074" cy="957050"/>
          </a:xfrm>
          <a:prstGeom prst="rect">
            <a:avLst/>
          </a:prstGeom>
          <a:noFill/>
          <a:ln w="19050" cap="flat" cmpd="sng">
            <a:solidFill>
              <a:srgbClr val="434343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11700" y="5511525"/>
            <a:ext cx="8520599" cy="1057800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ctr" anchorCtr="0">
            <a:noAutofit/>
          </a:bodyPr>
          <a:lstStyle/>
          <a:p>
            <a:pPr marR="0"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/>
              <a:t>Received a notice of copyrighted content from YouTube and a request to approve ads.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 r="2922"/>
          <a:stretch/>
        </p:blipFill>
        <p:spPr>
          <a:xfrm>
            <a:off x="179662" y="1140075"/>
            <a:ext cx="8784676" cy="54292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288566"/>
            <a:ext cx="8520599" cy="763500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/>
              <a:t>YouTube Copyright Notice - Options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364782"/>
            <a:ext cx="8520599" cy="1449299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YouTube Copyright Notice - Decision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Research</a:t>
            </a:r>
          </a:p>
        </p:txBody>
      </p:sp>
      <p:pic>
        <p:nvPicPr>
          <p:cNvPr id="93" name="Shape 93"/>
          <p:cNvPicPr preferRelativeResize="0"/>
          <p:nvPr/>
        </p:nvPicPr>
        <p:blipFill rotWithShape="1">
          <a:blip r:embed="rId3">
            <a:alphaModFix/>
          </a:blip>
          <a:srcRect l="13359" t="6331"/>
          <a:stretch/>
        </p:blipFill>
        <p:spPr>
          <a:xfrm>
            <a:off x="881075" y="1659775"/>
            <a:ext cx="7381875" cy="527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11700" y="288575"/>
            <a:ext cx="8520599" cy="1296900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400" b="1"/>
              <a:t>YouTube Copyright Notice - Decision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3400" b="1"/>
              <a:t>Research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7750" y="1433062"/>
            <a:ext cx="7048500" cy="511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311700" y="364782"/>
            <a:ext cx="8520599" cy="1449299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YouTube Copyright Notice - Decision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File a Dispute</a:t>
            </a: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 l="16601" r="16400" b="28790"/>
          <a:stretch/>
        </p:blipFill>
        <p:spPr>
          <a:xfrm>
            <a:off x="266300" y="2039925"/>
            <a:ext cx="8611399" cy="405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00" y="212382"/>
            <a:ext cx="8520599" cy="1449299"/>
          </a:xfrm>
          <a:prstGeom prst="rect">
            <a:avLst/>
          </a:prstGeom>
          <a:solidFill>
            <a:srgbClr val="D5A6BD">
              <a:alpha val="72310"/>
            </a:srgbClr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YouTube Copyright Notice - Decision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File a Dispute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9112" y="1326600"/>
            <a:ext cx="7345774" cy="553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-2">
  <a:themeElements>
    <a:clrScheme name="Custom 2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</Words>
  <Application>Microsoft Macintosh PowerPoint</Application>
  <PresentationFormat>On-screen Show (4:3)</PresentationFormat>
  <Paragraphs>48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simple-light-2</vt:lpstr>
      <vt:lpstr>Behind the Scenes of the Fair Use Week Exhibit </vt:lpstr>
      <vt:lpstr>Presentation Plan</vt:lpstr>
      <vt:lpstr>Example 1 - Re-Upload of Video to Add Captions / Transcription</vt:lpstr>
      <vt:lpstr>YouTube Copyright Notice</vt:lpstr>
      <vt:lpstr>YouTube Copyright Notice - Options</vt:lpstr>
      <vt:lpstr>YouTube Copyright Notice - Decision Research</vt:lpstr>
      <vt:lpstr>YouTube Copyright Notice - Decision Research</vt:lpstr>
      <vt:lpstr>YouTube Copyright Notice - Decision File a Dispute</vt:lpstr>
      <vt:lpstr>YouTube Copyright Notice - Decision File a Dispute</vt:lpstr>
      <vt:lpstr>YouTube Copyright Notice - Decision File a Dispute</vt:lpstr>
      <vt:lpstr>Additional Examples</vt:lpstr>
      <vt:lpstr>References</vt:lpstr>
      <vt:lpstr>Exhibit Tour!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Behind the Scenes of the Fair Use Week Exhibit </dc:title>
  <cp:lastModifiedBy>Virginia Pannabecker</cp:lastModifiedBy>
  <cp:revision>1</cp:revision>
  <dcterms:modified xsi:type="dcterms:W3CDTF">2016-05-15T00:50:56Z</dcterms:modified>
</cp:coreProperties>
</file>