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9.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16.xml" ContentType="application/vnd.openxmlformats-officedocument.presentationml.notesSlide+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EF431803-0C35-4147-AED5-F93BCBBE50EA}">
  <a:tblStyle styleName="Table_0" styleId="{EF431803-0C35-4147-AED5-F93BCBBE50EA}">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7.xml" Type="http://schemas.openxmlformats.org/officeDocument/2006/relationships/slide" Id="rId12"/><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1.xml" Type="http://schemas.openxmlformats.org/officeDocument/2006/relationships/slide" Id="rId26"/><Relationship Target="slides/slide20.xml" Type="http://schemas.openxmlformats.org/officeDocument/2006/relationships/slide" Id="rId25"/><Relationship Target="presProps.xml" Type="http://schemas.openxmlformats.org/officeDocument/2006/relationships/presProps" Id="rId2"/><Relationship Target="slides/slide16.xml" Type="http://schemas.openxmlformats.org/officeDocument/2006/relationships/slide" Id="rId21"/><Relationship Target="theme/theme3.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1" name="Shape 5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0" name="Shape 110"/>
        <p:cNvGrpSpPr/>
        <p:nvPr/>
      </p:nvGrpSpPr>
      <p:grpSpPr>
        <a:xfrm>
          <a:off y="0" x="0"/>
          <a:ext cy="0" cx="0"/>
          <a:chOff y="0" x="0"/>
          <a:chExt cy="0" cx="0"/>
        </a:xfrm>
      </p:grpSpPr>
      <p:sp>
        <p:nvSpPr>
          <p:cNvPr id="111" name="Shape 11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2" name="Shape 11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Chris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7" name="Shape 117"/>
        <p:cNvGrpSpPr/>
        <p:nvPr/>
      </p:nvGrpSpPr>
      <p:grpSpPr>
        <a:xfrm>
          <a:off y="0" x="0"/>
          <a:ext cy="0" cx="0"/>
          <a:chOff y="0" x="0"/>
          <a:chExt cy="0" cx="0"/>
        </a:xfrm>
      </p:grpSpPr>
      <p:sp>
        <p:nvSpPr>
          <p:cNvPr id="118" name="Shape 11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9" name="Shape 11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Chris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4" name="Shape 124"/>
        <p:cNvGrpSpPr/>
        <p:nvPr/>
      </p:nvGrpSpPr>
      <p:grpSpPr>
        <a:xfrm>
          <a:off y="0" x="0"/>
          <a:ext cy="0" cx="0"/>
          <a:chOff y="0" x="0"/>
          <a:chExt cy="0" cx="0"/>
        </a:xfrm>
      </p:grpSpPr>
      <p:sp>
        <p:nvSpPr>
          <p:cNvPr id="125" name="Shape 12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6" name="Shape 12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Chris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0" name="Shape 130"/>
        <p:cNvGrpSpPr/>
        <p:nvPr/>
      </p:nvGrpSpPr>
      <p:grpSpPr>
        <a:xfrm>
          <a:off y="0" x="0"/>
          <a:ext cy="0" cx="0"/>
          <a:chOff y="0" x="0"/>
          <a:chExt cy="0" cx="0"/>
        </a:xfrm>
      </p:grpSpPr>
      <p:sp>
        <p:nvSpPr>
          <p:cNvPr id="131" name="Shape 13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2" name="Shape 13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Chris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6" name="Shape 136"/>
        <p:cNvGrpSpPr/>
        <p:nvPr/>
      </p:nvGrpSpPr>
      <p:grpSpPr>
        <a:xfrm>
          <a:off y="0" x="0"/>
          <a:ext cy="0" cx="0"/>
          <a:chOff y="0" x="0"/>
          <a:chExt cy="0" cx="0"/>
        </a:xfrm>
      </p:grpSpPr>
      <p:sp>
        <p:nvSpPr>
          <p:cNvPr id="137" name="Shape 13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8" name="Shape 13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Kwamina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3" name="Shape 143"/>
        <p:cNvGrpSpPr/>
        <p:nvPr/>
      </p:nvGrpSpPr>
      <p:grpSpPr>
        <a:xfrm>
          <a:off y="0" x="0"/>
          <a:ext cy="0" cx="0"/>
          <a:chOff y="0" x="0"/>
          <a:chExt cy="0" cx="0"/>
        </a:xfrm>
      </p:grpSpPr>
      <p:sp>
        <p:nvSpPr>
          <p:cNvPr id="144" name="Shape 14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5" name="Shape 14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Kwamina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9" name="Shape 149"/>
        <p:cNvGrpSpPr/>
        <p:nvPr/>
      </p:nvGrpSpPr>
      <p:grpSpPr>
        <a:xfrm>
          <a:off y="0" x="0"/>
          <a:ext cy="0" cx="0"/>
          <a:chOff y="0" x="0"/>
          <a:chExt cy="0" cx="0"/>
        </a:xfrm>
      </p:grpSpPr>
      <p:sp>
        <p:nvSpPr>
          <p:cNvPr id="150" name="Shape 1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1" name="Shape 15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Kwamina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5" name="Shape 155"/>
        <p:cNvGrpSpPr/>
        <p:nvPr/>
      </p:nvGrpSpPr>
      <p:grpSpPr>
        <a:xfrm>
          <a:off y="0" x="0"/>
          <a:ext cy="0" cx="0"/>
          <a:chOff y="0" x="0"/>
          <a:chExt cy="0" cx="0"/>
        </a:xfrm>
      </p:grpSpPr>
      <p:sp>
        <p:nvSpPr>
          <p:cNvPr id="156" name="Shape 15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7" name="Shape 15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Kwamina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1" name="Shape 161"/>
        <p:cNvGrpSpPr/>
        <p:nvPr/>
      </p:nvGrpSpPr>
      <p:grpSpPr>
        <a:xfrm>
          <a:off y="0" x="0"/>
          <a:ext cy="0" cx="0"/>
          <a:chOff y="0" x="0"/>
          <a:chExt cy="0" cx="0"/>
        </a:xfrm>
      </p:grpSpPr>
      <p:sp>
        <p:nvSpPr>
          <p:cNvPr id="162" name="Shape 16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3" name="Shape 16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7" name="Shape 167"/>
        <p:cNvGrpSpPr/>
        <p:nvPr/>
      </p:nvGrpSpPr>
      <p:grpSpPr>
        <a:xfrm>
          <a:off y="0" x="0"/>
          <a:ext cy="0" cx="0"/>
          <a:chOff y="0" x="0"/>
          <a:chExt cy="0" cx="0"/>
        </a:xfrm>
      </p:grpSpPr>
      <p:sp>
        <p:nvSpPr>
          <p:cNvPr id="168" name="Shape 16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9" name="Shape 16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 name="Shape 55"/>
        <p:cNvGrpSpPr/>
        <p:nvPr/>
      </p:nvGrpSpPr>
      <p:grpSpPr>
        <a:xfrm>
          <a:off y="0" x="0"/>
          <a:ext cy="0" cx="0"/>
          <a:chOff y="0" x="0"/>
          <a:chExt cy="0" cx="0"/>
        </a:xfrm>
      </p:grpSpPr>
      <p:sp>
        <p:nvSpPr>
          <p:cNvPr id="56" name="Shape 5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7" name="Shape 5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3" name="Shape 173"/>
        <p:cNvGrpSpPr/>
        <p:nvPr/>
      </p:nvGrpSpPr>
      <p:grpSpPr>
        <a:xfrm>
          <a:off y="0" x="0"/>
          <a:ext cy="0" cx="0"/>
          <a:chOff y="0" x="0"/>
          <a:chExt cy="0" cx="0"/>
        </a:xfrm>
      </p:grpSpPr>
      <p:sp>
        <p:nvSpPr>
          <p:cNvPr id="174" name="Shape 17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5" name="Shape 17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0" name="Shape 180"/>
        <p:cNvGrpSpPr/>
        <p:nvPr/>
      </p:nvGrpSpPr>
      <p:grpSpPr>
        <a:xfrm>
          <a:off y="0" x="0"/>
          <a:ext cy="0" cx="0"/>
          <a:chOff y="0" x="0"/>
          <a:chExt cy="0" cx="0"/>
        </a:xfrm>
      </p:grpSpPr>
      <p:sp>
        <p:nvSpPr>
          <p:cNvPr id="181" name="Shape 18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2" name="Shape 18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 name="Shape 62"/>
        <p:cNvGrpSpPr/>
        <p:nvPr/>
      </p:nvGrpSpPr>
      <p:grpSpPr>
        <a:xfrm>
          <a:off y="0" x="0"/>
          <a:ext cy="0" cx="0"/>
          <a:chOff y="0" x="0"/>
          <a:chExt cy="0" cx="0"/>
        </a:xfrm>
      </p:grpSpPr>
      <p:sp>
        <p:nvSpPr>
          <p:cNvPr id="63" name="Shape 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4" name="Shape 6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 name="Shape 68"/>
        <p:cNvGrpSpPr/>
        <p:nvPr/>
      </p:nvGrpSpPr>
      <p:grpSpPr>
        <a:xfrm>
          <a:off y="0" x="0"/>
          <a:ext cy="0" cx="0"/>
          <a:chOff y="0" x="0"/>
          <a:chExt cy="0" cx="0"/>
        </a:xfrm>
      </p:grpSpPr>
      <p:sp>
        <p:nvSpPr>
          <p:cNvPr id="69" name="Shape 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0" name="Shape 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5" name="Shape 75"/>
        <p:cNvGrpSpPr/>
        <p:nvPr/>
      </p:nvGrpSpPr>
      <p:grpSpPr>
        <a:xfrm>
          <a:off y="0" x="0"/>
          <a:ext cy="0" cx="0"/>
          <a:chOff y="0" x="0"/>
          <a:chExt cy="0" cx="0"/>
        </a:xfrm>
      </p:grpSpPr>
      <p:sp>
        <p:nvSpPr>
          <p:cNvPr id="76" name="Shape 7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7" name="Shape 7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Kevin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1" name="Shape 81"/>
        <p:cNvGrpSpPr/>
        <p:nvPr/>
      </p:nvGrpSpPr>
      <p:grpSpPr>
        <a:xfrm>
          <a:off y="0" x="0"/>
          <a:ext cy="0" cx="0"/>
          <a:chOff y="0" x="0"/>
          <a:chExt cy="0" cx="0"/>
        </a:xfrm>
      </p:grpSpPr>
      <p:sp>
        <p:nvSpPr>
          <p:cNvPr id="82" name="Shape 8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3" name="Shape 8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Reed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9" name="Shape 89"/>
        <p:cNvGrpSpPr/>
        <p:nvPr/>
      </p:nvGrpSpPr>
      <p:grpSpPr>
        <a:xfrm>
          <a:off y="0" x="0"/>
          <a:ext cy="0" cx="0"/>
          <a:chOff y="0" x="0"/>
          <a:chExt cy="0" cx="0"/>
        </a:xfrm>
      </p:grpSpPr>
      <p:sp>
        <p:nvSpPr>
          <p:cNvPr id="90" name="Shape 9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1" name="Shape 9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Reed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5" name="Shape 95"/>
        <p:cNvGrpSpPr/>
        <p:nvPr/>
      </p:nvGrpSpPr>
      <p:grpSpPr>
        <a:xfrm>
          <a:off y="0" x="0"/>
          <a:ext cy="0" cx="0"/>
          <a:chOff y="0" x="0"/>
          <a:chExt cy="0" cx="0"/>
        </a:xfrm>
      </p:grpSpPr>
      <p:sp>
        <p:nvSpPr>
          <p:cNvPr id="96" name="Shape 9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7" name="Shape 9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Reed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3" name="Shape 103"/>
        <p:cNvGrpSpPr/>
        <p:nvPr/>
      </p:nvGrpSpPr>
      <p:grpSpPr>
        <a:xfrm>
          <a:off y="0" x="0"/>
          <a:ext cy="0" cx="0"/>
          <a:chOff y="0" x="0"/>
          <a:chExt cy="0" cx="0"/>
        </a:xfrm>
      </p:grpSpPr>
      <p:sp>
        <p:nvSpPr>
          <p:cNvPr id="104" name="Shape 10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5" name="Shape 10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Reed</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p:nvPr/>
        </p:nvSpPr>
        <p:spPr>
          <a:xfrm rot="10800000" flipH="1">
            <a:off y="2984999" x="0"/>
            <a:ext cy="2158500" cx="9144000"/>
          </a:xfrm>
          <a:prstGeom prst="rect">
            <a:avLst/>
          </a:prstGeom>
          <a:solidFill>
            <a:schemeClr val="lt1"/>
          </a:solidFill>
          <a:ln>
            <a:noFill/>
          </a:ln>
        </p:spPr>
        <p:txBody>
          <a:bodyPr bIns="45700" rIns="91425" lIns="91425" tIns="45700" anchor="ctr" anchorCtr="0">
            <a:noAutofit/>
          </a:bodyPr>
          <a:lstStyle/>
          <a:p>
            <a:pPr>
              <a:spcBef>
                <a:spcPts val="0"/>
              </a:spcBef>
              <a:buNone/>
            </a:pPr>
            <a:r>
              <a:t/>
            </a:r>
            <a:endParaRPr/>
          </a:p>
        </p:txBody>
      </p:sp>
      <p:sp>
        <p:nvSpPr>
          <p:cNvPr id="10" name="Shape 10"/>
          <p:cNvSpPr/>
          <p:nvPr/>
        </p:nvSpPr>
        <p:spPr>
          <a:xfrm>
            <a:off y="2393175" x="0"/>
            <a:ext cy="590502"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rgbClr val="FFFFFF">
              <a:alpha val="6666"/>
            </a:srgbClr>
          </a:solidFill>
          <a:ln>
            <a:noFill/>
          </a:ln>
        </p:spPr>
        <p:txBody>
          <a:bodyPr bIns="45700" rIns="91425" lIns="91425" tIns="45700" anchor="ctr" anchorCtr="0">
            <a:noAutofit/>
          </a:bodyPr>
          <a:lstStyle/>
          <a:p>
            <a:pPr>
              <a:spcBef>
                <a:spcPts val="0"/>
              </a:spcBef>
              <a:buNone/>
            </a:pPr>
            <a:r>
              <a:t/>
            </a:r>
            <a:endParaRPr/>
          </a:p>
        </p:txBody>
      </p:sp>
      <p:sp>
        <p:nvSpPr>
          <p:cNvPr id="11" name="Shape 11"/>
          <p:cNvSpPr/>
          <p:nvPr/>
        </p:nvSpPr>
        <p:spPr>
          <a:xfrm rot="10800000" flipH="1">
            <a:off y="2983958" x="0"/>
            <a:ext cy="571095"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chemeClr val="dk1">
              <a:alpha val="7843"/>
            </a:schemeClr>
          </a:solidFill>
          <a:ln>
            <a:noFill/>
          </a:ln>
        </p:spPr>
        <p:txBody>
          <a:bodyPr bIns="45700" rIns="91425" lIns="91425" tIns="45700" anchor="ctr" anchorCtr="0">
            <a:noAutofit/>
          </a:bodyPr>
          <a:lstStyle/>
          <a:p>
            <a:pPr>
              <a:spcBef>
                <a:spcPts val="0"/>
              </a:spcBef>
              <a:buNone/>
            </a:pPr>
            <a:r>
              <a:t/>
            </a:r>
            <a:endParaRPr/>
          </a:p>
        </p:txBody>
      </p:sp>
      <p:sp>
        <p:nvSpPr>
          <p:cNvPr id="12" name="Shape 12"/>
          <p:cNvSpPr txBox="1"/>
          <p:nvPr>
            <p:ph type="ctrTitle"/>
          </p:nvPr>
        </p:nvSpPr>
        <p:spPr>
          <a:xfrm>
            <a:off y="1746892" x="685800"/>
            <a:ext cy="1238099" cx="7772400"/>
          </a:xfrm>
          <a:prstGeom prst="rect">
            <a:avLst/>
          </a:prstGeom>
        </p:spPr>
        <p:txBody>
          <a:bodyPr bIns="91425" rIns="91425" lIns="91425" tIns="91425" anchor="b"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p:txBody>
      </p:sp>
      <p:sp>
        <p:nvSpPr>
          <p:cNvPr id="13" name="Shape 13"/>
          <p:cNvSpPr txBox="1"/>
          <p:nvPr>
            <p:ph idx="1" type="subTitle"/>
          </p:nvPr>
        </p:nvSpPr>
        <p:spPr>
          <a:xfrm>
            <a:off y="3093357" x="685800"/>
            <a:ext cy="666600" cx="7772400"/>
          </a:xfrm>
          <a:prstGeom prst="rect">
            <a:avLst/>
          </a:prstGeom>
        </p:spPr>
        <p:txBody>
          <a:bodyPr bIns="91425" rIns="91425" lIns="91425" tIns="91425" anchor="t" anchorCtr="0"/>
          <a:lstStyle>
            <a:lvl1pPr algn="ctr">
              <a:spcBef>
                <a:spcPts val="0"/>
              </a:spcBef>
              <a:buClr>
                <a:schemeClr val="dk2"/>
              </a:buClr>
              <a:buSzPct val="100000"/>
              <a:buNone/>
              <a:defRPr sz="2400" i="1">
                <a:solidFill>
                  <a:schemeClr val="dk2"/>
                </a:solidFill>
              </a:defRPr>
            </a:lvl1pPr>
            <a:lvl2pPr algn="ctr">
              <a:spcBef>
                <a:spcPts val="0"/>
              </a:spcBef>
              <a:buClr>
                <a:schemeClr val="dk2"/>
              </a:buClr>
              <a:buNone/>
              <a:defRPr i="1">
                <a:solidFill>
                  <a:schemeClr val="dk2"/>
                </a:solidFill>
              </a:defRPr>
            </a:lvl2pPr>
            <a:lvl3pPr algn="ctr">
              <a:spcBef>
                <a:spcPts val="0"/>
              </a:spcBef>
              <a:buClr>
                <a:schemeClr val="dk2"/>
              </a:buClr>
              <a:buNone/>
              <a:defRPr i="1">
                <a:solidFill>
                  <a:schemeClr val="dk2"/>
                </a:solidFill>
              </a:defRPr>
            </a:lvl3pPr>
            <a:lvl4pPr algn="ctr">
              <a:spcBef>
                <a:spcPts val="0"/>
              </a:spcBef>
              <a:buClr>
                <a:schemeClr val="dk2"/>
              </a:buClr>
              <a:buSzPct val="100000"/>
              <a:buNone/>
              <a:defRPr sz="2400" i="1">
                <a:solidFill>
                  <a:schemeClr val="dk2"/>
                </a:solidFill>
              </a:defRPr>
            </a:lvl4pPr>
            <a:lvl5pPr algn="ctr">
              <a:spcBef>
                <a:spcPts val="0"/>
              </a:spcBef>
              <a:buClr>
                <a:schemeClr val="dk2"/>
              </a:buClr>
              <a:buSzPct val="100000"/>
              <a:buNone/>
              <a:defRPr sz="2400" i="1">
                <a:solidFill>
                  <a:schemeClr val="dk2"/>
                </a:solidFill>
              </a:defRPr>
            </a:lvl5pPr>
            <a:lvl6pPr algn="ctr">
              <a:spcBef>
                <a:spcPts val="0"/>
              </a:spcBef>
              <a:buClr>
                <a:schemeClr val="dk2"/>
              </a:buClr>
              <a:buSzPct val="100000"/>
              <a:buNone/>
              <a:defRPr sz="2400" i="1">
                <a:solidFill>
                  <a:schemeClr val="dk2"/>
                </a:solidFill>
              </a:defRPr>
            </a:lvl6pPr>
            <a:lvl7pPr algn="ctr">
              <a:spcBef>
                <a:spcPts val="0"/>
              </a:spcBef>
              <a:buClr>
                <a:schemeClr val="dk2"/>
              </a:buClr>
              <a:buSzPct val="100000"/>
              <a:buNone/>
              <a:defRPr sz="2400" i="1">
                <a:solidFill>
                  <a:schemeClr val="dk2"/>
                </a:solidFill>
              </a:defRPr>
            </a:lvl7pPr>
            <a:lvl8pPr algn="ctr">
              <a:spcBef>
                <a:spcPts val="0"/>
              </a:spcBef>
              <a:buClr>
                <a:schemeClr val="dk2"/>
              </a:buClr>
              <a:buSzPct val="100000"/>
              <a:buNone/>
              <a:defRPr sz="2400" i="1">
                <a:solidFill>
                  <a:schemeClr val="dk2"/>
                </a:solidFill>
              </a:defRPr>
            </a:lvl8pPr>
            <a:lvl9pPr algn="ctr">
              <a:spcBef>
                <a:spcPts val="0"/>
              </a:spcBef>
              <a:buClr>
                <a:schemeClr val="dk2"/>
              </a:buClr>
              <a:buSzPct val="100000"/>
              <a:buNone/>
              <a:defRPr sz="2400" i="1">
                <a:solidFill>
                  <a:schemeClr val="dk2"/>
                </a:solidFill>
              </a:defRPr>
            </a:lvl9pPr>
          </a:lstStyle>
          <a:p/>
        </p:txBody>
      </p:sp>
      <p:sp>
        <p:nvSpPr>
          <p:cNvPr id="14" name="Shape 14"/>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1"/>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5" name="Shape 15"/>
        <p:cNvGrpSpPr/>
        <p:nvPr/>
      </p:nvGrpSpPr>
      <p:grpSpPr>
        <a:xfrm>
          <a:off y="0" x="0"/>
          <a:ext cy="0" cx="0"/>
          <a:chOff y="0" x="0"/>
          <a:chExt cy="0" cx="0"/>
        </a:xfrm>
      </p:grpSpPr>
      <p:sp>
        <p:nvSpPr>
          <p:cNvPr id="16" name="Shape 16"/>
          <p:cNvSpPr/>
          <p:nvPr/>
        </p:nvSpPr>
        <p:spPr>
          <a:xfrm rot="10800000" flipH="1">
            <a:off y="1163100" x="0"/>
            <a:ext cy="3980399" cx="9144000"/>
          </a:xfrm>
          <a:prstGeom prst="rect">
            <a:avLst/>
          </a:prstGeom>
          <a:solidFill>
            <a:schemeClr val="lt1"/>
          </a:solidFill>
          <a:ln>
            <a:noFill/>
          </a:ln>
        </p:spPr>
        <p:txBody>
          <a:bodyPr bIns="45700" rIns="91425" lIns="91425" tIns="45700" anchor="ctr" anchorCtr="0">
            <a:noAutofit/>
          </a:bodyPr>
          <a:lstStyle/>
          <a:p>
            <a:pPr>
              <a:spcBef>
                <a:spcPts val="0"/>
              </a:spcBef>
              <a:buNone/>
            </a:pPr>
            <a:r>
              <a:t/>
            </a:r>
            <a:endParaRPr/>
          </a:p>
        </p:txBody>
      </p:sp>
      <p:sp>
        <p:nvSpPr>
          <p:cNvPr id="17" name="Shape 17"/>
          <p:cNvSpPr/>
          <p:nvPr/>
        </p:nvSpPr>
        <p:spPr>
          <a:xfrm flipH="1">
            <a:off y="571349" x="4526627"/>
            <a:ext cy="590502"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rgbClr val="FFFFFF">
              <a:alpha val="6666"/>
            </a:srgbClr>
          </a:solidFill>
          <a:ln>
            <a:noFill/>
          </a:ln>
        </p:spPr>
        <p:txBody>
          <a:bodyPr bIns="45700" rIns="91425" lIns="91425" tIns="45700" anchor="ctr" anchorCtr="0">
            <a:noAutofit/>
          </a:bodyPr>
          <a:lstStyle/>
          <a:p>
            <a:pPr>
              <a:spcBef>
                <a:spcPts val="0"/>
              </a:spcBef>
              <a:buNone/>
            </a:pPr>
            <a:r>
              <a:t/>
            </a:r>
            <a:endParaRPr/>
          </a:p>
        </p:txBody>
      </p:sp>
      <p:sp>
        <p:nvSpPr>
          <p:cNvPr id="18" name="Shape 18"/>
          <p:cNvSpPr/>
          <p:nvPr/>
        </p:nvSpPr>
        <p:spPr>
          <a:xfrm rot="10800000">
            <a:off y="1162132" x="4526627"/>
            <a:ext cy="571095"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chemeClr val="dk1">
              <a:alpha val="7843"/>
            </a:schemeClr>
          </a:solidFill>
          <a:ln>
            <a:noFill/>
          </a:ln>
        </p:spPr>
        <p:txBody>
          <a:bodyPr bIns="45700" rIns="91425" lIns="91425" tIns="45700" anchor="ctr" anchorCtr="0">
            <a:noAutofit/>
          </a:bodyPr>
          <a:lstStyle/>
          <a:p>
            <a:pPr>
              <a:spcBef>
                <a:spcPts val="0"/>
              </a:spcBef>
              <a:buNone/>
            </a:pPr>
            <a:r>
              <a:t/>
            </a:r>
            <a:endParaRPr/>
          </a:p>
        </p:txBody>
      </p:sp>
      <p:sp>
        <p:nvSpPr>
          <p:cNvPr id="19" name="Shape 19"/>
          <p:cNvSpPr txBox="1"/>
          <p:nvPr>
            <p:ph type="title"/>
          </p:nvPr>
        </p:nvSpPr>
        <p:spPr>
          <a:xfrm>
            <a:off y="205978" x="457200"/>
            <a:ext cy="857400" cx="8229600"/>
          </a:xfrm>
          <a:prstGeom prst="rect">
            <a:avLst/>
          </a:prstGeom>
        </p:spPr>
        <p:txBody>
          <a:bodyPr bIns="91425" rIns="91425" lIns="91425" t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1" name="Shape 2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2"/>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2" name="Shape 22"/>
        <p:cNvGrpSpPr/>
        <p:nvPr/>
      </p:nvGrpSpPr>
      <p:grpSpPr>
        <a:xfrm>
          <a:off y="0" x="0"/>
          <a:ext cy="0" cx="0"/>
          <a:chOff y="0" x="0"/>
          <a:chExt cy="0" cx="0"/>
        </a:xfrm>
      </p:grpSpPr>
      <p:sp>
        <p:nvSpPr>
          <p:cNvPr id="23" name="Shape 23"/>
          <p:cNvSpPr/>
          <p:nvPr/>
        </p:nvSpPr>
        <p:spPr>
          <a:xfrm rot="10800000" flipH="1">
            <a:off y="1163100" x="0"/>
            <a:ext cy="3980399" cx="9144000"/>
          </a:xfrm>
          <a:prstGeom prst="rect">
            <a:avLst/>
          </a:prstGeom>
          <a:solidFill>
            <a:schemeClr val="lt1"/>
          </a:solidFill>
          <a:ln>
            <a:noFill/>
          </a:ln>
        </p:spPr>
        <p:txBody>
          <a:bodyPr bIns="45700" rIns="91425" lIns="91425" tIns="45700" anchor="ctr" anchorCtr="0">
            <a:noAutofit/>
          </a:bodyPr>
          <a:lstStyle/>
          <a:p>
            <a:pPr>
              <a:spcBef>
                <a:spcPts val="0"/>
              </a:spcBef>
              <a:buNone/>
            </a:pPr>
            <a:r>
              <a:t/>
            </a:r>
            <a:endParaRPr/>
          </a:p>
        </p:txBody>
      </p:sp>
      <p:sp>
        <p:nvSpPr>
          <p:cNvPr id="24" name="Shape 24"/>
          <p:cNvSpPr/>
          <p:nvPr/>
        </p:nvSpPr>
        <p:spPr>
          <a:xfrm rot="10800000">
            <a:off y="1162132" x="4526627"/>
            <a:ext cy="571095"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chemeClr val="dk1">
              <a:alpha val="7843"/>
            </a:schemeClr>
          </a:solidFill>
          <a:ln>
            <a:noFill/>
          </a:ln>
        </p:spPr>
        <p:txBody>
          <a:bodyPr bIns="45700" rIns="91425" lIns="91425" tIns="45700" anchor="ctr" anchorCtr="0">
            <a:noAutofit/>
          </a:bodyPr>
          <a:lstStyle/>
          <a:p>
            <a:pPr>
              <a:spcBef>
                <a:spcPts val="0"/>
              </a:spcBef>
              <a:buNone/>
            </a:pPr>
            <a:r>
              <a:t/>
            </a:r>
            <a:endParaRPr/>
          </a:p>
        </p:txBody>
      </p:sp>
      <p:sp>
        <p:nvSpPr>
          <p:cNvPr id="25" name="Shape 25"/>
          <p:cNvSpPr txBox="1"/>
          <p:nvPr>
            <p:ph type="title"/>
          </p:nvPr>
        </p:nvSpPr>
        <p:spPr>
          <a:xfrm>
            <a:off y="205978" x="457200"/>
            <a:ext cy="857400" cx="8229600"/>
          </a:xfrm>
          <a:prstGeom prst="rect">
            <a:avLst/>
          </a:prstGeom>
        </p:spPr>
        <p:txBody>
          <a:bodyPr bIns="91425" rIns="91425" lIns="91425" t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6" name="Shape 26"/>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p:nvPr/>
        </p:nvSpPr>
        <p:spPr>
          <a:xfrm flipH="1">
            <a:off y="571349" x="4526627"/>
            <a:ext cy="590502"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rgbClr val="FFFFFF">
              <a:alpha val="6666"/>
            </a:srgbClr>
          </a:solidFill>
          <a:ln>
            <a:noFill/>
          </a:ln>
        </p:spPr>
        <p:txBody>
          <a:bodyPr bIns="45700" rIns="91425" lIns="91425" tIns="45700" anchor="ctr" anchorCtr="0">
            <a:noAutofit/>
          </a:bodyPr>
          <a:lstStyle/>
          <a:p>
            <a:pPr>
              <a:spcBef>
                <a:spcPts val="0"/>
              </a:spcBef>
              <a:buNone/>
            </a:pPr>
            <a:r>
              <a:t/>
            </a:r>
            <a:endParaRPr/>
          </a:p>
        </p:txBody>
      </p:sp>
      <p:sp>
        <p:nvSpPr>
          <p:cNvPr id="28" name="Shape 28"/>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9" name="Shape 29"/>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2"/>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y="0" x="0"/>
          <a:ext cy="0" cx="0"/>
          <a:chOff y="0" x="0"/>
          <a:chExt cy="0" cx="0"/>
        </a:xfrm>
      </p:grpSpPr>
      <p:sp>
        <p:nvSpPr>
          <p:cNvPr id="31" name="Shape 31"/>
          <p:cNvSpPr/>
          <p:nvPr/>
        </p:nvSpPr>
        <p:spPr>
          <a:xfrm rot="10800000" flipH="1">
            <a:off y="1163100" x="0"/>
            <a:ext cy="3980399" cx="9144000"/>
          </a:xfrm>
          <a:prstGeom prst="rect">
            <a:avLst/>
          </a:prstGeom>
          <a:solidFill>
            <a:schemeClr val="lt1"/>
          </a:solidFill>
          <a:ln>
            <a:noFill/>
          </a:ln>
        </p:spPr>
        <p:txBody>
          <a:bodyPr bIns="45700" rIns="91425" lIns="91425" tIns="45700" anchor="ctr" anchorCtr="0">
            <a:noAutofit/>
          </a:bodyPr>
          <a:lstStyle/>
          <a:p>
            <a:pPr>
              <a:spcBef>
                <a:spcPts val="0"/>
              </a:spcBef>
              <a:buNone/>
            </a:pPr>
            <a:r>
              <a:t/>
            </a:r>
            <a:endParaRPr/>
          </a:p>
        </p:txBody>
      </p:sp>
      <p:sp>
        <p:nvSpPr>
          <p:cNvPr id="32" name="Shape 32"/>
          <p:cNvSpPr/>
          <p:nvPr/>
        </p:nvSpPr>
        <p:spPr>
          <a:xfrm flipH="1">
            <a:off y="571349" x="4526627"/>
            <a:ext cy="590502"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rgbClr val="FFFFFF">
              <a:alpha val="6666"/>
            </a:srgbClr>
          </a:solidFill>
          <a:ln>
            <a:noFill/>
          </a:ln>
        </p:spPr>
        <p:txBody>
          <a:bodyPr bIns="45700" rIns="91425" lIns="91425" tIns="45700" anchor="ctr" anchorCtr="0">
            <a:noAutofit/>
          </a:bodyPr>
          <a:lstStyle/>
          <a:p>
            <a:pPr>
              <a:spcBef>
                <a:spcPts val="0"/>
              </a:spcBef>
              <a:buNone/>
            </a:pPr>
            <a:r>
              <a:t/>
            </a:r>
            <a:endParaRPr/>
          </a:p>
        </p:txBody>
      </p:sp>
      <p:sp>
        <p:nvSpPr>
          <p:cNvPr id="33" name="Shape 33"/>
          <p:cNvSpPr txBox="1"/>
          <p:nvPr>
            <p:ph type="title"/>
          </p:nvPr>
        </p:nvSpPr>
        <p:spPr>
          <a:xfrm>
            <a:off y="205978" x="457200"/>
            <a:ext cy="857400" cx="8229600"/>
          </a:xfrm>
          <a:prstGeom prst="rect">
            <a:avLst/>
          </a:prstGeom>
        </p:spPr>
        <p:txBody>
          <a:bodyPr bIns="91425" rIns="91425" lIns="91425" t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4" name="Shape 34"/>
          <p:cNvSpPr/>
          <p:nvPr/>
        </p:nvSpPr>
        <p:spPr>
          <a:xfrm rot="10800000">
            <a:off y="1162132" x="4526627"/>
            <a:ext cy="571095"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chemeClr val="dk1">
              <a:alpha val="7843"/>
            </a:schemeClr>
          </a:solidFill>
          <a:ln>
            <a:noFill/>
          </a:ln>
        </p:spPr>
        <p:txBody>
          <a:bodyPr bIns="45700" rIns="91425" lIns="91425" tIns="45700" anchor="ctr" anchorCtr="0">
            <a:noAutofit/>
          </a:bodyPr>
          <a:lstStyle/>
          <a:p>
            <a:pPr>
              <a:spcBef>
                <a:spcPts val="0"/>
              </a:spcBef>
              <a:buNone/>
            </a:pPr>
            <a:r>
              <a:t/>
            </a:r>
            <a:endParaRPr/>
          </a:p>
        </p:txBody>
      </p:sp>
      <p:sp>
        <p:nvSpPr>
          <p:cNvPr id="35" name="Shape 3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1"/>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36" name="Shape 36"/>
        <p:cNvGrpSpPr/>
        <p:nvPr/>
      </p:nvGrpSpPr>
      <p:grpSpPr>
        <a:xfrm>
          <a:off y="0" x="0"/>
          <a:ext cy="0" cx="0"/>
          <a:chOff y="0" x="0"/>
          <a:chExt cy="0" cx="0"/>
        </a:xfrm>
      </p:grpSpPr>
      <p:sp>
        <p:nvSpPr>
          <p:cNvPr id="37" name="Shape 37"/>
          <p:cNvSpPr/>
          <p:nvPr/>
        </p:nvSpPr>
        <p:spPr>
          <a:xfrm rot="10800000" flipH="1">
            <a:off y="4412699" x="0"/>
            <a:ext cy="730799" cx="9144000"/>
          </a:xfrm>
          <a:prstGeom prst="rect">
            <a:avLst/>
          </a:prstGeom>
          <a:solidFill>
            <a:schemeClr val="lt1"/>
          </a:solidFill>
          <a:ln>
            <a:noFill/>
          </a:ln>
        </p:spPr>
        <p:txBody>
          <a:bodyPr bIns="45700" rIns="91425" lIns="91425" tIns="45700" anchor="ctr" anchorCtr="0">
            <a:noAutofit/>
          </a:bodyPr>
          <a:lstStyle/>
          <a:p>
            <a:pPr>
              <a:spcBef>
                <a:spcPts val="0"/>
              </a:spcBef>
              <a:buNone/>
            </a:pPr>
            <a:r>
              <a:t/>
            </a:r>
            <a:endParaRPr/>
          </a:p>
        </p:txBody>
      </p:sp>
      <p:sp>
        <p:nvSpPr>
          <p:cNvPr id="38" name="Shape 38"/>
          <p:cNvSpPr/>
          <p:nvPr/>
        </p:nvSpPr>
        <p:spPr>
          <a:xfrm flipH="1">
            <a:off y="3820834" x="4526627"/>
            <a:ext cy="590502"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rgbClr val="FFFFFF">
              <a:alpha val="6666"/>
            </a:srgbClr>
          </a:solidFill>
          <a:ln>
            <a:noFill/>
          </a:ln>
        </p:spPr>
        <p:txBody>
          <a:bodyPr bIns="45700" rIns="91425" lIns="91425" tIns="45700" anchor="ctr" anchorCtr="0">
            <a:noAutofit/>
          </a:bodyPr>
          <a:lstStyle/>
          <a:p>
            <a:pPr>
              <a:spcBef>
                <a:spcPts val="0"/>
              </a:spcBef>
              <a:buNone/>
            </a:pPr>
            <a:r>
              <a:t/>
            </a:r>
            <a:endParaRPr/>
          </a:p>
        </p:txBody>
      </p:sp>
      <p:sp>
        <p:nvSpPr>
          <p:cNvPr id="39" name="Shape 39"/>
          <p:cNvSpPr/>
          <p:nvPr/>
        </p:nvSpPr>
        <p:spPr>
          <a:xfrm rot="10800000">
            <a:off y="4411617" x="4526627"/>
            <a:ext cy="571095" cx="4617372"/>
          </a:xfrm>
          <a:custGeom>
            <a:pathLst>
              <a:path w="4617373" extrusionOk="0" h="1108924">
                <a:moveTo>
                  <a:pt y="1108924" x="1199"/>
                </a:moveTo>
                <a:lnTo>
                  <a:pt y="1108924" x="4617373"/>
                </a:lnTo>
                <a:lnTo>
                  <a:pt y="0" x="0"/>
                </a:lnTo>
                <a:cubicBezTo>
                  <a:pt y="369641" x="400"/>
                  <a:pt y="739283" x="799"/>
                  <a:pt y="1108924" x="1199"/>
                </a:cubicBezTo>
                <a:close/>
              </a:path>
            </a:pathLst>
          </a:custGeom>
          <a:solidFill>
            <a:schemeClr val="dk1">
              <a:alpha val="7843"/>
            </a:schemeClr>
          </a:solidFill>
          <a:ln>
            <a:noFill/>
          </a:ln>
        </p:spPr>
        <p:txBody>
          <a:bodyPr bIns="45700" rIns="91425" lIns="91425" tIns="45700" anchor="ctr" anchorCtr="0">
            <a:noAutofit/>
          </a:bodyPr>
          <a:lstStyle/>
          <a:p>
            <a:pPr>
              <a:spcBef>
                <a:spcPts val="0"/>
              </a:spcBef>
              <a:buNone/>
            </a:pPr>
            <a:r>
              <a:t/>
            </a:r>
            <a:endParaRPr/>
          </a:p>
        </p:txBody>
      </p:sp>
      <p:sp>
        <p:nvSpPr>
          <p:cNvPr id="40" name="Shape 40"/>
          <p:cNvSpPr txBox="1"/>
          <p:nvPr>
            <p:ph idx="1" type="body"/>
          </p:nvPr>
        </p:nvSpPr>
        <p:spPr>
          <a:xfrm>
            <a:off y="4421726" x="457200"/>
            <a:ext cy="505200" cx="8229600"/>
          </a:xfrm>
          <a:prstGeom prst="rect">
            <a:avLst/>
          </a:prstGeom>
        </p:spPr>
        <p:txBody>
          <a:bodyPr bIns="91425" rIns="91425" lIns="91425" tIns="91425" anchor="ctr" anchorCtr="0"/>
          <a:lstStyle>
            <a:lvl1pPr>
              <a:spcBef>
                <a:spcPts val="0"/>
              </a:spcBef>
              <a:buClr>
                <a:schemeClr val="dk2"/>
              </a:buClr>
              <a:buSzPct val="100000"/>
              <a:buNone/>
              <a:defRPr sz="2400" i="1">
                <a:solidFill>
                  <a:schemeClr val="dk2"/>
                </a:solidFill>
              </a:defRPr>
            </a:lvl1pPr>
          </a:lstStyle>
          <a:p/>
        </p:txBody>
      </p:sp>
      <p:sp>
        <p:nvSpPr>
          <p:cNvPr id="41" name="Shape 4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solidFill>
                  <a:schemeClr val="dk2"/>
                </a:solidFill>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2" name="Shape 42"/>
        <p:cNvGrpSpPr/>
        <p:nvPr/>
      </p:nvGrpSpPr>
      <p:grpSpPr>
        <a:xfrm>
          <a:off y="0" x="0"/>
          <a:ext cy="0" cx="0"/>
          <a:chOff y="0" x="0"/>
          <a:chExt cy="0" cx="0"/>
        </a:xfrm>
      </p:grpSpPr>
      <p:sp>
        <p:nvSpPr>
          <p:cNvPr id="43" name="Shape 43"/>
          <p:cNvSpPr/>
          <p:nvPr/>
        </p:nvSpPr>
        <p:spPr>
          <a:xfrm>
            <a:off y="76256" x="6676"/>
            <a:ext cy="5054792" cx="9134130"/>
          </a:xfrm>
          <a:custGeom>
            <a:pathLst>
              <a:path w="9157023" extrusionOk="0" h="6739723">
                <a:moveTo>
                  <a:pt y="0" x="1629"/>
                </a:moveTo>
                <a:lnTo>
                  <a:pt y="4340980" x="9157023"/>
                </a:lnTo>
                <a:lnTo>
                  <a:pt y="6739723" x="1593"/>
                </a:lnTo>
                <a:cubicBezTo>
                  <a:pt y="5123960" x="-3941"/>
                  <a:pt y="1615763" x="7163"/>
                  <a:pt y="0" x="1629"/>
                </a:cubicBezTo>
                <a:close/>
              </a:path>
            </a:pathLst>
          </a:custGeom>
          <a:solidFill>
            <a:srgbClr val="FFFFFF">
              <a:alpha val="6666"/>
            </a:srgbClr>
          </a:solidFill>
          <a:ln>
            <a:noFill/>
          </a:ln>
        </p:spPr>
        <p:txBody>
          <a:bodyPr bIns="45700" rIns="91425" lIns="91425" tIns="45700" anchor="ctr" anchorCtr="0">
            <a:noAutofit/>
          </a:bodyPr>
          <a:lstStyle/>
          <a:p>
            <a:pPr>
              <a:spcBef>
                <a:spcPts val="0"/>
              </a:spcBef>
              <a:buNone/>
            </a:pPr>
            <a:r>
              <a:t/>
            </a:r>
            <a:endParaRPr/>
          </a:p>
        </p:txBody>
      </p:sp>
      <p:sp>
        <p:nvSpPr>
          <p:cNvPr id="44" name="Shape 44"/>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accent1"/>
            </a:gs>
            <a:gs pos="100000">
              <a:schemeClr val="dk2"/>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ctr" anchorCtr="0"/>
          <a:lstStyle>
            <a:lvl1pPr>
              <a:spcBef>
                <a:spcPts val="0"/>
              </a:spcBef>
              <a:buClr>
                <a:schemeClr val="lt1"/>
              </a:buClr>
              <a:buSzPct val="100000"/>
              <a:buFont typeface="Georgia"/>
              <a:buNone/>
              <a:defRPr sz="4800">
                <a:solidFill>
                  <a:schemeClr val="lt1"/>
                </a:solidFill>
                <a:latin typeface="Georgia"/>
                <a:ea typeface="Georgia"/>
                <a:cs typeface="Georgia"/>
                <a:sym typeface="Georgia"/>
              </a:defRPr>
            </a:lvl1pPr>
            <a:lvl2pPr>
              <a:spcBef>
                <a:spcPts val="0"/>
              </a:spcBef>
              <a:buClr>
                <a:schemeClr val="lt1"/>
              </a:buClr>
              <a:buSzPct val="100000"/>
              <a:buFont typeface="Georgia"/>
              <a:buNone/>
              <a:defRPr sz="4800">
                <a:solidFill>
                  <a:schemeClr val="lt1"/>
                </a:solidFill>
                <a:latin typeface="Georgia"/>
                <a:ea typeface="Georgia"/>
                <a:cs typeface="Georgia"/>
                <a:sym typeface="Georgia"/>
              </a:defRPr>
            </a:lvl2pPr>
            <a:lvl3pPr>
              <a:spcBef>
                <a:spcPts val="0"/>
              </a:spcBef>
              <a:buClr>
                <a:schemeClr val="lt1"/>
              </a:buClr>
              <a:buSzPct val="100000"/>
              <a:buFont typeface="Georgia"/>
              <a:buNone/>
              <a:defRPr sz="4800">
                <a:solidFill>
                  <a:schemeClr val="lt1"/>
                </a:solidFill>
                <a:latin typeface="Georgia"/>
                <a:ea typeface="Georgia"/>
                <a:cs typeface="Georgia"/>
                <a:sym typeface="Georgia"/>
              </a:defRPr>
            </a:lvl3pPr>
            <a:lvl4pPr>
              <a:spcBef>
                <a:spcPts val="0"/>
              </a:spcBef>
              <a:buClr>
                <a:schemeClr val="lt1"/>
              </a:buClr>
              <a:buSzPct val="100000"/>
              <a:buFont typeface="Georgia"/>
              <a:buNone/>
              <a:defRPr sz="4800">
                <a:solidFill>
                  <a:schemeClr val="lt1"/>
                </a:solidFill>
                <a:latin typeface="Georgia"/>
                <a:ea typeface="Georgia"/>
                <a:cs typeface="Georgia"/>
                <a:sym typeface="Georgia"/>
              </a:defRPr>
            </a:lvl4pPr>
            <a:lvl5pPr>
              <a:spcBef>
                <a:spcPts val="0"/>
              </a:spcBef>
              <a:buClr>
                <a:schemeClr val="lt1"/>
              </a:buClr>
              <a:buSzPct val="100000"/>
              <a:buFont typeface="Georgia"/>
              <a:buNone/>
              <a:defRPr sz="4800">
                <a:solidFill>
                  <a:schemeClr val="lt1"/>
                </a:solidFill>
                <a:latin typeface="Georgia"/>
                <a:ea typeface="Georgia"/>
                <a:cs typeface="Georgia"/>
                <a:sym typeface="Georgia"/>
              </a:defRPr>
            </a:lvl5pPr>
            <a:lvl6pPr>
              <a:spcBef>
                <a:spcPts val="0"/>
              </a:spcBef>
              <a:buClr>
                <a:schemeClr val="lt1"/>
              </a:buClr>
              <a:buSzPct val="100000"/>
              <a:buFont typeface="Georgia"/>
              <a:buNone/>
              <a:defRPr sz="4800">
                <a:solidFill>
                  <a:schemeClr val="lt1"/>
                </a:solidFill>
                <a:latin typeface="Georgia"/>
                <a:ea typeface="Georgia"/>
                <a:cs typeface="Georgia"/>
                <a:sym typeface="Georgia"/>
              </a:defRPr>
            </a:lvl6pPr>
            <a:lvl7pPr>
              <a:spcBef>
                <a:spcPts val="0"/>
              </a:spcBef>
              <a:buClr>
                <a:schemeClr val="lt1"/>
              </a:buClr>
              <a:buSzPct val="100000"/>
              <a:buFont typeface="Georgia"/>
              <a:buNone/>
              <a:defRPr sz="4800">
                <a:solidFill>
                  <a:schemeClr val="lt1"/>
                </a:solidFill>
                <a:latin typeface="Georgia"/>
                <a:ea typeface="Georgia"/>
                <a:cs typeface="Georgia"/>
                <a:sym typeface="Georgia"/>
              </a:defRPr>
            </a:lvl7pPr>
            <a:lvl8pPr>
              <a:spcBef>
                <a:spcPts val="0"/>
              </a:spcBef>
              <a:buClr>
                <a:schemeClr val="lt1"/>
              </a:buClr>
              <a:buSzPct val="100000"/>
              <a:buFont typeface="Georgia"/>
              <a:buNone/>
              <a:defRPr sz="4800">
                <a:solidFill>
                  <a:schemeClr val="lt1"/>
                </a:solidFill>
                <a:latin typeface="Georgia"/>
                <a:ea typeface="Georgia"/>
                <a:cs typeface="Georgia"/>
                <a:sym typeface="Georgia"/>
              </a:defRPr>
            </a:lvl8pPr>
            <a:lvl9pPr>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dk1"/>
              </a:buClr>
              <a:buSzPct val="100000"/>
              <a:buFont typeface="Georgia"/>
              <a:defRPr sz="3000">
                <a:solidFill>
                  <a:schemeClr val="dk1"/>
                </a:solidFill>
                <a:latin typeface="Georgia"/>
                <a:ea typeface="Georgia"/>
                <a:cs typeface="Georgia"/>
                <a:sym typeface="Georgia"/>
              </a:defRPr>
            </a:lvl1pPr>
            <a:lvl2pPr>
              <a:spcBef>
                <a:spcPts val="480"/>
              </a:spcBef>
              <a:buClr>
                <a:schemeClr val="dk1"/>
              </a:buClr>
              <a:buSzPct val="100000"/>
              <a:buFont typeface="Georgia"/>
              <a:defRPr sz="2400">
                <a:solidFill>
                  <a:schemeClr val="dk1"/>
                </a:solidFill>
                <a:latin typeface="Georgia"/>
                <a:ea typeface="Georgia"/>
                <a:cs typeface="Georgia"/>
                <a:sym typeface="Georgia"/>
              </a:defRPr>
            </a:lvl2pPr>
            <a:lvl3pPr>
              <a:spcBef>
                <a:spcPts val="480"/>
              </a:spcBef>
              <a:buClr>
                <a:schemeClr val="dk1"/>
              </a:buClr>
              <a:buSzPct val="100000"/>
              <a:buFont typeface="Georgia"/>
              <a:defRPr sz="2400">
                <a:solidFill>
                  <a:schemeClr val="dk1"/>
                </a:solidFill>
                <a:latin typeface="Georgia"/>
                <a:ea typeface="Georgia"/>
                <a:cs typeface="Georgia"/>
                <a:sym typeface="Georgia"/>
              </a:defRPr>
            </a:lvl3pPr>
            <a:lvl4pPr>
              <a:spcBef>
                <a:spcPts val="360"/>
              </a:spcBef>
              <a:buClr>
                <a:schemeClr val="dk1"/>
              </a:buClr>
              <a:buSzPct val="100000"/>
              <a:buFont typeface="Georgia"/>
              <a:defRPr sz="1800">
                <a:solidFill>
                  <a:schemeClr val="dk1"/>
                </a:solidFill>
                <a:latin typeface="Georgia"/>
                <a:ea typeface="Georgia"/>
                <a:cs typeface="Georgia"/>
                <a:sym typeface="Georgia"/>
              </a:defRPr>
            </a:lvl4pPr>
            <a:lvl5pPr>
              <a:spcBef>
                <a:spcPts val="360"/>
              </a:spcBef>
              <a:buClr>
                <a:schemeClr val="dk1"/>
              </a:buClr>
              <a:buSzPct val="100000"/>
              <a:buFont typeface="Georgia"/>
              <a:defRPr sz="1800">
                <a:solidFill>
                  <a:schemeClr val="dk1"/>
                </a:solidFill>
                <a:latin typeface="Georgia"/>
                <a:ea typeface="Georgia"/>
                <a:cs typeface="Georgia"/>
                <a:sym typeface="Georgia"/>
              </a:defRPr>
            </a:lvl5pPr>
            <a:lvl6pPr>
              <a:spcBef>
                <a:spcPts val="360"/>
              </a:spcBef>
              <a:buClr>
                <a:schemeClr val="dk1"/>
              </a:buClr>
              <a:buSzPct val="100000"/>
              <a:buFont typeface="Georgia"/>
              <a:defRPr sz="1800">
                <a:solidFill>
                  <a:schemeClr val="dk1"/>
                </a:solidFill>
                <a:latin typeface="Georgia"/>
                <a:ea typeface="Georgia"/>
                <a:cs typeface="Georgia"/>
                <a:sym typeface="Georgia"/>
              </a:defRPr>
            </a:lvl6pPr>
            <a:lvl7pPr>
              <a:spcBef>
                <a:spcPts val="360"/>
              </a:spcBef>
              <a:buClr>
                <a:schemeClr val="dk1"/>
              </a:buClr>
              <a:buSzPct val="100000"/>
              <a:buFont typeface="Georgia"/>
              <a:defRPr sz="1800">
                <a:solidFill>
                  <a:schemeClr val="dk1"/>
                </a:solidFill>
                <a:latin typeface="Georgia"/>
                <a:ea typeface="Georgia"/>
                <a:cs typeface="Georgia"/>
                <a:sym typeface="Georgia"/>
              </a:defRPr>
            </a:lvl7pPr>
            <a:lvl8pPr>
              <a:spcBef>
                <a:spcPts val="360"/>
              </a:spcBef>
              <a:buClr>
                <a:schemeClr val="dk1"/>
              </a:buClr>
              <a:buSzPct val="100000"/>
              <a:buFont typeface="Georgia"/>
              <a:defRPr sz="1800">
                <a:solidFill>
                  <a:schemeClr val="dk1"/>
                </a:solidFill>
                <a:latin typeface="Georgia"/>
                <a:ea typeface="Georgia"/>
                <a:cs typeface="Georgia"/>
                <a:sym typeface="Georgia"/>
              </a:defRPr>
            </a:lvl8pPr>
            <a:lvl9pPr>
              <a:spcBef>
                <a:spcPts val="360"/>
              </a:spcBef>
              <a:buClr>
                <a:schemeClr val="dk1"/>
              </a:buClr>
              <a:buSzPct val="100000"/>
              <a:buFont typeface="Georgia"/>
              <a:defRPr sz="1800">
                <a:solidFill>
                  <a:schemeClr val="dk1"/>
                </a:solidFill>
                <a:latin typeface="Georgia"/>
                <a:ea typeface="Georgia"/>
                <a:cs typeface="Georgia"/>
                <a:sym typeface="Georgia"/>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lt2"/>
                </a:solidFill>
                <a:latin typeface="Georgia"/>
                <a:ea typeface="Georgia"/>
                <a:cs typeface="Georgia"/>
                <a:sym typeface="Georgia"/>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2.xml" Type="http://schemas.openxmlformats.org/officeDocument/2006/relationships/slideLayout" Id="rId1"/></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2.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2.xml" Type="http://schemas.openxmlformats.org/officeDocument/2006/relationships/slideLayout" Id="rId1"/><Relationship Target="mailto:tarekk@vt.edu" Type="http://schemas.openxmlformats.org/officeDocument/2006/relationships/hyperlink" TargetMode="External" Id="rId4"/><Relationship Target="mailto:fox@vt.edu" Type="http://schemas.openxmlformats.org/officeDocument/2006/relationships/hyperlink" TargetMode="External" Id="rId3"/><Relationship Target="mailto:mmagdy@vt.edu" Type="http://schemas.openxmlformats.org/officeDocument/2006/relationships/hyperlink" TargetMode="External" Id="rId6"/><Relationship Target="mailto:xuancs@vt.edu" Type="http://schemas.openxmlformats.org/officeDocument/2006/relationships/hyperlink" TargetMode="External" Id="rId5"/></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2.xml" Type="http://schemas.openxmlformats.org/officeDocument/2006/relationships/slideLayout" Id="rId1"/></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y="0" x="0"/>
          <a:ext cy="0" cx="0"/>
          <a:chOff y="0" x="0"/>
          <a:chExt cy="0" cx="0"/>
        </a:xfrm>
      </p:grpSpPr>
      <p:sp>
        <p:nvSpPr>
          <p:cNvPr id="46" name="Shape 46"/>
          <p:cNvSpPr txBox="1"/>
          <p:nvPr>
            <p:ph type="ctrTitle"/>
          </p:nvPr>
        </p:nvSpPr>
        <p:spPr>
          <a:xfrm>
            <a:off y="1746892" x="685800"/>
            <a:ext cy="1238099" cx="7772400"/>
          </a:xfrm>
          <a:prstGeom prst="rect">
            <a:avLst/>
          </a:prstGeom>
        </p:spPr>
        <p:txBody>
          <a:bodyPr bIns="91425" rIns="91425" lIns="91425" tIns="91425" anchor="b" anchorCtr="0">
            <a:noAutofit/>
          </a:bodyPr>
          <a:lstStyle/>
          <a:p>
            <a:pPr>
              <a:spcBef>
                <a:spcPts val="0"/>
              </a:spcBef>
              <a:buNone/>
            </a:pPr>
            <a:r>
              <a:rPr lang="en"/>
              <a:t>Computational Linguistic Analysis of Earthquake Collections</a:t>
            </a:r>
          </a:p>
        </p:txBody>
      </p:sp>
      <p:sp>
        <p:nvSpPr>
          <p:cNvPr id="47" name="Shape 47"/>
          <p:cNvSpPr txBox="1"/>
          <p:nvPr>
            <p:ph idx="1" type="subTitle"/>
          </p:nvPr>
        </p:nvSpPr>
        <p:spPr>
          <a:xfrm>
            <a:off y="3093357" x="685800"/>
            <a:ext cy="666600" cx="7772400"/>
          </a:xfrm>
          <a:prstGeom prst="rect">
            <a:avLst/>
          </a:prstGeom>
        </p:spPr>
        <p:txBody>
          <a:bodyPr bIns="91425" rIns="91425" lIns="91425" tIns="91425" anchor="t" anchorCtr="0">
            <a:noAutofit/>
          </a:bodyPr>
          <a:lstStyle/>
          <a:p>
            <a:pPr>
              <a:spcBef>
                <a:spcPts val="0"/>
              </a:spcBef>
              <a:buNone/>
            </a:pPr>
            <a:r>
              <a:rPr lang="en"/>
              <a:t>Team F: Kevin Kokal, Kwamina Orleans-Pobee, Chris Wakeley, Reed Bialousz</a:t>
            </a:r>
          </a:p>
        </p:txBody>
      </p:sp>
      <p:sp>
        <p:nvSpPr>
          <p:cNvPr id="48" name="Shape 48"/>
          <p:cNvSpPr txBox="1"/>
          <p:nvPr/>
        </p:nvSpPr>
        <p:spPr>
          <a:xfrm>
            <a:off y="4204550" x="2460750"/>
            <a:ext cy="666600" cx="4222500"/>
          </a:xfrm>
          <a:prstGeom prst="rect">
            <a:avLst/>
          </a:prstGeom>
          <a:noFill/>
          <a:ln>
            <a:noFill/>
          </a:ln>
        </p:spPr>
        <p:txBody>
          <a:bodyPr bIns="91425" rIns="91425" lIns="91425" tIns="91425" anchor="t" anchorCtr="0">
            <a:noAutofit/>
          </a:bodyPr>
          <a:lstStyle/>
          <a:p>
            <a:pPr algn="ctr" rtl="0">
              <a:spcBef>
                <a:spcPts val="0"/>
              </a:spcBef>
              <a:buNone/>
            </a:pPr>
            <a:r>
              <a:rPr lang="en" i="1">
                <a:latin typeface="Georgia"/>
                <a:ea typeface="Georgia"/>
                <a:cs typeface="Georgia"/>
                <a:sym typeface="Georgia"/>
              </a:rPr>
              <a:t>CS4984 - 12/08/2014</a:t>
            </a:r>
          </a:p>
          <a:p>
            <a:pPr algn="ctr" rtl="0" lvl="0">
              <a:lnSpc>
                <a:spcPct val="115000"/>
              </a:lnSpc>
              <a:spcBef>
                <a:spcPts val="0"/>
              </a:spcBef>
              <a:buClr>
                <a:schemeClr val="dk1"/>
              </a:buClr>
              <a:buSzPct val="78571"/>
              <a:buFont typeface="Arial"/>
              <a:buNone/>
            </a:pPr>
            <a:r>
              <a:rPr lang="en" i="1">
                <a:solidFill>
                  <a:schemeClr val="dk1"/>
                </a:solidFill>
                <a:latin typeface="Georgia"/>
                <a:ea typeface="Georgia"/>
                <a:cs typeface="Georgia"/>
                <a:sym typeface="Georgia"/>
              </a:rPr>
              <a:t>Virginia Tech, Blacksburg, VA 24061</a:t>
            </a:r>
          </a:p>
          <a:p>
            <a:pPr>
              <a:spcBef>
                <a:spcPts val="0"/>
              </a:spcBef>
              <a:buNone/>
            </a:pPr>
            <a:r>
              <a:t/>
            </a:r>
            <a:endParaRPr i="1">
              <a:latin typeface="Georgia"/>
              <a:ea typeface="Georgia"/>
              <a:cs typeface="Georgia"/>
              <a:sym typeface="Georgia"/>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y="0" x="0"/>
          <a:ext cy="0" cx="0"/>
          <a:chOff y="0" x="0"/>
          <a:chExt cy="0" cx="0"/>
        </a:xfrm>
      </p:grpSpPr>
      <p:sp>
        <p:nvSpPr>
          <p:cNvPr id="107" name="Shape 107"/>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Exploration (cont.)</a:t>
            </a:r>
          </a:p>
        </p:txBody>
      </p:sp>
      <p:sp>
        <p:nvSpPr>
          <p:cNvPr id="108" name="Shape 108"/>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5: Examining Named Entities</a:t>
            </a:r>
          </a:p>
          <a:p>
            <a:pPr rtl="0" lvl="1" indent="-381000" marL="914400">
              <a:spcBef>
                <a:spcPts val="0"/>
              </a:spcBef>
              <a:buClr>
                <a:schemeClr val="dk1"/>
              </a:buClr>
              <a:buSzPct val="80000"/>
              <a:buFont typeface="Courier New"/>
              <a:buChar char="o"/>
            </a:pPr>
            <a:r>
              <a:rPr lang="en"/>
              <a:t>Locations = Most Important</a:t>
            </a:r>
          </a:p>
          <a:p>
            <a:pPr rtl="0" lvl="1" indent="-381000" marL="914400">
              <a:spcBef>
                <a:spcPts val="0"/>
              </a:spcBef>
              <a:buClr>
                <a:schemeClr val="dk1"/>
              </a:buClr>
              <a:buSzPct val="80000"/>
              <a:buFont typeface="Courier New"/>
              <a:buChar char="o"/>
            </a:pPr>
            <a:r>
              <a:rPr lang="en"/>
              <a:t>Stanford NER &gt; NLTK.ne_chunk</a:t>
            </a:r>
          </a:p>
          <a:p>
            <a:pPr rtl="0" lvl="1" indent="-381000" marL="914400">
              <a:spcBef>
                <a:spcPts val="0"/>
              </a:spcBef>
              <a:buClr>
                <a:schemeClr val="dk1"/>
              </a:buClr>
              <a:buSzPct val="80000"/>
              <a:buFont typeface="Courier New"/>
              <a:buChar char="o"/>
            </a:pPr>
            <a:r>
              <a:rPr lang="en"/>
              <a:t>Unhelpful  results for “People” for both technologies</a:t>
            </a:r>
          </a:p>
          <a:p>
            <a:pPr lvl="1" indent="-381000" marL="914400">
              <a:spcBef>
                <a:spcPts val="0"/>
              </a:spcBef>
              <a:buClr>
                <a:schemeClr val="dk1"/>
              </a:buClr>
              <a:buSzPct val="80000"/>
              <a:buFont typeface="Courier New"/>
              <a:buChar char="o"/>
            </a:pPr>
            <a:r>
              <a:rPr lang="en"/>
              <a:t>Solr Queries: More Locations = Better Results</a:t>
            </a:r>
          </a:p>
        </p:txBody>
      </p:sp>
      <p:sp>
        <p:nvSpPr>
          <p:cNvPr id="109" name="Shape 109"/>
          <p:cNvSpPr txBox="1"/>
          <p:nvPr/>
        </p:nvSpPr>
        <p:spPr>
          <a:xfrm>
            <a:off y="3522775" x="126300"/>
            <a:ext cy="1001700" cx="8891399"/>
          </a:xfrm>
          <a:prstGeom prst="rect">
            <a:avLst/>
          </a:prstGeom>
          <a:noFill/>
          <a:ln w="28575" cap="flat">
            <a:solidFill>
              <a:srgbClr val="000000"/>
            </a:solidFill>
            <a:prstDash val="solid"/>
            <a:round/>
            <a:headEnd w="med" len="med" type="none"/>
            <a:tailEnd w="med" len="med" type="none"/>
          </a:ln>
        </p:spPr>
        <p:txBody>
          <a:bodyPr bIns="91425" rIns="91425" lIns="91425" tIns="91425" anchor="t" anchorCtr="0">
            <a:noAutofit/>
          </a:bodyPr>
          <a:lstStyle/>
          <a:p>
            <a:pPr rtl="0">
              <a:spcBef>
                <a:spcPts val="0"/>
              </a:spcBef>
              <a:buNone/>
            </a:pPr>
            <a:r>
              <a:rPr sz="1700" lang="en">
                <a:solidFill>
                  <a:schemeClr val="dk1"/>
                </a:solidFill>
                <a:latin typeface="Consolas"/>
                <a:ea typeface="Consolas"/>
                <a:cs typeface="Consolas"/>
                <a:sym typeface="Consolas"/>
              </a:rPr>
              <a:t>Small: [('China’, 450), ('Sikkim', 244), ('Sichuan', 171)]</a:t>
            </a:r>
          </a:p>
          <a:p>
            <a:pPr rtl="0">
              <a:spcBef>
                <a:spcPts val="0"/>
              </a:spcBef>
              <a:buNone/>
            </a:pPr>
            <a:r>
              <a:t/>
            </a:r>
            <a:endParaRPr sz="1700">
              <a:solidFill>
                <a:schemeClr val="dk1"/>
              </a:solidFill>
              <a:latin typeface="Consolas"/>
              <a:ea typeface="Consolas"/>
              <a:cs typeface="Consolas"/>
              <a:sym typeface="Consolas"/>
            </a:endParaRPr>
          </a:p>
          <a:p>
            <a:pPr>
              <a:spcBef>
                <a:spcPts val="0"/>
              </a:spcBef>
              <a:buNone/>
            </a:pPr>
            <a:r>
              <a:rPr sz="1700" lang="en">
                <a:solidFill>
                  <a:schemeClr val="dk1"/>
                </a:solidFill>
                <a:latin typeface="Consolas"/>
                <a:ea typeface="Consolas"/>
                <a:cs typeface="Consolas"/>
                <a:sym typeface="Consolas"/>
              </a:rPr>
              <a:t>Big: [('Virginia', 46), ('East', 15), ('Washington', 14), ('Coast', 12)]</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y="0" x="0"/>
          <a:ext cy="0" cx="0"/>
          <a:chOff y="0" x="0"/>
          <a:chExt cy="0" cx="0"/>
        </a:xfrm>
      </p:grpSpPr>
      <p:sp>
        <p:nvSpPr>
          <p:cNvPr id="114" name="Shape 114"/>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Exploration (cont.)</a:t>
            </a:r>
          </a:p>
        </p:txBody>
      </p:sp>
      <p:sp>
        <p:nvSpPr>
          <p:cNvPr id="115" name="Shape 11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81000" marL="457200">
              <a:spcBef>
                <a:spcPts val="0"/>
              </a:spcBef>
              <a:buClr>
                <a:schemeClr val="dk1"/>
              </a:buClr>
              <a:buSzPct val="100000"/>
              <a:buFont typeface="Arial"/>
              <a:buChar char="●"/>
            </a:pPr>
            <a:r>
              <a:rPr sz="2400" lang="en"/>
              <a:t>Unit 6: Summarizing by Topic</a:t>
            </a:r>
          </a:p>
          <a:p>
            <a:pPr rtl="0" lvl="1" indent="-342900" marL="914400">
              <a:spcBef>
                <a:spcPts val="0"/>
              </a:spcBef>
              <a:buClr>
                <a:schemeClr val="dk1"/>
              </a:buClr>
              <a:buSzPct val="100000"/>
              <a:buFont typeface="Courier New"/>
              <a:buChar char="o"/>
            </a:pPr>
            <a:r>
              <a:rPr sz="1800" lang="en"/>
              <a:t>Explored LDA using Mahout on Hadoop Cluster</a:t>
            </a:r>
          </a:p>
          <a:p>
            <a:pPr rtl="0" lvl="1" indent="-342900" marL="914400">
              <a:spcBef>
                <a:spcPts val="0"/>
              </a:spcBef>
              <a:buClr>
                <a:schemeClr val="dk1"/>
              </a:buClr>
              <a:buSzPct val="100000"/>
              <a:buFont typeface="Courier New"/>
              <a:buChar char="o"/>
            </a:pPr>
            <a:r>
              <a:rPr sz="1800" lang="en"/>
              <a:t>A Few Meaningful Results:</a:t>
            </a:r>
          </a:p>
          <a:p>
            <a:pPr rtl="0">
              <a:spcBef>
                <a:spcPts val="0"/>
              </a:spcBef>
              <a:buNone/>
            </a:pPr>
            <a:r>
              <a:t/>
            </a:r>
            <a:endParaRPr/>
          </a:p>
          <a:p>
            <a:pPr rtl="0" lvl="0">
              <a:spcBef>
                <a:spcPts val="0"/>
              </a:spcBef>
              <a:buNone/>
            </a:pPr>
            <a:r>
              <a:rPr lang="en"/>
              <a:t>	</a:t>
            </a:r>
          </a:p>
          <a:p>
            <a:pPr rtl="0" lvl="0" indent="-381000" marL="457200">
              <a:spcBef>
                <a:spcPts val="0"/>
              </a:spcBef>
              <a:buClr>
                <a:schemeClr val="dk1"/>
              </a:buClr>
              <a:buSzPct val="100000"/>
              <a:buFont typeface="Arial"/>
              <a:buChar char="●"/>
            </a:pPr>
            <a:r>
              <a:rPr sz="2400" lang="en"/>
              <a:t>Solr Results for Top 5 Topics: Great for Small, Mediocre for Big</a:t>
            </a:r>
          </a:p>
          <a:p>
            <a:pPr rtl="0" lvl="1" indent="-342900" marL="914400">
              <a:spcBef>
                <a:spcPts val="0"/>
              </a:spcBef>
              <a:buClr>
                <a:schemeClr val="dk1"/>
              </a:buClr>
              <a:buSzPct val="100000"/>
              <a:buFont typeface="Courier New"/>
              <a:buChar char="o"/>
            </a:pPr>
            <a:r>
              <a:rPr sz="1800" lang="en"/>
              <a:t>Big Collection Needed Cleaning</a:t>
            </a:r>
          </a:p>
          <a:p>
            <a:pPr rtl="0">
              <a:spcBef>
                <a:spcPts val="0"/>
              </a:spcBef>
              <a:buNone/>
            </a:pPr>
            <a:r>
              <a:t/>
            </a:r>
            <a:endParaRPr/>
          </a:p>
          <a:p>
            <a:pPr rtl="0">
              <a:spcBef>
                <a:spcPts val="0"/>
              </a:spcBef>
              <a:buNone/>
            </a:pPr>
            <a:r>
              <a:t/>
            </a:r>
            <a:endParaRPr/>
          </a:p>
          <a:p>
            <a:pPr lvl="0">
              <a:spcBef>
                <a:spcPts val="0"/>
              </a:spcBef>
              <a:buNone/>
            </a:pPr>
            <a:r>
              <a:t/>
            </a:r>
            <a:endParaRPr/>
          </a:p>
        </p:txBody>
      </p:sp>
      <p:sp>
        <p:nvSpPr>
          <p:cNvPr id="116" name="Shape 116"/>
          <p:cNvSpPr txBox="1"/>
          <p:nvPr/>
        </p:nvSpPr>
        <p:spPr>
          <a:xfrm>
            <a:off y="2345400" x="906750"/>
            <a:ext cy="640200" cx="7330500"/>
          </a:xfrm>
          <a:prstGeom prst="rect">
            <a:avLst/>
          </a:prstGeom>
          <a:noFill/>
          <a:ln w="28575" cap="flat">
            <a:solidFill>
              <a:srgbClr val="000000"/>
            </a:solidFill>
            <a:prstDash val="solid"/>
            <a:round/>
            <a:headEnd w="med" len="med" type="none"/>
            <a:tailEnd w="med" len="med" type="none"/>
          </a:ln>
        </p:spPr>
        <p:txBody>
          <a:bodyPr bIns="91425" rIns="91425" lIns="91425" tIns="91425" anchor="t" anchorCtr="0">
            <a:noAutofit/>
          </a:bodyPr>
          <a:lstStyle/>
          <a:p>
            <a:pPr>
              <a:spcBef>
                <a:spcPts val="0"/>
              </a:spcBef>
              <a:buNone/>
            </a:pPr>
            <a:r>
              <a:rPr lang="en">
                <a:solidFill>
                  <a:schemeClr val="dk1"/>
                </a:solidFill>
                <a:latin typeface="Consolas"/>
                <a:ea typeface="Consolas"/>
                <a:cs typeface="Consolas"/>
                <a:sym typeface="Consolas"/>
              </a:rPr>
              <a:t>{sichuan:0.034,china:0.033,strikes:0.025,deadly:0.021,saturday:0.014,cnn:0.011,quake:0.010,april:0.009,chinese:0.009,sunday:0.008}</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y="0" x="0"/>
          <a:ext cy="0" cx="0"/>
          <a:chOff y="0" x="0"/>
          <a:chExt cy="0" cx="0"/>
        </a:xfrm>
      </p:grpSpPr>
      <p:sp>
        <p:nvSpPr>
          <p:cNvPr id="121" name="Shape 121"/>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Exploration (cont.)</a:t>
            </a:r>
          </a:p>
        </p:txBody>
      </p:sp>
      <p:sp>
        <p:nvSpPr>
          <p:cNvPr id="122" name="Shape 122"/>
          <p:cNvSpPr txBox="1"/>
          <p:nvPr>
            <p:ph idx="1" type="body"/>
          </p:nvPr>
        </p:nvSpPr>
        <p:spPr>
          <a:xfrm>
            <a:off y="141780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7: Sentence Clustering</a:t>
            </a:r>
          </a:p>
          <a:p>
            <a:pPr rtl="0" lvl="1" indent="-381000" marL="914400">
              <a:spcBef>
                <a:spcPts val="0"/>
              </a:spcBef>
              <a:buClr>
                <a:schemeClr val="dk1"/>
              </a:buClr>
              <a:buSzPct val="80000"/>
              <a:buFont typeface="Courier New"/>
              <a:buChar char="o"/>
            </a:pPr>
            <a:r>
              <a:rPr lang="en"/>
              <a:t>Cleaned Big Collection</a:t>
            </a:r>
          </a:p>
          <a:p>
            <a:pPr rtl="0" lvl="1" indent="-381000" marL="914400">
              <a:spcBef>
                <a:spcPts val="0"/>
              </a:spcBef>
              <a:buClr>
                <a:schemeClr val="dk1"/>
              </a:buClr>
              <a:buSzPct val="80000"/>
              <a:buFont typeface="Courier New"/>
              <a:buChar char="o"/>
            </a:pPr>
            <a:r>
              <a:rPr lang="en"/>
              <a:t>Experimented with Number of Clusters</a:t>
            </a:r>
          </a:p>
          <a:p>
            <a:pPr rtl="0" lvl="1" indent="-381000" marL="914400">
              <a:spcBef>
                <a:spcPts val="0"/>
              </a:spcBef>
              <a:buClr>
                <a:schemeClr val="dk1"/>
              </a:buClr>
              <a:buSzPct val="80000"/>
              <a:buFont typeface="Courier New"/>
              <a:buChar char="o"/>
            </a:pPr>
            <a:r>
              <a:rPr lang="en"/>
              <a:t>Generally not meaningful, with Exceptions</a:t>
            </a:r>
          </a:p>
          <a:p>
            <a:pPr rtl="0" lvl="0" indent="0" marL="0">
              <a:spcBef>
                <a:spcPts val="0"/>
              </a:spcBef>
              <a:buNone/>
            </a:pPr>
            <a:r>
              <a:t/>
            </a:r>
            <a:endParaRPr/>
          </a:p>
        </p:txBody>
      </p:sp>
      <p:sp>
        <p:nvSpPr>
          <p:cNvPr id="123" name="Shape 123"/>
          <p:cNvSpPr txBox="1"/>
          <p:nvPr/>
        </p:nvSpPr>
        <p:spPr>
          <a:xfrm>
            <a:off y="3466525" x="672150"/>
            <a:ext cy="551399" cx="7034399"/>
          </a:xfrm>
          <a:prstGeom prst="rect">
            <a:avLst/>
          </a:prstGeom>
          <a:noFill/>
          <a:ln w="28575" cap="flat">
            <a:solidFill>
              <a:srgbClr val="000000"/>
            </a:solidFill>
            <a:prstDash val="solid"/>
            <a:round/>
            <a:headEnd w="med" len="med" type="none"/>
            <a:tailEnd w="med" len="med" type="none"/>
          </a:ln>
        </p:spPr>
        <p:txBody>
          <a:bodyPr bIns="91425" rIns="91425" lIns="91425" tIns="91425" anchor="t" anchorCtr="0">
            <a:noAutofit/>
          </a:bodyPr>
          <a:lstStyle/>
          <a:p>
            <a:pPr>
              <a:spcBef>
                <a:spcPts val="0"/>
              </a:spcBef>
              <a:buNone/>
            </a:pPr>
            <a:r>
              <a:rPr sz="1800" lang="en">
                <a:latin typeface="Consolas"/>
                <a:ea typeface="Consolas"/>
                <a:cs typeface="Consolas"/>
                <a:sym typeface="Consolas"/>
              </a:rPr>
              <a:t>180 people have died, at least another 24 are missing.</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y="0" x="0"/>
          <a:ext cy="0" cx="0"/>
          <a:chOff y="0" x="0"/>
          <a:chExt cy="0" cx="0"/>
        </a:xfrm>
      </p:grpSpPr>
      <p:sp>
        <p:nvSpPr>
          <p:cNvPr id="128" name="Shape 128"/>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Culmination: Overview</a:t>
            </a:r>
          </a:p>
        </p:txBody>
      </p:sp>
      <p:sp>
        <p:nvSpPr>
          <p:cNvPr id="129" name="Shape 12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Georgia"/>
              <a:buAutoNum type="arabicPeriod"/>
            </a:pPr>
            <a:r>
              <a:rPr lang="en"/>
              <a:t>Construct a Template of Relevant Information for Earthquakes</a:t>
            </a:r>
          </a:p>
          <a:p>
            <a:pPr rtl="0" lvl="0" indent="-419100" marL="457200">
              <a:spcBef>
                <a:spcPts val="0"/>
              </a:spcBef>
              <a:buClr>
                <a:schemeClr val="dk1"/>
              </a:buClr>
              <a:buSzPct val="100000"/>
              <a:buFont typeface="Georgia"/>
              <a:buAutoNum type="arabicPeriod"/>
            </a:pPr>
            <a:r>
              <a:rPr lang="en"/>
              <a:t>Fill in Template for Small and Big Collections</a:t>
            </a:r>
          </a:p>
          <a:p>
            <a:pPr lvl="0" indent="-419100" marL="457200">
              <a:spcBef>
                <a:spcPts val="0"/>
              </a:spcBef>
              <a:buClr>
                <a:schemeClr val="dk1"/>
              </a:buClr>
              <a:buSzPct val="100000"/>
              <a:buFont typeface="Georgia"/>
              <a:buAutoNum type="arabicPeriod"/>
            </a:pPr>
            <a:r>
              <a:rPr lang="en"/>
              <a:t>Construct English Report Using Filled in Template</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y="0" x="0"/>
          <a:ext cy="0" cx="0"/>
          <a:chOff y="0" x="0"/>
          <a:chExt cy="0" cx="0"/>
        </a:xfrm>
      </p:grpSpPr>
      <p:sp>
        <p:nvSpPr>
          <p:cNvPr id="134" name="Shape 134"/>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Culmination</a:t>
            </a:r>
          </a:p>
        </p:txBody>
      </p:sp>
      <p:sp>
        <p:nvSpPr>
          <p:cNvPr id="135" name="Shape 13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8: Construct and Fill “Earthquake Template”</a:t>
            </a:r>
          </a:p>
          <a:p>
            <a:pPr rtl="0" lvl="1" indent="-381000" marL="914400">
              <a:spcBef>
                <a:spcPts val="0"/>
              </a:spcBef>
              <a:buClr>
                <a:schemeClr val="dk1"/>
              </a:buClr>
              <a:buSzPct val="80000"/>
              <a:buFont typeface="Courier New"/>
              <a:buChar char="o"/>
            </a:pPr>
            <a:r>
              <a:rPr lang="en"/>
              <a:t>Researched Earthquakes to Construct Template</a:t>
            </a:r>
          </a:p>
          <a:p>
            <a:pPr rtl="0" lvl="1" indent="-381000" marL="914400">
              <a:spcBef>
                <a:spcPts val="0"/>
              </a:spcBef>
              <a:buClr>
                <a:schemeClr val="dk1"/>
              </a:buClr>
              <a:buSzPct val="80000"/>
              <a:buFont typeface="Courier New"/>
              <a:buChar char="o"/>
            </a:pPr>
            <a:r>
              <a:rPr lang="en"/>
              <a:t>Used Regular Expressions to Fill</a:t>
            </a:r>
          </a:p>
          <a:p>
            <a:pPr rtl="0" lvl="1" indent="-381000" marL="914400">
              <a:spcBef>
                <a:spcPts val="0"/>
              </a:spcBef>
              <a:buClr>
                <a:schemeClr val="dk1"/>
              </a:buClr>
              <a:buSzPct val="80000"/>
              <a:buFont typeface="Courier New"/>
              <a:buChar char="o"/>
            </a:pPr>
            <a:r>
              <a:rPr lang="en"/>
              <a:t>Corpus Language Influences Results (i.e. Magnitude)</a:t>
            </a:r>
          </a:p>
          <a:p>
            <a:pPr rtl="0" lvl="1" indent="-381000" marL="914400">
              <a:spcBef>
                <a:spcPts val="0"/>
              </a:spcBef>
              <a:buClr>
                <a:schemeClr val="dk1"/>
              </a:buClr>
              <a:buSzPct val="80000"/>
              <a:buFont typeface="Courier New"/>
              <a:buChar char="o"/>
            </a:pPr>
            <a:r>
              <a:rPr lang="en"/>
              <a:t>Mode = Most Accurate</a:t>
            </a:r>
          </a:p>
          <a:p>
            <a:pPr rtl="0" lvl="1" indent="-381000" marL="914400">
              <a:spcBef>
                <a:spcPts val="0"/>
              </a:spcBef>
              <a:buClr>
                <a:schemeClr val="dk1"/>
              </a:buClr>
              <a:buSzPct val="80000"/>
              <a:buFont typeface="Courier New"/>
              <a:buChar char="o"/>
            </a:pPr>
            <a:r>
              <a:rPr lang="en"/>
              <a:t>Great Results</a:t>
            </a:r>
          </a:p>
          <a:p>
            <a:pPr rtl="0" lvl="0" indent="0" marL="0">
              <a:spcBef>
                <a:spcPts val="0"/>
              </a:spcBef>
              <a:buNone/>
            </a:pPr>
            <a:r>
              <a:t/>
            </a: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y="0" x="0"/>
          <a:ext cy="0" cx="0"/>
          <a:chOff y="0" x="0"/>
          <a:chExt cy="0" cx="0"/>
        </a:xfrm>
      </p:grpSpPr>
      <p:sp>
        <p:nvSpPr>
          <p:cNvPr id="140" name="Shape 140"/>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Culmination (cont.)</a:t>
            </a:r>
          </a:p>
        </p:txBody>
      </p:sp>
      <p:sp>
        <p:nvSpPr>
          <p:cNvPr id="141" name="Shape 141"/>
          <p:cNvSpPr txBox="1"/>
          <p:nvPr>
            <p:ph idx="1" type="body"/>
          </p:nvPr>
        </p:nvSpPr>
        <p:spPr>
          <a:xfrm>
            <a:off y="1864200" x="457200"/>
            <a:ext cy="2727900" cx="3324300"/>
          </a:xfrm>
          <a:prstGeom prst="rect">
            <a:avLst/>
          </a:prstGeom>
        </p:spPr>
        <p:txBody>
          <a:bodyPr bIns="91425" rIns="91425" lIns="91425" tIns="91425" anchor="t" anchorCtr="0">
            <a:noAutofit/>
          </a:bodyPr>
          <a:lstStyle/>
          <a:p>
            <a:pPr rtl="0" lvl="0">
              <a:lnSpc>
                <a:spcPct val="115000"/>
              </a:lnSpc>
              <a:spcBef>
                <a:spcPts val="0"/>
              </a:spcBef>
              <a:buClr>
                <a:schemeClr val="dk1"/>
              </a:buClr>
              <a:buSzPct val="61111"/>
              <a:buFont typeface="Arial"/>
              <a:buNone/>
            </a:pPr>
            <a:r>
              <a:rPr b="1" sz="1800" lang="en">
                <a:latin typeface="Consolas"/>
                <a:ea typeface="Consolas"/>
                <a:cs typeface="Consolas"/>
                <a:sym typeface="Consolas"/>
              </a:rPr>
              <a:t>Big Corpus Earthquake Analysis:</a:t>
            </a:r>
          </a:p>
          <a:p>
            <a:pPr rtl="0" lvl="0">
              <a:lnSpc>
                <a:spcPct val="115000"/>
              </a:lnSpc>
              <a:spcBef>
                <a:spcPts val="0"/>
              </a:spcBef>
              <a:buClr>
                <a:schemeClr val="dk1"/>
              </a:buClr>
              <a:buSzPct val="61111"/>
              <a:buFont typeface="Arial"/>
              <a:buNone/>
            </a:pPr>
            <a:r>
              <a:rPr b="1" sz="1800" lang="en">
                <a:solidFill>
                  <a:srgbClr val="3E454C"/>
                </a:solidFill>
                <a:latin typeface="Consolas"/>
                <a:ea typeface="Consolas"/>
                <a:cs typeface="Consolas"/>
                <a:sym typeface="Consolas"/>
              </a:rPr>
              <a:t>Date: August 23, 2011</a:t>
            </a:r>
          </a:p>
          <a:p>
            <a:pPr rtl="0" lvl="0">
              <a:lnSpc>
                <a:spcPct val="115000"/>
              </a:lnSpc>
              <a:spcBef>
                <a:spcPts val="0"/>
              </a:spcBef>
              <a:buClr>
                <a:schemeClr val="dk1"/>
              </a:buClr>
              <a:buSzPct val="61111"/>
              <a:buFont typeface="Arial"/>
              <a:buNone/>
            </a:pPr>
            <a:r>
              <a:rPr b="1" sz="1800" lang="en">
                <a:solidFill>
                  <a:srgbClr val="3E454C"/>
                </a:solidFill>
                <a:latin typeface="Consolas"/>
                <a:ea typeface="Consolas"/>
                <a:cs typeface="Consolas"/>
                <a:sym typeface="Consolas"/>
              </a:rPr>
              <a:t>Location: Virginia</a:t>
            </a:r>
          </a:p>
          <a:p>
            <a:pPr rtl="0" lvl="0">
              <a:lnSpc>
                <a:spcPct val="115000"/>
              </a:lnSpc>
              <a:spcBef>
                <a:spcPts val="0"/>
              </a:spcBef>
              <a:buClr>
                <a:schemeClr val="dk1"/>
              </a:buClr>
              <a:buSzPct val="61111"/>
              <a:buFont typeface="Arial"/>
              <a:buNone/>
            </a:pPr>
            <a:r>
              <a:rPr b="1" sz="1800" lang="en">
                <a:solidFill>
                  <a:srgbClr val="3E454C"/>
                </a:solidFill>
                <a:latin typeface="Consolas"/>
                <a:ea typeface="Consolas"/>
                <a:cs typeface="Consolas"/>
                <a:sym typeface="Consolas"/>
              </a:rPr>
              <a:t>Magnitude: 5.8</a:t>
            </a:r>
          </a:p>
          <a:p>
            <a:pPr rtl="0" lvl="0">
              <a:lnSpc>
                <a:spcPct val="115000"/>
              </a:lnSpc>
              <a:spcBef>
                <a:spcPts val="0"/>
              </a:spcBef>
              <a:buClr>
                <a:schemeClr val="dk1"/>
              </a:buClr>
              <a:buSzPct val="61111"/>
              <a:buFont typeface="Arial"/>
              <a:buNone/>
            </a:pPr>
            <a:r>
              <a:rPr b="1" sz="1800" lang="en">
                <a:solidFill>
                  <a:srgbClr val="3E454C"/>
                </a:solidFill>
                <a:latin typeface="Consolas"/>
                <a:ea typeface="Consolas"/>
                <a:cs typeface="Consolas"/>
                <a:sym typeface="Consolas"/>
              </a:rPr>
              <a:t>Epicenter: Louisa</a:t>
            </a:r>
          </a:p>
          <a:p>
            <a:pPr rtl="0" lvl="0">
              <a:lnSpc>
                <a:spcPct val="115000"/>
              </a:lnSpc>
              <a:spcBef>
                <a:spcPts val="0"/>
              </a:spcBef>
              <a:buClr>
                <a:schemeClr val="dk1"/>
              </a:buClr>
              <a:buSzPct val="61111"/>
              <a:buFont typeface="Arial"/>
              <a:buNone/>
            </a:pPr>
            <a:r>
              <a:rPr b="1" sz="1800" lang="en">
                <a:solidFill>
                  <a:srgbClr val="3E454C"/>
                </a:solidFill>
                <a:latin typeface="Consolas"/>
                <a:ea typeface="Consolas"/>
                <a:cs typeface="Consolas"/>
                <a:sym typeface="Consolas"/>
              </a:rPr>
              <a:t>Deaths: 140</a:t>
            </a:r>
          </a:p>
          <a:p>
            <a:pPr lvl="0">
              <a:lnSpc>
                <a:spcPct val="115000"/>
              </a:lnSpc>
              <a:spcBef>
                <a:spcPts val="0"/>
              </a:spcBef>
              <a:buClr>
                <a:schemeClr val="dk1"/>
              </a:buClr>
              <a:buSzPct val="61111"/>
              <a:buFont typeface="Arial"/>
              <a:buNone/>
            </a:pPr>
            <a:r>
              <a:rPr b="1" sz="1800" lang="en">
                <a:solidFill>
                  <a:srgbClr val="3E454C"/>
                </a:solidFill>
                <a:latin typeface="Consolas"/>
                <a:ea typeface="Consolas"/>
                <a:cs typeface="Consolas"/>
                <a:sym typeface="Consolas"/>
              </a:rPr>
              <a:t>Time: 1:51 p.m.</a:t>
            </a:r>
          </a:p>
        </p:txBody>
      </p:sp>
      <p:sp>
        <p:nvSpPr>
          <p:cNvPr id="142" name="Shape 142"/>
          <p:cNvSpPr txBox="1"/>
          <p:nvPr>
            <p:ph idx="2" type="body"/>
          </p:nvPr>
        </p:nvSpPr>
        <p:spPr>
          <a:xfrm>
            <a:off y="1864200" x="4064875"/>
            <a:ext cy="2727900" cx="3324300"/>
          </a:xfrm>
          <a:prstGeom prst="rect">
            <a:avLst/>
          </a:prstGeom>
        </p:spPr>
        <p:txBody>
          <a:bodyPr bIns="91425" rIns="91425" lIns="91425" tIns="91425" anchor="t" anchorCtr="0">
            <a:noAutofit/>
          </a:bodyPr>
          <a:lstStyle/>
          <a:p>
            <a:pPr rtl="0" lvl="0">
              <a:lnSpc>
                <a:spcPct val="115000"/>
              </a:lnSpc>
              <a:spcBef>
                <a:spcPts val="0"/>
              </a:spcBef>
              <a:buNone/>
            </a:pPr>
            <a:r>
              <a:rPr b="1" sz="1800" lang="en">
                <a:latin typeface="Consolas"/>
                <a:ea typeface="Consolas"/>
                <a:cs typeface="Consolas"/>
                <a:sym typeface="Consolas"/>
              </a:rPr>
              <a:t>Small Corpus Earthquake Analysis:</a:t>
            </a:r>
          </a:p>
          <a:p>
            <a:pPr rtl="0" lvl="0">
              <a:lnSpc>
                <a:spcPct val="115000"/>
              </a:lnSpc>
              <a:spcBef>
                <a:spcPts val="0"/>
              </a:spcBef>
              <a:buNone/>
            </a:pPr>
            <a:r>
              <a:rPr b="1" sz="1800" lang="en">
                <a:solidFill>
                  <a:srgbClr val="3E454C"/>
                </a:solidFill>
                <a:latin typeface="Consolas"/>
                <a:ea typeface="Consolas"/>
                <a:cs typeface="Consolas"/>
                <a:sym typeface="Consolas"/>
              </a:rPr>
              <a:t>Date: April 20, 2013</a:t>
            </a:r>
          </a:p>
          <a:p>
            <a:pPr rtl="0" lvl="0">
              <a:lnSpc>
                <a:spcPct val="115000"/>
              </a:lnSpc>
              <a:spcBef>
                <a:spcPts val="0"/>
              </a:spcBef>
              <a:buNone/>
            </a:pPr>
            <a:r>
              <a:rPr b="1" sz="1800" lang="en">
                <a:solidFill>
                  <a:srgbClr val="3E454C"/>
                </a:solidFill>
                <a:latin typeface="Consolas"/>
                <a:ea typeface="Consolas"/>
                <a:cs typeface="Consolas"/>
                <a:sym typeface="Consolas"/>
              </a:rPr>
              <a:t>Location: Lushan</a:t>
            </a:r>
          </a:p>
          <a:p>
            <a:pPr rtl="0" lvl="0">
              <a:lnSpc>
                <a:spcPct val="115000"/>
              </a:lnSpc>
              <a:spcBef>
                <a:spcPts val="0"/>
              </a:spcBef>
              <a:buNone/>
            </a:pPr>
            <a:r>
              <a:rPr b="1" sz="1800" lang="en">
                <a:solidFill>
                  <a:srgbClr val="3E454C"/>
                </a:solidFill>
                <a:latin typeface="Consolas"/>
                <a:ea typeface="Consolas"/>
                <a:cs typeface="Consolas"/>
                <a:sym typeface="Consolas"/>
              </a:rPr>
              <a:t>Magnitude: 6.6</a:t>
            </a:r>
          </a:p>
          <a:p>
            <a:pPr rtl="0" lvl="0">
              <a:lnSpc>
                <a:spcPct val="115000"/>
              </a:lnSpc>
              <a:spcBef>
                <a:spcPts val="0"/>
              </a:spcBef>
              <a:buNone/>
            </a:pPr>
            <a:r>
              <a:rPr b="1" sz="1800" lang="en">
                <a:solidFill>
                  <a:srgbClr val="3E454C"/>
                </a:solidFill>
                <a:latin typeface="Consolas"/>
                <a:ea typeface="Consolas"/>
                <a:cs typeface="Consolas"/>
                <a:sym typeface="Consolas"/>
              </a:rPr>
              <a:t>Epicenter: Lushan</a:t>
            </a:r>
          </a:p>
          <a:p>
            <a:pPr rtl="0" lvl="0">
              <a:lnSpc>
                <a:spcPct val="115000"/>
              </a:lnSpc>
              <a:spcBef>
                <a:spcPts val="0"/>
              </a:spcBef>
              <a:buNone/>
            </a:pPr>
            <a:r>
              <a:rPr b="1" sz="1800" lang="en">
                <a:solidFill>
                  <a:srgbClr val="3E454C"/>
                </a:solidFill>
                <a:latin typeface="Consolas"/>
                <a:ea typeface="Consolas"/>
                <a:cs typeface="Consolas"/>
                <a:sym typeface="Consolas"/>
              </a:rPr>
              <a:t>Deaths: 186</a:t>
            </a:r>
          </a:p>
          <a:p>
            <a:pPr rtl="0" lvl="0">
              <a:lnSpc>
                <a:spcPct val="115000"/>
              </a:lnSpc>
              <a:spcBef>
                <a:spcPts val="0"/>
              </a:spcBef>
              <a:buNone/>
            </a:pPr>
            <a:r>
              <a:rPr b="1" sz="1800" lang="en">
                <a:solidFill>
                  <a:srgbClr val="3E454C"/>
                </a:solidFill>
                <a:latin typeface="Consolas"/>
                <a:ea typeface="Consolas"/>
                <a:cs typeface="Consolas"/>
                <a:sym typeface="Consolas"/>
              </a:rPr>
              <a:t>Time: 8:02 a.m.</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y="0" x="0"/>
          <a:ext cy="0" cx="0"/>
          <a:chOff y="0" x="0"/>
          <a:chExt cy="0" cx="0"/>
        </a:xfrm>
      </p:grpSpPr>
      <p:sp>
        <p:nvSpPr>
          <p:cNvPr id="147" name="Shape 147"/>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Culmination (cont.)</a:t>
            </a:r>
          </a:p>
        </p:txBody>
      </p:sp>
      <p:sp>
        <p:nvSpPr>
          <p:cNvPr id="148" name="Shape 148"/>
          <p:cNvSpPr txBox="1"/>
          <p:nvPr>
            <p:ph idx="1" type="body"/>
          </p:nvPr>
        </p:nvSpPr>
        <p:spPr>
          <a:xfrm>
            <a:off y="168410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9: Using Filled Templates to Construct English Reports</a:t>
            </a:r>
          </a:p>
          <a:p>
            <a:pPr rtl="0" lvl="1" indent="-381000" marL="914400">
              <a:spcBef>
                <a:spcPts val="0"/>
              </a:spcBef>
              <a:buClr>
                <a:schemeClr val="dk1"/>
              </a:buClr>
              <a:buSzPct val="80000"/>
              <a:buFont typeface="Courier New"/>
              <a:buChar char="o"/>
            </a:pPr>
            <a:r>
              <a:rPr lang="en"/>
              <a:t>Improved Template: Added booleans for aftershocks, tsunamis, etc.</a:t>
            </a:r>
          </a:p>
          <a:p>
            <a:pPr lvl="1" indent="-381000" marL="914400">
              <a:spcBef>
                <a:spcPts val="0"/>
              </a:spcBef>
              <a:buClr>
                <a:schemeClr val="dk1"/>
              </a:buClr>
              <a:buSzPct val="80000"/>
              <a:buFont typeface="Courier New"/>
              <a:buChar char="o"/>
            </a:pPr>
            <a:r>
              <a:rPr lang="en"/>
              <a:t>Created a report structure for any earthquake</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y="0" x="0"/>
          <a:ext cy="0" cx="0"/>
          <a:chOff y="0" x="0"/>
          <a:chExt cy="0" cx="0"/>
        </a:xfrm>
      </p:grpSpPr>
      <p:sp>
        <p:nvSpPr>
          <p:cNvPr id="153" name="Shape 153"/>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Results</a:t>
            </a:r>
          </a:p>
        </p:txBody>
      </p:sp>
      <p:sp>
        <p:nvSpPr>
          <p:cNvPr id="154" name="Shape 154"/>
          <p:cNvSpPr txBox="1"/>
          <p:nvPr>
            <p:ph idx="1" type="body"/>
          </p:nvPr>
        </p:nvSpPr>
        <p:spPr>
          <a:xfrm>
            <a:off y="1639100" x="457200"/>
            <a:ext cy="3725699" cx="8229600"/>
          </a:xfrm>
          <a:prstGeom prst="rect">
            <a:avLst/>
          </a:prstGeom>
        </p:spPr>
        <p:txBody>
          <a:bodyPr bIns="91425" rIns="91425" lIns="91425" tIns="91425" anchor="t" anchorCtr="0">
            <a:noAutofit/>
          </a:bodyPr>
          <a:lstStyle/>
          <a:p>
            <a:pPr rtl="0" lvl="0">
              <a:lnSpc>
                <a:spcPct val="115000"/>
              </a:lnSpc>
              <a:spcBef>
                <a:spcPts val="0"/>
              </a:spcBef>
              <a:buClr>
                <a:schemeClr val="dk1"/>
              </a:buClr>
              <a:buSzPct val="78571"/>
              <a:buFont typeface="Arial"/>
              <a:buNone/>
            </a:pPr>
            <a:r>
              <a:rPr b="1" sz="1400" lang="en">
                <a:latin typeface="Consolas"/>
                <a:ea typeface="Consolas"/>
                <a:cs typeface="Consolas"/>
                <a:sym typeface="Consolas"/>
              </a:rPr>
              <a:t>YourBig:</a:t>
            </a:r>
          </a:p>
          <a:p>
            <a:pPr rtl="0" lvl="0">
              <a:lnSpc>
                <a:spcPct val="115000"/>
              </a:lnSpc>
              <a:spcBef>
                <a:spcPts val="0"/>
              </a:spcBef>
              <a:buNone/>
            </a:pPr>
            <a:r>
              <a:rPr sz="1400" lang="en">
                <a:latin typeface="Consolas"/>
                <a:ea typeface="Consolas"/>
                <a:cs typeface="Consolas"/>
                <a:sym typeface="Consolas"/>
              </a:rPr>
              <a:t>On 23 August, 2011 at 1:51 p.m., a 5.8 magnitude earthquake struck Virginia. The epicenter of the quake was located at Louisa. There were aftershocks that followed the earthquake and no tsunami was caused by the earthquake. There were no reports of landslides due to this earthquake. A total of 140 deaths occurred.</a:t>
            </a:r>
          </a:p>
          <a:p>
            <a:pPr rtl="0" lvl="0">
              <a:lnSpc>
                <a:spcPct val="115000"/>
              </a:lnSpc>
              <a:spcBef>
                <a:spcPts val="0"/>
              </a:spcBef>
              <a:buNone/>
            </a:pPr>
            <a:r>
              <a:t/>
            </a:r>
            <a:endParaRPr sz="1400">
              <a:latin typeface="Consolas"/>
              <a:ea typeface="Consolas"/>
              <a:cs typeface="Consolas"/>
              <a:sym typeface="Consolas"/>
            </a:endParaRPr>
          </a:p>
          <a:p>
            <a:pPr rtl="0" lvl="0">
              <a:lnSpc>
                <a:spcPct val="115000"/>
              </a:lnSpc>
              <a:spcBef>
                <a:spcPts val="0"/>
              </a:spcBef>
              <a:buNone/>
            </a:pPr>
            <a:r>
              <a:rPr b="1" sz="1400" lang="en">
                <a:latin typeface="Consolas"/>
                <a:ea typeface="Consolas"/>
                <a:cs typeface="Consolas"/>
                <a:sym typeface="Consolas"/>
              </a:rPr>
              <a:t>YourSmall:</a:t>
            </a:r>
          </a:p>
          <a:p>
            <a:pPr rtl="0" lvl="0">
              <a:lnSpc>
                <a:spcPct val="115000"/>
              </a:lnSpc>
              <a:spcBef>
                <a:spcPts val="0"/>
              </a:spcBef>
              <a:buNone/>
            </a:pPr>
            <a:r>
              <a:rPr sz="1400" lang="en">
                <a:latin typeface="Consolas"/>
                <a:ea typeface="Consolas"/>
                <a:cs typeface="Consolas"/>
                <a:sym typeface="Consolas"/>
              </a:rPr>
              <a:t>On 20 April, 2013 at 8:02 a.m., a 6.6 magnitude earthquake struck Lushan. The epicenter of the quake was located at Lushan. There were aftershocks that followed the earthquake and no tsunami was caused by the earthquake. There were reports of landslides due to this earthquake. A total of 186 deaths occurred.</a:t>
            </a:r>
          </a:p>
          <a:p>
            <a:pPr rtl="0" lvl="0">
              <a:lnSpc>
                <a:spcPct val="115000"/>
              </a:lnSpc>
              <a:spcBef>
                <a:spcPts val="0"/>
              </a:spcBef>
              <a:buNone/>
            </a:pPr>
            <a:r>
              <a:t/>
            </a:r>
            <a:endParaRPr sz="1400">
              <a:latin typeface="Consolas"/>
              <a:ea typeface="Consolas"/>
              <a:cs typeface="Consolas"/>
              <a:sym typeface="Consolas"/>
            </a:endParaRPr>
          </a:p>
          <a:p>
            <a:pPr lvl="0">
              <a:lnSpc>
                <a:spcPct val="115000"/>
              </a:lnSpc>
              <a:spcBef>
                <a:spcPts val="0"/>
              </a:spcBef>
              <a:buClr>
                <a:schemeClr val="dk1"/>
              </a:buClr>
              <a:buFont typeface="Arial"/>
              <a:buNone/>
            </a:pPr>
            <a:r>
              <a:t/>
            </a:r>
            <a:endParaRPr sz="1400">
              <a:latin typeface="Consolas"/>
              <a:ea typeface="Consolas"/>
              <a:cs typeface="Consolas"/>
              <a:sym typeface="Consolas"/>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y="0" x="0"/>
          <a:ext cy="0" cx="0"/>
          <a:chOff y="0" x="0"/>
          <a:chExt cy="0" cx="0"/>
        </a:xfrm>
      </p:grpSpPr>
      <p:sp>
        <p:nvSpPr>
          <p:cNvPr id="159" name="Shape 159"/>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Lessons Learned</a:t>
            </a:r>
          </a:p>
        </p:txBody>
      </p:sp>
      <p:sp>
        <p:nvSpPr>
          <p:cNvPr id="160" name="Shape 160"/>
          <p:cNvSpPr txBox="1"/>
          <p:nvPr>
            <p:ph idx="1" type="body"/>
          </p:nvPr>
        </p:nvSpPr>
        <p:spPr>
          <a:xfrm>
            <a:off y="1605325" x="457200"/>
            <a:ext cy="25704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Cleanliness is Key</a:t>
            </a:r>
          </a:p>
          <a:p>
            <a:pPr rtl="0" lvl="0" indent="-419100" marL="457200">
              <a:spcBef>
                <a:spcPts val="0"/>
              </a:spcBef>
              <a:buClr>
                <a:schemeClr val="dk1"/>
              </a:buClr>
              <a:buSzPct val="100000"/>
              <a:buFont typeface="Arial"/>
              <a:buChar char="●"/>
            </a:pPr>
            <a:r>
              <a:rPr lang="en"/>
              <a:t>Familiarize -&gt; Explore -&gt; Practice -&gt; Utilize</a:t>
            </a:r>
          </a:p>
          <a:p>
            <a:pPr rtl="0" lvl="0" indent="-419100" marL="457200">
              <a:spcBef>
                <a:spcPts val="0"/>
              </a:spcBef>
              <a:buClr>
                <a:schemeClr val="dk1"/>
              </a:buClr>
              <a:buSzPct val="100000"/>
              <a:buFont typeface="Arial"/>
              <a:buChar char="●"/>
            </a:pPr>
            <a:r>
              <a:rPr lang="en"/>
              <a:t>Parallelize</a:t>
            </a:r>
          </a:p>
          <a:p>
            <a:pPr rtl="0" lvl="0" indent="-419100" marL="457200">
              <a:spcBef>
                <a:spcPts val="0"/>
              </a:spcBef>
              <a:buClr>
                <a:schemeClr val="dk1"/>
              </a:buClr>
              <a:buSzPct val="100000"/>
              <a:buFont typeface="Arial"/>
              <a:buChar char="●"/>
            </a:pPr>
            <a:r>
              <a:rPr lang="en"/>
              <a:t>Document and Reuse</a:t>
            </a:r>
          </a:p>
          <a:p>
            <a:pPr lvl="0" indent="-419100" marL="457200">
              <a:spcBef>
                <a:spcPts val="0"/>
              </a:spcBef>
              <a:buClr>
                <a:schemeClr val="dk1"/>
              </a:buClr>
              <a:buSzPct val="100000"/>
              <a:buFont typeface="Arial"/>
              <a:buChar char="●"/>
            </a:pPr>
            <a:r>
              <a:rPr lang="en"/>
              <a:t>Implement Using Multiple Strategies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y="0" x="0"/>
          <a:ext cy="0" cx="0"/>
          <a:chOff y="0" x="0"/>
          <a:chExt cy="0" cx="0"/>
        </a:xfrm>
      </p:grpSpPr>
      <p:sp>
        <p:nvSpPr>
          <p:cNvPr id="165" name="Shape 165"/>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sz="4400" lang="en"/>
              <a:t>Acknowledgements</a:t>
            </a:r>
          </a:p>
        </p:txBody>
      </p:sp>
      <p:sp>
        <p:nvSpPr>
          <p:cNvPr id="166" name="Shape 166"/>
          <p:cNvSpPr txBox="1"/>
          <p:nvPr>
            <p:ph idx="1" type="body"/>
          </p:nvPr>
        </p:nvSpPr>
        <p:spPr>
          <a:xfrm>
            <a:off y="1155150" x="457200"/>
            <a:ext cy="25479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CS4984 Instructors</a:t>
            </a:r>
          </a:p>
          <a:p>
            <a:pPr rtl="0" lvl="1" indent="-381000" marL="914400">
              <a:spcBef>
                <a:spcPts val="0"/>
              </a:spcBef>
              <a:buClr>
                <a:schemeClr val="dk1"/>
              </a:buClr>
              <a:buSzPct val="80000"/>
              <a:buFont typeface="Courier New"/>
              <a:buChar char="o"/>
            </a:pPr>
            <a:r>
              <a:rPr lang="en"/>
              <a:t>Dr. Edward Alan Fox (</a:t>
            </a:r>
            <a:r>
              <a:rPr u="sng" lang="en">
                <a:solidFill>
                  <a:schemeClr val="hlink"/>
                </a:solidFill>
                <a:hlinkClick r:id="rId3"/>
              </a:rPr>
              <a:t>fox@vt.edu</a:t>
            </a:r>
            <a:r>
              <a:rPr lang="en"/>
              <a:t>)</a:t>
            </a:r>
          </a:p>
          <a:p>
            <a:pPr rtl="0" lvl="1" indent="-381000" marL="914400">
              <a:spcBef>
                <a:spcPts val="0"/>
              </a:spcBef>
              <a:buClr>
                <a:schemeClr val="dk1"/>
              </a:buClr>
              <a:buSzPct val="80000"/>
              <a:buFont typeface="Courier New"/>
              <a:buChar char="o"/>
            </a:pPr>
            <a:r>
              <a:rPr lang="en"/>
              <a:t>Tarek Kanan (</a:t>
            </a:r>
            <a:r>
              <a:rPr u="sng" lang="en">
                <a:solidFill>
                  <a:schemeClr val="hlink"/>
                </a:solidFill>
                <a:hlinkClick r:id="rId4"/>
              </a:rPr>
              <a:t>tarekk@vt.edu</a:t>
            </a:r>
            <a:r>
              <a:rPr lang="en"/>
              <a:t>)</a:t>
            </a:r>
          </a:p>
          <a:p>
            <a:pPr rtl="0" lvl="1" indent="-381000" marL="914400">
              <a:spcBef>
                <a:spcPts val="0"/>
              </a:spcBef>
              <a:buClr>
                <a:schemeClr val="dk1"/>
              </a:buClr>
              <a:buSzPct val="80000"/>
              <a:buFont typeface="Courier New"/>
              <a:buChar char="o"/>
            </a:pPr>
            <a:r>
              <a:rPr lang="en"/>
              <a:t>Xuan Zhang (</a:t>
            </a:r>
            <a:r>
              <a:rPr u="sng" lang="en">
                <a:solidFill>
                  <a:schemeClr val="hlink"/>
                </a:solidFill>
                <a:hlinkClick r:id="rId5"/>
              </a:rPr>
              <a:t>xuancs@vt.edu</a:t>
            </a:r>
            <a:r>
              <a:rPr lang="en"/>
              <a:t>)</a:t>
            </a:r>
          </a:p>
          <a:p>
            <a:pPr rtl="0" lvl="1" indent="-381000" marL="914400">
              <a:spcBef>
                <a:spcPts val="0"/>
              </a:spcBef>
              <a:buClr>
                <a:schemeClr val="dk1"/>
              </a:buClr>
              <a:buSzPct val="80000"/>
              <a:buFont typeface="Courier New"/>
              <a:buChar char="o"/>
            </a:pPr>
            <a:r>
              <a:rPr lang="en"/>
              <a:t>Mohamed Magdy (</a:t>
            </a:r>
            <a:r>
              <a:rPr u="sng" lang="en">
                <a:solidFill>
                  <a:schemeClr val="hlink"/>
                </a:solidFill>
                <a:hlinkClick r:id="rId6"/>
              </a:rPr>
              <a:t>mmagdy@vt.edu</a:t>
            </a:r>
            <a:r>
              <a:rPr lang="en"/>
              <a:t>)</a:t>
            </a:r>
          </a:p>
          <a:p>
            <a:pPr rtl="0" lvl="0" indent="-419100" marL="457200">
              <a:spcBef>
                <a:spcPts val="0"/>
              </a:spcBef>
              <a:buClr>
                <a:schemeClr val="dk1"/>
              </a:buClr>
              <a:buSzPct val="100000"/>
              <a:buFont typeface="Arial"/>
              <a:buChar char="●"/>
            </a:pPr>
            <a:r>
              <a:rPr lang="en"/>
              <a:t>CS4984 Classmates</a:t>
            </a:r>
          </a:p>
          <a:p>
            <a:pPr rtl="0" lvl="0" indent="-419100" marL="457200">
              <a:spcBef>
                <a:spcPts val="0"/>
              </a:spcBef>
              <a:buClr>
                <a:schemeClr val="dk1"/>
              </a:buClr>
              <a:buSzPct val="100000"/>
              <a:buFont typeface="Arial"/>
              <a:buChar char="●"/>
            </a:pPr>
            <a:r>
              <a:rPr lang="en"/>
              <a:t>Sponsors</a:t>
            </a:r>
          </a:p>
          <a:p>
            <a:pPr rtl="0" lvl="1" indent="-381000" marL="914400">
              <a:spcBef>
                <a:spcPts val="0"/>
              </a:spcBef>
              <a:buClr>
                <a:schemeClr val="dk1"/>
              </a:buClr>
              <a:buSzPct val="80000"/>
              <a:buFont typeface="Courier New"/>
              <a:buChar char="o"/>
            </a:pPr>
            <a:r>
              <a:rPr lang="en"/>
              <a:t>NSF DUE-1141209</a:t>
            </a:r>
          </a:p>
          <a:p>
            <a:pPr rtl="0" lvl="1" indent="-381000" marL="914400">
              <a:spcBef>
                <a:spcPts val="0"/>
              </a:spcBef>
              <a:buClr>
                <a:schemeClr val="dk1"/>
              </a:buClr>
              <a:buSzPct val="80000"/>
              <a:buFont typeface="Courier New"/>
              <a:buChar char="o"/>
            </a:pPr>
            <a:r>
              <a:rPr lang="en"/>
              <a:t>IIS-1319578</a:t>
            </a:r>
          </a:p>
          <a:p>
            <a:pPr rtl="0" lvl="0">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Outline</a:t>
            </a:r>
          </a:p>
        </p:txBody>
      </p:sp>
      <p:sp>
        <p:nvSpPr>
          <p:cNvPr id="54" name="Shape 54"/>
          <p:cNvSpPr txBox="1"/>
          <p:nvPr>
            <p:ph idx="1" type="body"/>
          </p:nvPr>
        </p:nvSpPr>
        <p:spPr>
          <a:xfrm>
            <a:off y="1571550" x="457200"/>
            <a:ext cy="30093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Problem Statement</a:t>
            </a:r>
          </a:p>
          <a:p>
            <a:pPr rtl="0" lvl="0" indent="-419100" marL="457200">
              <a:spcBef>
                <a:spcPts val="0"/>
              </a:spcBef>
              <a:buClr>
                <a:schemeClr val="dk1"/>
              </a:buClr>
              <a:buSzPct val="100000"/>
              <a:buFont typeface="Arial"/>
              <a:buChar char="●"/>
            </a:pPr>
            <a:r>
              <a:rPr lang="en"/>
              <a:t>Acclimation (Units 1-3)</a:t>
            </a:r>
          </a:p>
          <a:p>
            <a:pPr rtl="0" lvl="0" indent="-419100" marL="457200">
              <a:spcBef>
                <a:spcPts val="0"/>
              </a:spcBef>
              <a:buClr>
                <a:schemeClr val="dk1"/>
              </a:buClr>
              <a:buSzPct val="100000"/>
              <a:buFont typeface="Arial"/>
              <a:buChar char="●"/>
            </a:pPr>
            <a:r>
              <a:rPr lang="en"/>
              <a:t>Exploration (Units 4-7)</a:t>
            </a:r>
          </a:p>
          <a:p>
            <a:pPr rtl="0" lvl="0" indent="-419100" marL="457200">
              <a:spcBef>
                <a:spcPts val="0"/>
              </a:spcBef>
              <a:buClr>
                <a:schemeClr val="dk1"/>
              </a:buClr>
              <a:buSzPct val="100000"/>
              <a:buFont typeface="Arial"/>
              <a:buChar char="●"/>
            </a:pPr>
            <a:r>
              <a:rPr lang="en"/>
              <a:t>Culmination (Units 8-9)</a:t>
            </a:r>
          </a:p>
          <a:p>
            <a:pPr rtl="0" lvl="0" indent="-419100" marL="457200">
              <a:spcBef>
                <a:spcPts val="0"/>
              </a:spcBef>
              <a:buClr>
                <a:schemeClr val="dk1"/>
              </a:buClr>
              <a:buSzPct val="100000"/>
              <a:buFont typeface="Arial"/>
              <a:buChar char="●"/>
            </a:pPr>
            <a:r>
              <a:rPr lang="en"/>
              <a:t>Results</a:t>
            </a:r>
          </a:p>
          <a:p>
            <a:pPr rtl="0" lvl="0" indent="-419100" marL="457200">
              <a:spcBef>
                <a:spcPts val="0"/>
              </a:spcBef>
              <a:buClr>
                <a:schemeClr val="dk1"/>
              </a:buClr>
              <a:buSzPct val="100000"/>
              <a:buFont typeface="Arial"/>
              <a:buChar char="●"/>
            </a:pPr>
            <a:r>
              <a:rPr lang="en"/>
              <a:t>Lessons Learned</a:t>
            </a:r>
          </a:p>
          <a:p>
            <a:pPr lvl="0">
              <a:spcBef>
                <a:spcPts val="0"/>
              </a:spcBef>
              <a:buNone/>
            </a:pPr>
            <a:r>
              <a:t/>
            </a:r>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y="0" x="0"/>
          <a:ext cy="0" cx="0"/>
          <a:chOff y="0" x="0"/>
          <a:chExt cy="0" cx="0"/>
        </a:xfrm>
      </p:grpSpPr>
      <p:sp>
        <p:nvSpPr>
          <p:cNvPr id="171" name="Shape 171"/>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References</a:t>
            </a:r>
          </a:p>
        </p:txBody>
      </p:sp>
      <p:sp>
        <p:nvSpPr>
          <p:cNvPr id="172" name="Shape 172"/>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Bird, Steven, and Ewan Klein. Natural Language Processing with Python. Beijing: O'Reilly, 2009. Print.</a:t>
            </a:r>
          </a:p>
          <a:p>
            <a:pPr rtl="0" lvl="0" indent="-419100" marL="457200">
              <a:spcBef>
                <a:spcPts val="0"/>
              </a:spcBef>
              <a:buClr>
                <a:schemeClr val="dk1"/>
              </a:buClr>
              <a:buSzPct val="100000"/>
              <a:buFont typeface="Arial"/>
              <a:buChar char="●"/>
            </a:pPr>
            <a:r>
              <a:rPr lang="en"/>
              <a:t>See “References” Page of CS4984 Wiki</a:t>
            </a:r>
          </a:p>
          <a:p>
            <a:pPr rtl="0" lvl="0" indent="-419100" marL="457200">
              <a:spcBef>
                <a:spcPts val="0"/>
              </a:spcBef>
              <a:buClr>
                <a:schemeClr val="dk1"/>
              </a:buClr>
              <a:buSzPct val="100000"/>
              <a:buFont typeface="Arial"/>
              <a:buChar char="●"/>
            </a:pPr>
            <a:r>
              <a:rPr lang="en"/>
              <a:t>http://www.nltk.org/</a:t>
            </a:r>
          </a:p>
          <a:p>
            <a:pPr lvl="0" indent="-419100" marL="457200">
              <a:spcBef>
                <a:spcPts val="0"/>
              </a:spcBef>
              <a:buClr>
                <a:schemeClr val="dk1"/>
              </a:buClr>
              <a:buSzPct val="100000"/>
              <a:buFont typeface="Arial"/>
              <a:buChar char="●"/>
            </a:pPr>
            <a:r>
              <a:rPr lang="en"/>
              <a:t>https://docs.python.org/2/</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y="0" x="0"/>
          <a:ext cy="0" cx="0"/>
          <a:chOff y="0" x="0"/>
          <a:chExt cy="0" cx="0"/>
        </a:xfrm>
      </p:grpSpPr>
      <p:sp>
        <p:nvSpPr>
          <p:cNvPr id="177" name="Shape 177"/>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Questions</a:t>
            </a:r>
          </a:p>
        </p:txBody>
      </p:sp>
      <p:pic>
        <p:nvPicPr>
          <p:cNvPr id="178" name="Shape 178"/>
          <p:cNvPicPr preferRelativeResize="0"/>
          <p:nvPr/>
        </p:nvPicPr>
        <p:blipFill>
          <a:blip r:embed="rId3">
            <a:alphaModFix/>
          </a:blip>
          <a:stretch>
            <a:fillRect/>
          </a:stretch>
        </p:blipFill>
        <p:spPr>
          <a:xfrm>
            <a:off y="1389624" x="3086975"/>
            <a:ext cy="3372550" cx="2698049"/>
          </a:xfrm>
          <a:prstGeom prst="rect">
            <a:avLst/>
          </a:prstGeom>
          <a:noFill/>
          <a:ln>
            <a:noFill/>
          </a:ln>
        </p:spPr>
      </p:pic>
      <p:sp>
        <p:nvSpPr>
          <p:cNvPr id="179" name="Shape 179"/>
          <p:cNvSpPr txBox="1"/>
          <p:nvPr/>
        </p:nvSpPr>
        <p:spPr>
          <a:xfrm>
            <a:off y="4762175" x="3086975"/>
            <a:ext cy="276600" cx="2698199"/>
          </a:xfrm>
          <a:prstGeom prst="rect">
            <a:avLst/>
          </a:prstGeom>
          <a:noFill/>
          <a:ln>
            <a:noFill/>
          </a:ln>
        </p:spPr>
        <p:txBody>
          <a:bodyPr bIns="91425" rIns="91425" lIns="91425" tIns="91425" anchor="ctr" anchorCtr="0">
            <a:noAutofit/>
          </a:bodyPr>
          <a:lstStyle/>
          <a:p>
            <a:pPr rtl="0" lvl="0">
              <a:spcBef>
                <a:spcPts val="0"/>
              </a:spcBef>
              <a:buNone/>
            </a:pPr>
            <a:r>
              <a:rPr sz="800" lang="en"/>
              <a:t>http://www.cardiomyopathy.org/assets/images/news/question.jpg</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y="0" x="0"/>
          <a:ext cy="0" cx="0"/>
          <a:chOff y="0" x="0"/>
          <a:chExt cy="0" cx="0"/>
        </a:xfrm>
      </p:grpSpPr>
      <p:sp>
        <p:nvSpPr>
          <p:cNvPr id="59" name="Shape 59"/>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Problem Statement</a:t>
            </a:r>
          </a:p>
        </p:txBody>
      </p:sp>
      <p:sp>
        <p:nvSpPr>
          <p:cNvPr id="60" name="Shape 60"/>
          <p:cNvSpPr txBox="1"/>
          <p:nvPr>
            <p:ph idx="1" type="body"/>
          </p:nvPr>
        </p:nvSpPr>
        <p:spPr>
          <a:xfrm>
            <a:off y="141780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Objective: Construct a meaningful summary of an earthquake event using a combination of computational linguistic techniques.</a:t>
            </a:r>
          </a:p>
          <a:p>
            <a:pPr rtl="0" lvl="0">
              <a:spcBef>
                <a:spcPts val="0"/>
              </a:spcBef>
              <a:buNone/>
            </a:pPr>
            <a:r>
              <a:t/>
            </a:r>
            <a:endParaRPr/>
          </a:p>
        </p:txBody>
      </p:sp>
      <p:graphicFrame>
        <p:nvGraphicFramePr>
          <p:cNvPr id="61" name="Shape 61"/>
          <p:cNvGraphicFramePr/>
          <p:nvPr/>
        </p:nvGraphicFramePr>
        <p:xfrm>
          <a:off y="3121975" x="952500"/>
          <a:ext cy="3000000" cx="3000000"/>
        </p:xfrm>
        <a:graphic>
          <a:graphicData uri="http://schemas.openxmlformats.org/drawingml/2006/table">
            <a:tbl>
              <a:tblPr>
                <a:noFill/>
                <a:tableStyleId>{EF431803-0C35-4147-AED5-F93BCBBE50EA}</a:tableStyleId>
              </a:tblPr>
              <a:tblGrid>
                <a:gridCol w="1809750"/>
                <a:gridCol w="1809750"/>
                <a:gridCol w="1809750"/>
                <a:gridCol w="1809750"/>
              </a:tblGrid>
              <a:tr h="381000">
                <a:tc>
                  <a:txBody>
                    <a:bodyPr>
                      <a:noAutofit/>
                    </a:bodyPr>
                    <a:lstStyle/>
                    <a:p>
                      <a:pPr rtl="0">
                        <a:spcBef>
                          <a:spcPts val="0"/>
                        </a:spcBef>
                        <a:buNone/>
                      </a:pPr>
                      <a:r>
                        <a:rPr b="1" lang="en"/>
                        <a:t>Collection</a:t>
                      </a:r>
                    </a:p>
                  </a:txBody>
                  <a:tcPr marR="91425" marB="91425" marT="91425" marL="91425"/>
                </a:tc>
                <a:tc>
                  <a:txBody>
                    <a:bodyPr>
                      <a:noAutofit/>
                    </a:bodyPr>
                    <a:lstStyle/>
                    <a:p>
                      <a:pPr rtl="0">
                        <a:spcBef>
                          <a:spcPts val="0"/>
                        </a:spcBef>
                        <a:buNone/>
                      </a:pPr>
                      <a:r>
                        <a:rPr b="1" lang="en"/>
                        <a:t>Location</a:t>
                      </a:r>
                    </a:p>
                  </a:txBody>
                  <a:tcPr marR="91425" marB="91425" marT="91425" marL="91425"/>
                </a:tc>
                <a:tc>
                  <a:txBody>
                    <a:bodyPr>
                      <a:noAutofit/>
                    </a:bodyPr>
                    <a:lstStyle/>
                    <a:p>
                      <a:pPr rtl="0">
                        <a:spcBef>
                          <a:spcPts val="0"/>
                        </a:spcBef>
                        <a:buNone/>
                      </a:pPr>
                      <a:r>
                        <a:rPr b="1" lang="en"/>
                        <a:t>Year</a:t>
                      </a:r>
                    </a:p>
                  </a:txBody>
                  <a:tcPr marR="91425" marB="91425" marT="91425" marL="91425"/>
                </a:tc>
                <a:tc>
                  <a:txBody>
                    <a:bodyPr>
                      <a:noAutofit/>
                    </a:bodyPr>
                    <a:lstStyle/>
                    <a:p>
                      <a:pPr rtl="0">
                        <a:spcBef>
                          <a:spcPts val="0"/>
                        </a:spcBef>
                        <a:buNone/>
                      </a:pPr>
                      <a:r>
                        <a:rPr b="1" sz="1100" lang="en">
                          <a:solidFill>
                            <a:schemeClr val="dk1"/>
                          </a:solidFill>
                        </a:rPr>
                        <a:t># of Files</a:t>
                      </a:r>
                    </a:p>
                  </a:txBody>
                  <a:tcPr marR="91425" marB="91425" marT="91425" marL="91425"/>
                </a:tc>
              </a:tr>
              <a:tr h="381000">
                <a:tc>
                  <a:txBody>
                    <a:bodyPr>
                      <a:noAutofit/>
                    </a:bodyPr>
                    <a:lstStyle/>
                    <a:p>
                      <a:pPr>
                        <a:spcBef>
                          <a:spcPts val="0"/>
                        </a:spcBef>
                        <a:buNone/>
                      </a:pPr>
                      <a:r>
                        <a:rPr lang="en"/>
                        <a:t>Small</a:t>
                      </a:r>
                    </a:p>
                  </a:txBody>
                  <a:tcPr marR="91425" marB="91425" marT="91425" marL="91425"/>
                </a:tc>
                <a:tc>
                  <a:txBody>
                    <a:bodyPr>
                      <a:noAutofit/>
                    </a:bodyPr>
                    <a:lstStyle/>
                    <a:p>
                      <a:pPr>
                        <a:spcBef>
                          <a:spcPts val="0"/>
                        </a:spcBef>
                        <a:buNone/>
                      </a:pPr>
                      <a:r>
                        <a:rPr lang="en"/>
                        <a:t>Lushan, China</a:t>
                      </a:r>
                    </a:p>
                  </a:txBody>
                  <a:tcPr marR="91425" marB="91425" marT="91425" marL="91425"/>
                </a:tc>
                <a:tc>
                  <a:txBody>
                    <a:bodyPr>
                      <a:noAutofit/>
                    </a:bodyPr>
                    <a:lstStyle/>
                    <a:p>
                      <a:pPr>
                        <a:spcBef>
                          <a:spcPts val="0"/>
                        </a:spcBef>
                        <a:buNone/>
                      </a:pPr>
                      <a:r>
                        <a:rPr lang="en"/>
                        <a:t>2013</a:t>
                      </a:r>
                    </a:p>
                  </a:txBody>
                  <a:tcPr marR="91425" marB="91425" marT="91425" marL="91425"/>
                </a:tc>
                <a:tc>
                  <a:txBody>
                    <a:bodyPr>
                      <a:noAutofit/>
                    </a:bodyPr>
                    <a:lstStyle/>
                    <a:p>
                      <a:pPr>
                        <a:spcBef>
                          <a:spcPts val="0"/>
                        </a:spcBef>
                        <a:buNone/>
                      </a:pPr>
                      <a:r>
                        <a:rPr sz="1100" lang="en">
                          <a:solidFill>
                            <a:schemeClr val="dk1"/>
                          </a:solidFill>
                        </a:rPr>
                        <a:t>454</a:t>
                      </a:r>
                    </a:p>
                  </a:txBody>
                  <a:tcPr marR="91425" marB="91425" marT="91425" marL="91425"/>
                </a:tc>
              </a:tr>
              <a:tr h="381000">
                <a:tc>
                  <a:txBody>
                    <a:bodyPr>
                      <a:noAutofit/>
                    </a:bodyPr>
                    <a:lstStyle/>
                    <a:p>
                      <a:pPr>
                        <a:spcBef>
                          <a:spcPts val="0"/>
                        </a:spcBef>
                        <a:buNone/>
                      </a:pPr>
                      <a:r>
                        <a:rPr lang="en"/>
                        <a:t>Big</a:t>
                      </a:r>
                    </a:p>
                  </a:txBody>
                  <a:tcPr marR="91425" marB="91425" marT="91425" marL="91425"/>
                </a:tc>
                <a:tc>
                  <a:txBody>
                    <a:bodyPr>
                      <a:noAutofit/>
                    </a:bodyPr>
                    <a:lstStyle/>
                    <a:p>
                      <a:pPr>
                        <a:spcBef>
                          <a:spcPts val="0"/>
                        </a:spcBef>
                        <a:buNone/>
                      </a:pPr>
                      <a:r>
                        <a:rPr lang="en"/>
                        <a:t>Virginia, U.S.A.</a:t>
                      </a:r>
                    </a:p>
                  </a:txBody>
                  <a:tcPr marR="91425" marB="91425" marT="91425" marL="91425"/>
                </a:tc>
                <a:tc>
                  <a:txBody>
                    <a:bodyPr>
                      <a:noAutofit/>
                    </a:bodyPr>
                    <a:lstStyle/>
                    <a:p>
                      <a:pPr>
                        <a:spcBef>
                          <a:spcPts val="0"/>
                        </a:spcBef>
                        <a:buNone/>
                      </a:pPr>
                      <a:r>
                        <a:rPr lang="en"/>
                        <a:t>2011</a:t>
                      </a:r>
                    </a:p>
                  </a:txBody>
                  <a:tcPr marR="91425" marB="91425" marT="91425" marL="91425"/>
                </a:tc>
                <a:tc>
                  <a:txBody>
                    <a:bodyPr>
                      <a:noAutofit/>
                    </a:bodyPr>
                    <a:lstStyle/>
                    <a:p>
                      <a:pPr>
                        <a:spcBef>
                          <a:spcPts val="0"/>
                        </a:spcBef>
                        <a:buNone/>
                      </a:pPr>
                      <a:r>
                        <a:rPr sz="1100" lang="en">
                          <a:solidFill>
                            <a:schemeClr val="dk1"/>
                          </a:solidFill>
                        </a:rPr>
                        <a:t>4599</a:t>
                      </a:r>
                    </a:p>
                  </a:txBody>
                  <a:tcPr marR="91425" marB="91425" marT="91425" marL="91425"/>
                </a:tc>
              </a:tr>
            </a:tbl>
          </a:graphicData>
        </a:graphic>
      </p:graphicFrame>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y="0" x="0"/>
          <a:ext cy="0" cx="0"/>
          <a:chOff y="0" x="0"/>
          <a:chExt cy="0" cx="0"/>
        </a:xfrm>
      </p:grpSpPr>
      <p:sp>
        <p:nvSpPr>
          <p:cNvPr id="66" name="Shape 66"/>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Acclimation: Overview</a:t>
            </a:r>
          </a:p>
        </p:txBody>
      </p:sp>
      <p:sp>
        <p:nvSpPr>
          <p:cNvPr id="67" name="Shape 67"/>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Georgia"/>
              <a:buAutoNum type="arabicPeriod"/>
            </a:pPr>
            <a:r>
              <a:rPr lang="en"/>
              <a:t>Familiarize with NLTK/Python</a:t>
            </a:r>
          </a:p>
          <a:p>
            <a:pPr rtl="0" lvl="0" indent="-419100" marL="457200">
              <a:spcBef>
                <a:spcPts val="0"/>
              </a:spcBef>
              <a:buClr>
                <a:schemeClr val="dk1"/>
              </a:buClr>
              <a:buSzPct val="100000"/>
              <a:buFont typeface="Georgia"/>
              <a:buAutoNum type="arabicPeriod"/>
            </a:pPr>
            <a:r>
              <a:rPr lang="en"/>
              <a:t>Examine Value of Word Frequency</a:t>
            </a:r>
          </a:p>
          <a:p>
            <a:pPr rtl="0" lvl="0" indent="-419100" marL="457200">
              <a:spcBef>
                <a:spcPts val="0"/>
              </a:spcBef>
              <a:buClr>
                <a:schemeClr val="dk1"/>
              </a:buClr>
              <a:buSzPct val="100000"/>
              <a:buFont typeface="Georgia"/>
              <a:buAutoNum type="arabicPeriod"/>
            </a:pPr>
            <a:r>
              <a:rPr lang="en"/>
              <a:t>Refine</a:t>
            </a:r>
          </a:p>
          <a:p>
            <a:pPr rtl="0" lvl="1" indent="-381000" marL="914400">
              <a:spcBef>
                <a:spcPts val="0"/>
              </a:spcBef>
              <a:buClr>
                <a:schemeClr val="dk1"/>
              </a:buClr>
              <a:buSzPct val="80000"/>
              <a:buFont typeface="Georgia"/>
              <a:buAutoNum type="alphaLcPeriod"/>
            </a:pPr>
            <a:r>
              <a:rPr lang="en"/>
              <a:t>Lemmatization</a:t>
            </a:r>
          </a:p>
          <a:p>
            <a:pPr rtl="0" lvl="1" indent="-381000" marL="914400">
              <a:spcBef>
                <a:spcPts val="0"/>
              </a:spcBef>
              <a:buClr>
                <a:schemeClr val="dk1"/>
              </a:buClr>
              <a:buSzPct val="80000"/>
              <a:buFont typeface="Georgia"/>
              <a:buAutoNum type="alphaLcPeriod"/>
            </a:pPr>
            <a:r>
              <a:rPr lang="en"/>
              <a:t>Word Stemming</a:t>
            </a:r>
          </a:p>
          <a:p>
            <a:pPr rtl="0" lvl="0" indent="-419100" marL="457200">
              <a:spcBef>
                <a:spcPts val="0"/>
              </a:spcBef>
              <a:buClr>
                <a:schemeClr val="dk1"/>
              </a:buClr>
              <a:buSzPct val="100000"/>
              <a:buFont typeface="Georgia"/>
              <a:buAutoNum type="arabicPeriod"/>
            </a:pPr>
            <a:r>
              <a:rPr lang="en"/>
              <a:t>Familiarize with Hadoop/MapReduce</a:t>
            </a:r>
          </a:p>
          <a:p>
            <a:pPr rtl="0" lvl="0" indent="-419100" marL="457200">
              <a:spcBef>
                <a:spcPts val="0"/>
              </a:spcBef>
              <a:buClr>
                <a:schemeClr val="dk1"/>
              </a:buClr>
              <a:buSzPct val="100000"/>
              <a:buFont typeface="Georgia"/>
              <a:buAutoNum type="arabicPeriod"/>
            </a:pPr>
            <a:r>
              <a:rPr lang="en"/>
              <a:t>Examine Part of Speech Tagging</a:t>
            </a:r>
          </a:p>
          <a:p>
            <a:pPr rtl="0" lvl="0" indent="-419100" marL="457200">
              <a:spcBef>
                <a:spcPts val="0"/>
              </a:spcBef>
              <a:buClr>
                <a:schemeClr val="dk1"/>
              </a:buClr>
              <a:buSzPct val="100000"/>
              <a:buFont typeface="Georgia"/>
              <a:buAutoNum type="arabicPeriod"/>
            </a:pPr>
            <a:r>
              <a:rPr lang="en"/>
              <a:t>Utilize Cluster</a:t>
            </a:r>
          </a:p>
          <a:p>
            <a:pPr rtl="0" lvl="0" indent="0" marL="0">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y="0" x="0"/>
          <a:ext cy="0" cx="0"/>
          <a:chOff y="0" x="0"/>
          <a:chExt cy="0" cx="0"/>
        </a:xfrm>
      </p:grpSpPr>
      <p:sp>
        <p:nvSpPr>
          <p:cNvPr id="72" name="Shape 72"/>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Acclimation</a:t>
            </a:r>
          </a:p>
        </p:txBody>
      </p:sp>
      <p:sp>
        <p:nvSpPr>
          <p:cNvPr id="73" name="Shape 73"/>
          <p:cNvSpPr txBox="1"/>
          <p:nvPr>
            <p:ph idx="1" type="body"/>
          </p:nvPr>
        </p:nvSpPr>
        <p:spPr>
          <a:xfrm>
            <a:off y="141780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1: Word Frequencies with ClassEvent</a:t>
            </a:r>
          </a:p>
          <a:p>
            <a:pPr rtl="0" lvl="1" indent="-381000" marL="914400">
              <a:spcBef>
                <a:spcPts val="0"/>
              </a:spcBef>
              <a:buClr>
                <a:schemeClr val="dk1"/>
              </a:buClr>
              <a:buSzPct val="80000"/>
              <a:buFont typeface="Courier New"/>
              <a:buChar char="o"/>
            </a:pPr>
            <a:r>
              <a:rPr lang="en"/>
              <a:t>With restrictions, decent results</a:t>
            </a:r>
          </a:p>
          <a:p>
            <a:pPr rtl="0" lvl="1" indent="-381000" marL="914400">
              <a:spcBef>
                <a:spcPts val="0"/>
              </a:spcBef>
              <a:buClr>
                <a:schemeClr val="dk1"/>
              </a:buClr>
              <a:buSzPct val="80000"/>
              <a:buFont typeface="Courier New"/>
              <a:buChar char="o"/>
            </a:pPr>
            <a:r>
              <a:rPr lang="en"/>
              <a:t>Collocations improved results</a:t>
            </a:r>
          </a:p>
          <a:p>
            <a:pPr rtl="0">
              <a:spcBef>
                <a:spcPts val="0"/>
              </a:spcBef>
              <a:buNone/>
            </a:pPr>
            <a:r>
              <a:rPr lang="en"/>
              <a:t>	</a:t>
            </a:r>
          </a:p>
          <a:p>
            <a:pPr>
              <a:spcBef>
                <a:spcPts val="0"/>
              </a:spcBef>
              <a:buNone/>
            </a:pPr>
            <a:r>
              <a:t/>
            </a:r>
            <a:endParaRPr/>
          </a:p>
        </p:txBody>
      </p:sp>
      <p:sp>
        <p:nvSpPr>
          <p:cNvPr id="74" name="Shape 74"/>
          <p:cNvSpPr txBox="1"/>
          <p:nvPr/>
        </p:nvSpPr>
        <p:spPr>
          <a:xfrm>
            <a:off y="3272300" x="457200"/>
            <a:ext cy="1395600" cx="7822199"/>
          </a:xfrm>
          <a:prstGeom prst="rect">
            <a:avLst/>
          </a:prstGeom>
          <a:noFill/>
          <a:ln w="28575" cap="flat">
            <a:solidFill>
              <a:srgbClr val="000000"/>
            </a:solidFill>
            <a:prstDash val="solid"/>
            <a:round/>
            <a:headEnd w="med" len="med" type="none"/>
            <a:tailEnd w="med" len="med" type="none"/>
          </a:ln>
        </p:spPr>
        <p:txBody>
          <a:bodyPr bIns="91425" rIns="91425" lIns="91425" tIns="91425" anchor="t" anchorCtr="0">
            <a:noAutofit/>
          </a:bodyPr>
          <a:lstStyle/>
          <a:p>
            <a:pPr rtl="0" lvl="0" indent="0" marL="457200">
              <a:lnSpc>
                <a:spcPct val="115000"/>
              </a:lnSpc>
              <a:spcBef>
                <a:spcPts val="0"/>
              </a:spcBef>
              <a:buClr>
                <a:schemeClr val="dk1"/>
              </a:buClr>
              <a:buSzPct val="61111"/>
              <a:buFont typeface="Arial"/>
              <a:buNone/>
            </a:pPr>
            <a:r>
              <a:rPr b="1" sz="1800" lang="en">
                <a:solidFill>
                  <a:schemeClr val="dk1"/>
                </a:solidFill>
                <a:latin typeface="Consolas"/>
                <a:ea typeface="Consolas"/>
                <a:cs typeface="Consolas"/>
                <a:sym typeface="Consolas"/>
              </a:rPr>
              <a:t>Best small set of word pairs:</a:t>
            </a:r>
          </a:p>
          <a:p>
            <a:pPr rtl="0" lvl="0" indent="0" marL="457200">
              <a:lnSpc>
                <a:spcPct val="115000"/>
              </a:lnSpc>
              <a:spcBef>
                <a:spcPts val="0"/>
              </a:spcBef>
              <a:buClr>
                <a:schemeClr val="dk1"/>
              </a:buClr>
              <a:buSzPct val="61111"/>
              <a:buFont typeface="Arial"/>
              <a:buNone/>
            </a:pPr>
            <a:r>
              <a:rPr sz="1800" lang="en">
                <a:solidFill>
                  <a:schemeClr val="dk1"/>
                </a:solidFill>
                <a:latin typeface="Consolas"/>
                <a:ea typeface="Consolas"/>
                <a:cs typeface="Consolas"/>
                <a:sym typeface="Consolas"/>
              </a:rPr>
              <a:t>Long Island; New York; Weather Service; National Weather; Bay Shore; heavy rains; Suffolk County; rain fell; Associated Press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y="0" x="0"/>
          <a:ext cy="0" cx="0"/>
          <a:chOff y="0" x="0"/>
          <a:chExt cy="0" cx="0"/>
        </a:xfrm>
      </p:grpSpPr>
      <p:sp>
        <p:nvSpPr>
          <p:cNvPr id="79" name="Shape 79"/>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Acclimation (cont.)</a:t>
            </a:r>
          </a:p>
        </p:txBody>
      </p:sp>
      <p:sp>
        <p:nvSpPr>
          <p:cNvPr id="80" name="Shape 80"/>
          <p:cNvSpPr txBox="1"/>
          <p:nvPr>
            <p:ph idx="1" type="body"/>
          </p:nvPr>
        </p:nvSpPr>
        <p:spPr>
          <a:xfrm>
            <a:off y="13014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2: Improve on Unit 1 Solution</a:t>
            </a:r>
          </a:p>
          <a:p>
            <a:pPr rtl="0" lvl="1" indent="-381000" marL="914400">
              <a:spcBef>
                <a:spcPts val="0"/>
              </a:spcBef>
              <a:buClr>
                <a:schemeClr val="dk1"/>
              </a:buClr>
              <a:buSzPct val="80000"/>
              <a:buFont typeface="Courier New"/>
              <a:buChar char="o"/>
            </a:pPr>
            <a:r>
              <a:rPr lang="en"/>
              <a:t>Utilize WordNet</a:t>
            </a:r>
          </a:p>
          <a:p>
            <a:pPr rtl="0" lvl="1" indent="-381000" marL="914400">
              <a:spcBef>
                <a:spcPts val="0"/>
              </a:spcBef>
              <a:buClr>
                <a:schemeClr val="dk1"/>
              </a:buClr>
              <a:buSzPct val="80000"/>
              <a:buFont typeface="Courier New"/>
              <a:buChar char="o"/>
            </a:pPr>
            <a:r>
              <a:rPr lang="en"/>
              <a:t>Lemmatize</a:t>
            </a:r>
          </a:p>
          <a:p>
            <a:pPr rtl="0" lvl="1" indent="-381000" marL="914400">
              <a:spcBef>
                <a:spcPts val="0"/>
              </a:spcBef>
              <a:buClr>
                <a:schemeClr val="dk1"/>
              </a:buClr>
              <a:buSzPct val="80000"/>
              <a:buFont typeface="Courier New"/>
              <a:buChar char="o"/>
            </a:pPr>
            <a:r>
              <a:rPr lang="en"/>
              <a:t>Explore Hadoop/MapReduce</a:t>
            </a:r>
          </a:p>
          <a:p>
            <a:pPr rtl="0">
              <a:spcBef>
                <a:spcPts val="0"/>
              </a:spcBef>
              <a:buNone/>
            </a:pPr>
            <a:r>
              <a:t/>
            </a:r>
            <a:endParaRPr sz="1800"/>
          </a:p>
          <a:p>
            <a:pPr rtl="0" lvl="0" indent="-419100" marL="457200">
              <a:spcBef>
                <a:spcPts val="0"/>
              </a:spcBef>
              <a:buClr>
                <a:schemeClr val="dk1"/>
              </a:buClr>
              <a:buSzPct val="100000"/>
              <a:buFont typeface="Arial"/>
              <a:buChar char="●"/>
            </a:pPr>
            <a:r>
              <a:rPr lang="en"/>
              <a:t>Noise in Small Collection</a:t>
            </a:r>
          </a:p>
          <a:p>
            <a:pPr rtl="0" lvl="1" indent="-381000" marL="914400">
              <a:spcBef>
                <a:spcPts val="0"/>
              </a:spcBef>
              <a:buClr>
                <a:schemeClr val="dk1"/>
              </a:buClr>
              <a:buSzPct val="80000"/>
              <a:buFont typeface="Courier New"/>
              <a:buChar char="o"/>
            </a:pPr>
            <a:r>
              <a:rPr lang="en"/>
              <a:t>After Simple Cleaning, Results Improved</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y="0" x="0"/>
          <a:ext cy="0" cx="0"/>
          <a:chOff y="0" x="0"/>
          <a:chExt cy="0" cx="0"/>
        </a:xfrm>
      </p:grpSpPr>
      <p:sp>
        <p:nvSpPr>
          <p:cNvPr id="85" name="Shape 85"/>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Acclimation (cont.)</a:t>
            </a:r>
          </a:p>
        </p:txBody>
      </p:sp>
      <p:sp>
        <p:nvSpPr>
          <p:cNvPr id="86" name="Shape 86"/>
          <p:cNvSpPr txBox="1"/>
          <p:nvPr>
            <p:ph idx="1" type="body"/>
          </p:nvPr>
        </p:nvSpPr>
        <p:spPr>
          <a:xfrm>
            <a:off y="1148325"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3: Incorporate Part of Speech Tagging</a:t>
            </a:r>
          </a:p>
          <a:p>
            <a:pPr rtl="0" lvl="1" indent="-381000" marL="914400">
              <a:spcBef>
                <a:spcPts val="0"/>
              </a:spcBef>
              <a:buClr>
                <a:schemeClr val="dk1"/>
              </a:buClr>
              <a:buSzPct val="80000"/>
              <a:buFont typeface="Courier New"/>
              <a:buChar char="o"/>
            </a:pPr>
            <a:r>
              <a:rPr lang="en"/>
              <a:t>Constructed a Trigram Part of Speech Tagger</a:t>
            </a:r>
          </a:p>
          <a:p>
            <a:pPr rtl="0" lvl="2" indent="-381000" marL="1371600">
              <a:spcBef>
                <a:spcPts val="0"/>
              </a:spcBef>
              <a:buClr>
                <a:schemeClr val="dk1"/>
              </a:buClr>
              <a:buSzPct val="80000"/>
              <a:buFont typeface="Wingdings"/>
              <a:buChar char="§"/>
            </a:pPr>
            <a:r>
              <a:rPr lang="en"/>
              <a:t>Back-Off Model</a:t>
            </a:r>
          </a:p>
          <a:p>
            <a:pPr rtl="0" lvl="1" indent="-381000" marL="914400">
              <a:spcBef>
                <a:spcPts val="0"/>
              </a:spcBef>
              <a:buClr>
                <a:schemeClr val="dk1"/>
              </a:buClr>
              <a:buSzPct val="80000"/>
              <a:buFont typeface="Courier New"/>
              <a:buChar char="o"/>
            </a:pPr>
            <a:r>
              <a:rPr lang="en"/>
              <a:t>Lemmatized Top Nouns and a Few Top Verbs</a:t>
            </a:r>
          </a:p>
          <a:p>
            <a:pPr rtl="0" lvl="1" indent="-381000" marL="914400">
              <a:spcBef>
                <a:spcPts val="0"/>
              </a:spcBef>
              <a:buClr>
                <a:schemeClr val="dk1"/>
              </a:buClr>
              <a:buSzPct val="80000"/>
              <a:buFont typeface="Courier New"/>
              <a:buChar char="o"/>
            </a:pPr>
            <a:r>
              <a:rPr lang="en"/>
              <a:t>Mixed Results</a:t>
            </a:r>
          </a:p>
          <a:p>
            <a:pPr rtl="0" lvl="2" indent="-381000" marL="1371600">
              <a:spcBef>
                <a:spcPts val="0"/>
              </a:spcBef>
              <a:buClr>
                <a:schemeClr val="dk1"/>
              </a:buClr>
              <a:buSzPct val="80000"/>
              <a:buFont typeface="Wingdings"/>
              <a:buChar char="§"/>
            </a:pPr>
            <a:r>
              <a:rPr lang="en"/>
              <a:t>More Cleaning Required (See Below)</a:t>
            </a:r>
          </a:p>
          <a:p>
            <a:pPr lvl="0" indent="0" marL="0">
              <a:spcBef>
                <a:spcPts val="0"/>
              </a:spcBef>
              <a:buNone/>
            </a:pPr>
            <a:r>
              <a:t/>
            </a:r>
            <a:endParaRPr/>
          </a:p>
        </p:txBody>
      </p:sp>
      <p:sp>
        <p:nvSpPr>
          <p:cNvPr id="87" name="Shape 87"/>
          <p:cNvSpPr txBox="1"/>
          <p:nvPr/>
        </p:nvSpPr>
        <p:spPr>
          <a:xfrm>
            <a:off y="3904700" x="1249050"/>
            <a:ext cy="417300" cx="6645900"/>
          </a:xfrm>
          <a:prstGeom prst="rect">
            <a:avLst/>
          </a:prstGeom>
          <a:noFill/>
          <a:ln w="28575" cap="flat">
            <a:solidFill>
              <a:srgbClr val="000000"/>
            </a:solidFill>
            <a:prstDash val="solid"/>
            <a:round/>
            <a:headEnd w="med" len="med" type="none"/>
            <a:tailEnd w="med" len="med" type="none"/>
          </a:ln>
        </p:spPr>
        <p:txBody>
          <a:bodyPr bIns="91425" rIns="91425" lIns="91425" tIns="91425" anchor="t" anchorCtr="0">
            <a:noAutofit/>
          </a:bodyPr>
          <a:lstStyle/>
          <a:p>
            <a:pPr rtl="0" lvl="0">
              <a:lnSpc>
                <a:spcPct val="115000"/>
              </a:lnSpc>
              <a:spcBef>
                <a:spcPts val="0"/>
              </a:spcBef>
              <a:buNone/>
            </a:pPr>
            <a:r>
              <a:rPr sz="1800" lang="en"/>
              <a:t>Small: ['earthquake', '2717'], ['quake', '1965'], ['sichuan', '1473']</a:t>
            </a:r>
          </a:p>
        </p:txBody>
      </p:sp>
      <p:sp>
        <p:nvSpPr>
          <p:cNvPr id="88" name="Shape 88"/>
          <p:cNvSpPr txBox="1"/>
          <p:nvPr/>
        </p:nvSpPr>
        <p:spPr>
          <a:xfrm>
            <a:off y="4456725" x="911400"/>
            <a:ext cy="417300" cx="7321199"/>
          </a:xfrm>
          <a:prstGeom prst="rect">
            <a:avLst/>
          </a:prstGeom>
          <a:noFill/>
          <a:ln w="28575" cap="flat">
            <a:solidFill>
              <a:srgbClr val="000000"/>
            </a:solidFill>
            <a:prstDash val="solid"/>
            <a:round/>
            <a:headEnd w="med" len="med" type="none"/>
            <a:tailEnd w="med" len="med" type="none"/>
          </a:ln>
        </p:spPr>
        <p:txBody>
          <a:bodyPr bIns="91425" rIns="91425" lIns="91425" tIns="91425" anchor="t" anchorCtr="0">
            <a:noAutofit/>
          </a:bodyPr>
          <a:lstStyle/>
          <a:p>
            <a:pPr rtl="0" lvl="0">
              <a:lnSpc>
                <a:spcPct val="115000"/>
              </a:lnSpc>
              <a:spcBef>
                <a:spcPts val="0"/>
              </a:spcBef>
              <a:buNone/>
            </a:pPr>
            <a:r>
              <a:rPr sz="1800" lang="en"/>
              <a:t>Big:  [' earthquake', ' 36399'], [' comment', ' 31146'], [' video', ' 31131']</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y="0" x="0"/>
          <a:ext cy="0" cx="0"/>
          <a:chOff y="0" x="0"/>
          <a:chExt cy="0" cx="0"/>
        </a:xfrm>
      </p:grpSpPr>
      <p:sp>
        <p:nvSpPr>
          <p:cNvPr id="93" name="Shape 93"/>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Exploration: Overview</a:t>
            </a:r>
          </a:p>
        </p:txBody>
      </p:sp>
      <p:sp>
        <p:nvSpPr>
          <p:cNvPr id="94" name="Shape 94"/>
          <p:cNvSpPr txBox="1"/>
          <p:nvPr>
            <p:ph idx="1" type="body"/>
          </p:nvPr>
        </p:nvSpPr>
        <p:spPr>
          <a:xfrm>
            <a:off y="1417800" x="457200"/>
            <a:ext cy="3725699"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Georgia"/>
              <a:buAutoNum type="arabicPeriod"/>
            </a:pPr>
            <a:r>
              <a:rPr lang="en"/>
              <a:t>Clean Collections</a:t>
            </a:r>
          </a:p>
          <a:p>
            <a:pPr rtl="0" lvl="0" indent="-419100" marL="457200">
              <a:spcBef>
                <a:spcPts val="0"/>
              </a:spcBef>
              <a:buClr>
                <a:schemeClr val="dk1"/>
              </a:buClr>
              <a:buSzPct val="100000"/>
              <a:buFont typeface="Georgia"/>
              <a:buAutoNum type="arabicPeriod"/>
            </a:pPr>
            <a:r>
              <a:rPr lang="en"/>
              <a:t>Incorporate Named Entity Recognition</a:t>
            </a:r>
          </a:p>
          <a:p>
            <a:pPr rtl="0" lvl="0" indent="-419100" marL="457200">
              <a:spcBef>
                <a:spcPts val="0"/>
              </a:spcBef>
              <a:buClr>
                <a:schemeClr val="dk1"/>
              </a:buClr>
              <a:buSzPct val="100000"/>
              <a:buFont typeface="Georgia"/>
              <a:buAutoNum type="arabicPeriod"/>
            </a:pPr>
            <a:r>
              <a:rPr lang="en"/>
              <a:t>Summarize by Topics Using Mahout/LDA</a:t>
            </a:r>
          </a:p>
          <a:p>
            <a:pPr lvl="0" indent="-419100" marL="457200">
              <a:spcBef>
                <a:spcPts val="0"/>
              </a:spcBef>
              <a:buClr>
                <a:schemeClr val="dk1"/>
              </a:buClr>
              <a:buSzPct val="100000"/>
              <a:buFont typeface="Georgia"/>
              <a:buAutoNum type="arabicPeriod"/>
            </a:pPr>
            <a:r>
              <a:rPr lang="en"/>
              <a:t>Explore Clustering to Summarize by Indicative Sentences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y="0" x="0"/>
          <a:ext cy="0" cx="0"/>
          <a:chOff y="0" x="0"/>
          <a:chExt cy="0" cx="0"/>
        </a:xfrm>
      </p:grpSpPr>
      <p:sp>
        <p:nvSpPr>
          <p:cNvPr id="99" name="Shape 99"/>
          <p:cNvSpPr txBox="1"/>
          <p:nvPr>
            <p:ph type="title"/>
          </p:nvPr>
        </p:nvSpPr>
        <p:spPr>
          <a:xfrm>
            <a:off y="205978" x="457200"/>
            <a:ext cy="857400" cx="8229600"/>
          </a:xfrm>
          <a:prstGeom prst="rect">
            <a:avLst/>
          </a:prstGeom>
        </p:spPr>
        <p:txBody>
          <a:bodyPr bIns="91425" rIns="91425" lIns="91425" tIns="91425" anchor="ctr" anchorCtr="0">
            <a:noAutofit/>
          </a:bodyPr>
          <a:lstStyle/>
          <a:p>
            <a:pPr>
              <a:spcBef>
                <a:spcPts val="0"/>
              </a:spcBef>
              <a:buNone/>
            </a:pPr>
            <a:r>
              <a:rPr lang="en"/>
              <a:t>Exploration</a:t>
            </a:r>
          </a:p>
        </p:txBody>
      </p:sp>
      <p:sp>
        <p:nvSpPr>
          <p:cNvPr id="100" name="Shape 100"/>
          <p:cNvSpPr txBox="1"/>
          <p:nvPr>
            <p:ph idx="1" type="body"/>
          </p:nvPr>
        </p:nvSpPr>
        <p:spPr>
          <a:xfrm>
            <a:off y="1312675" x="457200"/>
            <a:ext cy="23115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Unit 4: Focus on Cleaning Collections</a:t>
            </a:r>
          </a:p>
          <a:p>
            <a:pPr rtl="0" lvl="1" indent="-381000" marL="914400">
              <a:spcBef>
                <a:spcPts val="0"/>
              </a:spcBef>
              <a:buClr>
                <a:schemeClr val="dk1"/>
              </a:buClr>
              <a:buSzPct val="80000"/>
              <a:buFont typeface="Courier New"/>
              <a:buChar char="o"/>
            </a:pPr>
            <a:r>
              <a:rPr lang="en"/>
              <a:t>Using Bigram Features</a:t>
            </a:r>
          </a:p>
          <a:p>
            <a:pPr rtl="0" lvl="1" indent="-381000" marL="914400">
              <a:spcBef>
                <a:spcPts val="0"/>
              </a:spcBef>
              <a:buClr>
                <a:schemeClr val="dk1"/>
              </a:buClr>
              <a:buSzPct val="80000"/>
              <a:buFont typeface="Courier New"/>
              <a:buChar char="o"/>
            </a:pPr>
            <a:r>
              <a:rPr lang="en"/>
              <a:t>Internet Stop Words List</a:t>
            </a:r>
          </a:p>
          <a:p>
            <a:pPr rtl="0" lvl="1" indent="-381000" marL="914400">
              <a:spcBef>
                <a:spcPts val="0"/>
              </a:spcBef>
              <a:buClr>
                <a:schemeClr val="dk1"/>
              </a:buClr>
              <a:buSzPct val="80000"/>
              <a:buFont typeface="Courier New"/>
              <a:buChar char="o"/>
            </a:pPr>
            <a:r>
              <a:rPr lang="en"/>
              <a:t>Decision Tree Classifier (&gt; 90% Accuracy)</a:t>
            </a:r>
          </a:p>
          <a:p>
            <a:pPr lvl="1" indent="-381000" marL="914400">
              <a:spcBef>
                <a:spcPts val="0"/>
              </a:spcBef>
              <a:buClr>
                <a:schemeClr val="dk1"/>
              </a:buClr>
              <a:buSzPct val="80000"/>
              <a:buFont typeface="Courier New"/>
              <a:buChar char="o"/>
            </a:pPr>
            <a:r>
              <a:rPr lang="en"/>
              <a:t>Rerunning Past Units Produced Improved Results</a:t>
            </a:r>
          </a:p>
        </p:txBody>
      </p:sp>
      <p:sp>
        <p:nvSpPr>
          <p:cNvPr id="101" name="Shape 101"/>
          <p:cNvSpPr txBox="1"/>
          <p:nvPr/>
        </p:nvSpPr>
        <p:spPr>
          <a:xfrm>
            <a:off y="3696900" x="310025"/>
            <a:ext cy="1389299" cx="4282500"/>
          </a:xfrm>
          <a:prstGeom prst="rect">
            <a:avLst/>
          </a:prstGeom>
          <a:noFill/>
          <a:ln w="28575" cap="flat">
            <a:solidFill>
              <a:srgbClr val="00FF00"/>
            </a:solidFill>
            <a:prstDash val="solid"/>
            <a:round/>
            <a:headEnd w="med" len="med" type="none"/>
            <a:tailEnd w="med" len="med" type="none"/>
          </a:ln>
        </p:spPr>
        <p:txBody>
          <a:bodyPr bIns="91425" rIns="91425" lIns="91425" tIns="91425" anchor="t" anchorCtr="0">
            <a:noAutofit/>
          </a:bodyPr>
          <a:lstStyle/>
          <a:p>
            <a:pPr rtl="0" lvl="0">
              <a:spcBef>
                <a:spcPts val="0"/>
              </a:spcBef>
              <a:buClr>
                <a:schemeClr val="dk1"/>
              </a:buClr>
              <a:buSzPct val="78571"/>
              <a:buFont typeface="Arial"/>
              <a:buNone/>
            </a:pPr>
            <a:r>
              <a:rPr lang="en"/>
              <a:t>The powerful earthquake that rocked China has claimed 165 lives so far and injured more than 6,700, according to state media reports.</a:t>
            </a:r>
          </a:p>
          <a:p>
            <a:pPr rtl="0" lvl="0">
              <a:spcBef>
                <a:spcPts val="0"/>
              </a:spcBef>
              <a:buClr>
                <a:schemeClr val="dk1"/>
              </a:buClr>
              <a:buSzPct val="78571"/>
              <a:buFont typeface="Arial"/>
              <a:buNone/>
            </a:pPr>
            <a:r>
              <a:rPr lang="en"/>
              <a:t>The quake that southwest China on Saturday wrecked homes and triggered landslides in an area devastated by a major tremor in 2008.</a:t>
            </a:r>
          </a:p>
          <a:p>
            <a:pPr rtl="0" lvl="0">
              <a:spcBef>
                <a:spcPts val="0"/>
              </a:spcBef>
              <a:buClr>
                <a:schemeClr val="dk1"/>
              </a:buClr>
              <a:buFont typeface="Arial"/>
              <a:buNone/>
            </a:pPr>
            <a:r>
              <a:t/>
            </a:r>
            <a:endParaRPr/>
          </a:p>
          <a:p>
            <a:pPr>
              <a:spcBef>
                <a:spcPts val="0"/>
              </a:spcBef>
              <a:buNone/>
            </a:pPr>
            <a:r>
              <a:t/>
            </a:r>
            <a:endParaRPr/>
          </a:p>
        </p:txBody>
      </p:sp>
      <p:sp>
        <p:nvSpPr>
          <p:cNvPr id="102" name="Shape 102"/>
          <p:cNvSpPr txBox="1"/>
          <p:nvPr/>
        </p:nvSpPr>
        <p:spPr>
          <a:xfrm>
            <a:off y="3696900" x="4764625"/>
            <a:ext cy="1389299" cx="4144800"/>
          </a:xfrm>
          <a:prstGeom prst="rect">
            <a:avLst/>
          </a:prstGeom>
          <a:noFill/>
          <a:ln w="28575" cap="flat">
            <a:solidFill>
              <a:srgbClr val="FF0000"/>
            </a:solidFill>
            <a:prstDash val="solid"/>
            <a:round/>
            <a:headEnd w="med" len="med" type="none"/>
            <a:tailEnd w="med" len="med" type="none"/>
          </a:ln>
        </p:spPr>
        <p:txBody>
          <a:bodyPr bIns="91425" rIns="91425" lIns="91425" tIns="91425" anchor="t" anchorCtr="0">
            <a:noAutofit/>
          </a:bodyPr>
          <a:lstStyle/>
          <a:p>
            <a:pPr>
              <a:spcBef>
                <a:spcPts val="0"/>
              </a:spcBef>
              <a:buNone/>
            </a:pPr>
            <a:r>
              <a:rPr lang="en"/>
              <a:t>initialComments:true! pubdate:08/25/2011 06:54 EDT! commentPeriod:3! commentEndDate:8/28/11 6:54 EDT! currentDate:9/5/11 8:51 EDT! allowComments:false!</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