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73" r:id="rId2"/>
    <p:sldId id="274" r:id="rId3"/>
    <p:sldId id="275" r:id="rId4"/>
    <p:sldId id="281" r:id="rId5"/>
    <p:sldId id="282" r:id="rId6"/>
    <p:sldId id="283" r:id="rId7"/>
    <p:sldId id="284" r:id="rId8"/>
    <p:sldId id="285" r:id="rId9"/>
    <p:sldId id="287" r:id="rId10"/>
    <p:sldId id="288" r:id="rId11"/>
    <p:sldId id="276" r:id="rId12"/>
    <p:sldId id="277" r:id="rId13"/>
    <p:sldId id="278" r:id="rId14"/>
    <p:sldId id="289" r:id="rId15"/>
    <p:sldId id="279" r:id="rId16"/>
    <p:sldId id="280" r:id="rId17"/>
    <p:sldId id="290" r:id="rId18"/>
    <p:sldId id="29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119" d="100"/>
          <a:sy n="119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21BA200-C99D-4A21-ABEA-20BEA699461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A44705C-6D81-4FB9-8835-C5DBBBF1ACB0}" type="datetimeFigureOut">
              <a:rPr lang="en-US" smtClean="0"/>
              <a:t>3/4/2014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2037855"/>
            <a:ext cx="9144000" cy="1279947"/>
          </a:xfrm>
        </p:spPr>
        <p:txBody>
          <a:bodyPr/>
          <a:lstStyle/>
          <a:p>
            <a:r>
              <a:rPr lang="en-US" dirty="0" smtClean="0"/>
              <a:t>DLRL Cluster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0" y="1587856"/>
            <a:ext cx="9144000" cy="431842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Matt Bollinger, Joseph Pontani, Adam Lech</a:t>
            </a:r>
          </a:p>
          <a:p>
            <a:endParaRPr lang="en-US" dirty="0" smtClean="0"/>
          </a:p>
          <a:p>
            <a:r>
              <a:rPr lang="en-US" dirty="0" smtClean="0"/>
              <a:t>Client: </a:t>
            </a:r>
            <a:r>
              <a:rPr lang="en-US" dirty="0" err="1" smtClean="0"/>
              <a:t>Sunshin</a:t>
            </a:r>
            <a:r>
              <a:rPr lang="en-US" dirty="0" smtClean="0"/>
              <a:t> </a:t>
            </a:r>
            <a:r>
              <a:rPr lang="en-US" dirty="0"/>
              <a:t>Lee</a:t>
            </a:r>
          </a:p>
          <a:p>
            <a:r>
              <a:rPr lang="en-US" dirty="0" smtClean="0"/>
              <a:t>CS4624 Capstone Project</a:t>
            </a:r>
          </a:p>
          <a:p>
            <a:r>
              <a:rPr lang="en-US" dirty="0" smtClean="0"/>
              <a:t>March 3, 2014</a:t>
            </a:r>
          </a:p>
          <a:p>
            <a:r>
              <a:rPr lang="en-US" dirty="0" smtClean="0"/>
              <a:t>Virginia Tech, Blacksburg, 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318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Hbase – </a:t>
            </a:r>
            <a:r>
              <a:rPr lang="en-US" dirty="0" smtClean="0"/>
              <a:t>How it works</a:t>
            </a:r>
            <a:r>
              <a:rPr lang="pl-PL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odelled </a:t>
            </a:r>
            <a:r>
              <a:rPr lang="en-US" sz="2400" dirty="0"/>
              <a:t>with </a:t>
            </a:r>
            <a:r>
              <a:rPr lang="en-US" sz="2400" dirty="0" err="1"/>
              <a:t>HBase</a:t>
            </a:r>
            <a:r>
              <a:rPr lang="en-US" sz="2400" dirty="0"/>
              <a:t> master node orchestrating region of one or more </a:t>
            </a:r>
            <a:r>
              <a:rPr lang="en-US" sz="2400" dirty="0" err="1"/>
              <a:t>regionslave</a:t>
            </a:r>
            <a:r>
              <a:rPr lang="en-US" sz="2400" dirty="0"/>
              <a:t> </a:t>
            </a:r>
            <a:r>
              <a:rPr lang="en-US" sz="2400" dirty="0" smtClean="0"/>
              <a:t>nodes </a:t>
            </a:r>
            <a:endParaRPr lang="en-US" sz="2400" dirty="0"/>
          </a:p>
          <a:p>
            <a:r>
              <a:rPr lang="en-US" sz="2400" dirty="0" smtClean="0"/>
              <a:t>Ships </a:t>
            </a:r>
            <a:r>
              <a:rPr lang="en-US" sz="2400" dirty="0"/>
              <a:t>with </a:t>
            </a:r>
            <a:r>
              <a:rPr lang="en-US" sz="2400" dirty="0" smtClean="0"/>
              <a:t>Avro, </a:t>
            </a:r>
            <a:r>
              <a:rPr lang="en-US" sz="2400" dirty="0"/>
              <a:t>Thrift and Rest interfaces</a:t>
            </a:r>
          </a:p>
          <a:p>
            <a:r>
              <a:rPr lang="en-US" sz="2400" dirty="0" smtClean="0"/>
              <a:t>No </a:t>
            </a:r>
            <a:r>
              <a:rPr lang="en-US" sz="2400" dirty="0"/>
              <a:t>real </a:t>
            </a:r>
            <a:r>
              <a:rPr lang="en-US" sz="2400" dirty="0" smtClean="0"/>
              <a:t>indexes</a:t>
            </a:r>
            <a:endParaRPr lang="en-US" sz="2400" dirty="0"/>
          </a:p>
          <a:p>
            <a:r>
              <a:rPr lang="en-US" sz="2400" dirty="0"/>
              <a:t>A</a:t>
            </a:r>
            <a:r>
              <a:rPr lang="en-US" sz="2400" dirty="0" smtClean="0"/>
              <a:t>utomatic </a:t>
            </a:r>
            <a:r>
              <a:rPr lang="en-US" sz="2400" dirty="0"/>
              <a:t>partitioning of tables 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cale </a:t>
            </a:r>
            <a:r>
              <a:rPr lang="en-US" sz="2400" dirty="0"/>
              <a:t>linearly and automatically with </a:t>
            </a:r>
            <a:r>
              <a:rPr lang="en-US" sz="2400" dirty="0" smtClean="0"/>
              <a:t>addition of </a:t>
            </a:r>
            <a:r>
              <a:rPr lang="en-US" sz="2400" dirty="0"/>
              <a:t>nodes</a:t>
            </a:r>
          </a:p>
          <a:p>
            <a:r>
              <a:rPr lang="en-US" sz="2400" dirty="0" smtClean="0"/>
              <a:t>Commodity </a:t>
            </a:r>
            <a:r>
              <a:rPr lang="en-US" sz="2400" dirty="0"/>
              <a:t>hardware is cheaper ($1000-$5000 </a:t>
            </a:r>
            <a:r>
              <a:rPr lang="en-US" sz="2400" dirty="0" smtClean="0"/>
              <a:t>per node) </a:t>
            </a:r>
            <a:endParaRPr lang="en-US" sz="2400" dirty="0"/>
          </a:p>
          <a:p>
            <a:r>
              <a:rPr lang="en-US" sz="2400" dirty="0"/>
              <a:t>F</a:t>
            </a:r>
            <a:r>
              <a:rPr lang="en-US" sz="2400" dirty="0" smtClean="0"/>
              <a:t>ault tolerant</a:t>
            </a:r>
          </a:p>
          <a:p>
            <a:pPr lvl="1"/>
            <a:r>
              <a:rPr lang="en-US" sz="2400" dirty="0" smtClean="0"/>
              <a:t>Lots </a:t>
            </a:r>
            <a:r>
              <a:rPr lang="en-US" sz="2400" dirty="0"/>
              <a:t>of nodes, </a:t>
            </a:r>
            <a:r>
              <a:rPr lang="en-US" sz="2400" dirty="0" smtClean="0"/>
              <a:t>meaning </a:t>
            </a:r>
            <a:r>
              <a:rPr lang="en-US" sz="2400" dirty="0"/>
              <a:t>each is </a:t>
            </a:r>
            <a:r>
              <a:rPr lang="en-US" sz="2400" dirty="0" smtClean="0"/>
              <a:t>insignificant</a:t>
            </a:r>
            <a:endParaRPr lang="en-US" sz="2400" dirty="0"/>
          </a:p>
          <a:p>
            <a:r>
              <a:rPr lang="en-US" sz="2400" dirty="0"/>
              <a:t>B</a:t>
            </a:r>
            <a:r>
              <a:rPr lang="en-US" sz="2400" dirty="0" smtClean="0"/>
              <a:t>atch processing</a:t>
            </a:r>
          </a:p>
          <a:p>
            <a:pPr lvl="1"/>
            <a:r>
              <a:rPr lang="en-US" sz="2400" dirty="0" err="1" smtClean="0"/>
              <a:t>MapReduce</a:t>
            </a:r>
            <a:r>
              <a:rPr lang="en-US" sz="2400" dirty="0" smtClean="0"/>
              <a:t> </a:t>
            </a:r>
            <a:r>
              <a:rPr lang="en-US" sz="2400" dirty="0"/>
              <a:t>integration allows for </a:t>
            </a:r>
            <a:r>
              <a:rPr lang="en-US" sz="2400" dirty="0" smtClean="0"/>
              <a:t>it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1201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Mahout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Scalable machine learning and data mining</a:t>
            </a:r>
          </a:p>
          <a:p>
            <a:r>
              <a:rPr lang="en-US" sz="2800" dirty="0" smtClean="0"/>
              <a:t>3 primary methods</a:t>
            </a:r>
          </a:p>
          <a:p>
            <a:pPr lvl="1"/>
            <a:r>
              <a:rPr lang="en-US" sz="2800" dirty="0" smtClean="0"/>
              <a:t>Classification</a:t>
            </a:r>
          </a:p>
          <a:p>
            <a:pPr lvl="1"/>
            <a:r>
              <a:rPr lang="en-US" sz="2800" dirty="0" smtClean="0"/>
              <a:t>Clustering</a:t>
            </a:r>
          </a:p>
          <a:p>
            <a:pPr lvl="1"/>
            <a:r>
              <a:rPr lang="en-US" sz="2800" dirty="0" smtClean="0"/>
              <a:t>Collaborative Filtering (Recommendation)</a:t>
            </a:r>
          </a:p>
          <a:p>
            <a:r>
              <a:rPr lang="en-US" sz="2800" dirty="0" smtClean="0"/>
              <a:t>Primarily implemented on top of Hadoop</a:t>
            </a:r>
          </a:p>
          <a:p>
            <a:pPr lvl="1"/>
            <a:r>
              <a:rPr lang="en-US" sz="2800" dirty="0" smtClean="0"/>
              <a:t>Clustering</a:t>
            </a:r>
          </a:p>
          <a:p>
            <a:r>
              <a:rPr lang="en-US" sz="2800" dirty="0" smtClean="0"/>
              <a:t>Java APIs for custom solutions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07010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Mahout – Basic Item Recommendation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88266"/>
              </p:ext>
            </p:extLst>
          </p:nvPr>
        </p:nvGraphicFramePr>
        <p:xfrm>
          <a:off x="838200" y="2105540"/>
          <a:ext cx="5823855" cy="227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</a:tblGrid>
              <a:tr h="56763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 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 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 3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 4</a:t>
                      </a:r>
                      <a:endParaRPr lang="en-US" sz="2000" dirty="0"/>
                    </a:p>
                  </a:txBody>
                  <a:tcPr anchor="ctr"/>
                </a:tc>
              </a:tr>
              <a:tr h="56763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User</a:t>
                      </a:r>
                      <a:r>
                        <a:rPr lang="en-US" sz="2000" b="1" baseline="0" dirty="0" smtClean="0"/>
                        <a:t> 1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</a:tr>
              <a:tr h="56763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User 2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 anchor="ctr"/>
                </a:tc>
              </a:tr>
              <a:tr h="56763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User 3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1741086"/>
            <a:ext cx="3128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Item/User History Matrix - R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119261" y="1741086"/>
            <a:ext cx="1958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User’s History - h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7115677" y="2109924"/>
          <a:ext cx="3371932" cy="2247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966"/>
                <a:gridCol w="1685966"/>
              </a:tblGrid>
              <a:tr h="449495"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 marL="77412" marR="77412" marT="38706" marB="38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User X</a:t>
                      </a:r>
                      <a:endParaRPr lang="en-US" sz="2000" dirty="0"/>
                    </a:p>
                  </a:txBody>
                  <a:tcPr marL="77412" marR="77412" marT="38706" marB="38706" anchor="ctr"/>
                </a:tc>
              </a:tr>
              <a:tr h="44949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1</a:t>
                      </a:r>
                      <a:endParaRPr lang="en-US" sz="2000" b="1" dirty="0"/>
                    </a:p>
                  </a:txBody>
                  <a:tcPr marL="77412" marR="77412" marT="38706" marB="38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 marL="77412" marR="77412" marT="38706" marB="38706" anchor="ctr"/>
                </a:tc>
              </a:tr>
              <a:tr h="44949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2</a:t>
                      </a:r>
                      <a:endParaRPr lang="en-US" sz="2000" b="1" dirty="0"/>
                    </a:p>
                  </a:txBody>
                  <a:tcPr marL="77412" marR="77412" marT="38706" marB="38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marL="77412" marR="77412" marT="38706" marB="38706" anchor="ctr"/>
                </a:tc>
              </a:tr>
              <a:tr h="44949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3</a:t>
                      </a:r>
                      <a:endParaRPr lang="en-US" sz="2000" b="1" dirty="0"/>
                    </a:p>
                  </a:txBody>
                  <a:tcPr marL="77412" marR="77412" marT="38706" marB="38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marL="77412" marR="77412" marT="38706" marB="38706" anchor="ctr"/>
                </a:tc>
              </a:tr>
              <a:tr h="44949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4</a:t>
                      </a:r>
                      <a:endParaRPr lang="en-US" sz="2000" b="1" dirty="0"/>
                    </a:p>
                  </a:txBody>
                  <a:tcPr marL="77412" marR="77412" marT="38706" marB="38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 marL="77412" marR="77412" marT="38706" marB="38706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14400" y="4590661"/>
            <a:ext cx="61802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Use linear algebra to formulate a recommendation vector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</a:t>
            </a:r>
            <a:r>
              <a:rPr lang="en-US" sz="2000" baseline="30000" dirty="0" smtClean="0"/>
              <a:t>T </a:t>
            </a:r>
            <a:r>
              <a:rPr lang="en-US" sz="2000" dirty="0" smtClean="0"/>
              <a:t>(R h) – recommend other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(R</a:t>
            </a:r>
            <a:r>
              <a:rPr lang="en-US" sz="2000" baseline="30000" dirty="0" smtClean="0"/>
              <a:t>T </a:t>
            </a:r>
            <a:r>
              <a:rPr lang="en-US" sz="2000" dirty="0" smtClean="0"/>
              <a:t>R) h – recommend other items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51490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Mahout – Basic Item Recommendation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1744824"/>
            <a:ext cx="2889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Make an Item Matrix: R</a:t>
            </a:r>
            <a:r>
              <a:rPr lang="en-US" sz="2000" baseline="30000" dirty="0" smtClean="0"/>
              <a:t>T </a:t>
            </a:r>
            <a:r>
              <a:rPr lang="en-US" sz="2000" dirty="0" smtClean="0"/>
              <a:t>R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838200" y="2114156"/>
          <a:ext cx="5161385" cy="266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277"/>
                <a:gridCol w="1032277"/>
                <a:gridCol w="1032277"/>
                <a:gridCol w="1032277"/>
                <a:gridCol w="1032277"/>
              </a:tblGrid>
              <a:tr h="532624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 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 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 3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 4</a:t>
                      </a:r>
                      <a:endParaRPr lang="en-US" sz="2000" dirty="0"/>
                    </a:p>
                  </a:txBody>
                  <a:tcPr anchor="ctr"/>
                </a:tc>
              </a:tr>
              <a:tr h="53262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1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</a:tr>
              <a:tr h="53262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2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anchor="ctr"/>
                </a:tc>
              </a:tr>
              <a:tr h="53262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3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</a:tr>
              <a:tr h="53262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4</a:t>
                      </a:r>
                      <a:endParaRPr 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17610" y="1744824"/>
            <a:ext cx="4511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(R</a:t>
            </a:r>
            <a:r>
              <a:rPr lang="en-US" sz="2000" baseline="30000" dirty="0" smtClean="0"/>
              <a:t>T </a:t>
            </a:r>
            <a:r>
              <a:rPr lang="en-US" sz="2000" dirty="0" smtClean="0"/>
              <a:t>R) h is Recommended Items for User X</a:t>
            </a:r>
            <a:endParaRPr 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5152"/>
              </p:ext>
            </p:extLst>
          </p:nvPr>
        </p:nvGraphicFramePr>
        <p:xfrm>
          <a:off x="6614929" y="2114156"/>
          <a:ext cx="3163552" cy="2672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776"/>
                <a:gridCol w="1581776"/>
              </a:tblGrid>
              <a:tr h="53449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77412" marR="77412" marT="38706" marB="38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User X</a:t>
                      </a:r>
                      <a:endParaRPr lang="en-US" sz="2000" dirty="0"/>
                    </a:p>
                  </a:txBody>
                  <a:tcPr marL="77412" marR="77412" marT="38706" marB="38706" anchor="ctr"/>
                </a:tc>
              </a:tr>
              <a:tr h="53449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Item 1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77412" marR="77412" marT="38706" marB="38706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77412" marR="77412" marT="38706" marB="38706" anchor="ctr">
                    <a:solidFill>
                      <a:schemeClr val="accent2"/>
                    </a:solidFill>
                  </a:tcPr>
                </a:tc>
              </a:tr>
              <a:tr h="53449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2</a:t>
                      </a:r>
                      <a:endParaRPr lang="en-US" sz="2000" b="1" dirty="0"/>
                    </a:p>
                  </a:txBody>
                  <a:tcPr marL="77412" marR="77412" marT="38706" marB="38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 marL="77412" marR="77412" marT="38706" marB="38706" anchor="ctr"/>
                </a:tc>
              </a:tr>
              <a:tr h="53449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3</a:t>
                      </a:r>
                      <a:endParaRPr lang="en-US" sz="2000" b="1" dirty="0"/>
                    </a:p>
                  </a:txBody>
                  <a:tcPr marL="77412" marR="77412" marT="38706" marB="38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 marL="77412" marR="77412" marT="38706" marB="38706" anchor="ctr"/>
                </a:tc>
              </a:tr>
              <a:tr h="53449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Item 4</a:t>
                      </a:r>
                      <a:endParaRPr lang="en-US" sz="2000" b="1" dirty="0"/>
                    </a:p>
                  </a:txBody>
                  <a:tcPr marL="77412" marR="77412" marT="38706" marB="38706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 marL="77412" marR="77412" marT="38706" marB="38706"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" y="4833258"/>
            <a:ext cx="8324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user X, based on previous activity or existing data (from user X and from other users), items 4 and 1 are recommended, in that order.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81739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Mahout – Item Recommendation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160000" cy="4856584"/>
          </a:xfrm>
        </p:spPr>
        <p:txBody>
          <a:bodyPr>
            <a:noAutofit/>
          </a:bodyPr>
          <a:lstStyle/>
          <a:p>
            <a:r>
              <a:rPr lang="en-US" sz="2400" dirty="0" smtClean="0"/>
              <a:t>Linear algebra based implementation has issues</a:t>
            </a:r>
          </a:p>
          <a:p>
            <a:pPr lvl="1"/>
            <a:r>
              <a:rPr lang="en-US" sz="2400" dirty="0" smtClean="0"/>
              <a:t>User cold start</a:t>
            </a:r>
          </a:p>
          <a:p>
            <a:pPr lvl="2"/>
            <a:r>
              <a:rPr lang="en-US" sz="2000" dirty="0" smtClean="0"/>
              <a:t>No previous activity makes it difficult to provide recommendations</a:t>
            </a:r>
          </a:p>
          <a:p>
            <a:pPr lvl="1"/>
            <a:r>
              <a:rPr lang="en-US" sz="2400" dirty="0" smtClean="0"/>
              <a:t>Disjoint data sets</a:t>
            </a:r>
          </a:p>
          <a:p>
            <a:pPr lvl="2"/>
            <a:r>
              <a:rPr lang="en-US" sz="2000" dirty="0" smtClean="0"/>
              <a:t>No co-occurrence between items limits recommendations to specific item clusters</a:t>
            </a:r>
          </a:p>
          <a:p>
            <a:pPr lvl="1"/>
            <a:r>
              <a:rPr lang="en-US" sz="2400" dirty="0" smtClean="0"/>
              <a:t>Outliers/minimal item data</a:t>
            </a:r>
          </a:p>
          <a:p>
            <a:pPr lvl="2"/>
            <a:r>
              <a:rPr lang="en-US" sz="2000" dirty="0" smtClean="0"/>
              <a:t>If item is limited to small data set, hard to accurately recommend that item to others</a:t>
            </a:r>
          </a:p>
          <a:p>
            <a:pPr lvl="1"/>
            <a:r>
              <a:rPr lang="en-US" sz="2400" dirty="0" smtClean="0"/>
              <a:t>Multiple sources of data</a:t>
            </a:r>
          </a:p>
          <a:p>
            <a:pPr lvl="2"/>
            <a:r>
              <a:rPr lang="en-US" sz="2000" dirty="0" smtClean="0"/>
              <a:t>Transaction history, rankings, viewing data, etc. aren’t all included in the same recommendation matrix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2962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distributed, massively parallel processing database engine</a:t>
            </a:r>
          </a:p>
          <a:p>
            <a:r>
              <a:rPr lang="en-US" sz="2800" dirty="0" smtClean="0"/>
              <a:t>Specifically, parallel SQL queries over data stored in HDFS</a:t>
            </a:r>
          </a:p>
          <a:p>
            <a:pPr lvl="1"/>
            <a:r>
              <a:rPr lang="en-US" sz="2600" dirty="0" smtClean="0"/>
              <a:t>No data movement</a:t>
            </a:r>
          </a:p>
          <a:p>
            <a:pPr lvl="1"/>
            <a:r>
              <a:rPr lang="en-US" sz="2800" dirty="0" smtClean="0"/>
              <a:t>No data transformation</a:t>
            </a:r>
          </a:p>
          <a:p>
            <a:r>
              <a:rPr lang="en-US" sz="2800" dirty="0" smtClean="0"/>
              <a:t>Selling points</a:t>
            </a:r>
          </a:p>
          <a:p>
            <a:pPr lvl="1"/>
            <a:r>
              <a:rPr lang="en-US" sz="2800" dirty="0" smtClean="0"/>
              <a:t>Run SQL queries on existing Hadoop systems simultaneously</a:t>
            </a:r>
          </a:p>
          <a:p>
            <a:pPr lvl="1"/>
            <a:r>
              <a:rPr lang="en-US" sz="2800" dirty="0"/>
              <a:t>Don’t have to move data around</a:t>
            </a:r>
          </a:p>
          <a:p>
            <a:pPr marL="457200" lvl="1" indent="0">
              <a:buNone/>
            </a:pP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28909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Impala – 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Impala Daemon</a:t>
            </a:r>
          </a:p>
          <a:p>
            <a:pPr lvl="1"/>
            <a:r>
              <a:rPr lang="en-US" sz="2400" dirty="0" smtClean="0"/>
              <a:t>Runs on each node of your cluster</a:t>
            </a:r>
          </a:p>
          <a:p>
            <a:pPr lvl="1"/>
            <a:r>
              <a:rPr lang="en-US" sz="2400" dirty="0" smtClean="0"/>
              <a:t>Accepts, distributes, and responds to queries written in </a:t>
            </a:r>
            <a:r>
              <a:rPr lang="en-US" sz="2400" dirty="0" err="1" smtClean="0"/>
              <a:t>HiveQL</a:t>
            </a:r>
            <a:endParaRPr lang="en-US" sz="2400" dirty="0" smtClean="0"/>
          </a:p>
          <a:p>
            <a:r>
              <a:rPr lang="en-US" sz="2400" dirty="0" smtClean="0"/>
              <a:t>Impala </a:t>
            </a:r>
            <a:r>
              <a:rPr lang="en-US" sz="2400" dirty="0" err="1" smtClean="0"/>
              <a:t>Statestore</a:t>
            </a:r>
            <a:endParaRPr lang="en-US" sz="2400" dirty="0" smtClean="0"/>
          </a:p>
          <a:p>
            <a:pPr lvl="1"/>
            <a:r>
              <a:rPr lang="en-US" sz="2400" dirty="0" smtClean="0"/>
              <a:t>Checks health of daemons</a:t>
            </a:r>
          </a:p>
          <a:p>
            <a:pPr lvl="1"/>
            <a:r>
              <a:rPr lang="en-US" sz="2400" dirty="0" smtClean="0"/>
              <a:t>Only one in cluster, informs other nodes</a:t>
            </a:r>
          </a:p>
          <a:p>
            <a:r>
              <a:rPr lang="en-US" sz="2400" dirty="0" smtClean="0"/>
              <a:t>Impala Catalog Service</a:t>
            </a:r>
          </a:p>
          <a:p>
            <a:pPr lvl="1"/>
            <a:r>
              <a:rPr lang="en-US" sz="2400" dirty="0" smtClean="0"/>
              <a:t>Relays metadata changes to nodes</a:t>
            </a:r>
          </a:p>
          <a:p>
            <a:pPr lvl="1"/>
            <a:r>
              <a:rPr lang="en-US" sz="2400" dirty="0" smtClean="0"/>
              <a:t>Reduces overhead to maintain coherency between nodes</a:t>
            </a:r>
            <a:endParaRPr lang="en-US" sz="2400" dirty="0"/>
          </a:p>
          <a:p>
            <a:pPr marL="457200" lvl="1" indent="0">
              <a:buNone/>
            </a:pP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3812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– Goals and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Goals</a:t>
            </a:r>
          </a:p>
          <a:p>
            <a:pPr lvl="1"/>
            <a:r>
              <a:rPr lang="en-US" sz="2800" dirty="0" smtClean="0"/>
              <a:t>In depth tutorials for Mahout, </a:t>
            </a:r>
            <a:r>
              <a:rPr lang="en-US" sz="2800" dirty="0" err="1" smtClean="0"/>
              <a:t>Hbase</a:t>
            </a:r>
            <a:r>
              <a:rPr lang="en-US" sz="2800" dirty="0" smtClean="0"/>
              <a:t> + Hive, and Impala</a:t>
            </a:r>
          </a:p>
          <a:p>
            <a:pPr lvl="1"/>
            <a:r>
              <a:rPr lang="en-US" sz="2800" dirty="0" smtClean="0"/>
              <a:t>Demonstration of the use-cases and capabilities of each</a:t>
            </a:r>
          </a:p>
          <a:p>
            <a:r>
              <a:rPr lang="en-US" sz="2800" dirty="0" smtClean="0"/>
              <a:t>Status</a:t>
            </a:r>
          </a:p>
          <a:p>
            <a:pPr lvl="1"/>
            <a:r>
              <a:rPr lang="en-US" sz="2800" dirty="0" smtClean="0"/>
              <a:t>Completed tutorials by Thursday March 6, 2014</a:t>
            </a:r>
          </a:p>
          <a:p>
            <a:pPr lvl="1"/>
            <a:r>
              <a:rPr lang="en-US" sz="2800" dirty="0" smtClean="0"/>
              <a:t>Demonstrations ready by the beginning of May, 2014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5534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Tutorials will be delivered as either PDF or Word Documents</a:t>
            </a:r>
          </a:p>
          <a:p>
            <a:pPr lvl="1"/>
            <a:r>
              <a:rPr lang="en-US" sz="2800" dirty="0" smtClean="0"/>
              <a:t>Highly detailed, easy-to-follow guides on each of the technologies</a:t>
            </a:r>
          </a:p>
          <a:p>
            <a:pPr lvl="1"/>
            <a:r>
              <a:rPr lang="en-US" sz="2800" dirty="0" smtClean="0"/>
              <a:t>Include visuals to better aid the introductory process to these technologies</a:t>
            </a:r>
          </a:p>
          <a:p>
            <a:r>
              <a:rPr lang="en-US" sz="2800" dirty="0" smtClean="0"/>
              <a:t>Demos will be available either on laptop on personal VM installs (</a:t>
            </a:r>
            <a:r>
              <a:rPr lang="en-US" sz="2800" dirty="0" err="1" smtClean="0"/>
              <a:t>VirtualBox</a:t>
            </a:r>
            <a:r>
              <a:rPr lang="en-US" sz="2800" dirty="0" smtClean="0"/>
              <a:t>) or on the DLRL cluster with sample data</a:t>
            </a:r>
          </a:p>
          <a:p>
            <a:r>
              <a:rPr lang="en-US" sz="2800" dirty="0" smtClean="0"/>
              <a:t>Designed to be used by members of the DLRL team new to these technologies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1530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52416"/>
            <a:ext cx="10515600" cy="4889857"/>
          </a:xfrm>
        </p:spPr>
        <p:txBody>
          <a:bodyPr>
            <a:noAutofit/>
          </a:bodyPr>
          <a:lstStyle/>
          <a:p>
            <a:r>
              <a:rPr lang="en-US" sz="2000" dirty="0" smtClean="0"/>
              <a:t>Open source framework for large scale data storage and processing</a:t>
            </a:r>
          </a:p>
          <a:p>
            <a:r>
              <a:rPr lang="en-US" sz="2000" dirty="0" smtClean="0"/>
              <a:t>Scalable, distributed computing software</a:t>
            </a:r>
          </a:p>
          <a:p>
            <a:r>
              <a:rPr lang="en-US" sz="2000" dirty="0" smtClean="0"/>
              <a:t>Fundamental technology invented by Google to index rich textual/structural data and present meaningful/actionable results</a:t>
            </a:r>
          </a:p>
          <a:p>
            <a:r>
              <a:rPr lang="en-US" sz="2000" dirty="0" smtClean="0"/>
              <a:t>Helps solve issue of data that won’t fit into tables</a:t>
            </a:r>
          </a:p>
          <a:p>
            <a:r>
              <a:rPr lang="en-US" sz="2000" dirty="0" smtClean="0"/>
              <a:t>Any number of nodes without shared memory or disk space</a:t>
            </a:r>
          </a:p>
          <a:p>
            <a:pPr lvl="1"/>
            <a:r>
              <a:rPr lang="en-US" sz="1800" dirty="0" smtClean="0"/>
              <a:t>Local computation and storage</a:t>
            </a:r>
          </a:p>
          <a:p>
            <a:r>
              <a:rPr lang="en-US" sz="2000" dirty="0" smtClean="0"/>
              <a:t>Hardware failure detection and handling is built-in</a:t>
            </a:r>
          </a:p>
          <a:p>
            <a:pPr lvl="1"/>
            <a:r>
              <a:rPr lang="en-US" sz="1800" dirty="0" smtClean="0"/>
              <a:t>Provides for a highly-available computation and storage cluster</a:t>
            </a:r>
          </a:p>
          <a:p>
            <a:r>
              <a:rPr lang="en-US" sz="2000" dirty="0" smtClean="0"/>
              <a:t>Aspects:</a:t>
            </a:r>
          </a:p>
          <a:p>
            <a:pPr lvl="1"/>
            <a:r>
              <a:rPr lang="en-US" sz="1800" dirty="0" smtClean="0"/>
              <a:t>Hadoop Common (libraries and utilities)</a:t>
            </a:r>
          </a:p>
          <a:p>
            <a:pPr lvl="1"/>
            <a:r>
              <a:rPr lang="en-US" sz="1800" dirty="0" smtClean="0"/>
              <a:t>Hadoop Distributed File System (HDFS)</a:t>
            </a:r>
          </a:p>
          <a:p>
            <a:pPr lvl="1"/>
            <a:r>
              <a:rPr lang="en-US" sz="1800" dirty="0" smtClean="0"/>
              <a:t>Hadoop YARN (resource management)</a:t>
            </a:r>
          </a:p>
          <a:p>
            <a:pPr lvl="1"/>
            <a:r>
              <a:rPr lang="en-US" sz="1800" dirty="0" smtClean="0"/>
              <a:t>Hadoop </a:t>
            </a:r>
            <a:r>
              <a:rPr lang="en-US" sz="1800" dirty="0" err="1" smtClean="0"/>
              <a:t>MapReduce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- Hadoop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</a:t>
            </a:r>
            <a:r>
              <a:rPr lang="pl-PL" dirty="0" smtClean="0"/>
              <a:t>MapReduce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Batch query processor </a:t>
            </a:r>
          </a:p>
          <a:p>
            <a:r>
              <a:rPr lang="en-US" sz="2800" dirty="0"/>
              <a:t>Q</a:t>
            </a:r>
            <a:r>
              <a:rPr lang="en-US" sz="2800" dirty="0" smtClean="0"/>
              <a:t>ueries </a:t>
            </a:r>
            <a:r>
              <a:rPr lang="en-US" sz="2800" dirty="0"/>
              <a:t>run on entire data set </a:t>
            </a:r>
          </a:p>
          <a:p>
            <a:r>
              <a:rPr lang="en-US" sz="2800" dirty="0" smtClean="0"/>
              <a:t>Suited to when data </a:t>
            </a:r>
            <a:r>
              <a:rPr lang="en-US" sz="2800" dirty="0"/>
              <a:t>is written once, but read many </a:t>
            </a:r>
            <a:r>
              <a:rPr lang="en-US" sz="2800" dirty="0" smtClean="0"/>
              <a:t>times</a:t>
            </a:r>
            <a:endParaRPr lang="en-US" sz="2800" dirty="0"/>
          </a:p>
          <a:p>
            <a:r>
              <a:rPr lang="en-US" sz="2800" dirty="0" smtClean="0"/>
              <a:t>Designed </a:t>
            </a:r>
            <a:r>
              <a:rPr lang="en-US" sz="2800" dirty="0"/>
              <a:t>to interpret data at processing </a:t>
            </a:r>
            <a:r>
              <a:rPr lang="en-US" sz="2800" dirty="0" smtClean="0"/>
              <a:t>time</a:t>
            </a:r>
          </a:p>
          <a:p>
            <a:pPr lvl="1"/>
            <a:r>
              <a:rPr lang="en-US" sz="2800" dirty="0" smtClean="0"/>
              <a:t>Good </a:t>
            </a:r>
            <a:r>
              <a:rPr lang="en-US" sz="2800" dirty="0"/>
              <a:t>for unstructured and semi-structured </a:t>
            </a:r>
            <a:r>
              <a:rPr lang="en-US" sz="2800" dirty="0" smtClean="0"/>
              <a:t>data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59191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Framework </a:t>
            </a:r>
            <a:r>
              <a:rPr lang="en-US" sz="2800" dirty="0"/>
              <a:t>for data warehousing on top of </a:t>
            </a:r>
            <a:r>
              <a:rPr lang="en-US" sz="2800" dirty="0" smtClean="0"/>
              <a:t>Hadoop</a:t>
            </a:r>
          </a:p>
          <a:p>
            <a:pPr lvl="1"/>
            <a:r>
              <a:rPr lang="en-US" sz="2800" dirty="0" smtClean="0"/>
              <a:t>built by </a:t>
            </a:r>
            <a:r>
              <a:rPr lang="en-US" sz="2800" dirty="0"/>
              <a:t>Jeff </a:t>
            </a:r>
            <a:r>
              <a:rPr lang="en-US" sz="2800" dirty="0" err="1"/>
              <a:t>Hammerbacher</a:t>
            </a:r>
            <a:r>
              <a:rPr lang="en-US" sz="2800" dirty="0"/>
              <a:t> at Facebook </a:t>
            </a:r>
          </a:p>
          <a:p>
            <a:r>
              <a:rPr lang="en-US" sz="2800" dirty="0"/>
              <a:t>G</a:t>
            </a:r>
            <a:r>
              <a:rPr lang="en-US" sz="2800" dirty="0" smtClean="0"/>
              <a:t>rew </a:t>
            </a:r>
            <a:r>
              <a:rPr lang="en-US" sz="2800" dirty="0"/>
              <a:t>out of need to </a:t>
            </a:r>
            <a:r>
              <a:rPr lang="en-US" sz="2800" dirty="0" smtClean="0"/>
              <a:t>learn </a:t>
            </a:r>
            <a:r>
              <a:rPr lang="en-US" sz="2800" dirty="0"/>
              <a:t>from the huge amount of data that Facebook was producing from </a:t>
            </a:r>
            <a:r>
              <a:rPr lang="en-US" sz="2800" dirty="0" smtClean="0"/>
              <a:t>burgeoning </a:t>
            </a:r>
            <a:r>
              <a:rPr lang="en-US" sz="2800" dirty="0"/>
              <a:t>data network </a:t>
            </a:r>
            <a:endParaRPr lang="pl-PL" sz="2800" dirty="0" smtClean="0"/>
          </a:p>
          <a:p>
            <a:r>
              <a:rPr lang="pl-PL" sz="2800" dirty="0" smtClean="0"/>
              <a:t>Used by many organizations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34476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Hive – </a:t>
            </a:r>
            <a:r>
              <a:rPr lang="en-US" dirty="0" smtClean="0"/>
              <a:t>H</a:t>
            </a:r>
            <a:r>
              <a:rPr lang="pl-PL" dirty="0" smtClean="0"/>
              <a:t>ow</a:t>
            </a:r>
            <a:r>
              <a:rPr lang="en-US" dirty="0" smtClean="0"/>
              <a:t>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onverts </a:t>
            </a:r>
            <a:r>
              <a:rPr lang="en-US" sz="2800" dirty="0"/>
              <a:t>SQL queries into series of </a:t>
            </a:r>
            <a:r>
              <a:rPr lang="en-US" sz="2800" dirty="0" err="1"/>
              <a:t>MapReduce</a:t>
            </a:r>
            <a:r>
              <a:rPr lang="en-US" sz="2800" dirty="0"/>
              <a:t> jobs on a Hadoop cluster </a:t>
            </a:r>
          </a:p>
          <a:p>
            <a:r>
              <a:rPr lang="en-US" sz="2800" dirty="0"/>
              <a:t>S</a:t>
            </a:r>
            <a:r>
              <a:rPr lang="en-US" sz="2800" dirty="0" smtClean="0"/>
              <a:t>hell </a:t>
            </a:r>
            <a:r>
              <a:rPr lang="en-US" sz="2800" dirty="0"/>
              <a:t>is primary means of communication by issuing commands in </a:t>
            </a:r>
            <a:r>
              <a:rPr lang="en-US" sz="2800" dirty="0" err="1"/>
              <a:t>HiveQL</a:t>
            </a:r>
            <a:endParaRPr lang="en-US" sz="2800" dirty="0"/>
          </a:p>
          <a:p>
            <a:r>
              <a:rPr lang="en-US" sz="2800" dirty="0" smtClean="0"/>
              <a:t>Like </a:t>
            </a:r>
            <a:r>
              <a:rPr lang="en-US" sz="2800" dirty="0"/>
              <a:t>RDBM it </a:t>
            </a:r>
            <a:r>
              <a:rPr lang="en-US" sz="2800"/>
              <a:t>organizes </a:t>
            </a:r>
            <a:r>
              <a:rPr lang="en-US" sz="2800" smtClean="0"/>
              <a:t>tables </a:t>
            </a:r>
            <a:r>
              <a:rPr lang="en-US" sz="2800" dirty="0"/>
              <a:t>in queries </a:t>
            </a:r>
          </a:p>
          <a:p>
            <a:r>
              <a:rPr lang="en-US" sz="2800" dirty="0" smtClean="0"/>
              <a:t>Configured </a:t>
            </a:r>
            <a:r>
              <a:rPr lang="en-US" sz="2800" dirty="0"/>
              <a:t>using </a:t>
            </a:r>
            <a:r>
              <a:rPr lang="en-US" sz="2800" dirty="0" smtClean="0"/>
              <a:t>XML configuration </a:t>
            </a:r>
            <a:r>
              <a:rPr lang="en-US" sz="2800" dirty="0"/>
              <a:t>files </a:t>
            </a:r>
          </a:p>
          <a:p>
            <a:r>
              <a:rPr lang="en-US" sz="2800" dirty="0"/>
              <a:t>C</a:t>
            </a:r>
            <a:r>
              <a:rPr lang="en-US" sz="2800" dirty="0" smtClean="0"/>
              <a:t>an </a:t>
            </a:r>
            <a:r>
              <a:rPr lang="en-US" sz="2800" dirty="0"/>
              <a:t>use Hive Web Interface as means of communication </a:t>
            </a:r>
          </a:p>
        </p:txBody>
      </p:sp>
    </p:spTree>
    <p:extLst>
      <p:ext uri="{BB962C8B-B14F-4D97-AF65-F5344CB8AC3E}">
        <p14:creationId xmlns:p14="http://schemas.microsoft.com/office/powerpoint/2010/main" val="1570333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Hive – </a:t>
            </a:r>
            <a:r>
              <a:rPr lang="en-US" dirty="0" smtClean="0"/>
              <a:t>C</a:t>
            </a:r>
            <a:r>
              <a:rPr lang="pl-PL" dirty="0" smtClean="0"/>
              <a:t>lients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Hive Thrift </a:t>
            </a:r>
            <a:r>
              <a:rPr lang="en-US" sz="2800" dirty="0" smtClean="0"/>
              <a:t>Client</a:t>
            </a:r>
          </a:p>
          <a:p>
            <a:pPr lvl="1"/>
            <a:r>
              <a:rPr lang="en-US" sz="2800" dirty="0" smtClean="0"/>
              <a:t>Makes </a:t>
            </a:r>
            <a:r>
              <a:rPr lang="en-US" sz="2800" dirty="0"/>
              <a:t>it easy to run Hive commands from a wide range of programming languages (C++,Java, </a:t>
            </a:r>
            <a:r>
              <a:rPr lang="en-US" sz="2800" dirty="0" smtClean="0"/>
              <a:t>PHP, Python</a:t>
            </a:r>
            <a:r>
              <a:rPr lang="en-US" sz="2800" dirty="0"/>
              <a:t>, Ruby</a:t>
            </a:r>
            <a:r>
              <a:rPr lang="en-US" sz="2800" dirty="0" smtClean="0"/>
              <a:t>)</a:t>
            </a:r>
            <a:endParaRPr lang="en-US" sz="2800" dirty="0"/>
          </a:p>
          <a:p>
            <a:r>
              <a:rPr lang="en-US" sz="2800" dirty="0"/>
              <a:t>P</a:t>
            </a:r>
            <a:r>
              <a:rPr lang="en-US" sz="2800" dirty="0" smtClean="0"/>
              <a:t>rovides </a:t>
            </a:r>
            <a:r>
              <a:rPr lang="en-US" sz="2800" dirty="0"/>
              <a:t>Type 4 (pure Java) JDBC </a:t>
            </a:r>
            <a:r>
              <a:rPr lang="en-US" sz="2800" dirty="0" smtClean="0"/>
              <a:t>driver</a:t>
            </a:r>
            <a:endParaRPr lang="en-US" sz="2800" dirty="0"/>
          </a:p>
          <a:p>
            <a:pPr lvl="1"/>
            <a:r>
              <a:rPr lang="en-US" sz="2800" dirty="0" smtClean="0"/>
              <a:t>Allows </a:t>
            </a:r>
            <a:r>
              <a:rPr lang="en-US" sz="2800" dirty="0"/>
              <a:t>applications that support the ODBC </a:t>
            </a:r>
            <a:r>
              <a:rPr lang="en-US" sz="2800" dirty="0" smtClean="0"/>
              <a:t>protocol</a:t>
            </a:r>
            <a:r>
              <a:rPr lang="pl-PL" sz="2800" dirty="0" smtClean="0"/>
              <a:t> to</a:t>
            </a:r>
            <a:r>
              <a:rPr lang="en-US" sz="2800" dirty="0" smtClean="0"/>
              <a:t> connect </a:t>
            </a:r>
            <a:r>
              <a:rPr lang="en-US" sz="2800" dirty="0"/>
              <a:t>to </a:t>
            </a:r>
            <a:r>
              <a:rPr lang="en-US" sz="2800" dirty="0" smtClean="0"/>
              <a:t>Hive</a:t>
            </a:r>
          </a:p>
          <a:p>
            <a:pPr lvl="1"/>
            <a:r>
              <a:rPr lang="en-US" sz="2800" dirty="0" smtClean="0"/>
              <a:t>Still </a:t>
            </a:r>
            <a:r>
              <a:rPr lang="en-US" sz="2800" dirty="0"/>
              <a:t>in development </a:t>
            </a:r>
          </a:p>
        </p:txBody>
      </p:sp>
    </p:spTree>
    <p:extLst>
      <p:ext uri="{BB962C8B-B14F-4D97-AF65-F5344CB8AC3E}">
        <p14:creationId xmlns:p14="http://schemas.microsoft.com/office/powerpoint/2010/main" val="1996639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HiveQL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Dialect </a:t>
            </a:r>
            <a:r>
              <a:rPr lang="en-US" sz="3200" dirty="0"/>
              <a:t>of </a:t>
            </a:r>
            <a:r>
              <a:rPr lang="en-US" sz="3200" dirty="0" smtClean="0"/>
              <a:t>SQL</a:t>
            </a:r>
          </a:p>
          <a:p>
            <a:pPr lvl="1"/>
            <a:r>
              <a:rPr lang="en-US" sz="2800" dirty="0" smtClean="0"/>
              <a:t>Does </a:t>
            </a:r>
            <a:r>
              <a:rPr lang="en-US" sz="2800" dirty="0"/>
              <a:t>not support SQL-92 specifications fully </a:t>
            </a:r>
          </a:p>
          <a:p>
            <a:r>
              <a:rPr lang="en-US" sz="3200" dirty="0" smtClean="0"/>
              <a:t>Organize </a:t>
            </a:r>
            <a:r>
              <a:rPr lang="en-US" sz="3200" dirty="0"/>
              <a:t>tables into partitions or buckets </a:t>
            </a:r>
          </a:p>
          <a:p>
            <a:r>
              <a:rPr lang="en-US" sz="3200" dirty="0" smtClean="0"/>
              <a:t>Supports:</a:t>
            </a:r>
          </a:p>
          <a:p>
            <a:pPr lvl="1"/>
            <a:r>
              <a:rPr lang="en-US" sz="2800" dirty="0" smtClean="0"/>
              <a:t>views</a:t>
            </a:r>
            <a:r>
              <a:rPr lang="en-US" sz="2800" dirty="0"/>
              <a:t>, joins , </a:t>
            </a:r>
            <a:r>
              <a:rPr lang="en-US" sz="2800" dirty="0" err="1"/>
              <a:t>subqueries</a:t>
            </a:r>
            <a:r>
              <a:rPr lang="en-US" sz="2800" dirty="0"/>
              <a:t> </a:t>
            </a:r>
          </a:p>
          <a:p>
            <a:pPr lvl="1"/>
            <a:r>
              <a:rPr lang="en-US" sz="2800" dirty="0"/>
              <a:t>U</a:t>
            </a:r>
            <a:r>
              <a:rPr lang="en-US" sz="2800" dirty="0" smtClean="0"/>
              <a:t>ser </a:t>
            </a:r>
            <a:r>
              <a:rPr lang="en-US" sz="2800" dirty="0"/>
              <a:t>defined functions that are written in Java </a:t>
            </a:r>
          </a:p>
        </p:txBody>
      </p:sp>
    </p:spTree>
    <p:extLst>
      <p:ext uri="{BB962C8B-B14F-4D97-AF65-F5344CB8AC3E}">
        <p14:creationId xmlns:p14="http://schemas.microsoft.com/office/powerpoint/2010/main" val="1309053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Distributed, column-oriented, </a:t>
            </a:r>
            <a:r>
              <a:rPr lang="en-US" sz="2800" dirty="0"/>
              <a:t>database built on </a:t>
            </a:r>
            <a:r>
              <a:rPr lang="en-US" sz="2800" dirty="0" smtClean="0"/>
              <a:t>top of </a:t>
            </a:r>
            <a:r>
              <a:rPr lang="en-US" sz="2800" dirty="0"/>
              <a:t>HDFS (Hadoop Distributed File System) </a:t>
            </a:r>
          </a:p>
          <a:p>
            <a:r>
              <a:rPr lang="en-US" sz="2800" dirty="0" smtClean="0"/>
              <a:t>Use </a:t>
            </a:r>
            <a:r>
              <a:rPr lang="en-US" sz="2800" dirty="0"/>
              <a:t>when you require real-time read/write random-access </a:t>
            </a:r>
            <a:r>
              <a:rPr lang="en-US" sz="2800" dirty="0" smtClean="0"/>
              <a:t>to</a:t>
            </a:r>
            <a:r>
              <a:rPr lang="pl-PL" sz="2800" dirty="0" smtClean="0"/>
              <a:t> </a:t>
            </a:r>
            <a:r>
              <a:rPr lang="en-US" sz="2800" dirty="0" smtClean="0"/>
              <a:t>very </a:t>
            </a:r>
            <a:r>
              <a:rPr lang="en-US" sz="2800" dirty="0"/>
              <a:t>large </a:t>
            </a:r>
            <a:r>
              <a:rPr lang="en-US" sz="2800" dirty="0" smtClean="0"/>
              <a:t>datasets</a:t>
            </a:r>
            <a:endParaRPr lang="en-US" sz="2800" dirty="0"/>
          </a:p>
          <a:p>
            <a:r>
              <a:rPr lang="en-US" sz="2800" dirty="0" smtClean="0"/>
              <a:t>Is </a:t>
            </a:r>
            <a:r>
              <a:rPr lang="en-US" sz="2800" i="1" dirty="0" smtClean="0"/>
              <a:t>not</a:t>
            </a:r>
            <a:r>
              <a:rPr lang="en-US" sz="2800" dirty="0" smtClean="0"/>
              <a:t> SQL</a:t>
            </a:r>
          </a:p>
          <a:p>
            <a:pPr lvl="1"/>
            <a:r>
              <a:rPr lang="en-US" sz="2600" dirty="0"/>
              <a:t>NOT </a:t>
            </a:r>
            <a:r>
              <a:rPr lang="en-US" sz="2600" dirty="0" smtClean="0"/>
              <a:t>relational</a:t>
            </a:r>
            <a:endParaRPr lang="en-US" sz="2600" dirty="0"/>
          </a:p>
          <a:p>
            <a:pPr lvl="1"/>
            <a:r>
              <a:rPr lang="en-US" sz="2600" dirty="0"/>
              <a:t>Does not support </a:t>
            </a:r>
            <a:r>
              <a:rPr lang="en-US" sz="2600" dirty="0" smtClean="0"/>
              <a:t>SQL</a:t>
            </a:r>
            <a:endParaRPr lang="pl-PL" sz="2600" dirty="0"/>
          </a:p>
        </p:txBody>
      </p:sp>
    </p:spTree>
    <p:extLst>
      <p:ext uri="{BB962C8B-B14F-4D97-AF65-F5344CB8AC3E}">
        <p14:creationId xmlns:p14="http://schemas.microsoft.com/office/powerpoint/2010/main" val="3156779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Hbase </a:t>
            </a:r>
            <a:r>
              <a:rPr lang="en-US" dirty="0" smtClean="0"/>
              <a:t>Usage</a:t>
            </a:r>
            <a:r>
              <a:rPr lang="pl-PL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Able </a:t>
            </a:r>
            <a:r>
              <a:rPr lang="en-US" sz="3200" dirty="0"/>
              <a:t>to do what an RDBMS cannot: host very large, sparsely populated tables on clusters made from commodity </a:t>
            </a:r>
            <a:r>
              <a:rPr lang="en-US" sz="3200" dirty="0" smtClean="0"/>
              <a:t>hardware</a:t>
            </a:r>
            <a:endParaRPr lang="pl-PL" sz="3200" dirty="0" smtClean="0"/>
          </a:p>
          <a:p>
            <a:r>
              <a:rPr lang="en-US" sz="3200" dirty="0"/>
              <a:t>C</a:t>
            </a:r>
            <a:r>
              <a:rPr lang="en-US" sz="3200" dirty="0" smtClean="0"/>
              <a:t>anonical use</a:t>
            </a:r>
          </a:p>
          <a:p>
            <a:pPr lvl="1"/>
            <a:r>
              <a:rPr lang="en-US" sz="2800" dirty="0" smtClean="0"/>
              <a:t>Web table</a:t>
            </a:r>
          </a:p>
          <a:p>
            <a:pPr lvl="2"/>
            <a:r>
              <a:rPr lang="en-US" sz="2400" dirty="0" smtClean="0"/>
              <a:t>table </a:t>
            </a:r>
            <a:r>
              <a:rPr lang="en-US" sz="2400" dirty="0"/>
              <a:t>of crawled web pages and their </a:t>
            </a:r>
            <a:r>
              <a:rPr lang="en-US" sz="2400" dirty="0" smtClean="0"/>
              <a:t>attributes</a:t>
            </a:r>
          </a:p>
          <a:p>
            <a:pPr lvl="3"/>
            <a:r>
              <a:rPr lang="en-US" sz="2000" dirty="0" smtClean="0"/>
              <a:t>language </a:t>
            </a:r>
            <a:r>
              <a:rPr lang="en-US" sz="2000" dirty="0"/>
              <a:t>and MIME </a:t>
            </a:r>
            <a:r>
              <a:rPr lang="en-US" sz="2000" dirty="0" smtClean="0"/>
              <a:t>type</a:t>
            </a:r>
          </a:p>
          <a:p>
            <a:pPr lvl="3"/>
            <a:r>
              <a:rPr lang="en-US" sz="2000" dirty="0" smtClean="0"/>
              <a:t>keyed </a:t>
            </a:r>
            <a:r>
              <a:rPr lang="en-US" sz="2000" dirty="0"/>
              <a:t>by the web page </a:t>
            </a:r>
            <a:r>
              <a:rPr lang="en-US" sz="2000" dirty="0" smtClean="0"/>
              <a:t>URL</a:t>
            </a:r>
          </a:p>
          <a:p>
            <a:pPr lvl="2"/>
            <a:r>
              <a:rPr lang="en-US" sz="2400" dirty="0" smtClean="0"/>
              <a:t>very </a:t>
            </a:r>
            <a:r>
              <a:rPr lang="en-US" sz="2400" dirty="0"/>
              <a:t>large with rows running into billions </a:t>
            </a:r>
            <a:endParaRPr lang="pl-PL" sz="2400" dirty="0" smtClean="0"/>
          </a:p>
          <a:p>
            <a:pPr marL="11430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92358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266</TotalTime>
  <Words>988</Words>
  <Application>Microsoft Office PowerPoint</Application>
  <PresentationFormat>Custom</PresentationFormat>
  <Paragraphs>202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Adjacency</vt:lpstr>
      <vt:lpstr>DLRL Cluster</vt:lpstr>
      <vt:lpstr>Background - Hadoop</vt:lpstr>
      <vt:lpstr>Background – MapReduce </vt:lpstr>
      <vt:lpstr>Hive </vt:lpstr>
      <vt:lpstr>Hive – How it works</vt:lpstr>
      <vt:lpstr>Hive – Clients </vt:lpstr>
      <vt:lpstr>HiveQL  </vt:lpstr>
      <vt:lpstr>Hbase</vt:lpstr>
      <vt:lpstr>Hbase Usage </vt:lpstr>
      <vt:lpstr>Hbase – How it works </vt:lpstr>
      <vt:lpstr>Mahout</vt:lpstr>
      <vt:lpstr>Mahout – Basic Item Recommendation</vt:lpstr>
      <vt:lpstr>Mahout – Basic Item Recommendation</vt:lpstr>
      <vt:lpstr>Mahout – Item Recommendation Issues</vt:lpstr>
      <vt:lpstr>Impala</vt:lpstr>
      <vt:lpstr>Impala – How it works</vt:lpstr>
      <vt:lpstr>Project – Goals and Status</vt:lpstr>
      <vt:lpstr>Project Goals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Mahout</dc:title>
  <dc:creator>Joseph Pontani</dc:creator>
  <cp:lastModifiedBy>Windows User</cp:lastModifiedBy>
  <cp:revision>145</cp:revision>
  <dcterms:created xsi:type="dcterms:W3CDTF">2014-03-03T16:17:19Z</dcterms:created>
  <dcterms:modified xsi:type="dcterms:W3CDTF">2014-03-04T05:24:43Z</dcterms:modified>
</cp:coreProperties>
</file>