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1"/>
  </p:notesMasterIdLst>
  <p:sldIdLst>
    <p:sldId id="309" r:id="rId2"/>
    <p:sldId id="310" r:id="rId3"/>
    <p:sldId id="311" r:id="rId4"/>
    <p:sldId id="312" r:id="rId5"/>
    <p:sldId id="313" r:id="rId6"/>
    <p:sldId id="314" r:id="rId7"/>
    <p:sldId id="315" r:id="rId8"/>
    <p:sldId id="316" r:id="rId9"/>
    <p:sldId id="317" r:id="rId10"/>
    <p:sldId id="318" r:id="rId11"/>
    <p:sldId id="319" r:id="rId12"/>
    <p:sldId id="320" r:id="rId13"/>
    <p:sldId id="321" r:id="rId14"/>
    <p:sldId id="322" r:id="rId15"/>
    <p:sldId id="323" r:id="rId16"/>
    <p:sldId id="324" r:id="rId17"/>
    <p:sldId id="325" r:id="rId18"/>
    <p:sldId id="326" r:id="rId19"/>
    <p:sldId id="327" r:id="rId20"/>
    <p:sldId id="328" r:id="rId21"/>
    <p:sldId id="329" r:id="rId22"/>
    <p:sldId id="330" r:id="rId23"/>
    <p:sldId id="331" r:id="rId24"/>
    <p:sldId id="332" r:id="rId25"/>
    <p:sldId id="333" r:id="rId26"/>
    <p:sldId id="334" r:id="rId27"/>
    <p:sldId id="335" r:id="rId28"/>
    <p:sldId id="336" r:id="rId29"/>
    <p:sldId id="337" r:id="rId30"/>
    <p:sldId id="338" r:id="rId31"/>
    <p:sldId id="339" r:id="rId32"/>
    <p:sldId id="340" r:id="rId33"/>
    <p:sldId id="341" r:id="rId34"/>
    <p:sldId id="342" r:id="rId35"/>
    <p:sldId id="343" r:id="rId36"/>
    <p:sldId id="344" r:id="rId37"/>
    <p:sldId id="345" r:id="rId38"/>
    <p:sldId id="346" r:id="rId39"/>
    <p:sldId id="347" r:id="rId40"/>
    <p:sldId id="348" r:id="rId41"/>
    <p:sldId id="349" r:id="rId42"/>
    <p:sldId id="283" r:id="rId43"/>
    <p:sldId id="351" r:id="rId44"/>
    <p:sldId id="350" r:id="rId45"/>
    <p:sldId id="352" r:id="rId46"/>
    <p:sldId id="353" r:id="rId47"/>
    <p:sldId id="354" r:id="rId48"/>
    <p:sldId id="355" r:id="rId49"/>
    <p:sldId id="356" r:id="rId50"/>
  </p:sldIdLst>
  <p:sldSz cx="18288000" cy="10287000"/>
  <p:notesSz cx="6858000" cy="9144000"/>
  <p:embeddedFontLst>
    <p:embeddedFont>
      <p:font typeface="Cambria Math" panose="02040503050406030204" pitchFamily="18" charset="0"/>
      <p:regular r:id="rId52"/>
    </p:embeddedFont>
    <p:embeddedFont>
      <p:font typeface="Playfair Display" panose="00000500000000000000" pitchFamily="2" charset="0"/>
      <p:regular r:id="rId53"/>
      <p:bold r:id="rId54"/>
      <p:italic r:id="rId55"/>
      <p:boldItalic r:id="rId56"/>
    </p:embeddedFont>
    <p:embeddedFont>
      <p:font typeface="Playfair Display Medium" panose="020B0604020202020204" charset="0"/>
      <p:regular r:id="rId57"/>
      <p:bold r:id="rId58"/>
      <p:italic r:id="rId59"/>
      <p:boldItalic r:id="rId60"/>
    </p:embeddedFont>
    <p:embeddedFont>
      <p:font typeface="Playfair Display SemiBold" panose="020B0604020202020204" charset="0"/>
      <p:regular r:id="rId61"/>
      <p:bold r:id="rId62"/>
      <p:italic r:id="rId63"/>
      <p:boldItalic r:id="rId64"/>
    </p:embeddedFont>
    <p:embeddedFont>
      <p:font typeface="Public Sans" panose="020B0604020202020204" charset="0"/>
      <p:regular r:id="rId65"/>
      <p:bold r:id="rId66"/>
      <p:italic r:id="rId67"/>
      <p:boldItalic r:id="rId6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70" roundtripDataSignature="AMtx7mjG0xjc9i13Fq63fuFVn+V6gMm99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393B"/>
    <a:srgbClr val="851F40"/>
    <a:srgbClr val="EFEE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39" autoAdjust="0"/>
    <p:restoredTop sz="88741" autoAdjust="0"/>
  </p:normalViewPr>
  <p:slideViewPr>
    <p:cSldViewPr snapToGrid="0">
      <p:cViewPr varScale="1">
        <p:scale>
          <a:sx n="66" d="100"/>
          <a:sy n="66" d="100"/>
        </p:scale>
        <p:origin x="31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2.fntdata"/><Relationship Id="rId68" Type="http://schemas.openxmlformats.org/officeDocument/2006/relationships/font" Target="fonts/font17.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2.fntdata"/><Relationship Id="rId58" Type="http://schemas.openxmlformats.org/officeDocument/2006/relationships/font" Target="fonts/font7.fntdata"/><Relationship Id="rId66" Type="http://schemas.openxmlformats.org/officeDocument/2006/relationships/font" Target="fonts/font15.fntdata"/><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10.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5.fntdata"/><Relationship Id="rId64" Type="http://schemas.openxmlformats.org/officeDocument/2006/relationships/font" Target="fonts/font13.fntdata"/><Relationship Id="rId8" Type="http://schemas.openxmlformats.org/officeDocument/2006/relationships/slide" Target="slides/slide7.xml"/><Relationship Id="rId51" Type="http://schemas.openxmlformats.org/officeDocument/2006/relationships/notesMaster" Target="notesMasters/notesMaster1.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8.fntdata"/><Relationship Id="rId67" Type="http://schemas.openxmlformats.org/officeDocument/2006/relationships/font" Target="fonts/font1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3.fntdata"/><Relationship Id="rId62" Type="http://schemas.openxmlformats.org/officeDocument/2006/relationships/font" Target="fonts/font11.fntdata"/><Relationship Id="rId7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6.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1.fntdata"/><Relationship Id="rId60" Type="http://schemas.openxmlformats.org/officeDocument/2006/relationships/font" Target="fonts/font9.fntdata"/><Relationship Id="rId65" Type="http://schemas.openxmlformats.org/officeDocument/2006/relationships/font" Target="fonts/font14.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font" Target="fonts/font4.fntdata"/><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analyze-organizational-performance/#term_37_277"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pressbooks.lib.vt.edu/strategicmanagementandcaseanalysis/chapter/analyze-organizational-performance/#term_37_278"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analyze-organizational-performance/#term_37_333"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analyze-organizational-performance/#term_37_335"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pressbooks.lib.vt.edu/strategicmanagementandcaseanalysis/chapter/formulate-sustainability-and-ethics-strategy/"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analyze-organizational-performance/#term_37_336"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analyze-organizational-performance/#term_37_338"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analyze-organizational-performance/#term_37_345" TargetMode="External"/><Relationship Id="rId2" Type="http://schemas.openxmlformats.org/officeDocument/2006/relationships/slide" Target="../slides/slide34.xml"/><Relationship Id="rId1" Type="http://schemas.openxmlformats.org/officeDocument/2006/relationships/notesMaster" Target="../notesMasters/notesMaster1.xml"/><Relationship Id="rId5" Type="http://schemas.openxmlformats.org/officeDocument/2006/relationships/hyperlink" Target="https://pressbooks.lib.vt.edu/strategicmanagementandcaseanalysis/chapter/analyze-organizational-performance/#term_37_348" TargetMode="External"/><Relationship Id="rId4" Type="http://schemas.openxmlformats.org/officeDocument/2006/relationships/hyperlink" Target="https://pressbooks.lib.vt.edu/strategicmanagementandcaseanalysis/chapter/analyze-organizational-performance/#term_37_346" TargetMode="Externa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analyze-organizational-performance/#term_37_345" TargetMode="External"/><Relationship Id="rId2" Type="http://schemas.openxmlformats.org/officeDocument/2006/relationships/slide" Target="../slides/slide35.xml"/><Relationship Id="rId1" Type="http://schemas.openxmlformats.org/officeDocument/2006/relationships/notesMaster" Target="../notesMasters/notesMaster1.xml"/><Relationship Id="rId5" Type="http://schemas.openxmlformats.org/officeDocument/2006/relationships/hyperlink" Target="https://pressbooks.lib.vt.edu/strategicmanagementandcaseanalysis/chapter/analyze-organizational-performance/#term_37_348" TargetMode="External"/><Relationship Id="rId4" Type="http://schemas.openxmlformats.org/officeDocument/2006/relationships/hyperlink" Target="https://pressbooks.lib.vt.edu/strategicmanagementandcaseanalysis/chapter/analyze-organizational-performance/#term_37_346" TargetMode="Externa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analyze-organizational-performance/#term_37_345" TargetMode="External"/><Relationship Id="rId2" Type="http://schemas.openxmlformats.org/officeDocument/2006/relationships/slide" Target="../slides/slide36.xml"/><Relationship Id="rId1" Type="http://schemas.openxmlformats.org/officeDocument/2006/relationships/notesMaster" Target="../notesMasters/notesMaster1.xml"/><Relationship Id="rId5" Type="http://schemas.openxmlformats.org/officeDocument/2006/relationships/hyperlink" Target="https://pressbooks.lib.vt.edu/strategicmanagementandcaseanalysis/chapter/analyze-organizational-performance/#term_37_348" TargetMode="External"/><Relationship Id="rId4" Type="http://schemas.openxmlformats.org/officeDocument/2006/relationships/hyperlink" Target="https://pressbooks.lib.vt.edu/strategicmanagementandcaseanalysis/chapter/analyze-organizational-performance/#term_37_346" TargetMode="Externa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analyze-organizational-performance/#term_37_345" TargetMode="External"/><Relationship Id="rId2" Type="http://schemas.openxmlformats.org/officeDocument/2006/relationships/slide" Target="../slides/slide37.xml"/><Relationship Id="rId1" Type="http://schemas.openxmlformats.org/officeDocument/2006/relationships/notesMaster" Target="../notesMasters/notesMaster1.xml"/><Relationship Id="rId5" Type="http://schemas.openxmlformats.org/officeDocument/2006/relationships/hyperlink" Target="https://pressbooks.lib.vt.edu/strategicmanagementandcaseanalysis/chapter/analyze-organizational-performance/#term_37_348" TargetMode="External"/><Relationship Id="rId4" Type="http://schemas.openxmlformats.org/officeDocument/2006/relationships/hyperlink" Target="https://pressbooks.lib.vt.edu/strategicmanagementandcaseanalysis/chapter/analyze-organizational-performance/#term_37_346" TargetMode="Externa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pressbooks.lib.vt.edu/strategicmanagementandcaseanalysis/chapter/analyze-organizational-performance/#term_37_344"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s://pressbooks.lib.vt.edu/strategicmanagementandcaseanalysis/chapter/analyze-organizational-performance/#section3.4" TargetMode="Externa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solidFill>
                  <a:srgbClr val="2B2C30"/>
                </a:solidFill>
                <a:latin typeface="Public Sans"/>
                <a:ea typeface="Public Sans"/>
                <a:cs typeface="Public Sans"/>
                <a:sym typeface="Public Sans"/>
              </a:rPr>
              <a:t>These slides serve as a study guide for </a:t>
            </a:r>
            <a:r>
              <a:rPr lang="en-US" sz="1100" b="0" i="0" u="none" strike="noStrike" cap="none" dirty="0">
                <a:solidFill>
                  <a:srgbClr val="2B2C30"/>
                </a:solidFill>
                <a:latin typeface="Playfair Display" pitchFamily="2" charset="77"/>
                <a:ea typeface="Public Sans"/>
                <a:cs typeface="Public Sans"/>
                <a:sym typeface="Public Sans"/>
              </a:rPr>
              <a:t>“Chapter </a:t>
            </a:r>
            <a:r>
              <a:rPr lang="en-US" sz="1100" dirty="0">
                <a:solidFill>
                  <a:srgbClr val="2B2C30"/>
                </a:solidFill>
                <a:latin typeface="Playfair Display" pitchFamily="2" charset="77"/>
                <a:ea typeface="Public Sans"/>
                <a:cs typeface="Public Sans"/>
                <a:sym typeface="Public Sans"/>
              </a:rPr>
              <a:t>3</a:t>
            </a:r>
            <a:r>
              <a:rPr lang="en-US" sz="1100" b="0" i="0" u="none" strike="noStrike" cap="none" dirty="0">
                <a:solidFill>
                  <a:srgbClr val="2B2C30"/>
                </a:solidFill>
                <a:latin typeface="Playfair Display" pitchFamily="2" charset="77"/>
                <a:ea typeface="Public Sans"/>
                <a:cs typeface="Public Sans"/>
                <a:sym typeface="Public Sans"/>
              </a:rPr>
              <a:t>: </a:t>
            </a:r>
            <a:r>
              <a:rPr lang="en-US" sz="1100" dirty="0">
                <a:solidFill>
                  <a:srgbClr val="2B2C30"/>
                </a:solidFill>
                <a:latin typeface="Playfair Display" pitchFamily="2" charset="77"/>
                <a:ea typeface="Public Sans"/>
                <a:cs typeface="Public Sans"/>
                <a:sym typeface="Public Sans"/>
              </a:rPr>
              <a:t>Analyze Organizational Performance”</a:t>
            </a:r>
            <a:r>
              <a:rPr lang="en-US" sz="1100" b="0" i="0" u="none" strike="noStrike" cap="none" dirty="0">
                <a:solidFill>
                  <a:srgbClr val="2B2C30"/>
                </a:solidFill>
                <a:latin typeface="Playfair Display" pitchFamily="2" charset="77"/>
                <a:ea typeface="Public Sans"/>
                <a:cs typeface="Public Sans"/>
                <a:sym typeface="Public Sans"/>
              </a:rPr>
              <a:t> </a:t>
            </a:r>
            <a:r>
              <a:rPr lang="en-US" sz="1100" dirty="0">
                <a:solidFill>
                  <a:srgbClr val="2B2C30"/>
                </a:solidFill>
                <a:latin typeface="Public Sans"/>
                <a:ea typeface="Public Sans"/>
                <a:cs typeface="Public Sans"/>
                <a:sym typeface="Public Sans"/>
              </a:rPr>
              <a:t>in </a:t>
            </a:r>
            <a:r>
              <a:rPr lang="en-US" sz="1100" i="1" dirty="0">
                <a:solidFill>
                  <a:srgbClr val="2B2C30"/>
                </a:solidFill>
                <a:latin typeface="Public Sans"/>
                <a:ea typeface="Public Sans"/>
                <a:cs typeface="Public Sans"/>
                <a:sym typeface="Public Sans"/>
              </a:rPr>
              <a:t>Strategic Management and Case Analysis: An Integrated Approach </a:t>
            </a:r>
            <a:r>
              <a:rPr lang="en-US" sz="1100" dirty="0">
                <a:solidFill>
                  <a:srgbClr val="2B2C30"/>
                </a:solidFill>
                <a:latin typeface="Public Sans"/>
                <a:ea typeface="Public Sans"/>
                <a:cs typeface="Public Sans"/>
                <a:sym typeface="Public Sans"/>
              </a:rPr>
              <a:t>©Lori Anderson, Dirk Buengel, and Joseph J. Simpson, which is provided at https://doi.org/10.21061/strategicmanagementandcaseanalysis under an open license, Creative Commons BY NC-SA 4.0. The slides are also provided at https://hdl.handle.net/10919/138831 under the same open license, Creative Commons BY NC-SA 4.0.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dirty="0">
              <a:solidFill>
                <a:srgbClr val="2B2C30"/>
              </a:solidFill>
              <a:latin typeface="Public Sans"/>
              <a:ea typeface="Public Sans"/>
              <a:cs typeface="Public Sans"/>
              <a:sym typeface="Public Sans"/>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solidFill>
                  <a:srgbClr val="2B2C30"/>
                </a:solidFill>
                <a:latin typeface="Public Sans"/>
                <a:ea typeface="Public Sans"/>
                <a:cs typeface="Public Sans"/>
                <a:sym typeface="Public Sans"/>
              </a:rPr>
              <a:t>Note to Instructors: These study guides are intended to be a concise and comprehensive accompaniment that follows the logic of the textbook. Our intention is to support you in your instruction and is based on our experience that it can be easier and quicker to remove slides you do not want to include than to create additional slides. </a:t>
            </a: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1699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a:extLst>
            <a:ext uri="{FF2B5EF4-FFF2-40B4-BE49-F238E27FC236}">
              <a16:creationId xmlns:a16="http://schemas.microsoft.com/office/drawing/2014/main" id="{C688C980-D7D6-0D29-B70E-91433EC9D2A5}"/>
            </a:ext>
          </a:extLst>
        </p:cNvPr>
        <p:cNvGrpSpPr/>
        <p:nvPr/>
      </p:nvGrpSpPr>
      <p:grpSpPr>
        <a:xfrm>
          <a:off x="0" y="0"/>
          <a:ext cx="0" cy="0"/>
          <a:chOff x="0" y="0"/>
          <a:chExt cx="0" cy="0"/>
        </a:xfrm>
      </p:grpSpPr>
      <p:sp>
        <p:nvSpPr>
          <p:cNvPr id="281" name="Google Shape;281;p8:notes">
            <a:extLst>
              <a:ext uri="{FF2B5EF4-FFF2-40B4-BE49-F238E27FC236}">
                <a16:creationId xmlns:a16="http://schemas.microsoft.com/office/drawing/2014/main" id="{D9A34C4F-F906-A4B9-9E7F-8C9619EB87F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2" name="Google Shape;282;p8:notes">
            <a:extLst>
              <a:ext uri="{FF2B5EF4-FFF2-40B4-BE49-F238E27FC236}">
                <a16:creationId xmlns:a16="http://schemas.microsoft.com/office/drawing/2014/main" id="{39A2E618-41BE-6E55-692A-CCFB0F8522E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06224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r>
              <a:rPr lang="en-US" sz="1100" b="0" i="0" u="none" strike="noStrike" cap="none" dirty="0">
                <a:solidFill>
                  <a:srgbClr val="000000"/>
                </a:solidFill>
                <a:effectLst/>
                <a:latin typeface="Arial"/>
                <a:ea typeface="Arial"/>
                <a:cs typeface="Arial"/>
                <a:sym typeface="Arial"/>
              </a:rPr>
              <a:t>Collectively, a firm’s mission, purpose, vision, and values set clear organizational direction that guides all firm decisions and strategies. Organizational leaders define these factors for the firm and then express them in statements for their stakeholders. It is important that there is a clear line of sight and congruence among these essential organizational elements. If there is no congruence or weak congruence between any or all of these, the organization will not have clear direction, and this can lead to poor decisions, weak strategies, and overall poor organizational performance. Of course, strong guiding statements do not guarantee superior firm performance. A company may have excellent mission, purpose, vision, and values and still make misguided strategic leadership decisions. However, this does not make it any less important for those four elements to be strong, clear, and congruent.</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It is not enough for strategic leaders to just ensure that an organization’s mission, purpose, vision, and values are aligned; they also need to align their leadership approach with these factors. Strategic leadership that is aligned to a company’s mission, purpose, vision, and values has the potential to inspire employees, who feel the firm’s leadership is authentic and that they are empowered to contribute meaningfully to the firm’s performance. This powerful authenticity has the potential to lead an organization toward excellent performance.</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Collectively, an organization’s mission, purpose, vision, and values serve as the foundation for all strategic decisions. They inform every aspect of a business, both external and internal. For example, among other things, they inform marketing approaches, asset management approaches, and decisions to cooperate with other organizations. They also influence organizational structure, human resource policies, and organizational culture.</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The primary emphasis for a firm defining and expressing these guiding factors is to capture the organization’s distinctiveness. Missions, purposes, visions, and values that are both distinct and authentic have the potential to drive excellent performance.</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The first step in analyzing a firm’s organizational performance is to assess its mission, purpose, vision, and values. In analyzing them, the first important question to ask is whether they are effective. Then consider whether there is a clear line of sight among them and whether they are congruent. If the answer to either is no, recommend that the company revisit these and bring them into alignment.</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Not only does there need to be a clear </a:t>
            </a:r>
            <a:r>
              <a:rPr lang="en-US" sz="1100" b="0" i="0" u="none" strike="noStrike" cap="none" dirty="0">
                <a:solidFill>
                  <a:srgbClr val="000000"/>
                </a:solidFill>
                <a:effectLst/>
                <a:latin typeface="Arial"/>
                <a:ea typeface="Arial"/>
                <a:cs typeface="Arial"/>
                <a:sym typeface="Arial"/>
                <a:hlinkClick r:id="rId3"/>
              </a:rPr>
              <a:t>line of sight</a:t>
            </a:r>
            <a:r>
              <a:rPr lang="en-US" sz="1100" b="0" i="0" u="none" strike="noStrike" cap="none" dirty="0">
                <a:solidFill>
                  <a:srgbClr val="000000"/>
                </a:solidFill>
                <a:effectLst/>
                <a:latin typeface="Arial"/>
                <a:ea typeface="Arial"/>
                <a:cs typeface="Arial"/>
                <a:sym typeface="Arial"/>
              </a:rPr>
              <a:t> and </a:t>
            </a:r>
            <a:r>
              <a:rPr lang="en-US" sz="1100" b="0" i="0" u="none" strike="noStrike" cap="none" dirty="0">
                <a:solidFill>
                  <a:srgbClr val="000000"/>
                </a:solidFill>
                <a:effectLst/>
                <a:latin typeface="Arial"/>
                <a:ea typeface="Arial"/>
                <a:cs typeface="Arial"/>
                <a:sym typeface="Arial"/>
                <a:hlinkClick r:id="rId4"/>
              </a:rPr>
              <a:t>congruence</a:t>
            </a:r>
            <a:r>
              <a:rPr lang="en-US" sz="1100" b="0" i="0" u="none" strike="noStrike" cap="none" dirty="0">
                <a:solidFill>
                  <a:srgbClr val="000000"/>
                </a:solidFill>
                <a:effectLst/>
                <a:latin typeface="Arial"/>
                <a:ea typeface="Arial"/>
                <a:cs typeface="Arial"/>
                <a:sym typeface="Arial"/>
              </a:rPr>
              <a:t> among the mission, purpose, vision, and values, strategies must align with them as well. If strategies do not align, they either need to be adjusted or dropped, or in some cases, the mission, purpose, vision, and values should be revised to stay relevant.</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It is important to understand how mission, purpose, vision, and values relate and how they are distinct. It is most important to understand the concepts behind each and what each aims to accomplish because not all organizations consider and communicate through all four of the guiding statements. Some companies combine the ideas behind two of the factors, and sometimes companies use different names for the same ideas. When analyzing a company, it is more important to assess whether each broad concept is dealt with and communicated than whether a company uses each of these exact terms.</a:t>
            </a:r>
          </a:p>
          <a:p>
            <a:endParaRPr lang="en-US" sz="1100" b="0" i="0" u="none" strike="noStrike" cap="none" dirty="0">
              <a:solidFill>
                <a:srgbClr val="000000"/>
              </a:solidFill>
              <a:effectLst/>
              <a:latin typeface="Arial"/>
              <a:ea typeface="Arial"/>
              <a:cs typeface="Arial"/>
              <a:sym typeface="Arial"/>
            </a:endParaRPr>
          </a:p>
        </p:txBody>
      </p:sp>
      <p:sp>
        <p:nvSpPr>
          <p:cNvPr id="290" name="Google Shape;29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55640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a:extLst>
            <a:ext uri="{FF2B5EF4-FFF2-40B4-BE49-F238E27FC236}">
              <a16:creationId xmlns:a16="http://schemas.microsoft.com/office/drawing/2014/main" id="{0175F178-F3FF-7325-E96F-3DFAD937F31E}"/>
            </a:ext>
          </a:extLst>
        </p:cNvPr>
        <p:cNvGrpSpPr/>
        <p:nvPr/>
      </p:nvGrpSpPr>
      <p:grpSpPr>
        <a:xfrm>
          <a:off x="0" y="0"/>
          <a:ext cx="0" cy="0"/>
          <a:chOff x="0" y="0"/>
          <a:chExt cx="0" cy="0"/>
        </a:xfrm>
      </p:grpSpPr>
      <p:sp>
        <p:nvSpPr>
          <p:cNvPr id="289" name="Google Shape;289;p9:notes">
            <a:extLst>
              <a:ext uri="{FF2B5EF4-FFF2-40B4-BE49-F238E27FC236}">
                <a16:creationId xmlns:a16="http://schemas.microsoft.com/office/drawing/2014/main" id="{3DA3887F-0547-A28E-E643-223DCF6F4FB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r>
              <a:rPr lang="en-US" sz="1100" b="0" i="0" u="none" strike="noStrike" cap="none" dirty="0">
                <a:solidFill>
                  <a:srgbClr val="000000"/>
                </a:solidFill>
                <a:effectLst/>
                <a:latin typeface="Arial"/>
                <a:ea typeface="Arial"/>
                <a:cs typeface="Arial"/>
                <a:sym typeface="Arial"/>
              </a:rPr>
              <a:t>It is important to understand how mission, purpose, vision, and values relate and how they are distinct. It is most important to understand the concepts behind each and what each aims to accomplish because not all organizations consider and communicate through all four of the guiding statements. Some companies combine the ideas behind two of the factors, and sometimes companies use different names for the same ideas. When analyzing a company, it is more important to assess whether each broad concept is dealt with and communicated than whether a company uses each of these exact terms.</a:t>
            </a:r>
          </a:p>
          <a:p>
            <a:endParaRPr lang="en-US" sz="1100" b="0" i="0" u="none" strike="noStrike" cap="none" dirty="0">
              <a:solidFill>
                <a:srgbClr val="000000"/>
              </a:solidFill>
              <a:effectLst/>
              <a:latin typeface="Arial"/>
              <a:ea typeface="Arial"/>
              <a:cs typeface="Arial"/>
              <a:sym typeface="Arial"/>
            </a:endParaRPr>
          </a:p>
        </p:txBody>
      </p:sp>
      <p:sp>
        <p:nvSpPr>
          <p:cNvPr id="290" name="Google Shape;290;p9:notes">
            <a:extLst>
              <a:ext uri="{FF2B5EF4-FFF2-40B4-BE49-F238E27FC236}">
                <a16:creationId xmlns:a16="http://schemas.microsoft.com/office/drawing/2014/main" id="{53E85B5E-9ABE-3AF7-DB14-DBBBCA23F3B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422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a:extLst>
            <a:ext uri="{FF2B5EF4-FFF2-40B4-BE49-F238E27FC236}">
              <a16:creationId xmlns:a16="http://schemas.microsoft.com/office/drawing/2014/main" id="{597EAEE8-F904-D5BC-7D97-6BA53A65C593}"/>
            </a:ext>
          </a:extLst>
        </p:cNvPr>
        <p:cNvGrpSpPr/>
        <p:nvPr/>
      </p:nvGrpSpPr>
      <p:grpSpPr>
        <a:xfrm>
          <a:off x="0" y="0"/>
          <a:ext cx="0" cy="0"/>
          <a:chOff x="0" y="0"/>
          <a:chExt cx="0" cy="0"/>
        </a:xfrm>
      </p:grpSpPr>
      <p:sp>
        <p:nvSpPr>
          <p:cNvPr id="289" name="Google Shape;289;p9:notes">
            <a:extLst>
              <a:ext uri="{FF2B5EF4-FFF2-40B4-BE49-F238E27FC236}">
                <a16:creationId xmlns:a16="http://schemas.microsoft.com/office/drawing/2014/main" id="{24CA38CA-CA9D-1613-04C1-2955218B342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Missions and mission statements are important for all firms. They are essential for industry leaders who seek to maintain their positions and drive continued success. When working to revitalize an organization, leaders often focus on reaffirming its commitment to a clear mission.</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A </a:t>
            </a:r>
            <a:r>
              <a:rPr lang="en-US" sz="1100" b="0" i="0" u="none" strike="noStrike" cap="none" dirty="0">
                <a:solidFill>
                  <a:srgbClr val="000000"/>
                </a:solidFill>
                <a:effectLst/>
                <a:latin typeface="Arial"/>
                <a:ea typeface="Arial"/>
                <a:cs typeface="Arial"/>
                <a:sym typeface="Arial"/>
                <a:hlinkClick r:id="rId3"/>
              </a:rPr>
              <a:t>mission statement</a:t>
            </a:r>
            <a:r>
              <a:rPr lang="en-US" sz="1100" b="0" i="0" u="none" strike="noStrike" cap="none" dirty="0">
                <a:solidFill>
                  <a:srgbClr val="000000"/>
                </a:solidFill>
                <a:effectLst/>
                <a:latin typeface="Arial"/>
                <a:ea typeface="Arial"/>
                <a:cs typeface="Arial"/>
                <a:sym typeface="Arial"/>
              </a:rPr>
              <a:t> explains why an organization exists. A well-crafted mission statement captures the essence of the organization and answers the questions “Why do we exist?” and “What is our purpose?” For example, a nonprofit might have a mission “to provide access to clean water in underserved communities,” which clearly expresses why it exists. The mission defines the organization’s role within society. Just as important as the firm’s purpose is its identity, addressed in questions like “What defines us?” and “Who are we?” A mission is rooted in the firm’s past foundation and current identity. Since a mission statement captures the essential elements of the company’s identity from its founding to its reason to exist in the present, mission statements are often written in the present tense.</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In practice, a mission statement also serves to inform key stakeholders why they should invest their trust, resources, and support in the organization. For an organization to succeed, it must gain the support of key stakeholders such as employees, owners, suppliers, partners, and customers.</a:t>
            </a:r>
          </a:p>
          <a:p>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When you analyze a firm’s mission statement, consider to what degree it addresses the criteria of a strong mission statement. It is not necessary that the mission statement meets every one of these criteria. After all, strong mission statements are short. Use this list as a guide to make your own assessment:</a:t>
            </a:r>
          </a:p>
          <a:p>
            <a:r>
              <a:rPr lang="en-US" sz="1100" b="0" i="0" u="none" strike="noStrike" cap="none" dirty="0">
                <a:solidFill>
                  <a:srgbClr val="000000"/>
                </a:solidFill>
                <a:effectLst/>
                <a:latin typeface="Arial"/>
                <a:ea typeface="Arial"/>
                <a:cs typeface="Arial"/>
                <a:sym typeface="Arial"/>
              </a:rPr>
              <a:t>Does the mission statement explain why the organization exists?</a:t>
            </a:r>
          </a:p>
          <a:p>
            <a:r>
              <a:rPr lang="en-US" sz="1100" b="0" i="0" u="none" strike="noStrike" cap="none" dirty="0">
                <a:solidFill>
                  <a:srgbClr val="000000"/>
                </a:solidFill>
                <a:effectLst/>
                <a:latin typeface="Arial"/>
                <a:ea typeface="Arial"/>
                <a:cs typeface="Arial"/>
                <a:sym typeface="Arial"/>
              </a:rPr>
              <a:t>Does the mission statement define the organization’s role within society?</a:t>
            </a:r>
          </a:p>
          <a:p>
            <a:r>
              <a:rPr lang="en-US" sz="1100" b="0" i="0" u="none" strike="noStrike" cap="none" dirty="0">
                <a:solidFill>
                  <a:srgbClr val="000000"/>
                </a:solidFill>
                <a:effectLst/>
                <a:latin typeface="Arial"/>
                <a:ea typeface="Arial"/>
                <a:cs typeface="Arial"/>
                <a:sym typeface="Arial"/>
              </a:rPr>
              <a:t>Is the mission statement rooted in the firm’s past foundation and current identity?</a:t>
            </a:r>
          </a:p>
          <a:p>
            <a:r>
              <a:rPr lang="en-US" sz="1100" b="0" i="0" u="none" strike="noStrike" cap="none" dirty="0">
                <a:solidFill>
                  <a:srgbClr val="000000"/>
                </a:solidFill>
                <a:effectLst/>
                <a:latin typeface="Arial"/>
                <a:ea typeface="Arial"/>
                <a:cs typeface="Arial"/>
                <a:sym typeface="Arial"/>
              </a:rPr>
              <a:t>Does the mission statement capture the essential elements of the company’s identity?</a:t>
            </a:r>
          </a:p>
          <a:p>
            <a:r>
              <a:rPr lang="en-US" sz="1100" b="0" i="0" u="none" strike="noStrike" cap="none" dirty="0">
                <a:solidFill>
                  <a:srgbClr val="000000"/>
                </a:solidFill>
                <a:effectLst/>
                <a:latin typeface="Arial"/>
                <a:ea typeface="Arial"/>
                <a:cs typeface="Arial"/>
                <a:sym typeface="Arial"/>
              </a:rPr>
              <a:t>Is the mission statement written in the present tense?</a:t>
            </a:r>
          </a:p>
          <a:p>
            <a:r>
              <a:rPr lang="en-US" sz="1100" b="0" i="0" u="none" strike="noStrike" cap="none" dirty="0">
                <a:solidFill>
                  <a:srgbClr val="000000"/>
                </a:solidFill>
                <a:effectLst/>
                <a:latin typeface="Arial"/>
                <a:ea typeface="Arial"/>
                <a:cs typeface="Arial"/>
                <a:sym typeface="Arial"/>
              </a:rPr>
              <a:t>Does the mission statement inform key stakeholders, such as employees, owners, suppliers, partners, and customers, why they should invest their trust, resources, and support in the organization?</a:t>
            </a:r>
          </a:p>
          <a:p>
            <a:r>
              <a:rPr lang="en-US" sz="1100" b="0" i="0" u="none" strike="noStrike" cap="none" dirty="0">
                <a:solidFill>
                  <a:srgbClr val="000000"/>
                </a:solidFill>
                <a:effectLst/>
                <a:latin typeface="Arial"/>
                <a:ea typeface="Arial"/>
                <a:cs typeface="Arial"/>
                <a:sym typeface="Arial"/>
              </a:rPr>
              <a:t>The mission of an organization serves as a foundation for its purpose, vision, and values. </a:t>
            </a:r>
          </a:p>
          <a:p>
            <a:pPr marL="0" lvl="0" indent="0" algn="l" rtl="0">
              <a:spcBef>
                <a:spcPts val="0"/>
              </a:spcBef>
              <a:spcAft>
                <a:spcPts val="0"/>
              </a:spcAft>
              <a:buNone/>
            </a:pPr>
            <a:endParaRPr dirty="0"/>
          </a:p>
        </p:txBody>
      </p:sp>
      <p:sp>
        <p:nvSpPr>
          <p:cNvPr id="290" name="Google Shape;290;p9:notes">
            <a:extLst>
              <a:ext uri="{FF2B5EF4-FFF2-40B4-BE49-F238E27FC236}">
                <a16:creationId xmlns:a16="http://schemas.microsoft.com/office/drawing/2014/main" id="{0FDBB844-5F74-C1E2-6AAB-85B029D278D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941730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r>
              <a:rPr lang="en-US" sz="1100" b="0" i="0" u="none" strike="noStrike" cap="none" dirty="0">
                <a:solidFill>
                  <a:srgbClr val="000000"/>
                </a:solidFill>
                <a:effectLst/>
                <a:latin typeface="Arial"/>
                <a:ea typeface="Arial"/>
                <a:cs typeface="Arial"/>
                <a:sym typeface="Arial"/>
              </a:rPr>
              <a:t>In recent years, many organizations have increasingly embraced the concept of using a </a:t>
            </a:r>
            <a:r>
              <a:rPr lang="en-US" sz="1100" b="0" i="0" u="none" strike="noStrike" cap="none" dirty="0">
                <a:solidFill>
                  <a:srgbClr val="000000"/>
                </a:solidFill>
                <a:effectLst/>
                <a:latin typeface="Arial"/>
                <a:ea typeface="Arial"/>
                <a:cs typeface="Arial"/>
                <a:sym typeface="Arial"/>
                <a:hlinkClick r:id="rId3"/>
              </a:rPr>
              <a:t>purpose statement</a:t>
            </a:r>
            <a:r>
              <a:rPr lang="en-US" sz="1100" b="0" i="0" u="none" strike="noStrike" cap="none" dirty="0">
                <a:solidFill>
                  <a:srgbClr val="000000"/>
                </a:solidFill>
                <a:effectLst/>
                <a:latin typeface="Arial"/>
                <a:ea typeface="Arial"/>
                <a:cs typeface="Arial"/>
                <a:sym typeface="Arial"/>
              </a:rPr>
              <a:t> to articulate their reason for existence beyond just profit-making, which differentiates them from mission statements.</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Purpose statements are designed to inspire and unite stakeholders, ranging from employees to customers, around a central purpose. Unlike mission statements, purpose statements often focus on the broader impact an organization seeks to have on society or its industry. By highlighting the company’s contributions beyond its products or services, purpose statements can help organizations foster trust, loyalty, and a sense of shared responsibility. Purpose statements often reflect a company’s stance toward sustainability. Sometimes a company will publish a separate sustainability statement. Sustainability is reviewed in detail in </a:t>
            </a:r>
            <a:r>
              <a:rPr lang="en-US" sz="1100" b="0" i="0" u="sng" strike="noStrike" cap="none" dirty="0">
                <a:solidFill>
                  <a:srgbClr val="000000"/>
                </a:solidFill>
                <a:effectLst/>
                <a:latin typeface="Arial"/>
                <a:ea typeface="Arial"/>
                <a:cs typeface="Arial"/>
                <a:sym typeface="Arial"/>
                <a:hlinkClick r:id="rId4"/>
              </a:rPr>
              <a:t>Chapter 10</a:t>
            </a:r>
            <a:r>
              <a:rPr lang="en-US" sz="1100" b="0" i="0" u="none" strike="noStrike" cap="none" dirty="0">
                <a:solidFill>
                  <a:srgbClr val="000000"/>
                </a:solidFill>
                <a:effectLst/>
                <a:latin typeface="Arial"/>
                <a:ea typeface="Arial"/>
                <a:cs typeface="Arial"/>
                <a:sym typeface="Arial"/>
              </a:rPr>
              <a:t>.</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A well-crafted purpose statement also serves as a strategic guide, helping organizations navigate complex decisions by providing a clear framework for evaluating opportunities and challenges. When a company’s actions and initiatives are aligned with its stated purpose, it ensures consistency in decision-making. This alignment fosters long-term success, as organizations are more likely to prioritize initiatives that resonate with their purpose and contribute to their broader goals. In turn, this can enhance the firm’s reputation and attract not only customers but also partners and talent who share a similar vision for the future. With this focus on the current actions the company is taking, purpose statements are usually written in the present tense.</a:t>
            </a:r>
          </a:p>
          <a:p>
            <a:pPr marL="0" lvl="0" indent="0" algn="l" rtl="0">
              <a:spcBef>
                <a:spcPts val="0"/>
              </a:spcBef>
              <a:spcAft>
                <a:spcPts val="0"/>
              </a:spcAft>
              <a:buFontTx/>
              <a:buNone/>
            </a:pPr>
            <a:endParaRPr lang="en-US" dirty="0"/>
          </a:p>
          <a:p>
            <a:pPr marL="158750" indent="0">
              <a:buFontTx/>
              <a:buNone/>
            </a:pPr>
            <a:r>
              <a:rPr lang="en-US" sz="1100" b="0" i="0" u="none" strike="noStrike" cap="none" dirty="0">
                <a:solidFill>
                  <a:srgbClr val="000000"/>
                </a:solidFill>
                <a:effectLst/>
                <a:latin typeface="Arial"/>
                <a:ea typeface="Arial"/>
                <a:cs typeface="Arial"/>
                <a:sym typeface="Arial"/>
              </a:rPr>
              <a:t>Not every company defines a purpose separate from its mission. Some companies address their purpose beyond profit-making in their mission statements. When analyzing a firm’s broad guidance as it is communicated through its missions, purpose, vision, and values, it is most important to assess whether the company defines and articulates its purpose in addition to profit-making, whether this is expressed separately in a purpose statement, presented as part of the mission, or even included in another statement.</a:t>
            </a:r>
          </a:p>
          <a:p>
            <a:endParaRPr lang="en-US"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When you analyze a firm’s purpose statement, consider to what degree it addresses the criteria of a strong purpose statement. As with your analysis of the firm’s mission statement, it is not necessary that the purpose statement meets every one of these criteria. Use this list as a guide to make your own assessment:</a:t>
            </a:r>
          </a:p>
          <a:p>
            <a:r>
              <a:rPr lang="en-US" sz="1100" b="0" i="0" u="none" strike="noStrike" cap="none" dirty="0">
                <a:solidFill>
                  <a:srgbClr val="000000"/>
                </a:solidFill>
                <a:effectLst/>
                <a:latin typeface="Arial"/>
                <a:ea typeface="Arial"/>
                <a:cs typeface="Arial"/>
                <a:sym typeface="Arial"/>
              </a:rPr>
              <a:t>Does the purpose statement articulate a firm’s reason for existence beyond just profit-making?</a:t>
            </a:r>
          </a:p>
          <a:p>
            <a:r>
              <a:rPr lang="en-US" sz="1100" b="0" i="0" u="none" strike="noStrike" cap="none" dirty="0">
                <a:solidFill>
                  <a:srgbClr val="000000"/>
                </a:solidFill>
                <a:effectLst/>
                <a:latin typeface="Arial"/>
                <a:ea typeface="Arial"/>
                <a:cs typeface="Arial"/>
                <a:sym typeface="Arial"/>
              </a:rPr>
              <a:t>Does the purpose statement focus on the broader impact an organization seeks to have on society or its industry?</a:t>
            </a:r>
          </a:p>
          <a:p>
            <a:r>
              <a:rPr lang="en-US" sz="1100" b="0" i="0" u="none" strike="noStrike" cap="none" dirty="0">
                <a:solidFill>
                  <a:srgbClr val="000000"/>
                </a:solidFill>
                <a:effectLst/>
                <a:latin typeface="Arial"/>
                <a:ea typeface="Arial"/>
                <a:cs typeface="Arial"/>
                <a:sym typeface="Arial"/>
              </a:rPr>
              <a:t>Is the purpose statement written in the present tense?</a:t>
            </a:r>
          </a:p>
          <a:p>
            <a:r>
              <a:rPr lang="en-US" sz="1100" b="0" i="0" u="none" strike="noStrike" cap="none" dirty="0">
                <a:solidFill>
                  <a:srgbClr val="000000"/>
                </a:solidFill>
                <a:effectLst/>
                <a:latin typeface="Arial"/>
                <a:ea typeface="Arial"/>
                <a:cs typeface="Arial"/>
                <a:sym typeface="Arial"/>
              </a:rPr>
              <a:t>Does the purpose statement inspire and unite stakeholders?</a:t>
            </a:r>
          </a:p>
          <a:p>
            <a:r>
              <a:rPr lang="en-US" sz="1100" b="0" i="0" u="none" strike="noStrike" cap="none" dirty="0">
                <a:solidFill>
                  <a:srgbClr val="000000"/>
                </a:solidFill>
                <a:effectLst/>
                <a:latin typeface="Arial"/>
                <a:ea typeface="Arial"/>
                <a:cs typeface="Arial"/>
                <a:sym typeface="Arial"/>
              </a:rPr>
              <a:t>Does the purpose statement foster trust, loyalty, and a sense of shared responsibility?</a:t>
            </a:r>
          </a:p>
          <a:p>
            <a:r>
              <a:rPr lang="en-US" sz="1100" b="0" i="0" u="none" strike="noStrike" cap="none" dirty="0">
                <a:solidFill>
                  <a:srgbClr val="000000"/>
                </a:solidFill>
                <a:effectLst/>
                <a:latin typeface="Arial"/>
                <a:ea typeface="Arial"/>
                <a:cs typeface="Arial"/>
                <a:sym typeface="Arial"/>
              </a:rPr>
              <a:t>If a company has not articulated a separate purpose statement, has it addressed the criteria above somewhere else?</a:t>
            </a:r>
          </a:p>
          <a:p>
            <a:r>
              <a:rPr lang="en-US" sz="1100" b="0" i="0" u="none" strike="noStrike" cap="none" dirty="0">
                <a:solidFill>
                  <a:srgbClr val="000000"/>
                </a:solidFill>
                <a:effectLst/>
                <a:latin typeface="Arial"/>
                <a:ea typeface="Arial"/>
                <a:cs typeface="Arial"/>
                <a:sym typeface="Arial"/>
              </a:rPr>
              <a:t>With mission and purpose defined, company leaders define their vision and communicate this through a vision statement.</a:t>
            </a:r>
          </a:p>
          <a:p>
            <a:pPr marL="0" lvl="0" indent="0" algn="l" rtl="0">
              <a:spcBef>
                <a:spcPts val="0"/>
              </a:spcBef>
              <a:spcAft>
                <a:spcPts val="0"/>
              </a:spcAft>
              <a:buNone/>
            </a:pPr>
            <a:endParaRPr dirty="0"/>
          </a:p>
        </p:txBody>
      </p:sp>
      <p:sp>
        <p:nvSpPr>
          <p:cNvPr id="298" name="Google Shape;29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8536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r>
              <a:rPr lang="en-US" sz="1100" b="0" i="0" u="none" strike="noStrike" cap="none" dirty="0">
                <a:solidFill>
                  <a:srgbClr val="000000"/>
                </a:solidFill>
                <a:effectLst/>
                <a:latin typeface="Arial"/>
                <a:ea typeface="Arial"/>
                <a:cs typeface="Arial"/>
                <a:sym typeface="Arial"/>
              </a:rPr>
              <a:t>An organizational </a:t>
            </a:r>
            <a:r>
              <a:rPr lang="en-US" sz="1100" b="0" i="0" u="none" strike="noStrike" cap="none" dirty="0">
                <a:solidFill>
                  <a:srgbClr val="000000"/>
                </a:solidFill>
                <a:effectLst/>
                <a:latin typeface="Arial"/>
                <a:ea typeface="Arial"/>
                <a:cs typeface="Arial"/>
                <a:sym typeface="Arial"/>
                <a:hlinkClick r:id="rId3"/>
              </a:rPr>
              <a:t>vision statement</a:t>
            </a:r>
            <a:r>
              <a:rPr lang="en-US" sz="1100" b="0" i="0" u="none" strike="noStrike" cap="none" dirty="0">
                <a:solidFill>
                  <a:srgbClr val="000000"/>
                </a:solidFill>
                <a:effectLst/>
                <a:latin typeface="Arial"/>
                <a:ea typeface="Arial"/>
                <a:cs typeface="Arial"/>
                <a:sym typeface="Arial"/>
              </a:rPr>
              <a:t> is a forward-looking or aspirational statement that captures what a company wants to achieve in the long run. It’s meant to inspire and guide the organization, offering a clear sense of direction. A good vision paints a picture of a hopeful future, helping to align everyone around the same vision. Vision statements are usually concise, easy to understand, and motivate people by showing them what they’re working toward. Unlike mission and purpose statements, they are usually written in the future tense.</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A compelling vision statement can be a powerful tool that leaders can use to energize and align the organization toward where it wants to be. A clear vision defines what the company aspires to become and helps to shape its strategies. For instance, LinkedIn’s vision is to “[c]</a:t>
            </a:r>
            <a:r>
              <a:rPr lang="en-US" sz="1100" b="0" i="0" u="none" strike="noStrike" cap="none" dirty="0" err="1">
                <a:solidFill>
                  <a:srgbClr val="000000"/>
                </a:solidFill>
                <a:effectLst/>
                <a:latin typeface="Arial"/>
                <a:ea typeface="Arial"/>
                <a:cs typeface="Arial"/>
                <a:sym typeface="Arial"/>
              </a:rPr>
              <a:t>reate</a:t>
            </a:r>
            <a:r>
              <a:rPr lang="en-US" sz="1100" b="0" i="0" u="none" strike="noStrike" cap="none" dirty="0">
                <a:solidFill>
                  <a:srgbClr val="000000"/>
                </a:solidFill>
                <a:effectLst/>
                <a:latin typeface="Arial"/>
                <a:ea typeface="Arial"/>
                <a:cs typeface="Arial"/>
                <a:sym typeface="Arial"/>
              </a:rPr>
              <a:t> economic opportunity for every member of the global workforce” (</a:t>
            </a:r>
            <a:r>
              <a:rPr lang="en-US" sz="1100" b="0" i="0" u="none" strike="noStrike" cap="none" dirty="0" err="1">
                <a:solidFill>
                  <a:srgbClr val="000000"/>
                </a:solidFill>
                <a:effectLst/>
                <a:latin typeface="Arial"/>
                <a:ea typeface="Arial"/>
                <a:cs typeface="Arial"/>
                <a:sym typeface="Arial"/>
              </a:rPr>
              <a:t>LinkedIn.com</a:t>
            </a:r>
            <a:r>
              <a:rPr lang="en-US" sz="1100" b="0" i="0" u="none" strike="noStrike" cap="none" dirty="0">
                <a:solidFill>
                  <a:srgbClr val="000000"/>
                </a:solidFill>
                <a:effectLst/>
                <a:latin typeface="Arial"/>
                <a:ea typeface="Arial"/>
                <a:cs typeface="Arial"/>
                <a:sym typeface="Arial"/>
              </a:rPr>
              <a:t>). This succinct yet ambitious vision highlights the company’s aspirations to reach every member of the global workforce and assist them by creating economic opportunities. Consequently, one might expect LinkedIn to feverishly pursue expansion of its offerings around the globe.</a:t>
            </a:r>
          </a:p>
          <a:p>
            <a:pPr marL="0" lvl="0" indent="0" algn="l" rtl="0">
              <a:spcBef>
                <a:spcPts val="0"/>
              </a:spcBef>
              <a:spcAft>
                <a:spcPts val="0"/>
              </a:spcAft>
              <a:buFontTx/>
              <a:buNone/>
            </a:pPr>
            <a:endParaRPr lang="en-US" dirty="0"/>
          </a:p>
          <a:p>
            <a:pPr marL="158750" indent="0">
              <a:buFontTx/>
              <a:buNone/>
            </a:pPr>
            <a:r>
              <a:rPr lang="en-US" sz="1100" b="0" i="0" u="none" strike="noStrike" cap="none" dirty="0">
                <a:solidFill>
                  <a:srgbClr val="000000"/>
                </a:solidFill>
                <a:effectLst/>
                <a:latin typeface="Arial"/>
                <a:ea typeface="Arial"/>
                <a:cs typeface="Arial"/>
                <a:sym typeface="Arial"/>
              </a:rPr>
              <a:t>When you analyze a firm’s vision statement, consider to what degree it addresses the criteria of a strong vision statement. As with your analysis of the firm’s mission and purpose statements, it is not necessary that the purpose statement meets every one of these criteria. Use this list as a guide to make your own assessment:</a:t>
            </a:r>
          </a:p>
          <a:p>
            <a:r>
              <a:rPr lang="en-US" sz="1100" b="0" i="0" u="none" strike="noStrike" cap="none" dirty="0">
                <a:solidFill>
                  <a:srgbClr val="000000"/>
                </a:solidFill>
                <a:effectLst/>
                <a:latin typeface="Arial"/>
                <a:ea typeface="Arial"/>
                <a:cs typeface="Arial"/>
                <a:sym typeface="Arial"/>
              </a:rPr>
              <a:t>Is the vision statement a forward-looking or aspirational statement that captures what a company wants to achieve in the long run?</a:t>
            </a:r>
          </a:p>
          <a:p>
            <a:r>
              <a:rPr lang="en-US" sz="1100" b="0" i="0" u="none" strike="noStrike" cap="none" dirty="0">
                <a:solidFill>
                  <a:srgbClr val="000000"/>
                </a:solidFill>
                <a:effectLst/>
                <a:latin typeface="Arial"/>
                <a:ea typeface="Arial"/>
                <a:cs typeface="Arial"/>
                <a:sym typeface="Arial"/>
              </a:rPr>
              <a:t>Does the vision statement inspire and offer a clear sense of direction?</a:t>
            </a:r>
          </a:p>
          <a:p>
            <a:r>
              <a:rPr lang="en-US" sz="1100" b="0" i="0" u="none" strike="noStrike" cap="none" dirty="0">
                <a:solidFill>
                  <a:srgbClr val="000000"/>
                </a:solidFill>
                <a:effectLst/>
                <a:latin typeface="Arial"/>
                <a:ea typeface="Arial"/>
                <a:cs typeface="Arial"/>
                <a:sym typeface="Arial"/>
              </a:rPr>
              <a:t>Does the vision statement paint a picture of a hopeful future?</a:t>
            </a:r>
          </a:p>
          <a:p>
            <a:r>
              <a:rPr lang="en-US" sz="1100" b="0" i="0" u="none" strike="noStrike" cap="none" dirty="0">
                <a:solidFill>
                  <a:srgbClr val="000000"/>
                </a:solidFill>
                <a:effectLst/>
                <a:latin typeface="Arial"/>
                <a:ea typeface="Arial"/>
                <a:cs typeface="Arial"/>
                <a:sym typeface="Arial"/>
              </a:rPr>
              <a:t>Is the vision statement concise and easy to understand, with the potential to motivate people by showing them what they’re working toward?</a:t>
            </a:r>
          </a:p>
          <a:p>
            <a:r>
              <a:rPr lang="en-US" sz="1100" b="0" i="0" u="none" strike="noStrike" cap="none" dirty="0">
                <a:solidFill>
                  <a:srgbClr val="000000"/>
                </a:solidFill>
                <a:effectLst/>
                <a:latin typeface="Arial"/>
                <a:ea typeface="Arial"/>
                <a:cs typeface="Arial"/>
                <a:sym typeface="Arial"/>
              </a:rPr>
              <a:t>Is the vision statement written in the future tense?</a:t>
            </a:r>
          </a:p>
          <a:p>
            <a:r>
              <a:rPr lang="en-US" sz="1100" b="0" i="0" u="none" strike="noStrike" cap="none" dirty="0">
                <a:solidFill>
                  <a:srgbClr val="000000"/>
                </a:solidFill>
                <a:effectLst/>
                <a:latin typeface="Arial"/>
                <a:ea typeface="Arial"/>
                <a:cs typeface="Arial"/>
                <a:sym typeface="Arial"/>
              </a:rPr>
              <a:t>Is the vision statement aligned with the mission statement?</a:t>
            </a:r>
          </a:p>
          <a:p>
            <a:r>
              <a:rPr lang="en-US" sz="1100" b="0" i="0" u="none" strike="noStrike" cap="none" dirty="0">
                <a:solidFill>
                  <a:srgbClr val="000000"/>
                </a:solidFill>
                <a:effectLst/>
                <a:latin typeface="Arial"/>
                <a:ea typeface="Arial"/>
                <a:cs typeface="Arial"/>
                <a:sym typeface="Arial"/>
              </a:rPr>
              <a:t>Once a company has confirmed their current position with strong mission and purpose statements and articulated their aspirations for the future through their vision, they can then consider their values. A company’s vision serves as the foundation for its values and goals, which in turn guide the organization toward achieving that vision.</a:t>
            </a:r>
          </a:p>
          <a:p>
            <a:pPr marL="0" lvl="0" indent="0" algn="l" rtl="0">
              <a:spcBef>
                <a:spcPts val="0"/>
              </a:spcBef>
              <a:spcAft>
                <a:spcPts val="0"/>
              </a:spcAft>
              <a:buNone/>
            </a:pPr>
            <a:endParaRPr dirty="0"/>
          </a:p>
        </p:txBody>
      </p:sp>
      <p:sp>
        <p:nvSpPr>
          <p:cNvPr id="306" name="Google Shape;30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94876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r>
              <a:rPr lang="en-US" sz="1100" b="0" i="0" u="none" strike="noStrike" cap="none" dirty="0">
                <a:solidFill>
                  <a:srgbClr val="000000"/>
                </a:solidFill>
                <a:effectLst/>
                <a:latin typeface="Arial"/>
                <a:ea typeface="Arial"/>
                <a:cs typeface="Arial"/>
                <a:sym typeface="Arial"/>
              </a:rPr>
              <a:t>In addition to crafting mission, purpose, and vision statements, companies also create corporate </a:t>
            </a:r>
            <a:r>
              <a:rPr lang="en-US" sz="1100" b="0" i="0" u="none" strike="noStrike" cap="none" dirty="0">
                <a:solidFill>
                  <a:srgbClr val="000000"/>
                </a:solidFill>
                <a:effectLst/>
                <a:latin typeface="Arial"/>
                <a:ea typeface="Arial"/>
                <a:cs typeface="Arial"/>
                <a:sym typeface="Arial"/>
                <a:hlinkClick r:id="rId3"/>
              </a:rPr>
              <a:t>value statements</a:t>
            </a:r>
            <a:r>
              <a:rPr lang="en-US" sz="1100" b="0" i="0" u="none" strike="noStrike" cap="none" dirty="0">
                <a:solidFill>
                  <a:srgbClr val="000000"/>
                </a:solidFill>
                <a:effectLst/>
                <a:latin typeface="Arial"/>
                <a:ea typeface="Arial"/>
                <a:cs typeface="Arial"/>
                <a:sym typeface="Arial"/>
              </a:rPr>
              <a:t> that define the core principles they stand by and expect their employees to uphold. These values are often showcased on company websites to communicate what the organization believes in and strives for.</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Value statements are important because they not only guide internal culture but also influence how the company is perceived by stakeholders. Employees are expected to align with these values, and those who don’t may find their tenure short-lived. Customers often choose companies whose values resonate with their own and firms that clearly communicate their principles. When Nike faced backlash over labor practices, the company revised its value system to emphasize fair labor conditions, showing how values impact both internal policies and public image. Likewise, Ben &amp; Jerry’s commitment to social justice can build strong brand loyalty. Values statements are usually written in the present tense.</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Values are also tightly intertwined with strategic management. When formulating strategies and goals, companies must ensure alignment with their value statements. For example, if a strategy conflicts with a core value like sustainability, it must be reconsidered or adjusted. Companies like Tesla, which prioritizes environmental sustainability (</a:t>
            </a:r>
            <a:r>
              <a:rPr lang="en-US" sz="1100" b="0" i="0" u="none" strike="noStrike" cap="none" dirty="0" err="1">
                <a:solidFill>
                  <a:srgbClr val="000000"/>
                </a:solidFill>
                <a:effectLst/>
                <a:latin typeface="Arial"/>
                <a:ea typeface="Arial"/>
                <a:cs typeface="Arial"/>
                <a:sym typeface="Arial"/>
              </a:rPr>
              <a:t>Tesla.com</a:t>
            </a:r>
            <a:r>
              <a:rPr lang="en-US" sz="1100" b="0" i="0" u="none" strike="noStrike" cap="none" dirty="0">
                <a:solidFill>
                  <a:srgbClr val="000000"/>
                </a:solidFill>
                <a:effectLst/>
                <a:latin typeface="Arial"/>
                <a:ea typeface="Arial"/>
                <a:cs typeface="Arial"/>
                <a:sym typeface="Arial"/>
              </a:rPr>
              <a:t>), would likely reject strategies that compromise that value, even if profitable in the short term. Adhering to corporate values ensures that companies maintain their integrity while progressing toward their long-term goals.</a:t>
            </a:r>
          </a:p>
          <a:p>
            <a:pPr marL="0" lvl="0" indent="0" algn="l" rtl="0">
              <a:spcBef>
                <a:spcPts val="0"/>
              </a:spcBef>
              <a:spcAft>
                <a:spcPts val="0"/>
              </a:spcAft>
              <a:buFontTx/>
              <a:buNone/>
            </a:pPr>
            <a:endParaRPr lang="en-US" dirty="0"/>
          </a:p>
          <a:p>
            <a:pPr marL="158750" indent="0">
              <a:buFontTx/>
              <a:buNone/>
            </a:pPr>
            <a:r>
              <a:rPr lang="en-US" sz="1100" b="0" i="0" u="none" strike="noStrike" cap="none" dirty="0">
                <a:solidFill>
                  <a:srgbClr val="000000"/>
                </a:solidFill>
                <a:effectLst/>
                <a:latin typeface="Arial"/>
                <a:ea typeface="Arial"/>
                <a:cs typeface="Arial"/>
                <a:sym typeface="Arial"/>
              </a:rPr>
              <a:t>When you analyze a firm’s values statement, consider to what degree it addresses the criteria of a strong values statement. As with your analysis of the firm’s mission, purpose, and vision statements, it is not necessary that the values statements meet every one of these criteria. Use this list as a guide to make your own assessment:</a:t>
            </a:r>
          </a:p>
          <a:p>
            <a:r>
              <a:rPr lang="en-US" sz="1100" b="0" i="0" u="none" strike="noStrike" cap="none" dirty="0">
                <a:solidFill>
                  <a:srgbClr val="000000"/>
                </a:solidFill>
                <a:effectLst/>
                <a:latin typeface="Arial"/>
                <a:ea typeface="Arial"/>
                <a:cs typeface="Arial"/>
                <a:sym typeface="Arial"/>
              </a:rPr>
              <a:t>Does the values statement define the core principles the firm stands by and expects its employees to uphold?</a:t>
            </a:r>
          </a:p>
          <a:p>
            <a:r>
              <a:rPr lang="en-US" sz="1100" b="0" i="0" u="none" strike="noStrike" cap="none" dirty="0">
                <a:solidFill>
                  <a:srgbClr val="000000"/>
                </a:solidFill>
                <a:effectLst/>
                <a:latin typeface="Arial"/>
                <a:ea typeface="Arial"/>
                <a:cs typeface="Arial"/>
                <a:sym typeface="Arial"/>
              </a:rPr>
              <a:t>Does the values statement have the potential to guide organizational culture and also influence how the company is perceived by stakeholders?</a:t>
            </a:r>
          </a:p>
          <a:p>
            <a:r>
              <a:rPr lang="en-US" sz="1100" b="0" i="0" u="none" strike="noStrike" cap="none" dirty="0">
                <a:solidFill>
                  <a:srgbClr val="000000"/>
                </a:solidFill>
                <a:effectLst/>
                <a:latin typeface="Arial"/>
                <a:ea typeface="Arial"/>
                <a:cs typeface="Arial"/>
                <a:sym typeface="Arial"/>
              </a:rPr>
              <a:t>Does the company articulate a separate sustainability statement?</a:t>
            </a:r>
          </a:p>
          <a:p>
            <a:r>
              <a:rPr lang="en-US" sz="1100" b="0" i="0" u="none" strike="noStrike" cap="none" dirty="0">
                <a:solidFill>
                  <a:srgbClr val="000000"/>
                </a:solidFill>
                <a:effectLst/>
                <a:latin typeface="Arial"/>
                <a:ea typeface="Arial"/>
                <a:cs typeface="Arial"/>
                <a:sym typeface="Arial"/>
              </a:rPr>
              <a:t>Is the purpose statement written in the present tense?</a:t>
            </a:r>
          </a:p>
          <a:p>
            <a:r>
              <a:rPr lang="en-US" sz="1100" b="0" i="0" u="none" strike="noStrike" cap="none" dirty="0">
                <a:solidFill>
                  <a:srgbClr val="000000"/>
                </a:solidFill>
                <a:effectLst/>
                <a:latin typeface="Arial"/>
                <a:ea typeface="Arial"/>
                <a:cs typeface="Arial"/>
                <a:sym typeface="Arial"/>
              </a:rPr>
              <a:t>A company’s values reflect their current commitment to a set of guiding principles. Values focus on where the company is headed by setting the parameters for the firm’s goals. The company defines and executes its goals by remaining true to its values.</a:t>
            </a:r>
          </a:p>
          <a:p>
            <a:pPr marL="0" lvl="0" indent="0" algn="l" rtl="0">
              <a:spcBef>
                <a:spcPts val="0"/>
              </a:spcBef>
              <a:spcAft>
                <a:spcPts val="0"/>
              </a:spcAft>
              <a:buNone/>
            </a:pPr>
            <a:endParaRPr dirty="0"/>
          </a:p>
        </p:txBody>
      </p:sp>
      <p:sp>
        <p:nvSpPr>
          <p:cNvPr id="314" name="Google Shape;31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278476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a:extLst>
            <a:ext uri="{FF2B5EF4-FFF2-40B4-BE49-F238E27FC236}">
              <a16:creationId xmlns:a16="http://schemas.microsoft.com/office/drawing/2014/main" id="{FEA661DC-EC34-9927-EFA0-F37AD3031666}"/>
            </a:ext>
          </a:extLst>
        </p:cNvPr>
        <p:cNvGrpSpPr/>
        <p:nvPr/>
      </p:nvGrpSpPr>
      <p:grpSpPr>
        <a:xfrm>
          <a:off x="0" y="0"/>
          <a:ext cx="0" cy="0"/>
          <a:chOff x="0" y="0"/>
          <a:chExt cx="0" cy="0"/>
        </a:xfrm>
      </p:grpSpPr>
      <p:sp>
        <p:nvSpPr>
          <p:cNvPr id="142" name="Google Shape;142;g370678dc45d_0_130:notes">
            <a:extLst>
              <a:ext uri="{FF2B5EF4-FFF2-40B4-BE49-F238E27FC236}">
                <a16:creationId xmlns:a16="http://schemas.microsoft.com/office/drawing/2014/main" id="{8B0A9C2A-4196-5F5D-5196-8531D78448E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3" name="Google Shape;143;g370678dc45d_0_130:notes">
            <a:extLst>
              <a:ext uri="{FF2B5EF4-FFF2-40B4-BE49-F238E27FC236}">
                <a16:creationId xmlns:a16="http://schemas.microsoft.com/office/drawing/2014/main" id="{134AC7DB-07A4-6F00-349B-35CF0E34DD5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3706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70678dc45d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43" name="Google Shape;143;g370678dc45d_0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99470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0" name="Google Shape;13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92552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37097d46719_0_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solidFill>
                  <a:srgbClr val="2B2C30"/>
                </a:solidFill>
                <a:latin typeface="Public Sans"/>
                <a:ea typeface="Public Sans"/>
                <a:cs typeface="Public Sans"/>
                <a:sym typeface="Public Sans"/>
              </a:rPr>
              <a:t>Note to students: These study guides are intended to be a concise and comprehensive accompaniment that follows the logic of the textbook and may support your learning, mastery, and application of these concepts. They are are intended to supplement, not replace, your review of the textbook and any other sound study strategies you have made, such as taking notes to support your most effective learning.</a:t>
            </a:r>
          </a:p>
        </p:txBody>
      </p:sp>
      <p:sp>
        <p:nvSpPr>
          <p:cNvPr id="91" name="Google Shape;91;g37097d46719_0_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72941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544747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a:extLst>
            <a:ext uri="{FF2B5EF4-FFF2-40B4-BE49-F238E27FC236}">
              <a16:creationId xmlns:a16="http://schemas.microsoft.com/office/drawing/2014/main" id="{A4AA89B6-E06E-B107-FC7E-90C46F6920C6}"/>
            </a:ext>
          </a:extLst>
        </p:cNvPr>
        <p:cNvGrpSpPr/>
        <p:nvPr/>
      </p:nvGrpSpPr>
      <p:grpSpPr>
        <a:xfrm>
          <a:off x="0" y="0"/>
          <a:ext cx="0" cy="0"/>
          <a:chOff x="0" y="0"/>
          <a:chExt cx="0" cy="0"/>
        </a:xfrm>
      </p:grpSpPr>
      <p:sp>
        <p:nvSpPr>
          <p:cNvPr id="154" name="Google Shape;154;p6:notes">
            <a:extLst>
              <a:ext uri="{FF2B5EF4-FFF2-40B4-BE49-F238E27FC236}">
                <a16:creationId xmlns:a16="http://schemas.microsoft.com/office/drawing/2014/main" id="{528487A8-1D43-D3D0-F580-0B6B0549D37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55" name="Google Shape;155;p6:notes">
            <a:extLst>
              <a:ext uri="{FF2B5EF4-FFF2-40B4-BE49-F238E27FC236}">
                <a16:creationId xmlns:a16="http://schemas.microsoft.com/office/drawing/2014/main" id="{79B76D17-3410-733D-DFDB-491ACCDC424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0649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a:extLst>
            <a:ext uri="{FF2B5EF4-FFF2-40B4-BE49-F238E27FC236}">
              <a16:creationId xmlns:a16="http://schemas.microsoft.com/office/drawing/2014/main" id="{D8E4BABC-3BD1-1070-1033-0602560F79F5}"/>
            </a:ext>
          </a:extLst>
        </p:cNvPr>
        <p:cNvGrpSpPr/>
        <p:nvPr/>
      </p:nvGrpSpPr>
      <p:grpSpPr>
        <a:xfrm>
          <a:off x="0" y="0"/>
          <a:ext cx="0" cy="0"/>
          <a:chOff x="0" y="0"/>
          <a:chExt cx="0" cy="0"/>
        </a:xfrm>
      </p:grpSpPr>
      <p:sp>
        <p:nvSpPr>
          <p:cNvPr id="154" name="Google Shape;154;p6:notes">
            <a:extLst>
              <a:ext uri="{FF2B5EF4-FFF2-40B4-BE49-F238E27FC236}">
                <a16:creationId xmlns:a16="http://schemas.microsoft.com/office/drawing/2014/main" id="{4F8D23F9-153D-0C16-6482-499E004CCAE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6:notes">
            <a:extLst>
              <a:ext uri="{FF2B5EF4-FFF2-40B4-BE49-F238E27FC236}">
                <a16:creationId xmlns:a16="http://schemas.microsoft.com/office/drawing/2014/main" id="{F5743DAA-373B-AB9E-40FD-859A618E537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76737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3633b0bacc7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85" name="Google Shape;185;g3633b0bacc7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708934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60BD3297-BFD3-D0BC-E26E-A175F8614DBE}"/>
            </a:ext>
          </a:extLst>
        </p:cNvPr>
        <p:cNvGrpSpPr/>
        <p:nvPr/>
      </p:nvGrpSpPr>
      <p:grpSpPr>
        <a:xfrm>
          <a:off x="0" y="0"/>
          <a:ext cx="0" cy="0"/>
          <a:chOff x="0" y="0"/>
          <a:chExt cx="0" cy="0"/>
        </a:xfrm>
      </p:grpSpPr>
      <p:sp>
        <p:nvSpPr>
          <p:cNvPr id="184" name="Google Shape;184;g3633b0bacc7_0_28:notes">
            <a:extLst>
              <a:ext uri="{FF2B5EF4-FFF2-40B4-BE49-F238E27FC236}">
                <a16:creationId xmlns:a16="http://schemas.microsoft.com/office/drawing/2014/main" id="{8F28ADAC-2FD2-C159-171A-10946B91F64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85" name="Google Shape;185;g3633b0bacc7_0_28:notes">
            <a:extLst>
              <a:ext uri="{FF2B5EF4-FFF2-40B4-BE49-F238E27FC236}">
                <a16:creationId xmlns:a16="http://schemas.microsoft.com/office/drawing/2014/main" id="{46F8B746-CBB5-5EB4-8E49-F48D25F9E1F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98869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a:extLst>
            <a:ext uri="{FF2B5EF4-FFF2-40B4-BE49-F238E27FC236}">
              <a16:creationId xmlns:a16="http://schemas.microsoft.com/office/drawing/2014/main" id="{C45AC022-B9CA-C055-C547-EA9F3ECB5B8B}"/>
            </a:ext>
          </a:extLst>
        </p:cNvPr>
        <p:cNvGrpSpPr/>
        <p:nvPr/>
      </p:nvGrpSpPr>
      <p:grpSpPr>
        <a:xfrm>
          <a:off x="0" y="0"/>
          <a:ext cx="0" cy="0"/>
          <a:chOff x="0" y="0"/>
          <a:chExt cx="0" cy="0"/>
        </a:xfrm>
      </p:grpSpPr>
      <p:sp>
        <p:nvSpPr>
          <p:cNvPr id="184" name="Google Shape;184;g3633b0bacc7_0_28:notes">
            <a:extLst>
              <a:ext uri="{FF2B5EF4-FFF2-40B4-BE49-F238E27FC236}">
                <a16:creationId xmlns:a16="http://schemas.microsoft.com/office/drawing/2014/main" id="{4588FF09-F614-F973-3C29-FDCC8E107FA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85" name="Google Shape;185;g3633b0bacc7_0_28:notes">
            <a:extLst>
              <a:ext uri="{FF2B5EF4-FFF2-40B4-BE49-F238E27FC236}">
                <a16:creationId xmlns:a16="http://schemas.microsoft.com/office/drawing/2014/main" id="{5FE2863B-4DD4-3C16-733A-7747DBA27C7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668472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a:extLst>
            <a:ext uri="{FF2B5EF4-FFF2-40B4-BE49-F238E27FC236}">
              <a16:creationId xmlns:a16="http://schemas.microsoft.com/office/drawing/2014/main" id="{39CC0E40-71F7-44BA-E4EA-3B26BDD16018}"/>
            </a:ext>
          </a:extLst>
        </p:cNvPr>
        <p:cNvGrpSpPr/>
        <p:nvPr/>
      </p:nvGrpSpPr>
      <p:grpSpPr>
        <a:xfrm>
          <a:off x="0" y="0"/>
          <a:ext cx="0" cy="0"/>
          <a:chOff x="0" y="0"/>
          <a:chExt cx="0" cy="0"/>
        </a:xfrm>
      </p:grpSpPr>
      <p:sp>
        <p:nvSpPr>
          <p:cNvPr id="281" name="Google Shape;281;p8:notes">
            <a:extLst>
              <a:ext uri="{FF2B5EF4-FFF2-40B4-BE49-F238E27FC236}">
                <a16:creationId xmlns:a16="http://schemas.microsoft.com/office/drawing/2014/main" id="{D967B78A-E563-5F05-06B6-C55A98A870B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2" name="Google Shape;282;p8:notes">
            <a:extLst>
              <a:ext uri="{FF2B5EF4-FFF2-40B4-BE49-F238E27FC236}">
                <a16:creationId xmlns:a16="http://schemas.microsoft.com/office/drawing/2014/main" id="{44148920-DF76-EF99-1AED-9951A9743B6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219626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a:extLst>
            <a:ext uri="{FF2B5EF4-FFF2-40B4-BE49-F238E27FC236}">
              <a16:creationId xmlns:a16="http://schemas.microsoft.com/office/drawing/2014/main" id="{AF9FD788-E731-8262-0A60-DA516AD4844D}"/>
            </a:ext>
          </a:extLst>
        </p:cNvPr>
        <p:cNvGrpSpPr/>
        <p:nvPr/>
      </p:nvGrpSpPr>
      <p:grpSpPr>
        <a:xfrm>
          <a:off x="0" y="0"/>
          <a:ext cx="0" cy="0"/>
          <a:chOff x="0" y="0"/>
          <a:chExt cx="0" cy="0"/>
        </a:xfrm>
      </p:grpSpPr>
      <p:sp>
        <p:nvSpPr>
          <p:cNvPr id="281" name="Google Shape;281;p8:notes">
            <a:extLst>
              <a:ext uri="{FF2B5EF4-FFF2-40B4-BE49-F238E27FC236}">
                <a16:creationId xmlns:a16="http://schemas.microsoft.com/office/drawing/2014/main" id="{D5226F56-835B-2C0E-7037-23A09B52F25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282" name="Google Shape;282;p8:notes">
            <a:extLst>
              <a:ext uri="{FF2B5EF4-FFF2-40B4-BE49-F238E27FC236}">
                <a16:creationId xmlns:a16="http://schemas.microsoft.com/office/drawing/2014/main" id="{6CA86B9F-7D92-8650-218B-43719C23204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746424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633b0bacc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r>
              <a:rPr lang="en-US" sz="1100" b="0" i="0" u="none" strike="noStrike" cap="none" dirty="0">
                <a:solidFill>
                  <a:srgbClr val="000000"/>
                </a:solidFill>
                <a:effectLst/>
                <a:latin typeface="Arial"/>
                <a:ea typeface="Arial"/>
                <a:cs typeface="Arial"/>
                <a:sym typeface="Arial"/>
              </a:rPr>
              <a:t>An essential measure of organizational performance is a firm’s financial landscape, which is visualized through analysis of financial data from the industry, competitors, and the firm.</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Conducting a financial analysis of a firm is not always straightforward. The method and calculations are simple enough, and the key measures are reviewed below. The complexity lies in finding useful data, deciding which data is meaningful in this context, and presenting the data in an easily digestible format.</a:t>
            </a:r>
          </a:p>
          <a:p>
            <a:pPr marL="158750" indent="0" rtl="0">
              <a:buFontTx/>
              <a:buNone/>
            </a:pPr>
            <a:endParaRPr lang="en-US" sz="1100" b="0" i="0" u="none" strike="noStrike" cap="none" dirty="0">
              <a:solidFill>
                <a:srgbClr val="000000"/>
              </a:solidFill>
              <a:effectLst/>
              <a:latin typeface="Arial"/>
              <a:ea typeface="Arial"/>
              <a:cs typeface="Arial"/>
              <a:sym typeface="Arial"/>
            </a:endParaRPr>
          </a:p>
          <a:p>
            <a:pPr marL="158750" indent="0" rtl="0">
              <a:buFontTx/>
              <a:buNone/>
            </a:pPr>
            <a:r>
              <a:rPr lang="en-US" sz="1100" b="0" i="0" u="none" strike="noStrike" cap="none" dirty="0">
                <a:solidFill>
                  <a:srgbClr val="000000"/>
                </a:solidFill>
                <a:effectLst/>
                <a:latin typeface="Arial"/>
                <a:ea typeface="Arial"/>
                <a:cs typeface="Arial"/>
                <a:sym typeface="Arial"/>
              </a:rPr>
              <a:t>Technology companies often have a higher Return on Equity (ROE) than retail companies. Tech firms achieve high ROE through large profit margins. Retailers compensate for thin margins with high asset turnover - they generate more sales per dollar of asset.</a:t>
            </a:r>
          </a:p>
          <a:p>
            <a:pPr marL="0" lvl="0" indent="0" algn="l" rtl="0">
              <a:spcBef>
                <a:spcPts val="0"/>
              </a:spcBef>
              <a:spcAft>
                <a:spcPts val="0"/>
              </a:spcAft>
              <a:buNone/>
            </a:pPr>
            <a:endParaRPr dirty="0"/>
          </a:p>
        </p:txBody>
      </p:sp>
      <p:sp>
        <p:nvSpPr>
          <p:cNvPr id="166" name="Google Shape;166;g3633b0bacc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169718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633b0bacc7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g3633b0bacc7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9824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492257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a:extLst>
            <a:ext uri="{FF2B5EF4-FFF2-40B4-BE49-F238E27FC236}">
              <a16:creationId xmlns:a16="http://schemas.microsoft.com/office/drawing/2014/main" id="{AB1402E3-A734-1D01-92D5-0E90FD063A32}"/>
            </a:ext>
          </a:extLst>
        </p:cNvPr>
        <p:cNvGrpSpPr/>
        <p:nvPr/>
      </p:nvGrpSpPr>
      <p:grpSpPr>
        <a:xfrm>
          <a:off x="0" y="0"/>
          <a:ext cx="0" cy="0"/>
          <a:chOff x="0" y="0"/>
          <a:chExt cx="0" cy="0"/>
        </a:xfrm>
      </p:grpSpPr>
      <p:sp>
        <p:nvSpPr>
          <p:cNvPr id="194" name="Google Shape;194;g3633b0bacc7_0_53:notes">
            <a:extLst>
              <a:ext uri="{FF2B5EF4-FFF2-40B4-BE49-F238E27FC236}">
                <a16:creationId xmlns:a16="http://schemas.microsoft.com/office/drawing/2014/main" id="{3A72271E-07D3-AA36-BB6F-97321051C94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g3633b0bacc7_0_53:notes">
            <a:extLst>
              <a:ext uri="{FF2B5EF4-FFF2-40B4-BE49-F238E27FC236}">
                <a16:creationId xmlns:a16="http://schemas.microsoft.com/office/drawing/2014/main" id="{7EFD909A-4B67-6601-BD0C-0449F4D8A1D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56865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2" name="Google Shape;32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858520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3633b0bacc7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a:solidFill>
                  <a:srgbClr val="000000"/>
                </a:solidFill>
                <a:effectLst/>
                <a:latin typeface="Arial"/>
                <a:ea typeface="Arial"/>
                <a:cs typeface="Arial"/>
                <a:sym typeface="Arial"/>
              </a:rPr>
              <a:t>Leaders analyze their firm by evaluating their current position, focusing on trend examination, and comparing themselves with industry benchmarks or competitors. For example, return on assets (ROA) measures how effectively a company turns its assets into profit. A high ROA suggests efficient asset use, while a low or negative ROA signals inefficiency. This analysis goes beyond financial metrics, incorporating other performance indicators like product quality, employee satisfaction, retention, productivity, and customer satisfaction. For instance, Software as a Service (Saas) is a cloud-based software delivery model where applications are hosted by a service provider and made available to users over the internet. Instead of purchasing and installing software on individual computers or servers, users subscribe to the software on a pay-as-you-go basis, often through monthly or annual plans. In SaaS companies like Netflix or Steam, monthly active users (MAU) is a crucial metric. Assessing various factors from multiple angles enables companies to gauge their overall performance.</a:t>
            </a:r>
            <a:endParaRPr/>
          </a:p>
        </p:txBody>
      </p:sp>
      <p:sp>
        <p:nvSpPr>
          <p:cNvPr id="215" name="Google Shape;215;g3633b0bacc7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44647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3633b0bacc7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5" name="Google Shape;205;g3633b0bacc7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17285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3633b0bacc7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r>
              <a:rPr lang="en-US" sz="1100" b="0" i="0" u="none" strike="noStrike" cap="none" dirty="0">
                <a:solidFill>
                  <a:srgbClr val="000000"/>
                </a:solidFill>
                <a:effectLst/>
                <a:latin typeface="Arial"/>
                <a:ea typeface="Arial"/>
                <a:cs typeface="Arial"/>
                <a:sym typeface="Arial"/>
                <a:hlinkClick r:id="rId3"/>
              </a:rPr>
              <a:t>Customer measures</a:t>
            </a:r>
            <a:r>
              <a:rPr lang="en-US" sz="1100" b="0" i="0" u="none" strike="noStrike" cap="none" dirty="0">
                <a:solidFill>
                  <a:srgbClr val="000000"/>
                </a:solidFill>
                <a:effectLst/>
                <a:latin typeface="Arial"/>
                <a:ea typeface="Arial"/>
                <a:cs typeface="Arial"/>
                <a:sym typeface="Arial"/>
              </a:rPr>
              <a:t> reflect how well a company attracts, satisfies, and retains customers. These measures answer the question “How do customers view us?” Examples include metrics like new customer acquisition rates, customer satisfaction scores, and repeat customer percentages.</a:t>
            </a:r>
          </a:p>
          <a:p>
            <a:r>
              <a:rPr lang="en-US" sz="1100" b="0" i="0" u="none" strike="noStrike" cap="none" dirty="0">
                <a:solidFill>
                  <a:srgbClr val="000000"/>
                </a:solidFill>
                <a:effectLst/>
                <a:latin typeface="Arial"/>
                <a:ea typeface="Arial"/>
                <a:cs typeface="Arial"/>
                <a:sym typeface="Arial"/>
              </a:rPr>
              <a:t>For instance, Amazon emphasizes customer retention by offering services like Amazon Prime, which encourages loyalty through faster shipping, exclusive content, and personalized shopping experiences. Additionally, Amazon gathers extensive customer data to anticipate consumer needs and adapt its offerings </a:t>
            </a:r>
            <a:r>
              <a:rPr lang="en-US" sz="1100" b="0" i="0" u="none" strike="noStrike" cap="none" dirty="0" err="1">
                <a:solidFill>
                  <a:srgbClr val="000000"/>
                </a:solidFill>
                <a:effectLst/>
                <a:latin typeface="Arial"/>
                <a:ea typeface="Arial"/>
                <a:cs typeface="Arial"/>
                <a:sym typeface="Arial"/>
              </a:rPr>
              <a:t>accordingl</a:t>
            </a:r>
            <a:endParaRPr lang="en-US" sz="1100" b="0" i="0" u="none" strike="noStrike" cap="none" dirty="0">
              <a:solidFill>
                <a:srgbClr val="000000"/>
              </a:solidFill>
              <a:effectLst/>
              <a:latin typeface="Arial"/>
              <a:ea typeface="Arial"/>
              <a:cs typeface="Arial"/>
              <a:sym typeface="Arial"/>
            </a:endParaRPr>
          </a:p>
          <a:p>
            <a:endParaRPr lang="en-US" sz="1100" b="0" i="0" u="none" strike="noStrike" cap="none" dirty="0">
              <a:solidFill>
                <a:srgbClr val="000000"/>
              </a:solidFill>
              <a:effectLst/>
              <a:latin typeface="Arial"/>
              <a:ea typeface="Arial"/>
              <a:cs typeface="Arial"/>
              <a:sym typeface="Arial"/>
              <a:hlinkClick r:id="rId4"/>
            </a:endParaRPr>
          </a:p>
          <a:p>
            <a:pPr marL="158750" indent="0">
              <a:buFontTx/>
              <a:buNone/>
            </a:pPr>
            <a:r>
              <a:rPr lang="en-US" sz="1100" b="0" i="0" u="none" strike="noStrike" cap="none" dirty="0">
                <a:solidFill>
                  <a:srgbClr val="000000"/>
                </a:solidFill>
                <a:effectLst/>
                <a:latin typeface="Arial"/>
                <a:ea typeface="Arial"/>
                <a:cs typeface="Arial"/>
                <a:sym typeface="Arial"/>
                <a:hlinkClick r:id="rId4"/>
              </a:rPr>
              <a:t>Internal business process measures</a:t>
            </a:r>
            <a:r>
              <a:rPr lang="en-US" sz="1100" b="0" i="0" u="none" strike="noStrike" cap="none" dirty="0">
                <a:solidFill>
                  <a:srgbClr val="000000"/>
                </a:solidFill>
                <a:effectLst/>
                <a:latin typeface="Arial"/>
                <a:ea typeface="Arial"/>
                <a:cs typeface="Arial"/>
                <a:sym typeface="Arial"/>
              </a:rPr>
              <a:t> focus on organizational efficiency and answer the question “What must we excel at?” Internal business process measures include production times, delivery efficiency, and new product development speed.</a:t>
            </a:r>
          </a:p>
          <a:p>
            <a:r>
              <a:rPr lang="en-US" sz="1100" b="0" i="0" u="none" strike="noStrike" cap="none" dirty="0">
                <a:solidFill>
                  <a:srgbClr val="000000"/>
                </a:solidFill>
                <a:effectLst/>
                <a:latin typeface="Arial"/>
                <a:ea typeface="Arial"/>
                <a:cs typeface="Arial"/>
                <a:sym typeface="Arial"/>
              </a:rPr>
              <a:t>For example, Toyota’s commitment to lean manufacturing focuses on reducing waste in its production processes. By streamlining assembly lines and improving supply chain coordination, Toyota continuously works to reduce the time it takes to manufacture vehicles while maintaining quality standards.</a:t>
            </a:r>
          </a:p>
          <a:p>
            <a:pPr marL="158750" indent="0">
              <a:buFontTx/>
              <a:buNone/>
            </a:pPr>
            <a:endParaRPr lang="en-US" sz="1100" b="0" i="0" u="none" strike="noStrike" cap="none" dirty="0">
              <a:solidFill>
                <a:srgbClr val="000000"/>
              </a:solidFill>
              <a:effectLst/>
              <a:latin typeface="Arial"/>
              <a:ea typeface="Arial"/>
              <a:cs typeface="Arial"/>
              <a:sym typeface="Arial"/>
              <a:hlinkClick r:id="rId5"/>
            </a:endParaRPr>
          </a:p>
          <a:p>
            <a:pPr marL="158750" indent="0">
              <a:buFontTx/>
              <a:buNone/>
            </a:pPr>
            <a:r>
              <a:rPr lang="en-US" sz="1100" b="0" i="0" u="none" strike="noStrike" cap="none" dirty="0">
                <a:solidFill>
                  <a:srgbClr val="000000"/>
                </a:solidFill>
                <a:effectLst/>
                <a:latin typeface="Arial"/>
                <a:ea typeface="Arial"/>
                <a:cs typeface="Arial"/>
                <a:sym typeface="Arial"/>
                <a:hlinkClick r:id="rId5"/>
              </a:rPr>
              <a:t>Learning and growth measures</a:t>
            </a:r>
            <a:r>
              <a:rPr lang="en-US" sz="1100" b="0" i="0" u="none" strike="noStrike" cap="none" dirty="0">
                <a:solidFill>
                  <a:srgbClr val="000000"/>
                </a:solidFill>
                <a:effectLst/>
                <a:latin typeface="Arial"/>
                <a:ea typeface="Arial"/>
                <a:cs typeface="Arial"/>
                <a:sym typeface="Arial"/>
              </a:rPr>
              <a:t> provide insights into how an organization can continue to innovate and create future value. These metrics answer the question “Can we keep improving and adding value?” They often focus on employee development, innovation capabilities, and adapting to changing market conditions.</a:t>
            </a:r>
          </a:p>
          <a:p>
            <a:r>
              <a:rPr lang="en-US" sz="1100" b="0" i="0" u="none" strike="noStrike" cap="none" dirty="0">
                <a:solidFill>
                  <a:srgbClr val="000000"/>
                </a:solidFill>
                <a:effectLst/>
                <a:latin typeface="Arial"/>
                <a:ea typeface="Arial"/>
                <a:cs typeface="Arial"/>
                <a:sym typeface="Arial"/>
              </a:rPr>
              <a:t>A company like Google, for example, prioritizes learning and growth by offering employees continuous opportunities for training and skill development. This not only keeps the workforce agile and innovative but also ensures that the company remains competitive in a fast-evolving tech landscape. Metrics in this category might include the number of new technologies introduced or the percentage of employees who undergo skill upgrades annually.</a:t>
            </a:r>
          </a:p>
          <a:p>
            <a:endParaRPr dirty="0"/>
          </a:p>
        </p:txBody>
      </p:sp>
      <p:sp>
        <p:nvSpPr>
          <p:cNvPr id="235" name="Google Shape;235;g3633b0bacc7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244637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a:extLst>
            <a:ext uri="{FF2B5EF4-FFF2-40B4-BE49-F238E27FC236}">
              <a16:creationId xmlns:a16="http://schemas.microsoft.com/office/drawing/2014/main" id="{50A2AC3F-EAF3-3EAC-7A14-D65D5765597E}"/>
            </a:ext>
          </a:extLst>
        </p:cNvPr>
        <p:cNvGrpSpPr/>
        <p:nvPr/>
      </p:nvGrpSpPr>
      <p:grpSpPr>
        <a:xfrm>
          <a:off x="0" y="0"/>
          <a:ext cx="0" cy="0"/>
          <a:chOff x="0" y="0"/>
          <a:chExt cx="0" cy="0"/>
        </a:xfrm>
      </p:grpSpPr>
      <p:sp>
        <p:nvSpPr>
          <p:cNvPr id="234" name="Google Shape;234;g3633b0bacc7_0_110:notes">
            <a:extLst>
              <a:ext uri="{FF2B5EF4-FFF2-40B4-BE49-F238E27FC236}">
                <a16:creationId xmlns:a16="http://schemas.microsoft.com/office/drawing/2014/main" id="{BC10A23B-3DE1-F3B8-B44A-E3A96142306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r>
              <a:rPr lang="en-US" sz="1100" b="0" i="0" u="none" strike="noStrike" cap="none" dirty="0">
                <a:solidFill>
                  <a:srgbClr val="000000"/>
                </a:solidFill>
                <a:effectLst/>
                <a:latin typeface="Arial"/>
                <a:ea typeface="Arial"/>
                <a:cs typeface="Arial"/>
                <a:sym typeface="Arial"/>
                <a:hlinkClick r:id="rId3"/>
              </a:rPr>
              <a:t>Customer measures</a:t>
            </a:r>
            <a:r>
              <a:rPr lang="en-US" sz="1100" b="0" i="0" u="none" strike="noStrike" cap="none" dirty="0">
                <a:solidFill>
                  <a:srgbClr val="000000"/>
                </a:solidFill>
                <a:effectLst/>
                <a:latin typeface="Arial"/>
                <a:ea typeface="Arial"/>
                <a:cs typeface="Arial"/>
                <a:sym typeface="Arial"/>
              </a:rPr>
              <a:t> reflect how well a company attracts, satisfies, and retains customers. These measures answer the question “How do customers view us?” Examples include metrics like new customer acquisition rates, customer satisfaction scores, and repeat customer percentages.</a:t>
            </a:r>
          </a:p>
          <a:p>
            <a:r>
              <a:rPr lang="en-US" sz="1100" b="0" i="0" u="none" strike="noStrike" cap="none" dirty="0">
                <a:solidFill>
                  <a:srgbClr val="000000"/>
                </a:solidFill>
                <a:effectLst/>
                <a:latin typeface="Arial"/>
                <a:ea typeface="Arial"/>
                <a:cs typeface="Arial"/>
                <a:sym typeface="Arial"/>
              </a:rPr>
              <a:t>For instance, Amazon emphasizes customer retention by offering services like Amazon Prime, which encourages loyalty through faster shipping, exclusive content, and personalized shopping experiences. Additionally, Amazon gathers extensive customer data to anticipate consumer needs and adapt its offerings </a:t>
            </a:r>
            <a:r>
              <a:rPr lang="en-US" sz="1100" b="0" i="0" u="none" strike="noStrike" cap="none" dirty="0" err="1">
                <a:solidFill>
                  <a:srgbClr val="000000"/>
                </a:solidFill>
                <a:effectLst/>
                <a:latin typeface="Arial"/>
                <a:ea typeface="Arial"/>
                <a:cs typeface="Arial"/>
                <a:sym typeface="Arial"/>
              </a:rPr>
              <a:t>accordingl</a:t>
            </a:r>
            <a:endParaRPr lang="en-US" sz="1100" b="0" i="0" u="none" strike="noStrike" cap="none" dirty="0">
              <a:solidFill>
                <a:srgbClr val="000000"/>
              </a:solidFill>
              <a:effectLst/>
              <a:latin typeface="Arial"/>
              <a:ea typeface="Arial"/>
              <a:cs typeface="Arial"/>
              <a:sym typeface="Arial"/>
            </a:endParaRPr>
          </a:p>
          <a:p>
            <a:endParaRPr lang="en-US" sz="1100" b="0" i="0" u="none" strike="noStrike" cap="none" dirty="0">
              <a:solidFill>
                <a:srgbClr val="000000"/>
              </a:solidFill>
              <a:effectLst/>
              <a:latin typeface="Arial"/>
              <a:ea typeface="Arial"/>
              <a:cs typeface="Arial"/>
              <a:sym typeface="Arial"/>
              <a:hlinkClick r:id="rId4"/>
            </a:endParaRPr>
          </a:p>
          <a:p>
            <a:pPr marL="158750" indent="0">
              <a:buFontTx/>
              <a:buNone/>
            </a:pPr>
            <a:r>
              <a:rPr lang="en-US" sz="1100" b="0" i="0" u="none" strike="noStrike" cap="none" dirty="0">
                <a:solidFill>
                  <a:srgbClr val="000000"/>
                </a:solidFill>
                <a:effectLst/>
                <a:latin typeface="Arial"/>
                <a:ea typeface="Arial"/>
                <a:cs typeface="Arial"/>
                <a:sym typeface="Arial"/>
                <a:hlinkClick r:id="rId4"/>
              </a:rPr>
              <a:t>Internal business process measures</a:t>
            </a:r>
            <a:r>
              <a:rPr lang="en-US" sz="1100" b="0" i="0" u="none" strike="noStrike" cap="none" dirty="0">
                <a:solidFill>
                  <a:srgbClr val="000000"/>
                </a:solidFill>
                <a:effectLst/>
                <a:latin typeface="Arial"/>
                <a:ea typeface="Arial"/>
                <a:cs typeface="Arial"/>
                <a:sym typeface="Arial"/>
              </a:rPr>
              <a:t> focus on organizational efficiency and answer the question “What must we excel at?” Internal business process measures include production times, delivery efficiency, and new product development speed.</a:t>
            </a:r>
          </a:p>
          <a:p>
            <a:r>
              <a:rPr lang="en-US" sz="1100" b="0" i="0" u="none" strike="noStrike" cap="none" dirty="0">
                <a:solidFill>
                  <a:srgbClr val="000000"/>
                </a:solidFill>
                <a:effectLst/>
                <a:latin typeface="Arial"/>
                <a:ea typeface="Arial"/>
                <a:cs typeface="Arial"/>
                <a:sym typeface="Arial"/>
              </a:rPr>
              <a:t>For example, Toyota’s commitment to lean manufacturing focuses on reducing waste in its production processes. By streamlining assembly lines and improving supply chain coordination, Toyota continuously works to reduce the time it takes to manufacture vehicles while maintaining quality standards.</a:t>
            </a:r>
          </a:p>
          <a:p>
            <a:pPr marL="158750" indent="0">
              <a:buFontTx/>
              <a:buNone/>
            </a:pPr>
            <a:endParaRPr lang="en-US" sz="1100" b="0" i="0" u="none" strike="noStrike" cap="none" dirty="0">
              <a:solidFill>
                <a:srgbClr val="000000"/>
              </a:solidFill>
              <a:effectLst/>
              <a:latin typeface="Arial"/>
              <a:ea typeface="Arial"/>
              <a:cs typeface="Arial"/>
              <a:sym typeface="Arial"/>
              <a:hlinkClick r:id="rId5"/>
            </a:endParaRPr>
          </a:p>
          <a:p>
            <a:pPr marL="158750" indent="0">
              <a:buFontTx/>
              <a:buNone/>
            </a:pPr>
            <a:r>
              <a:rPr lang="en-US" sz="1100" b="0" i="0" u="none" strike="noStrike" cap="none" dirty="0">
                <a:solidFill>
                  <a:srgbClr val="000000"/>
                </a:solidFill>
                <a:effectLst/>
                <a:latin typeface="Arial"/>
                <a:ea typeface="Arial"/>
                <a:cs typeface="Arial"/>
                <a:sym typeface="Arial"/>
                <a:hlinkClick r:id="rId5"/>
              </a:rPr>
              <a:t>Learning and growth measures</a:t>
            </a:r>
            <a:r>
              <a:rPr lang="en-US" sz="1100" b="0" i="0" u="none" strike="noStrike" cap="none" dirty="0">
                <a:solidFill>
                  <a:srgbClr val="000000"/>
                </a:solidFill>
                <a:effectLst/>
                <a:latin typeface="Arial"/>
                <a:ea typeface="Arial"/>
                <a:cs typeface="Arial"/>
                <a:sym typeface="Arial"/>
              </a:rPr>
              <a:t> provide insights into how an organization can continue to innovate and create future value. These metrics answer the question “Can we keep improving and adding value?” They often focus on employee development, innovation capabilities, and adapting to changing market conditions.</a:t>
            </a:r>
          </a:p>
          <a:p>
            <a:r>
              <a:rPr lang="en-US" sz="1100" b="0" i="0" u="none" strike="noStrike" cap="none" dirty="0">
                <a:solidFill>
                  <a:srgbClr val="000000"/>
                </a:solidFill>
                <a:effectLst/>
                <a:latin typeface="Arial"/>
                <a:ea typeface="Arial"/>
                <a:cs typeface="Arial"/>
                <a:sym typeface="Arial"/>
              </a:rPr>
              <a:t>A company like Google, for example, prioritizes learning and growth by offering employees continuous opportunities for training and skill development. This not only keeps the workforce agile and innovative but also ensures that the company remains competitive in a fast-evolving tech landscape. Metrics in this category might include the number of new technologies introduced or the percentage of employees who undergo skill upgrades annually.</a:t>
            </a:r>
          </a:p>
          <a:p>
            <a:endParaRPr dirty="0"/>
          </a:p>
        </p:txBody>
      </p:sp>
      <p:sp>
        <p:nvSpPr>
          <p:cNvPr id="235" name="Google Shape;235;g3633b0bacc7_0_110:notes">
            <a:extLst>
              <a:ext uri="{FF2B5EF4-FFF2-40B4-BE49-F238E27FC236}">
                <a16:creationId xmlns:a16="http://schemas.microsoft.com/office/drawing/2014/main" id="{0BCD708E-ED45-5D65-29F9-915811F37A8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251666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a:extLst>
            <a:ext uri="{FF2B5EF4-FFF2-40B4-BE49-F238E27FC236}">
              <a16:creationId xmlns:a16="http://schemas.microsoft.com/office/drawing/2014/main" id="{8459B3B7-47F0-E891-99AE-CADF9D8B38FF}"/>
            </a:ext>
          </a:extLst>
        </p:cNvPr>
        <p:cNvGrpSpPr/>
        <p:nvPr/>
      </p:nvGrpSpPr>
      <p:grpSpPr>
        <a:xfrm>
          <a:off x="0" y="0"/>
          <a:ext cx="0" cy="0"/>
          <a:chOff x="0" y="0"/>
          <a:chExt cx="0" cy="0"/>
        </a:xfrm>
      </p:grpSpPr>
      <p:sp>
        <p:nvSpPr>
          <p:cNvPr id="234" name="Google Shape;234;g3633b0bacc7_0_110:notes">
            <a:extLst>
              <a:ext uri="{FF2B5EF4-FFF2-40B4-BE49-F238E27FC236}">
                <a16:creationId xmlns:a16="http://schemas.microsoft.com/office/drawing/2014/main" id="{F4534BD4-6740-F4C4-A203-827C713D1C0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r>
              <a:rPr lang="en-US" sz="1100" b="0" i="0" u="none" strike="noStrike" cap="none" dirty="0">
                <a:solidFill>
                  <a:srgbClr val="000000"/>
                </a:solidFill>
                <a:effectLst/>
                <a:latin typeface="Arial"/>
                <a:ea typeface="Arial"/>
                <a:cs typeface="Arial"/>
                <a:sym typeface="Arial"/>
                <a:hlinkClick r:id="rId3"/>
              </a:rPr>
              <a:t>Customer measures</a:t>
            </a:r>
            <a:r>
              <a:rPr lang="en-US" sz="1100" b="0" i="0" u="none" strike="noStrike" cap="none" dirty="0">
                <a:solidFill>
                  <a:srgbClr val="000000"/>
                </a:solidFill>
                <a:effectLst/>
                <a:latin typeface="Arial"/>
                <a:ea typeface="Arial"/>
                <a:cs typeface="Arial"/>
                <a:sym typeface="Arial"/>
              </a:rPr>
              <a:t> reflect how well a company attracts, satisfies, and retains customers. These measures answer the question “How do customers view us?” Examples include metrics like new customer acquisition rates, customer satisfaction scores, and repeat customer percentages.</a:t>
            </a:r>
          </a:p>
          <a:p>
            <a:r>
              <a:rPr lang="en-US" sz="1100" b="0" i="0" u="none" strike="noStrike" cap="none" dirty="0">
                <a:solidFill>
                  <a:srgbClr val="000000"/>
                </a:solidFill>
                <a:effectLst/>
                <a:latin typeface="Arial"/>
                <a:ea typeface="Arial"/>
                <a:cs typeface="Arial"/>
                <a:sym typeface="Arial"/>
              </a:rPr>
              <a:t>For instance, Amazon emphasizes customer retention by offering services like Amazon Prime, which encourages loyalty through faster shipping, exclusive content, and personalized shopping experiences. Additionally, Amazon gathers extensive customer data to anticipate consumer needs and adapt its offerings </a:t>
            </a:r>
            <a:r>
              <a:rPr lang="en-US" sz="1100" b="0" i="0" u="none" strike="noStrike" cap="none" dirty="0" err="1">
                <a:solidFill>
                  <a:srgbClr val="000000"/>
                </a:solidFill>
                <a:effectLst/>
                <a:latin typeface="Arial"/>
                <a:ea typeface="Arial"/>
                <a:cs typeface="Arial"/>
                <a:sym typeface="Arial"/>
              </a:rPr>
              <a:t>accordingl</a:t>
            </a:r>
            <a:endParaRPr lang="en-US" sz="1100" b="0" i="0" u="none" strike="noStrike" cap="none" dirty="0">
              <a:solidFill>
                <a:srgbClr val="000000"/>
              </a:solidFill>
              <a:effectLst/>
              <a:latin typeface="Arial"/>
              <a:ea typeface="Arial"/>
              <a:cs typeface="Arial"/>
              <a:sym typeface="Arial"/>
            </a:endParaRPr>
          </a:p>
          <a:p>
            <a:endParaRPr lang="en-US" sz="1100" b="0" i="0" u="none" strike="noStrike" cap="none" dirty="0">
              <a:solidFill>
                <a:srgbClr val="000000"/>
              </a:solidFill>
              <a:effectLst/>
              <a:latin typeface="Arial"/>
              <a:ea typeface="Arial"/>
              <a:cs typeface="Arial"/>
              <a:sym typeface="Arial"/>
              <a:hlinkClick r:id="rId4"/>
            </a:endParaRPr>
          </a:p>
          <a:p>
            <a:pPr marL="158750" indent="0">
              <a:buFontTx/>
              <a:buNone/>
            </a:pPr>
            <a:r>
              <a:rPr lang="en-US" sz="1100" b="0" i="0" u="none" strike="noStrike" cap="none" dirty="0">
                <a:solidFill>
                  <a:srgbClr val="000000"/>
                </a:solidFill>
                <a:effectLst/>
                <a:latin typeface="Arial"/>
                <a:ea typeface="Arial"/>
                <a:cs typeface="Arial"/>
                <a:sym typeface="Arial"/>
                <a:hlinkClick r:id="rId4"/>
              </a:rPr>
              <a:t>Internal business process measures</a:t>
            </a:r>
            <a:r>
              <a:rPr lang="en-US" sz="1100" b="0" i="0" u="none" strike="noStrike" cap="none" dirty="0">
                <a:solidFill>
                  <a:srgbClr val="000000"/>
                </a:solidFill>
                <a:effectLst/>
                <a:latin typeface="Arial"/>
                <a:ea typeface="Arial"/>
                <a:cs typeface="Arial"/>
                <a:sym typeface="Arial"/>
              </a:rPr>
              <a:t> focus on organizational efficiency and answer the question “What must we excel at?” Internal business process measures include production times, delivery efficiency, and new product development speed.</a:t>
            </a:r>
          </a:p>
          <a:p>
            <a:r>
              <a:rPr lang="en-US" sz="1100" b="0" i="0" u="none" strike="noStrike" cap="none" dirty="0">
                <a:solidFill>
                  <a:srgbClr val="000000"/>
                </a:solidFill>
                <a:effectLst/>
                <a:latin typeface="Arial"/>
                <a:ea typeface="Arial"/>
                <a:cs typeface="Arial"/>
                <a:sym typeface="Arial"/>
              </a:rPr>
              <a:t>For example, Toyota’s commitment to lean manufacturing focuses on reducing waste in its production processes. By streamlining assembly lines and improving supply chain coordination, Toyota continuously works to reduce the time it takes to manufacture vehicles while maintaining quality standards.</a:t>
            </a:r>
          </a:p>
          <a:p>
            <a:pPr marL="158750" indent="0">
              <a:buFontTx/>
              <a:buNone/>
            </a:pPr>
            <a:endParaRPr lang="en-US" sz="1100" b="0" i="0" u="none" strike="noStrike" cap="none" dirty="0">
              <a:solidFill>
                <a:srgbClr val="000000"/>
              </a:solidFill>
              <a:effectLst/>
              <a:latin typeface="Arial"/>
              <a:ea typeface="Arial"/>
              <a:cs typeface="Arial"/>
              <a:sym typeface="Arial"/>
              <a:hlinkClick r:id="rId5"/>
            </a:endParaRPr>
          </a:p>
          <a:p>
            <a:pPr marL="158750" indent="0">
              <a:buFontTx/>
              <a:buNone/>
            </a:pPr>
            <a:r>
              <a:rPr lang="en-US" sz="1100" b="0" i="0" u="none" strike="noStrike" cap="none" dirty="0">
                <a:solidFill>
                  <a:srgbClr val="000000"/>
                </a:solidFill>
                <a:effectLst/>
                <a:latin typeface="Arial"/>
                <a:ea typeface="Arial"/>
                <a:cs typeface="Arial"/>
                <a:sym typeface="Arial"/>
                <a:hlinkClick r:id="rId5"/>
              </a:rPr>
              <a:t>Learning and growth measures</a:t>
            </a:r>
            <a:r>
              <a:rPr lang="en-US" sz="1100" b="0" i="0" u="none" strike="noStrike" cap="none" dirty="0">
                <a:solidFill>
                  <a:srgbClr val="000000"/>
                </a:solidFill>
                <a:effectLst/>
                <a:latin typeface="Arial"/>
                <a:ea typeface="Arial"/>
                <a:cs typeface="Arial"/>
                <a:sym typeface="Arial"/>
              </a:rPr>
              <a:t> provide insights into how an organization can continue to innovate and create future value. These metrics answer the question “Can we keep improving and adding value?” They often focus on employee development, innovation capabilities, and adapting to changing market conditions.</a:t>
            </a:r>
          </a:p>
          <a:p>
            <a:r>
              <a:rPr lang="en-US" sz="1100" b="0" i="0" u="none" strike="noStrike" cap="none" dirty="0">
                <a:solidFill>
                  <a:srgbClr val="000000"/>
                </a:solidFill>
                <a:effectLst/>
                <a:latin typeface="Arial"/>
                <a:ea typeface="Arial"/>
                <a:cs typeface="Arial"/>
                <a:sym typeface="Arial"/>
              </a:rPr>
              <a:t>A company like Google, for example, prioritizes learning and growth by offering employees continuous opportunities for training and skill development. This not only keeps the workforce agile and innovative but also ensures that the company remains competitive in a fast-evolving tech landscape. Metrics in this category might include the number of new technologies introduced or the percentage of employees who undergo skill upgrades annually.</a:t>
            </a:r>
          </a:p>
          <a:p>
            <a:endParaRPr dirty="0"/>
          </a:p>
        </p:txBody>
      </p:sp>
      <p:sp>
        <p:nvSpPr>
          <p:cNvPr id="235" name="Google Shape;235;g3633b0bacc7_0_110:notes">
            <a:extLst>
              <a:ext uri="{FF2B5EF4-FFF2-40B4-BE49-F238E27FC236}">
                <a16:creationId xmlns:a16="http://schemas.microsoft.com/office/drawing/2014/main" id="{0DB9F88B-F48F-4E03-E51E-21A0023E2E3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982113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a:extLst>
            <a:ext uri="{FF2B5EF4-FFF2-40B4-BE49-F238E27FC236}">
              <a16:creationId xmlns:a16="http://schemas.microsoft.com/office/drawing/2014/main" id="{A32D6C09-34F0-8188-9C32-EC691AF3F737}"/>
            </a:ext>
          </a:extLst>
        </p:cNvPr>
        <p:cNvGrpSpPr/>
        <p:nvPr/>
      </p:nvGrpSpPr>
      <p:grpSpPr>
        <a:xfrm>
          <a:off x="0" y="0"/>
          <a:ext cx="0" cy="0"/>
          <a:chOff x="0" y="0"/>
          <a:chExt cx="0" cy="0"/>
        </a:xfrm>
      </p:grpSpPr>
      <p:sp>
        <p:nvSpPr>
          <p:cNvPr id="234" name="Google Shape;234;g3633b0bacc7_0_110:notes">
            <a:extLst>
              <a:ext uri="{FF2B5EF4-FFF2-40B4-BE49-F238E27FC236}">
                <a16:creationId xmlns:a16="http://schemas.microsoft.com/office/drawing/2014/main" id="{329B8E78-D918-1CBD-EF20-E384B705FD2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r>
              <a:rPr lang="en-US" sz="1100" b="0" i="0" u="none" strike="noStrike" cap="none" dirty="0">
                <a:solidFill>
                  <a:srgbClr val="000000"/>
                </a:solidFill>
                <a:effectLst/>
                <a:latin typeface="Arial"/>
                <a:ea typeface="Arial"/>
                <a:cs typeface="Arial"/>
                <a:sym typeface="Arial"/>
                <a:hlinkClick r:id="rId3"/>
              </a:rPr>
              <a:t>Customer measures</a:t>
            </a:r>
            <a:r>
              <a:rPr lang="en-US" sz="1100" b="0" i="0" u="none" strike="noStrike" cap="none" dirty="0">
                <a:solidFill>
                  <a:srgbClr val="000000"/>
                </a:solidFill>
                <a:effectLst/>
                <a:latin typeface="Arial"/>
                <a:ea typeface="Arial"/>
                <a:cs typeface="Arial"/>
                <a:sym typeface="Arial"/>
              </a:rPr>
              <a:t> reflect how well a company attracts, satisfies, and retains customers. These measures answer the question “How do customers view us?” Examples include metrics like new customer acquisition rates, customer satisfaction scores, and repeat customer percentages.</a:t>
            </a:r>
          </a:p>
          <a:p>
            <a:r>
              <a:rPr lang="en-US" sz="1100" b="0" i="0" u="none" strike="noStrike" cap="none" dirty="0">
                <a:solidFill>
                  <a:srgbClr val="000000"/>
                </a:solidFill>
                <a:effectLst/>
                <a:latin typeface="Arial"/>
                <a:ea typeface="Arial"/>
                <a:cs typeface="Arial"/>
                <a:sym typeface="Arial"/>
              </a:rPr>
              <a:t>For instance, Amazon emphasizes customer retention by offering services like Amazon Prime, which encourages loyalty through faster shipping, exclusive content, and personalized shopping experiences. Additionally, Amazon gathers extensive customer data to anticipate consumer needs and adapt its offerings </a:t>
            </a:r>
            <a:r>
              <a:rPr lang="en-US" sz="1100" b="0" i="0" u="none" strike="noStrike" cap="none" dirty="0" err="1">
                <a:solidFill>
                  <a:srgbClr val="000000"/>
                </a:solidFill>
                <a:effectLst/>
                <a:latin typeface="Arial"/>
                <a:ea typeface="Arial"/>
                <a:cs typeface="Arial"/>
                <a:sym typeface="Arial"/>
              </a:rPr>
              <a:t>accordingl</a:t>
            </a:r>
            <a:endParaRPr lang="en-US" sz="1100" b="0" i="0" u="none" strike="noStrike" cap="none" dirty="0">
              <a:solidFill>
                <a:srgbClr val="000000"/>
              </a:solidFill>
              <a:effectLst/>
              <a:latin typeface="Arial"/>
              <a:ea typeface="Arial"/>
              <a:cs typeface="Arial"/>
              <a:sym typeface="Arial"/>
            </a:endParaRPr>
          </a:p>
          <a:p>
            <a:endParaRPr lang="en-US" sz="1100" b="0" i="0" u="none" strike="noStrike" cap="none" dirty="0">
              <a:solidFill>
                <a:srgbClr val="000000"/>
              </a:solidFill>
              <a:effectLst/>
              <a:latin typeface="Arial"/>
              <a:ea typeface="Arial"/>
              <a:cs typeface="Arial"/>
              <a:sym typeface="Arial"/>
              <a:hlinkClick r:id="rId4"/>
            </a:endParaRPr>
          </a:p>
          <a:p>
            <a:pPr marL="158750" indent="0">
              <a:buFontTx/>
              <a:buNone/>
            </a:pPr>
            <a:r>
              <a:rPr lang="en-US" sz="1100" b="0" i="0" u="none" strike="noStrike" cap="none" dirty="0">
                <a:solidFill>
                  <a:srgbClr val="000000"/>
                </a:solidFill>
                <a:effectLst/>
                <a:latin typeface="Arial"/>
                <a:ea typeface="Arial"/>
                <a:cs typeface="Arial"/>
                <a:sym typeface="Arial"/>
                <a:hlinkClick r:id="rId4"/>
              </a:rPr>
              <a:t>Internal business process measures</a:t>
            </a:r>
            <a:r>
              <a:rPr lang="en-US" sz="1100" b="0" i="0" u="none" strike="noStrike" cap="none" dirty="0">
                <a:solidFill>
                  <a:srgbClr val="000000"/>
                </a:solidFill>
                <a:effectLst/>
                <a:latin typeface="Arial"/>
                <a:ea typeface="Arial"/>
                <a:cs typeface="Arial"/>
                <a:sym typeface="Arial"/>
              </a:rPr>
              <a:t> focus on organizational efficiency and answer the question “What must we excel at?” Internal business process measures include production times, delivery efficiency, and new product development speed.</a:t>
            </a:r>
          </a:p>
          <a:p>
            <a:r>
              <a:rPr lang="en-US" sz="1100" b="0" i="0" u="none" strike="noStrike" cap="none" dirty="0">
                <a:solidFill>
                  <a:srgbClr val="000000"/>
                </a:solidFill>
                <a:effectLst/>
                <a:latin typeface="Arial"/>
                <a:ea typeface="Arial"/>
                <a:cs typeface="Arial"/>
                <a:sym typeface="Arial"/>
              </a:rPr>
              <a:t>For example, Toyota’s commitment to lean manufacturing focuses on reducing waste in its production processes. By streamlining assembly lines and improving supply chain coordination, Toyota continuously works to reduce the time it takes to manufacture vehicles while maintaining quality standards.</a:t>
            </a:r>
          </a:p>
          <a:p>
            <a:pPr marL="158750" indent="0">
              <a:buFontTx/>
              <a:buNone/>
            </a:pPr>
            <a:endParaRPr lang="en-US" sz="1100" b="0" i="0" u="none" strike="noStrike" cap="none" dirty="0">
              <a:solidFill>
                <a:srgbClr val="000000"/>
              </a:solidFill>
              <a:effectLst/>
              <a:latin typeface="Arial"/>
              <a:ea typeface="Arial"/>
              <a:cs typeface="Arial"/>
              <a:sym typeface="Arial"/>
              <a:hlinkClick r:id="rId5"/>
            </a:endParaRPr>
          </a:p>
          <a:p>
            <a:pPr marL="158750" indent="0">
              <a:buFontTx/>
              <a:buNone/>
            </a:pPr>
            <a:r>
              <a:rPr lang="en-US" sz="1100" b="0" i="0" u="none" strike="noStrike" cap="none" dirty="0">
                <a:solidFill>
                  <a:srgbClr val="000000"/>
                </a:solidFill>
                <a:effectLst/>
                <a:latin typeface="Arial"/>
                <a:ea typeface="Arial"/>
                <a:cs typeface="Arial"/>
                <a:sym typeface="Arial"/>
                <a:hlinkClick r:id="rId5"/>
              </a:rPr>
              <a:t>Learning and growth measures</a:t>
            </a:r>
            <a:r>
              <a:rPr lang="en-US" sz="1100" b="0" i="0" u="none" strike="noStrike" cap="none" dirty="0">
                <a:solidFill>
                  <a:srgbClr val="000000"/>
                </a:solidFill>
                <a:effectLst/>
                <a:latin typeface="Arial"/>
                <a:ea typeface="Arial"/>
                <a:cs typeface="Arial"/>
                <a:sym typeface="Arial"/>
              </a:rPr>
              <a:t> provide insights into how an organization can continue to innovate and create future value. These metrics answer the question “Can we keep improving and adding value?” They often focus on employee development, innovation capabilities, and adapting to changing market conditions.</a:t>
            </a:r>
          </a:p>
          <a:p>
            <a:r>
              <a:rPr lang="en-US" sz="1100" b="0" i="0" u="none" strike="noStrike" cap="none" dirty="0">
                <a:solidFill>
                  <a:srgbClr val="000000"/>
                </a:solidFill>
                <a:effectLst/>
                <a:latin typeface="Arial"/>
                <a:ea typeface="Arial"/>
                <a:cs typeface="Arial"/>
                <a:sym typeface="Arial"/>
              </a:rPr>
              <a:t>A company like Google, for example, prioritizes learning and growth by offering employees continuous opportunities for training and skill development. This not only keeps the workforce agile and innovative but also ensures that the company remains competitive in a fast-evolving tech landscape. Metrics in this category might include the number of new technologies introduced or the percentage of employees who undergo skill upgrades annually.</a:t>
            </a:r>
          </a:p>
          <a:p>
            <a:endParaRPr dirty="0"/>
          </a:p>
        </p:txBody>
      </p:sp>
      <p:sp>
        <p:nvSpPr>
          <p:cNvPr id="235" name="Google Shape;235;g3633b0bacc7_0_110:notes">
            <a:extLst>
              <a:ext uri="{FF2B5EF4-FFF2-40B4-BE49-F238E27FC236}">
                <a16:creationId xmlns:a16="http://schemas.microsoft.com/office/drawing/2014/main" id="{B34F5432-2157-890C-8D6A-92967863FD3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54146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633b0bacc7_0_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FontTx/>
              <a:buNone/>
            </a:pPr>
            <a:r>
              <a:rPr lang="en-US" sz="1100" b="0" i="0" u="none" strike="noStrike" cap="none" dirty="0">
                <a:solidFill>
                  <a:srgbClr val="000000"/>
                </a:solidFill>
                <a:effectLst/>
                <a:latin typeface="Arial"/>
                <a:ea typeface="Arial"/>
                <a:cs typeface="Arial"/>
                <a:sym typeface="Arial"/>
              </a:rPr>
              <a:t>Understanding organizational performance requires a multidimensional approach. Just as a pilot must monitor multiple gauges, such as altitude, airspeed, and fuel level, managers must track various performance metrics to ensure their organizations stay on course. While various financial performance measures are essential indicators, they are only one component of the bigger picture.</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To help managers assess performance beyond just financial measures, Harvard professors Robert Kaplan and David Norton developed the </a:t>
            </a:r>
            <a:r>
              <a:rPr lang="en-US" sz="1100" b="0" i="0" u="none" strike="noStrike" cap="none" dirty="0">
                <a:solidFill>
                  <a:srgbClr val="000000"/>
                </a:solidFill>
                <a:effectLst/>
                <a:latin typeface="Arial"/>
                <a:ea typeface="Arial"/>
                <a:cs typeface="Arial"/>
                <a:sym typeface="Arial"/>
                <a:hlinkClick r:id="rId3"/>
              </a:rPr>
              <a:t>balanced scorecard</a:t>
            </a:r>
            <a:r>
              <a:rPr lang="en-US" sz="1100" b="0" i="0" u="none" strike="noStrike" cap="none" dirty="0">
                <a:solidFill>
                  <a:srgbClr val="000000"/>
                </a:solidFill>
                <a:effectLst/>
                <a:latin typeface="Arial"/>
                <a:ea typeface="Arial"/>
                <a:cs typeface="Arial"/>
                <a:sym typeface="Arial"/>
              </a:rPr>
              <a:t>. This tool encourages a broader evaluation of an organization’s performance by focusing on multiple key areas. The balanced scorecard framework emphasizes a balance between financial indicators and other critical measures that influence long-term success.</a:t>
            </a:r>
          </a:p>
          <a:p>
            <a:pPr marL="158750" indent="0">
              <a:buFontTx/>
              <a:buNone/>
            </a:pPr>
            <a:endParaRPr lang="en-US" sz="1100" b="0" i="0" u="none" strike="noStrike" cap="none" dirty="0">
              <a:solidFill>
                <a:srgbClr val="000000"/>
              </a:solidFill>
              <a:effectLst/>
              <a:latin typeface="Arial"/>
              <a:ea typeface="Arial"/>
              <a:cs typeface="Arial"/>
              <a:sym typeface="Arial"/>
            </a:endParaRPr>
          </a:p>
          <a:p>
            <a:pPr marL="158750" indent="0">
              <a:buFontTx/>
              <a:buNone/>
            </a:pPr>
            <a:r>
              <a:rPr lang="en-US" sz="1100" b="0" i="0" u="none" strike="noStrike" cap="none" dirty="0">
                <a:solidFill>
                  <a:srgbClr val="000000"/>
                </a:solidFill>
                <a:effectLst/>
                <a:latin typeface="Arial"/>
                <a:ea typeface="Arial"/>
                <a:cs typeface="Arial"/>
                <a:sym typeface="Arial"/>
              </a:rPr>
              <a:t>The balanced scorecard suggests that managers track performance across four perspectives: financial, customer, internal business processes, and employee learning and growth. We reviewed the financial measures in </a:t>
            </a:r>
            <a:r>
              <a:rPr lang="en-US" sz="1100" b="0" i="0" u="sng" strike="noStrike" cap="none" dirty="0">
                <a:solidFill>
                  <a:srgbClr val="000000"/>
                </a:solidFill>
                <a:effectLst/>
                <a:latin typeface="Arial"/>
                <a:ea typeface="Arial"/>
                <a:cs typeface="Arial"/>
                <a:sym typeface="Arial"/>
                <a:hlinkClick r:id="rId4"/>
              </a:rPr>
              <a:t>section 3.4</a:t>
            </a:r>
            <a:r>
              <a:rPr lang="en-US" sz="1100" b="0" i="0" u="none" strike="noStrike" cap="none" dirty="0">
                <a:solidFill>
                  <a:srgbClr val="000000"/>
                </a:solidFill>
                <a:effectLst/>
                <a:latin typeface="Arial"/>
                <a:ea typeface="Arial"/>
                <a:cs typeface="Arial"/>
                <a:sym typeface="Arial"/>
              </a:rPr>
              <a:t>. Here we focus on the additional measures in the balanced scorecard: customer measures, internal business processes measures, and employee learning and growth measures.</a:t>
            </a:r>
            <a:br>
              <a:rPr lang="en-US" dirty="0"/>
            </a:br>
            <a:endParaRPr dirty="0"/>
          </a:p>
        </p:txBody>
      </p:sp>
      <p:sp>
        <p:nvSpPr>
          <p:cNvPr id="224" name="Google Shape;224;g3633b0bacc7_0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987929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3633b0bacc7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3" name="Google Shape;243;g3633b0bacc7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27161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370678dc45d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g370678dc45d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37909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3633b0bacc7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1" name="Google Shape;251;g3633b0bacc7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389220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37097d46719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0" name="Google Shape;260;g37097d46719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96312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0" name="Google Shape;33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0" name="Google Shape;33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935188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a:extLst>
            <a:ext uri="{FF2B5EF4-FFF2-40B4-BE49-F238E27FC236}">
              <a16:creationId xmlns:a16="http://schemas.microsoft.com/office/drawing/2014/main" id="{D64F072B-AD13-1FD9-6713-553904F918E0}"/>
            </a:ext>
          </a:extLst>
        </p:cNvPr>
        <p:cNvGrpSpPr/>
        <p:nvPr/>
      </p:nvGrpSpPr>
      <p:grpSpPr>
        <a:xfrm>
          <a:off x="0" y="0"/>
          <a:ext cx="0" cy="0"/>
          <a:chOff x="0" y="0"/>
          <a:chExt cx="0" cy="0"/>
        </a:xfrm>
      </p:grpSpPr>
      <p:sp>
        <p:nvSpPr>
          <p:cNvPr id="329" name="Google Shape;329;p19:notes">
            <a:extLst>
              <a:ext uri="{FF2B5EF4-FFF2-40B4-BE49-F238E27FC236}">
                <a16:creationId xmlns:a16="http://schemas.microsoft.com/office/drawing/2014/main" id="{E9FC5CBA-4112-42F3-B996-E6AC6F67DE3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0" name="Google Shape;330;p19:notes">
            <a:extLst>
              <a:ext uri="{FF2B5EF4-FFF2-40B4-BE49-F238E27FC236}">
                <a16:creationId xmlns:a16="http://schemas.microsoft.com/office/drawing/2014/main" id="{CFC376C1-50DD-58EE-C46A-B043EF752B3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240508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7097d46719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1" name="Google Shape;271;g37097d46719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629384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a:extLst>
            <a:ext uri="{FF2B5EF4-FFF2-40B4-BE49-F238E27FC236}">
              <a16:creationId xmlns:a16="http://schemas.microsoft.com/office/drawing/2014/main" id="{F9586E56-E661-3A94-D8D2-025045A01514}"/>
            </a:ext>
          </a:extLst>
        </p:cNvPr>
        <p:cNvGrpSpPr/>
        <p:nvPr/>
      </p:nvGrpSpPr>
      <p:grpSpPr>
        <a:xfrm>
          <a:off x="0" y="0"/>
          <a:ext cx="0" cy="0"/>
          <a:chOff x="0" y="0"/>
          <a:chExt cx="0" cy="0"/>
        </a:xfrm>
      </p:grpSpPr>
      <p:sp>
        <p:nvSpPr>
          <p:cNvPr id="259" name="Google Shape;259;g37097d46719_0_1:notes">
            <a:extLst>
              <a:ext uri="{FF2B5EF4-FFF2-40B4-BE49-F238E27FC236}">
                <a16:creationId xmlns:a16="http://schemas.microsoft.com/office/drawing/2014/main" id="{8463F926-BF1E-ABD4-07B3-E1E491DB4AE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0" name="Google Shape;260;g37097d46719_0_1:notes">
            <a:extLst>
              <a:ext uri="{FF2B5EF4-FFF2-40B4-BE49-F238E27FC236}">
                <a16:creationId xmlns:a16="http://schemas.microsoft.com/office/drawing/2014/main" id="{AA904D10-6F40-0914-16C3-B99C3DC4A8F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43475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8" name="Google Shape;338;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5313931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370678dc45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6" name="Google Shape;346;g370678dc45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13297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370678dc45d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4" name="Google Shape;354;g370678dc45d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818925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a:extLst>
            <a:ext uri="{FF2B5EF4-FFF2-40B4-BE49-F238E27FC236}">
              <a16:creationId xmlns:a16="http://schemas.microsoft.com/office/drawing/2014/main" id="{7EB18813-9FB2-85A9-9949-7EE7AC830EC3}"/>
            </a:ext>
          </a:extLst>
        </p:cNvPr>
        <p:cNvGrpSpPr/>
        <p:nvPr/>
      </p:nvGrpSpPr>
      <p:grpSpPr>
        <a:xfrm>
          <a:off x="0" y="0"/>
          <a:ext cx="0" cy="0"/>
          <a:chOff x="0" y="0"/>
          <a:chExt cx="0" cy="0"/>
        </a:xfrm>
      </p:grpSpPr>
      <p:sp>
        <p:nvSpPr>
          <p:cNvPr id="121" name="Google Shape;121;p3:notes">
            <a:extLst>
              <a:ext uri="{FF2B5EF4-FFF2-40B4-BE49-F238E27FC236}">
                <a16:creationId xmlns:a16="http://schemas.microsoft.com/office/drawing/2014/main" id="{9E785147-2B5A-9183-3B9D-730EE0AE795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22" name="Google Shape;122;p3:notes">
            <a:extLst>
              <a:ext uri="{FF2B5EF4-FFF2-40B4-BE49-F238E27FC236}">
                <a16:creationId xmlns:a16="http://schemas.microsoft.com/office/drawing/2014/main" id="{7CBF002C-F9E4-8BE6-5D78-32953E6BB04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39124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2" name="Google Shape;12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87864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a:extLst>
            <a:ext uri="{FF2B5EF4-FFF2-40B4-BE49-F238E27FC236}">
              <a16:creationId xmlns:a16="http://schemas.microsoft.com/office/drawing/2014/main" id="{D8EA4E7D-FB48-D173-4698-BBE7EFB0E4B5}"/>
            </a:ext>
          </a:extLst>
        </p:cNvPr>
        <p:cNvGrpSpPr/>
        <p:nvPr/>
      </p:nvGrpSpPr>
      <p:grpSpPr>
        <a:xfrm>
          <a:off x="0" y="0"/>
          <a:ext cx="0" cy="0"/>
          <a:chOff x="0" y="0"/>
          <a:chExt cx="0" cy="0"/>
        </a:xfrm>
      </p:grpSpPr>
      <p:sp>
        <p:nvSpPr>
          <p:cNvPr id="121" name="Google Shape;121;p3:notes">
            <a:extLst>
              <a:ext uri="{FF2B5EF4-FFF2-40B4-BE49-F238E27FC236}">
                <a16:creationId xmlns:a16="http://schemas.microsoft.com/office/drawing/2014/main" id="{CB54C2F1-4B17-4AC2-4642-C229A96E6A0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2" name="Google Shape;122;p3:notes">
            <a:extLst>
              <a:ext uri="{FF2B5EF4-FFF2-40B4-BE49-F238E27FC236}">
                <a16:creationId xmlns:a16="http://schemas.microsoft.com/office/drawing/2014/main" id="{73C893D1-D9F6-EAED-2EA0-611D5398997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16672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a:extLst>
            <a:ext uri="{FF2B5EF4-FFF2-40B4-BE49-F238E27FC236}">
              <a16:creationId xmlns:a16="http://schemas.microsoft.com/office/drawing/2014/main" id="{466EEBAB-3D96-C770-10EE-34C4AC637756}"/>
            </a:ext>
          </a:extLst>
        </p:cNvPr>
        <p:cNvGrpSpPr/>
        <p:nvPr/>
      </p:nvGrpSpPr>
      <p:grpSpPr>
        <a:xfrm>
          <a:off x="0" y="0"/>
          <a:ext cx="0" cy="0"/>
          <a:chOff x="0" y="0"/>
          <a:chExt cx="0" cy="0"/>
        </a:xfrm>
      </p:grpSpPr>
      <p:sp>
        <p:nvSpPr>
          <p:cNvPr id="281" name="Google Shape;281;p8:notes">
            <a:extLst>
              <a:ext uri="{FF2B5EF4-FFF2-40B4-BE49-F238E27FC236}">
                <a16:creationId xmlns:a16="http://schemas.microsoft.com/office/drawing/2014/main" id="{C0272A66-2E80-523F-7B89-5DEA28A4571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2" name="Google Shape;282;p8:notes">
            <a:extLst>
              <a:ext uri="{FF2B5EF4-FFF2-40B4-BE49-F238E27FC236}">
                <a16:creationId xmlns:a16="http://schemas.microsoft.com/office/drawing/2014/main" id="{ABD7DE09-3561-204C-F42E-E802E6656CF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8234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2" name="Google Shape;28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5442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userDrawn="1">
  <p:cSld name="Master 1">
    <p:spTree>
      <p:nvGrpSpPr>
        <p:cNvPr id="1" name="Shape 11"/>
        <p:cNvGrpSpPr/>
        <p:nvPr/>
      </p:nvGrpSpPr>
      <p:grpSpPr>
        <a:xfrm>
          <a:off x="0" y="0"/>
          <a:ext cx="0" cy="0"/>
          <a:chOff x="0" y="0"/>
          <a:chExt cx="0" cy="0"/>
        </a:xfrm>
      </p:grpSpPr>
      <p:sp>
        <p:nvSpPr>
          <p:cNvPr id="2" name="Title 1">
            <a:extLst>
              <a:ext uri="{FF2B5EF4-FFF2-40B4-BE49-F238E27FC236}">
                <a16:creationId xmlns:a16="http://schemas.microsoft.com/office/drawing/2014/main" id="{97A11005-BCAD-118D-45D8-2AFDBB42C589}"/>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BD3E3E92-83BB-C926-6395-1FF272D11007}"/>
              </a:ext>
            </a:extLst>
          </p:cNvPr>
          <p:cNvSpPr>
            <a:spLocks noGrp="1"/>
          </p:cNvSpPr>
          <p:nvPr>
            <p:ph sz="quarter" idx="10" hasCustomPrompt="1"/>
          </p:nvPr>
        </p:nvSpPr>
        <p:spPr>
          <a:xfrm>
            <a:off x="673100" y="1803400"/>
            <a:ext cx="16992600" cy="7823200"/>
          </a:xfrm>
        </p:spPr>
        <p:txBody>
          <a:bodyPr/>
          <a:lstStyle>
            <a:lvl1pPr marL="25400" indent="0">
              <a:buNone/>
              <a:defRPr/>
            </a:lvl1pPr>
          </a:lstStyle>
          <a:p>
            <a:pPr lvl="0"/>
            <a:r>
              <a:rPr lang="en-US" dirty="0"/>
              <a:t> </a:t>
            </a:r>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3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31"/>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31"/>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3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3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3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3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32"/>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32"/>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32"/>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32"/>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3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3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3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3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34"/>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34"/>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34"/>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3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3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3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35"/>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35"/>
          <p:cNvSpPr>
            <a:spLocks noGrp="1"/>
          </p:cNvSpPr>
          <p:nvPr>
            <p:ph type="pic" idx="2"/>
          </p:nvPr>
        </p:nvSpPr>
        <p:spPr>
          <a:xfrm>
            <a:off x="1792288" y="612775"/>
            <a:ext cx="5486400" cy="4114800"/>
          </a:xfrm>
          <a:prstGeom prst="rect">
            <a:avLst/>
          </a:prstGeom>
          <a:noFill/>
          <a:ln>
            <a:noFill/>
          </a:ln>
        </p:spPr>
      </p:sp>
      <p:sp>
        <p:nvSpPr>
          <p:cNvPr id="64" name="Google Shape;64;p35"/>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3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3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3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36"/>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3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3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7"/>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37"/>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3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3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preserve="1" userDrawn="1">
  <p:cSld name="master 2">
    <p:spTree>
      <p:nvGrpSpPr>
        <p:cNvPr id="1" name="Shape 11"/>
        <p:cNvGrpSpPr/>
        <p:nvPr/>
      </p:nvGrpSpPr>
      <p:grpSpPr>
        <a:xfrm>
          <a:off x="0" y="0"/>
          <a:ext cx="0" cy="0"/>
          <a:chOff x="0" y="0"/>
          <a:chExt cx="0" cy="0"/>
        </a:xfrm>
      </p:grpSpPr>
      <p:sp>
        <p:nvSpPr>
          <p:cNvPr id="2" name="Title 1">
            <a:extLst>
              <a:ext uri="{FF2B5EF4-FFF2-40B4-BE49-F238E27FC236}">
                <a16:creationId xmlns:a16="http://schemas.microsoft.com/office/drawing/2014/main" id="{97A11005-BCAD-118D-45D8-2AFDBB42C589}"/>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BD3E3E92-83BB-C926-6395-1FF272D11007}"/>
              </a:ext>
            </a:extLst>
          </p:cNvPr>
          <p:cNvSpPr>
            <a:spLocks noGrp="1"/>
          </p:cNvSpPr>
          <p:nvPr>
            <p:ph sz="quarter" idx="10" hasCustomPrompt="1"/>
          </p:nvPr>
        </p:nvSpPr>
        <p:spPr>
          <a:xfrm>
            <a:off x="673100" y="1803400"/>
            <a:ext cx="6489700" cy="4064000"/>
          </a:xfrm>
        </p:spPr>
        <p:txBody>
          <a:bodyPr/>
          <a:lstStyle>
            <a:lvl1pPr marL="25400" indent="0">
              <a:buNone/>
              <a:defRPr/>
            </a:lvl1pPr>
          </a:lstStyle>
          <a:p>
            <a:pPr lvl="0"/>
            <a:r>
              <a:rPr lang="en-US" dirty="0"/>
              <a:t> </a:t>
            </a:r>
            <a:endParaRPr lang="en-IN" dirty="0"/>
          </a:p>
        </p:txBody>
      </p:sp>
      <p:sp>
        <p:nvSpPr>
          <p:cNvPr id="5" name="Content Placeholder 4">
            <a:extLst>
              <a:ext uri="{FF2B5EF4-FFF2-40B4-BE49-F238E27FC236}">
                <a16:creationId xmlns:a16="http://schemas.microsoft.com/office/drawing/2014/main" id="{07DB4646-46A2-D81C-67AF-C18A5A088636}"/>
              </a:ext>
            </a:extLst>
          </p:cNvPr>
          <p:cNvSpPr>
            <a:spLocks noGrp="1"/>
          </p:cNvSpPr>
          <p:nvPr>
            <p:ph sz="quarter" idx="11" hasCustomPrompt="1"/>
          </p:nvPr>
        </p:nvSpPr>
        <p:spPr>
          <a:xfrm>
            <a:off x="7912100" y="1676400"/>
            <a:ext cx="7734300" cy="4318000"/>
          </a:xfrm>
        </p:spPr>
        <p:txBody>
          <a:bodyPr/>
          <a:lstStyle>
            <a:lvl1pPr marL="25400" indent="0">
              <a:buNone/>
              <a:defRPr/>
            </a:lvl1pPr>
          </a:lstStyle>
          <a:p>
            <a:pPr lvl="0"/>
            <a:r>
              <a:rPr lang="en-US" dirty="0"/>
              <a:t> </a:t>
            </a:r>
            <a:endParaRPr lang="en-IN" dirty="0"/>
          </a:p>
        </p:txBody>
      </p:sp>
    </p:spTree>
    <p:extLst>
      <p:ext uri="{BB962C8B-B14F-4D97-AF65-F5344CB8AC3E}">
        <p14:creationId xmlns:p14="http://schemas.microsoft.com/office/powerpoint/2010/main" val="767228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reserve="1" userDrawn="1">
  <p:cSld name="Master 3">
    <p:spTree>
      <p:nvGrpSpPr>
        <p:cNvPr id="1" name="Shape 11"/>
        <p:cNvGrpSpPr/>
        <p:nvPr/>
      </p:nvGrpSpPr>
      <p:grpSpPr>
        <a:xfrm>
          <a:off x="0" y="0"/>
          <a:ext cx="0" cy="0"/>
          <a:chOff x="0" y="0"/>
          <a:chExt cx="0" cy="0"/>
        </a:xfrm>
      </p:grpSpPr>
      <p:sp>
        <p:nvSpPr>
          <p:cNvPr id="2" name="Title 1">
            <a:extLst>
              <a:ext uri="{FF2B5EF4-FFF2-40B4-BE49-F238E27FC236}">
                <a16:creationId xmlns:a16="http://schemas.microsoft.com/office/drawing/2014/main" id="{97A11005-BCAD-118D-45D8-2AFDBB42C589}"/>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BD3E3E92-83BB-C926-6395-1FF272D11007}"/>
              </a:ext>
            </a:extLst>
          </p:cNvPr>
          <p:cNvSpPr>
            <a:spLocks noGrp="1"/>
          </p:cNvSpPr>
          <p:nvPr>
            <p:ph sz="quarter" idx="10" hasCustomPrompt="1"/>
          </p:nvPr>
        </p:nvSpPr>
        <p:spPr>
          <a:xfrm>
            <a:off x="673100" y="1803400"/>
            <a:ext cx="6489700" cy="4064000"/>
          </a:xfrm>
        </p:spPr>
        <p:txBody>
          <a:bodyPr/>
          <a:lstStyle>
            <a:lvl1pPr marL="25400" indent="0">
              <a:buNone/>
              <a:defRPr/>
            </a:lvl1pPr>
          </a:lstStyle>
          <a:p>
            <a:pPr lvl="0"/>
            <a:r>
              <a:rPr lang="en-US" dirty="0"/>
              <a:t> </a:t>
            </a:r>
            <a:endParaRPr lang="en-IN" dirty="0"/>
          </a:p>
        </p:txBody>
      </p:sp>
      <p:sp>
        <p:nvSpPr>
          <p:cNvPr id="5" name="Content Placeholder 4">
            <a:extLst>
              <a:ext uri="{FF2B5EF4-FFF2-40B4-BE49-F238E27FC236}">
                <a16:creationId xmlns:a16="http://schemas.microsoft.com/office/drawing/2014/main" id="{07DB4646-46A2-D81C-67AF-C18A5A088636}"/>
              </a:ext>
            </a:extLst>
          </p:cNvPr>
          <p:cNvSpPr>
            <a:spLocks noGrp="1"/>
          </p:cNvSpPr>
          <p:nvPr>
            <p:ph sz="quarter" idx="11" hasCustomPrompt="1"/>
          </p:nvPr>
        </p:nvSpPr>
        <p:spPr>
          <a:xfrm>
            <a:off x="7912100" y="1676400"/>
            <a:ext cx="7734300" cy="4318000"/>
          </a:xfrm>
        </p:spPr>
        <p:txBody>
          <a:bodyPr/>
          <a:lstStyle>
            <a:lvl1pPr marL="25400" indent="0">
              <a:buNone/>
              <a:defRPr/>
            </a:lvl1pPr>
          </a:lstStyle>
          <a:p>
            <a:pPr lvl="0"/>
            <a:r>
              <a:rPr lang="en-US" dirty="0"/>
              <a:t> </a:t>
            </a:r>
            <a:endParaRPr lang="en-IN" dirty="0"/>
          </a:p>
        </p:txBody>
      </p:sp>
      <p:sp>
        <p:nvSpPr>
          <p:cNvPr id="6" name="Content Placeholder 5">
            <a:extLst>
              <a:ext uri="{FF2B5EF4-FFF2-40B4-BE49-F238E27FC236}">
                <a16:creationId xmlns:a16="http://schemas.microsoft.com/office/drawing/2014/main" id="{16F2921A-D6D9-F18B-F451-0743C5B00607}"/>
              </a:ext>
            </a:extLst>
          </p:cNvPr>
          <p:cNvSpPr>
            <a:spLocks noGrp="1"/>
          </p:cNvSpPr>
          <p:nvPr>
            <p:ph sz="quarter" idx="12" hasCustomPrompt="1"/>
          </p:nvPr>
        </p:nvSpPr>
        <p:spPr>
          <a:xfrm>
            <a:off x="876300" y="6210300"/>
            <a:ext cx="6286500" cy="3619500"/>
          </a:xfrm>
        </p:spPr>
        <p:txBody>
          <a:bodyPr/>
          <a:lstStyle>
            <a:lvl1pPr marL="25400" indent="0">
              <a:buNone/>
              <a:defRPr/>
            </a:lvl1pPr>
          </a:lstStyle>
          <a:p>
            <a:pPr lvl="0"/>
            <a:r>
              <a:rPr lang="en-US" dirty="0"/>
              <a:t> </a:t>
            </a:r>
            <a:endParaRPr lang="en-IN" dirty="0"/>
          </a:p>
        </p:txBody>
      </p:sp>
    </p:spTree>
    <p:extLst>
      <p:ext uri="{BB962C8B-B14F-4D97-AF65-F5344CB8AC3E}">
        <p14:creationId xmlns:p14="http://schemas.microsoft.com/office/powerpoint/2010/main" val="564769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reserve="1" userDrawn="1">
  <p:cSld name="Master 4">
    <p:spTree>
      <p:nvGrpSpPr>
        <p:cNvPr id="1" name="Shape 11"/>
        <p:cNvGrpSpPr/>
        <p:nvPr/>
      </p:nvGrpSpPr>
      <p:grpSpPr>
        <a:xfrm>
          <a:off x="0" y="0"/>
          <a:ext cx="0" cy="0"/>
          <a:chOff x="0" y="0"/>
          <a:chExt cx="0" cy="0"/>
        </a:xfrm>
      </p:grpSpPr>
      <p:sp>
        <p:nvSpPr>
          <p:cNvPr id="2" name="Title 1">
            <a:extLst>
              <a:ext uri="{FF2B5EF4-FFF2-40B4-BE49-F238E27FC236}">
                <a16:creationId xmlns:a16="http://schemas.microsoft.com/office/drawing/2014/main" id="{97A11005-BCAD-118D-45D8-2AFDBB42C589}"/>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BD3E3E92-83BB-C926-6395-1FF272D11007}"/>
              </a:ext>
            </a:extLst>
          </p:cNvPr>
          <p:cNvSpPr>
            <a:spLocks noGrp="1"/>
          </p:cNvSpPr>
          <p:nvPr>
            <p:ph sz="quarter" idx="10" hasCustomPrompt="1"/>
          </p:nvPr>
        </p:nvSpPr>
        <p:spPr>
          <a:xfrm>
            <a:off x="673100" y="1803400"/>
            <a:ext cx="6489700" cy="4064000"/>
          </a:xfrm>
        </p:spPr>
        <p:txBody>
          <a:bodyPr/>
          <a:lstStyle>
            <a:lvl1pPr marL="25400" indent="0">
              <a:buNone/>
              <a:defRPr/>
            </a:lvl1pPr>
          </a:lstStyle>
          <a:p>
            <a:pPr lvl="0"/>
            <a:r>
              <a:rPr lang="en-US" dirty="0"/>
              <a:t> </a:t>
            </a:r>
            <a:endParaRPr lang="en-IN" dirty="0"/>
          </a:p>
        </p:txBody>
      </p:sp>
      <p:sp>
        <p:nvSpPr>
          <p:cNvPr id="5" name="Content Placeholder 4">
            <a:extLst>
              <a:ext uri="{FF2B5EF4-FFF2-40B4-BE49-F238E27FC236}">
                <a16:creationId xmlns:a16="http://schemas.microsoft.com/office/drawing/2014/main" id="{07DB4646-46A2-D81C-67AF-C18A5A088636}"/>
              </a:ext>
            </a:extLst>
          </p:cNvPr>
          <p:cNvSpPr>
            <a:spLocks noGrp="1"/>
          </p:cNvSpPr>
          <p:nvPr>
            <p:ph sz="quarter" idx="11" hasCustomPrompt="1"/>
          </p:nvPr>
        </p:nvSpPr>
        <p:spPr>
          <a:xfrm>
            <a:off x="7912100" y="1676400"/>
            <a:ext cx="7734300" cy="4318000"/>
          </a:xfrm>
        </p:spPr>
        <p:txBody>
          <a:bodyPr/>
          <a:lstStyle>
            <a:lvl1pPr marL="25400" indent="0">
              <a:buNone/>
              <a:defRPr/>
            </a:lvl1pPr>
          </a:lstStyle>
          <a:p>
            <a:pPr lvl="0"/>
            <a:r>
              <a:rPr lang="en-US" dirty="0"/>
              <a:t> </a:t>
            </a:r>
            <a:endParaRPr lang="en-IN" dirty="0"/>
          </a:p>
        </p:txBody>
      </p:sp>
      <p:sp>
        <p:nvSpPr>
          <p:cNvPr id="6" name="Content Placeholder 5">
            <a:extLst>
              <a:ext uri="{FF2B5EF4-FFF2-40B4-BE49-F238E27FC236}">
                <a16:creationId xmlns:a16="http://schemas.microsoft.com/office/drawing/2014/main" id="{16F2921A-D6D9-F18B-F451-0743C5B00607}"/>
              </a:ext>
            </a:extLst>
          </p:cNvPr>
          <p:cNvSpPr>
            <a:spLocks noGrp="1"/>
          </p:cNvSpPr>
          <p:nvPr>
            <p:ph sz="quarter" idx="12" hasCustomPrompt="1"/>
          </p:nvPr>
        </p:nvSpPr>
        <p:spPr>
          <a:xfrm>
            <a:off x="876300" y="6210300"/>
            <a:ext cx="6286500" cy="3619500"/>
          </a:xfrm>
        </p:spPr>
        <p:txBody>
          <a:bodyPr/>
          <a:lstStyle>
            <a:lvl1pPr marL="25400" indent="0">
              <a:buNone/>
              <a:defRPr/>
            </a:lvl1pPr>
          </a:lstStyle>
          <a:p>
            <a:pPr lvl="0"/>
            <a:r>
              <a:rPr lang="en-US" dirty="0"/>
              <a:t> </a:t>
            </a:r>
            <a:endParaRPr lang="en-IN" dirty="0"/>
          </a:p>
        </p:txBody>
      </p:sp>
      <p:sp>
        <p:nvSpPr>
          <p:cNvPr id="7" name="Content Placeholder 6">
            <a:extLst>
              <a:ext uri="{FF2B5EF4-FFF2-40B4-BE49-F238E27FC236}">
                <a16:creationId xmlns:a16="http://schemas.microsoft.com/office/drawing/2014/main" id="{B0695ADE-26C6-F82A-121C-B46FDFADD114}"/>
              </a:ext>
            </a:extLst>
          </p:cNvPr>
          <p:cNvSpPr>
            <a:spLocks noGrp="1"/>
          </p:cNvSpPr>
          <p:nvPr>
            <p:ph sz="quarter" idx="13" hasCustomPrompt="1"/>
          </p:nvPr>
        </p:nvSpPr>
        <p:spPr>
          <a:xfrm>
            <a:off x="7721600" y="6400800"/>
            <a:ext cx="8458200" cy="3429000"/>
          </a:xfrm>
        </p:spPr>
        <p:txBody>
          <a:bodyPr/>
          <a:lstStyle>
            <a:lvl1pPr marL="25400" indent="0">
              <a:buNone/>
              <a:defRPr/>
            </a:lvl1pPr>
          </a:lstStyle>
          <a:p>
            <a:pPr lvl="0"/>
            <a:r>
              <a:rPr lang="en-US" dirty="0"/>
              <a:t> </a:t>
            </a:r>
            <a:endParaRPr lang="en-IN" dirty="0"/>
          </a:p>
        </p:txBody>
      </p:sp>
    </p:spTree>
    <p:extLst>
      <p:ext uri="{BB962C8B-B14F-4D97-AF65-F5344CB8AC3E}">
        <p14:creationId xmlns:p14="http://schemas.microsoft.com/office/powerpoint/2010/main" val="1947117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preserve="1" userDrawn="1">
  <p:cSld name="Master 5">
    <p:spTree>
      <p:nvGrpSpPr>
        <p:cNvPr id="1" name="Shape 11"/>
        <p:cNvGrpSpPr/>
        <p:nvPr/>
      </p:nvGrpSpPr>
      <p:grpSpPr>
        <a:xfrm>
          <a:off x="0" y="0"/>
          <a:ext cx="0" cy="0"/>
          <a:chOff x="0" y="0"/>
          <a:chExt cx="0" cy="0"/>
        </a:xfrm>
      </p:grpSpPr>
      <p:sp>
        <p:nvSpPr>
          <p:cNvPr id="2" name="Title 1">
            <a:extLst>
              <a:ext uri="{FF2B5EF4-FFF2-40B4-BE49-F238E27FC236}">
                <a16:creationId xmlns:a16="http://schemas.microsoft.com/office/drawing/2014/main" id="{97A11005-BCAD-118D-45D8-2AFDBB42C589}"/>
              </a:ext>
            </a:extLst>
          </p:cNvPr>
          <p:cNvSpPr>
            <a:spLocks noGrp="1"/>
          </p:cNvSpPr>
          <p:nvPr>
            <p:ph type="title"/>
          </p:nvPr>
        </p:nvSpPr>
        <p:spPr/>
        <p:txBody>
          <a:bodyPr/>
          <a:lstStyle/>
          <a:p>
            <a:r>
              <a:rPr lang="en-US"/>
              <a:t>Click to edit Master title style</a:t>
            </a:r>
            <a:endParaRPr lang="en-IN"/>
          </a:p>
        </p:txBody>
      </p:sp>
      <p:sp>
        <p:nvSpPr>
          <p:cNvPr id="4" name="Content Placeholder 3">
            <a:extLst>
              <a:ext uri="{FF2B5EF4-FFF2-40B4-BE49-F238E27FC236}">
                <a16:creationId xmlns:a16="http://schemas.microsoft.com/office/drawing/2014/main" id="{BD3E3E92-83BB-C926-6395-1FF272D11007}"/>
              </a:ext>
            </a:extLst>
          </p:cNvPr>
          <p:cNvSpPr>
            <a:spLocks noGrp="1"/>
          </p:cNvSpPr>
          <p:nvPr>
            <p:ph sz="quarter" idx="10" hasCustomPrompt="1"/>
          </p:nvPr>
        </p:nvSpPr>
        <p:spPr>
          <a:xfrm>
            <a:off x="673100" y="1803400"/>
            <a:ext cx="6489700" cy="4064000"/>
          </a:xfrm>
        </p:spPr>
        <p:txBody>
          <a:bodyPr/>
          <a:lstStyle>
            <a:lvl1pPr marL="25400" indent="0">
              <a:buNone/>
              <a:defRPr/>
            </a:lvl1pPr>
          </a:lstStyle>
          <a:p>
            <a:pPr lvl="0"/>
            <a:r>
              <a:rPr lang="en-US" dirty="0"/>
              <a:t> </a:t>
            </a:r>
            <a:endParaRPr lang="en-IN" dirty="0"/>
          </a:p>
        </p:txBody>
      </p:sp>
      <p:sp>
        <p:nvSpPr>
          <p:cNvPr id="5" name="Content Placeholder 4">
            <a:extLst>
              <a:ext uri="{FF2B5EF4-FFF2-40B4-BE49-F238E27FC236}">
                <a16:creationId xmlns:a16="http://schemas.microsoft.com/office/drawing/2014/main" id="{07DB4646-46A2-D81C-67AF-C18A5A088636}"/>
              </a:ext>
            </a:extLst>
          </p:cNvPr>
          <p:cNvSpPr>
            <a:spLocks noGrp="1"/>
          </p:cNvSpPr>
          <p:nvPr>
            <p:ph sz="quarter" idx="11" hasCustomPrompt="1"/>
          </p:nvPr>
        </p:nvSpPr>
        <p:spPr>
          <a:xfrm>
            <a:off x="7912100" y="1676400"/>
            <a:ext cx="7734300" cy="4318000"/>
          </a:xfrm>
        </p:spPr>
        <p:txBody>
          <a:bodyPr/>
          <a:lstStyle>
            <a:lvl1pPr marL="25400" indent="0">
              <a:buNone/>
              <a:defRPr/>
            </a:lvl1pPr>
          </a:lstStyle>
          <a:p>
            <a:pPr lvl="0"/>
            <a:r>
              <a:rPr lang="en-US" dirty="0"/>
              <a:t> </a:t>
            </a:r>
            <a:endParaRPr lang="en-IN" dirty="0"/>
          </a:p>
        </p:txBody>
      </p:sp>
      <p:sp>
        <p:nvSpPr>
          <p:cNvPr id="6" name="Content Placeholder 5">
            <a:extLst>
              <a:ext uri="{FF2B5EF4-FFF2-40B4-BE49-F238E27FC236}">
                <a16:creationId xmlns:a16="http://schemas.microsoft.com/office/drawing/2014/main" id="{16F2921A-D6D9-F18B-F451-0743C5B00607}"/>
              </a:ext>
            </a:extLst>
          </p:cNvPr>
          <p:cNvSpPr>
            <a:spLocks noGrp="1"/>
          </p:cNvSpPr>
          <p:nvPr>
            <p:ph sz="quarter" idx="12" hasCustomPrompt="1"/>
          </p:nvPr>
        </p:nvSpPr>
        <p:spPr>
          <a:xfrm>
            <a:off x="876300" y="6210300"/>
            <a:ext cx="6286500" cy="3619500"/>
          </a:xfrm>
        </p:spPr>
        <p:txBody>
          <a:bodyPr/>
          <a:lstStyle>
            <a:lvl1pPr marL="25400" indent="0">
              <a:buNone/>
              <a:defRPr/>
            </a:lvl1pPr>
          </a:lstStyle>
          <a:p>
            <a:pPr lvl="0"/>
            <a:r>
              <a:rPr lang="en-US" dirty="0"/>
              <a:t> </a:t>
            </a:r>
            <a:endParaRPr lang="en-IN" dirty="0"/>
          </a:p>
        </p:txBody>
      </p:sp>
      <p:sp>
        <p:nvSpPr>
          <p:cNvPr id="7" name="Content Placeholder 6">
            <a:extLst>
              <a:ext uri="{FF2B5EF4-FFF2-40B4-BE49-F238E27FC236}">
                <a16:creationId xmlns:a16="http://schemas.microsoft.com/office/drawing/2014/main" id="{B0695ADE-26C6-F82A-121C-B46FDFADD114}"/>
              </a:ext>
            </a:extLst>
          </p:cNvPr>
          <p:cNvSpPr>
            <a:spLocks noGrp="1"/>
          </p:cNvSpPr>
          <p:nvPr>
            <p:ph sz="quarter" idx="13" hasCustomPrompt="1"/>
          </p:nvPr>
        </p:nvSpPr>
        <p:spPr>
          <a:xfrm>
            <a:off x="7721600" y="6400800"/>
            <a:ext cx="5105400" cy="3429000"/>
          </a:xfrm>
        </p:spPr>
        <p:txBody>
          <a:bodyPr/>
          <a:lstStyle>
            <a:lvl1pPr marL="25400" indent="0">
              <a:buNone/>
              <a:defRPr/>
            </a:lvl1pPr>
          </a:lstStyle>
          <a:p>
            <a:pPr lvl="0"/>
            <a:r>
              <a:rPr lang="en-US" dirty="0"/>
              <a:t> </a:t>
            </a:r>
            <a:endParaRPr lang="en-IN" dirty="0"/>
          </a:p>
        </p:txBody>
      </p:sp>
      <p:sp>
        <p:nvSpPr>
          <p:cNvPr id="8" name="Content Placeholder 7">
            <a:extLst>
              <a:ext uri="{FF2B5EF4-FFF2-40B4-BE49-F238E27FC236}">
                <a16:creationId xmlns:a16="http://schemas.microsoft.com/office/drawing/2014/main" id="{A5151564-65A4-29FC-3670-A9D15B950334}"/>
              </a:ext>
            </a:extLst>
          </p:cNvPr>
          <p:cNvSpPr>
            <a:spLocks noGrp="1"/>
          </p:cNvSpPr>
          <p:nvPr>
            <p:ph sz="quarter" idx="14" hasCustomPrompt="1"/>
          </p:nvPr>
        </p:nvSpPr>
        <p:spPr>
          <a:xfrm>
            <a:off x="13538200" y="6654800"/>
            <a:ext cx="4038600" cy="2819400"/>
          </a:xfrm>
        </p:spPr>
        <p:txBody>
          <a:bodyPr/>
          <a:lstStyle>
            <a:lvl1pPr marL="25400" indent="0">
              <a:buNone/>
              <a:defRPr/>
            </a:lvl1pPr>
          </a:lstStyle>
          <a:p>
            <a:pPr lvl="0"/>
            <a:r>
              <a:rPr lang="en-US" dirty="0"/>
              <a:t> </a:t>
            </a:r>
            <a:endParaRPr lang="en-IN" dirty="0"/>
          </a:p>
        </p:txBody>
      </p:sp>
      <p:sp>
        <p:nvSpPr>
          <p:cNvPr id="9" name="Content Placeholder 8">
            <a:extLst>
              <a:ext uri="{FF2B5EF4-FFF2-40B4-BE49-F238E27FC236}">
                <a16:creationId xmlns:a16="http://schemas.microsoft.com/office/drawing/2014/main" id="{29BA7A97-5E89-C938-68ED-9A9C7219654B}"/>
              </a:ext>
            </a:extLst>
          </p:cNvPr>
          <p:cNvSpPr>
            <a:spLocks noGrp="1"/>
          </p:cNvSpPr>
          <p:nvPr>
            <p:ph sz="quarter" idx="15" hasCustomPrompt="1"/>
          </p:nvPr>
        </p:nvSpPr>
        <p:spPr>
          <a:xfrm>
            <a:off x="16208375" y="2692400"/>
            <a:ext cx="1717675" cy="3175000"/>
          </a:xfrm>
        </p:spPr>
        <p:txBody>
          <a:bodyPr/>
          <a:lstStyle>
            <a:lvl1pPr marL="25400" indent="0">
              <a:buNone/>
              <a:defRPr/>
            </a:lvl1pPr>
          </a:lstStyle>
          <a:p>
            <a:pPr lvl="0"/>
            <a:r>
              <a:rPr lang="en-IN" dirty="0"/>
              <a:t> </a:t>
            </a:r>
          </a:p>
        </p:txBody>
      </p:sp>
    </p:spTree>
    <p:extLst>
      <p:ext uri="{BB962C8B-B14F-4D97-AF65-F5344CB8AC3E}">
        <p14:creationId xmlns:p14="http://schemas.microsoft.com/office/powerpoint/2010/main" val="1892697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402CB-A6D3-28F0-C887-633EA93EEA79}"/>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D073DA96-12EC-AC39-A916-8BB550B5CAF7}"/>
              </a:ext>
            </a:extLst>
          </p:cNvPr>
          <p:cNvSpPr>
            <a:spLocks noGrp="1"/>
          </p:cNvSpPr>
          <p:nvPr>
            <p:ph type="dt" idx="10"/>
          </p:nvPr>
        </p:nvSpPr>
        <p:spPr/>
        <p:txBody>
          <a:bodyPr/>
          <a:lstStyle/>
          <a:p>
            <a:endParaRPr lang="en-IN"/>
          </a:p>
        </p:txBody>
      </p:sp>
      <p:sp>
        <p:nvSpPr>
          <p:cNvPr id="4" name="Footer Placeholder 3">
            <a:extLst>
              <a:ext uri="{FF2B5EF4-FFF2-40B4-BE49-F238E27FC236}">
                <a16:creationId xmlns:a16="http://schemas.microsoft.com/office/drawing/2014/main" id="{2588F7B6-0FDD-6219-A5D7-6D3274D85AA5}"/>
              </a:ext>
            </a:extLst>
          </p:cNvPr>
          <p:cNvSpPr>
            <a:spLocks noGrp="1"/>
          </p:cNvSpPr>
          <p:nvPr>
            <p:ph type="ftr" idx="11"/>
          </p:nvPr>
        </p:nvSpPr>
        <p:spPr/>
        <p:txBody>
          <a:bodyPr/>
          <a:lstStyle/>
          <a:p>
            <a:endParaRPr lang="en-IN"/>
          </a:p>
        </p:txBody>
      </p:sp>
      <p:sp>
        <p:nvSpPr>
          <p:cNvPr id="5" name="Slide Number Placeholder 4">
            <a:extLst>
              <a:ext uri="{FF2B5EF4-FFF2-40B4-BE49-F238E27FC236}">
                <a16:creationId xmlns:a16="http://schemas.microsoft.com/office/drawing/2014/main" id="{91B7C3FB-3019-553D-1C39-67DD83A0800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557573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8"/>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8"/>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2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2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2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2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30"/>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30"/>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3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3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3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2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61" r:id="rId2"/>
    <p:sldLayoutId id="2147483662" r:id="rId3"/>
    <p:sldLayoutId id="2147483663" r:id="rId4"/>
    <p:sldLayoutId id="2147483664" r:id="rId5"/>
    <p:sldLayoutId id="2147483660"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s://hdl.handle.net/10919/138831" TargetMode="External"/><Relationship Id="rId4" Type="http://schemas.openxmlformats.org/officeDocument/2006/relationships/hyperlink" Target="https://doi.org/10.21061/strategicmanagementandcaseanalysi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s://pressbooks.lib.vt.edu/strategicmanagementandcaseanalysis/chapter/analyze-organizational-performance/#term_37_1181" TargetMode="External"/><Relationship Id="rId3" Type="http://schemas.openxmlformats.org/officeDocument/2006/relationships/hyperlink" Target="https://pressbooks.lib.vt.edu/strategicmanagementandcaseanalysis/chapter/analyze-organizational-performance/#term_37_1176" TargetMode="External"/><Relationship Id="rId7" Type="http://schemas.openxmlformats.org/officeDocument/2006/relationships/hyperlink" Target="https://pressbooks.lib.vt.edu/strategicmanagementandcaseanalysis/chapter/analyze-organizational-performance/#term_37_1183"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pressbooks.lib.vt.edu/strategicmanagementandcaseanalysis/chapter/analyze-organizational-performance/#term_37_1177" TargetMode="External"/><Relationship Id="rId5" Type="http://schemas.openxmlformats.org/officeDocument/2006/relationships/hyperlink" Target="https://pressbooks.lib.vt.edu/strategicmanagementandcaseanalysis/chapter/analyze-organizational-performance/#term_37_1182" TargetMode="External"/><Relationship Id="rId4" Type="http://schemas.openxmlformats.org/officeDocument/2006/relationships/hyperlink" Target="https://pressbooks.lib.vt.edu/strategicmanagementandcaseanalysis/chapter/analyze-organizational-performance/#term_37_1170" TargetMode="External"/><Relationship Id="rId9"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hyperlink" Target="https://pressbooks.lib.vt.edu/strategicmanagementandcaseanalysis/chapter/analyze-organizational-performance/#term_37_1190" TargetMode="External"/><Relationship Id="rId3" Type="http://schemas.openxmlformats.org/officeDocument/2006/relationships/hyperlink" Target="https://pressbooks.lib.vt.edu/strategicmanagementandcaseanalysis/chapter/analyze-organizational-performance/#term_37_1178" TargetMode="External"/><Relationship Id="rId7" Type="http://schemas.openxmlformats.org/officeDocument/2006/relationships/hyperlink" Target="https://pressbooks.lib.vt.edu/strategicmanagementandcaseanalysis/chapter/analyze-organizational-performance/#term_37_1189"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pressbooks.lib.vt.edu/strategicmanagementandcaseanalysis/chapter/analyze-organizational-performance/#term_37_1188" TargetMode="External"/><Relationship Id="rId5" Type="http://schemas.openxmlformats.org/officeDocument/2006/relationships/hyperlink" Target="https://pressbooks.lib.vt.edu/strategicmanagementandcaseanalysis/chapter/analyze-organizational-performance/#term_37_1187" TargetMode="External"/><Relationship Id="rId10" Type="http://schemas.openxmlformats.org/officeDocument/2006/relationships/image" Target="../media/image2.png"/><Relationship Id="rId4" Type="http://schemas.openxmlformats.org/officeDocument/2006/relationships/hyperlink" Target="https://pressbooks.lib.vt.edu/strategicmanagementandcaseanalysis/chapter/analyze-organizational-performance/#term_37_1184" TargetMode="External"/><Relationship Id="rId9" Type="http://schemas.openxmlformats.org/officeDocument/2006/relationships/hyperlink" Target="https://pressbooks.lib.vt.edu/strategicmanagementandcaseanalysis/chapter/analyze-organizational-performance/#term_37_1198"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s://pressbooks.lib.vt.edu/strategicmanagementandcaseanalysis/chapter/analyze-organizational-performance/#term_37_1180" TargetMode="External"/><Relationship Id="rId13" Type="http://schemas.openxmlformats.org/officeDocument/2006/relationships/image" Target="../media/image2.png"/><Relationship Id="rId3" Type="http://schemas.openxmlformats.org/officeDocument/2006/relationships/hyperlink" Target="https://pressbooks.lib.vt.edu/strategicmanagementandcaseanalysis/chapter/analyze-organizational-performance/#term_37_1179" TargetMode="External"/><Relationship Id="rId7" Type="http://schemas.openxmlformats.org/officeDocument/2006/relationships/hyperlink" Target="https://pressbooks.lib.vt.edu/strategicmanagementandcaseanalysis/chapter/analyze-organizational-performance/#term_37_1193" TargetMode="External"/><Relationship Id="rId12" Type="http://schemas.openxmlformats.org/officeDocument/2006/relationships/hyperlink" Target="https://pressbooks.lib.vt.edu/strategicmanagementandcaseanalysis/chapter/analyze-organizational-performance/#term_37_1197"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pressbooks.lib.vt.edu/strategicmanagementandcaseanalysis/chapter/analyze-organizational-performance/#term_37_1192" TargetMode="External"/><Relationship Id="rId11" Type="http://schemas.openxmlformats.org/officeDocument/2006/relationships/hyperlink" Target="https://pressbooks.lib.vt.edu/strategicmanagementandcaseanalysis/chapter/analyze-organizational-performance/#term_37_1196" TargetMode="External"/><Relationship Id="rId5" Type="http://schemas.openxmlformats.org/officeDocument/2006/relationships/hyperlink" Target="https://pressbooks.lib.vt.edu/strategicmanagementandcaseanalysis/chapter/analyze-organizational-performance/#term_37_1191" TargetMode="External"/><Relationship Id="rId10" Type="http://schemas.openxmlformats.org/officeDocument/2006/relationships/hyperlink" Target="https://pressbooks.lib.vt.edu/strategicmanagementandcaseanalysis/chapter/analyze-organizational-performance/#term_37_1195" TargetMode="External"/><Relationship Id="rId4" Type="http://schemas.openxmlformats.org/officeDocument/2006/relationships/hyperlink" Target="https://pressbooks.lib.vt.edu/strategicmanagementandcaseanalysis/chapter/analyze-organizational-performance/#term_37_1185" TargetMode="External"/><Relationship Id="rId9" Type="http://schemas.openxmlformats.org/officeDocument/2006/relationships/hyperlink" Target="https://pressbooks.lib.vt.edu/strategicmanagementandcaseanalysis/chapter/analyze-organizational-performance/#term_37_1194"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83"/>
        <p:cNvGrpSpPr/>
        <p:nvPr/>
      </p:nvGrpSpPr>
      <p:grpSpPr>
        <a:xfrm>
          <a:off x="0" y="0"/>
          <a:ext cx="0" cy="0"/>
          <a:chOff x="0" y="0"/>
          <a:chExt cx="0" cy="0"/>
        </a:xfrm>
      </p:grpSpPr>
      <p:sp>
        <p:nvSpPr>
          <p:cNvPr id="5" name="Title 4">
            <a:extLst>
              <a:ext uri="{FF2B5EF4-FFF2-40B4-BE49-F238E27FC236}">
                <a16:creationId xmlns:a16="http://schemas.microsoft.com/office/drawing/2014/main" id="{A8AADCCC-DDE4-698A-F956-619DDDFD1EC5}"/>
              </a:ext>
            </a:extLst>
          </p:cNvPr>
          <p:cNvSpPr>
            <a:spLocks noGrp="1"/>
          </p:cNvSpPr>
          <p:nvPr>
            <p:ph type="title"/>
          </p:nvPr>
        </p:nvSpPr>
        <p:spPr>
          <a:xfrm>
            <a:off x="854532" y="2328270"/>
            <a:ext cx="16408798" cy="2346733"/>
          </a:xfrm>
          <a:noFill/>
          <a:ln>
            <a:noFill/>
          </a:ln>
        </p:spPr>
        <p:txBody>
          <a:bodyPr spcFirstLastPara="1" wrap="square" lIns="0" tIns="0" rIns="0" bIns="0" anchor="t" anchorCtr="0">
            <a:spAutoFit/>
          </a:bodyPr>
          <a:lstStyle/>
          <a:p>
            <a:pPr algn="l">
              <a:lnSpc>
                <a:spcPct val="91001"/>
              </a:lnSpc>
              <a:buClr>
                <a:srgbClr val="000000"/>
              </a:buClr>
              <a:buFont typeface="Arial"/>
            </a:pPr>
            <a:r>
              <a:rPr lang="en-US" sz="16758" dirty="0">
                <a:solidFill>
                  <a:srgbClr val="54152A"/>
                </a:solidFill>
                <a:latin typeface="Playfair Display"/>
                <a:sym typeface="Playfair Display"/>
              </a:rPr>
              <a:t>Chapter 3</a:t>
            </a:r>
            <a:endParaRPr lang="en-IN" sz="16758" dirty="0">
              <a:solidFill>
                <a:srgbClr val="54152A"/>
              </a:solidFill>
              <a:latin typeface="Playfair Display"/>
              <a:sym typeface="Arial"/>
            </a:endParaRPr>
          </a:p>
        </p:txBody>
      </p:sp>
      <p:cxnSp>
        <p:nvCxnSpPr>
          <p:cNvPr id="84" name="Google Shape;84;p1">
            <a:extLst>
              <a:ext uri="{C183D7F6-B498-43B3-948B-1728B52AA6E4}">
                <adec:decorative xmlns:adec="http://schemas.microsoft.com/office/drawing/2017/decorative" val="1"/>
              </a:ext>
            </a:extLst>
          </p:cNvPr>
          <p:cNvCxnSpPr/>
          <p:nvPr/>
        </p:nvCxnSpPr>
        <p:spPr>
          <a:xfrm rot="10800000" flipH="1">
            <a:off x="1028706" y="4514765"/>
            <a:ext cx="16230594" cy="38509"/>
          </a:xfrm>
          <a:prstGeom prst="straightConnector1">
            <a:avLst/>
          </a:prstGeom>
          <a:noFill/>
          <a:ln w="9525" cap="flat" cmpd="sng">
            <a:solidFill>
              <a:srgbClr val="2B2C30"/>
            </a:solidFill>
            <a:prstDash val="solid"/>
            <a:round/>
            <a:headEnd type="none" w="sm" len="sm"/>
            <a:tailEnd type="none" w="sm" len="sm"/>
          </a:ln>
        </p:spPr>
      </p:cxnSp>
      <p:sp>
        <p:nvSpPr>
          <p:cNvPr id="6" name="Content Placeholder 5">
            <a:extLst>
              <a:ext uri="{FF2B5EF4-FFF2-40B4-BE49-F238E27FC236}">
                <a16:creationId xmlns:a16="http://schemas.microsoft.com/office/drawing/2014/main" id="{072393AC-76AF-FE93-2E47-6293D60FE18B}"/>
              </a:ext>
            </a:extLst>
          </p:cNvPr>
          <p:cNvSpPr>
            <a:spLocks noGrp="1"/>
          </p:cNvSpPr>
          <p:nvPr>
            <p:ph sz="quarter" idx="10"/>
          </p:nvPr>
        </p:nvSpPr>
        <p:spPr>
          <a:xfrm>
            <a:off x="999677" y="4727207"/>
            <a:ext cx="15590151" cy="800219"/>
          </a:xfrm>
          <a:noFill/>
          <a:ln>
            <a:noFill/>
          </a:ln>
        </p:spPr>
        <p:txBody>
          <a:bodyPr spcFirstLastPara="1" wrap="square" lIns="0" tIns="0" rIns="0" bIns="0" anchor="t" anchorCtr="0">
            <a:spAutoFit/>
          </a:bodyPr>
          <a:lstStyle/>
          <a:p>
            <a:pPr marL="0">
              <a:lnSpc>
                <a:spcPct val="140010"/>
              </a:lnSpc>
              <a:spcBef>
                <a:spcPts val="0"/>
              </a:spcBef>
              <a:buClr>
                <a:srgbClr val="000000"/>
              </a:buClr>
            </a:pPr>
            <a:r>
              <a:rPr lang="en-US" sz="3714" b="1" dirty="0">
                <a:solidFill>
                  <a:srgbClr val="2B2C30"/>
                </a:solidFill>
                <a:latin typeface="Public Sans"/>
                <a:sym typeface="Public Sans"/>
              </a:rPr>
              <a:t>Analyze Organizational Performance</a:t>
            </a:r>
            <a:endParaRPr lang="en-US" sz="3714" b="1" dirty="0">
              <a:solidFill>
                <a:srgbClr val="2B2C30"/>
              </a:solidFill>
              <a:latin typeface="Public Sans"/>
              <a:sym typeface="Arial"/>
            </a:endParaRPr>
          </a:p>
        </p:txBody>
      </p:sp>
      <p:sp>
        <p:nvSpPr>
          <p:cNvPr id="7" name="Content Placeholder 6">
            <a:extLst>
              <a:ext uri="{FF2B5EF4-FFF2-40B4-BE49-F238E27FC236}">
                <a16:creationId xmlns:a16="http://schemas.microsoft.com/office/drawing/2014/main" id="{F17BB2F1-5EC3-054E-9F1E-3E9A22B808B8}"/>
              </a:ext>
            </a:extLst>
          </p:cNvPr>
          <p:cNvSpPr>
            <a:spLocks noGrp="1"/>
          </p:cNvSpPr>
          <p:nvPr>
            <p:ph sz="quarter" idx="11"/>
          </p:nvPr>
        </p:nvSpPr>
        <p:spPr>
          <a:xfrm>
            <a:off x="985163" y="8453245"/>
            <a:ext cx="5878286" cy="1061829"/>
          </a:xfrm>
          <a:noFill/>
          <a:ln>
            <a:noFill/>
          </a:ln>
        </p:spPr>
        <p:txBody>
          <a:bodyPr spcFirstLastPara="1" wrap="square" lIns="0" tIns="0" rIns="0" bIns="0" anchor="t" anchorCtr="0">
            <a:spAutoFit/>
          </a:bodyPr>
          <a:lstStyle/>
          <a:p>
            <a:pPr marL="0">
              <a:lnSpc>
                <a:spcPct val="150000"/>
              </a:lnSpc>
              <a:spcBef>
                <a:spcPts val="0"/>
              </a:spcBef>
              <a:buClr>
                <a:srgbClr val="000000"/>
              </a:buClr>
            </a:pPr>
            <a:r>
              <a:rPr lang="en-US" sz="2300" b="1" dirty="0">
                <a:solidFill>
                  <a:srgbClr val="2B2C30"/>
                </a:solidFill>
                <a:latin typeface="Public Sans"/>
                <a:sym typeface="Public Sans"/>
              </a:rPr>
              <a:t>Strategic Management </a:t>
            </a:r>
            <a:endParaRPr lang="en-US" sz="2300" b="1" dirty="0">
              <a:solidFill>
                <a:srgbClr val="2B2C30"/>
              </a:solidFill>
              <a:latin typeface="Public Sans"/>
              <a:sym typeface="Arial"/>
            </a:endParaRPr>
          </a:p>
          <a:p>
            <a:pPr marL="0">
              <a:lnSpc>
                <a:spcPct val="150000"/>
              </a:lnSpc>
              <a:spcBef>
                <a:spcPts val="0"/>
              </a:spcBef>
              <a:buClr>
                <a:srgbClr val="000000"/>
              </a:buClr>
            </a:pPr>
            <a:r>
              <a:rPr lang="en-US" sz="2300" b="1" dirty="0">
                <a:solidFill>
                  <a:srgbClr val="2B2C30"/>
                </a:solidFill>
                <a:latin typeface="Public Sans"/>
                <a:sym typeface="Public Sans"/>
              </a:rPr>
              <a:t>MGT 4394</a:t>
            </a:r>
            <a:endParaRPr lang="en-US" sz="2300" b="1" dirty="0">
              <a:solidFill>
                <a:srgbClr val="2B2C30"/>
              </a:solidFill>
              <a:latin typeface="Public Sans"/>
              <a:sym typeface="Arial"/>
            </a:endParaRPr>
          </a:p>
        </p:txBody>
      </p:sp>
      <p:pic>
        <p:nvPicPr>
          <p:cNvPr id="3" name="Picture 2" descr="This icon represents a Creative Commons BY–NC–SA license, meaning the work can be shared and adapted with attribution, not for commercial use, and any derivatives must be shared under the same license.">
            <a:extLst>
              <a:ext uri="{FF2B5EF4-FFF2-40B4-BE49-F238E27FC236}">
                <a16:creationId xmlns:a16="http://schemas.microsoft.com/office/drawing/2014/main" id="{DEFD6318-B0C3-62F3-168C-95DE6FCADDFE}"/>
              </a:ext>
            </a:extLst>
          </p:cNvPr>
          <p:cNvPicPr>
            <a:picLocks noChangeAspect="1"/>
          </p:cNvPicPr>
          <p:nvPr/>
        </p:nvPicPr>
        <p:blipFill>
          <a:blip r:embed="rId3"/>
          <a:stretch>
            <a:fillRect/>
          </a:stretch>
        </p:blipFill>
        <p:spPr>
          <a:xfrm>
            <a:off x="11456744" y="8911590"/>
            <a:ext cx="2400300" cy="838200"/>
          </a:xfrm>
          <a:prstGeom prst="rect">
            <a:avLst/>
          </a:prstGeom>
        </p:spPr>
      </p:pic>
      <p:sp>
        <p:nvSpPr>
          <p:cNvPr id="85" name="Google Shape;85;p1" descr="Logo of PAMPLIN COLLEGE OF BUSINESS VIRGINIA TECH."/>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96317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83">
          <a:extLst>
            <a:ext uri="{FF2B5EF4-FFF2-40B4-BE49-F238E27FC236}">
              <a16:creationId xmlns:a16="http://schemas.microsoft.com/office/drawing/2014/main" id="{538F6FAA-9206-FE80-0E9A-A6E9B63A8F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19A8CE-49E4-2557-DDB9-3759EEC5E8A1}"/>
              </a:ext>
            </a:extLst>
          </p:cNvPr>
          <p:cNvSpPr>
            <a:spLocks noGrp="1"/>
          </p:cNvSpPr>
          <p:nvPr>
            <p:ph type="title"/>
          </p:nvPr>
        </p:nvSpPr>
        <p:spPr>
          <a:xfrm>
            <a:off x="1028695" y="809080"/>
            <a:ext cx="16230594" cy="860022"/>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Organizational Performance Analysis Instrument</a:t>
            </a:r>
            <a:endParaRPr lang="en-IN" sz="3714" b="1" dirty="0">
              <a:solidFill>
                <a:srgbClr val="54152A"/>
              </a:solidFill>
              <a:latin typeface="Public Sans"/>
              <a:sym typeface="Arial"/>
            </a:endParaRPr>
          </a:p>
        </p:txBody>
      </p:sp>
      <p:cxnSp>
        <p:nvCxnSpPr>
          <p:cNvPr id="286" name="Google Shape;286;p8">
            <a:extLst>
              <a:ext uri="{FF2B5EF4-FFF2-40B4-BE49-F238E27FC236}">
                <a16:creationId xmlns:a16="http://schemas.microsoft.com/office/drawing/2014/main" id="{3CD6827F-4A00-EB64-A192-1A5457CA9FCE}"/>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0CF1A282-7E1C-5F79-C893-071DEF2B5498}"/>
              </a:ext>
            </a:extLst>
          </p:cNvPr>
          <p:cNvSpPr>
            <a:spLocks noGrp="1"/>
          </p:cNvSpPr>
          <p:nvPr>
            <p:ph sz="quarter" idx="10"/>
          </p:nvPr>
        </p:nvSpPr>
        <p:spPr>
          <a:xfrm>
            <a:off x="1371600" y="2451955"/>
            <a:ext cx="16916400" cy="4680000"/>
          </a:xfrm>
          <a:noFill/>
          <a:ln>
            <a:noFill/>
          </a:ln>
        </p:spPr>
        <p:txBody>
          <a:bodyPr spcFirstLastPara="1" wrap="square" lIns="0" tIns="0" rIns="0" bIns="0" anchor="t" anchorCtr="0">
            <a:spAutoFit/>
          </a:bodyPr>
          <a:lstStyle/>
          <a:p>
            <a:pPr>
              <a:spcBef>
                <a:spcPts val="0"/>
              </a:spcBef>
              <a:buClr>
                <a:srgbClr val="2B2C30"/>
              </a:buClr>
              <a:buSzPts val="4800"/>
            </a:pPr>
            <a:r>
              <a:rPr lang="en-US" sz="6000" dirty="0">
                <a:solidFill>
                  <a:srgbClr val="000000"/>
                </a:solidFill>
                <a:latin typeface="Playfair Display" pitchFamily="2" charset="77"/>
                <a:cs typeface="Arial"/>
                <a:sym typeface="Arial"/>
              </a:rPr>
              <a:t>Complete the organizational performance analysis instrument.</a:t>
            </a:r>
          </a:p>
          <a:p>
            <a:pPr>
              <a:spcBef>
                <a:spcPts val="0"/>
              </a:spcBef>
              <a:buClr>
                <a:srgbClr val="2B2C30"/>
              </a:buClr>
              <a:buSzPts val="4800"/>
            </a:pPr>
            <a:endParaRPr lang="en-US" sz="6000" dirty="0">
              <a:solidFill>
                <a:srgbClr val="000000"/>
              </a:solidFill>
              <a:latin typeface="Playfair Display" pitchFamily="2" charset="77"/>
              <a:cs typeface="Arial"/>
              <a:sym typeface="Arial"/>
            </a:endParaRPr>
          </a:p>
          <a:p>
            <a:pPr>
              <a:spcBef>
                <a:spcPts val="0"/>
              </a:spcBef>
              <a:buClr>
                <a:srgbClr val="2B2C30"/>
              </a:buClr>
              <a:buSzPts val="4800"/>
            </a:pPr>
            <a:r>
              <a:rPr lang="en-US" sz="6000" dirty="0">
                <a:solidFill>
                  <a:srgbClr val="000000"/>
                </a:solidFill>
                <a:latin typeface="Playfair Display" pitchFamily="2" charset="77"/>
                <a:cs typeface="Arial"/>
                <a:sym typeface="Arial"/>
              </a:rPr>
              <a:t>See link in textbook. </a:t>
            </a:r>
          </a:p>
        </p:txBody>
      </p:sp>
      <p:sp>
        <p:nvSpPr>
          <p:cNvPr id="287" name="Google Shape;287;p8">
            <a:extLst>
              <a:ext uri="{FF2B5EF4-FFF2-40B4-BE49-F238E27FC236}">
                <a16:creationId xmlns:a16="http://schemas.microsoft.com/office/drawing/2014/main" id="{0B0654BF-2F06-48E8-53A7-CA915547ED5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899179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91"/>
        <p:cNvGrpSpPr/>
        <p:nvPr/>
      </p:nvGrpSpPr>
      <p:grpSpPr>
        <a:xfrm>
          <a:off x="0" y="0"/>
          <a:ext cx="0" cy="0"/>
          <a:chOff x="0" y="0"/>
          <a:chExt cx="0" cy="0"/>
        </a:xfrm>
      </p:grpSpPr>
      <p:sp>
        <p:nvSpPr>
          <p:cNvPr id="2" name="Title 1">
            <a:extLst>
              <a:ext uri="{FF2B5EF4-FFF2-40B4-BE49-F238E27FC236}">
                <a16:creationId xmlns:a16="http://schemas.microsoft.com/office/drawing/2014/main" id="{770482C8-D602-3F6D-C93E-F985EDDC0B56}"/>
              </a:ext>
            </a:extLst>
          </p:cNvPr>
          <p:cNvSpPr>
            <a:spLocks noGrp="1"/>
          </p:cNvSpPr>
          <p:nvPr>
            <p:ph type="title"/>
          </p:nvPr>
        </p:nvSpPr>
        <p:spPr>
          <a:xfrm>
            <a:off x="1034854" y="835250"/>
            <a:ext cx="16218292"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Analyze Mission, Purpose, Vision, and Values, 1 of 3</a:t>
            </a:r>
            <a:endParaRPr lang="en-IN" sz="3714" b="1" dirty="0">
              <a:solidFill>
                <a:srgbClr val="54152A"/>
              </a:solidFill>
              <a:latin typeface="Public Sans"/>
              <a:sym typeface="Arial"/>
            </a:endParaRPr>
          </a:p>
        </p:txBody>
      </p:sp>
      <p:cxnSp>
        <p:nvCxnSpPr>
          <p:cNvPr id="294" name="Google Shape;294;p9">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0762C0A-F86F-181D-B314-8876E2706602}"/>
              </a:ext>
            </a:extLst>
          </p:cNvPr>
          <p:cNvSpPr>
            <a:spLocks noGrp="1"/>
          </p:cNvSpPr>
          <p:nvPr>
            <p:ph sz="quarter" idx="10"/>
          </p:nvPr>
        </p:nvSpPr>
        <p:spPr>
          <a:xfrm>
            <a:off x="1010252" y="1830218"/>
            <a:ext cx="16267495" cy="7432723"/>
          </a:xfrm>
          <a:noFill/>
          <a:ln>
            <a:noFill/>
          </a:ln>
        </p:spPr>
        <p:txBody>
          <a:bodyPr spcFirstLastPara="1" wrap="square" lIns="0" tIns="0" rIns="0" bIns="0" anchor="t" anchorCtr="0">
            <a:spAutoFit/>
          </a:bodyPr>
          <a:lstStyle/>
          <a:p>
            <a:pPr marL="571500" indent="-571500">
              <a:lnSpc>
                <a:spcPct val="163854"/>
              </a:lnSpc>
              <a:spcBef>
                <a:spcPts val="0"/>
              </a:spcBef>
              <a:buClr>
                <a:srgbClr val="000000"/>
              </a:buClr>
              <a:buFont typeface="Arial" panose="020B0604020202020204" pitchFamily="34" charset="0"/>
              <a:buChar char="•"/>
            </a:pPr>
            <a:r>
              <a:rPr lang="en-US" dirty="0">
                <a:solidFill>
                  <a:srgbClr val="2B2C30"/>
                </a:solidFill>
                <a:latin typeface="Playfair Display"/>
                <a:sym typeface="Playfair Display"/>
              </a:rPr>
              <a:t>Collectively, a firm’s </a:t>
            </a:r>
            <a:r>
              <a:rPr lang="en-US" b="1" dirty="0">
                <a:solidFill>
                  <a:srgbClr val="2B2C30"/>
                </a:solidFill>
                <a:latin typeface="Playfair Display"/>
                <a:sym typeface="Playfair Display"/>
              </a:rPr>
              <a:t>mission, purpose, vision, </a:t>
            </a:r>
            <a:r>
              <a:rPr lang="en-US" dirty="0">
                <a:solidFill>
                  <a:srgbClr val="2B2C30"/>
                </a:solidFill>
                <a:latin typeface="Playfair Display"/>
                <a:sym typeface="Playfair Display"/>
              </a:rPr>
              <a:t>and </a:t>
            </a:r>
            <a:r>
              <a:rPr lang="en-US" b="1" dirty="0">
                <a:solidFill>
                  <a:srgbClr val="2B2C30"/>
                </a:solidFill>
                <a:latin typeface="Playfair Display"/>
                <a:sym typeface="Playfair Display"/>
              </a:rPr>
              <a:t>values</a:t>
            </a:r>
            <a:r>
              <a:rPr lang="en-US" dirty="0">
                <a:solidFill>
                  <a:srgbClr val="2B2C30"/>
                </a:solidFill>
                <a:latin typeface="Playfair Display"/>
                <a:sym typeface="Playfair Display"/>
              </a:rPr>
              <a:t> set clear organizational direction that guides all firm decisions and strategies.</a:t>
            </a:r>
          </a:p>
          <a:p>
            <a:pPr marL="571500" indent="-571500">
              <a:lnSpc>
                <a:spcPct val="163854"/>
              </a:lnSpc>
              <a:spcBef>
                <a:spcPts val="0"/>
              </a:spcBef>
              <a:buClr>
                <a:srgbClr val="000000"/>
              </a:buClr>
              <a:buFont typeface="Arial" panose="020B0604020202020204" pitchFamily="34" charset="0"/>
              <a:buChar char="•"/>
            </a:pPr>
            <a:r>
              <a:rPr lang="en-US" dirty="0">
                <a:solidFill>
                  <a:srgbClr val="2B2C30"/>
                </a:solidFill>
                <a:latin typeface="Playfair Display"/>
                <a:sym typeface="Playfair Display"/>
              </a:rPr>
              <a:t>Organizational leaders define these factors for the firm and then express them in statements for their stakeholders.</a:t>
            </a:r>
          </a:p>
          <a:p>
            <a:pPr marL="571500" indent="-571500">
              <a:lnSpc>
                <a:spcPct val="163854"/>
              </a:lnSpc>
              <a:spcBef>
                <a:spcPts val="0"/>
              </a:spcBef>
              <a:buClr>
                <a:srgbClr val="000000"/>
              </a:buClr>
              <a:buFont typeface="Arial" panose="020B0604020202020204" pitchFamily="34" charset="0"/>
              <a:buChar char="•"/>
            </a:pPr>
            <a:r>
              <a:rPr lang="en-US" dirty="0">
                <a:solidFill>
                  <a:srgbClr val="2B2C30"/>
                </a:solidFill>
                <a:latin typeface="Playfair Display"/>
                <a:sym typeface="Playfair Display"/>
              </a:rPr>
              <a:t> It is important that there is a clear line of sight and congruence among these essential organizational elements. </a:t>
            </a:r>
          </a:p>
          <a:p>
            <a:pPr marL="571500" indent="-571500">
              <a:lnSpc>
                <a:spcPct val="163854"/>
              </a:lnSpc>
              <a:spcBef>
                <a:spcPts val="0"/>
              </a:spcBef>
              <a:buClr>
                <a:srgbClr val="000000"/>
              </a:buClr>
              <a:buFont typeface="Arial" panose="020B0604020202020204" pitchFamily="34" charset="0"/>
              <a:buChar char="•"/>
            </a:pPr>
            <a:r>
              <a:rPr lang="en-US" dirty="0">
                <a:solidFill>
                  <a:srgbClr val="2B2C30"/>
                </a:solidFill>
                <a:latin typeface="Playfair Display"/>
                <a:sym typeface="Playfair Display"/>
              </a:rPr>
              <a:t>If there is no congruence or weak congruence between any or all of these, the organization will not have clear direction, and this can lead to poor decisions, weak strategies, and overall poor organizational performance.</a:t>
            </a:r>
          </a:p>
        </p:txBody>
      </p:sp>
      <p:sp>
        <p:nvSpPr>
          <p:cNvPr id="295" name="Google Shape;295;p9">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65229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91">
          <a:extLst>
            <a:ext uri="{FF2B5EF4-FFF2-40B4-BE49-F238E27FC236}">
              <a16:creationId xmlns:a16="http://schemas.microsoft.com/office/drawing/2014/main" id="{B9284912-0C79-35AD-C4CC-2351FE4E50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1885E0-5303-D27D-C731-A60F24D6D4BE}"/>
              </a:ext>
            </a:extLst>
          </p:cNvPr>
          <p:cNvSpPr>
            <a:spLocks noGrp="1"/>
          </p:cNvSpPr>
          <p:nvPr>
            <p:ph type="title"/>
          </p:nvPr>
        </p:nvSpPr>
        <p:spPr>
          <a:xfrm>
            <a:off x="1022545" y="835250"/>
            <a:ext cx="16230593"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Analyze Mission, Purpose, Vision, and Values, 2 of 3</a:t>
            </a:r>
            <a:endParaRPr lang="en-IN" sz="3714" b="1" dirty="0">
              <a:solidFill>
                <a:srgbClr val="54152A"/>
              </a:solidFill>
              <a:latin typeface="Public Sans"/>
              <a:sym typeface="Arial"/>
            </a:endParaRPr>
          </a:p>
        </p:txBody>
      </p:sp>
      <p:cxnSp>
        <p:nvCxnSpPr>
          <p:cNvPr id="294" name="Google Shape;294;p9">
            <a:extLst>
              <a:ext uri="{FF2B5EF4-FFF2-40B4-BE49-F238E27FC236}">
                <a16:creationId xmlns:a16="http://schemas.microsoft.com/office/drawing/2014/main" id="{A9400180-3F19-8048-52B6-27B599A56472}"/>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1D6A2B46-F679-6174-7779-448C63FDB615}"/>
              </a:ext>
            </a:extLst>
          </p:cNvPr>
          <p:cNvSpPr>
            <a:spLocks noGrp="1"/>
          </p:cNvSpPr>
          <p:nvPr>
            <p:ph sz="quarter" idx="10"/>
          </p:nvPr>
        </p:nvSpPr>
        <p:spPr>
          <a:xfrm>
            <a:off x="1004110" y="1799271"/>
            <a:ext cx="16273637" cy="7552047"/>
          </a:xfrm>
          <a:noFill/>
          <a:ln>
            <a:noFill/>
          </a:ln>
        </p:spPr>
        <p:txBody>
          <a:bodyPr spcFirstLastPara="1" wrap="square" lIns="0" tIns="0" rIns="0" bIns="0" anchor="t" anchorCtr="0">
            <a:spAutoFit/>
          </a:bodyPr>
          <a:lstStyle/>
          <a:p>
            <a:pPr marL="571500" indent="-571500">
              <a:lnSpc>
                <a:spcPct val="163854"/>
              </a:lnSpc>
              <a:spcBef>
                <a:spcPts val="0"/>
              </a:spcBef>
              <a:buClr>
                <a:srgbClr val="000000"/>
              </a:buClr>
              <a:buSzPct val="100000"/>
              <a:buFont typeface="Arial" panose="020B0604020202020204" pitchFamily="34" charset="0"/>
              <a:buChar char="•"/>
            </a:pPr>
            <a:r>
              <a:rPr lang="en-US" sz="6000" dirty="0">
                <a:solidFill>
                  <a:srgbClr val="2B2C30"/>
                </a:solidFill>
                <a:latin typeface="Playfair Display"/>
                <a:sym typeface="Playfair Display"/>
              </a:rPr>
              <a:t>When analyzing a company, it is more important to assess whether each broad concept is dealt with and communicated than whether a company uses each of these exact terms.</a:t>
            </a:r>
          </a:p>
        </p:txBody>
      </p:sp>
      <p:sp>
        <p:nvSpPr>
          <p:cNvPr id="295" name="Google Shape;295;p9">
            <a:extLst>
              <a:ext uri="{FF2B5EF4-FFF2-40B4-BE49-F238E27FC236}">
                <a16:creationId xmlns:a16="http://schemas.microsoft.com/office/drawing/2014/main" id="{A1FF4D93-C391-2004-7FB2-CAD9B67D256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41244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91">
          <a:extLst>
            <a:ext uri="{FF2B5EF4-FFF2-40B4-BE49-F238E27FC236}">
              <a16:creationId xmlns:a16="http://schemas.microsoft.com/office/drawing/2014/main" id="{AFFDD186-7FD9-DA43-3EE6-61D0E03CE9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C16814-3416-70F9-D418-29110CAE8F59}"/>
              </a:ext>
            </a:extLst>
          </p:cNvPr>
          <p:cNvSpPr>
            <a:spLocks noGrp="1"/>
          </p:cNvSpPr>
          <p:nvPr>
            <p:ph type="title"/>
          </p:nvPr>
        </p:nvSpPr>
        <p:spPr>
          <a:xfrm>
            <a:off x="1028694" y="831121"/>
            <a:ext cx="16224451" cy="918854"/>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Analyze Mission</a:t>
            </a:r>
            <a:endParaRPr lang="en-IN" sz="3714" b="1" dirty="0">
              <a:solidFill>
                <a:srgbClr val="54152A"/>
              </a:solidFill>
              <a:latin typeface="Public Sans"/>
              <a:sym typeface="Arial"/>
            </a:endParaRPr>
          </a:p>
        </p:txBody>
      </p:sp>
      <p:cxnSp>
        <p:nvCxnSpPr>
          <p:cNvPr id="294" name="Google Shape;294;p9">
            <a:extLst>
              <a:ext uri="{FF2B5EF4-FFF2-40B4-BE49-F238E27FC236}">
                <a16:creationId xmlns:a16="http://schemas.microsoft.com/office/drawing/2014/main" id="{2DFFD5F1-53E7-5642-E4EC-7C1AF070DE42}"/>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5F9F9EA-B221-DD25-6AEA-BA4BE5E26833}"/>
              </a:ext>
            </a:extLst>
          </p:cNvPr>
          <p:cNvSpPr>
            <a:spLocks noGrp="1"/>
          </p:cNvSpPr>
          <p:nvPr>
            <p:ph sz="quarter" idx="10"/>
          </p:nvPr>
        </p:nvSpPr>
        <p:spPr>
          <a:xfrm>
            <a:off x="927093" y="2119679"/>
            <a:ext cx="16224451" cy="7488678"/>
          </a:xfrm>
        </p:spPr>
        <p:txBody>
          <a:bodyPr>
            <a:normAutofit fontScale="92500"/>
          </a:bodyPr>
          <a:lstStyle/>
          <a:p>
            <a:pPr marL="0" indent="0">
              <a:lnSpc>
                <a:spcPct val="163854"/>
              </a:lnSpc>
              <a:spcBef>
                <a:spcPts val="0"/>
              </a:spcBef>
              <a:buFont typeface="Arial"/>
              <a:buNone/>
            </a:pPr>
            <a:r>
              <a:rPr lang="en-US" sz="5200" b="1" dirty="0">
                <a:solidFill>
                  <a:srgbClr val="2B2C30"/>
                </a:solidFill>
                <a:latin typeface="Playfair Display"/>
                <a:sym typeface="Playfair Display"/>
              </a:rPr>
              <a:t>Mission:</a:t>
            </a:r>
            <a:endParaRPr lang="en-US" sz="5200" b="1"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4800" dirty="0">
                <a:solidFill>
                  <a:srgbClr val="2B2C30"/>
                </a:solidFill>
                <a:latin typeface="Playfair Display"/>
                <a:sym typeface="Playfair Display"/>
              </a:rPr>
              <a:t>Explains why the organization exists and its societal role.</a:t>
            </a:r>
            <a:endParaRPr lang="en-US" sz="4800"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3900" b="1" dirty="0">
                <a:solidFill>
                  <a:srgbClr val="2B2C30"/>
                </a:solidFill>
                <a:latin typeface="Playfair Display"/>
                <a:sym typeface="Playfair Display"/>
              </a:rPr>
              <a:t>Guides</a:t>
            </a:r>
            <a:r>
              <a:rPr lang="en-US" sz="4800" dirty="0">
                <a:solidFill>
                  <a:srgbClr val="2B2C30"/>
                </a:solidFill>
                <a:latin typeface="Playfair Display"/>
                <a:sym typeface="Playfair Display"/>
              </a:rPr>
              <a:t> stakeholder engagement (employees, customers, partners).</a:t>
            </a:r>
            <a:endParaRPr lang="en-US" sz="4800"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4800" dirty="0">
                <a:solidFill>
                  <a:srgbClr val="2B2C30"/>
                </a:solidFill>
                <a:latin typeface="Playfair Display"/>
                <a:sym typeface="Playfair Display"/>
              </a:rPr>
              <a:t>Example: Google – "Organize the world’s information and make it universally accessible and useful."</a:t>
            </a:r>
            <a:endParaRPr lang="en-US" sz="4800" dirty="0">
              <a:solidFill>
                <a:srgbClr val="2B2C30"/>
              </a:solidFill>
              <a:latin typeface="Playfair Display"/>
              <a:sym typeface="Arial"/>
            </a:endParaRPr>
          </a:p>
        </p:txBody>
      </p:sp>
      <p:sp>
        <p:nvSpPr>
          <p:cNvPr id="295" name="Google Shape;295;p9">
            <a:extLst>
              <a:ext uri="{FF2B5EF4-FFF2-40B4-BE49-F238E27FC236}">
                <a16:creationId xmlns:a16="http://schemas.microsoft.com/office/drawing/2014/main" id="{340E8831-E067-8E9A-6BFC-5FCB63E85A92}"/>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585705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99"/>
        <p:cNvGrpSpPr/>
        <p:nvPr/>
      </p:nvGrpSpPr>
      <p:grpSpPr>
        <a:xfrm>
          <a:off x="0" y="0"/>
          <a:ext cx="0" cy="0"/>
          <a:chOff x="0" y="0"/>
          <a:chExt cx="0" cy="0"/>
        </a:xfrm>
      </p:grpSpPr>
      <p:sp>
        <p:nvSpPr>
          <p:cNvPr id="2" name="Title 1">
            <a:extLst>
              <a:ext uri="{FF2B5EF4-FFF2-40B4-BE49-F238E27FC236}">
                <a16:creationId xmlns:a16="http://schemas.microsoft.com/office/drawing/2014/main" id="{80F7B7E5-4829-C864-BD8F-79F8E1AEF212}"/>
              </a:ext>
            </a:extLst>
          </p:cNvPr>
          <p:cNvSpPr>
            <a:spLocks noGrp="1"/>
          </p:cNvSpPr>
          <p:nvPr>
            <p:ph type="title"/>
          </p:nvPr>
        </p:nvSpPr>
        <p:spPr>
          <a:xfrm>
            <a:off x="1000723" y="938845"/>
            <a:ext cx="16280405" cy="791811"/>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Analyze Purpose</a:t>
            </a:r>
            <a:endParaRPr lang="en-IN" sz="3714" b="1" dirty="0">
              <a:solidFill>
                <a:srgbClr val="54152A"/>
              </a:solidFill>
              <a:latin typeface="Public Sans"/>
              <a:sym typeface="Arial"/>
            </a:endParaRPr>
          </a:p>
        </p:txBody>
      </p:sp>
      <p:cxnSp>
        <p:nvCxnSpPr>
          <p:cNvPr id="302" name="Google Shape;302;p10">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24ED070-FF09-E39C-F0C2-366AF2F60F57}"/>
              </a:ext>
            </a:extLst>
          </p:cNvPr>
          <p:cNvSpPr>
            <a:spLocks noGrp="1"/>
          </p:cNvSpPr>
          <p:nvPr>
            <p:ph sz="quarter" idx="10"/>
          </p:nvPr>
        </p:nvSpPr>
        <p:spPr>
          <a:xfrm>
            <a:off x="993397" y="2250404"/>
            <a:ext cx="16280406" cy="6059416"/>
          </a:xfrm>
          <a:noFill/>
          <a:ln>
            <a:noFill/>
          </a:ln>
        </p:spPr>
        <p:txBody>
          <a:bodyPr spcFirstLastPara="1" wrap="square" lIns="0" tIns="0" rIns="0" bIns="0" anchor="t" anchorCtr="0">
            <a:spAutoFit/>
          </a:bodyPr>
          <a:lstStyle/>
          <a:p>
            <a:pPr marL="0">
              <a:lnSpc>
                <a:spcPct val="163854"/>
              </a:lnSpc>
              <a:spcBef>
                <a:spcPts val="0"/>
              </a:spcBef>
              <a:buClr>
                <a:srgbClr val="000000"/>
              </a:buClr>
            </a:pPr>
            <a:r>
              <a:rPr lang="en-US" sz="4800" b="1" dirty="0">
                <a:solidFill>
                  <a:srgbClr val="2B2C30"/>
                </a:solidFill>
                <a:latin typeface="Playfair Display"/>
                <a:sym typeface="Playfair Display"/>
              </a:rPr>
              <a:t>Purpose:</a:t>
            </a:r>
            <a:endParaRPr lang="en-US" sz="4800" b="1"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4400" dirty="0">
                <a:solidFill>
                  <a:srgbClr val="2B2C30"/>
                </a:solidFill>
                <a:latin typeface="Playfair Display"/>
                <a:sym typeface="Playfair Display"/>
              </a:rPr>
              <a:t>Focuses on societal or industry-wide impact beyond profits.</a:t>
            </a:r>
            <a:endParaRPr lang="en-US" sz="4400"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4400" dirty="0">
                <a:solidFill>
                  <a:srgbClr val="2B2C30"/>
                </a:solidFill>
                <a:latin typeface="Playfair Display"/>
                <a:sym typeface="Playfair Display"/>
              </a:rPr>
              <a:t>Inspires and unifies stakeholders.</a:t>
            </a:r>
            <a:endParaRPr lang="en-US" sz="4400"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4400" dirty="0">
                <a:solidFill>
                  <a:srgbClr val="2B2C30"/>
                </a:solidFill>
                <a:latin typeface="Playfair Display"/>
                <a:sym typeface="Playfair Display"/>
              </a:rPr>
              <a:t>Example: PwC – "Build trust in society and solve important problems."</a:t>
            </a:r>
          </a:p>
        </p:txBody>
      </p:sp>
      <p:sp>
        <p:nvSpPr>
          <p:cNvPr id="303" name="Google Shape;303;p10">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42268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07"/>
        <p:cNvGrpSpPr/>
        <p:nvPr/>
      </p:nvGrpSpPr>
      <p:grpSpPr>
        <a:xfrm>
          <a:off x="0" y="0"/>
          <a:ext cx="0" cy="0"/>
          <a:chOff x="0" y="0"/>
          <a:chExt cx="0" cy="0"/>
        </a:xfrm>
      </p:grpSpPr>
      <p:sp>
        <p:nvSpPr>
          <p:cNvPr id="2" name="Title 1">
            <a:extLst>
              <a:ext uri="{FF2B5EF4-FFF2-40B4-BE49-F238E27FC236}">
                <a16:creationId xmlns:a16="http://schemas.microsoft.com/office/drawing/2014/main" id="{C2277488-8C2C-A249-6313-7AD3CED833E3}"/>
              </a:ext>
            </a:extLst>
          </p:cNvPr>
          <p:cNvSpPr>
            <a:spLocks noGrp="1"/>
          </p:cNvSpPr>
          <p:nvPr>
            <p:ph type="title"/>
          </p:nvPr>
        </p:nvSpPr>
        <p:spPr>
          <a:xfrm>
            <a:off x="1000724" y="938845"/>
            <a:ext cx="16230600" cy="791811"/>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Analyze Vision</a:t>
            </a:r>
            <a:endParaRPr lang="en-IN" sz="3714" b="1" dirty="0">
              <a:solidFill>
                <a:srgbClr val="54152A"/>
              </a:solidFill>
              <a:latin typeface="Public Sans"/>
              <a:sym typeface="Arial"/>
            </a:endParaRPr>
          </a:p>
        </p:txBody>
      </p:sp>
      <p:cxnSp>
        <p:nvCxnSpPr>
          <p:cNvPr id="310" name="Google Shape;310;p11">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80593B6-D100-72E0-51D0-8B92844C52FB}"/>
              </a:ext>
            </a:extLst>
          </p:cNvPr>
          <p:cNvSpPr>
            <a:spLocks noGrp="1"/>
          </p:cNvSpPr>
          <p:nvPr>
            <p:ph sz="quarter" idx="10"/>
          </p:nvPr>
        </p:nvSpPr>
        <p:spPr>
          <a:xfrm>
            <a:off x="1000724" y="2251479"/>
            <a:ext cx="16242893" cy="6059416"/>
          </a:xfrm>
          <a:noFill/>
          <a:ln>
            <a:noFill/>
          </a:ln>
        </p:spPr>
        <p:txBody>
          <a:bodyPr spcFirstLastPara="1" wrap="square" lIns="0" tIns="0" rIns="0" bIns="0" anchor="t" anchorCtr="0">
            <a:spAutoFit/>
          </a:bodyPr>
          <a:lstStyle/>
          <a:p>
            <a:pPr marL="0">
              <a:lnSpc>
                <a:spcPct val="163854"/>
              </a:lnSpc>
              <a:spcBef>
                <a:spcPts val="0"/>
              </a:spcBef>
              <a:buClr>
                <a:srgbClr val="000000"/>
              </a:buClr>
            </a:pPr>
            <a:r>
              <a:rPr lang="en-US" sz="4800" b="1" dirty="0">
                <a:solidFill>
                  <a:srgbClr val="2B2C30"/>
                </a:solidFill>
                <a:latin typeface="Playfair Display"/>
                <a:sym typeface="Playfair Display"/>
              </a:rPr>
              <a:t>Vision:</a:t>
            </a:r>
            <a:endParaRPr lang="en-US" sz="4800" b="1"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4400" dirty="0">
                <a:solidFill>
                  <a:srgbClr val="2B2C30"/>
                </a:solidFill>
                <a:latin typeface="Playfair Display"/>
                <a:sym typeface="Playfair Display"/>
              </a:rPr>
              <a:t>Aspirational future-focused direction.</a:t>
            </a:r>
            <a:endParaRPr lang="en-US" sz="4400"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4400" dirty="0">
                <a:solidFill>
                  <a:srgbClr val="2B2C30"/>
                </a:solidFill>
                <a:latin typeface="Playfair Display"/>
                <a:sym typeface="Playfair Display"/>
              </a:rPr>
              <a:t>Motivates and aligns organizational actions.</a:t>
            </a:r>
            <a:endParaRPr lang="en-US" sz="4400"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4400" dirty="0">
                <a:solidFill>
                  <a:srgbClr val="2B2C30"/>
                </a:solidFill>
                <a:latin typeface="Playfair Display"/>
                <a:sym typeface="Playfair Display"/>
              </a:rPr>
              <a:t>Example: LinkedIn – "Create economic opportunity for every member of the global workforce."</a:t>
            </a:r>
          </a:p>
        </p:txBody>
      </p:sp>
      <p:sp>
        <p:nvSpPr>
          <p:cNvPr id="311" name="Google Shape;311;p11">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56128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15"/>
        <p:cNvGrpSpPr/>
        <p:nvPr/>
      </p:nvGrpSpPr>
      <p:grpSpPr>
        <a:xfrm>
          <a:off x="0" y="0"/>
          <a:ext cx="0" cy="0"/>
          <a:chOff x="0" y="0"/>
          <a:chExt cx="0" cy="0"/>
        </a:xfrm>
      </p:grpSpPr>
      <p:sp>
        <p:nvSpPr>
          <p:cNvPr id="2" name="Title 1">
            <a:extLst>
              <a:ext uri="{FF2B5EF4-FFF2-40B4-BE49-F238E27FC236}">
                <a16:creationId xmlns:a16="http://schemas.microsoft.com/office/drawing/2014/main" id="{F10E3EB9-3C64-1EA5-453F-F47E17F4941A}"/>
              </a:ext>
            </a:extLst>
          </p:cNvPr>
          <p:cNvSpPr>
            <a:spLocks noGrp="1"/>
          </p:cNvSpPr>
          <p:nvPr>
            <p:ph type="title"/>
          </p:nvPr>
        </p:nvSpPr>
        <p:spPr>
          <a:xfrm>
            <a:off x="1000723" y="942975"/>
            <a:ext cx="16230599" cy="787682"/>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Analyze Values</a:t>
            </a:r>
            <a:endParaRPr lang="en-IN" sz="3714" b="1" dirty="0">
              <a:solidFill>
                <a:srgbClr val="54152A"/>
              </a:solidFill>
              <a:latin typeface="Public Sans"/>
              <a:sym typeface="Arial"/>
            </a:endParaRPr>
          </a:p>
        </p:txBody>
      </p:sp>
      <p:cxnSp>
        <p:nvCxnSpPr>
          <p:cNvPr id="318" name="Google Shape;318;p12">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E87612E-AD5B-7F10-BCC0-BA962F09CFAA}"/>
              </a:ext>
            </a:extLst>
          </p:cNvPr>
          <p:cNvSpPr>
            <a:spLocks noGrp="1"/>
          </p:cNvSpPr>
          <p:nvPr>
            <p:ph sz="quarter" idx="10"/>
          </p:nvPr>
        </p:nvSpPr>
        <p:spPr>
          <a:xfrm>
            <a:off x="1000722" y="2247901"/>
            <a:ext cx="16230595" cy="6059416"/>
          </a:xfrm>
          <a:noFill/>
          <a:ln>
            <a:noFill/>
          </a:ln>
        </p:spPr>
        <p:txBody>
          <a:bodyPr spcFirstLastPara="1" wrap="square" lIns="0" tIns="0" rIns="0" bIns="0" anchor="t" anchorCtr="0">
            <a:spAutoFit/>
          </a:bodyPr>
          <a:lstStyle/>
          <a:p>
            <a:pPr marL="0">
              <a:lnSpc>
                <a:spcPct val="163854"/>
              </a:lnSpc>
              <a:spcBef>
                <a:spcPts val="0"/>
              </a:spcBef>
              <a:buClr>
                <a:srgbClr val="000000"/>
              </a:buClr>
            </a:pPr>
            <a:r>
              <a:rPr lang="en-US" sz="4800" b="1" dirty="0">
                <a:solidFill>
                  <a:srgbClr val="2B2C30"/>
                </a:solidFill>
                <a:latin typeface="Playfair Display"/>
                <a:sym typeface="Playfair Display"/>
              </a:rPr>
              <a:t>Values:</a:t>
            </a:r>
            <a:endParaRPr lang="en-US" sz="4800" b="1"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4400" dirty="0">
                <a:solidFill>
                  <a:srgbClr val="2B2C30"/>
                </a:solidFill>
                <a:latin typeface="Playfair Display"/>
                <a:sym typeface="Playfair Display"/>
              </a:rPr>
              <a:t>Core guiding principles for decision-making and behavior.</a:t>
            </a:r>
            <a:endParaRPr lang="en-US" sz="4400"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4400" dirty="0">
                <a:solidFill>
                  <a:srgbClr val="2B2C30"/>
                </a:solidFill>
                <a:latin typeface="Playfair Display"/>
                <a:sym typeface="Playfair Display"/>
              </a:rPr>
              <a:t>Influences organizational culture and stakeholder perception.</a:t>
            </a:r>
            <a:endParaRPr lang="en-US" sz="4400" dirty="0">
              <a:solidFill>
                <a:srgbClr val="2B2C30"/>
              </a:solidFill>
              <a:latin typeface="Playfair Display"/>
              <a:sym typeface="Arial"/>
            </a:endParaRPr>
          </a:p>
          <a:p>
            <a:pPr marL="685800" indent="-685800">
              <a:lnSpc>
                <a:spcPct val="178750"/>
              </a:lnSpc>
              <a:spcBef>
                <a:spcPts val="0"/>
              </a:spcBef>
              <a:buClr>
                <a:srgbClr val="2B2C30"/>
              </a:buClr>
              <a:buSzPts val="4400"/>
              <a:buFont typeface="Arial"/>
              <a:buChar char="•"/>
            </a:pPr>
            <a:r>
              <a:rPr lang="en-US" sz="4400" dirty="0">
                <a:solidFill>
                  <a:srgbClr val="2B2C30"/>
                </a:solidFill>
                <a:latin typeface="Playfair Display"/>
                <a:sym typeface="Playfair Display"/>
              </a:rPr>
              <a:t>Example: KPMG – "Integrity, Excellence, Courage, Together, For Better.</a:t>
            </a:r>
            <a:endParaRPr lang="en-US" sz="4400" dirty="0">
              <a:solidFill>
                <a:srgbClr val="2B2C30"/>
              </a:solidFill>
              <a:latin typeface="Playfair Display"/>
              <a:sym typeface="Arial"/>
            </a:endParaRPr>
          </a:p>
        </p:txBody>
      </p:sp>
      <p:sp>
        <p:nvSpPr>
          <p:cNvPr id="319" name="Google Shape;319;p12">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668042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44">
          <a:extLst>
            <a:ext uri="{FF2B5EF4-FFF2-40B4-BE49-F238E27FC236}">
              <a16:creationId xmlns:a16="http://schemas.microsoft.com/office/drawing/2014/main" id="{FA436F03-63B0-F115-96AD-497F7F51574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8C23DF3-4F7F-C01A-8D39-92C16EA9C282}"/>
              </a:ext>
            </a:extLst>
          </p:cNvPr>
          <p:cNvSpPr>
            <a:spLocks noGrp="1"/>
          </p:cNvSpPr>
          <p:nvPr>
            <p:ph type="title"/>
          </p:nvPr>
        </p:nvSpPr>
        <p:spPr>
          <a:xfrm>
            <a:off x="1028695" y="827015"/>
            <a:ext cx="16230599"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Values</a:t>
            </a:r>
            <a:endParaRPr lang="en-IN" sz="3714" b="1" dirty="0">
              <a:solidFill>
                <a:srgbClr val="54152A"/>
              </a:solidFill>
              <a:latin typeface="Public Sans"/>
              <a:sym typeface="Arial"/>
            </a:endParaRPr>
          </a:p>
        </p:txBody>
      </p:sp>
      <p:cxnSp>
        <p:nvCxnSpPr>
          <p:cNvPr id="146" name="Google Shape;146;g370678dc45d_0_130">
            <a:extLst>
              <a:ext uri="{FF2B5EF4-FFF2-40B4-BE49-F238E27FC236}">
                <a16:creationId xmlns:a16="http://schemas.microsoft.com/office/drawing/2014/main" id="{409192E0-D319-76DE-C2AE-60816B48CA9E}"/>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7" name="Content Placeholder 6">
            <a:extLst>
              <a:ext uri="{FF2B5EF4-FFF2-40B4-BE49-F238E27FC236}">
                <a16:creationId xmlns:a16="http://schemas.microsoft.com/office/drawing/2014/main" id="{E6DAF279-516D-3A31-DC63-A2C3B93EBAD1}"/>
              </a:ext>
            </a:extLst>
          </p:cNvPr>
          <p:cNvGraphicFramePr>
            <a:graphicFrameLocks noGrp="1"/>
          </p:cNvGraphicFramePr>
          <p:nvPr>
            <p:ph sz="quarter" idx="10"/>
            <p:extLst>
              <p:ext uri="{D42A27DB-BD31-4B8C-83A1-F6EECF244321}">
                <p14:modId xmlns:p14="http://schemas.microsoft.com/office/powerpoint/2010/main" val="478643325"/>
              </p:ext>
            </p:extLst>
          </p:nvPr>
        </p:nvGraphicFramePr>
        <p:xfrm>
          <a:off x="1028695" y="2218289"/>
          <a:ext cx="12817934" cy="7033397"/>
        </p:xfrm>
        <a:graphic>
          <a:graphicData uri="http://schemas.openxmlformats.org/drawingml/2006/table">
            <a:tbl>
              <a:tblPr firstRow="1" bandRow="1">
                <a:tableStyleId>{7E9639D4-E3E2-4D34-9284-5A2195B3D0D7}</a:tableStyleId>
              </a:tblPr>
              <a:tblGrid>
                <a:gridCol w="6408967">
                  <a:extLst>
                    <a:ext uri="{9D8B030D-6E8A-4147-A177-3AD203B41FA5}">
                      <a16:colId xmlns:a16="http://schemas.microsoft.com/office/drawing/2014/main" val="2215398363"/>
                    </a:ext>
                  </a:extLst>
                </a:gridCol>
                <a:gridCol w="6408967">
                  <a:extLst>
                    <a:ext uri="{9D8B030D-6E8A-4147-A177-3AD203B41FA5}">
                      <a16:colId xmlns:a16="http://schemas.microsoft.com/office/drawing/2014/main" val="2665760735"/>
                    </a:ext>
                  </a:extLst>
                </a:gridCol>
              </a:tblGrid>
              <a:tr h="1689950">
                <a:tc>
                  <a:txBody>
                    <a:bodyPr/>
                    <a:lstStyle/>
                    <a:p>
                      <a:pPr algn="l"/>
                      <a:r>
                        <a:rPr lang="en-IN" sz="1620" b="1" i="0" u="none" strike="noStrike" cap="none" dirty="0">
                          <a:solidFill>
                            <a:schemeClr val="bg1"/>
                          </a:solidFill>
                          <a:effectLst/>
                          <a:latin typeface="Playfair Display" panose="00000500000000000000" pitchFamily="2" charset="0"/>
                          <a:ea typeface="+mn-ea"/>
                          <a:cs typeface="+mn-cs"/>
                          <a:sym typeface="Arial"/>
                        </a:rPr>
                        <a:t>Company</a:t>
                      </a:r>
                      <a:endParaRPr lang="en-IN" sz="1620" b="1"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Values statement</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extLst>
                  <a:ext uri="{0D108BD9-81ED-4DB2-BD59-A6C34878D82A}">
                    <a16:rowId xmlns:a16="http://schemas.microsoft.com/office/drawing/2014/main" val="1561375660"/>
                  </a:ext>
                </a:extLst>
              </a:tr>
              <a:tr h="1924200">
                <a:tc>
                  <a:txBody>
                    <a:bodyPr/>
                    <a:lstStyle/>
                    <a:p>
                      <a:r>
                        <a:rPr lang="en-IN" sz="1620" b="0" i="0" u="none" strike="noStrike" cap="none" dirty="0">
                          <a:solidFill>
                            <a:schemeClr val="tx1"/>
                          </a:solidFill>
                          <a:effectLst/>
                          <a:latin typeface="Playfair Display" panose="00000500000000000000" pitchFamily="2" charset="0"/>
                          <a:ea typeface="+mn-ea"/>
                          <a:cs typeface="+mn-cs"/>
                          <a:sym typeface="Arial"/>
                        </a:rPr>
                        <a:t>KPMG</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500"/>
                        </a:lnSpc>
                      </a:pPr>
                      <a:r>
                        <a:rPr lang="en-US" sz="1620" b="0" i="0" u="none" strike="noStrike" cap="none" dirty="0">
                          <a:solidFill>
                            <a:schemeClr val="tx1"/>
                          </a:solidFill>
                          <a:effectLst/>
                          <a:latin typeface="Playfair Display" panose="00000500000000000000" pitchFamily="2" charset="0"/>
                          <a:ea typeface="+mn-ea"/>
                          <a:cs typeface="+mn-cs"/>
                          <a:sym typeface="Arial"/>
                        </a:rPr>
                        <a:t>Integrity: We do what is right.</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Excellence: We never stop learning and improving.</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Courage: We think and act boldly.</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Together: We respect each other and draw strength from our differences.</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For Better: We do what matters.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5016261"/>
                  </a:ext>
                </a:extLst>
              </a:tr>
              <a:tr h="1689950">
                <a:tc>
                  <a:txBody>
                    <a:bodyPr/>
                    <a:lstStyle/>
                    <a:p>
                      <a:r>
                        <a:rPr lang="en-IN" sz="1620" b="0" i="0" u="none" strike="noStrike" cap="none" dirty="0">
                          <a:solidFill>
                            <a:schemeClr val="tx1"/>
                          </a:solidFill>
                          <a:effectLst/>
                          <a:latin typeface="Playfair Display" panose="00000500000000000000" pitchFamily="2" charset="0"/>
                          <a:ea typeface="+mn-ea"/>
                          <a:cs typeface="+mn-cs"/>
                          <a:sym typeface="Arial"/>
                        </a:rPr>
                        <a:t>Wells Fargo</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20" b="0" i="0" u="none" strike="noStrike" cap="none" dirty="0">
                          <a:solidFill>
                            <a:schemeClr val="tx1"/>
                          </a:solidFill>
                          <a:effectLst/>
                          <a:latin typeface="Playfair Display" panose="00000500000000000000" pitchFamily="2" charset="0"/>
                          <a:ea typeface="+mn-ea"/>
                          <a:cs typeface="+mn-cs"/>
                          <a:sym typeface="Arial"/>
                        </a:rPr>
                        <a:t>We want to satisfy our customers’ financial needs and help them succeed financially.</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9689941"/>
                  </a:ext>
                </a:extLst>
              </a:tr>
              <a:tr h="1689950">
                <a:tc>
                  <a:txBody>
                    <a:bodyPr/>
                    <a:lstStyle/>
                    <a:p>
                      <a:r>
                        <a:rPr lang="en-IN" sz="1620" b="0" i="0" u="none" strike="noStrike" cap="none" dirty="0">
                          <a:solidFill>
                            <a:schemeClr val="tx1"/>
                          </a:solidFill>
                          <a:effectLst/>
                          <a:latin typeface="Playfair Display" panose="00000500000000000000" pitchFamily="2" charset="0"/>
                          <a:ea typeface="+mn-ea"/>
                          <a:cs typeface="+mn-cs"/>
                          <a:sym typeface="Arial"/>
                        </a:rPr>
                        <a:t>RSM</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500"/>
                        </a:lnSpc>
                      </a:pPr>
                      <a:r>
                        <a:rPr lang="en-US" sz="1620" b="0" i="0" u="none" strike="noStrike" cap="none" dirty="0">
                          <a:solidFill>
                            <a:schemeClr val="tx1"/>
                          </a:solidFill>
                          <a:effectLst/>
                          <a:latin typeface="Playfair Display" panose="00000500000000000000" pitchFamily="2" charset="0"/>
                          <a:ea typeface="+mn-ea"/>
                          <a:cs typeface="+mn-cs"/>
                          <a:sym typeface="Arial"/>
                        </a:rPr>
                        <a:t>Respect and uncompromising integrity</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Succeeding together</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Excellence</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Impactful innovation</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Acting responsibly</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9480719"/>
                  </a:ext>
                </a:extLst>
              </a:tr>
            </a:tbl>
          </a:graphicData>
        </a:graphic>
      </p:graphicFrame>
      <p:sp>
        <p:nvSpPr>
          <p:cNvPr id="6" name="Content Placeholder 5">
            <a:extLst>
              <a:ext uri="{FF2B5EF4-FFF2-40B4-BE49-F238E27FC236}">
                <a16:creationId xmlns:a16="http://schemas.microsoft.com/office/drawing/2014/main" id="{FADCB685-FB0B-DEF2-B153-C7A344ACA989}"/>
              </a:ext>
            </a:extLst>
          </p:cNvPr>
          <p:cNvSpPr>
            <a:spLocks noGrp="1"/>
          </p:cNvSpPr>
          <p:nvPr>
            <p:ph sz="quarter" idx="11"/>
          </p:nvPr>
        </p:nvSpPr>
        <p:spPr>
          <a:xfrm>
            <a:off x="8285051" y="9258300"/>
            <a:ext cx="6855943" cy="553968"/>
          </a:xfrm>
          <a:noFill/>
          <a:ln>
            <a:noFill/>
          </a:ln>
        </p:spPr>
        <p:txBody>
          <a:bodyPr spcFirstLastPara="1" wrap="square" lIns="91425" tIns="91425" rIns="91425" bIns="91425" anchor="t" anchorCtr="0">
            <a:spAutoFit/>
          </a:bodyPr>
          <a:lstStyle/>
          <a:p>
            <a:pPr marL="0">
              <a:spcBef>
                <a:spcPts val="0"/>
              </a:spcBef>
              <a:buClr>
                <a:srgbClr val="000000"/>
              </a:buClr>
            </a:pPr>
            <a:r>
              <a:rPr lang="en-US" sz="2400" dirty="0">
                <a:solidFill>
                  <a:srgbClr val="373D3F"/>
                </a:solidFill>
                <a:latin typeface="Playfair Display"/>
                <a:sym typeface="Playfair Display"/>
              </a:rPr>
              <a:t>Figure 3.2: Values and values statements</a:t>
            </a:r>
          </a:p>
        </p:txBody>
      </p:sp>
      <p:sp>
        <p:nvSpPr>
          <p:cNvPr id="147" name="Google Shape;147;g370678dc45d_0_130">
            <a:extLst>
              <a:ext uri="{FF2B5EF4-FFF2-40B4-BE49-F238E27FC236}">
                <a16:creationId xmlns:a16="http://schemas.microsoft.com/office/drawing/2014/main" id="{DDF1CF25-E7FF-1411-4AFA-2A49F573CFC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4576645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44"/>
        <p:cNvGrpSpPr/>
        <p:nvPr/>
      </p:nvGrpSpPr>
      <p:grpSpPr>
        <a:xfrm>
          <a:off x="0" y="0"/>
          <a:ext cx="0" cy="0"/>
          <a:chOff x="0" y="0"/>
          <a:chExt cx="0" cy="0"/>
        </a:xfrm>
      </p:grpSpPr>
      <p:sp>
        <p:nvSpPr>
          <p:cNvPr id="3" name="Title 2">
            <a:extLst>
              <a:ext uri="{FF2B5EF4-FFF2-40B4-BE49-F238E27FC236}">
                <a16:creationId xmlns:a16="http://schemas.microsoft.com/office/drawing/2014/main" id="{24B8A250-EE1A-8BAA-79D9-67F6CD70FF59}"/>
              </a:ext>
            </a:extLst>
          </p:cNvPr>
          <p:cNvSpPr>
            <a:spLocks noGrp="1"/>
          </p:cNvSpPr>
          <p:nvPr>
            <p:ph type="title"/>
          </p:nvPr>
        </p:nvSpPr>
        <p:spPr>
          <a:xfrm>
            <a:off x="1022546" y="831121"/>
            <a:ext cx="16242908" cy="804348"/>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Analyze Mission, Purpose, Vision, and Values</a:t>
            </a:r>
            <a:endParaRPr lang="en-IN" sz="3714" b="1" dirty="0">
              <a:solidFill>
                <a:srgbClr val="54152A"/>
              </a:solidFill>
              <a:latin typeface="Public Sans"/>
              <a:sym typeface="Arial"/>
            </a:endParaRPr>
          </a:p>
        </p:txBody>
      </p:sp>
      <p:cxnSp>
        <p:nvCxnSpPr>
          <p:cNvPr id="146" name="Google Shape;146;g370678dc45d_0_130">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pic>
        <p:nvPicPr>
          <p:cNvPr id="148" name="Google Shape;148;g370678dc45d_0_130" descr="Pyramid diagram illustrating values, vision, purpose, and mission. Blue pyramid divided into four horizontal sections. From top to bottom, the sections are labeled values, vision, purpose, and mission. Values define the core principles that companies stand by and expect their employees to uphold. Vision is forward-looking and captures what a company wants to achieve in the long run. Purpose defines the company's reason for existence beyond making a profit. Mission explains why an organization exists, and its role in society."/>
          <p:cNvPicPr preferRelativeResize="0"/>
          <p:nvPr/>
        </p:nvPicPr>
        <p:blipFill>
          <a:blip r:embed="rId3">
            <a:alphaModFix/>
          </a:blip>
          <a:stretch>
            <a:fillRect/>
          </a:stretch>
        </p:blipFill>
        <p:spPr>
          <a:xfrm>
            <a:off x="1022546" y="1876075"/>
            <a:ext cx="12824083" cy="7986381"/>
          </a:xfrm>
          <a:prstGeom prst="rect">
            <a:avLst/>
          </a:prstGeom>
          <a:noFill/>
          <a:ln>
            <a:noFill/>
          </a:ln>
        </p:spPr>
      </p:pic>
      <p:sp>
        <p:nvSpPr>
          <p:cNvPr id="4" name="Content Placeholder 3">
            <a:extLst>
              <a:ext uri="{FF2B5EF4-FFF2-40B4-BE49-F238E27FC236}">
                <a16:creationId xmlns:a16="http://schemas.microsoft.com/office/drawing/2014/main" id="{93D0A47A-B58B-1605-6BC8-DF3193748261}"/>
              </a:ext>
            </a:extLst>
          </p:cNvPr>
          <p:cNvSpPr>
            <a:spLocks noGrp="1"/>
          </p:cNvSpPr>
          <p:nvPr>
            <p:ph sz="quarter" idx="10"/>
          </p:nvPr>
        </p:nvSpPr>
        <p:spPr>
          <a:xfrm>
            <a:off x="1362277" y="9824357"/>
            <a:ext cx="6867727" cy="307736"/>
          </a:xfrm>
          <a:noFill/>
        </p:spPr>
        <p:txBody>
          <a:bodyPr wrap="square" rtlCol="0">
            <a:spAutoFit/>
          </a:bodyPr>
          <a:lstStyle/>
          <a:p>
            <a:pPr>
              <a:spcBef>
                <a:spcPts val="0"/>
              </a:spcBef>
              <a:buClr>
                <a:srgbClr val="000000"/>
              </a:buClr>
            </a:pPr>
            <a:r>
              <a:rPr lang="en-US" sz="1400" dirty="0">
                <a:solidFill>
                  <a:srgbClr val="000000"/>
                </a:solidFill>
                <a:latin typeface="Arial"/>
                <a:cs typeface="Arial"/>
                <a:sym typeface="Arial"/>
              </a:rPr>
              <a:t> Kindred Grey. 2025. CC BY-NC-SA.</a:t>
            </a:r>
          </a:p>
        </p:txBody>
      </p:sp>
      <p:sp>
        <p:nvSpPr>
          <p:cNvPr id="147" name="Google Shape;147;g370678dc45d_0_130">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0708389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31"/>
        <p:cNvGrpSpPr/>
        <p:nvPr/>
      </p:nvGrpSpPr>
      <p:grpSpPr>
        <a:xfrm>
          <a:off x="0" y="0"/>
          <a:ext cx="0" cy="0"/>
          <a:chOff x="0" y="0"/>
          <a:chExt cx="0" cy="0"/>
        </a:xfrm>
      </p:grpSpPr>
      <p:sp>
        <p:nvSpPr>
          <p:cNvPr id="2" name="Title 1">
            <a:extLst>
              <a:ext uri="{FF2B5EF4-FFF2-40B4-BE49-F238E27FC236}">
                <a16:creationId xmlns:a16="http://schemas.microsoft.com/office/drawing/2014/main" id="{230E6B8F-4AB0-055D-648C-49232ADBE888}"/>
              </a:ext>
            </a:extLst>
          </p:cNvPr>
          <p:cNvSpPr>
            <a:spLocks noGrp="1"/>
          </p:cNvSpPr>
          <p:nvPr>
            <p:ph type="title"/>
          </p:nvPr>
        </p:nvSpPr>
        <p:spPr>
          <a:xfrm>
            <a:off x="1074600" y="60156"/>
            <a:ext cx="16230600" cy="1484704"/>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Analyze Mission, Purpose, Vision, and Values: </a:t>
            </a:r>
            <a:br>
              <a:rPr lang="en-US" sz="3714" b="1" dirty="0">
                <a:solidFill>
                  <a:srgbClr val="54152A"/>
                </a:solidFill>
                <a:latin typeface="Public Sans"/>
                <a:sym typeface="Public Sans"/>
              </a:rPr>
            </a:br>
            <a:r>
              <a:rPr lang="en-US" sz="3714" b="1" dirty="0">
                <a:solidFill>
                  <a:srgbClr val="54152A"/>
                </a:solidFill>
                <a:latin typeface="Public Sans"/>
                <a:sym typeface="Public Sans"/>
              </a:rPr>
              <a:t>Check Your Knowledge So Far</a:t>
            </a:r>
            <a:endParaRPr lang="en-IN" sz="3714" b="1" dirty="0">
              <a:solidFill>
                <a:srgbClr val="54152A"/>
              </a:solidFill>
              <a:latin typeface="Public Sans"/>
              <a:sym typeface="Arial"/>
            </a:endParaRPr>
          </a:p>
        </p:txBody>
      </p:sp>
      <p:cxnSp>
        <p:nvCxnSpPr>
          <p:cNvPr id="134" name="Google Shape;134;p4">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F3EE791-7EC6-B403-0D3A-2EC1C899CD94}"/>
              </a:ext>
            </a:extLst>
          </p:cNvPr>
          <p:cNvSpPr>
            <a:spLocks noGrp="1"/>
          </p:cNvSpPr>
          <p:nvPr>
            <p:ph sz="quarter" idx="10"/>
          </p:nvPr>
        </p:nvSpPr>
        <p:spPr>
          <a:xfrm>
            <a:off x="1016400" y="2050289"/>
            <a:ext cx="16230594" cy="461635"/>
          </a:xfrm>
          <a:noFill/>
          <a:ln>
            <a:noFill/>
          </a:ln>
        </p:spPr>
        <p:txBody>
          <a:bodyPr spcFirstLastPara="1" wrap="square" lIns="91425" tIns="91425" rIns="91425" bIns="91425" anchor="t" anchorCtr="0">
            <a:spAutoFit/>
          </a:bodyPr>
          <a:lstStyle/>
          <a:p>
            <a:pPr marL="0">
              <a:spcBef>
                <a:spcPts val="0"/>
              </a:spcBef>
              <a:buClr>
                <a:srgbClr val="000000"/>
              </a:buClr>
            </a:pPr>
            <a:r>
              <a:rPr lang="en-US" sz="1800" b="1" dirty="0">
                <a:solidFill>
                  <a:srgbClr val="000000"/>
                </a:solidFill>
                <a:latin typeface="Playfair Display"/>
                <a:sym typeface="Playfair Display"/>
              </a:rPr>
              <a:t>These four statements shape a company’s identity, strategic direction, and culture</a:t>
            </a:r>
          </a:p>
        </p:txBody>
      </p:sp>
      <p:sp>
        <p:nvSpPr>
          <p:cNvPr id="5" name="Content Placeholder 4">
            <a:extLst>
              <a:ext uri="{FF2B5EF4-FFF2-40B4-BE49-F238E27FC236}">
                <a16:creationId xmlns:a16="http://schemas.microsoft.com/office/drawing/2014/main" id="{BFCA2428-80D5-9C95-E3E4-105547671006}"/>
              </a:ext>
            </a:extLst>
          </p:cNvPr>
          <p:cNvSpPr>
            <a:spLocks noGrp="1"/>
          </p:cNvSpPr>
          <p:nvPr>
            <p:ph sz="quarter" idx="12"/>
          </p:nvPr>
        </p:nvSpPr>
        <p:spPr>
          <a:xfrm>
            <a:off x="952494" y="2628097"/>
            <a:ext cx="8173499" cy="3285300"/>
          </a:xfrm>
        </p:spPr>
        <p:txBody>
          <a:bodyPr>
            <a:normAutofit fontScale="70000" lnSpcReduction="20000"/>
          </a:bodyPr>
          <a:lstStyle/>
          <a:p>
            <a:pPr marL="0">
              <a:lnSpc>
                <a:spcPct val="183854"/>
              </a:lnSpc>
              <a:spcBef>
                <a:spcPts val="0"/>
              </a:spcBef>
              <a:buClr>
                <a:srgbClr val="000000"/>
              </a:buClr>
            </a:pPr>
            <a:r>
              <a:rPr lang="en-US" sz="3400" b="1" dirty="0">
                <a:solidFill>
                  <a:srgbClr val="2B2C30"/>
                </a:solidFill>
                <a:latin typeface="Playfair Display"/>
                <a:sym typeface="Playfair Display"/>
              </a:rPr>
              <a:t>🎯 Mission Statement</a:t>
            </a:r>
          </a:p>
          <a:p>
            <a:pPr marL="0">
              <a:lnSpc>
                <a:spcPct val="183854"/>
              </a:lnSpc>
              <a:spcBef>
                <a:spcPts val="0"/>
              </a:spcBef>
              <a:buClr>
                <a:srgbClr val="000000"/>
              </a:buClr>
            </a:pPr>
            <a:r>
              <a:rPr lang="en-US" sz="3400" dirty="0">
                <a:solidFill>
                  <a:srgbClr val="2B2C30"/>
                </a:solidFill>
                <a:latin typeface="Playfair Display"/>
                <a:sym typeface="Playfair Display"/>
              </a:rPr>
              <a:t>Explains why an organization exists; its core function and who it serves</a:t>
            </a:r>
          </a:p>
          <a:p>
            <a:pPr marL="0">
              <a:lnSpc>
                <a:spcPct val="183854"/>
              </a:lnSpc>
              <a:spcBef>
                <a:spcPts val="0"/>
              </a:spcBef>
              <a:buClr>
                <a:srgbClr val="000000"/>
              </a:buClr>
            </a:pPr>
            <a:r>
              <a:rPr lang="en-US" sz="3400" b="1" dirty="0">
                <a:solidFill>
                  <a:srgbClr val="2B2C30"/>
                </a:solidFill>
                <a:latin typeface="Playfair Display"/>
                <a:sym typeface="Playfair Display"/>
              </a:rPr>
              <a:t>Ex (KPMG): </a:t>
            </a:r>
            <a:r>
              <a:rPr lang="en-US" sz="3400" dirty="0">
                <a:solidFill>
                  <a:srgbClr val="2B2C30"/>
                </a:solidFill>
                <a:latin typeface="Playfair Display"/>
                <a:sym typeface="Playfair Display"/>
              </a:rPr>
              <a:t>“To turn knowledge into value for the benefit of our clients, our people, and the capital markets.”</a:t>
            </a:r>
          </a:p>
        </p:txBody>
      </p:sp>
      <p:sp>
        <p:nvSpPr>
          <p:cNvPr id="6" name="Content Placeholder 5">
            <a:extLst>
              <a:ext uri="{FF2B5EF4-FFF2-40B4-BE49-F238E27FC236}">
                <a16:creationId xmlns:a16="http://schemas.microsoft.com/office/drawing/2014/main" id="{94C3C4C3-6C20-A386-436A-07B413B1AA6A}"/>
              </a:ext>
            </a:extLst>
          </p:cNvPr>
          <p:cNvSpPr>
            <a:spLocks noGrp="1"/>
          </p:cNvSpPr>
          <p:nvPr>
            <p:ph sz="quarter" idx="13"/>
          </p:nvPr>
        </p:nvSpPr>
        <p:spPr>
          <a:xfrm>
            <a:off x="1016400" y="5554639"/>
            <a:ext cx="8204093" cy="3053228"/>
          </a:xfrm>
        </p:spPr>
        <p:txBody>
          <a:bodyPr>
            <a:noAutofit/>
          </a:bodyPr>
          <a:lstStyle/>
          <a:p>
            <a:pPr marL="0">
              <a:lnSpc>
                <a:spcPct val="164000"/>
              </a:lnSpc>
              <a:spcBef>
                <a:spcPts val="1200"/>
              </a:spcBef>
              <a:buClr>
                <a:srgbClr val="000000"/>
              </a:buClr>
            </a:pPr>
            <a:r>
              <a:rPr lang="en-US" sz="2400" b="1" dirty="0">
                <a:latin typeface="Playfair Display"/>
                <a:sym typeface="Playfair Display"/>
              </a:rPr>
              <a:t>🌅 Vision Statement</a:t>
            </a:r>
          </a:p>
          <a:p>
            <a:pPr marL="0" marR="381000">
              <a:lnSpc>
                <a:spcPct val="164000"/>
              </a:lnSpc>
              <a:spcBef>
                <a:spcPts val="1200"/>
              </a:spcBef>
              <a:spcAft>
                <a:spcPts val="0"/>
              </a:spcAft>
              <a:buClr>
                <a:srgbClr val="000000"/>
              </a:buClr>
            </a:pPr>
            <a:r>
              <a:rPr lang="en-US" sz="2400" dirty="0">
                <a:latin typeface="Playfair Display"/>
                <a:sym typeface="Playfair Display"/>
              </a:rPr>
              <a:t>A forward-looking, aspirational statement describing what the company hopes to become</a:t>
            </a:r>
          </a:p>
          <a:p>
            <a:pPr marL="0" marR="381000">
              <a:lnSpc>
                <a:spcPct val="164000"/>
              </a:lnSpc>
              <a:spcBef>
                <a:spcPts val="1200"/>
              </a:spcBef>
              <a:spcAft>
                <a:spcPts val="1200"/>
              </a:spcAft>
              <a:buClr>
                <a:srgbClr val="000000"/>
              </a:buClr>
            </a:pPr>
            <a:r>
              <a:rPr lang="en-US" sz="2400" b="1" dirty="0">
                <a:latin typeface="Playfair Display"/>
                <a:sym typeface="Playfair Display"/>
              </a:rPr>
              <a:t>Ex (Microsoft): </a:t>
            </a:r>
            <a:r>
              <a:rPr lang="en-US" sz="2400" dirty="0">
                <a:latin typeface="Playfair Display"/>
                <a:sym typeface="Playfair Display"/>
              </a:rPr>
              <a:t>“To help every person and every organization on the planet achieve more.”</a:t>
            </a:r>
          </a:p>
        </p:txBody>
      </p:sp>
      <p:sp>
        <p:nvSpPr>
          <p:cNvPr id="4" name="Content Placeholder 3">
            <a:extLst>
              <a:ext uri="{FF2B5EF4-FFF2-40B4-BE49-F238E27FC236}">
                <a16:creationId xmlns:a16="http://schemas.microsoft.com/office/drawing/2014/main" id="{3F4983A6-6057-246C-8ADC-36593B925335}"/>
              </a:ext>
            </a:extLst>
          </p:cNvPr>
          <p:cNvSpPr>
            <a:spLocks noGrp="1"/>
          </p:cNvSpPr>
          <p:nvPr>
            <p:ph sz="quarter" idx="11"/>
          </p:nvPr>
        </p:nvSpPr>
        <p:spPr>
          <a:xfrm>
            <a:off x="992091" y="8942300"/>
            <a:ext cx="7351810" cy="923299"/>
          </a:xfrm>
          <a:noFill/>
          <a:ln>
            <a:noFill/>
          </a:ln>
        </p:spPr>
        <p:txBody>
          <a:bodyPr spcFirstLastPara="1" wrap="square" lIns="91425" tIns="91425" rIns="91425" bIns="91425" anchor="t" anchorCtr="0">
            <a:spAutoFit/>
          </a:bodyPr>
          <a:lstStyle/>
          <a:p>
            <a:pPr marL="0">
              <a:spcBef>
                <a:spcPts val="0"/>
              </a:spcBef>
              <a:buClr>
                <a:srgbClr val="000000"/>
              </a:buClr>
            </a:pPr>
            <a:r>
              <a:rPr lang="en-US" sz="2400" dirty="0">
                <a:solidFill>
                  <a:srgbClr val="000000"/>
                </a:solidFill>
                <a:latin typeface="Playfair Display Medium"/>
                <a:sym typeface="Playfair Display Medium"/>
              </a:rPr>
              <a:t>“Where there is no vision, there is no hope” - George Washington Carver</a:t>
            </a:r>
          </a:p>
        </p:txBody>
      </p:sp>
      <p:sp>
        <p:nvSpPr>
          <p:cNvPr id="7" name="Content Placeholder 6">
            <a:extLst>
              <a:ext uri="{FF2B5EF4-FFF2-40B4-BE49-F238E27FC236}">
                <a16:creationId xmlns:a16="http://schemas.microsoft.com/office/drawing/2014/main" id="{A49EBA8F-473F-F3EE-D618-C7CB194B2651}"/>
              </a:ext>
            </a:extLst>
          </p:cNvPr>
          <p:cNvSpPr>
            <a:spLocks noGrp="1"/>
          </p:cNvSpPr>
          <p:nvPr>
            <p:ph sz="quarter" idx="14"/>
          </p:nvPr>
        </p:nvSpPr>
        <p:spPr>
          <a:xfrm>
            <a:off x="9266394" y="2288161"/>
            <a:ext cx="8702485" cy="3558241"/>
          </a:xfrm>
        </p:spPr>
        <p:txBody>
          <a:bodyPr>
            <a:normAutofit/>
          </a:bodyPr>
          <a:lstStyle/>
          <a:p>
            <a:pPr marL="0">
              <a:lnSpc>
                <a:spcPct val="164000"/>
              </a:lnSpc>
              <a:spcBef>
                <a:spcPts val="1200"/>
              </a:spcBef>
              <a:buClr>
                <a:srgbClr val="000000"/>
              </a:buClr>
            </a:pPr>
            <a:r>
              <a:rPr lang="en-US" sz="2400" b="1" dirty="0">
                <a:latin typeface="Playfair Display"/>
                <a:sym typeface="Playfair Display"/>
              </a:rPr>
              <a:t>💡 Purpose Statement</a:t>
            </a:r>
          </a:p>
          <a:p>
            <a:pPr marL="381000" marR="381000" lvl="0" indent="0" algn="l" rtl="0">
              <a:lnSpc>
                <a:spcPct val="164000"/>
              </a:lnSpc>
              <a:spcBef>
                <a:spcPts val="1200"/>
              </a:spcBef>
              <a:spcAft>
                <a:spcPts val="1200"/>
              </a:spcAft>
              <a:buNone/>
            </a:pPr>
            <a:r>
              <a:rPr lang="en-US" sz="2400" dirty="0">
                <a:solidFill>
                  <a:schemeClr val="dk1"/>
                </a:solidFill>
                <a:latin typeface="Playfair Display"/>
                <a:ea typeface="Playfair Display"/>
                <a:cs typeface="Playfair Display"/>
                <a:sym typeface="Playfair Display"/>
              </a:rPr>
              <a:t>Articulates a firm’s deeper reason for being beyond profit as how it contributes to society</a:t>
            </a:r>
            <a:br>
              <a:rPr lang="en-US" sz="2400" dirty="0">
                <a:solidFill>
                  <a:schemeClr val="dk1"/>
                </a:solidFill>
                <a:latin typeface="Playfair Display"/>
                <a:ea typeface="Playfair Display"/>
                <a:cs typeface="Playfair Display"/>
                <a:sym typeface="Playfair Display"/>
              </a:rPr>
            </a:br>
            <a:r>
              <a:rPr lang="en-US" sz="2400" b="1" dirty="0">
                <a:solidFill>
                  <a:schemeClr val="dk1"/>
                </a:solidFill>
                <a:latin typeface="Playfair Display"/>
                <a:ea typeface="Playfair Display"/>
                <a:cs typeface="Playfair Display"/>
                <a:sym typeface="Playfair Display"/>
              </a:rPr>
              <a:t>Ex (Patagonia):</a:t>
            </a:r>
            <a:r>
              <a:rPr lang="en-US" sz="2400" dirty="0">
                <a:solidFill>
                  <a:schemeClr val="dk1"/>
                </a:solidFill>
                <a:latin typeface="Playfair Display"/>
                <a:ea typeface="Playfair Display"/>
                <a:cs typeface="Playfair Display"/>
                <a:sym typeface="Playfair Display"/>
              </a:rPr>
              <a:t> “We’re in business to save our home planet.”</a:t>
            </a:r>
          </a:p>
        </p:txBody>
      </p:sp>
      <p:sp>
        <p:nvSpPr>
          <p:cNvPr id="8" name="Content Placeholder 7">
            <a:extLst>
              <a:ext uri="{FF2B5EF4-FFF2-40B4-BE49-F238E27FC236}">
                <a16:creationId xmlns:a16="http://schemas.microsoft.com/office/drawing/2014/main" id="{B2F50B12-6BDD-D500-E3E5-A880BCF834D1}"/>
              </a:ext>
            </a:extLst>
          </p:cNvPr>
          <p:cNvSpPr>
            <a:spLocks noGrp="1"/>
          </p:cNvSpPr>
          <p:nvPr>
            <p:ph sz="quarter" idx="15"/>
          </p:nvPr>
        </p:nvSpPr>
        <p:spPr>
          <a:xfrm>
            <a:off x="9303744" y="5322011"/>
            <a:ext cx="8042390" cy="4100988"/>
          </a:xfrm>
        </p:spPr>
        <p:txBody>
          <a:bodyPr>
            <a:noAutofit/>
          </a:bodyPr>
          <a:lstStyle/>
          <a:p>
            <a:pPr marL="0" marR="381000" lvl="0" indent="0" algn="l" rtl="0">
              <a:lnSpc>
                <a:spcPct val="164000"/>
              </a:lnSpc>
              <a:spcBef>
                <a:spcPts val="1200"/>
              </a:spcBef>
              <a:spcAft>
                <a:spcPts val="0"/>
              </a:spcAft>
              <a:buClr>
                <a:schemeClr val="dk1"/>
              </a:buClr>
              <a:buSzPts val="1100"/>
              <a:buFont typeface="Arial"/>
              <a:buNone/>
            </a:pPr>
            <a:r>
              <a:rPr lang="en-US" sz="2400" b="1" dirty="0">
                <a:solidFill>
                  <a:schemeClr val="dk1"/>
                </a:solidFill>
                <a:latin typeface="Playfair Display"/>
                <a:ea typeface="Playfair Display"/>
                <a:cs typeface="Playfair Display"/>
                <a:sym typeface="Playfair Display"/>
              </a:rPr>
              <a:t>🤝 Value Statements</a:t>
            </a:r>
          </a:p>
          <a:p>
            <a:pPr marL="0" marR="381000" lvl="0" indent="0" algn="l" rtl="0">
              <a:lnSpc>
                <a:spcPct val="164000"/>
              </a:lnSpc>
              <a:spcBef>
                <a:spcPts val="1200"/>
              </a:spcBef>
              <a:spcAft>
                <a:spcPts val="0"/>
              </a:spcAft>
              <a:buNone/>
            </a:pPr>
            <a:r>
              <a:rPr lang="en-US" sz="2400" dirty="0">
                <a:solidFill>
                  <a:schemeClr val="dk1"/>
                </a:solidFill>
                <a:latin typeface="Playfair Display"/>
                <a:ea typeface="Playfair Display"/>
                <a:cs typeface="Playfair Display"/>
                <a:sym typeface="Playfair Display"/>
              </a:rPr>
              <a:t>Define the core principles and ethical standards that guide employee behavior and company culture</a:t>
            </a:r>
          </a:p>
          <a:p>
            <a:pPr marL="0" marR="381000" lvl="0" indent="0" algn="l" rtl="0">
              <a:lnSpc>
                <a:spcPct val="164000"/>
              </a:lnSpc>
              <a:spcBef>
                <a:spcPts val="1200"/>
              </a:spcBef>
              <a:spcAft>
                <a:spcPts val="1200"/>
              </a:spcAft>
              <a:buNone/>
            </a:pPr>
            <a:r>
              <a:rPr lang="en-US" sz="2400" b="1" dirty="0">
                <a:solidFill>
                  <a:schemeClr val="dk1"/>
                </a:solidFill>
                <a:latin typeface="Playfair Display"/>
                <a:ea typeface="Playfair Display"/>
                <a:cs typeface="Playfair Display"/>
                <a:sym typeface="Playfair Display"/>
              </a:rPr>
              <a:t>Ex (RSM): </a:t>
            </a:r>
            <a:r>
              <a:rPr lang="en-US" sz="2400" dirty="0">
                <a:solidFill>
                  <a:schemeClr val="dk1"/>
                </a:solidFill>
                <a:latin typeface="Playfair Display"/>
                <a:ea typeface="Playfair Display"/>
                <a:cs typeface="Playfair Display"/>
                <a:sym typeface="Playfair Display"/>
              </a:rPr>
              <a:t>“Respect and uncompromising integrity. Succeeding together. Excellence. Impactful innovation. Acting responsibly.”</a:t>
            </a:r>
          </a:p>
        </p:txBody>
      </p:sp>
      <p:sp>
        <p:nvSpPr>
          <p:cNvPr id="135" name="Google Shape;135;p4">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188659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92"/>
        <p:cNvGrpSpPr/>
        <p:nvPr/>
      </p:nvGrpSpPr>
      <p:grpSpPr>
        <a:xfrm>
          <a:off x="0" y="0"/>
          <a:ext cx="0" cy="0"/>
          <a:chOff x="0" y="0"/>
          <a:chExt cx="0" cy="0"/>
        </a:xfrm>
      </p:grpSpPr>
      <p:sp>
        <p:nvSpPr>
          <p:cNvPr id="2" name="Title 1">
            <a:extLst>
              <a:ext uri="{FF2B5EF4-FFF2-40B4-BE49-F238E27FC236}">
                <a16:creationId xmlns:a16="http://schemas.microsoft.com/office/drawing/2014/main" id="{36DF9607-15F3-D637-D429-2D8A202F0261}"/>
              </a:ext>
            </a:extLst>
          </p:cNvPr>
          <p:cNvSpPr>
            <a:spLocks noGrp="1"/>
          </p:cNvSpPr>
          <p:nvPr>
            <p:ph type="title"/>
          </p:nvPr>
        </p:nvSpPr>
        <p:spPr>
          <a:xfrm>
            <a:off x="9055381" y="404258"/>
            <a:ext cx="8229600" cy="1143000"/>
          </a:xfrm>
        </p:spPr>
        <p:txBody>
          <a:bodyPr>
            <a:normAutofit/>
          </a:bodyPr>
          <a:lstStyle/>
          <a:p>
            <a:pPr algn="l"/>
            <a:r>
              <a:rPr lang="en-US" sz="4400" b="1" i="0" u="none" strike="noStrike" cap="none" dirty="0">
                <a:solidFill>
                  <a:srgbClr val="54152A"/>
                </a:solidFill>
                <a:latin typeface="Public Sans"/>
                <a:ea typeface="Public Sans"/>
                <a:cs typeface="Public Sans"/>
                <a:sym typeface="Public Sans"/>
              </a:rPr>
              <a:t>Study Guide</a:t>
            </a:r>
            <a:endParaRPr lang="en-IN" dirty="0"/>
          </a:p>
        </p:txBody>
      </p:sp>
      <p:pic>
        <p:nvPicPr>
          <p:cNvPr id="95" name="Google Shape;95;g37097d46719_0_48" descr="Book cover for Strategic Management &amp; Case Analysis: An Integrated Approach by Lori Anderson, Dirk Buengel and Joseph J. Simpson. Shows a human hand reaching past a robot hand reaching down.">
            <a:extLst>
              <a:ext uri="{C183D7F6-B498-43B3-948B-1728B52AA6E4}">
                <adec:decorative xmlns:adec="http://schemas.microsoft.com/office/drawing/2017/decorative" val="0"/>
              </a:ext>
            </a:extLst>
          </p:cNvPr>
          <p:cNvPicPr preferRelativeResize="0"/>
          <p:nvPr/>
        </p:nvPicPr>
        <p:blipFill>
          <a:blip r:embed="rId3">
            <a:alphaModFix/>
          </a:blip>
          <a:stretch>
            <a:fillRect/>
          </a:stretch>
        </p:blipFill>
        <p:spPr>
          <a:xfrm>
            <a:off x="0" y="0"/>
            <a:ext cx="8027935" cy="10287000"/>
          </a:xfrm>
          <a:prstGeom prst="rect">
            <a:avLst/>
          </a:prstGeom>
          <a:noFill/>
          <a:ln>
            <a:noFill/>
          </a:ln>
        </p:spPr>
      </p:pic>
      <p:sp>
        <p:nvSpPr>
          <p:cNvPr id="4" name="Content Placeholder 3">
            <a:extLst>
              <a:ext uri="{FF2B5EF4-FFF2-40B4-BE49-F238E27FC236}">
                <a16:creationId xmlns:a16="http://schemas.microsoft.com/office/drawing/2014/main" id="{EAC52AFF-18E0-E5C3-433D-A42AED4BA7B2}"/>
              </a:ext>
            </a:extLst>
          </p:cNvPr>
          <p:cNvSpPr>
            <a:spLocks noGrp="1"/>
          </p:cNvSpPr>
          <p:nvPr>
            <p:ph sz="quarter" idx="10"/>
          </p:nvPr>
        </p:nvSpPr>
        <p:spPr>
          <a:xfrm>
            <a:off x="9071428" y="1836157"/>
            <a:ext cx="8592457" cy="6961641"/>
          </a:xfrm>
        </p:spPr>
        <p:txBody>
          <a:bodyPr>
            <a:normAutofit/>
          </a:bodyPr>
          <a:lstStyle/>
          <a:p>
            <a:pPr>
              <a:spcBef>
                <a:spcPts val="0"/>
              </a:spcBef>
            </a:pPr>
            <a:r>
              <a:rPr lang="en-US" sz="3600" b="0" i="0" u="none" strike="noStrike" cap="none" dirty="0">
                <a:solidFill>
                  <a:srgbClr val="2B2C30"/>
                </a:solidFill>
                <a:latin typeface="Playfair Display" pitchFamily="2" charset="77"/>
                <a:ea typeface="Public Sans"/>
                <a:cs typeface="Public Sans"/>
                <a:sym typeface="Public Sans"/>
              </a:rPr>
              <a:t>These slides serve as a study guide for “Chapter </a:t>
            </a:r>
            <a:r>
              <a:rPr lang="en-US" sz="3600" dirty="0">
                <a:solidFill>
                  <a:srgbClr val="2B2C30"/>
                </a:solidFill>
                <a:latin typeface="Playfair Display" pitchFamily="2" charset="77"/>
                <a:ea typeface="Public Sans"/>
                <a:cs typeface="Public Sans"/>
                <a:sym typeface="Public Sans"/>
              </a:rPr>
              <a:t>3</a:t>
            </a:r>
            <a:r>
              <a:rPr lang="en-US" sz="3600" b="0" i="0" u="none" strike="noStrike" cap="none" dirty="0">
                <a:solidFill>
                  <a:srgbClr val="2B2C30"/>
                </a:solidFill>
                <a:latin typeface="Playfair Display" pitchFamily="2" charset="77"/>
                <a:ea typeface="Public Sans"/>
                <a:cs typeface="Public Sans"/>
                <a:sym typeface="Public Sans"/>
              </a:rPr>
              <a:t>: </a:t>
            </a:r>
            <a:r>
              <a:rPr lang="en-US" sz="3600" dirty="0">
                <a:solidFill>
                  <a:srgbClr val="2B2C30"/>
                </a:solidFill>
                <a:latin typeface="Playfair Display" pitchFamily="2" charset="77"/>
                <a:ea typeface="Public Sans"/>
                <a:cs typeface="Public Sans"/>
                <a:sym typeface="Public Sans"/>
              </a:rPr>
              <a:t>Analyze Organizational Performance”</a:t>
            </a:r>
            <a:r>
              <a:rPr lang="en-US" sz="3600" b="0" i="0" u="none" strike="noStrike" cap="none" dirty="0">
                <a:solidFill>
                  <a:srgbClr val="2B2C30"/>
                </a:solidFill>
                <a:latin typeface="Playfair Display" pitchFamily="2" charset="77"/>
                <a:ea typeface="Public Sans"/>
                <a:cs typeface="Public Sans"/>
                <a:sym typeface="Public Sans"/>
              </a:rPr>
              <a:t> </a:t>
            </a:r>
            <a:r>
              <a:rPr lang="en-US" sz="3600" dirty="0">
                <a:solidFill>
                  <a:srgbClr val="2B2C30"/>
                </a:solidFill>
                <a:latin typeface="Playfair Display" pitchFamily="2" charset="77"/>
                <a:ea typeface="Public Sans"/>
                <a:cs typeface="Public Sans"/>
                <a:sym typeface="Public Sans"/>
              </a:rPr>
              <a:t>” in </a:t>
            </a:r>
            <a:r>
              <a:rPr lang="en-US" sz="3600" i="1" dirty="0">
                <a:solidFill>
                  <a:srgbClr val="2B2C30"/>
                </a:solidFill>
                <a:latin typeface="Playfair Display" pitchFamily="2" charset="77"/>
                <a:ea typeface="Public Sans"/>
                <a:cs typeface="Public Sans"/>
                <a:sym typeface="Public Sans"/>
                <a:hlinkClick r:id="rId4"/>
              </a:rPr>
              <a:t>Strategic Management and Case Analysis: An Integrated Approach</a:t>
            </a:r>
            <a:r>
              <a:rPr lang="en-US" sz="3600" dirty="0">
                <a:solidFill>
                  <a:srgbClr val="2B2C30"/>
                </a:solidFill>
                <a:latin typeface="Playfair Display" pitchFamily="2" charset="77"/>
                <a:ea typeface="Public Sans"/>
                <a:cs typeface="Public Sans"/>
                <a:sym typeface="Public Sans"/>
              </a:rPr>
              <a:t> by Lori Anderson, Dirk Buengel, and Joseph J. Simpson, which is provided under an open license, Creative Commons BY NC-SA 4.0. The </a:t>
            </a:r>
            <a:r>
              <a:rPr lang="en-US" sz="3600" dirty="0">
                <a:solidFill>
                  <a:srgbClr val="2B2C30"/>
                </a:solidFill>
                <a:latin typeface="Playfair Display" pitchFamily="2" charset="77"/>
                <a:ea typeface="Public Sans"/>
                <a:cs typeface="Public Sans"/>
                <a:sym typeface="Public Sans"/>
                <a:hlinkClick r:id="rId5"/>
              </a:rPr>
              <a:t>slides</a:t>
            </a:r>
            <a:r>
              <a:rPr lang="en-US" sz="3600" dirty="0">
                <a:solidFill>
                  <a:srgbClr val="2B2C30"/>
                </a:solidFill>
                <a:latin typeface="Playfair Display" pitchFamily="2" charset="77"/>
                <a:ea typeface="Public Sans"/>
                <a:cs typeface="Public Sans"/>
                <a:sym typeface="Public Sans"/>
              </a:rPr>
              <a:t> are also provided under the same open license, Creative Commons BY NC-SA 4.0.</a:t>
            </a:r>
            <a:endParaRPr lang="en-US" sz="3600" b="0" i="0" u="none" strike="noStrike" cap="none" dirty="0">
              <a:solidFill>
                <a:srgbClr val="000000"/>
              </a:solidFill>
              <a:latin typeface="Playfair Display" pitchFamily="2" charset="77"/>
              <a:sym typeface="Arial"/>
            </a:endParaRPr>
          </a:p>
        </p:txBody>
      </p:sp>
      <p:pic>
        <p:nvPicPr>
          <p:cNvPr id="3" name="Picture 2">
            <a:extLst>
              <a:ext uri="{FF2B5EF4-FFF2-40B4-BE49-F238E27FC236}">
                <a16:creationId xmlns:a16="http://schemas.microsoft.com/office/drawing/2014/main" id="{38342B12-DDC7-76EA-80FD-3530D74BB8A4}"/>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1456744" y="8911590"/>
            <a:ext cx="2400300" cy="838200"/>
          </a:xfrm>
          <a:prstGeom prst="rect">
            <a:avLst/>
          </a:prstGeom>
        </p:spPr>
      </p:pic>
      <p:sp>
        <p:nvSpPr>
          <p:cNvPr id="94" name="Google Shape;94;g37097d46719_0_48">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259545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56"/>
        <p:cNvGrpSpPr/>
        <p:nvPr/>
      </p:nvGrpSpPr>
      <p:grpSpPr>
        <a:xfrm>
          <a:off x="0" y="0"/>
          <a:ext cx="0" cy="0"/>
          <a:chOff x="0" y="0"/>
          <a:chExt cx="0" cy="0"/>
        </a:xfrm>
      </p:grpSpPr>
      <p:sp>
        <p:nvSpPr>
          <p:cNvPr id="2" name="Title 1">
            <a:extLst>
              <a:ext uri="{FF2B5EF4-FFF2-40B4-BE49-F238E27FC236}">
                <a16:creationId xmlns:a16="http://schemas.microsoft.com/office/drawing/2014/main" id="{2CF9C94B-B452-3F38-4015-471E57AE1158}"/>
              </a:ext>
            </a:extLst>
          </p:cNvPr>
          <p:cNvSpPr>
            <a:spLocks noGrp="1"/>
          </p:cNvSpPr>
          <p:nvPr>
            <p:ph type="title"/>
          </p:nvPr>
        </p:nvSpPr>
        <p:spPr>
          <a:xfrm>
            <a:off x="1016400" y="824465"/>
            <a:ext cx="16649299" cy="804148"/>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Performance Measures and Performance Benchmarks, 1 of 2</a:t>
            </a:r>
            <a:endParaRPr lang="en-IN" sz="3714" b="1" dirty="0">
              <a:solidFill>
                <a:srgbClr val="54152A"/>
              </a:solidFill>
              <a:latin typeface="Public Sans"/>
              <a:sym typeface="Arial"/>
            </a:endParaRPr>
          </a:p>
        </p:txBody>
      </p:sp>
      <p:cxnSp>
        <p:nvCxnSpPr>
          <p:cNvPr id="159" name="Google Shape;159;p6">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3C77B4A6-FC02-C90D-BBA7-6DD1DB06702F}"/>
              </a:ext>
            </a:extLst>
          </p:cNvPr>
          <p:cNvSpPr>
            <a:spLocks noGrp="1"/>
          </p:cNvSpPr>
          <p:nvPr>
            <p:ph sz="quarter" idx="10"/>
          </p:nvPr>
        </p:nvSpPr>
        <p:spPr>
          <a:xfrm>
            <a:off x="940200" y="2078191"/>
            <a:ext cx="16433400" cy="7582379"/>
          </a:xfrm>
        </p:spPr>
        <p:txBody>
          <a:bodyPr/>
          <a:lstStyle/>
          <a:p>
            <a:pPr marL="0">
              <a:spcBef>
                <a:spcPts val="0"/>
              </a:spcBef>
              <a:buSzPts val="4800"/>
            </a:pPr>
            <a:r>
              <a:rPr lang="en-US" sz="4000" b="1" dirty="0">
                <a:solidFill>
                  <a:srgbClr val="2B2C30"/>
                </a:solidFill>
                <a:latin typeface="Playfair Display"/>
                <a:sym typeface="Playfair Display"/>
              </a:rPr>
              <a:t>Performance measures </a:t>
            </a:r>
            <a:r>
              <a:rPr lang="en-US" sz="4000" dirty="0">
                <a:solidFill>
                  <a:srgbClr val="2B2C30"/>
                </a:solidFill>
                <a:latin typeface="Playfair Display"/>
                <a:sym typeface="Playfair Display"/>
              </a:rPr>
              <a:t>are metrics used to track an organization’s progress, such as profits, stock prices, or sales figures. These metrics provide insights but only offer a partial view of overall performance.</a:t>
            </a:r>
          </a:p>
          <a:p>
            <a:pPr marL="0">
              <a:spcBef>
                <a:spcPts val="0"/>
              </a:spcBef>
              <a:buSzPts val="4800"/>
            </a:pPr>
            <a:endParaRPr lang="en-US" sz="4000" dirty="0">
              <a:solidFill>
                <a:srgbClr val="2B2C30"/>
              </a:solidFill>
              <a:latin typeface="Playfair Display"/>
              <a:sym typeface="Playfair Display"/>
            </a:endParaRPr>
          </a:p>
          <a:p>
            <a:pPr marL="0">
              <a:spcBef>
                <a:spcPts val="0"/>
              </a:spcBef>
              <a:buSzPts val="4800"/>
            </a:pPr>
            <a:r>
              <a:rPr lang="en-US" sz="4000" b="1" dirty="0">
                <a:solidFill>
                  <a:srgbClr val="2B2C30"/>
                </a:solidFill>
                <a:latin typeface="Playfair Display"/>
                <a:sym typeface="Playfair Display"/>
              </a:rPr>
              <a:t>Performance benchmarks</a:t>
            </a:r>
            <a:r>
              <a:rPr lang="en-US" sz="4000" dirty="0">
                <a:solidFill>
                  <a:srgbClr val="2B2C30"/>
                </a:solidFill>
                <a:latin typeface="Playfair Display"/>
                <a:sym typeface="Playfair Display"/>
              </a:rPr>
              <a:t> provide context by comparing an organization’s metrics to its previous results or to those of competitors. For example, a company showing a profit margin of 20 percent in 2024, might seem like a strong performance. However, if that same company had a profit margin of 35 percent in the previous year, and the industry average for 2024 was 40 percent, this new result would indicate a decline.</a:t>
            </a:r>
          </a:p>
        </p:txBody>
      </p:sp>
      <p:sp>
        <p:nvSpPr>
          <p:cNvPr id="160" name="Google Shape;160;p6">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616799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56">
          <a:extLst>
            <a:ext uri="{FF2B5EF4-FFF2-40B4-BE49-F238E27FC236}">
              <a16:creationId xmlns:a16="http://schemas.microsoft.com/office/drawing/2014/main" id="{147B6608-253F-8F96-D00C-578F6D089D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BF6173-E893-673D-0D01-AD0BB38BA5BB}"/>
              </a:ext>
            </a:extLst>
          </p:cNvPr>
          <p:cNvSpPr>
            <a:spLocks noGrp="1"/>
          </p:cNvSpPr>
          <p:nvPr>
            <p:ph type="title"/>
          </p:nvPr>
        </p:nvSpPr>
        <p:spPr>
          <a:xfrm>
            <a:off x="1028694" y="839839"/>
            <a:ext cx="16224451" cy="800220"/>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Performance Measures and Performance Benchmarks, 2 of 2</a:t>
            </a:r>
            <a:endParaRPr lang="en-IN" sz="3714" b="1" dirty="0">
              <a:solidFill>
                <a:srgbClr val="54152A"/>
              </a:solidFill>
              <a:latin typeface="Public Sans"/>
              <a:sym typeface="Arial"/>
            </a:endParaRPr>
          </a:p>
        </p:txBody>
      </p:sp>
      <p:cxnSp>
        <p:nvCxnSpPr>
          <p:cNvPr id="159" name="Google Shape;159;p6">
            <a:extLst>
              <a:ext uri="{FF2B5EF4-FFF2-40B4-BE49-F238E27FC236}">
                <a16:creationId xmlns:a16="http://schemas.microsoft.com/office/drawing/2014/main" id="{8CE795C8-072D-0654-61C7-1A2A035D57DA}"/>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DF67B6B-CE37-0FC1-8692-0EA7CA0DD696}"/>
              </a:ext>
            </a:extLst>
          </p:cNvPr>
          <p:cNvSpPr>
            <a:spLocks noGrp="1"/>
          </p:cNvSpPr>
          <p:nvPr>
            <p:ph sz="quarter" idx="10"/>
          </p:nvPr>
        </p:nvSpPr>
        <p:spPr>
          <a:xfrm>
            <a:off x="941609" y="2103002"/>
            <a:ext cx="7130933" cy="6012057"/>
          </a:xfrm>
        </p:spPr>
        <p:txBody>
          <a:bodyPr>
            <a:noAutofit/>
          </a:bodyPr>
          <a:lstStyle/>
          <a:p>
            <a:pPr marL="0">
              <a:lnSpc>
                <a:spcPct val="163854"/>
              </a:lnSpc>
              <a:spcBef>
                <a:spcPts val="0"/>
              </a:spcBef>
              <a:buSzPts val="4800"/>
            </a:pPr>
            <a:r>
              <a:rPr lang="en-US" sz="2400" b="1" dirty="0">
                <a:solidFill>
                  <a:srgbClr val="2B2C30"/>
                </a:solidFill>
                <a:latin typeface="Playfair Display"/>
                <a:sym typeface="Playfair Display"/>
              </a:rPr>
              <a:t>📊 Performance Measures</a:t>
            </a:r>
          </a:p>
          <a:p>
            <a:pPr marL="0">
              <a:lnSpc>
                <a:spcPct val="163854"/>
              </a:lnSpc>
              <a:spcBef>
                <a:spcPts val="0"/>
              </a:spcBef>
              <a:buSzPts val="4800"/>
            </a:pPr>
            <a:r>
              <a:rPr lang="en-US" sz="2400" dirty="0">
                <a:solidFill>
                  <a:srgbClr val="2B2C30"/>
                </a:solidFill>
                <a:latin typeface="Playfair Display"/>
                <a:sym typeface="Playfair Display"/>
              </a:rPr>
              <a:t>Metrics that track an organization’s progress</a:t>
            </a:r>
          </a:p>
          <a:p>
            <a:pPr marL="0">
              <a:lnSpc>
                <a:spcPct val="163854"/>
              </a:lnSpc>
              <a:spcBef>
                <a:spcPts val="0"/>
              </a:spcBef>
              <a:buSzPts val="4800"/>
            </a:pPr>
            <a:r>
              <a:rPr lang="en-US" sz="2400" dirty="0">
                <a:solidFill>
                  <a:srgbClr val="2B2C30"/>
                </a:solidFill>
                <a:latin typeface="Playfair Display"/>
                <a:sym typeface="Playfair Display"/>
              </a:rPr>
              <a:t>Examples:</a:t>
            </a:r>
          </a:p>
          <a:p>
            <a:pPr marL="457200" indent="-381000">
              <a:lnSpc>
                <a:spcPct val="163854"/>
              </a:lnSpc>
              <a:spcBef>
                <a:spcPts val="0"/>
              </a:spcBef>
              <a:buClr>
                <a:srgbClr val="2B2C30"/>
              </a:buClr>
              <a:buSzPts val="2400"/>
              <a:buFont typeface="Playfair Display"/>
              <a:buChar char="●"/>
            </a:pPr>
            <a:r>
              <a:rPr lang="en-US" sz="2400" dirty="0">
                <a:solidFill>
                  <a:srgbClr val="2B2C30"/>
                </a:solidFill>
                <a:latin typeface="Playfair Display"/>
                <a:sym typeface="Playfair Display"/>
              </a:rPr>
              <a:t>Profit margin</a:t>
            </a:r>
          </a:p>
          <a:p>
            <a:pPr marL="457200" indent="-381000">
              <a:lnSpc>
                <a:spcPct val="163854"/>
              </a:lnSpc>
              <a:spcBef>
                <a:spcPts val="0"/>
              </a:spcBef>
              <a:buClr>
                <a:srgbClr val="2B2C30"/>
              </a:buClr>
              <a:buSzPts val="2400"/>
              <a:buFont typeface="Playfair Display"/>
              <a:buChar char="●"/>
            </a:pPr>
            <a:r>
              <a:rPr lang="en-US" sz="2400" dirty="0">
                <a:solidFill>
                  <a:srgbClr val="2B2C30"/>
                </a:solidFill>
                <a:latin typeface="Playfair Display"/>
                <a:sym typeface="Playfair Display"/>
              </a:rPr>
              <a:t>Revenue</a:t>
            </a:r>
          </a:p>
          <a:p>
            <a:pPr marL="457200" indent="-381000">
              <a:lnSpc>
                <a:spcPct val="163854"/>
              </a:lnSpc>
              <a:spcBef>
                <a:spcPts val="0"/>
              </a:spcBef>
              <a:buClr>
                <a:srgbClr val="2B2C30"/>
              </a:buClr>
              <a:buSzPts val="2400"/>
              <a:buFont typeface="Playfair Display"/>
              <a:buChar char="●"/>
            </a:pPr>
            <a:r>
              <a:rPr lang="en-US" sz="2400" dirty="0">
                <a:solidFill>
                  <a:srgbClr val="2B2C30"/>
                </a:solidFill>
                <a:latin typeface="Playfair Display"/>
                <a:sym typeface="Playfair Display"/>
              </a:rPr>
              <a:t>Stock price</a:t>
            </a:r>
          </a:p>
          <a:p>
            <a:pPr marL="457200" indent="-381000">
              <a:lnSpc>
                <a:spcPct val="163854"/>
              </a:lnSpc>
              <a:spcBef>
                <a:spcPts val="0"/>
              </a:spcBef>
              <a:buClr>
                <a:srgbClr val="2B2C30"/>
              </a:buClr>
              <a:buSzPts val="2400"/>
              <a:buFont typeface="Playfair Display"/>
              <a:buChar char="●"/>
            </a:pPr>
            <a:r>
              <a:rPr lang="en-US" sz="2400" dirty="0">
                <a:solidFill>
                  <a:srgbClr val="2B2C30"/>
                </a:solidFill>
                <a:latin typeface="Playfair Display"/>
                <a:sym typeface="Playfair Display"/>
              </a:rPr>
              <a:t>Market share</a:t>
            </a:r>
          </a:p>
          <a:p>
            <a:pPr marL="457200" indent="-381000">
              <a:lnSpc>
                <a:spcPct val="163854"/>
              </a:lnSpc>
              <a:spcBef>
                <a:spcPts val="0"/>
              </a:spcBef>
              <a:buClr>
                <a:srgbClr val="2B2C30"/>
              </a:buClr>
              <a:buSzPts val="2400"/>
              <a:buFont typeface="Playfair Display"/>
              <a:buChar char="●"/>
            </a:pPr>
            <a:r>
              <a:rPr lang="en-US" sz="2400" dirty="0">
                <a:solidFill>
                  <a:srgbClr val="2B2C30"/>
                </a:solidFill>
                <a:latin typeface="Playfair Display"/>
                <a:sym typeface="Playfair Display"/>
              </a:rPr>
              <a:t>Sales volume</a:t>
            </a:r>
          </a:p>
          <a:p>
            <a:pPr marL="0">
              <a:lnSpc>
                <a:spcPct val="163854"/>
              </a:lnSpc>
              <a:spcBef>
                <a:spcPts val="0"/>
              </a:spcBef>
              <a:buSzPts val="4800"/>
            </a:pPr>
            <a:r>
              <a:rPr lang="en-US" sz="2400" b="1" dirty="0">
                <a:solidFill>
                  <a:srgbClr val="2B2C30"/>
                </a:solidFill>
                <a:latin typeface="Playfair Display"/>
                <a:sym typeface="Playfair Display"/>
              </a:rPr>
              <a:t>❗ These show how well a firm is doing, but not why or compared to what</a:t>
            </a:r>
          </a:p>
        </p:txBody>
      </p:sp>
      <p:sp>
        <p:nvSpPr>
          <p:cNvPr id="5" name="Content Placeholder 4">
            <a:extLst>
              <a:ext uri="{FF2B5EF4-FFF2-40B4-BE49-F238E27FC236}">
                <a16:creationId xmlns:a16="http://schemas.microsoft.com/office/drawing/2014/main" id="{E65D526D-F58B-BEDA-CD5F-B6DCF0D4E13C}"/>
              </a:ext>
            </a:extLst>
          </p:cNvPr>
          <p:cNvSpPr>
            <a:spLocks noGrp="1"/>
          </p:cNvSpPr>
          <p:nvPr>
            <p:ph sz="quarter" idx="12"/>
          </p:nvPr>
        </p:nvSpPr>
        <p:spPr>
          <a:xfrm>
            <a:off x="1028694" y="8242053"/>
            <a:ext cx="11613249" cy="1690443"/>
          </a:xfrm>
        </p:spPr>
        <p:txBody>
          <a:bodyPr>
            <a:noAutofit/>
          </a:bodyPr>
          <a:lstStyle/>
          <a:p>
            <a:pPr marL="0" lvl="0" indent="0">
              <a:lnSpc>
                <a:spcPct val="95000"/>
              </a:lnSpc>
              <a:spcBef>
                <a:spcPts val="1400"/>
              </a:spcBef>
              <a:buFont typeface="Arial"/>
              <a:buNone/>
            </a:pPr>
            <a:r>
              <a:rPr lang="en-US" sz="2500" b="1" dirty="0">
                <a:latin typeface="Playfair Display"/>
                <a:cs typeface="Arial"/>
                <a:sym typeface="Playfair Display"/>
              </a:rPr>
              <a:t>✅ Key Takeaway</a:t>
            </a:r>
          </a:p>
          <a:p>
            <a:pPr marL="0">
              <a:lnSpc>
                <a:spcPct val="115000"/>
              </a:lnSpc>
              <a:spcBef>
                <a:spcPts val="1200"/>
              </a:spcBef>
              <a:spcAft>
                <a:spcPts val="1200"/>
              </a:spcAft>
              <a:buClr>
                <a:srgbClr val="000000"/>
              </a:buClr>
            </a:pPr>
            <a:r>
              <a:rPr lang="en-US" sz="2400" dirty="0">
                <a:latin typeface="Playfair Display"/>
                <a:sym typeface="Playfair Display"/>
              </a:rPr>
              <a:t>Performance measures track outcomes, while benchmarks provide the comparison needed to interpret them.</a:t>
            </a:r>
          </a:p>
        </p:txBody>
      </p:sp>
      <p:sp>
        <p:nvSpPr>
          <p:cNvPr id="4" name="Content Placeholder 3">
            <a:extLst>
              <a:ext uri="{FF2B5EF4-FFF2-40B4-BE49-F238E27FC236}">
                <a16:creationId xmlns:a16="http://schemas.microsoft.com/office/drawing/2014/main" id="{4330E329-A13E-4E97-75B8-D718D8B05097}"/>
              </a:ext>
            </a:extLst>
          </p:cNvPr>
          <p:cNvSpPr>
            <a:spLocks noGrp="1"/>
          </p:cNvSpPr>
          <p:nvPr>
            <p:ph sz="quarter" idx="11"/>
          </p:nvPr>
        </p:nvSpPr>
        <p:spPr>
          <a:xfrm>
            <a:off x="8184293" y="1998653"/>
            <a:ext cx="9162098" cy="4127443"/>
          </a:xfrm>
        </p:spPr>
        <p:txBody>
          <a:bodyPr>
            <a:normAutofit/>
          </a:bodyPr>
          <a:lstStyle/>
          <a:p>
            <a:pPr marL="0">
              <a:lnSpc>
                <a:spcPct val="120000"/>
              </a:lnSpc>
              <a:spcBef>
                <a:spcPts val="0"/>
              </a:spcBef>
              <a:buClr>
                <a:srgbClr val="000000"/>
              </a:buClr>
            </a:pPr>
            <a:r>
              <a:rPr lang="en-US" sz="2600" b="1" dirty="0">
                <a:solidFill>
                  <a:srgbClr val="000000"/>
                </a:solidFill>
                <a:latin typeface="Playfair Display"/>
                <a:sym typeface="Playfair Display"/>
              </a:rPr>
              <a:t>📏 Performance Benchmarks</a:t>
            </a:r>
          </a:p>
          <a:p>
            <a:pPr marL="0">
              <a:spcBef>
                <a:spcPts val="0"/>
              </a:spcBef>
              <a:buClr>
                <a:srgbClr val="000000"/>
              </a:buClr>
            </a:pPr>
            <a:r>
              <a:rPr lang="en-US" sz="2400" dirty="0">
                <a:solidFill>
                  <a:srgbClr val="000000"/>
                </a:solidFill>
                <a:latin typeface="Playfair Display"/>
                <a:sym typeface="Playfair Display"/>
              </a:rPr>
              <a:t>Standards or reference points used to evaluate performance</a:t>
            </a:r>
          </a:p>
          <a:p>
            <a:pPr marL="0" lvl="0" indent="0" algn="l" rtl="0">
              <a:spcBef>
                <a:spcPts val="0"/>
              </a:spcBef>
              <a:spcAft>
                <a:spcPts val="0"/>
              </a:spcAft>
              <a:buNone/>
            </a:pPr>
            <a:endParaRPr lang="en-US" sz="3200" dirty="0">
              <a:latin typeface="Playfair Display"/>
              <a:ea typeface="Playfair Display"/>
              <a:cs typeface="Playfair Display"/>
              <a:sym typeface="Playfair Display"/>
            </a:endParaRPr>
          </a:p>
          <a:p>
            <a:pPr marL="0">
              <a:spcBef>
                <a:spcPts val="0"/>
              </a:spcBef>
              <a:buClr>
                <a:srgbClr val="000000"/>
              </a:buClr>
            </a:pPr>
            <a:r>
              <a:rPr lang="en-US" sz="2400" dirty="0">
                <a:solidFill>
                  <a:srgbClr val="000000"/>
                </a:solidFill>
                <a:latin typeface="Playfair Display"/>
                <a:sym typeface="Playfair Display"/>
              </a:rPr>
              <a:t>Compare a firm’s metrics to:</a:t>
            </a:r>
          </a:p>
          <a:p>
            <a:pPr marL="457200" indent="-381000">
              <a:spcBef>
                <a:spcPts val="0"/>
              </a:spcBef>
              <a:buClr>
                <a:srgbClr val="000000"/>
              </a:buClr>
              <a:buSzPts val="2400"/>
              <a:buFont typeface="Playfair Display"/>
              <a:buChar char="●"/>
            </a:pPr>
            <a:r>
              <a:rPr lang="en-US" sz="2400" dirty="0">
                <a:solidFill>
                  <a:srgbClr val="000000"/>
                </a:solidFill>
                <a:latin typeface="Playfair Display"/>
                <a:sym typeface="Playfair Display"/>
              </a:rPr>
              <a:t>Historical data</a:t>
            </a:r>
          </a:p>
          <a:p>
            <a:pPr marL="457200" indent="-381000">
              <a:spcBef>
                <a:spcPts val="0"/>
              </a:spcBef>
              <a:buClr>
                <a:srgbClr val="000000"/>
              </a:buClr>
              <a:buSzPts val="2400"/>
              <a:buFont typeface="Playfair Display"/>
              <a:buChar char="●"/>
            </a:pPr>
            <a:r>
              <a:rPr lang="en-US" sz="2400" dirty="0">
                <a:solidFill>
                  <a:srgbClr val="000000"/>
                </a:solidFill>
                <a:latin typeface="Playfair Display"/>
                <a:sym typeface="Playfair Display"/>
              </a:rPr>
              <a:t>Industry standards</a:t>
            </a:r>
          </a:p>
          <a:p>
            <a:pPr marL="457200" indent="-381000">
              <a:spcBef>
                <a:spcPts val="0"/>
              </a:spcBef>
              <a:buClr>
                <a:srgbClr val="000000"/>
              </a:buClr>
              <a:buSzPts val="2400"/>
              <a:buFont typeface="Playfair Display"/>
              <a:buChar char="●"/>
            </a:pPr>
            <a:r>
              <a:rPr lang="en-US" sz="2400" dirty="0">
                <a:solidFill>
                  <a:srgbClr val="000000"/>
                </a:solidFill>
                <a:latin typeface="Playfair Display"/>
                <a:sym typeface="Playfair Display"/>
              </a:rPr>
              <a:t>Competitors’ performance</a:t>
            </a:r>
          </a:p>
          <a:p>
            <a:pPr marL="0" lvl="0" indent="0" algn="l" rtl="0">
              <a:spcBef>
                <a:spcPts val="0"/>
              </a:spcBef>
              <a:spcAft>
                <a:spcPts val="0"/>
              </a:spcAft>
              <a:buNone/>
            </a:pPr>
            <a:endParaRPr lang="en-US" sz="3200" dirty="0">
              <a:latin typeface="Playfair Display"/>
              <a:ea typeface="Playfair Display"/>
              <a:cs typeface="Playfair Display"/>
              <a:sym typeface="Playfair Display"/>
            </a:endParaRPr>
          </a:p>
          <a:p>
            <a:pPr marL="0">
              <a:spcBef>
                <a:spcPts val="0"/>
              </a:spcBef>
              <a:buClr>
                <a:srgbClr val="000000"/>
              </a:buClr>
            </a:pPr>
            <a:r>
              <a:rPr lang="en-US" sz="2400" dirty="0">
                <a:solidFill>
                  <a:srgbClr val="000000"/>
                </a:solidFill>
                <a:latin typeface="Playfair Display"/>
                <a:sym typeface="Playfair Display"/>
              </a:rPr>
              <a:t>Help answer: “Is this result good, bad, or getting worse?”</a:t>
            </a:r>
          </a:p>
        </p:txBody>
      </p:sp>
      <p:sp>
        <p:nvSpPr>
          <p:cNvPr id="6" name="Content Placeholder 5">
            <a:extLst>
              <a:ext uri="{FF2B5EF4-FFF2-40B4-BE49-F238E27FC236}">
                <a16:creationId xmlns:a16="http://schemas.microsoft.com/office/drawing/2014/main" id="{194F3F17-24D3-FBF6-95C4-9A2F81A41ACB}"/>
              </a:ext>
            </a:extLst>
          </p:cNvPr>
          <p:cNvSpPr>
            <a:spLocks noGrp="1"/>
          </p:cNvSpPr>
          <p:nvPr>
            <p:ph sz="quarter" idx="13"/>
          </p:nvPr>
        </p:nvSpPr>
        <p:spPr>
          <a:xfrm>
            <a:off x="8184293" y="5708094"/>
            <a:ext cx="8929192" cy="3330776"/>
          </a:xfrm>
        </p:spPr>
        <p:txBody>
          <a:bodyPr>
            <a:noAutofit/>
          </a:bodyPr>
          <a:lstStyle/>
          <a:p>
            <a:pPr marL="0">
              <a:lnSpc>
                <a:spcPct val="115000"/>
              </a:lnSpc>
              <a:spcBef>
                <a:spcPts val="1400"/>
              </a:spcBef>
              <a:buClr>
                <a:srgbClr val="000000"/>
              </a:buClr>
            </a:pPr>
            <a:r>
              <a:rPr lang="en-US" sz="2400" b="1" dirty="0">
                <a:latin typeface="Playfair Display"/>
                <a:sym typeface="Playfair Display"/>
              </a:rPr>
              <a:t>💡 Example:</a:t>
            </a:r>
          </a:p>
          <a:p>
            <a:pPr marL="0">
              <a:lnSpc>
                <a:spcPct val="135000"/>
              </a:lnSpc>
              <a:spcBef>
                <a:spcPts val="1200"/>
              </a:spcBef>
              <a:buClr>
                <a:srgbClr val="000000"/>
              </a:buClr>
            </a:pPr>
            <a:r>
              <a:rPr lang="en-US" sz="2400" dirty="0">
                <a:latin typeface="Playfair Display"/>
                <a:sym typeface="Playfair Display"/>
              </a:rPr>
              <a:t>A 20% profit margin might look strong...</a:t>
            </a:r>
            <a:br>
              <a:rPr lang="en-US" sz="2400" dirty="0">
                <a:latin typeface="Playfair Display"/>
                <a:sym typeface="Playfair Display"/>
              </a:rPr>
            </a:br>
            <a:r>
              <a:rPr lang="en-US" sz="2400" dirty="0">
                <a:latin typeface="Playfair Display"/>
                <a:sym typeface="Playfair Display"/>
              </a:rPr>
              <a:t> But:</a:t>
            </a:r>
          </a:p>
          <a:p>
            <a:pPr marL="457200" indent="-381000">
              <a:lnSpc>
                <a:spcPct val="115000"/>
              </a:lnSpc>
              <a:spcBef>
                <a:spcPts val="1200"/>
              </a:spcBef>
              <a:buSzPts val="2400"/>
              <a:buFont typeface="Playfair Display"/>
              <a:buChar char="●"/>
            </a:pPr>
            <a:r>
              <a:rPr lang="en-US" sz="2400" dirty="0">
                <a:latin typeface="Playfair Display"/>
                <a:sym typeface="Playfair Display"/>
              </a:rPr>
              <a:t>2023 profit margin = 35%</a:t>
            </a:r>
          </a:p>
          <a:p>
            <a:pPr marL="457200" indent="-381000">
              <a:lnSpc>
                <a:spcPct val="115000"/>
              </a:lnSpc>
              <a:spcBef>
                <a:spcPts val="0"/>
              </a:spcBef>
              <a:buSzPts val="2400"/>
              <a:buChar char="●"/>
            </a:pPr>
            <a:r>
              <a:rPr lang="en-US" sz="2400" dirty="0">
                <a:latin typeface="Playfair Display"/>
                <a:sym typeface="Playfair Display"/>
              </a:rPr>
              <a:t>2024 industry average = 40%</a:t>
            </a:r>
            <a:br>
              <a:rPr lang="en-US" sz="2400" dirty="0">
                <a:latin typeface="Playfair Display"/>
                <a:sym typeface="Playfair Display"/>
              </a:rPr>
            </a:br>
            <a:r>
              <a:rPr lang="en-US" sz="2400" dirty="0">
                <a:latin typeface="Playfair Display"/>
                <a:sym typeface="Playfair Display"/>
              </a:rPr>
              <a:t> → Reveals decline in performance</a:t>
            </a:r>
          </a:p>
        </p:txBody>
      </p:sp>
      <p:sp>
        <p:nvSpPr>
          <p:cNvPr id="160" name="Google Shape;160;p6">
            <a:extLst>
              <a:ext uri="{FF2B5EF4-FFF2-40B4-BE49-F238E27FC236}">
                <a16:creationId xmlns:a16="http://schemas.microsoft.com/office/drawing/2014/main" id="{56A6121A-046D-653A-F1BA-2DD3B0723F0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91839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56">
          <a:extLst>
            <a:ext uri="{FF2B5EF4-FFF2-40B4-BE49-F238E27FC236}">
              <a16:creationId xmlns:a16="http://schemas.microsoft.com/office/drawing/2014/main" id="{B63FFF6B-F0D5-9EAA-B47F-FEB0053B98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251A12-7005-82D7-26C7-AA1BCF538B64}"/>
              </a:ext>
            </a:extLst>
          </p:cNvPr>
          <p:cNvSpPr>
            <a:spLocks noGrp="1"/>
          </p:cNvSpPr>
          <p:nvPr>
            <p:ph type="title"/>
          </p:nvPr>
        </p:nvSpPr>
        <p:spPr>
          <a:xfrm>
            <a:off x="997855" y="302734"/>
            <a:ext cx="16307202" cy="1600438"/>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Analyze a Firm’s Financial and Market Positions and Other Relevant Quantitative Data</a:t>
            </a:r>
            <a:endParaRPr lang="en-IN" sz="3714" b="1" dirty="0">
              <a:solidFill>
                <a:srgbClr val="54152A"/>
              </a:solidFill>
              <a:latin typeface="Public Sans"/>
              <a:sym typeface="Arial"/>
            </a:endParaRPr>
          </a:p>
        </p:txBody>
      </p:sp>
      <p:cxnSp>
        <p:nvCxnSpPr>
          <p:cNvPr id="159" name="Google Shape;159;p6">
            <a:extLst>
              <a:ext uri="{FF2B5EF4-FFF2-40B4-BE49-F238E27FC236}">
                <a16:creationId xmlns:a16="http://schemas.microsoft.com/office/drawing/2014/main" id="{8D1A354C-11C4-47CB-8CF9-10E09E6EEA80}"/>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53B9C2B-F2BD-622A-43FA-D4C8DC78ADB3}"/>
              </a:ext>
            </a:extLst>
          </p:cNvPr>
          <p:cNvSpPr>
            <a:spLocks noGrp="1"/>
          </p:cNvSpPr>
          <p:nvPr>
            <p:ph sz="quarter" idx="10"/>
          </p:nvPr>
        </p:nvSpPr>
        <p:spPr>
          <a:xfrm>
            <a:off x="997855" y="2182173"/>
            <a:ext cx="16307202" cy="4611489"/>
          </a:xfrm>
          <a:noFill/>
          <a:ln>
            <a:noFill/>
          </a:ln>
        </p:spPr>
        <p:txBody>
          <a:bodyPr spcFirstLastPara="1" wrap="square" lIns="91425" tIns="91425" rIns="91425" bIns="91425" anchor="t" anchorCtr="0">
            <a:spAutoFit/>
          </a:bodyPr>
          <a:lstStyle/>
          <a:p>
            <a:pPr marL="0">
              <a:lnSpc>
                <a:spcPct val="115000"/>
              </a:lnSpc>
              <a:spcBef>
                <a:spcPts val="1400"/>
              </a:spcBef>
              <a:buClr>
                <a:srgbClr val="000000"/>
              </a:buClr>
            </a:pPr>
            <a:r>
              <a:rPr lang="en-US" sz="6000" dirty="0">
                <a:latin typeface="Playfair Display"/>
                <a:sym typeface="Playfair Display"/>
              </a:rPr>
              <a:t>Once you have analyzed a firm’s mission, purpose, vision, and values, the next step is to analyze a firm’s financial and market positions and other relevant quantitative data.</a:t>
            </a:r>
          </a:p>
        </p:txBody>
      </p:sp>
      <p:sp>
        <p:nvSpPr>
          <p:cNvPr id="160" name="Google Shape;160;p6">
            <a:extLst>
              <a:ext uri="{FF2B5EF4-FFF2-40B4-BE49-F238E27FC236}">
                <a16:creationId xmlns:a16="http://schemas.microsoft.com/office/drawing/2014/main" id="{2D661AEE-F821-CCEF-A9FE-52C2428FAD2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944732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86"/>
        <p:cNvGrpSpPr/>
        <p:nvPr/>
      </p:nvGrpSpPr>
      <p:grpSpPr>
        <a:xfrm>
          <a:off x="0" y="0"/>
          <a:ext cx="0" cy="0"/>
          <a:chOff x="0" y="0"/>
          <a:chExt cx="0" cy="0"/>
        </a:xfrm>
      </p:grpSpPr>
      <p:sp>
        <p:nvSpPr>
          <p:cNvPr id="2" name="Title 1">
            <a:extLst>
              <a:ext uri="{FF2B5EF4-FFF2-40B4-BE49-F238E27FC236}">
                <a16:creationId xmlns:a16="http://schemas.microsoft.com/office/drawing/2014/main" id="{20BAC005-F034-044A-C580-76F74924AB97}"/>
              </a:ext>
            </a:extLst>
          </p:cNvPr>
          <p:cNvSpPr>
            <a:spLocks noGrp="1"/>
          </p:cNvSpPr>
          <p:nvPr>
            <p:ph type="title"/>
          </p:nvPr>
        </p:nvSpPr>
        <p:spPr>
          <a:xfrm>
            <a:off x="1028695" y="418673"/>
            <a:ext cx="16230600" cy="984855"/>
          </a:xfrm>
          <a:noFill/>
          <a:ln>
            <a:noFill/>
          </a:ln>
        </p:spPr>
        <p:txBody>
          <a:bodyPr spcFirstLastPara="1" wrap="square" lIns="91425" tIns="91425" rIns="91425" bIns="91425"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Key Financial Ratios: Liquidity and Leverages Measures</a:t>
            </a:r>
            <a:endParaRPr lang="en-IN" sz="3714" b="1" dirty="0">
              <a:solidFill>
                <a:srgbClr val="54152A"/>
              </a:solidFill>
              <a:latin typeface="Public Sans"/>
              <a:sym typeface="Arial"/>
            </a:endParaRPr>
          </a:p>
        </p:txBody>
      </p:sp>
      <p:cxnSp>
        <p:nvCxnSpPr>
          <p:cNvPr id="191" name="Google Shape;191;g3633b0bacc7_0_28">
            <a:extLst>
              <a:ext uri="{C183D7F6-B498-43B3-948B-1728B52AA6E4}">
                <adec:decorative xmlns:adec="http://schemas.microsoft.com/office/drawing/2017/decorative" val="1"/>
              </a:ext>
            </a:extLst>
          </p:cNvPr>
          <p:cNvCxnSpPr/>
          <p:nvPr/>
        </p:nvCxnSpPr>
        <p:spPr>
          <a:xfrm rot="10800000" flipH="1">
            <a:off x="1028695" y="14215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7" name="Content Placeholder 6">
            <a:extLst>
              <a:ext uri="{FF2B5EF4-FFF2-40B4-BE49-F238E27FC236}">
                <a16:creationId xmlns:a16="http://schemas.microsoft.com/office/drawing/2014/main" id="{66AEB888-A090-C91E-AC83-6EB4FFD22C3F}"/>
              </a:ext>
            </a:extLst>
          </p:cNvPr>
          <p:cNvGraphicFramePr>
            <a:graphicFrameLocks noGrp="1"/>
          </p:cNvGraphicFramePr>
          <p:nvPr>
            <p:ph sz="quarter" idx="10"/>
            <p:extLst>
              <p:ext uri="{D42A27DB-BD31-4B8C-83A1-F6EECF244321}">
                <p14:modId xmlns:p14="http://schemas.microsoft.com/office/powerpoint/2010/main" val="546147341"/>
              </p:ext>
            </p:extLst>
          </p:nvPr>
        </p:nvGraphicFramePr>
        <p:xfrm>
          <a:off x="1028695" y="1881716"/>
          <a:ext cx="12934050" cy="5772451"/>
        </p:xfrm>
        <a:graphic>
          <a:graphicData uri="http://schemas.openxmlformats.org/drawingml/2006/table">
            <a:tbl>
              <a:tblPr firstRow="1" bandRow="1">
                <a:tableStyleId>{7E9639D4-E3E2-4D34-9284-5A2195B3D0D7}</a:tableStyleId>
              </a:tblPr>
              <a:tblGrid>
                <a:gridCol w="2586810">
                  <a:extLst>
                    <a:ext uri="{9D8B030D-6E8A-4147-A177-3AD203B41FA5}">
                      <a16:colId xmlns:a16="http://schemas.microsoft.com/office/drawing/2014/main" val="3892746088"/>
                    </a:ext>
                  </a:extLst>
                </a:gridCol>
                <a:gridCol w="2586810">
                  <a:extLst>
                    <a:ext uri="{9D8B030D-6E8A-4147-A177-3AD203B41FA5}">
                      <a16:colId xmlns:a16="http://schemas.microsoft.com/office/drawing/2014/main" val="4199534137"/>
                    </a:ext>
                  </a:extLst>
                </a:gridCol>
                <a:gridCol w="2586810">
                  <a:extLst>
                    <a:ext uri="{9D8B030D-6E8A-4147-A177-3AD203B41FA5}">
                      <a16:colId xmlns:a16="http://schemas.microsoft.com/office/drawing/2014/main" val="3130401260"/>
                    </a:ext>
                  </a:extLst>
                </a:gridCol>
                <a:gridCol w="2586810">
                  <a:extLst>
                    <a:ext uri="{9D8B030D-6E8A-4147-A177-3AD203B41FA5}">
                      <a16:colId xmlns:a16="http://schemas.microsoft.com/office/drawing/2014/main" val="1568649658"/>
                    </a:ext>
                  </a:extLst>
                </a:gridCol>
                <a:gridCol w="2586810">
                  <a:extLst>
                    <a:ext uri="{9D8B030D-6E8A-4147-A177-3AD203B41FA5}">
                      <a16:colId xmlns:a16="http://schemas.microsoft.com/office/drawing/2014/main" val="2381588542"/>
                    </a:ext>
                  </a:extLst>
                </a:gridCol>
              </a:tblGrid>
              <a:tr h="1907371">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Types of measures</a:t>
                      </a:r>
                      <a:endParaRPr lang="en-IN" sz="1620" b="1"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Ratio</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Formula</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Purpose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Examples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extLst>
                  <a:ext uri="{0D108BD9-81ED-4DB2-BD59-A6C34878D82A}">
                    <a16:rowId xmlns:a16="http://schemas.microsoft.com/office/drawing/2014/main" val="2115844606"/>
                  </a:ext>
                </a:extLst>
              </a:tr>
              <a:tr h="1932540">
                <a:tc>
                  <a:txBody>
                    <a:bodyPr/>
                    <a:lstStyle/>
                    <a:p>
                      <a:r>
                        <a:rPr lang="en-IN" sz="1620" b="0" i="0" u="none" strike="noStrike" cap="none" dirty="0">
                          <a:solidFill>
                            <a:srgbClr val="851F40"/>
                          </a:solidFill>
                          <a:effectLst/>
                          <a:latin typeface="Playfair Display" panose="00000500000000000000" pitchFamily="2" charset="0"/>
                          <a:ea typeface="+mn-ea"/>
                          <a:cs typeface="+mn-cs"/>
                          <a:sym typeface="Arial"/>
                          <a:hlinkClick r:id="rId3">
                            <a:extLst>
                              <a:ext uri="{A12FA001-AC4F-418D-AE19-62706E023703}">
                                <ahyp:hlinkClr xmlns:ahyp="http://schemas.microsoft.com/office/drawing/2018/hyperlinkcolor" val="tx"/>
                              </a:ext>
                            </a:extLst>
                          </a:hlinkClick>
                        </a:rPr>
                        <a:t>Liquidity measures</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20" b="0" i="0" u="none" strike="noStrike" cap="none" dirty="0">
                          <a:solidFill>
                            <a:schemeClr val="tx1"/>
                          </a:solidFill>
                          <a:effectLst/>
                          <a:latin typeface="Playfair Display" panose="00000500000000000000" pitchFamily="2" charset="0"/>
                          <a:ea typeface="+mn-ea"/>
                          <a:cs typeface="+mn-cs"/>
                          <a:sym typeface="Arial"/>
                        </a:rPr>
                        <a:t>Current ratio (CR)</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20" b="0" i="0" u="none" strike="noStrike" cap="none" dirty="0">
                          <a:solidFill>
                            <a:srgbClr val="851F40"/>
                          </a:solidFill>
                          <a:effectLst/>
                          <a:latin typeface="Playfair Display" panose="00000500000000000000" pitchFamily="2" charset="0"/>
                          <a:ea typeface="+mn-ea"/>
                          <a:cs typeface="+mn-cs"/>
                          <a:sym typeface="Arial"/>
                          <a:hlinkClick r:id="rId4">
                            <a:extLst>
                              <a:ext uri="{A12FA001-AC4F-418D-AE19-62706E023703}">
                                <ahyp:hlinkClr xmlns:ahyp="http://schemas.microsoft.com/office/drawing/2018/hyperlinkcolor" val="tx"/>
                              </a:ext>
                            </a:extLst>
                          </a:hlinkClick>
                        </a:rPr>
                        <a:t>Current assets</a:t>
                      </a:r>
                      <a:r>
                        <a:rPr lang="en-IN" sz="1620" b="0" i="0" u="none" strike="noStrike" cap="none" dirty="0">
                          <a:solidFill>
                            <a:srgbClr val="851F40"/>
                          </a:solidFill>
                          <a:effectLst/>
                          <a:latin typeface="Playfair Display" panose="00000500000000000000" pitchFamily="2" charset="0"/>
                          <a:ea typeface="+mn-ea"/>
                          <a:cs typeface="+mn-cs"/>
                          <a:sym typeface="Arial"/>
                        </a:rPr>
                        <a:t> </a:t>
                      </a:r>
                      <a:r>
                        <a:rPr lang="en-IN" sz="1620" b="0" i="0" u="none" strike="noStrike" cap="none" dirty="0">
                          <a:solidFill>
                            <a:schemeClr val="tx1">
                              <a:lumMod val="95000"/>
                              <a:lumOff val="5000"/>
                            </a:schemeClr>
                          </a:solidFill>
                          <a:effectLst/>
                          <a:latin typeface="Playfair Display" panose="00000500000000000000" pitchFamily="2" charset="0"/>
                          <a:ea typeface="+mn-ea"/>
                          <a:cs typeface="+mn-cs"/>
                          <a:sym typeface="Arial"/>
                        </a:rPr>
                        <a:t>/</a:t>
                      </a:r>
                      <a:r>
                        <a:rPr lang="en-IN" sz="1620" b="0" i="0" u="none" strike="noStrike" cap="none" dirty="0">
                          <a:solidFill>
                            <a:schemeClr val="tx1"/>
                          </a:solidFill>
                          <a:effectLst/>
                          <a:latin typeface="Playfair Display" panose="00000500000000000000" pitchFamily="2" charset="0"/>
                          <a:ea typeface="+mn-ea"/>
                          <a:cs typeface="+mn-cs"/>
                          <a:sym typeface="Arial"/>
                        </a:rPr>
                        <a:t> </a:t>
                      </a:r>
                      <a:r>
                        <a:rPr lang="en-IN" sz="1620" b="0" i="0" u="none" strike="noStrike" cap="none" dirty="0">
                          <a:solidFill>
                            <a:srgbClr val="851F40"/>
                          </a:solidFill>
                          <a:effectLst/>
                          <a:latin typeface="Playfair Display" panose="00000500000000000000" pitchFamily="2" charset="0"/>
                          <a:ea typeface="+mn-ea"/>
                          <a:cs typeface="+mn-cs"/>
                          <a:sym typeface="Arial"/>
                          <a:hlinkClick r:id="rId5">
                            <a:extLst>
                              <a:ext uri="{A12FA001-AC4F-418D-AE19-62706E023703}">
                                <ahyp:hlinkClr xmlns:ahyp="http://schemas.microsoft.com/office/drawing/2018/hyperlinkcolor" val="tx"/>
                              </a:ext>
                            </a:extLst>
                          </a:hlinkClick>
                        </a:rPr>
                        <a:t>Current liabilities</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Indicates ability to pay short-term obligations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Target uses CR to assess its ability to cover short-term obligations with its available assets.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12792184"/>
                  </a:ext>
                </a:extLst>
              </a:tr>
              <a:tr h="1932540">
                <a:tc>
                  <a:txBody>
                    <a:bodyPr/>
                    <a:lstStyle/>
                    <a:p>
                      <a:r>
                        <a:rPr lang="en-IN" sz="1620" b="0" i="0" u="none" strike="noStrike" cap="none" dirty="0">
                          <a:solidFill>
                            <a:srgbClr val="851F40"/>
                          </a:solidFill>
                          <a:effectLst/>
                          <a:latin typeface="Playfair Display" panose="00000500000000000000" pitchFamily="2" charset="0"/>
                          <a:ea typeface="+mn-ea"/>
                          <a:cs typeface="+mn-cs"/>
                          <a:sym typeface="Arial"/>
                          <a:hlinkClick r:id="rId6">
                            <a:extLst>
                              <a:ext uri="{A12FA001-AC4F-418D-AE19-62706E023703}">
                                <ahyp:hlinkClr xmlns:ahyp="http://schemas.microsoft.com/office/drawing/2018/hyperlinkcolor" val="tx"/>
                              </a:ext>
                            </a:extLst>
                          </a:hlinkClick>
                        </a:rPr>
                        <a:t>Leverages measures</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20" b="0" i="0" u="none" strike="noStrike" cap="none" dirty="0">
                          <a:solidFill>
                            <a:schemeClr val="tx1"/>
                          </a:solidFill>
                          <a:effectLst/>
                          <a:latin typeface="Playfair Display" panose="00000500000000000000" pitchFamily="2" charset="0"/>
                          <a:ea typeface="+mn-ea"/>
                          <a:cs typeface="+mn-cs"/>
                          <a:sym typeface="Arial"/>
                        </a:rPr>
                        <a:t>Debt ratio (DR)</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20" b="0" i="0" u="none" strike="noStrike" cap="none" dirty="0">
                          <a:solidFill>
                            <a:srgbClr val="851F40"/>
                          </a:solidFill>
                          <a:effectLst/>
                          <a:latin typeface="Playfair Display" panose="00000500000000000000" pitchFamily="2" charset="0"/>
                          <a:ea typeface="+mn-ea"/>
                          <a:cs typeface="+mn-cs"/>
                          <a:sym typeface="Arial"/>
                          <a:hlinkClick r:id="rId7">
                            <a:extLst>
                              <a:ext uri="{A12FA001-AC4F-418D-AE19-62706E023703}">
                                <ahyp:hlinkClr xmlns:ahyp="http://schemas.microsoft.com/office/drawing/2018/hyperlinkcolor" val="tx"/>
                              </a:ext>
                            </a:extLst>
                          </a:hlinkClick>
                        </a:rPr>
                        <a:t>Total liabilities</a:t>
                      </a:r>
                      <a:r>
                        <a:rPr lang="en-IN" sz="1620" b="0" i="0" u="none" strike="noStrike" cap="none" dirty="0">
                          <a:solidFill>
                            <a:srgbClr val="851F40"/>
                          </a:solidFill>
                          <a:effectLst/>
                          <a:latin typeface="Playfair Display" panose="00000500000000000000" pitchFamily="2" charset="0"/>
                          <a:ea typeface="+mn-ea"/>
                          <a:cs typeface="+mn-cs"/>
                          <a:sym typeface="Arial"/>
                        </a:rPr>
                        <a:t> </a:t>
                      </a:r>
                      <a:r>
                        <a:rPr lang="en-IN" sz="1620" b="0" i="0" u="none" strike="noStrike" cap="none" dirty="0">
                          <a:solidFill>
                            <a:schemeClr val="tx1"/>
                          </a:solidFill>
                          <a:effectLst/>
                          <a:latin typeface="Playfair Display" panose="00000500000000000000" pitchFamily="2" charset="0"/>
                          <a:ea typeface="+mn-ea"/>
                          <a:cs typeface="+mn-cs"/>
                          <a:sym typeface="Arial"/>
                        </a:rPr>
                        <a:t>/ </a:t>
                      </a:r>
                      <a:r>
                        <a:rPr lang="en-IN" sz="1620" b="0" i="0" u="none" strike="noStrike" cap="none" dirty="0">
                          <a:solidFill>
                            <a:srgbClr val="851F40"/>
                          </a:solidFill>
                          <a:effectLst/>
                          <a:latin typeface="Playfair Display" panose="00000500000000000000" pitchFamily="2" charset="0"/>
                          <a:ea typeface="+mn-ea"/>
                          <a:cs typeface="+mn-cs"/>
                          <a:sym typeface="Arial"/>
                          <a:hlinkClick r:id="rId8">
                            <a:extLst>
                              <a:ext uri="{A12FA001-AC4F-418D-AE19-62706E023703}">
                                <ahyp:hlinkClr xmlns:ahyp="http://schemas.microsoft.com/office/drawing/2018/hyperlinkcolor" val="tx"/>
                              </a:ext>
                            </a:extLst>
                          </a:hlinkClick>
                        </a:rPr>
                        <a:t>Total assets</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Shows the proportion of assets financed through debt</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Apple evaluates its DB to understand how much its assets are financed through debt.</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9829124"/>
                  </a:ext>
                </a:extLst>
              </a:tr>
            </a:tbl>
          </a:graphicData>
        </a:graphic>
      </p:graphicFrame>
      <p:sp>
        <p:nvSpPr>
          <p:cNvPr id="6" name="Content Placeholder 5">
            <a:extLst>
              <a:ext uri="{FF2B5EF4-FFF2-40B4-BE49-F238E27FC236}">
                <a16:creationId xmlns:a16="http://schemas.microsoft.com/office/drawing/2014/main" id="{5D8FB163-378E-2056-18DE-C43391F81C3E}"/>
              </a:ext>
            </a:extLst>
          </p:cNvPr>
          <p:cNvSpPr>
            <a:spLocks noGrp="1"/>
          </p:cNvSpPr>
          <p:nvPr>
            <p:ph sz="quarter" idx="11"/>
          </p:nvPr>
        </p:nvSpPr>
        <p:spPr>
          <a:xfrm>
            <a:off x="1028695" y="7754020"/>
            <a:ext cx="8213412" cy="400069"/>
          </a:xfrm>
          <a:noFill/>
        </p:spPr>
        <p:txBody>
          <a:bodyPr wrap="square" rtlCol="0">
            <a:spAutoFit/>
          </a:bodyPr>
          <a:lstStyle/>
          <a:p>
            <a:pPr>
              <a:spcBef>
                <a:spcPts val="0"/>
              </a:spcBef>
              <a:buClr>
                <a:srgbClr val="000000"/>
              </a:buClr>
            </a:pPr>
            <a:r>
              <a:rPr lang="en-US" sz="2000" i="1" dirty="0">
                <a:solidFill>
                  <a:srgbClr val="000000"/>
                </a:solidFill>
                <a:latin typeface="Playfair Display" panose="00000500000000000000" pitchFamily="2" charset="0"/>
                <a:cs typeface="Arial"/>
                <a:sym typeface="Arial"/>
              </a:rPr>
              <a:t>Figure 3.4: Finance ratios (bolded items indicate glossary terms)</a:t>
            </a:r>
          </a:p>
        </p:txBody>
      </p:sp>
      <p:sp>
        <p:nvSpPr>
          <p:cNvPr id="187" name="Google Shape;187;g3633b0bacc7_0_28">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9">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9134081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86">
          <a:extLst>
            <a:ext uri="{FF2B5EF4-FFF2-40B4-BE49-F238E27FC236}">
              <a16:creationId xmlns:a16="http://schemas.microsoft.com/office/drawing/2014/main" id="{575A709C-CDC5-1D6C-B0B0-959DC60AE10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50E5264-A6DD-D88B-4A94-99CB02285451}"/>
              </a:ext>
            </a:extLst>
          </p:cNvPr>
          <p:cNvSpPr>
            <a:spLocks noGrp="1"/>
          </p:cNvSpPr>
          <p:nvPr>
            <p:ph type="title"/>
          </p:nvPr>
        </p:nvSpPr>
        <p:spPr>
          <a:xfrm>
            <a:off x="1229753" y="278360"/>
            <a:ext cx="16029540" cy="984856"/>
          </a:xfrm>
          <a:noFill/>
          <a:ln>
            <a:noFill/>
          </a:ln>
        </p:spPr>
        <p:txBody>
          <a:bodyPr spcFirstLastPara="1" wrap="square" lIns="91425" tIns="91425" rIns="91425" bIns="91425"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Key Financial Ratios: Profitability Ratios</a:t>
            </a:r>
            <a:endParaRPr lang="en-IN" sz="3714" b="1" dirty="0">
              <a:solidFill>
                <a:srgbClr val="54152A"/>
              </a:solidFill>
              <a:latin typeface="Public Sans"/>
              <a:sym typeface="Arial"/>
            </a:endParaRPr>
          </a:p>
        </p:txBody>
      </p:sp>
      <p:cxnSp>
        <p:nvCxnSpPr>
          <p:cNvPr id="191" name="Google Shape;191;g3633b0bacc7_0_28">
            <a:extLst>
              <a:ext uri="{FF2B5EF4-FFF2-40B4-BE49-F238E27FC236}">
                <a16:creationId xmlns:a16="http://schemas.microsoft.com/office/drawing/2014/main" id="{6A8D50C5-9498-723C-1C12-39FF7182CA66}"/>
              </a:ext>
              <a:ext uri="{C183D7F6-B498-43B3-948B-1728B52AA6E4}">
                <adec:decorative xmlns:adec="http://schemas.microsoft.com/office/drawing/2017/decorative" val="1"/>
              </a:ext>
            </a:extLst>
          </p:cNvPr>
          <p:cNvCxnSpPr/>
          <p:nvPr/>
        </p:nvCxnSpPr>
        <p:spPr>
          <a:xfrm rot="10800000" flipH="1">
            <a:off x="1028695" y="14215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8" name="Content Placeholder 7">
            <a:extLst>
              <a:ext uri="{FF2B5EF4-FFF2-40B4-BE49-F238E27FC236}">
                <a16:creationId xmlns:a16="http://schemas.microsoft.com/office/drawing/2014/main" id="{17EEDA4B-45AD-8C07-92A9-08E6A6C6876B}"/>
              </a:ext>
            </a:extLst>
          </p:cNvPr>
          <p:cNvGraphicFramePr>
            <a:graphicFrameLocks noGrp="1"/>
          </p:cNvGraphicFramePr>
          <p:nvPr>
            <p:ph sz="quarter" idx="10"/>
            <p:extLst>
              <p:ext uri="{D42A27DB-BD31-4B8C-83A1-F6EECF244321}">
                <p14:modId xmlns:p14="http://schemas.microsoft.com/office/powerpoint/2010/main" val="2101951609"/>
              </p:ext>
            </p:extLst>
          </p:nvPr>
        </p:nvGraphicFramePr>
        <p:xfrm>
          <a:off x="1028694" y="1794631"/>
          <a:ext cx="13645250" cy="7092116"/>
        </p:xfrm>
        <a:graphic>
          <a:graphicData uri="http://schemas.openxmlformats.org/drawingml/2006/table">
            <a:tbl>
              <a:tblPr firstRow="1" bandRow="1">
                <a:tableStyleId>{7E9639D4-E3E2-4D34-9284-5A2195B3D0D7}</a:tableStyleId>
              </a:tblPr>
              <a:tblGrid>
                <a:gridCol w="2729050">
                  <a:extLst>
                    <a:ext uri="{9D8B030D-6E8A-4147-A177-3AD203B41FA5}">
                      <a16:colId xmlns:a16="http://schemas.microsoft.com/office/drawing/2014/main" val="1734742937"/>
                    </a:ext>
                  </a:extLst>
                </a:gridCol>
                <a:gridCol w="2729050">
                  <a:extLst>
                    <a:ext uri="{9D8B030D-6E8A-4147-A177-3AD203B41FA5}">
                      <a16:colId xmlns:a16="http://schemas.microsoft.com/office/drawing/2014/main" val="4149141003"/>
                    </a:ext>
                  </a:extLst>
                </a:gridCol>
                <a:gridCol w="2729050">
                  <a:extLst>
                    <a:ext uri="{9D8B030D-6E8A-4147-A177-3AD203B41FA5}">
                      <a16:colId xmlns:a16="http://schemas.microsoft.com/office/drawing/2014/main" val="336367473"/>
                    </a:ext>
                  </a:extLst>
                </a:gridCol>
                <a:gridCol w="2729050">
                  <a:extLst>
                    <a:ext uri="{9D8B030D-6E8A-4147-A177-3AD203B41FA5}">
                      <a16:colId xmlns:a16="http://schemas.microsoft.com/office/drawing/2014/main" val="3819319477"/>
                    </a:ext>
                  </a:extLst>
                </a:gridCol>
                <a:gridCol w="2729050">
                  <a:extLst>
                    <a:ext uri="{9D8B030D-6E8A-4147-A177-3AD203B41FA5}">
                      <a16:colId xmlns:a16="http://schemas.microsoft.com/office/drawing/2014/main" val="2432333881"/>
                    </a:ext>
                  </a:extLst>
                </a:gridCol>
              </a:tblGrid>
              <a:tr h="1100818">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Types of measures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Ratio</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Formula</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Purpose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Examples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extLst>
                  <a:ext uri="{0D108BD9-81ED-4DB2-BD59-A6C34878D82A}">
                    <a16:rowId xmlns:a16="http://schemas.microsoft.com/office/drawing/2014/main" val="290142208"/>
                  </a:ext>
                </a:extLst>
              </a:tr>
              <a:tr h="1100818">
                <a:tc>
                  <a:txBody>
                    <a:bodyPr/>
                    <a:lstStyle/>
                    <a:p>
                      <a:pPr>
                        <a:lnSpc>
                          <a:spcPts val="2000"/>
                        </a:lnSpc>
                      </a:pPr>
                      <a:r>
                        <a:rPr lang="en-IN" sz="1620" b="0" i="0" u="none" strike="noStrike" cap="none" dirty="0">
                          <a:solidFill>
                            <a:srgbClr val="851F40"/>
                          </a:solidFill>
                          <a:effectLst/>
                          <a:latin typeface="Playfair Display" panose="00000500000000000000" pitchFamily="2" charset="0"/>
                          <a:ea typeface="+mn-ea"/>
                          <a:cs typeface="+mn-cs"/>
                          <a:sym typeface="Arial"/>
                          <a:hlinkClick r:id="rId3">
                            <a:extLst>
                              <a:ext uri="{A12FA001-AC4F-418D-AE19-62706E023703}">
                                <ahyp:hlinkClr xmlns:ahyp="http://schemas.microsoft.com/office/drawing/2018/hyperlinkcolor" val="tx"/>
                              </a:ext>
                            </a:extLst>
                          </a:hlinkClick>
                        </a:rPr>
                        <a:t>Profitability ratios</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Gross margin (GM)</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IN" sz="1620" b="0" i="0" u="none" strike="noStrike" cap="none" dirty="0">
                          <a:solidFill>
                            <a:srgbClr val="851F40"/>
                          </a:solidFill>
                          <a:effectLst/>
                          <a:latin typeface="Playfair Display" panose="00000500000000000000" pitchFamily="2" charset="0"/>
                          <a:ea typeface="+mn-ea"/>
                          <a:cs typeface="+mn-cs"/>
                          <a:sym typeface="Arial"/>
                          <a:hlinkClick r:id="rId4">
                            <a:extLst>
                              <a:ext uri="{A12FA001-AC4F-418D-AE19-62706E023703}">
                                <ahyp:hlinkClr xmlns:ahyp="http://schemas.microsoft.com/office/drawing/2018/hyperlinkcolor" val="tx"/>
                              </a:ext>
                            </a:extLst>
                          </a:hlinkClick>
                        </a:rPr>
                        <a:t>Gross profit</a:t>
                      </a:r>
                      <a:r>
                        <a:rPr lang="en-IN" sz="1620" b="0" i="0" u="none" strike="noStrike" cap="none" dirty="0">
                          <a:solidFill>
                            <a:srgbClr val="851F40"/>
                          </a:solidFill>
                          <a:effectLst/>
                          <a:latin typeface="Playfair Display" panose="00000500000000000000" pitchFamily="2" charset="0"/>
                          <a:ea typeface="+mn-ea"/>
                          <a:cs typeface="+mn-cs"/>
                          <a:sym typeface="Arial"/>
                        </a:rPr>
                        <a:t> </a:t>
                      </a:r>
                      <a:r>
                        <a:rPr lang="en-IN" sz="1620" b="0" i="0" u="none" strike="noStrike" cap="none" dirty="0">
                          <a:solidFill>
                            <a:schemeClr val="tx1"/>
                          </a:solidFill>
                          <a:effectLst/>
                          <a:latin typeface="Playfair Display" panose="00000500000000000000" pitchFamily="2" charset="0"/>
                          <a:ea typeface="+mn-ea"/>
                          <a:cs typeface="+mn-cs"/>
                          <a:sym typeface="Arial"/>
                        </a:rPr>
                        <a:t>/ </a:t>
                      </a:r>
                      <a:r>
                        <a:rPr lang="en-IN" sz="1620" b="0" i="0" u="none" strike="noStrike" cap="none" dirty="0">
                          <a:solidFill>
                            <a:srgbClr val="851F40"/>
                          </a:solidFill>
                          <a:effectLst/>
                          <a:latin typeface="Playfair Display" panose="00000500000000000000" pitchFamily="2" charset="0"/>
                          <a:ea typeface="+mn-ea"/>
                          <a:cs typeface="+mn-cs"/>
                          <a:sym typeface="Arial"/>
                          <a:hlinkClick r:id="rId5">
                            <a:extLst>
                              <a:ext uri="{A12FA001-AC4F-418D-AE19-62706E023703}">
                                <ahyp:hlinkClr xmlns:ahyp="http://schemas.microsoft.com/office/drawing/2018/hyperlinkcolor" val="tx"/>
                              </a:ext>
                            </a:extLst>
                          </a:hlinkClick>
                        </a:rPr>
                        <a:t>Total revenue</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Percentage of revenue remaining after direct costs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Starbucks uses GM to see the percentage of revenue left after covering direct costs like coffee beans and milk.</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3522743"/>
                  </a:ext>
                </a:extLst>
              </a:tr>
              <a:tr h="1100818">
                <a:tc>
                  <a:txBody>
                    <a:bodyPr/>
                    <a:lstStyle/>
                    <a:p>
                      <a:pPr>
                        <a:lnSpc>
                          <a:spcPts val="2000"/>
                        </a:lnSpc>
                      </a:pPr>
                      <a:r>
                        <a:rPr lang="en-IN" sz="100" dirty="0">
                          <a:solidFill>
                            <a:srgbClr val="EFEEE7"/>
                          </a:solidFill>
                          <a:latin typeface="Playfair Display" panose="00000500000000000000" pitchFamily="2" charset="0"/>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Net profit margin (NPM)</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IN" sz="1620" b="0" i="0" u="none" strike="noStrike" cap="none" dirty="0">
                          <a:solidFill>
                            <a:srgbClr val="851F40"/>
                          </a:solidFill>
                          <a:effectLst/>
                          <a:latin typeface="Playfair Display" panose="00000500000000000000" pitchFamily="2" charset="0"/>
                          <a:ea typeface="+mn-ea"/>
                          <a:cs typeface="+mn-cs"/>
                          <a:sym typeface="Arial"/>
                          <a:hlinkClick r:id="rId6">
                            <a:extLst>
                              <a:ext uri="{A12FA001-AC4F-418D-AE19-62706E023703}">
                                <ahyp:hlinkClr xmlns:ahyp="http://schemas.microsoft.com/office/drawing/2018/hyperlinkcolor" val="tx"/>
                              </a:ext>
                            </a:extLst>
                          </a:hlinkClick>
                        </a:rPr>
                        <a:t>Net profit</a:t>
                      </a:r>
                      <a:r>
                        <a:rPr lang="en-IN" sz="1620" b="0" i="0" u="none" strike="noStrike" cap="none" dirty="0">
                          <a:solidFill>
                            <a:srgbClr val="851F40"/>
                          </a:solidFill>
                          <a:effectLst/>
                          <a:latin typeface="Playfair Display" panose="00000500000000000000" pitchFamily="2" charset="0"/>
                          <a:ea typeface="+mn-ea"/>
                          <a:cs typeface="+mn-cs"/>
                          <a:sym typeface="Arial"/>
                        </a:rPr>
                        <a:t> </a:t>
                      </a:r>
                      <a:r>
                        <a:rPr lang="en-IN" sz="1620" b="0" i="0" u="none" strike="noStrike" cap="none" dirty="0">
                          <a:solidFill>
                            <a:schemeClr val="tx1"/>
                          </a:solidFill>
                          <a:effectLst/>
                          <a:latin typeface="Playfair Display" panose="00000500000000000000" pitchFamily="2" charset="0"/>
                          <a:ea typeface="+mn-ea"/>
                          <a:cs typeface="+mn-cs"/>
                          <a:sym typeface="Arial"/>
                        </a:rPr>
                        <a:t>/ </a:t>
                      </a:r>
                      <a:r>
                        <a:rPr lang="en-IN" sz="1620" b="0" i="0" u="none" strike="noStrike" cap="none" dirty="0">
                          <a:solidFill>
                            <a:srgbClr val="851F40"/>
                          </a:solidFill>
                          <a:effectLst/>
                          <a:latin typeface="Playfair Display" panose="00000500000000000000" pitchFamily="2" charset="0"/>
                          <a:ea typeface="+mn-ea"/>
                          <a:cs typeface="+mn-cs"/>
                          <a:sym typeface="Arial"/>
                          <a:hlinkClick r:id="rId7">
                            <a:extLst>
                              <a:ext uri="{A12FA001-AC4F-418D-AE19-62706E023703}">
                                <ahyp:hlinkClr xmlns:ahyp="http://schemas.microsoft.com/office/drawing/2018/hyperlinkcolor" val="tx"/>
                              </a:ext>
                            </a:extLst>
                          </a:hlinkClick>
                        </a:rPr>
                        <a:t>Net revenue</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Shows profit earned per dollar of revenue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Netflix examines its NPM to determine profit per dollar after all expenses.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1830955"/>
                  </a:ext>
                </a:extLst>
              </a:tr>
              <a:tr h="1100818">
                <a:tc>
                  <a:txBody>
                    <a:bodyPr/>
                    <a:lstStyle/>
                    <a:p>
                      <a:pPr>
                        <a:lnSpc>
                          <a:spcPts val="2000"/>
                        </a:lnSpc>
                      </a:pPr>
                      <a:r>
                        <a:rPr lang="en-IN" sz="100" dirty="0">
                          <a:solidFill>
                            <a:srgbClr val="EFEEE7"/>
                          </a:solidFill>
                          <a:latin typeface="Playfair Display" panose="00000500000000000000" pitchFamily="2" charset="0"/>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Return on equity (ROE)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Net profit / </a:t>
                      </a:r>
                      <a:r>
                        <a:rPr lang="en-IN" sz="1620" b="0" i="0" u="none" strike="noStrike" cap="none" dirty="0">
                          <a:solidFill>
                            <a:srgbClr val="851F40"/>
                          </a:solidFill>
                          <a:effectLst/>
                          <a:latin typeface="Playfair Display" panose="00000500000000000000" pitchFamily="2" charset="0"/>
                          <a:ea typeface="+mn-ea"/>
                          <a:cs typeface="+mn-cs"/>
                          <a:sym typeface="Arial"/>
                          <a:hlinkClick r:id="rId8">
                            <a:extLst>
                              <a:ext uri="{A12FA001-AC4F-418D-AE19-62706E023703}">
                                <ahyp:hlinkClr xmlns:ahyp="http://schemas.microsoft.com/office/drawing/2018/hyperlinkcolor" val="tx"/>
                              </a:ext>
                            </a:extLst>
                          </a:hlinkClick>
                        </a:rPr>
                        <a:t>Shareholder equity</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Measures profitability relative to equity financing</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Goldman Sachs reviews ROE to gauge how effectively it uses shareholders’ equity to generate profits.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9898868"/>
                  </a:ext>
                </a:extLst>
              </a:tr>
              <a:tr h="1100818">
                <a:tc>
                  <a:txBody>
                    <a:bodyPr/>
                    <a:lstStyle/>
                    <a:p>
                      <a:pPr>
                        <a:lnSpc>
                          <a:spcPts val="2000"/>
                        </a:lnSpc>
                      </a:pPr>
                      <a:r>
                        <a:rPr lang="en-IN" sz="100" dirty="0">
                          <a:solidFill>
                            <a:srgbClr val="EFEEE7"/>
                          </a:solidFill>
                          <a:latin typeface="Playfair Display" panose="00000500000000000000" pitchFamily="2" charset="0"/>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Return on assets (ROA)</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Net profit / Total assets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Assesses efficiency in using assets to generate profit</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Tesla checks ROA to measure how efficiently it uses assets like factories to produce profits.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634145"/>
                  </a:ext>
                </a:extLst>
              </a:tr>
              <a:tr h="1100818">
                <a:tc>
                  <a:txBody>
                    <a:bodyPr/>
                    <a:lstStyle/>
                    <a:p>
                      <a:pPr>
                        <a:lnSpc>
                          <a:spcPts val="2000"/>
                        </a:lnSpc>
                      </a:pPr>
                      <a:r>
                        <a:rPr lang="en-IN" sz="100" dirty="0">
                          <a:solidFill>
                            <a:srgbClr val="EFEEE7"/>
                          </a:solidFill>
                          <a:latin typeface="Playfair Display" panose="00000500000000000000" pitchFamily="2" charset="0"/>
                        </a:rPr>
                        <a:t>Blank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2000"/>
                        </a:lnSpc>
                      </a:pPr>
                      <a:r>
                        <a:rPr lang="en-IN" sz="1620" b="0" i="0" u="none" strike="noStrike" cap="none" dirty="0">
                          <a:solidFill>
                            <a:srgbClr val="851F40"/>
                          </a:solidFill>
                          <a:effectLst/>
                          <a:latin typeface="Playfair Display" panose="00000500000000000000" pitchFamily="2" charset="0"/>
                          <a:ea typeface="+mn-ea"/>
                          <a:cs typeface="+mn-cs"/>
                          <a:sym typeface="Arial"/>
                          <a:hlinkClick r:id="rId9">
                            <a:extLst>
                              <a:ext uri="{A12FA001-AC4F-418D-AE19-62706E023703}">
                                <ahyp:hlinkClr xmlns:ahyp="http://schemas.microsoft.com/office/drawing/2018/hyperlinkcolor" val="tx"/>
                              </a:ext>
                            </a:extLst>
                          </a:hlinkClick>
                        </a:rPr>
                        <a:t>Return on investments (ROI)</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(Net profit / Investment cost) x 100</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Assesses profitability relative to the cost of investment</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Apple measures ROI for evaluating the success of new products.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81209710"/>
                  </a:ext>
                </a:extLst>
              </a:tr>
            </a:tbl>
          </a:graphicData>
        </a:graphic>
      </p:graphicFrame>
      <p:sp>
        <p:nvSpPr>
          <p:cNvPr id="7" name="Content Placeholder 6">
            <a:extLst>
              <a:ext uri="{FF2B5EF4-FFF2-40B4-BE49-F238E27FC236}">
                <a16:creationId xmlns:a16="http://schemas.microsoft.com/office/drawing/2014/main" id="{3856C6AD-DB55-F767-40FC-FA733EAEBF95}"/>
              </a:ext>
            </a:extLst>
          </p:cNvPr>
          <p:cNvSpPr>
            <a:spLocks noGrp="1"/>
          </p:cNvSpPr>
          <p:nvPr>
            <p:ph sz="quarter" idx="11"/>
          </p:nvPr>
        </p:nvSpPr>
        <p:spPr>
          <a:xfrm>
            <a:off x="1028694" y="8944219"/>
            <a:ext cx="9116792" cy="480207"/>
          </a:xfrm>
          <a:noFill/>
        </p:spPr>
        <p:txBody>
          <a:bodyPr wrap="square" rtlCol="0">
            <a:spAutoFit/>
          </a:bodyPr>
          <a:lstStyle/>
          <a:p>
            <a:pPr>
              <a:spcBef>
                <a:spcPts val="0"/>
              </a:spcBef>
              <a:buClr>
                <a:srgbClr val="000000"/>
              </a:buClr>
            </a:pPr>
            <a:r>
              <a:rPr lang="en-US" sz="2000" i="1" dirty="0">
                <a:solidFill>
                  <a:srgbClr val="000000"/>
                </a:solidFill>
                <a:latin typeface="Playfair Display" panose="00000500000000000000" pitchFamily="2" charset="0"/>
                <a:cs typeface="Arial"/>
                <a:sym typeface="Arial"/>
              </a:rPr>
              <a:t>Figure 3.4: Finance ratios (bolded items indicate glossary terms)</a:t>
            </a:r>
          </a:p>
        </p:txBody>
      </p:sp>
      <p:sp>
        <p:nvSpPr>
          <p:cNvPr id="187" name="Google Shape;187;g3633b0bacc7_0_28">
            <a:extLst>
              <a:ext uri="{FF2B5EF4-FFF2-40B4-BE49-F238E27FC236}">
                <a16:creationId xmlns:a16="http://schemas.microsoft.com/office/drawing/2014/main" id="{A9129410-475D-4254-52B1-E2A1B27A6258}"/>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10">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1196726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86">
          <a:extLst>
            <a:ext uri="{FF2B5EF4-FFF2-40B4-BE49-F238E27FC236}">
              <a16:creationId xmlns:a16="http://schemas.microsoft.com/office/drawing/2014/main" id="{70DB17F5-9F51-2F38-1F60-8B6119AB1E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DFD4E8D-E980-8384-CEA9-D5B3F9629C0C}"/>
              </a:ext>
            </a:extLst>
          </p:cNvPr>
          <p:cNvSpPr>
            <a:spLocks noGrp="1"/>
          </p:cNvSpPr>
          <p:nvPr>
            <p:ph type="title"/>
          </p:nvPr>
        </p:nvSpPr>
        <p:spPr>
          <a:xfrm>
            <a:off x="1028695" y="459222"/>
            <a:ext cx="16230600" cy="805172"/>
          </a:xfrm>
          <a:noFill/>
          <a:ln>
            <a:noFill/>
          </a:ln>
        </p:spPr>
        <p:txBody>
          <a:bodyPr spcFirstLastPara="1" wrap="square" lIns="91425" tIns="91425" rIns="91425" bIns="91425"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Key Financial Ratios: Efficiency and Market Value</a:t>
            </a:r>
            <a:endParaRPr lang="en-IN" sz="3714" b="1" dirty="0">
              <a:solidFill>
                <a:srgbClr val="54152A"/>
              </a:solidFill>
              <a:latin typeface="Public Sans"/>
              <a:sym typeface="Arial"/>
            </a:endParaRPr>
          </a:p>
        </p:txBody>
      </p:sp>
      <p:cxnSp>
        <p:nvCxnSpPr>
          <p:cNvPr id="191" name="Google Shape;191;g3633b0bacc7_0_28">
            <a:extLst>
              <a:ext uri="{FF2B5EF4-FFF2-40B4-BE49-F238E27FC236}">
                <a16:creationId xmlns:a16="http://schemas.microsoft.com/office/drawing/2014/main" id="{341C3E04-B441-F8EA-FF5B-9C4867A84456}"/>
              </a:ext>
              <a:ext uri="{C183D7F6-B498-43B3-948B-1728B52AA6E4}">
                <adec:decorative xmlns:adec="http://schemas.microsoft.com/office/drawing/2017/decorative" val="1"/>
              </a:ext>
            </a:extLst>
          </p:cNvPr>
          <p:cNvCxnSpPr/>
          <p:nvPr/>
        </p:nvCxnSpPr>
        <p:spPr>
          <a:xfrm rot="10800000" flipH="1">
            <a:off x="1028695" y="14215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6" name="Content Placeholder 5">
            <a:extLst>
              <a:ext uri="{FF2B5EF4-FFF2-40B4-BE49-F238E27FC236}">
                <a16:creationId xmlns:a16="http://schemas.microsoft.com/office/drawing/2014/main" id="{0B1913EB-98E6-C2F2-617C-4F1391A90F27}"/>
              </a:ext>
            </a:extLst>
          </p:cNvPr>
          <p:cNvGraphicFramePr>
            <a:graphicFrameLocks noGrp="1"/>
          </p:cNvGraphicFramePr>
          <p:nvPr>
            <p:ph sz="quarter" idx="10"/>
            <p:extLst>
              <p:ext uri="{D42A27DB-BD31-4B8C-83A1-F6EECF244321}">
                <p14:modId xmlns:p14="http://schemas.microsoft.com/office/powerpoint/2010/main" val="2106283271"/>
              </p:ext>
            </p:extLst>
          </p:nvPr>
        </p:nvGraphicFramePr>
        <p:xfrm>
          <a:off x="1028694" y="1780116"/>
          <a:ext cx="12513135" cy="7196379"/>
        </p:xfrm>
        <a:graphic>
          <a:graphicData uri="http://schemas.openxmlformats.org/drawingml/2006/table">
            <a:tbl>
              <a:tblPr firstRow="1" bandRow="1">
                <a:tableStyleId>{7E9639D4-E3E2-4D34-9284-5A2195B3D0D7}</a:tableStyleId>
              </a:tblPr>
              <a:tblGrid>
                <a:gridCol w="2502627">
                  <a:extLst>
                    <a:ext uri="{9D8B030D-6E8A-4147-A177-3AD203B41FA5}">
                      <a16:colId xmlns:a16="http://schemas.microsoft.com/office/drawing/2014/main" val="2980619196"/>
                    </a:ext>
                  </a:extLst>
                </a:gridCol>
                <a:gridCol w="2502627">
                  <a:extLst>
                    <a:ext uri="{9D8B030D-6E8A-4147-A177-3AD203B41FA5}">
                      <a16:colId xmlns:a16="http://schemas.microsoft.com/office/drawing/2014/main" val="1683103266"/>
                    </a:ext>
                  </a:extLst>
                </a:gridCol>
                <a:gridCol w="2502627">
                  <a:extLst>
                    <a:ext uri="{9D8B030D-6E8A-4147-A177-3AD203B41FA5}">
                      <a16:colId xmlns:a16="http://schemas.microsoft.com/office/drawing/2014/main" val="1104945732"/>
                    </a:ext>
                  </a:extLst>
                </a:gridCol>
                <a:gridCol w="2502627">
                  <a:extLst>
                    <a:ext uri="{9D8B030D-6E8A-4147-A177-3AD203B41FA5}">
                      <a16:colId xmlns:a16="http://schemas.microsoft.com/office/drawing/2014/main" val="867198591"/>
                    </a:ext>
                  </a:extLst>
                </a:gridCol>
                <a:gridCol w="2502627">
                  <a:extLst>
                    <a:ext uri="{9D8B030D-6E8A-4147-A177-3AD203B41FA5}">
                      <a16:colId xmlns:a16="http://schemas.microsoft.com/office/drawing/2014/main" val="2279119981"/>
                    </a:ext>
                  </a:extLst>
                </a:gridCol>
              </a:tblGrid>
              <a:tr h="944897">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Types of measures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57393B"/>
                    </a:solidFill>
                  </a:tcPr>
                </a:tc>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Ratio</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Formula</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Purpose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r>
                        <a:rPr lang="en-IN" sz="1620" b="1" i="0" u="none" strike="noStrike" cap="none" dirty="0">
                          <a:solidFill>
                            <a:schemeClr val="bg1"/>
                          </a:solidFill>
                          <a:effectLst/>
                          <a:latin typeface="Playfair Display" panose="00000500000000000000" pitchFamily="2" charset="0"/>
                          <a:ea typeface="+mn-ea"/>
                          <a:cs typeface="+mn-cs"/>
                          <a:sym typeface="Arial"/>
                        </a:rPr>
                        <a:t>Examples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extLst>
                  <a:ext uri="{0D108BD9-81ED-4DB2-BD59-A6C34878D82A}">
                    <a16:rowId xmlns:a16="http://schemas.microsoft.com/office/drawing/2014/main" val="3527803172"/>
                  </a:ext>
                </a:extLst>
              </a:tr>
              <a:tr h="944897">
                <a:tc>
                  <a:txBody>
                    <a:bodyPr/>
                    <a:lstStyle/>
                    <a:p>
                      <a:r>
                        <a:rPr lang="en-IN" sz="1620" b="0" i="0" u="none" strike="noStrike" cap="none" dirty="0">
                          <a:solidFill>
                            <a:srgbClr val="851F40"/>
                          </a:solidFill>
                          <a:effectLst/>
                          <a:latin typeface="Playfair Display" panose="00000500000000000000" pitchFamily="2" charset="0"/>
                          <a:ea typeface="+mn-ea"/>
                          <a:cs typeface="+mn-cs"/>
                          <a:sym typeface="Arial"/>
                          <a:hlinkClick r:id="rId3">
                            <a:extLst>
                              <a:ext uri="{A12FA001-AC4F-418D-AE19-62706E023703}">
                                <ahyp:hlinkClr xmlns:ahyp="http://schemas.microsoft.com/office/drawing/2018/hyperlinkcolor" val="tx"/>
                              </a:ext>
                            </a:extLst>
                          </a:hlinkClick>
                        </a:rPr>
                        <a:t>Efficiency ratios</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Inventory turnover (IT)</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rgbClr val="851F40"/>
                          </a:solidFill>
                          <a:effectLst/>
                          <a:latin typeface="Playfair Display" panose="00000500000000000000" pitchFamily="2" charset="0"/>
                          <a:ea typeface="+mn-ea"/>
                          <a:cs typeface="+mn-cs"/>
                          <a:sym typeface="Arial"/>
                          <a:hlinkClick r:id="rId4">
                            <a:extLst>
                              <a:ext uri="{A12FA001-AC4F-418D-AE19-62706E023703}">
                                <ahyp:hlinkClr xmlns:ahyp="http://schemas.microsoft.com/office/drawing/2018/hyperlinkcolor" val="tx"/>
                              </a:ext>
                            </a:extLst>
                          </a:hlinkClick>
                        </a:rPr>
                        <a:t>Cost of goods sold (COGS)</a:t>
                      </a:r>
                      <a:r>
                        <a:rPr lang="en-US" sz="1620" b="0" i="0" u="none" strike="noStrike" cap="none" dirty="0">
                          <a:solidFill>
                            <a:srgbClr val="851F40"/>
                          </a:solidFill>
                          <a:effectLst/>
                          <a:latin typeface="Playfair Display" panose="00000500000000000000" pitchFamily="2" charset="0"/>
                          <a:ea typeface="+mn-ea"/>
                          <a:cs typeface="+mn-cs"/>
                          <a:sym typeface="Arial"/>
                        </a:rPr>
                        <a:t> </a:t>
                      </a:r>
                      <a:r>
                        <a:rPr lang="en-US" sz="1620" b="0" i="0" u="none" strike="noStrike" cap="none" dirty="0">
                          <a:solidFill>
                            <a:schemeClr val="tx1"/>
                          </a:solidFill>
                          <a:effectLst/>
                          <a:latin typeface="Playfair Display" panose="00000500000000000000" pitchFamily="2" charset="0"/>
                          <a:ea typeface="+mn-ea"/>
                          <a:cs typeface="+mn-cs"/>
                          <a:sym typeface="Arial"/>
                        </a:rPr>
                        <a:t>/ </a:t>
                      </a:r>
                      <a:r>
                        <a:rPr lang="en-US" sz="1620" b="0" i="0" u="none" strike="noStrike" cap="none" dirty="0">
                          <a:solidFill>
                            <a:srgbClr val="851F40"/>
                          </a:solidFill>
                          <a:effectLst/>
                          <a:latin typeface="Playfair Display" panose="00000500000000000000" pitchFamily="2" charset="0"/>
                          <a:ea typeface="+mn-ea"/>
                          <a:cs typeface="+mn-cs"/>
                          <a:sym typeface="Arial"/>
                          <a:hlinkClick r:id="rId5">
                            <a:extLst>
                              <a:ext uri="{A12FA001-AC4F-418D-AE19-62706E023703}">
                                <ahyp:hlinkClr xmlns:ahyp="http://schemas.microsoft.com/office/drawing/2018/hyperlinkcolor" val="tx"/>
                              </a:ext>
                            </a:extLst>
                          </a:hlinkClick>
                        </a:rPr>
                        <a:t>Average inventory</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Indicates how efficiently inventory is managed</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Walmart tracks IT to understand how quickly it sells and restocks products.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3873687"/>
                  </a:ext>
                </a:extLst>
              </a:tr>
              <a:tr h="944897">
                <a:tc>
                  <a:txBody>
                    <a:bodyPr/>
                    <a:lstStyle/>
                    <a:p>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Accounts receivable turnover (ART)</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rgbClr val="851F40"/>
                          </a:solidFill>
                          <a:effectLst/>
                          <a:latin typeface="Playfair Display" panose="00000500000000000000" pitchFamily="2" charset="0"/>
                          <a:ea typeface="+mn-ea"/>
                          <a:cs typeface="+mn-cs"/>
                          <a:sym typeface="Arial"/>
                          <a:hlinkClick r:id="rId6">
                            <a:extLst>
                              <a:ext uri="{A12FA001-AC4F-418D-AE19-62706E023703}">
                                <ahyp:hlinkClr xmlns:ahyp="http://schemas.microsoft.com/office/drawing/2018/hyperlinkcolor" val="tx"/>
                              </a:ext>
                            </a:extLst>
                          </a:hlinkClick>
                        </a:rPr>
                        <a:t>Net credit sales</a:t>
                      </a:r>
                      <a:r>
                        <a:rPr lang="en-US" sz="1620" b="0" i="0" u="none" strike="noStrike" cap="none" dirty="0">
                          <a:solidFill>
                            <a:srgbClr val="851F40"/>
                          </a:solidFill>
                          <a:effectLst/>
                          <a:latin typeface="Playfair Display" panose="00000500000000000000" pitchFamily="2" charset="0"/>
                          <a:ea typeface="+mn-ea"/>
                          <a:cs typeface="+mn-cs"/>
                          <a:sym typeface="Arial"/>
                        </a:rPr>
                        <a:t> </a:t>
                      </a:r>
                      <a:r>
                        <a:rPr lang="en-US" sz="1620" b="0" i="0" u="none" strike="noStrike" cap="none" dirty="0">
                          <a:solidFill>
                            <a:schemeClr val="tx1"/>
                          </a:solidFill>
                          <a:effectLst/>
                          <a:latin typeface="Playfair Display" panose="00000500000000000000" pitchFamily="2" charset="0"/>
                          <a:ea typeface="+mn-ea"/>
                          <a:cs typeface="+mn-cs"/>
                          <a:sym typeface="Arial"/>
                        </a:rPr>
                        <a:t>/ </a:t>
                      </a:r>
                      <a:r>
                        <a:rPr lang="en-US" sz="1620" b="0" i="0" u="none" strike="noStrike" cap="none" dirty="0">
                          <a:solidFill>
                            <a:srgbClr val="851F40"/>
                          </a:solidFill>
                          <a:effectLst/>
                          <a:latin typeface="Playfair Display" panose="00000500000000000000" pitchFamily="2" charset="0"/>
                          <a:ea typeface="+mn-ea"/>
                          <a:cs typeface="+mn-cs"/>
                          <a:sym typeface="Arial"/>
                          <a:hlinkClick r:id="rId7">
                            <a:extLst>
                              <a:ext uri="{A12FA001-AC4F-418D-AE19-62706E023703}">
                                <ahyp:hlinkClr xmlns:ahyp="http://schemas.microsoft.com/office/drawing/2018/hyperlinkcolor" val="tx"/>
                              </a:ext>
                            </a:extLst>
                          </a:hlinkClick>
                        </a:rPr>
                        <a:t>Average accounts receivable</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Assesses efficiency of accounts receivable management</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Microsoft tracks ART to evaluate how quickly it collects payments from customers.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81223468"/>
                  </a:ext>
                </a:extLst>
              </a:tr>
              <a:tr h="944897">
                <a:tc>
                  <a:txBody>
                    <a:bodyPr/>
                    <a:lstStyle/>
                    <a:p>
                      <a:r>
                        <a:rPr lang="en-IN" sz="1620" b="0" i="0" u="none" strike="noStrike" cap="none" dirty="0">
                          <a:solidFill>
                            <a:srgbClr val="851F40"/>
                          </a:solidFill>
                          <a:effectLst/>
                          <a:latin typeface="Playfair Display" panose="00000500000000000000" pitchFamily="2" charset="0"/>
                          <a:ea typeface="+mn-ea"/>
                          <a:cs typeface="+mn-cs"/>
                          <a:sym typeface="Arial"/>
                          <a:hlinkClick r:id="rId8">
                            <a:extLst>
                              <a:ext uri="{A12FA001-AC4F-418D-AE19-62706E023703}">
                                <ahyp:hlinkClr xmlns:ahyp="http://schemas.microsoft.com/office/drawing/2018/hyperlinkcolor" val="tx"/>
                              </a:ext>
                            </a:extLst>
                          </a:hlinkClick>
                        </a:rPr>
                        <a:t>Market value</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Market capitalization (MC)</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IN" sz="1620" b="0" i="0" u="none" strike="noStrike" cap="none" dirty="0">
                          <a:solidFill>
                            <a:srgbClr val="851F40"/>
                          </a:solidFill>
                          <a:effectLst/>
                          <a:latin typeface="Playfair Display" panose="00000500000000000000" pitchFamily="2" charset="0"/>
                          <a:ea typeface="+mn-ea"/>
                          <a:cs typeface="+mn-cs"/>
                          <a:sym typeface="Arial"/>
                          <a:hlinkClick r:id="rId9">
                            <a:extLst>
                              <a:ext uri="{A12FA001-AC4F-418D-AE19-62706E023703}">
                                <ahyp:hlinkClr xmlns:ahyp="http://schemas.microsoft.com/office/drawing/2018/hyperlinkcolor" val="tx"/>
                              </a:ext>
                            </a:extLst>
                          </a:hlinkClick>
                        </a:rPr>
                        <a:t>Shares outstanding</a:t>
                      </a:r>
                      <a:r>
                        <a:rPr lang="en-IN" sz="1620" b="0" i="0" u="none" strike="noStrike" cap="none" dirty="0">
                          <a:solidFill>
                            <a:schemeClr val="tx1"/>
                          </a:solidFill>
                          <a:effectLst/>
                          <a:latin typeface="Playfair Display" panose="00000500000000000000" pitchFamily="2" charset="0"/>
                          <a:ea typeface="+mn-ea"/>
                          <a:cs typeface="+mn-cs"/>
                          <a:sym typeface="Arial"/>
                        </a:rPr>
                        <a:t> × </a:t>
                      </a:r>
                      <a:r>
                        <a:rPr lang="en-IN" sz="1620" b="0" i="0" u="none" strike="noStrike" cap="none" dirty="0">
                          <a:solidFill>
                            <a:srgbClr val="851F40"/>
                          </a:solidFill>
                          <a:effectLst/>
                          <a:latin typeface="Playfair Display" panose="00000500000000000000" pitchFamily="2" charset="0"/>
                          <a:ea typeface="+mn-ea"/>
                          <a:cs typeface="+mn-cs"/>
                          <a:sym typeface="Arial"/>
                          <a:hlinkClick r:id="rId10">
                            <a:extLst>
                              <a:ext uri="{A12FA001-AC4F-418D-AE19-62706E023703}">
                                <ahyp:hlinkClr xmlns:ahyp="http://schemas.microsoft.com/office/drawing/2018/hyperlinkcolor" val="tx"/>
                              </a:ext>
                            </a:extLst>
                          </a:hlinkClick>
                        </a:rPr>
                        <a:t>Share price</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Reflects the overall market value of the company</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Amazon uses MC to understand its overall market value based on stock prices and shares.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2355647"/>
                  </a:ext>
                </a:extLst>
              </a:tr>
              <a:tr h="944897">
                <a:tc>
                  <a:txBody>
                    <a:bodyPr/>
                    <a:lstStyle/>
                    <a:p>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2000"/>
                        </a:lnSpc>
                      </a:pPr>
                      <a:r>
                        <a:rPr lang="en-IN" sz="1620" b="0" i="0" u="none" strike="noStrike" cap="none" dirty="0">
                          <a:solidFill>
                            <a:srgbClr val="851F40"/>
                          </a:solidFill>
                          <a:effectLst/>
                          <a:latin typeface="Playfair Display" panose="00000500000000000000" pitchFamily="2" charset="0"/>
                          <a:ea typeface="+mn-ea"/>
                          <a:cs typeface="+mn-cs"/>
                          <a:sym typeface="Arial"/>
                          <a:hlinkClick r:id="rId11">
                            <a:extLst>
                              <a:ext uri="{A12FA001-AC4F-418D-AE19-62706E023703}">
                                <ahyp:hlinkClr xmlns:ahyp="http://schemas.microsoft.com/office/drawing/2018/hyperlinkcolor" val="tx"/>
                              </a:ext>
                            </a:extLst>
                          </a:hlinkClick>
                        </a:rPr>
                        <a:t>Earnings per share (EPS)</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Net income / Number of outstanding shares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Shows the profitability attributed to each share of stock</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Amazon tracks EPS to evaluate its profitability per shareholder.</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27990619"/>
                  </a:ext>
                </a:extLst>
              </a:tr>
              <a:tr h="944897">
                <a:tc>
                  <a:txBody>
                    <a:bodyPr/>
                    <a:lstStyle/>
                    <a:p>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Net profit</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Total revenue – Total expenses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Reflects the overall profit a company generates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Netflix analyzes net profits to evaluate a company’s financial health.</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7689305"/>
                  </a:ext>
                </a:extLst>
              </a:tr>
              <a:tr h="944897">
                <a:tc>
                  <a:txBody>
                    <a:bodyPr/>
                    <a:lstStyle/>
                    <a:p>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2000"/>
                        </a:lnSpc>
                      </a:pPr>
                      <a:r>
                        <a:rPr lang="en-IN" sz="1620" b="0" i="0" u="none" strike="noStrike" cap="none" dirty="0">
                          <a:solidFill>
                            <a:srgbClr val="851F40"/>
                          </a:solidFill>
                          <a:effectLst/>
                          <a:latin typeface="Playfair Display" panose="00000500000000000000" pitchFamily="2" charset="0"/>
                          <a:ea typeface="+mn-ea"/>
                          <a:cs typeface="+mn-cs"/>
                          <a:sym typeface="Arial"/>
                          <a:hlinkClick r:id="rId12">
                            <a:extLst>
                              <a:ext uri="{A12FA001-AC4F-418D-AE19-62706E023703}">
                                <ahyp:hlinkClr xmlns:ahyp="http://schemas.microsoft.com/office/drawing/2018/hyperlinkcolor" val="tx"/>
                              </a:ext>
                            </a:extLst>
                          </a:hlinkClick>
                        </a:rPr>
                        <a:t>Stock price</a:t>
                      </a:r>
                      <a:endParaRPr lang="en-IN" sz="1620" dirty="0">
                        <a:solidFill>
                          <a:srgbClr val="851F40"/>
                        </a:solidFill>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The market valuation of one share of the company</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Indicates how investors perceive the company’s future performance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Microsoft monitors its stock price to track shareholder sentiment.</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8899645"/>
                  </a:ext>
                </a:extLst>
              </a:tr>
            </a:tbl>
          </a:graphicData>
        </a:graphic>
      </p:graphicFrame>
      <p:sp>
        <p:nvSpPr>
          <p:cNvPr id="5" name="Content Placeholder 4">
            <a:extLst>
              <a:ext uri="{FF2B5EF4-FFF2-40B4-BE49-F238E27FC236}">
                <a16:creationId xmlns:a16="http://schemas.microsoft.com/office/drawing/2014/main" id="{FF1A751D-713D-559B-38F0-9F1F6EAAD052}"/>
              </a:ext>
            </a:extLst>
          </p:cNvPr>
          <p:cNvSpPr>
            <a:spLocks noGrp="1"/>
          </p:cNvSpPr>
          <p:nvPr>
            <p:ph sz="quarter" idx="11"/>
          </p:nvPr>
        </p:nvSpPr>
        <p:spPr>
          <a:xfrm>
            <a:off x="1028693" y="9014396"/>
            <a:ext cx="8855535" cy="400069"/>
          </a:xfrm>
          <a:noFill/>
        </p:spPr>
        <p:txBody>
          <a:bodyPr wrap="square" rtlCol="0">
            <a:spAutoFit/>
          </a:bodyPr>
          <a:lstStyle/>
          <a:p>
            <a:pPr>
              <a:spcBef>
                <a:spcPts val="0"/>
              </a:spcBef>
              <a:buClr>
                <a:srgbClr val="000000"/>
              </a:buClr>
            </a:pPr>
            <a:r>
              <a:rPr lang="en-US" sz="2000" i="1" dirty="0">
                <a:solidFill>
                  <a:srgbClr val="000000"/>
                </a:solidFill>
                <a:latin typeface="Playfair Display" panose="00000500000000000000" pitchFamily="2" charset="0"/>
                <a:cs typeface="Arial"/>
                <a:sym typeface="Arial"/>
              </a:rPr>
              <a:t>Figure 3.4: Finance ratios (bolded items indicate glossary terms)</a:t>
            </a:r>
          </a:p>
        </p:txBody>
      </p:sp>
      <p:sp>
        <p:nvSpPr>
          <p:cNvPr id="187" name="Google Shape;187;g3633b0bacc7_0_28">
            <a:extLst>
              <a:ext uri="{FF2B5EF4-FFF2-40B4-BE49-F238E27FC236}">
                <a16:creationId xmlns:a16="http://schemas.microsoft.com/office/drawing/2014/main" id="{B49D125F-B023-9D2B-8CD7-7FC08E0F2E7F}"/>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1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0688521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83">
          <a:extLst>
            <a:ext uri="{FF2B5EF4-FFF2-40B4-BE49-F238E27FC236}">
              <a16:creationId xmlns:a16="http://schemas.microsoft.com/office/drawing/2014/main" id="{3A81BD62-1552-7557-D0BD-32B52C6B05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0015B0-E352-F9A5-009A-5430727CB328}"/>
              </a:ext>
            </a:extLst>
          </p:cNvPr>
          <p:cNvSpPr>
            <a:spLocks noGrp="1"/>
          </p:cNvSpPr>
          <p:nvPr>
            <p:ph type="title"/>
          </p:nvPr>
        </p:nvSpPr>
        <p:spPr>
          <a:xfrm>
            <a:off x="1006871" y="954415"/>
            <a:ext cx="16230600"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Analyze a Firm’s Market Position</a:t>
            </a:r>
            <a:endParaRPr lang="en-IN" sz="3714" b="1" dirty="0">
              <a:solidFill>
                <a:srgbClr val="54152A"/>
              </a:solidFill>
              <a:latin typeface="Public Sans"/>
              <a:sym typeface="Arial"/>
            </a:endParaRPr>
          </a:p>
        </p:txBody>
      </p:sp>
      <p:cxnSp>
        <p:nvCxnSpPr>
          <p:cNvPr id="286" name="Google Shape;286;p8">
            <a:extLst>
              <a:ext uri="{FF2B5EF4-FFF2-40B4-BE49-F238E27FC236}">
                <a16:creationId xmlns:a16="http://schemas.microsoft.com/office/drawing/2014/main" id="{68FC6766-87C6-CD1D-3DDA-E23E2EDC2DAB}"/>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35116176-BF29-9594-81A0-C644FFC9C715}"/>
              </a:ext>
            </a:extLst>
          </p:cNvPr>
          <p:cNvSpPr>
            <a:spLocks noGrp="1"/>
          </p:cNvSpPr>
          <p:nvPr>
            <p:ph sz="quarter" idx="10"/>
          </p:nvPr>
        </p:nvSpPr>
        <p:spPr>
          <a:xfrm>
            <a:off x="1006870" y="2154773"/>
            <a:ext cx="16230595" cy="6093976"/>
          </a:xfrm>
          <a:noFill/>
          <a:ln>
            <a:noFill/>
          </a:ln>
        </p:spPr>
        <p:txBody>
          <a:bodyPr spcFirstLastPara="1" wrap="square" lIns="0" tIns="0" rIns="0" bIns="0" anchor="t" anchorCtr="0">
            <a:spAutoFit/>
          </a:bodyPr>
          <a:lstStyle/>
          <a:p>
            <a:pPr>
              <a:spcBef>
                <a:spcPts val="0"/>
              </a:spcBef>
              <a:buClr>
                <a:srgbClr val="2B2C30"/>
              </a:buClr>
              <a:buSzPts val="4800"/>
            </a:pPr>
            <a:r>
              <a:rPr lang="en-US" sz="3600" dirty="0">
                <a:solidFill>
                  <a:srgbClr val="000000"/>
                </a:solidFill>
                <a:latin typeface="Playfair Display" pitchFamily="2" charset="77"/>
                <a:cs typeface="Arial"/>
                <a:sym typeface="Arial"/>
              </a:rPr>
              <a:t>Analyzing a firm’s market position assesses how a firm compares to its competitors within the market. Two common measures for evaluating a company’s market position are market share and price–earnings (PE) ratio.</a:t>
            </a:r>
          </a:p>
          <a:p>
            <a:pPr>
              <a:spcBef>
                <a:spcPts val="0"/>
              </a:spcBef>
              <a:buClr>
                <a:srgbClr val="2B2C30"/>
              </a:buClr>
              <a:buSzPts val="4800"/>
            </a:pPr>
            <a:endParaRPr lang="en-US" sz="3600" dirty="0">
              <a:solidFill>
                <a:srgbClr val="000000"/>
              </a:solidFill>
              <a:latin typeface="Playfair Display" pitchFamily="2" charset="77"/>
              <a:cs typeface="Arial"/>
              <a:sym typeface="Arial"/>
            </a:endParaRPr>
          </a:p>
          <a:p>
            <a:pPr>
              <a:spcBef>
                <a:spcPts val="0"/>
              </a:spcBef>
              <a:buClr>
                <a:srgbClr val="2B2C30"/>
              </a:buClr>
              <a:buSzPts val="4800"/>
            </a:pPr>
            <a:r>
              <a:rPr lang="en-US" sz="3600" b="1" dirty="0">
                <a:solidFill>
                  <a:srgbClr val="000000"/>
                </a:solidFill>
                <a:latin typeface="Playfair Display" pitchFamily="2" charset="77"/>
                <a:cs typeface="Arial"/>
                <a:sym typeface="Arial"/>
              </a:rPr>
              <a:t>Market Share</a:t>
            </a:r>
          </a:p>
          <a:p>
            <a:pPr>
              <a:spcBef>
                <a:spcPts val="0"/>
              </a:spcBef>
              <a:buClr>
                <a:srgbClr val="2B2C30"/>
              </a:buClr>
              <a:buSzPts val="4800"/>
            </a:pPr>
            <a:endParaRPr lang="en-US" sz="3600" dirty="0">
              <a:solidFill>
                <a:srgbClr val="000000"/>
              </a:solidFill>
              <a:latin typeface="Playfair Display" pitchFamily="2" charset="77"/>
              <a:cs typeface="Arial"/>
              <a:sym typeface="Arial"/>
            </a:endParaRPr>
          </a:p>
          <a:p>
            <a:pPr>
              <a:spcBef>
                <a:spcPts val="0"/>
              </a:spcBef>
              <a:buClr>
                <a:srgbClr val="2B2C30"/>
              </a:buClr>
              <a:buSzPts val="4800"/>
            </a:pPr>
            <a:r>
              <a:rPr lang="en-US" sz="3600" b="1" dirty="0">
                <a:solidFill>
                  <a:srgbClr val="000000"/>
                </a:solidFill>
                <a:latin typeface="Playfair Display" pitchFamily="2" charset="77"/>
                <a:cs typeface="Arial"/>
                <a:sym typeface="Arial"/>
              </a:rPr>
              <a:t>Formula: Firm’s Total Product Revenue / Total Revenue in the Industry</a:t>
            </a:r>
          </a:p>
          <a:p>
            <a:pPr>
              <a:spcBef>
                <a:spcPts val="0"/>
              </a:spcBef>
              <a:buClr>
                <a:srgbClr val="2B2C30"/>
              </a:buClr>
              <a:buSzPts val="4800"/>
            </a:pPr>
            <a:endParaRPr lang="en-US" sz="3600" dirty="0">
              <a:solidFill>
                <a:srgbClr val="000000"/>
              </a:solidFill>
              <a:latin typeface="Playfair Display" pitchFamily="2" charset="77"/>
              <a:cs typeface="Arial"/>
              <a:sym typeface="Arial"/>
            </a:endParaRPr>
          </a:p>
          <a:p>
            <a:pPr>
              <a:spcBef>
                <a:spcPts val="0"/>
              </a:spcBef>
              <a:buClr>
                <a:srgbClr val="2B2C30"/>
              </a:buClr>
              <a:buSzPts val="4800"/>
            </a:pPr>
            <a:r>
              <a:rPr lang="en-US" sz="3600" dirty="0">
                <a:solidFill>
                  <a:srgbClr val="000000"/>
                </a:solidFill>
                <a:latin typeface="Playfair Display" pitchFamily="2" charset="77"/>
                <a:cs typeface="Arial"/>
                <a:sym typeface="Arial"/>
              </a:rPr>
              <a:t>Market share reflects the percentage of the market controlled by a company. For example, if Netflix generates 35 percent of the total revenue in the global streaming industry, then its market share in that sector is 35 percent.</a:t>
            </a:r>
          </a:p>
        </p:txBody>
      </p:sp>
      <p:sp>
        <p:nvSpPr>
          <p:cNvPr id="287" name="Google Shape;287;p8">
            <a:extLst>
              <a:ext uri="{FF2B5EF4-FFF2-40B4-BE49-F238E27FC236}">
                <a16:creationId xmlns:a16="http://schemas.microsoft.com/office/drawing/2014/main" id="{60141347-CD5A-E2CA-161E-8EA9DC2F9C3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9185474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83">
          <a:extLst>
            <a:ext uri="{FF2B5EF4-FFF2-40B4-BE49-F238E27FC236}">
              <a16:creationId xmlns:a16="http://schemas.microsoft.com/office/drawing/2014/main" id="{67F598F2-F019-C0EE-8938-3B04F94533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6821E6-835F-4114-E6B1-82D763E8E2D3}"/>
              </a:ext>
            </a:extLst>
          </p:cNvPr>
          <p:cNvSpPr>
            <a:spLocks noGrp="1"/>
          </p:cNvSpPr>
          <p:nvPr>
            <p:ph type="title"/>
          </p:nvPr>
        </p:nvSpPr>
        <p:spPr>
          <a:xfrm>
            <a:off x="1028695" y="949314"/>
            <a:ext cx="16341329"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Analyze a Firm’s Market Position, 3 of 3</a:t>
            </a:r>
            <a:endParaRPr lang="en-IN" sz="3714" b="1" dirty="0">
              <a:solidFill>
                <a:srgbClr val="54152A"/>
              </a:solidFill>
              <a:latin typeface="Public Sans"/>
              <a:sym typeface="Arial"/>
            </a:endParaRPr>
          </a:p>
        </p:txBody>
      </p:sp>
      <p:cxnSp>
        <p:nvCxnSpPr>
          <p:cNvPr id="286" name="Google Shape;286;p8">
            <a:extLst>
              <a:ext uri="{FF2B5EF4-FFF2-40B4-BE49-F238E27FC236}">
                <a16:creationId xmlns:a16="http://schemas.microsoft.com/office/drawing/2014/main" id="{7B870727-779F-2A99-8937-79D20B660F9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B665055B-A12A-BC81-0E7F-0B4D69EEAB69}"/>
              </a:ext>
            </a:extLst>
          </p:cNvPr>
          <p:cNvSpPr>
            <a:spLocks noGrp="1"/>
          </p:cNvSpPr>
          <p:nvPr>
            <p:ph sz="quarter" idx="10"/>
          </p:nvPr>
        </p:nvSpPr>
        <p:spPr>
          <a:xfrm>
            <a:off x="939798" y="2136735"/>
            <a:ext cx="16549915" cy="6778100"/>
          </a:xfrm>
        </p:spPr>
        <p:txBody>
          <a:bodyPr>
            <a:noAutofit/>
          </a:bodyPr>
          <a:lstStyle/>
          <a:p>
            <a:pPr marR="0" lvl="0" algn="l" rtl="0">
              <a:spcBef>
                <a:spcPts val="0"/>
              </a:spcBef>
              <a:spcAft>
                <a:spcPts val="0"/>
              </a:spcAft>
              <a:buClr>
                <a:srgbClr val="2B2C30"/>
              </a:buClr>
              <a:buSzPts val="4800"/>
            </a:pPr>
            <a:r>
              <a:rPr lang="en-US" sz="2800" dirty="0">
                <a:latin typeface="Playfair Display" pitchFamily="2" charset="77"/>
              </a:rPr>
              <a:t>Analyzing a firm’s market position assesses how a firm compares to its competitors within the market. Two common measures for evaluating a company’s market position are market share and price–earnings (PE) ratio.</a:t>
            </a:r>
          </a:p>
          <a:p>
            <a:pPr marR="0" lvl="0" algn="l" rtl="0">
              <a:spcBef>
                <a:spcPts val="0"/>
              </a:spcBef>
              <a:spcAft>
                <a:spcPts val="0"/>
              </a:spcAft>
              <a:buClr>
                <a:srgbClr val="2B2C30"/>
              </a:buClr>
              <a:buSzPts val="4800"/>
            </a:pPr>
            <a:endParaRPr lang="en-US" sz="2800" dirty="0">
              <a:latin typeface="Playfair Display" pitchFamily="2" charset="77"/>
            </a:endParaRPr>
          </a:p>
          <a:p>
            <a:pPr marR="0" lvl="0" algn="l" rtl="0">
              <a:spcBef>
                <a:spcPts val="0"/>
              </a:spcBef>
              <a:spcAft>
                <a:spcPts val="0"/>
              </a:spcAft>
              <a:buClr>
                <a:srgbClr val="2B2C30"/>
              </a:buClr>
              <a:buSzPts val="4800"/>
            </a:pPr>
            <a:r>
              <a:rPr lang="en-US" sz="2800" b="1" dirty="0">
                <a:latin typeface="Playfair Display" pitchFamily="2" charset="77"/>
              </a:rPr>
              <a:t>Price–Earnings (PE) Ratio</a:t>
            </a:r>
          </a:p>
          <a:p>
            <a:pPr marR="0" lvl="0" algn="l" rtl="0">
              <a:spcBef>
                <a:spcPts val="0"/>
              </a:spcBef>
              <a:spcAft>
                <a:spcPts val="0"/>
              </a:spcAft>
              <a:buClr>
                <a:srgbClr val="2B2C30"/>
              </a:buClr>
              <a:buSzPts val="4800"/>
            </a:pPr>
            <a:endParaRPr lang="en-US" sz="2800" dirty="0">
              <a:latin typeface="Playfair Display" pitchFamily="2" charset="77"/>
            </a:endParaRPr>
          </a:p>
          <a:p>
            <a:pPr marR="0" lvl="0" algn="l" rtl="0">
              <a:spcBef>
                <a:spcPts val="0"/>
              </a:spcBef>
              <a:spcAft>
                <a:spcPts val="0"/>
              </a:spcAft>
              <a:buClr>
                <a:srgbClr val="2B2C30"/>
              </a:buClr>
              <a:buSzPts val="4800"/>
            </a:pPr>
            <a:r>
              <a:rPr lang="en-US" sz="2800" b="1" dirty="0">
                <a:latin typeface="Playfair Display" pitchFamily="2" charset="77"/>
              </a:rPr>
              <a:t>Formula</a:t>
            </a:r>
            <a:r>
              <a:rPr lang="en-US" sz="2800" dirty="0">
                <a:latin typeface="Playfair Display" pitchFamily="2" charset="77"/>
              </a:rPr>
              <a:t>: </a:t>
            </a:r>
            <a:r>
              <a:rPr lang="en-US" sz="2800" b="1" dirty="0">
                <a:latin typeface="Playfair Display" pitchFamily="2" charset="77"/>
              </a:rPr>
              <a:t>Stock Price / Earnings per Share (EPS)</a:t>
            </a:r>
          </a:p>
          <a:p>
            <a:pPr marR="0" lvl="0" algn="l" rtl="0">
              <a:spcBef>
                <a:spcPts val="0"/>
              </a:spcBef>
              <a:spcAft>
                <a:spcPts val="0"/>
              </a:spcAft>
              <a:buClr>
                <a:srgbClr val="2B2C30"/>
              </a:buClr>
              <a:buSzPts val="4800"/>
            </a:pPr>
            <a:endParaRPr lang="en-US" sz="2800" dirty="0">
              <a:latin typeface="Playfair Display" pitchFamily="2" charset="77"/>
            </a:endParaRPr>
          </a:p>
          <a:p>
            <a:pPr marR="0" lvl="0" algn="l" rtl="0">
              <a:spcBef>
                <a:spcPts val="0"/>
              </a:spcBef>
              <a:spcAft>
                <a:spcPts val="0"/>
              </a:spcAft>
              <a:buClr>
                <a:srgbClr val="2B2C30"/>
              </a:buClr>
              <a:buSzPts val="4800"/>
            </a:pPr>
            <a:r>
              <a:rPr lang="en-US" sz="2800" dirty="0">
                <a:latin typeface="Playfair Display" pitchFamily="2" charset="77"/>
              </a:rPr>
              <a:t>The PE ratio shows how much investors are willing to pay for $1 in earnings. If a company’s stock is priced at $50 per share and generates $5 in annual earnings per share, the PE ratio is 10. A lower PE ratio suggests better value, while a higher PE ratio might indicate strong market confidence in the company’s future growth prospects. For instance, a company like Tesla often has a high PE ratio due to market optimism about future earnings growth.</a:t>
            </a:r>
          </a:p>
          <a:p>
            <a:pPr marR="0" lvl="0" algn="l" rtl="0">
              <a:spcBef>
                <a:spcPts val="0"/>
              </a:spcBef>
              <a:spcAft>
                <a:spcPts val="0"/>
              </a:spcAft>
              <a:buClr>
                <a:srgbClr val="2B2C30"/>
              </a:buClr>
              <a:buSzPts val="4800"/>
            </a:pPr>
            <a:endParaRPr lang="en-US" sz="2800" dirty="0">
              <a:latin typeface="Playfair Display" pitchFamily="2" charset="77"/>
            </a:endParaRPr>
          </a:p>
          <a:p>
            <a:pPr marR="0" lvl="0" algn="l" rtl="0">
              <a:spcBef>
                <a:spcPts val="0"/>
              </a:spcBef>
              <a:spcAft>
                <a:spcPts val="0"/>
              </a:spcAft>
              <a:buClr>
                <a:srgbClr val="2B2C30"/>
              </a:buClr>
              <a:buSzPts val="4800"/>
            </a:pPr>
            <a:r>
              <a:rPr lang="en-US" sz="2800" dirty="0">
                <a:latin typeface="Playfair Display" pitchFamily="2" charset="77"/>
              </a:rPr>
              <a:t>Complete the section titled “Market Position” in the organizational performance analysis instrument.</a:t>
            </a:r>
          </a:p>
        </p:txBody>
      </p:sp>
      <p:sp>
        <p:nvSpPr>
          <p:cNvPr id="287" name="Google Shape;287;p8">
            <a:extLst>
              <a:ext uri="{FF2B5EF4-FFF2-40B4-BE49-F238E27FC236}">
                <a16:creationId xmlns:a16="http://schemas.microsoft.com/office/drawing/2014/main" id="{C0175317-EC0B-5A0E-B8B5-C79243CDDCC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188256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67"/>
        <p:cNvGrpSpPr/>
        <p:nvPr/>
      </p:nvGrpSpPr>
      <p:grpSpPr>
        <a:xfrm>
          <a:off x="0" y="0"/>
          <a:ext cx="0" cy="0"/>
          <a:chOff x="0" y="0"/>
          <a:chExt cx="0" cy="0"/>
        </a:xfrm>
      </p:grpSpPr>
      <p:sp>
        <p:nvSpPr>
          <p:cNvPr id="2" name="Title 1">
            <a:extLst>
              <a:ext uri="{FF2B5EF4-FFF2-40B4-BE49-F238E27FC236}">
                <a16:creationId xmlns:a16="http://schemas.microsoft.com/office/drawing/2014/main" id="{16E25620-B5FE-4A40-F924-4E087EF72729}"/>
              </a:ext>
            </a:extLst>
          </p:cNvPr>
          <p:cNvSpPr>
            <a:spLocks noGrp="1"/>
          </p:cNvSpPr>
          <p:nvPr>
            <p:ph type="title"/>
          </p:nvPr>
        </p:nvSpPr>
        <p:spPr>
          <a:xfrm>
            <a:off x="1022546" y="591560"/>
            <a:ext cx="16230600" cy="800219"/>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Analyze Financial &amp; Market Position; Check Your Knowledge So Far</a:t>
            </a:r>
            <a:endParaRPr lang="en-IN" sz="3714" b="1" dirty="0">
              <a:solidFill>
                <a:srgbClr val="54152A"/>
              </a:solidFill>
              <a:latin typeface="Public Sans"/>
              <a:sym typeface="Arial"/>
            </a:endParaRPr>
          </a:p>
        </p:txBody>
      </p:sp>
      <p:cxnSp>
        <p:nvCxnSpPr>
          <p:cNvPr id="169" name="Google Shape;169;g3633b0bacc7_0_0">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ABFFC14-DC36-7D33-A163-2B7D4324D0E4}"/>
              </a:ext>
            </a:extLst>
          </p:cNvPr>
          <p:cNvSpPr>
            <a:spLocks noGrp="1"/>
          </p:cNvSpPr>
          <p:nvPr>
            <p:ph sz="quarter" idx="10"/>
          </p:nvPr>
        </p:nvSpPr>
        <p:spPr>
          <a:xfrm>
            <a:off x="1034854" y="1897754"/>
            <a:ext cx="7789832" cy="3891796"/>
          </a:xfrm>
          <a:noFill/>
          <a:ln>
            <a:noFill/>
          </a:ln>
        </p:spPr>
        <p:txBody>
          <a:bodyPr spcFirstLastPara="1" wrap="square" lIns="91425" tIns="91425" rIns="91425" bIns="91425" anchor="t" anchorCtr="0">
            <a:spAutoFit/>
          </a:bodyPr>
          <a:lstStyle/>
          <a:p>
            <a:pPr marL="0">
              <a:lnSpc>
                <a:spcPct val="164000"/>
              </a:lnSpc>
              <a:spcBef>
                <a:spcPts val="1200"/>
              </a:spcBef>
              <a:spcAft>
                <a:spcPts val="1200"/>
              </a:spcAft>
              <a:buClr>
                <a:srgbClr val="000000"/>
              </a:buClr>
            </a:pPr>
            <a:r>
              <a:rPr lang="en-US" sz="2400" b="1" dirty="0">
                <a:latin typeface="Playfair Display"/>
                <a:sym typeface="Playfair Display"/>
              </a:rPr>
              <a:t>📊 Why Analyze Financial and Market Data? </a:t>
            </a:r>
            <a:r>
              <a:rPr lang="en-US" sz="2400" dirty="0">
                <a:latin typeface="Playfair Display"/>
                <a:sym typeface="Playfair Display"/>
              </a:rPr>
              <a:t>Understanding a firm’s performance requires a deep dive into financial reports, market comparisons, and quantitative data. Financial strength, market share, and other performance metrics help assess a company’s success and strategy alignment.</a:t>
            </a:r>
          </a:p>
        </p:txBody>
      </p:sp>
      <p:sp>
        <p:nvSpPr>
          <p:cNvPr id="4" name="Content Placeholder 4">
            <a:extLst>
              <a:ext uri="{FF2B5EF4-FFF2-40B4-BE49-F238E27FC236}">
                <a16:creationId xmlns:a16="http://schemas.microsoft.com/office/drawing/2014/main" id="{A6C9DD3E-6E24-461A-DF49-6D3671CDC7D3}"/>
              </a:ext>
            </a:extLst>
          </p:cNvPr>
          <p:cNvSpPr>
            <a:spLocks noGrp="1"/>
          </p:cNvSpPr>
          <p:nvPr>
            <p:ph sz="quarter" idx="11"/>
          </p:nvPr>
        </p:nvSpPr>
        <p:spPr>
          <a:xfrm>
            <a:off x="8952070" y="2016726"/>
            <a:ext cx="8313383" cy="4471157"/>
          </a:xfrm>
        </p:spPr>
        <p:txBody>
          <a:bodyPr>
            <a:normAutofit/>
          </a:bodyPr>
          <a:lstStyle/>
          <a:p>
            <a:pPr marL="0" lvl="0" indent="0" algn="l" rtl="0">
              <a:lnSpc>
                <a:spcPct val="164000"/>
              </a:lnSpc>
              <a:spcBef>
                <a:spcPts val="0"/>
              </a:spcBef>
              <a:spcAft>
                <a:spcPts val="0"/>
              </a:spcAft>
              <a:buNone/>
            </a:pPr>
            <a:r>
              <a:rPr lang="en-US" sz="2400" b="1" dirty="0">
                <a:latin typeface="Playfair Display"/>
                <a:ea typeface="Playfair Display"/>
                <a:cs typeface="Playfair Display"/>
                <a:sym typeface="Playfair Display"/>
              </a:rPr>
              <a:t>💰 Analyze Financial Position</a:t>
            </a:r>
          </a:p>
          <a:p>
            <a:pPr marL="0" lvl="0" indent="0" algn="l" rtl="0">
              <a:lnSpc>
                <a:spcPct val="164000"/>
              </a:lnSpc>
              <a:spcBef>
                <a:spcPts val="0"/>
              </a:spcBef>
              <a:spcAft>
                <a:spcPts val="0"/>
              </a:spcAft>
              <a:buNone/>
            </a:pPr>
            <a:r>
              <a:rPr lang="en-US" sz="2400" dirty="0">
                <a:latin typeface="Playfair Display"/>
                <a:ea typeface="Playfair Display"/>
                <a:cs typeface="Playfair Display"/>
                <a:sym typeface="Playfair Display"/>
              </a:rPr>
              <a:t>Financial health reflects a firm’s ability to generate profits, manage assets, and create value for shareholders</a:t>
            </a:r>
          </a:p>
          <a:p>
            <a:pPr marL="0" lvl="0" indent="0" algn="l" rtl="0">
              <a:lnSpc>
                <a:spcPct val="164000"/>
              </a:lnSpc>
              <a:spcBef>
                <a:spcPts val="0"/>
              </a:spcBef>
              <a:spcAft>
                <a:spcPts val="0"/>
              </a:spcAft>
              <a:buNone/>
            </a:pPr>
            <a:r>
              <a:rPr lang="en-US" sz="2400" dirty="0">
                <a:latin typeface="Playfair Display"/>
                <a:ea typeface="Playfair Display"/>
                <a:cs typeface="Playfair Display"/>
                <a:sym typeface="Playfair Display"/>
              </a:rPr>
              <a:t> Examples of financial statements used:</a:t>
            </a:r>
          </a:p>
          <a:p>
            <a:pPr marL="457200" lvl="0" indent="-381000" algn="l" rtl="0">
              <a:lnSpc>
                <a:spcPct val="164000"/>
              </a:lnSpc>
              <a:spcBef>
                <a:spcPts val="0"/>
              </a:spcBef>
              <a:spcAft>
                <a:spcPts val="0"/>
              </a:spcAft>
              <a:buSzPts val="2400"/>
              <a:buFont typeface="Playfair Display"/>
              <a:buChar char="●"/>
            </a:pPr>
            <a:r>
              <a:rPr lang="en-US" sz="2400" dirty="0">
                <a:latin typeface="Playfair Display"/>
                <a:ea typeface="Playfair Display"/>
                <a:cs typeface="Playfair Display"/>
                <a:sym typeface="Playfair Display"/>
              </a:rPr>
              <a:t>Income Statements</a:t>
            </a:r>
          </a:p>
          <a:p>
            <a:pPr marL="457200" lvl="0" indent="-381000" algn="l" rtl="0">
              <a:lnSpc>
                <a:spcPct val="164000"/>
              </a:lnSpc>
              <a:spcBef>
                <a:spcPts val="0"/>
              </a:spcBef>
              <a:spcAft>
                <a:spcPts val="0"/>
              </a:spcAft>
              <a:buSzPts val="2400"/>
              <a:buFont typeface="Playfair Display"/>
              <a:buChar char="●"/>
            </a:pPr>
            <a:r>
              <a:rPr lang="en-US" sz="2400" dirty="0">
                <a:latin typeface="Playfair Display"/>
                <a:ea typeface="Playfair Display"/>
                <a:cs typeface="Playfair Display"/>
                <a:sym typeface="Playfair Display"/>
              </a:rPr>
              <a:t>Balance Sheets</a:t>
            </a:r>
          </a:p>
          <a:p>
            <a:pPr marL="457200" lvl="0" indent="-381000" algn="l" rtl="0">
              <a:lnSpc>
                <a:spcPct val="164000"/>
              </a:lnSpc>
              <a:spcBef>
                <a:spcPts val="0"/>
              </a:spcBef>
              <a:spcAft>
                <a:spcPts val="0"/>
              </a:spcAft>
              <a:buSzPts val="2400"/>
              <a:buFont typeface="Playfair Display"/>
              <a:buChar char="●"/>
            </a:pPr>
            <a:r>
              <a:rPr lang="en-US" sz="2400" dirty="0">
                <a:latin typeface="Playfair Display"/>
                <a:ea typeface="Playfair Display"/>
                <a:cs typeface="Playfair Display"/>
                <a:sym typeface="Playfair Display"/>
              </a:rPr>
              <a:t>Cash Flow Statements</a:t>
            </a:r>
          </a:p>
        </p:txBody>
      </p:sp>
      <p:sp>
        <p:nvSpPr>
          <p:cNvPr id="5" name="Content Placeholder 3">
            <a:extLst>
              <a:ext uri="{FF2B5EF4-FFF2-40B4-BE49-F238E27FC236}">
                <a16:creationId xmlns:a16="http://schemas.microsoft.com/office/drawing/2014/main" id="{402F8485-F89D-8262-1559-B55EC3EFA67C}"/>
              </a:ext>
            </a:extLst>
          </p:cNvPr>
          <p:cNvSpPr>
            <a:spLocks noGrp="1"/>
          </p:cNvSpPr>
          <p:nvPr>
            <p:ph sz="quarter" idx="12"/>
          </p:nvPr>
        </p:nvSpPr>
        <p:spPr>
          <a:xfrm>
            <a:off x="682173" y="5719841"/>
            <a:ext cx="14717485" cy="3659743"/>
          </a:xfrm>
        </p:spPr>
        <p:txBody>
          <a:bodyPr>
            <a:noAutofit/>
          </a:bodyPr>
          <a:lstStyle/>
          <a:p>
            <a:pPr marL="0">
              <a:lnSpc>
                <a:spcPct val="184000"/>
              </a:lnSpc>
              <a:spcBef>
                <a:spcPts val="0"/>
              </a:spcBef>
              <a:buClr>
                <a:srgbClr val="000000"/>
              </a:buClr>
            </a:pPr>
            <a:r>
              <a:rPr lang="en-US" sz="2400" b="1" dirty="0">
                <a:solidFill>
                  <a:srgbClr val="000000"/>
                </a:solidFill>
                <a:latin typeface="Playfair Display"/>
                <a:sym typeface="Playfair Display"/>
              </a:rPr>
              <a:t>💡 Pro Tips &amp; Common Pitfalls</a:t>
            </a:r>
          </a:p>
          <a:p>
            <a:pPr marL="457200" indent="-381000">
              <a:lnSpc>
                <a:spcPct val="164000"/>
              </a:lnSpc>
              <a:spcBef>
                <a:spcPts val="0"/>
              </a:spcBef>
              <a:buClr>
                <a:srgbClr val="000000"/>
              </a:buClr>
              <a:buSzPts val="2400"/>
              <a:buFont typeface="Playfair Display"/>
              <a:buChar char="●"/>
            </a:pPr>
            <a:r>
              <a:rPr lang="en-US" sz="2400" dirty="0">
                <a:solidFill>
                  <a:srgbClr val="000000"/>
                </a:solidFill>
                <a:latin typeface="Playfair Display"/>
                <a:sym typeface="Playfair Display"/>
              </a:rPr>
              <a:t>Don’t analyze ratios in isolation;  always compare to industry benchmarks or past years</a:t>
            </a:r>
          </a:p>
          <a:p>
            <a:pPr marL="457200" indent="-381000">
              <a:lnSpc>
                <a:spcPct val="164000"/>
              </a:lnSpc>
              <a:spcBef>
                <a:spcPts val="0"/>
              </a:spcBef>
              <a:buClr>
                <a:srgbClr val="000000"/>
              </a:buClr>
              <a:buSzPts val="2400"/>
              <a:buFont typeface="Playfair Display"/>
              <a:buChar char="●"/>
            </a:pPr>
            <a:r>
              <a:rPr lang="en-US" sz="2400" dirty="0">
                <a:solidFill>
                  <a:srgbClr val="000000"/>
                </a:solidFill>
                <a:latin typeface="Playfair Display"/>
                <a:sym typeface="Playfair Display"/>
              </a:rPr>
              <a:t>Earnings per Share (EPS) isn't everything – check if it's rising due to real growth or cost-cutting/debt</a:t>
            </a:r>
          </a:p>
          <a:p>
            <a:pPr marL="457200" indent="-381000">
              <a:lnSpc>
                <a:spcPct val="164000"/>
              </a:lnSpc>
              <a:spcBef>
                <a:spcPts val="0"/>
              </a:spcBef>
              <a:buClr>
                <a:srgbClr val="000000"/>
              </a:buClr>
              <a:buSzPts val="2400"/>
              <a:buFont typeface="Playfair Display"/>
              <a:buChar char="●"/>
            </a:pPr>
            <a:r>
              <a:rPr lang="en-US" sz="2400" dirty="0">
                <a:solidFill>
                  <a:srgbClr val="000000"/>
                </a:solidFill>
                <a:latin typeface="Playfair Display"/>
                <a:sym typeface="Playfair Display"/>
              </a:rPr>
              <a:t>Short-term success ≠ long-term health → check trends, not just one period</a:t>
            </a:r>
          </a:p>
          <a:p>
            <a:pPr marL="457200" indent="-381000">
              <a:lnSpc>
                <a:spcPct val="164000"/>
              </a:lnSpc>
              <a:spcBef>
                <a:spcPts val="0"/>
              </a:spcBef>
              <a:buClr>
                <a:srgbClr val="000000"/>
              </a:buClr>
              <a:buSzPts val="2400"/>
              <a:buFont typeface="Playfair Display"/>
              <a:buChar char="●"/>
            </a:pPr>
            <a:r>
              <a:rPr lang="en-US" sz="2400" dirty="0">
                <a:solidFill>
                  <a:srgbClr val="000000"/>
                </a:solidFill>
                <a:latin typeface="Playfair Display"/>
                <a:sym typeface="Playfair Display"/>
              </a:rPr>
              <a:t>Be industry-aware – High Return on Equity (ROE) in tech ≠ same meaning in retail</a:t>
            </a:r>
          </a:p>
          <a:p>
            <a:pPr marL="457200" indent="-381000">
              <a:lnSpc>
                <a:spcPct val="164000"/>
              </a:lnSpc>
              <a:spcBef>
                <a:spcPts val="0"/>
              </a:spcBef>
              <a:buClr>
                <a:srgbClr val="000000"/>
              </a:buClr>
              <a:buSzPts val="2400"/>
              <a:buFont typeface="Playfair Display"/>
              <a:buChar char="●"/>
            </a:pPr>
            <a:r>
              <a:rPr lang="en-US" sz="2400" dirty="0">
                <a:solidFill>
                  <a:srgbClr val="000000"/>
                </a:solidFill>
                <a:latin typeface="Playfair Display"/>
                <a:sym typeface="Playfair Display"/>
              </a:rPr>
              <a:t>Interpret, don’t just report; Say what the numbers mean for strategy</a:t>
            </a:r>
            <a:endParaRPr lang="en-US" sz="2400" dirty="0">
              <a:solidFill>
                <a:srgbClr val="000000"/>
              </a:solidFill>
              <a:latin typeface="Playfair Display"/>
              <a:sym typeface="Arial"/>
            </a:endParaRPr>
          </a:p>
        </p:txBody>
      </p:sp>
      <p:sp>
        <p:nvSpPr>
          <p:cNvPr id="170" name="Google Shape;170;g3633b0bacc7_0_0">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20865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96"/>
        <p:cNvGrpSpPr/>
        <p:nvPr/>
      </p:nvGrpSpPr>
      <p:grpSpPr>
        <a:xfrm>
          <a:off x="0" y="0"/>
          <a:ext cx="0" cy="0"/>
          <a:chOff x="0" y="0"/>
          <a:chExt cx="0" cy="0"/>
        </a:xfrm>
      </p:grpSpPr>
      <p:sp>
        <p:nvSpPr>
          <p:cNvPr id="2" name="Title 1">
            <a:extLst>
              <a:ext uri="{FF2B5EF4-FFF2-40B4-BE49-F238E27FC236}">
                <a16:creationId xmlns:a16="http://schemas.microsoft.com/office/drawing/2014/main" id="{A890CAF7-84C1-5DCB-A3C1-A79B61DEDA6B}"/>
              </a:ext>
            </a:extLst>
          </p:cNvPr>
          <p:cNvSpPr>
            <a:spLocks noGrp="1"/>
          </p:cNvSpPr>
          <p:nvPr>
            <p:ph type="title"/>
          </p:nvPr>
        </p:nvSpPr>
        <p:spPr>
          <a:xfrm>
            <a:off x="1022546" y="815681"/>
            <a:ext cx="16242908" cy="800219"/>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Market Position: Check Your Understanding So Far</a:t>
            </a:r>
            <a:endParaRPr lang="en-IN" sz="3714" b="1" dirty="0">
              <a:solidFill>
                <a:srgbClr val="54152A"/>
              </a:solidFill>
              <a:latin typeface="Public Sans"/>
              <a:sym typeface="Arial"/>
            </a:endParaRPr>
          </a:p>
        </p:txBody>
      </p:sp>
      <p:cxnSp>
        <p:nvCxnSpPr>
          <p:cNvPr id="198" name="Google Shape;198;g3633b0bacc7_0_53">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ED8E729-92ED-510F-9DC9-7E4AE7384293}"/>
              </a:ext>
            </a:extLst>
          </p:cNvPr>
          <p:cNvSpPr>
            <a:spLocks noGrp="1"/>
          </p:cNvSpPr>
          <p:nvPr>
            <p:ph sz="quarter" idx="10"/>
          </p:nvPr>
        </p:nvSpPr>
        <p:spPr>
          <a:xfrm>
            <a:off x="1022546" y="2192495"/>
            <a:ext cx="16242904" cy="8091652"/>
          </a:xfrm>
        </p:spPr>
        <p:txBody>
          <a:bodyPr>
            <a:normAutofit lnSpcReduction="10000"/>
          </a:bodyPr>
          <a:lstStyle/>
          <a:p>
            <a:pPr marL="0">
              <a:lnSpc>
                <a:spcPct val="110000"/>
              </a:lnSpc>
              <a:spcBef>
                <a:spcPts val="0"/>
              </a:spcBef>
              <a:buClr>
                <a:srgbClr val="000000"/>
              </a:buClr>
            </a:pPr>
            <a:r>
              <a:rPr lang="en-US" sz="3600" b="1" dirty="0">
                <a:latin typeface="Playfair Display"/>
                <a:sym typeface="Playfair Display"/>
              </a:rPr>
              <a:t>📍 Market Position Metrics</a:t>
            </a:r>
          </a:p>
          <a:p>
            <a:pPr marL="0" lvl="0" indent="0" algn="l" rtl="0">
              <a:spcAft>
                <a:spcPts val="0"/>
              </a:spcAft>
              <a:buNone/>
            </a:pPr>
            <a:endParaRPr lang="en-US" sz="3600" b="1" dirty="0">
              <a:solidFill>
                <a:schemeClr val="dk1"/>
              </a:solidFill>
              <a:latin typeface="Playfair Display"/>
              <a:ea typeface="Playfair Display"/>
              <a:cs typeface="Playfair Display"/>
              <a:sym typeface="Playfair Display"/>
            </a:endParaRPr>
          </a:p>
          <a:p>
            <a:pPr marL="457200" lvl="0" indent="-381000">
              <a:lnSpc>
                <a:spcPct val="110000"/>
              </a:lnSpc>
              <a:spcBef>
                <a:spcPts val="0"/>
              </a:spcBef>
              <a:spcAft>
                <a:spcPts val="0"/>
              </a:spcAft>
              <a:buSzPts val="2400"/>
              <a:buChar char="●"/>
            </a:pPr>
            <a:r>
              <a:rPr lang="en-US" sz="3600" b="1" dirty="0">
                <a:latin typeface="Playfair Display"/>
                <a:sym typeface="Playfair Display"/>
              </a:rPr>
              <a:t>Market Share </a:t>
            </a:r>
            <a:r>
              <a:rPr lang="en-US" sz="3600" dirty="0">
                <a:latin typeface="Playfair Display"/>
                <a:sym typeface="Playfair Display"/>
              </a:rPr>
              <a:t>= Firm Revenue / Industry Revenue</a:t>
            </a:r>
            <a:br>
              <a:rPr lang="en-US" sz="3600" dirty="0">
                <a:latin typeface="Playfair Display"/>
                <a:sym typeface="Playfair Display"/>
              </a:rPr>
            </a:br>
            <a:r>
              <a:rPr lang="en-US" sz="3600" dirty="0">
                <a:latin typeface="Playfair Display"/>
                <a:sym typeface="Playfair Display"/>
              </a:rPr>
              <a:t> Example: Netflix holding 35% of global streaming revenue</a:t>
            </a:r>
          </a:p>
          <a:p>
            <a:pPr marL="457200" lvl="0" indent="-381000">
              <a:lnSpc>
                <a:spcPct val="110000"/>
              </a:lnSpc>
              <a:spcBef>
                <a:spcPts val="0"/>
              </a:spcBef>
              <a:spcAft>
                <a:spcPts val="0"/>
              </a:spcAft>
              <a:buSzPts val="2400"/>
              <a:buChar char="●"/>
            </a:pPr>
            <a:endParaRPr lang="en-US" sz="3600" dirty="0">
              <a:latin typeface="Playfair Display"/>
              <a:sym typeface="Playfair Display"/>
            </a:endParaRPr>
          </a:p>
          <a:p>
            <a:pPr marL="457200" lvl="0" indent="-381000">
              <a:lnSpc>
                <a:spcPct val="110000"/>
              </a:lnSpc>
              <a:spcBef>
                <a:spcPts val="0"/>
              </a:spcBef>
              <a:spcAft>
                <a:spcPts val="0"/>
              </a:spcAft>
              <a:buSzPts val="2400"/>
              <a:buChar char="●"/>
            </a:pPr>
            <a:r>
              <a:rPr lang="en-US" sz="3600" b="1" dirty="0">
                <a:latin typeface="Playfair Display"/>
                <a:sym typeface="Playfair Display"/>
              </a:rPr>
              <a:t>PE Ratio </a:t>
            </a:r>
            <a:r>
              <a:rPr lang="en-US" sz="3600" dirty="0">
                <a:latin typeface="Playfair Display"/>
                <a:sym typeface="Playfair Display"/>
              </a:rPr>
              <a:t>= Stock Price / EPS</a:t>
            </a:r>
            <a:br>
              <a:rPr lang="en-US" sz="3600" dirty="0">
                <a:latin typeface="Playfair Display"/>
                <a:sym typeface="Playfair Display"/>
              </a:rPr>
            </a:br>
            <a:r>
              <a:rPr lang="en-US" sz="3600" dirty="0">
                <a:latin typeface="Playfair Display"/>
                <a:sym typeface="Playfair Display"/>
              </a:rPr>
              <a:t> High PE → optimism about growth </a:t>
            </a:r>
          </a:p>
          <a:p>
            <a:pPr marL="914400" lvl="1" indent="-368300">
              <a:lnSpc>
                <a:spcPct val="110000"/>
              </a:lnSpc>
              <a:spcBef>
                <a:spcPts val="0"/>
              </a:spcBef>
              <a:spcAft>
                <a:spcPts val="0"/>
              </a:spcAft>
              <a:buSzPts val="2200"/>
              <a:buAutoNum type="alphaLcPeriod"/>
            </a:pPr>
            <a:r>
              <a:rPr lang="en-US" sz="3600" dirty="0">
                <a:latin typeface="Playfair Display"/>
                <a:sym typeface="Playfair Display"/>
              </a:rPr>
              <a:t>Tesla trades at a high PE ratio because investors believe in its future dominance in EVs, energy storage, and AI-driven autonomous vehicles—even if current earnings are modest.</a:t>
            </a:r>
          </a:p>
          <a:p>
            <a:pPr marL="457200" lvl="0" indent="-381000">
              <a:lnSpc>
                <a:spcPct val="110000"/>
              </a:lnSpc>
              <a:spcBef>
                <a:spcPts val="0"/>
              </a:spcBef>
              <a:spcAft>
                <a:spcPts val="0"/>
              </a:spcAft>
              <a:buSzPts val="2400"/>
              <a:buChar char="●"/>
            </a:pPr>
            <a:r>
              <a:rPr lang="en-US" sz="3600" dirty="0">
                <a:latin typeface="Playfair Display"/>
                <a:sym typeface="Playfair Display"/>
              </a:rPr>
              <a:t> Low PE → undervaluation or poor growth outlook</a:t>
            </a:r>
          </a:p>
          <a:p>
            <a:pPr marL="914400" lvl="1" indent="-368300">
              <a:lnSpc>
                <a:spcPct val="110000"/>
              </a:lnSpc>
              <a:spcBef>
                <a:spcPts val="0"/>
              </a:spcBef>
              <a:spcAft>
                <a:spcPts val="200"/>
              </a:spcAft>
              <a:buSzPts val="2200"/>
              <a:buFont typeface="Playfair Display"/>
              <a:buAutoNum type="alphaLcPeriod"/>
            </a:pPr>
            <a:r>
              <a:rPr lang="en-US" sz="3600" dirty="0">
                <a:latin typeface="Playfair Display"/>
                <a:sym typeface="Playfair Display"/>
              </a:rPr>
              <a:t>Ford often trades at a lower PE ratio compared to tech-forward automakers like Tesla. Because Investors see Ford as a mature company with slower growth potential.</a:t>
            </a:r>
          </a:p>
        </p:txBody>
      </p:sp>
      <p:sp>
        <p:nvSpPr>
          <p:cNvPr id="199" name="Google Shape;199;g3633b0bacc7_0_53">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208603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07"/>
        <p:cNvGrpSpPr/>
        <p:nvPr/>
      </p:nvGrpSpPr>
      <p:grpSpPr>
        <a:xfrm>
          <a:off x="0" y="0"/>
          <a:ext cx="0" cy="0"/>
          <a:chOff x="0" y="0"/>
          <a:chExt cx="0" cy="0"/>
        </a:xfrm>
      </p:grpSpPr>
      <p:sp>
        <p:nvSpPr>
          <p:cNvPr id="2" name="Title 1">
            <a:extLst>
              <a:ext uri="{FF2B5EF4-FFF2-40B4-BE49-F238E27FC236}">
                <a16:creationId xmlns:a16="http://schemas.microsoft.com/office/drawing/2014/main" id="{299B308F-3305-3852-42C1-88161F6E4AD9}"/>
              </a:ext>
            </a:extLst>
          </p:cNvPr>
          <p:cNvSpPr>
            <a:spLocks noGrp="1"/>
          </p:cNvSpPr>
          <p:nvPr>
            <p:ph type="title"/>
          </p:nvPr>
        </p:nvSpPr>
        <p:spPr>
          <a:xfrm>
            <a:off x="1028695" y="957087"/>
            <a:ext cx="8229600"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Learning Objectives, 1 of 2</a:t>
            </a:r>
            <a:endParaRPr lang="en-IN" sz="3714" b="1" dirty="0">
              <a:solidFill>
                <a:srgbClr val="54152A"/>
              </a:solidFill>
              <a:latin typeface="Public Sans"/>
              <a:sym typeface="Arial"/>
            </a:endParaRPr>
          </a:p>
        </p:txBody>
      </p:sp>
      <p:cxnSp>
        <p:nvCxnSpPr>
          <p:cNvPr id="109" name="Google Shape;109;p2">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EB845E4-DDBC-FA15-EDEE-28476A686B10}"/>
              </a:ext>
            </a:extLst>
          </p:cNvPr>
          <p:cNvSpPr>
            <a:spLocks noGrp="1"/>
          </p:cNvSpPr>
          <p:nvPr>
            <p:ph sz="quarter" idx="10"/>
          </p:nvPr>
        </p:nvSpPr>
        <p:spPr>
          <a:xfrm>
            <a:off x="956125" y="2093690"/>
            <a:ext cx="16992600" cy="6631979"/>
          </a:xfrm>
        </p:spPr>
        <p:txBody>
          <a:bodyPr/>
          <a:lstStyle/>
          <a:p>
            <a:pPr marL="0">
              <a:spcBef>
                <a:spcPts val="0"/>
              </a:spcBef>
              <a:buClr>
                <a:srgbClr val="000000"/>
              </a:buClr>
            </a:pPr>
            <a:r>
              <a:rPr lang="en-US" dirty="0">
                <a:solidFill>
                  <a:srgbClr val="2B2C30"/>
                </a:solidFill>
                <a:latin typeface="Playfair Display"/>
                <a:sym typeface="Playfair Display"/>
              </a:rPr>
              <a:t>After engaging with this chapter, you will understand and be able to apply the following concepts.</a:t>
            </a:r>
          </a:p>
          <a:p>
            <a:pPr marL="0" lvl="0" indent="0" algn="l" rtl="0">
              <a:spcBef>
                <a:spcPts val="0"/>
              </a:spcBef>
              <a:spcAft>
                <a:spcPts val="0"/>
              </a:spcAft>
              <a:buNone/>
            </a:pPr>
            <a:endParaRPr lang="en-US" sz="3200" dirty="0">
              <a:solidFill>
                <a:srgbClr val="2B2C30"/>
              </a:solidFill>
              <a:latin typeface="Playfair Display"/>
              <a:ea typeface="Playfair Display"/>
              <a:cs typeface="Playfair Display"/>
              <a:sym typeface="Playfair Display"/>
            </a:endParaRPr>
          </a:p>
          <a:p>
            <a:pPr marL="791146" lvl="1" indent="-514350">
              <a:lnSpc>
                <a:spcPct val="187031"/>
              </a:lnSpc>
              <a:spcBef>
                <a:spcPts val="0"/>
              </a:spcBef>
              <a:buClr>
                <a:srgbClr val="2B2C30"/>
              </a:buClr>
              <a:buSzPts val="3200"/>
              <a:buFont typeface="+mj-lt"/>
              <a:buAutoNum type="arabicPeriod"/>
            </a:pPr>
            <a:r>
              <a:rPr lang="en-US" sz="3200" dirty="0">
                <a:solidFill>
                  <a:srgbClr val="2B2C30"/>
                </a:solidFill>
                <a:latin typeface="Playfair Display"/>
                <a:sym typeface="Playfair Display"/>
              </a:rPr>
              <a:t>Mission, purpose, vision, and values</a:t>
            </a:r>
          </a:p>
          <a:p>
            <a:pPr marL="791146" lvl="1" indent="-514350">
              <a:lnSpc>
                <a:spcPct val="187031"/>
              </a:lnSpc>
              <a:spcBef>
                <a:spcPts val="0"/>
              </a:spcBef>
              <a:buClr>
                <a:srgbClr val="2B2C30"/>
              </a:buClr>
              <a:buSzPts val="3200"/>
              <a:buFont typeface="+mj-lt"/>
              <a:buAutoNum type="arabicPeriod"/>
            </a:pPr>
            <a:r>
              <a:rPr lang="en-US" sz="3200" dirty="0">
                <a:solidFill>
                  <a:srgbClr val="2B2C30"/>
                </a:solidFill>
                <a:latin typeface="Playfair Display"/>
                <a:sym typeface="Playfair Display"/>
              </a:rPr>
              <a:t>Performance measures and benchmark measures</a:t>
            </a:r>
          </a:p>
          <a:p>
            <a:pPr marL="791146" lvl="1" indent="-514350">
              <a:lnSpc>
                <a:spcPct val="187031"/>
              </a:lnSpc>
              <a:spcBef>
                <a:spcPts val="0"/>
              </a:spcBef>
              <a:buClr>
                <a:srgbClr val="2B2C30"/>
              </a:buClr>
              <a:buSzPts val="3200"/>
              <a:buFont typeface="+mj-lt"/>
              <a:buAutoNum type="arabicPeriod"/>
            </a:pPr>
            <a:r>
              <a:rPr lang="en-US" sz="3200" dirty="0">
                <a:solidFill>
                  <a:srgbClr val="2B2C30"/>
                </a:solidFill>
                <a:latin typeface="Playfair Display"/>
                <a:sym typeface="Playfair Display"/>
              </a:rPr>
              <a:t>Various organizational performance metrics</a:t>
            </a:r>
          </a:p>
          <a:p>
            <a:pPr marL="791146" lvl="1" indent="-514350">
              <a:lnSpc>
                <a:spcPct val="187031"/>
              </a:lnSpc>
              <a:spcBef>
                <a:spcPts val="0"/>
              </a:spcBef>
              <a:buClr>
                <a:srgbClr val="2B2C30"/>
              </a:buClr>
              <a:buSzPts val="3200"/>
              <a:buFont typeface="+mj-lt"/>
              <a:buAutoNum type="arabicPeriod"/>
            </a:pPr>
            <a:r>
              <a:rPr lang="en-US" sz="3200" dirty="0">
                <a:solidFill>
                  <a:srgbClr val="2B2C30"/>
                </a:solidFill>
                <a:latin typeface="Playfair Display"/>
                <a:sym typeface="Playfair Display"/>
              </a:rPr>
              <a:t>Balanced Scorecard analysis</a:t>
            </a:r>
          </a:p>
          <a:p>
            <a:pPr marL="791146" lvl="1" indent="-514350">
              <a:lnSpc>
                <a:spcPct val="187031"/>
              </a:lnSpc>
              <a:spcBef>
                <a:spcPts val="0"/>
              </a:spcBef>
              <a:buClr>
                <a:srgbClr val="2B2C30"/>
              </a:buClr>
              <a:buSzPts val="3200"/>
              <a:buFont typeface="+mj-lt"/>
              <a:buAutoNum type="arabicPeriod"/>
            </a:pPr>
            <a:r>
              <a:rPr lang="en-US" sz="3200" dirty="0">
                <a:solidFill>
                  <a:srgbClr val="2B2C30"/>
                </a:solidFill>
                <a:latin typeface="Playfair Display"/>
                <a:sym typeface="Playfair Display"/>
              </a:rPr>
              <a:t>Competitive advantage</a:t>
            </a:r>
          </a:p>
        </p:txBody>
      </p:sp>
      <p:sp>
        <p:nvSpPr>
          <p:cNvPr id="111" name="Google Shape;111;p2">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286030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96">
          <a:extLst>
            <a:ext uri="{FF2B5EF4-FFF2-40B4-BE49-F238E27FC236}">
              <a16:creationId xmlns:a16="http://schemas.microsoft.com/office/drawing/2014/main" id="{71E20320-BAE9-3155-7EE8-EAD4E66768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620333-3468-FA53-6AA0-339CBE8BE2E5}"/>
              </a:ext>
            </a:extLst>
          </p:cNvPr>
          <p:cNvSpPr>
            <a:spLocks noGrp="1"/>
          </p:cNvSpPr>
          <p:nvPr>
            <p:ph type="title"/>
          </p:nvPr>
        </p:nvSpPr>
        <p:spPr>
          <a:xfrm>
            <a:off x="1022545" y="835249"/>
            <a:ext cx="16230599" cy="800219"/>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Analyze a Firm’s Other Quantitative Data</a:t>
            </a:r>
            <a:endParaRPr lang="en-IN" sz="3714" b="1" dirty="0">
              <a:solidFill>
                <a:srgbClr val="54152A"/>
              </a:solidFill>
              <a:latin typeface="Public Sans"/>
              <a:sym typeface="Arial"/>
            </a:endParaRPr>
          </a:p>
        </p:txBody>
      </p:sp>
      <p:cxnSp>
        <p:nvCxnSpPr>
          <p:cNvPr id="198" name="Google Shape;198;g3633b0bacc7_0_53">
            <a:extLst>
              <a:ext uri="{FF2B5EF4-FFF2-40B4-BE49-F238E27FC236}">
                <a16:creationId xmlns:a16="http://schemas.microsoft.com/office/drawing/2014/main" id="{59B10E12-FC78-7502-B0A3-4E3EC6A6B0B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49D52A9D-7FAD-3623-A279-F9F73A7ED15C}"/>
              </a:ext>
            </a:extLst>
          </p:cNvPr>
          <p:cNvSpPr>
            <a:spLocks noGrp="1"/>
          </p:cNvSpPr>
          <p:nvPr>
            <p:ph sz="quarter" idx="10"/>
          </p:nvPr>
        </p:nvSpPr>
        <p:spPr>
          <a:xfrm>
            <a:off x="1022545" y="2155422"/>
            <a:ext cx="16242910" cy="6530363"/>
          </a:xfrm>
          <a:noFill/>
          <a:ln>
            <a:noFill/>
          </a:ln>
        </p:spPr>
        <p:txBody>
          <a:bodyPr spcFirstLastPara="1" wrap="square" lIns="91425" tIns="91425" rIns="91425" bIns="91425" anchor="t" anchorCtr="0">
            <a:spAutoFit/>
          </a:bodyPr>
          <a:lstStyle/>
          <a:p>
            <a:pPr marL="0">
              <a:spcBef>
                <a:spcPts val="0"/>
              </a:spcBef>
              <a:buClr>
                <a:srgbClr val="000000"/>
              </a:buClr>
            </a:pPr>
            <a:r>
              <a:rPr lang="en-US" sz="4000" b="1" dirty="0">
                <a:latin typeface="Playfair Display"/>
                <a:sym typeface="Playfair Display"/>
              </a:rPr>
              <a:t>🌐 Other Quantitative Measures</a:t>
            </a:r>
          </a:p>
          <a:p>
            <a:pPr marL="0">
              <a:spcBef>
                <a:spcPts val="0"/>
              </a:spcBef>
              <a:buClr>
                <a:srgbClr val="000000"/>
              </a:buClr>
            </a:pPr>
            <a:endParaRPr lang="en-US" sz="4000" b="1" dirty="0">
              <a:latin typeface="Playfair Display"/>
              <a:sym typeface="Playfair Display"/>
            </a:endParaRPr>
          </a:p>
          <a:p>
            <a:pPr marL="0">
              <a:spcBef>
                <a:spcPts val="0"/>
              </a:spcBef>
              <a:buClr>
                <a:srgbClr val="000000"/>
              </a:buClr>
            </a:pPr>
            <a:r>
              <a:rPr lang="en-US" sz="4000" dirty="0">
                <a:latin typeface="Playfair Display"/>
                <a:sym typeface="Playfair Display"/>
              </a:rPr>
              <a:t>Used to gain broader insights beyond finance:</a:t>
            </a:r>
          </a:p>
          <a:p>
            <a:pPr marL="0">
              <a:spcBef>
                <a:spcPts val="0"/>
              </a:spcBef>
              <a:buClr>
                <a:srgbClr val="000000"/>
              </a:buClr>
            </a:pPr>
            <a:endParaRPr lang="en-US" sz="4000" dirty="0">
              <a:latin typeface="Playfair Display"/>
              <a:sym typeface="Playfair Display"/>
            </a:endParaRPr>
          </a:p>
          <a:p>
            <a:pPr marL="0">
              <a:spcBef>
                <a:spcPts val="0"/>
              </a:spcBef>
              <a:buClr>
                <a:srgbClr val="000000"/>
              </a:buClr>
            </a:pPr>
            <a:r>
              <a:rPr lang="en-US" sz="4000" dirty="0">
                <a:latin typeface="Playfair Display"/>
                <a:sym typeface="Playfair Display"/>
              </a:rPr>
              <a:t>📈 Trend Analysis: Year-over-year shifts in sales, production, etc.</a:t>
            </a:r>
            <a:br>
              <a:rPr lang="en-US" sz="4000" dirty="0">
                <a:latin typeface="Playfair Display"/>
                <a:sym typeface="Playfair Display"/>
              </a:rPr>
            </a:br>
            <a:r>
              <a:rPr lang="en-US" sz="4000" dirty="0">
                <a:latin typeface="Playfair Display"/>
                <a:sym typeface="Playfair Display"/>
              </a:rPr>
              <a:t>😊 Customer Satisfaction: example: Net Promoter Score </a:t>
            </a:r>
          </a:p>
          <a:p>
            <a:pPr marL="0">
              <a:spcBef>
                <a:spcPts val="0"/>
              </a:spcBef>
              <a:buClr>
                <a:srgbClr val="000000"/>
              </a:buClr>
            </a:pPr>
            <a:r>
              <a:rPr lang="en-US" sz="4000" dirty="0">
                <a:latin typeface="Playfair Display"/>
                <a:sym typeface="Playfair Display"/>
              </a:rPr>
              <a:t>🧠 Innovation Strength: Patents, new products launched</a:t>
            </a:r>
          </a:p>
          <a:p>
            <a:pPr marL="0">
              <a:spcBef>
                <a:spcPts val="0"/>
              </a:spcBef>
              <a:buClr>
                <a:srgbClr val="000000"/>
              </a:buClr>
            </a:pPr>
            <a:r>
              <a:rPr lang="en-US" sz="4000" dirty="0">
                <a:latin typeface="Playfair Display"/>
                <a:sym typeface="Playfair Display"/>
              </a:rPr>
              <a:t>👩‍💼 Employee Satisfaction: Internal surveys, Glassdoor ratings</a:t>
            </a:r>
          </a:p>
          <a:p>
            <a:pPr marL="0">
              <a:spcBef>
                <a:spcPts val="0"/>
              </a:spcBef>
              <a:buClr>
                <a:srgbClr val="000000"/>
              </a:buClr>
            </a:pPr>
            <a:r>
              <a:rPr lang="en-US" sz="4000" dirty="0">
                <a:latin typeface="Playfair Display"/>
                <a:sym typeface="Playfair Display"/>
              </a:rPr>
              <a:t>🌍 Demographic &amp; Industry Data: example: Gen Z consumer trends, aging population impact</a:t>
            </a:r>
          </a:p>
        </p:txBody>
      </p:sp>
      <p:sp>
        <p:nvSpPr>
          <p:cNvPr id="199" name="Google Shape;199;g3633b0bacc7_0_53">
            <a:extLst>
              <a:ext uri="{FF2B5EF4-FFF2-40B4-BE49-F238E27FC236}">
                <a16:creationId xmlns:a16="http://schemas.microsoft.com/office/drawing/2014/main" id="{76D6DE06-0B83-BE63-D4B1-9628A9F06873}"/>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1919000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23"/>
        <p:cNvGrpSpPr/>
        <p:nvPr/>
      </p:nvGrpSpPr>
      <p:grpSpPr>
        <a:xfrm>
          <a:off x="0" y="0"/>
          <a:ext cx="0" cy="0"/>
          <a:chOff x="0" y="0"/>
          <a:chExt cx="0" cy="0"/>
        </a:xfrm>
      </p:grpSpPr>
      <p:sp>
        <p:nvSpPr>
          <p:cNvPr id="2" name="Title 1">
            <a:extLst>
              <a:ext uri="{FF2B5EF4-FFF2-40B4-BE49-F238E27FC236}">
                <a16:creationId xmlns:a16="http://schemas.microsoft.com/office/drawing/2014/main" id="{8E294350-EA35-E6CB-E1C9-BD14CE7C6735}"/>
              </a:ext>
            </a:extLst>
          </p:cNvPr>
          <p:cNvSpPr>
            <a:spLocks noGrp="1"/>
          </p:cNvSpPr>
          <p:nvPr>
            <p:ph type="title"/>
          </p:nvPr>
        </p:nvSpPr>
        <p:spPr>
          <a:xfrm>
            <a:off x="994577" y="935337"/>
            <a:ext cx="16286551"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Non-Financial Quantitative Data</a:t>
            </a:r>
            <a:endParaRPr lang="en-IN" sz="3714" b="1" dirty="0">
              <a:solidFill>
                <a:srgbClr val="54152A"/>
              </a:solidFill>
              <a:latin typeface="Public Sans"/>
              <a:sym typeface="Arial"/>
            </a:endParaRPr>
          </a:p>
        </p:txBody>
      </p:sp>
      <p:cxnSp>
        <p:nvCxnSpPr>
          <p:cNvPr id="326" name="Google Shape;326;p16">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E677421F-7B17-BF96-6A8C-DC3B92F00630}"/>
              </a:ext>
            </a:extLst>
          </p:cNvPr>
          <p:cNvSpPr>
            <a:spLocks noGrp="1"/>
          </p:cNvSpPr>
          <p:nvPr>
            <p:ph sz="quarter" idx="10"/>
          </p:nvPr>
        </p:nvSpPr>
        <p:spPr>
          <a:xfrm>
            <a:off x="994577" y="1762177"/>
            <a:ext cx="16298846" cy="8483989"/>
          </a:xfrm>
          <a:noFill/>
          <a:ln>
            <a:noFill/>
          </a:ln>
        </p:spPr>
        <p:txBody>
          <a:bodyPr spcFirstLastPara="1" wrap="square" lIns="0" tIns="0" rIns="0" bIns="0" anchor="t" anchorCtr="0">
            <a:spAutoFit/>
          </a:bodyPr>
          <a:lstStyle/>
          <a:p>
            <a:pPr marL="685800" indent="-685800">
              <a:lnSpc>
                <a:spcPct val="178750"/>
              </a:lnSpc>
              <a:spcBef>
                <a:spcPts val="0"/>
              </a:spcBef>
              <a:buClr>
                <a:srgbClr val="2B2C30"/>
              </a:buClr>
              <a:buSzPts val="4400"/>
              <a:buChar char="•"/>
            </a:pPr>
            <a:r>
              <a:rPr lang="en-US" sz="4400" dirty="0">
                <a:solidFill>
                  <a:srgbClr val="2B2C30"/>
                </a:solidFill>
                <a:latin typeface="Playfair Display"/>
                <a:sym typeface="Playfair Display"/>
              </a:rPr>
              <a:t>Customer Satisfaction</a:t>
            </a:r>
            <a:endParaRPr lang="en-US" sz="4400" dirty="0">
              <a:solidFill>
                <a:srgbClr val="2B2C30"/>
              </a:solidFill>
              <a:latin typeface="Playfair Display"/>
              <a:sym typeface="Arial"/>
            </a:endParaRPr>
          </a:p>
          <a:p>
            <a:pPr marL="685800" indent="-685800">
              <a:lnSpc>
                <a:spcPct val="178750"/>
              </a:lnSpc>
              <a:spcBef>
                <a:spcPts val="0"/>
              </a:spcBef>
              <a:buClr>
                <a:srgbClr val="2B2C30"/>
              </a:buClr>
              <a:buSzPts val="4400"/>
              <a:buChar char="•"/>
            </a:pPr>
            <a:r>
              <a:rPr lang="en-US" sz="4400" dirty="0">
                <a:solidFill>
                  <a:srgbClr val="2B2C30"/>
                </a:solidFill>
                <a:latin typeface="Playfair Display"/>
                <a:sym typeface="Playfair Display"/>
              </a:rPr>
              <a:t>Employee Engagement and Retention</a:t>
            </a:r>
            <a:endParaRPr lang="en-US" sz="4400" dirty="0">
              <a:solidFill>
                <a:srgbClr val="2B2C30"/>
              </a:solidFill>
              <a:latin typeface="Playfair Display"/>
              <a:sym typeface="Arial"/>
            </a:endParaRPr>
          </a:p>
          <a:p>
            <a:pPr marL="685800" indent="-685800">
              <a:lnSpc>
                <a:spcPct val="178750"/>
              </a:lnSpc>
              <a:spcBef>
                <a:spcPts val="0"/>
              </a:spcBef>
              <a:buClr>
                <a:srgbClr val="2B2C30"/>
              </a:buClr>
              <a:buSzPts val="4400"/>
              <a:buChar char="•"/>
            </a:pPr>
            <a:r>
              <a:rPr lang="en-US" sz="4400" dirty="0">
                <a:solidFill>
                  <a:srgbClr val="2B2C30"/>
                </a:solidFill>
                <a:latin typeface="Playfair Display"/>
                <a:sym typeface="Playfair Display"/>
              </a:rPr>
              <a:t>Brand Strength and Market Recognition</a:t>
            </a:r>
            <a:endParaRPr lang="en-US" sz="4400" dirty="0">
              <a:solidFill>
                <a:srgbClr val="2B2C30"/>
              </a:solidFill>
              <a:latin typeface="Playfair Display"/>
              <a:sym typeface="Arial"/>
            </a:endParaRPr>
          </a:p>
          <a:p>
            <a:pPr marL="685800" indent="-685800">
              <a:lnSpc>
                <a:spcPct val="178750"/>
              </a:lnSpc>
              <a:spcBef>
                <a:spcPts val="0"/>
              </a:spcBef>
              <a:buClr>
                <a:srgbClr val="2B2C30"/>
              </a:buClr>
              <a:buSzPts val="4400"/>
              <a:buChar char="•"/>
            </a:pPr>
            <a:r>
              <a:rPr lang="en-US" sz="4400" dirty="0">
                <a:solidFill>
                  <a:srgbClr val="2B2C30"/>
                </a:solidFill>
                <a:latin typeface="Playfair Display"/>
                <a:sym typeface="Playfair Display"/>
              </a:rPr>
              <a:t>Innovation Rate (Patents, New Products)</a:t>
            </a:r>
            <a:endParaRPr lang="en-US" sz="4400" dirty="0">
              <a:solidFill>
                <a:srgbClr val="2B2C30"/>
              </a:solidFill>
              <a:latin typeface="Playfair Display"/>
              <a:sym typeface="Arial"/>
            </a:endParaRPr>
          </a:p>
          <a:p>
            <a:pPr marL="685800" indent="-685800">
              <a:lnSpc>
                <a:spcPct val="178750"/>
              </a:lnSpc>
              <a:spcBef>
                <a:spcPts val="0"/>
              </a:spcBef>
              <a:buClr>
                <a:srgbClr val="2B2C30"/>
              </a:buClr>
              <a:buSzPts val="4400"/>
              <a:buChar char="•"/>
            </a:pPr>
            <a:r>
              <a:rPr lang="en-US" sz="4400" dirty="0">
                <a:solidFill>
                  <a:srgbClr val="2B2C30"/>
                </a:solidFill>
                <a:latin typeface="Playfair Display"/>
                <a:sym typeface="Playfair Display"/>
              </a:rPr>
              <a:t>Demographic Trends and Forecasts</a:t>
            </a:r>
            <a:endParaRPr lang="en-US" sz="4400" dirty="0">
              <a:solidFill>
                <a:srgbClr val="2B2C30"/>
              </a:solidFill>
              <a:latin typeface="Playfair Display"/>
              <a:sym typeface="Arial"/>
            </a:endParaRPr>
          </a:p>
          <a:p>
            <a:pPr marL="685800" indent="-685800">
              <a:lnSpc>
                <a:spcPct val="178750"/>
              </a:lnSpc>
              <a:spcBef>
                <a:spcPts val="0"/>
              </a:spcBef>
              <a:buClr>
                <a:srgbClr val="2B2C30"/>
              </a:buClr>
              <a:buSzPts val="4400"/>
              <a:buChar char="•"/>
            </a:pPr>
            <a:r>
              <a:rPr lang="en-US" sz="4400" dirty="0">
                <a:solidFill>
                  <a:srgbClr val="2B2C30"/>
                </a:solidFill>
                <a:latin typeface="Playfair Display"/>
                <a:sym typeface="Playfair Display"/>
              </a:rPr>
              <a:t>Example: Netflix tracks Monthly Active Users (MAU) to gauge customer engagement levels.</a:t>
            </a:r>
            <a:endParaRPr lang="en-US" sz="4400" dirty="0">
              <a:solidFill>
                <a:srgbClr val="2B2C30"/>
              </a:solidFill>
              <a:latin typeface="Playfair Display"/>
              <a:sym typeface="Arial"/>
            </a:endParaRPr>
          </a:p>
        </p:txBody>
      </p:sp>
      <p:sp>
        <p:nvSpPr>
          <p:cNvPr id="327" name="Google Shape;327;p16">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457013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16"/>
        <p:cNvGrpSpPr/>
        <p:nvPr/>
      </p:nvGrpSpPr>
      <p:grpSpPr>
        <a:xfrm>
          <a:off x="0" y="0"/>
          <a:ext cx="0" cy="0"/>
          <a:chOff x="0" y="0"/>
          <a:chExt cx="0" cy="0"/>
        </a:xfrm>
      </p:grpSpPr>
      <p:sp>
        <p:nvSpPr>
          <p:cNvPr id="2" name="Title 1">
            <a:extLst>
              <a:ext uri="{FF2B5EF4-FFF2-40B4-BE49-F238E27FC236}">
                <a16:creationId xmlns:a16="http://schemas.microsoft.com/office/drawing/2014/main" id="{35434F1A-8F77-CBA5-06DF-2B5D8E9944A5}"/>
              </a:ext>
            </a:extLst>
          </p:cNvPr>
          <p:cNvSpPr>
            <a:spLocks noGrp="1"/>
          </p:cNvSpPr>
          <p:nvPr>
            <p:ph type="title"/>
          </p:nvPr>
        </p:nvSpPr>
        <p:spPr>
          <a:xfrm>
            <a:off x="1028693" y="728027"/>
            <a:ext cx="16230600" cy="797142"/>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600" b="1" dirty="0">
                <a:solidFill>
                  <a:srgbClr val="54152A"/>
                </a:solidFill>
                <a:latin typeface="Public Sans"/>
                <a:sym typeface="Public Sans"/>
              </a:rPr>
              <a:t>Use a Range of Measures to Evaluate Organizational Performance, 1 of 2</a:t>
            </a:r>
            <a:endParaRPr lang="en-IN" sz="3600" b="1" dirty="0">
              <a:solidFill>
                <a:srgbClr val="54152A"/>
              </a:solidFill>
              <a:latin typeface="Public Sans"/>
              <a:sym typeface="Arial"/>
            </a:endParaRPr>
          </a:p>
        </p:txBody>
      </p:sp>
      <p:cxnSp>
        <p:nvCxnSpPr>
          <p:cNvPr id="218" name="Google Shape;218;g3633b0bacc7_0_85">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5" name="Content Placeholder 4">
            <a:extLst>
              <a:ext uri="{FF2B5EF4-FFF2-40B4-BE49-F238E27FC236}">
                <a16:creationId xmlns:a16="http://schemas.microsoft.com/office/drawing/2014/main" id="{A2D18878-E498-45EF-498F-5C192D921903}"/>
              </a:ext>
            </a:extLst>
          </p:cNvPr>
          <p:cNvGraphicFramePr>
            <a:graphicFrameLocks noGrp="1"/>
          </p:cNvGraphicFramePr>
          <p:nvPr>
            <p:ph sz="quarter" idx="10"/>
            <p:extLst>
              <p:ext uri="{D42A27DB-BD31-4B8C-83A1-F6EECF244321}">
                <p14:modId xmlns:p14="http://schemas.microsoft.com/office/powerpoint/2010/main" val="787003611"/>
              </p:ext>
            </p:extLst>
          </p:nvPr>
        </p:nvGraphicFramePr>
        <p:xfrm>
          <a:off x="1028692" y="2073372"/>
          <a:ext cx="13703308" cy="6531742"/>
        </p:xfrm>
        <a:graphic>
          <a:graphicData uri="http://schemas.openxmlformats.org/drawingml/2006/table">
            <a:tbl>
              <a:tblPr firstRow="1" bandRow="1">
                <a:tableStyleId>{7E9639D4-E3E2-4D34-9284-5A2195B3D0D7}</a:tableStyleId>
              </a:tblPr>
              <a:tblGrid>
                <a:gridCol w="3425827">
                  <a:extLst>
                    <a:ext uri="{9D8B030D-6E8A-4147-A177-3AD203B41FA5}">
                      <a16:colId xmlns:a16="http://schemas.microsoft.com/office/drawing/2014/main" val="2555462811"/>
                    </a:ext>
                  </a:extLst>
                </a:gridCol>
                <a:gridCol w="3425827">
                  <a:extLst>
                    <a:ext uri="{9D8B030D-6E8A-4147-A177-3AD203B41FA5}">
                      <a16:colId xmlns:a16="http://schemas.microsoft.com/office/drawing/2014/main" val="1647734170"/>
                    </a:ext>
                  </a:extLst>
                </a:gridCol>
                <a:gridCol w="3425827">
                  <a:extLst>
                    <a:ext uri="{9D8B030D-6E8A-4147-A177-3AD203B41FA5}">
                      <a16:colId xmlns:a16="http://schemas.microsoft.com/office/drawing/2014/main" val="4135399330"/>
                    </a:ext>
                  </a:extLst>
                </a:gridCol>
                <a:gridCol w="3425827">
                  <a:extLst>
                    <a:ext uri="{9D8B030D-6E8A-4147-A177-3AD203B41FA5}">
                      <a16:colId xmlns:a16="http://schemas.microsoft.com/office/drawing/2014/main" val="574936105"/>
                    </a:ext>
                  </a:extLst>
                </a:gridCol>
              </a:tblGrid>
              <a:tr h="933106">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Metric</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Formula/Definition</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Purpose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Example use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extLst>
                  <a:ext uri="{0D108BD9-81ED-4DB2-BD59-A6C34878D82A}">
                    <a16:rowId xmlns:a16="http://schemas.microsoft.com/office/drawing/2014/main" val="848828320"/>
                  </a:ext>
                </a:extLst>
              </a:tr>
              <a:tr h="933106">
                <a:tc>
                  <a:txBody>
                    <a:bodyPr/>
                    <a:lstStyle/>
                    <a:p>
                      <a:pPr>
                        <a:lnSpc>
                          <a:spcPts val="2000"/>
                        </a:lnSpc>
                      </a:pPr>
                      <a:r>
                        <a:rPr lang="en-IN" sz="1620" b="1" i="0" u="none" strike="noStrike" cap="none" dirty="0">
                          <a:solidFill>
                            <a:schemeClr val="tx1"/>
                          </a:solidFill>
                          <a:effectLst/>
                          <a:latin typeface="Playfair Display" panose="00000500000000000000" pitchFamily="2" charset="0"/>
                          <a:ea typeface="+mn-ea"/>
                          <a:cs typeface="+mn-cs"/>
                          <a:sym typeface="Arial"/>
                        </a:rPr>
                        <a:t>Monthly active users (MAU)</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Total individual users engaging with the service in a month</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Tracks customer engagement and product stickiness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Netflix monitors MAU to gauge customer activity.</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06294357"/>
                  </a:ext>
                </a:extLst>
              </a:tr>
              <a:tr h="933106">
                <a:tc>
                  <a:txBody>
                    <a:bodyPr/>
                    <a:lstStyle/>
                    <a:p>
                      <a:pPr>
                        <a:lnSpc>
                          <a:spcPts val="2000"/>
                        </a:lnSpc>
                      </a:pPr>
                      <a:r>
                        <a:rPr lang="en-IN" sz="1620" b="1" i="0" u="none" strike="noStrike" cap="none" dirty="0">
                          <a:solidFill>
                            <a:schemeClr val="tx1"/>
                          </a:solidFill>
                          <a:effectLst/>
                          <a:latin typeface="Playfair Display" panose="00000500000000000000" pitchFamily="2" charset="0"/>
                          <a:ea typeface="+mn-ea"/>
                          <a:cs typeface="+mn-cs"/>
                          <a:sym typeface="Arial"/>
                        </a:rPr>
                        <a:t>Customer acquisition cost (CAC)</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Total cost of acquiring new customers / Number of new customers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Measures the efficiency of customer acquisition</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Steam evaluates CAC to optimize marketing spending.</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5783381"/>
                  </a:ext>
                </a:extLst>
              </a:tr>
              <a:tr h="933106">
                <a:tc>
                  <a:txBody>
                    <a:bodyPr/>
                    <a:lstStyle/>
                    <a:p>
                      <a:pPr>
                        <a:lnSpc>
                          <a:spcPts val="2000"/>
                        </a:lnSpc>
                      </a:pPr>
                      <a:r>
                        <a:rPr lang="en-IN" sz="1620" b="1" i="0" u="none" strike="noStrike" cap="none" dirty="0">
                          <a:solidFill>
                            <a:schemeClr val="tx1"/>
                          </a:solidFill>
                          <a:effectLst/>
                          <a:latin typeface="Playfair Display" panose="00000500000000000000" pitchFamily="2" charset="0"/>
                          <a:ea typeface="+mn-ea"/>
                          <a:cs typeface="+mn-cs"/>
                          <a:sym typeface="Arial"/>
                        </a:rPr>
                        <a:t>Churn rate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(Customers lost during a period / Total customers at the start) × 100</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Identifies customer retention issues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Spotify analyzes churn to improve customer retention.</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9810996"/>
                  </a:ext>
                </a:extLst>
              </a:tr>
              <a:tr h="933106">
                <a:tc>
                  <a:txBody>
                    <a:bodyPr/>
                    <a:lstStyle/>
                    <a:p>
                      <a:pPr>
                        <a:lnSpc>
                          <a:spcPts val="2000"/>
                        </a:lnSpc>
                      </a:pPr>
                      <a:r>
                        <a:rPr lang="en-IN" sz="1620" b="1" i="0" u="none" strike="noStrike" cap="none" dirty="0">
                          <a:solidFill>
                            <a:schemeClr val="tx1"/>
                          </a:solidFill>
                          <a:effectLst/>
                          <a:latin typeface="Playfair Display" panose="00000500000000000000" pitchFamily="2" charset="0"/>
                          <a:ea typeface="+mn-ea"/>
                          <a:cs typeface="+mn-cs"/>
                          <a:sym typeface="Arial"/>
                        </a:rPr>
                        <a:t>Lifetime value (LTV)</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Average revenue per user (ARPU) × Average customer lifetime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Assesses the total value a customer brings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Slack uses LTV to understand long-term profitability.</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68730258"/>
                  </a:ext>
                </a:extLst>
              </a:tr>
              <a:tr h="933106">
                <a:tc>
                  <a:txBody>
                    <a:bodyPr/>
                    <a:lstStyle/>
                    <a:p>
                      <a:pPr>
                        <a:lnSpc>
                          <a:spcPts val="2000"/>
                        </a:lnSpc>
                      </a:pPr>
                      <a:r>
                        <a:rPr lang="en-IN" sz="1620" b="1" i="0" u="none" strike="noStrike" cap="none" dirty="0">
                          <a:solidFill>
                            <a:schemeClr val="tx1"/>
                          </a:solidFill>
                          <a:effectLst/>
                          <a:latin typeface="Playfair Display" panose="00000500000000000000" pitchFamily="2" charset="0"/>
                          <a:ea typeface="+mn-ea"/>
                          <a:cs typeface="+mn-cs"/>
                          <a:sym typeface="Arial"/>
                        </a:rPr>
                        <a:t>Recurring revenue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Revenue from subscription services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Tracks stable, recurring income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Dropbox measures monthly recurring revenue (MRR).</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2238121"/>
                  </a:ext>
                </a:extLst>
              </a:tr>
              <a:tr h="933106">
                <a:tc>
                  <a:txBody>
                    <a:bodyPr/>
                    <a:lstStyle/>
                    <a:p>
                      <a:pPr>
                        <a:lnSpc>
                          <a:spcPts val="2000"/>
                        </a:lnSpc>
                      </a:pPr>
                      <a:r>
                        <a:rPr lang="en-IN" sz="1620" b="1" i="0" u="none" strike="noStrike" cap="none" dirty="0">
                          <a:solidFill>
                            <a:schemeClr val="tx1"/>
                          </a:solidFill>
                          <a:effectLst/>
                          <a:latin typeface="Playfair Display" panose="00000500000000000000" pitchFamily="2" charset="0"/>
                          <a:ea typeface="+mn-ea"/>
                          <a:cs typeface="+mn-cs"/>
                          <a:sym typeface="Arial"/>
                        </a:rPr>
                        <a:t>Retention rate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(1 – Churn Rate) × 100</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Measures customer loyalty over time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Zoom focuses on retention to maintain a steady user base.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3721193"/>
                  </a:ext>
                </a:extLst>
              </a:tr>
            </a:tbl>
          </a:graphicData>
        </a:graphic>
      </p:graphicFrame>
      <p:sp>
        <p:nvSpPr>
          <p:cNvPr id="4" name="Content Placeholder 3">
            <a:extLst>
              <a:ext uri="{FF2B5EF4-FFF2-40B4-BE49-F238E27FC236}">
                <a16:creationId xmlns:a16="http://schemas.microsoft.com/office/drawing/2014/main" id="{F4D9AFC9-8843-7E98-59FE-310DDFF713AB}"/>
              </a:ext>
            </a:extLst>
          </p:cNvPr>
          <p:cNvSpPr>
            <a:spLocks noGrp="1"/>
          </p:cNvSpPr>
          <p:nvPr>
            <p:ph sz="quarter" idx="11"/>
          </p:nvPr>
        </p:nvSpPr>
        <p:spPr>
          <a:xfrm>
            <a:off x="970636" y="8605114"/>
            <a:ext cx="8492678" cy="548203"/>
          </a:xfrm>
        </p:spPr>
        <p:txBody>
          <a:bodyPr>
            <a:noAutofit/>
          </a:bodyPr>
          <a:lstStyle/>
          <a:p>
            <a:r>
              <a:rPr lang="en-US" sz="2000" b="0" i="1" dirty="0">
                <a:solidFill>
                  <a:srgbClr val="000000"/>
                </a:solidFill>
                <a:effectLst/>
                <a:latin typeface="Playfair Display" panose="00000500000000000000" pitchFamily="2" charset="0"/>
              </a:rPr>
              <a:t>Figure 3.5: Key measures for organizational performance</a:t>
            </a:r>
            <a:endParaRPr lang="en-IN" sz="2000" dirty="0">
              <a:latin typeface="Playfair Display" panose="00000500000000000000" pitchFamily="2" charset="0"/>
            </a:endParaRPr>
          </a:p>
        </p:txBody>
      </p:sp>
      <p:sp>
        <p:nvSpPr>
          <p:cNvPr id="219" name="Google Shape;219;g3633b0bacc7_0_85">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754367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06"/>
        <p:cNvGrpSpPr/>
        <p:nvPr/>
      </p:nvGrpSpPr>
      <p:grpSpPr>
        <a:xfrm>
          <a:off x="0" y="0"/>
          <a:ext cx="0" cy="0"/>
          <a:chOff x="0" y="0"/>
          <a:chExt cx="0" cy="0"/>
        </a:xfrm>
      </p:grpSpPr>
      <p:sp>
        <p:nvSpPr>
          <p:cNvPr id="2" name="Title 1">
            <a:extLst>
              <a:ext uri="{FF2B5EF4-FFF2-40B4-BE49-F238E27FC236}">
                <a16:creationId xmlns:a16="http://schemas.microsoft.com/office/drawing/2014/main" id="{407B4580-110E-73EC-DE41-730D389DBA98}"/>
              </a:ext>
            </a:extLst>
          </p:cNvPr>
          <p:cNvSpPr>
            <a:spLocks noGrp="1"/>
          </p:cNvSpPr>
          <p:nvPr>
            <p:ph type="title"/>
          </p:nvPr>
        </p:nvSpPr>
        <p:spPr>
          <a:xfrm>
            <a:off x="986968" y="884964"/>
            <a:ext cx="16467168" cy="861774"/>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Use a Range of Measures to Evaluate Organizational Performance</a:t>
            </a:r>
            <a:r>
              <a:rPr lang="en-US" sz="4000" b="1" dirty="0">
                <a:solidFill>
                  <a:srgbClr val="54152A"/>
                </a:solidFill>
                <a:latin typeface="Public Sans"/>
                <a:sym typeface="Public Sans"/>
              </a:rPr>
              <a:t>, 2 of 2</a:t>
            </a:r>
            <a:endParaRPr lang="en-IN" sz="3714" b="1" dirty="0">
              <a:solidFill>
                <a:srgbClr val="54152A"/>
              </a:solidFill>
              <a:latin typeface="Public Sans"/>
              <a:sym typeface="Arial"/>
            </a:endParaRPr>
          </a:p>
        </p:txBody>
      </p:sp>
      <p:cxnSp>
        <p:nvCxnSpPr>
          <p:cNvPr id="208" name="Google Shape;208;g3633b0bacc7_0_69">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6895C87-61FF-D094-F49C-9C83DBD8B756}"/>
              </a:ext>
            </a:extLst>
          </p:cNvPr>
          <p:cNvSpPr>
            <a:spLocks noGrp="1"/>
          </p:cNvSpPr>
          <p:nvPr>
            <p:ph sz="quarter" idx="10"/>
          </p:nvPr>
        </p:nvSpPr>
        <p:spPr>
          <a:xfrm>
            <a:off x="1022546" y="2201399"/>
            <a:ext cx="8036102" cy="6404291"/>
          </a:xfrm>
        </p:spPr>
        <p:txBody>
          <a:bodyPr/>
          <a:lstStyle/>
          <a:p>
            <a:pPr marL="0" lvl="0" indent="0" algn="l" rtl="0">
              <a:lnSpc>
                <a:spcPct val="164000"/>
              </a:lnSpc>
              <a:spcBef>
                <a:spcPts val="1200"/>
              </a:spcBef>
              <a:spcAft>
                <a:spcPts val="0"/>
              </a:spcAft>
              <a:buNone/>
            </a:pPr>
            <a:r>
              <a:rPr lang="en-US" sz="2400" b="1" dirty="0">
                <a:solidFill>
                  <a:schemeClr val="dk1"/>
                </a:solidFill>
                <a:latin typeface="Playfair Display"/>
                <a:ea typeface="Playfair Display"/>
                <a:cs typeface="Playfair Display"/>
                <a:sym typeface="Playfair Display"/>
              </a:rPr>
              <a:t>📈 Why Multiple Measures Matter</a:t>
            </a:r>
            <a:br>
              <a:rPr lang="en-US" sz="2400" dirty="0">
                <a:solidFill>
                  <a:schemeClr val="dk1"/>
                </a:solidFill>
                <a:latin typeface="Playfair Display"/>
                <a:ea typeface="Playfair Display"/>
                <a:cs typeface="Playfair Display"/>
                <a:sym typeface="Playfair Display"/>
              </a:rPr>
            </a:br>
            <a:r>
              <a:rPr lang="en-US" sz="2400" dirty="0">
                <a:solidFill>
                  <a:schemeClr val="dk1"/>
                </a:solidFill>
                <a:latin typeface="Playfair Display"/>
                <a:ea typeface="Playfair Display"/>
                <a:cs typeface="Playfair Display"/>
                <a:sym typeface="Playfair Display"/>
              </a:rPr>
              <a:t>Leaders can’t rely on just one metric; real performance is multidimensional.</a:t>
            </a:r>
          </a:p>
          <a:p>
            <a:pPr marL="457200" lvl="0" indent="-381000" algn="l" rtl="0">
              <a:lnSpc>
                <a:spcPct val="164000"/>
              </a:lnSpc>
              <a:spcBef>
                <a:spcPts val="1200"/>
              </a:spcBef>
              <a:spcAft>
                <a:spcPts val="0"/>
              </a:spcAft>
              <a:buClr>
                <a:schemeClr val="dk1"/>
              </a:buClr>
              <a:buSzPts val="2400"/>
              <a:buFont typeface="Playfair Display"/>
              <a:buChar char="●"/>
            </a:pPr>
            <a:r>
              <a:rPr lang="en-US" sz="2400" dirty="0">
                <a:solidFill>
                  <a:schemeClr val="dk1"/>
                </a:solidFill>
                <a:latin typeface="Playfair Display"/>
                <a:ea typeface="Playfair Display"/>
                <a:cs typeface="Playfair Display"/>
                <a:sym typeface="Playfair Display"/>
              </a:rPr>
              <a:t>Good decisions can still lead to poor results </a:t>
            </a:r>
          </a:p>
          <a:p>
            <a:pPr marL="914400" lvl="1" indent="-381000" algn="l" rtl="0">
              <a:lnSpc>
                <a:spcPct val="164000"/>
              </a:lnSpc>
              <a:spcBef>
                <a:spcPts val="0"/>
              </a:spcBef>
              <a:spcAft>
                <a:spcPts val="0"/>
              </a:spcAft>
              <a:buClr>
                <a:schemeClr val="dk1"/>
              </a:buClr>
              <a:buSzPts val="2400"/>
              <a:buFont typeface="Playfair Display"/>
              <a:buAutoNum type="alphaLcPeriod"/>
            </a:pPr>
            <a:r>
              <a:rPr lang="en-US" sz="2400" dirty="0">
                <a:solidFill>
                  <a:schemeClr val="dk1"/>
                </a:solidFill>
                <a:latin typeface="Playfair Display"/>
                <a:ea typeface="Playfair Display"/>
                <a:cs typeface="Playfair Display"/>
                <a:sym typeface="Playfair Display"/>
              </a:rPr>
              <a:t>ex: COVID-19 disruption</a:t>
            </a:r>
          </a:p>
          <a:p>
            <a:pPr marL="457200" lvl="0" indent="-381000" algn="l" rtl="0">
              <a:lnSpc>
                <a:spcPct val="164000"/>
              </a:lnSpc>
              <a:spcBef>
                <a:spcPts val="0"/>
              </a:spcBef>
              <a:spcAft>
                <a:spcPts val="0"/>
              </a:spcAft>
              <a:buClr>
                <a:schemeClr val="dk1"/>
              </a:buClr>
              <a:buSzPts val="2400"/>
              <a:buFont typeface="Playfair Display"/>
              <a:buChar char="●"/>
            </a:pPr>
            <a:r>
              <a:rPr lang="en-US" sz="2400" dirty="0">
                <a:solidFill>
                  <a:schemeClr val="dk1"/>
                </a:solidFill>
                <a:latin typeface="Playfair Display"/>
                <a:ea typeface="Playfair Display"/>
                <a:cs typeface="Playfair Display"/>
                <a:sym typeface="Playfair Display"/>
              </a:rPr>
              <a:t>Using multiple perspectives such as financial, customer, internal, market to avoid blind spots</a:t>
            </a:r>
          </a:p>
          <a:p>
            <a:pPr marL="914400" lvl="1" indent="-381000" algn="l" rtl="0">
              <a:lnSpc>
                <a:spcPct val="164000"/>
              </a:lnSpc>
              <a:spcBef>
                <a:spcPts val="0"/>
              </a:spcBef>
              <a:spcAft>
                <a:spcPts val="0"/>
              </a:spcAft>
              <a:buClr>
                <a:schemeClr val="dk1"/>
              </a:buClr>
              <a:buSzPts val="2400"/>
              <a:buAutoNum type="alphaLcPeriod"/>
            </a:pPr>
            <a:r>
              <a:rPr lang="en-US" sz="2400" dirty="0">
                <a:solidFill>
                  <a:schemeClr val="dk1"/>
                </a:solidFill>
                <a:latin typeface="Playfair Display"/>
                <a:ea typeface="Playfair Display"/>
                <a:cs typeface="Playfair Display"/>
                <a:sym typeface="Playfair Display"/>
              </a:rPr>
              <a:t>Ex: In one year, 788 unique metric combos were used across the restaurant industry!</a:t>
            </a:r>
          </a:p>
        </p:txBody>
      </p:sp>
      <p:sp>
        <p:nvSpPr>
          <p:cNvPr id="4" name="Content Placeholder 3">
            <a:extLst>
              <a:ext uri="{FF2B5EF4-FFF2-40B4-BE49-F238E27FC236}">
                <a16:creationId xmlns:a16="http://schemas.microsoft.com/office/drawing/2014/main" id="{904509B1-8C87-49E7-C848-FF722E261DDE}"/>
              </a:ext>
            </a:extLst>
          </p:cNvPr>
          <p:cNvSpPr>
            <a:spLocks noGrp="1"/>
          </p:cNvSpPr>
          <p:nvPr>
            <p:ph sz="quarter" idx="11"/>
          </p:nvPr>
        </p:nvSpPr>
        <p:spPr>
          <a:xfrm>
            <a:off x="9203789" y="2229094"/>
            <a:ext cx="6732896" cy="3698379"/>
          </a:xfrm>
        </p:spPr>
        <p:txBody>
          <a:bodyPr>
            <a:normAutofit/>
          </a:bodyPr>
          <a:lstStyle/>
          <a:p>
            <a:pPr marL="0" lvl="0" indent="0" algn="l" rtl="0">
              <a:lnSpc>
                <a:spcPct val="164000"/>
              </a:lnSpc>
              <a:spcBef>
                <a:spcPts val="1200"/>
              </a:spcBef>
              <a:spcAft>
                <a:spcPts val="0"/>
              </a:spcAft>
              <a:buClr>
                <a:schemeClr val="dk1"/>
              </a:buClr>
              <a:buSzPts val="1100"/>
              <a:buFont typeface="Arial"/>
              <a:buNone/>
            </a:pPr>
            <a:r>
              <a:rPr lang="en-US" sz="2400" b="1" dirty="0">
                <a:solidFill>
                  <a:schemeClr val="dk1"/>
                </a:solidFill>
                <a:latin typeface="Playfair Display"/>
                <a:ea typeface="Playfair Display"/>
                <a:cs typeface="Playfair Display"/>
                <a:sym typeface="Playfair Display"/>
              </a:rPr>
              <a:t>🧠 Strategic Thinking Tip</a:t>
            </a:r>
          </a:p>
          <a:p>
            <a:pPr marL="0" marR="381000" lvl="0" indent="0" algn="l" rtl="0">
              <a:lnSpc>
                <a:spcPct val="164000"/>
              </a:lnSpc>
              <a:spcBef>
                <a:spcPts val="1200"/>
              </a:spcBef>
              <a:spcAft>
                <a:spcPts val="1200"/>
              </a:spcAft>
              <a:buClr>
                <a:schemeClr val="dk1"/>
              </a:buClr>
              <a:buSzPts val="1100"/>
              <a:buFont typeface="Arial"/>
              <a:buNone/>
            </a:pPr>
            <a:r>
              <a:rPr lang="en-US" sz="2400" i="1" dirty="0">
                <a:solidFill>
                  <a:schemeClr val="dk1"/>
                </a:solidFill>
                <a:latin typeface="Playfair Display"/>
                <a:ea typeface="Playfair Display"/>
                <a:cs typeface="Playfair Display"/>
                <a:sym typeface="Playfair Display"/>
              </a:rPr>
              <a:t>A high ROA may mean efficient operations... but what if customer satisfaction is dropping?</a:t>
            </a:r>
            <a:br>
              <a:rPr lang="en-US" sz="2400" i="1" dirty="0">
                <a:solidFill>
                  <a:schemeClr val="dk1"/>
                </a:solidFill>
                <a:latin typeface="Playfair Display"/>
                <a:ea typeface="Playfair Display"/>
                <a:cs typeface="Playfair Display"/>
                <a:sym typeface="Playfair Display"/>
              </a:rPr>
            </a:br>
            <a:r>
              <a:rPr lang="en-US" sz="2400" dirty="0">
                <a:solidFill>
                  <a:schemeClr val="dk1"/>
                </a:solidFill>
                <a:latin typeface="Playfair Display"/>
                <a:ea typeface="Playfair Display"/>
                <a:cs typeface="Playfair Display"/>
                <a:sym typeface="Playfair Display"/>
              </a:rPr>
              <a:t>Relying on one number won’t tell the whole story.</a:t>
            </a:r>
          </a:p>
        </p:txBody>
      </p:sp>
      <p:sp>
        <p:nvSpPr>
          <p:cNvPr id="5" name="Content Placeholder 4">
            <a:extLst>
              <a:ext uri="{FF2B5EF4-FFF2-40B4-BE49-F238E27FC236}">
                <a16:creationId xmlns:a16="http://schemas.microsoft.com/office/drawing/2014/main" id="{F491424B-B787-FE04-AFB3-852E444BE0D1}"/>
              </a:ext>
            </a:extLst>
          </p:cNvPr>
          <p:cNvSpPr>
            <a:spLocks noGrp="1"/>
          </p:cNvSpPr>
          <p:nvPr>
            <p:ph sz="quarter" idx="12"/>
          </p:nvPr>
        </p:nvSpPr>
        <p:spPr>
          <a:xfrm>
            <a:off x="9203789" y="5556480"/>
            <a:ext cx="7748896" cy="2773441"/>
          </a:xfrm>
        </p:spPr>
        <p:txBody>
          <a:bodyPr>
            <a:noAutofit/>
          </a:bodyPr>
          <a:lstStyle/>
          <a:p>
            <a:pPr marL="0" lvl="0" indent="0" algn="l" rtl="0">
              <a:lnSpc>
                <a:spcPct val="164000"/>
              </a:lnSpc>
              <a:spcBef>
                <a:spcPts val="1200"/>
              </a:spcBef>
              <a:spcAft>
                <a:spcPts val="0"/>
              </a:spcAft>
              <a:buNone/>
            </a:pPr>
            <a:r>
              <a:rPr lang="en-US" sz="2400" b="1" dirty="0">
                <a:solidFill>
                  <a:schemeClr val="dk1"/>
                </a:solidFill>
                <a:latin typeface="Playfair Display"/>
                <a:ea typeface="Playfair Display"/>
                <a:cs typeface="Playfair Display"/>
                <a:sym typeface="Playfair Display"/>
              </a:rPr>
              <a:t>🏁 Key Takeaway</a:t>
            </a:r>
          </a:p>
          <a:p>
            <a:pPr marL="0" marR="381000" lvl="0" indent="0" algn="l" rtl="0">
              <a:lnSpc>
                <a:spcPct val="164000"/>
              </a:lnSpc>
              <a:spcBef>
                <a:spcPts val="1200"/>
              </a:spcBef>
              <a:spcAft>
                <a:spcPts val="1200"/>
              </a:spcAft>
              <a:buNone/>
            </a:pPr>
            <a:r>
              <a:rPr lang="en-US" sz="2400" dirty="0">
                <a:solidFill>
                  <a:schemeClr val="dk1"/>
                </a:solidFill>
                <a:latin typeface="Playfair Display"/>
                <a:ea typeface="Playfair Display"/>
                <a:cs typeface="Playfair Display"/>
                <a:sym typeface="Playfair Display"/>
              </a:rPr>
              <a:t>Measuring performance = more than just finance.</a:t>
            </a:r>
            <a:br>
              <a:rPr lang="en-US" sz="2400" dirty="0">
                <a:solidFill>
                  <a:schemeClr val="dk1"/>
                </a:solidFill>
                <a:latin typeface="Playfair Display"/>
                <a:ea typeface="Playfair Display"/>
                <a:cs typeface="Playfair Display"/>
                <a:sym typeface="Playfair Display"/>
              </a:rPr>
            </a:br>
            <a:r>
              <a:rPr lang="en-US" sz="2400" dirty="0">
                <a:solidFill>
                  <a:schemeClr val="dk1"/>
                </a:solidFill>
                <a:latin typeface="Playfair Display"/>
                <a:ea typeface="Playfair Display"/>
                <a:cs typeface="Playfair Display"/>
                <a:sym typeface="Playfair Display"/>
              </a:rPr>
              <a:t>It’s about selecting the right mix of metrics based on your company, strategy, and industry.</a:t>
            </a:r>
          </a:p>
        </p:txBody>
      </p:sp>
      <p:sp>
        <p:nvSpPr>
          <p:cNvPr id="209" name="Google Shape;209;g3633b0bacc7_0_69">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4876495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36"/>
        <p:cNvGrpSpPr/>
        <p:nvPr/>
      </p:nvGrpSpPr>
      <p:grpSpPr>
        <a:xfrm>
          <a:off x="0" y="0"/>
          <a:ext cx="0" cy="0"/>
          <a:chOff x="0" y="0"/>
          <a:chExt cx="0" cy="0"/>
        </a:xfrm>
      </p:grpSpPr>
      <p:sp>
        <p:nvSpPr>
          <p:cNvPr id="2" name="Title 1">
            <a:extLst>
              <a:ext uri="{FF2B5EF4-FFF2-40B4-BE49-F238E27FC236}">
                <a16:creationId xmlns:a16="http://schemas.microsoft.com/office/drawing/2014/main" id="{766831D8-C3A8-2082-579D-7E0708DCE32B}"/>
              </a:ext>
            </a:extLst>
          </p:cNvPr>
          <p:cNvSpPr>
            <a:spLocks noGrp="1"/>
          </p:cNvSpPr>
          <p:nvPr>
            <p:ph type="title"/>
          </p:nvPr>
        </p:nvSpPr>
        <p:spPr>
          <a:xfrm>
            <a:off x="1022546" y="841828"/>
            <a:ext cx="16230600" cy="800219"/>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Analyze a Firm’s Balanced Scorecard</a:t>
            </a:r>
            <a:endParaRPr lang="en-IN" sz="3714" b="1" dirty="0">
              <a:solidFill>
                <a:srgbClr val="54152A"/>
              </a:solidFill>
              <a:latin typeface="Public Sans"/>
              <a:sym typeface="Arial"/>
            </a:endParaRPr>
          </a:p>
        </p:txBody>
      </p:sp>
      <p:cxnSp>
        <p:nvCxnSpPr>
          <p:cNvPr id="238" name="Google Shape;238;g3633b0bacc7_0_110">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graphicFrame>
        <p:nvGraphicFramePr>
          <p:cNvPr id="5" name="Content Placeholder 4">
            <a:extLst>
              <a:ext uri="{FF2B5EF4-FFF2-40B4-BE49-F238E27FC236}">
                <a16:creationId xmlns:a16="http://schemas.microsoft.com/office/drawing/2014/main" id="{A29CDA3F-3A6E-AA48-2EE9-0A85DFACEE62}"/>
              </a:ext>
            </a:extLst>
          </p:cNvPr>
          <p:cNvGraphicFramePr>
            <a:graphicFrameLocks noGrp="1"/>
          </p:cNvGraphicFramePr>
          <p:nvPr>
            <p:ph sz="quarter" idx="10"/>
            <p:extLst>
              <p:ext uri="{D42A27DB-BD31-4B8C-83A1-F6EECF244321}">
                <p14:modId xmlns:p14="http://schemas.microsoft.com/office/powerpoint/2010/main" val="616819792"/>
              </p:ext>
            </p:extLst>
          </p:nvPr>
        </p:nvGraphicFramePr>
        <p:xfrm>
          <a:off x="1022546" y="2104570"/>
          <a:ext cx="11880654" cy="6423310"/>
        </p:xfrm>
        <a:graphic>
          <a:graphicData uri="http://schemas.openxmlformats.org/drawingml/2006/table">
            <a:tbl>
              <a:tblPr firstRow="1" bandRow="1">
                <a:tableStyleId>{7E9639D4-E3E2-4D34-9284-5A2195B3D0D7}</a:tableStyleId>
              </a:tblPr>
              <a:tblGrid>
                <a:gridCol w="3960218">
                  <a:extLst>
                    <a:ext uri="{9D8B030D-6E8A-4147-A177-3AD203B41FA5}">
                      <a16:colId xmlns:a16="http://schemas.microsoft.com/office/drawing/2014/main" val="4022111239"/>
                    </a:ext>
                  </a:extLst>
                </a:gridCol>
                <a:gridCol w="3960218">
                  <a:extLst>
                    <a:ext uri="{9D8B030D-6E8A-4147-A177-3AD203B41FA5}">
                      <a16:colId xmlns:a16="http://schemas.microsoft.com/office/drawing/2014/main" val="3159470354"/>
                    </a:ext>
                  </a:extLst>
                </a:gridCol>
                <a:gridCol w="3960218">
                  <a:extLst>
                    <a:ext uri="{9D8B030D-6E8A-4147-A177-3AD203B41FA5}">
                      <a16:colId xmlns:a16="http://schemas.microsoft.com/office/drawing/2014/main" val="292197979"/>
                    </a:ext>
                  </a:extLst>
                </a:gridCol>
              </a:tblGrid>
              <a:tr h="1269722">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Scorecard dimension</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Definition</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tc>
                  <a:txBody>
                    <a:bodyPr/>
                    <a:lstStyle/>
                    <a:p>
                      <a:pPr>
                        <a:lnSpc>
                          <a:spcPts val="2000"/>
                        </a:lnSpc>
                      </a:pPr>
                      <a:r>
                        <a:rPr lang="en-IN" sz="1620" b="1" i="0" u="none" strike="noStrike" cap="none" dirty="0">
                          <a:solidFill>
                            <a:schemeClr val="bg1"/>
                          </a:solidFill>
                          <a:effectLst/>
                          <a:latin typeface="Playfair Display" panose="00000500000000000000" pitchFamily="2" charset="0"/>
                          <a:ea typeface="+mn-ea"/>
                          <a:cs typeface="+mn-cs"/>
                          <a:sym typeface="Arial"/>
                        </a:rPr>
                        <a:t>Example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7393B"/>
                    </a:solidFill>
                  </a:tcPr>
                </a:tc>
                <a:extLst>
                  <a:ext uri="{0D108BD9-81ED-4DB2-BD59-A6C34878D82A}">
                    <a16:rowId xmlns:a16="http://schemas.microsoft.com/office/drawing/2014/main" val="2899802894"/>
                  </a:ext>
                </a:extLst>
              </a:tr>
              <a:tr h="1269722">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Financial measures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How a firm is performing financially</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Return on assets (ROA)</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Return on equity (ROE)</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Return on investment (ROI)</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Stock price</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Profits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6683520"/>
                  </a:ext>
                </a:extLst>
              </a:tr>
              <a:tr h="1269722">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Customer measures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How well a company attracts, satisfies, and retains customers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Number of new customers</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Number of repeat customers</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Percentage of repeat customers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2906389"/>
                  </a:ext>
                </a:extLst>
              </a:tr>
              <a:tr h="1269722">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Internal business process measures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How efficient the organization is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Production times</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Delivery efficiency</a:t>
                      </a:r>
                      <a:br>
                        <a:rPr lang="en-US" sz="1620" dirty="0">
                          <a:latin typeface="Playfair Display" panose="00000500000000000000" pitchFamily="2" charset="0"/>
                        </a:rPr>
                      </a:br>
                      <a:r>
                        <a:rPr lang="en-US" sz="1620" b="0" i="0" u="none" strike="noStrike" cap="none" dirty="0">
                          <a:solidFill>
                            <a:schemeClr val="tx1"/>
                          </a:solidFill>
                          <a:effectLst/>
                          <a:latin typeface="Playfair Display" panose="00000500000000000000" pitchFamily="2" charset="0"/>
                          <a:ea typeface="+mn-ea"/>
                          <a:cs typeface="+mn-cs"/>
                          <a:sym typeface="Arial"/>
                        </a:rPr>
                        <a:t>New product development speed</a:t>
                      </a:r>
                      <a:br>
                        <a:rPr lang="en-US" sz="1620" dirty="0">
                          <a:latin typeface="Playfair Display" panose="00000500000000000000" pitchFamily="2" charset="0"/>
                        </a:rPr>
                      </a:br>
                      <a:r>
                        <a:rPr lang="en-US" sz="1620" b="0" i="0" u="none" strike="noStrike" cap="none" dirty="0" err="1">
                          <a:solidFill>
                            <a:schemeClr val="tx1"/>
                          </a:solidFill>
                          <a:effectLst/>
                          <a:latin typeface="Playfair Display" panose="00000500000000000000" pitchFamily="2" charset="0"/>
                          <a:ea typeface="+mn-ea"/>
                          <a:cs typeface="+mn-cs"/>
                          <a:sym typeface="Arial"/>
                        </a:rPr>
                        <a:t>Speed</a:t>
                      </a:r>
                      <a:r>
                        <a:rPr lang="en-US" sz="1620" b="0" i="0" u="none" strike="noStrike" cap="none" dirty="0">
                          <a:solidFill>
                            <a:schemeClr val="tx1"/>
                          </a:solidFill>
                          <a:effectLst/>
                          <a:latin typeface="Playfair Display" panose="00000500000000000000" pitchFamily="2" charset="0"/>
                          <a:ea typeface="+mn-ea"/>
                          <a:cs typeface="+mn-cs"/>
                          <a:sym typeface="Arial"/>
                        </a:rPr>
                        <a:t> serving a customer</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940130"/>
                  </a:ext>
                </a:extLst>
              </a:tr>
              <a:tr h="1269722">
                <a:tc>
                  <a:txBody>
                    <a:bodyPr/>
                    <a:lstStyle/>
                    <a:p>
                      <a:pPr>
                        <a:lnSpc>
                          <a:spcPts val="2000"/>
                        </a:lnSpc>
                      </a:pPr>
                      <a:r>
                        <a:rPr lang="en-IN" sz="1620" b="0" i="0" u="none" strike="noStrike" cap="none" dirty="0">
                          <a:solidFill>
                            <a:schemeClr val="tx1"/>
                          </a:solidFill>
                          <a:effectLst/>
                          <a:latin typeface="Playfair Display" panose="00000500000000000000" pitchFamily="2" charset="0"/>
                          <a:ea typeface="+mn-ea"/>
                          <a:cs typeface="+mn-cs"/>
                          <a:sym typeface="Arial"/>
                        </a:rPr>
                        <a:t>Learning and growth measures</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How a business can continue to innovate and create future value</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2000"/>
                        </a:lnSpc>
                      </a:pPr>
                      <a:r>
                        <a:rPr lang="en-US" sz="1620" b="0" i="0" u="none" strike="noStrike" cap="none" dirty="0">
                          <a:solidFill>
                            <a:schemeClr val="tx1"/>
                          </a:solidFill>
                          <a:effectLst/>
                          <a:latin typeface="Playfair Display" panose="00000500000000000000" pitchFamily="2" charset="0"/>
                          <a:ea typeface="+mn-ea"/>
                          <a:cs typeface="+mn-cs"/>
                          <a:sym typeface="Arial"/>
                        </a:rPr>
                        <a:t>Average number of new skills learned by each employee every year</a:t>
                      </a:r>
                      <a:endParaRPr lang="en-IN" sz="1620" dirty="0">
                        <a:latin typeface="Playfair Display" panose="00000500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20275154"/>
                  </a:ext>
                </a:extLst>
              </a:tr>
            </a:tbl>
          </a:graphicData>
        </a:graphic>
      </p:graphicFrame>
      <p:sp>
        <p:nvSpPr>
          <p:cNvPr id="4" name="Content Placeholder 3">
            <a:extLst>
              <a:ext uri="{FF2B5EF4-FFF2-40B4-BE49-F238E27FC236}">
                <a16:creationId xmlns:a16="http://schemas.microsoft.com/office/drawing/2014/main" id="{EAC79E92-A4E0-5E8D-C59B-B5ECC4BF64B3}"/>
              </a:ext>
            </a:extLst>
          </p:cNvPr>
          <p:cNvSpPr>
            <a:spLocks noGrp="1"/>
          </p:cNvSpPr>
          <p:nvPr>
            <p:ph sz="quarter" idx="11"/>
          </p:nvPr>
        </p:nvSpPr>
        <p:spPr>
          <a:xfrm>
            <a:off x="1022546" y="8539956"/>
            <a:ext cx="10734025" cy="437045"/>
          </a:xfrm>
        </p:spPr>
        <p:txBody>
          <a:bodyPr>
            <a:noAutofit/>
          </a:bodyPr>
          <a:lstStyle/>
          <a:p>
            <a:r>
              <a:rPr lang="en-US" sz="2000" b="0" i="1" dirty="0">
                <a:solidFill>
                  <a:srgbClr val="000000"/>
                </a:solidFill>
                <a:effectLst/>
                <a:latin typeface="Playfair Display" panose="00000500000000000000" pitchFamily="2" charset="0"/>
              </a:rPr>
              <a:t>Figure 3.6: Analyzing organizational performance using the balanced scorecard</a:t>
            </a:r>
            <a:endParaRPr lang="en-IN" sz="2000" dirty="0">
              <a:latin typeface="Playfair Display" panose="00000500000000000000" pitchFamily="2" charset="0"/>
            </a:endParaRPr>
          </a:p>
        </p:txBody>
      </p:sp>
      <p:sp>
        <p:nvSpPr>
          <p:cNvPr id="239" name="Google Shape;239;g3633b0bacc7_0_110">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1678526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36">
          <a:extLst>
            <a:ext uri="{FF2B5EF4-FFF2-40B4-BE49-F238E27FC236}">
              <a16:creationId xmlns:a16="http://schemas.microsoft.com/office/drawing/2014/main" id="{26483B78-0A6F-5636-7C28-F297B5C98F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E306EF-ADED-82C9-0CE8-CA70F2BD0C6A}"/>
              </a:ext>
            </a:extLst>
          </p:cNvPr>
          <p:cNvSpPr>
            <a:spLocks noGrp="1"/>
          </p:cNvSpPr>
          <p:nvPr>
            <p:ph type="title"/>
          </p:nvPr>
        </p:nvSpPr>
        <p:spPr>
          <a:xfrm>
            <a:off x="1034854" y="855009"/>
            <a:ext cx="16218292" cy="800219"/>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Analyze a Firm’s Balanced Scorecard: Customer Measures</a:t>
            </a:r>
            <a:endParaRPr lang="en-IN" sz="3714" b="1" dirty="0">
              <a:solidFill>
                <a:srgbClr val="54152A"/>
              </a:solidFill>
              <a:latin typeface="Public Sans"/>
              <a:sym typeface="Arial"/>
            </a:endParaRPr>
          </a:p>
        </p:txBody>
      </p:sp>
      <p:cxnSp>
        <p:nvCxnSpPr>
          <p:cNvPr id="238" name="Google Shape;238;g3633b0bacc7_0_110">
            <a:extLst>
              <a:ext uri="{FF2B5EF4-FFF2-40B4-BE49-F238E27FC236}">
                <a16:creationId xmlns:a16="http://schemas.microsoft.com/office/drawing/2014/main" id="{4210D418-6ACD-FB27-2C0D-59957870C290}"/>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4" name="Content Placeholder 3">
            <a:extLst>
              <a:ext uri="{FF2B5EF4-FFF2-40B4-BE49-F238E27FC236}">
                <a16:creationId xmlns:a16="http://schemas.microsoft.com/office/drawing/2014/main" id="{A6FDF02D-6763-4163-ACF5-B06CBF8745C8}"/>
              </a:ext>
            </a:extLst>
          </p:cNvPr>
          <p:cNvSpPr>
            <a:spLocks noGrp="1"/>
          </p:cNvSpPr>
          <p:nvPr>
            <p:ph sz="quarter" idx="10"/>
          </p:nvPr>
        </p:nvSpPr>
        <p:spPr>
          <a:xfrm>
            <a:off x="1022547" y="1955393"/>
            <a:ext cx="16230599" cy="7496357"/>
          </a:xfrm>
        </p:spPr>
        <p:txBody>
          <a:bodyPr/>
          <a:lstStyle/>
          <a:p>
            <a:pPr>
              <a:spcBef>
                <a:spcPts val="0"/>
              </a:spcBef>
              <a:buClr>
                <a:srgbClr val="000000"/>
              </a:buClr>
            </a:pPr>
            <a:r>
              <a:rPr lang="en-US" sz="3600" b="1" dirty="0">
                <a:solidFill>
                  <a:schemeClr val="tx1"/>
                </a:solidFill>
                <a:latin typeface="Playfair Display" pitchFamily="2" charset="77"/>
                <a:cs typeface="Arial"/>
                <a:sym typeface="Arial"/>
              </a:rPr>
              <a:t>Customer measures </a:t>
            </a:r>
            <a:r>
              <a:rPr lang="en-US" sz="3600" dirty="0">
                <a:solidFill>
                  <a:schemeClr val="tx1"/>
                </a:solidFill>
                <a:latin typeface="Playfair Display" pitchFamily="2" charset="77"/>
                <a:cs typeface="Arial"/>
                <a:sym typeface="Arial"/>
              </a:rPr>
              <a:t>reflect how well a company attracts, satisfies, and retains customers. </a:t>
            </a:r>
          </a:p>
          <a:p>
            <a:pPr>
              <a:spcBef>
                <a:spcPts val="0"/>
              </a:spcBef>
              <a:buClr>
                <a:srgbClr val="000000"/>
              </a:buClr>
            </a:pPr>
            <a:endParaRPr lang="en-US" sz="3600" dirty="0">
              <a:solidFill>
                <a:schemeClr val="tx1"/>
              </a:solidFill>
              <a:latin typeface="Playfair Display" pitchFamily="2" charset="77"/>
              <a:cs typeface="Arial"/>
              <a:sym typeface="Arial"/>
            </a:endParaRPr>
          </a:p>
          <a:p>
            <a:pPr>
              <a:spcBef>
                <a:spcPts val="0"/>
              </a:spcBef>
              <a:buClr>
                <a:srgbClr val="000000"/>
              </a:buClr>
            </a:pPr>
            <a:r>
              <a:rPr lang="en-US" sz="3600" dirty="0">
                <a:solidFill>
                  <a:schemeClr val="tx1"/>
                </a:solidFill>
                <a:latin typeface="Playfair Display" pitchFamily="2" charset="77"/>
                <a:cs typeface="Arial"/>
                <a:sym typeface="Arial"/>
              </a:rPr>
              <a:t>These measures answer the question “How do customers view us?” </a:t>
            </a:r>
          </a:p>
          <a:p>
            <a:pPr>
              <a:spcBef>
                <a:spcPts val="0"/>
              </a:spcBef>
              <a:buClr>
                <a:srgbClr val="000000"/>
              </a:buClr>
            </a:pPr>
            <a:endParaRPr lang="en-US" sz="3600" dirty="0">
              <a:solidFill>
                <a:schemeClr val="tx1"/>
              </a:solidFill>
              <a:latin typeface="Playfair Display" pitchFamily="2" charset="77"/>
              <a:cs typeface="Arial"/>
              <a:sym typeface="Arial"/>
            </a:endParaRPr>
          </a:p>
          <a:p>
            <a:pPr>
              <a:spcBef>
                <a:spcPts val="0"/>
              </a:spcBef>
              <a:buClr>
                <a:srgbClr val="000000"/>
              </a:buClr>
            </a:pPr>
            <a:r>
              <a:rPr lang="en-US" sz="3600" dirty="0">
                <a:solidFill>
                  <a:schemeClr val="tx1"/>
                </a:solidFill>
                <a:latin typeface="Playfair Display" pitchFamily="2" charset="77"/>
                <a:cs typeface="Arial"/>
                <a:sym typeface="Arial"/>
              </a:rPr>
              <a:t>Examples include metrics like new customer acquisition rates, customer satisfaction scores, and repeat customer percentages.</a:t>
            </a:r>
          </a:p>
          <a:p>
            <a:pPr>
              <a:spcBef>
                <a:spcPts val="0"/>
              </a:spcBef>
              <a:buClr>
                <a:srgbClr val="000000"/>
              </a:buClr>
            </a:pPr>
            <a:endParaRPr lang="en-US" sz="3600" dirty="0">
              <a:solidFill>
                <a:schemeClr val="tx1"/>
              </a:solidFill>
              <a:latin typeface="Playfair Display" pitchFamily="2" charset="77"/>
              <a:cs typeface="Arial"/>
              <a:sym typeface="Arial"/>
            </a:endParaRPr>
          </a:p>
          <a:p>
            <a:pPr>
              <a:spcBef>
                <a:spcPts val="0"/>
              </a:spcBef>
              <a:buClr>
                <a:srgbClr val="000000"/>
              </a:buClr>
            </a:pPr>
            <a:r>
              <a:rPr lang="en-US" sz="3600" dirty="0">
                <a:solidFill>
                  <a:schemeClr val="tx1"/>
                </a:solidFill>
                <a:latin typeface="Playfair Display" pitchFamily="2" charset="77"/>
                <a:cs typeface="Arial"/>
                <a:sym typeface="Arial"/>
              </a:rPr>
              <a:t>For instance, Amazon emphasizes customer retention by offering services like Amazon Prime, which encourages loyalty through faster shipping, exclusive content, and personalized shopping experiences. Additionally, Amazon gathers extensive customer data to anticipate consumer needs and adapt its offerings accordingly.</a:t>
            </a:r>
          </a:p>
        </p:txBody>
      </p:sp>
      <p:sp>
        <p:nvSpPr>
          <p:cNvPr id="239" name="Google Shape;239;g3633b0bacc7_0_110">
            <a:extLst>
              <a:ext uri="{FF2B5EF4-FFF2-40B4-BE49-F238E27FC236}">
                <a16:creationId xmlns:a16="http://schemas.microsoft.com/office/drawing/2014/main" id="{F6FFAABD-828B-76FB-87D5-D66D41E9336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0073672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36">
          <a:extLst>
            <a:ext uri="{FF2B5EF4-FFF2-40B4-BE49-F238E27FC236}">
              <a16:creationId xmlns:a16="http://schemas.microsoft.com/office/drawing/2014/main" id="{3269BD50-3E3D-1D49-5068-5E7AC6DF8CD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7A0ABC5-7DB0-6AAF-31C7-E84DD7D0A2A9}"/>
              </a:ext>
            </a:extLst>
          </p:cNvPr>
          <p:cNvSpPr>
            <a:spLocks noGrp="1"/>
          </p:cNvSpPr>
          <p:nvPr>
            <p:ph type="title"/>
          </p:nvPr>
        </p:nvSpPr>
        <p:spPr>
          <a:xfrm>
            <a:off x="1022546" y="203067"/>
            <a:ext cx="16380082" cy="1600438"/>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Analyze a Firm’s Balanced Scorecard: </a:t>
            </a:r>
            <a:br>
              <a:rPr lang="en-US" sz="3714" b="1" dirty="0">
                <a:solidFill>
                  <a:srgbClr val="54152A"/>
                </a:solidFill>
                <a:latin typeface="Public Sans"/>
                <a:sym typeface="Public Sans"/>
              </a:rPr>
            </a:br>
            <a:r>
              <a:rPr lang="en-US" sz="3714" b="1" dirty="0">
                <a:solidFill>
                  <a:srgbClr val="54152A"/>
                </a:solidFill>
                <a:latin typeface="Public Sans"/>
                <a:sym typeface="Public Sans"/>
              </a:rPr>
              <a:t>Internal Business Process Measures</a:t>
            </a:r>
            <a:endParaRPr lang="en-IN" sz="3714" b="1" dirty="0">
              <a:solidFill>
                <a:srgbClr val="54152A"/>
              </a:solidFill>
              <a:latin typeface="Public Sans"/>
              <a:sym typeface="Arial"/>
            </a:endParaRPr>
          </a:p>
        </p:txBody>
      </p:sp>
      <p:cxnSp>
        <p:nvCxnSpPr>
          <p:cNvPr id="238" name="Google Shape;238;g3633b0bacc7_0_110">
            <a:extLst>
              <a:ext uri="{FF2B5EF4-FFF2-40B4-BE49-F238E27FC236}">
                <a16:creationId xmlns:a16="http://schemas.microsoft.com/office/drawing/2014/main" id="{65A9FF17-CDF4-FD4E-4060-CEF85CDB0FAF}"/>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9276E15E-62D5-0AD2-BAE0-493AEE6B2886}"/>
              </a:ext>
            </a:extLst>
          </p:cNvPr>
          <p:cNvSpPr>
            <a:spLocks noGrp="1"/>
          </p:cNvSpPr>
          <p:nvPr>
            <p:ph sz="quarter" idx="10"/>
          </p:nvPr>
        </p:nvSpPr>
        <p:spPr>
          <a:xfrm>
            <a:off x="993518" y="1952374"/>
            <a:ext cx="16242907" cy="6186269"/>
          </a:xfrm>
          <a:noFill/>
        </p:spPr>
        <p:txBody>
          <a:bodyPr wrap="square" rtlCol="0">
            <a:spAutoFit/>
          </a:bodyPr>
          <a:lstStyle/>
          <a:p>
            <a:pPr>
              <a:spcBef>
                <a:spcPts val="0"/>
              </a:spcBef>
              <a:buClr>
                <a:srgbClr val="000000"/>
              </a:buClr>
            </a:pPr>
            <a:r>
              <a:rPr lang="en-US" sz="3600" b="1" dirty="0">
                <a:solidFill>
                  <a:schemeClr val="tx1"/>
                </a:solidFill>
                <a:latin typeface="Playfair Display" pitchFamily="2" charset="77"/>
                <a:cs typeface="Arial"/>
                <a:sym typeface="Arial"/>
              </a:rPr>
              <a:t>Internal business process measures </a:t>
            </a:r>
            <a:r>
              <a:rPr lang="en-US" sz="3600" dirty="0">
                <a:solidFill>
                  <a:schemeClr val="tx1"/>
                </a:solidFill>
                <a:latin typeface="Playfair Display" pitchFamily="2" charset="77"/>
                <a:cs typeface="Arial"/>
                <a:sym typeface="Arial"/>
              </a:rPr>
              <a:t>focus on organizational efficiency and answer the question “What must we excel at?” </a:t>
            </a:r>
          </a:p>
          <a:p>
            <a:pPr>
              <a:spcBef>
                <a:spcPts val="0"/>
              </a:spcBef>
              <a:buClr>
                <a:srgbClr val="000000"/>
              </a:buClr>
            </a:pPr>
            <a:endParaRPr lang="en-US" sz="3600" dirty="0">
              <a:solidFill>
                <a:schemeClr val="tx1"/>
              </a:solidFill>
              <a:latin typeface="Playfair Display" pitchFamily="2" charset="77"/>
              <a:cs typeface="Arial"/>
              <a:sym typeface="Arial"/>
            </a:endParaRPr>
          </a:p>
          <a:p>
            <a:pPr>
              <a:spcBef>
                <a:spcPts val="0"/>
              </a:spcBef>
              <a:buClr>
                <a:srgbClr val="000000"/>
              </a:buClr>
            </a:pPr>
            <a:r>
              <a:rPr lang="en-US" sz="3600" dirty="0">
                <a:solidFill>
                  <a:schemeClr val="tx1"/>
                </a:solidFill>
                <a:latin typeface="Playfair Display" pitchFamily="2" charset="77"/>
                <a:cs typeface="Arial"/>
                <a:sym typeface="Arial"/>
              </a:rPr>
              <a:t>Internal business process measures include production times, delivery efficiency, and new product development speed.</a:t>
            </a:r>
          </a:p>
          <a:p>
            <a:pPr>
              <a:spcBef>
                <a:spcPts val="0"/>
              </a:spcBef>
              <a:buClr>
                <a:srgbClr val="000000"/>
              </a:buClr>
            </a:pPr>
            <a:endParaRPr lang="en-US" sz="3600" dirty="0">
              <a:solidFill>
                <a:schemeClr val="tx1"/>
              </a:solidFill>
              <a:latin typeface="Playfair Display" pitchFamily="2" charset="77"/>
              <a:cs typeface="Arial"/>
              <a:sym typeface="Arial"/>
            </a:endParaRPr>
          </a:p>
          <a:p>
            <a:pPr>
              <a:spcBef>
                <a:spcPts val="0"/>
              </a:spcBef>
              <a:buClr>
                <a:srgbClr val="000000"/>
              </a:buClr>
            </a:pPr>
            <a:r>
              <a:rPr lang="en-US" sz="3600" dirty="0">
                <a:solidFill>
                  <a:schemeClr val="tx1"/>
                </a:solidFill>
                <a:latin typeface="Playfair Display" pitchFamily="2" charset="77"/>
                <a:cs typeface="Arial"/>
                <a:sym typeface="Arial"/>
              </a:rPr>
              <a:t>For example, Toyota’s commitment to lean manufacturing focuses on reducing waste in its production processes. By streamlining assembly lines and improving supply chain coordination, Toyota continuously works to reduce the time it takes to manufacture vehicles while maintaining quality standards.</a:t>
            </a:r>
          </a:p>
        </p:txBody>
      </p:sp>
      <p:sp>
        <p:nvSpPr>
          <p:cNvPr id="239" name="Google Shape;239;g3633b0bacc7_0_110">
            <a:extLst>
              <a:ext uri="{FF2B5EF4-FFF2-40B4-BE49-F238E27FC236}">
                <a16:creationId xmlns:a16="http://schemas.microsoft.com/office/drawing/2014/main" id="{52B25754-FA30-DD1E-186E-E9EB532EA251}"/>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6767255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36">
          <a:extLst>
            <a:ext uri="{FF2B5EF4-FFF2-40B4-BE49-F238E27FC236}">
              <a16:creationId xmlns:a16="http://schemas.microsoft.com/office/drawing/2014/main" id="{0507DD73-4704-B14E-6BD4-A9DF802F19B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3109B74-0712-9EBB-6A26-8A2270BF50DD}"/>
              </a:ext>
            </a:extLst>
          </p:cNvPr>
          <p:cNvSpPr>
            <a:spLocks noGrp="1"/>
          </p:cNvSpPr>
          <p:nvPr>
            <p:ph type="title"/>
          </p:nvPr>
        </p:nvSpPr>
        <p:spPr>
          <a:xfrm>
            <a:off x="1022546" y="617342"/>
            <a:ext cx="16230600" cy="881678"/>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Analyze a Firm’s Balanced Scorecard: Learning and Growth Measures</a:t>
            </a:r>
            <a:endParaRPr lang="en-IN" sz="3714" b="1" dirty="0">
              <a:solidFill>
                <a:srgbClr val="54152A"/>
              </a:solidFill>
              <a:latin typeface="Public Sans"/>
              <a:sym typeface="Arial"/>
            </a:endParaRPr>
          </a:p>
        </p:txBody>
      </p:sp>
      <p:cxnSp>
        <p:nvCxnSpPr>
          <p:cNvPr id="238" name="Google Shape;238;g3633b0bacc7_0_110">
            <a:extLst>
              <a:ext uri="{FF2B5EF4-FFF2-40B4-BE49-F238E27FC236}">
                <a16:creationId xmlns:a16="http://schemas.microsoft.com/office/drawing/2014/main" id="{199C21FD-3DAE-107F-D8EE-BB67128E4491}"/>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5" name="Content Placeholder 4">
            <a:extLst>
              <a:ext uri="{FF2B5EF4-FFF2-40B4-BE49-F238E27FC236}">
                <a16:creationId xmlns:a16="http://schemas.microsoft.com/office/drawing/2014/main" id="{0FFE5D33-D172-389E-8551-EEDC8A0F6440}"/>
              </a:ext>
            </a:extLst>
          </p:cNvPr>
          <p:cNvSpPr>
            <a:spLocks noGrp="1"/>
          </p:cNvSpPr>
          <p:nvPr>
            <p:ph sz="quarter" idx="10"/>
          </p:nvPr>
        </p:nvSpPr>
        <p:spPr>
          <a:xfrm>
            <a:off x="993518" y="1955393"/>
            <a:ext cx="16242907" cy="7632806"/>
          </a:xfrm>
          <a:noFill/>
        </p:spPr>
        <p:txBody>
          <a:bodyPr wrap="square" rtlCol="0">
            <a:spAutoFit/>
          </a:bodyPr>
          <a:lstStyle/>
          <a:p>
            <a:pPr>
              <a:spcBef>
                <a:spcPts val="0"/>
              </a:spcBef>
              <a:buClr>
                <a:srgbClr val="000000"/>
              </a:buClr>
            </a:pPr>
            <a:r>
              <a:rPr lang="en-US" b="1" dirty="0">
                <a:solidFill>
                  <a:schemeClr val="tx1"/>
                </a:solidFill>
                <a:latin typeface="Playfair Display" pitchFamily="2" charset="77"/>
                <a:cs typeface="Arial"/>
                <a:sym typeface="Arial"/>
              </a:rPr>
              <a:t>Learning and growth measures </a:t>
            </a:r>
            <a:r>
              <a:rPr lang="en-US" dirty="0">
                <a:solidFill>
                  <a:schemeClr val="tx1"/>
                </a:solidFill>
                <a:latin typeface="Playfair Display" pitchFamily="2" charset="77"/>
                <a:cs typeface="Arial"/>
                <a:sym typeface="Arial"/>
              </a:rPr>
              <a:t>provide insights into how an organization can continue to innovate and create future value. </a:t>
            </a:r>
          </a:p>
          <a:p>
            <a:pPr>
              <a:spcBef>
                <a:spcPts val="0"/>
              </a:spcBef>
              <a:buClr>
                <a:srgbClr val="000000"/>
              </a:buClr>
            </a:pPr>
            <a:endParaRPr lang="en-US" dirty="0">
              <a:solidFill>
                <a:schemeClr val="tx1"/>
              </a:solidFill>
              <a:latin typeface="Playfair Display" pitchFamily="2" charset="77"/>
              <a:cs typeface="Arial"/>
              <a:sym typeface="Arial"/>
            </a:endParaRPr>
          </a:p>
          <a:p>
            <a:pPr>
              <a:spcBef>
                <a:spcPts val="0"/>
              </a:spcBef>
              <a:buClr>
                <a:srgbClr val="000000"/>
              </a:buClr>
            </a:pPr>
            <a:r>
              <a:rPr lang="en-US" dirty="0">
                <a:solidFill>
                  <a:schemeClr val="tx1"/>
                </a:solidFill>
                <a:latin typeface="Playfair Display" pitchFamily="2" charset="77"/>
                <a:cs typeface="Arial"/>
                <a:sym typeface="Arial"/>
              </a:rPr>
              <a:t>These metrics answer the question “Can we keep improving and adding value?” </a:t>
            </a:r>
          </a:p>
          <a:p>
            <a:pPr>
              <a:spcBef>
                <a:spcPts val="0"/>
              </a:spcBef>
              <a:buClr>
                <a:srgbClr val="000000"/>
              </a:buClr>
            </a:pPr>
            <a:endParaRPr lang="en-US" dirty="0">
              <a:solidFill>
                <a:schemeClr val="tx1"/>
              </a:solidFill>
              <a:latin typeface="Playfair Display" pitchFamily="2" charset="77"/>
              <a:cs typeface="Arial"/>
              <a:sym typeface="Arial"/>
            </a:endParaRPr>
          </a:p>
          <a:p>
            <a:pPr>
              <a:spcBef>
                <a:spcPts val="0"/>
              </a:spcBef>
              <a:buClr>
                <a:srgbClr val="000000"/>
              </a:buClr>
            </a:pPr>
            <a:r>
              <a:rPr lang="en-US" dirty="0">
                <a:solidFill>
                  <a:schemeClr val="tx1"/>
                </a:solidFill>
                <a:latin typeface="Playfair Display" pitchFamily="2" charset="77"/>
                <a:cs typeface="Arial"/>
                <a:sym typeface="Arial"/>
              </a:rPr>
              <a:t>They often focus on employee development, innovation capabilities, and adapting to changing market conditions.</a:t>
            </a:r>
          </a:p>
          <a:p>
            <a:pPr>
              <a:spcBef>
                <a:spcPts val="0"/>
              </a:spcBef>
              <a:buClr>
                <a:srgbClr val="000000"/>
              </a:buClr>
            </a:pPr>
            <a:endParaRPr lang="en-US" dirty="0">
              <a:solidFill>
                <a:schemeClr val="tx1"/>
              </a:solidFill>
              <a:latin typeface="Playfair Display" pitchFamily="2" charset="77"/>
              <a:cs typeface="Arial"/>
              <a:sym typeface="Arial"/>
            </a:endParaRPr>
          </a:p>
          <a:p>
            <a:pPr>
              <a:spcBef>
                <a:spcPts val="0"/>
              </a:spcBef>
              <a:buClr>
                <a:srgbClr val="000000"/>
              </a:buClr>
            </a:pPr>
            <a:r>
              <a:rPr lang="en-US" dirty="0">
                <a:solidFill>
                  <a:schemeClr val="tx1"/>
                </a:solidFill>
                <a:latin typeface="Playfair Display" pitchFamily="2" charset="77"/>
                <a:cs typeface="Arial"/>
                <a:sym typeface="Arial"/>
              </a:rPr>
              <a:t>A company like Google, for example, prioritizes learning and growth by offering employees continuous opportunities for training and skill development. This not only keeps the workforce agile and innovative but also ensures that the company remains competitive in a fast-evolving tech landscape. </a:t>
            </a:r>
          </a:p>
          <a:p>
            <a:pPr>
              <a:spcBef>
                <a:spcPts val="0"/>
              </a:spcBef>
              <a:buClr>
                <a:srgbClr val="000000"/>
              </a:buClr>
            </a:pPr>
            <a:endParaRPr lang="en-US" dirty="0">
              <a:solidFill>
                <a:schemeClr val="tx1"/>
              </a:solidFill>
              <a:latin typeface="Playfair Display" pitchFamily="2" charset="77"/>
              <a:cs typeface="Arial"/>
              <a:sym typeface="Arial"/>
            </a:endParaRPr>
          </a:p>
          <a:p>
            <a:pPr>
              <a:spcBef>
                <a:spcPts val="0"/>
              </a:spcBef>
              <a:buClr>
                <a:srgbClr val="000000"/>
              </a:buClr>
            </a:pPr>
            <a:r>
              <a:rPr lang="en-US" dirty="0">
                <a:solidFill>
                  <a:schemeClr val="tx1"/>
                </a:solidFill>
                <a:latin typeface="Playfair Display" pitchFamily="2" charset="77"/>
                <a:cs typeface="Arial"/>
                <a:sym typeface="Arial"/>
              </a:rPr>
              <a:t>Metrics in this category might include the number of new technologies introduced or the percentage of employees who undergo skill upgrades annually.</a:t>
            </a:r>
          </a:p>
        </p:txBody>
      </p:sp>
      <p:sp>
        <p:nvSpPr>
          <p:cNvPr id="239" name="Google Shape;239;g3633b0bacc7_0_110">
            <a:extLst>
              <a:ext uri="{FF2B5EF4-FFF2-40B4-BE49-F238E27FC236}">
                <a16:creationId xmlns:a16="http://schemas.microsoft.com/office/drawing/2014/main" id="{2BF29007-5CAB-1D5E-34F9-05B04A7B50D6}"/>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6876694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25"/>
        <p:cNvGrpSpPr/>
        <p:nvPr/>
      </p:nvGrpSpPr>
      <p:grpSpPr>
        <a:xfrm>
          <a:off x="0" y="0"/>
          <a:ext cx="0" cy="0"/>
          <a:chOff x="0" y="0"/>
          <a:chExt cx="0" cy="0"/>
        </a:xfrm>
      </p:grpSpPr>
      <p:sp>
        <p:nvSpPr>
          <p:cNvPr id="2" name="Title 1">
            <a:extLst>
              <a:ext uri="{FF2B5EF4-FFF2-40B4-BE49-F238E27FC236}">
                <a16:creationId xmlns:a16="http://schemas.microsoft.com/office/drawing/2014/main" id="{A6F52BCE-8C2D-317B-204B-46E5DC58456E}"/>
              </a:ext>
            </a:extLst>
          </p:cNvPr>
          <p:cNvSpPr>
            <a:spLocks noGrp="1"/>
          </p:cNvSpPr>
          <p:nvPr>
            <p:ph type="title"/>
          </p:nvPr>
        </p:nvSpPr>
        <p:spPr>
          <a:xfrm>
            <a:off x="1022545" y="835250"/>
            <a:ext cx="16230599" cy="828114"/>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Analyze a Firm’s Balanced Scorecard: Check Your Knowledge So Far</a:t>
            </a:r>
            <a:endParaRPr lang="en-IN" sz="3714" b="1" dirty="0">
              <a:solidFill>
                <a:srgbClr val="54152A"/>
              </a:solidFill>
              <a:latin typeface="Public Sans"/>
              <a:sym typeface="Arial"/>
            </a:endParaRPr>
          </a:p>
        </p:txBody>
      </p:sp>
      <p:cxnSp>
        <p:nvCxnSpPr>
          <p:cNvPr id="227" name="Google Shape;227;g3633b0bacc7_0_95">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BF2431A-C090-4E53-6963-76A534FE7CEC}"/>
              </a:ext>
            </a:extLst>
          </p:cNvPr>
          <p:cNvSpPr>
            <a:spLocks noGrp="1"/>
          </p:cNvSpPr>
          <p:nvPr>
            <p:ph sz="quarter" idx="10"/>
          </p:nvPr>
        </p:nvSpPr>
        <p:spPr>
          <a:xfrm>
            <a:off x="1130417" y="2071629"/>
            <a:ext cx="7317054" cy="1395993"/>
          </a:xfrm>
          <a:noFill/>
          <a:ln>
            <a:noFill/>
          </a:ln>
        </p:spPr>
        <p:txBody>
          <a:bodyPr spcFirstLastPara="1" wrap="square" lIns="91425" tIns="91425" rIns="91425" bIns="91425" anchor="t" anchorCtr="0">
            <a:spAutoFit/>
          </a:bodyPr>
          <a:lstStyle/>
          <a:p>
            <a:pPr marL="0">
              <a:lnSpc>
                <a:spcPct val="164000"/>
              </a:lnSpc>
              <a:spcBef>
                <a:spcPts val="0"/>
              </a:spcBef>
              <a:buClr>
                <a:srgbClr val="000000"/>
              </a:buClr>
            </a:pPr>
            <a:r>
              <a:rPr lang="en-US" sz="2400" b="1" dirty="0">
                <a:solidFill>
                  <a:srgbClr val="000000"/>
                </a:solidFill>
                <a:latin typeface="Playfair Display"/>
                <a:sym typeface="Playfair Display"/>
              </a:rPr>
              <a:t> 📕 Balanced Scorecard: </a:t>
            </a:r>
            <a:r>
              <a:rPr lang="en-US" sz="2400" dirty="0">
                <a:solidFill>
                  <a:srgbClr val="000000"/>
                </a:solidFill>
                <a:latin typeface="Playfair Display"/>
                <a:sym typeface="Playfair Display"/>
              </a:rPr>
              <a:t>Framework evaluating financial, customer, internal, and growth measures.</a:t>
            </a:r>
          </a:p>
        </p:txBody>
      </p:sp>
      <p:sp>
        <p:nvSpPr>
          <p:cNvPr id="5" name="Content Placeholder 4">
            <a:extLst>
              <a:ext uri="{FF2B5EF4-FFF2-40B4-BE49-F238E27FC236}">
                <a16:creationId xmlns:a16="http://schemas.microsoft.com/office/drawing/2014/main" id="{618CF226-C204-CF64-C3E1-D680AD55368C}"/>
              </a:ext>
            </a:extLst>
          </p:cNvPr>
          <p:cNvSpPr>
            <a:spLocks noGrp="1"/>
          </p:cNvSpPr>
          <p:nvPr>
            <p:ph sz="quarter" idx="12"/>
          </p:nvPr>
        </p:nvSpPr>
        <p:spPr>
          <a:xfrm>
            <a:off x="1130417" y="3481416"/>
            <a:ext cx="7252724" cy="3570514"/>
          </a:xfrm>
        </p:spPr>
        <p:txBody>
          <a:bodyPr>
            <a:noAutofit/>
          </a:bodyPr>
          <a:lstStyle/>
          <a:p>
            <a:pPr marL="0">
              <a:lnSpc>
                <a:spcPct val="164000"/>
              </a:lnSpc>
              <a:spcBef>
                <a:spcPts val="1200"/>
              </a:spcBef>
              <a:spcAft>
                <a:spcPts val="0"/>
              </a:spcAft>
              <a:buClr>
                <a:srgbClr val="000000"/>
              </a:buClr>
            </a:pPr>
            <a:r>
              <a:rPr lang="en-US" sz="2400" b="1" dirty="0">
                <a:latin typeface="Playfair Display"/>
                <a:sym typeface="Playfair Display"/>
              </a:rPr>
              <a:t>Balanced Scorecard covers:</a:t>
            </a:r>
          </a:p>
          <a:p>
            <a:pPr marL="0">
              <a:lnSpc>
                <a:spcPct val="164000"/>
              </a:lnSpc>
              <a:spcBef>
                <a:spcPts val="1200"/>
              </a:spcBef>
              <a:spcAft>
                <a:spcPts val="0"/>
              </a:spcAft>
              <a:buClr>
                <a:srgbClr val="000000"/>
              </a:buClr>
            </a:pPr>
            <a:r>
              <a:rPr lang="en-US" sz="2400" dirty="0">
                <a:latin typeface="Playfair Display"/>
                <a:sym typeface="Playfair Display"/>
              </a:rPr>
              <a:t>💰 Financial success</a:t>
            </a:r>
            <a:br>
              <a:rPr lang="en-US" sz="2400" dirty="0">
                <a:latin typeface="Playfair Display"/>
                <a:sym typeface="Playfair Display"/>
              </a:rPr>
            </a:br>
            <a:r>
              <a:rPr lang="en-US" sz="2400" dirty="0">
                <a:latin typeface="Playfair Display"/>
                <a:sym typeface="Playfair Display"/>
              </a:rPr>
              <a:t>📈 Customer satisfaction &amp; retention</a:t>
            </a:r>
          </a:p>
          <a:p>
            <a:pPr marL="0">
              <a:lnSpc>
                <a:spcPct val="164000"/>
              </a:lnSpc>
              <a:spcBef>
                <a:spcPts val="1200"/>
              </a:spcBef>
              <a:spcAft>
                <a:spcPts val="1200"/>
              </a:spcAft>
              <a:buClr>
                <a:srgbClr val="000000"/>
              </a:buClr>
            </a:pPr>
            <a:r>
              <a:rPr lang="en-US" sz="2400" dirty="0">
                <a:latin typeface="Playfair Display"/>
                <a:sym typeface="Playfair Display"/>
              </a:rPr>
              <a:t>⚙️ Operational efficiency</a:t>
            </a:r>
            <a:br>
              <a:rPr lang="en-US" sz="2400" dirty="0">
                <a:latin typeface="Playfair Display"/>
                <a:sym typeface="Playfair Display"/>
              </a:rPr>
            </a:br>
            <a:r>
              <a:rPr lang="en-US" sz="2400" dirty="0">
                <a:latin typeface="Playfair Display"/>
                <a:sym typeface="Playfair Display"/>
              </a:rPr>
              <a:t>🎯 Innovation &amp; employee development</a:t>
            </a:r>
          </a:p>
        </p:txBody>
      </p:sp>
      <p:sp>
        <p:nvSpPr>
          <p:cNvPr id="4" name="Content Placeholder 3">
            <a:extLst>
              <a:ext uri="{FF2B5EF4-FFF2-40B4-BE49-F238E27FC236}">
                <a16:creationId xmlns:a16="http://schemas.microsoft.com/office/drawing/2014/main" id="{2657AB7C-347C-D31D-2334-6ADE93636C0B}"/>
              </a:ext>
            </a:extLst>
          </p:cNvPr>
          <p:cNvSpPr>
            <a:spLocks noGrp="1"/>
          </p:cNvSpPr>
          <p:nvPr>
            <p:ph sz="quarter" idx="11"/>
          </p:nvPr>
        </p:nvSpPr>
        <p:spPr>
          <a:xfrm>
            <a:off x="1130417" y="7227900"/>
            <a:ext cx="7119969" cy="1395993"/>
          </a:xfrm>
          <a:noFill/>
          <a:ln>
            <a:noFill/>
          </a:ln>
        </p:spPr>
        <p:txBody>
          <a:bodyPr spcFirstLastPara="1" wrap="square" lIns="91425" tIns="91425" rIns="91425" bIns="91425" anchor="t" anchorCtr="0">
            <a:spAutoFit/>
          </a:bodyPr>
          <a:lstStyle/>
          <a:p>
            <a:pPr marL="0">
              <a:lnSpc>
                <a:spcPct val="164000"/>
              </a:lnSpc>
              <a:spcBef>
                <a:spcPts val="0"/>
              </a:spcBef>
              <a:buClr>
                <a:srgbClr val="000000"/>
              </a:buClr>
            </a:pPr>
            <a:r>
              <a:rPr lang="en-US" sz="2400" dirty="0">
                <a:solidFill>
                  <a:srgbClr val="000000"/>
                </a:solidFill>
                <a:latin typeface="Playfair Display"/>
                <a:sym typeface="Playfair Display"/>
              </a:rPr>
              <a:t>Used by companies like Apple, Google, and Amazon to align teams around strategy</a:t>
            </a:r>
          </a:p>
        </p:txBody>
      </p:sp>
      <p:sp>
        <p:nvSpPr>
          <p:cNvPr id="6" name="Content Placeholder 5">
            <a:extLst>
              <a:ext uri="{FF2B5EF4-FFF2-40B4-BE49-F238E27FC236}">
                <a16:creationId xmlns:a16="http://schemas.microsoft.com/office/drawing/2014/main" id="{0C658748-C6DB-6F35-1F44-891A84F39BD3}"/>
              </a:ext>
            </a:extLst>
          </p:cNvPr>
          <p:cNvSpPr>
            <a:spLocks noGrp="1"/>
          </p:cNvSpPr>
          <p:nvPr>
            <p:ph sz="quarter" idx="13"/>
          </p:nvPr>
        </p:nvSpPr>
        <p:spPr>
          <a:xfrm>
            <a:off x="8695950" y="2095297"/>
            <a:ext cx="7980964" cy="6857621"/>
          </a:xfrm>
        </p:spPr>
        <p:txBody>
          <a:bodyPr>
            <a:normAutofit/>
          </a:bodyPr>
          <a:lstStyle/>
          <a:p>
            <a:pPr marL="0" indent="0">
              <a:lnSpc>
                <a:spcPct val="164000"/>
              </a:lnSpc>
              <a:spcBef>
                <a:spcPts val="1200"/>
              </a:spcBef>
              <a:spcAft>
                <a:spcPts val="0"/>
              </a:spcAft>
              <a:buSzPts val="1100"/>
              <a:buFont typeface="Arial"/>
              <a:buNone/>
            </a:pPr>
            <a:r>
              <a:rPr lang="en-US" sz="2400" b="1" dirty="0">
                <a:latin typeface="Playfair Display"/>
                <a:sym typeface="Playfair Display"/>
              </a:rPr>
              <a:t>🔹 Why Use a Balanced Scorecard?</a:t>
            </a:r>
            <a:br>
              <a:rPr lang="en-US" sz="2400" b="1" dirty="0">
                <a:latin typeface="Playfair Display"/>
                <a:sym typeface="Playfair Display"/>
              </a:rPr>
            </a:br>
            <a:r>
              <a:rPr lang="en-US" sz="2400" dirty="0">
                <a:latin typeface="Playfair Display"/>
                <a:sym typeface="Playfair Display"/>
              </a:rPr>
              <a:t>Understanding performance is like flying a plane—you need more than one gauge. The balanced scorecard expands focus beyond financials to include:</a:t>
            </a:r>
          </a:p>
          <a:p>
            <a:pPr marL="457200" indent="-381000">
              <a:lnSpc>
                <a:spcPct val="164000"/>
              </a:lnSpc>
              <a:spcBef>
                <a:spcPts val="1200"/>
              </a:spcBef>
              <a:spcAft>
                <a:spcPts val="0"/>
              </a:spcAft>
              <a:buSzPts val="2400"/>
              <a:buFont typeface="Playfair Display"/>
              <a:buChar char="●"/>
            </a:pPr>
            <a:r>
              <a:rPr lang="en-US" sz="2400" dirty="0">
                <a:latin typeface="Playfair Display"/>
                <a:sym typeface="Playfair Display"/>
              </a:rPr>
              <a:t>Customer success</a:t>
            </a:r>
          </a:p>
          <a:p>
            <a:pPr marL="457200" indent="-381000">
              <a:lnSpc>
                <a:spcPct val="164000"/>
              </a:lnSpc>
              <a:spcBef>
                <a:spcPts val="0"/>
              </a:spcBef>
              <a:spcAft>
                <a:spcPts val="0"/>
              </a:spcAft>
              <a:buSzPts val="2400"/>
              <a:buFont typeface="Playfair Display"/>
              <a:buChar char="●"/>
            </a:pPr>
            <a:r>
              <a:rPr lang="en-US" sz="2400" dirty="0">
                <a:latin typeface="Playfair Display"/>
                <a:sym typeface="Playfair Display"/>
              </a:rPr>
              <a:t>Internal processes</a:t>
            </a:r>
          </a:p>
          <a:p>
            <a:pPr marL="457200" indent="-381000">
              <a:lnSpc>
                <a:spcPct val="164000"/>
              </a:lnSpc>
              <a:spcBef>
                <a:spcPts val="0"/>
              </a:spcBef>
              <a:spcAft>
                <a:spcPts val="0"/>
              </a:spcAft>
              <a:buSzPts val="2400"/>
              <a:buFont typeface="Playfair Display"/>
              <a:buChar char="●"/>
            </a:pPr>
            <a:r>
              <a:rPr lang="en-US" sz="2400" dirty="0">
                <a:latin typeface="Playfair Display"/>
                <a:sym typeface="Playfair Display"/>
              </a:rPr>
              <a:t>Employee learning &amp; growth</a:t>
            </a:r>
          </a:p>
          <a:p>
            <a:pPr marL="0" marR="381000" indent="0">
              <a:lnSpc>
                <a:spcPct val="164000"/>
              </a:lnSpc>
              <a:spcBef>
                <a:spcPts val="1200"/>
              </a:spcBef>
              <a:spcAft>
                <a:spcPts val="1200"/>
              </a:spcAft>
              <a:buSzPts val="1100"/>
              <a:buFont typeface="Arial"/>
              <a:buNone/>
            </a:pPr>
            <a:r>
              <a:rPr lang="en-US" sz="2400" dirty="0">
                <a:latin typeface="Playfair Display"/>
                <a:sym typeface="Playfair Display"/>
              </a:rPr>
              <a:t>Developed by Kaplan &amp; Norton, this system ensures long-term strategic alignment and sustainable success</a:t>
            </a:r>
          </a:p>
        </p:txBody>
      </p:sp>
      <p:sp>
        <p:nvSpPr>
          <p:cNvPr id="228" name="Google Shape;228;g3633b0bacc7_0_95">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247359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44"/>
        <p:cNvGrpSpPr/>
        <p:nvPr/>
      </p:nvGrpSpPr>
      <p:grpSpPr>
        <a:xfrm>
          <a:off x="0" y="0"/>
          <a:ext cx="0" cy="0"/>
          <a:chOff x="0" y="0"/>
          <a:chExt cx="0" cy="0"/>
        </a:xfrm>
      </p:grpSpPr>
      <p:sp>
        <p:nvSpPr>
          <p:cNvPr id="2" name="Title 1">
            <a:extLst>
              <a:ext uri="{FF2B5EF4-FFF2-40B4-BE49-F238E27FC236}">
                <a16:creationId xmlns:a16="http://schemas.microsoft.com/office/drawing/2014/main" id="{D38B16A1-BB93-2314-86AF-716E63BCCE5E}"/>
              </a:ext>
            </a:extLst>
          </p:cNvPr>
          <p:cNvSpPr>
            <a:spLocks noGrp="1"/>
          </p:cNvSpPr>
          <p:nvPr>
            <p:ph type="title"/>
          </p:nvPr>
        </p:nvSpPr>
        <p:spPr>
          <a:xfrm>
            <a:off x="1022546" y="848668"/>
            <a:ext cx="16242908" cy="828235"/>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Balanced Scorecard Examples in Action, 1 of 2</a:t>
            </a:r>
            <a:endParaRPr lang="en-IN" sz="3714" b="1" dirty="0">
              <a:solidFill>
                <a:srgbClr val="54152A"/>
              </a:solidFill>
              <a:latin typeface="Public Sans"/>
              <a:sym typeface="Arial"/>
            </a:endParaRPr>
          </a:p>
        </p:txBody>
      </p:sp>
      <p:cxnSp>
        <p:nvCxnSpPr>
          <p:cNvPr id="246" name="Google Shape;246;g3633b0bacc7_0_119">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3B146813-0C71-296F-AC4B-1688E66D95C7}"/>
              </a:ext>
            </a:extLst>
          </p:cNvPr>
          <p:cNvSpPr>
            <a:spLocks noGrp="1"/>
          </p:cNvSpPr>
          <p:nvPr>
            <p:ph sz="quarter" idx="10"/>
          </p:nvPr>
        </p:nvSpPr>
        <p:spPr>
          <a:xfrm>
            <a:off x="1022546" y="2244087"/>
            <a:ext cx="14936700" cy="6715958"/>
          </a:xfrm>
          <a:noFill/>
          <a:ln>
            <a:noFill/>
          </a:ln>
        </p:spPr>
        <p:txBody>
          <a:bodyPr spcFirstLastPara="1" wrap="square" lIns="91425" tIns="91425" rIns="91425" bIns="91425" anchor="t" anchorCtr="0">
            <a:spAutoFit/>
          </a:bodyPr>
          <a:lstStyle/>
          <a:p>
            <a:pPr marL="0">
              <a:spcBef>
                <a:spcPts val="0"/>
              </a:spcBef>
              <a:buClr>
                <a:srgbClr val="000000"/>
              </a:buClr>
            </a:pPr>
            <a:r>
              <a:rPr lang="en-US" sz="2400" b="1" dirty="0">
                <a:solidFill>
                  <a:srgbClr val="000000"/>
                </a:solidFill>
                <a:latin typeface="Playfair Display"/>
                <a:sym typeface="Playfair Display"/>
              </a:rPr>
              <a:t>📈 Customer Focus</a:t>
            </a:r>
          </a:p>
          <a:p>
            <a:pPr marL="0">
              <a:spcBef>
                <a:spcPts val="0"/>
              </a:spcBef>
              <a:buClr>
                <a:srgbClr val="000000"/>
              </a:buClr>
            </a:pPr>
            <a:endParaRPr lang="en-US" sz="2400" b="1" dirty="0">
              <a:solidFill>
                <a:srgbClr val="000000"/>
              </a:solidFill>
              <a:latin typeface="Playfair Display"/>
              <a:sym typeface="Playfair Display"/>
            </a:endParaRPr>
          </a:p>
          <a:p>
            <a:pPr marL="0">
              <a:spcBef>
                <a:spcPts val="0"/>
              </a:spcBef>
              <a:buClr>
                <a:srgbClr val="000000"/>
              </a:buClr>
            </a:pPr>
            <a:r>
              <a:rPr lang="en-US" sz="2400" dirty="0">
                <a:solidFill>
                  <a:srgbClr val="000000"/>
                </a:solidFill>
                <a:latin typeface="Playfair Display"/>
                <a:sym typeface="Playfair Display"/>
              </a:rPr>
              <a:t>Amazon uses Prime to boost loyalty and repeat purchases</a:t>
            </a:r>
          </a:p>
          <a:p>
            <a:pPr marL="0">
              <a:spcBef>
                <a:spcPts val="0"/>
              </a:spcBef>
              <a:buClr>
                <a:srgbClr val="000000"/>
              </a:buClr>
            </a:pPr>
            <a:endParaRPr lang="en-US" sz="2400" dirty="0">
              <a:solidFill>
                <a:srgbClr val="000000"/>
              </a:solidFill>
              <a:latin typeface="Playfair Display"/>
              <a:sym typeface="Playfair Display"/>
            </a:endParaRPr>
          </a:p>
          <a:p>
            <a:pPr marL="0">
              <a:spcBef>
                <a:spcPts val="0"/>
              </a:spcBef>
              <a:buClr>
                <a:srgbClr val="000000"/>
              </a:buClr>
            </a:pPr>
            <a:r>
              <a:rPr lang="en-US" sz="2400" dirty="0">
                <a:solidFill>
                  <a:srgbClr val="000000"/>
                </a:solidFill>
                <a:latin typeface="Playfair Display"/>
                <a:sym typeface="Playfair Display"/>
              </a:rPr>
              <a:t>Tracks satisfaction via reviews and custom-tailored offerings</a:t>
            </a:r>
          </a:p>
          <a:p>
            <a:pPr marL="0">
              <a:spcBef>
                <a:spcPts val="0"/>
              </a:spcBef>
              <a:buClr>
                <a:srgbClr val="000000"/>
              </a:buClr>
            </a:pPr>
            <a:endParaRPr lang="en-US" sz="2400" b="1" dirty="0">
              <a:solidFill>
                <a:srgbClr val="000000"/>
              </a:solidFill>
              <a:latin typeface="Playfair Display"/>
              <a:sym typeface="Playfair Display"/>
            </a:endParaRPr>
          </a:p>
          <a:p>
            <a:pPr marL="0">
              <a:spcBef>
                <a:spcPts val="0"/>
              </a:spcBef>
              <a:buClr>
                <a:srgbClr val="000000"/>
              </a:buClr>
            </a:pPr>
            <a:r>
              <a:rPr lang="en-US" sz="2400" b="1" dirty="0">
                <a:solidFill>
                  <a:srgbClr val="000000"/>
                </a:solidFill>
                <a:latin typeface="Playfair Display"/>
                <a:sym typeface="Playfair Display"/>
              </a:rPr>
              <a:t>⚙️ Internal Efficiency</a:t>
            </a:r>
          </a:p>
          <a:p>
            <a:pPr marL="0">
              <a:spcBef>
                <a:spcPts val="0"/>
              </a:spcBef>
              <a:buClr>
                <a:srgbClr val="000000"/>
              </a:buClr>
            </a:pPr>
            <a:endParaRPr lang="en-US" sz="2400" b="1" dirty="0">
              <a:solidFill>
                <a:srgbClr val="000000"/>
              </a:solidFill>
              <a:latin typeface="Playfair Display"/>
              <a:sym typeface="Playfair Display"/>
            </a:endParaRPr>
          </a:p>
          <a:p>
            <a:pPr marL="0">
              <a:spcBef>
                <a:spcPts val="0"/>
              </a:spcBef>
              <a:buClr>
                <a:srgbClr val="000000"/>
              </a:buClr>
            </a:pPr>
            <a:r>
              <a:rPr lang="en-US" sz="2400" dirty="0">
                <a:solidFill>
                  <a:srgbClr val="000000"/>
                </a:solidFill>
                <a:latin typeface="Playfair Display"/>
                <a:sym typeface="Playfair Display"/>
              </a:rPr>
              <a:t>Toyota applies lean manufacturing to minimize waste and increase speed</a:t>
            </a:r>
          </a:p>
          <a:p>
            <a:pPr marL="0">
              <a:spcBef>
                <a:spcPts val="0"/>
              </a:spcBef>
              <a:buClr>
                <a:srgbClr val="000000"/>
              </a:buClr>
            </a:pPr>
            <a:endParaRPr lang="en-US" sz="2400" dirty="0">
              <a:solidFill>
                <a:srgbClr val="000000"/>
              </a:solidFill>
              <a:latin typeface="Playfair Display"/>
              <a:sym typeface="Playfair Display"/>
            </a:endParaRPr>
          </a:p>
          <a:p>
            <a:pPr marL="0">
              <a:spcBef>
                <a:spcPts val="0"/>
              </a:spcBef>
              <a:buClr>
                <a:srgbClr val="000000"/>
              </a:buClr>
            </a:pPr>
            <a:r>
              <a:rPr lang="en-US" sz="2400" dirty="0">
                <a:solidFill>
                  <a:srgbClr val="000000"/>
                </a:solidFill>
                <a:latin typeface="Playfair Display"/>
                <a:sym typeface="Playfair Display"/>
              </a:rPr>
              <a:t>Focus on consistent delivery and quality improvement</a:t>
            </a:r>
          </a:p>
          <a:p>
            <a:pPr marL="0">
              <a:spcBef>
                <a:spcPts val="0"/>
              </a:spcBef>
              <a:buClr>
                <a:srgbClr val="000000"/>
              </a:buClr>
            </a:pPr>
            <a:endParaRPr lang="en-US" sz="2400" b="1" dirty="0">
              <a:solidFill>
                <a:srgbClr val="000000"/>
              </a:solidFill>
              <a:latin typeface="Playfair Display"/>
              <a:sym typeface="Playfair Display"/>
            </a:endParaRPr>
          </a:p>
          <a:p>
            <a:pPr marL="0">
              <a:spcBef>
                <a:spcPts val="0"/>
              </a:spcBef>
              <a:buClr>
                <a:srgbClr val="000000"/>
              </a:buClr>
            </a:pPr>
            <a:r>
              <a:rPr lang="en-US" sz="2400" b="1" dirty="0">
                <a:solidFill>
                  <a:srgbClr val="000000"/>
                </a:solidFill>
                <a:latin typeface="Playfair Display"/>
                <a:sym typeface="Playfair Display"/>
              </a:rPr>
              <a:t>🎧 Learning &amp; Innovation</a:t>
            </a:r>
          </a:p>
          <a:p>
            <a:pPr marL="0">
              <a:spcBef>
                <a:spcPts val="0"/>
              </a:spcBef>
              <a:buClr>
                <a:srgbClr val="000000"/>
              </a:buClr>
            </a:pPr>
            <a:endParaRPr lang="en-US" sz="2400" b="1" dirty="0">
              <a:solidFill>
                <a:srgbClr val="000000"/>
              </a:solidFill>
              <a:latin typeface="Playfair Display"/>
              <a:sym typeface="Playfair Display"/>
            </a:endParaRPr>
          </a:p>
          <a:p>
            <a:pPr marL="0">
              <a:spcBef>
                <a:spcPts val="0"/>
              </a:spcBef>
              <a:buClr>
                <a:srgbClr val="000000"/>
              </a:buClr>
            </a:pPr>
            <a:r>
              <a:rPr lang="en-US" sz="2400" dirty="0">
                <a:solidFill>
                  <a:srgbClr val="000000"/>
                </a:solidFill>
                <a:latin typeface="Playfair Display"/>
                <a:sym typeface="Playfair Display"/>
              </a:rPr>
              <a:t>Google promotes continuous upskilling, encouraging creativity and adaptability</a:t>
            </a:r>
          </a:p>
          <a:p>
            <a:pPr marL="0">
              <a:spcBef>
                <a:spcPts val="0"/>
              </a:spcBef>
              <a:buClr>
                <a:srgbClr val="000000"/>
              </a:buClr>
            </a:pPr>
            <a:endParaRPr lang="en-US" sz="2400" dirty="0">
              <a:solidFill>
                <a:srgbClr val="000000"/>
              </a:solidFill>
              <a:latin typeface="Playfair Display"/>
              <a:sym typeface="Playfair Display"/>
            </a:endParaRPr>
          </a:p>
          <a:p>
            <a:pPr marL="0">
              <a:spcBef>
                <a:spcPts val="0"/>
              </a:spcBef>
              <a:buClr>
                <a:srgbClr val="000000"/>
              </a:buClr>
            </a:pPr>
            <a:r>
              <a:rPr lang="en-US" sz="2400" dirty="0">
                <a:solidFill>
                  <a:srgbClr val="000000"/>
                </a:solidFill>
                <a:latin typeface="Playfair Display"/>
                <a:sym typeface="Playfair Display"/>
              </a:rPr>
              <a:t>Measures success by tech launches and employee development</a:t>
            </a:r>
          </a:p>
        </p:txBody>
      </p:sp>
      <p:sp>
        <p:nvSpPr>
          <p:cNvPr id="247" name="Google Shape;247;g3633b0bacc7_0_119">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698425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15"/>
        <p:cNvGrpSpPr/>
        <p:nvPr/>
      </p:nvGrpSpPr>
      <p:grpSpPr>
        <a:xfrm>
          <a:off x="0" y="0"/>
          <a:ext cx="0" cy="0"/>
          <a:chOff x="0" y="0"/>
          <a:chExt cx="0" cy="0"/>
        </a:xfrm>
      </p:grpSpPr>
      <p:sp>
        <p:nvSpPr>
          <p:cNvPr id="2" name="Title 1">
            <a:extLst>
              <a:ext uri="{FF2B5EF4-FFF2-40B4-BE49-F238E27FC236}">
                <a16:creationId xmlns:a16="http://schemas.microsoft.com/office/drawing/2014/main" id="{C21E295E-0623-D538-AA19-46235C847B9E}"/>
              </a:ext>
            </a:extLst>
          </p:cNvPr>
          <p:cNvSpPr>
            <a:spLocks noGrp="1"/>
          </p:cNvSpPr>
          <p:nvPr>
            <p:ph type="title"/>
          </p:nvPr>
        </p:nvSpPr>
        <p:spPr>
          <a:xfrm>
            <a:off x="1006871" y="954734"/>
            <a:ext cx="16274258"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Learning Objectives, 2 of 2</a:t>
            </a:r>
            <a:endParaRPr lang="en-IN" sz="3714" b="1" dirty="0">
              <a:solidFill>
                <a:srgbClr val="54152A"/>
              </a:solidFill>
              <a:latin typeface="Public Sans"/>
              <a:sym typeface="Arial"/>
            </a:endParaRPr>
          </a:p>
        </p:txBody>
      </p:sp>
      <p:cxnSp>
        <p:nvCxnSpPr>
          <p:cNvPr id="117" name="Google Shape;117;g370678dc45d_0_98">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68EB1046-62E7-D4E7-7334-5DEECF29969D}"/>
              </a:ext>
            </a:extLst>
          </p:cNvPr>
          <p:cNvSpPr>
            <a:spLocks noGrp="1"/>
          </p:cNvSpPr>
          <p:nvPr>
            <p:ph sz="quarter" idx="10"/>
          </p:nvPr>
        </p:nvSpPr>
        <p:spPr>
          <a:xfrm>
            <a:off x="914399" y="2094290"/>
            <a:ext cx="16410272" cy="5617361"/>
          </a:xfrm>
        </p:spPr>
        <p:txBody>
          <a:bodyPr>
            <a:normAutofit/>
          </a:bodyPr>
          <a:lstStyle/>
          <a:p>
            <a:pPr marL="0" lvl="0" indent="0">
              <a:lnSpc>
                <a:spcPct val="110000"/>
              </a:lnSpc>
              <a:spcBef>
                <a:spcPts val="0"/>
              </a:spcBef>
              <a:buNone/>
            </a:pPr>
            <a:r>
              <a:rPr lang="en-US" dirty="0">
                <a:solidFill>
                  <a:srgbClr val="2B2C30"/>
                </a:solidFill>
                <a:latin typeface="Playfair Display"/>
                <a:sym typeface="Playfair Display"/>
              </a:rPr>
              <a:t>You will be equipped to analyze a firm’s:</a:t>
            </a:r>
          </a:p>
          <a:p>
            <a:pPr marL="0" lvl="0" indent="0">
              <a:spcBef>
                <a:spcPts val="0"/>
              </a:spcBef>
              <a:buNone/>
            </a:pPr>
            <a:endParaRPr lang="en-US" dirty="0">
              <a:solidFill>
                <a:srgbClr val="2B2C30"/>
              </a:solidFill>
              <a:latin typeface="Playfair Display"/>
              <a:sym typeface="Playfair Display"/>
            </a:endParaRPr>
          </a:p>
          <a:p>
            <a:pPr marL="791145" lvl="1" indent="-514350">
              <a:lnSpc>
                <a:spcPct val="183000"/>
              </a:lnSpc>
              <a:spcBef>
                <a:spcPts val="0"/>
              </a:spcBef>
              <a:buClr>
                <a:srgbClr val="2B2C30"/>
              </a:buClr>
              <a:buSzPts val="3200"/>
              <a:buFont typeface="+mj-lt"/>
              <a:buAutoNum type="arabicPeriod"/>
            </a:pPr>
            <a:r>
              <a:rPr lang="en-US" sz="3200" dirty="0">
                <a:solidFill>
                  <a:srgbClr val="2B2C30"/>
                </a:solidFill>
                <a:latin typeface="Playfair Display"/>
                <a:sym typeface="Playfair Display"/>
              </a:rPr>
              <a:t>Mission, purpose, vision, and values</a:t>
            </a:r>
          </a:p>
          <a:p>
            <a:pPr marL="791145" lvl="1" indent="-514350">
              <a:lnSpc>
                <a:spcPct val="183000"/>
              </a:lnSpc>
              <a:spcBef>
                <a:spcPts val="0"/>
              </a:spcBef>
              <a:buClr>
                <a:srgbClr val="2B2C30"/>
              </a:buClr>
              <a:buSzPts val="3200"/>
              <a:buFont typeface="+mj-lt"/>
              <a:buAutoNum type="arabicPeriod"/>
            </a:pPr>
            <a:r>
              <a:rPr lang="en-US" sz="3200" dirty="0">
                <a:solidFill>
                  <a:srgbClr val="2B2C30"/>
                </a:solidFill>
                <a:latin typeface="Playfair Display"/>
                <a:sym typeface="Playfair Display"/>
              </a:rPr>
              <a:t>Financial position</a:t>
            </a:r>
          </a:p>
          <a:p>
            <a:pPr marL="791145" lvl="1" indent="-514350">
              <a:lnSpc>
                <a:spcPct val="183000"/>
              </a:lnSpc>
              <a:spcBef>
                <a:spcPts val="0"/>
              </a:spcBef>
              <a:buClr>
                <a:srgbClr val="2B2C30"/>
              </a:buClr>
              <a:buSzPts val="3200"/>
              <a:buFont typeface="+mj-lt"/>
              <a:buAutoNum type="arabicPeriod"/>
            </a:pPr>
            <a:r>
              <a:rPr lang="en-US" sz="3200" dirty="0">
                <a:solidFill>
                  <a:srgbClr val="2B2C30"/>
                </a:solidFill>
                <a:latin typeface="Playfair Display"/>
                <a:sym typeface="Playfair Display"/>
              </a:rPr>
              <a:t>Market position</a:t>
            </a:r>
          </a:p>
          <a:p>
            <a:pPr marL="791145" lvl="1" indent="-514350">
              <a:lnSpc>
                <a:spcPct val="183000"/>
              </a:lnSpc>
              <a:spcBef>
                <a:spcPts val="0"/>
              </a:spcBef>
              <a:buClr>
                <a:srgbClr val="2B2C30"/>
              </a:buClr>
              <a:buSzPts val="3200"/>
              <a:buFont typeface="+mj-lt"/>
              <a:buAutoNum type="arabicPeriod"/>
            </a:pPr>
            <a:r>
              <a:rPr lang="en-US" sz="3200" dirty="0">
                <a:solidFill>
                  <a:srgbClr val="2B2C30"/>
                </a:solidFill>
                <a:latin typeface="Playfair Display"/>
                <a:sym typeface="Playfair Display"/>
              </a:rPr>
              <a:t>Other relevant quantitative data</a:t>
            </a:r>
          </a:p>
          <a:p>
            <a:pPr marL="791145" lvl="1" indent="-514350">
              <a:lnSpc>
                <a:spcPct val="183000"/>
              </a:lnSpc>
              <a:spcBef>
                <a:spcPts val="0"/>
              </a:spcBef>
              <a:buClr>
                <a:srgbClr val="2B2C30"/>
              </a:buClr>
              <a:buSzPts val="3200"/>
              <a:buFont typeface="+mj-lt"/>
              <a:buAutoNum type="arabicPeriod"/>
            </a:pPr>
            <a:r>
              <a:rPr lang="en-US" sz="3200" dirty="0">
                <a:solidFill>
                  <a:srgbClr val="2B2C30"/>
                </a:solidFill>
                <a:latin typeface="Playfair Display"/>
                <a:sym typeface="Playfair Display"/>
              </a:rPr>
              <a:t>Balanced scorecard</a:t>
            </a:r>
          </a:p>
        </p:txBody>
      </p:sp>
      <p:sp>
        <p:nvSpPr>
          <p:cNvPr id="119" name="Google Shape;119;g370678dc45d_0_98">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218820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52"/>
        <p:cNvGrpSpPr/>
        <p:nvPr/>
      </p:nvGrpSpPr>
      <p:grpSpPr>
        <a:xfrm>
          <a:off x="0" y="0"/>
          <a:ext cx="0" cy="0"/>
          <a:chOff x="0" y="0"/>
          <a:chExt cx="0" cy="0"/>
        </a:xfrm>
      </p:grpSpPr>
      <p:sp>
        <p:nvSpPr>
          <p:cNvPr id="2" name="Title 1">
            <a:extLst>
              <a:ext uri="{FF2B5EF4-FFF2-40B4-BE49-F238E27FC236}">
                <a16:creationId xmlns:a16="http://schemas.microsoft.com/office/drawing/2014/main" id="{33394D56-22C3-29E6-AFC7-869C5122A486}"/>
              </a:ext>
            </a:extLst>
          </p:cNvPr>
          <p:cNvSpPr>
            <a:spLocks noGrp="1"/>
          </p:cNvSpPr>
          <p:nvPr>
            <p:ph type="title"/>
          </p:nvPr>
        </p:nvSpPr>
        <p:spPr>
          <a:xfrm>
            <a:off x="1022545" y="835250"/>
            <a:ext cx="16230599" cy="800219"/>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Balanced Scorecard Examples in Action, 2 of 2</a:t>
            </a:r>
            <a:endParaRPr lang="en-IN" sz="3714" b="1" dirty="0">
              <a:solidFill>
                <a:srgbClr val="54152A"/>
              </a:solidFill>
              <a:latin typeface="Public Sans"/>
              <a:sym typeface="Arial"/>
            </a:endParaRPr>
          </a:p>
        </p:txBody>
      </p:sp>
      <p:cxnSp>
        <p:nvCxnSpPr>
          <p:cNvPr id="254" name="Google Shape;254;g3633b0bacc7_0_129">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9419030-85EA-947B-09CA-460E4DCC428C}"/>
              </a:ext>
            </a:extLst>
          </p:cNvPr>
          <p:cNvSpPr>
            <a:spLocks noGrp="1"/>
          </p:cNvSpPr>
          <p:nvPr>
            <p:ph sz="quarter" idx="10"/>
          </p:nvPr>
        </p:nvSpPr>
        <p:spPr>
          <a:xfrm>
            <a:off x="1022544" y="2249695"/>
            <a:ext cx="14936700" cy="5635743"/>
          </a:xfrm>
          <a:noFill/>
          <a:ln>
            <a:noFill/>
          </a:ln>
        </p:spPr>
        <p:txBody>
          <a:bodyPr spcFirstLastPara="1" wrap="square" lIns="91425" tIns="91425" rIns="91425" bIns="91425" anchor="t" anchorCtr="0">
            <a:spAutoFit/>
          </a:bodyPr>
          <a:lstStyle/>
          <a:p>
            <a:pPr marL="0">
              <a:lnSpc>
                <a:spcPct val="164000"/>
              </a:lnSpc>
              <a:spcBef>
                <a:spcPts val="0"/>
              </a:spcBef>
              <a:buClr>
                <a:srgbClr val="000000"/>
              </a:buClr>
            </a:pPr>
            <a:r>
              <a:rPr lang="en-US" sz="2400" b="1" dirty="0">
                <a:solidFill>
                  <a:srgbClr val="000000"/>
                </a:solidFill>
                <a:latin typeface="Playfair Display"/>
                <a:sym typeface="Playfair Display"/>
              </a:rPr>
              <a:t>Scorecard Dimension -&gt; Reflective Questions</a:t>
            </a:r>
          </a:p>
          <a:p>
            <a:pPr marL="0">
              <a:lnSpc>
                <a:spcPct val="164000"/>
              </a:lnSpc>
              <a:spcBef>
                <a:spcPts val="0"/>
              </a:spcBef>
              <a:buClr>
                <a:srgbClr val="000000"/>
              </a:buClr>
            </a:pPr>
            <a:r>
              <a:rPr lang="en-US" sz="2400" b="1" dirty="0">
                <a:solidFill>
                  <a:srgbClr val="000000"/>
                </a:solidFill>
                <a:latin typeface="Playfair Display"/>
                <a:sym typeface="Playfair Display SemiBold"/>
              </a:rPr>
              <a:t>💸 </a:t>
            </a:r>
            <a:r>
              <a:rPr lang="en-US" sz="2400" dirty="0">
                <a:solidFill>
                  <a:srgbClr val="000000"/>
                </a:solidFill>
                <a:latin typeface="Playfair Display"/>
                <a:sym typeface="Playfair Display SemiBold"/>
              </a:rPr>
              <a:t>Financial</a:t>
            </a:r>
            <a:endParaRPr lang="en-US" sz="2400" dirty="0">
              <a:solidFill>
                <a:srgbClr val="000000"/>
              </a:solidFill>
              <a:latin typeface="Playfair Display"/>
              <a:sym typeface="Playfair Display"/>
            </a:endParaRPr>
          </a:p>
          <a:p>
            <a:pPr marL="0">
              <a:lnSpc>
                <a:spcPct val="164000"/>
              </a:lnSpc>
              <a:spcBef>
                <a:spcPts val="0"/>
              </a:spcBef>
              <a:buClr>
                <a:srgbClr val="000000"/>
              </a:buClr>
            </a:pPr>
            <a:r>
              <a:rPr lang="en-US" sz="2400" dirty="0">
                <a:solidFill>
                  <a:srgbClr val="000000"/>
                </a:solidFill>
                <a:latin typeface="Playfair Display"/>
                <a:sym typeface="Playfair Display"/>
              </a:rPr>
              <a:t>What are my goals for financial stability post-grad? Student debt? Savings? Credit readiness?</a:t>
            </a:r>
          </a:p>
          <a:p>
            <a:pPr marL="0">
              <a:lnSpc>
                <a:spcPct val="164000"/>
              </a:lnSpc>
              <a:spcBef>
                <a:spcPts val="0"/>
              </a:spcBef>
              <a:buClr>
                <a:srgbClr val="000000"/>
              </a:buClr>
            </a:pPr>
            <a:r>
              <a:rPr lang="en-US" sz="2400" dirty="0">
                <a:solidFill>
                  <a:srgbClr val="000000"/>
                </a:solidFill>
                <a:latin typeface="Playfair Display"/>
                <a:sym typeface="Playfair Display SemiBold"/>
              </a:rPr>
              <a:t>📈 Customer Network</a:t>
            </a:r>
            <a:endParaRPr lang="en-US" sz="2400" dirty="0">
              <a:solidFill>
                <a:srgbClr val="000000"/>
              </a:solidFill>
              <a:latin typeface="Playfair Display"/>
              <a:sym typeface="Playfair Display"/>
            </a:endParaRPr>
          </a:p>
          <a:p>
            <a:pPr marL="0">
              <a:lnSpc>
                <a:spcPct val="164000"/>
              </a:lnSpc>
              <a:spcBef>
                <a:spcPts val="0"/>
              </a:spcBef>
              <a:buClr>
                <a:srgbClr val="000000"/>
              </a:buClr>
            </a:pPr>
            <a:r>
              <a:rPr lang="en-US" sz="2400" dirty="0">
                <a:solidFill>
                  <a:srgbClr val="000000"/>
                </a:solidFill>
                <a:latin typeface="Playfair Display"/>
                <a:sym typeface="Playfair Display"/>
              </a:rPr>
              <a:t>Who is in my network? How can I grow and engage my LinkedIn, mentors, or peers?</a:t>
            </a:r>
          </a:p>
          <a:p>
            <a:pPr marL="0">
              <a:lnSpc>
                <a:spcPct val="164000"/>
              </a:lnSpc>
              <a:spcBef>
                <a:spcPts val="0"/>
              </a:spcBef>
              <a:buClr>
                <a:srgbClr val="000000"/>
              </a:buClr>
            </a:pPr>
            <a:r>
              <a:rPr lang="en-US" sz="2400" dirty="0">
                <a:solidFill>
                  <a:srgbClr val="000000"/>
                </a:solidFill>
                <a:latin typeface="Playfair Display"/>
                <a:sym typeface="Playfair Display SemiBold"/>
              </a:rPr>
              <a:t>⚙️ Internal Processes</a:t>
            </a:r>
            <a:endParaRPr lang="en-US" sz="2400" dirty="0">
              <a:solidFill>
                <a:srgbClr val="000000"/>
              </a:solidFill>
              <a:latin typeface="Playfair Display"/>
              <a:sym typeface="Playfair Display"/>
            </a:endParaRPr>
          </a:p>
          <a:p>
            <a:pPr marL="0">
              <a:lnSpc>
                <a:spcPct val="164000"/>
              </a:lnSpc>
              <a:spcBef>
                <a:spcPts val="0"/>
              </a:spcBef>
              <a:buClr>
                <a:srgbClr val="000000"/>
              </a:buClr>
            </a:pPr>
            <a:r>
              <a:rPr lang="en-US" sz="2400" dirty="0">
                <a:solidFill>
                  <a:srgbClr val="000000"/>
                </a:solidFill>
                <a:latin typeface="Playfair Display"/>
                <a:sym typeface="Playfair Display"/>
              </a:rPr>
              <a:t>How efficiently do I work/study? How has that improved? What habits improve my output or collaboration?</a:t>
            </a:r>
          </a:p>
          <a:p>
            <a:pPr marL="0">
              <a:lnSpc>
                <a:spcPct val="164000"/>
              </a:lnSpc>
              <a:spcBef>
                <a:spcPts val="0"/>
              </a:spcBef>
              <a:buClr>
                <a:srgbClr val="000000"/>
              </a:buClr>
            </a:pPr>
            <a:r>
              <a:rPr lang="en-US" sz="2400" dirty="0">
                <a:solidFill>
                  <a:srgbClr val="000000"/>
                </a:solidFill>
                <a:latin typeface="Playfair Display"/>
                <a:sym typeface="Playfair Display SemiBold"/>
              </a:rPr>
              <a:t>🎧 Learning &amp; Growth</a:t>
            </a:r>
            <a:endParaRPr lang="en-US" sz="2400" dirty="0">
              <a:solidFill>
                <a:srgbClr val="000000"/>
              </a:solidFill>
              <a:latin typeface="Playfair Display"/>
              <a:sym typeface="Playfair Display"/>
            </a:endParaRPr>
          </a:p>
          <a:p>
            <a:pPr marL="0">
              <a:lnSpc>
                <a:spcPct val="164000"/>
              </a:lnSpc>
              <a:spcBef>
                <a:spcPts val="0"/>
              </a:spcBef>
              <a:buClr>
                <a:srgbClr val="000000"/>
              </a:buClr>
            </a:pPr>
            <a:r>
              <a:rPr lang="en-US" sz="2400" dirty="0">
                <a:solidFill>
                  <a:srgbClr val="000000"/>
                </a:solidFill>
                <a:latin typeface="Playfair Display"/>
                <a:sym typeface="Playfair Display"/>
              </a:rPr>
              <a:t>What skills or credentials am I building? How do my lifestyle choices support future success?</a:t>
            </a:r>
          </a:p>
        </p:txBody>
      </p:sp>
      <p:sp>
        <p:nvSpPr>
          <p:cNvPr id="4" name="Content Placeholder 3">
            <a:extLst>
              <a:ext uri="{FF2B5EF4-FFF2-40B4-BE49-F238E27FC236}">
                <a16:creationId xmlns:a16="http://schemas.microsoft.com/office/drawing/2014/main" id="{0EEED2B8-ACF3-7FFC-23A7-8E67B0F0FC9D}"/>
              </a:ext>
            </a:extLst>
          </p:cNvPr>
          <p:cNvSpPr>
            <a:spLocks noGrp="1"/>
          </p:cNvSpPr>
          <p:nvPr>
            <p:ph sz="quarter" idx="11"/>
          </p:nvPr>
        </p:nvSpPr>
        <p:spPr>
          <a:xfrm>
            <a:off x="1022544" y="8177785"/>
            <a:ext cx="12504770" cy="1760869"/>
          </a:xfrm>
          <a:noFill/>
          <a:ln>
            <a:noFill/>
          </a:ln>
        </p:spPr>
        <p:txBody>
          <a:bodyPr spcFirstLastPara="1" wrap="square" lIns="91425" tIns="91425" rIns="91425" bIns="91425" anchor="t" anchorCtr="0">
            <a:spAutoFit/>
          </a:bodyPr>
          <a:lstStyle/>
          <a:p>
            <a:pPr marL="0">
              <a:lnSpc>
                <a:spcPct val="164000"/>
              </a:lnSpc>
              <a:spcBef>
                <a:spcPts val="1200"/>
              </a:spcBef>
              <a:spcAft>
                <a:spcPts val="1200"/>
              </a:spcAft>
              <a:buClr>
                <a:srgbClr val="000000"/>
              </a:buClr>
            </a:pPr>
            <a:r>
              <a:rPr lang="en-US" sz="2400" b="1" dirty="0">
                <a:latin typeface="Playfair Display"/>
                <a:sym typeface="Playfair Display"/>
              </a:rPr>
              <a:t>📣 Key Takeaway</a:t>
            </a:r>
            <a:br>
              <a:rPr lang="en-US" sz="2400" b="1" dirty="0">
                <a:latin typeface="Playfair Display"/>
                <a:sym typeface="Playfair Display"/>
              </a:rPr>
            </a:br>
            <a:r>
              <a:rPr lang="en-US" sz="2400" dirty="0">
                <a:latin typeface="Playfair Display"/>
                <a:sym typeface="Playfair Display"/>
              </a:rPr>
              <a:t>The balanced scorecard offers a strategic, multi-lens view of performance for vital for organizations and individuals alike.</a:t>
            </a:r>
          </a:p>
        </p:txBody>
      </p:sp>
      <p:sp>
        <p:nvSpPr>
          <p:cNvPr id="255" name="Google Shape;255;g3633b0bacc7_0_129">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1746749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61"/>
        <p:cNvGrpSpPr/>
        <p:nvPr/>
      </p:nvGrpSpPr>
      <p:grpSpPr>
        <a:xfrm>
          <a:off x="0" y="0"/>
          <a:ext cx="0" cy="0"/>
          <a:chOff x="0" y="0"/>
          <a:chExt cx="0" cy="0"/>
        </a:xfrm>
      </p:grpSpPr>
      <p:sp>
        <p:nvSpPr>
          <p:cNvPr id="2" name="Title 1">
            <a:extLst>
              <a:ext uri="{FF2B5EF4-FFF2-40B4-BE49-F238E27FC236}">
                <a16:creationId xmlns:a16="http://schemas.microsoft.com/office/drawing/2014/main" id="{6662BA81-0129-B02E-BBA1-868E66458376}"/>
              </a:ext>
            </a:extLst>
          </p:cNvPr>
          <p:cNvSpPr>
            <a:spLocks noGrp="1"/>
          </p:cNvSpPr>
          <p:nvPr>
            <p:ph type="title"/>
          </p:nvPr>
        </p:nvSpPr>
        <p:spPr>
          <a:xfrm>
            <a:off x="1022545" y="835250"/>
            <a:ext cx="16230599" cy="905519"/>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Competitive Advantage</a:t>
            </a:r>
            <a:endParaRPr lang="en-IN" sz="3714" b="1" dirty="0">
              <a:solidFill>
                <a:srgbClr val="54152A"/>
              </a:solidFill>
              <a:latin typeface="Public Sans"/>
              <a:sym typeface="Arial"/>
            </a:endParaRPr>
          </a:p>
        </p:txBody>
      </p:sp>
      <p:cxnSp>
        <p:nvCxnSpPr>
          <p:cNvPr id="263" name="Google Shape;263;g37097d46719_0_1">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C9AA0663-A8F3-02C9-9567-BBAA37DB8CC7}"/>
              </a:ext>
            </a:extLst>
          </p:cNvPr>
          <p:cNvSpPr>
            <a:spLocks noGrp="1"/>
          </p:cNvSpPr>
          <p:nvPr>
            <p:ph sz="quarter" idx="10"/>
          </p:nvPr>
        </p:nvSpPr>
        <p:spPr>
          <a:xfrm>
            <a:off x="1022544" y="2220683"/>
            <a:ext cx="16236751" cy="5736797"/>
          </a:xfrm>
          <a:noFill/>
          <a:ln>
            <a:noFill/>
          </a:ln>
        </p:spPr>
        <p:txBody>
          <a:bodyPr spcFirstLastPara="1" wrap="square" lIns="91425" tIns="91425" rIns="91425" bIns="91425" anchor="t" anchorCtr="0">
            <a:spAutoFit/>
          </a:bodyPr>
          <a:lstStyle/>
          <a:p>
            <a:pPr marL="0">
              <a:lnSpc>
                <a:spcPct val="164000"/>
              </a:lnSpc>
              <a:spcBef>
                <a:spcPts val="0"/>
              </a:spcBef>
              <a:buClr>
                <a:srgbClr val="000000"/>
              </a:buClr>
            </a:pPr>
            <a:r>
              <a:rPr lang="en-US" sz="4400" dirty="0">
                <a:latin typeface="Playfair Display"/>
                <a:sym typeface="Playfair Display"/>
              </a:rPr>
              <a:t>In strategic management, the focus often shifts from these financial measures to the concept of competitive advantage.</a:t>
            </a:r>
          </a:p>
          <a:p>
            <a:pPr marL="0">
              <a:lnSpc>
                <a:spcPct val="164000"/>
              </a:lnSpc>
              <a:spcBef>
                <a:spcPts val="0"/>
              </a:spcBef>
              <a:buClr>
                <a:srgbClr val="000000"/>
              </a:buClr>
            </a:pPr>
            <a:endParaRPr lang="en-US" sz="4400" dirty="0">
              <a:latin typeface="Playfair Display"/>
              <a:sym typeface="Playfair Display"/>
            </a:endParaRPr>
          </a:p>
          <a:p>
            <a:pPr marL="0">
              <a:lnSpc>
                <a:spcPct val="164000"/>
              </a:lnSpc>
              <a:spcBef>
                <a:spcPts val="0"/>
              </a:spcBef>
              <a:buClr>
                <a:srgbClr val="000000"/>
              </a:buClr>
            </a:pPr>
            <a:r>
              <a:rPr lang="en-US" sz="4400" dirty="0">
                <a:latin typeface="Playfair Display"/>
                <a:sym typeface="Playfair Display"/>
              </a:rPr>
              <a:t>A company is said to have a </a:t>
            </a:r>
            <a:r>
              <a:rPr lang="en-US" sz="4400" b="1" dirty="0">
                <a:latin typeface="Playfair Display"/>
                <a:sym typeface="Playfair Display"/>
              </a:rPr>
              <a:t>competitive advantage</a:t>
            </a:r>
            <a:r>
              <a:rPr lang="en-US" sz="4400" dirty="0">
                <a:latin typeface="Playfair Display"/>
                <a:sym typeface="Playfair Display"/>
              </a:rPr>
              <a:t> when its </a:t>
            </a:r>
            <a:r>
              <a:rPr lang="en-US" sz="4400" b="1" dirty="0">
                <a:latin typeface="Playfair Display"/>
                <a:sym typeface="Playfair Display"/>
              </a:rPr>
              <a:t>economic value creation (EVC) exceeds that of its competitors</a:t>
            </a:r>
            <a:r>
              <a:rPr lang="en-US" sz="4400" dirty="0">
                <a:latin typeface="Playfair Display"/>
                <a:sym typeface="Playfair Display"/>
              </a:rPr>
              <a:t>.</a:t>
            </a:r>
          </a:p>
        </p:txBody>
      </p:sp>
      <p:sp>
        <p:nvSpPr>
          <p:cNvPr id="264" name="Google Shape;264;g37097d46719_0_1">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122863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31"/>
        <p:cNvGrpSpPr/>
        <p:nvPr/>
      </p:nvGrpSpPr>
      <p:grpSpPr>
        <a:xfrm>
          <a:off x="0" y="0"/>
          <a:ext cx="0" cy="0"/>
          <a:chOff x="0" y="0"/>
          <a:chExt cx="0" cy="0"/>
        </a:xfrm>
      </p:grpSpPr>
      <p:sp>
        <p:nvSpPr>
          <p:cNvPr id="2" name="Title 1">
            <a:extLst>
              <a:ext uri="{FF2B5EF4-FFF2-40B4-BE49-F238E27FC236}">
                <a16:creationId xmlns:a16="http://schemas.microsoft.com/office/drawing/2014/main" id="{E2E1683D-0A43-5C9A-640B-109F036505A6}"/>
              </a:ext>
            </a:extLst>
          </p:cNvPr>
          <p:cNvSpPr>
            <a:spLocks noGrp="1"/>
          </p:cNvSpPr>
          <p:nvPr>
            <p:ph type="title"/>
          </p:nvPr>
        </p:nvSpPr>
        <p:spPr>
          <a:xfrm>
            <a:off x="1006871" y="913815"/>
            <a:ext cx="16524000" cy="1600438"/>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Competitive Advantage, 1 of 2</a:t>
            </a:r>
            <a:br>
              <a:rPr lang="en-US" sz="3714" b="1" dirty="0">
                <a:solidFill>
                  <a:srgbClr val="54152A"/>
                </a:solidFill>
                <a:latin typeface="Public Sans"/>
                <a:sym typeface="Playfair Display"/>
              </a:rPr>
            </a:br>
            <a:endParaRPr lang="en-IN" sz="3714" b="1" dirty="0">
              <a:solidFill>
                <a:srgbClr val="54152A"/>
              </a:solidFill>
              <a:latin typeface="Public Sans"/>
              <a:sym typeface="Arial"/>
            </a:endParaRPr>
          </a:p>
        </p:txBody>
      </p:sp>
      <p:cxnSp>
        <p:nvCxnSpPr>
          <p:cNvPr id="334" name="Google Shape;334;p19">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60FF50A-3AEC-DB77-D330-EB91CDB26DB6}"/>
                  </a:ext>
                </a:extLst>
              </p:cNvPr>
              <p:cNvSpPr>
                <a:spLocks noGrp="1"/>
              </p:cNvSpPr>
              <p:nvPr>
                <p:ph sz="quarter" idx="10"/>
              </p:nvPr>
            </p:nvSpPr>
            <p:spPr>
              <a:xfrm>
                <a:off x="1006871" y="2061027"/>
                <a:ext cx="16274258" cy="3346557"/>
              </a:xfrm>
              <a:noFill/>
              <a:ln>
                <a:noFill/>
              </a:ln>
            </p:spPr>
            <p:txBody>
              <a:bodyPr spcFirstLastPara="1" wrap="square" lIns="0" tIns="0" rIns="0" bIns="0" anchor="t" anchorCtr="0">
                <a:spAutoFit/>
              </a:bodyPr>
              <a:lstStyle/>
              <a:p>
                <a:pPr algn="ctr">
                  <a:lnSpc>
                    <a:spcPct val="218472"/>
                  </a:lnSpc>
                  <a:spcBef>
                    <a:spcPts val="0"/>
                  </a:spcBef>
                  <a:buClr>
                    <a:srgbClr val="2B2C30"/>
                  </a:buClr>
                  <a:buSzPts val="3600"/>
                </a:pPr>
                <a:r>
                  <a:rPr lang="en-US" sz="4800" b="1" dirty="0">
                    <a:solidFill>
                      <a:srgbClr val="2B2C30"/>
                    </a:solidFill>
                    <a:latin typeface="Playfair Display"/>
                    <a:sym typeface="Playfair Display"/>
                  </a:rPr>
                  <a:t>Competitive Advantage =</a:t>
                </a:r>
              </a:p>
              <a:p>
                <a:pPr algn="ctr">
                  <a:lnSpc>
                    <a:spcPct val="218472"/>
                  </a:lnSpc>
                  <a:spcBef>
                    <a:spcPts val="0"/>
                  </a:spcBef>
                  <a:buClr>
                    <a:srgbClr val="2B2C30"/>
                  </a:buClr>
                  <a:buSzPts val="3600"/>
                </a:pPr>
                <a:r>
                  <a:rPr lang="en-US" sz="4800" b="1" dirty="0">
                    <a:solidFill>
                      <a:srgbClr val="2B2C30"/>
                    </a:solidFill>
                    <a:latin typeface="Playfair Display"/>
                    <a:sym typeface="Playfair Display"/>
                  </a:rPr>
                  <a:t>Firm’s EVC  </a:t>
                </a:r>
                <a14:m>
                  <m:oMath xmlns:m="http://schemas.openxmlformats.org/officeDocument/2006/math">
                    <m:r>
                      <a:rPr lang="en-US" sz="4800" b="1">
                        <a:solidFill>
                          <a:srgbClr val="2B2C30"/>
                        </a:solidFill>
                        <a:latin typeface="Cambria Math" panose="02040503050406030204" pitchFamily="18" charset="0"/>
                        <a:sym typeface="Playfair Display"/>
                      </a:rPr>
                      <m:t>&gt;</m:t>
                    </m:r>
                    <m:sSup>
                      <m:sSupPr>
                        <m:ctrlPr>
                          <a:rPr lang="en-US" sz="4800" b="1" i="1">
                            <a:solidFill>
                              <a:srgbClr val="2B2C30"/>
                            </a:solidFill>
                            <a:latin typeface="Cambria Math" panose="02040503050406030204" pitchFamily="18" charset="0"/>
                            <a:sym typeface="Playfair Display"/>
                          </a:rPr>
                        </m:ctrlPr>
                      </m:sSupPr>
                      <m:e>
                        <m:r>
                          <a:rPr lang="en-US" sz="4800" b="1">
                            <a:solidFill>
                              <a:srgbClr val="2B2C30"/>
                            </a:solidFill>
                            <a:latin typeface="Cambria Math" panose="02040503050406030204" pitchFamily="18" charset="0"/>
                            <a:sym typeface="Playfair Display"/>
                          </a:rPr>
                          <m:t>𝐂𝐨𝐦𝐩𝐞𝐭𝐢𝐭𝐨𝐫𝐬</m:t>
                        </m:r>
                      </m:e>
                      <m:sup>
                        <m:r>
                          <a:rPr lang="en-US" sz="4800" b="1">
                            <a:solidFill>
                              <a:srgbClr val="2B2C30"/>
                            </a:solidFill>
                            <a:latin typeface="Cambria Math" panose="02040503050406030204" pitchFamily="18" charset="0"/>
                            <a:sym typeface="Playfair Display"/>
                          </a:rPr>
                          <m:t>′</m:t>
                        </m:r>
                      </m:sup>
                    </m:sSup>
                    <m:r>
                      <a:rPr lang="en-US" sz="4800" b="1">
                        <a:solidFill>
                          <a:srgbClr val="2B2C30"/>
                        </a:solidFill>
                        <a:latin typeface="Cambria Math" panose="02040503050406030204" pitchFamily="18" charset="0"/>
                        <a:sym typeface="Playfair Display"/>
                      </a:rPr>
                      <m:t>𝐄𝐕𝐂</m:t>
                    </m:r>
                  </m:oMath>
                </a14:m>
                <a:endParaRPr lang="en-US" sz="4800" b="1" dirty="0">
                  <a:solidFill>
                    <a:srgbClr val="2B2C30"/>
                  </a:solidFill>
                  <a:latin typeface="Playfair Display"/>
                  <a:sym typeface="Playfair Display"/>
                </a:endParaRPr>
              </a:p>
            </p:txBody>
          </p:sp>
        </mc:Choice>
        <mc:Fallback xmlns="">
          <p:sp>
            <p:nvSpPr>
              <p:cNvPr id="3" name="Content Placeholder 2">
                <a:extLst>
                  <a:ext uri="{FF2B5EF4-FFF2-40B4-BE49-F238E27FC236}">
                    <a16:creationId xmlns:a16="http://schemas.microsoft.com/office/drawing/2014/main" id="{260FF50A-3AEC-DB77-D330-EB91CDB26DB6}"/>
                  </a:ext>
                </a:extLst>
              </p:cNvPr>
              <p:cNvSpPr>
                <a:spLocks noGrp="1" noRot="1" noChangeAspect="1" noMove="1" noResize="1" noEditPoints="1" noAdjustHandles="1" noChangeArrowheads="1" noChangeShapeType="1" noTextEdit="1"/>
              </p:cNvSpPr>
              <p:nvPr>
                <p:ph sz="quarter" idx="10"/>
              </p:nvPr>
            </p:nvSpPr>
            <p:spPr>
              <a:xfrm>
                <a:off x="1006871" y="2061027"/>
                <a:ext cx="16274258" cy="3346557"/>
              </a:xfrm>
              <a:blipFill>
                <a:blip r:embed="rId3"/>
                <a:stretch>
                  <a:fillRect b="-1457"/>
                </a:stretch>
              </a:blipFill>
              <a:ln>
                <a:noFill/>
              </a:ln>
            </p:spPr>
            <p:txBody>
              <a:bodyPr/>
              <a:lstStyle/>
              <a:p>
                <a:r>
                  <a:rPr lang="en-IN">
                    <a:noFill/>
                  </a:rPr>
                  <a:t> </a:t>
                </a:r>
              </a:p>
            </p:txBody>
          </p:sp>
        </mc:Fallback>
      </mc:AlternateContent>
      <p:sp>
        <p:nvSpPr>
          <p:cNvPr id="335" name="Google Shape;335;p19">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31"/>
        <p:cNvGrpSpPr/>
        <p:nvPr/>
      </p:nvGrpSpPr>
      <p:grpSpPr>
        <a:xfrm>
          <a:off x="0" y="0"/>
          <a:ext cx="0" cy="0"/>
          <a:chOff x="0" y="0"/>
          <a:chExt cx="0" cy="0"/>
        </a:xfrm>
      </p:grpSpPr>
      <p:sp>
        <p:nvSpPr>
          <p:cNvPr id="2" name="Title 1">
            <a:extLst>
              <a:ext uri="{FF2B5EF4-FFF2-40B4-BE49-F238E27FC236}">
                <a16:creationId xmlns:a16="http://schemas.microsoft.com/office/drawing/2014/main" id="{E2E1683D-0A43-5C9A-640B-109F036505A6}"/>
              </a:ext>
            </a:extLst>
          </p:cNvPr>
          <p:cNvSpPr>
            <a:spLocks noGrp="1"/>
          </p:cNvSpPr>
          <p:nvPr>
            <p:ph type="title"/>
          </p:nvPr>
        </p:nvSpPr>
        <p:spPr>
          <a:xfrm>
            <a:off x="1006871" y="913815"/>
            <a:ext cx="16524000" cy="799200"/>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Economic Value Creation (EVC )</a:t>
            </a:r>
          </a:p>
        </p:txBody>
      </p:sp>
      <p:cxnSp>
        <p:nvCxnSpPr>
          <p:cNvPr id="334" name="Google Shape;334;p19">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260FF50A-3AEC-DB77-D330-EB91CDB26DB6}"/>
              </a:ext>
            </a:extLst>
          </p:cNvPr>
          <p:cNvSpPr>
            <a:spLocks noGrp="1"/>
          </p:cNvSpPr>
          <p:nvPr>
            <p:ph sz="quarter" idx="10"/>
          </p:nvPr>
        </p:nvSpPr>
        <p:spPr>
          <a:xfrm>
            <a:off x="1006871" y="2061027"/>
            <a:ext cx="16274258" cy="3346557"/>
          </a:xfrm>
          <a:noFill/>
          <a:ln>
            <a:noFill/>
          </a:ln>
        </p:spPr>
        <p:txBody>
          <a:bodyPr spcFirstLastPara="1" wrap="square" lIns="0" tIns="0" rIns="0" bIns="0" anchor="t" anchorCtr="0">
            <a:spAutoFit/>
          </a:bodyPr>
          <a:lstStyle/>
          <a:p>
            <a:pPr algn="ctr">
              <a:lnSpc>
                <a:spcPct val="218472"/>
              </a:lnSpc>
              <a:spcBef>
                <a:spcPts val="0"/>
              </a:spcBef>
              <a:buClr>
                <a:srgbClr val="2B2C30"/>
              </a:buClr>
              <a:buSzPts val="3600"/>
            </a:pPr>
            <a:r>
              <a:rPr lang="en-US" sz="4800" b="1" dirty="0">
                <a:solidFill>
                  <a:srgbClr val="2B2C30"/>
                </a:solidFill>
                <a:latin typeface="Playfair Display"/>
                <a:sym typeface="Playfair Display"/>
              </a:rPr>
              <a:t>Economic Value Creation (EVC ) = </a:t>
            </a:r>
          </a:p>
          <a:p>
            <a:pPr algn="ctr">
              <a:lnSpc>
                <a:spcPct val="218472"/>
              </a:lnSpc>
              <a:spcBef>
                <a:spcPts val="0"/>
              </a:spcBef>
              <a:buClr>
                <a:srgbClr val="2B2C30"/>
              </a:buClr>
              <a:buSzPts val="3600"/>
            </a:pPr>
            <a:r>
              <a:rPr lang="en-US" sz="4800" b="1" dirty="0">
                <a:solidFill>
                  <a:srgbClr val="2B2C30"/>
                </a:solidFill>
                <a:latin typeface="Playfair Display"/>
                <a:sym typeface="Playfair Display"/>
              </a:rPr>
              <a:t>Customer Willingness to Pay (WTP) − Cost of Production</a:t>
            </a:r>
            <a:endParaRPr lang="en-US" sz="4800" b="1" dirty="0">
              <a:solidFill>
                <a:srgbClr val="2B2C30"/>
              </a:solidFill>
              <a:latin typeface="Playfair Display"/>
              <a:sym typeface="Arial"/>
            </a:endParaRPr>
          </a:p>
        </p:txBody>
      </p:sp>
      <p:sp>
        <p:nvSpPr>
          <p:cNvPr id="335" name="Google Shape;335;p19">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535371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31">
          <a:extLst>
            <a:ext uri="{FF2B5EF4-FFF2-40B4-BE49-F238E27FC236}">
              <a16:creationId xmlns:a16="http://schemas.microsoft.com/office/drawing/2014/main" id="{87709AB4-02AF-65C5-1CC3-40D05B93E3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F6A42F-D069-DB75-7756-AC91FDAF5255}"/>
              </a:ext>
            </a:extLst>
          </p:cNvPr>
          <p:cNvSpPr>
            <a:spLocks noGrp="1"/>
          </p:cNvSpPr>
          <p:nvPr>
            <p:ph type="title"/>
          </p:nvPr>
        </p:nvSpPr>
        <p:spPr>
          <a:xfrm>
            <a:off x="1006871" y="938845"/>
            <a:ext cx="16274258" cy="791811"/>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Competitive Advantage, 2 of 2</a:t>
            </a:r>
            <a:endParaRPr lang="en-IN" sz="3714" b="1" dirty="0">
              <a:solidFill>
                <a:srgbClr val="54152A"/>
              </a:solidFill>
              <a:latin typeface="Public Sans"/>
              <a:sym typeface="Arial"/>
            </a:endParaRPr>
          </a:p>
        </p:txBody>
      </p:sp>
      <p:cxnSp>
        <p:nvCxnSpPr>
          <p:cNvPr id="334" name="Google Shape;334;p19">
            <a:extLst>
              <a:ext uri="{FF2B5EF4-FFF2-40B4-BE49-F238E27FC236}">
                <a16:creationId xmlns:a16="http://schemas.microsoft.com/office/drawing/2014/main" id="{AD6E43EE-F41B-F811-08D7-95039F71C614}"/>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37A45729-14BD-AD5B-C06D-117219DD6AC9}"/>
              </a:ext>
            </a:extLst>
          </p:cNvPr>
          <p:cNvSpPr>
            <a:spLocks noGrp="1"/>
          </p:cNvSpPr>
          <p:nvPr>
            <p:ph sz="quarter" idx="10"/>
          </p:nvPr>
        </p:nvSpPr>
        <p:spPr>
          <a:xfrm>
            <a:off x="1006870" y="2124545"/>
            <a:ext cx="16230595" cy="6038513"/>
          </a:xfrm>
          <a:noFill/>
          <a:ln>
            <a:noFill/>
          </a:ln>
        </p:spPr>
        <p:txBody>
          <a:bodyPr spcFirstLastPara="1" wrap="square" lIns="0" tIns="0" rIns="0" bIns="0" anchor="t" anchorCtr="0">
            <a:spAutoFit/>
          </a:bodyPr>
          <a:lstStyle/>
          <a:p>
            <a:pPr marL="571500" indent="-571500">
              <a:lnSpc>
                <a:spcPct val="218472"/>
              </a:lnSpc>
              <a:spcBef>
                <a:spcPts val="0"/>
              </a:spcBef>
              <a:buClr>
                <a:srgbClr val="2B2C30"/>
              </a:buClr>
              <a:buSzPts val="3600"/>
              <a:buChar char="•"/>
            </a:pPr>
            <a:r>
              <a:rPr lang="en-US" sz="3600" dirty="0">
                <a:solidFill>
                  <a:srgbClr val="2B2C30"/>
                </a:solidFill>
                <a:latin typeface="Playfair Display"/>
                <a:sym typeface="Playfair Display"/>
              </a:rPr>
              <a:t>Reflects long-term strategic strength</a:t>
            </a:r>
            <a:endParaRPr lang="en-US" sz="3600" dirty="0">
              <a:solidFill>
                <a:srgbClr val="2B2C30"/>
              </a:solidFill>
              <a:latin typeface="Playfair Display"/>
              <a:sym typeface="Arial"/>
            </a:endParaRPr>
          </a:p>
          <a:p>
            <a:pPr marL="571500" indent="-571500">
              <a:lnSpc>
                <a:spcPct val="218472"/>
              </a:lnSpc>
              <a:spcBef>
                <a:spcPts val="0"/>
              </a:spcBef>
              <a:buClr>
                <a:srgbClr val="2B2C30"/>
              </a:buClr>
              <a:buSzPts val="3600"/>
              <a:buChar char="•"/>
            </a:pPr>
            <a:r>
              <a:rPr lang="en-US" sz="3600" dirty="0">
                <a:solidFill>
                  <a:srgbClr val="2B2C30"/>
                </a:solidFill>
                <a:latin typeface="Playfair Display"/>
                <a:sym typeface="Playfair Display"/>
              </a:rPr>
              <a:t>Indicates deeper organizational dynamics beyond temporary financial metrics</a:t>
            </a:r>
            <a:endParaRPr lang="en-US" sz="3600" dirty="0">
              <a:solidFill>
                <a:srgbClr val="2B2C30"/>
              </a:solidFill>
              <a:latin typeface="Playfair Display"/>
              <a:sym typeface="Arial"/>
            </a:endParaRPr>
          </a:p>
          <a:p>
            <a:pPr marL="571500" indent="-571500">
              <a:lnSpc>
                <a:spcPct val="218472"/>
              </a:lnSpc>
              <a:spcBef>
                <a:spcPts val="0"/>
              </a:spcBef>
              <a:buClr>
                <a:srgbClr val="2B2C30"/>
              </a:buClr>
              <a:buSzPts val="3600"/>
              <a:buChar char="•"/>
            </a:pPr>
            <a:r>
              <a:rPr lang="en-US" sz="3600" dirty="0">
                <a:solidFill>
                  <a:srgbClr val="2B2C30"/>
                </a:solidFill>
                <a:latin typeface="Playfair Display"/>
                <a:sym typeface="Playfair Display"/>
              </a:rPr>
              <a:t>Example: Firms like Tesla invest heavily in innovation, maintaining competitive advantage through unique technological capabilities.</a:t>
            </a:r>
            <a:endParaRPr lang="en-US" sz="3600" dirty="0">
              <a:solidFill>
                <a:srgbClr val="2B2C30"/>
              </a:solidFill>
              <a:latin typeface="Playfair Display"/>
              <a:sym typeface="Arial"/>
            </a:endParaRPr>
          </a:p>
        </p:txBody>
      </p:sp>
      <p:sp>
        <p:nvSpPr>
          <p:cNvPr id="335" name="Google Shape;335;p19">
            <a:extLst>
              <a:ext uri="{FF2B5EF4-FFF2-40B4-BE49-F238E27FC236}">
                <a16:creationId xmlns:a16="http://schemas.microsoft.com/office/drawing/2014/main" id="{8C1ABF59-444F-CE3A-4918-FD56920F025A}"/>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324615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72"/>
        <p:cNvGrpSpPr/>
        <p:nvPr/>
      </p:nvGrpSpPr>
      <p:grpSpPr>
        <a:xfrm>
          <a:off x="0" y="0"/>
          <a:ext cx="0" cy="0"/>
          <a:chOff x="0" y="0"/>
          <a:chExt cx="0" cy="0"/>
        </a:xfrm>
      </p:grpSpPr>
      <p:sp>
        <p:nvSpPr>
          <p:cNvPr id="2" name="Title 1">
            <a:extLst>
              <a:ext uri="{FF2B5EF4-FFF2-40B4-BE49-F238E27FC236}">
                <a16:creationId xmlns:a16="http://schemas.microsoft.com/office/drawing/2014/main" id="{D3B155CD-D0AF-4835-DE1C-493D2B93EDEF}"/>
              </a:ext>
            </a:extLst>
          </p:cNvPr>
          <p:cNvSpPr>
            <a:spLocks noGrp="1"/>
          </p:cNvSpPr>
          <p:nvPr>
            <p:ph type="title"/>
          </p:nvPr>
        </p:nvSpPr>
        <p:spPr>
          <a:xfrm>
            <a:off x="1002299" y="841242"/>
            <a:ext cx="16230599" cy="800219"/>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Competitive Advantage in Action</a:t>
            </a:r>
            <a:endParaRPr lang="en-IN" sz="3714" b="1" dirty="0">
              <a:solidFill>
                <a:srgbClr val="54152A"/>
              </a:solidFill>
              <a:latin typeface="Public Sans"/>
              <a:sym typeface="Arial"/>
            </a:endParaRPr>
          </a:p>
        </p:txBody>
      </p:sp>
      <p:cxnSp>
        <p:nvCxnSpPr>
          <p:cNvPr id="274" name="Google Shape;274;g37097d46719_0_23">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3E211690-8B90-1743-3FAC-EB14F6F1C991}"/>
              </a:ext>
            </a:extLst>
          </p:cNvPr>
          <p:cNvSpPr>
            <a:spLocks noGrp="1"/>
          </p:cNvSpPr>
          <p:nvPr>
            <p:ph sz="quarter" idx="10"/>
          </p:nvPr>
        </p:nvSpPr>
        <p:spPr>
          <a:xfrm>
            <a:off x="1074868" y="2279855"/>
            <a:ext cx="7734300" cy="2915127"/>
          </a:xfrm>
          <a:noFill/>
          <a:ln>
            <a:noFill/>
          </a:ln>
        </p:spPr>
        <p:txBody>
          <a:bodyPr spcFirstLastPara="1" wrap="square" lIns="91425" tIns="91425" rIns="91425" bIns="91425" anchor="t" anchorCtr="0">
            <a:spAutoFit/>
          </a:bodyPr>
          <a:lstStyle/>
          <a:p>
            <a:pPr marL="0" lvl="0" indent="0" algn="l" rtl="0">
              <a:lnSpc>
                <a:spcPct val="164000"/>
              </a:lnSpc>
              <a:spcBef>
                <a:spcPts val="1200"/>
              </a:spcBef>
              <a:spcAft>
                <a:spcPts val="0"/>
              </a:spcAft>
              <a:buNone/>
            </a:pPr>
            <a:r>
              <a:rPr lang="en-US" sz="2400" b="1" dirty="0">
                <a:solidFill>
                  <a:schemeClr val="dk1"/>
                </a:solidFill>
                <a:latin typeface="Playfair Display"/>
                <a:ea typeface="Playfair Display"/>
                <a:cs typeface="Playfair Display"/>
                <a:sym typeface="Playfair Display"/>
              </a:rPr>
              <a:t>💸 EVC Breakdown Example:</a:t>
            </a:r>
          </a:p>
          <a:p>
            <a:pPr marL="457200" lvl="0" indent="-381000" algn="l" rtl="0">
              <a:lnSpc>
                <a:spcPct val="164000"/>
              </a:lnSpc>
              <a:spcBef>
                <a:spcPts val="1200"/>
              </a:spcBef>
              <a:spcAft>
                <a:spcPts val="0"/>
              </a:spcAft>
              <a:buClr>
                <a:schemeClr val="dk1"/>
              </a:buClr>
              <a:buSzPts val="2400"/>
              <a:buFont typeface="Playfair Display"/>
              <a:buChar char="●"/>
            </a:pPr>
            <a:r>
              <a:rPr lang="en-US" sz="2400" dirty="0">
                <a:solidFill>
                  <a:schemeClr val="dk1"/>
                </a:solidFill>
                <a:latin typeface="Playfair Display"/>
                <a:ea typeface="Playfair Display"/>
                <a:cs typeface="Playfair Display"/>
                <a:sym typeface="Playfair Display"/>
              </a:rPr>
              <a:t>Firm A: WTP = $150, Cost = $80 → EVC = $70</a:t>
            </a:r>
          </a:p>
          <a:p>
            <a:pPr marL="457200" lvl="0" indent="-381000" algn="l" rtl="0">
              <a:lnSpc>
                <a:spcPct val="164000"/>
              </a:lnSpc>
              <a:spcBef>
                <a:spcPts val="0"/>
              </a:spcBef>
              <a:spcAft>
                <a:spcPts val="0"/>
              </a:spcAft>
              <a:buClr>
                <a:schemeClr val="dk1"/>
              </a:buClr>
              <a:buSzPts val="2400"/>
              <a:buChar char="●"/>
            </a:pPr>
            <a:r>
              <a:rPr lang="en-US" sz="2400" dirty="0">
                <a:solidFill>
                  <a:schemeClr val="dk1"/>
                </a:solidFill>
                <a:latin typeface="Playfair Display"/>
                <a:ea typeface="Playfair Display"/>
                <a:cs typeface="Playfair Display"/>
                <a:sym typeface="Playfair Display"/>
              </a:rPr>
              <a:t>Firm B: WTP = $140, Cost = $90 → EVC = $50</a:t>
            </a:r>
            <a:br>
              <a:rPr lang="en-US" sz="2400" dirty="0">
                <a:solidFill>
                  <a:schemeClr val="dk1"/>
                </a:solidFill>
                <a:latin typeface="Playfair Display"/>
                <a:ea typeface="Playfair Display"/>
                <a:cs typeface="Playfair Display"/>
                <a:sym typeface="Playfair Display"/>
              </a:rPr>
            </a:br>
            <a:r>
              <a:rPr lang="en-US" sz="2400" dirty="0">
                <a:solidFill>
                  <a:schemeClr val="dk1"/>
                </a:solidFill>
                <a:latin typeface="Playfair Display"/>
                <a:ea typeface="Playfair Display"/>
                <a:cs typeface="Playfair Display"/>
                <a:sym typeface="Playfair Display"/>
              </a:rPr>
              <a:t> ✅ Firm A has the competitive advantage</a:t>
            </a:r>
          </a:p>
        </p:txBody>
      </p:sp>
      <p:sp>
        <p:nvSpPr>
          <p:cNvPr id="5" name="Content Placeholder 4">
            <a:extLst>
              <a:ext uri="{FF2B5EF4-FFF2-40B4-BE49-F238E27FC236}">
                <a16:creationId xmlns:a16="http://schemas.microsoft.com/office/drawing/2014/main" id="{795C9D1A-E8E9-F544-B39E-A75A101126AC}"/>
              </a:ext>
            </a:extLst>
          </p:cNvPr>
          <p:cNvSpPr>
            <a:spLocks noGrp="1"/>
          </p:cNvSpPr>
          <p:nvPr>
            <p:ph sz="quarter" idx="12"/>
          </p:nvPr>
        </p:nvSpPr>
        <p:spPr>
          <a:xfrm>
            <a:off x="1064241" y="4809604"/>
            <a:ext cx="7934615" cy="2006671"/>
          </a:xfrm>
          <a:noFill/>
          <a:ln>
            <a:noFill/>
          </a:ln>
        </p:spPr>
        <p:txBody>
          <a:bodyPr spcFirstLastPara="1" wrap="square" lIns="91425" tIns="91425" rIns="91425" bIns="91425" anchor="t" anchorCtr="0">
            <a:spAutoFit/>
          </a:bodyPr>
          <a:lstStyle/>
          <a:p>
            <a:pPr marL="0">
              <a:lnSpc>
                <a:spcPct val="164000"/>
              </a:lnSpc>
              <a:spcBef>
                <a:spcPts val="0"/>
              </a:spcBef>
              <a:buClr>
                <a:srgbClr val="000000"/>
              </a:buClr>
            </a:pPr>
            <a:r>
              <a:rPr lang="en-US" sz="2400" b="1" dirty="0">
                <a:latin typeface="Playfair Display"/>
                <a:sym typeface="Playfair Display"/>
              </a:rPr>
              <a:t>🧠 Strategic Tip:</a:t>
            </a:r>
          </a:p>
          <a:p>
            <a:pPr marL="0">
              <a:lnSpc>
                <a:spcPct val="164000"/>
              </a:lnSpc>
              <a:spcBef>
                <a:spcPts val="0"/>
              </a:spcBef>
              <a:buClr>
                <a:srgbClr val="000000"/>
              </a:buClr>
            </a:pPr>
            <a:r>
              <a:rPr lang="en-US" sz="2400" dirty="0">
                <a:latin typeface="Playfair Display"/>
                <a:sym typeface="Playfair Display"/>
              </a:rPr>
              <a:t>Don’t just chase profits; build value that customers want and competitors can’t replicate</a:t>
            </a:r>
          </a:p>
        </p:txBody>
      </p:sp>
      <p:sp>
        <p:nvSpPr>
          <p:cNvPr id="4" name="Content Placeholder 3">
            <a:extLst>
              <a:ext uri="{FF2B5EF4-FFF2-40B4-BE49-F238E27FC236}">
                <a16:creationId xmlns:a16="http://schemas.microsoft.com/office/drawing/2014/main" id="{7012EA15-EE0F-DD4F-8CEA-DADBA87E6DE1}"/>
              </a:ext>
            </a:extLst>
          </p:cNvPr>
          <p:cNvSpPr>
            <a:spLocks noGrp="1"/>
          </p:cNvSpPr>
          <p:nvPr>
            <p:ph sz="quarter" idx="11"/>
          </p:nvPr>
        </p:nvSpPr>
        <p:spPr>
          <a:xfrm>
            <a:off x="9205498" y="2389642"/>
            <a:ext cx="7992301" cy="2915127"/>
          </a:xfrm>
          <a:noFill/>
          <a:ln>
            <a:noFill/>
          </a:ln>
        </p:spPr>
        <p:txBody>
          <a:bodyPr spcFirstLastPara="1" wrap="square" lIns="91425" tIns="91425" rIns="91425" bIns="91425" anchor="t" anchorCtr="0">
            <a:spAutoFit/>
          </a:bodyPr>
          <a:lstStyle/>
          <a:p>
            <a:pPr marL="0" lvl="0" indent="0" algn="l" rtl="0">
              <a:lnSpc>
                <a:spcPct val="164000"/>
              </a:lnSpc>
              <a:spcBef>
                <a:spcPts val="1200"/>
              </a:spcBef>
              <a:spcAft>
                <a:spcPts val="0"/>
              </a:spcAft>
              <a:buNone/>
            </a:pPr>
            <a:r>
              <a:rPr lang="en-US" sz="2400" b="1" dirty="0">
                <a:solidFill>
                  <a:schemeClr val="dk1"/>
                </a:solidFill>
                <a:latin typeface="Playfair Display"/>
                <a:ea typeface="Playfair Display"/>
                <a:cs typeface="Playfair Display"/>
                <a:sym typeface="Playfair Display"/>
              </a:rPr>
              <a:t>🎯 Sources of Competitive Advantage</a:t>
            </a:r>
          </a:p>
          <a:p>
            <a:pPr marL="457200" lvl="0" indent="-381000" algn="l" rtl="0">
              <a:lnSpc>
                <a:spcPct val="164000"/>
              </a:lnSpc>
              <a:spcBef>
                <a:spcPts val="1200"/>
              </a:spcBef>
              <a:spcAft>
                <a:spcPts val="0"/>
              </a:spcAft>
              <a:buClr>
                <a:schemeClr val="dk1"/>
              </a:buClr>
              <a:buSzPts val="2400"/>
              <a:buFont typeface="Playfair Display"/>
              <a:buChar char="●"/>
            </a:pPr>
            <a:r>
              <a:rPr lang="en-US" sz="2400" dirty="0">
                <a:solidFill>
                  <a:schemeClr val="dk1"/>
                </a:solidFill>
                <a:latin typeface="Playfair Display"/>
                <a:ea typeface="Playfair Display"/>
                <a:cs typeface="Playfair Display"/>
                <a:sym typeface="Playfair Display"/>
              </a:rPr>
              <a:t>Lower production costs</a:t>
            </a:r>
          </a:p>
          <a:p>
            <a:pPr marL="457200" lvl="0" indent="-381000" algn="l" rtl="0">
              <a:lnSpc>
                <a:spcPct val="164000"/>
              </a:lnSpc>
              <a:spcBef>
                <a:spcPts val="0"/>
              </a:spcBef>
              <a:spcAft>
                <a:spcPts val="0"/>
              </a:spcAft>
              <a:buClr>
                <a:schemeClr val="dk1"/>
              </a:buClr>
              <a:buSzPts val="2400"/>
              <a:buFont typeface="Playfair Display"/>
              <a:buChar char="●"/>
            </a:pPr>
            <a:r>
              <a:rPr lang="en-US" sz="2400" dirty="0">
                <a:solidFill>
                  <a:schemeClr val="dk1"/>
                </a:solidFill>
                <a:latin typeface="Playfair Display"/>
                <a:ea typeface="Playfair Display"/>
                <a:cs typeface="Playfair Display"/>
                <a:sym typeface="Playfair Display"/>
              </a:rPr>
              <a:t>Higher perceived value by customers</a:t>
            </a:r>
          </a:p>
          <a:p>
            <a:pPr marL="457200" lvl="0" indent="-381000" algn="l" rtl="0">
              <a:lnSpc>
                <a:spcPct val="164000"/>
              </a:lnSpc>
              <a:spcBef>
                <a:spcPts val="0"/>
              </a:spcBef>
              <a:spcAft>
                <a:spcPts val="0"/>
              </a:spcAft>
              <a:buClr>
                <a:schemeClr val="dk1"/>
              </a:buClr>
              <a:buSzPts val="2400"/>
              <a:buFont typeface="Playfair Display"/>
              <a:buChar char="●"/>
            </a:pPr>
            <a:r>
              <a:rPr lang="en-US" sz="2400" dirty="0">
                <a:solidFill>
                  <a:schemeClr val="dk1"/>
                </a:solidFill>
                <a:latin typeface="Playfair Display"/>
                <a:ea typeface="Playfair Display"/>
                <a:cs typeface="Playfair Display"/>
                <a:sym typeface="Playfair Display"/>
              </a:rPr>
              <a:t>Innovation &amp; reinvestment strategy</a:t>
            </a:r>
          </a:p>
        </p:txBody>
      </p:sp>
      <p:sp>
        <p:nvSpPr>
          <p:cNvPr id="6" name="Content Placeholder 5">
            <a:extLst>
              <a:ext uri="{FF2B5EF4-FFF2-40B4-BE49-F238E27FC236}">
                <a16:creationId xmlns:a16="http://schemas.microsoft.com/office/drawing/2014/main" id="{799DF151-0515-7F62-4DCE-71000385BF03}"/>
              </a:ext>
            </a:extLst>
          </p:cNvPr>
          <p:cNvSpPr>
            <a:spLocks noGrp="1"/>
          </p:cNvSpPr>
          <p:nvPr>
            <p:ph sz="quarter" idx="13"/>
          </p:nvPr>
        </p:nvSpPr>
        <p:spPr>
          <a:xfrm>
            <a:off x="9205498" y="4939200"/>
            <a:ext cx="8443872" cy="3940016"/>
          </a:xfrm>
          <a:noFill/>
          <a:ln>
            <a:noFill/>
          </a:ln>
        </p:spPr>
        <p:txBody>
          <a:bodyPr spcFirstLastPara="1" wrap="square" lIns="91425" tIns="91425" rIns="91425" bIns="91425" anchor="t" anchorCtr="0">
            <a:spAutoFit/>
          </a:bodyPr>
          <a:lstStyle/>
          <a:p>
            <a:pPr marL="0" lvl="0" indent="0" algn="l" rtl="0">
              <a:lnSpc>
                <a:spcPct val="164000"/>
              </a:lnSpc>
              <a:spcBef>
                <a:spcPts val="0"/>
              </a:spcBef>
              <a:spcAft>
                <a:spcPts val="0"/>
              </a:spcAft>
              <a:buNone/>
            </a:pPr>
            <a:r>
              <a:rPr lang="en-US" sz="2400" b="1" dirty="0">
                <a:solidFill>
                  <a:schemeClr val="dk1"/>
                </a:solidFill>
                <a:latin typeface="Playfair Display"/>
                <a:ea typeface="Playfair Display"/>
                <a:cs typeface="Playfair Display"/>
                <a:sym typeface="Playfair Display"/>
              </a:rPr>
              <a:t>📘 Key Takeaway</a:t>
            </a:r>
          </a:p>
          <a:p>
            <a:pPr marL="0" lvl="0" indent="0" algn="l" rtl="0">
              <a:lnSpc>
                <a:spcPct val="164000"/>
              </a:lnSpc>
              <a:spcBef>
                <a:spcPts val="0"/>
              </a:spcBef>
              <a:spcAft>
                <a:spcPts val="0"/>
              </a:spcAft>
              <a:buNone/>
            </a:pPr>
            <a:r>
              <a:rPr lang="en-US" sz="2400" dirty="0">
                <a:solidFill>
                  <a:schemeClr val="dk1"/>
                </a:solidFill>
                <a:latin typeface="Playfair Display"/>
                <a:ea typeface="Playfair Display"/>
                <a:cs typeface="Playfair Display"/>
                <a:sym typeface="Playfair Display"/>
              </a:rPr>
              <a:t>Competitive advantage is a more stable and reliable measure of long-term performance than profits or stock price</a:t>
            </a:r>
          </a:p>
          <a:p>
            <a:pPr marL="0" lvl="0" indent="0" algn="l" rtl="0">
              <a:lnSpc>
                <a:spcPct val="164000"/>
              </a:lnSpc>
              <a:spcBef>
                <a:spcPts val="0"/>
              </a:spcBef>
              <a:spcAft>
                <a:spcPts val="0"/>
              </a:spcAft>
              <a:buNone/>
            </a:pPr>
            <a:r>
              <a:rPr lang="en-US" sz="2400" dirty="0">
                <a:solidFill>
                  <a:schemeClr val="dk1"/>
                </a:solidFill>
                <a:latin typeface="Playfair Display"/>
                <a:ea typeface="Playfair Display"/>
                <a:cs typeface="Playfair Display"/>
                <a:sym typeface="Playfair Display"/>
              </a:rPr>
              <a:t>It captures </a:t>
            </a:r>
            <a:r>
              <a:rPr lang="en-US" sz="2400" dirty="0">
                <a:solidFill>
                  <a:schemeClr val="dk1"/>
                </a:solidFill>
                <a:latin typeface="Playfair Display SemiBold"/>
                <a:ea typeface="Playfair Display SemiBold"/>
                <a:cs typeface="Playfair Display SemiBold"/>
                <a:sym typeface="Playfair Display SemiBold"/>
              </a:rPr>
              <a:t>true strategic progress,</a:t>
            </a:r>
            <a:r>
              <a:rPr lang="en-US" sz="2400" dirty="0">
                <a:solidFill>
                  <a:schemeClr val="dk1"/>
                </a:solidFill>
                <a:latin typeface="Playfair Display"/>
                <a:ea typeface="Playfair Display"/>
                <a:cs typeface="Playfair Display"/>
                <a:sym typeface="Playfair Display"/>
              </a:rPr>
              <a:t> not just temporary financial outcomes</a:t>
            </a:r>
            <a:endParaRPr lang="en-US" sz="2700" dirty="0">
              <a:latin typeface="Playfair Display"/>
              <a:ea typeface="Playfair Display"/>
              <a:cs typeface="Playfair Display"/>
              <a:sym typeface="Playfair Display"/>
            </a:endParaRPr>
          </a:p>
        </p:txBody>
      </p:sp>
      <p:sp>
        <p:nvSpPr>
          <p:cNvPr id="275" name="Google Shape;275;g37097d46719_0_23">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7139940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61">
          <a:extLst>
            <a:ext uri="{FF2B5EF4-FFF2-40B4-BE49-F238E27FC236}">
              <a16:creationId xmlns:a16="http://schemas.microsoft.com/office/drawing/2014/main" id="{0BC976A0-368B-F6BB-0F2E-1E97D3E10D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BD7519-67D0-C4CE-477C-91470D1D7098}"/>
              </a:ext>
            </a:extLst>
          </p:cNvPr>
          <p:cNvSpPr>
            <a:spLocks noGrp="1"/>
          </p:cNvSpPr>
          <p:nvPr>
            <p:ph type="title"/>
          </p:nvPr>
        </p:nvSpPr>
        <p:spPr>
          <a:xfrm>
            <a:off x="1022546" y="851738"/>
            <a:ext cx="16351054" cy="800219"/>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Competitive Advantage: Check Your Knowledge So Far</a:t>
            </a:r>
            <a:endParaRPr lang="en-IN" sz="3714" b="1" dirty="0">
              <a:solidFill>
                <a:srgbClr val="54152A"/>
              </a:solidFill>
              <a:latin typeface="Public Sans"/>
              <a:sym typeface="Arial"/>
            </a:endParaRPr>
          </a:p>
        </p:txBody>
      </p:sp>
      <p:cxnSp>
        <p:nvCxnSpPr>
          <p:cNvPr id="263" name="Google Shape;263;g37097d46719_0_1">
            <a:extLst>
              <a:ext uri="{FF2B5EF4-FFF2-40B4-BE49-F238E27FC236}">
                <a16:creationId xmlns:a16="http://schemas.microsoft.com/office/drawing/2014/main" id="{31AD9975-F741-B2E8-87E7-BC7F13CB09A4}"/>
              </a:ex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FDAF59CE-8660-20A9-990F-01B48EC2BB94}"/>
              </a:ext>
            </a:extLst>
          </p:cNvPr>
          <p:cNvSpPr>
            <a:spLocks noGrp="1"/>
          </p:cNvSpPr>
          <p:nvPr>
            <p:ph sz="quarter" idx="10"/>
          </p:nvPr>
        </p:nvSpPr>
        <p:spPr>
          <a:xfrm>
            <a:off x="1022546" y="2247386"/>
            <a:ext cx="7239000" cy="2607350"/>
          </a:xfrm>
          <a:noFill/>
          <a:ln>
            <a:noFill/>
          </a:ln>
        </p:spPr>
        <p:txBody>
          <a:bodyPr spcFirstLastPara="1" wrap="square" lIns="91425" tIns="91425" rIns="91425" bIns="91425" anchor="t" anchorCtr="0">
            <a:spAutoFit/>
          </a:bodyPr>
          <a:lstStyle/>
          <a:p>
            <a:pPr marL="0" lvl="0" indent="0" algn="l" rtl="0">
              <a:lnSpc>
                <a:spcPct val="164000"/>
              </a:lnSpc>
              <a:spcBef>
                <a:spcPts val="0"/>
              </a:spcBef>
              <a:spcAft>
                <a:spcPts val="0"/>
              </a:spcAft>
              <a:buNone/>
            </a:pPr>
            <a:r>
              <a:rPr lang="en-US" sz="2400" b="1" dirty="0">
                <a:solidFill>
                  <a:schemeClr val="dk1"/>
                </a:solidFill>
                <a:latin typeface="Playfair Display"/>
                <a:ea typeface="Playfair Display"/>
                <a:cs typeface="Playfair Display"/>
                <a:sym typeface="Playfair Display"/>
              </a:rPr>
              <a:t>📈 What is Competitive Advantage?</a:t>
            </a:r>
          </a:p>
          <a:p>
            <a:pPr marL="0" lvl="0" indent="0" algn="l" rtl="0">
              <a:lnSpc>
                <a:spcPct val="164000"/>
              </a:lnSpc>
              <a:spcBef>
                <a:spcPts val="0"/>
              </a:spcBef>
              <a:spcAft>
                <a:spcPts val="0"/>
              </a:spcAft>
              <a:buNone/>
            </a:pPr>
            <a:r>
              <a:rPr lang="en-US" sz="2400" dirty="0">
                <a:solidFill>
                  <a:schemeClr val="dk1"/>
                </a:solidFill>
                <a:latin typeface="Playfair Display"/>
                <a:ea typeface="Playfair Display"/>
                <a:cs typeface="Playfair Display"/>
                <a:sym typeface="Playfair Display"/>
              </a:rPr>
              <a:t>Competitive advantage refers to a firm’s unique traits or capabilities that allow it to outperform competitors over the long term.</a:t>
            </a:r>
            <a:endParaRPr lang="en-US" sz="2700" dirty="0">
              <a:latin typeface="Playfair Display"/>
              <a:ea typeface="Playfair Display"/>
              <a:cs typeface="Playfair Display"/>
              <a:sym typeface="Playfair Display"/>
            </a:endParaRPr>
          </a:p>
        </p:txBody>
      </p:sp>
      <p:sp>
        <p:nvSpPr>
          <p:cNvPr id="6" name="Content Placeholder 5">
            <a:extLst>
              <a:ext uri="{FF2B5EF4-FFF2-40B4-BE49-F238E27FC236}">
                <a16:creationId xmlns:a16="http://schemas.microsoft.com/office/drawing/2014/main" id="{E37EED90-B0BF-0EB2-93A4-F98555B4864B}"/>
              </a:ext>
            </a:extLst>
          </p:cNvPr>
          <p:cNvSpPr>
            <a:spLocks noGrp="1"/>
          </p:cNvSpPr>
          <p:nvPr>
            <p:ph sz="quarter" idx="13"/>
          </p:nvPr>
        </p:nvSpPr>
        <p:spPr>
          <a:xfrm>
            <a:off x="8778222" y="2237344"/>
            <a:ext cx="8458200" cy="3520805"/>
          </a:xfrm>
          <a:noFill/>
          <a:ln>
            <a:noFill/>
          </a:ln>
        </p:spPr>
        <p:txBody>
          <a:bodyPr spcFirstLastPara="1" wrap="square" lIns="91425" tIns="91425" rIns="91425" bIns="91425" anchor="t" anchorCtr="0">
            <a:spAutoFit/>
          </a:bodyPr>
          <a:lstStyle/>
          <a:p>
            <a:pPr marL="0" lvl="0" indent="0" algn="l" rtl="0">
              <a:lnSpc>
                <a:spcPct val="164000"/>
              </a:lnSpc>
              <a:spcBef>
                <a:spcPts val="1200"/>
              </a:spcBef>
              <a:spcAft>
                <a:spcPts val="0"/>
              </a:spcAft>
              <a:buNone/>
            </a:pPr>
            <a:r>
              <a:rPr lang="en-US" sz="2400" b="1" dirty="0">
                <a:solidFill>
                  <a:schemeClr val="dk1"/>
                </a:solidFill>
                <a:latin typeface="Playfair Display"/>
                <a:ea typeface="Playfair Display"/>
                <a:cs typeface="Playfair Display"/>
                <a:sym typeface="Playfair Display"/>
              </a:rPr>
              <a:t>💡 Why Financials Alone Fall Short</a:t>
            </a:r>
          </a:p>
          <a:p>
            <a:pPr marL="457200" lvl="0" indent="-381000" algn="l" rtl="0">
              <a:lnSpc>
                <a:spcPct val="164000"/>
              </a:lnSpc>
              <a:spcBef>
                <a:spcPts val="1200"/>
              </a:spcBef>
              <a:spcAft>
                <a:spcPts val="0"/>
              </a:spcAft>
              <a:buClr>
                <a:schemeClr val="dk1"/>
              </a:buClr>
              <a:buSzPts val="2400"/>
              <a:buFont typeface="Playfair Display"/>
              <a:buChar char="●"/>
            </a:pPr>
            <a:r>
              <a:rPr lang="en-US" sz="2400" dirty="0">
                <a:solidFill>
                  <a:schemeClr val="dk1"/>
                </a:solidFill>
                <a:latin typeface="Playfair Display"/>
                <a:ea typeface="Playfair Display"/>
                <a:cs typeface="Playfair Display"/>
                <a:sym typeface="Playfair Display"/>
              </a:rPr>
              <a:t>Short-term profits can be misleading</a:t>
            </a:r>
          </a:p>
          <a:p>
            <a:pPr marL="457200" lvl="0" indent="-381000" algn="l" rtl="0">
              <a:lnSpc>
                <a:spcPct val="164000"/>
              </a:lnSpc>
              <a:spcBef>
                <a:spcPts val="0"/>
              </a:spcBef>
              <a:spcAft>
                <a:spcPts val="0"/>
              </a:spcAft>
              <a:buClr>
                <a:schemeClr val="dk1"/>
              </a:buClr>
              <a:buSzPts val="2400"/>
              <a:buFont typeface="Playfair Display"/>
              <a:buChar char="●"/>
            </a:pPr>
            <a:r>
              <a:rPr lang="en-US" sz="2400" dirty="0">
                <a:solidFill>
                  <a:schemeClr val="dk1"/>
                </a:solidFill>
                <a:latin typeface="Playfair Display"/>
                <a:ea typeface="Playfair Display"/>
                <a:cs typeface="Playfair Display"/>
                <a:sym typeface="Playfair Display"/>
              </a:rPr>
              <a:t>Market fluctuations distort real performance</a:t>
            </a:r>
          </a:p>
          <a:p>
            <a:pPr marL="457200" lvl="0" indent="-381000" algn="l" rtl="0">
              <a:lnSpc>
                <a:spcPct val="164000"/>
              </a:lnSpc>
              <a:spcBef>
                <a:spcPts val="0"/>
              </a:spcBef>
              <a:spcAft>
                <a:spcPts val="0"/>
              </a:spcAft>
              <a:buClr>
                <a:schemeClr val="dk1"/>
              </a:buClr>
              <a:buSzPts val="2400"/>
              <a:buFont typeface="Playfair Display"/>
              <a:buChar char="●"/>
            </a:pPr>
            <a:r>
              <a:rPr lang="en-US" sz="2400" dirty="0">
                <a:solidFill>
                  <a:schemeClr val="dk1"/>
                </a:solidFill>
                <a:latin typeface="Playfair Display"/>
                <a:ea typeface="Playfair Display"/>
                <a:cs typeface="Playfair Display"/>
                <a:sym typeface="Playfair Display"/>
              </a:rPr>
              <a:t>Some firms re-invest heavily (ex: R&amp;D), showing lower profits but building future strength</a:t>
            </a:r>
          </a:p>
        </p:txBody>
      </p:sp>
      <p:sp>
        <p:nvSpPr>
          <p:cNvPr id="5" name="Content Placeholder 3">
            <a:extLst>
              <a:ext uri="{FF2B5EF4-FFF2-40B4-BE49-F238E27FC236}">
                <a16:creationId xmlns:a16="http://schemas.microsoft.com/office/drawing/2014/main" id="{742A80F7-4652-C19A-4C6E-579BD7375704}"/>
              </a:ext>
            </a:extLst>
          </p:cNvPr>
          <p:cNvSpPr>
            <a:spLocks noGrp="1"/>
          </p:cNvSpPr>
          <p:nvPr>
            <p:ph sz="quarter" idx="12"/>
          </p:nvPr>
        </p:nvSpPr>
        <p:spPr>
          <a:xfrm>
            <a:off x="973485" y="5259716"/>
            <a:ext cx="9941258" cy="2769959"/>
          </a:xfrm>
          <a:noFill/>
          <a:ln>
            <a:noFill/>
          </a:ln>
        </p:spPr>
        <p:txBody>
          <a:bodyPr spcFirstLastPara="1" wrap="square" lIns="91425" tIns="91425" rIns="91425" bIns="91425" anchor="t" anchorCtr="0">
            <a:spAutoFit/>
          </a:bodyPr>
          <a:lstStyle/>
          <a:p>
            <a:pPr marL="0" lvl="0" indent="0" algn="l" rtl="0">
              <a:lnSpc>
                <a:spcPct val="115000"/>
              </a:lnSpc>
              <a:spcBef>
                <a:spcPts val="1200"/>
              </a:spcBef>
              <a:spcAft>
                <a:spcPts val="0"/>
              </a:spcAft>
              <a:buNone/>
            </a:pPr>
            <a:r>
              <a:rPr lang="en-US" sz="2400" b="1" dirty="0">
                <a:solidFill>
                  <a:schemeClr val="dk1"/>
                </a:solidFill>
                <a:latin typeface="Playfair Display"/>
                <a:ea typeface="Playfair Display"/>
                <a:cs typeface="Playfair Display"/>
                <a:sym typeface="Playfair Display"/>
              </a:rPr>
              <a:t>📊 True Strategic Strength</a:t>
            </a:r>
            <a:r>
              <a:rPr lang="en-US" sz="2400" dirty="0">
                <a:solidFill>
                  <a:schemeClr val="dk1"/>
                </a:solidFill>
                <a:latin typeface="Playfair Display"/>
                <a:ea typeface="Playfair Display"/>
                <a:cs typeface="Playfair Display"/>
                <a:sym typeface="Playfair Display"/>
              </a:rPr>
              <a:t> = Competitive Advantage</a:t>
            </a:r>
            <a:br>
              <a:rPr lang="en-US" sz="2400" dirty="0">
                <a:solidFill>
                  <a:schemeClr val="dk1"/>
                </a:solidFill>
                <a:latin typeface="Playfair Display"/>
                <a:ea typeface="Playfair Display"/>
                <a:cs typeface="Playfair Display"/>
                <a:sym typeface="Playfair Display"/>
              </a:rPr>
            </a:br>
            <a:r>
              <a:rPr lang="en-US" sz="2400" dirty="0">
                <a:solidFill>
                  <a:schemeClr val="dk1"/>
                </a:solidFill>
                <a:latin typeface="Playfair Display"/>
                <a:ea typeface="Playfair Display"/>
                <a:cs typeface="Playfair Display"/>
                <a:sym typeface="Playfair Display"/>
              </a:rPr>
              <a:t> Measured using:</a:t>
            </a:r>
            <a:br>
              <a:rPr lang="en-US" sz="2400" dirty="0">
                <a:solidFill>
                  <a:schemeClr val="dk1"/>
                </a:solidFill>
                <a:latin typeface="Playfair Display"/>
                <a:ea typeface="Playfair Display"/>
                <a:cs typeface="Playfair Display"/>
                <a:sym typeface="Playfair Display"/>
              </a:rPr>
            </a:br>
            <a:r>
              <a:rPr lang="en-US" sz="2400" b="1" dirty="0">
                <a:solidFill>
                  <a:schemeClr val="dk1"/>
                </a:solidFill>
                <a:latin typeface="Playfair Display"/>
                <a:ea typeface="Playfair Display"/>
                <a:cs typeface="Playfair Display"/>
                <a:sym typeface="Playfair Display"/>
              </a:rPr>
              <a:t> EVC (Economic Value Creation)</a:t>
            </a:r>
            <a:br>
              <a:rPr lang="en-US" sz="2400" dirty="0">
                <a:solidFill>
                  <a:schemeClr val="dk1"/>
                </a:solidFill>
                <a:latin typeface="Playfair Display"/>
                <a:ea typeface="Playfair Display"/>
                <a:cs typeface="Playfair Display"/>
                <a:sym typeface="Playfair Display"/>
              </a:rPr>
            </a:br>
            <a:r>
              <a:rPr lang="en-US" sz="2400" b="1" dirty="0">
                <a:solidFill>
                  <a:schemeClr val="dk1"/>
                </a:solidFill>
                <a:latin typeface="Playfair Display"/>
                <a:ea typeface="Playfair Display"/>
                <a:cs typeface="Playfair Display"/>
                <a:sym typeface="Playfair Display"/>
              </a:rPr>
              <a:t> Formula:</a:t>
            </a:r>
            <a:r>
              <a:rPr lang="en-US" sz="2400" dirty="0">
                <a:solidFill>
                  <a:schemeClr val="dk1"/>
                </a:solidFill>
                <a:latin typeface="Playfair Display"/>
                <a:ea typeface="Playfair Display"/>
                <a:cs typeface="Playfair Display"/>
                <a:sym typeface="Playfair Display"/>
              </a:rPr>
              <a:t> EVC = Willingness to Pay (WTP) – Cost</a:t>
            </a:r>
          </a:p>
          <a:p>
            <a:pPr marL="0" lvl="0" indent="0" algn="l" rtl="0">
              <a:lnSpc>
                <a:spcPct val="115000"/>
              </a:lnSpc>
              <a:spcBef>
                <a:spcPts val="1200"/>
              </a:spcBef>
              <a:spcAft>
                <a:spcPts val="1200"/>
              </a:spcAft>
              <a:buNone/>
            </a:pPr>
            <a:r>
              <a:rPr lang="en-US" sz="2400" dirty="0">
                <a:solidFill>
                  <a:schemeClr val="dk1"/>
                </a:solidFill>
                <a:latin typeface="Playfair Display"/>
                <a:ea typeface="Playfair Display"/>
                <a:cs typeface="Playfair Display"/>
                <a:sym typeface="Playfair Display"/>
              </a:rPr>
              <a:t>🛠️ If </a:t>
            </a:r>
            <a:r>
              <a:rPr lang="en-US" sz="2400" b="1" dirty="0">
                <a:solidFill>
                  <a:schemeClr val="dk1"/>
                </a:solidFill>
                <a:latin typeface="Playfair Display"/>
                <a:ea typeface="Playfair Display"/>
                <a:cs typeface="Playfair Display"/>
                <a:sym typeface="Playfair Display"/>
              </a:rPr>
              <a:t>EVC</a:t>
            </a:r>
            <a:r>
              <a:rPr lang="en-US" sz="2400" dirty="0">
                <a:solidFill>
                  <a:schemeClr val="dk1"/>
                </a:solidFill>
                <a:latin typeface="Playfair Display"/>
                <a:ea typeface="Playfair Display"/>
                <a:cs typeface="Playfair Display"/>
                <a:sym typeface="Playfair Display"/>
              </a:rPr>
              <a:t> is higher than competitors, the firm has a strategic edge.</a:t>
            </a:r>
          </a:p>
        </p:txBody>
      </p:sp>
      <p:sp>
        <p:nvSpPr>
          <p:cNvPr id="4" name="Content Placeholder 4">
            <a:extLst>
              <a:ext uri="{FF2B5EF4-FFF2-40B4-BE49-F238E27FC236}">
                <a16:creationId xmlns:a16="http://schemas.microsoft.com/office/drawing/2014/main" id="{F483A02E-20E6-66DC-D07A-2DAB5CE0718E}"/>
              </a:ext>
            </a:extLst>
          </p:cNvPr>
          <p:cNvSpPr>
            <a:spLocks noGrp="1"/>
          </p:cNvSpPr>
          <p:nvPr>
            <p:ph sz="quarter" idx="11"/>
          </p:nvPr>
        </p:nvSpPr>
        <p:spPr>
          <a:xfrm>
            <a:off x="973485" y="8144706"/>
            <a:ext cx="12176458" cy="2001672"/>
          </a:xfrm>
          <a:noFill/>
          <a:ln>
            <a:noFill/>
          </a:ln>
        </p:spPr>
        <p:txBody>
          <a:bodyPr spcFirstLastPara="1" wrap="square" lIns="91425" tIns="91425" rIns="91425" bIns="91425" anchor="t" anchorCtr="0">
            <a:spAutoFit/>
          </a:bodyPr>
          <a:lstStyle/>
          <a:p>
            <a:pPr marL="0" lvl="0" indent="0" algn="l" rtl="0">
              <a:lnSpc>
                <a:spcPct val="164000"/>
              </a:lnSpc>
              <a:spcBef>
                <a:spcPts val="0"/>
              </a:spcBef>
              <a:spcAft>
                <a:spcPts val="0"/>
              </a:spcAft>
              <a:buNone/>
            </a:pPr>
            <a:r>
              <a:rPr lang="en-US" sz="2400" b="1" dirty="0">
                <a:latin typeface="Playfair Display"/>
                <a:ea typeface="Playfair Display"/>
                <a:cs typeface="Playfair Display"/>
                <a:sym typeface="Playfair Display"/>
              </a:rPr>
              <a:t>🧠 Strategic Takeaway</a:t>
            </a:r>
          </a:p>
          <a:p>
            <a:pPr marL="0" lvl="0" indent="0" algn="l" rtl="0">
              <a:lnSpc>
                <a:spcPct val="164000"/>
              </a:lnSpc>
              <a:spcBef>
                <a:spcPts val="0"/>
              </a:spcBef>
              <a:spcAft>
                <a:spcPts val="0"/>
              </a:spcAft>
              <a:buNone/>
            </a:pPr>
            <a:r>
              <a:rPr lang="en-US" sz="2400" dirty="0">
                <a:latin typeface="Playfair Display"/>
                <a:ea typeface="Playfair Display"/>
                <a:cs typeface="Playfair Display"/>
                <a:sym typeface="Playfair Display"/>
              </a:rPr>
              <a:t>EVC helps identify true long-term winners; not just profitable firms, but strategically superior ones</a:t>
            </a:r>
          </a:p>
        </p:txBody>
      </p:sp>
      <p:sp>
        <p:nvSpPr>
          <p:cNvPr id="264" name="Google Shape;264;g37097d46719_0_1">
            <a:extLst>
              <a:ext uri="{FF2B5EF4-FFF2-40B4-BE49-F238E27FC236}">
                <a16:creationId xmlns:a16="http://schemas.microsoft.com/office/drawing/2014/main" id="{8C70AB30-43C4-769E-1FEA-B28D7B9149C7}"/>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687908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39"/>
        <p:cNvGrpSpPr/>
        <p:nvPr/>
      </p:nvGrpSpPr>
      <p:grpSpPr>
        <a:xfrm>
          <a:off x="0" y="0"/>
          <a:ext cx="0" cy="0"/>
          <a:chOff x="0" y="0"/>
          <a:chExt cx="0" cy="0"/>
        </a:xfrm>
      </p:grpSpPr>
      <p:sp>
        <p:nvSpPr>
          <p:cNvPr id="2" name="Title 1">
            <a:extLst>
              <a:ext uri="{FF2B5EF4-FFF2-40B4-BE49-F238E27FC236}">
                <a16:creationId xmlns:a16="http://schemas.microsoft.com/office/drawing/2014/main" id="{9AEAA8F0-527D-3E8A-F54D-BB21E7E1DCC2}"/>
              </a:ext>
            </a:extLst>
          </p:cNvPr>
          <p:cNvSpPr>
            <a:spLocks noGrp="1"/>
          </p:cNvSpPr>
          <p:nvPr>
            <p:ph type="title"/>
          </p:nvPr>
        </p:nvSpPr>
        <p:spPr>
          <a:xfrm>
            <a:off x="1006871" y="940825"/>
            <a:ext cx="16252418" cy="800219"/>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Key Takeaways</a:t>
            </a:r>
            <a:endParaRPr lang="en-IN" sz="3714" b="1" dirty="0">
              <a:solidFill>
                <a:srgbClr val="54152A"/>
              </a:solidFill>
              <a:latin typeface="Public Sans"/>
              <a:sym typeface="Arial"/>
            </a:endParaRPr>
          </a:p>
        </p:txBody>
      </p:sp>
      <p:cxnSp>
        <p:nvCxnSpPr>
          <p:cNvPr id="342" name="Google Shape;342;p20">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0DF5CF4-6162-14A8-876D-D36863D9112D}"/>
              </a:ext>
            </a:extLst>
          </p:cNvPr>
          <p:cNvSpPr>
            <a:spLocks noGrp="1"/>
          </p:cNvSpPr>
          <p:nvPr>
            <p:ph sz="quarter" idx="10"/>
          </p:nvPr>
        </p:nvSpPr>
        <p:spPr>
          <a:xfrm>
            <a:off x="1006870" y="2072971"/>
            <a:ext cx="16482844" cy="7044877"/>
          </a:xfrm>
          <a:noFill/>
          <a:ln>
            <a:noFill/>
          </a:ln>
        </p:spPr>
        <p:txBody>
          <a:bodyPr spcFirstLastPara="1" wrap="square" lIns="0" tIns="0" rIns="0" bIns="0" anchor="t" anchorCtr="0">
            <a:spAutoFit/>
          </a:bodyPr>
          <a:lstStyle/>
          <a:p>
            <a:pPr marL="0" marR="0" lvl="0" indent="0" algn="l" rtl="0">
              <a:lnSpc>
                <a:spcPct val="218472"/>
              </a:lnSpc>
              <a:spcBef>
                <a:spcPts val="0"/>
              </a:spcBef>
              <a:spcAft>
                <a:spcPts val="0"/>
              </a:spcAft>
              <a:buNone/>
            </a:pPr>
            <a:r>
              <a:rPr lang="en-US" sz="2100" b="1" dirty="0">
                <a:latin typeface="Playfair Display"/>
                <a:ea typeface="Playfair Display"/>
                <a:cs typeface="Playfair Display"/>
                <a:sym typeface="Playfair Display"/>
              </a:rPr>
              <a:t>🔍 Mission, Vision, Purpose, Values: </a:t>
            </a:r>
            <a:r>
              <a:rPr lang="en-US" sz="2100" dirty="0">
                <a:latin typeface="Playfair Display"/>
                <a:ea typeface="Playfair Display"/>
                <a:cs typeface="Playfair Display"/>
                <a:sym typeface="Playfair Display"/>
              </a:rPr>
              <a:t>These foundational statements define why a firm exists, what it aims to achieve, and the principles it stands for</a:t>
            </a:r>
          </a:p>
          <a:p>
            <a:pPr marL="0" marR="0" lvl="0" indent="0" algn="l" rtl="0">
              <a:lnSpc>
                <a:spcPct val="218472"/>
              </a:lnSpc>
              <a:spcBef>
                <a:spcPts val="0"/>
              </a:spcBef>
              <a:spcAft>
                <a:spcPts val="0"/>
              </a:spcAft>
              <a:buNone/>
            </a:pPr>
            <a:r>
              <a:rPr lang="en-US" sz="2100" b="1" dirty="0">
                <a:latin typeface="Playfair Display"/>
                <a:ea typeface="Playfair Display"/>
                <a:cs typeface="Playfair Display"/>
                <a:sym typeface="Playfair Display"/>
              </a:rPr>
              <a:t>📊 Performance Measures vs. Benchmarks:</a:t>
            </a:r>
            <a:r>
              <a:rPr lang="en-US" sz="2100" dirty="0">
                <a:latin typeface="Playfair Display"/>
                <a:ea typeface="Playfair Display"/>
                <a:cs typeface="Playfair Display"/>
                <a:sym typeface="Playfair Display"/>
              </a:rPr>
              <a:t> Measures track progress (ex: revenue &amp; ROA); benchmarks compare it over time or against competitors</a:t>
            </a:r>
          </a:p>
          <a:p>
            <a:pPr marL="0" marR="0" lvl="0" indent="0" algn="l" rtl="0">
              <a:lnSpc>
                <a:spcPct val="218472"/>
              </a:lnSpc>
              <a:spcBef>
                <a:spcPts val="0"/>
              </a:spcBef>
              <a:spcAft>
                <a:spcPts val="0"/>
              </a:spcAft>
              <a:buNone/>
            </a:pPr>
            <a:r>
              <a:rPr lang="en-US" sz="2100" b="1" dirty="0">
                <a:latin typeface="Playfair Display"/>
                <a:ea typeface="Playfair Display"/>
                <a:cs typeface="Playfair Display"/>
                <a:sym typeface="Playfair Display"/>
              </a:rPr>
              <a:t>💵 Financial &amp; Market Data: </a:t>
            </a:r>
            <a:r>
              <a:rPr lang="en-US" sz="2100" dirty="0">
                <a:latin typeface="Playfair Display"/>
                <a:ea typeface="Playfair Display"/>
                <a:cs typeface="Playfair Display"/>
                <a:sym typeface="Playfair Display"/>
              </a:rPr>
              <a:t>Use ratios like ROA, ROE, and market share to understand profitability, efficiency, and competitive standing</a:t>
            </a:r>
          </a:p>
          <a:p>
            <a:pPr marL="0" marR="0" lvl="0" indent="0" algn="l" rtl="0">
              <a:lnSpc>
                <a:spcPct val="218472"/>
              </a:lnSpc>
              <a:spcBef>
                <a:spcPts val="0"/>
              </a:spcBef>
              <a:spcAft>
                <a:spcPts val="0"/>
              </a:spcAft>
              <a:buNone/>
            </a:pPr>
            <a:r>
              <a:rPr lang="en-US" sz="2100" b="1" dirty="0">
                <a:latin typeface="Playfair Display"/>
                <a:ea typeface="Playfair Display"/>
                <a:cs typeface="Playfair Display"/>
                <a:sym typeface="Playfair Display"/>
              </a:rPr>
              <a:t>📐 Balanced Scorecard: </a:t>
            </a:r>
            <a:r>
              <a:rPr lang="en-US" sz="2100" dirty="0">
                <a:latin typeface="Playfair Display"/>
                <a:ea typeface="Playfair Display"/>
                <a:cs typeface="Playfair Display"/>
                <a:sym typeface="Playfair Display"/>
              </a:rPr>
              <a:t>Assesses performance across four key areas; Financial, Customer, Internal Processes, and Learning &amp; Growth</a:t>
            </a:r>
          </a:p>
          <a:p>
            <a:pPr marL="0" marR="0" lvl="0" indent="0" algn="l" rtl="0">
              <a:lnSpc>
                <a:spcPct val="218472"/>
              </a:lnSpc>
              <a:spcBef>
                <a:spcPts val="0"/>
              </a:spcBef>
              <a:spcAft>
                <a:spcPts val="0"/>
              </a:spcAft>
              <a:buNone/>
            </a:pPr>
            <a:r>
              <a:rPr lang="en-US" sz="2100" b="1" dirty="0">
                <a:latin typeface="Playfair Display"/>
                <a:ea typeface="Playfair Display"/>
                <a:cs typeface="Playfair Display"/>
                <a:sym typeface="Playfair Display"/>
              </a:rPr>
              <a:t>📈 Multiple Metrics = Better Insight: </a:t>
            </a:r>
            <a:r>
              <a:rPr lang="en-US" sz="2100" dirty="0">
                <a:latin typeface="Playfair Display"/>
                <a:ea typeface="Playfair Display"/>
                <a:cs typeface="Playfair Display"/>
                <a:sym typeface="Playfair Display"/>
              </a:rPr>
              <a:t>No single measure tells the whole story—use a range of metrics for a full performance picture</a:t>
            </a:r>
          </a:p>
          <a:p>
            <a:pPr marL="0" marR="0" lvl="0" indent="0" algn="l" rtl="0">
              <a:lnSpc>
                <a:spcPct val="218472"/>
              </a:lnSpc>
              <a:spcBef>
                <a:spcPts val="0"/>
              </a:spcBef>
              <a:spcAft>
                <a:spcPts val="0"/>
              </a:spcAft>
              <a:buNone/>
            </a:pPr>
            <a:r>
              <a:rPr lang="en-US" sz="2100" b="1" dirty="0">
                <a:latin typeface="Playfair Display"/>
                <a:ea typeface="Playfair Display"/>
                <a:cs typeface="Playfair Display"/>
                <a:sym typeface="Playfair Display"/>
              </a:rPr>
              <a:t>🏆 Competitive Advantage: </a:t>
            </a:r>
            <a:r>
              <a:rPr lang="en-US" sz="2100" dirty="0">
                <a:latin typeface="Playfair Display"/>
                <a:ea typeface="Playfair Display"/>
                <a:cs typeface="Playfair Display"/>
                <a:sym typeface="Playfair Display"/>
              </a:rPr>
              <a:t>Long-term success comes from creating more economic value than competitors (EVC = WTP – Cost), not just short-term profits</a:t>
            </a:r>
          </a:p>
        </p:txBody>
      </p:sp>
      <p:sp>
        <p:nvSpPr>
          <p:cNvPr id="343" name="Google Shape;343;p20">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338331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47"/>
        <p:cNvGrpSpPr/>
        <p:nvPr/>
      </p:nvGrpSpPr>
      <p:grpSpPr>
        <a:xfrm>
          <a:off x="0" y="0"/>
          <a:ext cx="0" cy="0"/>
          <a:chOff x="0" y="0"/>
          <a:chExt cx="0" cy="0"/>
        </a:xfrm>
      </p:grpSpPr>
      <p:sp>
        <p:nvSpPr>
          <p:cNvPr id="2" name="Title 1">
            <a:extLst>
              <a:ext uri="{FF2B5EF4-FFF2-40B4-BE49-F238E27FC236}">
                <a16:creationId xmlns:a16="http://schemas.microsoft.com/office/drawing/2014/main" id="{7B933D8D-89FF-ACA6-14C3-6746D7863D16}"/>
              </a:ext>
            </a:extLst>
          </p:cNvPr>
          <p:cNvSpPr>
            <a:spLocks noGrp="1"/>
          </p:cNvSpPr>
          <p:nvPr>
            <p:ph type="title"/>
          </p:nvPr>
        </p:nvSpPr>
        <p:spPr>
          <a:xfrm>
            <a:off x="1072354" y="1572"/>
            <a:ext cx="16208776" cy="2068259"/>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4800" b="1" dirty="0">
                <a:solidFill>
                  <a:srgbClr val="54152A"/>
                </a:solidFill>
                <a:latin typeface="Public Sans"/>
                <a:sym typeface="Public Sans"/>
              </a:rPr>
              <a:t>Demonstrate Your Knowledge, Skills, and Competence, 1 of 2</a:t>
            </a:r>
            <a:endParaRPr lang="en-IN" sz="4800" b="1" dirty="0">
              <a:solidFill>
                <a:srgbClr val="54152A"/>
              </a:solidFill>
              <a:latin typeface="Public Sans"/>
              <a:sym typeface="Arial"/>
            </a:endParaRPr>
          </a:p>
        </p:txBody>
      </p:sp>
      <p:cxnSp>
        <p:nvCxnSpPr>
          <p:cNvPr id="350" name="Google Shape;350;g370678dc45d_0_0">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5EDE9BB-EE77-3A76-672D-FBB74F51663E}"/>
              </a:ext>
            </a:extLst>
          </p:cNvPr>
          <p:cNvSpPr>
            <a:spLocks noGrp="1"/>
          </p:cNvSpPr>
          <p:nvPr>
            <p:ph sz="quarter" idx="10"/>
          </p:nvPr>
        </p:nvSpPr>
        <p:spPr>
          <a:xfrm>
            <a:off x="1006870" y="2069831"/>
            <a:ext cx="16003873" cy="7419788"/>
          </a:xfrm>
          <a:noFill/>
          <a:ln>
            <a:noFill/>
          </a:ln>
        </p:spPr>
        <p:txBody>
          <a:bodyPr spcFirstLastPara="1" wrap="square" lIns="0" tIns="0" rIns="0" bIns="0" anchor="t" anchorCtr="0">
            <a:spAutoFit/>
          </a:bodyPr>
          <a:lstStyle/>
          <a:p>
            <a:pPr marL="0">
              <a:lnSpc>
                <a:spcPct val="164000"/>
              </a:lnSpc>
              <a:spcBef>
                <a:spcPts val="0"/>
              </a:spcBef>
              <a:buSzPts val="1100"/>
            </a:pPr>
            <a:r>
              <a:rPr lang="en-US" sz="2600" b="1" dirty="0">
                <a:latin typeface="Playfair Display"/>
                <a:sym typeface="Playfair Display"/>
              </a:rPr>
              <a:t>Use these questions to test your knowledge of the chapter.</a:t>
            </a:r>
          </a:p>
          <a:p>
            <a:pPr marL="0">
              <a:lnSpc>
                <a:spcPct val="164000"/>
              </a:lnSpc>
              <a:spcBef>
                <a:spcPts val="0"/>
              </a:spcBef>
              <a:buSzPts val="1100"/>
            </a:pPr>
            <a:endParaRPr lang="en-US" sz="2600" b="1" dirty="0">
              <a:latin typeface="Playfair Display"/>
              <a:sym typeface="Playfair Display"/>
            </a:endParaRPr>
          </a:p>
          <a:p>
            <a:pPr marL="457200" indent="-368300">
              <a:lnSpc>
                <a:spcPct val="164000"/>
              </a:lnSpc>
              <a:spcBef>
                <a:spcPts val="0"/>
              </a:spcBef>
              <a:buSzPts val="2200"/>
              <a:buFont typeface="Playfair Display"/>
              <a:buAutoNum type="arabicPeriod"/>
            </a:pPr>
            <a:r>
              <a:rPr lang="en-US" sz="2200" dirty="0">
                <a:latin typeface="Playfair Display"/>
                <a:sym typeface="Playfair Display"/>
              </a:rPr>
              <a:t>Describe mission, purpose, vision, and values and how they are similar and distinct. Do companies always define each one? Discuss the most useful way to approach these when you conduct a case analysis.</a:t>
            </a:r>
          </a:p>
          <a:p>
            <a:pPr marL="457200" indent="-368300">
              <a:lnSpc>
                <a:spcPct val="164000"/>
              </a:lnSpc>
              <a:spcBef>
                <a:spcPts val="0"/>
              </a:spcBef>
              <a:buSzPts val="2200"/>
              <a:buFont typeface="Playfair Display"/>
              <a:buAutoNum type="arabicPeriod"/>
            </a:pPr>
            <a:r>
              <a:rPr lang="en-US" sz="2200" dirty="0">
                <a:latin typeface="Playfair Display"/>
                <a:sym typeface="Playfair Display"/>
              </a:rPr>
              <a:t>Explain performance measures and performance benchmarks. Give an example of each, and explain how your examples illustrate each.</a:t>
            </a:r>
          </a:p>
          <a:p>
            <a:pPr marL="457200" indent="-368300">
              <a:lnSpc>
                <a:spcPct val="164000"/>
              </a:lnSpc>
              <a:spcBef>
                <a:spcPts val="0"/>
              </a:spcBef>
              <a:buSzPts val="2200"/>
              <a:buFont typeface="Playfair Display"/>
              <a:buAutoNum type="arabicPeriod"/>
            </a:pPr>
            <a:r>
              <a:rPr lang="en-US" sz="2200" dirty="0">
                <a:latin typeface="Playfair Display"/>
                <a:sym typeface="Playfair Display"/>
              </a:rPr>
              <a:t>Review figure 3.4 to ensure you understand how to use each measure in case analysis. Test your knowledge by writing down each ratio and filling in the type of measure, the formula, and its purpose without referring to the figure. If there are any areas you need to study further, we encourage you to do this now, as they will be highly useful throughout the rest of the course.</a:t>
            </a:r>
          </a:p>
          <a:p>
            <a:pPr marL="457200" indent="-368300">
              <a:lnSpc>
                <a:spcPct val="164000"/>
              </a:lnSpc>
              <a:spcBef>
                <a:spcPts val="0"/>
              </a:spcBef>
              <a:buSzPts val="2200"/>
              <a:buFont typeface="Playfair Display"/>
              <a:buAutoNum type="arabicPeriod"/>
            </a:pPr>
            <a:r>
              <a:rPr lang="en-US" sz="2200" dirty="0">
                <a:latin typeface="Playfair Display"/>
                <a:sym typeface="Playfair Display"/>
              </a:rPr>
              <a:t>Describe market share and PE ratio. Explain how they are used to analyze a firm’s market position.</a:t>
            </a:r>
          </a:p>
          <a:p>
            <a:pPr marL="457200" indent="-368300">
              <a:lnSpc>
                <a:spcPct val="164000"/>
              </a:lnSpc>
              <a:spcBef>
                <a:spcPts val="0"/>
              </a:spcBef>
              <a:buSzPts val="2200"/>
              <a:buFont typeface="Playfair Display"/>
              <a:buAutoNum type="arabicPeriod"/>
            </a:pPr>
            <a:r>
              <a:rPr lang="en-US" sz="2200" dirty="0">
                <a:latin typeface="Playfair Display"/>
                <a:sym typeface="Playfair Display"/>
              </a:rPr>
              <a:t>What other types of relevant quantitative data may be useful when you conduct a case analysis? Explain their roles in case analysis.</a:t>
            </a:r>
          </a:p>
        </p:txBody>
      </p:sp>
      <p:sp>
        <p:nvSpPr>
          <p:cNvPr id="351" name="Google Shape;351;g370678dc45d_0_0">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565765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355"/>
        <p:cNvGrpSpPr/>
        <p:nvPr/>
      </p:nvGrpSpPr>
      <p:grpSpPr>
        <a:xfrm>
          <a:off x="0" y="0"/>
          <a:ext cx="0" cy="0"/>
          <a:chOff x="0" y="0"/>
          <a:chExt cx="0" cy="0"/>
        </a:xfrm>
      </p:grpSpPr>
      <p:sp>
        <p:nvSpPr>
          <p:cNvPr id="2" name="Title 1">
            <a:extLst>
              <a:ext uri="{FF2B5EF4-FFF2-40B4-BE49-F238E27FC236}">
                <a16:creationId xmlns:a16="http://schemas.microsoft.com/office/drawing/2014/main" id="{FA9B6B14-3511-FA6F-249B-D33710F02BA0}"/>
              </a:ext>
            </a:extLst>
          </p:cNvPr>
          <p:cNvSpPr>
            <a:spLocks noGrp="1"/>
          </p:cNvSpPr>
          <p:nvPr>
            <p:ph type="title"/>
          </p:nvPr>
        </p:nvSpPr>
        <p:spPr>
          <a:xfrm>
            <a:off x="972454" y="1770"/>
            <a:ext cx="16208776" cy="2068259"/>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4800" b="1" dirty="0">
                <a:solidFill>
                  <a:srgbClr val="54152A"/>
                </a:solidFill>
                <a:latin typeface="Public Sans"/>
                <a:sym typeface="Public Sans"/>
              </a:rPr>
              <a:t>Demonstrate Your Knowledge, Skills, and Competence, 2 of 2</a:t>
            </a:r>
            <a:endParaRPr lang="en-IN" sz="4800" b="1" dirty="0">
              <a:solidFill>
                <a:srgbClr val="54152A"/>
              </a:solidFill>
              <a:latin typeface="Public Sans"/>
              <a:sym typeface="Arial"/>
            </a:endParaRPr>
          </a:p>
        </p:txBody>
      </p:sp>
      <p:cxnSp>
        <p:nvCxnSpPr>
          <p:cNvPr id="358" name="Google Shape;358;g370678dc45d_0_8">
            <a:extLst>
              <a:ext uri="{C183D7F6-B498-43B3-948B-1728B52AA6E4}">
                <adec:decorative xmlns:adec="http://schemas.microsoft.com/office/drawing/2017/decorative" val="1"/>
              </a:ext>
            </a:extLst>
          </p:cNvPr>
          <p:cNvCxnSpPr/>
          <p:nvPr/>
        </p:nvCxnSpPr>
        <p:spPr>
          <a:xfrm rot="10800000" flipH="1">
            <a:off x="1028695" y="1760870"/>
            <a:ext cx="16230600" cy="38400"/>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56D1C5CD-0AFA-1D4A-3AF9-03A91F971AAD}"/>
              </a:ext>
            </a:extLst>
          </p:cNvPr>
          <p:cNvSpPr>
            <a:spLocks noGrp="1"/>
          </p:cNvSpPr>
          <p:nvPr>
            <p:ph sz="quarter" idx="10"/>
          </p:nvPr>
        </p:nvSpPr>
        <p:spPr>
          <a:xfrm>
            <a:off x="972454" y="2070029"/>
            <a:ext cx="16453815" cy="7470250"/>
          </a:xfrm>
          <a:noFill/>
          <a:ln>
            <a:noFill/>
          </a:ln>
        </p:spPr>
        <p:txBody>
          <a:bodyPr spcFirstLastPara="1" wrap="square" lIns="0" tIns="0" rIns="0" bIns="0" anchor="t" anchorCtr="0">
            <a:spAutoFit/>
          </a:bodyPr>
          <a:lstStyle/>
          <a:p>
            <a:pPr marL="0">
              <a:lnSpc>
                <a:spcPct val="164000"/>
              </a:lnSpc>
              <a:spcBef>
                <a:spcPts val="0"/>
              </a:spcBef>
              <a:buSzPts val="1100"/>
            </a:pPr>
            <a:r>
              <a:rPr lang="en-US" sz="2600" b="1" dirty="0">
                <a:latin typeface="Playfair Display"/>
                <a:sym typeface="Playfair Display"/>
              </a:rPr>
              <a:t>Use these questions to test your knowledge of the chapter.</a:t>
            </a:r>
          </a:p>
          <a:p>
            <a:pPr marL="0">
              <a:lnSpc>
                <a:spcPct val="164000"/>
              </a:lnSpc>
              <a:spcBef>
                <a:spcPts val="0"/>
              </a:spcBef>
              <a:buSzPts val="1100"/>
            </a:pPr>
            <a:endParaRPr lang="en-US" sz="2600" b="1" dirty="0">
              <a:latin typeface="Playfair Display"/>
              <a:sym typeface="Playfair Display"/>
            </a:endParaRPr>
          </a:p>
          <a:p>
            <a:pPr marL="457200" indent="-367200">
              <a:lnSpc>
                <a:spcPct val="164000"/>
              </a:lnSpc>
              <a:spcBef>
                <a:spcPts val="0"/>
              </a:spcBef>
              <a:buSzPts val="2200"/>
              <a:buFont typeface="+mj-lt"/>
              <a:buAutoNum type="arabicPeriod" startAt="6"/>
            </a:pPr>
            <a:r>
              <a:rPr lang="en-US" sz="2200" dirty="0">
                <a:latin typeface="Playfair Display"/>
                <a:sym typeface="Playfair Display"/>
              </a:rPr>
              <a:t>Discuss why using a range of measures is important when you analyze a case.</a:t>
            </a:r>
          </a:p>
          <a:p>
            <a:pPr marL="457200" indent="-367200">
              <a:lnSpc>
                <a:spcPct val="164000"/>
              </a:lnSpc>
              <a:spcBef>
                <a:spcPts val="0"/>
              </a:spcBef>
              <a:buSzPts val="2200"/>
              <a:buFont typeface="Playfair Display"/>
              <a:buAutoNum type="arabicPeriod" startAt="6"/>
            </a:pPr>
            <a:r>
              <a:rPr lang="en-US" sz="2200" dirty="0">
                <a:latin typeface="Playfair Display"/>
                <a:sym typeface="Playfair Display"/>
              </a:rPr>
              <a:t>Review figure 3.5 to ensure you understand how to use each organizational performance measure in case analysis. </a:t>
            </a:r>
          </a:p>
          <a:p>
            <a:pPr marL="457200" indent="-367200">
              <a:lnSpc>
                <a:spcPct val="164000"/>
              </a:lnSpc>
              <a:spcBef>
                <a:spcPts val="0"/>
              </a:spcBef>
              <a:buSzPts val="2200"/>
              <a:buFont typeface="Playfair Display"/>
              <a:buAutoNum type="arabicPeriod" startAt="6"/>
            </a:pPr>
            <a:r>
              <a:rPr lang="en-US" sz="2200" dirty="0">
                <a:latin typeface="Playfair Display"/>
                <a:sym typeface="Playfair Display"/>
              </a:rPr>
              <a:t>Test your knowledge by writing down each metric and filling in the formula and its purpose without referring to the figure. If there are any areas you need to study further, we encourage you to do so now.</a:t>
            </a:r>
          </a:p>
          <a:p>
            <a:pPr marL="457200" indent="-367200">
              <a:lnSpc>
                <a:spcPct val="164000"/>
              </a:lnSpc>
              <a:spcBef>
                <a:spcPts val="0"/>
              </a:spcBef>
              <a:buSzPts val="2200"/>
              <a:buFont typeface="Playfair Display"/>
              <a:buAutoNum type="arabicPeriod" startAt="6"/>
            </a:pPr>
            <a:r>
              <a:rPr lang="en-US" sz="2200" dirty="0">
                <a:latin typeface="Playfair Display"/>
                <a:sym typeface="Playfair Display"/>
              </a:rPr>
              <a:t>Review figure 3.5 to ensure you understand how to use each organizational performance measure in case analysis. </a:t>
            </a:r>
          </a:p>
          <a:p>
            <a:pPr marL="457200" indent="-367200">
              <a:lnSpc>
                <a:spcPct val="164000"/>
              </a:lnSpc>
              <a:spcBef>
                <a:spcPts val="0"/>
              </a:spcBef>
              <a:buSzPts val="2200"/>
              <a:buFont typeface="Playfair Display"/>
              <a:buAutoNum type="arabicPeriod" startAt="6"/>
            </a:pPr>
            <a:r>
              <a:rPr lang="en-US" sz="2200" dirty="0">
                <a:latin typeface="Playfair Display"/>
                <a:sym typeface="Playfair Display"/>
              </a:rPr>
              <a:t>Test your knowledge by writing down each metric and filling in the formula and its purpose without referring to the figure. If there are any areas you need to study further, we encourage you to do so now.</a:t>
            </a:r>
          </a:p>
          <a:p>
            <a:pPr marL="457200" indent="-367200">
              <a:lnSpc>
                <a:spcPct val="164000"/>
              </a:lnSpc>
              <a:spcBef>
                <a:spcPts val="0"/>
              </a:spcBef>
              <a:buSzPts val="2200"/>
              <a:buFont typeface="Playfair Display"/>
              <a:buAutoNum type="arabicPeriod" startAt="6"/>
            </a:pPr>
            <a:r>
              <a:rPr lang="en-US" sz="2200" dirty="0">
                <a:latin typeface="Playfair Display"/>
                <a:sym typeface="Playfair Display"/>
              </a:rPr>
              <a:t>Describe what a company’s balanced scorecard measures and why this is a useful tool. Explain how considering alternative measures in addition to financial measures is useful and how this gives a broader measure of an organization’s performance.</a:t>
            </a:r>
          </a:p>
          <a:p>
            <a:pPr marL="457200" indent="-367200">
              <a:lnSpc>
                <a:spcPct val="164000"/>
              </a:lnSpc>
              <a:spcBef>
                <a:spcPts val="0"/>
              </a:spcBef>
              <a:buSzPts val="2200"/>
              <a:buFont typeface="Playfair Display"/>
              <a:buAutoNum type="arabicPeriod" startAt="6"/>
            </a:pPr>
            <a:r>
              <a:rPr lang="en-US" sz="2200" dirty="0">
                <a:latin typeface="Playfair Display"/>
                <a:sym typeface="Playfair Display"/>
              </a:rPr>
              <a:t>Discuss competitive advantage. Explain the concept, the formula, and its role in strategic management.</a:t>
            </a:r>
          </a:p>
          <a:p>
            <a:pPr marL="0">
              <a:lnSpc>
                <a:spcPct val="164000"/>
              </a:lnSpc>
              <a:spcBef>
                <a:spcPts val="0"/>
              </a:spcBef>
              <a:buClr>
                <a:srgbClr val="000000"/>
              </a:buClr>
              <a:buSzPts val="1100"/>
            </a:pPr>
            <a:r>
              <a:rPr lang="en-US" sz="2400" b="1" dirty="0">
                <a:latin typeface="Playfair Display"/>
                <a:sym typeface="Playfair Display"/>
              </a:rPr>
              <a:t>You are now competent at analyzing a firm’s organizational performance. Congratulations!</a:t>
            </a:r>
          </a:p>
        </p:txBody>
      </p:sp>
      <p:sp>
        <p:nvSpPr>
          <p:cNvPr id="359" name="Google Shape;359;g370678dc45d_0_8">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51505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23">
          <a:extLst>
            <a:ext uri="{FF2B5EF4-FFF2-40B4-BE49-F238E27FC236}">
              <a16:creationId xmlns:a16="http://schemas.microsoft.com/office/drawing/2014/main" id="{E1E5F407-C66A-B467-ADAD-8F57B5C4078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1B41F982-A267-D073-AF3C-89C0A4E55E49}"/>
              </a:ext>
            </a:extLst>
          </p:cNvPr>
          <p:cNvSpPr>
            <a:spLocks noGrp="1"/>
          </p:cNvSpPr>
          <p:nvPr>
            <p:ph type="title"/>
          </p:nvPr>
        </p:nvSpPr>
        <p:spPr>
          <a:xfrm>
            <a:off x="1014180" y="949211"/>
            <a:ext cx="17442000" cy="792000"/>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714" b="1" dirty="0">
                <a:solidFill>
                  <a:srgbClr val="54152A"/>
                </a:solidFill>
                <a:latin typeface="Public Sans"/>
                <a:sym typeface="Public Sans"/>
              </a:rPr>
              <a:t>Analyze Organizational Performance in the AFI Framework</a:t>
            </a:r>
            <a:br>
              <a:rPr lang="en-US" sz="3714" b="1" dirty="0">
                <a:solidFill>
                  <a:srgbClr val="54152A"/>
                </a:solidFill>
                <a:latin typeface="Public Sans"/>
                <a:sym typeface="Public Sans"/>
              </a:rPr>
            </a:br>
            <a:endParaRPr lang="en-IN" sz="3714" b="1" dirty="0">
              <a:solidFill>
                <a:srgbClr val="54152A"/>
              </a:solidFill>
              <a:latin typeface="Public Sans"/>
              <a:sym typeface="Arial"/>
            </a:endParaRPr>
          </a:p>
        </p:txBody>
      </p:sp>
      <p:cxnSp>
        <p:nvCxnSpPr>
          <p:cNvPr id="125" name="Google Shape;125;p3">
            <a:extLst>
              <a:ext uri="{FF2B5EF4-FFF2-40B4-BE49-F238E27FC236}">
                <a16:creationId xmlns:a16="http://schemas.microsoft.com/office/drawing/2014/main" id="{A509114B-C8D2-D933-F761-7EA633F43FD6}"/>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pic>
        <p:nvPicPr>
          <p:cNvPr id="2" name="Picture 1" descr="Circular diagram illustrating strategic analysis, strategy formulation, and strategy implementation. Circular flow chart illustrating different aspects of strategic management. The center of the circle is labeled strategic management and strategic leadership. Moving clockwise, the first category is strategic analysis (i.e., Where are we?) and includes 4 blue boxes: analyze organizational performance, analyze external environment, analyze internal environment, and determine strategic issue and alternatives. Second category is strategy formulation (i.e., Where are we going?) and includes three light green boxes representing three levels of strategy and four dark green boxes representing strategies that are embedded into business level strategy. Light green: formulate corporate strategy (where to play), formulate business level strategy (how to win/right to win), and formulate functional strategy. Dark green: formulate innovation strategy, formulate sustainability and ethics strategy, formulate technology strategy, and formulate international strategy. Third category is strategy implementation (i.e., How do we get there?) and includes one orange box: implement strategy.">
            <a:extLst>
              <a:ext uri="{FF2B5EF4-FFF2-40B4-BE49-F238E27FC236}">
                <a16:creationId xmlns:a16="http://schemas.microsoft.com/office/drawing/2014/main" id="{0F549091-DC3B-2D97-EB87-86E1479E02D3}"/>
              </a:ext>
            </a:extLst>
          </p:cNvPr>
          <p:cNvPicPr>
            <a:picLocks noChangeAspect="1"/>
          </p:cNvPicPr>
          <p:nvPr/>
        </p:nvPicPr>
        <p:blipFill>
          <a:blip r:embed="rId3"/>
          <a:stretch>
            <a:fillRect/>
          </a:stretch>
        </p:blipFill>
        <p:spPr>
          <a:xfrm>
            <a:off x="1028694" y="2047902"/>
            <a:ext cx="12850591" cy="7589483"/>
          </a:xfrm>
          <a:prstGeom prst="rect">
            <a:avLst/>
          </a:prstGeom>
        </p:spPr>
      </p:pic>
      <p:sp>
        <p:nvSpPr>
          <p:cNvPr id="8" name="Content Placeholder 7">
            <a:extLst>
              <a:ext uri="{FF2B5EF4-FFF2-40B4-BE49-F238E27FC236}">
                <a16:creationId xmlns:a16="http://schemas.microsoft.com/office/drawing/2014/main" id="{9EF4CEFD-49EE-1A4C-145A-4C15A16853A3}"/>
              </a:ext>
            </a:extLst>
          </p:cNvPr>
          <p:cNvSpPr>
            <a:spLocks noGrp="1"/>
          </p:cNvSpPr>
          <p:nvPr>
            <p:ph sz="quarter" idx="10"/>
          </p:nvPr>
        </p:nvSpPr>
        <p:spPr>
          <a:xfrm>
            <a:off x="1697261" y="9685962"/>
            <a:ext cx="12064491" cy="400069"/>
          </a:xfrm>
          <a:noFill/>
        </p:spPr>
        <p:txBody>
          <a:bodyPr wrap="none" rtlCol="0">
            <a:spAutoFit/>
          </a:bodyPr>
          <a:lstStyle/>
          <a:p>
            <a:pPr>
              <a:spcBef>
                <a:spcPts val="0"/>
              </a:spcBef>
              <a:buClr>
                <a:srgbClr val="000000"/>
              </a:buClr>
            </a:pPr>
            <a:r>
              <a:rPr lang="en-US" sz="2000" i="1" dirty="0">
                <a:solidFill>
                  <a:srgbClr val="000000"/>
                </a:solidFill>
                <a:latin typeface="Playfair Display" pitchFamily="2" charset="77"/>
                <a:cs typeface="Arial"/>
                <a:sym typeface="Arial"/>
              </a:rPr>
              <a:t>Figure 1.3: The analysis, formulation, implementation (AFI) framework </a:t>
            </a:r>
            <a:r>
              <a:rPr lang="en-US" sz="2000" dirty="0">
                <a:solidFill>
                  <a:srgbClr val="000000"/>
                </a:solidFill>
                <a:latin typeface="Playfair Display" pitchFamily="2" charset="77"/>
                <a:cs typeface="Arial"/>
                <a:sym typeface="Arial"/>
              </a:rPr>
              <a:t>[Kindred Grey. 2025. CC BY-NC-SA]</a:t>
            </a:r>
          </a:p>
        </p:txBody>
      </p:sp>
      <p:sp>
        <p:nvSpPr>
          <p:cNvPr id="127" name="Google Shape;127;p3">
            <a:extLst>
              <a:ext uri="{FF2B5EF4-FFF2-40B4-BE49-F238E27FC236}">
                <a16:creationId xmlns:a16="http://schemas.microsoft.com/office/drawing/2014/main" id="{E43768F2-5878-6CB1-5A15-FE97CDB656BD}"/>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38487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23"/>
        <p:cNvGrpSpPr/>
        <p:nvPr/>
      </p:nvGrpSpPr>
      <p:grpSpPr>
        <a:xfrm>
          <a:off x="0" y="0"/>
          <a:ext cx="0" cy="0"/>
          <a:chOff x="0" y="0"/>
          <a:chExt cx="0" cy="0"/>
        </a:xfrm>
      </p:grpSpPr>
      <p:sp>
        <p:nvSpPr>
          <p:cNvPr id="2" name="Title 1">
            <a:extLst>
              <a:ext uri="{FF2B5EF4-FFF2-40B4-BE49-F238E27FC236}">
                <a16:creationId xmlns:a16="http://schemas.microsoft.com/office/drawing/2014/main" id="{945361E0-ABDF-1C75-46B4-738D67B57400}"/>
              </a:ext>
            </a:extLst>
          </p:cNvPr>
          <p:cNvSpPr>
            <a:spLocks noGrp="1"/>
          </p:cNvSpPr>
          <p:nvPr>
            <p:ph type="title"/>
          </p:nvPr>
        </p:nvSpPr>
        <p:spPr>
          <a:xfrm>
            <a:off x="1027789" y="989757"/>
            <a:ext cx="16230595" cy="800220"/>
          </a:xfrm>
          <a:noFill/>
          <a:ln>
            <a:noFill/>
          </a:ln>
        </p:spPr>
        <p:txBody>
          <a:bodyPr spcFirstLastPara="1" wrap="square" lIns="0" tIns="0" rIns="0" bIns="0" anchor="t" anchorCtr="0">
            <a:spAutoFit/>
          </a:bodyPr>
          <a:lstStyle/>
          <a:p>
            <a:pPr algn="l">
              <a:lnSpc>
                <a:spcPct val="140010"/>
              </a:lnSpc>
              <a:buClr>
                <a:srgbClr val="000000"/>
              </a:buClr>
              <a:buFont typeface="Arial"/>
            </a:pPr>
            <a:r>
              <a:rPr lang="en-US" sz="3714" b="1" dirty="0">
                <a:solidFill>
                  <a:srgbClr val="54152A"/>
                </a:solidFill>
                <a:latin typeface="Public Sans"/>
                <a:sym typeface="Public Sans"/>
              </a:rPr>
              <a:t>Key Topics</a:t>
            </a:r>
            <a:endParaRPr lang="en-IN" sz="3714" b="1" dirty="0">
              <a:solidFill>
                <a:srgbClr val="54152A"/>
              </a:solidFill>
              <a:latin typeface="Public Sans"/>
              <a:sym typeface="Arial"/>
            </a:endParaRPr>
          </a:p>
        </p:txBody>
      </p:sp>
      <p:cxnSp>
        <p:nvCxnSpPr>
          <p:cNvPr id="125" name="Google Shape;125;p3">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A0BB661F-6BBF-484D-F268-6FC4EB6F215C}"/>
              </a:ext>
            </a:extLst>
          </p:cNvPr>
          <p:cNvSpPr>
            <a:spLocks noGrp="1"/>
          </p:cNvSpPr>
          <p:nvPr>
            <p:ph sz="quarter" idx="10"/>
          </p:nvPr>
        </p:nvSpPr>
        <p:spPr>
          <a:xfrm>
            <a:off x="1028688" y="2089928"/>
            <a:ext cx="16186154" cy="5565294"/>
          </a:xfrm>
          <a:noFill/>
          <a:ln>
            <a:noFill/>
          </a:ln>
        </p:spPr>
        <p:txBody>
          <a:bodyPr spcFirstLastPara="1" wrap="square" lIns="0" tIns="0" rIns="0" bIns="0" anchor="t" anchorCtr="0">
            <a:spAutoFit/>
          </a:bodyPr>
          <a:lstStyle/>
          <a:p>
            <a:pPr marL="604519" lvl="1" indent="-327723">
              <a:lnSpc>
                <a:spcPct val="187031"/>
              </a:lnSpc>
              <a:spcBef>
                <a:spcPts val="0"/>
              </a:spcBef>
              <a:buClr>
                <a:srgbClr val="2B2C30"/>
              </a:buClr>
              <a:buSzPts val="3200"/>
              <a:buFont typeface="Playfair Display"/>
              <a:buChar char="•"/>
            </a:pPr>
            <a:r>
              <a:rPr lang="en-US" sz="3200" dirty="0">
                <a:solidFill>
                  <a:srgbClr val="2B2C30"/>
                </a:solidFill>
                <a:latin typeface="Playfair Display"/>
                <a:sym typeface="Playfair Display"/>
              </a:rPr>
              <a:t>Organizational performance overview</a:t>
            </a:r>
          </a:p>
          <a:p>
            <a:pPr marL="604519" lvl="1" indent="-327723">
              <a:lnSpc>
                <a:spcPct val="187031"/>
              </a:lnSpc>
              <a:spcBef>
                <a:spcPts val="0"/>
              </a:spcBef>
              <a:buClr>
                <a:srgbClr val="2B2C30"/>
              </a:buClr>
              <a:buSzPts val="3200"/>
              <a:buFont typeface="Playfair Display"/>
              <a:buChar char="•"/>
            </a:pPr>
            <a:r>
              <a:rPr lang="en-US" sz="3200" dirty="0">
                <a:solidFill>
                  <a:srgbClr val="2B2C30"/>
                </a:solidFill>
                <a:latin typeface="Playfair Display"/>
                <a:sym typeface="Playfair Display"/>
              </a:rPr>
              <a:t>Mission, purpose, vision, and values</a:t>
            </a:r>
          </a:p>
          <a:p>
            <a:pPr marL="604519" lvl="1" indent="-327723">
              <a:lnSpc>
                <a:spcPct val="187031"/>
              </a:lnSpc>
              <a:spcBef>
                <a:spcPts val="0"/>
              </a:spcBef>
              <a:buClr>
                <a:srgbClr val="2B2C30"/>
              </a:buClr>
              <a:buSzPts val="3200"/>
              <a:buFont typeface="Playfair Display"/>
              <a:buChar char="•"/>
            </a:pPr>
            <a:r>
              <a:rPr lang="en-US" sz="3200" dirty="0">
                <a:solidFill>
                  <a:srgbClr val="2B2C30"/>
                </a:solidFill>
                <a:latin typeface="Playfair Display"/>
                <a:sym typeface="Playfair Display"/>
              </a:rPr>
              <a:t>Performance and benchmark measures</a:t>
            </a:r>
          </a:p>
          <a:p>
            <a:pPr marL="604519" lvl="1" indent="-327723">
              <a:lnSpc>
                <a:spcPct val="187031"/>
              </a:lnSpc>
              <a:spcBef>
                <a:spcPts val="0"/>
              </a:spcBef>
              <a:buClr>
                <a:srgbClr val="2B2C30"/>
              </a:buClr>
              <a:buSzPts val="3200"/>
              <a:buFont typeface="Playfair Display"/>
              <a:buChar char="•"/>
            </a:pPr>
            <a:r>
              <a:rPr lang="en-US" sz="3200" dirty="0">
                <a:solidFill>
                  <a:srgbClr val="2B2C30"/>
                </a:solidFill>
                <a:latin typeface="Playfair Display"/>
                <a:sym typeface="Playfair Display"/>
              </a:rPr>
              <a:t>Financial and market position analysis</a:t>
            </a:r>
          </a:p>
          <a:p>
            <a:pPr marL="604519" lvl="1" indent="-327723">
              <a:lnSpc>
                <a:spcPct val="187031"/>
              </a:lnSpc>
              <a:spcBef>
                <a:spcPts val="0"/>
              </a:spcBef>
              <a:buClr>
                <a:srgbClr val="2B2C30"/>
              </a:buClr>
              <a:buSzPts val="3200"/>
              <a:buFont typeface="Playfair Display"/>
              <a:buChar char="•"/>
            </a:pPr>
            <a:r>
              <a:rPr lang="en-US" sz="3200" dirty="0">
                <a:solidFill>
                  <a:srgbClr val="2B2C30"/>
                </a:solidFill>
                <a:latin typeface="Playfair Display"/>
                <a:sym typeface="Playfair Display"/>
              </a:rPr>
              <a:t>Balanced Scorecard framework</a:t>
            </a:r>
          </a:p>
          <a:p>
            <a:pPr marL="604519" lvl="1" indent="-327723">
              <a:lnSpc>
                <a:spcPct val="187031"/>
              </a:lnSpc>
              <a:spcBef>
                <a:spcPts val="0"/>
              </a:spcBef>
              <a:buClr>
                <a:srgbClr val="2B2C30"/>
              </a:buClr>
              <a:buSzPts val="3200"/>
              <a:buFont typeface="Playfair Display"/>
              <a:buChar char="•"/>
            </a:pPr>
            <a:r>
              <a:rPr lang="en-US" sz="3200" dirty="0">
                <a:solidFill>
                  <a:srgbClr val="2B2C30"/>
                </a:solidFill>
                <a:latin typeface="Playfair Display"/>
                <a:sym typeface="Playfair Display"/>
              </a:rPr>
              <a:t>Competitive advantage and Economic Value Creation (EVC)</a:t>
            </a:r>
          </a:p>
        </p:txBody>
      </p:sp>
      <p:sp>
        <p:nvSpPr>
          <p:cNvPr id="127" name="Google Shape;127;p3">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78413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123">
          <a:extLst>
            <a:ext uri="{FF2B5EF4-FFF2-40B4-BE49-F238E27FC236}">
              <a16:creationId xmlns:a16="http://schemas.microsoft.com/office/drawing/2014/main" id="{48D3CAF0-98D4-E4C7-495A-0AACBFE57D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69D40D-BF4B-334B-A9D3-42CFCDE3AD72}"/>
              </a:ext>
            </a:extLst>
          </p:cNvPr>
          <p:cNvSpPr>
            <a:spLocks noGrp="1"/>
          </p:cNvSpPr>
          <p:nvPr>
            <p:ph type="title"/>
          </p:nvPr>
        </p:nvSpPr>
        <p:spPr>
          <a:xfrm>
            <a:off x="1028695" y="942975"/>
            <a:ext cx="16230594" cy="809002"/>
          </a:xfrm>
          <a:noFill/>
          <a:ln>
            <a:noFill/>
          </a:ln>
        </p:spPr>
        <p:txBody>
          <a:bodyPr spcFirstLastPara="1" wrap="square" lIns="0" tIns="0" rIns="0" bIns="0" anchor="t" anchorCtr="0">
            <a:spAutoFit/>
          </a:bodyPr>
          <a:lstStyle/>
          <a:p>
            <a:pPr algn="l">
              <a:lnSpc>
                <a:spcPct val="140010"/>
              </a:lnSpc>
              <a:buClr>
                <a:srgbClr val="000000"/>
              </a:buClr>
              <a:buSzPts val="3714"/>
              <a:buFont typeface="Arial"/>
            </a:pPr>
            <a:r>
              <a:rPr lang="en-US" sz="3714" b="1" dirty="0">
                <a:solidFill>
                  <a:srgbClr val="54152A"/>
                </a:solidFill>
                <a:latin typeface="Public Sans"/>
                <a:sym typeface="Public Sans"/>
              </a:rPr>
              <a:t>Strategic Analysis: Where Are We?</a:t>
            </a:r>
            <a:endParaRPr lang="en-IN" sz="3714" b="1" dirty="0">
              <a:solidFill>
                <a:srgbClr val="54152A"/>
              </a:solidFill>
              <a:latin typeface="Public Sans"/>
              <a:sym typeface="Arial"/>
            </a:endParaRPr>
          </a:p>
        </p:txBody>
      </p:sp>
      <p:cxnSp>
        <p:nvCxnSpPr>
          <p:cNvPr id="125" name="Google Shape;125;p3">
            <a:extLst>
              <a:ext uri="{FF2B5EF4-FFF2-40B4-BE49-F238E27FC236}">
                <a16:creationId xmlns:a16="http://schemas.microsoft.com/office/drawing/2014/main" id="{81FCC33B-B196-900F-D842-7BDD9D3C3372}"/>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783EC7D5-77D3-BE4D-A3B5-E025BCF754E5}"/>
              </a:ext>
            </a:extLst>
          </p:cNvPr>
          <p:cNvSpPr>
            <a:spLocks noGrp="1"/>
          </p:cNvSpPr>
          <p:nvPr>
            <p:ph sz="quarter" idx="10"/>
          </p:nvPr>
        </p:nvSpPr>
        <p:spPr>
          <a:xfrm>
            <a:off x="1006871" y="2085238"/>
            <a:ext cx="16252418" cy="6647974"/>
          </a:xfrm>
          <a:noFill/>
          <a:ln>
            <a:noFill/>
          </a:ln>
        </p:spPr>
        <p:txBody>
          <a:bodyPr spcFirstLastPara="1" wrap="square" lIns="0" tIns="0" rIns="0" bIns="0" anchor="t" anchorCtr="0">
            <a:spAutoFit/>
          </a:bodyPr>
          <a:lstStyle/>
          <a:p>
            <a:pPr>
              <a:spcBef>
                <a:spcPts val="0"/>
              </a:spcBef>
              <a:buClr>
                <a:srgbClr val="000000"/>
              </a:buClr>
            </a:pPr>
            <a:r>
              <a:rPr lang="en-US" sz="3600" dirty="0">
                <a:solidFill>
                  <a:srgbClr val="000000"/>
                </a:solidFill>
                <a:latin typeface="Playfair Display" pitchFamily="2" charset="77"/>
                <a:cs typeface="Arial"/>
                <a:sym typeface="Arial"/>
              </a:rPr>
              <a:t>Strategic management’s foundations rest in three essential questions that align with the three stages of strategic management:</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b="1" dirty="0">
                <a:solidFill>
                  <a:srgbClr val="000000"/>
                </a:solidFill>
                <a:latin typeface="Playfair Display" pitchFamily="2" charset="77"/>
                <a:cs typeface="Arial"/>
                <a:sym typeface="Arial"/>
              </a:rPr>
              <a:t>Strategic analysis: Where are we?</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Strategy formulation: Where are we going?</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Strategy Implementation: How are we going to get there?</a:t>
            </a:r>
          </a:p>
          <a:p>
            <a:pPr>
              <a:spcBef>
                <a:spcPts val="0"/>
              </a:spcBef>
              <a:buClr>
                <a:srgbClr val="000000"/>
              </a:buClr>
            </a:pPr>
            <a:endParaRPr lang="en-US" sz="3600" dirty="0">
              <a:solidFill>
                <a:srgbClr val="000000"/>
              </a:solidFill>
              <a:latin typeface="Playfair Display" pitchFamily="2" charset="77"/>
              <a:cs typeface="Arial"/>
              <a:sym typeface="Arial"/>
            </a:endParaRPr>
          </a:p>
          <a:p>
            <a:pPr>
              <a:spcBef>
                <a:spcPts val="0"/>
              </a:spcBef>
              <a:buClr>
                <a:srgbClr val="000000"/>
              </a:buClr>
            </a:pPr>
            <a:r>
              <a:rPr lang="en-US" sz="3600" dirty="0">
                <a:solidFill>
                  <a:srgbClr val="000000"/>
                </a:solidFill>
                <a:latin typeface="Playfair Display" pitchFamily="2" charset="77"/>
                <a:cs typeface="Arial"/>
                <a:sym typeface="Arial"/>
              </a:rPr>
              <a:t>Like all strategic analysis, analyzing organizational performance addresses the question of where a firm is.</a:t>
            </a:r>
          </a:p>
          <a:p>
            <a:pPr>
              <a:spcBef>
                <a:spcPts val="0"/>
              </a:spcBef>
              <a:buClr>
                <a:srgbClr val="000000"/>
              </a:buClr>
            </a:pPr>
            <a:endParaRPr lang="en-IN" sz="3600" dirty="0">
              <a:solidFill>
                <a:srgbClr val="000000"/>
              </a:solidFill>
              <a:latin typeface="Playfair Display" pitchFamily="2" charset="77"/>
              <a:cs typeface="Arial"/>
              <a:sym typeface="Arial"/>
            </a:endParaRPr>
          </a:p>
        </p:txBody>
      </p:sp>
      <p:sp>
        <p:nvSpPr>
          <p:cNvPr id="127" name="Google Shape;127;p3">
            <a:extLst>
              <a:ext uri="{FF2B5EF4-FFF2-40B4-BE49-F238E27FC236}">
                <a16:creationId xmlns:a16="http://schemas.microsoft.com/office/drawing/2014/main" id="{26DD704A-C558-496B-7714-221DA3EF1165}"/>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9799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83">
          <a:extLst>
            <a:ext uri="{FF2B5EF4-FFF2-40B4-BE49-F238E27FC236}">
              <a16:creationId xmlns:a16="http://schemas.microsoft.com/office/drawing/2014/main" id="{ADE53A63-C4FE-AEDD-DC01-E739327BBE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92EC13-7CB6-D9BE-CB5A-546161A52709}"/>
              </a:ext>
            </a:extLst>
          </p:cNvPr>
          <p:cNvSpPr>
            <a:spLocks noGrp="1"/>
          </p:cNvSpPr>
          <p:nvPr>
            <p:ph type="title"/>
          </p:nvPr>
        </p:nvSpPr>
        <p:spPr>
          <a:xfrm>
            <a:off x="1028696" y="645486"/>
            <a:ext cx="16230594" cy="800219"/>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Step 1 in Case Analysis</a:t>
            </a:r>
            <a:endParaRPr lang="en-IN" sz="3714" b="1" dirty="0">
              <a:solidFill>
                <a:srgbClr val="54152A"/>
              </a:solidFill>
              <a:latin typeface="Public Sans"/>
              <a:sym typeface="Arial"/>
            </a:endParaRPr>
          </a:p>
        </p:txBody>
      </p:sp>
      <p:cxnSp>
        <p:nvCxnSpPr>
          <p:cNvPr id="286" name="Google Shape;286;p8">
            <a:extLst>
              <a:ext uri="{FF2B5EF4-FFF2-40B4-BE49-F238E27FC236}">
                <a16:creationId xmlns:a16="http://schemas.microsoft.com/office/drawing/2014/main" id="{0A380454-59A2-DB4C-63A0-BEC8DF53BD33}"/>
              </a:ex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821E4531-8B3A-897E-454C-E0E4C9CD8CBF}"/>
              </a:ext>
            </a:extLst>
          </p:cNvPr>
          <p:cNvSpPr>
            <a:spLocks noGrp="1"/>
          </p:cNvSpPr>
          <p:nvPr>
            <p:ph sz="quarter" idx="10"/>
          </p:nvPr>
        </p:nvSpPr>
        <p:spPr>
          <a:xfrm>
            <a:off x="994572" y="1899602"/>
            <a:ext cx="16298858" cy="7823200"/>
          </a:xfrm>
          <a:noFill/>
          <a:ln>
            <a:noFill/>
          </a:ln>
        </p:spPr>
        <p:txBody>
          <a:bodyPr spcFirstLastPara="1" wrap="square" lIns="0" tIns="0" rIns="0" bIns="0" anchor="t" anchorCtr="0">
            <a:spAutoFit/>
          </a:bodyPr>
          <a:lstStyle/>
          <a:p>
            <a:pPr>
              <a:spcBef>
                <a:spcPts val="0"/>
              </a:spcBef>
              <a:buClr>
                <a:srgbClr val="2B2C30"/>
              </a:buClr>
              <a:buSzPts val="4800"/>
            </a:pPr>
            <a:r>
              <a:rPr lang="en-US" b="1" dirty="0">
                <a:solidFill>
                  <a:srgbClr val="2B2C30"/>
                </a:solidFill>
                <a:latin typeface="Playfair Display"/>
                <a:sym typeface="Playfair Display"/>
              </a:rPr>
              <a:t>1. Analyze a firm’s organizational performance.</a:t>
            </a:r>
          </a:p>
          <a:p>
            <a:pPr>
              <a:spcBef>
                <a:spcPts val="0"/>
              </a:spcBef>
              <a:buClr>
                <a:srgbClr val="2B2C30"/>
              </a:buClr>
              <a:buSzPts val="4800"/>
            </a:pPr>
            <a:r>
              <a:rPr lang="en-US" dirty="0">
                <a:solidFill>
                  <a:srgbClr val="2B2C30"/>
                </a:solidFill>
                <a:latin typeface="Playfair Display"/>
                <a:sym typeface="Playfair Display"/>
              </a:rPr>
              <a:t>Use the organizational performance analysis instrument to analyze a firm’s organizational performance.</a:t>
            </a:r>
          </a:p>
          <a:p>
            <a:pPr>
              <a:spcBef>
                <a:spcPts val="0"/>
              </a:spcBef>
              <a:buClr>
                <a:srgbClr val="2B2C30"/>
              </a:buClr>
              <a:buSzPts val="4800"/>
            </a:pPr>
            <a:r>
              <a:rPr lang="en-US" dirty="0">
                <a:solidFill>
                  <a:srgbClr val="2B2C30"/>
                </a:solidFill>
                <a:latin typeface="Playfair Display"/>
                <a:sym typeface="Playfair Display"/>
              </a:rPr>
              <a:t>	Analyze, interpret, and evaluate the firm’s mission, purpose, vision, values, and 	goals.</a:t>
            </a:r>
          </a:p>
          <a:p>
            <a:pPr>
              <a:spcBef>
                <a:spcPts val="0"/>
              </a:spcBef>
              <a:buClr>
                <a:srgbClr val="2B2C30"/>
              </a:buClr>
              <a:buSzPts val="4800"/>
            </a:pPr>
            <a:r>
              <a:rPr lang="en-US" dirty="0">
                <a:solidFill>
                  <a:srgbClr val="2B2C30"/>
                </a:solidFill>
                <a:latin typeface="Playfair Display"/>
                <a:sym typeface="Playfair Display"/>
              </a:rPr>
              <a:t>		Evaluate line of sight and congruence among the firm’s mission, purpose, 			vision, and values.</a:t>
            </a:r>
          </a:p>
          <a:p>
            <a:pPr>
              <a:spcBef>
                <a:spcPts val="0"/>
              </a:spcBef>
              <a:buClr>
                <a:srgbClr val="2B2C30"/>
              </a:buClr>
              <a:buSzPts val="4800"/>
            </a:pPr>
            <a:r>
              <a:rPr lang="en-US" dirty="0">
                <a:solidFill>
                  <a:srgbClr val="2B2C30"/>
                </a:solidFill>
                <a:latin typeface="Playfair Display"/>
                <a:sym typeface="Playfair Display"/>
              </a:rPr>
              <a:t>	Analyze, interpret, and evaluate the firm’s financial position.</a:t>
            </a:r>
          </a:p>
          <a:p>
            <a:pPr>
              <a:spcBef>
                <a:spcPts val="0"/>
              </a:spcBef>
              <a:buClr>
                <a:srgbClr val="2B2C30"/>
              </a:buClr>
              <a:buSzPts val="4800"/>
            </a:pPr>
            <a:r>
              <a:rPr lang="en-US" dirty="0">
                <a:solidFill>
                  <a:srgbClr val="2B2C30"/>
                </a:solidFill>
                <a:latin typeface="Playfair Display"/>
                <a:sym typeface="Playfair Display"/>
              </a:rPr>
              <a:t>	Analyze, interpret, and evaluate the firm’s market position.</a:t>
            </a:r>
          </a:p>
          <a:p>
            <a:pPr>
              <a:spcBef>
                <a:spcPts val="0"/>
              </a:spcBef>
              <a:buClr>
                <a:srgbClr val="2B2C30"/>
              </a:buClr>
              <a:buSzPts val="4800"/>
            </a:pPr>
            <a:r>
              <a:rPr lang="en-US" dirty="0">
                <a:solidFill>
                  <a:srgbClr val="2B2C30"/>
                </a:solidFill>
                <a:latin typeface="Playfair Display"/>
                <a:sym typeface="Playfair Display"/>
              </a:rPr>
              <a:t>	Analyze, interpret, and evaluate additional relevant quantitative measures of 	organizational performance.</a:t>
            </a:r>
          </a:p>
          <a:p>
            <a:pPr>
              <a:spcBef>
                <a:spcPts val="0"/>
              </a:spcBef>
              <a:buClr>
                <a:srgbClr val="2B2C30"/>
              </a:buClr>
              <a:buSzPts val="4800"/>
            </a:pPr>
            <a:r>
              <a:rPr lang="en-US" dirty="0">
                <a:solidFill>
                  <a:srgbClr val="2B2C30"/>
                </a:solidFill>
                <a:latin typeface="Playfair Display"/>
                <a:sym typeface="Playfair Display"/>
              </a:rPr>
              <a:t>	Analyze, interpret, and evaluate a firm’s balanced scorecard.</a:t>
            </a:r>
          </a:p>
          <a:p>
            <a:pPr>
              <a:spcBef>
                <a:spcPts val="0"/>
              </a:spcBef>
              <a:buClr>
                <a:srgbClr val="2B2C30"/>
              </a:buClr>
              <a:buSzPts val="4800"/>
            </a:pPr>
            <a:r>
              <a:rPr lang="en-US" dirty="0">
                <a:solidFill>
                  <a:srgbClr val="2B2C30"/>
                </a:solidFill>
                <a:latin typeface="Playfair Display"/>
                <a:sym typeface="Playfair Display"/>
              </a:rPr>
              <a:t>		Evaluate line of sight and congruence among the measures in the balanced 			scorecard.</a:t>
            </a:r>
          </a:p>
          <a:p>
            <a:pPr>
              <a:spcBef>
                <a:spcPts val="0"/>
              </a:spcBef>
              <a:buClr>
                <a:srgbClr val="2B2C30"/>
              </a:buClr>
              <a:buSzPts val="4800"/>
            </a:pPr>
            <a:r>
              <a:rPr lang="en-US" dirty="0">
                <a:solidFill>
                  <a:srgbClr val="2B2C30"/>
                </a:solidFill>
                <a:latin typeface="Playfair Display"/>
                <a:sym typeface="Playfair Display"/>
              </a:rPr>
              <a:t>Common-size data and present trends to ensure the analysis is </a:t>
            </a:r>
          </a:p>
          <a:p>
            <a:pPr>
              <a:spcBef>
                <a:spcPts val="0"/>
              </a:spcBef>
              <a:buClr>
                <a:srgbClr val="2B2C30"/>
              </a:buClr>
              <a:buSzPts val="4800"/>
            </a:pPr>
            <a:r>
              <a:rPr lang="en-US" dirty="0">
                <a:solidFill>
                  <a:srgbClr val="2B2C30"/>
                </a:solidFill>
                <a:latin typeface="Playfair Display"/>
                <a:sym typeface="Playfair Display"/>
              </a:rPr>
              <a:t>meaningful.</a:t>
            </a:r>
            <a:endParaRPr lang="en-US" dirty="0">
              <a:solidFill>
                <a:srgbClr val="2B2C30"/>
              </a:solidFill>
              <a:latin typeface="Playfair Display"/>
              <a:sym typeface="Arial"/>
            </a:endParaRPr>
          </a:p>
        </p:txBody>
      </p:sp>
      <p:sp>
        <p:nvSpPr>
          <p:cNvPr id="287" name="Google Shape;287;p8">
            <a:extLst>
              <a:ext uri="{FF2B5EF4-FFF2-40B4-BE49-F238E27FC236}">
                <a16:creationId xmlns:a16="http://schemas.microsoft.com/office/drawing/2014/main" id="{31C39486-8B16-A8D8-FB11-6FCBAD2789A4}"/>
              </a:ex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922860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Shape 283"/>
        <p:cNvGrpSpPr/>
        <p:nvPr/>
      </p:nvGrpSpPr>
      <p:grpSpPr>
        <a:xfrm>
          <a:off x="0" y="0"/>
          <a:ext cx="0" cy="0"/>
          <a:chOff x="0" y="0"/>
          <a:chExt cx="0" cy="0"/>
        </a:xfrm>
      </p:grpSpPr>
      <p:sp>
        <p:nvSpPr>
          <p:cNvPr id="2" name="Title 1">
            <a:extLst>
              <a:ext uri="{FF2B5EF4-FFF2-40B4-BE49-F238E27FC236}">
                <a16:creationId xmlns:a16="http://schemas.microsoft.com/office/drawing/2014/main" id="{3EF25D70-70DE-6B7A-8E31-21E44E0A5E42}"/>
              </a:ext>
            </a:extLst>
          </p:cNvPr>
          <p:cNvSpPr>
            <a:spLocks noGrp="1"/>
          </p:cNvSpPr>
          <p:nvPr>
            <p:ph type="title"/>
          </p:nvPr>
        </p:nvSpPr>
        <p:spPr>
          <a:xfrm>
            <a:off x="1021501" y="948328"/>
            <a:ext cx="16186942" cy="800219"/>
          </a:xfrm>
          <a:noFill/>
          <a:ln>
            <a:noFill/>
          </a:ln>
        </p:spPr>
        <p:txBody>
          <a:bodyPr spcFirstLastPara="1" wrap="square" lIns="0" tIns="0" rIns="0" bIns="0" anchor="t" anchorCtr="0">
            <a:spAutoFit/>
          </a:bodyPr>
          <a:lstStyle/>
          <a:p>
            <a:pPr algn="l">
              <a:lnSpc>
                <a:spcPct val="140010"/>
              </a:lnSpc>
              <a:buClr>
                <a:srgbClr val="54152A"/>
              </a:buClr>
              <a:buSzPts val="3714"/>
              <a:buFont typeface="Arial"/>
            </a:pPr>
            <a:r>
              <a:rPr lang="en-US" sz="3714" b="1" dirty="0">
                <a:solidFill>
                  <a:srgbClr val="54152A"/>
                </a:solidFill>
                <a:latin typeface="Public Sans"/>
                <a:sym typeface="Public Sans"/>
              </a:rPr>
              <a:t>Organizational Performance Analysis</a:t>
            </a:r>
            <a:endParaRPr lang="en-IN" sz="3714" b="1" dirty="0">
              <a:solidFill>
                <a:srgbClr val="54152A"/>
              </a:solidFill>
              <a:latin typeface="Public Sans"/>
              <a:sym typeface="Arial"/>
            </a:endParaRPr>
          </a:p>
        </p:txBody>
      </p:sp>
      <p:cxnSp>
        <p:nvCxnSpPr>
          <p:cNvPr id="286" name="Google Shape;286;p8">
            <a:extLst>
              <a:ext uri="{C183D7F6-B498-43B3-948B-1728B52AA6E4}">
                <adec:decorative xmlns:adec="http://schemas.microsoft.com/office/drawing/2017/decorative" val="1"/>
              </a:ext>
            </a:extLst>
          </p:cNvPr>
          <p:cNvCxnSpPr/>
          <p:nvPr/>
        </p:nvCxnSpPr>
        <p:spPr>
          <a:xfrm rot="10800000" flipH="1">
            <a:off x="1028695" y="1760761"/>
            <a:ext cx="16230594" cy="38509"/>
          </a:xfrm>
          <a:prstGeom prst="straightConnector1">
            <a:avLst/>
          </a:prstGeom>
          <a:noFill/>
          <a:ln w="9525" cap="flat" cmpd="sng">
            <a:solidFill>
              <a:srgbClr val="2B2C30"/>
            </a:solidFill>
            <a:prstDash val="solid"/>
            <a:round/>
            <a:headEnd type="none" w="sm" len="sm"/>
            <a:tailEnd type="none" w="sm" len="sm"/>
          </a:ln>
        </p:spPr>
      </p:cxnSp>
      <p:sp>
        <p:nvSpPr>
          <p:cNvPr id="3" name="Content Placeholder 2">
            <a:extLst>
              <a:ext uri="{FF2B5EF4-FFF2-40B4-BE49-F238E27FC236}">
                <a16:creationId xmlns:a16="http://schemas.microsoft.com/office/drawing/2014/main" id="{DE7FEEC3-0C5A-9588-E2BD-4F8C28CD8509}"/>
              </a:ext>
            </a:extLst>
          </p:cNvPr>
          <p:cNvSpPr>
            <a:spLocks noGrp="1"/>
          </p:cNvSpPr>
          <p:nvPr>
            <p:ph sz="quarter" idx="10"/>
          </p:nvPr>
        </p:nvSpPr>
        <p:spPr>
          <a:xfrm>
            <a:off x="948814" y="2076923"/>
            <a:ext cx="16264723" cy="6133154"/>
          </a:xfrm>
        </p:spPr>
        <p:txBody>
          <a:bodyPr/>
          <a:lstStyle/>
          <a:p>
            <a:pPr>
              <a:lnSpc>
                <a:spcPct val="163854"/>
              </a:lnSpc>
              <a:spcBef>
                <a:spcPts val="0"/>
              </a:spcBef>
              <a:buClr>
                <a:srgbClr val="2B2C30"/>
              </a:buClr>
              <a:buSzPts val="4800"/>
            </a:pPr>
            <a:r>
              <a:rPr lang="en-US" sz="4800" b="1" dirty="0">
                <a:solidFill>
                  <a:srgbClr val="2B2C30"/>
                </a:solidFill>
                <a:latin typeface="Playfair Display"/>
                <a:sym typeface="Playfair Display"/>
              </a:rPr>
              <a:t>Organizational Performance Analysis</a:t>
            </a:r>
          </a:p>
          <a:p>
            <a:pPr marL="857250" indent="-857250">
              <a:lnSpc>
                <a:spcPct val="163854"/>
              </a:lnSpc>
              <a:spcBef>
                <a:spcPts val="0"/>
              </a:spcBef>
              <a:buClr>
                <a:srgbClr val="2B2C30"/>
              </a:buClr>
              <a:buSzPts val="4800"/>
              <a:buFont typeface="Arial"/>
              <a:buChar char="•"/>
            </a:pPr>
            <a:r>
              <a:rPr lang="en-US" sz="4800" dirty="0">
                <a:solidFill>
                  <a:srgbClr val="2B2C30"/>
                </a:solidFill>
                <a:latin typeface="Playfair Display"/>
                <a:sym typeface="Playfair Display"/>
              </a:rPr>
              <a:t>Combines internal and external insights to evaluate where a firm currently stands.</a:t>
            </a:r>
          </a:p>
          <a:p>
            <a:pPr marL="857250" indent="-857250">
              <a:lnSpc>
                <a:spcPct val="163854"/>
              </a:lnSpc>
              <a:spcBef>
                <a:spcPts val="0"/>
              </a:spcBef>
              <a:buClr>
                <a:srgbClr val="2B2C30"/>
              </a:buClr>
              <a:buSzPts val="4800"/>
              <a:buFont typeface="Arial"/>
              <a:buChar char="•"/>
            </a:pPr>
            <a:r>
              <a:rPr lang="en-US" sz="4800" dirty="0">
                <a:solidFill>
                  <a:srgbClr val="2B2C30"/>
                </a:solidFill>
                <a:latin typeface="Playfair Display"/>
                <a:sym typeface="Playfair Display"/>
              </a:rPr>
              <a:t>Critical first step in the AFI framework.</a:t>
            </a:r>
          </a:p>
          <a:p>
            <a:pPr marL="857250" indent="-857250">
              <a:lnSpc>
                <a:spcPct val="163854"/>
              </a:lnSpc>
              <a:spcBef>
                <a:spcPts val="0"/>
              </a:spcBef>
              <a:buClr>
                <a:srgbClr val="2B2C30"/>
              </a:buClr>
              <a:buSzPts val="4800"/>
              <a:buFont typeface="Arial"/>
              <a:buChar char="•"/>
            </a:pPr>
            <a:r>
              <a:rPr lang="en-US" sz="4800" dirty="0">
                <a:solidFill>
                  <a:srgbClr val="2B2C30"/>
                </a:solidFill>
                <a:latin typeface="Playfair Display"/>
                <a:sym typeface="Playfair Display"/>
              </a:rPr>
              <a:t>Step 1 in the Case Analysis Process.</a:t>
            </a:r>
            <a:endParaRPr lang="en-US" sz="4800" dirty="0">
              <a:solidFill>
                <a:srgbClr val="2B2C30"/>
              </a:solidFill>
              <a:latin typeface="Playfair Display"/>
              <a:sym typeface="Arial"/>
            </a:endParaRPr>
          </a:p>
        </p:txBody>
      </p:sp>
      <p:sp>
        <p:nvSpPr>
          <p:cNvPr id="287" name="Google Shape;287;p8">
            <a:extLst>
              <a:ext uri="{C183D7F6-B498-43B3-948B-1728B52AA6E4}">
                <adec:decorative xmlns:adec="http://schemas.microsoft.com/office/drawing/2017/decorative" val="1"/>
              </a:ext>
            </a:extLst>
          </p:cNvPr>
          <p:cNvSpPr/>
          <p:nvPr/>
        </p:nvSpPr>
        <p:spPr>
          <a:xfrm>
            <a:off x="14137380" y="8879216"/>
            <a:ext cx="3767297" cy="758169"/>
          </a:xfrm>
          <a:custGeom>
            <a:avLst/>
            <a:gdLst/>
            <a:ahLst/>
            <a:cxnLst/>
            <a:rect l="l" t="t" r="r" b="b"/>
            <a:pathLst>
              <a:path w="3767297" h="758169" extrusionOk="0">
                <a:moveTo>
                  <a:pt x="0" y="0"/>
                </a:moveTo>
                <a:lnTo>
                  <a:pt x="3767297" y="0"/>
                </a:lnTo>
                <a:lnTo>
                  <a:pt x="3767297" y="758168"/>
                </a:lnTo>
                <a:lnTo>
                  <a:pt x="0" y="758168"/>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853067012"/>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804</TotalTime>
  <Words>9006</Words>
  <Application>Microsoft Office PowerPoint</Application>
  <PresentationFormat>Custom</PresentationFormat>
  <Paragraphs>586</Paragraphs>
  <Slides>49</Slides>
  <Notes>49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49</vt:i4>
      </vt:variant>
    </vt:vector>
  </HeadingPairs>
  <TitlesOfParts>
    <vt:vector size="57" baseType="lpstr">
      <vt:lpstr>Arial</vt:lpstr>
      <vt:lpstr>Calibri</vt:lpstr>
      <vt:lpstr>Playfair Display SemiBold</vt:lpstr>
      <vt:lpstr>Playfair Display</vt:lpstr>
      <vt:lpstr>Public Sans</vt:lpstr>
      <vt:lpstr>Cambria Math</vt:lpstr>
      <vt:lpstr>Playfair Display Medium</vt:lpstr>
      <vt:lpstr>Office Theme</vt:lpstr>
      <vt:lpstr>Chapter 3</vt:lpstr>
      <vt:lpstr>Study Guide</vt:lpstr>
      <vt:lpstr>Learning Objectives, 1 of 2</vt:lpstr>
      <vt:lpstr>Learning Objectives, 2 of 2</vt:lpstr>
      <vt:lpstr>Analyze Organizational Performance in the AFI Framework </vt:lpstr>
      <vt:lpstr>Key Topics</vt:lpstr>
      <vt:lpstr>Strategic Analysis: Where Are We?</vt:lpstr>
      <vt:lpstr>Step 1 in Case Analysis</vt:lpstr>
      <vt:lpstr>Organizational Performance Analysis</vt:lpstr>
      <vt:lpstr>Organizational Performance Analysis Instrument</vt:lpstr>
      <vt:lpstr>Analyze Mission, Purpose, Vision, and Values, 1 of 3</vt:lpstr>
      <vt:lpstr>Analyze Mission, Purpose, Vision, and Values, 2 of 3</vt:lpstr>
      <vt:lpstr>Analyze Mission</vt:lpstr>
      <vt:lpstr>Analyze Purpose</vt:lpstr>
      <vt:lpstr>Analyze Vision</vt:lpstr>
      <vt:lpstr>Analyze Values</vt:lpstr>
      <vt:lpstr>Values</vt:lpstr>
      <vt:lpstr>Analyze Mission, Purpose, Vision, and Values</vt:lpstr>
      <vt:lpstr>Analyze Mission, Purpose, Vision, and Values:  Check Your Knowledge So Far</vt:lpstr>
      <vt:lpstr>Performance Measures and Performance Benchmarks, 1 of 2</vt:lpstr>
      <vt:lpstr>Performance Measures and Performance Benchmarks, 2 of 2</vt:lpstr>
      <vt:lpstr>Analyze a Firm’s Financial and Market Positions and Other Relevant Quantitative Data</vt:lpstr>
      <vt:lpstr>Key Financial Ratios: Liquidity and Leverages Measures</vt:lpstr>
      <vt:lpstr>Key Financial Ratios: Profitability Ratios</vt:lpstr>
      <vt:lpstr>Key Financial Ratios: Efficiency and Market Value</vt:lpstr>
      <vt:lpstr>Analyze a Firm’s Market Position</vt:lpstr>
      <vt:lpstr>Analyze a Firm’s Market Position, 3 of 3</vt:lpstr>
      <vt:lpstr>Analyze Financial &amp; Market Position; Check Your Knowledge So Far</vt:lpstr>
      <vt:lpstr>Market Position: Check Your Understanding So Far</vt:lpstr>
      <vt:lpstr>Analyze a Firm’s Other Quantitative Data</vt:lpstr>
      <vt:lpstr>Non-Financial Quantitative Data</vt:lpstr>
      <vt:lpstr>Use a Range of Measures to Evaluate Organizational Performance, 1 of 2</vt:lpstr>
      <vt:lpstr>Use a Range of Measures to Evaluate Organizational Performance, 2 of 2</vt:lpstr>
      <vt:lpstr>Analyze a Firm’s Balanced Scorecard</vt:lpstr>
      <vt:lpstr>Analyze a Firm’s Balanced Scorecard: Customer Measures</vt:lpstr>
      <vt:lpstr>Analyze a Firm’s Balanced Scorecard:  Internal Business Process Measures</vt:lpstr>
      <vt:lpstr>Analyze a Firm’s Balanced Scorecard: Learning and Growth Measures</vt:lpstr>
      <vt:lpstr>Analyze a Firm’s Balanced Scorecard: Check Your Knowledge So Far</vt:lpstr>
      <vt:lpstr>Balanced Scorecard Examples in Action, 1 of 2</vt:lpstr>
      <vt:lpstr>Balanced Scorecard Examples in Action, 2 of 2</vt:lpstr>
      <vt:lpstr>Competitive Advantage</vt:lpstr>
      <vt:lpstr>Competitive Advantage, 1 of 2 </vt:lpstr>
      <vt:lpstr>Economic Value Creation (EVC )</vt:lpstr>
      <vt:lpstr>Competitive Advantage, 2 of 2</vt:lpstr>
      <vt:lpstr>Competitive Advantage in Action</vt:lpstr>
      <vt:lpstr>Competitive Advantage: Check Your Knowledge So Far</vt:lpstr>
      <vt:lpstr>Key Takeaways</vt:lpstr>
      <vt:lpstr>Demonstrate Your Knowledge, Skills, and Competence, 1 of 2</vt:lpstr>
      <vt:lpstr>Demonstrate Your Knowledge, Skills, and Competence, 2 of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Walz, Anita</dc:creator>
  <cp:lastModifiedBy>HARIPRASATH G</cp:lastModifiedBy>
  <cp:revision>329</cp:revision>
  <dcterms:created xsi:type="dcterms:W3CDTF">2006-08-16T00:00:00Z</dcterms:created>
  <dcterms:modified xsi:type="dcterms:W3CDTF">2025-11-25T12:52:54Z</dcterms:modified>
</cp:coreProperties>
</file>