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51206400" cy="32918400"/>
  <p:notesSz cx="6858000" cy="9144000"/>
  <p:defaultTextStyle>
    <a:defPPr>
      <a:defRPr lang="en-US"/>
    </a:defPPr>
    <a:lvl1pPr algn="l" defTabSz="3167063" rtl="0" fontAlgn="base">
      <a:spcBef>
        <a:spcPct val="0"/>
      </a:spcBef>
      <a:spcAft>
        <a:spcPct val="0"/>
      </a:spcAft>
      <a:defRPr sz="12500" kern="1200">
        <a:solidFill>
          <a:schemeClr val="tx1"/>
        </a:solidFill>
        <a:latin typeface="Arial" charset="0"/>
        <a:ea typeface="+mn-ea"/>
        <a:cs typeface="+mn-cs"/>
      </a:defRPr>
    </a:lvl1pPr>
    <a:lvl2pPr marL="3167063" indent="-2709863" algn="l" defTabSz="3167063" rtl="0" fontAlgn="base">
      <a:spcBef>
        <a:spcPct val="0"/>
      </a:spcBef>
      <a:spcAft>
        <a:spcPct val="0"/>
      </a:spcAft>
      <a:defRPr sz="12500" kern="1200">
        <a:solidFill>
          <a:schemeClr val="tx1"/>
        </a:solidFill>
        <a:latin typeface="Arial" charset="0"/>
        <a:ea typeface="+mn-ea"/>
        <a:cs typeface="+mn-cs"/>
      </a:defRPr>
    </a:lvl2pPr>
    <a:lvl3pPr marL="6335713" indent="-5421313" algn="l" defTabSz="3167063" rtl="0" fontAlgn="base">
      <a:spcBef>
        <a:spcPct val="0"/>
      </a:spcBef>
      <a:spcAft>
        <a:spcPct val="0"/>
      </a:spcAft>
      <a:defRPr sz="12500" kern="1200">
        <a:solidFill>
          <a:schemeClr val="tx1"/>
        </a:solidFill>
        <a:latin typeface="Arial" charset="0"/>
        <a:ea typeface="+mn-ea"/>
        <a:cs typeface="+mn-cs"/>
      </a:defRPr>
    </a:lvl3pPr>
    <a:lvl4pPr marL="9504363" indent="-8132763" algn="l" defTabSz="3167063" rtl="0" fontAlgn="base">
      <a:spcBef>
        <a:spcPct val="0"/>
      </a:spcBef>
      <a:spcAft>
        <a:spcPct val="0"/>
      </a:spcAft>
      <a:defRPr sz="12500" kern="1200">
        <a:solidFill>
          <a:schemeClr val="tx1"/>
        </a:solidFill>
        <a:latin typeface="Arial" charset="0"/>
        <a:ea typeface="+mn-ea"/>
        <a:cs typeface="+mn-cs"/>
      </a:defRPr>
    </a:lvl4pPr>
    <a:lvl5pPr marL="12673013" indent="-10844213" algn="l" defTabSz="3167063" rtl="0" fontAlgn="base">
      <a:spcBef>
        <a:spcPct val="0"/>
      </a:spcBef>
      <a:spcAft>
        <a:spcPct val="0"/>
      </a:spcAft>
      <a:defRPr sz="125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5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5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5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5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4764C"/>
    <a:srgbClr val="FFF9D3"/>
    <a:srgbClr val="FFEF8B"/>
    <a:srgbClr val="92D050"/>
    <a:srgbClr val="8DD1FF"/>
    <a:srgbClr val="FFAF0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6328" autoAdjust="0"/>
  </p:normalViewPr>
  <p:slideViewPr>
    <p:cSldViewPr snapToObjects="1">
      <p:cViewPr>
        <p:scale>
          <a:sx n="37" d="100"/>
          <a:sy n="37" d="100"/>
        </p:scale>
        <p:origin x="1386" y="-72"/>
      </p:cViewPr>
      <p:guideLst>
        <p:guide orient="horz" pos="18144"/>
        <p:guide pos="57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B1E1B9D8-F7EA-4141-ACEE-6FE405D62977}" type="datetimeFigureOut">
              <a:rPr lang="en-US"/>
              <a:pPr/>
              <a:t>6/29/2012</a:t>
            </a:fld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DF813615-F97A-4956-8575-F3F404B1216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5803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316845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316845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8E96FE4-5FD6-4228-8E0D-1D9D4D3C14BB}" type="datetimeFigureOut">
              <a:rPr lang="en-US"/>
              <a:pPr>
                <a:defRPr/>
              </a:pPr>
              <a:t>6/29/2012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62000" y="685800"/>
            <a:ext cx="5334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3168451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3168451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06AD20B-8252-4B02-BFEE-4B8902A54A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569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3167063" rtl="0" fontAlgn="base">
      <a:spcBef>
        <a:spcPct val="30000"/>
      </a:spcBef>
      <a:spcAft>
        <a:spcPct val="0"/>
      </a:spcAft>
      <a:defRPr sz="8300" kern="1200">
        <a:solidFill>
          <a:schemeClr val="tx1"/>
        </a:solidFill>
        <a:latin typeface="+mn-lt"/>
        <a:ea typeface="+mn-ea"/>
        <a:cs typeface="+mn-cs"/>
      </a:defRPr>
    </a:lvl1pPr>
    <a:lvl2pPr marL="3167063" algn="l" defTabSz="3167063" rtl="0" fontAlgn="base">
      <a:spcBef>
        <a:spcPct val="30000"/>
      </a:spcBef>
      <a:spcAft>
        <a:spcPct val="0"/>
      </a:spcAft>
      <a:defRPr sz="8300" kern="1200">
        <a:solidFill>
          <a:schemeClr val="tx1"/>
        </a:solidFill>
        <a:latin typeface="+mn-lt"/>
        <a:ea typeface="+mn-ea"/>
        <a:cs typeface="+mn-cs"/>
      </a:defRPr>
    </a:lvl2pPr>
    <a:lvl3pPr marL="6335713" algn="l" defTabSz="3167063" rtl="0" fontAlgn="base">
      <a:spcBef>
        <a:spcPct val="30000"/>
      </a:spcBef>
      <a:spcAft>
        <a:spcPct val="0"/>
      </a:spcAft>
      <a:defRPr sz="8300" kern="1200">
        <a:solidFill>
          <a:schemeClr val="tx1"/>
        </a:solidFill>
        <a:latin typeface="+mn-lt"/>
        <a:ea typeface="+mn-ea"/>
        <a:cs typeface="+mn-cs"/>
      </a:defRPr>
    </a:lvl3pPr>
    <a:lvl4pPr marL="9504363" algn="l" defTabSz="3167063" rtl="0" fontAlgn="base">
      <a:spcBef>
        <a:spcPct val="30000"/>
      </a:spcBef>
      <a:spcAft>
        <a:spcPct val="0"/>
      </a:spcAft>
      <a:defRPr sz="8300" kern="1200">
        <a:solidFill>
          <a:schemeClr val="tx1"/>
        </a:solidFill>
        <a:latin typeface="+mn-lt"/>
        <a:ea typeface="+mn-ea"/>
        <a:cs typeface="+mn-cs"/>
      </a:defRPr>
    </a:lvl4pPr>
    <a:lvl5pPr marL="12673013" algn="l" defTabSz="3167063" rtl="0" fontAlgn="base">
      <a:spcBef>
        <a:spcPct val="30000"/>
      </a:spcBef>
      <a:spcAft>
        <a:spcPct val="0"/>
      </a:spcAft>
      <a:defRPr sz="8300" kern="1200">
        <a:solidFill>
          <a:schemeClr val="tx1"/>
        </a:solidFill>
        <a:latin typeface="+mn-lt"/>
        <a:ea typeface="+mn-ea"/>
        <a:cs typeface="+mn-cs"/>
      </a:defRPr>
    </a:lvl5pPr>
    <a:lvl6pPr marL="15842259" algn="l" defTabSz="3168451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6pPr>
    <a:lvl7pPr marL="19010711" algn="l" defTabSz="3168451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7pPr>
    <a:lvl8pPr marL="22179162" algn="l" defTabSz="3168451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8pPr>
    <a:lvl9pPr marL="25347615" algn="l" defTabSz="3168451" rtl="0" eaLnBrk="1" latinLnBrk="0" hangingPunct="1">
      <a:defRPr sz="8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defTabSz="3167063" fontAlgn="base">
              <a:spcBef>
                <a:spcPct val="0"/>
              </a:spcBef>
              <a:spcAft>
                <a:spcPct val="0"/>
              </a:spcAft>
            </a:pPr>
            <a:fld id="{CBB764DC-1E5C-4676-A343-9F1F3AAE8D90}" type="slidenum">
              <a:rPr lang="en-US"/>
              <a:pPr defTabSz="3167063"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40480" y="10226044"/>
            <a:ext cx="43525440" cy="705612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80960" y="18653760"/>
            <a:ext cx="35844480" cy="84124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1684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3369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5053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6738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842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90107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217916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53476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032D7-1AFC-4FEA-A8FD-0D94728496AE}" type="datetimeFigureOut">
              <a:rPr lang="en-US"/>
              <a:pPr>
                <a:defRPr/>
              </a:pPr>
              <a:t>6/29/2012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1AAE4B-17BA-4FF5-A011-F40AB5E1A71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F5D757-8882-491F-A285-753C9F3BE21B}" type="datetimeFigureOut">
              <a:rPr lang="en-US"/>
              <a:pPr>
                <a:defRPr/>
              </a:pPr>
              <a:t>6/29/2012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95F78B-3CBB-4019-BD23-63422E5865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07901543" y="8435352"/>
            <a:ext cx="64514732" cy="17976341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339579" y="8435352"/>
            <a:ext cx="192708528" cy="17976341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E1842-123F-4F87-AC17-E98A106D9C6A}" type="datetimeFigureOut">
              <a:rPr lang="en-US"/>
              <a:pPr>
                <a:defRPr/>
              </a:pPr>
              <a:t>6/29/2012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E31074-2A35-45B6-AD91-C8634AB6DC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CD87A-C53B-4332-9EEC-7B65C3295798}" type="datetimeFigureOut">
              <a:rPr lang="en-US"/>
              <a:pPr>
                <a:defRPr/>
              </a:pPr>
              <a:t>6/29/2012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769E4-5DBE-41D2-8C4C-6D4FAB9059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44952" y="21153122"/>
            <a:ext cx="43525440" cy="6537960"/>
          </a:xfrm>
        </p:spPr>
        <p:txBody>
          <a:bodyPr anchor="t"/>
          <a:lstStyle>
            <a:lvl1pPr algn="l">
              <a:defRPr sz="278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44952" y="13952234"/>
            <a:ext cx="43525440" cy="7200899"/>
          </a:xfrm>
        </p:spPr>
        <p:txBody>
          <a:bodyPr anchor="b"/>
          <a:lstStyle>
            <a:lvl1pPr marL="0" indent="0">
              <a:buNone/>
              <a:defRPr sz="13900">
                <a:solidFill>
                  <a:schemeClr val="tx1">
                    <a:tint val="75000"/>
                  </a:schemeClr>
                </a:solidFill>
              </a:defRPr>
            </a:lvl1pPr>
            <a:lvl2pPr marL="3168451" indent="0">
              <a:buNone/>
              <a:defRPr sz="12500">
                <a:solidFill>
                  <a:schemeClr val="tx1">
                    <a:tint val="75000"/>
                  </a:schemeClr>
                </a:solidFill>
              </a:defRPr>
            </a:lvl2pPr>
            <a:lvl3pPr marL="6336904" indent="0">
              <a:buNone/>
              <a:defRPr sz="11100">
                <a:solidFill>
                  <a:schemeClr val="tx1">
                    <a:tint val="75000"/>
                  </a:schemeClr>
                </a:solidFill>
              </a:defRPr>
            </a:lvl3pPr>
            <a:lvl4pPr marL="9505354" indent="0">
              <a:buNone/>
              <a:defRPr sz="9700">
                <a:solidFill>
                  <a:schemeClr val="tx1">
                    <a:tint val="75000"/>
                  </a:schemeClr>
                </a:solidFill>
              </a:defRPr>
            </a:lvl4pPr>
            <a:lvl5pPr marL="12673808" indent="0">
              <a:buNone/>
              <a:defRPr sz="9700">
                <a:solidFill>
                  <a:schemeClr val="tx1">
                    <a:tint val="75000"/>
                  </a:schemeClr>
                </a:solidFill>
              </a:defRPr>
            </a:lvl5pPr>
            <a:lvl6pPr marL="15842259" indent="0">
              <a:buNone/>
              <a:defRPr sz="9700">
                <a:solidFill>
                  <a:schemeClr val="tx1">
                    <a:tint val="75000"/>
                  </a:schemeClr>
                </a:solidFill>
              </a:defRPr>
            </a:lvl6pPr>
            <a:lvl7pPr marL="19010711" indent="0">
              <a:buNone/>
              <a:defRPr sz="9700">
                <a:solidFill>
                  <a:schemeClr val="tx1">
                    <a:tint val="75000"/>
                  </a:schemeClr>
                </a:solidFill>
              </a:defRPr>
            </a:lvl7pPr>
            <a:lvl8pPr marL="22179162" indent="0">
              <a:buNone/>
              <a:defRPr sz="9700">
                <a:solidFill>
                  <a:schemeClr val="tx1">
                    <a:tint val="75000"/>
                  </a:schemeClr>
                </a:solidFill>
              </a:defRPr>
            </a:lvl8pPr>
            <a:lvl9pPr marL="25347615" indent="0">
              <a:buNone/>
              <a:defRPr sz="9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21ED4-C59B-4759-A017-C5E86089A79D}" type="datetimeFigureOut">
              <a:rPr lang="en-US"/>
              <a:pPr>
                <a:defRPr/>
              </a:pPr>
              <a:t>6/29/2012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E54125-BD6C-415B-8B61-2E8F531A98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39575" y="49156638"/>
            <a:ext cx="128611628" cy="139042139"/>
          </a:xfrm>
        </p:spPr>
        <p:txBody>
          <a:bodyPr/>
          <a:lstStyle>
            <a:lvl1pPr>
              <a:defRPr sz="19400"/>
            </a:lvl1pPr>
            <a:lvl2pPr>
              <a:defRPr sz="16700"/>
            </a:lvl2pPr>
            <a:lvl3pPr>
              <a:defRPr sz="13900"/>
            </a:lvl3pPr>
            <a:lvl4pPr>
              <a:defRPr sz="12500"/>
            </a:lvl4pPr>
            <a:lvl5pPr>
              <a:defRPr sz="12500"/>
            </a:lvl5pPr>
            <a:lvl6pPr>
              <a:defRPr sz="12500"/>
            </a:lvl6pPr>
            <a:lvl7pPr>
              <a:defRPr sz="12500"/>
            </a:lvl7pPr>
            <a:lvl8pPr>
              <a:defRPr sz="12500"/>
            </a:lvl8pPr>
            <a:lvl9pPr>
              <a:defRPr sz="1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3804647" y="49156638"/>
            <a:ext cx="128611632" cy="139042139"/>
          </a:xfrm>
        </p:spPr>
        <p:txBody>
          <a:bodyPr/>
          <a:lstStyle>
            <a:lvl1pPr>
              <a:defRPr sz="19400"/>
            </a:lvl1pPr>
            <a:lvl2pPr>
              <a:defRPr sz="16700"/>
            </a:lvl2pPr>
            <a:lvl3pPr>
              <a:defRPr sz="13900"/>
            </a:lvl3pPr>
            <a:lvl4pPr>
              <a:defRPr sz="12500"/>
            </a:lvl4pPr>
            <a:lvl5pPr>
              <a:defRPr sz="12500"/>
            </a:lvl5pPr>
            <a:lvl6pPr>
              <a:defRPr sz="12500"/>
            </a:lvl6pPr>
            <a:lvl7pPr>
              <a:defRPr sz="12500"/>
            </a:lvl7pPr>
            <a:lvl8pPr>
              <a:defRPr sz="12500"/>
            </a:lvl8pPr>
            <a:lvl9pPr>
              <a:defRPr sz="12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7F136-BEBA-4407-B4D5-3FD0B6A113FC}" type="datetimeFigureOut">
              <a:rPr lang="en-US"/>
              <a:pPr>
                <a:defRPr/>
              </a:pPr>
              <a:t>6/29/2012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55DC4-33DD-4EB3-A1A9-9FD0B8043F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0" y="1318263"/>
            <a:ext cx="46085760" cy="54864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60323" y="7368558"/>
            <a:ext cx="22625052" cy="3070859"/>
          </a:xfrm>
        </p:spPr>
        <p:txBody>
          <a:bodyPr anchor="b"/>
          <a:lstStyle>
            <a:lvl1pPr marL="0" indent="0">
              <a:buNone/>
              <a:defRPr sz="16700" b="1"/>
            </a:lvl1pPr>
            <a:lvl2pPr marL="3168451" indent="0">
              <a:buNone/>
              <a:defRPr sz="13900" b="1"/>
            </a:lvl2pPr>
            <a:lvl3pPr marL="6336904" indent="0">
              <a:buNone/>
              <a:defRPr sz="12500" b="1"/>
            </a:lvl3pPr>
            <a:lvl4pPr marL="9505354" indent="0">
              <a:buNone/>
              <a:defRPr sz="11100" b="1"/>
            </a:lvl4pPr>
            <a:lvl5pPr marL="12673808" indent="0">
              <a:buNone/>
              <a:defRPr sz="11100" b="1"/>
            </a:lvl5pPr>
            <a:lvl6pPr marL="15842259" indent="0">
              <a:buNone/>
              <a:defRPr sz="11100" b="1"/>
            </a:lvl6pPr>
            <a:lvl7pPr marL="19010711" indent="0">
              <a:buNone/>
              <a:defRPr sz="11100" b="1"/>
            </a:lvl7pPr>
            <a:lvl8pPr marL="22179162" indent="0">
              <a:buNone/>
              <a:defRPr sz="11100" b="1"/>
            </a:lvl8pPr>
            <a:lvl9pPr marL="25347615" indent="0">
              <a:buNone/>
              <a:defRPr sz="1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60323" y="10439401"/>
            <a:ext cx="22625052" cy="18966183"/>
          </a:xfrm>
        </p:spPr>
        <p:txBody>
          <a:bodyPr/>
          <a:lstStyle>
            <a:lvl1pPr>
              <a:defRPr sz="16700"/>
            </a:lvl1pPr>
            <a:lvl2pPr>
              <a:defRPr sz="13900"/>
            </a:lvl2pPr>
            <a:lvl3pPr>
              <a:defRPr sz="12500"/>
            </a:lvl3pPr>
            <a:lvl4pPr>
              <a:defRPr sz="11100"/>
            </a:lvl4pPr>
            <a:lvl5pPr>
              <a:defRPr sz="11100"/>
            </a:lvl5pPr>
            <a:lvl6pPr>
              <a:defRPr sz="11100"/>
            </a:lvl6pPr>
            <a:lvl7pPr>
              <a:defRPr sz="11100"/>
            </a:lvl7pPr>
            <a:lvl8pPr>
              <a:defRPr sz="11100"/>
            </a:lvl8pPr>
            <a:lvl9pPr>
              <a:defRPr sz="1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6012142" y="7368558"/>
            <a:ext cx="22633940" cy="3070859"/>
          </a:xfrm>
        </p:spPr>
        <p:txBody>
          <a:bodyPr anchor="b"/>
          <a:lstStyle>
            <a:lvl1pPr marL="0" indent="0">
              <a:buNone/>
              <a:defRPr sz="16700" b="1"/>
            </a:lvl1pPr>
            <a:lvl2pPr marL="3168451" indent="0">
              <a:buNone/>
              <a:defRPr sz="13900" b="1"/>
            </a:lvl2pPr>
            <a:lvl3pPr marL="6336904" indent="0">
              <a:buNone/>
              <a:defRPr sz="12500" b="1"/>
            </a:lvl3pPr>
            <a:lvl4pPr marL="9505354" indent="0">
              <a:buNone/>
              <a:defRPr sz="11100" b="1"/>
            </a:lvl4pPr>
            <a:lvl5pPr marL="12673808" indent="0">
              <a:buNone/>
              <a:defRPr sz="11100" b="1"/>
            </a:lvl5pPr>
            <a:lvl6pPr marL="15842259" indent="0">
              <a:buNone/>
              <a:defRPr sz="11100" b="1"/>
            </a:lvl6pPr>
            <a:lvl7pPr marL="19010711" indent="0">
              <a:buNone/>
              <a:defRPr sz="11100" b="1"/>
            </a:lvl7pPr>
            <a:lvl8pPr marL="22179162" indent="0">
              <a:buNone/>
              <a:defRPr sz="11100" b="1"/>
            </a:lvl8pPr>
            <a:lvl9pPr marL="25347615" indent="0">
              <a:buNone/>
              <a:defRPr sz="111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6012142" y="10439401"/>
            <a:ext cx="22633940" cy="18966183"/>
          </a:xfrm>
        </p:spPr>
        <p:txBody>
          <a:bodyPr/>
          <a:lstStyle>
            <a:lvl1pPr>
              <a:defRPr sz="16700"/>
            </a:lvl1pPr>
            <a:lvl2pPr>
              <a:defRPr sz="13900"/>
            </a:lvl2pPr>
            <a:lvl3pPr>
              <a:defRPr sz="12500"/>
            </a:lvl3pPr>
            <a:lvl4pPr>
              <a:defRPr sz="11100"/>
            </a:lvl4pPr>
            <a:lvl5pPr>
              <a:defRPr sz="11100"/>
            </a:lvl5pPr>
            <a:lvl6pPr>
              <a:defRPr sz="11100"/>
            </a:lvl6pPr>
            <a:lvl7pPr>
              <a:defRPr sz="11100"/>
            </a:lvl7pPr>
            <a:lvl8pPr>
              <a:defRPr sz="11100"/>
            </a:lvl8pPr>
            <a:lvl9pPr>
              <a:defRPr sz="1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2CE08-353D-4928-AACB-BC143EDEF55C}" type="datetimeFigureOut">
              <a:rPr lang="en-US"/>
              <a:pPr>
                <a:defRPr/>
              </a:pPr>
              <a:t>6/29/2012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61077-F1C7-4429-9721-87874778CA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8BB417-5069-4D87-85B1-E12E4AFEAFEE}" type="datetimeFigureOut">
              <a:rPr lang="en-US"/>
              <a:pPr>
                <a:defRPr/>
              </a:pPr>
              <a:t>6/29/2012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8EF3B-4FE8-49CF-A308-F46F3D8B27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493011-FB94-49B0-A51D-22130A4732C8}" type="datetimeFigureOut">
              <a:rPr lang="en-US"/>
              <a:pPr>
                <a:defRPr/>
              </a:pPr>
              <a:t>6/29/2012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730CD4-CAB0-442F-AB51-C1C0A0287C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7" y="1310641"/>
            <a:ext cx="16846552" cy="5577840"/>
          </a:xfrm>
        </p:spPr>
        <p:txBody>
          <a:bodyPr anchor="b"/>
          <a:lstStyle>
            <a:lvl1pPr algn="l">
              <a:defRPr sz="139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020280" y="1310645"/>
            <a:ext cx="28625800" cy="28094943"/>
          </a:xfrm>
        </p:spPr>
        <p:txBody>
          <a:bodyPr/>
          <a:lstStyle>
            <a:lvl1pPr>
              <a:defRPr sz="22200"/>
            </a:lvl1pPr>
            <a:lvl2pPr>
              <a:defRPr sz="19400"/>
            </a:lvl2pPr>
            <a:lvl3pPr>
              <a:defRPr sz="16700"/>
            </a:lvl3pPr>
            <a:lvl4pPr>
              <a:defRPr sz="13900"/>
            </a:lvl4pPr>
            <a:lvl5pPr>
              <a:defRPr sz="13900"/>
            </a:lvl5pPr>
            <a:lvl6pPr>
              <a:defRPr sz="13900"/>
            </a:lvl6pPr>
            <a:lvl7pPr>
              <a:defRPr sz="13900"/>
            </a:lvl7pPr>
            <a:lvl8pPr>
              <a:defRPr sz="13900"/>
            </a:lvl8pPr>
            <a:lvl9pPr>
              <a:defRPr sz="139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7" y="6888485"/>
            <a:ext cx="16846552" cy="22517103"/>
          </a:xfrm>
        </p:spPr>
        <p:txBody>
          <a:bodyPr/>
          <a:lstStyle>
            <a:lvl1pPr marL="0" indent="0">
              <a:buNone/>
              <a:defRPr sz="9700"/>
            </a:lvl1pPr>
            <a:lvl2pPr marL="3168451" indent="0">
              <a:buNone/>
              <a:defRPr sz="8300"/>
            </a:lvl2pPr>
            <a:lvl3pPr marL="6336904" indent="0">
              <a:buNone/>
              <a:defRPr sz="6900"/>
            </a:lvl3pPr>
            <a:lvl4pPr marL="9505354" indent="0">
              <a:buNone/>
              <a:defRPr sz="6200"/>
            </a:lvl4pPr>
            <a:lvl5pPr marL="12673808" indent="0">
              <a:buNone/>
              <a:defRPr sz="6200"/>
            </a:lvl5pPr>
            <a:lvl6pPr marL="15842259" indent="0">
              <a:buNone/>
              <a:defRPr sz="6200"/>
            </a:lvl6pPr>
            <a:lvl7pPr marL="19010711" indent="0">
              <a:buNone/>
              <a:defRPr sz="6200"/>
            </a:lvl7pPr>
            <a:lvl8pPr marL="22179162" indent="0">
              <a:buNone/>
              <a:defRPr sz="6200"/>
            </a:lvl8pPr>
            <a:lvl9pPr marL="25347615" indent="0">
              <a:buNone/>
              <a:defRPr sz="6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552DCF-6952-4B22-A6C3-A776A72EDF24}" type="datetimeFigureOut">
              <a:rPr lang="en-US"/>
              <a:pPr>
                <a:defRPr/>
              </a:pPr>
              <a:t>6/29/2012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BFD08A-C1F4-422C-8665-7233199584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6812" y="23042885"/>
            <a:ext cx="30723840" cy="2720343"/>
          </a:xfrm>
        </p:spPr>
        <p:txBody>
          <a:bodyPr anchor="b"/>
          <a:lstStyle>
            <a:lvl1pPr algn="l">
              <a:defRPr sz="139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36812" y="2941320"/>
            <a:ext cx="30723840" cy="19751040"/>
          </a:xfrm>
        </p:spPr>
        <p:txBody>
          <a:bodyPr rtlCol="0">
            <a:normAutofit/>
          </a:bodyPr>
          <a:lstStyle>
            <a:lvl1pPr marL="0" indent="0">
              <a:buNone/>
              <a:defRPr sz="22200"/>
            </a:lvl1pPr>
            <a:lvl2pPr marL="3168451" indent="0">
              <a:buNone/>
              <a:defRPr sz="19400"/>
            </a:lvl2pPr>
            <a:lvl3pPr marL="6336904" indent="0">
              <a:buNone/>
              <a:defRPr sz="16700"/>
            </a:lvl3pPr>
            <a:lvl4pPr marL="9505354" indent="0">
              <a:buNone/>
              <a:defRPr sz="13900"/>
            </a:lvl4pPr>
            <a:lvl5pPr marL="12673808" indent="0">
              <a:buNone/>
              <a:defRPr sz="13900"/>
            </a:lvl5pPr>
            <a:lvl6pPr marL="15842259" indent="0">
              <a:buNone/>
              <a:defRPr sz="13900"/>
            </a:lvl6pPr>
            <a:lvl7pPr marL="19010711" indent="0">
              <a:buNone/>
              <a:defRPr sz="13900"/>
            </a:lvl7pPr>
            <a:lvl8pPr marL="22179162" indent="0">
              <a:buNone/>
              <a:defRPr sz="13900"/>
            </a:lvl8pPr>
            <a:lvl9pPr marL="25347615" indent="0">
              <a:buNone/>
              <a:defRPr sz="139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36812" y="25763235"/>
            <a:ext cx="30723840" cy="3863339"/>
          </a:xfrm>
        </p:spPr>
        <p:txBody>
          <a:bodyPr/>
          <a:lstStyle>
            <a:lvl1pPr marL="0" indent="0">
              <a:buNone/>
              <a:defRPr sz="9700"/>
            </a:lvl1pPr>
            <a:lvl2pPr marL="3168451" indent="0">
              <a:buNone/>
              <a:defRPr sz="8300"/>
            </a:lvl2pPr>
            <a:lvl3pPr marL="6336904" indent="0">
              <a:buNone/>
              <a:defRPr sz="6900"/>
            </a:lvl3pPr>
            <a:lvl4pPr marL="9505354" indent="0">
              <a:buNone/>
              <a:defRPr sz="6200"/>
            </a:lvl4pPr>
            <a:lvl5pPr marL="12673808" indent="0">
              <a:buNone/>
              <a:defRPr sz="6200"/>
            </a:lvl5pPr>
            <a:lvl6pPr marL="15842259" indent="0">
              <a:buNone/>
              <a:defRPr sz="6200"/>
            </a:lvl6pPr>
            <a:lvl7pPr marL="19010711" indent="0">
              <a:buNone/>
              <a:defRPr sz="6200"/>
            </a:lvl7pPr>
            <a:lvl8pPr marL="22179162" indent="0">
              <a:buNone/>
              <a:defRPr sz="6200"/>
            </a:lvl8pPr>
            <a:lvl9pPr marL="25347615" indent="0">
              <a:buNone/>
              <a:defRPr sz="62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9BEAEA-355C-4064-8D43-4D2F529EA490}" type="datetimeFigureOut">
              <a:rPr lang="en-US"/>
              <a:pPr>
                <a:defRPr/>
              </a:pPr>
              <a:t>6/29/2012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80477C-BD8A-4CE8-8BE6-6B0BADCF791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560638" y="1317625"/>
            <a:ext cx="46085125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33690" tIns="316845" rIns="633690" bIns="31684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560638" y="7680325"/>
            <a:ext cx="46085125" cy="2172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633690" tIns="316845" rIns="633690" bIns="3168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60638" y="30510163"/>
            <a:ext cx="11947525" cy="1752600"/>
          </a:xfrm>
          <a:prstGeom prst="rect">
            <a:avLst/>
          </a:prstGeom>
        </p:spPr>
        <p:txBody>
          <a:bodyPr vert="horz" lIns="633690" tIns="316845" rIns="633690" bIns="316845" rtlCol="0" anchor="ctr"/>
          <a:lstStyle>
            <a:lvl1pPr algn="l" defTabSz="3168451" fontAlgn="auto">
              <a:spcBef>
                <a:spcPts val="0"/>
              </a:spcBef>
              <a:spcAft>
                <a:spcPts val="0"/>
              </a:spcAft>
              <a:defRPr sz="83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9CC4267-DDD0-4AB3-B2CF-B63D35E1BE77}" type="datetimeFigureOut">
              <a:rPr lang="en-US"/>
              <a:pPr>
                <a:defRPr/>
              </a:pPr>
              <a:t>6/29/2012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495838" y="30510163"/>
            <a:ext cx="16214725" cy="1752600"/>
          </a:xfrm>
          <a:prstGeom prst="rect">
            <a:avLst/>
          </a:prstGeom>
        </p:spPr>
        <p:txBody>
          <a:bodyPr vert="horz" lIns="633690" tIns="316845" rIns="633690" bIns="316845" rtlCol="0" anchor="ctr"/>
          <a:lstStyle>
            <a:lvl1pPr algn="ctr" defTabSz="3168451" fontAlgn="auto">
              <a:spcBef>
                <a:spcPts val="0"/>
              </a:spcBef>
              <a:spcAft>
                <a:spcPts val="0"/>
              </a:spcAft>
              <a:defRPr sz="83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6698238" y="30510163"/>
            <a:ext cx="11947525" cy="1752600"/>
          </a:xfrm>
          <a:prstGeom prst="rect">
            <a:avLst/>
          </a:prstGeom>
        </p:spPr>
        <p:txBody>
          <a:bodyPr vert="horz" lIns="633690" tIns="316845" rIns="633690" bIns="316845" rtlCol="0" anchor="ctr"/>
          <a:lstStyle>
            <a:lvl1pPr algn="r" defTabSz="3168451" fontAlgn="auto">
              <a:spcBef>
                <a:spcPts val="0"/>
              </a:spcBef>
              <a:spcAft>
                <a:spcPts val="0"/>
              </a:spcAft>
              <a:defRPr sz="83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527EEC0-D786-4E3F-B8E5-DA7860CE34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3167063" rtl="0" fontAlgn="base">
        <a:spcBef>
          <a:spcPct val="0"/>
        </a:spcBef>
        <a:spcAft>
          <a:spcPct val="0"/>
        </a:spcAft>
        <a:defRPr sz="30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3167063" rtl="0" fontAlgn="base">
        <a:spcBef>
          <a:spcPct val="0"/>
        </a:spcBef>
        <a:spcAft>
          <a:spcPct val="0"/>
        </a:spcAft>
        <a:defRPr sz="30400">
          <a:solidFill>
            <a:schemeClr val="tx1"/>
          </a:solidFill>
          <a:latin typeface="Calibri" pitchFamily="34" charset="0"/>
        </a:defRPr>
      </a:lvl2pPr>
      <a:lvl3pPr algn="ctr" defTabSz="3167063" rtl="0" fontAlgn="base">
        <a:spcBef>
          <a:spcPct val="0"/>
        </a:spcBef>
        <a:spcAft>
          <a:spcPct val="0"/>
        </a:spcAft>
        <a:defRPr sz="30400">
          <a:solidFill>
            <a:schemeClr val="tx1"/>
          </a:solidFill>
          <a:latin typeface="Calibri" pitchFamily="34" charset="0"/>
        </a:defRPr>
      </a:lvl3pPr>
      <a:lvl4pPr algn="ctr" defTabSz="3167063" rtl="0" fontAlgn="base">
        <a:spcBef>
          <a:spcPct val="0"/>
        </a:spcBef>
        <a:spcAft>
          <a:spcPct val="0"/>
        </a:spcAft>
        <a:defRPr sz="30400">
          <a:solidFill>
            <a:schemeClr val="tx1"/>
          </a:solidFill>
          <a:latin typeface="Calibri" pitchFamily="34" charset="0"/>
        </a:defRPr>
      </a:lvl4pPr>
      <a:lvl5pPr algn="ctr" defTabSz="3167063" rtl="0" fontAlgn="base">
        <a:spcBef>
          <a:spcPct val="0"/>
        </a:spcBef>
        <a:spcAft>
          <a:spcPct val="0"/>
        </a:spcAft>
        <a:defRPr sz="30400">
          <a:solidFill>
            <a:schemeClr val="tx1"/>
          </a:solidFill>
          <a:latin typeface="Calibri" pitchFamily="34" charset="0"/>
        </a:defRPr>
      </a:lvl5pPr>
      <a:lvl6pPr marL="457200" algn="ctr" defTabSz="3167063" rtl="0" fontAlgn="base">
        <a:spcBef>
          <a:spcPct val="0"/>
        </a:spcBef>
        <a:spcAft>
          <a:spcPct val="0"/>
        </a:spcAft>
        <a:defRPr sz="30400">
          <a:solidFill>
            <a:schemeClr val="tx1"/>
          </a:solidFill>
          <a:latin typeface="Calibri" pitchFamily="34" charset="0"/>
        </a:defRPr>
      </a:lvl6pPr>
      <a:lvl7pPr marL="914400" algn="ctr" defTabSz="3167063" rtl="0" fontAlgn="base">
        <a:spcBef>
          <a:spcPct val="0"/>
        </a:spcBef>
        <a:spcAft>
          <a:spcPct val="0"/>
        </a:spcAft>
        <a:defRPr sz="30400">
          <a:solidFill>
            <a:schemeClr val="tx1"/>
          </a:solidFill>
          <a:latin typeface="Calibri" pitchFamily="34" charset="0"/>
        </a:defRPr>
      </a:lvl7pPr>
      <a:lvl8pPr marL="1371600" algn="ctr" defTabSz="3167063" rtl="0" fontAlgn="base">
        <a:spcBef>
          <a:spcPct val="0"/>
        </a:spcBef>
        <a:spcAft>
          <a:spcPct val="0"/>
        </a:spcAft>
        <a:defRPr sz="30400">
          <a:solidFill>
            <a:schemeClr val="tx1"/>
          </a:solidFill>
          <a:latin typeface="Calibri" pitchFamily="34" charset="0"/>
        </a:defRPr>
      </a:lvl8pPr>
      <a:lvl9pPr marL="1828800" algn="ctr" defTabSz="3167063" rtl="0" fontAlgn="base">
        <a:spcBef>
          <a:spcPct val="0"/>
        </a:spcBef>
        <a:spcAft>
          <a:spcPct val="0"/>
        </a:spcAft>
        <a:defRPr sz="30400">
          <a:solidFill>
            <a:schemeClr val="tx1"/>
          </a:solidFill>
          <a:latin typeface="Calibri" pitchFamily="34" charset="0"/>
        </a:defRPr>
      </a:lvl9pPr>
    </p:titleStyle>
    <p:bodyStyle>
      <a:lvl1pPr marL="2374900" indent="-2374900" algn="l" defTabSz="3167063" rtl="0" fontAlgn="base">
        <a:spcBef>
          <a:spcPct val="20000"/>
        </a:spcBef>
        <a:spcAft>
          <a:spcPct val="0"/>
        </a:spcAft>
        <a:buFont typeface="Arial" charset="0"/>
        <a:buChar char="•"/>
        <a:defRPr sz="22200" kern="1200">
          <a:solidFill>
            <a:schemeClr val="tx1"/>
          </a:solidFill>
          <a:latin typeface="+mn-lt"/>
          <a:ea typeface="+mn-ea"/>
          <a:cs typeface="+mn-cs"/>
        </a:defRPr>
      </a:lvl1pPr>
      <a:lvl2pPr marL="5148263" indent="-1979613" algn="l" defTabSz="3167063" rtl="0" fontAlgn="base">
        <a:spcBef>
          <a:spcPct val="20000"/>
        </a:spcBef>
        <a:spcAft>
          <a:spcPct val="0"/>
        </a:spcAft>
        <a:buFont typeface="Arial" charset="0"/>
        <a:buChar char="–"/>
        <a:defRPr sz="19400" kern="1200">
          <a:solidFill>
            <a:schemeClr val="tx1"/>
          </a:solidFill>
          <a:latin typeface="+mn-lt"/>
          <a:ea typeface="+mn-ea"/>
          <a:cs typeface="+mn-cs"/>
        </a:defRPr>
      </a:lvl2pPr>
      <a:lvl3pPr marL="7920038" indent="-1582738" algn="l" defTabSz="3167063" rtl="0" fontAlgn="base">
        <a:spcBef>
          <a:spcPct val="20000"/>
        </a:spcBef>
        <a:spcAft>
          <a:spcPct val="0"/>
        </a:spcAft>
        <a:buFont typeface="Arial" charset="0"/>
        <a:buChar char="•"/>
        <a:defRPr sz="16700" kern="1200">
          <a:solidFill>
            <a:schemeClr val="tx1"/>
          </a:solidFill>
          <a:latin typeface="+mn-lt"/>
          <a:ea typeface="+mn-ea"/>
          <a:cs typeface="+mn-cs"/>
        </a:defRPr>
      </a:lvl3pPr>
      <a:lvl4pPr marL="11088688" indent="-1582738" algn="l" defTabSz="3167063" rtl="0" fontAlgn="base">
        <a:spcBef>
          <a:spcPct val="20000"/>
        </a:spcBef>
        <a:spcAft>
          <a:spcPct val="0"/>
        </a:spcAft>
        <a:buFont typeface="Arial" charset="0"/>
        <a:buChar char="–"/>
        <a:defRPr sz="13900" kern="1200">
          <a:solidFill>
            <a:schemeClr val="tx1"/>
          </a:solidFill>
          <a:latin typeface="+mn-lt"/>
          <a:ea typeface="+mn-ea"/>
          <a:cs typeface="+mn-cs"/>
        </a:defRPr>
      </a:lvl4pPr>
      <a:lvl5pPr marL="14257338" indent="-1582738" algn="l" defTabSz="3167063" rtl="0" fontAlgn="base">
        <a:spcBef>
          <a:spcPct val="20000"/>
        </a:spcBef>
        <a:spcAft>
          <a:spcPct val="0"/>
        </a:spcAft>
        <a:buFont typeface="Arial" charset="0"/>
        <a:buChar char="»"/>
        <a:defRPr sz="13900" kern="1200">
          <a:solidFill>
            <a:schemeClr val="tx1"/>
          </a:solidFill>
          <a:latin typeface="+mn-lt"/>
          <a:ea typeface="+mn-ea"/>
          <a:cs typeface="+mn-cs"/>
        </a:defRPr>
      </a:lvl5pPr>
      <a:lvl6pPr marL="17426485" indent="-1584225" algn="l" defTabSz="3168451" rtl="0" eaLnBrk="1" latinLnBrk="0" hangingPunct="1">
        <a:spcBef>
          <a:spcPct val="20000"/>
        </a:spcBef>
        <a:buFont typeface="Arial"/>
        <a:buChar char="•"/>
        <a:defRPr sz="13900" kern="1200">
          <a:solidFill>
            <a:schemeClr val="tx1"/>
          </a:solidFill>
          <a:latin typeface="+mn-lt"/>
          <a:ea typeface="+mn-ea"/>
          <a:cs typeface="+mn-cs"/>
        </a:defRPr>
      </a:lvl6pPr>
      <a:lvl7pPr marL="20594937" indent="-1584225" algn="l" defTabSz="3168451" rtl="0" eaLnBrk="1" latinLnBrk="0" hangingPunct="1">
        <a:spcBef>
          <a:spcPct val="20000"/>
        </a:spcBef>
        <a:buFont typeface="Arial"/>
        <a:buChar char="•"/>
        <a:defRPr sz="13900" kern="1200">
          <a:solidFill>
            <a:schemeClr val="tx1"/>
          </a:solidFill>
          <a:latin typeface="+mn-lt"/>
          <a:ea typeface="+mn-ea"/>
          <a:cs typeface="+mn-cs"/>
        </a:defRPr>
      </a:lvl7pPr>
      <a:lvl8pPr marL="23763389" indent="-1584225" algn="l" defTabSz="3168451" rtl="0" eaLnBrk="1" latinLnBrk="0" hangingPunct="1">
        <a:spcBef>
          <a:spcPct val="20000"/>
        </a:spcBef>
        <a:buFont typeface="Arial"/>
        <a:buChar char="•"/>
        <a:defRPr sz="13900" kern="1200">
          <a:solidFill>
            <a:schemeClr val="tx1"/>
          </a:solidFill>
          <a:latin typeface="+mn-lt"/>
          <a:ea typeface="+mn-ea"/>
          <a:cs typeface="+mn-cs"/>
        </a:defRPr>
      </a:lvl8pPr>
      <a:lvl9pPr marL="26931839" indent="-1584225" algn="l" defTabSz="3168451" rtl="0" eaLnBrk="1" latinLnBrk="0" hangingPunct="1">
        <a:spcBef>
          <a:spcPct val="20000"/>
        </a:spcBef>
        <a:buFont typeface="Arial"/>
        <a:buChar char="•"/>
        <a:defRPr sz="13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168451" rtl="0" eaLnBrk="1" latinLnBrk="0" hangingPunct="1">
        <a:defRPr sz="12500" kern="1200">
          <a:solidFill>
            <a:schemeClr val="tx1"/>
          </a:solidFill>
          <a:latin typeface="+mn-lt"/>
          <a:ea typeface="+mn-ea"/>
          <a:cs typeface="+mn-cs"/>
        </a:defRPr>
      </a:lvl1pPr>
      <a:lvl2pPr marL="3168451" algn="l" defTabSz="3168451" rtl="0" eaLnBrk="1" latinLnBrk="0" hangingPunct="1">
        <a:defRPr sz="12500" kern="1200">
          <a:solidFill>
            <a:schemeClr val="tx1"/>
          </a:solidFill>
          <a:latin typeface="+mn-lt"/>
          <a:ea typeface="+mn-ea"/>
          <a:cs typeface="+mn-cs"/>
        </a:defRPr>
      </a:lvl2pPr>
      <a:lvl3pPr marL="6336904" algn="l" defTabSz="3168451" rtl="0" eaLnBrk="1" latinLnBrk="0" hangingPunct="1">
        <a:defRPr sz="12500" kern="1200">
          <a:solidFill>
            <a:schemeClr val="tx1"/>
          </a:solidFill>
          <a:latin typeface="+mn-lt"/>
          <a:ea typeface="+mn-ea"/>
          <a:cs typeface="+mn-cs"/>
        </a:defRPr>
      </a:lvl3pPr>
      <a:lvl4pPr marL="9505354" algn="l" defTabSz="3168451" rtl="0" eaLnBrk="1" latinLnBrk="0" hangingPunct="1">
        <a:defRPr sz="12500" kern="1200">
          <a:solidFill>
            <a:schemeClr val="tx1"/>
          </a:solidFill>
          <a:latin typeface="+mn-lt"/>
          <a:ea typeface="+mn-ea"/>
          <a:cs typeface="+mn-cs"/>
        </a:defRPr>
      </a:lvl4pPr>
      <a:lvl5pPr marL="12673808" algn="l" defTabSz="3168451" rtl="0" eaLnBrk="1" latinLnBrk="0" hangingPunct="1">
        <a:defRPr sz="12500" kern="1200">
          <a:solidFill>
            <a:schemeClr val="tx1"/>
          </a:solidFill>
          <a:latin typeface="+mn-lt"/>
          <a:ea typeface="+mn-ea"/>
          <a:cs typeface="+mn-cs"/>
        </a:defRPr>
      </a:lvl5pPr>
      <a:lvl6pPr marL="15842259" algn="l" defTabSz="3168451" rtl="0" eaLnBrk="1" latinLnBrk="0" hangingPunct="1">
        <a:defRPr sz="125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0711" algn="l" defTabSz="3168451" rtl="0" eaLnBrk="1" latinLnBrk="0" hangingPunct="1">
        <a:defRPr sz="12500" kern="1200">
          <a:solidFill>
            <a:schemeClr val="tx1"/>
          </a:solidFill>
          <a:latin typeface="+mn-lt"/>
          <a:ea typeface="+mn-ea"/>
          <a:cs typeface="+mn-cs"/>
        </a:defRPr>
      </a:lvl7pPr>
      <a:lvl8pPr marL="22179162" algn="l" defTabSz="3168451" rtl="0" eaLnBrk="1" latinLnBrk="0" hangingPunct="1">
        <a:defRPr sz="12500" kern="1200">
          <a:solidFill>
            <a:schemeClr val="tx1"/>
          </a:solidFill>
          <a:latin typeface="+mn-lt"/>
          <a:ea typeface="+mn-ea"/>
          <a:cs typeface="+mn-cs"/>
        </a:defRPr>
      </a:lvl8pPr>
      <a:lvl9pPr marL="25347615" algn="l" defTabSz="3168451" rtl="0" eaLnBrk="1" latinLnBrk="0" hangingPunct="1">
        <a:defRPr sz="1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13" Type="http://schemas.openxmlformats.org/officeDocument/2006/relationships/image" Target="../media/image8.gif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6.jpeg"/><Relationship Id="rId12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jpeg"/><Relationship Id="rId11" Type="http://schemas.openxmlformats.org/officeDocument/2006/relationships/image" Target="../media/image2.wmf"/><Relationship Id="rId5" Type="http://schemas.openxmlformats.org/officeDocument/2006/relationships/image" Target="../media/image4.jpeg"/><Relationship Id="rId10" Type="http://schemas.openxmlformats.org/officeDocument/2006/relationships/oleObject" Target="../embeddings/oleObject2.bin"/><Relationship Id="rId4" Type="http://schemas.openxmlformats.org/officeDocument/2006/relationships/image" Target="../media/image3.jpeg"/><Relationship Id="rId9" Type="http://schemas.openxmlformats.org/officeDocument/2006/relationships/image" Target="../media/image1.wmf"/><Relationship Id="rId1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1">
                <a:lumMod val="85000"/>
                <a:alpha val="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17602200" y="24460200"/>
            <a:ext cx="13868400" cy="69494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106633" tIns="53316" rIns="106633" bIns="53316">
            <a:spAutoFit/>
          </a:bodyPr>
          <a:lstStyle/>
          <a:p>
            <a:pPr algn="ctr" defTabSz="316845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 smtClean="0">
                <a:latin typeface="+mj-lt"/>
              </a:rPr>
              <a:t>Data</a:t>
            </a:r>
          </a:p>
          <a:p>
            <a:pPr marL="342900" indent="-342900" defTabSz="914400">
              <a:spcBef>
                <a:spcPct val="20000"/>
              </a:spcBef>
              <a:buClr>
                <a:scrgbClr r="0" g="0" b="0"/>
              </a:buClr>
              <a:buFontTx/>
              <a:buChar char="•"/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Survey data</a:t>
            </a:r>
            <a:r>
              <a:rPr lang="en-US" sz="2400" kern="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742950" lvl="1" indent="-285750" defTabSz="914400">
              <a:spcBef>
                <a:spcPct val="20000"/>
              </a:spcBef>
              <a:buClr>
                <a:scrgbClr r="0" g="0" b="0"/>
              </a:buClr>
              <a:buFont typeface="Wingdings" charset="2"/>
              <a:buChar char="ü"/>
              <a:defRPr/>
            </a:pPr>
            <a:r>
              <a:rPr lang="en-US" sz="2800" kern="0" dirty="0" smtClean="0">
                <a:latin typeface="Times New Roman" pitchFamily="18" charset="0"/>
                <a:cs typeface="Times New Roman" pitchFamily="18" charset="0"/>
              </a:rPr>
              <a:t>354 potato farmers</a:t>
            </a:r>
          </a:p>
          <a:p>
            <a:pPr marL="742950" lvl="1" indent="-285750" defTabSz="914400">
              <a:spcBef>
                <a:spcPct val="20000"/>
              </a:spcBef>
              <a:buClr>
                <a:scrgbClr r="0" g="0" b="0"/>
              </a:buClr>
              <a:buFont typeface="Wingdings" charset="2"/>
              <a:buChar char="ü"/>
              <a:defRPr/>
            </a:pPr>
            <a:r>
              <a:rPr lang="en-US" sz="2800" kern="0" dirty="0" smtClean="0">
                <a:latin typeface="Times New Roman" pitchFamily="18" charset="0"/>
                <a:cs typeface="Times New Roman" pitchFamily="18" charset="0"/>
              </a:rPr>
              <a:t>Data on agricultural activities, market participation, household characteristics, etc.</a:t>
            </a:r>
          </a:p>
          <a:p>
            <a:pPr marL="742950" lvl="1" indent="-285750" defTabSz="914400">
              <a:spcBef>
                <a:spcPct val="20000"/>
              </a:spcBef>
              <a:buClr>
                <a:scrgbClr r="0" g="0" b="0"/>
              </a:buClr>
              <a:buFont typeface="Wingdings" charset="2"/>
              <a:buChar char="ü"/>
              <a:defRPr/>
            </a:pPr>
            <a:r>
              <a:rPr lang="en-US" sz="2800" kern="0" dirty="0" smtClean="0">
                <a:latin typeface="Times New Roman" pitchFamily="18" charset="0"/>
                <a:cs typeface="Times New Roman" pitchFamily="18" charset="0"/>
              </a:rPr>
              <a:t>Geo-referenced household location</a:t>
            </a:r>
          </a:p>
          <a:p>
            <a:pPr marL="742950" lvl="1" indent="-285750" defTabSz="914400">
              <a:spcBef>
                <a:spcPct val="20000"/>
              </a:spcBef>
              <a:buClr>
                <a:scrgbClr r="0" g="0" b="0"/>
              </a:buClr>
              <a:buFont typeface="Wingdings" charset="2"/>
              <a:buChar char="ü"/>
              <a:defRPr/>
            </a:pPr>
            <a:r>
              <a:rPr lang="en-US" sz="2800" kern="0" dirty="0" smtClean="0">
                <a:latin typeface="Times New Roman" pitchFamily="18" charset="0"/>
                <a:cs typeface="Times New Roman" pitchFamily="18" charset="0"/>
              </a:rPr>
              <a:t>GIS data for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road network, elevation, soil, etc.</a:t>
            </a:r>
          </a:p>
          <a:p>
            <a:pPr marL="342900" indent="-342900" defTabSz="914400">
              <a:spcBef>
                <a:spcPct val="20000"/>
              </a:spcBef>
              <a:buFontTx/>
              <a:buChar char="•"/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Market participation and quantity sold</a:t>
            </a:r>
            <a:endParaRPr lang="en-US" sz="2400" kern="0" dirty="0" smtClean="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 defTabSz="914400">
              <a:spcBef>
                <a:spcPct val="20000"/>
              </a:spcBef>
              <a:buFont typeface="Wingdings" charset="2"/>
              <a:buChar char="ü"/>
              <a:defRPr/>
            </a:pPr>
            <a:r>
              <a:rPr lang="en-US" sz="2800" kern="0" dirty="0" smtClean="0">
                <a:latin typeface="Times New Roman" pitchFamily="18" charset="0"/>
                <a:cs typeface="Times New Roman" pitchFamily="18" charset="0"/>
              </a:rPr>
              <a:t>317 households sold an average of 4914 kg (5881) of potato</a:t>
            </a:r>
          </a:p>
          <a:p>
            <a:pPr marL="342900" indent="-342900" defTabSz="914400">
              <a:spcBef>
                <a:spcPct val="20000"/>
              </a:spcBef>
              <a:buFontTx/>
              <a:buChar char="•"/>
              <a:defRPr/>
            </a:pPr>
            <a:r>
              <a:rPr lang="en-US" sz="3200" kern="0" dirty="0" smtClean="0">
                <a:latin typeface="Times New Roman" pitchFamily="18" charset="0"/>
                <a:cs typeface="Times New Roman" pitchFamily="18" charset="0"/>
              </a:rPr>
              <a:t>Optimal market choice: </a:t>
            </a:r>
            <a:endParaRPr lang="en-US" sz="2400" kern="0" dirty="0" smtClean="0">
              <a:latin typeface="Times New Roman" pitchFamily="18" charset="0"/>
              <a:cs typeface="Times New Roman" pitchFamily="18" charset="0"/>
            </a:endParaRPr>
          </a:p>
          <a:p>
            <a:pPr marL="742950" lvl="1" indent="-285750" defTabSz="914400">
              <a:spcBef>
                <a:spcPct val="20000"/>
              </a:spcBef>
              <a:buFont typeface="Wingdings" charset="2"/>
              <a:buChar char="ü"/>
              <a:defRPr/>
            </a:pPr>
            <a:r>
              <a:rPr lang="en-US" sz="2800" kern="0" dirty="0" smtClean="0">
                <a:latin typeface="Times New Roman" pitchFamily="18" charset="0"/>
                <a:cs typeface="Times New Roman" pitchFamily="18" charset="0"/>
              </a:rPr>
              <a:t>Optimal marketing strategies are: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1) Santa Cruz, 2) Cochabamba, 3)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Punata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Tiraque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/Cochabamba, and 4)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Punata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Tiraque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/Santa Cruz.</a:t>
            </a:r>
          </a:p>
          <a:p>
            <a:pPr marL="742950" lvl="1" indent="-285750" defTabSz="914400">
              <a:spcBef>
                <a:spcPct val="20000"/>
              </a:spcBef>
              <a:buFont typeface="Wingdings" charset="2"/>
              <a:buChar char="ü"/>
              <a:defRPr/>
            </a:pPr>
            <a:r>
              <a:rPr lang="en-US" sz="2800" kern="0" dirty="0" smtClean="0">
                <a:latin typeface="Times New Roman" pitchFamily="18" charset="0"/>
                <a:cs typeface="Times New Roman" pitchFamily="18" charset="0"/>
              </a:rPr>
              <a:t>36 households selected an optimal marketing strategy </a:t>
            </a:r>
          </a:p>
          <a:p>
            <a:pPr marL="742950" lvl="1" indent="-285750" defTabSz="914400">
              <a:spcBef>
                <a:spcPct val="20000"/>
              </a:spcBef>
              <a:buClr>
                <a:srgbClr val="92D050"/>
              </a:buClr>
              <a:buFont typeface="Wingdings" charset="2"/>
              <a:buChar char="ü"/>
              <a:defRPr/>
            </a:pPr>
            <a:endParaRPr lang="en-US" sz="2800" kern="0" dirty="0" smtClean="0"/>
          </a:p>
          <a:p>
            <a:pPr marL="342900" indent="-342900" defTabSz="914400">
              <a:spcBef>
                <a:spcPct val="20000"/>
              </a:spcBef>
              <a:buClr>
                <a:srgbClr val="92D050"/>
              </a:buClr>
              <a:buFontTx/>
              <a:buChar char="•"/>
              <a:defRPr/>
            </a:pPr>
            <a:endParaRPr lang="en-US" sz="2400" kern="0" dirty="0" smtClean="0"/>
          </a:p>
          <a:p>
            <a:pPr algn="ctr" defTabSz="316845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 smtClean="0">
                <a:latin typeface="+mj-lt"/>
              </a:rPr>
              <a:t>  </a:t>
            </a:r>
            <a:endParaRPr lang="en-US" sz="4400" b="1" dirty="0">
              <a:latin typeface="+mj-lt"/>
            </a:endParaRPr>
          </a:p>
          <a:p>
            <a:pPr defTabSz="316845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200" dirty="0">
              <a:latin typeface="+mn-lt"/>
            </a:endParaRPr>
          </a:p>
          <a:p>
            <a:pPr defTabSz="316845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200" dirty="0">
              <a:latin typeface="+mn-lt"/>
            </a:endParaRPr>
          </a:p>
          <a:p>
            <a:pPr defTabSz="316845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200" dirty="0">
              <a:latin typeface="+mn-lt"/>
            </a:endParaRPr>
          </a:p>
          <a:p>
            <a:pPr defTabSz="316845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200" dirty="0">
              <a:latin typeface="+mn-lt"/>
            </a:endParaRPr>
          </a:p>
          <a:p>
            <a:pPr defTabSz="316845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200" dirty="0">
              <a:latin typeface="+mn-lt"/>
            </a:endParaRPr>
          </a:p>
          <a:p>
            <a:pPr defTabSz="316845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200" dirty="0">
              <a:latin typeface="+mn-lt"/>
            </a:endParaRPr>
          </a:p>
          <a:p>
            <a:pPr defTabSz="316845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200" dirty="0">
              <a:latin typeface="+mn-lt"/>
            </a:endParaRPr>
          </a:p>
          <a:p>
            <a:pPr defTabSz="316845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200" dirty="0">
              <a:latin typeface="+mn-lt"/>
            </a:endParaRPr>
          </a:p>
          <a:p>
            <a:pPr defTabSz="316845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200" dirty="0">
              <a:latin typeface="+mn-lt"/>
            </a:endParaRPr>
          </a:p>
          <a:p>
            <a:pPr defTabSz="316845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200" dirty="0">
              <a:latin typeface="+mn-lt"/>
            </a:endParaRPr>
          </a:p>
          <a:p>
            <a:pPr defTabSz="316845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200" dirty="0">
              <a:latin typeface="+mn-lt"/>
            </a:endParaRPr>
          </a:p>
        </p:txBody>
      </p:sp>
      <p:sp>
        <p:nvSpPr>
          <p:cNvPr id="14483" name="TextBox 8"/>
          <p:cNvSpPr txBox="1">
            <a:spLocks noChangeArrowheads="1"/>
          </p:cNvSpPr>
          <p:nvPr/>
        </p:nvSpPr>
        <p:spPr bwMode="auto">
          <a:xfrm>
            <a:off x="990603" y="26406722"/>
            <a:ext cx="16001997" cy="497054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06633" tIns="53316" rIns="106633" bIns="53316">
            <a:sp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Simultaneous system of 3 equations with selectivity and a recursive equation</a:t>
            </a:r>
            <a:r>
              <a:rPr lang="en-US" sz="36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4400" b="1" dirty="0" smtClean="0">
                <a:latin typeface="Calibri" pitchFamily="34" charset="0"/>
              </a:rPr>
              <a:t> </a:t>
            </a:r>
            <a:endParaRPr lang="en-US" sz="4400" b="1" dirty="0">
              <a:latin typeface="Calibri" pitchFamily="34" charset="0"/>
            </a:endParaRPr>
          </a:p>
          <a:p>
            <a:pPr marL="0" lvl="1" indent="0"/>
            <a:endParaRPr lang="en-US" sz="2800" dirty="0">
              <a:latin typeface="Calibri" pitchFamily="34" charset="0"/>
            </a:endParaRPr>
          </a:p>
          <a:p>
            <a:pPr marL="0" lvl="1" indent="0"/>
            <a:endParaRPr lang="en-US" sz="2800" dirty="0">
              <a:latin typeface="Calibri" pitchFamily="34" charset="0"/>
            </a:endParaRPr>
          </a:p>
          <a:p>
            <a:pPr marL="0" lvl="1" indent="0"/>
            <a:endParaRPr lang="en-US" sz="2800" dirty="0">
              <a:latin typeface="Calibri" pitchFamily="34" charset="0"/>
            </a:endParaRPr>
          </a:p>
          <a:p>
            <a:pPr marL="0" lvl="1" indent="0"/>
            <a:endParaRPr lang="en-US" sz="2800" dirty="0">
              <a:latin typeface="Calibri" pitchFamily="34" charset="0"/>
            </a:endParaRPr>
          </a:p>
          <a:p>
            <a:endParaRPr lang="en-US" sz="3200" b="1" dirty="0">
              <a:latin typeface="Calibri" pitchFamily="34" charset="0"/>
            </a:endParaRPr>
          </a:p>
          <a:p>
            <a:endParaRPr lang="en-US" sz="3200" dirty="0">
              <a:latin typeface="Calibri" pitchFamily="34" charset="0"/>
            </a:endParaRPr>
          </a:p>
          <a:p>
            <a:endParaRPr lang="en-US" sz="3200" dirty="0">
              <a:latin typeface="Calibri" pitchFamily="34" charset="0"/>
            </a:endParaRPr>
          </a:p>
          <a:p>
            <a:endParaRPr lang="en-US" sz="3200" dirty="0">
              <a:latin typeface="Calibri" pitchFamily="34" charset="0"/>
            </a:endParaRPr>
          </a:p>
          <a:p>
            <a:endParaRPr lang="en-US" sz="3200" dirty="0">
              <a:latin typeface="Calibri" pitchFamily="34" charset="0"/>
            </a:endParaRPr>
          </a:p>
        </p:txBody>
      </p:sp>
      <p:sp>
        <p:nvSpPr>
          <p:cNvPr id="118" name="TextBox 117"/>
          <p:cNvSpPr txBox="1"/>
          <p:nvPr/>
        </p:nvSpPr>
        <p:spPr bwMode="auto">
          <a:xfrm>
            <a:off x="990600" y="21915120"/>
            <a:ext cx="16002000" cy="30175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106633" tIns="53316" rIns="106633" bIns="53316">
            <a:spAutoFit/>
          </a:bodyPr>
          <a:lstStyle/>
          <a:p>
            <a:pPr algn="ctr"/>
            <a:r>
              <a:rPr lang="en-US" sz="4400" b="1" i="1" dirty="0" smtClean="0">
                <a:latin typeface="Calibri" pitchFamily="34" charset="0"/>
              </a:rPr>
              <a:t>Research questions</a:t>
            </a:r>
            <a:endParaRPr lang="en-US" sz="4400" b="1" i="1" dirty="0">
              <a:latin typeface="Calibri" pitchFamily="34" charset="0"/>
            </a:endParaRPr>
          </a:p>
          <a:p>
            <a:pPr>
              <a:buFont typeface="Calibri" pitchFamily="34" charset="0"/>
              <a:buAutoNum type="arabicPeriod"/>
            </a:pPr>
            <a:r>
              <a:rPr lang="en-US" sz="3600" i="1" dirty="0">
                <a:latin typeface="Times New Roman" pitchFamily="18" charset="0"/>
                <a:cs typeface="Times New Roman" pitchFamily="18" charset="0"/>
              </a:rPr>
              <a:t>What is needed to simulate small-scale </a:t>
            </a: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farmers </a:t>
            </a:r>
            <a:r>
              <a:rPr lang="en-US" sz="3600" i="1" dirty="0">
                <a:latin typeface="Times New Roman" pitchFamily="18" charset="0"/>
                <a:cs typeface="Times New Roman" pitchFamily="18" charset="0"/>
              </a:rPr>
              <a:t>market participation and volume sold</a:t>
            </a: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>
              <a:buFont typeface="Calibri" pitchFamily="34" charset="0"/>
              <a:buAutoNum type="arabicPeriod"/>
            </a:pPr>
            <a:endParaRPr lang="en-US" sz="2800" i="1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Calibri" pitchFamily="34" charset="0"/>
              <a:buAutoNum type="arabicPeriod" startAt="2"/>
            </a:pPr>
            <a:r>
              <a:rPr lang="en-US" sz="3600" i="1" dirty="0">
                <a:latin typeface="Times New Roman" pitchFamily="18" charset="0"/>
                <a:cs typeface="Times New Roman" pitchFamily="18" charset="0"/>
              </a:rPr>
              <a:t>What is needed to improve </a:t>
            </a:r>
            <a:r>
              <a:rPr lang="en-US" sz="3600" i="1" dirty="0" smtClean="0">
                <a:latin typeface="Times New Roman" pitchFamily="18" charset="0"/>
                <a:cs typeface="Times New Roman" pitchFamily="18" charset="0"/>
              </a:rPr>
              <a:t>marketing performance?</a:t>
            </a:r>
            <a:endParaRPr lang="en-US" sz="3600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 smtClean="0">
                <a:latin typeface="Calibri" pitchFamily="34" charset="0"/>
              </a:rPr>
              <a:t>	</a:t>
            </a:r>
            <a:endParaRPr lang="en-US" sz="3200" b="1" dirty="0">
              <a:latin typeface="Calibri" pitchFamily="34" charset="0"/>
            </a:endParaRPr>
          </a:p>
          <a:p>
            <a:endParaRPr lang="en-US" sz="3200" b="1" dirty="0">
              <a:latin typeface="Calibri" pitchFamily="34" charset="0"/>
            </a:endParaRPr>
          </a:p>
          <a:p>
            <a:endParaRPr lang="en-US" sz="4700" dirty="0">
              <a:latin typeface="Calibri" pitchFamily="34" charset="0"/>
            </a:endParaRPr>
          </a:p>
          <a:p>
            <a:endParaRPr lang="en-US" sz="4700" dirty="0">
              <a:latin typeface="Calibri" pitchFamily="34" charset="0"/>
            </a:endParaRPr>
          </a:p>
          <a:p>
            <a:endParaRPr lang="en-US" sz="4700" dirty="0">
              <a:latin typeface="Calibri" pitchFamily="34" charset="0"/>
            </a:endParaRPr>
          </a:p>
          <a:p>
            <a:endParaRPr lang="en-US" sz="4700" dirty="0">
              <a:latin typeface="Calibri" pitchFamily="34" charset="0"/>
            </a:endParaRPr>
          </a:p>
        </p:txBody>
      </p:sp>
      <p:sp>
        <p:nvSpPr>
          <p:cNvPr id="14338" name="TextBox 99"/>
          <p:cNvSpPr txBox="1">
            <a:spLocks noChangeArrowheads="1"/>
          </p:cNvSpPr>
          <p:nvPr/>
        </p:nvSpPr>
        <p:spPr bwMode="auto">
          <a:xfrm>
            <a:off x="914400" y="5257800"/>
            <a:ext cx="16002000" cy="1658915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 typeface="Arial" charset="0"/>
              <a:buChar char="•"/>
            </a:pP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Potato production is vital for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impoverished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households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the Bolivian              Andes.</a:t>
            </a:r>
          </a:p>
          <a:p>
            <a:r>
              <a:rPr lang="en-US" sz="3200" dirty="0">
                <a:latin typeface="Times New Roman" pitchFamily="18" charset="0"/>
                <a:ea typeface="Zapf Dingbats"/>
                <a:cs typeface="Times New Roman" pitchFamily="18" charset="0"/>
              </a:rPr>
              <a:t>	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200" dirty="0">
                <a:latin typeface="Times New Roman" pitchFamily="18" charset="0"/>
                <a:ea typeface="Zapf Dingbats"/>
                <a:cs typeface="Times New Roman" pitchFamily="18" charset="0"/>
              </a:rPr>
              <a:t>	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>
              <a:buFont typeface="Arial" charset="0"/>
              <a:buChar char="•"/>
            </a:pPr>
            <a:endParaRPr lang="en-US" sz="36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endParaRPr lang="en-US" sz="36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endParaRPr lang="en-US" sz="36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Market participation can be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an useful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tool to lift small-scale farmers out of semi-  subsistence farming and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escape poverty</a:t>
            </a:r>
            <a:r>
              <a:rPr lang="en-US" sz="3600" baseline="30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Font typeface="Arial" charset="0"/>
              <a:buChar char="•"/>
            </a:pPr>
            <a:endParaRPr lang="en-US" sz="3600" dirty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Identifying obstacles to market participation and factors to promote participation in higher-valued markets is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necessary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to increase farmers’ income and welfare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Font typeface="Arial" charset="0"/>
              <a:buChar char="•"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Char char="•"/>
            </a:pP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5" name="TextBox 176"/>
          <p:cNvSpPr txBox="1">
            <a:spLocks noChangeArrowheads="1"/>
          </p:cNvSpPr>
          <p:nvPr/>
        </p:nvSpPr>
        <p:spPr bwMode="auto">
          <a:xfrm>
            <a:off x="17602200" y="24456479"/>
            <a:ext cx="13868400" cy="769441"/>
          </a:xfrm>
          <a:prstGeom prst="rect">
            <a:avLst/>
          </a:prstGeom>
          <a:solidFill>
            <a:srgbClr val="8DD1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4400" b="1" dirty="0" smtClean="0">
                <a:latin typeface="Calibri" pitchFamily="34" charset="0"/>
              </a:rPr>
              <a:t>Data</a:t>
            </a:r>
            <a:endParaRPr lang="en-US" sz="4400" b="1" dirty="0">
              <a:latin typeface="Calibri" pitchFamily="34" charset="0"/>
            </a:endParaRPr>
          </a:p>
        </p:txBody>
      </p:sp>
      <p:grpSp>
        <p:nvGrpSpPr>
          <p:cNvPr id="102" name="Group 101"/>
          <p:cNvGrpSpPr/>
          <p:nvPr/>
        </p:nvGrpSpPr>
        <p:grpSpPr>
          <a:xfrm>
            <a:off x="914400" y="12268200"/>
            <a:ext cx="16002000" cy="9043987"/>
            <a:chOff x="866775" y="12444413"/>
            <a:chExt cx="16208375" cy="9043987"/>
          </a:xfrm>
        </p:grpSpPr>
        <p:pic>
          <p:nvPicPr>
            <p:cNvPr id="14337" name="Picture 116" descr="Bolivia_map3.jpg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866775" y="12444413"/>
              <a:ext cx="6988175" cy="90439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4465" name="Group 102"/>
            <p:cNvGrpSpPr>
              <a:grpSpLocks/>
            </p:cNvGrpSpPr>
            <p:nvPr/>
          </p:nvGrpSpPr>
          <p:grpSpPr bwMode="auto">
            <a:xfrm>
              <a:off x="7397750" y="13485813"/>
              <a:ext cx="9677400" cy="6430962"/>
              <a:chOff x="7239000" y="22435470"/>
              <a:chExt cx="9677400" cy="6431280"/>
            </a:xfrm>
          </p:grpSpPr>
          <p:sp>
            <p:nvSpPr>
              <p:cNvPr id="85" name="Title 1"/>
              <p:cNvSpPr txBox="1">
                <a:spLocks/>
              </p:cNvSpPr>
              <p:nvPr/>
            </p:nvSpPr>
            <p:spPr bwMode="auto">
              <a:xfrm>
                <a:off x="8686800" y="22435470"/>
                <a:ext cx="7772400" cy="8382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dist="25399" dir="2700000" algn="ctr" rotWithShape="0">
                  <a:schemeClr val="bg2">
                    <a:alpha val="31000"/>
                  </a:schemeClr>
                </a:outerShdw>
              </a:effectLst>
            </p:spPr>
            <p:txBody>
              <a:bodyPr>
                <a:normAutofit/>
              </a:bodyPr>
              <a:lstStyle/>
              <a:p>
                <a:pPr algn="ctr" defTabSz="914400"/>
                <a:r>
                  <a:rPr lang="en-US" sz="3900">
                    <a:latin typeface="Calibri" pitchFamily="34" charset="0"/>
                  </a:rPr>
                  <a:t>Household and Market Location</a:t>
                </a:r>
              </a:p>
            </p:txBody>
          </p:sp>
          <p:pic>
            <p:nvPicPr>
              <p:cNvPr id="14473" name="Picture 85" descr="household.jpg"/>
              <p:cNvPicPr>
                <a:picLocks noChangeAspect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8154785" y="23197470"/>
                <a:ext cx="8761615" cy="56692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7" name="Circular Arrow 86"/>
              <p:cNvSpPr/>
              <p:nvPr/>
            </p:nvSpPr>
            <p:spPr bwMode="auto">
              <a:xfrm rot="11508044">
                <a:off x="9637713" y="24062737"/>
                <a:ext cx="1138237" cy="1219260"/>
              </a:xfrm>
              <a:prstGeom prst="circularArrow">
                <a:avLst>
                  <a:gd name="adj1" fmla="val 12500"/>
                  <a:gd name="adj2" fmla="val 1142319"/>
                  <a:gd name="adj3" fmla="val 20457681"/>
                  <a:gd name="adj4" fmla="val 15832260"/>
                  <a:gd name="adj5" fmla="val 12500"/>
                </a:avLst>
              </a:prstGeom>
              <a:solidFill>
                <a:srgbClr val="FFC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defTabSz="914400" eaLnBrk="0" hangingPunct="0">
                  <a:defRPr/>
                </a:pPr>
                <a:endParaRPr lang="en-US" sz="2400">
                  <a:ea typeface="ＭＳ Ｐゴシック" pitchFamily="116" charset="-128"/>
                </a:endParaRPr>
              </a:p>
            </p:txBody>
          </p:sp>
          <p:sp>
            <p:nvSpPr>
              <p:cNvPr id="14475" name="Right Arrow 87"/>
              <p:cNvSpPr>
                <a:spLocks noChangeArrowheads="1"/>
              </p:cNvSpPr>
              <p:nvPr/>
            </p:nvSpPr>
            <p:spPr bwMode="auto">
              <a:xfrm rot="1908194">
                <a:off x="15744566" y="26855070"/>
                <a:ext cx="685800" cy="304800"/>
              </a:xfrm>
              <a:prstGeom prst="rightArrow">
                <a:avLst>
                  <a:gd name="adj1" fmla="val 50000"/>
                  <a:gd name="adj2" fmla="val 50000"/>
                </a:avLst>
              </a:prstGeom>
              <a:solidFill>
                <a:srgbClr val="FFC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eaLnBrk="0" hangingPunct="0"/>
                <a:endParaRPr lang="en-US" sz="2400">
                  <a:ea typeface="ＭＳ Ｐゴシック"/>
                  <a:cs typeface="ＭＳ Ｐゴシック"/>
                </a:endParaRPr>
              </a:p>
            </p:txBody>
          </p:sp>
          <p:sp>
            <p:nvSpPr>
              <p:cNvPr id="14476" name="Rectangle 88"/>
              <p:cNvSpPr>
                <a:spLocks noChangeArrowheads="1"/>
              </p:cNvSpPr>
              <p:nvPr/>
            </p:nvSpPr>
            <p:spPr bwMode="auto">
              <a:xfrm>
                <a:off x="9220199" y="23500869"/>
                <a:ext cx="1435608" cy="822960"/>
              </a:xfrm>
              <a:prstGeom prst="rect">
                <a:avLst/>
              </a:prstGeom>
              <a:solidFill>
                <a:srgbClr val="FFC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defTabSz="914400" eaLnBrk="0" hangingPunct="0"/>
                <a:r>
                  <a:rPr lang="en-US" sz="2400">
                    <a:latin typeface="Calibri" pitchFamily="34" charset="0"/>
                    <a:ea typeface="ＭＳ Ｐゴシック"/>
                    <a:cs typeface="Calibri" pitchFamily="34" charset="0"/>
                  </a:rPr>
                  <a:t>Tiraque</a:t>
                </a:r>
              </a:p>
              <a:p>
                <a:pPr algn="ctr" defTabSz="914400" eaLnBrk="0" hangingPunct="0"/>
                <a:r>
                  <a:rPr lang="en-US" sz="2400">
                    <a:latin typeface="Calibri" pitchFamily="34" charset="0"/>
                    <a:ea typeface="ＭＳ Ｐゴシック"/>
                    <a:cs typeface="Calibri" pitchFamily="34" charset="0"/>
                  </a:rPr>
                  <a:t>4 Km</a:t>
                </a:r>
              </a:p>
            </p:txBody>
          </p:sp>
          <p:sp>
            <p:nvSpPr>
              <p:cNvPr id="14477" name="Rectangle 90"/>
              <p:cNvSpPr>
                <a:spLocks noChangeArrowheads="1"/>
              </p:cNvSpPr>
              <p:nvPr/>
            </p:nvSpPr>
            <p:spPr bwMode="auto">
              <a:xfrm>
                <a:off x="7696200" y="27007470"/>
                <a:ext cx="1463040" cy="822960"/>
              </a:xfrm>
              <a:prstGeom prst="rect">
                <a:avLst/>
              </a:prstGeom>
              <a:solidFill>
                <a:srgbClr val="FFC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 defTabSz="914400" eaLnBrk="0" hangingPunct="0"/>
                <a:r>
                  <a:rPr lang="en-US" sz="2400">
                    <a:latin typeface="Calibri" pitchFamily="34" charset="0"/>
                    <a:ea typeface="ＭＳ Ｐゴシック"/>
                    <a:cs typeface="Calibri" pitchFamily="34" charset="0"/>
                  </a:rPr>
                  <a:t>Punata </a:t>
                </a:r>
              </a:p>
              <a:p>
                <a:pPr algn="ctr" defTabSz="914400" eaLnBrk="0" hangingPunct="0"/>
                <a:r>
                  <a:rPr lang="en-US" sz="2400">
                    <a:latin typeface="Calibri" pitchFamily="34" charset="0"/>
                    <a:ea typeface="ＭＳ Ｐゴシック"/>
                    <a:cs typeface="Calibri" pitchFamily="34" charset="0"/>
                  </a:rPr>
                  <a:t>16 Km</a:t>
                </a:r>
              </a:p>
            </p:txBody>
          </p:sp>
          <p:sp>
            <p:nvSpPr>
              <p:cNvPr id="14478" name="Rectangle 92"/>
              <p:cNvSpPr>
                <a:spLocks noChangeArrowheads="1"/>
              </p:cNvSpPr>
              <p:nvPr/>
            </p:nvSpPr>
            <p:spPr bwMode="auto">
              <a:xfrm>
                <a:off x="7239000" y="25355488"/>
                <a:ext cx="1828800" cy="822960"/>
              </a:xfrm>
              <a:prstGeom prst="rect">
                <a:avLst/>
              </a:prstGeom>
              <a:solidFill>
                <a:srgbClr val="FFC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anchor="ctr"/>
              <a:lstStyle/>
              <a:p>
                <a:pPr algn="ctr" defTabSz="914400" eaLnBrk="0" hangingPunct="0"/>
                <a:r>
                  <a:rPr lang="en-US" sz="2400">
                    <a:latin typeface="Calibri" pitchFamily="34" charset="0"/>
                    <a:ea typeface="ＭＳ Ｐゴシック"/>
                    <a:cs typeface="ＭＳ Ｐゴシック"/>
                  </a:rPr>
                  <a:t>Cochabamba</a:t>
                </a:r>
              </a:p>
              <a:p>
                <a:pPr algn="ctr" defTabSz="914400" eaLnBrk="0" hangingPunct="0"/>
                <a:r>
                  <a:rPr lang="en-US" sz="2400">
                    <a:latin typeface="Calibri" pitchFamily="34" charset="0"/>
                    <a:ea typeface="ＭＳ Ｐゴシック"/>
                    <a:cs typeface="ＭＳ Ｐゴシック"/>
                  </a:rPr>
                  <a:t>60 Km</a:t>
                </a:r>
              </a:p>
            </p:txBody>
          </p:sp>
          <p:sp>
            <p:nvSpPr>
              <p:cNvPr id="14479" name="Rectangle 94"/>
              <p:cNvSpPr>
                <a:spLocks noChangeArrowheads="1"/>
              </p:cNvSpPr>
              <p:nvPr/>
            </p:nvSpPr>
            <p:spPr bwMode="auto">
              <a:xfrm>
                <a:off x="15206470" y="27411330"/>
                <a:ext cx="1527048" cy="838200"/>
              </a:xfrm>
              <a:prstGeom prst="rect">
                <a:avLst/>
              </a:prstGeom>
              <a:solidFill>
                <a:srgbClr val="FFC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ctr" defTabSz="914400" eaLnBrk="0" hangingPunct="0"/>
                <a:r>
                  <a:rPr lang="en-US" sz="2400">
                    <a:latin typeface="Calibri" pitchFamily="34" charset="0"/>
                    <a:ea typeface="ＭＳ Ｐゴシック"/>
                    <a:cs typeface="Calibri" pitchFamily="34" charset="0"/>
                  </a:rPr>
                  <a:t>Santa Cruz</a:t>
                </a:r>
              </a:p>
              <a:p>
                <a:pPr algn="ctr" defTabSz="914400" eaLnBrk="0" hangingPunct="0"/>
                <a:r>
                  <a:rPr lang="en-US" sz="2400">
                    <a:latin typeface="Calibri" pitchFamily="34" charset="0"/>
                    <a:ea typeface="ＭＳ Ｐゴシック"/>
                    <a:cs typeface="Calibri" pitchFamily="34" charset="0"/>
                  </a:rPr>
                  <a:t>400 km</a:t>
                </a:r>
              </a:p>
            </p:txBody>
          </p:sp>
          <p:sp>
            <p:nvSpPr>
              <p:cNvPr id="14480" name="Right Arrow 95"/>
              <p:cNvSpPr>
                <a:spLocks noChangeArrowheads="1"/>
              </p:cNvSpPr>
              <p:nvPr/>
            </p:nvSpPr>
            <p:spPr bwMode="auto">
              <a:xfrm rot="10299167">
                <a:off x="9161433" y="25596909"/>
                <a:ext cx="533400" cy="279093"/>
              </a:xfrm>
              <a:prstGeom prst="rightArrow">
                <a:avLst>
                  <a:gd name="adj1" fmla="val 50000"/>
                  <a:gd name="adj2" fmla="val 50001"/>
                </a:avLst>
              </a:prstGeom>
              <a:solidFill>
                <a:srgbClr val="FFC0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defTabSz="914400" eaLnBrk="0" hangingPunct="0"/>
                <a:endParaRPr lang="en-US" sz="2400">
                  <a:ea typeface="ＭＳ Ｐゴシック"/>
                  <a:cs typeface="ＭＳ Ｐゴシック"/>
                </a:endParaRPr>
              </a:p>
            </p:txBody>
          </p:sp>
          <p:sp>
            <p:nvSpPr>
              <p:cNvPr id="97" name="Circular Arrow 96"/>
              <p:cNvSpPr/>
              <p:nvPr/>
            </p:nvSpPr>
            <p:spPr bwMode="auto">
              <a:xfrm rot="1720534" flipH="1">
                <a:off x="8666163" y="26023397"/>
                <a:ext cx="1154112" cy="1900331"/>
              </a:xfrm>
              <a:prstGeom prst="circularArrow">
                <a:avLst>
                  <a:gd name="adj1" fmla="val 12500"/>
                  <a:gd name="adj2" fmla="val 1277008"/>
                  <a:gd name="adj3" fmla="val 20457681"/>
                  <a:gd name="adj4" fmla="val 16809070"/>
                  <a:gd name="adj5" fmla="val 14246"/>
                </a:avLst>
              </a:prstGeom>
              <a:solidFill>
                <a:srgbClr val="FFC000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/>
              <a:lstStyle/>
              <a:p>
                <a:pPr defTabSz="914400" eaLnBrk="0" hangingPunct="0">
                  <a:defRPr/>
                </a:pPr>
                <a:endParaRPr lang="en-US" sz="2400">
                  <a:ea typeface="ＭＳ Ｐゴシック" pitchFamily="116" charset="-128"/>
                </a:endParaRPr>
              </a:p>
            </p:txBody>
          </p:sp>
        </p:grpSp>
        <p:cxnSp>
          <p:nvCxnSpPr>
            <p:cNvPr id="130" name="Straight Connector 129"/>
            <p:cNvCxnSpPr/>
            <p:nvPr/>
          </p:nvCxnSpPr>
          <p:spPr>
            <a:xfrm flipV="1">
              <a:off x="3200400" y="14551025"/>
              <a:ext cx="5645150" cy="28225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Connector 131"/>
            <p:cNvCxnSpPr/>
            <p:nvPr/>
          </p:nvCxnSpPr>
          <p:spPr>
            <a:xfrm>
              <a:off x="3200400" y="17602200"/>
              <a:ext cx="5645150" cy="217963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340" name="TextBox 192"/>
          <p:cNvSpPr txBox="1">
            <a:spLocks noChangeArrowheads="1"/>
          </p:cNvSpPr>
          <p:nvPr/>
        </p:nvSpPr>
        <p:spPr bwMode="auto">
          <a:xfrm>
            <a:off x="32232600" y="4495800"/>
            <a:ext cx="18059400" cy="822960"/>
          </a:xfrm>
          <a:prstGeom prst="rect">
            <a:avLst/>
          </a:prstGeom>
          <a:solidFill>
            <a:srgbClr val="8DD1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4400" b="1" dirty="0" smtClean="0">
                <a:latin typeface="Calibri" pitchFamily="34" charset="0"/>
              </a:rPr>
              <a:t>Results</a:t>
            </a:r>
            <a:endParaRPr lang="en-US" sz="4400" b="1" dirty="0">
              <a:latin typeface="Calibri" pitchFamily="34" charset="0"/>
            </a:endParaRPr>
          </a:p>
        </p:txBody>
      </p:sp>
      <p:sp>
        <p:nvSpPr>
          <p:cNvPr id="14345" name="TextBox 4"/>
          <p:cNvSpPr txBox="1">
            <a:spLocks noChangeArrowheads="1"/>
          </p:cNvSpPr>
          <p:nvPr/>
        </p:nvSpPr>
        <p:spPr bwMode="auto">
          <a:xfrm>
            <a:off x="914400" y="914400"/>
            <a:ext cx="49377600" cy="293921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06633" tIns="53316" rIns="106633" bIns="53316">
            <a:spAutoFit/>
          </a:bodyPr>
          <a:lstStyle/>
          <a:p>
            <a:pPr algn="ctr"/>
            <a:r>
              <a:rPr lang="en-US" sz="10400" dirty="0">
                <a:latin typeface="Impact" pitchFamily="34" charset="0"/>
              </a:rPr>
              <a:t>Market </a:t>
            </a:r>
            <a:r>
              <a:rPr lang="en-US" sz="10400" dirty="0" smtClean="0">
                <a:latin typeface="Impact" pitchFamily="34" charset="0"/>
              </a:rPr>
              <a:t>participation decisions </a:t>
            </a:r>
            <a:r>
              <a:rPr lang="en-US" sz="10400" dirty="0">
                <a:latin typeface="Impact" pitchFamily="34" charset="0"/>
              </a:rPr>
              <a:t>and </a:t>
            </a:r>
            <a:r>
              <a:rPr lang="en-US" sz="10400" dirty="0" smtClean="0">
                <a:latin typeface="Impact" pitchFamily="34" charset="0"/>
              </a:rPr>
              <a:t>market choices: </a:t>
            </a:r>
            <a:r>
              <a:rPr lang="en-US" sz="10400" dirty="0">
                <a:latin typeface="Impact" pitchFamily="34" charset="0"/>
              </a:rPr>
              <a:t>A case study of Bolivian potato farmers</a:t>
            </a:r>
          </a:p>
          <a:p>
            <a:pPr algn="ctr"/>
            <a:r>
              <a:rPr lang="en-US" sz="4000" dirty="0">
                <a:latin typeface="Calibri" pitchFamily="34" charset="0"/>
              </a:rPr>
              <a:t>Catherine Larochelle and Jeffrey </a:t>
            </a:r>
            <a:r>
              <a:rPr lang="en-US" sz="4000" dirty="0" smtClean="0">
                <a:latin typeface="Calibri" pitchFamily="34" charset="0"/>
              </a:rPr>
              <a:t>Alwang, Department of agricultural and applied economics, Virginia Tech</a:t>
            </a:r>
          </a:p>
          <a:p>
            <a:pPr algn="ctr"/>
            <a:r>
              <a:rPr lang="en-US" sz="4000" dirty="0" smtClean="0">
                <a:latin typeface="Calibri" pitchFamily="34" charset="0"/>
              </a:rPr>
              <a:t>International  Association of Agricultural Economists (IAAE) Triennial Conference, </a:t>
            </a:r>
            <a:r>
              <a:rPr lang="en-US" sz="4000" dirty="0" err="1" smtClean="0">
                <a:latin typeface="Calibri" pitchFamily="34" charset="0"/>
              </a:rPr>
              <a:t>Foz</a:t>
            </a:r>
            <a:r>
              <a:rPr lang="en-US" sz="4000" dirty="0" smtClean="0">
                <a:latin typeface="Calibri" pitchFamily="34" charset="0"/>
              </a:rPr>
              <a:t> do Iguacu, Brazil, 18-24 August, 2012.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7586960" y="4526280"/>
            <a:ext cx="13883640" cy="194767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106633" tIns="53316" rIns="106633" bIns="53316">
            <a:spAutoFit/>
          </a:bodyPr>
          <a:lstStyle/>
          <a:p>
            <a:pPr algn="ctr" defTabSz="316845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dirty="0">
                <a:latin typeface="+mj-lt"/>
                <a:cs typeface="Helvetica"/>
              </a:rPr>
              <a:t>Conceptual </a:t>
            </a:r>
            <a:r>
              <a:rPr lang="en-US" sz="4400" b="1" dirty="0" smtClean="0">
                <a:latin typeface="+mj-lt"/>
                <a:cs typeface="Helvetica"/>
              </a:rPr>
              <a:t>framework</a:t>
            </a:r>
            <a:endParaRPr lang="en-US" sz="4400" b="1" dirty="0">
              <a:latin typeface="+mj-lt"/>
              <a:cs typeface="Helvetica"/>
            </a:endParaRPr>
          </a:p>
          <a:p>
            <a:pPr algn="ctr" defTabSz="316845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700" b="1" dirty="0">
              <a:latin typeface="Calibri (Body)"/>
              <a:cs typeface="Calibri (Body)"/>
            </a:endParaRPr>
          </a:p>
          <a:p>
            <a:pPr algn="ctr" defTabSz="316845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700" b="1" dirty="0">
              <a:latin typeface="Calibri (Body)"/>
              <a:cs typeface="Calibri (Body)"/>
            </a:endParaRPr>
          </a:p>
          <a:p>
            <a:pPr algn="ctr" defTabSz="316845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700" b="1" dirty="0">
              <a:latin typeface="Calibri (Body)"/>
              <a:cs typeface="Calibri (Body)"/>
            </a:endParaRPr>
          </a:p>
          <a:p>
            <a:pPr algn="ctr" defTabSz="316845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700" b="1" dirty="0">
              <a:latin typeface="Calibri (Body)"/>
              <a:cs typeface="Calibri (Body)"/>
            </a:endParaRPr>
          </a:p>
          <a:p>
            <a:pPr algn="ctr" defTabSz="316845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700" b="1" dirty="0">
              <a:latin typeface="Calibri (Body)"/>
              <a:cs typeface="Calibri (Body)"/>
            </a:endParaRPr>
          </a:p>
          <a:p>
            <a:pPr algn="ctr" defTabSz="316845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700" b="1" dirty="0">
              <a:latin typeface="Calibri (Body)"/>
              <a:cs typeface="Calibri (Body)"/>
            </a:endParaRPr>
          </a:p>
          <a:p>
            <a:pPr defTabSz="316845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700" dirty="0">
              <a:latin typeface="Calibri (Body)"/>
              <a:cs typeface="Calibri (Body)"/>
            </a:endParaRPr>
          </a:p>
          <a:p>
            <a:pPr defTabSz="316845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700" dirty="0">
              <a:latin typeface="Calibri (Body)"/>
              <a:cs typeface="Calibri (Body)"/>
            </a:endParaRPr>
          </a:p>
          <a:p>
            <a:pPr defTabSz="316845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700" dirty="0">
              <a:latin typeface="Calibri (Body)"/>
              <a:cs typeface="Calibri (Body)"/>
            </a:endParaRPr>
          </a:p>
          <a:p>
            <a:pPr defTabSz="316845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700" dirty="0">
              <a:latin typeface="Calibri (Body)"/>
              <a:cs typeface="Calibri (Body)"/>
            </a:endParaRPr>
          </a:p>
          <a:p>
            <a:pPr defTabSz="316845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700" dirty="0">
              <a:latin typeface="Calibri (Body)"/>
              <a:cs typeface="Calibri (Body)"/>
            </a:endParaRPr>
          </a:p>
          <a:p>
            <a:pPr defTabSz="316845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700" dirty="0">
              <a:latin typeface="Calibri (Body)"/>
              <a:cs typeface="Calibri (Body)"/>
            </a:endParaRPr>
          </a:p>
          <a:p>
            <a:pPr defTabSz="316845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700" dirty="0">
              <a:latin typeface="Calibri (Body)"/>
              <a:cs typeface="Calibri (Body)"/>
            </a:endParaRPr>
          </a:p>
          <a:p>
            <a:pPr defTabSz="316845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700" dirty="0">
              <a:latin typeface="Calibri (Body)"/>
              <a:cs typeface="Calibri (Body)"/>
            </a:endParaRPr>
          </a:p>
          <a:p>
            <a:pPr defTabSz="316845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700" dirty="0">
              <a:latin typeface="Calibri (Body)"/>
              <a:cs typeface="Calibri (Body)"/>
            </a:endParaRPr>
          </a:p>
          <a:p>
            <a:pPr defTabSz="316845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700" dirty="0">
              <a:latin typeface="Calibri (Body)"/>
              <a:cs typeface="Calibri (Body)"/>
            </a:endParaRPr>
          </a:p>
          <a:p>
            <a:pPr defTabSz="316845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700" dirty="0">
              <a:latin typeface="Calibri (Body)"/>
              <a:cs typeface="Calibri (Body)"/>
            </a:endParaRPr>
          </a:p>
          <a:p>
            <a:pPr defTabSz="316845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700" dirty="0">
              <a:latin typeface="Calibri (Body)"/>
              <a:cs typeface="Calibri (Body)"/>
            </a:endParaRPr>
          </a:p>
          <a:p>
            <a:pPr defTabSz="316845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700" dirty="0">
              <a:latin typeface="Calibri (Body)"/>
              <a:cs typeface="Calibri (Body)"/>
            </a:endParaRPr>
          </a:p>
          <a:p>
            <a:pPr defTabSz="316845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700" dirty="0">
              <a:latin typeface="Calibri (Body)"/>
              <a:cs typeface="Calibri (Body)"/>
            </a:endParaRPr>
          </a:p>
          <a:p>
            <a:pPr defTabSz="316845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700" dirty="0">
              <a:latin typeface="Calibri (Body)"/>
              <a:cs typeface="Calibri (Body)"/>
            </a:endParaRPr>
          </a:p>
          <a:p>
            <a:pPr defTabSz="316845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700" dirty="0">
              <a:latin typeface="Calibri (Body)"/>
              <a:cs typeface="Calibri (Body)"/>
            </a:endParaRPr>
          </a:p>
          <a:p>
            <a:pPr defTabSz="316845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700" dirty="0">
              <a:latin typeface="Calibri (Body)"/>
              <a:cs typeface="Calibri (Body)"/>
            </a:endParaRPr>
          </a:p>
          <a:p>
            <a:pPr defTabSz="316845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700" dirty="0">
              <a:latin typeface="Calibri (Body)"/>
              <a:cs typeface="Calibri (Body)"/>
            </a:endParaRPr>
          </a:p>
          <a:p>
            <a:pPr defTabSz="316845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700" dirty="0">
              <a:latin typeface="Calibri (Body)"/>
              <a:cs typeface="Calibri (Body)"/>
            </a:endParaRPr>
          </a:p>
          <a:p>
            <a:pPr defTabSz="316845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700" dirty="0">
              <a:latin typeface="Calibri (Body)"/>
              <a:cs typeface="Calibri (Body)"/>
            </a:endParaRPr>
          </a:p>
          <a:p>
            <a:pPr defTabSz="316845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4700" dirty="0">
              <a:latin typeface="Calibri (Body)"/>
              <a:cs typeface="Calibri (Body)"/>
            </a:endParaRPr>
          </a:p>
        </p:txBody>
      </p:sp>
      <p:sp>
        <p:nvSpPr>
          <p:cNvPr id="14348" name="Rectangle 20"/>
          <p:cNvSpPr>
            <a:spLocks noChangeArrowheads="1"/>
          </p:cNvSpPr>
          <p:nvPr/>
        </p:nvSpPr>
        <p:spPr bwMode="auto">
          <a:xfrm>
            <a:off x="18440400" y="10210800"/>
            <a:ext cx="1776412" cy="731838"/>
          </a:xfrm>
          <a:prstGeom prst="rect">
            <a:avLst/>
          </a:prstGeom>
          <a:solidFill>
            <a:srgbClr val="FFF9D3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106633" tIns="53316" rIns="106633" bIns="53316" anchor="ctr"/>
          <a:lstStyle/>
          <a:p>
            <a:pPr algn="ctr" defTabSz="1065213" eaLnBrk="0" hangingPunct="0"/>
            <a:r>
              <a:rPr lang="en-US" sz="3500" dirty="0" smtClean="0">
                <a:latin typeface="Times New Roman" pitchFamily="18" charset="0"/>
                <a:ea typeface="ＭＳ Ｐゴシック"/>
                <a:cs typeface="Times New Roman" pitchFamily="18" charset="0"/>
              </a:rPr>
              <a:t>100 kg</a:t>
            </a:r>
            <a:endParaRPr lang="en-US" sz="3500" dirty="0">
              <a:latin typeface="Times New Roman" pitchFamily="18" charset="0"/>
              <a:ea typeface="ＭＳ Ｐゴシック"/>
              <a:cs typeface="Times New Roman" pitchFamily="18" charset="0"/>
            </a:endParaRPr>
          </a:p>
        </p:txBody>
      </p:sp>
      <p:sp>
        <p:nvSpPr>
          <p:cNvPr id="14350" name="Rectangle 22"/>
          <p:cNvSpPr>
            <a:spLocks noChangeArrowheads="1"/>
          </p:cNvSpPr>
          <p:nvPr/>
        </p:nvSpPr>
        <p:spPr bwMode="auto">
          <a:xfrm>
            <a:off x="27203400" y="7421563"/>
            <a:ext cx="1066800" cy="731837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106633" tIns="53316" rIns="106633" bIns="53316" anchor="ctr"/>
          <a:lstStyle/>
          <a:p>
            <a:pPr algn="ctr" defTabSz="1065213" eaLnBrk="0" hangingPunct="0"/>
            <a:r>
              <a:rPr lang="en-US" sz="3500" dirty="0">
                <a:latin typeface="Times New Roman" pitchFamily="18" charset="0"/>
                <a:ea typeface="ＭＳ Ｐゴシック"/>
                <a:cs typeface="Times New Roman" pitchFamily="18" charset="0"/>
              </a:rPr>
              <a:t>Yes</a:t>
            </a:r>
          </a:p>
        </p:txBody>
      </p:sp>
      <p:sp>
        <p:nvSpPr>
          <p:cNvPr id="14356" name="Rectangle 35"/>
          <p:cNvSpPr>
            <a:spLocks noChangeArrowheads="1"/>
          </p:cNvSpPr>
          <p:nvPr/>
        </p:nvSpPr>
        <p:spPr bwMode="auto">
          <a:xfrm>
            <a:off x="20189825" y="19384962"/>
            <a:ext cx="1069975" cy="731838"/>
          </a:xfrm>
          <a:prstGeom prst="rect">
            <a:avLst/>
          </a:prstGeom>
          <a:solidFill>
            <a:srgbClr val="D4764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106633" tIns="53316" rIns="106633" bIns="53316"/>
          <a:lstStyle/>
          <a:p>
            <a:pPr algn="ctr" defTabSz="1065213" eaLnBrk="0" hangingPunct="0"/>
            <a:r>
              <a:rPr lang="en-US" sz="3500" dirty="0">
                <a:latin typeface="Times New Roman" pitchFamily="18" charset="0"/>
                <a:ea typeface="ＭＳ Ｐゴシック"/>
                <a:cs typeface="Times New Roman" pitchFamily="18" charset="0"/>
              </a:rPr>
              <a:t>No</a:t>
            </a:r>
          </a:p>
        </p:txBody>
      </p:sp>
      <p:cxnSp>
        <p:nvCxnSpPr>
          <p:cNvPr id="126" name="Straight Connector 125"/>
          <p:cNvCxnSpPr/>
          <p:nvPr/>
        </p:nvCxnSpPr>
        <p:spPr>
          <a:xfrm rot="5400000" flipH="1" flipV="1">
            <a:off x="19490531" y="12783344"/>
            <a:ext cx="644525" cy="158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Connector 127"/>
          <p:cNvCxnSpPr/>
          <p:nvPr/>
        </p:nvCxnSpPr>
        <p:spPr>
          <a:xfrm flipV="1">
            <a:off x="22860000" y="12461876"/>
            <a:ext cx="0" cy="64452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>
            <a:stCxn id="14364" idx="0"/>
          </p:cNvCxnSpPr>
          <p:nvPr/>
        </p:nvCxnSpPr>
        <p:spPr>
          <a:xfrm flipV="1">
            <a:off x="29371925" y="12462088"/>
            <a:ext cx="0" cy="64452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1" name="Straight Connector 140"/>
          <p:cNvCxnSpPr/>
          <p:nvPr/>
        </p:nvCxnSpPr>
        <p:spPr>
          <a:xfrm flipV="1">
            <a:off x="26136600" y="12496800"/>
            <a:ext cx="0" cy="64611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/>
          <p:nvPr/>
        </p:nvCxnSpPr>
        <p:spPr>
          <a:xfrm>
            <a:off x="23545800" y="12039600"/>
            <a:ext cx="0" cy="38099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Arrow Connector 148"/>
          <p:cNvCxnSpPr/>
          <p:nvPr/>
        </p:nvCxnSpPr>
        <p:spPr>
          <a:xfrm>
            <a:off x="24306228" y="15941675"/>
            <a:ext cx="1572" cy="44132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73" name="Group 172"/>
          <p:cNvGrpSpPr/>
          <p:nvPr/>
        </p:nvGrpSpPr>
        <p:grpSpPr>
          <a:xfrm>
            <a:off x="26998612" y="9875838"/>
            <a:ext cx="661988" cy="9555162"/>
            <a:chOff x="26289000" y="9647238"/>
            <a:chExt cx="661988" cy="9555162"/>
          </a:xfrm>
        </p:grpSpPr>
        <p:cxnSp>
          <p:nvCxnSpPr>
            <p:cNvPr id="94" name="Straight Connector 93"/>
            <p:cNvCxnSpPr/>
            <p:nvPr/>
          </p:nvCxnSpPr>
          <p:spPr>
            <a:xfrm rot="5400000">
              <a:off x="26733500" y="9863138"/>
              <a:ext cx="433387" cy="1588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Straight Connector 163"/>
            <p:cNvCxnSpPr/>
            <p:nvPr/>
          </p:nvCxnSpPr>
          <p:spPr>
            <a:xfrm flipH="1">
              <a:off x="26289000" y="18746788"/>
              <a:ext cx="1586" cy="455612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346" name="Rectangle 15"/>
          <p:cNvSpPr>
            <a:spLocks noChangeArrowheads="1"/>
          </p:cNvSpPr>
          <p:nvPr/>
        </p:nvSpPr>
        <p:spPr bwMode="auto">
          <a:xfrm>
            <a:off x="21018499" y="5743787"/>
            <a:ext cx="5000625" cy="914400"/>
          </a:xfrm>
          <a:prstGeom prst="rect">
            <a:avLst/>
          </a:prstGeom>
          <a:solidFill>
            <a:srgbClr val="92D050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lIns="106633" tIns="53316" rIns="106633" bIns="53316" anchor="ctr"/>
          <a:lstStyle/>
          <a:p>
            <a:pPr algn="ctr" defTabSz="1065213" eaLnBrk="0" hangingPunct="0"/>
            <a:r>
              <a:rPr lang="en-US" sz="4000" b="1" dirty="0" smtClean="0">
                <a:latin typeface="Times New Roman" pitchFamily="18" charset="0"/>
                <a:ea typeface="ＭＳ Ｐゴシック"/>
                <a:cs typeface="Times New Roman" pitchFamily="18" charset="0"/>
              </a:rPr>
              <a:t>Y</a:t>
            </a:r>
            <a:r>
              <a:rPr lang="en-US" sz="4000" b="1" baseline="-25000" dirty="0" smtClean="0">
                <a:latin typeface="Times New Roman" pitchFamily="18" charset="0"/>
                <a:ea typeface="ＭＳ Ｐゴシック"/>
                <a:cs typeface="Times New Roman" pitchFamily="18" charset="0"/>
              </a:rPr>
              <a:t>1</a:t>
            </a:r>
            <a:r>
              <a:rPr lang="en-US" sz="3600" b="1" dirty="0" smtClean="0">
                <a:latin typeface="Times New Roman" pitchFamily="18" charset="0"/>
                <a:ea typeface="ＭＳ Ｐゴシック"/>
                <a:cs typeface="Times New Roman" pitchFamily="18" charset="0"/>
              </a:rPr>
              <a:t> = </a:t>
            </a:r>
            <a:r>
              <a:rPr lang="en-US" sz="3600" dirty="0" smtClean="0">
                <a:latin typeface="Times New Roman" pitchFamily="18" charset="0"/>
                <a:ea typeface="ＭＳ Ｐゴシック"/>
                <a:cs typeface="Times New Roman" pitchFamily="18" charset="0"/>
              </a:rPr>
              <a:t>Market </a:t>
            </a:r>
            <a:r>
              <a:rPr lang="en-US" sz="3600" dirty="0">
                <a:latin typeface="Times New Roman" pitchFamily="18" charset="0"/>
                <a:ea typeface="ＭＳ Ｐゴシック"/>
                <a:cs typeface="Times New Roman" pitchFamily="18" charset="0"/>
              </a:rPr>
              <a:t>participation</a:t>
            </a:r>
          </a:p>
        </p:txBody>
      </p:sp>
      <p:sp>
        <p:nvSpPr>
          <p:cNvPr id="14347" name="Rectangle 17"/>
          <p:cNvSpPr>
            <a:spLocks noChangeArrowheads="1"/>
          </p:cNvSpPr>
          <p:nvPr/>
        </p:nvSpPr>
        <p:spPr bwMode="auto">
          <a:xfrm>
            <a:off x="21018500" y="8650500"/>
            <a:ext cx="4572000" cy="914400"/>
          </a:xfrm>
          <a:prstGeom prst="rect">
            <a:avLst/>
          </a:prstGeom>
          <a:solidFill>
            <a:srgbClr val="FFF9D3"/>
          </a:solidFill>
          <a:ln w="12700" algn="ctr">
            <a:solidFill>
              <a:schemeClr val="tx1"/>
            </a:solidFill>
            <a:round/>
            <a:headEnd/>
            <a:tailEnd/>
          </a:ln>
        </p:spPr>
        <p:txBody>
          <a:bodyPr lIns="106633" tIns="53316" rIns="106633" bIns="53316" anchor="ctr"/>
          <a:lstStyle/>
          <a:p>
            <a:pPr algn="ctr" defTabSz="1065213" eaLnBrk="0" hangingPunct="0"/>
            <a:r>
              <a:rPr lang="en-US" sz="4000" b="1" dirty="0" smtClean="0">
                <a:latin typeface="Times New Roman" pitchFamily="18" charset="0"/>
                <a:ea typeface="ＭＳ Ｐゴシック"/>
                <a:cs typeface="Times New Roman" pitchFamily="18" charset="0"/>
              </a:rPr>
              <a:t>Y</a:t>
            </a:r>
            <a:r>
              <a:rPr lang="en-US" sz="4000" b="1" baseline="-25000" dirty="0" smtClean="0">
                <a:latin typeface="Times New Roman" pitchFamily="18" charset="0"/>
                <a:ea typeface="ＭＳ Ｐゴシック"/>
                <a:cs typeface="Times New Roman" pitchFamily="18" charset="0"/>
              </a:rPr>
              <a:t>2</a:t>
            </a:r>
            <a:r>
              <a:rPr lang="en-US" sz="4000" dirty="0" smtClean="0">
                <a:latin typeface="Times New Roman" pitchFamily="18" charset="0"/>
                <a:ea typeface="ＭＳ Ｐゴシック"/>
                <a:cs typeface="Times New Roman" pitchFamily="18" charset="0"/>
              </a:rPr>
              <a:t> </a:t>
            </a:r>
            <a:r>
              <a:rPr lang="en-US" sz="3700" dirty="0" smtClean="0">
                <a:latin typeface="Times New Roman" pitchFamily="18" charset="0"/>
                <a:ea typeface="ＭＳ Ｐゴシック"/>
                <a:cs typeface="Times New Roman" pitchFamily="18" charset="0"/>
              </a:rPr>
              <a:t>= Quantity sold</a:t>
            </a:r>
            <a:endParaRPr lang="en-US" sz="3700" dirty="0">
              <a:latin typeface="Times New Roman" pitchFamily="18" charset="0"/>
              <a:ea typeface="ＭＳ Ｐゴシック"/>
              <a:cs typeface="Times New Roman" pitchFamily="18" charset="0"/>
            </a:endParaRPr>
          </a:p>
        </p:txBody>
      </p:sp>
      <p:sp>
        <p:nvSpPr>
          <p:cNvPr id="14349" name="Rectangle 21"/>
          <p:cNvSpPr>
            <a:spLocks noChangeArrowheads="1"/>
          </p:cNvSpPr>
          <p:nvPr/>
        </p:nvSpPr>
        <p:spPr bwMode="auto">
          <a:xfrm>
            <a:off x="18745200" y="7421562"/>
            <a:ext cx="1066800" cy="731838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106633" tIns="53316" rIns="106633" bIns="53316" anchor="ctr"/>
          <a:lstStyle/>
          <a:p>
            <a:pPr algn="ctr" defTabSz="1065213" eaLnBrk="0" hangingPunct="0"/>
            <a:r>
              <a:rPr lang="en-US" sz="3500" dirty="0">
                <a:latin typeface="Times New Roman" pitchFamily="18" charset="0"/>
                <a:ea typeface="ＭＳ Ｐゴシック"/>
                <a:cs typeface="Times New Roman" pitchFamily="18" charset="0"/>
              </a:rPr>
              <a:t>No</a:t>
            </a:r>
          </a:p>
        </p:txBody>
      </p:sp>
      <p:sp>
        <p:nvSpPr>
          <p:cNvPr id="14354" name="Rectangle 27"/>
          <p:cNvSpPr>
            <a:spLocks noChangeArrowheads="1"/>
          </p:cNvSpPr>
          <p:nvPr/>
        </p:nvSpPr>
        <p:spPr bwMode="auto">
          <a:xfrm>
            <a:off x="26782713" y="10271337"/>
            <a:ext cx="2055812" cy="731838"/>
          </a:xfrm>
          <a:prstGeom prst="rect">
            <a:avLst/>
          </a:prstGeom>
          <a:solidFill>
            <a:srgbClr val="FFF9D3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106633" tIns="53316" rIns="106633" bIns="53316" anchor="ctr"/>
          <a:lstStyle/>
          <a:p>
            <a:pPr algn="ctr" defTabSz="1065213" eaLnBrk="0" hangingPunct="0"/>
            <a:r>
              <a:rPr lang="en-US" sz="3500" dirty="0" smtClean="0">
                <a:latin typeface="Times New Roman" pitchFamily="18" charset="0"/>
                <a:ea typeface="ＭＳ Ｐゴシック"/>
                <a:cs typeface="Times New Roman" pitchFamily="18" charset="0"/>
              </a:rPr>
              <a:t>37,500 kg</a:t>
            </a:r>
            <a:endParaRPr lang="en-US" sz="3500" dirty="0">
              <a:latin typeface="Times New Roman" pitchFamily="18" charset="0"/>
              <a:ea typeface="ＭＳ Ｐゴシック"/>
              <a:cs typeface="Times New Roman" pitchFamily="18" charset="0"/>
            </a:endParaRPr>
          </a:p>
        </p:txBody>
      </p:sp>
      <p:sp>
        <p:nvSpPr>
          <p:cNvPr id="14355" name="Rectangle 31"/>
          <p:cNvSpPr>
            <a:spLocks noChangeArrowheads="1"/>
          </p:cNvSpPr>
          <p:nvPr/>
        </p:nvSpPr>
        <p:spPr bwMode="auto">
          <a:xfrm>
            <a:off x="21488400" y="17570661"/>
            <a:ext cx="5715000" cy="911226"/>
          </a:xfrm>
          <a:prstGeom prst="rect">
            <a:avLst/>
          </a:prstGeom>
          <a:solidFill>
            <a:srgbClr val="D4764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106633" tIns="53316" rIns="106633" bIns="53316" anchor="ctr"/>
          <a:lstStyle/>
          <a:p>
            <a:pPr algn="ctr" defTabSz="1006475" eaLnBrk="0" hangingPunct="0"/>
            <a:r>
              <a:rPr lang="en-US" sz="4000" b="1" dirty="0" smtClean="0">
                <a:latin typeface="Times New Roman" pitchFamily="18" charset="0"/>
                <a:ea typeface="ＭＳ Ｐゴシック"/>
                <a:cs typeface="Times New Roman" pitchFamily="18" charset="0"/>
              </a:rPr>
              <a:t>Y</a:t>
            </a:r>
            <a:r>
              <a:rPr lang="en-US" sz="4000" b="1" baseline="-25000" dirty="0" smtClean="0">
                <a:latin typeface="Times New Roman" pitchFamily="18" charset="0"/>
                <a:ea typeface="ＭＳ Ｐゴシック"/>
                <a:cs typeface="Times New Roman" pitchFamily="18" charset="0"/>
              </a:rPr>
              <a:t>3</a:t>
            </a:r>
            <a:r>
              <a:rPr lang="en-US" sz="4000" b="1" dirty="0" smtClean="0">
                <a:latin typeface="Times New Roman" pitchFamily="18" charset="0"/>
                <a:ea typeface="ＭＳ Ｐゴシック"/>
                <a:cs typeface="Times New Roman" pitchFamily="18" charset="0"/>
              </a:rPr>
              <a:t> =</a:t>
            </a:r>
            <a:r>
              <a:rPr lang="en-US" sz="3700" b="1" dirty="0" smtClean="0">
                <a:latin typeface="Times New Roman" pitchFamily="18" charset="0"/>
                <a:ea typeface="ＭＳ Ｐゴシック"/>
                <a:cs typeface="Times New Roman" pitchFamily="18" charset="0"/>
              </a:rPr>
              <a:t> </a:t>
            </a:r>
            <a:r>
              <a:rPr lang="en-US" sz="3600" dirty="0" smtClean="0">
                <a:latin typeface="Times New Roman" pitchFamily="18" charset="0"/>
                <a:ea typeface="ＭＳ Ｐゴシック"/>
                <a:cs typeface="Times New Roman" pitchFamily="18" charset="0"/>
              </a:rPr>
              <a:t>Optimal market choice</a:t>
            </a:r>
            <a:endParaRPr lang="en-US" sz="3600" dirty="0">
              <a:latin typeface="Times New Roman" pitchFamily="18" charset="0"/>
              <a:ea typeface="ＭＳ Ｐゴシック"/>
              <a:cs typeface="Times New Roman" pitchFamily="18" charset="0"/>
            </a:endParaRPr>
          </a:p>
        </p:txBody>
      </p:sp>
      <p:sp>
        <p:nvSpPr>
          <p:cNvPr id="14357" name="Rectangle 36"/>
          <p:cNvSpPr>
            <a:spLocks noChangeArrowheads="1"/>
          </p:cNvSpPr>
          <p:nvPr/>
        </p:nvSpPr>
        <p:spPr bwMode="auto">
          <a:xfrm>
            <a:off x="26552525" y="19349825"/>
            <a:ext cx="1069975" cy="731838"/>
          </a:xfrm>
          <a:prstGeom prst="rect">
            <a:avLst/>
          </a:prstGeom>
          <a:solidFill>
            <a:srgbClr val="D4764C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106633" tIns="53316" rIns="106633" bIns="53316"/>
          <a:lstStyle/>
          <a:p>
            <a:pPr algn="ctr" defTabSz="1065213" eaLnBrk="0" hangingPunct="0"/>
            <a:r>
              <a:rPr lang="en-US" sz="3500" dirty="0">
                <a:latin typeface="Times New Roman" pitchFamily="18" charset="0"/>
                <a:ea typeface="ＭＳ Ｐゴシック"/>
                <a:cs typeface="Times New Roman" pitchFamily="18" charset="0"/>
              </a:rPr>
              <a:t>Yes</a:t>
            </a:r>
          </a:p>
        </p:txBody>
      </p:sp>
      <p:sp>
        <p:nvSpPr>
          <p:cNvPr id="14358" name="Rectangle 37"/>
          <p:cNvSpPr>
            <a:spLocks noChangeArrowheads="1"/>
          </p:cNvSpPr>
          <p:nvPr/>
        </p:nvSpPr>
        <p:spPr bwMode="auto">
          <a:xfrm>
            <a:off x="21412200" y="16402262"/>
            <a:ext cx="5943600" cy="730250"/>
          </a:xfrm>
          <a:prstGeom prst="rect">
            <a:avLst/>
          </a:prstGeom>
          <a:noFill/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106633" tIns="53316" rIns="106633" bIns="53316" anchor="ctr"/>
          <a:lstStyle/>
          <a:p>
            <a:pPr algn="ctr" eaLnBrk="0" hangingPunct="0"/>
            <a:r>
              <a:rPr lang="en-US" sz="3200" dirty="0">
                <a:latin typeface="Times New Roman" pitchFamily="18" charset="0"/>
                <a:ea typeface="ＭＳ Ｐゴシック"/>
                <a:cs typeface="Times New Roman" pitchFamily="18" charset="0"/>
              </a:rPr>
              <a:t>Stochastic </a:t>
            </a:r>
            <a:r>
              <a:rPr lang="en-US" sz="3200" dirty="0" smtClean="0">
                <a:latin typeface="Times New Roman" pitchFamily="18" charset="0"/>
                <a:ea typeface="ＭＳ Ｐゴシック"/>
                <a:cs typeface="Times New Roman" pitchFamily="18" charset="0"/>
              </a:rPr>
              <a:t>Dominance </a:t>
            </a:r>
            <a:r>
              <a:rPr lang="en-US" sz="3200" dirty="0">
                <a:latin typeface="Times New Roman" pitchFamily="18" charset="0"/>
                <a:ea typeface="ＭＳ Ｐゴシック"/>
                <a:cs typeface="Times New Roman" pitchFamily="18" charset="0"/>
              </a:rPr>
              <a:t>analysis </a:t>
            </a:r>
          </a:p>
        </p:txBody>
      </p:sp>
      <p:sp>
        <p:nvSpPr>
          <p:cNvPr id="14360" name="Rectangle 41"/>
          <p:cNvSpPr>
            <a:spLocks noChangeArrowheads="1"/>
          </p:cNvSpPr>
          <p:nvPr/>
        </p:nvSpPr>
        <p:spPr bwMode="auto">
          <a:xfrm>
            <a:off x="21142325" y="11166688"/>
            <a:ext cx="4572000" cy="91440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106633" tIns="53316" rIns="106633" bIns="53316" anchor="ctr"/>
          <a:lstStyle/>
          <a:p>
            <a:pPr algn="ctr" defTabSz="1065213" eaLnBrk="0" hangingPunct="0"/>
            <a:r>
              <a:rPr lang="en-US" sz="3700" dirty="0">
                <a:latin typeface="Times New Roman" pitchFamily="18" charset="0"/>
                <a:ea typeface="ＭＳ Ｐゴシック"/>
                <a:cs typeface="Times New Roman" pitchFamily="18" charset="0"/>
              </a:rPr>
              <a:t>Market choice</a:t>
            </a:r>
          </a:p>
        </p:txBody>
      </p:sp>
      <p:sp>
        <p:nvSpPr>
          <p:cNvPr id="14365" name="TextBox 53"/>
          <p:cNvSpPr txBox="1">
            <a:spLocks noChangeArrowheads="1"/>
          </p:cNvSpPr>
          <p:nvPr/>
        </p:nvSpPr>
        <p:spPr bwMode="auto">
          <a:xfrm>
            <a:off x="28492450" y="15948244"/>
            <a:ext cx="2597150" cy="226210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106633" tIns="53316" rIns="106633" bIns="53316" anchor="ctr">
            <a:spAutoFit/>
          </a:bodyPr>
          <a:lstStyle/>
          <a:p>
            <a:pPr algn="ctr"/>
            <a:r>
              <a:rPr lang="en-US" sz="2800" dirty="0">
                <a:latin typeface="Calibri" pitchFamily="34" charset="0"/>
              </a:rPr>
              <a:t>To identify the </a:t>
            </a:r>
            <a:r>
              <a:rPr lang="en-US" sz="2800" dirty="0" smtClean="0">
                <a:latin typeface="Calibri" pitchFamily="34" charset="0"/>
              </a:rPr>
              <a:t>marketing </a:t>
            </a:r>
            <a:r>
              <a:rPr lang="en-US" sz="2800" dirty="0">
                <a:latin typeface="Calibri" pitchFamily="34" charset="0"/>
              </a:rPr>
              <a:t>strategies  (i.e.</a:t>
            </a:r>
            <a:r>
              <a:rPr lang="en-US" sz="2800" dirty="0" smtClean="0">
                <a:latin typeface="Calibri" pitchFamily="34" charset="0"/>
              </a:rPr>
              <a:t> those that lead to higher prices)</a:t>
            </a:r>
            <a:endParaRPr lang="en-US" sz="2800" dirty="0">
              <a:latin typeface="Calibri" pitchFamily="34" charset="0"/>
            </a:endParaRPr>
          </a:p>
        </p:txBody>
      </p:sp>
      <p:cxnSp>
        <p:nvCxnSpPr>
          <p:cNvPr id="70" name="Straight Connector 69"/>
          <p:cNvCxnSpPr/>
          <p:nvPr/>
        </p:nvCxnSpPr>
        <p:spPr>
          <a:xfrm>
            <a:off x="19318288" y="6948700"/>
            <a:ext cx="8353425" cy="31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rot="5400000">
            <a:off x="19088100" y="7180475"/>
            <a:ext cx="458787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rot="10800000">
            <a:off x="23306088" y="7831350"/>
            <a:ext cx="3819525" cy="0"/>
          </a:xfrm>
          <a:prstGeom prst="line">
            <a:avLst/>
          </a:prstGeom>
          <a:ln w="635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79"/>
          <p:cNvCxnSpPr/>
          <p:nvPr/>
        </p:nvCxnSpPr>
        <p:spPr>
          <a:xfrm rot="5400000">
            <a:off x="22894131" y="8241719"/>
            <a:ext cx="820737" cy="0"/>
          </a:xfrm>
          <a:prstGeom prst="straightConnector1">
            <a:avLst/>
          </a:prstGeom>
          <a:ln w="635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>
            <a:off x="19226213" y="9839537"/>
            <a:ext cx="8443912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rot="5400000">
            <a:off x="19008725" y="10057025"/>
            <a:ext cx="433387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 rot="5400000">
            <a:off x="27462163" y="7161424"/>
            <a:ext cx="419100" cy="3175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23304499" y="6658187"/>
            <a:ext cx="1589" cy="29051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 rot="5400000">
            <a:off x="23167975" y="9701425"/>
            <a:ext cx="274637" cy="158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/>
          <p:cNvCxnSpPr>
            <a:stCxn id="14350" idx="2"/>
            <a:endCxn id="14360" idx="0"/>
          </p:cNvCxnSpPr>
          <p:nvPr/>
        </p:nvCxnSpPr>
        <p:spPr>
          <a:xfrm flipH="1">
            <a:off x="23428325" y="8153400"/>
            <a:ext cx="4308475" cy="3013288"/>
          </a:xfrm>
          <a:prstGeom prst="straightConnector1">
            <a:avLst/>
          </a:prstGeom>
          <a:ln w="635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361" name="Rectangle 47"/>
          <p:cNvSpPr>
            <a:spLocks noChangeArrowheads="1"/>
          </p:cNvSpPr>
          <p:nvPr/>
        </p:nvSpPr>
        <p:spPr bwMode="auto">
          <a:xfrm>
            <a:off x="18440400" y="13106612"/>
            <a:ext cx="2743200" cy="73025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106633" tIns="53316" rIns="106633" bIns="53316" anchor="ctr"/>
          <a:lstStyle/>
          <a:p>
            <a:pPr algn="ctr" defTabSz="1065213" eaLnBrk="0" hangingPunct="0"/>
            <a:r>
              <a:rPr lang="en-US" sz="3500" dirty="0">
                <a:latin typeface="Times New Roman" pitchFamily="18" charset="0"/>
                <a:ea typeface="ＭＳ Ｐゴシック"/>
                <a:cs typeface="Times New Roman" pitchFamily="18" charset="0"/>
              </a:rPr>
              <a:t>Cochabamba</a:t>
            </a:r>
          </a:p>
        </p:txBody>
      </p:sp>
      <p:sp>
        <p:nvSpPr>
          <p:cNvPr id="14362" name="Rectangle 48"/>
          <p:cNvSpPr>
            <a:spLocks noChangeArrowheads="1"/>
          </p:cNvSpPr>
          <p:nvPr/>
        </p:nvSpPr>
        <p:spPr bwMode="auto">
          <a:xfrm>
            <a:off x="21599525" y="13106612"/>
            <a:ext cx="2743200" cy="73025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106633" tIns="53316" rIns="106633" bIns="53316" anchor="ctr"/>
          <a:lstStyle/>
          <a:p>
            <a:pPr algn="ctr" defTabSz="1065213" eaLnBrk="0" hangingPunct="0"/>
            <a:r>
              <a:rPr lang="en-US" sz="3500" dirty="0">
                <a:latin typeface="Times New Roman" pitchFamily="18" charset="0"/>
                <a:ea typeface="ＭＳ Ｐゴシック"/>
                <a:cs typeface="Times New Roman" pitchFamily="18" charset="0"/>
              </a:rPr>
              <a:t>Santa Cruz</a:t>
            </a:r>
          </a:p>
        </p:txBody>
      </p:sp>
      <p:sp>
        <p:nvSpPr>
          <p:cNvPr id="14363" name="Rectangle 49"/>
          <p:cNvSpPr>
            <a:spLocks noChangeArrowheads="1"/>
          </p:cNvSpPr>
          <p:nvPr/>
        </p:nvSpPr>
        <p:spPr bwMode="auto">
          <a:xfrm>
            <a:off x="24799925" y="13106612"/>
            <a:ext cx="2743200" cy="73025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106633" tIns="53316" rIns="106633" bIns="53316" anchor="ctr"/>
          <a:lstStyle/>
          <a:p>
            <a:pPr algn="ctr" defTabSz="1065213" eaLnBrk="0" hangingPunct="0"/>
            <a:r>
              <a:rPr lang="en-US" sz="3500" dirty="0" err="1">
                <a:latin typeface="Times New Roman" pitchFamily="18" charset="0"/>
                <a:ea typeface="ＭＳ Ｐゴシック"/>
                <a:cs typeface="Times New Roman" pitchFamily="18" charset="0"/>
              </a:rPr>
              <a:t>Tiraque</a:t>
            </a:r>
            <a:endParaRPr lang="en-US" sz="3500" dirty="0">
              <a:latin typeface="Times New Roman" pitchFamily="18" charset="0"/>
              <a:ea typeface="ＭＳ Ｐゴシック"/>
              <a:cs typeface="Times New Roman" pitchFamily="18" charset="0"/>
            </a:endParaRPr>
          </a:p>
        </p:txBody>
      </p:sp>
      <p:sp>
        <p:nvSpPr>
          <p:cNvPr id="14364" name="Rectangle 50"/>
          <p:cNvSpPr>
            <a:spLocks noChangeArrowheads="1"/>
          </p:cNvSpPr>
          <p:nvPr/>
        </p:nvSpPr>
        <p:spPr bwMode="auto">
          <a:xfrm>
            <a:off x="28000325" y="13106612"/>
            <a:ext cx="2743200" cy="730250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106633" tIns="53316" rIns="106633" bIns="53316" anchor="ctr"/>
          <a:lstStyle/>
          <a:p>
            <a:pPr algn="ctr" defTabSz="1065213" eaLnBrk="0" hangingPunct="0"/>
            <a:r>
              <a:rPr lang="en-US" sz="3500" dirty="0" err="1">
                <a:latin typeface="Times New Roman" pitchFamily="18" charset="0"/>
                <a:ea typeface="ＭＳ Ｐゴシック"/>
                <a:cs typeface="Times New Roman" pitchFamily="18" charset="0"/>
              </a:rPr>
              <a:t>Punata</a:t>
            </a:r>
            <a:endParaRPr lang="en-US" sz="3500" dirty="0">
              <a:latin typeface="Times New Roman" pitchFamily="18" charset="0"/>
              <a:ea typeface="ＭＳ Ｐゴシック"/>
              <a:cs typeface="Times New Roman" pitchFamily="18" charset="0"/>
            </a:endParaRPr>
          </a:p>
        </p:txBody>
      </p:sp>
      <p:cxnSp>
        <p:nvCxnSpPr>
          <p:cNvPr id="122" name="Straight Connector 121"/>
          <p:cNvCxnSpPr/>
          <p:nvPr/>
        </p:nvCxnSpPr>
        <p:spPr>
          <a:xfrm>
            <a:off x="19812000" y="12460499"/>
            <a:ext cx="9559925" cy="158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4" name="Rectangle 143"/>
          <p:cNvSpPr/>
          <p:nvPr/>
        </p:nvSpPr>
        <p:spPr bwMode="auto">
          <a:xfrm>
            <a:off x="21564600" y="15052887"/>
            <a:ext cx="5562600" cy="914400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defTabSz="914400" eaLnBrk="0" hangingPunct="0">
              <a:defRPr/>
            </a:pPr>
            <a:r>
              <a:rPr lang="en-US" sz="3700" b="1" dirty="0">
                <a:latin typeface="Times New Roman" pitchFamily="18" charset="0"/>
                <a:ea typeface="ＭＳ Ｐゴシック" pitchFamily="116" charset="-128"/>
                <a:cs typeface="Times New Roman" pitchFamily="18" charset="0"/>
              </a:rPr>
              <a:t>Marketing strategy</a:t>
            </a:r>
            <a:r>
              <a:rPr lang="en-US" sz="3700" dirty="0">
                <a:latin typeface="Times New Roman" pitchFamily="18" charset="0"/>
                <a:ea typeface="ＭＳ Ｐゴシック" pitchFamily="116" charset="-128"/>
                <a:cs typeface="Times New Roman" pitchFamily="18" charset="0"/>
              </a:rPr>
              <a:t>: </a:t>
            </a:r>
          </a:p>
          <a:p>
            <a:pPr algn="ctr" defTabSz="914400" eaLnBrk="0" hangingPunct="0">
              <a:defRPr/>
            </a:pPr>
            <a:r>
              <a:rPr lang="en-US" sz="2000" dirty="0">
                <a:latin typeface="Times New Roman" pitchFamily="18" charset="0"/>
                <a:ea typeface="ＭＳ Ｐゴシック" pitchFamily="116" charset="-128"/>
                <a:cs typeface="Times New Roman" pitchFamily="18" charset="0"/>
              </a:rPr>
              <a:t>Any combination of these markets </a:t>
            </a:r>
          </a:p>
        </p:txBody>
      </p:sp>
      <p:sp>
        <p:nvSpPr>
          <p:cNvPr id="145" name="Right Brace 144"/>
          <p:cNvSpPr/>
          <p:nvPr/>
        </p:nvSpPr>
        <p:spPr>
          <a:xfrm rot="5400000">
            <a:off x="24114125" y="8604464"/>
            <a:ext cx="1209675" cy="11674475"/>
          </a:xfrm>
          <a:prstGeom prst="rightBrace">
            <a:avLst>
              <a:gd name="adj1" fmla="val 8333"/>
              <a:gd name="adj2" fmla="val 53345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defTabSz="3168451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5" name="Straight Arrow Connector 154"/>
          <p:cNvCxnSpPr>
            <a:stCxn id="14358" idx="3"/>
          </p:cNvCxnSpPr>
          <p:nvPr/>
        </p:nvCxnSpPr>
        <p:spPr>
          <a:xfrm>
            <a:off x="27355800" y="16767387"/>
            <a:ext cx="1136650" cy="8574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Arrow Connector 156"/>
          <p:cNvCxnSpPr>
            <a:endCxn id="14355" idx="3"/>
          </p:cNvCxnSpPr>
          <p:nvPr/>
        </p:nvCxnSpPr>
        <p:spPr>
          <a:xfrm flipH="1">
            <a:off x="27203400" y="16893591"/>
            <a:ext cx="1136650" cy="1132683"/>
          </a:xfrm>
          <a:prstGeom prst="straightConnector1">
            <a:avLst/>
          </a:prstGeom>
          <a:ln w="38100"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/>
        </p:nvCxnSpPr>
        <p:spPr>
          <a:xfrm flipV="1">
            <a:off x="20761325" y="18940675"/>
            <a:ext cx="6234112" cy="1586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2" name="Straight Connector 161"/>
          <p:cNvCxnSpPr/>
          <p:nvPr/>
        </p:nvCxnSpPr>
        <p:spPr>
          <a:xfrm>
            <a:off x="20726400" y="18957607"/>
            <a:ext cx="0" cy="39719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6" name="Straight Connector 165"/>
          <p:cNvCxnSpPr/>
          <p:nvPr/>
        </p:nvCxnSpPr>
        <p:spPr>
          <a:xfrm rot="5400000">
            <a:off x="24076827" y="18711288"/>
            <a:ext cx="460373" cy="157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486" name="TextBox 170"/>
          <p:cNvSpPr txBox="1">
            <a:spLocks noChangeArrowheads="1"/>
          </p:cNvSpPr>
          <p:nvPr/>
        </p:nvSpPr>
        <p:spPr bwMode="auto">
          <a:xfrm>
            <a:off x="990603" y="21861959"/>
            <a:ext cx="16001997" cy="769441"/>
          </a:xfrm>
          <a:prstGeom prst="rect">
            <a:avLst/>
          </a:prstGeom>
          <a:solidFill>
            <a:srgbClr val="8DD1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400" b="1" dirty="0" smtClean="0">
                <a:latin typeface="Calibri" pitchFamily="34" charset="0"/>
              </a:rPr>
              <a:t>Research questions</a:t>
            </a:r>
            <a:endParaRPr lang="en-US" sz="4400" b="1" dirty="0">
              <a:latin typeface="Calibri" pitchFamily="34" charset="0"/>
            </a:endParaRPr>
          </a:p>
        </p:txBody>
      </p:sp>
      <p:sp>
        <p:nvSpPr>
          <p:cNvPr id="14482" name="TextBox 176"/>
          <p:cNvSpPr txBox="1">
            <a:spLocks noChangeArrowheads="1"/>
          </p:cNvSpPr>
          <p:nvPr/>
        </p:nvSpPr>
        <p:spPr bwMode="auto">
          <a:xfrm>
            <a:off x="990600" y="25595759"/>
            <a:ext cx="16001997" cy="769441"/>
          </a:xfrm>
          <a:prstGeom prst="rect">
            <a:avLst/>
          </a:prstGeom>
          <a:solidFill>
            <a:srgbClr val="8DD1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400" b="1" dirty="0" smtClean="0">
                <a:latin typeface="Calibri" pitchFamily="34" charset="0"/>
              </a:rPr>
              <a:t>Methods </a:t>
            </a:r>
            <a:endParaRPr lang="en-US" sz="4400" b="1" dirty="0">
              <a:latin typeface="Calibri" pitchFamily="34" charset="0"/>
            </a:endParaRPr>
          </a:p>
        </p:txBody>
      </p:sp>
      <p:pic>
        <p:nvPicPr>
          <p:cNvPr id="14485" name="28 Imagen" descr="DSC00393.JP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227250" y="26901806"/>
            <a:ext cx="3167150" cy="262682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4463" name="TextBox 207"/>
          <p:cNvSpPr txBox="1">
            <a:spLocks noChangeArrowheads="1"/>
          </p:cNvSpPr>
          <p:nvPr/>
        </p:nvSpPr>
        <p:spPr bwMode="auto">
          <a:xfrm>
            <a:off x="914400" y="4495800"/>
            <a:ext cx="16002000" cy="822960"/>
          </a:xfrm>
          <a:prstGeom prst="rect">
            <a:avLst/>
          </a:prstGeom>
          <a:solidFill>
            <a:srgbClr val="8DD1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latin typeface="Calibri" pitchFamily="34" charset="0"/>
            </a:endParaRPr>
          </a:p>
        </p:txBody>
      </p:sp>
      <p:sp>
        <p:nvSpPr>
          <p:cNvPr id="14464" name="TextBox 5"/>
          <p:cNvSpPr txBox="1">
            <a:spLocks noChangeArrowheads="1"/>
          </p:cNvSpPr>
          <p:nvPr/>
        </p:nvSpPr>
        <p:spPr bwMode="auto">
          <a:xfrm>
            <a:off x="914400" y="4506912"/>
            <a:ext cx="16002000" cy="517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106633" tIns="53316" rIns="106633" bIns="53316">
            <a:spAutoFit/>
          </a:bodyPr>
          <a:lstStyle/>
          <a:p>
            <a:pPr algn="ctr"/>
            <a:r>
              <a:rPr lang="en-US" sz="4700" b="1" dirty="0">
                <a:latin typeface="Calibri" pitchFamily="34" charset="0"/>
              </a:rPr>
              <a:t>Introduction</a:t>
            </a:r>
          </a:p>
          <a:p>
            <a:pPr algn="ctr"/>
            <a:endParaRPr lang="en-US" sz="4700" dirty="0">
              <a:latin typeface="Calibri" pitchFamily="34" charset="0"/>
            </a:endParaRPr>
          </a:p>
          <a:p>
            <a:pPr algn="ctr"/>
            <a:endParaRPr lang="en-US" sz="4700" dirty="0">
              <a:latin typeface="Calibri" pitchFamily="34" charset="0"/>
            </a:endParaRPr>
          </a:p>
          <a:p>
            <a:pPr algn="ctr"/>
            <a:endParaRPr lang="en-US" sz="4700" dirty="0">
              <a:latin typeface="Calibri" pitchFamily="34" charset="0"/>
            </a:endParaRPr>
          </a:p>
          <a:p>
            <a:pPr algn="ctr"/>
            <a:endParaRPr lang="en-US" sz="4700" dirty="0">
              <a:latin typeface="Calibri" pitchFamily="34" charset="0"/>
            </a:endParaRPr>
          </a:p>
          <a:p>
            <a:pPr algn="ctr"/>
            <a:endParaRPr lang="en-US" sz="4700" dirty="0">
              <a:latin typeface="Calibri" pitchFamily="34" charset="0"/>
            </a:endParaRPr>
          </a:p>
          <a:p>
            <a:pPr algn="ctr"/>
            <a:endParaRPr lang="en-US" sz="4700" dirty="0">
              <a:latin typeface="Calibri" pitchFamily="34" charset="0"/>
            </a:endParaRPr>
          </a:p>
        </p:txBody>
      </p:sp>
      <p:pic>
        <p:nvPicPr>
          <p:cNvPr id="14467" name="51 Imagen" descr="DSC00014.JPG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77088" y="6369050"/>
            <a:ext cx="3581400" cy="25352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4468" name="TextBox 106"/>
          <p:cNvSpPr txBox="1">
            <a:spLocks noChangeArrowheads="1"/>
          </p:cNvSpPr>
          <p:nvPr/>
        </p:nvSpPr>
        <p:spPr bwMode="auto">
          <a:xfrm>
            <a:off x="1371600" y="6754813"/>
            <a:ext cx="5105400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dirty="0">
                <a:latin typeface="Zapf Dingbats"/>
                <a:ea typeface="Zapf Dingbats"/>
                <a:cs typeface="Zapf Dingbats"/>
              </a:rPr>
              <a:t>✓</a:t>
            </a:r>
            <a:r>
              <a:rPr lang="en-US" sz="3200" dirty="0">
                <a:latin typeface="Calibri" pitchFamily="34" charset="0"/>
              </a:rPr>
              <a:t>Potato is </a:t>
            </a:r>
            <a:r>
              <a:rPr lang="en-US" sz="3200" dirty="0" smtClean="0">
                <a:latin typeface="Calibri" pitchFamily="34" charset="0"/>
              </a:rPr>
              <a:t>the main </a:t>
            </a:r>
            <a:r>
              <a:rPr lang="en-US" sz="3200" dirty="0">
                <a:latin typeface="Calibri" pitchFamily="34" charset="0"/>
              </a:rPr>
              <a:t>food crop and cash crop followed by </a:t>
            </a:r>
            <a:r>
              <a:rPr lang="en-US" sz="3200" dirty="0" smtClean="0">
                <a:latin typeface="Calibri" pitchFamily="34" charset="0"/>
              </a:rPr>
              <a:t>beans</a:t>
            </a:r>
            <a:r>
              <a:rPr lang="en-US" sz="3200" dirty="0">
                <a:latin typeface="Calibri" pitchFamily="34" charset="0"/>
              </a:rPr>
              <a:t>, cereal, and livestock.</a:t>
            </a:r>
          </a:p>
        </p:txBody>
      </p:sp>
      <p:sp>
        <p:nvSpPr>
          <p:cNvPr id="14469" name="TextBox 107"/>
          <p:cNvSpPr txBox="1">
            <a:spLocks noChangeArrowheads="1"/>
          </p:cNvSpPr>
          <p:nvPr/>
        </p:nvSpPr>
        <p:spPr bwMode="auto">
          <a:xfrm>
            <a:off x="11353800" y="6759575"/>
            <a:ext cx="5105400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dirty="0">
                <a:latin typeface="Zapf Dingbats"/>
                <a:ea typeface="Zapf Dingbats"/>
                <a:cs typeface="Zapf Dingbats"/>
              </a:rPr>
              <a:t>✓</a:t>
            </a:r>
            <a:r>
              <a:rPr lang="en-US" sz="3200" dirty="0">
                <a:latin typeface="Calibri" pitchFamily="34" charset="0"/>
              </a:rPr>
              <a:t>Potato sales represent 79.5% of crop revenue and 49.5% of total household revenue.</a:t>
            </a:r>
          </a:p>
        </p:txBody>
      </p:sp>
      <p:graphicFrame>
        <p:nvGraphicFramePr>
          <p:cNvPr id="1027" name="Object 2"/>
          <p:cNvGraphicFramePr>
            <a:graphicFrameLocks noChangeAspect="1"/>
          </p:cNvGraphicFramePr>
          <p:nvPr/>
        </p:nvGraphicFramePr>
        <p:xfrm>
          <a:off x="1587500" y="27679650"/>
          <a:ext cx="7400925" cy="2571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Equation" r:id="rId8" imgW="1981080" imgH="698400" progId="Equation.3">
                  <p:embed/>
                </p:oleObj>
              </mc:Choice>
              <mc:Fallback>
                <p:oleObj name="Equation" r:id="rId8" imgW="1981080" imgH="698400" progId="Equation.3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7500" y="27679650"/>
                        <a:ext cx="7400925" cy="2571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4"/>
          <p:cNvGraphicFramePr>
            <a:graphicFrameLocks noChangeAspect="1"/>
          </p:cNvGraphicFramePr>
          <p:nvPr/>
        </p:nvGraphicFramePr>
        <p:xfrm>
          <a:off x="10075862" y="27533600"/>
          <a:ext cx="6611938" cy="3022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Equation" r:id="rId10" imgW="2222280" imgH="1015920" progId="Equation.3">
                  <p:embed/>
                </p:oleObj>
              </mc:Choice>
              <mc:Fallback>
                <p:oleObj name="Equation" r:id="rId10" imgW="2222280" imgH="101592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75862" y="27533600"/>
                        <a:ext cx="6611938" cy="3022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3" name="TextBox 162"/>
          <p:cNvSpPr txBox="1"/>
          <p:nvPr/>
        </p:nvSpPr>
        <p:spPr>
          <a:xfrm>
            <a:off x="17754600" y="20079593"/>
            <a:ext cx="9869488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4400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= Fixed transaction costs</a:t>
            </a:r>
          </a:p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40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= Proportional transaction costs</a:t>
            </a:r>
          </a:p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40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= Determinants of household supply of potato</a:t>
            </a:r>
          </a:p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4000" b="1" baseline="-25000" dirty="0" smtClean="0">
                <a:latin typeface="Times New Roman" pitchFamily="18" charset="0"/>
                <a:cs typeface="Times New Roman" pitchFamily="18" charset="0"/>
              </a:rPr>
              <a:t>4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= Determinants of household demand for potato</a:t>
            </a:r>
          </a:p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4000" b="1" baseline="-25000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= Household characteristics</a:t>
            </a:r>
          </a:p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en-US" sz="4000" b="1" baseline="-250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= Access to liquidity  </a:t>
            </a:r>
          </a:p>
        </p:txBody>
      </p:sp>
      <p:pic>
        <p:nvPicPr>
          <p:cNvPr id="167" name="30 Imagen" descr="DSC00396.JPG"/>
          <p:cNvPicPr>
            <a:picLocks noChangeAspect="1"/>
          </p:cNvPicPr>
          <p:nvPr/>
        </p:nvPicPr>
        <p:blipFill>
          <a:blip r:embed="rId12">
            <a:lum bright="20000" contrast="30000"/>
          </a:blip>
          <a:srcRect/>
          <a:stretch>
            <a:fillRect/>
          </a:stretch>
        </p:blipFill>
        <p:spPr bwMode="auto">
          <a:xfrm>
            <a:off x="28041600" y="21175527"/>
            <a:ext cx="3139841" cy="237027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graphicFrame>
        <p:nvGraphicFramePr>
          <p:cNvPr id="168" name="Table 167"/>
          <p:cNvGraphicFramePr>
            <a:graphicFrameLocks noGrp="1"/>
          </p:cNvGraphicFramePr>
          <p:nvPr/>
        </p:nvGraphicFramePr>
        <p:xfrm>
          <a:off x="32232600" y="5334000"/>
          <a:ext cx="18059400" cy="178014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019800"/>
                <a:gridCol w="6019800"/>
                <a:gridCol w="6019800"/>
              </a:tblGrid>
              <a:tr h="77470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Market participation</a:t>
                      </a:r>
                      <a:r>
                        <a:rPr lang="en-US" sz="3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3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Quantity sold </a:t>
                      </a:r>
                      <a:endParaRPr lang="en-US" sz="3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9D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Optimal</a:t>
                      </a:r>
                      <a:r>
                        <a:rPr lang="en-US" sz="36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market choice </a:t>
                      </a:r>
                      <a:endParaRPr lang="en-US" sz="36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4764C"/>
                    </a:solidFill>
                  </a:tcPr>
                </a:tc>
              </a:tr>
              <a:tr h="609600">
                <a:tc gridSpan="3"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Fixed</a:t>
                      </a:r>
                      <a:r>
                        <a:rPr lang="en-US" sz="3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transaction costs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+mj-lt"/>
                          <a:cs typeface="Times New Roman" pitchFamily="18" charset="0"/>
                        </a:rPr>
                        <a:t>-Radio ownership</a:t>
                      </a:r>
                      <a:r>
                        <a:rPr lang="en-US" sz="2800" baseline="0" dirty="0" smtClean="0">
                          <a:latin typeface="+mj-lt"/>
                          <a:cs typeface="Times New Roman" pitchFamily="18" charset="0"/>
                        </a:rPr>
                        <a:t>  increases the probability of market participation by 6.5%.</a:t>
                      </a:r>
                    </a:p>
                    <a:p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-An one</a:t>
                      </a:r>
                      <a:r>
                        <a:rPr lang="en-US" sz="2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unit increase in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population density increases (population/0.8 km</a:t>
                      </a:r>
                      <a:r>
                        <a:rPr lang="en-US" sz="2800" kern="1200" baseline="300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) the probability of joining the market by 0.6 percent. </a:t>
                      </a:r>
                      <a:endParaRPr lang="en-US" sz="2800" baseline="0" dirty="0" smtClean="0">
                        <a:latin typeface="+mj-lt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+mj-lt"/>
                          <a:cs typeface="Times New Roman" pitchFamily="18" charset="0"/>
                        </a:rPr>
                        <a:t>NA</a:t>
                      </a:r>
                      <a:endParaRPr lang="en-US" sz="2800" dirty="0">
                        <a:latin typeface="+mj-lt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16845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latin typeface="+mj-lt"/>
                        </a:rPr>
                        <a:t>-Radio ownership</a:t>
                      </a:r>
                      <a:r>
                        <a:rPr lang="en-US" sz="2800" baseline="0" dirty="0" smtClean="0">
                          <a:latin typeface="+mj-lt"/>
                        </a:rPr>
                        <a:t> </a:t>
                      </a:r>
                      <a:r>
                        <a:rPr lang="en-US" sz="2800" dirty="0" smtClean="0">
                          <a:latin typeface="+mj-lt"/>
                        </a:rPr>
                        <a:t>increases the probability of </a:t>
                      </a:r>
                      <a:r>
                        <a:rPr lang="en-US" sz="2800" baseline="0" dirty="0" smtClean="0">
                          <a:latin typeface="+mj-lt"/>
                        </a:rPr>
                        <a:t>selecting an optimal marketing strategy </a:t>
                      </a:r>
                      <a:r>
                        <a:rPr lang="en-US" sz="2800" dirty="0" smtClean="0">
                          <a:latin typeface="+mj-lt"/>
                        </a:rPr>
                        <a:t>by 3%.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55320">
                <a:tc gridSpan="3"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Proportional</a:t>
                      </a:r>
                      <a:r>
                        <a:rPr lang="en-US" sz="3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transaction costs</a:t>
                      </a:r>
                      <a:endParaRPr lang="en-US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569720">
                <a:tc>
                  <a:txBody>
                    <a:bodyPr/>
                    <a:lstStyle/>
                    <a:p>
                      <a:pPr marL="0" marR="0" lvl="0" indent="0" algn="l" defTabSz="316845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-Living 1 km further away from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Tiraque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and Santa Cruz markets decreases market participation by 1.1% and 0.02% respectively. </a:t>
                      </a:r>
                      <a:endParaRPr lang="en-US" sz="28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16845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-Living 1 km further away from </a:t>
                      </a:r>
                      <a:r>
                        <a:rPr kumimoji="0" lang="en-US" sz="2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Tiraque</a:t>
                      </a: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and Santa Cruz markets decreases quantity sold by 280kg  and 5kg respectively. </a:t>
                      </a:r>
                      <a:endParaRPr lang="en-US" sz="28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16845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latin typeface="+mn-lt"/>
                        </a:rPr>
                        <a:t>-Living 1 km further</a:t>
                      </a:r>
                      <a:r>
                        <a:rPr lang="en-US" sz="2800" baseline="0" dirty="0" smtClean="0">
                          <a:latin typeface="+mn-lt"/>
                        </a:rPr>
                        <a:t> away from the</a:t>
                      </a:r>
                      <a:r>
                        <a:rPr lang="en-US" sz="2800" dirty="0" smtClean="0">
                          <a:latin typeface="+mn-lt"/>
                        </a:rPr>
                        <a:t> </a:t>
                      </a:r>
                      <a:r>
                        <a:rPr lang="en-US" sz="2800" dirty="0" err="1" smtClean="0">
                          <a:latin typeface="+mn-lt"/>
                        </a:rPr>
                        <a:t>Tiraque</a:t>
                      </a:r>
                      <a:r>
                        <a:rPr lang="en-US" sz="2800" dirty="0" smtClean="0">
                          <a:latin typeface="+mn-lt"/>
                        </a:rPr>
                        <a:t> and Santa</a:t>
                      </a:r>
                      <a:r>
                        <a:rPr lang="en-US" sz="2800" baseline="0" dirty="0" smtClean="0">
                          <a:latin typeface="+mn-lt"/>
                        </a:rPr>
                        <a:t> Cruz </a:t>
                      </a:r>
                      <a:r>
                        <a:rPr lang="en-US" sz="2800" dirty="0" smtClean="0">
                          <a:latin typeface="+mn-lt"/>
                        </a:rPr>
                        <a:t>markets decreases the likelihood of </a:t>
                      </a:r>
                      <a:r>
                        <a:rPr lang="en-US" sz="2800" baseline="0" dirty="0" smtClean="0">
                          <a:latin typeface="+mn-lt"/>
                        </a:rPr>
                        <a:t>selecting an optimal marketing strategy </a:t>
                      </a:r>
                      <a:r>
                        <a:rPr lang="en-US" sz="2800" dirty="0" smtClean="0">
                          <a:latin typeface="+mn-lt"/>
                        </a:rPr>
                        <a:t>by 13.9%</a:t>
                      </a:r>
                      <a:r>
                        <a:rPr lang="en-US" sz="2800" baseline="0" dirty="0" smtClean="0">
                          <a:latin typeface="+mn-lt"/>
                        </a:rPr>
                        <a:t> and 0.2% respectively. </a:t>
                      </a:r>
                      <a:endParaRPr lang="en-US" sz="2800" dirty="0" smtClean="0"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40080">
                <a:tc gridSpan="2"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Determinants of household</a:t>
                      </a:r>
                      <a:r>
                        <a:rPr lang="en-US" sz="3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supply of potato </a:t>
                      </a:r>
                      <a:endParaRPr lang="en-US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Supply</a:t>
                      </a:r>
                      <a:r>
                        <a:rPr lang="en-US" sz="3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899160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+mn-lt"/>
                          <a:cs typeface="Times New Roman" pitchFamily="18" charset="0"/>
                        </a:rPr>
                        <a:t>Insignificant</a:t>
                      </a:r>
                      <a:r>
                        <a:rPr lang="en-US" sz="2800" baseline="0" dirty="0" smtClean="0">
                          <a:latin typeface="+mn-lt"/>
                          <a:cs typeface="Times New Roman" pitchFamily="18" charset="0"/>
                        </a:rPr>
                        <a:t> </a:t>
                      </a:r>
                      <a:endParaRPr lang="en-US" sz="28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16845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-An additional hectare in farm size increases  quantity sold by 872 kg.</a:t>
                      </a:r>
                    </a:p>
                    <a:p>
                      <a:endParaRPr lang="en-US" sz="28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16845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latin typeface="+mn-lt"/>
                        </a:rPr>
                        <a:t>Selling an additional</a:t>
                      </a:r>
                      <a:r>
                        <a:rPr lang="en-US" sz="2800" baseline="0" dirty="0" smtClean="0">
                          <a:latin typeface="+mn-lt"/>
                        </a:rPr>
                        <a:t> 1,000kg of </a:t>
                      </a:r>
                      <a:r>
                        <a:rPr lang="en-US" sz="2800" dirty="0" smtClean="0">
                          <a:latin typeface="+mn-lt"/>
                        </a:rPr>
                        <a:t>potato increases the likelihood of </a:t>
                      </a:r>
                      <a:r>
                        <a:rPr lang="en-US" sz="2800" baseline="0" dirty="0" smtClean="0">
                          <a:latin typeface="+mn-lt"/>
                        </a:rPr>
                        <a:t>selecting an optimal marketing strategy</a:t>
                      </a:r>
                      <a:r>
                        <a:rPr lang="en-US" sz="2800" dirty="0" smtClean="0">
                          <a:latin typeface="+mn-lt"/>
                        </a:rPr>
                        <a:t> by 2.2%.</a:t>
                      </a:r>
                      <a:endParaRPr lang="en-US" sz="2800" dirty="0" smtClean="0"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12140">
                <a:tc gridSpan="3">
                  <a:txBody>
                    <a:bodyPr/>
                    <a:lstStyle/>
                    <a:p>
                      <a:pPr marL="0" marR="0" indent="0" algn="ctr" defTabSz="316845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Determinants</a:t>
                      </a:r>
                      <a:r>
                        <a:rPr lang="en-US" sz="3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of household demand for potato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48516">
                <a:tc>
                  <a:txBody>
                    <a:bodyPr/>
                    <a:lstStyle/>
                    <a:p>
                      <a:pPr marL="0" marR="0" indent="0" algn="l" defTabSz="316845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aseline="0" dirty="0" smtClean="0">
                          <a:latin typeface="+mn-lt"/>
                          <a:cs typeface="Times New Roman" pitchFamily="18" charset="0"/>
                        </a:rPr>
                        <a:t>-An additional child decreases the probability of market participation by 1.3%.</a:t>
                      </a:r>
                      <a:endParaRPr lang="en-US" sz="2800" dirty="0" smtClean="0">
                        <a:solidFill>
                          <a:schemeClr val="tx1"/>
                        </a:solidFill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316845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latin typeface="+mn-lt"/>
                          <a:cs typeface="Times New Roman" pitchFamily="18" charset="0"/>
                        </a:rPr>
                        <a:t>Insignificant</a:t>
                      </a:r>
                    </a:p>
                    <a:p>
                      <a:endParaRPr lang="en-US" sz="28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+mn-lt"/>
                          <a:cs typeface="Times New Roman" pitchFamily="18" charset="0"/>
                        </a:rPr>
                        <a:t>NA</a:t>
                      </a:r>
                      <a:endParaRPr lang="en-US" sz="28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80284">
                <a:tc gridSpan="3">
                  <a:txBody>
                    <a:bodyPr/>
                    <a:lstStyle/>
                    <a:p>
                      <a:pPr algn="ctr"/>
                      <a:r>
                        <a:rPr lang="en-US" sz="3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Household</a:t>
                      </a:r>
                      <a:r>
                        <a:rPr lang="en-US" sz="3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characteristics </a:t>
                      </a:r>
                      <a:endParaRPr lang="en-US" sz="3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sz="3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781916">
                <a:tc>
                  <a:txBody>
                    <a:bodyPr/>
                    <a:lstStyle/>
                    <a:p>
                      <a:r>
                        <a:rPr lang="en-US" sz="2800" baseline="0" dirty="0" smtClean="0">
                          <a:latin typeface="+mn-lt"/>
                          <a:cs typeface="Times New Roman" pitchFamily="18" charset="0"/>
                        </a:rPr>
                        <a:t>-H</a:t>
                      </a:r>
                      <a:r>
                        <a:rPr lang="en-US" sz="2800" dirty="0" smtClean="0">
                          <a:latin typeface="+mn-lt"/>
                          <a:cs typeface="Times New Roman" pitchFamily="18" charset="0"/>
                        </a:rPr>
                        <a:t>ouseholds</a:t>
                      </a:r>
                      <a:r>
                        <a:rPr lang="en-US" sz="2800" baseline="0" dirty="0" smtClean="0">
                          <a:latin typeface="+mn-lt"/>
                          <a:cs typeface="Times New Roman" pitchFamily="18" charset="0"/>
                        </a:rPr>
                        <a:t> </a:t>
                      </a:r>
                      <a:r>
                        <a:rPr lang="en-US" sz="2800" dirty="0" smtClean="0">
                          <a:latin typeface="+mn-lt"/>
                          <a:cs typeface="Times New Roman" pitchFamily="18" charset="0"/>
                        </a:rPr>
                        <a:t>whose head</a:t>
                      </a:r>
                      <a:r>
                        <a:rPr lang="en-US" sz="2800" baseline="0" dirty="0" smtClean="0">
                          <a:latin typeface="+mn-lt"/>
                          <a:cs typeface="Times New Roman" pitchFamily="18" charset="0"/>
                        </a:rPr>
                        <a:t> attended secondary school are 11.9% more likely to participation in the market compared to households whose head has no formal education.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Cambria" pitchFamily="18" charset="0"/>
                          <a:cs typeface="Times New Roman" pitchFamily="18" charset="0"/>
                        </a:rPr>
                        <a:t>-Being a female household head reduces the quantity sold by 919 kg.</a:t>
                      </a:r>
                    </a:p>
                    <a:p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-Primary education of the household head increases quantity sold by 574 kg compared to no education.</a:t>
                      </a:r>
                      <a:endParaRPr lang="en-US" sz="28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-Primary education of the household head increases the probability of selecting an optimal marketing strategy by 4.6% compared to no education.</a:t>
                      </a:r>
                    </a:p>
                    <a:p>
                      <a:pPr marL="0" marR="0" lvl="0" indent="0" algn="l" defTabSz="316845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aseline="0" dirty="0" smtClean="0">
                          <a:latin typeface="+mn-lt"/>
                        </a:rPr>
                        <a:t>-An one-year increase in</a:t>
                      </a:r>
                      <a:r>
                        <a:rPr lang="en-US" sz="2800" dirty="0" smtClean="0">
                          <a:latin typeface="+mn-lt"/>
                        </a:rPr>
                        <a:t> the age of the household head reduces the probability of</a:t>
                      </a:r>
                      <a:r>
                        <a:rPr lang="en-US" sz="2800" baseline="0" dirty="0" smtClean="0">
                          <a:latin typeface="+mn-lt"/>
                        </a:rPr>
                        <a:t> selecting an optimal marketing strategy </a:t>
                      </a:r>
                      <a:r>
                        <a:rPr lang="en-US" sz="2800" dirty="0" smtClean="0">
                          <a:latin typeface="+mn-lt"/>
                        </a:rPr>
                        <a:t>by 1.1%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67954">
                <a:tc gridSpan="3">
                  <a:txBody>
                    <a:bodyPr/>
                    <a:lstStyle/>
                    <a:p>
                      <a:pPr algn="ctr"/>
                      <a:r>
                        <a:rPr lang="en-US" sz="32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Access to liquidity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sz="2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781916">
                <a:tc>
                  <a:txBody>
                    <a:bodyPr/>
                    <a:lstStyle/>
                    <a:p>
                      <a:r>
                        <a:rPr lang="en-US" sz="2800" baseline="0" dirty="0" smtClean="0">
                          <a:latin typeface="+mn-lt"/>
                          <a:cs typeface="Times New Roman" pitchFamily="18" charset="0"/>
                        </a:rPr>
                        <a:t>NA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+mn-lt"/>
                          <a:cs typeface="Times New Roman" pitchFamily="18" charset="0"/>
                        </a:rPr>
                        <a:t>NA</a:t>
                      </a:r>
                      <a:endParaRPr lang="en-US" sz="2800" dirty="0">
                        <a:latin typeface="+mn-lt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316845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latin typeface="+mn-lt"/>
                        </a:rPr>
                        <a:t>-An</a:t>
                      </a:r>
                      <a:r>
                        <a:rPr lang="en-US" sz="2800" baseline="0" dirty="0" smtClean="0">
                          <a:latin typeface="+mn-lt"/>
                        </a:rPr>
                        <a:t> additional 1,000 Bs in livestock ownership value </a:t>
                      </a:r>
                      <a:r>
                        <a:rPr lang="en-US" sz="2800" dirty="0" smtClean="0">
                          <a:latin typeface="+mn-lt"/>
                        </a:rPr>
                        <a:t>increases the likelihood of </a:t>
                      </a:r>
                      <a:r>
                        <a:rPr lang="en-US" sz="2800" baseline="0" dirty="0" smtClean="0">
                          <a:latin typeface="+mn-lt"/>
                        </a:rPr>
                        <a:t>selecting an optimal marketing strategy</a:t>
                      </a:r>
                      <a:r>
                        <a:rPr lang="en-US" sz="2800" dirty="0" smtClean="0">
                          <a:latin typeface="+mn-lt"/>
                        </a:rPr>
                        <a:t> by 1.3%.</a:t>
                      </a:r>
                      <a:endParaRPr lang="en-US" sz="2800" dirty="0" smtClean="0">
                        <a:latin typeface="+mn-lt"/>
                        <a:ea typeface="Cambria"/>
                        <a:cs typeface="Times New Roman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4343" name="TextBox 172"/>
          <p:cNvSpPr txBox="1">
            <a:spLocks noChangeArrowheads="1"/>
          </p:cNvSpPr>
          <p:nvPr/>
        </p:nvSpPr>
        <p:spPr bwMode="auto">
          <a:xfrm>
            <a:off x="17586960" y="4495800"/>
            <a:ext cx="13883640" cy="822960"/>
          </a:xfrm>
          <a:prstGeom prst="rect">
            <a:avLst/>
          </a:prstGeom>
          <a:solidFill>
            <a:srgbClr val="8DD1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4400" b="1" dirty="0" smtClean="0">
                <a:latin typeface="+mj-lt"/>
                <a:cs typeface="Helvetica"/>
              </a:rPr>
              <a:t>Conceptual framework</a:t>
            </a:r>
          </a:p>
        </p:txBody>
      </p:sp>
      <p:sp>
        <p:nvSpPr>
          <p:cNvPr id="184" name="TextBox 175"/>
          <p:cNvSpPr txBox="1">
            <a:spLocks noChangeArrowheads="1"/>
          </p:cNvSpPr>
          <p:nvPr/>
        </p:nvSpPr>
        <p:spPr bwMode="auto">
          <a:xfrm>
            <a:off x="32308800" y="28270200"/>
            <a:ext cx="18059400" cy="310896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800" b="1" dirty="0" smtClean="0">
                <a:latin typeface="Calibri" pitchFamily="34" charset="0"/>
              </a:rPr>
              <a:t>Acknowledgment:</a:t>
            </a:r>
          </a:p>
          <a:p>
            <a:r>
              <a:rPr lang="en-US" sz="2400" dirty="0" smtClean="0">
                <a:latin typeface="Calibri" pitchFamily="34" charset="0"/>
              </a:rPr>
              <a:t>We acknowledge funding support from Sustainable Agricultural and Natural Resource Management Collaborative Research Support </a:t>
            </a:r>
          </a:p>
          <a:p>
            <a:r>
              <a:rPr lang="en-US" sz="2400" dirty="0" smtClean="0">
                <a:latin typeface="Calibri" pitchFamily="34" charset="0"/>
              </a:rPr>
              <a:t>Program (SANREM CRSP). </a:t>
            </a:r>
          </a:p>
          <a:p>
            <a:endParaRPr lang="en-US" sz="2800" b="1" dirty="0" smtClean="0">
              <a:latin typeface="Calibri" pitchFamily="34" charset="0"/>
            </a:endParaRPr>
          </a:p>
          <a:p>
            <a:r>
              <a:rPr lang="en-US" sz="2800" b="1" dirty="0" smtClean="0">
                <a:latin typeface="Calibri" pitchFamily="34" charset="0"/>
              </a:rPr>
              <a:t>Reference:</a:t>
            </a:r>
          </a:p>
          <a:p>
            <a:r>
              <a:rPr lang="en-US" sz="2400" dirty="0" smtClean="0">
                <a:latin typeface="Calibri" pitchFamily="34" charset="0"/>
              </a:rPr>
              <a:t>[1]: Barrett, C.B. (2008), Smallholder market participation: Concepts and evidence from eastern and southern Africa, </a:t>
            </a:r>
            <a:r>
              <a:rPr lang="en-US" sz="2400" i="1" dirty="0" smtClean="0">
                <a:latin typeface="Calibri" pitchFamily="34" charset="0"/>
              </a:rPr>
              <a:t>Food Policy</a:t>
            </a:r>
            <a:r>
              <a:rPr lang="en-US" sz="2400" dirty="0" smtClean="0">
                <a:latin typeface="Calibri" pitchFamily="34" charset="0"/>
              </a:rPr>
              <a:t> 33(4): 299-317.</a:t>
            </a:r>
          </a:p>
          <a:p>
            <a:r>
              <a:rPr lang="en-US" sz="2400" dirty="0" smtClean="0">
                <a:latin typeface="Calibri" pitchFamily="34" charset="0"/>
              </a:rPr>
              <a:t>[2]:</a:t>
            </a:r>
            <a:r>
              <a:rPr lang="en-US" sz="2400" dirty="0" err="1" smtClean="0">
                <a:latin typeface="Calibri" pitchFamily="34" charset="0"/>
              </a:rPr>
              <a:t>Roodman</a:t>
            </a:r>
            <a:r>
              <a:rPr lang="en-US" sz="2400" dirty="0" smtClean="0">
                <a:latin typeface="Calibri" pitchFamily="34" charset="0"/>
              </a:rPr>
              <a:t>, D. 2011. Fitting fully observed recursive mixed-process models with </a:t>
            </a:r>
            <a:r>
              <a:rPr lang="en-US" sz="2400" dirty="0" err="1" smtClean="0">
                <a:latin typeface="Calibri" pitchFamily="34" charset="0"/>
              </a:rPr>
              <a:t>cmp</a:t>
            </a:r>
            <a:r>
              <a:rPr lang="en-US" sz="2400" dirty="0" smtClean="0">
                <a:latin typeface="Calibri" pitchFamily="34" charset="0"/>
              </a:rPr>
              <a:t>. </a:t>
            </a:r>
            <a:r>
              <a:rPr lang="en-US" sz="2400" dirty="0" err="1" smtClean="0">
                <a:latin typeface="Calibri" pitchFamily="34" charset="0"/>
              </a:rPr>
              <a:t>Stata</a:t>
            </a:r>
            <a:r>
              <a:rPr lang="en-US" sz="2400" dirty="0" smtClean="0">
                <a:latin typeface="Calibri" pitchFamily="34" charset="0"/>
              </a:rPr>
              <a:t> Journal 11: 159-206</a:t>
            </a:r>
          </a:p>
          <a:p>
            <a:endParaRPr lang="en-US" sz="2400" dirty="0" smtClean="0">
              <a:latin typeface="Calibri" pitchFamily="34" charset="0"/>
            </a:endParaRPr>
          </a:p>
          <a:p>
            <a:endParaRPr lang="en-US" sz="2400" dirty="0" smtClean="0">
              <a:latin typeface="Calibri" pitchFamily="34" charset="0"/>
            </a:endParaRPr>
          </a:p>
          <a:p>
            <a:endParaRPr lang="en-US" sz="2400" dirty="0" smtClean="0">
              <a:latin typeface="Calibri" pitchFamily="34" charset="0"/>
            </a:endParaRPr>
          </a:p>
          <a:p>
            <a:endParaRPr lang="en-US" sz="2400" dirty="0" smtClean="0">
              <a:latin typeface="Calibri" pitchFamily="34" charset="0"/>
            </a:endParaRPr>
          </a:p>
          <a:p>
            <a:endParaRPr lang="en-US" sz="2400" dirty="0" smtClean="0">
              <a:latin typeface="Calibri" pitchFamily="34" charset="0"/>
            </a:endParaRPr>
          </a:p>
          <a:p>
            <a:endParaRPr lang="en-US" sz="2400" dirty="0" smtClean="0">
              <a:latin typeface="Calibri" pitchFamily="34" charset="0"/>
            </a:endParaRPr>
          </a:p>
          <a:p>
            <a:endParaRPr lang="en-US" sz="2400" dirty="0" smtClean="0">
              <a:latin typeface="Calibri" pitchFamily="34" charset="0"/>
            </a:endParaRPr>
          </a:p>
          <a:p>
            <a:endParaRPr lang="en-US" sz="2400" dirty="0" smtClean="0">
              <a:latin typeface="Calibri" pitchFamily="34" charset="0"/>
            </a:endParaRPr>
          </a:p>
          <a:p>
            <a:endParaRPr lang="en-US" sz="2400" dirty="0" smtClean="0">
              <a:latin typeface="Calibri" pitchFamily="34" charset="0"/>
            </a:endParaRPr>
          </a:p>
          <a:p>
            <a:endParaRPr lang="en-US" sz="2400" dirty="0" smtClean="0">
              <a:latin typeface="Calibri" pitchFamily="34" charset="0"/>
            </a:endParaRPr>
          </a:p>
          <a:p>
            <a:endParaRPr lang="en-US" sz="2400" dirty="0" smtClean="0">
              <a:latin typeface="Calibri" pitchFamily="34" charset="0"/>
            </a:endParaRPr>
          </a:p>
          <a:p>
            <a:r>
              <a:rPr lang="en-US" sz="2400" dirty="0" smtClean="0">
                <a:latin typeface="Calibri" pitchFamily="34" charset="0"/>
              </a:rPr>
              <a:t> </a:t>
            </a:r>
            <a:endParaRPr lang="en-US" sz="2400" dirty="0">
              <a:latin typeface="Calibri" pitchFamily="34" charset="0"/>
            </a:endParaRPr>
          </a:p>
        </p:txBody>
      </p:sp>
      <p:pic>
        <p:nvPicPr>
          <p:cNvPr id="186" name="Picture 185" descr="SANREM CRSP logo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8755300" y="28270200"/>
            <a:ext cx="1536700" cy="1419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7" name="Picture 2" descr="USAID: From The American People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39434548" y="29119830"/>
            <a:ext cx="2932652" cy="113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8" name="TextBox 187"/>
          <p:cNvSpPr txBox="1"/>
          <p:nvPr/>
        </p:nvSpPr>
        <p:spPr>
          <a:xfrm>
            <a:off x="32308800" y="24307800"/>
            <a:ext cx="18059400" cy="35394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-Reducing the costs of obtaining price information (additional price broadcasting, cellular use, training) could raise producers welfare. 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-Improving transportation alternatives and road quality in the study area could increase quantity sold and facilitate sales in more lucrative markets. 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-Policies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aimed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at increasing market surplus, such as technical assistance, could generate additional sales and provide better market opportunities to farmers, increasing  their income.</a:t>
            </a:r>
          </a:p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Credit programs, easing </a:t>
            </a:r>
            <a:r>
              <a:rPr lang="en-US" sz="3200" smtClean="0">
                <a:latin typeface="Times New Roman" pitchFamily="18" charset="0"/>
                <a:cs typeface="Times New Roman" pitchFamily="18" charset="0"/>
              </a:rPr>
              <a:t>liquidity </a:t>
            </a:r>
            <a:r>
              <a:rPr lang="en-US" sz="3200" smtClean="0">
                <a:latin typeface="Times New Roman" pitchFamily="18" charset="0"/>
                <a:cs typeface="Times New Roman" pitchFamily="18" charset="0"/>
              </a:rPr>
              <a:t>constraints,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could  help farmers adopt more profitable marketing strategies. 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9" name="TextBox 176"/>
          <p:cNvSpPr txBox="1">
            <a:spLocks noChangeArrowheads="1"/>
          </p:cNvSpPr>
          <p:nvPr/>
        </p:nvSpPr>
        <p:spPr bwMode="auto">
          <a:xfrm>
            <a:off x="32308800" y="23545801"/>
            <a:ext cx="18059400" cy="762000"/>
          </a:xfrm>
          <a:prstGeom prst="rect">
            <a:avLst/>
          </a:prstGeom>
          <a:solidFill>
            <a:srgbClr val="8DD1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4400" b="1" dirty="0" smtClean="0">
                <a:latin typeface="Calibri" pitchFamily="34" charset="0"/>
              </a:rPr>
              <a:t>Conclusions </a:t>
            </a:r>
            <a:endParaRPr lang="en-US" sz="4400" b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4994</TotalTime>
  <Words>841</Words>
  <Application>Microsoft Office PowerPoint</Application>
  <PresentationFormat>Custom</PresentationFormat>
  <Paragraphs>193</Paragraphs>
  <Slides>1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Equation</vt:lpstr>
      <vt:lpstr>PowerPoint Presentation</vt:lpstr>
    </vt:vector>
  </TitlesOfParts>
  <Company>Virginia Tech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Catherine Larochelle</dc:creator>
  <cp:lastModifiedBy>Alwang, Jeff</cp:lastModifiedBy>
  <cp:revision>304</cp:revision>
  <dcterms:created xsi:type="dcterms:W3CDTF">2010-05-03T13:42:02Z</dcterms:created>
  <dcterms:modified xsi:type="dcterms:W3CDTF">2012-06-29T18:59:23Z</dcterms:modified>
</cp:coreProperties>
</file>