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Lato" panose="020F0502020204030203" pitchFamily="34" charset="0"/>
      <p:regular r:id="rId28"/>
      <p:bold r:id="rId29"/>
      <p:italic r:id="rId30"/>
      <p:boldItalic r:id="rId31"/>
    </p:embeddedFont>
    <p:embeddedFont>
      <p:font typeface="Montserrat" panose="00000500000000000000" pitchFamily="2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5D3F1C9-6992-410F-AC80-4309819942CC}">
  <a:tblStyle styleId="{C5D3F1C9-6992-410F-AC80-4309819942C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62" y="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ugler, Daniel" userId="e4371c4e-94f4-41bd-94dc-efef56aab7da" providerId="ADAL" clId="{5043EB71-6E16-48DF-BF76-924C2D9EE3CC}"/>
    <pc:docChg chg="modSld">
      <pc:chgData name="Gaugler, Daniel" userId="e4371c4e-94f4-41bd-94dc-efef56aab7da" providerId="ADAL" clId="{5043EB71-6E16-48DF-BF76-924C2D9EE3CC}" dt="2023-12-13T03:02:44.184" v="0" actId="1076"/>
      <pc:docMkLst>
        <pc:docMk/>
      </pc:docMkLst>
      <pc:sldChg chg="modSp mod">
        <pc:chgData name="Gaugler, Daniel" userId="e4371c4e-94f4-41bd-94dc-efef56aab7da" providerId="ADAL" clId="{5043EB71-6E16-48DF-BF76-924C2D9EE3CC}" dt="2023-12-13T03:02:44.184" v="0" actId="1076"/>
        <pc:sldMkLst>
          <pc:docMk/>
          <pc:sldMk cId="0" sldId="265"/>
        </pc:sldMkLst>
        <pc:graphicFrameChg chg="mod">
          <ac:chgData name="Gaugler, Daniel" userId="e4371c4e-94f4-41bd-94dc-efef56aab7da" providerId="ADAL" clId="{5043EB71-6E16-48DF-BF76-924C2D9EE3CC}" dt="2023-12-13T03:02:44.184" v="0" actId="1076"/>
          <ac:graphicFrameMkLst>
            <pc:docMk/>
            <pc:sldMk cId="0" sldId="265"/>
            <ac:graphicFrameMk id="19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7ea0a5eaf0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7ea0a5eaf0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a0070ee3de_0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a0070ee3de_0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a0070ee3de_0_6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a0070ee3de_0_6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a0070ee3de_0_7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a0070ee3de_0_7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7e8d54ccf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7e8d54ccf5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a0070ee3de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a0070ee3de_0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a01ac0c36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a01ac0c36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a01ac0c366_0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a01ac0c366_0_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a01ac0c366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a01ac0c366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a08c60eb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a08c60eb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a24e7bd43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a24e7bd430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7e8d54ccf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7e8d54ccf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a24e7bd43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a24e7bd430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a24e7bd43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a24e7bd430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a24e7bd43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2a24e7bd43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a24e7bd430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a24e7bd430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a24e7bd430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a24e7bd430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a01ac0c36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a01ac0c36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7ea0a5eaf0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7ea0a5eaf0_0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Scalable for handling extensive interconnected data.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Flexible, allowing for easy addition or modification of information.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ea0a5eaf0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ea0a5eaf0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graphs utilize RDF (Resource Description Framework) for interconnected data representation.</a:t>
            </a:r>
            <a:endParaRPr/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assigns URIs to nodes in a graph, structuring information.</a:t>
            </a:r>
            <a:endParaRPr/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statements are used for metadata description and exchange.</a:t>
            </a:r>
            <a:endParaRPr/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imparts semantic meaning to unstructured ETD data.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a0070ee3d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a0070ee3d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a0070ee3de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a0070ee3de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a0070ee3de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a0070ee3de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a0070ee3de_0_6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a0070ee3de_0_6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a0070ee3de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a0070ee3de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754650" y="1697150"/>
            <a:ext cx="4800000" cy="15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33" dirty="0"/>
              <a:t>Team 1: Knowledge Graphs</a:t>
            </a:r>
            <a:endParaRPr sz="2633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 dirty="0"/>
              <a:t>Final Presentation, Fall’23, CS-5604, Information Storage and Retrieval</a:t>
            </a:r>
            <a:endParaRPr sz="165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Lato"/>
                <a:ea typeface="Lato"/>
                <a:cs typeface="Lato"/>
                <a:sym typeface="Lato"/>
              </a:rPr>
              <a:t>Presented On - 11/30/2023</a:t>
            </a:r>
            <a:endParaRPr sz="1650" dirty="0"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5486425" y="3440875"/>
            <a:ext cx="3470700" cy="12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8"/>
              <a:t>Students</a:t>
            </a:r>
            <a:endParaRPr sz="1608"/>
          </a:p>
          <a:p>
            <a:pPr marL="457200" lvl="0" indent="-29876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00"/>
              <a:t>Daniel Gaugler (danielg19@vt.edu)</a:t>
            </a:r>
            <a:endParaRPr sz="1300"/>
          </a:p>
          <a:p>
            <a:pPr marL="457200" lvl="0" indent="-29876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00"/>
              <a:t>Ashish Aggarwal (ashish1702@vt.edu)</a:t>
            </a:r>
            <a:endParaRPr sz="1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8"/>
              <a:t>SME </a:t>
            </a:r>
            <a:endParaRPr sz="1608"/>
          </a:p>
          <a:p>
            <a:pPr marL="457200" lvl="0" indent="-296506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258"/>
              <a:t>Satvik Chekuri (satvikchekuri@vt.edu)</a:t>
            </a:r>
            <a:endParaRPr sz="1258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58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8"/>
              <a:t>Virginia Tech, Blacksburg, VA 24061</a:t>
            </a:r>
            <a:endParaRPr sz="1258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Top-down and Bottom-up Triples</a:t>
            </a:r>
            <a:endParaRPr/>
          </a:p>
        </p:txBody>
      </p:sp>
      <p:sp>
        <p:nvSpPr>
          <p:cNvPr id="194" name="Google Shape;194;p22"/>
          <p:cNvSpPr txBox="1">
            <a:spLocks noGrp="1"/>
          </p:cNvSpPr>
          <p:nvPr>
            <p:ph type="body" idx="1"/>
          </p:nvPr>
        </p:nvSpPr>
        <p:spPr>
          <a:xfrm>
            <a:off x="1297500" y="1097425"/>
            <a:ext cx="7038900" cy="23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The queries we perform can filter for Subject and Predicate but not for the Object. 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Example: We want to find the chapters of a specific ETD.</a:t>
            </a:r>
            <a:endParaRPr sz="15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We could query using the ETD ID as the subject and “hasChapter” as the predicate.</a:t>
            </a:r>
            <a:endParaRPr sz="13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This would return all triples matching this convention,  meaning we could see all the URIs of the chapters in this ETD.</a:t>
            </a:r>
            <a:endParaRPr sz="13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Now say we have a chapter and want to find the entire ETD it belongs to.</a:t>
            </a:r>
            <a:endParaRPr sz="15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We cannot query based on Object value.</a:t>
            </a:r>
            <a:endParaRPr sz="13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So we must create an inverse Triple with a “bottom-up” format. </a:t>
            </a:r>
            <a:endParaRPr sz="1300"/>
          </a:p>
        </p:txBody>
      </p:sp>
      <p:graphicFrame>
        <p:nvGraphicFramePr>
          <p:cNvPr id="195" name="Google Shape;195;p22"/>
          <p:cNvGraphicFramePr/>
          <p:nvPr>
            <p:extLst>
              <p:ext uri="{D42A27DB-BD31-4B8C-83A1-F6EECF244321}">
                <p14:modId xmlns:p14="http://schemas.microsoft.com/office/powerpoint/2010/main" val="2162514758"/>
              </p:ext>
            </p:extLst>
          </p:nvPr>
        </p:nvGraphicFramePr>
        <p:xfrm>
          <a:off x="1012046" y="3745088"/>
          <a:ext cx="7239000" cy="1188630"/>
        </p:xfrm>
        <a:graphic>
          <a:graphicData uri="http://schemas.openxmlformats.org/drawingml/2006/table">
            <a:tbl>
              <a:tblPr>
                <a:noFill/>
                <a:tableStyleId>{C5D3F1C9-6992-410F-AC80-4309819942CC}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lt1"/>
                          </a:solidFill>
                        </a:rPr>
                        <a:t>Subject</a:t>
                      </a:r>
                      <a:endParaRPr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Predicate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Object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ETD ID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hasChapter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Chapter ID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Chapter ID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chapterOf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chemeClr val="lt1"/>
                          </a:solidFill>
                        </a:rPr>
                        <a:t>ETD ID</a:t>
                      </a:r>
                      <a:endParaRPr dirty="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Top-down and Bottom-up Triples</a:t>
            </a:r>
            <a:endParaRPr/>
          </a:p>
        </p:txBody>
      </p:sp>
      <p:sp>
        <p:nvSpPr>
          <p:cNvPr id="201" name="Google Shape;201;p23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31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This means for every relationship we must store two sets of triples:</a:t>
            </a:r>
            <a:endParaRPr/>
          </a:p>
        </p:txBody>
      </p:sp>
      <p:pic>
        <p:nvPicPr>
          <p:cNvPr id="202" name="Google Shape;20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8376" y="1906122"/>
            <a:ext cx="4051149" cy="1331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8375" y="3420825"/>
            <a:ext cx="4027254" cy="133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Analysis of Generated Triples</a:t>
            </a:r>
            <a:endParaRPr/>
          </a:p>
        </p:txBody>
      </p:sp>
      <p:sp>
        <p:nvSpPr>
          <p:cNvPr id="209" name="Google Shape;209;p2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46008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Total of 95k triples generated for ~160 ETDs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These are the counts for each type of predicate that can occur in an ETD.</a:t>
            </a:r>
            <a:endParaRPr/>
          </a:p>
        </p:txBody>
      </p:sp>
      <p:pic>
        <p:nvPicPr>
          <p:cNvPr id="210" name="Google Shape;21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2025" y="120163"/>
            <a:ext cx="1957100" cy="4903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/>
          <p:nvPr/>
        </p:nvSpPr>
        <p:spPr>
          <a:xfrm>
            <a:off x="7145525" y="3153750"/>
            <a:ext cx="1542300" cy="1516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Virtuoso - Graph Database</a:t>
            </a:r>
            <a:endParaRPr/>
          </a:p>
        </p:txBody>
      </p:sp>
      <p:sp>
        <p:nvSpPr>
          <p:cNvPr id="217" name="Google Shape;217;p25"/>
          <p:cNvSpPr txBox="1">
            <a:spLocks noGrp="1"/>
          </p:cNvSpPr>
          <p:nvPr>
            <p:ph type="body" idx="1"/>
          </p:nvPr>
        </p:nvSpPr>
        <p:spPr>
          <a:xfrm>
            <a:off x="1297500" y="1274875"/>
            <a:ext cx="7038900" cy="154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Virtuoso is a high-performance, scalable, and extensible triple store and graph database. It's designed to handle large-scale RDF data and is widely used in the context of the Semantic Web and Linked Data.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For our purposes we will use it for RDF Triple Store: Virtuoso is primarily known for its ability to store and query RDF triples, making it a crucial tool for managing Semantic Web data.</a:t>
            </a:r>
            <a:endParaRPr/>
          </a:p>
        </p:txBody>
      </p:sp>
      <p:pic>
        <p:nvPicPr>
          <p:cNvPr id="218" name="Google Shape;21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5525" y="3140950"/>
            <a:ext cx="1542400" cy="154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Store Triples in Virtuoso</a:t>
            </a:r>
            <a:endParaRPr/>
          </a:p>
        </p:txBody>
      </p:sp>
      <p:sp>
        <p:nvSpPr>
          <p:cNvPr id="224" name="Google Shape;224;p26"/>
          <p:cNvSpPr txBox="1">
            <a:spLocks noGrp="1"/>
          </p:cNvSpPr>
          <p:nvPr>
            <p:ph type="body" idx="1"/>
          </p:nvPr>
        </p:nvSpPr>
        <p:spPr>
          <a:xfrm>
            <a:off x="1364725" y="1190525"/>
            <a:ext cx="7038900" cy="15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Virtuoso deployed on Endeavour container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Successfully uploaded RDF triples into Virtuoso</a:t>
            </a:r>
            <a:endParaRPr sz="12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Allows for uploaded triples to be queryable via SPARQL</a:t>
            </a:r>
            <a:endParaRPr sz="14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We can query by subject, predicate, or object or any combination of them using </a:t>
            </a:r>
            <a:r>
              <a:rPr lang="en" sz="1200" i="1"/>
              <a:t>filters</a:t>
            </a:r>
            <a:r>
              <a:rPr lang="en" sz="1200"/>
              <a:t> in SPARQL.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400"/>
              <a:t>Successfully uploaded RDF triples of 200 ETDs into Virtuoso</a:t>
            </a:r>
            <a:endParaRPr sz="1200"/>
          </a:p>
        </p:txBody>
      </p:sp>
      <p:pic>
        <p:nvPicPr>
          <p:cNvPr id="225" name="Google Shape;22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675" y="2985100"/>
            <a:ext cx="6688937" cy="1949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SPARQL Examples</a:t>
            </a:r>
            <a:endParaRPr/>
          </a:p>
        </p:txBody>
      </p:sp>
      <p:pic>
        <p:nvPicPr>
          <p:cNvPr id="231" name="Google Shape;23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650" y="2320975"/>
            <a:ext cx="3691293" cy="91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7"/>
          <p:cNvPicPr preferRelativeResize="0"/>
          <p:nvPr/>
        </p:nvPicPr>
        <p:blipFill rotWithShape="1">
          <a:blip r:embed="rId4">
            <a:alphaModFix/>
          </a:blip>
          <a:srcRect b="7089"/>
          <a:stretch/>
        </p:blipFill>
        <p:spPr>
          <a:xfrm>
            <a:off x="5234050" y="1703676"/>
            <a:ext cx="3478400" cy="153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7"/>
          <p:cNvSpPr txBox="1"/>
          <p:nvPr/>
        </p:nvSpPr>
        <p:spPr>
          <a:xfrm>
            <a:off x="752500" y="3352850"/>
            <a:ext cx="3009600" cy="4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Fetch all relationships for the mentioned ETD ID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4" name="Google Shape;234;p27"/>
          <p:cNvSpPr txBox="1"/>
          <p:nvPr/>
        </p:nvSpPr>
        <p:spPr>
          <a:xfrm>
            <a:off x="5715500" y="3376525"/>
            <a:ext cx="2515500" cy="3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Fetch all ETDs that have “title” predicate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URI Resolution Service</a:t>
            </a:r>
            <a:endParaRPr/>
          </a:p>
        </p:txBody>
      </p:sp>
      <p:sp>
        <p:nvSpPr>
          <p:cNvPr id="240" name="Google Shape;240;p28"/>
          <p:cNvSpPr txBox="1">
            <a:spLocks noGrp="1"/>
          </p:cNvSpPr>
          <p:nvPr>
            <p:ph type="body" idx="1"/>
          </p:nvPr>
        </p:nvSpPr>
        <p:spPr>
          <a:xfrm>
            <a:off x="1297500" y="996700"/>
            <a:ext cx="7038900" cy="20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200"/>
              <a:t>This web service resolves URIs which are returned as part of the SPARQL query. The user can click on the URI and they will be redirected to a webpage that contains supplemental information.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This is a RESTful service with 3 main routes:</a:t>
            </a:r>
            <a:endParaRPr sz="12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/>
              <a:t>v1/etd/:etdId/meta/:metaProp</a:t>
            </a:r>
            <a:endParaRPr sz="1000"/>
          </a:p>
          <a:p>
            <a:pPr marL="1371600" lvl="2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This route fetches data from the “metadata” table of PostgreSQL.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/>
              <a:t>v1/objects/:objectId</a:t>
            </a:r>
            <a:endParaRPr sz="1000"/>
          </a:p>
          <a:p>
            <a:pPr marL="1371600" lvl="2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This route fetches data from the “objects” table of PostgreSQL.</a:t>
            </a:r>
            <a:endParaRPr sz="1000"/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/>
              <a:t>v1/predicate/:predicateName</a:t>
            </a:r>
            <a:endParaRPr sz="1000"/>
          </a:p>
          <a:p>
            <a:pPr marL="1371600" lvl="2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■"/>
            </a:pPr>
            <a:r>
              <a:rPr lang="en" sz="1000"/>
              <a:t>This route fetches data from a JSON stored in server.</a:t>
            </a:r>
            <a:endParaRPr sz="10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The domain of the service is - https://etdkb.endeavour.cs.vt.edu/</a:t>
            </a:r>
            <a:endParaRPr sz="12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200"/>
          </a:p>
        </p:txBody>
      </p:sp>
      <p:pic>
        <p:nvPicPr>
          <p:cNvPr id="241" name="Google Shape;24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3849" y="3339525"/>
            <a:ext cx="5603201" cy="167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9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Architecture </a:t>
            </a:r>
            <a:endParaRPr sz="2150"/>
          </a:p>
        </p:txBody>
      </p:sp>
      <p:pic>
        <p:nvPicPr>
          <p:cNvPr id="247" name="Google Shape;24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6725" y="929225"/>
            <a:ext cx="4450550" cy="385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53" name="Google Shape;253;p30"/>
          <p:cNvSpPr txBox="1">
            <a:spLocks noGrp="1"/>
          </p:cNvSpPr>
          <p:nvPr>
            <p:ph type="body" idx="1"/>
          </p:nvPr>
        </p:nvSpPr>
        <p:spPr>
          <a:xfrm>
            <a:off x="1297500" y="1121325"/>
            <a:ext cx="7038900" cy="359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Object detection was only completed for a set of 200 ETDs;  future researchers shall work on performing OD and generating XML files for all the 500K ETDs.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To also consider the page images being generated for each ETD by Team3 and later their XML files. 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Expand the triple extraction and ingestion process to Virtuoso DB for the remaining ETD XML files in the collection (500K).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Enhance the URI resolution service UI.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Build a custom UI integrated with Search interface to query the ETD RDF graph without the end-user needing to enter SPARQL queries in Virtuoso interface. 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Extract entities from the textual objects of ETDs using NER methods to build a finer grained KG.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Kafka implementation could not be completed due to delays within other teams. We manually utilised a set of dummy 200 ETD XMLs provided to us.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Automate the pipeline for triple extraction and ingestion into Virtuoso DB.</a:t>
            </a:r>
            <a:endParaRPr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Step 1</a:t>
            </a:r>
            <a:endParaRPr/>
          </a:p>
        </p:txBody>
      </p:sp>
      <p:sp>
        <p:nvSpPr>
          <p:cNvPr id="259" name="Google Shape;259;p31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Example SPARQL query that queries by predicate</a:t>
            </a:r>
            <a:endParaRPr/>
          </a:p>
        </p:txBody>
      </p:sp>
      <p:pic>
        <p:nvPicPr>
          <p:cNvPr id="260" name="Google Shape;26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6725" y="1733975"/>
            <a:ext cx="6531850" cy="271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1"/>
          </p:nvPr>
        </p:nvSpPr>
        <p:spPr>
          <a:xfrm>
            <a:off x="1095075" y="1190475"/>
            <a:ext cx="7241400" cy="36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Within an ETD, there are many data elements such as:</a:t>
            </a:r>
            <a:endParaRPr sz="1700"/>
          </a:p>
          <a:p>
            <a:pPr marL="914400" lvl="1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700"/>
              <a:t>Document metadata</a:t>
            </a:r>
            <a:endParaRPr sz="1700"/>
          </a:p>
          <a:p>
            <a:pPr marL="914400" lvl="1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700"/>
              <a:t>Chapters</a:t>
            </a:r>
            <a:endParaRPr sz="1700"/>
          </a:p>
          <a:p>
            <a:pPr marL="914400" lvl="1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700"/>
              <a:t>Tables</a:t>
            </a:r>
            <a:endParaRPr sz="1700"/>
          </a:p>
          <a:p>
            <a:pPr marL="914400" lvl="1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700"/>
              <a:t>Figures</a:t>
            </a:r>
            <a:endParaRPr sz="1700"/>
          </a:p>
          <a:p>
            <a:pPr marL="914400" lvl="1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700"/>
              <a:t>etc.</a:t>
            </a:r>
            <a:endParaRPr sz="1700"/>
          </a:p>
          <a:p>
            <a:pPr marL="457200" lvl="0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Currently even with these objects stored in the database there is no  effective way to determine the relationships between them.</a:t>
            </a:r>
            <a:endParaRPr sz="1700"/>
          </a:p>
          <a:p>
            <a:pPr marL="914400" lvl="1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700"/>
              <a:t>There is not process to iterate through these elements even if they are closely related.</a:t>
            </a:r>
            <a:endParaRPr sz="1700"/>
          </a:p>
          <a:p>
            <a:pPr marL="914400" lvl="1" indent="-328453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700"/>
              <a:t>For example: the caption of a given figure,  the chapter the figure and caption are located in, or even the ETD the elements originated from</a:t>
            </a:r>
            <a:endParaRPr sz="1700"/>
          </a:p>
          <a:p>
            <a:pPr marL="457200" lvl="0" indent="-322580" algn="l" rtl="0">
              <a:spcBef>
                <a:spcPts val="0"/>
              </a:spcBef>
              <a:spcAft>
                <a:spcPts val="0"/>
              </a:spcAft>
              <a:buSzPct val="94117"/>
              <a:buChar char="●"/>
            </a:pPr>
            <a:r>
              <a:rPr lang="en" sz="1700"/>
              <a:t>Our team will be creating knowledge graphs to help build these relationships </a:t>
            </a:r>
            <a:endParaRPr sz="1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Step 2</a:t>
            </a:r>
            <a:endParaRPr/>
          </a:p>
        </p:txBody>
      </p:sp>
      <p:sp>
        <p:nvSpPr>
          <p:cNvPr id="266" name="Google Shape;266;p32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Example SPARQL query that queries by subject</a:t>
            </a:r>
            <a:endParaRPr/>
          </a:p>
        </p:txBody>
      </p:sp>
      <p:pic>
        <p:nvPicPr>
          <p:cNvPr id="267" name="Google Shape;26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6725" y="1745201"/>
            <a:ext cx="6736026" cy="2782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Step 3</a:t>
            </a:r>
            <a:endParaRPr/>
          </a:p>
        </p:txBody>
      </p:sp>
      <p:sp>
        <p:nvSpPr>
          <p:cNvPr id="273" name="Google Shape;273;p33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Example SPARQL query that queries by both predicate and subject</a:t>
            </a:r>
            <a:endParaRPr/>
          </a:p>
        </p:txBody>
      </p:sp>
      <p:pic>
        <p:nvPicPr>
          <p:cNvPr id="274" name="Google Shape;27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5301" y="1711450"/>
            <a:ext cx="6794501" cy="2823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Step 4</a:t>
            </a:r>
            <a:endParaRPr/>
          </a:p>
        </p:txBody>
      </p:sp>
      <p:sp>
        <p:nvSpPr>
          <p:cNvPr id="280" name="Google Shape;280;p34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Results of the query by both subject and predicate</a:t>
            </a:r>
            <a:endParaRPr/>
          </a:p>
        </p:txBody>
      </p:sp>
      <p:pic>
        <p:nvPicPr>
          <p:cNvPr id="281" name="Google Shape;28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950" y="1901025"/>
            <a:ext cx="7808077" cy="2318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Step 5</a:t>
            </a:r>
            <a:endParaRPr/>
          </a:p>
        </p:txBody>
      </p:sp>
      <p:sp>
        <p:nvSpPr>
          <p:cNvPr id="287" name="Google Shape;287;p35"/>
          <p:cNvSpPr txBox="1">
            <a:spLocks noGrp="1"/>
          </p:cNvSpPr>
          <p:nvPr>
            <p:ph type="body" idx="1"/>
          </p:nvPr>
        </p:nvSpPr>
        <p:spPr>
          <a:xfrm>
            <a:off x="1297500" y="136542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URI  resolution of an example predicate: “hasFigure”</a:t>
            </a:r>
            <a:endParaRPr/>
          </a:p>
        </p:txBody>
      </p:sp>
      <p:pic>
        <p:nvPicPr>
          <p:cNvPr id="288" name="Google Shape;28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9975" y="2027473"/>
            <a:ext cx="7616425" cy="1811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Step 6</a:t>
            </a:r>
            <a:endParaRPr/>
          </a:p>
        </p:txBody>
      </p:sp>
      <p:sp>
        <p:nvSpPr>
          <p:cNvPr id="294" name="Google Shape;294;p36"/>
          <p:cNvSpPr txBox="1">
            <a:spLocks noGrp="1"/>
          </p:cNvSpPr>
          <p:nvPr>
            <p:ph type="body" idx="1"/>
          </p:nvPr>
        </p:nvSpPr>
        <p:spPr>
          <a:xfrm>
            <a:off x="1297500" y="12306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URI resolution of an example abstract</a:t>
            </a:r>
            <a:endParaRPr/>
          </a:p>
        </p:txBody>
      </p:sp>
      <p:pic>
        <p:nvPicPr>
          <p:cNvPr id="295" name="Google Shape;29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740054"/>
            <a:ext cx="6190175" cy="283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7"/>
          <p:cNvSpPr txBox="1">
            <a:spLocks noGrp="1"/>
          </p:cNvSpPr>
          <p:nvPr>
            <p:ph type="body" idx="1"/>
          </p:nvPr>
        </p:nvSpPr>
        <p:spPr>
          <a:xfrm>
            <a:off x="3773400" y="2320950"/>
            <a:ext cx="1597200" cy="5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935"/>
              <a:buNone/>
            </a:pPr>
            <a:r>
              <a:rPr lang="en" sz="1904"/>
              <a:t>Thank you!</a:t>
            </a:r>
            <a:endParaRPr sz="1904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Knowledge Graphs</a:t>
            </a:r>
            <a:endParaRPr/>
          </a:p>
        </p:txBody>
      </p:sp>
      <p:sp>
        <p:nvSpPr>
          <p:cNvPr id="147" name="Google Shape;147;p15"/>
          <p:cNvSpPr txBox="1">
            <a:spLocks noGrp="1"/>
          </p:cNvSpPr>
          <p:nvPr>
            <p:ph type="body" idx="1"/>
          </p:nvPr>
        </p:nvSpPr>
        <p:spPr>
          <a:xfrm>
            <a:off x="361625" y="1488100"/>
            <a:ext cx="4571700" cy="34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Knowledge graphs are structured data representations for computer processing.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Knowledge graphs are composed of nodes (entities) and edges (relationships).</a:t>
            </a:r>
            <a:endParaRPr sz="16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Nodes and edges have unique identifiers (e.g., URIs).</a:t>
            </a:r>
            <a:endParaRPr sz="14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Knowledge graphs utilize RDF (Resource Description Framework) for interconnected data representation.</a:t>
            </a:r>
            <a:endParaRPr sz="1600"/>
          </a:p>
        </p:txBody>
      </p:sp>
      <p:sp>
        <p:nvSpPr>
          <p:cNvPr id="148" name="Google Shape;148;p1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225" y="1538075"/>
            <a:ext cx="3961599" cy="294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triple</a:t>
            </a:r>
            <a:endParaRPr/>
          </a:p>
        </p:txBody>
      </p:sp>
      <p:sp>
        <p:nvSpPr>
          <p:cNvPr id="155" name="Google Shape;155;p16"/>
          <p:cNvSpPr txBox="1">
            <a:spLocks noGrp="1"/>
          </p:cNvSpPr>
          <p:nvPr>
            <p:ph type="body" idx="1"/>
          </p:nvPr>
        </p:nvSpPr>
        <p:spPr>
          <a:xfrm>
            <a:off x="976800" y="1201225"/>
            <a:ext cx="73596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RDF (Resource Description Framework) triples are the basic building blocks of data in the Semantic Web. 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Each RDF triple consists of three parts: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Subject: This represents the resource being described. In other words the subject is what the information is about.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Predicate: This represents the property or relationship between the subject and the object. Like the subject, it is represented by a URI within our system. The predicate defines the kind of information being expressed such as title of, chapter of, cited by, etc.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Object: This represents the value of the property or relationship. It can be a URI or a literal value (like a string or a number). The object is what the subject’s property is related to.</a:t>
            </a:r>
            <a:endParaRPr/>
          </a:p>
        </p:txBody>
      </p:sp>
      <p:pic>
        <p:nvPicPr>
          <p:cNvPr id="156" name="Google Shape;15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9883" y="3735550"/>
            <a:ext cx="4004225" cy="107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Triple Example</a:t>
            </a:r>
            <a:endParaRPr/>
          </a:p>
        </p:txBody>
      </p:sp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138" y="1822451"/>
            <a:ext cx="7497723" cy="246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Triple Schema</a:t>
            </a:r>
            <a:endParaRPr/>
          </a:p>
        </p:txBody>
      </p:sp>
      <p:sp>
        <p:nvSpPr>
          <p:cNvPr id="168" name="Google Shape;168;p18"/>
          <p:cNvSpPr txBox="1">
            <a:spLocks noGrp="1"/>
          </p:cNvSpPr>
          <p:nvPr>
            <p:ph type="body" idx="1"/>
          </p:nvPr>
        </p:nvSpPr>
        <p:spPr>
          <a:xfrm>
            <a:off x="1297500" y="101727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Total of 49 types of unique RDF triples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Number of RDF triples per ETD roughly 600 unique entries</a:t>
            </a:r>
            <a:endParaRPr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Schema can essentially be broken down into 3 types: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Firstly, the ETD storing metadata (simplified):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graphicFrame>
        <p:nvGraphicFramePr>
          <p:cNvPr id="169" name="Google Shape;169;p18"/>
          <p:cNvGraphicFramePr/>
          <p:nvPr/>
        </p:nvGraphicFramePr>
        <p:xfrm>
          <a:off x="2320613" y="2082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{C5D3F1C9-6992-410F-AC80-4309819942CC}</a:tableStyleId>
              </a:tblPr>
              <a:tblGrid>
                <a:gridCol w="135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5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5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 u="sng">
                          <a:solidFill>
                            <a:schemeClr val="lt1"/>
                          </a:solidFill>
                        </a:rPr>
                        <a:t>Subject</a:t>
                      </a:r>
                      <a:endParaRPr sz="900" b="1" u="sng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 u="sng">
                          <a:solidFill>
                            <a:schemeClr val="lt1"/>
                          </a:solidFill>
                        </a:rPr>
                        <a:t>Predicate</a:t>
                      </a:r>
                      <a:endParaRPr sz="900" b="1" u="sng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 u="sng">
                          <a:solidFill>
                            <a:schemeClr val="lt1"/>
                          </a:solidFill>
                        </a:rPr>
                        <a:t>Object</a:t>
                      </a:r>
                      <a:endParaRPr sz="900" b="1" u="sng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ETD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hasTitle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Title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ETD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hasAuthor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Author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ETD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publishedOn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Date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ETD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publishedBy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University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ETD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committeeMember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Committee Member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ETD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degreeType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Degree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ETD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academicDiscipline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Department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Triple Schema (continued)</a:t>
            </a:r>
            <a:endParaRPr/>
          </a:p>
        </p:txBody>
      </p:sp>
      <p:sp>
        <p:nvSpPr>
          <p:cNvPr id="175" name="Google Shape;175;p19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34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Secondly, the ETD storing chapters, abstracts, and table of contents</a:t>
            </a:r>
            <a:endParaRPr sz="1500"/>
          </a:p>
          <a:p>
            <a:pPr marL="914400" lvl="1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These values are stored as related to the ETD and contain other elements as well</a:t>
            </a:r>
            <a:endParaRPr sz="1300"/>
          </a:p>
          <a:p>
            <a:pPr marL="457200" lvl="0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Thirdly, the chapters, abstracts, and table of contents storing elements that are located within them.</a:t>
            </a:r>
            <a:endParaRPr sz="1500"/>
          </a:p>
          <a:p>
            <a:pPr marL="914400" lvl="1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For the abstract and table of contents this is mostly just storing the text of the abstract and table of contents.</a:t>
            </a:r>
            <a:endParaRPr sz="1300"/>
          </a:p>
          <a:p>
            <a:pPr marL="914400" lvl="1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For the chapter this includes storing:</a:t>
            </a:r>
            <a:endParaRPr sz="1300"/>
          </a:p>
          <a:p>
            <a:pPr marL="137160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Sections</a:t>
            </a:r>
            <a:endParaRPr sz="1300"/>
          </a:p>
          <a:p>
            <a:pPr marL="137160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Paragraphs</a:t>
            </a:r>
            <a:endParaRPr sz="1300"/>
          </a:p>
          <a:p>
            <a:pPr marL="137160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Figures</a:t>
            </a:r>
            <a:endParaRPr sz="1300"/>
          </a:p>
          <a:p>
            <a:pPr marL="137160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Equations</a:t>
            </a:r>
            <a:endParaRPr sz="1300"/>
          </a:p>
          <a:p>
            <a:pPr marL="137160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Tables</a:t>
            </a:r>
            <a:endParaRPr sz="1300"/>
          </a:p>
          <a:p>
            <a:pPr marL="137160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Footnotes</a:t>
            </a:r>
            <a:endParaRPr sz="1300"/>
          </a:p>
          <a:p>
            <a:pPr marL="1371600" lvl="2" indent="-3111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lang="en" sz="1300"/>
              <a:t>etc.</a:t>
            </a:r>
            <a:endParaRPr sz="1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Schema Diagram</a:t>
            </a:r>
            <a:endParaRPr/>
          </a:p>
        </p:txBody>
      </p:sp>
      <p:pic>
        <p:nvPicPr>
          <p:cNvPr id="181" name="Google Shape;18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2375" y="1022575"/>
            <a:ext cx="3955825" cy="39345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ETD to RDF Triples Script</a:t>
            </a:r>
            <a:endParaRPr/>
          </a:p>
        </p:txBody>
      </p:sp>
      <p:sp>
        <p:nvSpPr>
          <p:cNvPr id="187" name="Google Shape;187;p21"/>
          <p:cNvSpPr txBox="1">
            <a:spLocks noGrp="1"/>
          </p:cNvSpPr>
          <p:nvPr>
            <p:ph type="body" idx="1"/>
          </p:nvPr>
        </p:nvSpPr>
        <p:spPr>
          <a:xfrm>
            <a:off x="1297500" y="1212800"/>
            <a:ext cx="7038900" cy="308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Currently Python script that parses XML file representing the ETD</a:t>
            </a:r>
            <a:endParaRPr sz="15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Extracts the necessary triples from the file</a:t>
            </a:r>
            <a:endParaRPr sz="13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Used on 200 ETDs provided to us from the object detection of Team 3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Stores objects in the triple as URIs; example of a chapter being stored: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457200" lvl="0" indent="-323850" algn="l" rtl="0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The first box is the URI of the ETD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The second box is the URI of the “hasChapter” predicate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The third box is the URI of the Chapter itself</a:t>
            </a:r>
            <a:endParaRPr sz="1500"/>
          </a:p>
        </p:txBody>
      </p:sp>
      <p:graphicFrame>
        <p:nvGraphicFramePr>
          <p:cNvPr id="188" name="Google Shape;188;p21"/>
          <p:cNvGraphicFramePr/>
          <p:nvPr/>
        </p:nvGraphicFramePr>
        <p:xfrm>
          <a:off x="1297500" y="2506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{C5D3F1C9-6992-410F-AC80-4309819942CC}</a:tableStyleId>
              </a:tblPr>
              <a:tblGrid>
                <a:gridCol w="214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9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50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3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http://etdkb.endeavour.cs.vt.edu/v1/objects/6384265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http://etdkb.endeavour.cs.vt.edu/v1/predicate/chapterOf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3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http://etdkb.endeavour.cs.vt.edu/v1/objects/6384228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1385</Words>
  <Application>Microsoft Office PowerPoint</Application>
  <PresentationFormat>On-screen Show (16:9)</PresentationFormat>
  <Paragraphs>162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Montserrat</vt:lpstr>
      <vt:lpstr>Lato</vt:lpstr>
      <vt:lpstr>Arial</vt:lpstr>
      <vt:lpstr>Focus</vt:lpstr>
      <vt:lpstr>Team 1: Knowledge Graphs Final Presentation, Fall’23, CS-5604, Information Storage and Retrieval Presented On - 11/30/2023</vt:lpstr>
      <vt:lpstr>Introduction</vt:lpstr>
      <vt:lpstr>What are Knowledge Graphs</vt:lpstr>
      <vt:lpstr>RDF triple</vt:lpstr>
      <vt:lpstr>RDF Triple Example</vt:lpstr>
      <vt:lpstr>RDF Triple Schema</vt:lpstr>
      <vt:lpstr>RDF Triple Schema (continued)</vt:lpstr>
      <vt:lpstr>Schema Diagram</vt:lpstr>
      <vt:lpstr>ETD to RDF Triples Script</vt:lpstr>
      <vt:lpstr>Top-down and Bottom-up Triples</vt:lpstr>
      <vt:lpstr>Top-down and Bottom-up Triples</vt:lpstr>
      <vt:lpstr>Analysis of Generated Triples</vt:lpstr>
      <vt:lpstr>Virtuoso - Graph Database</vt:lpstr>
      <vt:lpstr>Store Triples in Virtuoso</vt:lpstr>
      <vt:lpstr>SPARQL Examples</vt:lpstr>
      <vt:lpstr>URI Resolution Service</vt:lpstr>
      <vt:lpstr>System Architecture </vt:lpstr>
      <vt:lpstr>Future Work</vt:lpstr>
      <vt:lpstr>Demo Step 1</vt:lpstr>
      <vt:lpstr>Demo Step 2</vt:lpstr>
      <vt:lpstr>Demo Step 3</vt:lpstr>
      <vt:lpstr>Demo Step 4</vt:lpstr>
      <vt:lpstr>Demo Step 5</vt:lpstr>
      <vt:lpstr>Demo Step 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1: Knowledge Graphs Final Presentation, Fall’23, CS-5604, Information Storage and Retrieval Presented On - 11/30/2023</dc:title>
  <cp:lastModifiedBy>Gaugler, Daniel</cp:lastModifiedBy>
  <cp:revision>1</cp:revision>
  <dcterms:modified xsi:type="dcterms:W3CDTF">2023-12-13T03:02:53Z</dcterms:modified>
</cp:coreProperties>
</file>