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oboto"/>
      <p:regular r:id="rId19"/>
      <p:bold r:id="rId20"/>
      <p:italic r:id="rId21"/>
      <p:boldItalic r:id="rId22"/>
    </p:embeddedFont>
    <p:embeddedFont>
      <p:font typeface="Montserrat"/>
      <p:regular r:id="rId23"/>
      <p:bold r:id="rId24"/>
      <p:italic r:id="rId25"/>
      <p:boldItalic r:id="rId26"/>
    </p:embeddedFont>
    <p:embeddedFont>
      <p:font typeface="Lat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22" Type="http://schemas.openxmlformats.org/officeDocument/2006/relationships/font" Target="fonts/Roboto-boldItalic.fntdata"/><Relationship Id="rId21" Type="http://schemas.openxmlformats.org/officeDocument/2006/relationships/font" Target="fonts/Roboto-italic.fntdata"/><Relationship Id="rId24" Type="http://schemas.openxmlformats.org/officeDocument/2006/relationships/font" Target="fonts/Montserrat-bold.fntdata"/><Relationship Id="rId23" Type="http://schemas.openxmlformats.org/officeDocument/2006/relationships/font" Target="fonts/Montserrat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boldItalic.fntdata"/><Relationship Id="rId25" Type="http://schemas.openxmlformats.org/officeDocument/2006/relationships/font" Target="fonts/Montserrat-italic.fntdata"/><Relationship Id="rId28" Type="http://schemas.openxmlformats.org/officeDocument/2006/relationships/font" Target="fonts/Lato-bold.fntdata"/><Relationship Id="rId27" Type="http://schemas.openxmlformats.org/officeDocument/2006/relationships/font" Target="fonts/La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La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f87997393_0_7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f87997393_0_7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1fb3944088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1fb3944088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11fb3944088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11fb3944088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1139715032b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1139715032b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0e15936831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10e15936831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264eb5a8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264eb5a8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264eb5a8d0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264eb5a8d0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264eb5a8d0_0_4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1264eb5a8d0_0_4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264eb5a8d0_0_7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264eb5a8d0_0_7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264eb5a8d0_0_7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1264eb5a8d0_0_7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11fb394408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11fb394408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1264eb5a8d0_0_10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1264eb5a8d0_0_10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264eb5a8d0_0_10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1264eb5a8d0_0_10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ffset_comp_406605.jpg" id="10" name="Google Shape;10;p2"/>
          <p:cNvPicPr preferRelativeResize="0"/>
          <p:nvPr/>
        </p:nvPicPr>
        <p:blipFill rotWithShape="1">
          <a:blip r:embed="rId2">
            <a:alphaModFix amt="66000"/>
          </a:blip>
          <a:srcRect b="39565" l="20991" r="40112" t="2690"/>
          <a:stretch/>
        </p:blipFill>
        <p:spPr>
          <a:xfrm>
            <a:off x="0" y="0"/>
            <a:ext cx="5157900" cy="5143500"/>
          </a:xfrm>
          <a:prstGeom prst="rtTriangle">
            <a:avLst/>
          </a:prstGeom>
          <a:noFill/>
          <a:ln>
            <a:noFill/>
          </a:ln>
        </p:spPr>
      </p:pic>
      <p:pic>
        <p:nvPicPr>
          <p:cNvPr descr="offset_comp_342327_edtied.jpg" id="11" name="Google Shape;11;p2"/>
          <p:cNvPicPr preferRelativeResize="0"/>
          <p:nvPr/>
        </p:nvPicPr>
        <p:blipFill rotWithShape="1">
          <a:blip r:embed="rId3">
            <a:alphaModFix amt="31000"/>
          </a:blip>
          <a:srcRect b="11297" l="14009" r="43289" t="35833"/>
          <a:stretch/>
        </p:blipFill>
        <p:spPr>
          <a:xfrm rot="10800000">
            <a:off x="6976800" y="-25"/>
            <a:ext cx="2167200" cy="2012700"/>
          </a:xfrm>
          <a:prstGeom prst="rtTriangle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2"/>
          <p:cNvSpPr/>
          <p:nvPr/>
        </p:nvSpPr>
        <p:spPr>
          <a:xfrm rot="-5400000">
            <a:off x="5846" y="-4836"/>
            <a:ext cx="2291400" cy="2300100"/>
          </a:xfrm>
          <a:prstGeom prst="diagStrip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 flipH="1">
            <a:off x="652821" y="576768"/>
            <a:ext cx="2300100" cy="2291400"/>
          </a:xfrm>
          <a:prstGeom prst="diagStripe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1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1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1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1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0" name="Google Shape;140;p11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141" name="Google Shape;141;p11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1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1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1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1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1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1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1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1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11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1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1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1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1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1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11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11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11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9" name="Google Shape;159;p11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0" name="Google Shape;16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2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2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2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2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6" name="Google Shape;166;p12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67" name="Google Shape;167;p12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2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9" name="Google Shape;169;p12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0" name="Google Shape;170;p12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71" name="Google Shape;171;p12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2" name="Google Shape;172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13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75" name="Google Shape;175;p13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13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7" name="Google Shape;177;p13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78" name="Google Shape;17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9" name="Google Shape;179;p13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3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3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3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oogle Shape;184;p14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85" name="Google Shape;185;p14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4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4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4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4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4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14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14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14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14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14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14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14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4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14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4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14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14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3" name="Google Shape;203;p14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204" name="Google Shape;204;p14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05" name="Google Shape;20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6" name="Google Shape;206;p14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4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4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4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_alt3">
  <p:cSld name="TITLE_AND_BODY_1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ffset_comp_343059.jpg" id="213" name="Google Shape;213;p16"/>
          <p:cNvPicPr preferRelativeResize="0"/>
          <p:nvPr/>
        </p:nvPicPr>
        <p:blipFill rotWithShape="1">
          <a:blip r:embed="rId2">
            <a:alphaModFix amt="80000"/>
          </a:blip>
          <a:srcRect b="25870" l="30474" r="30474" t="11955"/>
          <a:stretch/>
        </p:blipFill>
        <p:spPr>
          <a:xfrm rot="-5400000">
            <a:off x="113630" y="-105700"/>
            <a:ext cx="5142300" cy="5364300"/>
          </a:xfrm>
          <a:prstGeom prst="diagStripe">
            <a:avLst>
              <a:gd fmla="val 50343" name="adj"/>
            </a:avLst>
          </a:prstGeom>
          <a:noFill/>
          <a:ln>
            <a:noFill/>
          </a:ln>
        </p:spPr>
      </p:pic>
      <p:sp>
        <p:nvSpPr>
          <p:cNvPr id="214" name="Google Shape;214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15" name="Google Shape;215;p16"/>
          <p:cNvSpPr txBox="1"/>
          <p:nvPr>
            <p:ph idx="1" type="body"/>
          </p:nvPr>
        </p:nvSpPr>
        <p:spPr>
          <a:xfrm>
            <a:off x="4018025" y="1567550"/>
            <a:ext cx="4318500" cy="176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  <a:defRPr>
                <a:solidFill>
                  <a:schemeClr val="dk2"/>
                </a:solidFill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>
                <a:solidFill>
                  <a:schemeClr val="dk2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>
                <a:solidFill>
                  <a:schemeClr val="dk2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16" name="Google Shape;21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7" name="Google Shape;217;p16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6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6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6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1" name="Google Shape;221;p1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222" name="Google Shape;222;p1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9" name="Google Shape;19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" name="Google Shape;37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9" name="Google Shape;39;p3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3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3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3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C">
  <p:cSld name="SECTION_HEADER_1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p4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45" name="Google Shape;45;p4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4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4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4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4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4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4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4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4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4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4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4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4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4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4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4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4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4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Google Shape;6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4" name="Google Shape;64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5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5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5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0" name="Google Shape;70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71" name="Google Shape;71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3" name="Google Shape;73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4" name="Google Shape;74;p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5" name="Google Shape;7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_alt1">
  <p:cSld name="TITLE_AND_BODY_2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"/>
          <p:cNvSpPr txBox="1"/>
          <p:nvPr>
            <p:ph type="title"/>
          </p:nvPr>
        </p:nvSpPr>
        <p:spPr>
          <a:xfrm>
            <a:off x="361071" y="1924852"/>
            <a:ext cx="2304900" cy="179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78" name="Google Shape;78;p6"/>
          <p:cNvSpPr/>
          <p:nvPr/>
        </p:nvSpPr>
        <p:spPr>
          <a:xfrm>
            <a:off x="4564200" y="0"/>
            <a:ext cx="45798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6"/>
          <p:cNvSpPr txBox="1"/>
          <p:nvPr>
            <p:ph idx="1" type="body"/>
          </p:nvPr>
        </p:nvSpPr>
        <p:spPr>
          <a:xfrm>
            <a:off x="6451271" y="1924850"/>
            <a:ext cx="2304900" cy="179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>
                <a:solidFill>
                  <a:schemeClr val="dk1"/>
                </a:solidFill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>
                <a:solidFill>
                  <a:schemeClr val="dk1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>
                <a:solidFill>
                  <a:schemeClr val="dk1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0" name="Google Shape;80;p6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6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6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6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4" name="Google Shape;84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85" name="Google Shape;85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7" name="Google Shape;87;p6"/>
          <p:cNvSpPr txBox="1"/>
          <p:nvPr>
            <p:ph idx="2" type="title"/>
          </p:nvPr>
        </p:nvSpPr>
        <p:spPr>
          <a:xfrm>
            <a:off x="1297500" y="459490"/>
            <a:ext cx="3005700" cy="51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8" name="Google Shape;8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_alt2">
  <p:cSld name="TITLE_AND_BODY_2_1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7"/>
          <p:cNvSpPr txBox="1"/>
          <p:nvPr>
            <p:ph type="title"/>
          </p:nvPr>
        </p:nvSpPr>
        <p:spPr>
          <a:xfrm>
            <a:off x="702850" y="1708619"/>
            <a:ext cx="3333300" cy="147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91" name="Google Shape;91;p7"/>
          <p:cNvSpPr/>
          <p:nvPr/>
        </p:nvSpPr>
        <p:spPr>
          <a:xfrm>
            <a:off x="0" y="3486600"/>
            <a:ext cx="9144000" cy="165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7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7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7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7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6" name="Google Shape;96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7" name="Google Shape;97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9" name="Google Shape;99;p7"/>
          <p:cNvSpPr txBox="1"/>
          <p:nvPr>
            <p:ph idx="2" type="title"/>
          </p:nvPr>
        </p:nvSpPr>
        <p:spPr>
          <a:xfrm>
            <a:off x="1297500" y="459490"/>
            <a:ext cx="3005700" cy="51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00" name="Google Shape;10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1" name="Google Shape;101;p7"/>
          <p:cNvSpPr txBox="1"/>
          <p:nvPr>
            <p:ph idx="1" type="body"/>
          </p:nvPr>
        </p:nvSpPr>
        <p:spPr>
          <a:xfrm>
            <a:off x="702850" y="3625275"/>
            <a:ext cx="3333300" cy="76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>
                <a:solidFill>
                  <a:schemeClr val="dk1"/>
                </a:solidFill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>
                <a:solidFill>
                  <a:schemeClr val="dk1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>
                <a:solidFill>
                  <a:schemeClr val="dk1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8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8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8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8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7" name="Google Shape;107;p8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08" name="Google Shape;108;p8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8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0" name="Google Shape;110;p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1" name="Google Shape;111;p8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2" name="Google Shape;112;p8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3" name="Google Shape;11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9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9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9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9" name="Google Shape;119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20" name="Google Shape;120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2" name="Google Shape;122;p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3" name="Google Shape;12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0">
            <a:hlinkClick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0">
            <a:hlinkClick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0">
            <a:hlinkClick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0">
            <a:hlinkClick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9" name="Google Shape;129;p10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30" name="Google Shape;130;p10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0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2" name="Google Shape;132;p10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3" name="Google Shape;133;p10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canvas.vt.edu/courses/145290/pages/s2022project-figureextractionwebservice" TargetMode="External"/><Relationship Id="rId4" Type="http://schemas.openxmlformats.org/officeDocument/2006/relationships/hyperlink" Target="https://canvas.vt.edu/courses/145290/pages/s2022project-figureextractionwebservice" TargetMode="External"/><Relationship Id="rId9" Type="http://schemas.openxmlformats.org/officeDocument/2006/relationships/hyperlink" Target="https://www.odu.edu/directory/people/j/j1wu" TargetMode="External"/><Relationship Id="rId5" Type="http://schemas.openxmlformats.org/officeDocument/2006/relationships/hyperlink" Target="https://opening-etds.github.io/" TargetMode="External"/><Relationship Id="rId6" Type="http://schemas.openxmlformats.org/officeDocument/2006/relationships/hyperlink" Target="https://github.com/allenai/pdffigures2" TargetMode="External"/><Relationship Id="rId7" Type="http://schemas.openxmlformats.org/officeDocument/2006/relationships/hyperlink" Target="https://www.elastic.co/what-is/elasticsearch" TargetMode="External"/><Relationship Id="rId8" Type="http://schemas.openxmlformats.org/officeDocument/2006/relationships/hyperlink" Target="https://experts.vt.edu/5675-william-a-ingram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7"/>
          <p:cNvSpPr txBox="1"/>
          <p:nvPr>
            <p:ph type="ctrTitle"/>
          </p:nvPr>
        </p:nvSpPr>
        <p:spPr>
          <a:xfrm>
            <a:off x="3323475" y="1697125"/>
            <a:ext cx="5017500" cy="81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200"/>
              <a:t>Project Figures</a:t>
            </a:r>
            <a:endParaRPr b="1" sz="4200"/>
          </a:p>
        </p:txBody>
      </p:sp>
      <p:sp>
        <p:nvSpPr>
          <p:cNvPr id="229" name="Google Shape;229;p17"/>
          <p:cNvSpPr txBox="1"/>
          <p:nvPr/>
        </p:nvSpPr>
        <p:spPr>
          <a:xfrm>
            <a:off x="3323475" y="2367975"/>
            <a:ext cx="5017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2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Jonathan Reynosa &amp; Sa Hyun Min</a:t>
            </a:r>
            <a:endParaRPr i="1" sz="2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0" name="Google Shape;230;p17"/>
          <p:cNvSpPr txBox="1"/>
          <p:nvPr/>
        </p:nvSpPr>
        <p:spPr>
          <a:xfrm>
            <a:off x="3446700" y="3770400"/>
            <a:ext cx="56973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CS 4624 Multimedia, Hypertext, and Information Access</a:t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Dr. Edward A. Fox</a:t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Virginia Tech, Blacksburg VA, 24061</a:t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5/11/2022</a:t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Lessons Learned</a:t>
            </a:r>
            <a:endParaRPr/>
          </a:p>
        </p:txBody>
      </p:sp>
      <p:sp>
        <p:nvSpPr>
          <p:cNvPr id="340" name="Google Shape;340;p26"/>
          <p:cNvSpPr txBox="1"/>
          <p:nvPr/>
        </p:nvSpPr>
        <p:spPr>
          <a:xfrm>
            <a:off x="6023825" y="900125"/>
            <a:ext cx="99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1" name="Google Shape;341;p26"/>
          <p:cNvSpPr txBox="1"/>
          <p:nvPr/>
        </p:nvSpPr>
        <p:spPr>
          <a:xfrm>
            <a:off x="1493600" y="1285875"/>
            <a:ext cx="59745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●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Front End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○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Running the base website.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Readme.txt directions vague.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○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Different Front End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Could have created our own original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●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Back End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○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Project Scale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Learn various frameworks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Learn to work with </a:t>
            </a: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various</a:t>
            </a: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languages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○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Communication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Reaching out helped us in doing work faster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Work</a:t>
            </a:r>
            <a:endParaRPr/>
          </a:p>
        </p:txBody>
      </p:sp>
      <p:sp>
        <p:nvSpPr>
          <p:cNvPr id="347" name="Google Shape;347;p27"/>
          <p:cNvSpPr txBox="1"/>
          <p:nvPr/>
        </p:nvSpPr>
        <p:spPr>
          <a:xfrm>
            <a:off x="6023825" y="900125"/>
            <a:ext cx="99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8" name="Google Shape;348;p27"/>
          <p:cNvSpPr txBox="1"/>
          <p:nvPr/>
        </p:nvSpPr>
        <p:spPr>
          <a:xfrm>
            <a:off x="1493600" y="1285875"/>
            <a:ext cx="59745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●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Front End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○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Run on actual website, not on localhost.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●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Back End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○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Image Text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Extract text from images in a better manner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Add another framework to pipeline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○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Haystack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Increase precision and accuracy of searches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8"/>
          <p:cNvSpPr txBox="1"/>
          <p:nvPr>
            <p:ph type="title"/>
          </p:nvPr>
        </p:nvSpPr>
        <p:spPr>
          <a:xfrm>
            <a:off x="1297500" y="393750"/>
            <a:ext cx="3798900" cy="69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Acknowledgements</a:t>
            </a:r>
            <a:endParaRPr/>
          </a:p>
        </p:txBody>
      </p:sp>
      <p:sp>
        <p:nvSpPr>
          <p:cNvPr id="354" name="Google Shape;354;p28"/>
          <p:cNvSpPr txBox="1"/>
          <p:nvPr/>
        </p:nvSpPr>
        <p:spPr>
          <a:xfrm>
            <a:off x="1412725" y="3208825"/>
            <a:ext cx="2059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William Ingram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5" name="Google Shape;355;p28"/>
          <p:cNvSpPr txBox="1"/>
          <p:nvPr/>
        </p:nvSpPr>
        <p:spPr>
          <a:xfrm>
            <a:off x="5938850" y="3200050"/>
            <a:ext cx="179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Jian Wu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56" name="Google Shape;35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2713" y="1152550"/>
            <a:ext cx="1991675" cy="199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28"/>
          <p:cNvPicPr preferRelativeResize="0"/>
          <p:nvPr/>
        </p:nvPicPr>
        <p:blipFill rotWithShape="1">
          <a:blip r:embed="rId4">
            <a:alphaModFix/>
          </a:blip>
          <a:srcRect b="0" l="0" r="0" t="9739"/>
          <a:stretch/>
        </p:blipFill>
        <p:spPr>
          <a:xfrm>
            <a:off x="5820150" y="1152550"/>
            <a:ext cx="1511676" cy="2047501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28"/>
          <p:cNvSpPr txBox="1"/>
          <p:nvPr/>
        </p:nvSpPr>
        <p:spPr>
          <a:xfrm>
            <a:off x="942325" y="3610350"/>
            <a:ext cx="300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Assistant Dean and IT Services Director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VT University Libraries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9" name="Google Shape;359;p28"/>
          <p:cNvSpPr txBox="1"/>
          <p:nvPr/>
        </p:nvSpPr>
        <p:spPr>
          <a:xfrm>
            <a:off x="5143500" y="3610350"/>
            <a:ext cx="300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</a:t>
            </a: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ssistant Professor in the CS Department 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Old Dominion University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9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References</a:t>
            </a:r>
            <a:endParaRPr/>
          </a:p>
        </p:txBody>
      </p:sp>
      <p:sp>
        <p:nvSpPr>
          <p:cNvPr id="365" name="Google Shape;365;p29"/>
          <p:cNvSpPr txBox="1"/>
          <p:nvPr/>
        </p:nvSpPr>
        <p:spPr>
          <a:xfrm>
            <a:off x="1038600" y="1574700"/>
            <a:ext cx="75471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https://canvas.vt.edu/courses/145290/pages/s2022project-figureextractionwebservice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https://canvas.vt.edu/courses/145290/pages/s2022project-figureextractionwebservice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https://opening-etds.github.io/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https://github.com/allenai/pdffigures2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7"/>
              </a:rPr>
              <a:t>https://www.elastic.co/what-is/elasticsearch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8"/>
              </a:rPr>
              <a:t>https://experts.vt.edu/5675-william-a-ingram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9"/>
              </a:rPr>
              <a:t>https://www.odu.edu/directory/people/j/j1wu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8"/>
          <p:cNvSpPr txBox="1"/>
          <p:nvPr>
            <p:ph type="title"/>
          </p:nvPr>
        </p:nvSpPr>
        <p:spPr>
          <a:xfrm>
            <a:off x="377600" y="272850"/>
            <a:ext cx="7038900" cy="4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Table of Contents</a:t>
            </a:r>
            <a:endParaRPr/>
          </a:p>
        </p:txBody>
      </p:sp>
      <p:sp>
        <p:nvSpPr>
          <p:cNvPr id="236" name="Google Shape;236;p18"/>
          <p:cNvSpPr txBox="1"/>
          <p:nvPr/>
        </p:nvSpPr>
        <p:spPr>
          <a:xfrm>
            <a:off x="379556" y="1402366"/>
            <a:ext cx="44073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Deliverables and Requirements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7" name="Google Shape;237;p18"/>
          <p:cNvSpPr txBox="1"/>
          <p:nvPr/>
        </p:nvSpPr>
        <p:spPr>
          <a:xfrm>
            <a:off x="377604" y="1019534"/>
            <a:ext cx="36861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Problem and Motivation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8" name="Google Shape;238;p18"/>
          <p:cNvSpPr txBox="1"/>
          <p:nvPr/>
        </p:nvSpPr>
        <p:spPr>
          <a:xfrm>
            <a:off x="377600" y="2168032"/>
            <a:ext cx="36861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Methodology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9" name="Google Shape;239;p18"/>
          <p:cNvSpPr txBox="1"/>
          <p:nvPr/>
        </p:nvSpPr>
        <p:spPr>
          <a:xfrm>
            <a:off x="377604" y="1785199"/>
            <a:ext cx="36861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Project Timeline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0" name="Google Shape;240;p18"/>
          <p:cNvSpPr txBox="1"/>
          <p:nvPr/>
        </p:nvSpPr>
        <p:spPr>
          <a:xfrm>
            <a:off x="381020" y="3699315"/>
            <a:ext cx="44073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Acknowledgements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1" name="Google Shape;241;p18"/>
          <p:cNvSpPr txBox="1"/>
          <p:nvPr/>
        </p:nvSpPr>
        <p:spPr>
          <a:xfrm>
            <a:off x="379068" y="4082147"/>
            <a:ext cx="36861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References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2" name="Google Shape;242;p18"/>
          <p:cNvSpPr txBox="1"/>
          <p:nvPr/>
        </p:nvSpPr>
        <p:spPr>
          <a:xfrm>
            <a:off x="380045" y="2550840"/>
            <a:ext cx="44073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Final Design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3" name="Google Shape;243;p18"/>
          <p:cNvSpPr txBox="1"/>
          <p:nvPr/>
        </p:nvSpPr>
        <p:spPr>
          <a:xfrm>
            <a:off x="378093" y="2933672"/>
            <a:ext cx="36861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Lessons Learned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4" name="Google Shape;244;p18"/>
          <p:cNvSpPr txBox="1"/>
          <p:nvPr/>
        </p:nvSpPr>
        <p:spPr>
          <a:xfrm>
            <a:off x="377593" y="3316497"/>
            <a:ext cx="36861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Future Work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Problem and Motivation</a:t>
            </a:r>
            <a:endParaRPr/>
          </a:p>
        </p:txBody>
      </p:sp>
      <p:sp>
        <p:nvSpPr>
          <p:cNvPr id="250" name="Google Shape;250;p19"/>
          <p:cNvSpPr txBox="1"/>
          <p:nvPr>
            <p:ph idx="1" type="body"/>
          </p:nvPr>
        </p:nvSpPr>
        <p:spPr>
          <a:xfrm>
            <a:off x="1186550" y="14934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</a:pP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Problem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</a:pP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Need a way to search through various pdfs and return matching images/graphs within the ETDs.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</a:pP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Motivation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</a:pP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Electronic theses and dissertations (ETDs) contain a rich amount of figures used for demonstrating scholarly results and observations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</a:pP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Challenge to effectively search for figures existing in a large number of research documents stored in PDF files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1" name="Google Shape;251;p19"/>
          <p:cNvSpPr txBox="1"/>
          <p:nvPr/>
        </p:nvSpPr>
        <p:spPr>
          <a:xfrm>
            <a:off x="6023825" y="900125"/>
            <a:ext cx="99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Deliverables and </a:t>
            </a:r>
            <a:r>
              <a:rPr lang="en-GB"/>
              <a:t>Requirements</a:t>
            </a:r>
            <a:endParaRPr/>
          </a:p>
        </p:txBody>
      </p:sp>
      <p:sp>
        <p:nvSpPr>
          <p:cNvPr id="257" name="Google Shape;257;p20"/>
          <p:cNvSpPr txBox="1"/>
          <p:nvPr/>
        </p:nvSpPr>
        <p:spPr>
          <a:xfrm>
            <a:off x="744000" y="1439825"/>
            <a:ext cx="7656000" cy="30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Char char="●"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Deliverables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ontserrat"/>
              <a:buChar char="○"/>
            </a:pPr>
            <a:r>
              <a:rPr lang="en-GB" sz="1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1000 processed ETDs and their respective figures, captions, and document metadata.</a:t>
            </a:r>
            <a:endParaRPr sz="16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ontserrat"/>
              <a:buChar char="○"/>
            </a:pPr>
            <a:r>
              <a:rPr lang="en-GB" sz="1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Web-Based Interface built upon ODU's current user interface</a:t>
            </a:r>
            <a:endParaRPr sz="16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Char char="●"/>
            </a:pPr>
            <a:r>
              <a:rPr lang="en-GB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Requirements</a:t>
            </a:r>
            <a:endParaRPr sz="16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ontserrat"/>
              <a:buChar char="○"/>
            </a:pPr>
            <a:r>
              <a:rPr lang="en-GB" sz="1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Index figure data making use of Elasticsearch</a:t>
            </a:r>
            <a:endParaRPr sz="16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ontserrat"/>
              <a:buChar char="○"/>
            </a:pPr>
            <a:r>
              <a:rPr lang="en-GB" sz="1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Allow users to upload PDF files that would be searched</a:t>
            </a:r>
            <a:endParaRPr sz="16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ontserrat"/>
              <a:buChar char="○"/>
            </a:pPr>
            <a:r>
              <a:rPr lang="en-GB" sz="1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Build a web-based interface</a:t>
            </a:r>
            <a:endParaRPr sz="16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ontserrat"/>
              <a:buChar char="■"/>
            </a:pPr>
            <a:r>
              <a:rPr lang="en-GB" sz="1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Accepts text queries</a:t>
            </a:r>
            <a:endParaRPr sz="16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ontserrat"/>
              <a:buChar char="■"/>
            </a:pPr>
            <a:r>
              <a:rPr lang="en-GB" sz="1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Returns the appropriate figures and metadata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1"/>
          <p:cNvSpPr txBox="1"/>
          <p:nvPr>
            <p:ph type="title"/>
          </p:nvPr>
        </p:nvSpPr>
        <p:spPr>
          <a:xfrm>
            <a:off x="1052550" y="10530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Project Timeline</a:t>
            </a:r>
            <a:endParaRPr/>
          </a:p>
        </p:txBody>
      </p:sp>
      <p:sp>
        <p:nvSpPr>
          <p:cNvPr id="263" name="Google Shape;263;p21"/>
          <p:cNvSpPr txBox="1"/>
          <p:nvPr/>
        </p:nvSpPr>
        <p:spPr>
          <a:xfrm>
            <a:off x="1611758" y="971025"/>
            <a:ext cx="5382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02.15</a:t>
            </a:r>
            <a:endParaRPr sz="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4" name="Google Shape;264;p21"/>
          <p:cNvSpPr txBox="1"/>
          <p:nvPr/>
        </p:nvSpPr>
        <p:spPr>
          <a:xfrm>
            <a:off x="1263149" y="2742200"/>
            <a:ext cx="1309800" cy="40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Create Foundation</a:t>
            </a:r>
            <a:endParaRPr sz="15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5" name="Google Shape;265;p21"/>
          <p:cNvSpPr txBox="1"/>
          <p:nvPr/>
        </p:nvSpPr>
        <p:spPr>
          <a:xfrm>
            <a:off x="2822779" y="979025"/>
            <a:ext cx="5382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03.01</a:t>
            </a:r>
            <a:endParaRPr sz="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6" name="Google Shape;266;p21"/>
          <p:cNvSpPr txBox="1"/>
          <p:nvPr/>
        </p:nvSpPr>
        <p:spPr>
          <a:xfrm>
            <a:off x="2540600" y="2581918"/>
            <a:ext cx="1367700" cy="56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Improve Foundation</a:t>
            </a:r>
            <a:endParaRPr sz="15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7" name="Google Shape;267;p21"/>
          <p:cNvSpPr txBox="1"/>
          <p:nvPr/>
        </p:nvSpPr>
        <p:spPr>
          <a:xfrm>
            <a:off x="4033810" y="964750"/>
            <a:ext cx="5382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03.15</a:t>
            </a:r>
            <a:endParaRPr sz="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8" name="Google Shape;268;p21"/>
          <p:cNvSpPr txBox="1"/>
          <p:nvPr/>
        </p:nvSpPr>
        <p:spPr>
          <a:xfrm>
            <a:off x="3785629" y="2742200"/>
            <a:ext cx="1136400" cy="40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Make Prototype</a:t>
            </a:r>
            <a:endParaRPr sz="15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9" name="Google Shape;269;p21"/>
          <p:cNvSpPr txBox="1"/>
          <p:nvPr/>
        </p:nvSpPr>
        <p:spPr>
          <a:xfrm>
            <a:off x="5244824" y="971025"/>
            <a:ext cx="5382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03.29</a:t>
            </a:r>
            <a:endParaRPr sz="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0" name="Google Shape;270;p21"/>
          <p:cNvSpPr txBox="1"/>
          <p:nvPr/>
        </p:nvSpPr>
        <p:spPr>
          <a:xfrm>
            <a:off x="4977575" y="2582017"/>
            <a:ext cx="1236300" cy="56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Improve Prototype</a:t>
            </a:r>
            <a:endParaRPr sz="15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1" name="Google Shape;271;p21"/>
          <p:cNvSpPr txBox="1"/>
          <p:nvPr/>
        </p:nvSpPr>
        <p:spPr>
          <a:xfrm>
            <a:off x="6455850" y="971025"/>
            <a:ext cx="5706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04.12</a:t>
            </a:r>
            <a:endParaRPr sz="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2" name="Google Shape;272;p21"/>
          <p:cNvSpPr txBox="1"/>
          <p:nvPr/>
        </p:nvSpPr>
        <p:spPr>
          <a:xfrm>
            <a:off x="6285263" y="2668238"/>
            <a:ext cx="11364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Debug</a:t>
            </a:r>
            <a:endParaRPr sz="15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3" name="Google Shape;273;p21"/>
          <p:cNvSpPr txBox="1"/>
          <p:nvPr/>
        </p:nvSpPr>
        <p:spPr>
          <a:xfrm>
            <a:off x="7666877" y="980700"/>
            <a:ext cx="6390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05.01</a:t>
            </a:r>
            <a:endParaRPr sz="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4" name="Google Shape;274;p21"/>
          <p:cNvSpPr txBox="1"/>
          <p:nvPr/>
        </p:nvSpPr>
        <p:spPr>
          <a:xfrm>
            <a:off x="7493084" y="2697750"/>
            <a:ext cx="1136400" cy="40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Finish Project</a:t>
            </a:r>
            <a:endParaRPr sz="15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5" name="Google Shape;275;p21"/>
          <p:cNvSpPr txBox="1"/>
          <p:nvPr/>
        </p:nvSpPr>
        <p:spPr>
          <a:xfrm>
            <a:off x="7918725" y="3372425"/>
            <a:ext cx="11364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Finish Project</a:t>
            </a:r>
            <a:endParaRPr sz="15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76" name="Google Shape;276;p21"/>
          <p:cNvCxnSpPr/>
          <p:nvPr/>
        </p:nvCxnSpPr>
        <p:spPr>
          <a:xfrm>
            <a:off x="1957315" y="1206275"/>
            <a:ext cx="706200" cy="6672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7" name="Google Shape;277;p21"/>
          <p:cNvSpPr/>
          <p:nvPr/>
        </p:nvSpPr>
        <p:spPr>
          <a:xfrm flipH="1">
            <a:off x="1367575" y="1751103"/>
            <a:ext cx="1309800" cy="129600"/>
          </a:xfrm>
          <a:prstGeom prst="parallelogram">
            <a:avLst>
              <a:gd fmla="val 96952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cxnSp>
        <p:nvCxnSpPr>
          <p:cNvPr id="278" name="Google Shape;278;p21"/>
          <p:cNvCxnSpPr/>
          <p:nvPr/>
        </p:nvCxnSpPr>
        <p:spPr>
          <a:xfrm>
            <a:off x="3166210" y="1206275"/>
            <a:ext cx="706200" cy="66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9" name="Google Shape;279;p21"/>
          <p:cNvCxnSpPr/>
          <p:nvPr/>
        </p:nvCxnSpPr>
        <p:spPr>
          <a:xfrm>
            <a:off x="4375712" y="1206275"/>
            <a:ext cx="706200" cy="66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0" name="Google Shape;280;p21"/>
          <p:cNvCxnSpPr/>
          <p:nvPr/>
        </p:nvCxnSpPr>
        <p:spPr>
          <a:xfrm>
            <a:off x="5582293" y="1206275"/>
            <a:ext cx="706200" cy="66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1" name="Google Shape;281;p21"/>
          <p:cNvSpPr/>
          <p:nvPr/>
        </p:nvSpPr>
        <p:spPr>
          <a:xfrm flipH="1">
            <a:off x="4992553" y="1751103"/>
            <a:ext cx="1309800" cy="129600"/>
          </a:xfrm>
          <a:prstGeom prst="parallelogram">
            <a:avLst>
              <a:gd fmla="val 96952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cxnSp>
        <p:nvCxnSpPr>
          <p:cNvPr id="282" name="Google Shape;282;p21"/>
          <p:cNvCxnSpPr/>
          <p:nvPr/>
        </p:nvCxnSpPr>
        <p:spPr>
          <a:xfrm>
            <a:off x="6785265" y="1206275"/>
            <a:ext cx="706200" cy="66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3" name="Google Shape;283;p21"/>
          <p:cNvSpPr/>
          <p:nvPr/>
        </p:nvSpPr>
        <p:spPr>
          <a:xfrm flipH="1">
            <a:off x="6195525" y="1751103"/>
            <a:ext cx="1309800" cy="129600"/>
          </a:xfrm>
          <a:prstGeom prst="parallelogram">
            <a:avLst>
              <a:gd fmla="val 96952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cxnSp>
        <p:nvCxnSpPr>
          <p:cNvPr id="284" name="Google Shape;284;p21"/>
          <p:cNvCxnSpPr/>
          <p:nvPr/>
        </p:nvCxnSpPr>
        <p:spPr>
          <a:xfrm>
            <a:off x="7992240" y="1206275"/>
            <a:ext cx="706200" cy="66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5" name="Google Shape;285;p21"/>
          <p:cNvSpPr/>
          <p:nvPr/>
        </p:nvSpPr>
        <p:spPr>
          <a:xfrm flipH="1">
            <a:off x="7402500" y="1751103"/>
            <a:ext cx="1309800" cy="129600"/>
          </a:xfrm>
          <a:prstGeom prst="parallelogram">
            <a:avLst>
              <a:gd fmla="val 96952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86" name="Google Shape;286;p21"/>
          <p:cNvSpPr/>
          <p:nvPr/>
        </p:nvSpPr>
        <p:spPr>
          <a:xfrm flipH="1">
            <a:off x="2565687" y="1743118"/>
            <a:ext cx="1309800" cy="129600"/>
          </a:xfrm>
          <a:prstGeom prst="parallelogram">
            <a:avLst>
              <a:gd fmla="val 96952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87" name="Google Shape;287;p21"/>
          <p:cNvSpPr/>
          <p:nvPr/>
        </p:nvSpPr>
        <p:spPr>
          <a:xfrm flipH="1">
            <a:off x="3781759" y="1743118"/>
            <a:ext cx="1309800" cy="129600"/>
          </a:xfrm>
          <a:prstGeom prst="parallelogram">
            <a:avLst>
              <a:gd fmla="val 96952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88" name="Google Shape;288;p21"/>
          <p:cNvSpPr txBox="1"/>
          <p:nvPr/>
        </p:nvSpPr>
        <p:spPr>
          <a:xfrm>
            <a:off x="-4700" y="3312188"/>
            <a:ext cx="123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Front End &gt;&gt;</a:t>
            </a:r>
            <a:endParaRPr sz="15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9" name="Google Shape;289;p21"/>
          <p:cNvSpPr txBox="1"/>
          <p:nvPr/>
        </p:nvSpPr>
        <p:spPr>
          <a:xfrm>
            <a:off x="-40800" y="4077913"/>
            <a:ext cx="123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Back End &gt;&gt;</a:t>
            </a:r>
            <a:endParaRPr sz="15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90" name="Google Shape;290;p21"/>
          <p:cNvCxnSpPr/>
          <p:nvPr/>
        </p:nvCxnSpPr>
        <p:spPr>
          <a:xfrm flipH="1" rot="10800000">
            <a:off x="171750" y="3215250"/>
            <a:ext cx="8800500" cy="2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1" name="Google Shape;291;p21"/>
          <p:cNvSpPr txBox="1"/>
          <p:nvPr/>
        </p:nvSpPr>
        <p:spPr>
          <a:xfrm>
            <a:off x="1336000" y="3293325"/>
            <a:ext cx="123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Get server running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2" name="Google Shape;292;p21"/>
          <p:cNvSpPr txBox="1"/>
          <p:nvPr/>
        </p:nvSpPr>
        <p:spPr>
          <a:xfrm>
            <a:off x="1304550" y="4126625"/>
            <a:ext cx="1377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Explore Framework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3" name="Google Shape;293;p21"/>
          <p:cNvSpPr txBox="1"/>
          <p:nvPr/>
        </p:nvSpPr>
        <p:spPr>
          <a:xfrm>
            <a:off x="2590126" y="3284100"/>
            <a:ext cx="13776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Minor changes to front end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4" name="Google Shape;294;p21"/>
          <p:cNvSpPr txBox="1"/>
          <p:nvPr/>
        </p:nvSpPr>
        <p:spPr>
          <a:xfrm>
            <a:off x="2574875" y="4077925"/>
            <a:ext cx="13776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Process and Extract Figures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5" name="Google Shape;295;p21"/>
          <p:cNvSpPr txBox="1"/>
          <p:nvPr/>
        </p:nvSpPr>
        <p:spPr>
          <a:xfrm>
            <a:off x="3859900" y="3314925"/>
            <a:ext cx="12363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Process one PDF file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6" name="Google Shape;296;p21"/>
          <p:cNvSpPr txBox="1"/>
          <p:nvPr/>
        </p:nvSpPr>
        <p:spPr>
          <a:xfrm>
            <a:off x="3823800" y="4088125"/>
            <a:ext cx="13677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Index figures and data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7" name="Google Shape;297;p21"/>
          <p:cNvSpPr txBox="1"/>
          <p:nvPr/>
        </p:nvSpPr>
        <p:spPr>
          <a:xfrm>
            <a:off x="5096200" y="3314925"/>
            <a:ext cx="13098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Process 1000 PDF files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8" name="Google Shape;298;p21"/>
          <p:cNvSpPr txBox="1"/>
          <p:nvPr/>
        </p:nvSpPr>
        <p:spPr>
          <a:xfrm>
            <a:off x="5096850" y="4122763"/>
            <a:ext cx="1236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Combine Front End and Back End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9" name="Google Shape;299;p21"/>
          <p:cNvSpPr txBox="1"/>
          <p:nvPr/>
        </p:nvSpPr>
        <p:spPr>
          <a:xfrm>
            <a:off x="6328550" y="3237975"/>
            <a:ext cx="14757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Troubleshoot and Improve Aesthetics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0" name="Google Shape;300;p21"/>
          <p:cNvSpPr txBox="1"/>
          <p:nvPr/>
        </p:nvSpPr>
        <p:spPr>
          <a:xfrm>
            <a:off x="6333150" y="4088125"/>
            <a:ext cx="15855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Implement Haystack and improve searching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" name="Google Shape;301;p21"/>
          <p:cNvSpPr txBox="1"/>
          <p:nvPr/>
        </p:nvSpPr>
        <p:spPr>
          <a:xfrm>
            <a:off x="7918725" y="4254400"/>
            <a:ext cx="1136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Finish Project	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Methodology - Back End</a:t>
            </a:r>
            <a:endParaRPr/>
          </a:p>
        </p:txBody>
      </p:sp>
      <p:sp>
        <p:nvSpPr>
          <p:cNvPr id="307" name="Google Shape;307;p22"/>
          <p:cNvSpPr txBox="1"/>
          <p:nvPr/>
        </p:nvSpPr>
        <p:spPr>
          <a:xfrm>
            <a:off x="6023825" y="900125"/>
            <a:ext cx="99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08" name="Google Shape;30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095" y="737100"/>
            <a:ext cx="8123828" cy="4337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3"/>
          <p:cNvSpPr txBox="1"/>
          <p:nvPr>
            <p:ph type="title"/>
          </p:nvPr>
        </p:nvSpPr>
        <p:spPr>
          <a:xfrm>
            <a:off x="1297500" y="393750"/>
            <a:ext cx="7038900" cy="6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Methodology - Front End</a:t>
            </a:r>
            <a:endParaRPr/>
          </a:p>
        </p:txBody>
      </p:sp>
      <p:sp>
        <p:nvSpPr>
          <p:cNvPr id="314" name="Google Shape;314;p23"/>
          <p:cNvSpPr txBox="1"/>
          <p:nvPr/>
        </p:nvSpPr>
        <p:spPr>
          <a:xfrm>
            <a:off x="6023825" y="900125"/>
            <a:ext cx="99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5" name="Google Shape;315;p23"/>
          <p:cNvSpPr txBox="1"/>
          <p:nvPr/>
        </p:nvSpPr>
        <p:spPr>
          <a:xfrm>
            <a:off x="1020275" y="1216650"/>
            <a:ext cx="41826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●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Front End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○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Running on localhost.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○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Written in PHP, HTML, and Javascript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○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Based on ETDUI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○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Features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Allow search for words in figure captions and image text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Allow users to upload PDFs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16" name="Google Shape;31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5200" y="1300325"/>
            <a:ext cx="3863900" cy="1883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Final Design</a:t>
            </a:r>
            <a:endParaRPr/>
          </a:p>
        </p:txBody>
      </p:sp>
      <p:sp>
        <p:nvSpPr>
          <p:cNvPr id="322" name="Google Shape;322;p24"/>
          <p:cNvSpPr txBox="1"/>
          <p:nvPr/>
        </p:nvSpPr>
        <p:spPr>
          <a:xfrm>
            <a:off x="6023825" y="900125"/>
            <a:ext cx="99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23" name="Google Shape;32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675" y="966625"/>
            <a:ext cx="4548824" cy="224525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4"/>
          <p:cNvSpPr txBox="1"/>
          <p:nvPr/>
        </p:nvSpPr>
        <p:spPr>
          <a:xfrm flipH="1">
            <a:off x="4892575" y="1160950"/>
            <a:ext cx="38397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Main page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&gt;Allows users to upload PDFs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&gt;uploaded PDFs would be searched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25" name="Google Shape;325;p24"/>
          <p:cNvPicPr preferRelativeResize="0"/>
          <p:nvPr/>
        </p:nvPicPr>
        <p:blipFill rotWithShape="1">
          <a:blip r:embed="rId4">
            <a:alphaModFix/>
          </a:blip>
          <a:srcRect b="7501" l="0" r="0" t="0"/>
          <a:stretch/>
        </p:blipFill>
        <p:spPr>
          <a:xfrm>
            <a:off x="4112925" y="2667475"/>
            <a:ext cx="4820799" cy="224525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24"/>
          <p:cNvSpPr txBox="1"/>
          <p:nvPr/>
        </p:nvSpPr>
        <p:spPr>
          <a:xfrm flipH="1">
            <a:off x="176600" y="3454475"/>
            <a:ext cx="38397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File Upload Page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&gt;Allows users to see what PDFs they uploaded 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&gt;Also can see the name of the file and where the file is stored.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Final Design</a:t>
            </a:r>
            <a:endParaRPr/>
          </a:p>
        </p:txBody>
      </p:sp>
      <p:sp>
        <p:nvSpPr>
          <p:cNvPr id="332" name="Google Shape;332;p25"/>
          <p:cNvSpPr txBox="1"/>
          <p:nvPr/>
        </p:nvSpPr>
        <p:spPr>
          <a:xfrm>
            <a:off x="6023825" y="900125"/>
            <a:ext cx="99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33" name="Google Shape;333;p25"/>
          <p:cNvPicPr preferRelativeResize="0"/>
          <p:nvPr/>
        </p:nvPicPr>
        <p:blipFill rotWithShape="1">
          <a:blip r:embed="rId3">
            <a:alphaModFix/>
          </a:blip>
          <a:srcRect b="0" l="0" r="37961" t="0"/>
          <a:stretch/>
        </p:blipFill>
        <p:spPr>
          <a:xfrm>
            <a:off x="374972" y="937250"/>
            <a:ext cx="4835825" cy="4097225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25"/>
          <p:cNvSpPr txBox="1"/>
          <p:nvPr/>
        </p:nvSpPr>
        <p:spPr>
          <a:xfrm flipH="1">
            <a:off x="5127244" y="2186575"/>
            <a:ext cx="3688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Result page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&gt;Figures are shown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&gt;Search for keyword in caption / words within figures.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