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8" r:id="rId2"/>
    <p:sldId id="259" r:id="rId3"/>
    <p:sldId id="260" r:id="rId4"/>
    <p:sldId id="261" r:id="rId5"/>
    <p:sldId id="264" r:id="rId6"/>
    <p:sldId id="265" r:id="rId7"/>
    <p:sldId id="276" r:id="rId8"/>
    <p:sldId id="262" r:id="rId9"/>
    <p:sldId id="263" r:id="rId10"/>
    <p:sldId id="266" r:id="rId11"/>
    <p:sldId id="267" r:id="rId12"/>
    <p:sldId id="270" r:id="rId13"/>
    <p:sldId id="269" r:id="rId14"/>
    <p:sldId id="274" r:id="rId15"/>
    <p:sldId id="272" r:id="rId16"/>
    <p:sldId id="268"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605" autoAdjust="0"/>
  </p:normalViewPr>
  <p:slideViewPr>
    <p:cSldViewPr snapToGrid="0" snapToObjects="1">
      <p:cViewPr>
        <p:scale>
          <a:sx n="100" d="100"/>
          <a:sy n="100" d="100"/>
        </p:scale>
        <p:origin x="-952" y="-31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7680"/>
    </p:cViewPr>
  </p:sorterViewPr>
  <p:notesViewPr>
    <p:cSldViewPr snapToGrid="0" snapToObjects="1">
      <p:cViewPr varScale="1">
        <p:scale>
          <a:sx n="152" d="100"/>
          <a:sy n="152" d="100"/>
        </p:scale>
        <p:origin x="-131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esktop:OASFpilotRepor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esktop:OASFpilotRepor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OA:OA%20Week:OASF4OAWeek:Work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invertIfNegative val="0"/>
          <c:cat>
            <c:multiLvlStrRef>
              <c:f>Authors3!$E$3:$F$10</c:f>
              <c:multiLvlStrCache>
                <c:ptCount val="8"/>
                <c:lvl>
                  <c:pt idx="0">
                    <c:v>GS </c:v>
                  </c:pt>
                  <c:pt idx="1">
                    <c:v>Assoc Prof </c:v>
                  </c:pt>
                  <c:pt idx="2">
                    <c:v>Prof</c:v>
                  </c:pt>
                  <c:pt idx="3">
                    <c:v>Asst Prof</c:v>
                  </c:pt>
                  <c:pt idx="4">
                    <c:v>Other</c:v>
                  </c:pt>
                  <c:pt idx="5">
                    <c:v>Post doc </c:v>
                  </c:pt>
                  <c:pt idx="6">
                    <c:v>Instructor</c:v>
                  </c:pt>
                  <c:pt idx="7">
                    <c:v>Undergrad</c:v>
                  </c:pt>
                </c:lvl>
                <c:lvl>
                  <c:pt idx="0">
                    <c:v>30%</c:v>
                  </c:pt>
                  <c:pt idx="1">
                    <c:v>22%</c:v>
                  </c:pt>
                  <c:pt idx="2">
                    <c:v>15%</c:v>
                  </c:pt>
                  <c:pt idx="3">
                    <c:v>15%</c:v>
                  </c:pt>
                  <c:pt idx="4">
                    <c:v>10%</c:v>
                  </c:pt>
                  <c:pt idx="5">
                    <c:v>5%</c:v>
                  </c:pt>
                  <c:pt idx="6">
                    <c:v>2%</c:v>
                  </c:pt>
                  <c:pt idx="7">
                    <c:v>1%</c:v>
                  </c:pt>
                </c:lvl>
              </c:multiLvlStrCache>
            </c:multiLvlStrRef>
          </c:cat>
          <c:val>
            <c:numRef>
              <c:f>Authors3!$G$3:$G$10</c:f>
              <c:numCache>
                <c:formatCode>General</c:formatCode>
                <c:ptCount val="8"/>
                <c:pt idx="0">
                  <c:v>43.0</c:v>
                </c:pt>
                <c:pt idx="1">
                  <c:v>31.0</c:v>
                </c:pt>
                <c:pt idx="2">
                  <c:v>22.0</c:v>
                </c:pt>
                <c:pt idx="3">
                  <c:v>21.0</c:v>
                </c:pt>
                <c:pt idx="4">
                  <c:v>14.0</c:v>
                </c:pt>
                <c:pt idx="5">
                  <c:v>7.0</c:v>
                </c:pt>
                <c:pt idx="6">
                  <c:v>3.0</c:v>
                </c:pt>
                <c:pt idx="7">
                  <c:v>2.0</c:v>
                </c:pt>
              </c:numCache>
            </c:numRef>
          </c:val>
        </c:ser>
        <c:dLbls>
          <c:showLegendKey val="0"/>
          <c:showVal val="1"/>
          <c:showCatName val="0"/>
          <c:showSerName val="0"/>
          <c:showPercent val="0"/>
          <c:showBubbleSize val="0"/>
        </c:dLbls>
        <c:gapWidth val="150"/>
        <c:axId val="2080017480"/>
        <c:axId val="2080020408"/>
      </c:barChart>
      <c:catAx>
        <c:axId val="2080017480"/>
        <c:scaling>
          <c:orientation val="minMax"/>
        </c:scaling>
        <c:delete val="0"/>
        <c:axPos val="b"/>
        <c:majorTickMark val="out"/>
        <c:minorTickMark val="none"/>
        <c:tickLblPos val="nextTo"/>
        <c:txPr>
          <a:bodyPr/>
          <a:lstStyle/>
          <a:p>
            <a:pPr>
              <a:defRPr sz="1600"/>
            </a:pPr>
            <a:endParaRPr lang="en-US"/>
          </a:p>
        </c:txPr>
        <c:crossAx val="2080020408"/>
        <c:crosses val="autoZero"/>
        <c:auto val="1"/>
        <c:lblAlgn val="ctr"/>
        <c:lblOffset val="100"/>
        <c:noMultiLvlLbl val="0"/>
      </c:catAx>
      <c:valAx>
        <c:axId val="2080020408"/>
        <c:scaling>
          <c:orientation val="minMax"/>
        </c:scaling>
        <c:delete val="0"/>
        <c:axPos val="l"/>
        <c:majorGridlines/>
        <c:numFmt formatCode="General" sourceLinked="1"/>
        <c:majorTickMark val="out"/>
        <c:minorTickMark val="none"/>
        <c:tickLblPos val="nextTo"/>
        <c:crossAx val="2080017480"/>
        <c:crosses val="autoZero"/>
        <c:crossBetween val="between"/>
      </c:valAx>
    </c:plotArea>
    <c:plotVisOnly val="1"/>
    <c:dispBlanksAs val="gap"/>
    <c:showDLblsOverMax val="0"/>
  </c:chart>
  <c:spPr>
    <a:ln>
      <a:noFill/>
    </a:ln>
  </c:spPr>
  <c:txPr>
    <a:bodyPr/>
    <a:lstStyle/>
    <a:p>
      <a:pPr>
        <a:defRPr>
          <a:latin typeface="Helvetica Neue"/>
          <a:cs typeface="Helvetica Neue"/>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00266185476815"/>
          <c:y val="0.328464538816797"/>
          <c:w val="0.530023403324585"/>
          <c:h val="0.622201333259044"/>
        </c:manualLayout>
      </c:layout>
      <c:pieChart>
        <c:varyColors val="1"/>
        <c:ser>
          <c:idx val="0"/>
          <c:order val="0"/>
          <c:dLbls>
            <c:dLbl>
              <c:idx val="0"/>
              <c:layout>
                <c:manualLayout>
                  <c:x val="-0.0884042539810319"/>
                  <c:y val="0.0989563968977562"/>
                </c:manualLayout>
              </c:layout>
              <c:showLegendKey val="0"/>
              <c:showVal val="0"/>
              <c:showCatName val="1"/>
              <c:showSerName val="0"/>
              <c:showPercent val="1"/>
              <c:showBubbleSize val="0"/>
            </c:dLbl>
            <c:dLbl>
              <c:idx val="1"/>
              <c:layout>
                <c:manualLayout>
                  <c:x val="-0.110786772659807"/>
                  <c:y val="-0.104721153276893"/>
                </c:manualLayout>
              </c:layout>
              <c:showLegendKey val="0"/>
              <c:showVal val="0"/>
              <c:showCatName val="1"/>
              <c:showSerName val="0"/>
              <c:showPercent val="1"/>
              <c:showBubbleSize val="0"/>
            </c:dLbl>
            <c:dLbl>
              <c:idx val="2"/>
              <c:layout>
                <c:manualLayout>
                  <c:x val="0.0579601142109632"/>
                  <c:y val="-0.124812178083003"/>
                </c:manualLayout>
              </c:layout>
              <c:showLegendKey val="0"/>
              <c:showVal val="0"/>
              <c:showCatName val="1"/>
              <c:showSerName val="0"/>
              <c:showPercent val="1"/>
              <c:showBubbleSize val="0"/>
            </c:dLbl>
            <c:dLbl>
              <c:idx val="3"/>
              <c:layout>
                <c:manualLayout>
                  <c:x val="0.132611192171266"/>
                  <c:y val="-0.0215938961577171"/>
                </c:manualLayout>
              </c:layout>
              <c:showLegendKey val="0"/>
              <c:showVal val="0"/>
              <c:showCatName val="1"/>
              <c:showSerName val="0"/>
              <c:showPercent val="1"/>
              <c:showBubbleSize val="0"/>
            </c:dLbl>
            <c:dLbl>
              <c:idx val="4"/>
              <c:layout>
                <c:manualLayout>
                  <c:x val="0.102404090463133"/>
                  <c:y val="0.072195103901486"/>
                </c:manualLayout>
              </c:layout>
              <c:showLegendKey val="0"/>
              <c:showVal val="0"/>
              <c:showCatName val="1"/>
              <c:showSerName val="0"/>
              <c:showPercent val="1"/>
              <c:showBubbleSize val="0"/>
            </c:dLbl>
            <c:dLbl>
              <c:idx val="10"/>
              <c:layout>
                <c:manualLayout>
                  <c:x val="0.0649665417222208"/>
                  <c:y val="-0.0975501746492215"/>
                </c:manualLayout>
              </c:layout>
              <c:showLegendKey val="0"/>
              <c:showVal val="0"/>
              <c:showCatName val="1"/>
              <c:showSerName val="0"/>
              <c:showPercent val="1"/>
              <c:showBubbleSize val="0"/>
            </c:dLbl>
            <c:dLbl>
              <c:idx val="11"/>
              <c:layout>
                <c:manualLayout>
                  <c:x val="0.128080928781666"/>
                  <c:y val="-0.0461739979870937"/>
                </c:manualLayout>
              </c:layout>
              <c:showLegendKey val="0"/>
              <c:showVal val="0"/>
              <c:showCatName val="1"/>
              <c:showSerName val="0"/>
              <c:showPercent val="1"/>
              <c:showBubbleSize val="0"/>
            </c:dLbl>
            <c:txPr>
              <a:bodyPr/>
              <a:lstStyle/>
              <a:p>
                <a:pPr>
                  <a:defRPr sz="1400"/>
                </a:pPr>
                <a:endParaRPr lang="en-US"/>
              </a:p>
            </c:txPr>
            <c:showLegendKey val="0"/>
            <c:showVal val="0"/>
            <c:showCatName val="1"/>
            <c:showSerName val="0"/>
            <c:showPercent val="1"/>
            <c:showBubbleSize val="0"/>
            <c:showLeaderLines val="1"/>
          </c:dLbls>
          <c:cat>
            <c:strRef>
              <c:f>Colleges!$C$147:$C$158</c:f>
              <c:strCache>
                <c:ptCount val="12"/>
                <c:pt idx="0">
                  <c:v>COE</c:v>
                </c:pt>
                <c:pt idx="1">
                  <c:v>CALS</c:v>
                </c:pt>
                <c:pt idx="2">
                  <c:v>COS</c:v>
                </c:pt>
                <c:pt idx="3">
                  <c:v>VM</c:v>
                </c:pt>
                <c:pt idx="4">
                  <c:v>CNRE</c:v>
                </c:pt>
                <c:pt idx="5">
                  <c:v>VT CRI</c:v>
                </c:pt>
                <c:pt idx="6">
                  <c:v>CLAHS</c:v>
                </c:pt>
                <c:pt idx="7">
                  <c:v>VT-WF</c:v>
                </c:pt>
                <c:pt idx="8">
                  <c:v>ICTAS</c:v>
                </c:pt>
                <c:pt idx="9">
                  <c:v>VBI</c:v>
                </c:pt>
                <c:pt idx="10">
                  <c:v>CAUS</c:v>
                </c:pt>
                <c:pt idx="11">
                  <c:v>OIRED</c:v>
                </c:pt>
              </c:strCache>
            </c:strRef>
          </c:cat>
          <c:val>
            <c:numRef>
              <c:f>Colleges!$D$147:$D$158</c:f>
              <c:numCache>
                <c:formatCode>General</c:formatCode>
                <c:ptCount val="12"/>
                <c:pt idx="0">
                  <c:v>36.0</c:v>
                </c:pt>
                <c:pt idx="1">
                  <c:v>29.0</c:v>
                </c:pt>
                <c:pt idx="2">
                  <c:v>28.0</c:v>
                </c:pt>
                <c:pt idx="3">
                  <c:v>19.0</c:v>
                </c:pt>
                <c:pt idx="4">
                  <c:v>14.0</c:v>
                </c:pt>
                <c:pt idx="5">
                  <c:v>5.0</c:v>
                </c:pt>
                <c:pt idx="6">
                  <c:v>3.0</c:v>
                </c:pt>
                <c:pt idx="7">
                  <c:v>3.0</c:v>
                </c:pt>
                <c:pt idx="8">
                  <c:v>2.0</c:v>
                </c:pt>
                <c:pt idx="9">
                  <c:v>2.0</c:v>
                </c:pt>
                <c:pt idx="10">
                  <c:v>1.0</c:v>
                </c:pt>
                <c:pt idx="11">
                  <c:v>1.0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txPr>
    <a:bodyPr/>
    <a:lstStyle/>
    <a:p>
      <a:pPr>
        <a:defRPr>
          <a:latin typeface="Helvetica Neue"/>
          <a:cs typeface="Helvetica Neue"/>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01477611047008"/>
          <c:y val="0.224145645687085"/>
          <c:w val="0.591428020096045"/>
          <c:h val="0.727995040021662"/>
        </c:manualLayout>
      </c:layout>
      <c:pieChart>
        <c:varyColors val="1"/>
        <c:ser>
          <c:idx val="0"/>
          <c:order val="0"/>
          <c:dPt>
            <c:idx val="15"/>
            <c:bubble3D val="0"/>
            <c:spPr>
              <a:solidFill>
                <a:schemeClr val="accent6">
                  <a:lumMod val="20000"/>
                  <a:lumOff val="80000"/>
                </a:schemeClr>
              </a:solidFill>
            </c:spPr>
          </c:dPt>
          <c:dLbls>
            <c:dLbl>
              <c:idx val="0"/>
              <c:layout>
                <c:manualLayout>
                  <c:x val="-0.176478500850732"/>
                  <c:y val="0.058875838207871"/>
                </c:manualLayout>
              </c:layout>
              <c:showLegendKey val="0"/>
              <c:showVal val="0"/>
              <c:showCatName val="1"/>
              <c:showSerName val="0"/>
              <c:showPercent val="1"/>
              <c:showBubbleSize val="0"/>
            </c:dLbl>
            <c:dLbl>
              <c:idx val="9"/>
              <c:layout>
                <c:manualLayout>
                  <c:x val="0.0473148905024438"/>
                  <c:y val="-0.164857562521826"/>
                </c:manualLayout>
              </c:layout>
              <c:showLegendKey val="0"/>
              <c:showVal val="0"/>
              <c:showCatName val="1"/>
              <c:showSerName val="0"/>
              <c:showPercent val="1"/>
              <c:showBubbleSize val="0"/>
            </c:dLbl>
            <c:dLbl>
              <c:idx val="15"/>
              <c:layout>
                <c:manualLayout>
                  <c:x val="0.147489689710031"/>
                  <c:y val="-0.00637882247454327"/>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Sheet1!$J$24:$J$44</c:f>
              <c:strCache>
                <c:ptCount val="21"/>
                <c:pt idx="0">
                  <c:v>CALS</c:v>
                </c:pt>
                <c:pt idx="9">
                  <c:v>CoE</c:v>
                </c:pt>
                <c:pt idx="15">
                  <c:v>CoS</c:v>
                </c:pt>
                <c:pt idx="16">
                  <c:v>VBI</c:v>
                </c:pt>
                <c:pt idx="19">
                  <c:v>Vet Med</c:v>
                </c:pt>
                <c:pt idx="20">
                  <c:v>VTCRI</c:v>
                </c:pt>
              </c:strCache>
            </c:strRef>
          </c:cat>
          <c:val>
            <c:numRef>
              <c:f>Sheet1!$K$24:$K$44</c:f>
              <c:numCache>
                <c:formatCode>General</c:formatCode>
                <c:ptCount val="21"/>
                <c:pt idx="0" formatCode="_(&quot;$&quot;* #,##0.00_);_(&quot;$&quot;* \(#,##0.00\);_(&quot;$&quot;* &quot;-&quot;??_);_(@_)">
                  <c:v>6849.200000000001</c:v>
                </c:pt>
                <c:pt idx="9" formatCode="_(&quot;$&quot;* #,##0.00_);_(&quot;$&quot;* \(#,##0.00\);_(&quot;$&quot;* &quot;-&quot;??_);_(@_)">
                  <c:v>4087.5</c:v>
                </c:pt>
                <c:pt idx="15" formatCode="_(&quot;$&quot;* #,##0.00_);_(&quot;$&quot;* \(#,##0.00\);_(&quot;$&quot;* &quot;-&quot;??_);_(@_)">
                  <c:v>3173.3</c:v>
                </c:pt>
                <c:pt idx="16" formatCode="_(&quot;$&quot;* #,##0.00_);_(&quot;$&quot;* \(#,##0.00\);_(&quot;$&quot;* &quot;-&quot;??_);_(@_)">
                  <c:v>337.5</c:v>
                </c:pt>
                <c:pt idx="19" formatCode="_(&quot;$&quot;* #,##0.00_);_(&quot;$&quot;* \(#,##0.00\);_(&quot;$&quot;* &quot;-&quot;??_);_(@_)">
                  <c:v>1650.0</c:v>
                </c:pt>
                <c:pt idx="20" formatCode="_(&quot;$&quot;* #,##0.00_);_(&quot;$&quot;* \(#,##0.00\);_(&quot;$&quot;* &quot;-&quot;??_);_(@_)">
                  <c:v>750.0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noFill/>
    <a:ln>
      <a:noFill/>
    </a:ln>
  </c:spPr>
  <c:txPr>
    <a:bodyPr/>
    <a:lstStyle/>
    <a:p>
      <a:pPr>
        <a:defRPr sz="1400">
          <a:latin typeface="Helvetica"/>
          <a:cs typeface="Helvetica"/>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10/22/14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oaspa.org/membership/code-of-conduct/" TargetMode="External"/><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Who am I</a:t>
            </a:r>
            <a:r>
              <a:rPr lang="en-US" baseline="0" dirty="0" smtClean="0"/>
              <a:t>?</a:t>
            </a:r>
          </a:p>
          <a:p>
            <a:endParaRPr lang="en-US" baseline="0" dirty="0" smtClean="0"/>
          </a:p>
          <a:p>
            <a:r>
              <a:rPr lang="en-US" baseline="0" dirty="0" smtClean="0"/>
              <a:t>Featured activities in Scholarly Communication</a:t>
            </a:r>
          </a:p>
          <a:p>
            <a:endParaRPr lang="en-US" baseline="0" dirty="0" smtClean="0"/>
          </a:p>
          <a:p>
            <a:r>
              <a:rPr lang="en-US" baseline="0" dirty="0" smtClean="0"/>
              <a:t>Open Access Week activities: what’s already happened and what’s coming up</a:t>
            </a:r>
          </a:p>
          <a:p>
            <a:endParaRPr lang="en-US" baseline="0" dirty="0" smtClean="0"/>
          </a:p>
          <a:p>
            <a:r>
              <a:rPr lang="en-US" dirty="0" smtClean="0"/>
              <a:t>How did you learn about this session?</a:t>
            </a:r>
          </a:p>
          <a:p>
            <a:endParaRPr lang="en-US" dirty="0" smtClean="0"/>
          </a:p>
          <a:p>
            <a:r>
              <a:rPr lang="en-US" dirty="0" smtClean="0"/>
              <a:t>How</a:t>
            </a:r>
            <a:r>
              <a:rPr lang="en-US" baseline="0" dirty="0" smtClean="0"/>
              <a:t> many of you don’t have tenure yet?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online application is sent to a team in University Libraries that reviews applications and vets and prioritizes them based on criteria for eligibility, guidelines, and available funding. </a:t>
            </a:r>
          </a:p>
          <a:p>
            <a:endParaRPr lang="en-US" dirty="0" smtClean="0"/>
          </a:p>
          <a:p>
            <a:r>
              <a:rPr lang="en-US" baseline="0" dirty="0" smtClean="0"/>
              <a:t>Gail McMillan, fund manager</a:t>
            </a:r>
          </a:p>
          <a:p>
            <a:r>
              <a:rPr lang="en-US" baseline="0" dirty="0" smtClean="0"/>
              <a:t>	Leslie O’Brien</a:t>
            </a:r>
          </a:p>
          <a:p>
            <a:r>
              <a:rPr lang="en-US" baseline="0" dirty="0" smtClean="0"/>
              <a:t>	Julie Speer</a:t>
            </a:r>
          </a:p>
          <a:p>
            <a:r>
              <a:rPr lang="en-US" baseline="0" dirty="0" smtClean="0"/>
              <a:t>	Philip Young</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Payment</a:t>
            </a:r>
          </a:p>
          <a:p>
            <a:endParaRPr lang="en-US" b="1" dirty="0" smtClean="0"/>
          </a:p>
          <a:p>
            <a:r>
              <a:rPr lang="en-US" dirty="0" smtClean="0"/>
              <a:t>After the OASF application is received and the author is sent notification of approval,</a:t>
            </a:r>
            <a:r>
              <a:rPr lang="en-US" baseline="0" dirty="0" smtClean="0"/>
              <a:t> the</a:t>
            </a:r>
            <a:r>
              <a:rPr lang="en-US" dirty="0" smtClean="0"/>
              <a:t> author informs the journal to send University Libraries an invoice. Or, the author can send proof of payment and University Libraries will reimburse the department,</a:t>
            </a:r>
            <a:r>
              <a:rPr lang="en-US" baseline="0" dirty="0" smtClean="0"/>
              <a:t> for example if it paid the Article Processing Charges.</a:t>
            </a:r>
            <a:r>
              <a:rPr lang="en-US" dirty="0"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$33,006.50 OASF available at this time.</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12</a:t>
            </a:fld>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how do things look this year?</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13</a:t>
            </a:fld>
            <a:endParaRPr lang="en-US" dirty="0"/>
          </a:p>
        </p:txBody>
      </p:sp>
    </p:spTree>
    <p:extLst>
      <p:ext uri="{BB962C8B-B14F-4D97-AF65-F5344CB8AC3E}">
        <p14:creationId xmlns:p14="http://schemas.microsoft.com/office/powerpoint/2010/main" val="358397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dirty="0"/>
          </a:p>
        </p:txBody>
      </p:sp>
    </p:spTree>
    <p:extLst>
      <p:ext uri="{BB962C8B-B14F-4D97-AF65-F5344CB8AC3E}">
        <p14:creationId xmlns:p14="http://schemas.microsoft.com/office/powerpoint/2010/main" val="3227046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15</a:t>
            </a:fld>
            <a:endParaRPr lang="en-US" dirty="0"/>
          </a:p>
        </p:txBody>
      </p:sp>
    </p:spTree>
    <p:extLst>
      <p:ext uri="{BB962C8B-B14F-4D97-AF65-F5344CB8AC3E}">
        <p14:creationId xmlns:p14="http://schemas.microsoft.com/office/powerpoint/2010/main" val="2762891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high expectations at academic institutions</a:t>
            </a:r>
            <a:r>
              <a:rPr lang="en-US" baseline="0" dirty="0" smtClean="0"/>
              <a:t> for faculty to publish in scholarly journals. The more prestigious journals are considered to have a high impact factor, and often have excessively high subscription rates for academic libraries. </a:t>
            </a:r>
            <a:r>
              <a:rPr lang="en-US" dirty="0"/>
              <a:t>Library’s collections budget: $9 </a:t>
            </a:r>
            <a:r>
              <a:rPr lang="en-US" dirty="0" smtClean="0"/>
              <a:t>mil. Library </a:t>
            </a:r>
            <a:r>
              <a:rPr lang="en-US" dirty="0"/>
              <a:t>spends on serials: $7 mil</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way is by expanding library </a:t>
            </a:r>
            <a:r>
              <a:rPr lang="en-US" dirty="0" smtClean="0"/>
              <a:t>services to include publishing</a:t>
            </a:r>
            <a:r>
              <a:rPr lang="en-US" baseline="0" dirty="0" smtClean="0"/>
              <a:t>. VT has hosted electronic journals and also hosts open source software that manages the editorial workflow for </a:t>
            </a:r>
            <a:r>
              <a:rPr lang="en-US" dirty="0" smtClean="0"/>
              <a:t> journals, conference proceedings, and if you’d ask us, monographs.</a:t>
            </a:r>
            <a:endParaRPr lang="en-US" baseline="0" dirty="0" smtClean="0"/>
          </a:p>
          <a:p>
            <a:endParaRPr lang="en-US" baseline="0" dirty="0" smtClean="0"/>
          </a:p>
          <a:p>
            <a:r>
              <a:rPr lang="en-US" baseline="0" dirty="0" smtClean="0"/>
              <a:t>P</a:t>
            </a:r>
            <a:r>
              <a:rPr lang="en-US" dirty="0" smtClean="0"/>
              <a:t>ublishing models are changing in light of various factors, including the international open access movement and now the expanding federal mandates to make the results of government funded research available to the public.</a:t>
            </a:r>
          </a:p>
          <a:p>
            <a:endParaRPr lang="en-US" baseline="0" dirty="0" smtClean="0"/>
          </a:p>
          <a:p>
            <a:r>
              <a:rPr lang="en-US" baseline="0" dirty="0" smtClean="0"/>
              <a:t>Virginia Tech’s University Libraries established open access subvention fund to help faculty get their articles published in peer-reviewed scholarly journals that charge article processing fees.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An increasing number of open access journals are supported through article processing charges.</a:t>
            </a:r>
            <a:r>
              <a:rPr lang="en-US" baseline="0" dirty="0" smtClean="0"/>
              <a:t> These are rigorously peer reviewed scholarly journals that are in the whole or in part funded by the authors of the articles.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$8,000</a:t>
            </a:r>
            <a:r>
              <a:rPr lang="en-US" baseline="0" dirty="0" smtClean="0"/>
              <a:t> from each unit for two years. $24,000 per year. </a:t>
            </a:r>
            <a:r>
              <a:rPr lang="en-US" dirty="0" smtClean="0"/>
              <a:t>The program is administered by University Libraries</a:t>
            </a:r>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Yes, but, authors must not have any other sources of funding. OASF is not available for articles resulting from research sponsored by agencies that allow allocations for open</a:t>
            </a:r>
            <a:r>
              <a:rPr lang="en-US" baseline="0" dirty="0" smtClean="0"/>
              <a:t> access</a:t>
            </a:r>
            <a:r>
              <a:rPr lang="en-US" dirty="0" smtClean="0"/>
              <a:t> fees like the NIH.</a:t>
            </a:r>
          </a:p>
          <a:p>
            <a:endParaRPr lang="en-US" dirty="0" smtClean="0"/>
          </a:p>
          <a:p>
            <a:r>
              <a:rPr lang="en-US" dirty="0" smtClean="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smtClean="0"/>
          </a:p>
          <a:p>
            <a:r>
              <a:rPr lang="en-US" dirty="0" smtClean="0"/>
              <a:t>Some sources of external funding for publication of research results include: Howard Hughes Medical Institute, Rockefeller Foundation, NIH, NSF</a:t>
            </a:r>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in the Virginia Tech community is eligible--all faculty, staff, graduate, and undergraduate students.</a:t>
            </a:r>
          </a:p>
          <a:p>
            <a:endParaRPr lang="en-US" dirty="0" smtClean="0"/>
          </a:p>
          <a:p>
            <a:pPr lvl="1"/>
            <a:r>
              <a:rPr lang="en-US" dirty="0" smtClean="0"/>
              <a:t>Faculty</a:t>
            </a:r>
          </a:p>
          <a:p>
            <a:pPr lvl="2"/>
            <a:r>
              <a:rPr lang="en-US" dirty="0" smtClean="0"/>
              <a:t>P&amp;T</a:t>
            </a:r>
          </a:p>
          <a:p>
            <a:pPr lvl="2"/>
            <a:r>
              <a:rPr lang="en-US" dirty="0" smtClean="0"/>
              <a:t>AP</a:t>
            </a:r>
          </a:p>
          <a:p>
            <a:pPr lvl="1"/>
            <a:r>
              <a:rPr lang="en-US" dirty="0" smtClean="0"/>
              <a:t>Staff</a:t>
            </a:r>
          </a:p>
          <a:p>
            <a:pPr lvl="1"/>
            <a:r>
              <a:rPr lang="en-US" dirty="0" smtClean="0"/>
              <a:t>Graduate students and Post docs</a:t>
            </a:r>
          </a:p>
          <a:p>
            <a:pPr lvl="1"/>
            <a:r>
              <a:rPr lang="en-US" dirty="0" smtClean="0"/>
              <a:t>Undergraduate students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a:ea typeface="+mn-ea"/>
                <a:cs typeface="Times"/>
              </a:rPr>
              <a:t>During the Pilot Project (Fy2013-2014)</a:t>
            </a:r>
          </a:p>
          <a:p>
            <a:endParaRPr lang="en-US" sz="1200" kern="1200" dirty="0" smtClean="0">
              <a:solidFill>
                <a:schemeClr val="tx1"/>
              </a:solidFill>
              <a:effectLst/>
              <a:latin typeface="Times"/>
              <a:ea typeface="+mn-ea"/>
              <a:cs typeface="Times"/>
            </a:endParaRPr>
          </a:p>
          <a:p>
            <a:r>
              <a:rPr lang="en-US" sz="1200" kern="1200" dirty="0" smtClean="0">
                <a:solidFill>
                  <a:schemeClr val="tx1"/>
                </a:solidFill>
                <a:effectLst/>
                <a:latin typeface="Times"/>
                <a:ea typeface="+mn-ea"/>
                <a:cs typeface="Times"/>
              </a:rPr>
              <a:t>Other = Institute Director, Lab Specialist (3), Project Associate, Research Associate (3), Research Assistant, Research Engineer, Research Scientist, Research Specialist, Research Technician</a:t>
            </a:r>
            <a:endParaRPr lang="en-US" sz="1200" kern="1200" dirty="0">
              <a:solidFill>
                <a:schemeClr val="tx1"/>
              </a:solidFill>
              <a:effectLst/>
              <a:latin typeface="Times"/>
              <a:ea typeface="+mn-ea"/>
              <a:cs typeface="Times"/>
            </a:endParaRPr>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to qualify for funding</a:t>
            </a:r>
          </a:p>
          <a:p>
            <a:endParaRPr lang="en-US" dirty="0" smtClean="0"/>
          </a:p>
          <a:p>
            <a:r>
              <a:rPr lang="en-US" dirty="0" smtClean="0"/>
              <a:t>journal's publisher must be a member of the </a:t>
            </a:r>
            <a:r>
              <a:rPr lang="en-US" dirty="0" smtClean="0">
                <a:hlinkClick r:id="rId3"/>
              </a:rPr>
              <a:t>Open Access Scholarly Publishers Association</a:t>
            </a:r>
            <a:r>
              <a:rPr lang="en-US" dirty="0" smtClean="0"/>
              <a:t> (OASPA) or comply with </a:t>
            </a:r>
            <a:r>
              <a:rPr lang="en-US" dirty="0" smtClean="0">
                <a:hlinkClick r:id="rId4"/>
              </a:rPr>
              <a:t>OASPA's Code of Conduct</a:t>
            </a:r>
            <a:r>
              <a:rPr lang="en-US" dirty="0" smtClean="0"/>
              <a:t>.</a:t>
            </a:r>
          </a:p>
          <a:p>
            <a:r>
              <a:rPr lang="en-US" dirty="0" smtClean="0"/>
              <a:t>	reputable OA publisher (i.e., not</a:t>
            </a:r>
            <a:r>
              <a:rPr lang="en-US" baseline="0" dirty="0" smtClean="0"/>
              <a:t> on Beall’s list)</a:t>
            </a:r>
          </a:p>
          <a:p>
            <a:endParaRPr lang="en-US" baseline="0" dirty="0" smtClean="0"/>
          </a:p>
          <a:p>
            <a:r>
              <a:rPr lang="en-US" baseline="0" dirty="0" smtClean="0"/>
              <a:t>	clear contact info</a:t>
            </a:r>
          </a:p>
          <a:p>
            <a:r>
              <a:rPr lang="en-US" baseline="0" dirty="0" smtClean="0"/>
              <a:t>	peer-review</a:t>
            </a:r>
          </a:p>
          <a:p>
            <a:r>
              <a:rPr lang="en-US" baseline="0" dirty="0" smtClean="0"/>
              <a:t>	editorial or governing board of recognized experts</a:t>
            </a:r>
          </a:p>
          <a:p>
            <a:r>
              <a:rPr lang="en-US" baseline="0" dirty="0" smtClean="0"/>
              <a:t>	clear about fees</a:t>
            </a:r>
          </a:p>
          <a:p>
            <a:r>
              <a:rPr lang="en-US" baseline="0" dirty="0" smtClean="0"/>
              <a:t>	markets appropriately</a:t>
            </a:r>
          </a:p>
          <a:p>
            <a:r>
              <a:rPr lang="en-US" baseline="0" dirty="0" smtClean="0"/>
              <a:t>	clear copyright license</a:t>
            </a:r>
          </a:p>
          <a:p>
            <a:r>
              <a:rPr lang="en-US" baseline="0" dirty="0" smtClean="0"/>
              <a:t>	clear instructions</a:t>
            </a:r>
          </a:p>
          <a:p>
            <a:r>
              <a:rPr lang="en-US" baseline="0" dirty="0" smtClean="0"/>
              <a:t>	website has high standards</a:t>
            </a:r>
          </a:p>
          <a:p>
            <a:r>
              <a:rPr lang="en-US" baseline="0" dirty="0" smtClean="0"/>
              <a:t>	has a means of reporting misconduct</a:t>
            </a:r>
          </a:p>
          <a:p>
            <a:endParaRPr lang="en-US" baseline="0" dirty="0" smtClean="0"/>
          </a:p>
          <a:p>
            <a:r>
              <a:rPr lang="en-US" dirty="0" smtClean="0"/>
              <a:t>For hybrid OA journals, the publishers must have reduced institutional subscription prices, or plan to reduce prices next year, based on the number of open access publications in the journals.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faculty, undergraduate or graduate student, staff,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40126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2850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1621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2518121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084015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2202622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1493934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146000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769957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88154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8135A6-72CC-EA42-B14F-8AD35829C27C}" type="datetimeFigureOut">
              <a:rPr lang="en-US" smtClean="0"/>
              <a:pPr/>
              <a:t>10/22/14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322166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12800" y="1600200"/>
            <a:ext cx="787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8135A6-72CC-EA42-B14F-8AD35829C27C}" type="datetimeFigureOut">
              <a:rPr lang="en-US" smtClean="0"/>
              <a:pPr/>
              <a:t>10/22/14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903A7-1F78-3446-A57C-5B16842E174A}" type="slidenum">
              <a:rPr lang="en-US" smtClean="0"/>
              <a:pPr/>
              <a:t>‹#›</a:t>
            </a:fld>
            <a:endParaRPr lang="en-US" dirty="0"/>
          </a:p>
        </p:txBody>
      </p:sp>
    </p:spTree>
    <p:extLst>
      <p:ext uri="{BB962C8B-B14F-4D97-AF65-F5344CB8AC3E}">
        <p14:creationId xmlns:p14="http://schemas.microsoft.com/office/powerpoint/2010/main" val="3407828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a:ea typeface="+mn-ea"/>
          <a:cs typeface="Helvetica"/>
        </a:defRPr>
      </a:lvl1pPr>
      <a:lvl2pPr marL="742950" indent="-285750" algn="l" defTabSz="457200" rtl="0" eaLnBrk="1" latinLnBrk="0" hangingPunct="1">
        <a:spcBef>
          <a:spcPct val="20000"/>
        </a:spcBef>
        <a:buFont typeface="Wingdings" charset="2"/>
        <a:buChar char="§"/>
        <a:defRPr sz="2800" kern="1200">
          <a:solidFill>
            <a:schemeClr val="tx1"/>
          </a:solidFill>
          <a:latin typeface="Helvetica"/>
          <a:ea typeface="+mn-ea"/>
          <a:cs typeface="Helvetica"/>
        </a:defRPr>
      </a:lvl2pPr>
      <a:lvl3pPr marL="1143000" indent="-228600" algn="l" defTabSz="457200" rtl="0" eaLnBrk="1" latinLnBrk="0" hangingPunct="1">
        <a:spcBef>
          <a:spcPct val="20000"/>
        </a:spcBef>
        <a:buFont typeface="Arial"/>
        <a:buChar char="•"/>
        <a:defRPr sz="2400" kern="1200">
          <a:solidFill>
            <a:schemeClr val="tx1"/>
          </a:solidFill>
          <a:latin typeface="Helvetica"/>
          <a:ea typeface="+mn-ea"/>
          <a:cs typeface="Helvetica"/>
        </a:defRPr>
      </a:lvl3pPr>
      <a:lvl4pPr marL="1600200" indent="-228600" algn="l" defTabSz="457200" rtl="0" eaLnBrk="1" latinLnBrk="0" hangingPunct="1">
        <a:spcBef>
          <a:spcPct val="20000"/>
        </a:spcBef>
        <a:buFont typeface="Wingdings" charset="2"/>
        <a:buChar char="ü"/>
        <a:defRPr sz="2000" kern="1200">
          <a:solidFill>
            <a:schemeClr val="tx1"/>
          </a:solidFill>
          <a:latin typeface="Helvetica"/>
          <a:ea typeface="+mn-ea"/>
          <a:cs typeface="Helvetica"/>
        </a:defRPr>
      </a:lvl4pPr>
      <a:lvl5pPr marL="20574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holar.lib.vt.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aqua.lib.vt.edu/oa-subvention.php" TargetMode="External"/><Relationship Id="rId4" Type="http://schemas.openxmlformats.org/officeDocument/2006/relationships/hyperlink" Target="mailto:gailmac@vt.edu"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aqua.lib.vt.edu/oa-subvention.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18265"/>
            <a:ext cx="9144000" cy="2482185"/>
          </a:xfrm>
        </p:spPr>
        <p:txBody>
          <a:bodyPr>
            <a:normAutofit/>
          </a:bodyPr>
          <a:lstStyle/>
          <a:p>
            <a:r>
              <a:rPr lang="en-US" sz="3200" dirty="0"/>
              <a:t>Receive $1500 for Publishing Your Next </a:t>
            </a:r>
            <a:r>
              <a:rPr lang="en-US" sz="3200" dirty="0" smtClean="0"/>
              <a:t>Article</a:t>
            </a:r>
            <a:br>
              <a:rPr lang="en-US" sz="3200" dirty="0" smtClean="0"/>
            </a:br>
            <a:r>
              <a:rPr lang="en-US" dirty="0"/>
              <a:t/>
            </a:r>
            <a:br>
              <a:rPr lang="en-US" dirty="0"/>
            </a:br>
            <a:r>
              <a:rPr lang="en-US" sz="3200" dirty="0"/>
              <a:t>VT’s OPEN ACCESS </a:t>
            </a:r>
            <a:r>
              <a:rPr lang="en-US" sz="3200" dirty="0" smtClean="0"/>
              <a:t>SUBVENTION </a:t>
            </a:r>
            <a:r>
              <a:rPr lang="en-US" sz="3200" dirty="0"/>
              <a:t>FUND</a:t>
            </a:r>
          </a:p>
        </p:txBody>
      </p:sp>
      <p:sp>
        <p:nvSpPr>
          <p:cNvPr id="3" name="Subtitle 2"/>
          <p:cNvSpPr>
            <a:spLocks noGrp="1"/>
          </p:cNvSpPr>
          <p:nvPr>
            <p:ph type="subTitle" idx="1"/>
          </p:nvPr>
        </p:nvSpPr>
        <p:spPr/>
        <p:txBody>
          <a:bodyPr>
            <a:normAutofit fontScale="92500" lnSpcReduction="10000"/>
          </a:bodyPr>
          <a:lstStyle/>
          <a:p>
            <a:r>
              <a:rPr lang="en-US" dirty="0" smtClean="0"/>
              <a:t>Gail McMillan</a:t>
            </a:r>
          </a:p>
          <a:p>
            <a:r>
              <a:rPr lang="en-US" sz="2600" dirty="0" smtClean="0"/>
              <a:t>Director, </a:t>
            </a:r>
            <a:r>
              <a:rPr lang="en-US" sz="2600" dirty="0" smtClean="0">
                <a:hlinkClick r:id="rId3"/>
              </a:rPr>
              <a:t>Scholarly Communication</a:t>
            </a:r>
            <a:endParaRPr lang="en-US" sz="2600" dirty="0" smtClean="0"/>
          </a:p>
          <a:p>
            <a:r>
              <a:rPr lang="en-US" sz="2600" dirty="0" smtClean="0"/>
              <a:t>University Libraries, Virginia Tech</a:t>
            </a:r>
          </a:p>
          <a:p>
            <a:r>
              <a:rPr lang="en-US" sz="2600" dirty="0" smtClean="0"/>
              <a:t>NLI, Oct. 22, 2014</a:t>
            </a:r>
            <a:endParaRPr lang="en-US" sz="2600" dirty="0"/>
          </a:p>
        </p:txBody>
      </p:sp>
    </p:spTree>
    <p:extLst>
      <p:ext uri="{BB962C8B-B14F-4D97-AF65-F5344CB8AC3E}">
        <p14:creationId xmlns:p14="http://schemas.microsoft.com/office/powerpoint/2010/main" val="26386077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vet, prioritize, notify</a:t>
            </a:r>
            <a:endParaRPr lang="en-US" dirty="0"/>
          </a:p>
        </p:txBody>
      </p:sp>
      <p:sp>
        <p:nvSpPr>
          <p:cNvPr id="3" name="Content Placeholder 2"/>
          <p:cNvSpPr>
            <a:spLocks noGrp="1"/>
          </p:cNvSpPr>
          <p:nvPr>
            <p:ph idx="1"/>
          </p:nvPr>
        </p:nvSpPr>
        <p:spPr/>
        <p:txBody>
          <a:bodyPr/>
          <a:lstStyle/>
          <a:p>
            <a:r>
              <a:rPr lang="en-US" dirty="0" smtClean="0"/>
              <a:t>Applications reviewed by team of librarians</a:t>
            </a:r>
          </a:p>
          <a:p>
            <a:pPr lvl="1"/>
            <a:r>
              <a:rPr lang="en-US" dirty="0" smtClean="0"/>
              <a:t>Gail McMillan, fund manager</a:t>
            </a:r>
          </a:p>
          <a:p>
            <a:r>
              <a:rPr lang="en-US" dirty="0" smtClean="0"/>
              <a:t>Funds</a:t>
            </a:r>
          </a:p>
          <a:p>
            <a:r>
              <a:rPr lang="en-US" dirty="0" smtClean="0"/>
              <a:t>Eligibility</a:t>
            </a:r>
          </a:p>
          <a:p>
            <a:r>
              <a:rPr lang="en-US" dirty="0" smtClean="0"/>
              <a:t>Guidelines</a:t>
            </a:r>
          </a:p>
          <a:p>
            <a:r>
              <a:rPr lang="en-US" dirty="0" smtClean="0"/>
              <a:t>Email notification (10 days)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steps</a:t>
            </a:r>
            <a:endParaRPr lang="en-US" dirty="0"/>
          </a:p>
        </p:txBody>
      </p:sp>
      <p:sp>
        <p:nvSpPr>
          <p:cNvPr id="3" name="Content Placeholder 2"/>
          <p:cNvSpPr>
            <a:spLocks noGrp="1"/>
          </p:cNvSpPr>
          <p:nvPr>
            <p:ph idx="1"/>
          </p:nvPr>
        </p:nvSpPr>
        <p:spPr/>
        <p:txBody>
          <a:bodyPr/>
          <a:lstStyle/>
          <a:p>
            <a:r>
              <a:rPr lang="en-US" dirty="0" smtClean="0"/>
              <a:t>How are APCs paid?</a:t>
            </a:r>
          </a:p>
          <a:p>
            <a:pPr lvl="1"/>
            <a:r>
              <a:rPr lang="en-US" dirty="0" smtClean="0"/>
              <a:t>Notice to authors includes</a:t>
            </a:r>
          </a:p>
          <a:p>
            <a:pPr lvl="2"/>
            <a:r>
              <a:rPr lang="en-US" dirty="0" smtClean="0"/>
              <a:t>Where to have the invoice sent, or</a:t>
            </a:r>
          </a:p>
          <a:p>
            <a:pPr lvl="2"/>
            <a:r>
              <a:rPr lang="en-US" dirty="0" smtClean="0"/>
              <a:t>Proof of payment for reimbursement</a:t>
            </a:r>
          </a:p>
          <a:p>
            <a:r>
              <a:rPr lang="en-US" dirty="0" smtClean="0"/>
              <a:t>Acknowledge VT OASF in published article</a:t>
            </a:r>
          </a:p>
          <a:p>
            <a:r>
              <a:rPr lang="en-US" dirty="0"/>
              <a:t>S</a:t>
            </a:r>
            <a:r>
              <a:rPr lang="en-US" dirty="0" smtClean="0"/>
              <a:t>ubmit article to VTechWorks</a:t>
            </a:r>
          </a:p>
          <a:p>
            <a:pPr lvl="1"/>
            <a:r>
              <a:rPr lang="en-US" dirty="0" smtClean="0"/>
              <a:t>http://www.vtechworks.lib.vt.edu</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has the VT OASF supported?</a:t>
            </a:r>
            <a:endParaRPr lang="en-US" dirty="0"/>
          </a:p>
        </p:txBody>
      </p:sp>
      <p:sp>
        <p:nvSpPr>
          <p:cNvPr id="3" name="Content Placeholder 2"/>
          <p:cNvSpPr>
            <a:spLocks noGrp="1"/>
          </p:cNvSpPr>
          <p:nvPr>
            <p:ph idx="1"/>
          </p:nvPr>
        </p:nvSpPr>
        <p:spPr/>
        <p:txBody>
          <a:bodyPr>
            <a:normAutofit/>
          </a:bodyPr>
          <a:lstStyle/>
          <a:p>
            <a:r>
              <a:rPr lang="en-US" dirty="0" smtClean="0"/>
              <a:t>Pilot Project, FY 2013-2014</a:t>
            </a:r>
          </a:p>
          <a:p>
            <a:pPr lvl="1"/>
            <a:r>
              <a:rPr lang="en-US" dirty="0" smtClean="0"/>
              <a:t>55 </a:t>
            </a:r>
            <a:r>
              <a:rPr lang="en-US" dirty="0" smtClean="0"/>
              <a:t>articles</a:t>
            </a:r>
            <a:endParaRPr lang="en-US" dirty="0" smtClean="0"/>
          </a:p>
          <a:p>
            <a:pPr lvl="1"/>
            <a:r>
              <a:rPr lang="en-US" dirty="0" smtClean="0"/>
              <a:t>117 VT authors</a:t>
            </a:r>
          </a:p>
          <a:p>
            <a:pPr lvl="1"/>
            <a:r>
              <a:rPr lang="en-US" dirty="0" smtClean="0"/>
              <a:t>$58,700 [$48,000 allocated]</a:t>
            </a:r>
          </a:p>
          <a:p>
            <a:r>
              <a:rPr lang="en-US" dirty="0" smtClean="0"/>
              <a:t>FY 2015 </a:t>
            </a:r>
          </a:p>
          <a:p>
            <a:pPr lvl="1"/>
            <a:r>
              <a:rPr lang="en-US" dirty="0" smtClean="0"/>
              <a:t>25 </a:t>
            </a:r>
            <a:r>
              <a:rPr lang="en-US" dirty="0"/>
              <a:t>requests as of Oct. 19</a:t>
            </a:r>
          </a:p>
          <a:p>
            <a:pPr lvl="1"/>
            <a:r>
              <a:rPr lang="en-US" dirty="0" smtClean="0"/>
              <a:t>13 </a:t>
            </a:r>
            <a:r>
              <a:rPr lang="en-US" dirty="0" smtClean="0"/>
              <a:t>articles, </a:t>
            </a:r>
            <a:r>
              <a:rPr lang="en-US" dirty="0"/>
              <a:t>43 VT </a:t>
            </a:r>
            <a:r>
              <a:rPr lang="en-US" dirty="0" smtClean="0"/>
              <a:t>authors</a:t>
            </a:r>
          </a:p>
          <a:p>
            <a:pPr lvl="1"/>
            <a:r>
              <a:rPr lang="en-US" dirty="0" smtClean="0"/>
              <a:t>$16,993.50</a:t>
            </a:r>
            <a:endParaRPr lang="en-US" dirty="0"/>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noAutofit/>
          </a:bodyPr>
          <a:lstStyle/>
          <a:p>
            <a:r>
              <a:rPr lang="en-US" dirty="0" smtClean="0"/>
              <a:t>VT OASF Pilot Project</a:t>
            </a:r>
            <a:endParaRPr lang="en-US" dirty="0"/>
          </a:p>
        </p:txBody>
      </p:sp>
      <p:sp>
        <p:nvSpPr>
          <p:cNvPr id="3" name="Content Placeholder 2"/>
          <p:cNvSpPr>
            <a:spLocks noGrp="1"/>
          </p:cNvSpPr>
          <p:nvPr>
            <p:ph idx="1"/>
          </p:nvPr>
        </p:nvSpPr>
        <p:spPr/>
        <p:txBody>
          <a:bodyPr/>
          <a:lstStyle/>
          <a:p>
            <a:pPr algn="ctr">
              <a:buNone/>
            </a:pPr>
            <a:endParaRPr lang="en-US" dirty="0" smtClean="0"/>
          </a:p>
        </p:txBody>
      </p:sp>
      <p:graphicFrame>
        <p:nvGraphicFramePr>
          <p:cNvPr id="5" name="Chart 4"/>
          <p:cNvGraphicFramePr/>
          <p:nvPr>
            <p:extLst>
              <p:ext uri="{D42A27DB-BD31-4B8C-83A1-F6EECF244321}">
                <p14:modId xmlns:p14="http://schemas.microsoft.com/office/powerpoint/2010/main" val="3977863610"/>
              </p:ext>
            </p:extLst>
          </p:nvPr>
        </p:nvGraphicFramePr>
        <p:xfrm>
          <a:off x="736600" y="0"/>
          <a:ext cx="7950200" cy="6756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VT OASF FY2015 as of Oct. 19, 2014</a:t>
            </a:r>
            <a:endParaRPr lang="en-US" dirty="0"/>
          </a:p>
        </p:txBody>
      </p:sp>
      <p:sp>
        <p:nvSpPr>
          <p:cNvPr id="7" name="Content Placeholder 6"/>
          <p:cNvSpPr>
            <a:spLocks noGrp="1"/>
          </p:cNvSpPr>
          <p:nvPr>
            <p:ph idx="1"/>
          </p:nvPr>
        </p:nvSpPr>
        <p:spPr/>
        <p:txBody>
          <a:bodyPr/>
          <a:lstStyle/>
          <a:p>
            <a:endParaRPr lang="en-US" dirty="0"/>
          </a:p>
        </p:txBody>
      </p:sp>
      <p:graphicFrame>
        <p:nvGraphicFramePr>
          <p:cNvPr id="8" name="Chart 7"/>
          <p:cNvGraphicFramePr>
            <a:graphicFrameLocks/>
          </p:cNvGraphicFramePr>
          <p:nvPr>
            <p:extLst>
              <p:ext uri="{D42A27DB-BD31-4B8C-83A1-F6EECF244321}">
                <p14:modId xmlns:p14="http://schemas.microsoft.com/office/powerpoint/2010/main" val="1136285788"/>
              </p:ext>
            </p:extLst>
          </p:nvPr>
        </p:nvGraphicFramePr>
        <p:xfrm>
          <a:off x="1003300" y="274638"/>
          <a:ext cx="7150100" cy="65023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569219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508000"/>
          </a:xfrm>
        </p:spPr>
        <p:txBody>
          <a:bodyPr>
            <a:normAutofit/>
          </a:bodyPr>
          <a:lstStyle/>
          <a:p>
            <a:endParaRPr lang="en-US" sz="2400" dirty="0"/>
          </a:p>
        </p:txBody>
      </p:sp>
      <p:sp>
        <p:nvSpPr>
          <p:cNvPr id="3" name="Content Placeholder 2"/>
          <p:cNvSpPr>
            <a:spLocks noGrp="1"/>
          </p:cNvSpPr>
          <p:nvPr>
            <p:ph idx="1"/>
          </p:nvPr>
        </p:nvSpPr>
        <p:spPr>
          <a:xfrm>
            <a:off x="982132" y="1151467"/>
            <a:ext cx="7704667" cy="5706533"/>
          </a:xfrm>
        </p:spPr>
        <p:txBody>
          <a:bodyPr>
            <a:normAutofit/>
          </a:bodyPr>
          <a:lstStyle/>
          <a:p>
            <a:pPr marL="0" indent="0">
              <a:buNone/>
            </a:pPr>
            <a:endParaRPr lang="en-US" dirty="0" smtClean="0">
              <a:solidFill>
                <a:srgbClr val="000000"/>
              </a:solidFill>
              <a:latin typeface="Helvetica"/>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4098910723"/>
              </p:ext>
            </p:extLst>
          </p:nvPr>
        </p:nvGraphicFramePr>
        <p:xfrm>
          <a:off x="2273300" y="95881"/>
          <a:ext cx="4419600" cy="6616477"/>
        </p:xfrm>
        <a:graphic>
          <a:graphicData uri="http://schemas.openxmlformats.org/presentationml/2006/ole">
            <mc:AlternateContent xmlns:mc="http://schemas.openxmlformats.org/markup-compatibility/2006">
              <mc:Choice xmlns:v="urn:schemas-microsoft-com:vml" Requires="v">
                <p:oleObj spid="_x0000_s1031" name="Worksheet" r:id="rId4" imgW="6286500" imgH="9410700" progId="Excel.Sheet.12">
                  <p:embed/>
                </p:oleObj>
              </mc:Choice>
              <mc:Fallback>
                <p:oleObj name="Worksheet" r:id="rId4" imgW="6286500" imgH="9410700" progId="Excel.Sheet.12">
                  <p:embed/>
                  <p:pic>
                    <p:nvPicPr>
                      <p:cNvPr id="0" name=""/>
                      <p:cNvPicPr/>
                      <p:nvPr/>
                    </p:nvPicPr>
                    <p:blipFill>
                      <a:blip r:embed="rId5"/>
                      <a:stretch>
                        <a:fillRect/>
                      </a:stretch>
                    </p:blipFill>
                    <p:spPr>
                      <a:xfrm>
                        <a:off x="2273300" y="95881"/>
                        <a:ext cx="4419600" cy="6616477"/>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 Open Access Subvention Fund</a:t>
            </a:r>
            <a:endParaRPr lang="en-US" dirty="0"/>
          </a:p>
        </p:txBody>
      </p:sp>
      <p:sp>
        <p:nvSpPr>
          <p:cNvPr id="3" name="Content Placeholder 2"/>
          <p:cNvSpPr>
            <a:spLocks noGrp="1"/>
          </p:cNvSpPr>
          <p:nvPr>
            <p:ph idx="1"/>
          </p:nvPr>
        </p:nvSpPr>
        <p:spPr/>
        <p:txBody>
          <a:bodyPr/>
          <a:lstStyle/>
          <a:p>
            <a:r>
              <a:rPr lang="en-US" dirty="0">
                <a:hlinkClick r:id="rId3"/>
              </a:rPr>
              <a:t>https://aqua.lib.vt.edu/oa-</a:t>
            </a:r>
            <a:r>
              <a:rPr lang="en-US" dirty="0" smtClean="0">
                <a:hlinkClick r:id="rId3"/>
              </a:rPr>
              <a:t>subvention.php</a:t>
            </a:r>
            <a:endParaRPr lang="en-US" dirty="0" smtClean="0"/>
          </a:p>
          <a:p>
            <a:endParaRPr lang="en-US" dirty="0" smtClean="0"/>
          </a:p>
          <a:p>
            <a:r>
              <a:rPr lang="en-US" dirty="0" smtClean="0"/>
              <a:t>Gail McMillan</a:t>
            </a:r>
          </a:p>
          <a:p>
            <a:pPr lvl="1"/>
            <a:r>
              <a:rPr lang="en-US" dirty="0" smtClean="0">
                <a:hlinkClick r:id="rId4"/>
              </a:rPr>
              <a:t>gailmac@vt.edu</a:t>
            </a:r>
            <a:endParaRPr lang="en-US" dirty="0" smtClean="0"/>
          </a:p>
          <a:p>
            <a:pPr lvl="1"/>
            <a:r>
              <a:rPr lang="en-US" dirty="0" smtClean="0"/>
              <a:t>540-231-9252</a:t>
            </a:r>
          </a:p>
          <a:p>
            <a:pPr lvl="1"/>
            <a:r>
              <a:rPr lang="en-US" dirty="0" smtClean="0"/>
              <a:t>2036 Newman Library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Reputation Economy in Academia</a:t>
            </a:r>
            <a:endParaRPr lang="en-US" dirty="0"/>
          </a:p>
        </p:txBody>
      </p:sp>
      <p:sp>
        <p:nvSpPr>
          <p:cNvPr id="3" name="Content Placeholder 2"/>
          <p:cNvSpPr>
            <a:spLocks noGrp="1"/>
          </p:cNvSpPr>
          <p:nvPr>
            <p:ph idx="1"/>
          </p:nvPr>
        </p:nvSpPr>
        <p:spPr/>
        <p:txBody>
          <a:bodyPr/>
          <a:lstStyle/>
          <a:p>
            <a:r>
              <a:rPr lang="en-US" dirty="0" smtClean="0"/>
              <a:t>Publishing models need to change</a:t>
            </a:r>
          </a:p>
          <a:p>
            <a:r>
              <a:rPr lang="en-US" dirty="0" smtClean="0"/>
              <a:t>Libraries promoting change</a:t>
            </a:r>
          </a:p>
          <a:p>
            <a:pPr lvl="1"/>
            <a:r>
              <a:rPr lang="en-US" dirty="0" smtClean="0"/>
              <a:t>Hosting</a:t>
            </a:r>
          </a:p>
          <a:p>
            <a:pPr lvl="1"/>
            <a:r>
              <a:rPr lang="en-US" dirty="0" smtClean="0"/>
              <a:t>Publishing</a:t>
            </a:r>
          </a:p>
          <a:p>
            <a:pPr lvl="1"/>
            <a:r>
              <a:rPr lang="en-US" dirty="0" smtClean="0"/>
              <a:t>Subvention funds</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12862"/>
          </a:xfrm>
        </p:spPr>
        <p:txBody>
          <a:bodyPr>
            <a:normAutofit fontScale="90000"/>
          </a:bodyPr>
          <a:lstStyle/>
          <a:p>
            <a:r>
              <a:rPr lang="en-US" dirty="0" smtClean="0"/>
              <a:t> VT’s Open Access Subvention Fund</a:t>
            </a:r>
            <a:br>
              <a:rPr lang="en-US" dirty="0" smtClean="0"/>
            </a:br>
            <a:r>
              <a:rPr lang="en-US" dirty="0" smtClean="0"/>
              <a:t>pays </a:t>
            </a:r>
            <a:r>
              <a:rPr lang="en-US" dirty="0"/>
              <a:t>Article Processing </a:t>
            </a:r>
            <a:r>
              <a:rPr lang="en-US" dirty="0" smtClean="0"/>
              <a:t>Charges</a:t>
            </a:r>
            <a:endParaRPr lang="en-US" dirty="0"/>
          </a:p>
        </p:txBody>
      </p:sp>
      <p:sp>
        <p:nvSpPr>
          <p:cNvPr id="3" name="Content Placeholder 2"/>
          <p:cNvSpPr>
            <a:spLocks noGrp="1"/>
          </p:cNvSpPr>
          <p:nvPr>
            <p:ph idx="1"/>
          </p:nvPr>
        </p:nvSpPr>
        <p:spPr>
          <a:xfrm>
            <a:off x="762000" y="2006600"/>
            <a:ext cx="7924800" cy="4119563"/>
          </a:xfrm>
        </p:spPr>
        <p:txBody>
          <a:bodyPr/>
          <a:lstStyle/>
          <a:p>
            <a:r>
              <a:rPr lang="en-US" dirty="0" smtClean="0"/>
              <a:t>Support OA journals</a:t>
            </a:r>
          </a:p>
          <a:p>
            <a:pPr lvl="1"/>
            <a:r>
              <a:rPr lang="en-US" dirty="0" smtClean="0"/>
              <a:t>All articles are publicly available</a:t>
            </a:r>
          </a:p>
          <a:p>
            <a:r>
              <a:rPr lang="en-US" dirty="0" smtClean="0"/>
              <a:t>Support hybrid journals</a:t>
            </a:r>
          </a:p>
          <a:p>
            <a:pPr lvl="1"/>
            <a:r>
              <a:rPr lang="en-US" dirty="0" smtClean="0"/>
              <a:t>Some OA articles</a:t>
            </a:r>
          </a:p>
          <a:p>
            <a:pPr lvl="1"/>
            <a:r>
              <a:rPr lang="en-US" dirty="0" smtClean="0"/>
              <a:t>Some subscription-only articles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the $$$ come from?</a:t>
            </a:r>
            <a:endParaRPr lang="en-US" dirty="0"/>
          </a:p>
        </p:txBody>
      </p:sp>
      <p:sp>
        <p:nvSpPr>
          <p:cNvPr id="3" name="Content Placeholder 2"/>
          <p:cNvSpPr>
            <a:spLocks noGrp="1"/>
          </p:cNvSpPr>
          <p:nvPr>
            <p:ph idx="1"/>
          </p:nvPr>
        </p:nvSpPr>
        <p:spPr/>
        <p:txBody>
          <a:bodyPr>
            <a:normAutofit/>
          </a:bodyPr>
          <a:lstStyle/>
          <a:p>
            <a:r>
              <a:rPr lang="en-US" dirty="0"/>
              <a:t>2-year pilot </a:t>
            </a:r>
            <a:r>
              <a:rPr lang="en-US" dirty="0" smtClean="0"/>
              <a:t>project: </a:t>
            </a:r>
            <a:r>
              <a:rPr lang="en-US" dirty="0"/>
              <a:t>$24,00/</a:t>
            </a:r>
            <a:r>
              <a:rPr lang="en-US" dirty="0" smtClean="0"/>
              <a:t>year</a:t>
            </a:r>
            <a:endParaRPr lang="en-US" dirty="0"/>
          </a:p>
          <a:p>
            <a:pPr lvl="1"/>
            <a:r>
              <a:rPr lang="en-US" dirty="0" smtClean="0"/>
              <a:t>Dean of University Libraries</a:t>
            </a:r>
          </a:p>
          <a:p>
            <a:pPr lvl="1"/>
            <a:r>
              <a:rPr lang="en-US" dirty="0" smtClean="0"/>
              <a:t>Provost</a:t>
            </a:r>
          </a:p>
          <a:p>
            <a:pPr lvl="1"/>
            <a:r>
              <a:rPr lang="en-US" dirty="0" smtClean="0"/>
              <a:t>Vice President for Research </a:t>
            </a:r>
          </a:p>
          <a:p>
            <a:r>
              <a:rPr lang="en-US" dirty="0" smtClean="0"/>
              <a:t>FY 2015: $50,000</a:t>
            </a:r>
          </a:p>
          <a:p>
            <a:pPr lvl="1"/>
            <a:r>
              <a:rPr lang="en-US" dirty="0"/>
              <a:t>Dean of University Libraries</a:t>
            </a:r>
          </a:p>
          <a:p>
            <a:pPr lvl="1"/>
            <a:r>
              <a:rPr lang="en-US" dirty="0" smtClean="0"/>
              <a:t>Provost</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is the OASF allocated?</a:t>
            </a:r>
            <a:endParaRPr lang="en-US" dirty="0"/>
          </a:p>
        </p:txBody>
      </p:sp>
      <p:sp>
        <p:nvSpPr>
          <p:cNvPr id="3" name="Content Placeholder 2"/>
          <p:cNvSpPr>
            <a:spLocks noGrp="1"/>
          </p:cNvSpPr>
          <p:nvPr>
            <p:ph idx="1"/>
          </p:nvPr>
        </p:nvSpPr>
        <p:spPr/>
        <p:txBody>
          <a:bodyPr>
            <a:normAutofit/>
          </a:bodyPr>
          <a:lstStyle/>
          <a:p>
            <a:r>
              <a:rPr lang="en-US" dirty="0" smtClean="0"/>
              <a:t>For authors that do not have any other source of funding. </a:t>
            </a:r>
          </a:p>
          <a:p>
            <a:r>
              <a:rPr lang="en-US" dirty="0" smtClean="0"/>
              <a:t>$1500.00 per article x 2/yr</a:t>
            </a:r>
          </a:p>
          <a:p>
            <a:pPr lvl="1"/>
            <a:r>
              <a:rPr lang="en-US" dirty="0" smtClean="0"/>
              <a:t>Max $3000.00 per author per year</a:t>
            </a:r>
          </a:p>
          <a:p>
            <a:pPr lvl="1"/>
            <a:r>
              <a:rPr lang="en-US" dirty="0" smtClean="0"/>
              <a:t>Prorated for multiple Virginia Tech co-authors</a:t>
            </a:r>
          </a:p>
          <a:p>
            <a:pPr lvl="2"/>
            <a:r>
              <a:rPr lang="en-US" dirty="0" smtClean="0"/>
              <a:t>$1500 distributed among the Virginia Tech co-authors </a:t>
            </a:r>
          </a:p>
          <a:p>
            <a:pPr lvl="2"/>
            <a:r>
              <a:rPr lang="en-US" dirty="0" smtClean="0"/>
              <a:t>3 authors of one article subsidized at $500 each</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can you take advantage of OASF?</a:t>
            </a:r>
            <a:endParaRPr lang="en-US" dirty="0"/>
          </a:p>
        </p:txBody>
      </p:sp>
      <p:sp>
        <p:nvSpPr>
          <p:cNvPr id="3" name="Content Placeholder 2"/>
          <p:cNvSpPr>
            <a:spLocks noGrp="1"/>
          </p:cNvSpPr>
          <p:nvPr>
            <p:ph idx="1"/>
          </p:nvPr>
        </p:nvSpPr>
        <p:spPr/>
        <p:txBody>
          <a:bodyPr/>
          <a:lstStyle/>
          <a:p>
            <a:pPr>
              <a:buNone/>
            </a:pPr>
            <a:r>
              <a:rPr lang="en-US" dirty="0" smtClean="0"/>
              <a:t>The entire Virginia Tech community</a:t>
            </a:r>
          </a:p>
          <a:p>
            <a:pPr lvl="1"/>
            <a:r>
              <a:rPr lang="en-US" dirty="0" smtClean="0"/>
              <a:t>Faculty</a:t>
            </a:r>
          </a:p>
          <a:p>
            <a:pPr lvl="1"/>
            <a:r>
              <a:rPr lang="en-US" dirty="0" smtClean="0"/>
              <a:t>Staff</a:t>
            </a:r>
          </a:p>
          <a:p>
            <a:pPr lvl="1"/>
            <a:r>
              <a:rPr lang="en-US" dirty="0" smtClean="0"/>
              <a:t>Graduate students</a:t>
            </a:r>
          </a:p>
          <a:p>
            <a:pPr lvl="1"/>
            <a:r>
              <a:rPr lang="en-US" dirty="0" smtClean="0"/>
              <a:t>Undergraduate students</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lstStyle/>
          <a:p>
            <a:r>
              <a:rPr lang="en-US" dirty="0" smtClean="0"/>
              <a:t>Who has used the VT OASF?</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5316437"/>
              </p:ext>
            </p:extLst>
          </p:nvPr>
        </p:nvGraphicFramePr>
        <p:xfrm>
          <a:off x="0" y="952500"/>
          <a:ext cx="9042400" cy="558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75281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Stipulations</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a:t>P</a:t>
            </a:r>
            <a:r>
              <a:rPr lang="en-US" dirty="0" smtClean="0"/>
              <a:t>eer-reviewed </a:t>
            </a:r>
            <a:r>
              <a:rPr lang="en-US" b="1" dirty="0" smtClean="0"/>
              <a:t>article</a:t>
            </a:r>
            <a:r>
              <a:rPr lang="en-US" dirty="0" smtClean="0"/>
              <a:t> </a:t>
            </a:r>
            <a:r>
              <a:rPr lang="en-US" b="1" dirty="0" smtClean="0"/>
              <a:t>accepted</a:t>
            </a:r>
            <a:r>
              <a:rPr lang="en-US" dirty="0" smtClean="0"/>
              <a:t> </a:t>
            </a:r>
            <a:r>
              <a:rPr lang="en-US" b="1" dirty="0" smtClean="0"/>
              <a:t>for publication</a:t>
            </a:r>
            <a:r>
              <a:rPr lang="en-US" dirty="0" smtClean="0"/>
              <a:t> in open access or hybrid journal</a:t>
            </a:r>
          </a:p>
          <a:p>
            <a:pPr marL="514350" indent="-514350">
              <a:buFont typeface="+mj-lt"/>
              <a:buAutoNum type="arabicPeriod"/>
            </a:pPr>
            <a:r>
              <a:rPr lang="en-US" dirty="0"/>
              <a:t>Open Access Scholarly Publishers </a:t>
            </a:r>
            <a:r>
              <a:rPr lang="en-US" dirty="0" smtClean="0"/>
              <a:t>Association or similar </a:t>
            </a:r>
            <a:r>
              <a:rPr lang="en-US" b="1" dirty="0" smtClean="0"/>
              <a:t>code of conduct</a:t>
            </a:r>
          </a:p>
          <a:p>
            <a:pPr marL="514350" indent="-514350">
              <a:buFont typeface="+mj-lt"/>
              <a:buAutoNum type="arabicPeriod"/>
            </a:pPr>
            <a:r>
              <a:rPr lang="en-US" dirty="0" smtClean="0"/>
              <a:t>Journals </a:t>
            </a:r>
            <a:r>
              <a:rPr lang="en-US" b="1" dirty="0" smtClean="0"/>
              <a:t>registered in an OA directory</a:t>
            </a:r>
          </a:p>
          <a:p>
            <a:pPr marL="514350" indent="-514350">
              <a:buFont typeface="+mj-lt"/>
              <a:buAutoNum type="arabicPeriod"/>
            </a:pPr>
            <a:r>
              <a:rPr lang="en-US" dirty="0" smtClean="0"/>
              <a:t>Hybrid journal publishers </a:t>
            </a:r>
            <a:r>
              <a:rPr lang="en-US" b="1" dirty="0" smtClean="0"/>
              <a:t>reduce institutional subscriptions</a:t>
            </a:r>
          </a:p>
          <a:p>
            <a:pPr marL="514350" indent="-514350">
              <a:buFont typeface="+mj-lt"/>
              <a:buAutoNum type="arabicPeriod"/>
            </a:pPr>
            <a:r>
              <a:rPr lang="en-US" dirty="0" smtClean="0"/>
              <a:t>Funds allocated in order requests received</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OASF</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3"/>
              </a:rPr>
              <a:t>https://aqua.lib.vt.edu/oa-subvention.php</a:t>
            </a:r>
            <a:endParaRPr lang="en-US" dirty="0" smtClean="0"/>
          </a:p>
          <a:p>
            <a:r>
              <a:rPr lang="en-US" dirty="0" smtClean="0"/>
              <a:t>Name</a:t>
            </a:r>
          </a:p>
          <a:p>
            <a:r>
              <a:rPr lang="en-US" dirty="0" smtClean="0"/>
              <a:t>PID</a:t>
            </a:r>
          </a:p>
          <a:p>
            <a:r>
              <a:rPr lang="en-US" dirty="0" smtClean="0"/>
              <a:t>Department and college</a:t>
            </a:r>
          </a:p>
          <a:p>
            <a:r>
              <a:rPr lang="en-US" dirty="0" smtClean="0"/>
              <a:t>Status (e.g., faculty, graduate student, etc.)</a:t>
            </a:r>
          </a:p>
          <a:p>
            <a:r>
              <a:rPr lang="en-US" dirty="0" smtClean="0"/>
              <a:t>Article: title, journal, publisher</a:t>
            </a:r>
          </a:p>
          <a:p>
            <a:r>
              <a:rPr lang="en-US" dirty="0" smtClean="0"/>
              <a:t>Publisher’s fee</a:t>
            </a:r>
          </a:p>
          <a:p>
            <a:r>
              <a:rPr lang="en-US" dirty="0" smtClean="0"/>
              <a:t>Amount requesting</a:t>
            </a:r>
          </a:p>
          <a:p>
            <a:r>
              <a:rPr lang="en-US" dirty="0" smtClean="0"/>
              <a:t>Link to journal’s OA policy</a:t>
            </a:r>
          </a:p>
          <a:p>
            <a:r>
              <a:rPr lang="en-US" dirty="0" smtClean="0"/>
              <a:t>No alternative sources of article support</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1626</TotalTime>
  <Words>1098</Words>
  <Application>Microsoft Macintosh PowerPoint</Application>
  <PresentationFormat>On-screen Show (4:3)</PresentationFormat>
  <Paragraphs>185</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Worksheet</vt:lpstr>
      <vt:lpstr>Receive $1500 for Publishing Your Next Article  VT’s OPEN ACCESS SUBVENTION FUND</vt:lpstr>
      <vt:lpstr>Reputation Economy in Academia</vt:lpstr>
      <vt:lpstr> VT’s Open Access Subvention Fund pays Article Processing Charges</vt:lpstr>
      <vt:lpstr>Where do the $$$ come from?</vt:lpstr>
      <vt:lpstr>How is the OASF allocated?</vt:lpstr>
      <vt:lpstr>Who can you take advantage of OASF?</vt:lpstr>
      <vt:lpstr>Who has used the VT OASF?</vt:lpstr>
      <vt:lpstr>Stipulations</vt:lpstr>
      <vt:lpstr>Request OASF</vt:lpstr>
      <vt:lpstr>Review, vet, prioritize, notify</vt:lpstr>
      <vt:lpstr>Last steps</vt:lpstr>
      <vt:lpstr>What has the VT OASF supported?</vt:lpstr>
      <vt:lpstr>VT OASF Pilot Project</vt:lpstr>
      <vt:lpstr>VT OASF FY2015 as of Oct. 19, 2014</vt:lpstr>
      <vt:lpstr>PowerPoint Presentation</vt:lpstr>
      <vt:lpstr>VT Open Access Subvention Fund</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Gail McMillan</cp:lastModifiedBy>
  <cp:revision>25</cp:revision>
  <cp:lastPrinted>2014-10-21T20:42:39Z</cp:lastPrinted>
  <dcterms:created xsi:type="dcterms:W3CDTF">2013-10-20T20:56:02Z</dcterms:created>
  <dcterms:modified xsi:type="dcterms:W3CDTF">2014-10-22T13:32:17Z</dcterms:modified>
</cp:coreProperties>
</file>