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8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3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E8066-3A13-4418-8262-A05410277D41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10E1D-5065-477C-A125-580BD28C738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27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8B215-6752-E112-432A-DB4CF0E9E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A purple and blue background with a globe and lines&#10;&#10;Description automatically generated">
            <a:extLst>
              <a:ext uri="{FF2B5EF4-FFF2-40B4-BE49-F238E27FC236}">
                <a16:creationId xmlns:a16="http://schemas.microsoft.com/office/drawing/2014/main" id="{7CC12091-0FED-6B4F-1D90-06BAA2C641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5"/>
            <a:ext cx="12192000" cy="6857810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F5CF786-7C8F-D4D0-4F7A-B17CEDB975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313" y="2019300"/>
            <a:ext cx="4943475" cy="3984625"/>
          </a:xfrm>
        </p:spPr>
        <p:txBody>
          <a:bodyPr>
            <a:normAutofit/>
          </a:bodyPr>
          <a:lstStyle>
            <a:lvl1pPr marL="0" indent="0">
              <a:buNone/>
              <a:defRPr sz="6600">
                <a:solidFill>
                  <a:schemeClr val="bg1"/>
                </a:solidFill>
                <a:latin typeface="Adam Bold" panose="02000403000000000000"/>
              </a:defRPr>
            </a:lvl1pPr>
          </a:lstStyle>
          <a:p>
            <a:pPr lvl="0"/>
            <a:r>
              <a:rPr lang="en-US"/>
              <a:t>Title Header</a:t>
            </a:r>
          </a:p>
        </p:txBody>
      </p:sp>
    </p:spTree>
    <p:extLst>
      <p:ext uri="{BB962C8B-B14F-4D97-AF65-F5344CB8AC3E}">
        <p14:creationId xmlns:p14="http://schemas.microsoft.com/office/powerpoint/2010/main" val="426275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DC7B944-8BAE-E20C-54DA-D6E9B7D4E5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2400">
                <a:latin typeface="Adam Bold" panose="0200040300000000000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A3BD74-1299-03ED-6FA1-0F24BF9380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2253411"/>
            <a:ext cx="9144000" cy="132556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</a:lstStyle>
          <a:p>
            <a:r>
              <a:rPr lang="en-US"/>
              <a:t>Click to edit a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233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56438-72A3-5BCE-12D0-63686B07D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48600" cy="132556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C986D-F768-5D20-BD25-076DEB8A9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15423" cy="3755666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  <a:lvl2pPr>
              <a:defRPr>
                <a:latin typeface="Adam Bold" panose="02000403000000000000"/>
              </a:defRPr>
            </a:lvl2pPr>
            <a:lvl3pPr>
              <a:defRPr>
                <a:latin typeface="Adam Bold" panose="02000403000000000000"/>
              </a:defRPr>
            </a:lvl3pPr>
            <a:lvl4pPr>
              <a:defRPr>
                <a:latin typeface="Adam Bold" panose="02000403000000000000"/>
              </a:defRPr>
            </a:lvl4pPr>
            <a:lvl5pPr>
              <a:defRPr>
                <a:latin typeface="Adam Bold" panose="02000403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11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C793-E6F7-B37D-C970-854792FE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38" y="976493"/>
            <a:ext cx="8478328" cy="2852737"/>
          </a:xfrm>
          <a:solidFill>
            <a:schemeClr val="bg1"/>
          </a:solidFill>
        </p:spPr>
        <p:txBody>
          <a:bodyPr anchor="b"/>
          <a:lstStyle>
            <a:lvl1pPr>
              <a:defRPr sz="6000">
                <a:latin typeface="Adam Bold" panose="0200040300000000000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48584-9631-E48E-8548-5A1E16035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838" y="4015596"/>
            <a:ext cx="8478328" cy="150018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dam Bold" panose="0200040300000000000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137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98B0B-1214-51B8-C03E-A079ADD41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43823" cy="132556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60926-73FC-F8F8-4C20-FD8DD1AAB4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1253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  <a:lvl2pPr>
              <a:defRPr>
                <a:latin typeface="Adam Bold" panose="02000403000000000000"/>
              </a:defRPr>
            </a:lvl2pPr>
            <a:lvl3pPr>
              <a:defRPr>
                <a:latin typeface="Adam Bold" panose="02000403000000000000"/>
              </a:defRPr>
            </a:lvl3pPr>
            <a:lvl4pPr>
              <a:defRPr>
                <a:latin typeface="Adam Bold" panose="02000403000000000000"/>
              </a:defRPr>
            </a:lvl4pPr>
            <a:lvl5pPr>
              <a:defRPr>
                <a:latin typeface="Adam Bold" panose="02000403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B8B73-A81A-A193-019C-ED783A980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1253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  <a:lvl2pPr>
              <a:defRPr>
                <a:latin typeface="Adam Bold" panose="02000403000000000000"/>
              </a:defRPr>
            </a:lvl2pPr>
            <a:lvl3pPr>
              <a:defRPr>
                <a:latin typeface="Adam Bold" panose="02000403000000000000"/>
              </a:defRPr>
            </a:lvl3pPr>
            <a:lvl4pPr>
              <a:defRPr>
                <a:latin typeface="Adam Bold" panose="02000403000000000000"/>
              </a:defRPr>
            </a:lvl4pPr>
            <a:lvl5pPr>
              <a:defRPr>
                <a:latin typeface="Adam Bold" panose="02000403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929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0007E-8DA2-640B-F785-4F88B41BF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7C5CD-828B-9607-1993-476C2C12D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b"/>
          <a:lstStyle>
            <a:lvl1pPr marL="0" indent="0">
              <a:buNone/>
              <a:defRPr sz="2400" b="1">
                <a:latin typeface="Adam Bold" panose="0200040300000000000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BDE077-554D-2364-656B-065A7247B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10721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  <a:lvl2pPr>
              <a:defRPr>
                <a:latin typeface="Adam Bold" panose="02000403000000000000"/>
              </a:defRPr>
            </a:lvl2pPr>
            <a:lvl3pPr>
              <a:defRPr>
                <a:latin typeface="Adam Bold" panose="02000403000000000000"/>
              </a:defRPr>
            </a:lvl3pPr>
            <a:lvl4pPr>
              <a:defRPr>
                <a:latin typeface="Adam Bold" panose="02000403000000000000"/>
              </a:defRPr>
            </a:lvl4pPr>
            <a:lvl5pPr>
              <a:defRPr>
                <a:latin typeface="Adam Bold" panose="02000403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3E6FD0-D073-DFB6-EDF9-128A9DB49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b"/>
          <a:lstStyle>
            <a:lvl1pPr marL="0" indent="0">
              <a:buNone/>
              <a:defRPr sz="2400" b="1">
                <a:latin typeface="Adam Bold" panose="0200040300000000000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E80F3-62A6-1B6A-58D8-88CCB3DAF9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10721"/>
          </a:xfrm>
          <a:solidFill>
            <a:schemeClr val="bg1"/>
          </a:solidFill>
        </p:spPr>
        <p:txBody>
          <a:bodyPr/>
          <a:lstStyle>
            <a:lvl1pPr>
              <a:defRPr>
                <a:latin typeface="Adam Bold" panose="02000403000000000000"/>
              </a:defRPr>
            </a:lvl1pPr>
            <a:lvl2pPr>
              <a:defRPr>
                <a:latin typeface="Adam Bold" panose="02000403000000000000"/>
              </a:defRPr>
            </a:lvl2pPr>
            <a:lvl3pPr>
              <a:defRPr>
                <a:latin typeface="Adam Bold" panose="02000403000000000000"/>
              </a:defRPr>
            </a:lvl3pPr>
            <a:lvl4pPr>
              <a:defRPr>
                <a:latin typeface="Adam Bold" panose="02000403000000000000"/>
              </a:defRPr>
            </a:lvl4pPr>
            <a:lvl5pPr>
              <a:defRPr>
                <a:latin typeface="Adam Bold" panose="0200040300000000000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107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89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8E7AE-67FD-492E-D73C-15707CF64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chemeClr val="bg1"/>
          </a:solidFill>
        </p:spPr>
        <p:txBody>
          <a:bodyPr anchor="b"/>
          <a:lstStyle>
            <a:lvl1pPr>
              <a:defRPr sz="3200">
                <a:latin typeface="Adam Bold" panose="0200040300000000000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D39E5-9900-8872-D508-09A4EED64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619744"/>
          </a:xfrm>
          <a:solidFill>
            <a:schemeClr val="bg1"/>
          </a:solidFill>
        </p:spPr>
        <p:txBody>
          <a:bodyPr/>
          <a:lstStyle>
            <a:lvl1pPr>
              <a:defRPr sz="3200">
                <a:latin typeface="Adam Bold" panose="02000403000000000000"/>
              </a:defRPr>
            </a:lvl1pPr>
            <a:lvl2pPr>
              <a:defRPr sz="2800">
                <a:latin typeface="Adam Bold" panose="02000403000000000000"/>
              </a:defRPr>
            </a:lvl2pPr>
            <a:lvl3pPr>
              <a:defRPr sz="2400">
                <a:latin typeface="Adam Bold" panose="02000403000000000000"/>
              </a:defRPr>
            </a:lvl3pPr>
            <a:lvl4pPr>
              <a:defRPr sz="2000">
                <a:latin typeface="Adam Bold" panose="02000403000000000000"/>
              </a:defRPr>
            </a:lvl4pPr>
            <a:lvl5pPr>
              <a:defRPr sz="2000">
                <a:latin typeface="Adam Bold" panose="0200040300000000000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A4CE1A-48C0-69AA-2B64-09AA7C5B8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>
                <a:latin typeface="Adam Bold" panose="0200040300000000000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07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D839B-CA9B-5B94-DD70-4ED6E0F51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514009"/>
          </a:xfrm>
          <a:solidFill>
            <a:schemeClr val="bg1"/>
          </a:solidFill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CFB6B-AD2F-94AF-E886-6D50939110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111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C1155-F404-5AE9-813E-8EF3FD648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06285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0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C27BD5-55CE-44EF-21FD-0D0DC9438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95A6A-A73F-DE7A-35CE-992D23B4F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ED364297-04D6-21A7-29E2-6789A00DDA6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95"/>
            <a:ext cx="12192000" cy="685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7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ECE379-AC74-452C-9E79-973B2F49C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623" y="2092139"/>
            <a:ext cx="9867254" cy="133847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Virtual micro-internships as an introduction to digital collections</a:t>
            </a:r>
            <a:endParaRPr lang="en-US" sz="4000" b="1" dirty="0">
              <a:latin typeface="Aptos" panose="020B0004020202020204" pitchFamily="34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C09E5240-0ED9-FBA4-DB77-809B1EBD8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4000" b="1" dirty="0">
              <a:solidFill>
                <a:schemeClr val="accent2"/>
              </a:solidFill>
              <a:highlight>
                <a:srgbClr val="FFFFFF"/>
              </a:highlight>
              <a:latin typeface="Aptos" panose="020B0004020202020204" pitchFamily="34" charset="0"/>
              <a:ea typeface="+mj-ea"/>
              <a:cs typeface="+mj-cs"/>
            </a:endParaRPr>
          </a:p>
          <a:p>
            <a:r>
              <a:rPr lang="en-US" sz="2700" b="1" dirty="0">
                <a:solidFill>
                  <a:srgbClr val="555555"/>
                </a:solidFill>
              </a:rPr>
              <a:t>Alan Munshower, Digital Collections Archivist</a:t>
            </a:r>
          </a:p>
        </p:txBody>
      </p:sp>
      <p:pic>
        <p:nvPicPr>
          <p:cNvPr id="3" name="Picture 2" descr="Virginia Tech logo">
            <a:extLst>
              <a:ext uri="{FF2B5EF4-FFF2-40B4-BE49-F238E27FC236}">
                <a16:creationId xmlns:a16="http://schemas.microsoft.com/office/drawing/2014/main" id="{2EFAB8C1-F718-A5EF-41F7-A0CDD003C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427" y="5429221"/>
            <a:ext cx="2609314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44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6392266" cy="950655"/>
          </a:xfrm>
          <a:noFill/>
        </p:spPr>
        <p:txBody>
          <a:bodyPr>
            <a:normAutofit/>
          </a:bodyPr>
          <a:lstStyle/>
          <a:p>
            <a:r>
              <a:rPr lang="en-US" dirty="0"/>
              <a:t>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1" y="11055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CA277858-F37C-37CB-D026-A51814C4C1D5}"/>
              </a:ext>
            </a:extLst>
          </p:cNvPr>
          <p:cNvSpPr/>
          <p:nvPr/>
        </p:nvSpPr>
        <p:spPr>
          <a:xfrm>
            <a:off x="1025236" y="3739037"/>
            <a:ext cx="5070764" cy="2244437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“a bit tedious but serves a larger purpose of improving the user experience”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B2DFAFFC-F7AB-AF77-F8B3-A2BABE403B18}"/>
              </a:ext>
            </a:extLst>
          </p:cNvPr>
          <p:cNvSpPr/>
          <p:nvPr/>
        </p:nvSpPr>
        <p:spPr>
          <a:xfrm>
            <a:off x="539838" y="1344726"/>
            <a:ext cx="3736698" cy="1774237"/>
          </a:xfrm>
          <a:prstGeom prst="wedgeRoundRect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“I found interview transcription to be a much more time-consuming task than I expected”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25131D43-ADDB-769A-3241-97B3710F911E}"/>
              </a:ext>
            </a:extLst>
          </p:cNvPr>
          <p:cNvSpPr/>
          <p:nvPr/>
        </p:nvSpPr>
        <p:spPr>
          <a:xfrm>
            <a:off x="5220742" y="267931"/>
            <a:ext cx="6177521" cy="3755666"/>
          </a:xfrm>
          <a:prstGeom prst="wedgeRoundRect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“fun opportunity to learn more about topics that interest you. I enjoyed the freedom with the internship…being able to explore the databases and choose projects of interest.” </a:t>
            </a:r>
          </a:p>
        </p:txBody>
      </p:sp>
    </p:spTree>
    <p:extLst>
      <p:ext uri="{BB962C8B-B14F-4D97-AF65-F5344CB8AC3E}">
        <p14:creationId xmlns:p14="http://schemas.microsoft.com/office/powerpoint/2010/main" val="180478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7848600" cy="924635"/>
          </a:xfrm>
          <a:noFill/>
        </p:spPr>
        <p:txBody>
          <a:bodyPr>
            <a:normAutofit/>
          </a:bodyPr>
          <a:lstStyle/>
          <a:p>
            <a:r>
              <a:rPr lang="en-US" dirty="0"/>
              <a:t>Closing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2" y="17151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1B9A50-5F1F-0063-DEC4-252D42D71F40}"/>
              </a:ext>
            </a:extLst>
          </p:cNvPr>
          <p:cNvSpPr txBox="1"/>
          <p:nvPr/>
        </p:nvSpPr>
        <p:spPr>
          <a:xfrm>
            <a:off x="396461" y="1048097"/>
            <a:ext cx="94264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Working with external internship partners.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Remote work is an important component of a structured, scaffolded approach to internships.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Opportunity for students to diversify experience.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Why it works for us: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Convenient time: between fall and winter semesters.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Funded by administering institution. Students are paid.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Access to needed resources controlled by interns and Special Collections (no need to involve IT).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Dedication and efforts of the students!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125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ECE379-AC74-452C-9E79-973B2F49C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31" y="417248"/>
            <a:ext cx="4722991" cy="133847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6600" b="1" i="0" u="none" strike="noStrike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n-lt"/>
                <a:ea typeface="ADLaM Display" panose="020F0502020204030204" pitchFamily="2" charset="0"/>
                <a:cs typeface="ADLaM Display" panose="020F0502020204030204" pitchFamily="2" charset="0"/>
              </a:rPr>
              <a:t>Thanks!</a:t>
            </a:r>
            <a:endParaRPr lang="en-US" sz="6600" b="1" dirty="0">
              <a:solidFill>
                <a:schemeClr val="accent2"/>
              </a:solidFill>
              <a:latin typeface="+mn-lt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C09E5240-0ED9-FBA4-DB77-809B1EBD8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3437" y="1755726"/>
            <a:ext cx="9165125" cy="2974710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700" b="1" dirty="0">
              <a:solidFill>
                <a:srgbClr val="555555"/>
              </a:solidFill>
            </a:endParaRPr>
          </a:p>
          <a:p>
            <a:r>
              <a:rPr lang="en-US" sz="4000" b="1" dirty="0">
                <a:solidFill>
                  <a:srgbClr val="555555"/>
                </a:solidFill>
              </a:rPr>
              <a:t>Alan Munshower</a:t>
            </a:r>
          </a:p>
          <a:p>
            <a:r>
              <a:rPr lang="en-US" sz="4000" b="1" dirty="0">
                <a:solidFill>
                  <a:srgbClr val="555555"/>
                </a:solidFill>
              </a:rPr>
              <a:t>Digital Collections Archivist</a:t>
            </a:r>
          </a:p>
          <a:p>
            <a:r>
              <a:rPr lang="en-US" sz="4000" b="1" dirty="0">
                <a:solidFill>
                  <a:srgbClr val="555555"/>
                </a:solidFill>
              </a:rPr>
              <a:t>alanmun@vt.edu</a:t>
            </a:r>
          </a:p>
        </p:txBody>
      </p:sp>
      <p:pic>
        <p:nvPicPr>
          <p:cNvPr id="3" name="Picture 2" descr="Virginia Tech logo">
            <a:extLst>
              <a:ext uri="{FF2B5EF4-FFF2-40B4-BE49-F238E27FC236}">
                <a16:creationId xmlns:a16="http://schemas.microsoft.com/office/drawing/2014/main" id="{2EFAB8C1-F718-A5EF-41F7-A0CDD003C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427" y="5429221"/>
            <a:ext cx="2609314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5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What is a “micro-internship”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538"/>
            <a:ext cx="7744485" cy="3012403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26EE3B-1E54-955A-CEDD-798717B26683}"/>
              </a:ext>
            </a:extLst>
          </p:cNvPr>
          <p:cNvSpPr txBox="1"/>
          <p:nvPr/>
        </p:nvSpPr>
        <p:spPr>
          <a:xfrm>
            <a:off x="838200" y="1808156"/>
            <a:ext cx="9504218" cy="4442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Paid, short-term, professional projects.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Enabled by the possibilities of remote work.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Introductory professional experiences.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Part of a structured, scaffolded approach to internships.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Now offered by many institutions, including University of Virginia, University of California, University of Texas.</a:t>
            </a:r>
          </a:p>
          <a:p>
            <a:pPr marL="457200" indent="-45720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Recruiting agency Parker Dewey also administers similar programs at several schools.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208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021" y="254289"/>
            <a:ext cx="9334122" cy="1325563"/>
          </a:xfrm>
          <a:noFill/>
        </p:spPr>
        <p:txBody>
          <a:bodyPr/>
          <a:lstStyle/>
          <a:p>
            <a:r>
              <a:rPr lang="en-US" dirty="0"/>
              <a:t>Background on the specific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6234"/>
            <a:ext cx="9815423" cy="385505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85BF21-AD31-842E-A003-4258E11C3FA2}"/>
              </a:ext>
            </a:extLst>
          </p:cNvPr>
          <p:cNvSpPr txBox="1"/>
          <p:nvPr/>
        </p:nvSpPr>
        <p:spPr>
          <a:xfrm>
            <a:off x="596021" y="1579852"/>
            <a:ext cx="109586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45-hour or 25-hour projects over 3 weeks in January.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All projects are completed remotely.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Organized by Goucher College, Office of Alumnae/i Affairs and the Career Education Office.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Internships hosted exclusively by </a:t>
            </a:r>
            <a:r>
              <a:rPr lang="en-US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alumnae/i or Goucher community members.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highlight>
                  <a:srgbClr val="FFFFFF"/>
                </a:highlight>
              </a:rPr>
              <a:t>Students are paid a stipend, funded through donations to the Career Education Office.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4582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7848600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Hiring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2" y="17151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FCF0AA-E59D-D3A7-87E5-57FCFCDFEA5E}"/>
              </a:ext>
            </a:extLst>
          </p:cNvPr>
          <p:cNvSpPr txBox="1"/>
          <p:nvPr/>
        </p:nvSpPr>
        <p:spPr>
          <a:xfrm>
            <a:off x="396461" y="1387144"/>
            <a:ext cx="92271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Internship ad on Handshake for students to apply.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Students submit applications to multiple hosts.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15-20 applications for 3 spots received.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Interviewing all in a 2-week period is not feasible.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Email 2 questions to all applicants to assess interest in the position and their capability to work independently.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Outcome: 3 students hired each year.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187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7848600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Orientation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2" y="17151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CA3E5A-7BAC-3EB2-50D2-11F9F81090A3}"/>
              </a:ext>
            </a:extLst>
          </p:cNvPr>
          <p:cNvSpPr txBox="1"/>
          <p:nvPr/>
        </p:nvSpPr>
        <p:spPr>
          <a:xfrm>
            <a:off x="651164" y="1387979"/>
            <a:ext cx="964276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Introductions.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personal/academic/career interests and goals.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Gather information to share with the department.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Determine an approximate schedule.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Review ways to communicate.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Review technology needed for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Compliance trainings/forms.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Share and discuss existing student worker resources.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0825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2" y="158563"/>
            <a:ext cx="4133975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Types of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2" y="17151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FA18D7-1321-83A7-FBBF-252CE66774FC}"/>
              </a:ext>
            </a:extLst>
          </p:cNvPr>
          <p:cNvSpPr txBox="1"/>
          <p:nvPr/>
        </p:nvSpPr>
        <p:spPr>
          <a:xfrm>
            <a:off x="526473" y="1484126"/>
            <a:ext cx="926869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Primary responsibility in job ad is to “add digitized collections to the online access platform”.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Transcription of digitized materials and oral histories.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Creation of metadata records for digital materials.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Creation of digital exhibits.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Main source for projects is a DC migration that requires new metadata, and sometimes new scans for all collections.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Allowed for a variety of work and material spanning all collecting areas, so interns could browse and choose collection(s) of interest.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149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10152168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My Role / Educational Component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2" y="1715190"/>
            <a:ext cx="8792806" cy="375566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A69056-82EF-1184-2D89-2B85160B8252}"/>
              </a:ext>
            </a:extLst>
          </p:cNvPr>
          <p:cNvSpPr txBox="1"/>
          <p:nvPr/>
        </p:nvSpPr>
        <p:spPr>
          <a:xfrm>
            <a:off x="396461" y="1580253"/>
            <a:ext cx="96427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Mentorship.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Expectations/responsibilities of for-credit program.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Instruction -&gt; Skill acquisition.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One-shot type 1:1 session.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Metadata: its function and purpose.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Crosswalk ‘homework’ assignment.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Review metadata crosswalk together.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721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254690"/>
            <a:ext cx="7848600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Successes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61" y="1050172"/>
            <a:ext cx="8792806" cy="3755666"/>
          </a:xfrm>
          <a:noFill/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US" sz="3200" dirty="0">
              <a:latin typeface="+mn-lt"/>
            </a:endParaRPr>
          </a:p>
          <a:p>
            <a:r>
              <a:rPr lang="en-US" sz="3200" dirty="0">
                <a:latin typeface="+mn-lt"/>
              </a:rPr>
              <a:t>Abbreviated timeline.</a:t>
            </a:r>
          </a:p>
          <a:p>
            <a:r>
              <a:rPr lang="en-US" sz="3200" dirty="0">
                <a:latin typeface="+mn-lt"/>
              </a:rPr>
              <a:t>Convenience of Zoom, especially for scheduling.</a:t>
            </a:r>
          </a:p>
          <a:p>
            <a:r>
              <a:rPr lang="en-US" sz="3200" dirty="0">
                <a:latin typeface="+mn-lt"/>
              </a:rPr>
              <a:t>Formal nature of ‘remote work’.</a:t>
            </a:r>
          </a:p>
          <a:p>
            <a:r>
              <a:rPr lang="en-US" sz="3200" dirty="0">
                <a:latin typeface="+mn-lt"/>
              </a:rPr>
              <a:t>Privacy considerations, camera on/off.</a:t>
            </a:r>
          </a:p>
          <a:p>
            <a:r>
              <a:rPr lang="en-US" sz="3200" dirty="0">
                <a:latin typeface="+mn-lt"/>
              </a:rPr>
              <a:t>File management.</a:t>
            </a:r>
          </a:p>
          <a:p>
            <a:r>
              <a:rPr lang="en-US" sz="3200" dirty="0">
                <a:latin typeface="+mn-lt"/>
              </a:rPr>
              <a:t>Orienting micro-internship around a deliverable.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59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03B7-5A54-D521-D0E2-9C71D59D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1" y="126929"/>
            <a:ext cx="7848600" cy="1325563"/>
          </a:xfrm>
          <a:noFill/>
        </p:spPr>
        <p:txBody>
          <a:bodyPr>
            <a:normAutofit/>
          </a:bodyPr>
          <a:lstStyle/>
          <a:p>
            <a:r>
              <a:rPr lang="en-US" dirty="0"/>
              <a:t>Exit Interview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C1BC-99B3-DBD2-131F-6C9992F0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115" y="1231667"/>
            <a:ext cx="8792806" cy="461633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How did the micro-internship meet your expectations? How was it different?</a:t>
            </a:r>
          </a:p>
          <a:p>
            <a:r>
              <a:rPr lang="en-US" sz="2800" dirty="0"/>
              <a:t>How would you describe this experience, what you learned, and what you worked on to someone unfamiliar with archives?</a:t>
            </a:r>
          </a:p>
          <a:p>
            <a:r>
              <a:rPr lang="en-US" sz="2800" dirty="0"/>
              <a:t>Were the goals, responsibilities, and instructions of the projects clear?  Please elaborate.</a:t>
            </a:r>
          </a:p>
          <a:p>
            <a:r>
              <a:rPr lang="en-US" sz="2800" dirty="0"/>
              <a:t>What changes would you recommend to help future participants in micro-internship projects at Virginia Tech?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78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s Records 2024 Power Point Template" id="{D21871CB-AD67-C34D-8E28-1164266CF959}" vid="{19DA6FA0-DCBC-3C48-8BDE-91E3549CF8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7BDB15B3003D409840546170090DFF" ma:contentTypeVersion="15" ma:contentTypeDescription="Create a new document." ma:contentTypeScope="" ma:versionID="81dd8c85ba24b029815c57c7eda0f95d">
  <xsd:schema xmlns:xsd="http://www.w3.org/2001/XMLSchema" xmlns:xs="http://www.w3.org/2001/XMLSchema" xmlns:p="http://schemas.microsoft.com/office/2006/metadata/properties" xmlns:ns2="9f6c7630-9d3c-476f-b234-39bb813a3d52" xmlns:ns3="8515c194-bd20-4b9c-a04c-1d2aa4fe0310" targetNamespace="http://schemas.microsoft.com/office/2006/metadata/properties" ma:root="true" ma:fieldsID="82e75aa27ed9dc44a990b75671071443" ns2:_="" ns3:_="">
    <xsd:import namespace="9f6c7630-9d3c-476f-b234-39bb813a3d52"/>
    <xsd:import namespace="8515c194-bd20-4b9c-a04c-1d2aa4fe03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c7630-9d3c-476f-b234-39bb813a3d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dc8c49a-d714-4d4e-ba1e-30f5d1fb561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15c194-bd20-4b9c-a04c-1d2aa4fe031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7fe979e-19df-4d15-9f77-79b7dd8454a1}" ma:internalName="TaxCatchAll" ma:showField="CatchAllData" ma:web="8515c194-bd20-4b9c-a04c-1d2aa4fe03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15c194-bd20-4b9c-a04c-1d2aa4fe0310" xsi:nil="true"/>
    <lcf76f155ced4ddcb4097134ff3c332f xmlns="9f6c7630-9d3c-476f-b234-39bb813a3d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EC5A665-CA22-4E1B-864A-95C1D4C7C9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F1DD00-68D9-452B-A03F-D4DA9B0117AA}">
  <ds:schemaRefs>
    <ds:schemaRef ds:uri="8515c194-bd20-4b9c-a04c-1d2aa4fe0310"/>
    <ds:schemaRef ds:uri="9f6c7630-9d3c-476f-b234-39bb813a3d5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07D5309-4632-4CCC-9E95-6616B0A5B719}">
  <ds:schemaRefs>
    <ds:schemaRef ds:uri="52ff4414-838d-4eee-bb83-f63bf9c9107a"/>
    <ds:schemaRef ds:uri="652b908a-f261-4145-a207-5b58e3ded1ae"/>
    <ds:schemaRef ds:uri="8515c194-bd20-4b9c-a04c-1d2aa4fe0310"/>
    <ds:schemaRef ds:uri="9f6c7630-9d3c-476f-b234-39bb813a3d52"/>
    <ds:schemaRef ds:uri="b99f9786-fe7c-4e82-a5fc-7a1d6f9b2830"/>
    <ds:schemaRef ds:uri="db99d72e-52a4-4b36-8df9-7b42348e2a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8271</TotalTime>
  <Words>648</Words>
  <Application>Microsoft Office PowerPoint</Application>
  <PresentationFormat>Widescreen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Adam Bold</vt:lpstr>
      <vt:lpstr>Aptos</vt:lpstr>
      <vt:lpstr>Arial</vt:lpstr>
      <vt:lpstr>Calibri</vt:lpstr>
      <vt:lpstr>Calibri Light</vt:lpstr>
      <vt:lpstr>Office Theme</vt:lpstr>
      <vt:lpstr>Virtual micro-internships as an introduction to digital collections</vt:lpstr>
      <vt:lpstr>What is a “micro-internship”</vt:lpstr>
      <vt:lpstr>Background on the specific program</vt:lpstr>
      <vt:lpstr>Hiring Process</vt:lpstr>
      <vt:lpstr>Orientation Meeting</vt:lpstr>
      <vt:lpstr>Types of Projects</vt:lpstr>
      <vt:lpstr>My Role / Educational Component</vt:lpstr>
      <vt:lpstr>Successes and Challenges</vt:lpstr>
      <vt:lpstr>Exit Interview</vt:lpstr>
      <vt:lpstr>Feedback</vt:lpstr>
      <vt:lpstr>Closing Thoughts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HEADER</dc:title>
  <dc:creator>Lisa Park</dc:creator>
  <cp:lastModifiedBy>Munshower, Alan</cp:lastModifiedBy>
  <cp:revision>13</cp:revision>
  <dcterms:created xsi:type="dcterms:W3CDTF">2024-03-11T21:32:36Z</dcterms:created>
  <dcterms:modified xsi:type="dcterms:W3CDTF">2024-08-14T16:28:11Z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0x010100BD7BDB15B3003D409840546170090DFF</vt:lpwstr>
  </property>
  <property fmtid="{D5CDD505-2E9C-101B-9397-08002B2CF9AE}" pid="3" name="MediaServiceImageTags">
    <vt:lpwstr/>
  </property>
</Properties>
</file>