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Lato" panose="020B0604020202020204" charset="0"/>
      <p:regular r:id="rId28"/>
      <p:bold r:id="rId29"/>
      <p:italic r:id="rId30"/>
      <p:boldItalic r:id="rId31"/>
    </p:embeddedFont>
    <p:embeddedFont>
      <p:font typeface="Raleway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2" d="100"/>
          <a:sy n="62" d="100"/>
        </p:scale>
        <p:origin x="51" y="113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7cb98782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7cb98782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8ff2acd3e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8ff2acd3e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cb987828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57cb987828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Adam Wilborn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514951e388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514951e388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Adam Wilborn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8ff2ac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8ff2ac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14951e3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14951e3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8ff2acd3e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8ff2acd3e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14951e388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514951e388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8ff2acd3e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58ff2acd3e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8ff2acd3e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58ff2acd3e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fff6bb8e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fff6bb8e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8ff2acd3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8ff2acd3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8ff2acd3e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58ff2acd3e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7cb98782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57cb98782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514951e388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514951e388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48401708b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48401708b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0784ac81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0784ac81b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14951e38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14951e38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7cb98782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7cb98782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8ff2acd3e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8ff2acd3e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0784ac81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0784ac81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Adam Wilborn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TWIROLE is a hybrid model consisting of four components. The BF multi-classifier takes the basic features from the user profiles and tweets as an input. The AF multi-classifier focuses on the k-top words in user tweets. CNN works on the user profile images. The final multi-classifier takes the output of the above three modules as an input during training and testing.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14951e38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14951e38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14951e38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514951e38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0784ac81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0784ac81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Adam Wilborn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is.dlib.vt.edu:300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vis.dlib.vt.edu:3001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1.10202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ithub.com/thebluebirds/TwiRol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Twitter Role Classification</a:t>
            </a: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480060" y="3078774"/>
            <a:ext cx="7937490" cy="1569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“The Bluebirds”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Gregory Solomon Pickett, Kenneth Worden and Adam Wilborn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/>
            <a:r>
              <a:rPr lang="en" dirty="0"/>
              <a:t>CS 4624 - </a:t>
            </a:r>
            <a:r>
              <a:rPr lang="en-US" dirty="0"/>
              <a:t>Multimedia, Hypertext, and Information Access </a:t>
            </a:r>
            <a:r>
              <a:rPr lang="en" dirty="0"/>
              <a:t>Edward A. Fox</a:t>
            </a:r>
            <a:br>
              <a:rPr lang="en" dirty="0"/>
            </a:br>
            <a:r>
              <a:rPr lang="en" dirty="0"/>
              <a:t>Virginia Tech, Blacksburg VA 24061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05/8/2019</a:t>
            </a:r>
            <a:endParaRPr dirty="0"/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3400" y="3172900"/>
            <a:ext cx="1970600" cy="197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9513" y="530474"/>
            <a:ext cx="6604975" cy="379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>
            <a:spLocks noGrp="1"/>
          </p:cNvSpPr>
          <p:nvPr>
            <p:ph type="body" idx="4294967295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As we can see, each class tends to use unique classes of emojis.</a:t>
            </a:r>
            <a:endParaRPr/>
          </a:p>
        </p:txBody>
      </p:sp>
      <p:sp>
        <p:nvSpPr>
          <p:cNvPr id="145" name="Google Shape;145;p22"/>
          <p:cNvSpPr/>
          <p:nvPr/>
        </p:nvSpPr>
        <p:spPr>
          <a:xfrm>
            <a:off x="1304950" y="2434375"/>
            <a:ext cx="6471300" cy="579900"/>
          </a:xfrm>
          <a:prstGeom prst="rect">
            <a:avLst/>
          </a:prstGeom>
          <a:noFill/>
          <a:ln w="2857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2"/>
          <p:cNvSpPr/>
          <p:nvPr/>
        </p:nvSpPr>
        <p:spPr>
          <a:xfrm>
            <a:off x="1304950" y="3052275"/>
            <a:ext cx="6471300" cy="542100"/>
          </a:xfrm>
          <a:prstGeom prst="rect">
            <a:avLst/>
          </a:prstGeom>
          <a:noFill/>
          <a:ln w="28575" cap="flat" cmpd="sng">
            <a:solidFill>
              <a:srgbClr val="FF33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2"/>
          <p:cNvSpPr/>
          <p:nvPr/>
        </p:nvSpPr>
        <p:spPr>
          <a:xfrm>
            <a:off x="1318675" y="3632375"/>
            <a:ext cx="6471300" cy="542100"/>
          </a:xfrm>
          <a:prstGeom prst="rect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Emoji Frequency</a:t>
            </a:r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Created to test hypothesis that males, females, and brands use emojis differently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Supported by an empirical observation of emoji usages 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Females used 16,000+ of top emoji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Males used 1,200+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Second-person score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986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Char char="●"/>
            </a:pPr>
            <a:r>
              <a:rPr lang="en" sz="1800"/>
              <a:t>Feature in the basic classifier</a:t>
            </a:r>
            <a:endParaRPr sz="1800"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Calculates a score based on the frequency of second-person terms (e.g. ‘you’, ‘yours’)</a:t>
            </a:r>
            <a:endParaRPr sz="18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421" y="1743600"/>
            <a:ext cx="4181747" cy="24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/>
          <p:nvPr/>
        </p:nvSpPr>
        <p:spPr>
          <a:xfrm>
            <a:off x="5127400" y="3116862"/>
            <a:ext cx="1225200" cy="2916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Third-person score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986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Char char="●"/>
            </a:pPr>
            <a:r>
              <a:rPr lang="en" sz="1800"/>
              <a:t>Feature in the basic classifier</a:t>
            </a:r>
            <a:endParaRPr sz="1800"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Calculates a score based on the frequency of third-person terms (e.g. ‘he’, ‘she’, ‘it’, ‘they’’)</a:t>
            </a:r>
            <a:endParaRPr sz="18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421" y="1743600"/>
            <a:ext cx="4181747" cy="24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5"/>
          <p:cNvSpPr/>
          <p:nvPr/>
        </p:nvSpPr>
        <p:spPr>
          <a:xfrm>
            <a:off x="5127400" y="3116862"/>
            <a:ext cx="1225200" cy="2916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</a:t>
            </a:r>
            <a:endParaRPr/>
          </a:p>
        </p:txBody>
      </p:sp>
      <p:sp>
        <p:nvSpPr>
          <p:cNvPr id="180" name="Google Shape;180;p2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933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final website design. Our client is satisfied with the interface.</a:t>
            </a: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Live at </a:t>
            </a:r>
            <a:r>
              <a:rPr lang="en" sz="1800" u="sng">
                <a:solidFill>
                  <a:schemeClr val="accent5"/>
                </a:solidFill>
                <a:hlinkClick r:id="rId3"/>
              </a:rPr>
              <a:t>https://vis.dlib.vt.edu:3001</a:t>
            </a:r>
            <a:endParaRPr sz="1800"/>
          </a:p>
        </p:txBody>
      </p:sp>
      <p:pic>
        <p:nvPicPr>
          <p:cNvPr id="181" name="Google Shape;1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2751" y="709225"/>
            <a:ext cx="4382974" cy="388573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/>
          <p:nvPr/>
        </p:nvSpPr>
        <p:spPr>
          <a:xfrm>
            <a:off x="842525" y="4339975"/>
            <a:ext cx="7093800" cy="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from running tests</a:t>
            </a:r>
            <a:endParaRPr/>
          </a:p>
        </p:txBody>
      </p:sp>
      <p:sp>
        <p:nvSpPr>
          <p:cNvPr id="188" name="Google Shape;188;p2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475" y="2078874"/>
            <a:ext cx="7280074" cy="205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w/ k-top emojis</a:t>
            </a:r>
            <a:endParaRPr/>
          </a:p>
        </p:txBody>
      </p:sp>
      <p:pic>
        <p:nvPicPr>
          <p:cNvPr id="195" name="Google Shape;19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1238" y="1897700"/>
            <a:ext cx="4581525" cy="275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improvements</a:t>
            </a:r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k-top emojis seemed to yield the best improvement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Training takes a long time, maybe some other combination of pre-existing features would result in a more accurate model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Testing/Evaluation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Client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Project  goals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Development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Results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Testing/User Evaluation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Demo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Acknowledgements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Running the model and checking accuracy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Cross validation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Failed to classify on tricky cases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Research-heavy tweeters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Transgendered users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Extensive real-user front-end testing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Evaluation</a:t>
            </a:r>
            <a:endParaRPr/>
          </a:p>
        </p:txBody>
      </p:sp>
      <p:sp>
        <p:nvSpPr>
          <p:cNvPr id="218" name="Google Shape;218;p3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Gave users task on how to use  our website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Users generally liked simplicity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Many comments on how website incorrectly classifies some users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Unavoidable, function of the model accuracy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>
            <a:spLocks noGrp="1"/>
          </p:cNvSpPr>
          <p:nvPr>
            <p:ph type="body" idx="1"/>
          </p:nvPr>
        </p:nvSpPr>
        <p:spPr>
          <a:xfrm>
            <a:off x="723300" y="234150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u="sng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https://vis.dlib.vt.edu:3001</a:t>
            </a:r>
            <a:endParaRPr sz="26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39" name="Google Shape;239;p37"/>
          <p:cNvSpPr txBox="1">
            <a:spLocks noGrp="1"/>
          </p:cNvSpPr>
          <p:nvPr>
            <p:ph type="body" idx="1"/>
          </p:nvPr>
        </p:nvSpPr>
        <p:spPr>
          <a:xfrm>
            <a:off x="729450" y="179456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Paper - </a:t>
            </a:r>
            <a:r>
              <a:rPr lang="en" sz="1600" u="sng" dirty="0">
                <a:solidFill>
                  <a:schemeClr val="hlink"/>
                </a:solidFill>
                <a:hlinkClick r:id="rId3"/>
              </a:rPr>
              <a:t>https://arxiv.org/abs/1811.10202</a:t>
            </a:r>
            <a:endParaRPr sz="16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Github - </a:t>
            </a:r>
            <a:r>
              <a:rPr lang="en" sz="1600" u="sng" dirty="0">
                <a:solidFill>
                  <a:schemeClr val="hlink"/>
                </a:solidFill>
                <a:hlinkClick r:id="rId4"/>
              </a:rPr>
              <a:t>https://github.com/thebluebirds/TwiRole</a:t>
            </a:r>
            <a:endParaRPr sz="16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We would like to formally thank Liuqing Li, Dr. Edward A. Fox, and the Digital Library Research Laboratory.</a:t>
            </a:r>
          </a:p>
          <a:p>
            <a:pPr marL="0" lvl="0" indent="0">
              <a:spcBef>
                <a:spcPts val="1600"/>
              </a:spcBef>
              <a:buNone/>
            </a:pPr>
            <a:r>
              <a:rPr lang="en-US" sz="1600" dirty="0"/>
              <a:t>We would like to thank the VT CS department and NSF for its support of the Global Event and</a:t>
            </a:r>
          </a:p>
          <a:p>
            <a:pPr marL="0" lvl="0" indent="0">
              <a:spcBef>
                <a:spcPts val="1600"/>
              </a:spcBef>
              <a:buNone/>
            </a:pPr>
            <a:r>
              <a:rPr lang="en-US" sz="1600" dirty="0"/>
              <a:t>Trend Archive Research (GETAR) project through grants IIS-1619028 and 1619371</a:t>
            </a:r>
            <a:endParaRPr sz="16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3903450" y="2091900"/>
            <a:ext cx="4514700" cy="22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Liuqing Li</a:t>
            </a:r>
            <a:endParaRPr sz="2400" b="1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highlight>
                  <a:schemeClr val="lt1"/>
                </a:highlight>
              </a:rPr>
              <a:t>PhD candidate working in Digital Library Research Laboratory (DLRL) at Virginia Tech</a:t>
            </a:r>
            <a:endParaRPr sz="1800">
              <a:highlight>
                <a:schemeClr val="lt1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highlight>
                  <a:schemeClr val="lt1"/>
                </a:highlight>
              </a:rPr>
              <a:t>Wrote a paper on role-related user classification on Twitter</a:t>
            </a:r>
            <a:endParaRPr sz="1800">
              <a:highlight>
                <a:schemeClr val="lt1"/>
              </a:highlight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804" y="2151901"/>
            <a:ext cx="2247074" cy="2248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 web interface for TwiRole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Improve accuracy of Twirole</a:t>
            </a:r>
            <a:endParaRPr sz="1800"/>
          </a:p>
          <a:p>
            <a:pPr marL="9144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visualization of the “hybrid” model. From the TwiRole research paper.</a:t>
            </a:r>
            <a:endParaRPr/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8591" y="270750"/>
            <a:ext cx="7006824" cy="410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Development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</a:t>
            </a:r>
            <a:endParaRPr/>
          </a:p>
        </p:txBody>
      </p:sp>
      <p:sp>
        <p:nvSpPr>
          <p:cNvPr id="129" name="Google Shape;129;p20"/>
          <p:cNvSpPr txBox="1"/>
          <p:nvPr/>
        </p:nvSpPr>
        <p:spPr>
          <a:xfrm>
            <a:off x="646975" y="1962500"/>
            <a:ext cx="2939700" cy="25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Client wanted something similar to Botometer, a Twitter classification web application.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0" name="Google Shape;1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4125" y="1318650"/>
            <a:ext cx="5659873" cy="3319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 -top Emojis</a:t>
            </a:r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986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Char char="●"/>
            </a:pPr>
            <a:r>
              <a:rPr lang="en" sz="1800"/>
              <a:t>New feature in the advanced classifier</a:t>
            </a:r>
            <a:endParaRPr sz="1800"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Generates a vector of the most popular emojis for male, female, and brand</a:t>
            </a:r>
            <a:endParaRPr sz="1800"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Initial results look promising</a:t>
            </a:r>
            <a:endParaRPr sz="18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421" y="1743600"/>
            <a:ext cx="4181747" cy="24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/>
          <p:nvPr/>
        </p:nvSpPr>
        <p:spPr>
          <a:xfrm>
            <a:off x="6371300" y="3116862"/>
            <a:ext cx="1225200" cy="2916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541</Words>
  <Application>Microsoft Office PowerPoint</Application>
  <PresentationFormat>On-screen Show (16:9)</PresentationFormat>
  <Paragraphs>79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Lato</vt:lpstr>
      <vt:lpstr>Raleway</vt:lpstr>
      <vt:lpstr>Streamline</vt:lpstr>
      <vt:lpstr>Twitter Role Classification</vt:lpstr>
      <vt:lpstr>Outline</vt:lpstr>
      <vt:lpstr>Client</vt:lpstr>
      <vt:lpstr>Project goal</vt:lpstr>
      <vt:lpstr>Project Goals</vt:lpstr>
      <vt:lpstr>PowerPoint Presentation</vt:lpstr>
      <vt:lpstr>Development</vt:lpstr>
      <vt:lpstr>Website</vt:lpstr>
      <vt:lpstr>k -top Emojis</vt:lpstr>
      <vt:lpstr>PowerPoint Presentation</vt:lpstr>
      <vt:lpstr>Emoji Frequency</vt:lpstr>
      <vt:lpstr>Second-person score </vt:lpstr>
      <vt:lpstr>Third-person score </vt:lpstr>
      <vt:lpstr>Results</vt:lpstr>
      <vt:lpstr>Front end</vt:lpstr>
      <vt:lpstr>Results from running tests</vt:lpstr>
      <vt:lpstr>Model w/ k-top emojis</vt:lpstr>
      <vt:lpstr>Model improvements</vt:lpstr>
      <vt:lpstr>Testing/Evaluation</vt:lpstr>
      <vt:lpstr>Testing</vt:lpstr>
      <vt:lpstr>User Evaluation</vt:lpstr>
      <vt:lpstr>Demo</vt:lpstr>
      <vt:lpstr>PowerPoint Presentation</vt:lpstr>
      <vt:lpstr>Acknowledgements 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Role Classification</dc:title>
  <dc:creator>Gregory Pickett</dc:creator>
  <cp:lastModifiedBy>Gregory Pickett</cp:lastModifiedBy>
  <cp:revision>4</cp:revision>
  <dcterms:modified xsi:type="dcterms:W3CDTF">2019-09-15T19:54:18Z</dcterms:modified>
</cp:coreProperties>
</file>