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5143500" type="screen16x9"/>
  <p:notesSz cx="6858000" cy="9144000"/>
  <p:embeddedFontLst>
    <p:embeddedFont>
      <p:font typeface="Titillium Web" panose="00000500000000000000" pitchFamily="2"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7" autoAdjust="0"/>
    <p:restoredTop sz="86385" autoAdjust="0"/>
  </p:normalViewPr>
  <p:slideViewPr>
    <p:cSldViewPr snapToGrid="0">
      <p:cViewPr varScale="1">
        <p:scale>
          <a:sx n="108" d="100"/>
          <a:sy n="108" d="100"/>
        </p:scale>
        <p:origin x="120" y="468"/>
      </p:cViewPr>
      <p:guideLst>
        <p:guide orient="horz" pos="1620"/>
        <p:guide pos="2880"/>
      </p:guideLst>
    </p:cSldViewPr>
  </p:slideViewPr>
  <p:outlineViewPr>
    <p:cViewPr>
      <p:scale>
        <a:sx n="33" d="100"/>
        <a:sy n="33" d="100"/>
      </p:scale>
      <p:origin x="0" y="-192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f4dd11ebe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f4dd11ebe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125c559dde6_0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125c559dde6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125c559dde6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125c559dde6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125c559dde6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125c559dde6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125c559dde6_0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125c559dde6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125c559dde6_0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125c559dde6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125c559dde6_0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125c559dde6_0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125c559dde6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125c559dde6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125c559dde6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125c559dde6_0_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125c559dde6_0_1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125c559dde6_0_1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125c559dde6_0_1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125c559dde6_0_1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edb30de65c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edb30de65c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edb30de65c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edb30de65c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f4dd11ebe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f4dd11ebe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044115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edb30de65c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edb30de65c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edb30de65c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edb30de65c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edb30de65c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edb30de65c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125c559dde6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125c559dde6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125c559dde6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125c559dde6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125c559dde6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125c559dde6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125c559dde6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125c559dde6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hdl.handle.net/10919/105157" TargetMode="External"/><Relationship Id="rId4" Type="http://schemas.openxmlformats.org/officeDocument/2006/relationships/hyperlink" Target="https://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hyperlink" Target="http://hdl.handle.net/10919/105157" TargetMode="External"/><Relationship Id="rId4" Type="http://schemas.openxmlformats.org/officeDocument/2006/relationships/hyperlink" Target="https://creativecommons.org/licenses/by-nc-sa/4.0/"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descr="Looking up, view of tall, city buildings"/>
          <p:cNvPicPr preferRelativeResize="0"/>
          <p:nvPr/>
        </p:nvPicPr>
        <p:blipFill rotWithShape="1">
          <a:blip r:embed="rId3">
            <a:alphaModFix/>
          </a:blip>
          <a:srcRect t="9496" b="6086"/>
          <a:stretch/>
        </p:blipFill>
        <p:spPr>
          <a:xfrm>
            <a:off x="0" y="0"/>
            <a:ext cx="9144000" cy="5143499"/>
          </a:xfrm>
          <a:prstGeom prst="rect">
            <a:avLst/>
          </a:prstGeom>
          <a:noFill/>
          <a:ln>
            <a:noFill/>
          </a:ln>
        </p:spPr>
      </p:pic>
      <p:sp>
        <p:nvSpPr>
          <p:cNvPr id="55" name="Google Shape;55;p13">
            <a:extLst>
              <a:ext uri="{C183D7F6-B498-43B3-948B-1728B52AA6E4}">
                <adec:decorative xmlns:adec="http://schemas.microsoft.com/office/drawing/2017/decorative" val="1"/>
              </a:ext>
            </a:extLst>
          </p:cNvPr>
          <p:cNvSpPr/>
          <p:nvPr/>
        </p:nvSpPr>
        <p:spPr>
          <a:xfrm>
            <a:off x="0" y="3345150"/>
            <a:ext cx="9144000" cy="1795800"/>
          </a:xfrm>
          <a:prstGeom prst="rect">
            <a:avLst/>
          </a:prstGeom>
          <a:solidFill>
            <a:srgbClr val="FFFFFF">
              <a:alpha val="54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txBox="1">
            <a:spLocks noGrp="1"/>
          </p:cNvSpPr>
          <p:nvPr>
            <p:ph type="title" idx="4294967295"/>
          </p:nvPr>
        </p:nvSpPr>
        <p:spPr>
          <a:xfrm>
            <a:off x="0" y="2478150"/>
            <a:ext cx="9144000" cy="26628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5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Chapter 4</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1" i="0" u="none" strike="noStrike" kern="0" cap="none" spc="0" normalizeH="0" baseline="0" noProof="0" dirty="0">
              <a:ln>
                <a:noFill/>
              </a:ln>
              <a:solidFill>
                <a:schemeClr val="dk1"/>
              </a:solidFill>
              <a:effectLst/>
              <a:uLnTx/>
              <a:uFillTx/>
              <a:latin typeface="Titillium Web"/>
              <a:ea typeface="Titillium Web"/>
              <a:cs typeface="Titillium Web"/>
              <a:sym typeface="Titillium Web"/>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56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Ethics and Corporate Social Responsibility</a:t>
            </a:r>
          </a:p>
        </p:txBody>
      </p:sp>
      <p:sp>
        <p:nvSpPr>
          <p:cNvPr id="57" name="Google Shape;57;p13"/>
          <p:cNvSpPr txBox="1"/>
          <p:nvPr/>
        </p:nvSpPr>
        <p:spPr>
          <a:xfrm>
            <a:off x="5224950" y="4870000"/>
            <a:ext cx="32589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 (c) Virginia Tech, Department of Management, Pamplin College of Business.</a:t>
            </a:r>
            <a:r>
              <a:rPr lang="en" sz="600">
                <a:solidFill>
                  <a:srgbClr val="EEEEEE"/>
                </a:solidFill>
                <a:latin typeface="Titillium Web"/>
                <a:ea typeface="Titillium Web"/>
                <a:cs typeface="Titillium Web"/>
                <a:sym typeface="Titillium Web"/>
              </a:rPr>
              <a:t>  </a:t>
            </a:r>
            <a:r>
              <a:rPr lang="en" sz="600" u="sng">
                <a:solidFill>
                  <a:srgbClr val="EEEEEE"/>
                </a:solidFill>
                <a:latin typeface="Titillium Web"/>
                <a:ea typeface="Titillium Web"/>
                <a:cs typeface="Titillium Web"/>
                <a:sym typeface="Titillium Web"/>
                <a:hlinkClick r:id="rId4">
                  <a:extLst>
                    <a:ext uri="{A12FA001-AC4F-418D-AE19-62706E023703}">
                      <ahyp:hlinkClr xmlns:ahyp="http://schemas.microsoft.com/office/drawing/2018/hyperlinkcolor" val="tx"/>
                    </a:ext>
                  </a:extLst>
                </a:hlinkClick>
              </a:rPr>
              <a:t>CC BY NC SA 4.0</a:t>
            </a:r>
            <a:r>
              <a:rPr lang="en" sz="600">
                <a:solidFill>
                  <a:srgbClr val="EEEEEE"/>
                </a:solidFill>
                <a:latin typeface="Titillium Web"/>
                <a:ea typeface="Titillium Web"/>
                <a:cs typeface="Titillium Web"/>
                <a:sym typeface="Titillium Web"/>
              </a:rPr>
              <a:t>.</a:t>
            </a:r>
            <a:endParaRPr sz="600">
              <a:solidFill>
                <a:srgbClr val="EEEEEE"/>
              </a:solidFill>
              <a:latin typeface="Titillium Web"/>
              <a:ea typeface="Titillium Web"/>
              <a:cs typeface="Titillium Web"/>
              <a:sym typeface="Titillium Web"/>
            </a:endParaRPr>
          </a:p>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Available from: </a:t>
            </a:r>
            <a:r>
              <a:rPr lang="en" sz="600" u="sng">
                <a:solidFill>
                  <a:srgbClr val="0097A7"/>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http://hdl.handle.net/10919/105157</a:t>
            </a:r>
            <a:r>
              <a:rPr lang="en" sz="600">
                <a:solidFill>
                  <a:srgbClr val="222222"/>
                </a:solidFill>
                <a:highlight>
                  <a:srgbClr val="FFFFFF"/>
                </a:highlight>
                <a:latin typeface="Titillium Web"/>
                <a:ea typeface="Titillium Web"/>
                <a:cs typeface="Titillium Web"/>
                <a:sym typeface="Titillium Web"/>
              </a:rPr>
              <a:t>   </a:t>
            </a:r>
            <a:endParaRPr sz="900">
              <a:latin typeface="Titillium Web"/>
              <a:ea typeface="Titillium Web"/>
              <a:cs typeface="Titillium Web"/>
              <a:sym typeface="Titillium Web"/>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grpSp>
        <p:nvGrpSpPr>
          <p:cNvPr id="136" name="Google Shape;136;p22">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37" name="Google Shape;137;p22"/>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2"/>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9" name="Google Shape;139;p22"/>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Facing Ethical Dilemmas </a:t>
            </a:r>
            <a:endParaRPr sz="4000" b="1" dirty="0">
              <a:latin typeface="Titillium Web"/>
              <a:ea typeface="Titillium Web"/>
              <a:cs typeface="Titillium Web"/>
              <a:sym typeface="Titillium Web"/>
            </a:endParaRPr>
          </a:p>
        </p:txBody>
      </p:sp>
      <p:sp>
        <p:nvSpPr>
          <p:cNvPr id="140" name="Google Shape;140;p22"/>
          <p:cNvSpPr txBox="1"/>
          <p:nvPr/>
        </p:nvSpPr>
        <p:spPr>
          <a:xfrm>
            <a:off x="129350" y="1371150"/>
            <a:ext cx="7531800" cy="19086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r>
              <a:rPr lang="en" sz="1600">
                <a:solidFill>
                  <a:srgbClr val="1E1919"/>
                </a:solidFill>
                <a:latin typeface="Titillium Web"/>
                <a:ea typeface="Titillium Web"/>
                <a:cs typeface="Titillium Web"/>
                <a:sym typeface="Titillium Web"/>
              </a:rPr>
              <a:t>How, for example, would you answer questions like the following? </a:t>
            </a:r>
            <a:endParaRPr sz="1600">
              <a:solidFill>
                <a:srgbClr val="1E1919"/>
              </a:solidFill>
              <a:latin typeface="Titillium Web"/>
              <a:ea typeface="Titillium Web"/>
              <a:cs typeface="Titillium Web"/>
              <a:sym typeface="Titillium Web"/>
            </a:endParaRPr>
          </a:p>
          <a:p>
            <a:pPr marL="0" lvl="0" indent="0" algn="l" rtl="0">
              <a:lnSpc>
                <a:spcPct val="150000"/>
              </a:lnSpc>
              <a:spcBef>
                <a:spcPts val="0"/>
              </a:spcBef>
              <a:spcAft>
                <a:spcPts val="0"/>
              </a:spcAft>
              <a:buNone/>
            </a:pPr>
            <a:r>
              <a:rPr lang="en" sz="1600">
                <a:solidFill>
                  <a:srgbClr val="1E1919"/>
                </a:solidFill>
                <a:latin typeface="Titillium Web"/>
                <a:ea typeface="Titillium Web"/>
                <a:cs typeface="Titillium Web"/>
                <a:sym typeface="Titillium Web"/>
              </a:rPr>
              <a:t>1) Is it OK to accept a pair of sports tickets from a supplier? </a:t>
            </a:r>
            <a:endParaRPr sz="1600">
              <a:solidFill>
                <a:srgbClr val="1E1919"/>
              </a:solidFill>
              <a:latin typeface="Titillium Web"/>
              <a:ea typeface="Titillium Web"/>
              <a:cs typeface="Titillium Web"/>
              <a:sym typeface="Titillium Web"/>
            </a:endParaRPr>
          </a:p>
          <a:p>
            <a:pPr marL="0" lvl="0" indent="0" algn="l" rtl="0">
              <a:lnSpc>
                <a:spcPct val="150000"/>
              </a:lnSpc>
              <a:spcBef>
                <a:spcPts val="0"/>
              </a:spcBef>
              <a:spcAft>
                <a:spcPts val="0"/>
              </a:spcAft>
              <a:buNone/>
            </a:pPr>
            <a:r>
              <a:rPr lang="en" sz="1600">
                <a:solidFill>
                  <a:srgbClr val="1E1919"/>
                </a:solidFill>
                <a:latin typeface="Titillium Web"/>
                <a:ea typeface="Titillium Web"/>
                <a:cs typeface="Titillium Web"/>
                <a:sym typeface="Titillium Web"/>
              </a:rPr>
              <a:t>2) Can I buy office supplies from my brother-in-law? </a:t>
            </a:r>
            <a:endParaRPr sz="1600">
              <a:solidFill>
                <a:srgbClr val="1E1919"/>
              </a:solidFill>
              <a:latin typeface="Titillium Web"/>
              <a:ea typeface="Titillium Web"/>
              <a:cs typeface="Titillium Web"/>
              <a:sym typeface="Titillium Web"/>
            </a:endParaRPr>
          </a:p>
          <a:p>
            <a:pPr marL="0" lvl="0" indent="0" algn="l" rtl="0">
              <a:lnSpc>
                <a:spcPct val="150000"/>
              </a:lnSpc>
              <a:spcBef>
                <a:spcPts val="0"/>
              </a:spcBef>
              <a:spcAft>
                <a:spcPts val="0"/>
              </a:spcAft>
              <a:buNone/>
            </a:pPr>
            <a:r>
              <a:rPr lang="en" sz="1600">
                <a:solidFill>
                  <a:srgbClr val="1E1919"/>
                </a:solidFill>
                <a:latin typeface="Titillium Web"/>
                <a:ea typeface="Titillium Web"/>
                <a:cs typeface="Titillium Web"/>
                <a:sym typeface="Titillium Web"/>
              </a:rPr>
              <a:t>3) Is it appropriate to donate company funds to a local charity?</a:t>
            </a:r>
            <a:endParaRPr sz="1600">
              <a:solidFill>
                <a:srgbClr val="1E1919"/>
              </a:solidFill>
              <a:latin typeface="Titillium Web"/>
              <a:ea typeface="Titillium Web"/>
              <a:cs typeface="Titillium Web"/>
              <a:sym typeface="Titillium Web"/>
            </a:endParaRPr>
          </a:p>
          <a:p>
            <a:pPr marL="0" lvl="0" indent="0" algn="l" rtl="0">
              <a:lnSpc>
                <a:spcPct val="150000"/>
              </a:lnSpc>
              <a:spcBef>
                <a:spcPts val="0"/>
              </a:spcBef>
              <a:spcAft>
                <a:spcPts val="0"/>
              </a:spcAft>
              <a:buNone/>
            </a:pPr>
            <a:r>
              <a:rPr lang="en" sz="1600">
                <a:solidFill>
                  <a:srgbClr val="1E1919"/>
                </a:solidFill>
                <a:latin typeface="Titillium Web"/>
                <a:ea typeface="Titillium Web"/>
                <a:cs typeface="Titillium Web"/>
                <a:sym typeface="Titillium Web"/>
              </a:rPr>
              <a:t> 4) If I find out that a friend is about to be fired, can I warn her?</a:t>
            </a:r>
            <a:endParaRPr sz="1600">
              <a:latin typeface="Titillium Web"/>
              <a:ea typeface="Titillium Web"/>
              <a:cs typeface="Titillium Web"/>
              <a:sym typeface="Titillium Web"/>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grpSp>
        <p:nvGrpSpPr>
          <p:cNvPr id="145" name="Google Shape;145;p23">
            <a:extLst>
              <a:ext uri="{C183D7F6-B498-43B3-948B-1728B52AA6E4}">
                <adec:decorative xmlns:adec="http://schemas.microsoft.com/office/drawing/2017/decorative" val="1"/>
              </a:ext>
            </a:extLst>
          </p:cNvPr>
          <p:cNvGrpSpPr/>
          <p:nvPr/>
        </p:nvGrpSpPr>
        <p:grpSpPr>
          <a:xfrm rot="5400000">
            <a:off x="-23853" y="153219"/>
            <a:ext cx="1225349" cy="918932"/>
            <a:chOff x="3341100" y="508125"/>
            <a:chExt cx="2691300" cy="2063625"/>
          </a:xfrm>
        </p:grpSpPr>
        <p:sp>
          <p:nvSpPr>
            <p:cNvPr id="146" name="Google Shape;146;p23"/>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3"/>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8" name="Google Shape;148;p23"/>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Refuse to Rationalize </a:t>
            </a:r>
            <a:endParaRPr sz="4000" b="1" dirty="0">
              <a:latin typeface="Titillium Web"/>
              <a:ea typeface="Titillium Web"/>
              <a:cs typeface="Titillium Web"/>
              <a:sym typeface="Titillium Web"/>
            </a:endParaRPr>
          </a:p>
        </p:txBody>
      </p:sp>
      <p:sp>
        <p:nvSpPr>
          <p:cNvPr id="149" name="Google Shape;149;p23"/>
          <p:cNvSpPr txBox="1"/>
          <p:nvPr/>
        </p:nvSpPr>
        <p:spPr>
          <a:xfrm>
            <a:off x="129350" y="1225350"/>
            <a:ext cx="8042100" cy="3879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a:solidFill>
                  <a:schemeClr val="dk1"/>
                </a:solidFill>
                <a:latin typeface="Titillium Web"/>
                <a:ea typeface="Titillium Web"/>
                <a:cs typeface="Titillium Web"/>
                <a:sym typeface="Titillium Web"/>
              </a:rPr>
              <a:t>There are four common </a:t>
            </a:r>
            <a:r>
              <a:rPr lang="en" sz="1600" b="1" u="sng">
                <a:solidFill>
                  <a:schemeClr val="dk1"/>
                </a:solidFill>
                <a:latin typeface="Titillium Web"/>
                <a:ea typeface="Titillium Web"/>
                <a:cs typeface="Titillium Web"/>
                <a:sym typeface="Titillium Web"/>
              </a:rPr>
              <a:t>rationalizations (excuses) </a:t>
            </a:r>
            <a:r>
              <a:rPr lang="en" sz="1600">
                <a:solidFill>
                  <a:schemeClr val="dk1"/>
                </a:solidFill>
                <a:latin typeface="Titillium Web"/>
                <a:ea typeface="Titillium Web"/>
                <a:cs typeface="Titillium Web"/>
                <a:sym typeface="Titillium Web"/>
              </a:rPr>
              <a:t>for justifying misconduct:</a:t>
            </a:r>
            <a:endParaRPr sz="1600">
              <a:solidFill>
                <a:schemeClr val="dk1"/>
              </a:solidFill>
              <a:latin typeface="Titillium Web"/>
              <a:ea typeface="Titillium Web"/>
              <a:cs typeface="Titillium Web"/>
              <a:sym typeface="Titillium Web"/>
            </a:endParaRPr>
          </a:p>
          <a:p>
            <a:pPr marL="0" lvl="0" indent="0" algn="l" rtl="0">
              <a:spcBef>
                <a:spcPts val="0"/>
              </a:spcBef>
              <a:spcAft>
                <a:spcPts val="0"/>
              </a:spcAft>
              <a:buNone/>
            </a:pPr>
            <a:endParaRPr sz="1600">
              <a:solidFill>
                <a:schemeClr val="dk1"/>
              </a:solidFill>
              <a:latin typeface="Titillium Web"/>
              <a:ea typeface="Titillium Web"/>
              <a:cs typeface="Titillium Web"/>
              <a:sym typeface="Titillium Web"/>
            </a:endParaRPr>
          </a:p>
          <a:p>
            <a:pPr marL="457200" lvl="0" indent="-330200" algn="l" rtl="0">
              <a:spcBef>
                <a:spcPts val="0"/>
              </a:spcBef>
              <a:spcAft>
                <a:spcPts val="0"/>
              </a:spcAft>
              <a:buClr>
                <a:schemeClr val="dk1"/>
              </a:buClr>
              <a:buSzPts val="1600"/>
              <a:buFont typeface="Titillium Web"/>
              <a:buAutoNum type="arabicPeriod"/>
            </a:pPr>
            <a:r>
              <a:rPr lang="en" sz="1600" b="1">
                <a:solidFill>
                  <a:schemeClr val="dk1"/>
                </a:solidFill>
                <a:latin typeface="Titillium Web"/>
                <a:ea typeface="Titillium Web"/>
                <a:cs typeface="Titillium Web"/>
                <a:sym typeface="Titillium Web"/>
              </a:rPr>
              <a:t>My behavior isn’t really illegal or immoral.</a:t>
            </a:r>
            <a:r>
              <a:rPr lang="en" sz="1600">
                <a:solidFill>
                  <a:schemeClr val="dk1"/>
                </a:solidFill>
                <a:latin typeface="Titillium Web"/>
                <a:ea typeface="Titillium Web"/>
                <a:cs typeface="Titillium Web"/>
                <a:sym typeface="Titillium Web"/>
              </a:rPr>
              <a:t> Rationalizers try to convince themselves that an action is OK if it isn’t downright illegal or blatantly immoral. They tend to operate in a gray area where there’s no clear evidence that the action is wrong.</a:t>
            </a:r>
            <a:endParaRPr sz="1600">
              <a:solidFill>
                <a:schemeClr val="dk1"/>
              </a:solidFill>
              <a:latin typeface="Titillium Web"/>
              <a:ea typeface="Titillium Web"/>
              <a:cs typeface="Titillium Web"/>
              <a:sym typeface="Titillium Web"/>
            </a:endParaRPr>
          </a:p>
          <a:p>
            <a:pPr marL="457200" lvl="0" indent="-330200" algn="l" rtl="0">
              <a:spcBef>
                <a:spcPts val="0"/>
              </a:spcBef>
              <a:spcAft>
                <a:spcPts val="0"/>
              </a:spcAft>
              <a:buClr>
                <a:schemeClr val="dk1"/>
              </a:buClr>
              <a:buSzPts val="1600"/>
              <a:buFont typeface="Titillium Web"/>
              <a:buAutoNum type="arabicPeriod"/>
            </a:pPr>
            <a:r>
              <a:rPr lang="en" sz="1600">
                <a:solidFill>
                  <a:schemeClr val="dk1"/>
                </a:solidFill>
                <a:latin typeface="Titillium Web"/>
                <a:ea typeface="Titillium Web"/>
                <a:cs typeface="Titillium Web"/>
                <a:sym typeface="Titillium Web"/>
              </a:rPr>
              <a:t> </a:t>
            </a:r>
            <a:r>
              <a:rPr lang="en" sz="1600" b="1">
                <a:solidFill>
                  <a:schemeClr val="dk1"/>
                </a:solidFill>
                <a:latin typeface="Titillium Web"/>
                <a:ea typeface="Titillium Web"/>
                <a:cs typeface="Titillium Web"/>
                <a:sym typeface="Titillium Web"/>
              </a:rPr>
              <a:t>My action is in everyone’s best interests</a:t>
            </a:r>
            <a:r>
              <a:rPr lang="en" sz="1600">
                <a:solidFill>
                  <a:schemeClr val="dk1"/>
                </a:solidFill>
                <a:latin typeface="Titillium Web"/>
                <a:ea typeface="Titillium Web"/>
                <a:cs typeface="Titillium Web"/>
                <a:sym typeface="Titillium Web"/>
              </a:rPr>
              <a:t>. Some rationalizers tell themselves: “I know I lied to make the deal, but it’ll bring in a lot of business and pay a lot of bills.” They convince themselves that they’re expected to act in a certain way.</a:t>
            </a:r>
            <a:endParaRPr sz="1600">
              <a:solidFill>
                <a:schemeClr val="dk1"/>
              </a:solidFill>
              <a:latin typeface="Titillium Web"/>
              <a:ea typeface="Titillium Web"/>
              <a:cs typeface="Titillium Web"/>
              <a:sym typeface="Titillium Web"/>
            </a:endParaRPr>
          </a:p>
          <a:p>
            <a:pPr marL="457200" lvl="0" indent="-330200" algn="l" rtl="0">
              <a:spcBef>
                <a:spcPts val="0"/>
              </a:spcBef>
              <a:spcAft>
                <a:spcPts val="0"/>
              </a:spcAft>
              <a:buClr>
                <a:schemeClr val="dk1"/>
              </a:buClr>
              <a:buSzPts val="1600"/>
              <a:buFont typeface="Titillium Web"/>
              <a:buAutoNum type="arabicPeriod"/>
            </a:pPr>
            <a:r>
              <a:rPr lang="en" sz="1600">
                <a:solidFill>
                  <a:schemeClr val="dk1"/>
                </a:solidFill>
                <a:latin typeface="Titillium Web"/>
                <a:ea typeface="Titillium Web"/>
                <a:cs typeface="Titillium Web"/>
                <a:sym typeface="Titillium Web"/>
              </a:rPr>
              <a:t> </a:t>
            </a:r>
            <a:r>
              <a:rPr lang="en" sz="1600" b="1">
                <a:solidFill>
                  <a:schemeClr val="dk1"/>
                </a:solidFill>
                <a:latin typeface="Titillium Web"/>
                <a:ea typeface="Titillium Web"/>
                <a:cs typeface="Titillium Web"/>
                <a:sym typeface="Titillium Web"/>
              </a:rPr>
              <a:t>No one will find out what I’ve done.</a:t>
            </a:r>
            <a:r>
              <a:rPr lang="en" sz="1600">
                <a:solidFill>
                  <a:schemeClr val="dk1"/>
                </a:solidFill>
                <a:latin typeface="Titillium Web"/>
                <a:ea typeface="Titillium Web"/>
                <a:cs typeface="Titillium Web"/>
                <a:sym typeface="Titillium Web"/>
              </a:rPr>
              <a:t> Here, the self-questioning comes down to “If I didn’t get caught, did I really do it?” The answer is yes. There’s a simple way to avoid succumbing to this rationalization: Always act as if you’re being watched.</a:t>
            </a:r>
            <a:endParaRPr sz="1600">
              <a:solidFill>
                <a:schemeClr val="dk1"/>
              </a:solidFill>
              <a:latin typeface="Titillium Web"/>
              <a:ea typeface="Titillium Web"/>
              <a:cs typeface="Titillium Web"/>
              <a:sym typeface="Titillium Web"/>
            </a:endParaRPr>
          </a:p>
          <a:p>
            <a:pPr marL="457200" lvl="0" indent="-330200" algn="l" rtl="0">
              <a:spcBef>
                <a:spcPts val="0"/>
              </a:spcBef>
              <a:spcAft>
                <a:spcPts val="0"/>
              </a:spcAft>
              <a:buClr>
                <a:schemeClr val="dk1"/>
              </a:buClr>
              <a:buSzPts val="1600"/>
              <a:buFont typeface="Titillium Web"/>
              <a:buAutoNum type="arabicPeriod"/>
            </a:pPr>
            <a:r>
              <a:rPr lang="en" sz="1600" b="1">
                <a:solidFill>
                  <a:schemeClr val="dk1"/>
                </a:solidFill>
                <a:latin typeface="Titillium Web"/>
                <a:ea typeface="Titillium Web"/>
                <a:cs typeface="Titillium Web"/>
                <a:sym typeface="Titillium Web"/>
              </a:rPr>
              <a:t>The company will condone my action and protect me.</a:t>
            </a:r>
            <a:r>
              <a:rPr lang="en" sz="1600">
                <a:solidFill>
                  <a:schemeClr val="dk1"/>
                </a:solidFill>
                <a:latin typeface="Titillium Web"/>
                <a:ea typeface="Titillium Web"/>
                <a:cs typeface="Titillium Web"/>
                <a:sym typeface="Titillium Web"/>
              </a:rPr>
              <a:t> This justification rests on a fallacy. Betty Vinson may honestly have believed that her actions were for the good of the company and that her boss would, therefore, accept full responsibility (as he promised). When she goes to jail, however she’ll go on her own</a:t>
            </a:r>
            <a:endParaRPr sz="1600">
              <a:solidFill>
                <a:schemeClr val="dk1"/>
              </a:solidFill>
              <a:latin typeface="Titillium Web"/>
              <a:ea typeface="Titillium Web"/>
              <a:cs typeface="Titillium Web"/>
              <a:sym typeface="Titillium Web"/>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grpSp>
        <p:nvGrpSpPr>
          <p:cNvPr id="154" name="Google Shape;154;p24">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55" name="Google Shape;155;p24"/>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4"/>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7" name="Google Shape;157;p24"/>
          <p:cNvSpPr txBox="1">
            <a:spLocks noGrp="1"/>
          </p:cNvSpPr>
          <p:nvPr>
            <p:ph type="title"/>
          </p:nvPr>
        </p:nvSpPr>
        <p:spPr>
          <a:xfrm>
            <a:off x="1048275"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How to Improve Business Ethics</a:t>
            </a:r>
            <a:endParaRPr sz="4000" b="1" dirty="0">
              <a:latin typeface="Titillium Web"/>
              <a:ea typeface="Titillium Web"/>
              <a:cs typeface="Titillium Web"/>
              <a:sym typeface="Titillium Web"/>
            </a:endParaRPr>
          </a:p>
        </p:txBody>
      </p:sp>
      <p:sp>
        <p:nvSpPr>
          <p:cNvPr id="158" name="Google Shape;158;p24"/>
          <p:cNvSpPr txBox="1"/>
          <p:nvPr/>
        </p:nvSpPr>
        <p:spPr>
          <a:xfrm>
            <a:off x="328250" y="1570900"/>
            <a:ext cx="8463900" cy="3139291"/>
          </a:xfrm>
          <a:prstGeom prst="rect">
            <a:avLst/>
          </a:prstGeom>
          <a:noFill/>
          <a:ln>
            <a:noFill/>
          </a:ln>
        </p:spPr>
        <p:txBody>
          <a:bodyPr spcFirstLastPara="1" wrap="square" lIns="91425" tIns="91425" rIns="91425" bIns="91425" anchor="t" anchorCtr="0">
            <a:spAutoFit/>
          </a:bodyPr>
          <a:lstStyle/>
          <a:p>
            <a:pPr marL="469900" lvl="0" indent="-342900" algn="l" rtl="0">
              <a:lnSpc>
                <a:spcPct val="150000"/>
              </a:lnSpc>
              <a:spcBef>
                <a:spcPts val="0"/>
              </a:spcBef>
              <a:spcAft>
                <a:spcPts val="0"/>
              </a:spcAft>
              <a:buClr>
                <a:srgbClr val="1E1919"/>
              </a:buClr>
              <a:buSzPts val="1600"/>
              <a:buFont typeface="+mj-lt"/>
              <a:buAutoNum type="arabicPeriod"/>
            </a:pPr>
            <a:r>
              <a:rPr lang="en" sz="1600" dirty="0">
                <a:solidFill>
                  <a:srgbClr val="1E1919"/>
                </a:solidFill>
                <a:latin typeface="Titillium Web"/>
                <a:ea typeface="Titillium Web"/>
                <a:cs typeface="Titillium Web"/>
                <a:sym typeface="Titillium Web"/>
              </a:rPr>
              <a:t>Top management must adopt and unconditionally support an explicit corporate code of conduct.</a:t>
            </a:r>
            <a:endParaRPr sz="1600" dirty="0">
              <a:solidFill>
                <a:srgbClr val="1E1919"/>
              </a:solidFill>
              <a:latin typeface="Titillium Web"/>
              <a:ea typeface="Titillium Web"/>
              <a:cs typeface="Titillium Web"/>
              <a:sym typeface="Titillium Web"/>
            </a:endParaRPr>
          </a:p>
          <a:p>
            <a:pPr marL="800100" lvl="0" indent="-342900" algn="l" rtl="0">
              <a:lnSpc>
                <a:spcPct val="150000"/>
              </a:lnSpc>
              <a:spcBef>
                <a:spcPts val="0"/>
              </a:spcBef>
              <a:spcAft>
                <a:spcPts val="0"/>
              </a:spcAft>
              <a:buFont typeface="+mj-lt"/>
              <a:buAutoNum type="arabicPeriod"/>
            </a:pPr>
            <a:endParaRPr sz="1600" dirty="0">
              <a:solidFill>
                <a:srgbClr val="1E1919"/>
              </a:solidFill>
              <a:latin typeface="Titillium Web"/>
              <a:ea typeface="Titillium Web"/>
              <a:cs typeface="Titillium Web"/>
              <a:sym typeface="Titillium Web"/>
            </a:endParaRPr>
          </a:p>
          <a:p>
            <a:pPr marL="469900" lvl="0" indent="-342900" algn="l" rtl="0">
              <a:lnSpc>
                <a:spcPct val="150000"/>
              </a:lnSpc>
              <a:spcBef>
                <a:spcPts val="0"/>
              </a:spcBef>
              <a:spcAft>
                <a:spcPts val="0"/>
              </a:spcAft>
              <a:buClr>
                <a:srgbClr val="1E1919"/>
              </a:buClr>
              <a:buSzPts val="1600"/>
              <a:buFont typeface="+mj-lt"/>
              <a:buAutoNum type="arabicPeriod"/>
            </a:pPr>
            <a:r>
              <a:rPr lang="en" sz="1600" dirty="0">
                <a:solidFill>
                  <a:srgbClr val="1E1919"/>
                </a:solidFill>
                <a:latin typeface="Titillium Web"/>
                <a:ea typeface="Titillium Web"/>
                <a:cs typeface="Titillium Web"/>
                <a:sym typeface="Titillium Web"/>
              </a:rPr>
              <a:t>Employees must understand that senior management expects all employees to act ethically</a:t>
            </a:r>
            <a:endParaRPr sz="1600" dirty="0">
              <a:solidFill>
                <a:srgbClr val="1E1919"/>
              </a:solidFill>
              <a:latin typeface="Titillium Web"/>
              <a:ea typeface="Titillium Web"/>
              <a:cs typeface="Titillium Web"/>
              <a:sym typeface="Titillium Web"/>
            </a:endParaRPr>
          </a:p>
          <a:p>
            <a:pPr marL="800100" lvl="0" indent="-342900" algn="l" rtl="0">
              <a:lnSpc>
                <a:spcPct val="150000"/>
              </a:lnSpc>
              <a:spcBef>
                <a:spcPts val="0"/>
              </a:spcBef>
              <a:spcAft>
                <a:spcPts val="0"/>
              </a:spcAft>
              <a:buFont typeface="+mj-lt"/>
              <a:buAutoNum type="arabicPeriod"/>
            </a:pPr>
            <a:endParaRPr sz="1600" dirty="0">
              <a:solidFill>
                <a:srgbClr val="1E1919"/>
              </a:solidFill>
              <a:latin typeface="Titillium Web"/>
              <a:ea typeface="Titillium Web"/>
              <a:cs typeface="Titillium Web"/>
              <a:sym typeface="Titillium Web"/>
            </a:endParaRPr>
          </a:p>
          <a:p>
            <a:pPr marL="469900" lvl="0" indent="-342900" algn="l" rtl="0">
              <a:lnSpc>
                <a:spcPct val="150000"/>
              </a:lnSpc>
              <a:spcBef>
                <a:spcPts val="0"/>
              </a:spcBef>
              <a:spcAft>
                <a:spcPts val="0"/>
              </a:spcAft>
              <a:buClr>
                <a:srgbClr val="1E1919"/>
              </a:buClr>
              <a:buSzPts val="1600"/>
              <a:buFont typeface="+mj-lt"/>
              <a:buAutoNum type="arabicPeriod"/>
            </a:pPr>
            <a:r>
              <a:rPr lang="en" sz="1600" dirty="0">
                <a:solidFill>
                  <a:srgbClr val="1E1919"/>
                </a:solidFill>
                <a:latin typeface="Titillium Web"/>
                <a:ea typeface="Titillium Web"/>
                <a:cs typeface="Titillium Web"/>
                <a:sym typeface="Titillium Web"/>
              </a:rPr>
              <a:t>Managers and others must be trained to consider the ethical implications of all business decisions</a:t>
            </a:r>
            <a:endParaRPr sz="1600" dirty="0">
              <a:latin typeface="Titillium Web"/>
              <a:ea typeface="Titillium Web"/>
              <a:cs typeface="Titillium Web"/>
              <a:sym typeface="Titillium Web"/>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grpSp>
        <p:nvGrpSpPr>
          <p:cNvPr id="163" name="Google Shape;163;p25">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64" name="Google Shape;164;p25"/>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5"/>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6" name="Google Shape;166;p25"/>
          <p:cNvSpPr txBox="1">
            <a:spLocks noGrp="1"/>
          </p:cNvSpPr>
          <p:nvPr>
            <p:ph type="title"/>
          </p:nvPr>
        </p:nvSpPr>
        <p:spPr>
          <a:xfrm>
            <a:off x="1048275"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How to Improve Business Ethics </a:t>
            </a:r>
            <a:endParaRPr sz="4000" b="1" dirty="0">
              <a:latin typeface="Titillium Web"/>
              <a:ea typeface="Titillium Web"/>
              <a:cs typeface="Titillium Web"/>
              <a:sym typeface="Titillium Web"/>
            </a:endParaRPr>
          </a:p>
        </p:txBody>
      </p:sp>
      <p:sp>
        <p:nvSpPr>
          <p:cNvPr id="167" name="Google Shape;167;p25"/>
          <p:cNvSpPr txBox="1"/>
          <p:nvPr/>
        </p:nvSpPr>
        <p:spPr>
          <a:xfrm>
            <a:off x="492375" y="1711575"/>
            <a:ext cx="7807500" cy="26475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r>
              <a:rPr lang="en" sz="1600" dirty="0">
                <a:solidFill>
                  <a:srgbClr val="1E1919"/>
                </a:solidFill>
                <a:latin typeface="Titillium Web"/>
                <a:ea typeface="Titillium Web"/>
                <a:cs typeface="Titillium Web"/>
                <a:sym typeface="Titillium Web"/>
              </a:rPr>
              <a:t>4. An ethics office and/or forum must be set up with which employees can communicate anonymously. </a:t>
            </a:r>
            <a:r>
              <a:rPr lang="en" sz="1600" b="1" dirty="0">
                <a:solidFill>
                  <a:srgbClr val="1E1919"/>
                </a:solidFill>
                <a:latin typeface="Titillium Web"/>
                <a:ea typeface="Titillium Web"/>
                <a:cs typeface="Titillium Web"/>
                <a:sym typeface="Titillium Web"/>
              </a:rPr>
              <a:t>Whistleblowers -</a:t>
            </a:r>
            <a:r>
              <a:rPr lang="en" sz="1600" dirty="0">
                <a:solidFill>
                  <a:srgbClr val="1E1919"/>
                </a:solidFill>
                <a:latin typeface="Titillium Web"/>
                <a:ea typeface="Titillium Web"/>
                <a:cs typeface="Titillium Web"/>
                <a:sym typeface="Titillium Web"/>
              </a:rPr>
              <a:t>-People who report illegal or unethical behavior.</a:t>
            </a:r>
            <a:endParaRPr sz="1600" dirty="0">
              <a:solidFill>
                <a:srgbClr val="1E1919"/>
              </a:solidFill>
              <a:latin typeface="Titillium Web"/>
              <a:ea typeface="Titillium Web"/>
              <a:cs typeface="Titillium Web"/>
              <a:sym typeface="Titillium Web"/>
            </a:endParaRPr>
          </a:p>
          <a:p>
            <a:pPr marL="0" lvl="0" indent="0" algn="l" rtl="0">
              <a:lnSpc>
                <a:spcPct val="150000"/>
              </a:lnSpc>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lnSpc>
                <a:spcPct val="150000"/>
              </a:lnSpc>
              <a:spcBef>
                <a:spcPts val="0"/>
              </a:spcBef>
              <a:spcAft>
                <a:spcPts val="0"/>
              </a:spcAft>
              <a:buNone/>
            </a:pPr>
            <a:r>
              <a:rPr lang="en" sz="1600" dirty="0">
                <a:solidFill>
                  <a:srgbClr val="1E1919"/>
                </a:solidFill>
                <a:latin typeface="Titillium Web"/>
                <a:ea typeface="Titillium Web"/>
                <a:cs typeface="Titillium Web"/>
                <a:sym typeface="Titillium Web"/>
              </a:rPr>
              <a:t>5.Involve outsiders (other Stakeholders) such as suppliers, subcontractors, distributors and customers.</a:t>
            </a:r>
            <a:endParaRPr sz="1600" dirty="0">
              <a:solidFill>
                <a:srgbClr val="1E1919"/>
              </a:solidFill>
              <a:latin typeface="Titillium Web"/>
              <a:ea typeface="Titillium Web"/>
              <a:cs typeface="Titillium Web"/>
              <a:sym typeface="Titillium Web"/>
            </a:endParaRPr>
          </a:p>
          <a:p>
            <a:pPr marL="0" lvl="0" indent="0" algn="l" rtl="0">
              <a:lnSpc>
                <a:spcPct val="150000"/>
              </a:lnSpc>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lnSpc>
                <a:spcPct val="150000"/>
              </a:lnSpc>
              <a:spcBef>
                <a:spcPts val="0"/>
              </a:spcBef>
              <a:spcAft>
                <a:spcPts val="0"/>
              </a:spcAft>
              <a:buNone/>
            </a:pPr>
            <a:r>
              <a:rPr lang="en" sz="1600" dirty="0">
                <a:solidFill>
                  <a:srgbClr val="1E1919"/>
                </a:solidFill>
                <a:latin typeface="Titillium Web"/>
                <a:ea typeface="Titillium Web"/>
                <a:cs typeface="Titillium Web"/>
                <a:sym typeface="Titillium Web"/>
              </a:rPr>
              <a:t>6.The ethics code must be enforced</a:t>
            </a:r>
            <a:endParaRPr sz="1600" dirty="0">
              <a:latin typeface="Titillium Web"/>
              <a:ea typeface="Titillium Web"/>
              <a:cs typeface="Titillium Web"/>
              <a:sym typeface="Titillium Web"/>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grpSp>
        <p:nvGrpSpPr>
          <p:cNvPr id="172" name="Google Shape;172;p26">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73" name="Google Shape;173;p26"/>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6"/>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 name="Google Shape;175;p26"/>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Global Business Ethics </a:t>
            </a:r>
            <a:endParaRPr sz="4000" b="1" dirty="0">
              <a:latin typeface="Titillium Web"/>
              <a:ea typeface="Titillium Web"/>
              <a:cs typeface="Titillium Web"/>
              <a:sym typeface="Titillium Web"/>
            </a:endParaRPr>
          </a:p>
        </p:txBody>
      </p:sp>
      <p:sp>
        <p:nvSpPr>
          <p:cNvPr id="176" name="Google Shape;176;p26"/>
          <p:cNvSpPr txBox="1"/>
          <p:nvPr/>
        </p:nvSpPr>
        <p:spPr>
          <a:xfrm>
            <a:off x="609600" y="1688125"/>
            <a:ext cx="6400800" cy="1908600"/>
          </a:xfrm>
          <a:prstGeom prst="rect">
            <a:avLst/>
          </a:prstGeom>
          <a:noFill/>
          <a:ln>
            <a:noFill/>
          </a:ln>
        </p:spPr>
        <p:txBody>
          <a:bodyPr spcFirstLastPara="1" wrap="square" lIns="91425" tIns="91425" rIns="91425" bIns="91425" anchor="t" anchorCtr="0">
            <a:spAutoFit/>
          </a:bodyPr>
          <a:lstStyle/>
          <a:p>
            <a:pPr marL="457200" lvl="0" indent="-330200" algn="l" rtl="0">
              <a:lnSpc>
                <a:spcPct val="150000"/>
              </a:lnSpc>
              <a:spcBef>
                <a:spcPts val="0"/>
              </a:spcBef>
              <a:spcAft>
                <a:spcPts val="0"/>
              </a:spcAft>
              <a:buSzPts val="1600"/>
              <a:buFont typeface="Titillium Web"/>
              <a:buChar char="●"/>
            </a:pPr>
            <a:r>
              <a:rPr lang="en" sz="1600">
                <a:latin typeface="Titillium Web"/>
                <a:ea typeface="Titillium Web"/>
                <a:cs typeface="Titillium Web"/>
                <a:sym typeface="Titillium Web"/>
              </a:rPr>
              <a:t>Much more gray</a:t>
            </a:r>
            <a:endParaRPr sz="1600">
              <a:latin typeface="Titillium Web"/>
              <a:ea typeface="Titillium Web"/>
              <a:cs typeface="Titillium Web"/>
              <a:sym typeface="Titillium Web"/>
            </a:endParaRPr>
          </a:p>
          <a:p>
            <a:pPr marL="457200" lvl="0" indent="-330200" algn="l" rtl="0">
              <a:lnSpc>
                <a:spcPct val="150000"/>
              </a:lnSpc>
              <a:spcBef>
                <a:spcPts val="0"/>
              </a:spcBef>
              <a:spcAft>
                <a:spcPts val="0"/>
              </a:spcAft>
              <a:buSzPts val="1600"/>
              <a:buFont typeface="Titillium Web"/>
              <a:buChar char="●"/>
            </a:pPr>
            <a:r>
              <a:rPr lang="en" sz="1600">
                <a:latin typeface="Titillium Web"/>
                <a:ea typeface="Titillium Web"/>
                <a:cs typeface="Titillium Web"/>
                <a:sym typeface="Titillium Web"/>
              </a:rPr>
              <a:t>More open for abuse </a:t>
            </a:r>
            <a:endParaRPr sz="1600">
              <a:latin typeface="Titillium Web"/>
              <a:ea typeface="Titillium Web"/>
              <a:cs typeface="Titillium Web"/>
              <a:sym typeface="Titillium Web"/>
            </a:endParaRPr>
          </a:p>
          <a:p>
            <a:pPr marL="457200" lvl="0" indent="-330200" algn="l" rtl="0">
              <a:lnSpc>
                <a:spcPct val="150000"/>
              </a:lnSpc>
              <a:spcBef>
                <a:spcPts val="0"/>
              </a:spcBef>
              <a:spcAft>
                <a:spcPts val="0"/>
              </a:spcAft>
              <a:buSzPts val="1600"/>
              <a:buFont typeface="Titillium Web"/>
              <a:buChar char="●"/>
            </a:pPr>
            <a:r>
              <a:rPr lang="en" sz="1600">
                <a:latin typeface="Titillium Web"/>
                <a:ea typeface="Titillium Web"/>
                <a:cs typeface="Titillium Web"/>
                <a:sym typeface="Titillium Web"/>
              </a:rPr>
              <a:t>Know the customs </a:t>
            </a:r>
            <a:endParaRPr sz="1600">
              <a:latin typeface="Titillium Web"/>
              <a:ea typeface="Titillium Web"/>
              <a:cs typeface="Titillium Web"/>
              <a:sym typeface="Titillium Web"/>
            </a:endParaRPr>
          </a:p>
          <a:p>
            <a:pPr marL="457200" lvl="0" indent="-330200" algn="l" rtl="0">
              <a:lnSpc>
                <a:spcPct val="150000"/>
              </a:lnSpc>
              <a:spcBef>
                <a:spcPts val="0"/>
              </a:spcBef>
              <a:spcAft>
                <a:spcPts val="0"/>
              </a:spcAft>
              <a:buSzPts val="1600"/>
              <a:buFont typeface="Titillium Web"/>
              <a:buChar char="●"/>
            </a:pPr>
            <a:r>
              <a:rPr lang="en" sz="1600">
                <a:latin typeface="Titillium Web"/>
                <a:ea typeface="Titillium Web"/>
                <a:cs typeface="Titillium Web"/>
                <a:sym typeface="Titillium Web"/>
              </a:rPr>
              <a:t>Companies can have great positive influence </a:t>
            </a:r>
            <a:endParaRPr sz="1600">
              <a:latin typeface="Titillium Web"/>
              <a:ea typeface="Titillium Web"/>
              <a:cs typeface="Titillium Web"/>
              <a:sym typeface="Titillium Web"/>
            </a:endParaRPr>
          </a:p>
          <a:p>
            <a:pPr marL="457200" lvl="0" indent="-330200" algn="l" rtl="0">
              <a:lnSpc>
                <a:spcPct val="150000"/>
              </a:lnSpc>
              <a:spcBef>
                <a:spcPts val="0"/>
              </a:spcBef>
              <a:spcAft>
                <a:spcPts val="0"/>
              </a:spcAft>
              <a:buSzPts val="1600"/>
              <a:buFont typeface="Titillium Web"/>
              <a:buChar char="●"/>
            </a:pPr>
            <a:r>
              <a:rPr lang="en" sz="1600">
                <a:latin typeface="Titillium Web"/>
                <a:ea typeface="Titillium Web"/>
                <a:cs typeface="Titillium Web"/>
                <a:sym typeface="Titillium Web"/>
              </a:rPr>
              <a:t>Train and role play </a:t>
            </a:r>
            <a:endParaRPr sz="1600">
              <a:latin typeface="Titillium Web"/>
              <a:ea typeface="Titillium Web"/>
              <a:cs typeface="Titillium Web"/>
              <a:sym typeface="Titillium Web"/>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grpSp>
        <p:nvGrpSpPr>
          <p:cNvPr id="181" name="Google Shape;181;p27">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82" name="Google Shape;182;p27"/>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7"/>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4" name="Google Shape;184;p27"/>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Socially Responsible </a:t>
            </a:r>
            <a:endParaRPr sz="4000" b="1" dirty="0">
              <a:latin typeface="Titillium Web"/>
              <a:ea typeface="Titillium Web"/>
              <a:cs typeface="Titillium Web"/>
              <a:sym typeface="Titillium Web"/>
            </a:endParaRPr>
          </a:p>
        </p:txBody>
      </p:sp>
      <p:sp>
        <p:nvSpPr>
          <p:cNvPr id="185" name="Google Shape;185;p27"/>
          <p:cNvSpPr txBox="1"/>
          <p:nvPr/>
        </p:nvSpPr>
        <p:spPr>
          <a:xfrm>
            <a:off x="129350" y="1344050"/>
            <a:ext cx="8464200" cy="997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600" b="1">
                <a:solidFill>
                  <a:srgbClr val="1E1919"/>
                </a:solidFill>
                <a:latin typeface="Titillium Web"/>
                <a:ea typeface="Titillium Web"/>
                <a:cs typeface="Titillium Web"/>
                <a:sym typeface="Titillium Web"/>
              </a:rPr>
              <a:t>Corporate social responsibility</a:t>
            </a:r>
            <a:r>
              <a:rPr lang="en" sz="1600">
                <a:solidFill>
                  <a:srgbClr val="1E1919"/>
                </a:solidFill>
                <a:latin typeface="Titillium Web"/>
                <a:ea typeface="Titillium Web"/>
                <a:cs typeface="Titillium Web"/>
                <a:sym typeface="Titillium Web"/>
              </a:rPr>
              <a:t> refers to the approach that an organization takes in </a:t>
            </a:r>
            <a:r>
              <a:rPr lang="en" sz="1600" b="1">
                <a:solidFill>
                  <a:srgbClr val="1E1919"/>
                </a:solidFill>
                <a:latin typeface="Titillium Web"/>
                <a:ea typeface="Titillium Web"/>
                <a:cs typeface="Titillium Web"/>
                <a:sym typeface="Titillium Web"/>
              </a:rPr>
              <a:t>balancing its responsibilities </a:t>
            </a:r>
            <a:r>
              <a:rPr lang="en" sz="1600">
                <a:solidFill>
                  <a:srgbClr val="1E1919"/>
                </a:solidFill>
                <a:latin typeface="Titillium Web"/>
                <a:ea typeface="Titillium Web"/>
                <a:cs typeface="Titillium Web"/>
                <a:sym typeface="Titillium Web"/>
              </a:rPr>
              <a:t>toward different stakeholders when making legal, economic, ethical, and social decisions</a:t>
            </a:r>
            <a:endParaRPr sz="1600">
              <a:latin typeface="Titillium Web"/>
              <a:ea typeface="Titillium Web"/>
              <a:cs typeface="Titillium Web"/>
              <a:sym typeface="Titillium Web"/>
            </a:endParaRPr>
          </a:p>
        </p:txBody>
      </p:sp>
      <p:sp>
        <p:nvSpPr>
          <p:cNvPr id="186" name="Google Shape;186;p27"/>
          <p:cNvSpPr/>
          <p:nvPr/>
        </p:nvSpPr>
        <p:spPr>
          <a:xfrm>
            <a:off x="609600" y="2672850"/>
            <a:ext cx="3141900" cy="2297700"/>
          </a:xfrm>
          <a:prstGeom prst="rect">
            <a:avLst/>
          </a:prstGeom>
          <a:solidFill>
            <a:srgbClr val="FFFFFF">
              <a:alpha val="54750"/>
            </a:srgb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Owners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Managers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Employees </a:t>
            </a:r>
            <a:endParaRPr sz="1600">
              <a:latin typeface="Titillium Web"/>
              <a:ea typeface="Titillium Web"/>
              <a:cs typeface="Titillium Web"/>
              <a:sym typeface="Titillium Web"/>
            </a:endParaRPr>
          </a:p>
          <a:p>
            <a:pPr marL="914400" lvl="1"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Wages &amp; Benefits </a:t>
            </a:r>
            <a:endParaRPr sz="1600">
              <a:latin typeface="Titillium Web"/>
              <a:ea typeface="Titillium Web"/>
              <a:cs typeface="Titillium Web"/>
              <a:sym typeface="Titillium Web"/>
            </a:endParaRPr>
          </a:p>
          <a:p>
            <a:pPr marL="914400" lvl="1"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Health &amp; Safety</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Customers </a:t>
            </a:r>
            <a:endParaRPr sz="1600">
              <a:latin typeface="Titillium Web"/>
              <a:ea typeface="Titillium Web"/>
              <a:cs typeface="Titillium Web"/>
              <a:sym typeface="Titillium Web"/>
            </a:endParaRPr>
          </a:p>
          <a:p>
            <a:pPr marL="914400" lvl="1"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Consumer Rights </a:t>
            </a:r>
            <a:endParaRPr sz="1600">
              <a:latin typeface="Titillium Web"/>
              <a:ea typeface="Titillium Web"/>
              <a:cs typeface="Titillium Web"/>
              <a:sym typeface="Titillium Web"/>
            </a:endParaRPr>
          </a:p>
          <a:p>
            <a:pPr marL="457200" lvl="0"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Communities </a:t>
            </a:r>
            <a:endParaRPr sz="1600">
              <a:latin typeface="Titillium Web"/>
              <a:ea typeface="Titillium Web"/>
              <a:cs typeface="Titillium Web"/>
              <a:sym typeface="Titillium Web"/>
            </a:endParaRPr>
          </a:p>
          <a:p>
            <a:pPr marL="914400" lvl="1" indent="-330200" algn="l" rtl="0">
              <a:spcBef>
                <a:spcPts val="0"/>
              </a:spcBef>
              <a:spcAft>
                <a:spcPts val="0"/>
              </a:spcAft>
              <a:buSzPts val="1600"/>
              <a:buFont typeface="Titillium Web"/>
              <a:buChar char="○"/>
            </a:pPr>
            <a:r>
              <a:rPr lang="en" sz="1600">
                <a:latin typeface="Titillium Web"/>
                <a:ea typeface="Titillium Web"/>
                <a:cs typeface="Titillium Web"/>
                <a:sym typeface="Titillium Web"/>
              </a:rPr>
              <a:t>Philanthropy</a:t>
            </a:r>
            <a:endParaRPr sz="1600">
              <a:latin typeface="Titillium Web"/>
              <a:ea typeface="Titillium Web"/>
              <a:cs typeface="Titillium Web"/>
              <a:sym typeface="Titillium Web"/>
            </a:endParaRPr>
          </a:p>
        </p:txBody>
      </p:sp>
      <p:pic>
        <p:nvPicPr>
          <p:cNvPr id="187" name="Google Shape;187;p27" descr="Five circles surround one circle in the middle, with double arrows between the middle circle and the other circles. The middle circle has an icon of a building with two people beside it, representing “The Corporation and its managers.” The first surrounding picture entails two people in business attire, labeled “Owners.” The next circle shows a person pushing a shopping cart, labeled “Customers.” The third circle shows three houses connected by a road, labeled “Communities.” The fourth circle shows a truck on a road, labeled “Suppliers.” The last circle shows two people working on an assembly line, labeled “Employees.” "/>
          <p:cNvPicPr preferRelativeResize="0"/>
          <p:nvPr/>
        </p:nvPicPr>
        <p:blipFill>
          <a:blip r:embed="rId3">
            <a:alphaModFix/>
          </a:blip>
          <a:stretch>
            <a:fillRect/>
          </a:stretch>
        </p:blipFill>
        <p:spPr>
          <a:xfrm>
            <a:off x="5153175" y="2341550"/>
            <a:ext cx="3141900" cy="2620936"/>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grpSp>
        <p:nvGrpSpPr>
          <p:cNvPr id="192" name="Google Shape;192;p28">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93" name="Google Shape;193;p28"/>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8"/>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5" name="Google Shape;195;p28"/>
          <p:cNvSpPr txBox="1">
            <a:spLocks noGrp="1"/>
          </p:cNvSpPr>
          <p:nvPr>
            <p:ph type="title"/>
          </p:nvPr>
        </p:nvSpPr>
        <p:spPr>
          <a:xfrm>
            <a:off x="907600" y="118700"/>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Commitment to Employees</a:t>
            </a:r>
            <a:endParaRPr sz="4000" b="1" dirty="0">
              <a:latin typeface="Titillium Web"/>
              <a:ea typeface="Titillium Web"/>
              <a:cs typeface="Titillium Web"/>
              <a:sym typeface="Titillium Web"/>
            </a:endParaRPr>
          </a:p>
        </p:txBody>
      </p:sp>
      <p:sp>
        <p:nvSpPr>
          <p:cNvPr id="196" name="Google Shape;196;p28"/>
          <p:cNvSpPr txBox="1"/>
          <p:nvPr/>
        </p:nvSpPr>
        <p:spPr>
          <a:xfrm>
            <a:off x="1172300" y="1123325"/>
            <a:ext cx="3188700" cy="3879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a:solidFill>
                  <a:srgbClr val="1E1919"/>
                </a:solidFill>
                <a:latin typeface="Titillium Web"/>
                <a:ea typeface="Titillium Web"/>
                <a:cs typeface="Titillium Web"/>
                <a:sym typeface="Titillium Web"/>
              </a:rPr>
              <a:t>Wages &amp; Benefits</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Char char="●"/>
            </a:pPr>
            <a:r>
              <a:rPr lang="en" sz="1600">
                <a:solidFill>
                  <a:srgbClr val="1E1919"/>
                </a:solidFill>
                <a:latin typeface="Titillium Web"/>
                <a:ea typeface="Titillium Web"/>
                <a:cs typeface="Titillium Web"/>
                <a:sym typeface="Titillium Web"/>
              </a:rPr>
              <a:t>Minimum Wage -$7.25/hr(Federal Rate)</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Social Security</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Unemployment Insurance</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Workers Compensation</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Optional –Medical, Dental, Vision Care</a:t>
            </a: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a:solidFill>
                  <a:srgbClr val="1E1919"/>
                </a:solidFill>
                <a:latin typeface="Titillium Web"/>
                <a:ea typeface="Titillium Web"/>
                <a:cs typeface="Titillium Web"/>
                <a:sym typeface="Titillium Web"/>
              </a:rPr>
              <a:t>Health &amp; Safety</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Never Assume</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Should be #1 Priority, no exceptions</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Have to be reported to Department of Labor</a:t>
            </a:r>
            <a:endParaRPr sz="1600">
              <a:solidFill>
                <a:srgbClr val="1E1919"/>
              </a:solidFill>
              <a:latin typeface="Titillium Web"/>
              <a:ea typeface="Titillium Web"/>
              <a:cs typeface="Titillium Web"/>
              <a:sym typeface="Titillium Web"/>
            </a:endParaRPr>
          </a:p>
        </p:txBody>
      </p:sp>
      <p:pic>
        <p:nvPicPr>
          <p:cNvPr id="197" name="Google Shape;197;p28" descr="A horizontal bar graph showing workplace deaths based on event in 2020. From largest to smallest. Transportation incidents: 1778. Fall, slip, trip: 805. Contact with objects or equipment: 716. Violence and other injuries by persons or animals: 705. Exposure to harmful substances or environments: 672. Fire or explosion: 71."/>
          <p:cNvPicPr preferRelativeResize="0"/>
          <p:nvPr/>
        </p:nvPicPr>
        <p:blipFill>
          <a:blip r:embed="rId3">
            <a:alphaModFix/>
          </a:blip>
          <a:stretch>
            <a:fillRect/>
          </a:stretch>
        </p:blipFill>
        <p:spPr>
          <a:xfrm>
            <a:off x="4175975" y="1962350"/>
            <a:ext cx="4759250" cy="20599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grpSp>
        <p:nvGrpSpPr>
          <p:cNvPr id="202" name="Google Shape;202;p29">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03" name="Google Shape;203;p29"/>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9"/>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5" name="Google Shape;205;p29"/>
          <p:cNvSpPr txBox="1">
            <a:spLocks noGrp="1"/>
          </p:cNvSpPr>
          <p:nvPr>
            <p:ph type="title"/>
          </p:nvPr>
        </p:nvSpPr>
        <p:spPr>
          <a:xfrm>
            <a:off x="123015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Consumer Rights- Kennedy</a:t>
            </a:r>
            <a:endParaRPr sz="4000" b="1" dirty="0">
              <a:latin typeface="Titillium Web"/>
              <a:ea typeface="Titillium Web"/>
              <a:cs typeface="Titillium Web"/>
              <a:sym typeface="Titillium Web"/>
            </a:endParaRPr>
          </a:p>
        </p:txBody>
      </p:sp>
      <p:sp>
        <p:nvSpPr>
          <p:cNvPr id="206" name="Google Shape;206;p29"/>
          <p:cNvSpPr txBox="1"/>
          <p:nvPr/>
        </p:nvSpPr>
        <p:spPr>
          <a:xfrm>
            <a:off x="304775" y="1484725"/>
            <a:ext cx="8340000" cy="3140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(1) The right to safe products. A company should sell no product that it suspects of being unsafe for buyers. Thus, producers have an obligation to safety-test products before releasing them for public consumption. </a:t>
            </a:r>
            <a:endParaRPr sz="1600" dirty="0">
              <a:solidFill>
                <a:srgbClr val="1E1919"/>
              </a:solidFill>
              <a:latin typeface="Titillium Web"/>
              <a:ea typeface="Titillium Web"/>
              <a:cs typeface="Titillium Web"/>
              <a:sym typeface="Titillium Web"/>
            </a:endParaRPr>
          </a:p>
          <a:p>
            <a:pPr marL="0" lvl="0" indent="457200" algn="l" rtl="0">
              <a:spcBef>
                <a:spcPts val="0"/>
              </a:spcBef>
              <a:spcAft>
                <a:spcPts val="0"/>
              </a:spcAft>
              <a:buNone/>
            </a:pPr>
            <a:r>
              <a:rPr lang="en" sz="1600" dirty="0">
                <a:solidFill>
                  <a:srgbClr val="1E1919"/>
                </a:solidFill>
                <a:latin typeface="Titillium Web"/>
                <a:ea typeface="Titillium Web"/>
                <a:cs typeface="Titillium Web"/>
                <a:sym typeface="Titillium Web"/>
              </a:rPr>
              <a:t>Ex. Automobile testing, Child Safety Products, UL® -Electrical Products</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 (2) The right to be informed about a product.Sellers should furnish consumers with the product information that they need to make an informed purchase decision. </a:t>
            </a:r>
            <a:endParaRPr sz="1600" dirty="0">
              <a:solidFill>
                <a:srgbClr val="1E1919"/>
              </a:solidFill>
              <a:latin typeface="Titillium Web"/>
              <a:ea typeface="Titillium Web"/>
              <a:cs typeface="Titillium Web"/>
              <a:sym typeface="Titillium Web"/>
            </a:endParaRPr>
          </a:p>
          <a:p>
            <a:pPr marL="0" lvl="0" indent="457200" algn="l" rtl="0">
              <a:spcBef>
                <a:spcPts val="0"/>
              </a:spcBef>
              <a:spcAft>
                <a:spcPts val="0"/>
              </a:spcAft>
              <a:buNone/>
            </a:pPr>
            <a:r>
              <a:rPr lang="en" sz="1600" dirty="0">
                <a:solidFill>
                  <a:srgbClr val="1E1919"/>
                </a:solidFill>
                <a:latin typeface="Titillium Web"/>
                <a:ea typeface="Titillium Web"/>
                <a:cs typeface="Titillium Web"/>
                <a:sym typeface="Titillium Web"/>
              </a:rPr>
              <a:t>Ex. Pillows with tags, Clothing tags, Food labels </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(3) The right to choose what to buy. Consumers have a right to decide which products to purchase, and sellers should let them know what their options are. </a:t>
            </a:r>
            <a:endParaRPr sz="1600" dirty="0">
              <a:solidFill>
                <a:srgbClr val="1E1919"/>
              </a:solidFill>
              <a:latin typeface="Titillium Web"/>
              <a:ea typeface="Titillium Web"/>
              <a:cs typeface="Titillium Web"/>
              <a:sym typeface="Titillium Web"/>
            </a:endParaRPr>
          </a:p>
          <a:p>
            <a:pPr marL="0" lvl="0" indent="457200" algn="l" rtl="0">
              <a:spcBef>
                <a:spcPts val="0"/>
              </a:spcBef>
              <a:spcAft>
                <a:spcPts val="0"/>
              </a:spcAft>
              <a:buNone/>
            </a:pPr>
            <a:r>
              <a:rPr lang="en" sz="1600" dirty="0">
                <a:solidFill>
                  <a:srgbClr val="1E1919"/>
                </a:solidFill>
                <a:latin typeface="Titillium Web"/>
                <a:ea typeface="Titillium Web"/>
                <a:cs typeface="Titillium Web"/>
                <a:sym typeface="Titillium Web"/>
              </a:rPr>
              <a:t>Ex. Pharmacists, Telephone companies, Purchasing Car/Finance </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(4) The right to be heard. Companies must tell customers how to contact them with complaints or concerns. They should also listen and respond</a:t>
            </a:r>
            <a:endParaRPr sz="1600" dirty="0">
              <a:latin typeface="Titillium Web"/>
              <a:ea typeface="Titillium Web"/>
              <a:cs typeface="Titillium Web"/>
              <a:sym typeface="Titillium Web"/>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grpSp>
        <p:nvGrpSpPr>
          <p:cNvPr id="211" name="Google Shape;211;p30">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12" name="Google Shape;212;p30"/>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30"/>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4" name="Google Shape;214;p30"/>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Social Responsibility </a:t>
            </a:r>
            <a:endParaRPr sz="4000" b="1" dirty="0">
              <a:latin typeface="Titillium Web"/>
              <a:ea typeface="Titillium Web"/>
              <a:cs typeface="Titillium Web"/>
              <a:sym typeface="Titillium Web"/>
            </a:endParaRPr>
          </a:p>
        </p:txBody>
      </p:sp>
      <p:sp>
        <p:nvSpPr>
          <p:cNvPr id="215" name="Google Shape;215;p30"/>
          <p:cNvSpPr txBox="1"/>
          <p:nvPr/>
        </p:nvSpPr>
        <p:spPr>
          <a:xfrm>
            <a:off x="703375" y="1828800"/>
            <a:ext cx="7784100" cy="923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a:latin typeface="Titillium Web"/>
                <a:ea typeface="Titillium Web"/>
                <a:cs typeface="Titillium Web"/>
                <a:sym typeface="Titillium Web"/>
              </a:rPr>
              <a:t>Corporate Philanthropy– includes charitable donation </a:t>
            </a:r>
            <a:endParaRPr sz="1600">
              <a:latin typeface="Titillium Web"/>
              <a:ea typeface="Titillium Web"/>
              <a:cs typeface="Titillium Web"/>
              <a:sym typeface="Titillium Web"/>
            </a:endParaRPr>
          </a:p>
          <a:p>
            <a:pPr marL="0" lvl="0" indent="0" algn="l" rtl="0">
              <a:spcBef>
                <a:spcPts val="0"/>
              </a:spcBef>
              <a:spcAft>
                <a:spcPts val="0"/>
              </a:spcAft>
              <a:buNone/>
            </a:pPr>
            <a:endParaRPr sz="1600">
              <a:latin typeface="Titillium Web"/>
              <a:ea typeface="Titillium Web"/>
              <a:cs typeface="Titillium Web"/>
              <a:sym typeface="Titillium Web"/>
            </a:endParaRPr>
          </a:p>
          <a:p>
            <a:pPr marL="0" lvl="0" indent="0" algn="l" rtl="0">
              <a:spcBef>
                <a:spcPts val="0"/>
              </a:spcBef>
              <a:spcAft>
                <a:spcPts val="0"/>
              </a:spcAft>
              <a:buNone/>
            </a:pPr>
            <a:r>
              <a:rPr lang="en" sz="1600">
                <a:latin typeface="Titillium Web"/>
                <a:ea typeface="Titillium Web"/>
                <a:cs typeface="Titillium Web"/>
                <a:sym typeface="Titillium Web"/>
              </a:rPr>
              <a:t>Corporate Social Initiatives– Includes enhanced forms of corporate philanthropy </a:t>
            </a:r>
            <a:endParaRPr sz="1600">
              <a:latin typeface="Titillium Web"/>
              <a:ea typeface="Titillium Web"/>
              <a:cs typeface="Titillium Web"/>
              <a:sym typeface="Titillium Web"/>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pSp>
        <p:nvGrpSpPr>
          <p:cNvPr id="220" name="Google Shape;220;p31">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21" name="Google Shape;221;p31"/>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31"/>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3" name="Google Shape;223;p31"/>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Social Responsibility - Examples </a:t>
            </a:r>
            <a:endParaRPr sz="4000" b="1" dirty="0">
              <a:latin typeface="Titillium Web"/>
              <a:ea typeface="Titillium Web"/>
              <a:cs typeface="Titillium Web"/>
              <a:sym typeface="Titillium Web"/>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65C17"/>
        </a:solidFill>
        <a:effectLst/>
      </p:bgPr>
    </p:bg>
    <p:spTree>
      <p:nvGrpSpPr>
        <p:cNvPr id="1" name="Shape 61"/>
        <p:cNvGrpSpPr/>
        <p:nvPr/>
      </p:nvGrpSpPr>
      <p:grpSpPr>
        <a:xfrm>
          <a:off x="0" y="0"/>
          <a:ext cx="0" cy="0"/>
          <a:chOff x="0" y="0"/>
          <a:chExt cx="0" cy="0"/>
        </a:xfrm>
      </p:grpSpPr>
      <p:sp>
        <p:nvSpPr>
          <p:cNvPr id="62" name="Google Shape;62;p14"/>
          <p:cNvSpPr txBox="1">
            <a:spLocks noGrp="1"/>
          </p:cNvSpPr>
          <p:nvPr>
            <p:ph type="title"/>
          </p:nvPr>
        </p:nvSpPr>
        <p:spPr>
          <a:xfrm>
            <a:off x="1048275" y="118700"/>
            <a:ext cx="7531800" cy="87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solidFill>
                  <a:schemeClr val="lt1"/>
                </a:solidFill>
                <a:latin typeface="Titillium Web"/>
                <a:ea typeface="Titillium Web"/>
                <a:cs typeface="Titillium Web"/>
                <a:sym typeface="Titillium Web"/>
              </a:rPr>
              <a:t>Objectives</a:t>
            </a:r>
            <a:endParaRPr sz="4000" b="1" dirty="0">
              <a:solidFill>
                <a:schemeClr val="lt1"/>
              </a:solidFill>
              <a:latin typeface="Titillium Web"/>
              <a:ea typeface="Titillium Web"/>
              <a:cs typeface="Titillium Web"/>
              <a:sym typeface="Titillium Web"/>
            </a:endParaRPr>
          </a:p>
        </p:txBody>
      </p:sp>
      <p:sp>
        <p:nvSpPr>
          <p:cNvPr id="63" name="Google Shape;63;p14"/>
          <p:cNvSpPr txBox="1">
            <a:spLocks noGrp="1"/>
          </p:cNvSpPr>
          <p:nvPr>
            <p:ph type="body" idx="1"/>
          </p:nvPr>
        </p:nvSpPr>
        <p:spPr>
          <a:xfrm>
            <a:off x="0" y="1344050"/>
            <a:ext cx="9014700" cy="1973400"/>
          </a:xfrm>
          <a:prstGeom prst="rect">
            <a:avLst/>
          </a:prstGeom>
        </p:spPr>
        <p:txBody>
          <a:bodyPr spcFirstLastPara="1" wrap="square" lIns="91425" tIns="91425" rIns="91425" bIns="91425" anchor="t" anchorCtr="0">
            <a:noAutofit/>
          </a:bodyPr>
          <a:lstStyle/>
          <a:p>
            <a:pPr marL="457200" lvl="0" indent="-330200" algn="l" rtl="0">
              <a:lnSpc>
                <a:spcPct val="115000"/>
              </a:lnSpc>
              <a:spcBef>
                <a:spcPts val="120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Upon completing the learning activities associated with this lesson, class participants should be able to:</a:t>
            </a:r>
            <a:endParaRPr sz="1600">
              <a:solidFill>
                <a:schemeClr val="lt1"/>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Define business ethics and explain what it means to act ethically in business.</a:t>
            </a:r>
            <a:endParaRPr sz="1600">
              <a:solidFill>
                <a:schemeClr val="lt1"/>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Explain why we study business ethics.</a:t>
            </a:r>
            <a:endParaRPr sz="1600">
              <a:solidFill>
                <a:schemeClr val="lt1"/>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Identify ethical issues that you might face in business, such as insider trading, conflicts of interest, and bribery, and explain rationalizations for unethical behavior</a:t>
            </a:r>
            <a:endParaRPr sz="1600">
              <a:solidFill>
                <a:schemeClr val="lt1"/>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Identify steps you can take to maintain your honesty and integrity in a business environment.</a:t>
            </a:r>
            <a:endParaRPr sz="1600">
              <a:solidFill>
                <a:schemeClr val="lt1"/>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Define corporate social responsibility and explain how organizations are responsible to their stakeholders, including owners, employees, customers, and the community.</a:t>
            </a:r>
            <a:endParaRPr sz="1600">
              <a:solidFill>
                <a:schemeClr val="lt1"/>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Discuss how you can identify an ethical organization, and how organizations can prevent behavior like sexual harassment.</a:t>
            </a:r>
            <a:endParaRPr sz="1600">
              <a:solidFill>
                <a:schemeClr val="lt1"/>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Learn how to avoid an ethical lapse, and why you should not rationalize when making decisions </a:t>
            </a:r>
            <a:endParaRPr sz="1600">
              <a:solidFill>
                <a:schemeClr val="lt1"/>
              </a:solidFill>
              <a:latin typeface="Titillium Web"/>
              <a:ea typeface="Titillium Web"/>
              <a:cs typeface="Titillium Web"/>
              <a:sym typeface="Titillium Web"/>
            </a:endParaRPr>
          </a:p>
        </p:txBody>
      </p:sp>
      <p:grpSp>
        <p:nvGrpSpPr>
          <p:cNvPr id="64" name="Google Shape;64;p14">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65" name="Google Shape;65;p14"/>
            <p:cNvSpPr/>
            <p:nvPr/>
          </p:nvSpPr>
          <p:spPr>
            <a:xfrm rot="-5400000">
              <a:off x="4035900" y="-186675"/>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4"/>
            <p:cNvSpPr/>
            <p:nvPr/>
          </p:nvSpPr>
          <p:spPr>
            <a:xfrm rot="-5400000">
              <a:off x="4035900" y="575250"/>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C65C17"/>
        </a:solidFill>
        <a:effectLst/>
      </p:bgPr>
    </p:bg>
    <p:spTree>
      <p:nvGrpSpPr>
        <p:cNvPr id="1" name="Shape 227"/>
        <p:cNvGrpSpPr/>
        <p:nvPr/>
      </p:nvGrpSpPr>
      <p:grpSpPr>
        <a:xfrm>
          <a:off x="0" y="0"/>
          <a:ext cx="0" cy="0"/>
          <a:chOff x="0" y="0"/>
          <a:chExt cx="0" cy="0"/>
        </a:xfrm>
      </p:grpSpPr>
      <p:sp>
        <p:nvSpPr>
          <p:cNvPr id="228" name="Google Shape;228;p32"/>
          <p:cNvSpPr txBox="1">
            <a:spLocks noGrp="1"/>
          </p:cNvSpPr>
          <p:nvPr>
            <p:ph type="title"/>
          </p:nvPr>
        </p:nvSpPr>
        <p:spPr>
          <a:xfrm>
            <a:off x="1300500" y="291725"/>
            <a:ext cx="7531800" cy="87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solidFill>
                  <a:schemeClr val="lt1"/>
                </a:solidFill>
                <a:latin typeface="Titillium Web"/>
                <a:ea typeface="Titillium Web"/>
                <a:cs typeface="Titillium Web"/>
                <a:sym typeface="Titillium Web"/>
              </a:rPr>
              <a:t>Takeaways</a:t>
            </a:r>
            <a:endParaRPr sz="4000" b="1" dirty="0">
              <a:solidFill>
                <a:schemeClr val="lt1"/>
              </a:solidFill>
              <a:latin typeface="Titillium Web"/>
              <a:ea typeface="Titillium Web"/>
              <a:cs typeface="Titillium Web"/>
              <a:sym typeface="Titillium Web"/>
            </a:endParaRPr>
          </a:p>
        </p:txBody>
      </p:sp>
      <p:sp>
        <p:nvSpPr>
          <p:cNvPr id="229" name="Google Shape;229;p32"/>
          <p:cNvSpPr txBox="1">
            <a:spLocks noGrp="1"/>
          </p:cNvSpPr>
          <p:nvPr>
            <p:ph type="body" idx="1"/>
          </p:nvPr>
        </p:nvSpPr>
        <p:spPr>
          <a:xfrm>
            <a:off x="4083000" y="226350"/>
            <a:ext cx="5061000" cy="4690800"/>
          </a:xfrm>
          <a:prstGeom prst="rect">
            <a:avLst/>
          </a:prstGeom>
        </p:spPr>
        <p:txBody>
          <a:bodyPr spcFirstLastPara="1" wrap="square" lIns="91425" tIns="91425" rIns="91425" bIns="91425" anchor="t" anchorCtr="0">
            <a:noAutofit/>
          </a:bodyPr>
          <a:lstStyle/>
          <a:p>
            <a:pPr marL="457200" lvl="0" indent="-330200" algn="l" rtl="0">
              <a:lnSpc>
                <a:spcPct val="10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Business ethics are hugely important and the foundation for both corporate and individual business behavior and decisions. </a:t>
            </a:r>
            <a:endParaRPr sz="1600">
              <a:solidFill>
                <a:schemeClr val="lt1"/>
              </a:solidFill>
              <a:latin typeface="Titillium Web"/>
              <a:ea typeface="Titillium Web"/>
              <a:cs typeface="Titillium Web"/>
              <a:sym typeface="Titillium Web"/>
            </a:endParaRPr>
          </a:p>
          <a:p>
            <a:pPr marL="457200" lvl="0" indent="0" algn="l" rtl="0">
              <a:lnSpc>
                <a:spcPct val="100000"/>
              </a:lnSpc>
              <a:spcBef>
                <a:spcPts val="0"/>
              </a:spcBef>
              <a:spcAft>
                <a:spcPts val="0"/>
              </a:spcAft>
              <a:buNone/>
            </a:pPr>
            <a:endParaRPr sz="1600">
              <a:solidFill>
                <a:schemeClr val="lt1"/>
              </a:solidFill>
              <a:latin typeface="Titillium Web"/>
              <a:ea typeface="Titillium Web"/>
              <a:cs typeface="Titillium Web"/>
              <a:sym typeface="Titillium Web"/>
            </a:endParaRPr>
          </a:p>
          <a:p>
            <a:pPr marL="457200" lvl="0" indent="-330200" algn="l" rtl="0">
              <a:lnSpc>
                <a:spcPct val="10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There are various form of unethical business conduct and you need to detect and avoid such behavior. </a:t>
            </a:r>
            <a:endParaRPr sz="1600">
              <a:solidFill>
                <a:schemeClr val="lt1"/>
              </a:solidFill>
              <a:latin typeface="Titillium Web"/>
              <a:ea typeface="Titillium Web"/>
              <a:cs typeface="Titillium Web"/>
              <a:sym typeface="Titillium Web"/>
            </a:endParaRPr>
          </a:p>
          <a:p>
            <a:pPr marL="457200" lvl="0" indent="0" algn="l" rtl="0">
              <a:lnSpc>
                <a:spcPct val="100000"/>
              </a:lnSpc>
              <a:spcBef>
                <a:spcPts val="0"/>
              </a:spcBef>
              <a:spcAft>
                <a:spcPts val="0"/>
              </a:spcAft>
              <a:buNone/>
            </a:pPr>
            <a:endParaRPr sz="1600">
              <a:solidFill>
                <a:schemeClr val="lt1"/>
              </a:solidFill>
              <a:latin typeface="Titillium Web"/>
              <a:ea typeface="Titillium Web"/>
              <a:cs typeface="Titillium Web"/>
              <a:sym typeface="Titillium Web"/>
            </a:endParaRPr>
          </a:p>
          <a:p>
            <a:pPr marL="457200" lvl="0" indent="-330200" algn="l" rtl="0">
              <a:lnSpc>
                <a:spcPct val="10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Unethical behavior has huge negative consequences and can bring down companies and end individual careers. </a:t>
            </a:r>
            <a:endParaRPr sz="1600">
              <a:solidFill>
                <a:schemeClr val="lt1"/>
              </a:solidFill>
              <a:latin typeface="Titillium Web"/>
              <a:ea typeface="Titillium Web"/>
              <a:cs typeface="Titillium Web"/>
              <a:sym typeface="Titillium Web"/>
            </a:endParaRPr>
          </a:p>
          <a:p>
            <a:pPr marL="457200" lvl="0" indent="0" algn="l" rtl="0">
              <a:lnSpc>
                <a:spcPct val="100000"/>
              </a:lnSpc>
              <a:spcBef>
                <a:spcPts val="0"/>
              </a:spcBef>
              <a:spcAft>
                <a:spcPts val="0"/>
              </a:spcAft>
              <a:buNone/>
            </a:pPr>
            <a:endParaRPr sz="1600">
              <a:solidFill>
                <a:schemeClr val="lt1"/>
              </a:solidFill>
              <a:latin typeface="Titillium Web"/>
              <a:ea typeface="Titillium Web"/>
              <a:cs typeface="Titillium Web"/>
              <a:sym typeface="Titillium Web"/>
            </a:endParaRPr>
          </a:p>
          <a:p>
            <a:pPr marL="457200" lvl="0" indent="-330200" algn="l" rtl="0">
              <a:lnSpc>
                <a:spcPct val="10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Companies protect themselves and they encourage ethical behavior through their code of conduct, business ethics policies, diversity &amp; inclusion programs, anti-harassment policies and being good corporate citizens through the concept of corporate social responsibility. Your choices at college and in the corporate wor</a:t>
            </a:r>
            <a:endParaRPr sz="1600">
              <a:solidFill>
                <a:schemeClr val="lt1"/>
              </a:solidFill>
              <a:latin typeface="Titillium Web"/>
              <a:ea typeface="Titillium Web"/>
              <a:cs typeface="Titillium Web"/>
              <a:sym typeface="Titillium Web"/>
            </a:endParaRPr>
          </a:p>
        </p:txBody>
      </p:sp>
      <p:grpSp>
        <p:nvGrpSpPr>
          <p:cNvPr id="230" name="Google Shape;230;p32">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31" name="Google Shape;231;p32"/>
            <p:cNvSpPr/>
            <p:nvPr/>
          </p:nvSpPr>
          <p:spPr>
            <a:xfrm rot="-5400000">
              <a:off x="4035900" y="-186675"/>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32"/>
            <p:cNvSpPr/>
            <p:nvPr/>
          </p:nvSpPr>
          <p:spPr>
            <a:xfrm rot="-5400000">
              <a:off x="4035900" y="575250"/>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descr="Looking up, view of tall, city buildings"/>
          <p:cNvPicPr preferRelativeResize="0"/>
          <p:nvPr/>
        </p:nvPicPr>
        <p:blipFill rotWithShape="1">
          <a:blip r:embed="rId3">
            <a:alphaModFix/>
          </a:blip>
          <a:srcRect t="9496" b="6086"/>
          <a:stretch/>
        </p:blipFill>
        <p:spPr>
          <a:xfrm>
            <a:off x="0" y="0"/>
            <a:ext cx="9144000" cy="5143499"/>
          </a:xfrm>
          <a:prstGeom prst="rect">
            <a:avLst/>
          </a:prstGeom>
          <a:noFill/>
          <a:ln>
            <a:noFill/>
          </a:ln>
        </p:spPr>
      </p:pic>
      <p:sp>
        <p:nvSpPr>
          <p:cNvPr id="55" name="Google Shape;55;p13">
            <a:extLst>
              <a:ext uri="{C183D7F6-B498-43B3-948B-1728B52AA6E4}">
                <adec:decorative xmlns:adec="http://schemas.microsoft.com/office/drawing/2017/decorative" val="1"/>
              </a:ext>
            </a:extLst>
          </p:cNvPr>
          <p:cNvSpPr/>
          <p:nvPr/>
        </p:nvSpPr>
        <p:spPr>
          <a:xfrm>
            <a:off x="0" y="1194651"/>
            <a:ext cx="9144000" cy="1694546"/>
          </a:xfrm>
          <a:prstGeom prst="rect">
            <a:avLst/>
          </a:prstGeom>
          <a:solidFill>
            <a:srgbClr val="FFFFFF">
              <a:alpha val="54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txBox="1">
            <a:spLocks noGrp="1"/>
          </p:cNvSpPr>
          <p:nvPr>
            <p:ph type="title" idx="4294967295"/>
          </p:nvPr>
        </p:nvSpPr>
        <p:spPr>
          <a:xfrm>
            <a:off x="0" y="1194651"/>
            <a:ext cx="9144000" cy="1800463"/>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5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Chapter 4</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1" i="0" u="none" strike="noStrike" kern="0" cap="none" spc="0" normalizeH="0" baseline="0" noProof="0" dirty="0">
              <a:ln>
                <a:noFill/>
              </a:ln>
              <a:solidFill>
                <a:schemeClr val="dk1"/>
              </a:solidFill>
              <a:effectLst/>
              <a:uLnTx/>
              <a:uFillTx/>
              <a:latin typeface="Titillium Web"/>
              <a:ea typeface="Titillium Web"/>
              <a:cs typeface="Titillium Web"/>
              <a:sym typeface="Titillium Web"/>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56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Q&amp;A</a:t>
            </a:r>
          </a:p>
        </p:txBody>
      </p:sp>
      <p:sp>
        <p:nvSpPr>
          <p:cNvPr id="57" name="Google Shape;57;p13"/>
          <p:cNvSpPr txBox="1"/>
          <p:nvPr/>
        </p:nvSpPr>
        <p:spPr>
          <a:xfrm>
            <a:off x="5224950" y="4870000"/>
            <a:ext cx="32589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 (c) Virginia Tech, Department of Management, Pamplin College of Business.</a:t>
            </a:r>
            <a:r>
              <a:rPr lang="en" sz="600">
                <a:solidFill>
                  <a:srgbClr val="EEEEEE"/>
                </a:solidFill>
                <a:latin typeface="Titillium Web"/>
                <a:ea typeface="Titillium Web"/>
                <a:cs typeface="Titillium Web"/>
                <a:sym typeface="Titillium Web"/>
              </a:rPr>
              <a:t>  </a:t>
            </a:r>
            <a:r>
              <a:rPr lang="en" sz="600" u="sng">
                <a:solidFill>
                  <a:srgbClr val="EEEEEE"/>
                </a:solidFill>
                <a:latin typeface="Titillium Web"/>
                <a:ea typeface="Titillium Web"/>
                <a:cs typeface="Titillium Web"/>
                <a:sym typeface="Titillium Web"/>
                <a:hlinkClick r:id="rId4">
                  <a:extLst>
                    <a:ext uri="{A12FA001-AC4F-418D-AE19-62706E023703}">
                      <ahyp:hlinkClr xmlns:ahyp="http://schemas.microsoft.com/office/drawing/2018/hyperlinkcolor" val="tx"/>
                    </a:ext>
                  </a:extLst>
                </a:hlinkClick>
              </a:rPr>
              <a:t>CC BY NC SA 4.0</a:t>
            </a:r>
            <a:r>
              <a:rPr lang="en" sz="600">
                <a:solidFill>
                  <a:srgbClr val="EEEEEE"/>
                </a:solidFill>
                <a:latin typeface="Titillium Web"/>
                <a:ea typeface="Titillium Web"/>
                <a:cs typeface="Titillium Web"/>
                <a:sym typeface="Titillium Web"/>
              </a:rPr>
              <a:t>.</a:t>
            </a:r>
            <a:endParaRPr sz="600">
              <a:solidFill>
                <a:srgbClr val="EEEEEE"/>
              </a:solidFill>
              <a:latin typeface="Titillium Web"/>
              <a:ea typeface="Titillium Web"/>
              <a:cs typeface="Titillium Web"/>
              <a:sym typeface="Titillium Web"/>
            </a:endParaRPr>
          </a:p>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Available from: </a:t>
            </a:r>
            <a:r>
              <a:rPr lang="en" sz="600" u="sng">
                <a:solidFill>
                  <a:srgbClr val="0097A7"/>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http://hdl.handle.net/10919/105157</a:t>
            </a:r>
            <a:r>
              <a:rPr lang="en" sz="600">
                <a:solidFill>
                  <a:srgbClr val="222222"/>
                </a:solidFill>
                <a:highlight>
                  <a:srgbClr val="FFFFFF"/>
                </a:highlight>
                <a:latin typeface="Titillium Web"/>
                <a:ea typeface="Titillium Web"/>
                <a:cs typeface="Titillium Web"/>
                <a:sym typeface="Titillium Web"/>
              </a:rPr>
              <a:t>   </a:t>
            </a:r>
            <a:endParaRPr sz="900">
              <a:latin typeface="Titillium Web"/>
              <a:ea typeface="Titillium Web"/>
              <a:cs typeface="Titillium Web"/>
              <a:sym typeface="Titillium Web"/>
            </a:endParaRPr>
          </a:p>
        </p:txBody>
      </p:sp>
    </p:spTree>
    <p:extLst>
      <p:ext uri="{BB962C8B-B14F-4D97-AF65-F5344CB8AC3E}">
        <p14:creationId xmlns:p14="http://schemas.microsoft.com/office/powerpoint/2010/main" val="3797666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grpSp>
        <p:nvGrpSpPr>
          <p:cNvPr id="71" name="Google Shape;71;p15">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72" name="Google Shape;72;p15"/>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5"/>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 name="Google Shape;74;p15"/>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What are Ethics?</a:t>
            </a:r>
            <a:endParaRPr sz="4000" b="1" dirty="0">
              <a:latin typeface="Titillium Web"/>
              <a:ea typeface="Titillium Web"/>
              <a:cs typeface="Titillium Web"/>
              <a:sym typeface="Titillium Web"/>
            </a:endParaRPr>
          </a:p>
        </p:txBody>
      </p:sp>
      <p:sp>
        <p:nvSpPr>
          <p:cNvPr id="75" name="Google Shape;75;p15"/>
          <p:cNvSpPr txBox="1">
            <a:spLocks noGrp="1"/>
          </p:cNvSpPr>
          <p:nvPr>
            <p:ph type="body" idx="1"/>
          </p:nvPr>
        </p:nvSpPr>
        <p:spPr>
          <a:xfrm>
            <a:off x="153150" y="1576225"/>
            <a:ext cx="8837700" cy="3417900"/>
          </a:xfrm>
          <a:prstGeom prst="rect">
            <a:avLst/>
          </a:prstGeom>
        </p:spPr>
        <p:txBody>
          <a:bodyPr spcFirstLastPara="1" wrap="square" lIns="91425" tIns="91425" rIns="91425" bIns="91425" anchor="t" anchorCtr="0">
            <a:normAutofit/>
          </a:bodyPr>
          <a:lstStyle/>
          <a:p>
            <a:pPr marL="0" lvl="0" indent="0" algn="l" rtl="0">
              <a:lnSpc>
                <a:spcPct val="115000"/>
              </a:lnSpc>
              <a:spcBef>
                <a:spcPts val="1200"/>
              </a:spcBef>
              <a:spcAft>
                <a:spcPts val="0"/>
              </a:spcAft>
              <a:buNone/>
            </a:pPr>
            <a:r>
              <a:rPr lang="en" sz="1600" b="1" dirty="0">
                <a:solidFill>
                  <a:schemeClr val="dk1"/>
                </a:solidFill>
                <a:latin typeface="Titillium Web"/>
                <a:ea typeface="Titillium Web"/>
                <a:cs typeface="Titillium Web"/>
                <a:sym typeface="Titillium Web"/>
              </a:rPr>
              <a:t>Ethics</a:t>
            </a:r>
            <a:r>
              <a:rPr lang="en" sz="1600" dirty="0">
                <a:solidFill>
                  <a:schemeClr val="dk1"/>
                </a:solidFill>
                <a:latin typeface="Titillium Web"/>
                <a:ea typeface="Titillium Web"/>
                <a:cs typeface="Titillium Web"/>
                <a:sym typeface="Titillium Web"/>
              </a:rPr>
              <a:t>: To know right from wrong and to know when you’re practicing one instead of the other</a:t>
            </a:r>
            <a:endParaRPr sz="1600" dirty="0">
              <a:solidFill>
                <a:schemeClr val="dk1"/>
              </a:solidFill>
              <a:latin typeface="Titillium Web"/>
              <a:ea typeface="Titillium Web"/>
              <a:cs typeface="Titillium Web"/>
              <a:sym typeface="Titillium Web"/>
            </a:endParaRPr>
          </a:p>
          <a:p>
            <a:pPr marL="0" lvl="0" indent="0" algn="l" rtl="0">
              <a:lnSpc>
                <a:spcPct val="115000"/>
              </a:lnSpc>
              <a:spcBef>
                <a:spcPts val="1200"/>
              </a:spcBef>
              <a:spcAft>
                <a:spcPts val="0"/>
              </a:spcAft>
              <a:buNone/>
            </a:pPr>
            <a:r>
              <a:rPr lang="en" sz="1600" dirty="0">
                <a:solidFill>
                  <a:srgbClr val="1E1919"/>
                </a:solidFill>
                <a:latin typeface="Titillium Web"/>
                <a:ea typeface="Titillium Web"/>
                <a:cs typeface="Titillium Web"/>
                <a:sym typeface="Titillium Web"/>
              </a:rPr>
              <a:t>Acting ethically in business </a:t>
            </a:r>
            <a:r>
              <a:rPr lang="en" sz="1600" b="1" u="sng" dirty="0">
                <a:solidFill>
                  <a:srgbClr val="1E1919"/>
                </a:solidFill>
                <a:latin typeface="Titillium Web"/>
                <a:ea typeface="Titillium Web"/>
                <a:cs typeface="Titillium Web"/>
                <a:sym typeface="Titillium Web"/>
              </a:rPr>
              <a:t>means more</a:t>
            </a:r>
            <a:r>
              <a:rPr lang="en" sz="1600" dirty="0">
                <a:solidFill>
                  <a:srgbClr val="1E1919"/>
                </a:solidFill>
                <a:latin typeface="Titillium Web"/>
                <a:ea typeface="Titillium Web"/>
                <a:cs typeface="Titillium Web"/>
                <a:sym typeface="Titillium Web"/>
              </a:rPr>
              <a:t> than simply obeying applicable laws and regulations: It also means being: </a:t>
            </a:r>
            <a:endParaRPr sz="1600" dirty="0">
              <a:solidFill>
                <a:srgbClr val="1E1919"/>
              </a:solidFill>
              <a:latin typeface="Titillium Web"/>
              <a:ea typeface="Titillium Web"/>
              <a:cs typeface="Titillium Web"/>
              <a:sym typeface="Titillium Web"/>
            </a:endParaRPr>
          </a:p>
          <a:p>
            <a:pPr marL="457200" lvl="0" indent="-330200" algn="l" rtl="0">
              <a:lnSpc>
                <a:spcPct val="115000"/>
              </a:lnSpc>
              <a:spcBef>
                <a:spcPts val="120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Honest</a:t>
            </a:r>
            <a:endParaRPr sz="1600" dirty="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Doing no harm to others</a:t>
            </a:r>
            <a:endParaRPr sz="1600" dirty="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Competing fairly</a:t>
            </a:r>
            <a:endParaRPr sz="1600" dirty="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Declining to put your own interests above those of your company, its owners, and its workers </a:t>
            </a:r>
            <a:endParaRPr sz="1600" dirty="0">
              <a:solidFill>
                <a:schemeClr val="dk1"/>
              </a:solidFill>
              <a:latin typeface="Titillium Web"/>
              <a:ea typeface="Titillium Web"/>
              <a:cs typeface="Titillium Web"/>
              <a:sym typeface="Titillium Web"/>
            </a:endParaRPr>
          </a:p>
        </p:txBody>
      </p:sp>
      <p:sp>
        <p:nvSpPr>
          <p:cNvPr id="76" name="Google Shape;76;p15"/>
          <p:cNvSpPr txBox="1"/>
          <p:nvPr/>
        </p:nvSpPr>
        <p:spPr>
          <a:xfrm>
            <a:off x="484050" y="4196875"/>
            <a:ext cx="81759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a:solidFill>
                  <a:srgbClr val="FF0000"/>
                </a:solidFill>
                <a:latin typeface="Titillium Web"/>
                <a:ea typeface="Titillium Web"/>
                <a:cs typeface="Titillium Web"/>
                <a:sym typeface="Titillium Web"/>
              </a:rPr>
              <a:t>If you're in business, you obviously need a strong sense of what's right and wrong</a:t>
            </a:r>
            <a:r>
              <a:rPr lang="en" sz="1600">
                <a:solidFill>
                  <a:srgbClr val="FF0000"/>
                </a:solidFill>
                <a:latin typeface="Titillium Web"/>
                <a:ea typeface="Titillium Web"/>
                <a:cs typeface="Titillium Web"/>
                <a:sym typeface="Titillium Web"/>
              </a:rPr>
              <a:t> </a:t>
            </a:r>
            <a:endParaRPr sz="1600">
              <a:solidFill>
                <a:srgbClr val="FF0000"/>
              </a:solidFill>
              <a:latin typeface="Titillium Web"/>
              <a:ea typeface="Titillium Web"/>
              <a:cs typeface="Titillium Web"/>
              <a:sym typeface="Titillium Web"/>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grpSp>
        <p:nvGrpSpPr>
          <p:cNvPr id="81" name="Google Shape;81;p16">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82" name="Google Shape;82;p16"/>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6"/>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 name="Google Shape;84;p16"/>
          <p:cNvSpPr txBox="1">
            <a:spLocks noGrp="1"/>
          </p:cNvSpPr>
          <p:nvPr>
            <p:ph type="title"/>
          </p:nvPr>
        </p:nvSpPr>
        <p:spPr>
          <a:xfrm>
            <a:off x="1253625"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Ethical Issues and Dilemmas</a:t>
            </a:r>
            <a:endParaRPr sz="4000" b="1" dirty="0">
              <a:latin typeface="Titillium Web"/>
              <a:ea typeface="Titillium Web"/>
              <a:cs typeface="Titillium Web"/>
              <a:sym typeface="Titillium Web"/>
            </a:endParaRPr>
          </a:p>
        </p:txBody>
      </p:sp>
      <p:sp>
        <p:nvSpPr>
          <p:cNvPr id="85" name="Google Shape;85;p16"/>
          <p:cNvSpPr txBox="1">
            <a:spLocks noGrp="1"/>
          </p:cNvSpPr>
          <p:nvPr>
            <p:ph type="body" idx="1"/>
          </p:nvPr>
        </p:nvSpPr>
        <p:spPr>
          <a:xfrm>
            <a:off x="129350" y="1584800"/>
            <a:ext cx="8424900" cy="2799600"/>
          </a:xfrm>
          <a:prstGeom prst="rect">
            <a:avLst/>
          </a:prstGeom>
        </p:spPr>
        <p:txBody>
          <a:bodyPr spcFirstLastPara="1" wrap="square" lIns="91425" tIns="91425" rIns="91425" bIns="91425" anchor="t" anchorCtr="0">
            <a:noAutofit/>
          </a:bodyPr>
          <a:lstStyle/>
          <a:p>
            <a:pPr marL="457200" lvl="0" indent="-330200" algn="l" rtl="0">
              <a:lnSpc>
                <a:spcPct val="140000"/>
              </a:lnSpc>
              <a:spcBef>
                <a:spcPts val="1200"/>
              </a:spcBef>
              <a:spcAft>
                <a:spcPts val="0"/>
              </a:spcAft>
              <a:buClr>
                <a:schemeClr val="dk1"/>
              </a:buClr>
              <a:buSzPts val="1600"/>
              <a:buFont typeface="Titillium Web"/>
              <a:buChar char="●"/>
            </a:pPr>
            <a:r>
              <a:rPr lang="en" sz="1600" b="1">
                <a:solidFill>
                  <a:schemeClr val="dk1"/>
                </a:solidFill>
                <a:latin typeface="Titillium Web"/>
                <a:ea typeface="Titillium Web"/>
                <a:cs typeface="Titillium Web"/>
                <a:sym typeface="Titillium Web"/>
              </a:rPr>
              <a:t>Ethical issues</a:t>
            </a:r>
            <a:r>
              <a:rPr lang="en" sz="1600">
                <a:solidFill>
                  <a:schemeClr val="dk1"/>
                </a:solidFill>
                <a:latin typeface="Titillium Web"/>
                <a:ea typeface="Titillium Web"/>
                <a:cs typeface="Titillium Web"/>
                <a:sym typeface="Titillium Web"/>
              </a:rPr>
              <a:t> are the difficult </a:t>
            </a:r>
            <a:r>
              <a:rPr lang="en" sz="1600" b="1" i="1">
                <a:solidFill>
                  <a:schemeClr val="dk1"/>
                </a:solidFill>
                <a:latin typeface="Titillium Web"/>
                <a:ea typeface="Titillium Web"/>
                <a:cs typeface="Titillium Web"/>
                <a:sym typeface="Titillium Web"/>
              </a:rPr>
              <a:t>social questions </a:t>
            </a:r>
            <a:r>
              <a:rPr lang="en" sz="1600">
                <a:solidFill>
                  <a:schemeClr val="dk1"/>
                </a:solidFill>
                <a:latin typeface="Titillium Web"/>
                <a:ea typeface="Titillium Web"/>
                <a:cs typeface="Titillium Web"/>
                <a:sym typeface="Titillium Web"/>
              </a:rPr>
              <a:t>that involve some level of controversy over what is the right thing to do. </a:t>
            </a:r>
            <a:r>
              <a:rPr lang="en" sz="1600" b="1" i="1">
                <a:solidFill>
                  <a:schemeClr val="dk1"/>
                </a:solidFill>
                <a:latin typeface="Titillium Web"/>
                <a:ea typeface="Titillium Web"/>
                <a:cs typeface="Titillium Web"/>
                <a:sym typeface="Titillium Web"/>
              </a:rPr>
              <a:t>Environmental protection is an example</a:t>
            </a:r>
            <a:r>
              <a:rPr lang="en" sz="1600">
                <a:solidFill>
                  <a:schemeClr val="dk1"/>
                </a:solidFill>
                <a:latin typeface="Titillium Web"/>
                <a:ea typeface="Titillium Web"/>
                <a:cs typeface="Titillium Web"/>
                <a:sym typeface="Titillium Web"/>
              </a:rPr>
              <a:t> of a commonly discussed ethical issue, because there can be tradeoffs between environmental and economic factors. </a:t>
            </a:r>
            <a:endParaRPr sz="1600">
              <a:solidFill>
                <a:schemeClr val="dk1"/>
              </a:solidFill>
              <a:latin typeface="Titillium Web"/>
              <a:ea typeface="Titillium Web"/>
              <a:cs typeface="Titillium Web"/>
              <a:sym typeface="Titillium Web"/>
            </a:endParaRPr>
          </a:p>
          <a:p>
            <a:pPr marL="457200" lvl="0" indent="-330200" algn="l" rtl="0">
              <a:lnSpc>
                <a:spcPct val="140000"/>
              </a:lnSpc>
              <a:spcBef>
                <a:spcPts val="0"/>
              </a:spcBef>
              <a:spcAft>
                <a:spcPts val="0"/>
              </a:spcAft>
              <a:buClr>
                <a:schemeClr val="dk1"/>
              </a:buClr>
              <a:buSzPts val="1600"/>
              <a:buFont typeface="Titillium Web"/>
              <a:buChar char="●"/>
            </a:pPr>
            <a:r>
              <a:rPr lang="en" sz="1600" b="1">
                <a:solidFill>
                  <a:schemeClr val="dk1"/>
                </a:solidFill>
                <a:latin typeface="Titillium Web"/>
                <a:ea typeface="Titillium Web"/>
                <a:cs typeface="Titillium Web"/>
                <a:sym typeface="Titillium Web"/>
              </a:rPr>
              <a:t>Ethical dilemmas</a:t>
            </a:r>
            <a:r>
              <a:rPr lang="en" sz="1600">
                <a:solidFill>
                  <a:schemeClr val="dk1"/>
                </a:solidFill>
                <a:latin typeface="Titillium Web"/>
                <a:ea typeface="Titillium Web"/>
                <a:cs typeface="Titillium Web"/>
                <a:sym typeface="Titillium Web"/>
              </a:rPr>
              <a:t> are</a:t>
            </a:r>
            <a:r>
              <a:rPr lang="en" sz="1600" b="1" i="1">
                <a:solidFill>
                  <a:schemeClr val="dk1"/>
                </a:solidFill>
                <a:latin typeface="Titillium Web"/>
                <a:ea typeface="Titillium Web"/>
                <a:cs typeface="Titillium Web"/>
                <a:sym typeface="Titillium Web"/>
              </a:rPr>
              <a:t> situations</a:t>
            </a:r>
            <a:r>
              <a:rPr lang="en" sz="1600">
                <a:solidFill>
                  <a:schemeClr val="dk1"/>
                </a:solidFill>
                <a:latin typeface="Titillium Web"/>
                <a:ea typeface="Titillium Web"/>
                <a:cs typeface="Titillium Web"/>
                <a:sym typeface="Titillium Web"/>
              </a:rPr>
              <a:t> in which it is difficult for an</a:t>
            </a:r>
            <a:r>
              <a:rPr lang="en" sz="1600" b="1" i="1">
                <a:solidFill>
                  <a:schemeClr val="dk1"/>
                </a:solidFill>
                <a:latin typeface="Titillium Web"/>
                <a:ea typeface="Titillium Web"/>
                <a:cs typeface="Titillium Web"/>
                <a:sym typeface="Titillium Web"/>
              </a:rPr>
              <a:t> individual </a:t>
            </a:r>
            <a:r>
              <a:rPr lang="en" sz="1600">
                <a:solidFill>
                  <a:schemeClr val="dk1"/>
                </a:solidFill>
                <a:latin typeface="Titillium Web"/>
                <a:ea typeface="Titillium Web"/>
                <a:cs typeface="Titillium Web"/>
                <a:sym typeface="Titillium Web"/>
              </a:rPr>
              <a:t>to make decisions either because the right course of action is unclear or carries some potential negative consequences for the person or people involved</a:t>
            </a:r>
            <a:endParaRPr sz="1600">
              <a:solidFill>
                <a:schemeClr val="dk1"/>
              </a:solidFill>
              <a:latin typeface="Titillium Web"/>
              <a:ea typeface="Titillium Web"/>
              <a:cs typeface="Titillium Web"/>
              <a:sym typeface="Titillium Web"/>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grpSp>
        <p:nvGrpSpPr>
          <p:cNvPr id="90" name="Google Shape;90;p17">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91" name="Google Shape;91;p17"/>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7"/>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Google Shape;93;p17"/>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Conflict of Interest </a:t>
            </a:r>
            <a:endParaRPr sz="4000" b="1" dirty="0">
              <a:latin typeface="Titillium Web"/>
              <a:ea typeface="Titillium Web"/>
              <a:cs typeface="Titillium Web"/>
              <a:sym typeface="Titillium Web"/>
            </a:endParaRPr>
          </a:p>
        </p:txBody>
      </p:sp>
      <p:sp>
        <p:nvSpPr>
          <p:cNvPr id="94" name="Google Shape;94;p17"/>
          <p:cNvSpPr txBox="1"/>
          <p:nvPr/>
        </p:nvSpPr>
        <p:spPr>
          <a:xfrm>
            <a:off x="129350" y="1500575"/>
            <a:ext cx="7352700" cy="26475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r>
              <a:rPr lang="en" sz="1600">
                <a:solidFill>
                  <a:srgbClr val="1E1919"/>
                </a:solidFill>
                <a:latin typeface="Titillium Web"/>
                <a:ea typeface="Titillium Web"/>
                <a:cs typeface="Titillium Web"/>
                <a:sym typeface="Titillium Web"/>
              </a:rPr>
              <a:t>Individuals must choose between taking actions that promote their personal interests over the interests of others or taking actions that don’t. </a:t>
            </a:r>
            <a:endParaRPr sz="1600">
              <a:solidFill>
                <a:srgbClr val="1E1919"/>
              </a:solidFill>
              <a:latin typeface="Titillium Web"/>
              <a:ea typeface="Titillium Web"/>
              <a:cs typeface="Titillium Web"/>
              <a:sym typeface="Titillium Web"/>
            </a:endParaRPr>
          </a:p>
          <a:p>
            <a:pPr marL="0" lvl="0" indent="0" algn="l" rtl="0">
              <a:lnSpc>
                <a:spcPct val="150000"/>
              </a:lnSpc>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lnSpc>
                <a:spcPct val="150000"/>
              </a:lnSpc>
              <a:spcBef>
                <a:spcPts val="0"/>
              </a:spcBef>
              <a:spcAft>
                <a:spcPts val="0"/>
              </a:spcAft>
              <a:buNone/>
            </a:pPr>
            <a:r>
              <a:rPr lang="en" sz="1600">
                <a:solidFill>
                  <a:srgbClr val="1E1919"/>
                </a:solidFill>
                <a:latin typeface="Titillium Web"/>
                <a:ea typeface="Titillium Web"/>
                <a:cs typeface="Titillium Web"/>
                <a:sym typeface="Titillium Web"/>
              </a:rPr>
              <a:t>Examples:</a:t>
            </a:r>
            <a:endParaRPr sz="160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 Can I buy office supplies from my brother-in-law?</a:t>
            </a:r>
            <a:endParaRPr sz="160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My uncle owns a bakery, should I encourage my subordinates to use them for all meetings?</a:t>
            </a:r>
            <a:endParaRPr sz="1600">
              <a:latin typeface="Titillium Web"/>
              <a:ea typeface="Titillium Web"/>
              <a:cs typeface="Titillium Web"/>
              <a:sym typeface="Titillium Web"/>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grpSp>
        <p:nvGrpSpPr>
          <p:cNvPr id="99" name="Google Shape;99;p18">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00" name="Google Shape;100;p18"/>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8"/>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2" name="Google Shape;102;p18"/>
          <p:cNvSpPr txBox="1">
            <a:spLocks noGrp="1"/>
          </p:cNvSpPr>
          <p:nvPr>
            <p:ph type="title"/>
          </p:nvPr>
        </p:nvSpPr>
        <p:spPr>
          <a:xfrm>
            <a:off x="1048275" y="339425"/>
            <a:ext cx="77841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Contemplating an Ethical Decision</a:t>
            </a:r>
            <a:endParaRPr sz="4000" b="1" dirty="0">
              <a:latin typeface="Titillium Web"/>
              <a:ea typeface="Titillium Web"/>
              <a:cs typeface="Titillium Web"/>
              <a:sym typeface="Titillium Web"/>
            </a:endParaRPr>
          </a:p>
        </p:txBody>
      </p:sp>
      <p:pic>
        <p:nvPicPr>
          <p:cNvPr id="103" name="Google Shape;103;p18" descr="Thought bubbles contain these questions: will I be ashamed to tell my family, friends, coworkers, or boss?; Is it unfair to some stakeholders; If I do it, will I feel badly about it?; Is the action illegal?; Will I be embarrassed if my action is written up in an online article?&#10;If any of answers are YES, the action could be unethical."/>
          <p:cNvPicPr preferRelativeResize="0"/>
          <p:nvPr/>
        </p:nvPicPr>
        <p:blipFill>
          <a:blip r:embed="rId3">
            <a:alphaModFix/>
          </a:blip>
          <a:stretch>
            <a:fillRect/>
          </a:stretch>
        </p:blipFill>
        <p:spPr>
          <a:xfrm>
            <a:off x="1641225" y="1344050"/>
            <a:ext cx="5560427" cy="363637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grpSp>
        <p:nvGrpSpPr>
          <p:cNvPr id="108" name="Google Shape;108;p19">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09" name="Google Shape;109;p19"/>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9"/>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1" name="Google Shape;111;p19"/>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Basic Moral Value </a:t>
            </a:r>
            <a:endParaRPr sz="4000" b="1" dirty="0">
              <a:latin typeface="Titillium Web"/>
              <a:ea typeface="Titillium Web"/>
              <a:cs typeface="Titillium Web"/>
              <a:sym typeface="Titillium Web"/>
            </a:endParaRPr>
          </a:p>
        </p:txBody>
      </p:sp>
      <p:sp>
        <p:nvSpPr>
          <p:cNvPr id="112" name="Google Shape;112;p19"/>
          <p:cNvSpPr txBox="1"/>
          <p:nvPr/>
        </p:nvSpPr>
        <p:spPr>
          <a:xfrm>
            <a:off x="257925" y="1524000"/>
            <a:ext cx="3306000" cy="26475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r>
              <a:rPr lang="en" sz="1600" b="1" u="sng">
                <a:solidFill>
                  <a:srgbClr val="1E1919"/>
                </a:solidFill>
                <a:latin typeface="Titillium Web"/>
                <a:ea typeface="Titillium Web"/>
                <a:cs typeface="Titillium Web"/>
                <a:sym typeface="Titillium Web"/>
              </a:rPr>
              <a:t>Doing things RIGHT</a:t>
            </a:r>
            <a:endParaRPr sz="1600" b="1" u="sng">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Integrity </a:t>
            </a:r>
            <a:endParaRPr sz="160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Respect for human life </a:t>
            </a:r>
            <a:endParaRPr sz="160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Self control </a:t>
            </a:r>
            <a:endParaRPr sz="160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Honesty </a:t>
            </a:r>
            <a:endParaRPr sz="160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Courage</a:t>
            </a:r>
            <a:endParaRPr sz="1600">
              <a:solidFill>
                <a:srgbClr val="1E1919"/>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Self-sacrifice</a:t>
            </a:r>
            <a:endParaRPr sz="1600">
              <a:latin typeface="Titillium Web"/>
              <a:ea typeface="Titillium Web"/>
              <a:cs typeface="Titillium Web"/>
              <a:sym typeface="Titillium Web"/>
            </a:endParaRPr>
          </a:p>
        </p:txBody>
      </p:sp>
      <p:sp>
        <p:nvSpPr>
          <p:cNvPr id="113" name="Google Shape;113;p19"/>
          <p:cNvSpPr txBox="1"/>
          <p:nvPr/>
        </p:nvSpPr>
        <p:spPr>
          <a:xfrm>
            <a:off x="3423125" y="1189675"/>
            <a:ext cx="4565100" cy="18777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r>
              <a:rPr lang="en" sz="1600" b="1" u="sng">
                <a:latin typeface="Titillium Web"/>
                <a:ea typeface="Titillium Web"/>
                <a:cs typeface="Titillium Web"/>
                <a:sym typeface="Titillium Web"/>
              </a:rPr>
              <a:t>Doing things Wrong </a:t>
            </a:r>
            <a:endParaRPr sz="1600" b="1" u="sng">
              <a:latin typeface="Titillium Web"/>
              <a:ea typeface="Titillium Web"/>
              <a:cs typeface="Titillium Web"/>
              <a:sym typeface="Titillium Web"/>
            </a:endParaRPr>
          </a:p>
          <a:p>
            <a:pPr marL="457200" lvl="0" indent="-330200" algn="l" rtl="0">
              <a:lnSpc>
                <a:spcPct val="150000"/>
              </a:lnSpc>
              <a:spcBef>
                <a:spcPts val="0"/>
              </a:spcBef>
              <a:spcAft>
                <a:spcPts val="0"/>
              </a:spcAft>
              <a:buSzPts val="1600"/>
              <a:buFont typeface="Titillium Web"/>
              <a:buChar char="●"/>
            </a:pPr>
            <a:r>
              <a:rPr lang="en" sz="1600">
                <a:latin typeface="Titillium Web"/>
                <a:ea typeface="Titillium Web"/>
                <a:cs typeface="Titillium Web"/>
                <a:sym typeface="Titillium Web"/>
              </a:rPr>
              <a:t>Cheating </a:t>
            </a:r>
            <a:endParaRPr sz="1600">
              <a:latin typeface="Titillium Web"/>
              <a:ea typeface="Titillium Web"/>
              <a:cs typeface="Titillium Web"/>
              <a:sym typeface="Titillium Web"/>
            </a:endParaRPr>
          </a:p>
          <a:p>
            <a:pPr marL="457200" lvl="0" indent="-330200" algn="l" rtl="0">
              <a:lnSpc>
                <a:spcPct val="150000"/>
              </a:lnSpc>
              <a:spcBef>
                <a:spcPts val="0"/>
              </a:spcBef>
              <a:spcAft>
                <a:spcPts val="0"/>
              </a:spcAft>
              <a:buSzPts val="1600"/>
              <a:buFont typeface="Titillium Web"/>
              <a:buChar char="●"/>
            </a:pPr>
            <a:r>
              <a:rPr lang="en" sz="1600">
                <a:latin typeface="Titillium Web"/>
                <a:ea typeface="Titillium Web"/>
                <a:cs typeface="Titillium Web"/>
                <a:sym typeface="Titillium Web"/>
              </a:rPr>
              <a:t>Cowardice </a:t>
            </a:r>
            <a:endParaRPr sz="1600">
              <a:latin typeface="Titillium Web"/>
              <a:ea typeface="Titillium Web"/>
              <a:cs typeface="Titillium Web"/>
              <a:sym typeface="Titillium Web"/>
            </a:endParaRPr>
          </a:p>
          <a:p>
            <a:pPr marL="457200" lvl="0" indent="-330200" algn="l" rtl="0">
              <a:lnSpc>
                <a:spcPct val="150000"/>
              </a:lnSpc>
              <a:spcBef>
                <a:spcPts val="0"/>
              </a:spcBef>
              <a:spcAft>
                <a:spcPts val="0"/>
              </a:spcAft>
              <a:buSzPts val="1600"/>
              <a:buFont typeface="Titillium Web"/>
              <a:buChar char="●"/>
            </a:pPr>
            <a:r>
              <a:rPr lang="en" sz="1600">
                <a:latin typeface="Titillium Web"/>
                <a:ea typeface="Titillium Web"/>
                <a:cs typeface="Titillium Web"/>
                <a:sym typeface="Titillium Web"/>
              </a:rPr>
              <a:t>Cruelty </a:t>
            </a:r>
            <a:endParaRPr sz="1600">
              <a:latin typeface="Titillium Web"/>
              <a:ea typeface="Titillium Web"/>
              <a:cs typeface="Titillium Web"/>
              <a:sym typeface="Titillium Web"/>
            </a:endParaRPr>
          </a:p>
          <a:p>
            <a:pPr marL="457200" lvl="0" indent="0" algn="l" rtl="0">
              <a:spcBef>
                <a:spcPts val="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grpSp>
        <p:nvGrpSpPr>
          <p:cNvPr id="118" name="Google Shape;118;p20">
            <a:extLst>
              <a:ext uri="{C183D7F6-B498-43B3-948B-1728B52AA6E4}">
                <adec:decorative xmlns:adec="http://schemas.microsoft.com/office/drawing/2017/decorative" val="1"/>
              </a:ext>
            </a:extLst>
          </p:cNvPr>
          <p:cNvGrpSpPr/>
          <p:nvPr/>
        </p:nvGrpSpPr>
        <p:grpSpPr>
          <a:xfrm rot="5400000">
            <a:off x="-153203" y="271919"/>
            <a:ext cx="1225349" cy="918932"/>
            <a:chOff x="3341100" y="508125"/>
            <a:chExt cx="2691300" cy="2063625"/>
          </a:xfrm>
        </p:grpSpPr>
        <p:sp>
          <p:nvSpPr>
            <p:cNvPr id="119" name="Google Shape;119;p20"/>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20"/>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1" name="Google Shape;121;p20"/>
          <p:cNvSpPr txBox="1">
            <a:spLocks noGrp="1"/>
          </p:cNvSpPr>
          <p:nvPr>
            <p:ph type="title"/>
          </p:nvPr>
        </p:nvSpPr>
        <p:spPr>
          <a:xfrm>
            <a:off x="918925" y="222200"/>
            <a:ext cx="79134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How to Maintain Honesty and Integrity</a:t>
            </a:r>
            <a:endParaRPr sz="4000" b="1" dirty="0">
              <a:latin typeface="Titillium Web"/>
              <a:ea typeface="Titillium Web"/>
              <a:cs typeface="Titillium Web"/>
              <a:sym typeface="Titillium Web"/>
            </a:endParaRPr>
          </a:p>
        </p:txBody>
      </p:sp>
      <p:pic>
        <p:nvPicPr>
          <p:cNvPr id="122" name="Google Shape;122;p20" descr="Five text boxes are listed vertically. In order from top to bottom they read: “Follow your own code of personal conduct: act according to your own convictions rather than doing what’s convenient (or profitable) at the time.” “While at work, focus on your job, not on non-work-related activities, such as e-mails and personal phone calls.” “Don’t appropriate office supplies or products or other company resources for your own use.” “Be honest with customers, management, coworkers, competitors, and the public.” “Remember that it’s the small, seemingly trivial, day-to-day activities and gestures that build your character.”"/>
          <p:cNvPicPr preferRelativeResize="0"/>
          <p:nvPr/>
        </p:nvPicPr>
        <p:blipFill>
          <a:blip r:embed="rId3">
            <a:alphaModFix/>
          </a:blip>
          <a:stretch>
            <a:fillRect/>
          </a:stretch>
        </p:blipFill>
        <p:spPr>
          <a:xfrm>
            <a:off x="3106600" y="1006101"/>
            <a:ext cx="3910744" cy="410365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grpSp>
        <p:nvGrpSpPr>
          <p:cNvPr id="127" name="Google Shape;127;p21">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28" name="Google Shape;128;p21"/>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1"/>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0" name="Google Shape;130;p21"/>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Facing Ethical Dilemmas</a:t>
            </a:r>
            <a:endParaRPr sz="4000" b="1" dirty="0">
              <a:latin typeface="Titillium Web"/>
              <a:ea typeface="Titillium Web"/>
              <a:cs typeface="Titillium Web"/>
              <a:sym typeface="Titillium Web"/>
            </a:endParaRPr>
          </a:p>
        </p:txBody>
      </p:sp>
      <p:sp>
        <p:nvSpPr>
          <p:cNvPr id="131" name="Google Shape;131;p21"/>
          <p:cNvSpPr txBox="1"/>
          <p:nvPr/>
        </p:nvSpPr>
        <p:spPr>
          <a:xfrm>
            <a:off x="445475" y="1711575"/>
            <a:ext cx="7362000" cy="2401200"/>
          </a:xfrm>
          <a:prstGeom prst="rect">
            <a:avLst/>
          </a:prstGeom>
          <a:noFill/>
          <a:ln>
            <a:noFill/>
          </a:ln>
        </p:spPr>
        <p:txBody>
          <a:bodyPr spcFirstLastPara="1" wrap="square" lIns="91425" tIns="91425" rIns="91425" bIns="91425" anchor="t" anchorCtr="0">
            <a:spAutoFit/>
          </a:bodyPr>
          <a:lstStyle/>
          <a:p>
            <a:pPr marL="457200" lvl="0" indent="-330200" algn="l" rtl="0">
              <a:lnSpc>
                <a:spcPct val="200000"/>
              </a:lnSpc>
              <a:spcBef>
                <a:spcPts val="0"/>
              </a:spcBef>
              <a:spcAft>
                <a:spcPts val="0"/>
              </a:spcAft>
              <a:buClr>
                <a:schemeClr val="dk1"/>
              </a:buClr>
              <a:buSzPts val="1600"/>
              <a:buFont typeface="Titillium Web"/>
              <a:buChar char="●"/>
            </a:pPr>
            <a:r>
              <a:rPr lang="en" sz="1600">
                <a:solidFill>
                  <a:schemeClr val="dk1"/>
                </a:solidFill>
                <a:latin typeface="Titillium Web"/>
                <a:ea typeface="Titillium Web"/>
                <a:cs typeface="Titillium Web"/>
                <a:sym typeface="Titillium Web"/>
              </a:rPr>
              <a:t>How do I know if an action is unethical?</a:t>
            </a:r>
            <a:endParaRPr sz="1600">
              <a:solidFill>
                <a:schemeClr val="dk1"/>
              </a:solidFill>
              <a:latin typeface="Titillium Web"/>
              <a:ea typeface="Titillium Web"/>
              <a:cs typeface="Titillium Web"/>
              <a:sym typeface="Titillium Web"/>
            </a:endParaRPr>
          </a:p>
          <a:p>
            <a:pPr marL="457200" lvl="0" indent="-330200" algn="l" rtl="0">
              <a:lnSpc>
                <a:spcPct val="200000"/>
              </a:lnSpc>
              <a:spcBef>
                <a:spcPts val="0"/>
              </a:spcBef>
              <a:spcAft>
                <a:spcPts val="0"/>
              </a:spcAft>
              <a:buClr>
                <a:schemeClr val="dk1"/>
              </a:buClr>
              <a:buSzPts val="1600"/>
              <a:buFont typeface="Titillium Web"/>
              <a:buChar char="●"/>
            </a:pPr>
            <a:r>
              <a:rPr lang="en" sz="1600">
                <a:solidFill>
                  <a:schemeClr val="dk1"/>
                </a:solidFill>
                <a:latin typeface="Titillium Web"/>
                <a:ea typeface="Titillium Web"/>
                <a:cs typeface="Titillium Web"/>
                <a:sym typeface="Titillium Web"/>
              </a:rPr>
              <a:t>There's an app for that!</a:t>
            </a:r>
            <a:endParaRPr sz="1600">
              <a:solidFill>
                <a:schemeClr val="dk1"/>
              </a:solidFill>
              <a:latin typeface="Titillium Web"/>
              <a:ea typeface="Titillium Web"/>
              <a:cs typeface="Titillium Web"/>
              <a:sym typeface="Titillium Web"/>
            </a:endParaRPr>
          </a:p>
          <a:p>
            <a:pPr marL="457200" lvl="0" indent="-330200" algn="l" rtl="0">
              <a:lnSpc>
                <a:spcPct val="200000"/>
              </a:lnSpc>
              <a:spcBef>
                <a:spcPts val="0"/>
              </a:spcBef>
              <a:spcAft>
                <a:spcPts val="0"/>
              </a:spcAft>
              <a:buClr>
                <a:schemeClr val="dk1"/>
              </a:buClr>
              <a:buSzPts val="1600"/>
              <a:buFont typeface="Titillium Web"/>
              <a:buChar char="●"/>
            </a:pPr>
            <a:r>
              <a:rPr lang="en" sz="1600">
                <a:solidFill>
                  <a:schemeClr val="dk1"/>
                </a:solidFill>
                <a:latin typeface="Titillium Web"/>
                <a:ea typeface="Titillium Web"/>
                <a:cs typeface="Titillium Web"/>
                <a:sym typeface="Titillium Web"/>
              </a:rPr>
              <a:t>The Golden Rule Test</a:t>
            </a:r>
            <a:endParaRPr sz="1600">
              <a:solidFill>
                <a:schemeClr val="dk1"/>
              </a:solidFill>
              <a:latin typeface="Titillium Web"/>
              <a:ea typeface="Titillium Web"/>
              <a:cs typeface="Titillium Web"/>
              <a:sym typeface="Titillium Web"/>
            </a:endParaRPr>
          </a:p>
          <a:p>
            <a:pPr marL="457200" lvl="0" indent="-330200" algn="l" rtl="0">
              <a:lnSpc>
                <a:spcPct val="200000"/>
              </a:lnSpc>
              <a:spcBef>
                <a:spcPts val="0"/>
              </a:spcBef>
              <a:spcAft>
                <a:spcPts val="0"/>
              </a:spcAft>
              <a:buClr>
                <a:schemeClr val="dk1"/>
              </a:buClr>
              <a:buSzPts val="1600"/>
              <a:buFont typeface="Titillium Web"/>
              <a:buChar char="●"/>
            </a:pPr>
            <a:r>
              <a:rPr lang="en" sz="1600">
                <a:solidFill>
                  <a:schemeClr val="dk1"/>
                </a:solidFill>
                <a:latin typeface="Titillium Web"/>
                <a:ea typeface="Titillium Web"/>
                <a:cs typeface="Titillium Web"/>
                <a:sym typeface="Titillium Web"/>
              </a:rPr>
              <a:t>What if others find out, it becomes public?</a:t>
            </a:r>
            <a:endParaRPr sz="1600">
              <a:solidFill>
                <a:schemeClr val="dk1"/>
              </a:solidFill>
              <a:latin typeface="Titillium Web"/>
              <a:ea typeface="Titillium Web"/>
              <a:cs typeface="Titillium Web"/>
              <a:sym typeface="Titillium Web"/>
            </a:endParaRPr>
          </a:p>
          <a:p>
            <a:pPr marL="457200" lvl="0" indent="-330200" algn="l" rtl="0">
              <a:lnSpc>
                <a:spcPct val="200000"/>
              </a:lnSpc>
              <a:spcBef>
                <a:spcPts val="0"/>
              </a:spcBef>
              <a:spcAft>
                <a:spcPts val="0"/>
              </a:spcAft>
              <a:buClr>
                <a:schemeClr val="dk1"/>
              </a:buClr>
              <a:buSzPts val="1600"/>
              <a:buFont typeface="Titillium Web"/>
              <a:buChar char="●"/>
            </a:pPr>
            <a:r>
              <a:rPr lang="en" sz="1600">
                <a:solidFill>
                  <a:schemeClr val="dk1"/>
                </a:solidFill>
                <a:latin typeface="Titillium Web"/>
                <a:ea typeface="Titillium Web"/>
                <a:cs typeface="Titillium Web"/>
                <a:sym typeface="Titillium Web"/>
              </a:rPr>
              <a:t>Do the right thing, even if no one is looking</a:t>
            </a:r>
            <a:endParaRPr sz="1600">
              <a:solidFill>
                <a:schemeClr val="dk1"/>
              </a:solidFill>
              <a:latin typeface="Titillium Web"/>
              <a:ea typeface="Titillium Web"/>
              <a:cs typeface="Titillium Web"/>
              <a:sym typeface="Titillium Web"/>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1348</Words>
  <Application>Microsoft Office PowerPoint</Application>
  <PresentationFormat>On-screen Show (16:9)</PresentationFormat>
  <Paragraphs>131</Paragraphs>
  <Slides>21</Slides>
  <Notes>21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Titillium Web</vt:lpstr>
      <vt:lpstr>Simple Light</vt:lpstr>
      <vt:lpstr>Chapter 4  Ethics and Corporate Social Responsibility</vt:lpstr>
      <vt:lpstr>Objectives</vt:lpstr>
      <vt:lpstr>What are Ethics?</vt:lpstr>
      <vt:lpstr>Ethical Issues and Dilemmas</vt:lpstr>
      <vt:lpstr>Conflict of Interest </vt:lpstr>
      <vt:lpstr>Contemplating an Ethical Decision</vt:lpstr>
      <vt:lpstr>Basic Moral Value </vt:lpstr>
      <vt:lpstr>How to Maintain Honesty and Integrity</vt:lpstr>
      <vt:lpstr>Facing Ethical Dilemmas</vt:lpstr>
      <vt:lpstr>Facing Ethical Dilemmas </vt:lpstr>
      <vt:lpstr>Refuse to Rationalize </vt:lpstr>
      <vt:lpstr>How to Improve Business Ethics</vt:lpstr>
      <vt:lpstr>How to Improve Business Ethics </vt:lpstr>
      <vt:lpstr>Global Business Ethics </vt:lpstr>
      <vt:lpstr>Socially Responsible </vt:lpstr>
      <vt:lpstr>Commitment to Employees</vt:lpstr>
      <vt:lpstr>Consumer Rights- Kennedy</vt:lpstr>
      <vt:lpstr>Social Responsibility </vt:lpstr>
      <vt:lpstr>Social Responsibility - Examples </vt:lpstr>
      <vt:lpstr>Takeaways</vt:lpstr>
      <vt:lpstr>Chapter 4  Q&amp;A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ronpoff</dc:creator>
  <cp:lastModifiedBy>Blicher, Heather</cp:lastModifiedBy>
  <cp:revision>3</cp:revision>
  <dcterms:modified xsi:type="dcterms:W3CDTF">2023-08-07T17:15:05Z</dcterms:modified>
</cp:coreProperties>
</file>