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8404800" cy="27432000"/>
  <p:notesSz cx="6858000" cy="9144000"/>
  <p:defaultText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D8C9"/>
    <a:srgbClr val="E7E9E8"/>
    <a:srgbClr val="706512"/>
    <a:srgbClr val="B6D97D"/>
    <a:srgbClr val="000000"/>
    <a:srgbClr val="DBDC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0"/>
    <p:restoredTop sz="94660"/>
  </p:normalViewPr>
  <p:slideViewPr>
    <p:cSldViewPr snapToGrid="0" snapToObjects="1">
      <p:cViewPr>
        <p:scale>
          <a:sx n="50" d="100"/>
          <a:sy n="50" d="100"/>
        </p:scale>
        <p:origin x="4272" y="5820"/>
      </p:cViewPr>
      <p:guideLst>
        <p:guide orient="horz" pos="8640"/>
        <p:guide pos="12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Bikash\Desktop\UHM\SMARTS\first%20year%20data\final%20LE%20calulation\result%20tabl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Bikash\Desktop\UHM\SMARTS\first%20year%20data\final%20LE%20calulation\result%20tabl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Bikash\Desktop\SMARTS\New%20folder\result%20tabl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Bikash\Desktop\UHM\SMARTS\first%20year%20data\final%20LE%20calulation\result%20table.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Bikash\Desktop\UHM\SMARTS\first%20year%20data\final%20LE%20calulation\result%20tabl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a:t>Field Protein Yield (Kg/ha )</a:t>
            </a:r>
            <a:r>
              <a:rPr lang="en-US" sz="2400" baseline="0"/>
              <a:t>(with 95% CI error bar)</a:t>
            </a:r>
            <a:endParaRPr lang="en-US" sz="2400"/>
          </a:p>
        </c:rich>
      </c:tx>
      <c:layout>
        <c:manualLayout>
          <c:xMode val="edge"/>
          <c:yMode val="edge"/>
          <c:x val="0.12668309118925888"/>
          <c:y val="0"/>
        </c:manualLayout>
      </c:layout>
      <c:overlay val="0"/>
    </c:title>
    <c:autoTitleDeleted val="0"/>
    <c:plotArea>
      <c:layout>
        <c:manualLayout>
          <c:layoutTarget val="inner"/>
          <c:xMode val="edge"/>
          <c:yMode val="edge"/>
          <c:x val="0.14781891562159508"/>
          <c:y val="0.13414370078740162"/>
          <c:w val="0.84014936560526854"/>
          <c:h val="0.67525575322005071"/>
        </c:manualLayout>
      </c:layout>
      <c:barChart>
        <c:barDir val="col"/>
        <c:grouping val="clustered"/>
        <c:varyColors val="0"/>
        <c:ser>
          <c:idx val="0"/>
          <c:order val="0"/>
          <c:tx>
            <c:strRef>
              <c:f>Sheet3!$J$22</c:f>
              <c:strCache>
                <c:ptCount val="1"/>
                <c:pt idx="0">
                  <c:v>T 1</c:v>
                </c:pt>
              </c:strCache>
            </c:strRef>
          </c:tx>
          <c:invertIfNegative val="0"/>
          <c:errBars>
            <c:errBarType val="both"/>
            <c:errValType val="fixedVal"/>
            <c:noEndCap val="0"/>
            <c:val val="0.1"/>
            <c:spPr>
              <a:ln w="22225"/>
            </c:spPr>
          </c:errBars>
          <c:cat>
            <c:strRef>
              <c:f>Sheet3!$K$21:$M$21</c:f>
              <c:strCache>
                <c:ptCount val="3"/>
                <c:pt idx="0">
                  <c:v>Hyakrang</c:v>
                </c:pt>
                <c:pt idx="1">
                  <c:v>Kholagaun</c:v>
                </c:pt>
                <c:pt idx="2">
                  <c:v>Thumka</c:v>
                </c:pt>
              </c:strCache>
            </c:strRef>
          </c:cat>
          <c:val>
            <c:numRef>
              <c:f>Sheet3!$K$22:$M$22</c:f>
              <c:numCache>
                <c:formatCode>General</c:formatCode>
                <c:ptCount val="3"/>
                <c:pt idx="0">
                  <c:v>82.23</c:v>
                </c:pt>
                <c:pt idx="1">
                  <c:v>29.88</c:v>
                </c:pt>
                <c:pt idx="2">
                  <c:v>53.96</c:v>
                </c:pt>
              </c:numCache>
            </c:numRef>
          </c:val>
        </c:ser>
        <c:ser>
          <c:idx val="1"/>
          <c:order val="1"/>
          <c:tx>
            <c:strRef>
              <c:f>Sheet3!$J$23</c:f>
              <c:strCache>
                <c:ptCount val="1"/>
                <c:pt idx="0">
                  <c:v>T 2</c:v>
                </c:pt>
              </c:strCache>
            </c:strRef>
          </c:tx>
          <c:invertIfNegative val="0"/>
          <c:errBars>
            <c:errBarType val="both"/>
            <c:errValType val="cust"/>
            <c:noEndCap val="0"/>
            <c:plus>
              <c:numRef>
                <c:f>Sheet3!$K$28:$M$28</c:f>
                <c:numCache>
                  <c:formatCode>General</c:formatCode>
                  <c:ptCount val="3"/>
                  <c:pt idx="0">
                    <c:v>55.451780999999997</c:v>
                  </c:pt>
                  <c:pt idx="1">
                    <c:v>69.190061600000007</c:v>
                  </c:pt>
                  <c:pt idx="2">
                    <c:v>59.925565400000011</c:v>
                  </c:pt>
                </c:numCache>
              </c:numRef>
            </c:plus>
            <c:minus>
              <c:numRef>
                <c:f>Sheet3!$K$28:$M$28</c:f>
                <c:numCache>
                  <c:formatCode>General</c:formatCode>
                  <c:ptCount val="3"/>
                  <c:pt idx="0">
                    <c:v>55.451780999999997</c:v>
                  </c:pt>
                  <c:pt idx="1">
                    <c:v>69.190061600000007</c:v>
                  </c:pt>
                  <c:pt idx="2">
                    <c:v>59.925565400000011</c:v>
                  </c:pt>
                </c:numCache>
              </c:numRef>
            </c:minus>
            <c:spPr>
              <a:ln w="22225"/>
            </c:spPr>
          </c:errBars>
          <c:cat>
            <c:strRef>
              <c:f>Sheet3!$K$21:$M$21</c:f>
              <c:strCache>
                <c:ptCount val="3"/>
                <c:pt idx="0">
                  <c:v>Hyakrang</c:v>
                </c:pt>
                <c:pt idx="1">
                  <c:v>Kholagaun</c:v>
                </c:pt>
                <c:pt idx="2">
                  <c:v>Thumka</c:v>
                </c:pt>
              </c:strCache>
            </c:strRef>
          </c:cat>
          <c:val>
            <c:numRef>
              <c:f>Sheet3!$K$23:$M$23</c:f>
              <c:numCache>
                <c:formatCode>General</c:formatCode>
                <c:ptCount val="3"/>
                <c:pt idx="0">
                  <c:v>277.31</c:v>
                </c:pt>
                <c:pt idx="1">
                  <c:v>74.34</c:v>
                </c:pt>
                <c:pt idx="2">
                  <c:v>169.23999999999998</c:v>
                </c:pt>
              </c:numCache>
            </c:numRef>
          </c:val>
        </c:ser>
        <c:ser>
          <c:idx val="2"/>
          <c:order val="2"/>
          <c:tx>
            <c:strRef>
              <c:f>Sheet3!$J$24</c:f>
              <c:strCache>
                <c:ptCount val="1"/>
                <c:pt idx="0">
                  <c:v>T 3</c:v>
                </c:pt>
              </c:strCache>
            </c:strRef>
          </c:tx>
          <c:invertIfNegative val="0"/>
          <c:errBars>
            <c:errBarType val="both"/>
            <c:errValType val="cust"/>
            <c:noEndCap val="0"/>
            <c:plus>
              <c:numRef>
                <c:f>Sheet3!$K$29:$M$29</c:f>
                <c:numCache>
                  <c:formatCode>General</c:formatCode>
                  <c:ptCount val="3"/>
                  <c:pt idx="0">
                    <c:v>55.451780999999997</c:v>
                  </c:pt>
                  <c:pt idx="1">
                    <c:v>64.055749799999987</c:v>
                  </c:pt>
                  <c:pt idx="2">
                    <c:v>59.925565400000011</c:v>
                  </c:pt>
                </c:numCache>
              </c:numRef>
            </c:plus>
            <c:minus>
              <c:numRef>
                <c:f>Sheet3!$K$29:$M$29</c:f>
                <c:numCache>
                  <c:formatCode>General</c:formatCode>
                  <c:ptCount val="3"/>
                  <c:pt idx="0">
                    <c:v>55.451780999999997</c:v>
                  </c:pt>
                  <c:pt idx="1">
                    <c:v>64.055749799999987</c:v>
                  </c:pt>
                  <c:pt idx="2">
                    <c:v>59.925565400000011</c:v>
                  </c:pt>
                </c:numCache>
              </c:numRef>
            </c:minus>
            <c:spPr>
              <a:ln w="22225"/>
            </c:spPr>
          </c:errBars>
          <c:cat>
            <c:strRef>
              <c:f>Sheet3!$K$21:$M$21</c:f>
              <c:strCache>
                <c:ptCount val="3"/>
                <c:pt idx="0">
                  <c:v>Hyakrang</c:v>
                </c:pt>
                <c:pt idx="1">
                  <c:v>Kholagaun</c:v>
                </c:pt>
                <c:pt idx="2">
                  <c:v>Thumka</c:v>
                </c:pt>
              </c:strCache>
            </c:strRef>
          </c:cat>
          <c:val>
            <c:numRef>
              <c:f>Sheet3!$K$24:$M$24</c:f>
              <c:numCache>
                <c:formatCode>General</c:formatCode>
                <c:ptCount val="3"/>
                <c:pt idx="0">
                  <c:v>236.07</c:v>
                </c:pt>
                <c:pt idx="1">
                  <c:v>64.77</c:v>
                </c:pt>
                <c:pt idx="2">
                  <c:v>161.86000000000001</c:v>
                </c:pt>
              </c:numCache>
            </c:numRef>
          </c:val>
        </c:ser>
        <c:ser>
          <c:idx val="3"/>
          <c:order val="3"/>
          <c:tx>
            <c:strRef>
              <c:f>Sheet3!$J$25</c:f>
              <c:strCache>
                <c:ptCount val="1"/>
                <c:pt idx="0">
                  <c:v>T 4</c:v>
                </c:pt>
              </c:strCache>
            </c:strRef>
          </c:tx>
          <c:invertIfNegative val="0"/>
          <c:errBars>
            <c:errBarType val="both"/>
            <c:errValType val="cust"/>
            <c:noEndCap val="0"/>
            <c:plus>
              <c:numRef>
                <c:f>Sheet3!$K$30:$M$30</c:f>
                <c:numCache>
                  <c:formatCode>General</c:formatCode>
                  <c:ptCount val="3"/>
                  <c:pt idx="0">
                    <c:v>55.451780999999997</c:v>
                  </c:pt>
                  <c:pt idx="1">
                    <c:v>59.925565400000011</c:v>
                  </c:pt>
                  <c:pt idx="2">
                    <c:v>59.925565400000011</c:v>
                  </c:pt>
                </c:numCache>
              </c:numRef>
            </c:plus>
            <c:minus>
              <c:numRef>
                <c:f>Sheet3!$K$30:$M$30</c:f>
                <c:numCache>
                  <c:formatCode>General</c:formatCode>
                  <c:ptCount val="3"/>
                  <c:pt idx="0">
                    <c:v>55.451780999999997</c:v>
                  </c:pt>
                  <c:pt idx="1">
                    <c:v>59.925565400000011</c:v>
                  </c:pt>
                  <c:pt idx="2">
                    <c:v>59.925565400000011</c:v>
                  </c:pt>
                </c:numCache>
              </c:numRef>
            </c:minus>
            <c:spPr>
              <a:ln w="22225"/>
            </c:spPr>
          </c:errBars>
          <c:cat>
            <c:strRef>
              <c:f>Sheet3!$K$21:$M$21</c:f>
              <c:strCache>
                <c:ptCount val="3"/>
                <c:pt idx="0">
                  <c:v>Hyakrang</c:v>
                </c:pt>
                <c:pt idx="1">
                  <c:v>Kholagaun</c:v>
                </c:pt>
                <c:pt idx="2">
                  <c:v>Thumka</c:v>
                </c:pt>
              </c:strCache>
            </c:strRef>
          </c:cat>
          <c:val>
            <c:numRef>
              <c:f>Sheet3!$K$25:$M$25</c:f>
              <c:numCache>
                <c:formatCode>General</c:formatCode>
                <c:ptCount val="3"/>
                <c:pt idx="0">
                  <c:v>203</c:v>
                </c:pt>
                <c:pt idx="1">
                  <c:v>54.37</c:v>
                </c:pt>
                <c:pt idx="2">
                  <c:v>152.57</c:v>
                </c:pt>
              </c:numCache>
            </c:numRef>
          </c:val>
        </c:ser>
        <c:dLbls>
          <c:showLegendKey val="0"/>
          <c:showVal val="0"/>
          <c:showCatName val="0"/>
          <c:showSerName val="0"/>
          <c:showPercent val="0"/>
          <c:showBubbleSize val="0"/>
        </c:dLbls>
        <c:gapWidth val="300"/>
        <c:axId val="150555648"/>
        <c:axId val="150557824"/>
      </c:barChart>
      <c:catAx>
        <c:axId val="150555648"/>
        <c:scaling>
          <c:orientation val="minMax"/>
        </c:scaling>
        <c:delete val="0"/>
        <c:axPos val="b"/>
        <c:title>
          <c:tx>
            <c:rich>
              <a:bodyPr/>
              <a:lstStyle/>
              <a:p>
                <a:pPr>
                  <a:defRPr sz="2000"/>
                </a:pPr>
                <a:r>
                  <a:rPr lang="en-US" sz="2000"/>
                  <a:t>village</a:t>
                </a:r>
              </a:p>
            </c:rich>
          </c:tx>
          <c:layout/>
          <c:overlay val="0"/>
        </c:title>
        <c:majorTickMark val="none"/>
        <c:minorTickMark val="none"/>
        <c:tickLblPos val="nextTo"/>
        <c:txPr>
          <a:bodyPr/>
          <a:lstStyle/>
          <a:p>
            <a:pPr>
              <a:defRPr sz="2000" b="1"/>
            </a:pPr>
            <a:endParaRPr lang="en-US"/>
          </a:p>
        </c:txPr>
        <c:crossAx val="150557824"/>
        <c:crosses val="autoZero"/>
        <c:auto val="1"/>
        <c:lblAlgn val="ctr"/>
        <c:lblOffset val="100"/>
        <c:noMultiLvlLbl val="0"/>
      </c:catAx>
      <c:valAx>
        <c:axId val="150557824"/>
        <c:scaling>
          <c:orientation val="minMax"/>
          <c:min val="0"/>
        </c:scaling>
        <c:delete val="0"/>
        <c:axPos val="l"/>
        <c:minorGridlines>
          <c:spPr>
            <a:ln>
              <a:noFill/>
            </a:ln>
          </c:spPr>
        </c:minorGridlines>
        <c:title>
          <c:tx>
            <c:rich>
              <a:bodyPr/>
              <a:lstStyle/>
              <a:p>
                <a:pPr>
                  <a:defRPr sz="2000"/>
                </a:pPr>
                <a:r>
                  <a:rPr lang="en-US" sz="2000" dirty="0" smtClean="0"/>
                  <a:t>Kg/ha</a:t>
                </a:r>
                <a:endParaRPr lang="en-US" sz="2000" dirty="0"/>
              </a:p>
            </c:rich>
          </c:tx>
          <c:layout>
            <c:manualLayout>
              <c:xMode val="edge"/>
              <c:yMode val="edge"/>
              <c:x val="0"/>
              <c:y val="0.37454928925634534"/>
            </c:manualLayout>
          </c:layout>
          <c:overlay val="0"/>
        </c:title>
        <c:numFmt formatCode="#,##0" sourceLinked="0"/>
        <c:majorTickMark val="out"/>
        <c:minorTickMark val="none"/>
        <c:tickLblPos val="nextTo"/>
        <c:txPr>
          <a:bodyPr/>
          <a:lstStyle/>
          <a:p>
            <a:pPr>
              <a:defRPr sz="2000"/>
            </a:pPr>
            <a:endParaRPr lang="en-US"/>
          </a:p>
        </c:txPr>
        <c:crossAx val="150555648"/>
        <c:crosses val="autoZero"/>
        <c:crossBetween val="between"/>
      </c:valAx>
    </c:plotArea>
    <c:legend>
      <c:legendPos val="b"/>
      <c:layout>
        <c:manualLayout>
          <c:xMode val="edge"/>
          <c:yMode val="edge"/>
          <c:x val="8.3030480087426875E-2"/>
          <c:y val="0.90702362130033687"/>
          <c:w val="0.40181523975271327"/>
          <c:h val="9.2976450860309146E-2"/>
        </c:manualLayout>
      </c:layout>
      <c:overlay val="0"/>
      <c:txPr>
        <a:bodyPr/>
        <a:lstStyle/>
        <a:p>
          <a:pPr>
            <a:defRPr sz="2000"/>
          </a:pPr>
          <a:endParaRPr lang="en-US"/>
        </a:p>
      </c:txPr>
    </c:legend>
    <c:plotVisOnly val="1"/>
    <c:dispBlanksAs val="gap"/>
    <c:showDLblsOverMax val="0"/>
  </c:chart>
  <c:spPr>
    <a:ln>
      <a:solidFill>
        <a:schemeClr val="tx1">
          <a:tint val="75000"/>
          <a:shade val="95000"/>
          <a:satMod val="105000"/>
        </a:schemeClr>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dirty="0"/>
              <a:t>Field Carbohydrate Yield (Kg/ha )</a:t>
            </a:r>
            <a:r>
              <a:rPr lang="en-US" sz="2400" baseline="0" dirty="0"/>
              <a:t>(with 95% CI error bar)</a:t>
            </a:r>
            <a:endParaRPr lang="en-US" sz="2400" dirty="0"/>
          </a:p>
        </c:rich>
      </c:tx>
      <c:layout>
        <c:manualLayout>
          <c:xMode val="edge"/>
          <c:yMode val="edge"/>
          <c:x val="0.20921594873932983"/>
          <c:y val="7.6172745391698852E-3"/>
        </c:manualLayout>
      </c:layout>
      <c:overlay val="0"/>
    </c:title>
    <c:autoTitleDeleted val="0"/>
    <c:plotArea>
      <c:layout>
        <c:manualLayout>
          <c:layoutTarget val="inner"/>
          <c:xMode val="edge"/>
          <c:yMode val="edge"/>
          <c:x val="0.16199042972633237"/>
          <c:y val="0.10804340303871494"/>
          <c:w val="0.83701650459361809"/>
          <c:h val="0.699541456342338"/>
        </c:manualLayout>
      </c:layout>
      <c:barChart>
        <c:barDir val="col"/>
        <c:grouping val="clustered"/>
        <c:varyColors val="0"/>
        <c:ser>
          <c:idx val="0"/>
          <c:order val="0"/>
          <c:tx>
            <c:strRef>
              <c:f>Sheet3!$J$38</c:f>
              <c:strCache>
                <c:ptCount val="1"/>
                <c:pt idx="0">
                  <c:v>T 1</c:v>
                </c:pt>
              </c:strCache>
            </c:strRef>
          </c:tx>
          <c:invertIfNegative val="0"/>
          <c:errBars>
            <c:errBarType val="both"/>
            <c:errValType val="cust"/>
            <c:noEndCap val="0"/>
            <c:plus>
              <c:numRef>
                <c:f>Sheet3!$K$43:$M$43</c:f>
                <c:numCache>
                  <c:formatCode>General</c:formatCode>
                  <c:ptCount val="3"/>
                  <c:pt idx="0">
                    <c:v>180.19039500000002</c:v>
                  </c:pt>
                  <c:pt idx="1">
                    <c:v>208.15750459999998</c:v>
                  </c:pt>
                  <c:pt idx="2">
                    <c:v>194.7249324</c:v>
                  </c:pt>
                </c:numCache>
              </c:numRef>
            </c:plus>
            <c:minus>
              <c:numRef>
                <c:f>Sheet3!$K$43:$M$43</c:f>
                <c:numCache>
                  <c:formatCode>General</c:formatCode>
                  <c:ptCount val="3"/>
                  <c:pt idx="0">
                    <c:v>180.19039500000002</c:v>
                  </c:pt>
                  <c:pt idx="1">
                    <c:v>208.15750459999998</c:v>
                  </c:pt>
                  <c:pt idx="2">
                    <c:v>194.7249324</c:v>
                  </c:pt>
                </c:numCache>
              </c:numRef>
            </c:minus>
            <c:spPr>
              <a:ln w="22225"/>
            </c:spPr>
          </c:errBars>
          <c:cat>
            <c:strRef>
              <c:f>Sheet3!$K$37:$M$37</c:f>
              <c:strCache>
                <c:ptCount val="3"/>
                <c:pt idx="0">
                  <c:v>Hyakrang</c:v>
                </c:pt>
                <c:pt idx="1">
                  <c:v>Kholagaun</c:v>
                </c:pt>
                <c:pt idx="2">
                  <c:v>Thumka</c:v>
                </c:pt>
              </c:strCache>
            </c:strRef>
          </c:cat>
          <c:val>
            <c:numRef>
              <c:f>Sheet3!$K$38:$M$38</c:f>
              <c:numCache>
                <c:formatCode>General</c:formatCode>
                <c:ptCount val="3"/>
                <c:pt idx="0">
                  <c:v>939.8</c:v>
                </c:pt>
                <c:pt idx="1">
                  <c:v>341.4</c:v>
                </c:pt>
                <c:pt idx="2">
                  <c:v>616.70000000000005</c:v>
                </c:pt>
              </c:numCache>
            </c:numRef>
          </c:val>
        </c:ser>
        <c:ser>
          <c:idx val="1"/>
          <c:order val="1"/>
          <c:tx>
            <c:strRef>
              <c:f>Sheet3!$J$39</c:f>
              <c:strCache>
                <c:ptCount val="1"/>
                <c:pt idx="0">
                  <c:v>T 2</c:v>
                </c:pt>
              </c:strCache>
            </c:strRef>
          </c:tx>
          <c:invertIfNegative val="0"/>
          <c:errBars>
            <c:errBarType val="both"/>
            <c:errValType val="cust"/>
            <c:noEndCap val="0"/>
            <c:plus>
              <c:numRef>
                <c:f>Sheet3!$K$44:$M$44</c:f>
                <c:numCache>
                  <c:formatCode>General</c:formatCode>
                  <c:ptCount val="3"/>
                  <c:pt idx="0">
                    <c:v>180.19039500000002</c:v>
                  </c:pt>
                  <c:pt idx="1">
                    <c:v>224.84875440000002</c:v>
                  </c:pt>
                  <c:pt idx="2">
                    <c:v>194.7249324</c:v>
                  </c:pt>
                </c:numCache>
              </c:numRef>
            </c:plus>
            <c:minus>
              <c:numRef>
                <c:f>Sheet3!$K$44:$M$44</c:f>
                <c:numCache>
                  <c:formatCode>General</c:formatCode>
                  <c:ptCount val="3"/>
                  <c:pt idx="0">
                    <c:v>180.19039500000002</c:v>
                  </c:pt>
                  <c:pt idx="1">
                    <c:v>224.84875440000002</c:v>
                  </c:pt>
                  <c:pt idx="2">
                    <c:v>194.7249324</c:v>
                  </c:pt>
                </c:numCache>
              </c:numRef>
            </c:minus>
            <c:spPr>
              <a:ln w="22225"/>
            </c:spPr>
          </c:errBars>
          <c:cat>
            <c:strRef>
              <c:f>Sheet3!$K$37:$M$37</c:f>
              <c:strCache>
                <c:ptCount val="3"/>
                <c:pt idx="0">
                  <c:v>Hyakrang</c:v>
                </c:pt>
                <c:pt idx="1">
                  <c:v>Kholagaun</c:v>
                </c:pt>
                <c:pt idx="2">
                  <c:v>Thumka</c:v>
                </c:pt>
              </c:strCache>
            </c:strRef>
          </c:cat>
          <c:val>
            <c:numRef>
              <c:f>Sheet3!$K$39:$M$39</c:f>
              <c:numCache>
                <c:formatCode>General</c:formatCode>
                <c:ptCount val="3"/>
                <c:pt idx="0">
                  <c:v>721</c:v>
                </c:pt>
                <c:pt idx="1">
                  <c:v>193.3</c:v>
                </c:pt>
                <c:pt idx="2">
                  <c:v>440</c:v>
                </c:pt>
              </c:numCache>
            </c:numRef>
          </c:val>
        </c:ser>
        <c:ser>
          <c:idx val="2"/>
          <c:order val="2"/>
          <c:tx>
            <c:strRef>
              <c:f>Sheet3!$J$40</c:f>
              <c:strCache>
                <c:ptCount val="1"/>
                <c:pt idx="0">
                  <c:v>T 3</c:v>
                </c:pt>
              </c:strCache>
            </c:strRef>
          </c:tx>
          <c:invertIfNegative val="0"/>
          <c:errBars>
            <c:errBarType val="both"/>
            <c:errValType val="cust"/>
            <c:noEndCap val="0"/>
            <c:plus>
              <c:numRef>
                <c:f>Sheet3!$K$45:$M$45</c:f>
                <c:numCache>
                  <c:formatCode>General</c:formatCode>
                  <c:ptCount val="3"/>
                  <c:pt idx="0">
                    <c:v>180.19039500000002</c:v>
                  </c:pt>
                  <c:pt idx="1">
                    <c:v>208.15750459999998</c:v>
                  </c:pt>
                  <c:pt idx="2">
                    <c:v>194.7249324</c:v>
                  </c:pt>
                </c:numCache>
              </c:numRef>
            </c:plus>
            <c:minus>
              <c:numRef>
                <c:f>Sheet3!$K$45:$M$45</c:f>
                <c:numCache>
                  <c:formatCode>General</c:formatCode>
                  <c:ptCount val="3"/>
                  <c:pt idx="0">
                    <c:v>180.19039500000002</c:v>
                  </c:pt>
                  <c:pt idx="1">
                    <c:v>208.15750459999998</c:v>
                  </c:pt>
                  <c:pt idx="2">
                    <c:v>194.7249324</c:v>
                  </c:pt>
                </c:numCache>
              </c:numRef>
            </c:minus>
            <c:spPr>
              <a:ln w="22225"/>
            </c:spPr>
          </c:errBars>
          <c:cat>
            <c:strRef>
              <c:f>Sheet3!$K$37:$M$37</c:f>
              <c:strCache>
                <c:ptCount val="3"/>
                <c:pt idx="0">
                  <c:v>Hyakrang</c:v>
                </c:pt>
                <c:pt idx="1">
                  <c:v>Kholagaun</c:v>
                </c:pt>
                <c:pt idx="2">
                  <c:v>Thumka</c:v>
                </c:pt>
              </c:strCache>
            </c:strRef>
          </c:cat>
          <c:val>
            <c:numRef>
              <c:f>Sheet3!$K$40:$M$40</c:f>
              <c:numCache>
                <c:formatCode>General</c:formatCode>
                <c:ptCount val="3"/>
                <c:pt idx="0">
                  <c:v>987</c:v>
                </c:pt>
                <c:pt idx="1">
                  <c:v>278.8</c:v>
                </c:pt>
                <c:pt idx="2">
                  <c:v>649.20000000000005</c:v>
                </c:pt>
              </c:numCache>
            </c:numRef>
          </c:val>
        </c:ser>
        <c:ser>
          <c:idx val="3"/>
          <c:order val="3"/>
          <c:tx>
            <c:strRef>
              <c:f>Sheet3!$J$41</c:f>
              <c:strCache>
                <c:ptCount val="1"/>
                <c:pt idx="0">
                  <c:v>T 4</c:v>
                </c:pt>
              </c:strCache>
            </c:strRef>
          </c:tx>
          <c:invertIfNegative val="0"/>
          <c:errBars>
            <c:errBarType val="both"/>
            <c:errValType val="cust"/>
            <c:noEndCap val="0"/>
            <c:plus>
              <c:numRef>
                <c:f>Sheet3!$K$46:$M$46</c:f>
                <c:numCache>
                  <c:formatCode>General</c:formatCode>
                  <c:ptCount val="3"/>
                  <c:pt idx="0">
                    <c:v>180.19039500000002</c:v>
                  </c:pt>
                  <c:pt idx="1">
                    <c:v>194.7249324</c:v>
                  </c:pt>
                  <c:pt idx="2">
                    <c:v>194.7249324</c:v>
                  </c:pt>
                </c:numCache>
              </c:numRef>
            </c:plus>
            <c:minus>
              <c:numRef>
                <c:f>Sheet3!$K$46:$M$46</c:f>
                <c:numCache>
                  <c:formatCode>General</c:formatCode>
                  <c:ptCount val="3"/>
                  <c:pt idx="0">
                    <c:v>180.19039500000002</c:v>
                  </c:pt>
                  <c:pt idx="1">
                    <c:v>194.7249324</c:v>
                  </c:pt>
                  <c:pt idx="2">
                    <c:v>194.7249324</c:v>
                  </c:pt>
                </c:numCache>
              </c:numRef>
            </c:minus>
            <c:spPr>
              <a:ln w="22225"/>
            </c:spPr>
          </c:errBars>
          <c:cat>
            <c:strRef>
              <c:f>Sheet3!$K$37:$M$37</c:f>
              <c:strCache>
                <c:ptCount val="3"/>
                <c:pt idx="0">
                  <c:v>Hyakrang</c:v>
                </c:pt>
                <c:pt idx="1">
                  <c:v>Kholagaun</c:v>
                </c:pt>
                <c:pt idx="2">
                  <c:v>Thumka</c:v>
                </c:pt>
              </c:strCache>
            </c:strRef>
          </c:cat>
          <c:val>
            <c:numRef>
              <c:f>Sheet3!$K$41:$M$41</c:f>
              <c:numCache>
                <c:formatCode>General</c:formatCode>
                <c:ptCount val="3"/>
                <c:pt idx="0">
                  <c:v>800.7</c:v>
                </c:pt>
                <c:pt idx="1">
                  <c:v>245.2</c:v>
                </c:pt>
                <c:pt idx="2">
                  <c:v>606.79999999999995</c:v>
                </c:pt>
              </c:numCache>
            </c:numRef>
          </c:val>
        </c:ser>
        <c:dLbls>
          <c:showLegendKey val="0"/>
          <c:showVal val="0"/>
          <c:showCatName val="0"/>
          <c:showSerName val="0"/>
          <c:showPercent val="0"/>
          <c:showBubbleSize val="0"/>
        </c:dLbls>
        <c:gapWidth val="300"/>
        <c:axId val="150590976"/>
        <c:axId val="150592896"/>
      </c:barChart>
      <c:catAx>
        <c:axId val="150590976"/>
        <c:scaling>
          <c:orientation val="minMax"/>
        </c:scaling>
        <c:delete val="0"/>
        <c:axPos val="b"/>
        <c:title>
          <c:tx>
            <c:rich>
              <a:bodyPr/>
              <a:lstStyle/>
              <a:p>
                <a:pPr>
                  <a:defRPr sz="2000"/>
                </a:pPr>
                <a:r>
                  <a:rPr lang="en-US" sz="2000"/>
                  <a:t>village</a:t>
                </a:r>
              </a:p>
            </c:rich>
          </c:tx>
          <c:layout/>
          <c:overlay val="0"/>
        </c:title>
        <c:majorTickMark val="none"/>
        <c:minorTickMark val="none"/>
        <c:tickLblPos val="nextTo"/>
        <c:txPr>
          <a:bodyPr/>
          <a:lstStyle/>
          <a:p>
            <a:pPr>
              <a:defRPr sz="2000" b="1"/>
            </a:pPr>
            <a:endParaRPr lang="en-US"/>
          </a:p>
        </c:txPr>
        <c:crossAx val="150592896"/>
        <c:crosses val="autoZero"/>
        <c:auto val="1"/>
        <c:lblAlgn val="ctr"/>
        <c:lblOffset val="100"/>
        <c:noMultiLvlLbl val="0"/>
      </c:catAx>
      <c:valAx>
        <c:axId val="150592896"/>
        <c:scaling>
          <c:orientation val="minMax"/>
          <c:min val="0"/>
        </c:scaling>
        <c:delete val="0"/>
        <c:axPos val="l"/>
        <c:minorGridlines>
          <c:spPr>
            <a:ln>
              <a:noFill/>
            </a:ln>
          </c:spPr>
        </c:minorGridlines>
        <c:title>
          <c:tx>
            <c:rich>
              <a:bodyPr/>
              <a:lstStyle/>
              <a:p>
                <a:pPr>
                  <a:defRPr sz="2000"/>
                </a:pPr>
                <a:r>
                  <a:rPr lang="en-US" sz="2000"/>
                  <a:t>kg/ha</a:t>
                </a:r>
              </a:p>
            </c:rich>
          </c:tx>
          <c:layout>
            <c:manualLayout>
              <c:xMode val="edge"/>
              <c:yMode val="edge"/>
              <c:x val="5.4966625064125209E-4"/>
              <c:y val="0.41756221839558832"/>
            </c:manualLayout>
          </c:layout>
          <c:overlay val="0"/>
        </c:title>
        <c:numFmt formatCode="#,##0" sourceLinked="0"/>
        <c:majorTickMark val="out"/>
        <c:minorTickMark val="none"/>
        <c:tickLblPos val="nextTo"/>
        <c:txPr>
          <a:bodyPr/>
          <a:lstStyle/>
          <a:p>
            <a:pPr>
              <a:defRPr sz="2000"/>
            </a:pPr>
            <a:endParaRPr lang="en-US"/>
          </a:p>
        </c:txPr>
        <c:crossAx val="150590976"/>
        <c:crosses val="autoZero"/>
        <c:crossBetween val="between"/>
      </c:valAx>
    </c:plotArea>
    <c:legend>
      <c:legendPos val="b"/>
      <c:layout>
        <c:manualLayout>
          <c:xMode val="edge"/>
          <c:yMode val="edge"/>
          <c:x val="0.12362900151217836"/>
          <c:y val="0.91628282361265345"/>
          <c:w val="0.38052084842650469"/>
          <c:h val="8.3717191601049887E-2"/>
        </c:manualLayout>
      </c:layout>
      <c:overlay val="0"/>
      <c:txPr>
        <a:bodyPr/>
        <a:lstStyle/>
        <a:p>
          <a:pPr>
            <a:defRPr sz="2000" b="0"/>
          </a:pPr>
          <a:endParaRPr lang="en-US"/>
        </a:p>
      </c:txPr>
    </c:legend>
    <c:plotVisOnly val="1"/>
    <c:dispBlanksAs val="gap"/>
    <c:showDLblsOverMax val="0"/>
  </c:chart>
  <c:spPr>
    <a:ln>
      <a:solidFill>
        <a:schemeClr val="tx1">
          <a:tint val="75000"/>
          <a:shade val="95000"/>
          <a:satMod val="105000"/>
        </a:schemeClr>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a:t>Maize,</a:t>
            </a:r>
            <a:r>
              <a:rPr lang="en-US" sz="2400" baseline="0"/>
              <a:t> Millet and Cowpea </a:t>
            </a:r>
            <a:r>
              <a:rPr lang="en-US" sz="2400"/>
              <a:t>yield (tons/ha) with 95% CI</a:t>
            </a:r>
          </a:p>
        </c:rich>
      </c:tx>
      <c:layout/>
      <c:overlay val="0"/>
    </c:title>
    <c:autoTitleDeleted val="0"/>
    <c:plotArea>
      <c:layout/>
      <c:barChart>
        <c:barDir val="col"/>
        <c:grouping val="clustered"/>
        <c:varyColors val="0"/>
        <c:ser>
          <c:idx val="0"/>
          <c:order val="0"/>
          <c:tx>
            <c:strRef>
              <c:f>Sheet2!$E$54</c:f>
              <c:strCache>
                <c:ptCount val="1"/>
                <c:pt idx="0">
                  <c:v>Hyakrang</c:v>
                </c:pt>
              </c:strCache>
            </c:strRef>
          </c:tx>
          <c:spPr>
            <a:gradFill>
              <a:gsLst>
                <a:gs pos="0">
                  <a:srgbClr val="000000"/>
                </a:gs>
                <a:gs pos="20000">
                  <a:srgbClr val="000040"/>
                </a:gs>
                <a:gs pos="50000">
                  <a:srgbClr val="400040"/>
                </a:gs>
                <a:gs pos="75000">
                  <a:srgbClr val="8F0040"/>
                </a:gs>
                <a:gs pos="89999">
                  <a:srgbClr val="F27300"/>
                </a:gs>
                <a:gs pos="100000">
                  <a:srgbClr val="FFBF00"/>
                </a:gs>
              </a:gsLst>
              <a:path path="circle">
                <a:fillToRect t="100000" r="100000"/>
              </a:path>
            </a:gradFill>
            <a:ln>
              <a:solidFill>
                <a:prstClr val="black">
                  <a:lumMod val="85000"/>
                  <a:lumOff val="15000"/>
                </a:prstClr>
              </a:solidFill>
            </a:ln>
          </c:spPr>
          <c:invertIfNegative val="0"/>
          <c:errBars>
            <c:errBarType val="both"/>
            <c:errValType val="cust"/>
            <c:noEndCap val="0"/>
            <c:plus>
              <c:numRef>
                <c:f>Sheet2!$I$54:$K$54</c:f>
                <c:numCache>
                  <c:formatCode>General</c:formatCode>
                  <c:ptCount val="3"/>
                  <c:pt idx="0">
                    <c:v>0.11918226780000001</c:v>
                  </c:pt>
                  <c:pt idx="1">
                    <c:v>0.17596921650000003</c:v>
                  </c:pt>
                  <c:pt idx="2">
                    <c:v>0.29343699000000001</c:v>
                  </c:pt>
                </c:numCache>
              </c:numRef>
            </c:plus>
            <c:minus>
              <c:numRef>
                <c:f>Sheet2!$I$54:$K$54</c:f>
                <c:numCache>
                  <c:formatCode>General</c:formatCode>
                  <c:ptCount val="3"/>
                  <c:pt idx="0">
                    <c:v>0.11918226780000001</c:v>
                  </c:pt>
                  <c:pt idx="1">
                    <c:v>0.17596921650000003</c:v>
                  </c:pt>
                  <c:pt idx="2">
                    <c:v>0.29343699000000001</c:v>
                  </c:pt>
                </c:numCache>
              </c:numRef>
            </c:minus>
            <c:spPr>
              <a:ln w="22225"/>
            </c:spPr>
          </c:errBars>
          <c:cat>
            <c:strRef>
              <c:f>Sheet2!$F$53:$H$53</c:f>
              <c:strCache>
                <c:ptCount val="3"/>
                <c:pt idx="0">
                  <c:v>Maize T/ha</c:v>
                </c:pt>
                <c:pt idx="1">
                  <c:v>Millet T/ha</c:v>
                </c:pt>
                <c:pt idx="2">
                  <c:v>Cowpea T/ha</c:v>
                </c:pt>
              </c:strCache>
            </c:strRef>
          </c:cat>
          <c:val>
            <c:numRef>
              <c:f>Sheet2!$F$54:$H$54</c:f>
              <c:numCache>
                <c:formatCode>General</c:formatCode>
                <c:ptCount val="3"/>
                <c:pt idx="0">
                  <c:v>1.3683000000000001</c:v>
                </c:pt>
                <c:pt idx="1">
                  <c:v>1.0564</c:v>
                </c:pt>
                <c:pt idx="2">
                  <c:v>0.94</c:v>
                </c:pt>
              </c:numCache>
            </c:numRef>
          </c:val>
        </c:ser>
        <c:ser>
          <c:idx val="1"/>
          <c:order val="1"/>
          <c:tx>
            <c:strRef>
              <c:f>Sheet2!$E$55</c:f>
              <c:strCache>
                <c:ptCount val="1"/>
                <c:pt idx="0">
                  <c:v>Kholagaun</c:v>
                </c:pt>
              </c:strCache>
            </c:strRef>
          </c:tx>
          <c:spPr>
            <a:gradFill flip="none" rotWithShape="1">
              <a:gsLst>
                <a:gs pos="0">
                  <a:srgbClr val="03D4A8"/>
                </a:gs>
                <a:gs pos="25000">
                  <a:srgbClr val="21D6E0"/>
                </a:gs>
                <a:gs pos="75000">
                  <a:srgbClr val="0087E6"/>
                </a:gs>
                <a:gs pos="100000">
                  <a:srgbClr val="005CBF"/>
                </a:gs>
              </a:gsLst>
              <a:lin ang="16200000" scaled="1"/>
              <a:tileRect/>
            </a:gradFill>
            <a:ln>
              <a:solidFill>
                <a:prstClr val="black">
                  <a:lumMod val="85000"/>
                  <a:lumOff val="15000"/>
                </a:prstClr>
              </a:solidFill>
            </a:ln>
          </c:spPr>
          <c:invertIfNegative val="0"/>
          <c:errBars>
            <c:errBarType val="both"/>
            <c:errValType val="cust"/>
            <c:noEndCap val="0"/>
            <c:plus>
              <c:numRef>
                <c:f>Sheet2!$I$55:$K$55</c:f>
                <c:numCache>
                  <c:formatCode>General</c:formatCode>
                  <c:ptCount val="3"/>
                  <c:pt idx="0">
                    <c:v>0.12684185119999999</c:v>
                  </c:pt>
                  <c:pt idx="1">
                    <c:v>0.20850321399999999</c:v>
                  </c:pt>
                  <c:pt idx="2">
                    <c:v>0.36603285600000002</c:v>
                  </c:pt>
                </c:numCache>
              </c:numRef>
            </c:plus>
            <c:minus>
              <c:numRef>
                <c:f>Sheet2!$I$55:$K$55</c:f>
                <c:numCache>
                  <c:formatCode>General</c:formatCode>
                  <c:ptCount val="3"/>
                  <c:pt idx="0">
                    <c:v>0.12684185119999999</c:v>
                  </c:pt>
                  <c:pt idx="1">
                    <c:v>0.20850321399999999</c:v>
                  </c:pt>
                  <c:pt idx="2">
                    <c:v>0.36603285600000002</c:v>
                  </c:pt>
                </c:numCache>
              </c:numRef>
            </c:minus>
            <c:spPr>
              <a:ln w="22225"/>
            </c:spPr>
          </c:errBars>
          <c:cat>
            <c:strRef>
              <c:f>Sheet2!$F$53:$H$53</c:f>
              <c:strCache>
                <c:ptCount val="3"/>
                <c:pt idx="0">
                  <c:v>Maize T/ha</c:v>
                </c:pt>
                <c:pt idx="1">
                  <c:v>Millet T/ha</c:v>
                </c:pt>
                <c:pt idx="2">
                  <c:v>Cowpea T/ha</c:v>
                </c:pt>
              </c:strCache>
            </c:strRef>
          </c:cat>
          <c:val>
            <c:numRef>
              <c:f>Sheet2!$F$55:$H$55</c:f>
              <c:numCache>
                <c:formatCode>General</c:formatCode>
                <c:ptCount val="3"/>
                <c:pt idx="0">
                  <c:v>0.89480000000000004</c:v>
                </c:pt>
                <c:pt idx="1">
                  <c:v>0.45650000000000002</c:v>
                </c:pt>
                <c:pt idx="2">
                  <c:v>0.54979999999999996</c:v>
                </c:pt>
              </c:numCache>
            </c:numRef>
          </c:val>
        </c:ser>
        <c:ser>
          <c:idx val="2"/>
          <c:order val="2"/>
          <c:tx>
            <c:strRef>
              <c:f>Sheet2!$E$56</c:f>
              <c:strCache>
                <c:ptCount val="1"/>
                <c:pt idx="0">
                  <c:v>Thumka</c:v>
                </c:pt>
              </c:strCache>
            </c:strRef>
          </c:tx>
          <c:spPr>
            <a:gradFill flip="none" rotWithShape="1">
              <a:gsLst>
                <a:gs pos="0">
                  <a:srgbClr val="FFEFD1"/>
                </a:gs>
                <a:gs pos="64999">
                  <a:srgbClr val="F0EBD5"/>
                </a:gs>
                <a:gs pos="100000">
                  <a:srgbClr val="D1C39F"/>
                </a:gs>
              </a:gsLst>
              <a:lin ang="8100000" scaled="0"/>
              <a:tileRect/>
            </a:gradFill>
            <a:ln>
              <a:solidFill>
                <a:prstClr val="black">
                  <a:lumMod val="85000"/>
                  <a:lumOff val="15000"/>
                </a:prstClr>
              </a:solidFill>
            </a:ln>
          </c:spPr>
          <c:invertIfNegative val="0"/>
          <c:errBars>
            <c:errBarType val="both"/>
            <c:errValType val="cust"/>
            <c:noEndCap val="0"/>
            <c:plus>
              <c:numRef>
                <c:f>Sheet2!$I$56:$K$56</c:f>
                <c:numCache>
                  <c:formatCode>General</c:formatCode>
                  <c:ptCount val="3"/>
                  <c:pt idx="0">
                    <c:v>0.12684185119999999</c:v>
                  </c:pt>
                  <c:pt idx="1">
                    <c:v>0.19015899459999999</c:v>
                  </c:pt>
                  <c:pt idx="2">
                    <c:v>0.338940362</c:v>
                  </c:pt>
                </c:numCache>
              </c:numRef>
            </c:plus>
            <c:minus>
              <c:numRef>
                <c:f>Sheet2!$I$56:$K$56</c:f>
                <c:numCache>
                  <c:formatCode>General</c:formatCode>
                  <c:ptCount val="3"/>
                  <c:pt idx="0">
                    <c:v>0.12684185119999999</c:v>
                  </c:pt>
                  <c:pt idx="1">
                    <c:v>0.19015899459999999</c:v>
                  </c:pt>
                  <c:pt idx="2">
                    <c:v>0.338940362</c:v>
                  </c:pt>
                </c:numCache>
              </c:numRef>
            </c:minus>
            <c:spPr>
              <a:ln w="22225"/>
            </c:spPr>
          </c:errBars>
          <c:cat>
            <c:strRef>
              <c:f>Sheet2!$F$53:$H$53</c:f>
              <c:strCache>
                <c:ptCount val="3"/>
                <c:pt idx="0">
                  <c:v>Maize T/ha</c:v>
                </c:pt>
                <c:pt idx="1">
                  <c:v>Millet T/ha</c:v>
                </c:pt>
                <c:pt idx="2">
                  <c:v>Cowpea T/ha</c:v>
                </c:pt>
              </c:strCache>
            </c:strRef>
          </c:cat>
          <c:val>
            <c:numRef>
              <c:f>Sheet2!$F$56:$H$56</c:f>
              <c:numCache>
                <c:formatCode>General</c:formatCode>
                <c:ptCount val="3"/>
                <c:pt idx="0">
                  <c:v>1.135</c:v>
                </c:pt>
                <c:pt idx="1">
                  <c:v>0.82440000000000002</c:v>
                </c:pt>
                <c:pt idx="2">
                  <c:v>0.91020000000000001</c:v>
                </c:pt>
              </c:numCache>
            </c:numRef>
          </c:val>
        </c:ser>
        <c:ser>
          <c:idx val="3"/>
          <c:order val="3"/>
          <c:tx>
            <c:strRef>
              <c:f>Sheet2!$E$57</c:f>
              <c:strCache>
                <c:ptCount val="1"/>
                <c:pt idx="0">
                  <c:v>National average </c:v>
                </c:pt>
              </c:strCache>
            </c:strRef>
          </c:tx>
          <c:spPr>
            <a:gradFill>
              <a:gsLst>
                <a:gs pos="0">
                  <a:srgbClr val="000000"/>
                </a:gs>
                <a:gs pos="39999">
                  <a:srgbClr val="0A128C"/>
                </a:gs>
                <a:gs pos="70000">
                  <a:srgbClr val="181CC7"/>
                </a:gs>
                <a:gs pos="88000">
                  <a:srgbClr val="7005D4"/>
                </a:gs>
                <a:gs pos="100000">
                  <a:srgbClr val="8C3D91"/>
                </a:gs>
              </a:gsLst>
              <a:lin ang="8100000" scaled="0"/>
            </a:gradFill>
            <a:ln>
              <a:solidFill>
                <a:prstClr val="black">
                  <a:lumMod val="85000"/>
                  <a:lumOff val="15000"/>
                </a:prstClr>
              </a:solidFill>
            </a:ln>
          </c:spPr>
          <c:invertIfNegative val="0"/>
          <c:cat>
            <c:strRef>
              <c:f>Sheet2!$F$53:$H$53</c:f>
              <c:strCache>
                <c:ptCount val="3"/>
                <c:pt idx="0">
                  <c:v>Maize T/ha</c:v>
                </c:pt>
                <c:pt idx="1">
                  <c:v>Millet T/ha</c:v>
                </c:pt>
                <c:pt idx="2">
                  <c:v>Cowpea T/ha</c:v>
                </c:pt>
              </c:strCache>
            </c:strRef>
          </c:cat>
          <c:val>
            <c:numRef>
              <c:f>Sheet2!$F$57:$H$57</c:f>
              <c:numCache>
                <c:formatCode>General</c:formatCode>
                <c:ptCount val="3"/>
                <c:pt idx="0">
                  <c:v>2.2810000000000001</c:v>
                </c:pt>
                <c:pt idx="1">
                  <c:v>1.1200000000000001</c:v>
                </c:pt>
                <c:pt idx="2">
                  <c:v>0.95199999999999996</c:v>
                </c:pt>
              </c:numCache>
            </c:numRef>
          </c:val>
        </c:ser>
        <c:dLbls>
          <c:showLegendKey val="0"/>
          <c:showVal val="0"/>
          <c:showCatName val="0"/>
          <c:showSerName val="0"/>
          <c:showPercent val="0"/>
          <c:showBubbleSize val="0"/>
        </c:dLbls>
        <c:gapWidth val="150"/>
        <c:axId val="151826432"/>
        <c:axId val="151827968"/>
      </c:barChart>
      <c:catAx>
        <c:axId val="151826432"/>
        <c:scaling>
          <c:orientation val="minMax"/>
        </c:scaling>
        <c:delete val="0"/>
        <c:axPos val="b"/>
        <c:majorTickMark val="none"/>
        <c:minorTickMark val="none"/>
        <c:tickLblPos val="nextTo"/>
        <c:txPr>
          <a:bodyPr/>
          <a:lstStyle/>
          <a:p>
            <a:pPr>
              <a:defRPr sz="2000"/>
            </a:pPr>
            <a:endParaRPr lang="en-US"/>
          </a:p>
        </c:txPr>
        <c:crossAx val="151827968"/>
        <c:crosses val="autoZero"/>
        <c:auto val="1"/>
        <c:lblAlgn val="ctr"/>
        <c:lblOffset val="100"/>
        <c:noMultiLvlLbl val="0"/>
      </c:catAx>
      <c:valAx>
        <c:axId val="151827968"/>
        <c:scaling>
          <c:orientation val="minMax"/>
        </c:scaling>
        <c:delete val="0"/>
        <c:axPos val="l"/>
        <c:majorGridlines>
          <c:spPr>
            <a:ln w="3175">
              <a:solidFill>
                <a:schemeClr val="tx1">
                  <a:shade val="95000"/>
                  <a:satMod val="105000"/>
                </a:schemeClr>
              </a:solidFill>
              <a:prstDash val="sysDot"/>
            </a:ln>
          </c:spPr>
        </c:majorGridlines>
        <c:numFmt formatCode="General" sourceLinked="1"/>
        <c:majorTickMark val="none"/>
        <c:minorTickMark val="none"/>
        <c:tickLblPos val="nextTo"/>
        <c:txPr>
          <a:bodyPr/>
          <a:lstStyle/>
          <a:p>
            <a:pPr>
              <a:defRPr sz="2000"/>
            </a:pPr>
            <a:endParaRPr lang="en-US"/>
          </a:p>
        </c:txPr>
        <c:crossAx val="151826432"/>
        <c:crosses val="autoZero"/>
        <c:crossBetween val="between"/>
      </c:valAx>
    </c:plotArea>
    <c:legend>
      <c:legendPos val="b"/>
      <c:layout/>
      <c:overlay val="0"/>
      <c:txPr>
        <a:bodyPr/>
        <a:lstStyle/>
        <a:p>
          <a:pPr>
            <a:defRPr sz="2000"/>
          </a:pPr>
          <a:endParaRPr lang="en-US"/>
        </a:p>
      </c:txPr>
    </c:legend>
    <c:plotVisOnly val="1"/>
    <c:dispBlanksAs val="gap"/>
    <c:showDLblsOverMax val="0"/>
  </c:chart>
  <c:spPr>
    <a:noFill/>
    <a:ln>
      <a:solidFill>
        <a:schemeClr val="tx1">
          <a:lumMod val="85000"/>
          <a:lumOff val="15000"/>
        </a:schemeClr>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a:t>Revenue from second season</a:t>
            </a:r>
            <a:r>
              <a:rPr lang="en-US" sz="2400" baseline="0"/>
              <a:t> crop </a:t>
            </a:r>
            <a:r>
              <a:rPr lang="en-US" sz="2400"/>
              <a:t>(USD/ha )</a:t>
            </a:r>
            <a:r>
              <a:rPr lang="en-US" sz="2400" baseline="0"/>
              <a:t>(with 95% CI error bar)</a:t>
            </a:r>
            <a:endParaRPr lang="en-US" sz="2400"/>
          </a:p>
        </c:rich>
      </c:tx>
      <c:layout>
        <c:manualLayout>
          <c:xMode val="edge"/>
          <c:yMode val="edge"/>
          <c:x val="0.25365434234595613"/>
          <c:y val="1.8795379000677816E-2"/>
        </c:manualLayout>
      </c:layout>
      <c:overlay val="0"/>
    </c:title>
    <c:autoTitleDeleted val="0"/>
    <c:plotArea>
      <c:layout>
        <c:manualLayout>
          <c:layoutTarget val="inner"/>
          <c:xMode val="edge"/>
          <c:yMode val="edge"/>
          <c:x val="0.1857853036506856"/>
          <c:y val="0.12375277120843928"/>
          <c:w val="0.7800328825909334"/>
          <c:h val="0.69539516914361144"/>
        </c:manualLayout>
      </c:layout>
      <c:barChart>
        <c:barDir val="col"/>
        <c:grouping val="clustered"/>
        <c:varyColors val="0"/>
        <c:ser>
          <c:idx val="0"/>
          <c:order val="0"/>
          <c:tx>
            <c:strRef>
              <c:f>Sheet3!$J$51</c:f>
              <c:strCache>
                <c:ptCount val="1"/>
                <c:pt idx="0">
                  <c:v>T 1</c:v>
                </c:pt>
              </c:strCache>
            </c:strRef>
          </c:tx>
          <c:invertIfNegative val="0"/>
          <c:errBars>
            <c:errBarType val="both"/>
            <c:errValType val="cust"/>
            <c:noEndCap val="0"/>
            <c:plus>
              <c:numRef>
                <c:f>Sheet3!$K$56:$M$56</c:f>
                <c:numCache>
                  <c:formatCode>General</c:formatCode>
                  <c:ptCount val="3"/>
                  <c:pt idx="0">
                    <c:v>332.48753999999974</c:v>
                  </c:pt>
                  <c:pt idx="1">
                    <c:v>198.93090000000001</c:v>
                  </c:pt>
                  <c:pt idx="2">
                    <c:v>359.4018259999998</c:v>
                  </c:pt>
                </c:numCache>
              </c:numRef>
            </c:plus>
            <c:minus>
              <c:numRef>
                <c:f>Sheet3!$K$56:$M$56</c:f>
                <c:numCache>
                  <c:formatCode>General</c:formatCode>
                  <c:ptCount val="3"/>
                  <c:pt idx="0">
                    <c:v>332.48753999999974</c:v>
                  </c:pt>
                  <c:pt idx="1">
                    <c:v>198.93090000000001</c:v>
                  </c:pt>
                  <c:pt idx="2">
                    <c:v>359.4018259999998</c:v>
                  </c:pt>
                </c:numCache>
              </c:numRef>
            </c:minus>
            <c:spPr>
              <a:ln w="22225"/>
            </c:spPr>
          </c:errBars>
          <c:cat>
            <c:strRef>
              <c:f>Sheet3!$K$50:$M$50</c:f>
              <c:strCache>
                <c:ptCount val="3"/>
                <c:pt idx="0">
                  <c:v>Hyakrang</c:v>
                </c:pt>
                <c:pt idx="1">
                  <c:v>Kholagaun</c:v>
                </c:pt>
                <c:pt idx="2">
                  <c:v>Thumka</c:v>
                </c:pt>
              </c:strCache>
            </c:strRef>
          </c:cat>
          <c:val>
            <c:numRef>
              <c:f>Sheet3!$K$51:$M$51</c:f>
              <c:numCache>
                <c:formatCode>General</c:formatCode>
                <c:ptCount val="3"/>
                <c:pt idx="0">
                  <c:v>586.29999999999995</c:v>
                </c:pt>
                <c:pt idx="1">
                  <c:v>213</c:v>
                </c:pt>
                <c:pt idx="2">
                  <c:v>384.7</c:v>
                </c:pt>
              </c:numCache>
            </c:numRef>
          </c:val>
        </c:ser>
        <c:ser>
          <c:idx val="1"/>
          <c:order val="1"/>
          <c:tx>
            <c:strRef>
              <c:f>Sheet3!$J$52</c:f>
              <c:strCache>
                <c:ptCount val="1"/>
                <c:pt idx="0">
                  <c:v>T 2</c:v>
                </c:pt>
              </c:strCache>
            </c:strRef>
          </c:tx>
          <c:invertIfNegative val="0"/>
          <c:errBars>
            <c:errBarType val="both"/>
            <c:errValType val="cust"/>
            <c:noEndCap val="0"/>
            <c:plus>
              <c:numRef>
                <c:f>Sheet3!$K$57:$M$57</c:f>
                <c:numCache>
                  <c:formatCode>General</c:formatCode>
                  <c:ptCount val="3"/>
                  <c:pt idx="0">
                    <c:v>332.48753999999974</c:v>
                  </c:pt>
                  <c:pt idx="1">
                    <c:v>414.91301999999962</c:v>
                  </c:pt>
                  <c:pt idx="2">
                    <c:v>359.4018259999998</c:v>
                  </c:pt>
                </c:numCache>
              </c:numRef>
            </c:plus>
            <c:minus>
              <c:numRef>
                <c:f>Sheet3!$K$57:$M$57</c:f>
                <c:numCache>
                  <c:formatCode>General</c:formatCode>
                  <c:ptCount val="3"/>
                  <c:pt idx="0">
                    <c:v>332.48753999999974</c:v>
                  </c:pt>
                  <c:pt idx="1">
                    <c:v>414.91301999999962</c:v>
                  </c:pt>
                  <c:pt idx="2">
                    <c:v>359.4018259999998</c:v>
                  </c:pt>
                </c:numCache>
              </c:numRef>
            </c:minus>
            <c:spPr>
              <a:ln w="22225"/>
            </c:spPr>
          </c:errBars>
          <c:cat>
            <c:strRef>
              <c:f>Sheet3!$K$50:$M$50</c:f>
              <c:strCache>
                <c:ptCount val="3"/>
                <c:pt idx="0">
                  <c:v>Hyakrang</c:v>
                </c:pt>
                <c:pt idx="1">
                  <c:v>Kholagaun</c:v>
                </c:pt>
                <c:pt idx="2">
                  <c:v>Thumka</c:v>
                </c:pt>
              </c:strCache>
            </c:strRef>
          </c:cat>
          <c:val>
            <c:numRef>
              <c:f>Sheet3!$K$52:$M$52</c:f>
              <c:numCache>
                <c:formatCode>General</c:formatCode>
                <c:ptCount val="3"/>
                <c:pt idx="0">
                  <c:v>1653</c:v>
                </c:pt>
                <c:pt idx="1">
                  <c:v>443.1</c:v>
                </c:pt>
                <c:pt idx="2">
                  <c:v>1008.8</c:v>
                </c:pt>
              </c:numCache>
            </c:numRef>
          </c:val>
        </c:ser>
        <c:ser>
          <c:idx val="2"/>
          <c:order val="2"/>
          <c:tx>
            <c:strRef>
              <c:f>Sheet3!$J$53</c:f>
              <c:strCache>
                <c:ptCount val="1"/>
                <c:pt idx="0">
                  <c:v>T 3</c:v>
                </c:pt>
              </c:strCache>
            </c:strRef>
          </c:tx>
          <c:invertIfNegative val="0"/>
          <c:errBars>
            <c:errBarType val="both"/>
            <c:errValType val="cust"/>
            <c:noEndCap val="0"/>
            <c:plus>
              <c:numRef>
                <c:f>Sheet3!$K$59:$M$59</c:f>
                <c:numCache>
                  <c:formatCode>General</c:formatCode>
                  <c:ptCount val="3"/>
                  <c:pt idx="0">
                    <c:v>332.48753999999974</c:v>
                  </c:pt>
                  <c:pt idx="1">
                    <c:v>198.93090000000001</c:v>
                  </c:pt>
                  <c:pt idx="2">
                    <c:v>359.4018259999998</c:v>
                  </c:pt>
                </c:numCache>
              </c:numRef>
            </c:plus>
            <c:minus>
              <c:numRef>
                <c:f>Sheet3!$K$59:$M$59</c:f>
                <c:numCache>
                  <c:formatCode>General</c:formatCode>
                  <c:ptCount val="3"/>
                  <c:pt idx="0">
                    <c:v>332.48753999999974</c:v>
                  </c:pt>
                  <c:pt idx="1">
                    <c:v>198.93090000000001</c:v>
                  </c:pt>
                  <c:pt idx="2">
                    <c:v>359.4018259999998</c:v>
                  </c:pt>
                </c:numCache>
              </c:numRef>
            </c:minus>
            <c:spPr>
              <a:ln w="22225"/>
            </c:spPr>
          </c:errBars>
          <c:cat>
            <c:strRef>
              <c:f>Sheet3!$K$50:$M$50</c:f>
              <c:strCache>
                <c:ptCount val="3"/>
                <c:pt idx="0">
                  <c:v>Hyakrang</c:v>
                </c:pt>
                <c:pt idx="1">
                  <c:v>Kholagaun</c:v>
                </c:pt>
                <c:pt idx="2">
                  <c:v>Thumka</c:v>
                </c:pt>
              </c:strCache>
            </c:strRef>
          </c:cat>
          <c:val>
            <c:numRef>
              <c:f>Sheet3!$K$53:$M$53</c:f>
              <c:numCache>
                <c:formatCode>General</c:formatCode>
                <c:ptCount val="3"/>
                <c:pt idx="0">
                  <c:v>1456.6</c:v>
                </c:pt>
                <c:pt idx="1">
                  <c:v>400.7</c:v>
                </c:pt>
                <c:pt idx="2">
                  <c:v>995.1</c:v>
                </c:pt>
              </c:numCache>
            </c:numRef>
          </c:val>
        </c:ser>
        <c:ser>
          <c:idx val="3"/>
          <c:order val="3"/>
          <c:tx>
            <c:strRef>
              <c:f>Sheet3!$J$54</c:f>
              <c:strCache>
                <c:ptCount val="1"/>
                <c:pt idx="0">
                  <c:v>T 4</c:v>
                </c:pt>
              </c:strCache>
            </c:strRef>
          </c:tx>
          <c:invertIfNegative val="0"/>
          <c:errBars>
            <c:errBarType val="both"/>
            <c:errValType val="cust"/>
            <c:noEndCap val="0"/>
            <c:plus>
              <c:numRef>
                <c:f>Sheet3!$K$46:$M$46</c:f>
                <c:numCache>
                  <c:formatCode>General</c:formatCode>
                  <c:ptCount val="3"/>
                  <c:pt idx="0">
                    <c:v>180.19039500000002</c:v>
                  </c:pt>
                  <c:pt idx="1">
                    <c:v>194.7249324</c:v>
                  </c:pt>
                  <c:pt idx="2">
                    <c:v>194.7249324</c:v>
                  </c:pt>
                </c:numCache>
              </c:numRef>
            </c:plus>
            <c:minus>
              <c:numRef>
                <c:f>Sheet3!$K$46:$M$46</c:f>
                <c:numCache>
                  <c:formatCode>General</c:formatCode>
                  <c:ptCount val="3"/>
                  <c:pt idx="0">
                    <c:v>180.19039500000002</c:v>
                  </c:pt>
                  <c:pt idx="1">
                    <c:v>194.7249324</c:v>
                  </c:pt>
                  <c:pt idx="2">
                    <c:v>194.7249324</c:v>
                  </c:pt>
                </c:numCache>
              </c:numRef>
            </c:minus>
            <c:spPr>
              <a:ln w="22225"/>
            </c:spPr>
          </c:errBars>
          <c:cat>
            <c:strRef>
              <c:f>Sheet3!$K$50:$M$50</c:f>
              <c:strCache>
                <c:ptCount val="3"/>
                <c:pt idx="0">
                  <c:v>Hyakrang</c:v>
                </c:pt>
                <c:pt idx="1">
                  <c:v>Kholagaun</c:v>
                </c:pt>
                <c:pt idx="2">
                  <c:v>Thumka</c:v>
                </c:pt>
              </c:strCache>
            </c:strRef>
          </c:cat>
          <c:val>
            <c:numRef>
              <c:f>Sheet3!$K$54:$M$54</c:f>
              <c:numCache>
                <c:formatCode>General</c:formatCode>
                <c:ptCount val="3"/>
                <c:pt idx="0">
                  <c:v>1246.2</c:v>
                </c:pt>
                <c:pt idx="1">
                  <c:v>337.9</c:v>
                </c:pt>
                <c:pt idx="2">
                  <c:v>937.2</c:v>
                </c:pt>
              </c:numCache>
            </c:numRef>
          </c:val>
        </c:ser>
        <c:dLbls>
          <c:showLegendKey val="0"/>
          <c:showVal val="0"/>
          <c:showCatName val="0"/>
          <c:showSerName val="0"/>
          <c:showPercent val="0"/>
          <c:showBubbleSize val="0"/>
        </c:dLbls>
        <c:gapWidth val="300"/>
        <c:axId val="151860736"/>
        <c:axId val="151862656"/>
      </c:barChart>
      <c:catAx>
        <c:axId val="151860736"/>
        <c:scaling>
          <c:orientation val="minMax"/>
        </c:scaling>
        <c:delete val="0"/>
        <c:axPos val="b"/>
        <c:title>
          <c:tx>
            <c:rich>
              <a:bodyPr/>
              <a:lstStyle/>
              <a:p>
                <a:pPr>
                  <a:defRPr sz="2000"/>
                </a:pPr>
                <a:r>
                  <a:rPr lang="en-US" sz="2000"/>
                  <a:t>village</a:t>
                </a:r>
              </a:p>
            </c:rich>
          </c:tx>
          <c:layout>
            <c:manualLayout>
              <c:xMode val="edge"/>
              <c:yMode val="edge"/>
              <c:x val="0.74206955604051827"/>
              <c:y val="0.91099333578018582"/>
            </c:manualLayout>
          </c:layout>
          <c:overlay val="0"/>
        </c:title>
        <c:majorTickMark val="none"/>
        <c:minorTickMark val="none"/>
        <c:tickLblPos val="nextTo"/>
        <c:txPr>
          <a:bodyPr/>
          <a:lstStyle/>
          <a:p>
            <a:pPr>
              <a:defRPr sz="2000" b="1"/>
            </a:pPr>
            <a:endParaRPr lang="en-US"/>
          </a:p>
        </c:txPr>
        <c:crossAx val="151862656"/>
        <c:crosses val="autoZero"/>
        <c:auto val="1"/>
        <c:lblAlgn val="ctr"/>
        <c:lblOffset val="100"/>
        <c:noMultiLvlLbl val="0"/>
      </c:catAx>
      <c:valAx>
        <c:axId val="151862656"/>
        <c:scaling>
          <c:orientation val="minMax"/>
          <c:min val="0"/>
        </c:scaling>
        <c:delete val="0"/>
        <c:axPos val="l"/>
        <c:minorGridlines>
          <c:spPr>
            <a:ln>
              <a:noFill/>
            </a:ln>
          </c:spPr>
        </c:minorGridlines>
        <c:title>
          <c:tx>
            <c:rich>
              <a:bodyPr/>
              <a:lstStyle/>
              <a:p>
                <a:pPr>
                  <a:defRPr sz="2000"/>
                </a:pPr>
                <a:r>
                  <a:rPr lang="en-US" sz="2000"/>
                  <a:t>USD (1 USD</a:t>
                </a:r>
                <a:r>
                  <a:rPr lang="en-US" sz="2000" baseline="0"/>
                  <a:t> = 75 Nepalese Rupees)</a:t>
                </a:r>
                <a:endParaRPr lang="en-US" sz="2000"/>
              </a:p>
            </c:rich>
          </c:tx>
          <c:layout>
            <c:manualLayout>
              <c:xMode val="edge"/>
              <c:yMode val="edge"/>
              <c:x val="5.6282843093550736E-4"/>
              <c:y val="0.14075241454022358"/>
            </c:manualLayout>
          </c:layout>
          <c:overlay val="0"/>
        </c:title>
        <c:numFmt formatCode="#,##0" sourceLinked="0"/>
        <c:majorTickMark val="out"/>
        <c:minorTickMark val="none"/>
        <c:tickLblPos val="nextTo"/>
        <c:txPr>
          <a:bodyPr/>
          <a:lstStyle/>
          <a:p>
            <a:pPr>
              <a:defRPr sz="2000"/>
            </a:pPr>
            <a:endParaRPr lang="en-US"/>
          </a:p>
        </c:txPr>
        <c:crossAx val="151860736"/>
        <c:crosses val="autoZero"/>
        <c:crossBetween val="between"/>
      </c:valAx>
    </c:plotArea>
    <c:legend>
      <c:legendPos val="b"/>
      <c:layout>
        <c:manualLayout>
          <c:xMode val="edge"/>
          <c:yMode val="edge"/>
          <c:x val="6.405622469107855E-2"/>
          <c:y val="0.92018251439102638"/>
          <c:w val="0.6284887314894495"/>
          <c:h val="6.660932296006189E-2"/>
        </c:manualLayout>
      </c:layout>
      <c:overlay val="0"/>
      <c:txPr>
        <a:bodyPr/>
        <a:lstStyle/>
        <a:p>
          <a:pPr>
            <a:defRPr sz="2000"/>
          </a:pPr>
          <a:endParaRPr lang="en-US"/>
        </a:p>
      </c:txPr>
    </c:legend>
    <c:plotVisOnly val="1"/>
    <c:dispBlanksAs val="gap"/>
    <c:showDLblsOverMax val="0"/>
  </c:chart>
  <c:spPr>
    <a:ln>
      <a:solidFill>
        <a:schemeClr val="tx1">
          <a:tint val="75000"/>
          <a:shade val="95000"/>
          <a:satMod val="105000"/>
        </a:schemeClr>
      </a:solid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dirty="0"/>
              <a:t>Land Equivalent Ratio </a:t>
            </a:r>
            <a:r>
              <a:rPr lang="en-US" sz="2400" baseline="0" dirty="0"/>
              <a:t>(with 95% CI error bar</a:t>
            </a:r>
            <a:r>
              <a:rPr lang="en-US" sz="2400" baseline="0" dirty="0" smtClean="0"/>
              <a:t>) by village and treatment</a:t>
            </a:r>
            <a:endParaRPr lang="en-US" sz="2400" dirty="0"/>
          </a:p>
        </c:rich>
      </c:tx>
      <c:layout>
        <c:manualLayout>
          <c:xMode val="edge"/>
          <c:yMode val="edge"/>
          <c:x val="0.1644367886481716"/>
          <c:y val="1.1477752821945329E-2"/>
        </c:manualLayout>
      </c:layout>
      <c:overlay val="0"/>
    </c:title>
    <c:autoTitleDeleted val="0"/>
    <c:plotArea>
      <c:layout>
        <c:manualLayout>
          <c:layoutTarget val="inner"/>
          <c:xMode val="edge"/>
          <c:yMode val="edge"/>
          <c:x val="0.15462260627565244"/>
          <c:y val="0.17554401517702273"/>
          <c:w val="0.82458230071133509"/>
          <c:h val="0.48835315775876503"/>
        </c:manualLayout>
      </c:layout>
      <c:barChart>
        <c:barDir val="col"/>
        <c:grouping val="clustered"/>
        <c:varyColors val="0"/>
        <c:ser>
          <c:idx val="0"/>
          <c:order val="0"/>
          <c:tx>
            <c:strRef>
              <c:f>Sheet4!$H$3</c:f>
              <c:strCache>
                <c:ptCount val="1"/>
                <c:pt idx="0">
                  <c:v>Millet only</c:v>
                </c:pt>
              </c:strCache>
            </c:strRef>
          </c:tx>
          <c:invertIfNegative val="0"/>
          <c:errBars>
            <c:errBarType val="both"/>
            <c:errValType val="cust"/>
            <c:noEndCap val="0"/>
            <c:plus>
              <c:numRef>
                <c:f>Sheet4!$I$8:$K$8</c:f>
                <c:numCache>
                  <c:formatCode>General</c:formatCode>
                  <c:ptCount val="3"/>
                  <c:pt idx="0">
                    <c:v>0</c:v>
                  </c:pt>
                  <c:pt idx="1">
                    <c:v>0</c:v>
                  </c:pt>
                  <c:pt idx="2">
                    <c:v>0</c:v>
                  </c:pt>
                </c:numCache>
              </c:numRef>
            </c:plus>
            <c:minus>
              <c:numRef>
                <c:f>Sheet4!$I$9:$K$9</c:f>
                <c:numCache>
                  <c:formatCode>General</c:formatCode>
                  <c:ptCount val="3"/>
                  <c:pt idx="0">
                    <c:v>0</c:v>
                  </c:pt>
                  <c:pt idx="1">
                    <c:v>0</c:v>
                  </c:pt>
                  <c:pt idx="2">
                    <c:v>0</c:v>
                  </c:pt>
                </c:numCache>
              </c:numRef>
            </c:minus>
          </c:errBars>
          <c:cat>
            <c:strRef>
              <c:f>Sheet4!$I$2:$K$2</c:f>
              <c:strCache>
                <c:ptCount val="3"/>
                <c:pt idx="0">
                  <c:v>Hyakrang</c:v>
                </c:pt>
                <c:pt idx="1">
                  <c:v>Kholagaun</c:v>
                </c:pt>
                <c:pt idx="2">
                  <c:v>Thumka</c:v>
                </c:pt>
              </c:strCache>
            </c:strRef>
          </c:cat>
          <c:val>
            <c:numRef>
              <c:f>Sheet4!$I$3:$K$3</c:f>
              <c:numCache>
                <c:formatCode>General</c:formatCode>
                <c:ptCount val="3"/>
                <c:pt idx="0">
                  <c:v>1</c:v>
                </c:pt>
                <c:pt idx="1">
                  <c:v>1</c:v>
                </c:pt>
                <c:pt idx="2">
                  <c:v>1</c:v>
                </c:pt>
              </c:numCache>
            </c:numRef>
          </c:val>
        </c:ser>
        <c:ser>
          <c:idx val="1"/>
          <c:order val="1"/>
          <c:tx>
            <c:strRef>
              <c:f>Sheet4!$H$4</c:f>
              <c:strCache>
                <c:ptCount val="1"/>
                <c:pt idx="0">
                  <c:v>Cowpea only</c:v>
                </c:pt>
              </c:strCache>
            </c:strRef>
          </c:tx>
          <c:invertIfNegative val="0"/>
          <c:errBars>
            <c:errBarType val="both"/>
            <c:errValType val="cust"/>
            <c:noEndCap val="0"/>
            <c:plus>
              <c:numRef>
                <c:f>Sheet4!$I$8:$K$8</c:f>
                <c:numCache>
                  <c:formatCode>General</c:formatCode>
                  <c:ptCount val="3"/>
                  <c:pt idx="0">
                    <c:v>0</c:v>
                  </c:pt>
                  <c:pt idx="1">
                    <c:v>0</c:v>
                  </c:pt>
                  <c:pt idx="2">
                    <c:v>0</c:v>
                  </c:pt>
                </c:numCache>
              </c:numRef>
            </c:plus>
            <c:minus>
              <c:numRef>
                <c:f>Sheet4!$I$8:$K$8</c:f>
                <c:numCache>
                  <c:formatCode>General</c:formatCode>
                  <c:ptCount val="3"/>
                  <c:pt idx="0">
                    <c:v>0</c:v>
                  </c:pt>
                  <c:pt idx="1">
                    <c:v>0</c:v>
                  </c:pt>
                  <c:pt idx="2">
                    <c:v>0</c:v>
                  </c:pt>
                </c:numCache>
              </c:numRef>
            </c:minus>
          </c:errBars>
          <c:cat>
            <c:strRef>
              <c:f>Sheet4!$I$2:$K$2</c:f>
              <c:strCache>
                <c:ptCount val="3"/>
                <c:pt idx="0">
                  <c:v>Hyakrang</c:v>
                </c:pt>
                <c:pt idx="1">
                  <c:v>Kholagaun</c:v>
                </c:pt>
                <c:pt idx="2">
                  <c:v>Thumka</c:v>
                </c:pt>
              </c:strCache>
            </c:strRef>
          </c:cat>
          <c:val>
            <c:numRef>
              <c:f>Sheet4!$I$4:$K$4</c:f>
              <c:numCache>
                <c:formatCode>General</c:formatCode>
                <c:ptCount val="3"/>
                <c:pt idx="0">
                  <c:v>1</c:v>
                </c:pt>
                <c:pt idx="1">
                  <c:v>1</c:v>
                </c:pt>
                <c:pt idx="2">
                  <c:v>1</c:v>
                </c:pt>
              </c:numCache>
            </c:numRef>
          </c:val>
        </c:ser>
        <c:ser>
          <c:idx val="2"/>
          <c:order val="2"/>
          <c:tx>
            <c:strRef>
              <c:f>Sheet4!$H$5</c:f>
              <c:strCache>
                <c:ptCount val="1"/>
                <c:pt idx="0">
                  <c:v>Cowpea+Millet (conventional tillage)</c:v>
                </c:pt>
              </c:strCache>
            </c:strRef>
          </c:tx>
          <c:invertIfNegative val="0"/>
          <c:errBars>
            <c:errBarType val="both"/>
            <c:errValType val="cust"/>
            <c:noEndCap val="0"/>
            <c:plus>
              <c:numRef>
                <c:f>Sheet4!$I$10:$K$10</c:f>
                <c:numCache>
                  <c:formatCode>General</c:formatCode>
                  <c:ptCount val="3"/>
                  <c:pt idx="0">
                    <c:v>0.14601263940000009</c:v>
                  </c:pt>
                  <c:pt idx="1">
                    <c:v>0.15541136320000012</c:v>
                  </c:pt>
                  <c:pt idx="2">
                    <c:v>0.15541136320000012</c:v>
                  </c:pt>
                </c:numCache>
              </c:numRef>
            </c:plus>
            <c:minus>
              <c:numRef>
                <c:f>Sheet4!$I$10:$K$10</c:f>
                <c:numCache>
                  <c:formatCode>General</c:formatCode>
                  <c:ptCount val="3"/>
                  <c:pt idx="0">
                    <c:v>0.14601263940000009</c:v>
                  </c:pt>
                  <c:pt idx="1">
                    <c:v>0.15541136320000012</c:v>
                  </c:pt>
                  <c:pt idx="2">
                    <c:v>0.15541136320000012</c:v>
                  </c:pt>
                </c:numCache>
              </c:numRef>
            </c:minus>
            <c:spPr>
              <a:ln w="22225">
                <a:solidFill>
                  <a:prstClr val="black">
                    <a:shade val="95000"/>
                    <a:satMod val="105000"/>
                  </a:prstClr>
                </a:solidFill>
              </a:ln>
            </c:spPr>
          </c:errBars>
          <c:cat>
            <c:strRef>
              <c:f>Sheet4!$I$2:$K$2</c:f>
              <c:strCache>
                <c:ptCount val="3"/>
                <c:pt idx="0">
                  <c:v>Hyakrang</c:v>
                </c:pt>
                <c:pt idx="1">
                  <c:v>Kholagaun</c:v>
                </c:pt>
                <c:pt idx="2">
                  <c:v>Thumka</c:v>
                </c:pt>
              </c:strCache>
            </c:strRef>
          </c:cat>
          <c:val>
            <c:numRef>
              <c:f>Sheet4!$I$5:$K$5</c:f>
              <c:numCache>
                <c:formatCode>General</c:formatCode>
                <c:ptCount val="3"/>
                <c:pt idx="0">
                  <c:v>1.2269999999999994</c:v>
                </c:pt>
                <c:pt idx="1">
                  <c:v>1.2049999999999994</c:v>
                </c:pt>
                <c:pt idx="2">
                  <c:v>1.1960000000000006</c:v>
                </c:pt>
              </c:numCache>
            </c:numRef>
          </c:val>
        </c:ser>
        <c:ser>
          <c:idx val="3"/>
          <c:order val="3"/>
          <c:tx>
            <c:strRef>
              <c:f>Sheet4!$H$6</c:f>
              <c:strCache>
                <c:ptCount val="1"/>
                <c:pt idx="0">
                  <c:v>Cowpea+ Millet (Strip tillage)</c:v>
                </c:pt>
              </c:strCache>
            </c:strRef>
          </c:tx>
          <c:invertIfNegative val="0"/>
          <c:errBars>
            <c:errBarType val="both"/>
            <c:errValType val="cust"/>
            <c:noEndCap val="0"/>
            <c:plus>
              <c:numRef>
                <c:f>Sheet4!$I$11:$K$11</c:f>
                <c:numCache>
                  <c:formatCode>General</c:formatCode>
                  <c:ptCount val="3"/>
                  <c:pt idx="0">
                    <c:v>0.14601263940000009</c:v>
                  </c:pt>
                  <c:pt idx="1">
                    <c:v>0.15541136320000012</c:v>
                  </c:pt>
                  <c:pt idx="2">
                    <c:v>0.15541136320000012</c:v>
                  </c:pt>
                </c:numCache>
              </c:numRef>
            </c:plus>
            <c:minus>
              <c:numRef>
                <c:f>Sheet4!$I$11:$K$11</c:f>
                <c:numCache>
                  <c:formatCode>General</c:formatCode>
                  <c:ptCount val="3"/>
                  <c:pt idx="0">
                    <c:v>0.14601263940000009</c:v>
                  </c:pt>
                  <c:pt idx="1">
                    <c:v>0.15541136320000012</c:v>
                  </c:pt>
                  <c:pt idx="2">
                    <c:v>0.15541136320000012</c:v>
                  </c:pt>
                </c:numCache>
              </c:numRef>
            </c:minus>
            <c:spPr>
              <a:ln w="22225"/>
            </c:spPr>
          </c:errBars>
          <c:cat>
            <c:strRef>
              <c:f>Sheet4!$I$2:$K$2</c:f>
              <c:strCache>
                <c:ptCount val="3"/>
                <c:pt idx="0">
                  <c:v>Hyakrang</c:v>
                </c:pt>
                <c:pt idx="1">
                  <c:v>Kholagaun</c:v>
                </c:pt>
                <c:pt idx="2">
                  <c:v>Thumka</c:v>
                </c:pt>
              </c:strCache>
            </c:strRef>
          </c:cat>
          <c:val>
            <c:numRef>
              <c:f>Sheet4!$I$6:$K$6</c:f>
              <c:numCache>
                <c:formatCode>General</c:formatCode>
                <c:ptCount val="3"/>
                <c:pt idx="0">
                  <c:v>1.044</c:v>
                </c:pt>
                <c:pt idx="1">
                  <c:v>1.1719999999999993</c:v>
                </c:pt>
                <c:pt idx="2">
                  <c:v>1.117</c:v>
                </c:pt>
              </c:numCache>
            </c:numRef>
          </c:val>
        </c:ser>
        <c:dLbls>
          <c:showLegendKey val="0"/>
          <c:showVal val="0"/>
          <c:showCatName val="0"/>
          <c:showSerName val="0"/>
          <c:showPercent val="0"/>
          <c:showBubbleSize val="0"/>
        </c:dLbls>
        <c:gapWidth val="300"/>
        <c:axId val="151920640"/>
        <c:axId val="151922560"/>
      </c:barChart>
      <c:catAx>
        <c:axId val="151920640"/>
        <c:scaling>
          <c:orientation val="minMax"/>
        </c:scaling>
        <c:delete val="0"/>
        <c:axPos val="b"/>
        <c:title>
          <c:tx>
            <c:rich>
              <a:bodyPr/>
              <a:lstStyle/>
              <a:p>
                <a:pPr>
                  <a:defRPr sz="2000"/>
                </a:pPr>
                <a:r>
                  <a:rPr lang="en-US" sz="2000"/>
                  <a:t>village</a:t>
                </a:r>
              </a:p>
            </c:rich>
          </c:tx>
          <c:layout/>
          <c:overlay val="0"/>
        </c:title>
        <c:majorTickMark val="none"/>
        <c:minorTickMark val="none"/>
        <c:tickLblPos val="nextTo"/>
        <c:txPr>
          <a:bodyPr/>
          <a:lstStyle/>
          <a:p>
            <a:pPr>
              <a:defRPr sz="2000"/>
            </a:pPr>
            <a:endParaRPr lang="en-US"/>
          </a:p>
        </c:txPr>
        <c:crossAx val="151922560"/>
        <c:crosses val="autoZero"/>
        <c:auto val="1"/>
        <c:lblAlgn val="ctr"/>
        <c:lblOffset val="100"/>
        <c:noMultiLvlLbl val="0"/>
      </c:catAx>
      <c:valAx>
        <c:axId val="151922560"/>
        <c:scaling>
          <c:orientation val="minMax"/>
          <c:min val="0.9"/>
        </c:scaling>
        <c:delete val="0"/>
        <c:axPos val="l"/>
        <c:minorGridlines>
          <c:spPr>
            <a:ln>
              <a:noFill/>
            </a:ln>
          </c:spPr>
        </c:minorGridlines>
        <c:title>
          <c:tx>
            <c:rich>
              <a:bodyPr/>
              <a:lstStyle/>
              <a:p>
                <a:pPr>
                  <a:defRPr sz="2000"/>
                </a:pPr>
                <a:r>
                  <a:rPr lang="en-US" sz="2000"/>
                  <a:t>LER</a:t>
                </a:r>
              </a:p>
            </c:rich>
          </c:tx>
          <c:layout/>
          <c:overlay val="0"/>
        </c:title>
        <c:numFmt formatCode="#,##0.0" sourceLinked="0"/>
        <c:majorTickMark val="out"/>
        <c:minorTickMark val="none"/>
        <c:tickLblPos val="nextTo"/>
        <c:txPr>
          <a:bodyPr/>
          <a:lstStyle/>
          <a:p>
            <a:pPr>
              <a:defRPr sz="2000"/>
            </a:pPr>
            <a:endParaRPr lang="en-US"/>
          </a:p>
        </c:txPr>
        <c:crossAx val="151920640"/>
        <c:crosses val="autoZero"/>
        <c:crossBetween val="between"/>
        <c:majorUnit val="0.1"/>
      </c:valAx>
    </c:plotArea>
    <c:legend>
      <c:legendPos val="b"/>
      <c:layout>
        <c:manualLayout>
          <c:xMode val="edge"/>
          <c:yMode val="edge"/>
          <c:x val="0"/>
          <c:y val="0.76722466791022836"/>
          <c:w val="0.70886869781782513"/>
          <c:h val="0.21869378700794517"/>
        </c:manualLayout>
      </c:layout>
      <c:overlay val="0"/>
      <c:txPr>
        <a:bodyPr/>
        <a:lstStyle/>
        <a:p>
          <a:pPr>
            <a:defRPr sz="2000"/>
          </a:pPr>
          <a:endParaRPr lang="en-US"/>
        </a:p>
      </c:txPr>
    </c:legend>
    <c:plotVisOnly val="1"/>
    <c:dispBlanksAs val="gap"/>
    <c:showDLblsOverMax val="0"/>
  </c:chart>
  <c:spPr>
    <a:ln>
      <a:solidFill>
        <a:schemeClr val="tx1">
          <a:lumMod val="85000"/>
          <a:lumOff val="15000"/>
        </a:schemeClr>
      </a:solid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8796A7-143A-3541-9FFA-3013440DE489}" type="datetimeFigureOut">
              <a:rPr lang="en-US" smtClean="0"/>
              <a:pPr/>
              <a:t>4/11/2012</a:t>
            </a:fld>
            <a:endParaRPr lang="en-US"/>
          </a:p>
        </p:txBody>
      </p:sp>
      <p:sp>
        <p:nvSpPr>
          <p:cNvPr id="4" name="Slide Image Placeholder 3"/>
          <p:cNvSpPr>
            <a:spLocks noGrp="1" noRot="1" noChangeAspect="1"/>
          </p:cNvSpPr>
          <p:nvPr>
            <p:ph type="sldImg" idx="2"/>
          </p:nvPr>
        </p:nvSpPr>
        <p:spPr>
          <a:xfrm>
            <a:off x="1028700" y="685800"/>
            <a:ext cx="48006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D69641-05B9-E640-9002-726B0F951F43}" type="slidenum">
              <a:rPr lang="en-US" smtClean="0"/>
              <a:pPr/>
              <a:t>‹#›</a:t>
            </a:fld>
            <a:endParaRPr lang="en-US"/>
          </a:p>
        </p:txBody>
      </p:sp>
    </p:spTree>
    <p:extLst>
      <p:ext uri="{BB962C8B-B14F-4D97-AF65-F5344CB8AC3E}">
        <p14:creationId xmlns:p14="http://schemas.microsoft.com/office/powerpoint/2010/main" val="3415751698"/>
      </p:ext>
    </p:extLst>
  </p:cSld>
  <p:clrMap bg1="lt1" tx1="dk1" bg2="lt2" tx2="dk2" accent1="accent1" accent2="accent2" accent3="accent3" accent4="accent4" accent5="accent5" accent6="accent6" hlink="hlink" folHlink="folHlink"/>
  <p:notesStyle>
    <a:lvl1pPr marL="0" algn="l" defTabSz="1881012" rtl="0" eaLnBrk="1" latinLnBrk="0" hangingPunct="1">
      <a:defRPr sz="4900" kern="1200">
        <a:solidFill>
          <a:schemeClr val="tx1"/>
        </a:solidFill>
        <a:latin typeface="+mn-lt"/>
        <a:ea typeface="+mn-ea"/>
        <a:cs typeface="+mn-cs"/>
      </a:defRPr>
    </a:lvl1pPr>
    <a:lvl2pPr marL="1881012" algn="l" defTabSz="1881012" rtl="0" eaLnBrk="1" latinLnBrk="0" hangingPunct="1">
      <a:defRPr sz="4900" kern="1200">
        <a:solidFill>
          <a:schemeClr val="tx1"/>
        </a:solidFill>
        <a:latin typeface="+mn-lt"/>
        <a:ea typeface="+mn-ea"/>
        <a:cs typeface="+mn-cs"/>
      </a:defRPr>
    </a:lvl2pPr>
    <a:lvl3pPr marL="3762024" algn="l" defTabSz="1881012" rtl="0" eaLnBrk="1" latinLnBrk="0" hangingPunct="1">
      <a:defRPr sz="4900" kern="1200">
        <a:solidFill>
          <a:schemeClr val="tx1"/>
        </a:solidFill>
        <a:latin typeface="+mn-lt"/>
        <a:ea typeface="+mn-ea"/>
        <a:cs typeface="+mn-cs"/>
      </a:defRPr>
    </a:lvl3pPr>
    <a:lvl4pPr marL="5643037" algn="l" defTabSz="1881012" rtl="0" eaLnBrk="1" latinLnBrk="0" hangingPunct="1">
      <a:defRPr sz="4900" kern="1200">
        <a:solidFill>
          <a:schemeClr val="tx1"/>
        </a:solidFill>
        <a:latin typeface="+mn-lt"/>
        <a:ea typeface="+mn-ea"/>
        <a:cs typeface="+mn-cs"/>
      </a:defRPr>
    </a:lvl4pPr>
    <a:lvl5pPr marL="7524049" algn="l" defTabSz="1881012" rtl="0" eaLnBrk="1" latinLnBrk="0" hangingPunct="1">
      <a:defRPr sz="4900" kern="1200">
        <a:solidFill>
          <a:schemeClr val="tx1"/>
        </a:solidFill>
        <a:latin typeface="+mn-lt"/>
        <a:ea typeface="+mn-ea"/>
        <a:cs typeface="+mn-cs"/>
      </a:defRPr>
    </a:lvl5pPr>
    <a:lvl6pPr marL="9405061" algn="l" defTabSz="1881012" rtl="0" eaLnBrk="1" latinLnBrk="0" hangingPunct="1">
      <a:defRPr sz="4900" kern="1200">
        <a:solidFill>
          <a:schemeClr val="tx1"/>
        </a:solidFill>
        <a:latin typeface="+mn-lt"/>
        <a:ea typeface="+mn-ea"/>
        <a:cs typeface="+mn-cs"/>
      </a:defRPr>
    </a:lvl6pPr>
    <a:lvl7pPr marL="11286073" algn="l" defTabSz="1881012" rtl="0" eaLnBrk="1" latinLnBrk="0" hangingPunct="1">
      <a:defRPr sz="4900" kern="1200">
        <a:solidFill>
          <a:schemeClr val="tx1"/>
        </a:solidFill>
        <a:latin typeface="+mn-lt"/>
        <a:ea typeface="+mn-ea"/>
        <a:cs typeface="+mn-cs"/>
      </a:defRPr>
    </a:lvl7pPr>
    <a:lvl8pPr marL="13167086" algn="l" defTabSz="1881012" rtl="0" eaLnBrk="1" latinLnBrk="0" hangingPunct="1">
      <a:defRPr sz="4900" kern="1200">
        <a:solidFill>
          <a:schemeClr val="tx1"/>
        </a:solidFill>
        <a:latin typeface="+mn-lt"/>
        <a:ea typeface="+mn-ea"/>
        <a:cs typeface="+mn-cs"/>
      </a:defRPr>
    </a:lvl8pPr>
    <a:lvl9pPr marL="15048098" algn="l" defTabSz="1881012" rtl="0" eaLnBrk="1" latinLnBrk="0" hangingPunct="1">
      <a:defRPr sz="4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8700" y="685800"/>
            <a:ext cx="4800600" cy="3429000"/>
          </a:xfrm>
        </p:spPr>
      </p:sp>
      <p:sp>
        <p:nvSpPr>
          <p:cNvPr id="3" name="Notes Placeholder 2"/>
          <p:cNvSpPr>
            <a:spLocks noGrp="1"/>
          </p:cNvSpPr>
          <p:nvPr>
            <p:ph type="body" idx="1"/>
          </p:nvPr>
        </p:nvSpPr>
        <p:spPr/>
        <p:txBody>
          <a:bodyPr>
            <a:normAutofit fontScale="92500"/>
          </a:bodyPr>
          <a:lstStyle/>
          <a:p>
            <a:r>
              <a:rPr lang="en-US" dirty="0" smtClean="0"/>
              <a:t>http://evsglobalchange.files.wordpress.com/2010/03/orissamap.png (map)</a:t>
            </a:r>
            <a:endParaRPr lang="en-US" dirty="0"/>
          </a:p>
        </p:txBody>
      </p:sp>
      <p:sp>
        <p:nvSpPr>
          <p:cNvPr id="4" name="Slide Number Placeholder 3"/>
          <p:cNvSpPr>
            <a:spLocks noGrp="1"/>
          </p:cNvSpPr>
          <p:nvPr>
            <p:ph type="sldNum" sz="quarter" idx="10"/>
          </p:nvPr>
        </p:nvSpPr>
        <p:spPr/>
        <p:txBody>
          <a:bodyPr/>
          <a:lstStyle/>
          <a:p>
            <a:fld id="{36D69641-05B9-E640-9002-726B0F951F43}"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8521702"/>
            <a:ext cx="32644080" cy="5880100"/>
          </a:xfrm>
        </p:spPr>
        <p:txBody>
          <a:bodyPr/>
          <a:lstStyle/>
          <a:p>
            <a:r>
              <a:rPr lang="en-US" smtClean="0"/>
              <a:t>Click to edit Master title style</a:t>
            </a:r>
            <a:endParaRPr lang="en-US"/>
          </a:p>
        </p:txBody>
      </p:sp>
      <p:sp>
        <p:nvSpPr>
          <p:cNvPr id="3" name="Subtitle 2"/>
          <p:cNvSpPr>
            <a:spLocks noGrp="1"/>
          </p:cNvSpPr>
          <p:nvPr>
            <p:ph type="subTitle" idx="1"/>
          </p:nvPr>
        </p:nvSpPr>
        <p:spPr>
          <a:xfrm>
            <a:off x="5760720" y="15544800"/>
            <a:ext cx="26883360" cy="7010400"/>
          </a:xfrm>
        </p:spPr>
        <p:txBody>
          <a:bodyPr/>
          <a:lstStyle>
            <a:lvl1pPr marL="0" indent="0" algn="ctr">
              <a:buNone/>
              <a:defRPr>
                <a:solidFill>
                  <a:schemeClr val="tx1">
                    <a:tint val="75000"/>
                  </a:schemeClr>
                </a:solidFill>
              </a:defRPr>
            </a:lvl1pPr>
            <a:lvl2pPr marL="1881012" indent="0" algn="ctr">
              <a:buNone/>
              <a:defRPr>
                <a:solidFill>
                  <a:schemeClr val="tx1">
                    <a:tint val="75000"/>
                  </a:schemeClr>
                </a:solidFill>
              </a:defRPr>
            </a:lvl2pPr>
            <a:lvl3pPr marL="3762024" indent="0" algn="ctr">
              <a:buNone/>
              <a:defRPr>
                <a:solidFill>
                  <a:schemeClr val="tx1">
                    <a:tint val="75000"/>
                  </a:schemeClr>
                </a:solidFill>
              </a:defRPr>
            </a:lvl3pPr>
            <a:lvl4pPr marL="5643037" indent="0" algn="ctr">
              <a:buNone/>
              <a:defRPr>
                <a:solidFill>
                  <a:schemeClr val="tx1">
                    <a:tint val="75000"/>
                  </a:schemeClr>
                </a:solidFill>
              </a:defRPr>
            </a:lvl4pPr>
            <a:lvl5pPr marL="7524049" indent="0" algn="ctr">
              <a:buNone/>
              <a:defRPr>
                <a:solidFill>
                  <a:schemeClr val="tx1">
                    <a:tint val="75000"/>
                  </a:schemeClr>
                </a:solidFill>
              </a:defRPr>
            </a:lvl5pPr>
            <a:lvl6pPr marL="9405061" indent="0" algn="ctr">
              <a:buNone/>
              <a:defRPr>
                <a:solidFill>
                  <a:schemeClr val="tx1">
                    <a:tint val="75000"/>
                  </a:schemeClr>
                </a:solidFill>
              </a:defRPr>
            </a:lvl6pPr>
            <a:lvl7pPr marL="11286073" indent="0" algn="ctr">
              <a:buNone/>
              <a:defRPr>
                <a:solidFill>
                  <a:schemeClr val="tx1">
                    <a:tint val="75000"/>
                  </a:schemeClr>
                </a:solidFill>
              </a:defRPr>
            </a:lvl7pPr>
            <a:lvl8pPr marL="13167086" indent="0" algn="ctr">
              <a:buNone/>
              <a:defRPr>
                <a:solidFill>
                  <a:schemeClr val="tx1">
                    <a:tint val="75000"/>
                  </a:schemeClr>
                </a:solidFill>
              </a:defRPr>
            </a:lvl8pPr>
            <a:lvl9pPr marL="150480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FAEBA4-0995-3749-8821-19C563204FEF}"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FAEBA4-0995-3749-8821-19C563204FEF}"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941285" y="4394200"/>
            <a:ext cx="36291200" cy="9362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067675" y="4394200"/>
            <a:ext cx="108233530" cy="936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FAEBA4-0995-3749-8821-19C563204FEF}"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FAEBA4-0995-3749-8821-19C563204FEF}"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17627602"/>
            <a:ext cx="32644080" cy="5448300"/>
          </a:xfrm>
        </p:spPr>
        <p:txBody>
          <a:bodyPr anchor="t"/>
          <a:lstStyle>
            <a:lvl1pPr algn="l">
              <a:defRPr sz="16500" b="1" cap="all"/>
            </a:lvl1pPr>
          </a:lstStyle>
          <a:p>
            <a:r>
              <a:rPr lang="en-US" smtClean="0"/>
              <a:t>Click to edit Master title style</a:t>
            </a:r>
            <a:endParaRPr lang="en-US"/>
          </a:p>
        </p:txBody>
      </p:sp>
      <p:sp>
        <p:nvSpPr>
          <p:cNvPr id="3" name="Text Placeholder 2"/>
          <p:cNvSpPr>
            <a:spLocks noGrp="1"/>
          </p:cNvSpPr>
          <p:nvPr>
            <p:ph type="body" idx="1"/>
          </p:nvPr>
        </p:nvSpPr>
        <p:spPr>
          <a:xfrm>
            <a:off x="3033715" y="11626854"/>
            <a:ext cx="32644080" cy="6000748"/>
          </a:xfrm>
        </p:spPr>
        <p:txBody>
          <a:bodyPr anchor="b"/>
          <a:lstStyle>
            <a:lvl1pPr marL="0" indent="0">
              <a:buNone/>
              <a:defRPr sz="8200">
                <a:solidFill>
                  <a:schemeClr val="tx1">
                    <a:tint val="75000"/>
                  </a:schemeClr>
                </a:solidFill>
              </a:defRPr>
            </a:lvl1pPr>
            <a:lvl2pPr marL="1881012" indent="0">
              <a:buNone/>
              <a:defRPr sz="7400">
                <a:solidFill>
                  <a:schemeClr val="tx1">
                    <a:tint val="75000"/>
                  </a:schemeClr>
                </a:solidFill>
              </a:defRPr>
            </a:lvl2pPr>
            <a:lvl3pPr marL="3762024" indent="0">
              <a:buNone/>
              <a:defRPr sz="6600">
                <a:solidFill>
                  <a:schemeClr val="tx1">
                    <a:tint val="75000"/>
                  </a:schemeClr>
                </a:solidFill>
              </a:defRPr>
            </a:lvl3pPr>
            <a:lvl4pPr marL="5643037" indent="0">
              <a:buNone/>
              <a:defRPr sz="5800">
                <a:solidFill>
                  <a:schemeClr val="tx1">
                    <a:tint val="75000"/>
                  </a:schemeClr>
                </a:solidFill>
              </a:defRPr>
            </a:lvl4pPr>
            <a:lvl5pPr marL="7524049" indent="0">
              <a:buNone/>
              <a:defRPr sz="5800">
                <a:solidFill>
                  <a:schemeClr val="tx1">
                    <a:tint val="75000"/>
                  </a:schemeClr>
                </a:solidFill>
              </a:defRPr>
            </a:lvl5pPr>
            <a:lvl6pPr marL="9405061" indent="0">
              <a:buNone/>
              <a:defRPr sz="5800">
                <a:solidFill>
                  <a:schemeClr val="tx1">
                    <a:tint val="75000"/>
                  </a:schemeClr>
                </a:solidFill>
              </a:defRPr>
            </a:lvl6pPr>
            <a:lvl7pPr marL="11286073" indent="0">
              <a:buNone/>
              <a:defRPr sz="5800">
                <a:solidFill>
                  <a:schemeClr val="tx1">
                    <a:tint val="75000"/>
                  </a:schemeClr>
                </a:solidFill>
              </a:defRPr>
            </a:lvl7pPr>
            <a:lvl8pPr marL="13167086" indent="0">
              <a:buNone/>
              <a:defRPr sz="5800">
                <a:solidFill>
                  <a:schemeClr val="tx1">
                    <a:tint val="75000"/>
                  </a:schemeClr>
                </a:solidFill>
              </a:defRPr>
            </a:lvl8pPr>
            <a:lvl9pPr marL="15048098" indent="0">
              <a:buNone/>
              <a:defRPr sz="5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FAEBA4-0995-3749-8821-19C563204FEF}"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67677" y="25603200"/>
            <a:ext cx="72262365" cy="72415400"/>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0970122" y="25603200"/>
            <a:ext cx="72262365" cy="72415400"/>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FAEBA4-0995-3749-8821-19C563204FEF}" type="datetimeFigureOut">
              <a:rPr lang="en-US" smtClean="0"/>
              <a:pPr/>
              <a:t>4/11/2012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20240" y="1098552"/>
            <a:ext cx="34564320" cy="4572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20240" y="6140452"/>
            <a:ext cx="16968790" cy="2559048"/>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smtClean="0"/>
              <a:t>Click to edit Master text styles</a:t>
            </a:r>
          </a:p>
        </p:txBody>
      </p:sp>
      <p:sp>
        <p:nvSpPr>
          <p:cNvPr id="4" name="Content Placeholder 3"/>
          <p:cNvSpPr>
            <a:spLocks noGrp="1"/>
          </p:cNvSpPr>
          <p:nvPr>
            <p:ph sz="half" idx="2"/>
          </p:nvPr>
        </p:nvSpPr>
        <p:spPr>
          <a:xfrm>
            <a:off x="1920240" y="8699500"/>
            <a:ext cx="16968790" cy="15805152"/>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509107" y="6140452"/>
            <a:ext cx="16975455" cy="2559048"/>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smtClean="0"/>
              <a:t>Click to edit Master text styles</a:t>
            </a:r>
          </a:p>
        </p:txBody>
      </p:sp>
      <p:sp>
        <p:nvSpPr>
          <p:cNvPr id="6" name="Content Placeholder 5"/>
          <p:cNvSpPr>
            <a:spLocks noGrp="1"/>
          </p:cNvSpPr>
          <p:nvPr>
            <p:ph sz="quarter" idx="4"/>
          </p:nvPr>
        </p:nvSpPr>
        <p:spPr>
          <a:xfrm>
            <a:off x="19509107" y="8699500"/>
            <a:ext cx="16975455" cy="15805152"/>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FAEBA4-0995-3749-8821-19C563204FEF}" type="datetimeFigureOut">
              <a:rPr lang="en-US" smtClean="0"/>
              <a:pPr/>
              <a:t>4/11/2012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FAEBA4-0995-3749-8821-19C563204FEF}" type="datetimeFigureOut">
              <a:rPr lang="en-US" smtClean="0"/>
              <a:pPr/>
              <a:t>4/11/2012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FAEBA4-0995-3749-8821-19C563204FEF}" type="datetimeFigureOut">
              <a:rPr lang="en-US" smtClean="0"/>
              <a:pPr/>
              <a:t>4/11/2012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3" y="1092200"/>
            <a:ext cx="12634915" cy="4648200"/>
          </a:xfrm>
        </p:spPr>
        <p:txBody>
          <a:bodyPr anchor="b"/>
          <a:lstStyle>
            <a:lvl1pPr algn="l">
              <a:defRPr sz="8200" b="1"/>
            </a:lvl1pPr>
          </a:lstStyle>
          <a:p>
            <a:r>
              <a:rPr lang="en-US" smtClean="0"/>
              <a:t>Click to edit Master title style</a:t>
            </a:r>
            <a:endParaRPr lang="en-US"/>
          </a:p>
        </p:txBody>
      </p:sp>
      <p:sp>
        <p:nvSpPr>
          <p:cNvPr id="3" name="Content Placeholder 2"/>
          <p:cNvSpPr>
            <a:spLocks noGrp="1"/>
          </p:cNvSpPr>
          <p:nvPr>
            <p:ph idx="1"/>
          </p:nvPr>
        </p:nvSpPr>
        <p:spPr>
          <a:xfrm>
            <a:off x="15015210" y="1092202"/>
            <a:ext cx="21469350" cy="23412452"/>
          </a:xfrm>
        </p:spPr>
        <p:txBody>
          <a:bodyPr/>
          <a:lstStyle>
            <a:lvl1pPr>
              <a:defRPr sz="13200"/>
            </a:lvl1pPr>
            <a:lvl2pPr>
              <a:defRPr sz="11500"/>
            </a:lvl2pPr>
            <a:lvl3pPr>
              <a:defRPr sz="99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920243" y="5740402"/>
            <a:ext cx="12634915" cy="18764252"/>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FAEBA4-0995-3749-8821-19C563204FEF}" type="datetimeFigureOut">
              <a:rPr lang="en-US" smtClean="0"/>
              <a:pPr/>
              <a:t>4/11/2012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10" y="19202400"/>
            <a:ext cx="23042880" cy="2266952"/>
          </a:xfrm>
        </p:spPr>
        <p:txBody>
          <a:bodyPr anchor="b"/>
          <a:lstStyle>
            <a:lvl1pPr algn="l">
              <a:defRPr sz="8200" b="1"/>
            </a:lvl1pPr>
          </a:lstStyle>
          <a:p>
            <a:r>
              <a:rPr lang="en-US" smtClean="0"/>
              <a:t>Click to edit Master title style</a:t>
            </a:r>
            <a:endParaRPr lang="en-US"/>
          </a:p>
        </p:txBody>
      </p:sp>
      <p:sp>
        <p:nvSpPr>
          <p:cNvPr id="3" name="Picture Placeholder 2"/>
          <p:cNvSpPr>
            <a:spLocks noGrp="1"/>
          </p:cNvSpPr>
          <p:nvPr>
            <p:ph type="pic" idx="1"/>
          </p:nvPr>
        </p:nvSpPr>
        <p:spPr>
          <a:xfrm>
            <a:off x="7527610" y="2451100"/>
            <a:ext cx="23042880" cy="16459200"/>
          </a:xfrm>
        </p:spPr>
        <p:txBody>
          <a:bodyPr/>
          <a:lstStyle>
            <a:lvl1pPr marL="0" indent="0">
              <a:buNone/>
              <a:defRPr sz="13200"/>
            </a:lvl1pPr>
            <a:lvl2pPr marL="1881012" indent="0">
              <a:buNone/>
              <a:defRPr sz="11500"/>
            </a:lvl2pPr>
            <a:lvl3pPr marL="3762024" indent="0">
              <a:buNone/>
              <a:defRPr sz="9900"/>
            </a:lvl3pPr>
            <a:lvl4pPr marL="5643037" indent="0">
              <a:buNone/>
              <a:defRPr sz="8200"/>
            </a:lvl4pPr>
            <a:lvl5pPr marL="7524049" indent="0">
              <a:buNone/>
              <a:defRPr sz="8200"/>
            </a:lvl5pPr>
            <a:lvl6pPr marL="9405061" indent="0">
              <a:buNone/>
              <a:defRPr sz="8200"/>
            </a:lvl6pPr>
            <a:lvl7pPr marL="11286073" indent="0">
              <a:buNone/>
              <a:defRPr sz="8200"/>
            </a:lvl7pPr>
            <a:lvl8pPr marL="13167086" indent="0">
              <a:buNone/>
              <a:defRPr sz="8200"/>
            </a:lvl8pPr>
            <a:lvl9pPr marL="15048098" indent="0">
              <a:buNone/>
              <a:defRPr sz="8200"/>
            </a:lvl9pPr>
          </a:lstStyle>
          <a:p>
            <a:endParaRPr lang="en-US"/>
          </a:p>
        </p:txBody>
      </p:sp>
      <p:sp>
        <p:nvSpPr>
          <p:cNvPr id="4" name="Text Placeholder 3"/>
          <p:cNvSpPr>
            <a:spLocks noGrp="1"/>
          </p:cNvSpPr>
          <p:nvPr>
            <p:ph type="body" sz="half" idx="2"/>
          </p:nvPr>
        </p:nvSpPr>
        <p:spPr>
          <a:xfrm>
            <a:off x="7527610" y="21469352"/>
            <a:ext cx="23042880" cy="3219448"/>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FAEBA4-0995-3749-8821-19C563204FEF}" type="datetimeFigureOut">
              <a:rPr lang="en-US" smtClean="0"/>
              <a:pPr/>
              <a:t>4/11/2012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EA0708-3500-064F-A089-16E3C09F5F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1098552"/>
            <a:ext cx="34564320" cy="4572000"/>
          </a:xfrm>
          <a:prstGeom prst="rect">
            <a:avLst/>
          </a:prstGeom>
        </p:spPr>
        <p:txBody>
          <a:bodyPr vert="horz" lIns="376202" tIns="188101" rIns="376202" bIns="18810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920240" y="6400802"/>
            <a:ext cx="34564320" cy="18103852"/>
          </a:xfrm>
          <a:prstGeom prst="rect">
            <a:avLst/>
          </a:prstGeom>
        </p:spPr>
        <p:txBody>
          <a:bodyPr vert="horz" lIns="376202" tIns="188101" rIns="376202" bIns="18810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920240" y="25425402"/>
            <a:ext cx="8961120" cy="1460500"/>
          </a:xfrm>
          <a:prstGeom prst="rect">
            <a:avLst/>
          </a:prstGeom>
        </p:spPr>
        <p:txBody>
          <a:bodyPr vert="horz" lIns="376202" tIns="188101" rIns="376202" bIns="188101" rtlCol="0" anchor="ctr"/>
          <a:lstStyle>
            <a:lvl1pPr algn="l">
              <a:defRPr sz="4900">
                <a:solidFill>
                  <a:schemeClr val="tx1">
                    <a:tint val="75000"/>
                  </a:schemeClr>
                </a:solidFill>
              </a:defRPr>
            </a:lvl1pPr>
          </a:lstStyle>
          <a:p>
            <a:fld id="{56FAEBA4-0995-3749-8821-19C563204FEF}" type="datetimeFigureOut">
              <a:rPr lang="en-US" smtClean="0"/>
              <a:pPr/>
              <a:t>4/11/2012</a:t>
            </a:fld>
            <a:endParaRPr lang="en-US"/>
          </a:p>
        </p:txBody>
      </p:sp>
      <p:sp>
        <p:nvSpPr>
          <p:cNvPr id="5" name="Footer Placeholder 4"/>
          <p:cNvSpPr>
            <a:spLocks noGrp="1"/>
          </p:cNvSpPr>
          <p:nvPr>
            <p:ph type="ftr" sz="quarter" idx="3"/>
          </p:nvPr>
        </p:nvSpPr>
        <p:spPr>
          <a:xfrm>
            <a:off x="13121640" y="25425402"/>
            <a:ext cx="12161520" cy="1460500"/>
          </a:xfrm>
          <a:prstGeom prst="rect">
            <a:avLst/>
          </a:prstGeom>
        </p:spPr>
        <p:txBody>
          <a:bodyPr vert="horz" lIns="376202" tIns="188101" rIns="376202" bIns="188101" rtlCol="0" anchor="ctr"/>
          <a:lstStyle>
            <a:lvl1pPr algn="ctr">
              <a:defRPr sz="4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523440" y="25425402"/>
            <a:ext cx="8961120" cy="1460500"/>
          </a:xfrm>
          <a:prstGeom prst="rect">
            <a:avLst/>
          </a:prstGeom>
        </p:spPr>
        <p:txBody>
          <a:bodyPr vert="horz" lIns="376202" tIns="188101" rIns="376202" bIns="188101" rtlCol="0" anchor="ctr"/>
          <a:lstStyle>
            <a:lvl1pPr algn="r">
              <a:defRPr sz="4900">
                <a:solidFill>
                  <a:schemeClr val="tx1">
                    <a:tint val="75000"/>
                  </a:schemeClr>
                </a:solidFill>
              </a:defRPr>
            </a:lvl1pPr>
          </a:lstStyle>
          <a:p>
            <a:fld id="{90EA0708-3500-064F-A089-16E3C09F5F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81012" rtl="0" eaLnBrk="1" latinLnBrk="0" hangingPunct="1">
        <a:spcBef>
          <a:spcPct val="0"/>
        </a:spcBef>
        <a:buNone/>
        <a:defRPr sz="18100" kern="1200">
          <a:solidFill>
            <a:schemeClr val="tx1"/>
          </a:solidFill>
          <a:latin typeface="+mj-lt"/>
          <a:ea typeface="+mj-ea"/>
          <a:cs typeface="+mj-cs"/>
        </a:defRPr>
      </a:lvl1pPr>
    </p:titleStyle>
    <p:bodyStyle>
      <a:lvl1pPr marL="1410759" indent="-1410759" algn="l" defTabSz="1881012" rtl="0" eaLnBrk="1" latinLnBrk="0" hangingPunct="1">
        <a:spcBef>
          <a:spcPct val="20000"/>
        </a:spcBef>
        <a:buFont typeface="Arial"/>
        <a:buChar char="•"/>
        <a:defRPr sz="13200" kern="1200">
          <a:solidFill>
            <a:schemeClr val="tx1"/>
          </a:solidFill>
          <a:latin typeface="+mn-lt"/>
          <a:ea typeface="+mn-ea"/>
          <a:cs typeface="+mn-cs"/>
        </a:defRPr>
      </a:lvl1pPr>
      <a:lvl2pPr marL="3056645" indent="-1175633" algn="l" defTabSz="1881012" rtl="0" eaLnBrk="1" latinLnBrk="0" hangingPunct="1">
        <a:spcBef>
          <a:spcPct val="20000"/>
        </a:spcBef>
        <a:buFont typeface="Arial"/>
        <a:buChar char="–"/>
        <a:defRPr sz="11500" kern="1200">
          <a:solidFill>
            <a:schemeClr val="tx1"/>
          </a:solidFill>
          <a:latin typeface="+mn-lt"/>
          <a:ea typeface="+mn-ea"/>
          <a:cs typeface="+mn-cs"/>
        </a:defRPr>
      </a:lvl2pPr>
      <a:lvl3pPr marL="4702531" indent="-940506" algn="l" defTabSz="1881012" rtl="0" eaLnBrk="1" latinLnBrk="0" hangingPunct="1">
        <a:spcBef>
          <a:spcPct val="20000"/>
        </a:spcBef>
        <a:buFont typeface="Arial"/>
        <a:buChar char="•"/>
        <a:defRPr sz="9900" kern="1200">
          <a:solidFill>
            <a:schemeClr val="tx1"/>
          </a:solidFill>
          <a:latin typeface="+mn-lt"/>
          <a:ea typeface="+mn-ea"/>
          <a:cs typeface="+mn-cs"/>
        </a:defRPr>
      </a:lvl3pPr>
      <a:lvl4pPr marL="6583543" indent="-940506" algn="l" defTabSz="1881012" rtl="0" eaLnBrk="1" latinLnBrk="0" hangingPunct="1">
        <a:spcBef>
          <a:spcPct val="20000"/>
        </a:spcBef>
        <a:buFont typeface="Arial"/>
        <a:buChar char="–"/>
        <a:defRPr sz="8200" kern="1200">
          <a:solidFill>
            <a:schemeClr val="tx1"/>
          </a:solidFill>
          <a:latin typeface="+mn-lt"/>
          <a:ea typeface="+mn-ea"/>
          <a:cs typeface="+mn-cs"/>
        </a:defRPr>
      </a:lvl4pPr>
      <a:lvl5pPr marL="8464555" indent="-940506" algn="l" defTabSz="1881012" rtl="0" eaLnBrk="1" latinLnBrk="0" hangingPunct="1">
        <a:spcBef>
          <a:spcPct val="20000"/>
        </a:spcBef>
        <a:buFont typeface="Arial"/>
        <a:buChar char="»"/>
        <a:defRPr sz="8200" kern="1200">
          <a:solidFill>
            <a:schemeClr val="tx1"/>
          </a:solidFill>
          <a:latin typeface="+mn-lt"/>
          <a:ea typeface="+mn-ea"/>
          <a:cs typeface="+mn-cs"/>
        </a:defRPr>
      </a:lvl5pPr>
      <a:lvl6pPr marL="10345567" indent="-940506" algn="l" defTabSz="1881012" rtl="0" eaLnBrk="1" latinLnBrk="0" hangingPunct="1">
        <a:spcBef>
          <a:spcPct val="20000"/>
        </a:spcBef>
        <a:buFont typeface="Arial"/>
        <a:buChar char="•"/>
        <a:defRPr sz="8200" kern="1200">
          <a:solidFill>
            <a:schemeClr val="tx1"/>
          </a:solidFill>
          <a:latin typeface="+mn-lt"/>
          <a:ea typeface="+mn-ea"/>
          <a:cs typeface="+mn-cs"/>
        </a:defRPr>
      </a:lvl6pPr>
      <a:lvl7pPr marL="12226580" indent="-940506" algn="l" defTabSz="1881012" rtl="0" eaLnBrk="1" latinLnBrk="0" hangingPunct="1">
        <a:spcBef>
          <a:spcPct val="20000"/>
        </a:spcBef>
        <a:buFont typeface="Arial"/>
        <a:buChar char="•"/>
        <a:defRPr sz="8200" kern="1200">
          <a:solidFill>
            <a:schemeClr val="tx1"/>
          </a:solidFill>
          <a:latin typeface="+mn-lt"/>
          <a:ea typeface="+mn-ea"/>
          <a:cs typeface="+mn-cs"/>
        </a:defRPr>
      </a:lvl7pPr>
      <a:lvl8pPr marL="14107592" indent="-940506" algn="l" defTabSz="1881012" rtl="0" eaLnBrk="1" latinLnBrk="0" hangingPunct="1">
        <a:spcBef>
          <a:spcPct val="20000"/>
        </a:spcBef>
        <a:buFont typeface="Arial"/>
        <a:buChar char="•"/>
        <a:defRPr sz="8200" kern="1200">
          <a:solidFill>
            <a:schemeClr val="tx1"/>
          </a:solidFill>
          <a:latin typeface="+mn-lt"/>
          <a:ea typeface="+mn-ea"/>
          <a:cs typeface="+mn-cs"/>
        </a:defRPr>
      </a:lvl8pPr>
      <a:lvl9pPr marL="15988604" indent="-940506" algn="l" defTabSz="1881012" rtl="0" eaLnBrk="1" latinLnBrk="0" hangingPunct="1">
        <a:spcBef>
          <a:spcPct val="20000"/>
        </a:spcBef>
        <a:buFont typeface="Arial"/>
        <a:buChar char="•"/>
        <a:defRPr sz="8200" kern="1200">
          <a:solidFill>
            <a:schemeClr val="tx1"/>
          </a:solidFill>
          <a:latin typeface="+mn-lt"/>
          <a:ea typeface="+mn-ea"/>
          <a:cs typeface="+mn-cs"/>
        </a:defRPr>
      </a:lvl9pPr>
    </p:bodyStyle>
    <p:other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chart" Target="../charts/chart5.xml"/><Relationship Id="rId18"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chart" Target="../charts/chart4.xml"/><Relationship Id="rId17" Type="http://schemas.openxmlformats.org/officeDocument/2006/relationships/image" Target="../media/image10.jpeg"/><Relationship Id="rId2" Type="http://schemas.openxmlformats.org/officeDocument/2006/relationships/notesSlide" Target="../notesSlides/notesSlide1.xml"/><Relationship Id="rId16"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chart" Target="../charts/chart2.xml"/><Relationship Id="rId11" Type="http://schemas.openxmlformats.org/officeDocument/2006/relationships/chart" Target="../charts/chart3.xml"/><Relationship Id="rId5" Type="http://schemas.openxmlformats.org/officeDocument/2006/relationships/chart" Target="../charts/chart1.xml"/><Relationship Id="rId15" Type="http://schemas.openxmlformats.org/officeDocument/2006/relationships/image" Target="../media/image8.jpeg"/><Relationship Id="rId10" Type="http://schemas.openxmlformats.org/officeDocument/2006/relationships/image" Target="../media/image6.png"/><Relationship Id="rId4" Type="http://schemas.openxmlformats.org/officeDocument/2006/relationships/image" Target="../media/image2.png"/><Relationship Id="rId9" Type="http://schemas.openxmlformats.org/officeDocument/2006/relationships/image" Target="../media/image5.png"/><Relationship Id="rId1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Subtitle 2"/>
          <p:cNvSpPr txBox="1">
            <a:spLocks/>
          </p:cNvSpPr>
          <p:nvPr/>
        </p:nvSpPr>
        <p:spPr>
          <a:xfrm>
            <a:off x="26750929" y="4580428"/>
            <a:ext cx="11217955" cy="14275131"/>
          </a:xfrm>
          <a:prstGeom prst="rect">
            <a:avLst/>
          </a:prstGeom>
          <a:solidFill>
            <a:srgbClr val="E7E9E8"/>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lIns="376202" tIns="188101" rIns="376202" bIns="188101" rtlCol="0">
            <a:normAutofit/>
          </a:bodyPr>
          <a:lstStyle/>
          <a:p>
            <a:pPr>
              <a:spcBef>
                <a:spcPct val="20000"/>
              </a:spcBef>
              <a:defRPr/>
            </a:pPr>
            <a:endParaRPr lang="en-US" sz="3600" dirty="0"/>
          </a:p>
          <a:p>
            <a:pPr marL="0" marR="0" lvl="0" indent="0" defTabSz="1881012" rtl="0" eaLnBrk="1" fontAlgn="auto" latinLnBrk="0" hangingPunct="1">
              <a:lnSpc>
                <a:spcPct val="100000"/>
              </a:lnSpc>
              <a:spcBef>
                <a:spcPct val="20000"/>
              </a:spcBef>
              <a:spcAft>
                <a:spcPts val="0"/>
              </a:spcAft>
              <a:buClrTx/>
              <a:buSzTx/>
              <a:tabLst/>
              <a:defRPr/>
            </a:pPr>
            <a:endParaRPr kumimoji="0" lang="en-US" sz="35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a:p>
            <a:pPr lvl="0">
              <a:spcBef>
                <a:spcPct val="20000"/>
              </a:spcBef>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kumimoji="0" lang="en-US" sz="35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kumimoji="0" lang="en-US" sz="3784" b="0" i="1"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p:txBody>
      </p:sp>
      <p:sp>
        <p:nvSpPr>
          <p:cNvPr id="3" name="Subtitle 2"/>
          <p:cNvSpPr>
            <a:spLocks noGrp="1"/>
          </p:cNvSpPr>
          <p:nvPr>
            <p:ph type="subTitle" idx="1"/>
          </p:nvPr>
        </p:nvSpPr>
        <p:spPr>
          <a:xfrm>
            <a:off x="426721" y="4596911"/>
            <a:ext cx="11347384" cy="8214636"/>
          </a:xfrm>
          <a:solidFill>
            <a:srgbClr val="DBDCC6">
              <a:alpha val="5882"/>
            </a:srgbClr>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a:normAutofit/>
          </a:bodyPr>
          <a:lstStyle/>
          <a:p>
            <a:r>
              <a:rPr lang="en-US" sz="4800" b="1" dirty="0" smtClean="0">
                <a:solidFill>
                  <a:schemeClr val="tx1">
                    <a:lumMod val="95000"/>
                    <a:lumOff val="5000"/>
                  </a:schemeClr>
                </a:solidFill>
                <a:latin typeface="Candara"/>
                <a:cs typeface="Candara"/>
              </a:rPr>
              <a:t>Introduction</a:t>
            </a:r>
          </a:p>
          <a:p>
            <a:endParaRPr lang="en-US" sz="4500" b="1" dirty="0" smtClean="0">
              <a:solidFill>
                <a:schemeClr val="tx1">
                  <a:lumMod val="95000"/>
                  <a:lumOff val="5000"/>
                </a:schemeClr>
              </a:solidFill>
              <a:latin typeface="Candara"/>
              <a:cs typeface="Candara"/>
            </a:endParaRPr>
          </a:p>
        </p:txBody>
      </p:sp>
      <p:sp>
        <p:nvSpPr>
          <p:cNvPr id="9" name="Subtitle 2"/>
          <p:cNvSpPr txBox="1">
            <a:spLocks/>
          </p:cNvSpPr>
          <p:nvPr/>
        </p:nvSpPr>
        <p:spPr>
          <a:xfrm>
            <a:off x="26930408" y="19233939"/>
            <a:ext cx="11043993" cy="4540461"/>
          </a:xfrm>
          <a:prstGeom prst="rect">
            <a:avLst/>
          </a:prstGeom>
          <a:solidFill>
            <a:srgbClr val="ACD8C9"/>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lIns="376202" tIns="188101" rIns="376202" bIns="188101" rtlCol="0">
            <a:normAutofit fontScale="77500" lnSpcReduction="20000"/>
          </a:bodyPr>
          <a:lstStyle/>
          <a:p>
            <a:pPr indent="0" algn="ctr">
              <a:lnSpc>
                <a:spcPct val="120000"/>
              </a:lnSpc>
              <a:spcBef>
                <a:spcPct val="20000"/>
              </a:spcBef>
              <a:buFont typeface="Arial"/>
              <a:buNone/>
              <a:defRPr/>
            </a:pPr>
            <a:r>
              <a:rPr lang="en-US" sz="6200" b="1" dirty="0" smtClean="0">
                <a:solidFill>
                  <a:schemeClr val="tx1">
                    <a:lumMod val="95000"/>
                    <a:lumOff val="5000"/>
                  </a:schemeClr>
                </a:solidFill>
                <a:latin typeface="Candara"/>
                <a:cs typeface="Candara"/>
              </a:rPr>
              <a:t>Conclusions</a:t>
            </a:r>
          </a:p>
          <a:p>
            <a:pPr marL="188913" lvl="0" indent="-188913" algn="just">
              <a:spcBef>
                <a:spcPct val="20000"/>
              </a:spcBef>
              <a:buFont typeface="Wingdings" pitchFamily="2" charset="2"/>
              <a:buChar char="Ø"/>
              <a:defRPr/>
            </a:pPr>
            <a:r>
              <a:rPr lang="en-US" sz="4600" dirty="0" smtClean="0">
                <a:solidFill>
                  <a:schemeClr val="tx1"/>
                </a:solidFill>
              </a:rPr>
              <a:t>CAPs showed potential to increase yield and contribute to food security of </a:t>
            </a:r>
            <a:r>
              <a:rPr lang="en-US" sz="4600" dirty="0" err="1" smtClean="0">
                <a:solidFill>
                  <a:schemeClr val="tx1"/>
                </a:solidFill>
              </a:rPr>
              <a:t>Chepang</a:t>
            </a:r>
            <a:r>
              <a:rPr lang="en-US" sz="4600" dirty="0" smtClean="0">
                <a:solidFill>
                  <a:schemeClr val="tx1"/>
                </a:solidFill>
              </a:rPr>
              <a:t> ethnic people in short term while sustaining agro-ecosystem function </a:t>
            </a:r>
            <a:r>
              <a:rPr lang="en-US" sz="4600" dirty="0">
                <a:solidFill>
                  <a:schemeClr val="tx1"/>
                </a:solidFill>
              </a:rPr>
              <a:t>long-term</a:t>
            </a:r>
            <a:r>
              <a:rPr lang="en-US" sz="4600" dirty="0" smtClean="0">
                <a:solidFill>
                  <a:schemeClr val="tx1"/>
                </a:solidFill>
              </a:rPr>
              <a:t>.</a:t>
            </a:r>
          </a:p>
          <a:p>
            <a:pPr marL="188913" lvl="0" indent="-188913" algn="just">
              <a:spcBef>
                <a:spcPct val="20000"/>
              </a:spcBef>
              <a:buFont typeface="Wingdings" pitchFamily="2" charset="2"/>
              <a:buChar char="Ø"/>
              <a:defRPr/>
            </a:pPr>
            <a:r>
              <a:rPr lang="en-US" sz="4600" dirty="0">
                <a:solidFill>
                  <a:schemeClr val="tx1"/>
                </a:solidFill>
              </a:rPr>
              <a:t> </a:t>
            </a:r>
            <a:r>
              <a:rPr lang="en-US" sz="4600" dirty="0" smtClean="0">
                <a:solidFill>
                  <a:schemeClr val="tx1"/>
                </a:solidFill>
              </a:rPr>
              <a:t>M</a:t>
            </a:r>
            <a:r>
              <a:rPr lang="en-GB" sz="4600" dirty="0" err="1" smtClean="0">
                <a:solidFill>
                  <a:schemeClr val="tx1"/>
                </a:solidFill>
              </a:rPr>
              <a:t>inimum</a:t>
            </a:r>
            <a:r>
              <a:rPr lang="en-GB" sz="4600" dirty="0" smtClean="0">
                <a:solidFill>
                  <a:schemeClr val="tx1"/>
                </a:solidFill>
              </a:rPr>
              <a:t> tillage expected to be  </a:t>
            </a:r>
            <a:r>
              <a:rPr lang="en-GB" sz="4600" dirty="0">
                <a:solidFill>
                  <a:schemeClr val="tx1"/>
                </a:solidFill>
              </a:rPr>
              <a:t>effective in reducing rate of erosion </a:t>
            </a:r>
            <a:r>
              <a:rPr lang="en-GB" sz="4600" dirty="0" smtClean="0">
                <a:solidFill>
                  <a:schemeClr val="tx1"/>
                </a:solidFill>
              </a:rPr>
              <a:t>but they </a:t>
            </a:r>
            <a:r>
              <a:rPr lang="en-GB" sz="4600" dirty="0">
                <a:solidFill>
                  <a:schemeClr val="tx1"/>
                </a:solidFill>
              </a:rPr>
              <a:t>are not </a:t>
            </a:r>
            <a:r>
              <a:rPr lang="en-GB" sz="4600" dirty="0" smtClean="0">
                <a:solidFill>
                  <a:schemeClr val="tx1"/>
                </a:solidFill>
              </a:rPr>
              <a:t>viable </a:t>
            </a:r>
            <a:r>
              <a:rPr lang="en-GB" sz="4600" dirty="0">
                <a:solidFill>
                  <a:schemeClr val="tx1"/>
                </a:solidFill>
              </a:rPr>
              <a:t>for farmers in the short-term.</a:t>
            </a:r>
            <a:endParaRPr lang="en-US" sz="4600" dirty="0">
              <a:solidFill>
                <a:schemeClr val="tx1"/>
              </a:solidFill>
            </a:endParaRPr>
          </a:p>
        </p:txBody>
      </p:sp>
      <p:sp>
        <p:nvSpPr>
          <p:cNvPr id="11" name="Subtitle 2"/>
          <p:cNvSpPr txBox="1">
            <a:spLocks/>
          </p:cNvSpPr>
          <p:nvPr/>
        </p:nvSpPr>
        <p:spPr>
          <a:xfrm>
            <a:off x="12113890" y="4572000"/>
            <a:ext cx="14466273" cy="22517739"/>
          </a:xfrm>
          <a:prstGeom prst="rect">
            <a:avLst/>
          </a:prstGeom>
          <a:solidFill>
            <a:srgbClr val="E7E9E8"/>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lIns="376202" tIns="188101" rIns="376202" bIns="188101" rtlCol="0">
            <a:normAutofit/>
          </a:bodyPr>
          <a:lstStyle/>
          <a:p>
            <a:pPr indent="0" algn="ctr">
              <a:spcBef>
                <a:spcPct val="20000"/>
              </a:spcBef>
              <a:buFont typeface="Arial"/>
              <a:buNone/>
              <a:defRPr/>
            </a:pPr>
            <a:r>
              <a:rPr lang="en-US" sz="4800" b="1" dirty="0" smtClean="0">
                <a:solidFill>
                  <a:schemeClr val="tx1">
                    <a:lumMod val="95000"/>
                    <a:lumOff val="5000"/>
                  </a:schemeClr>
                </a:solidFill>
                <a:latin typeface="Candara"/>
                <a:cs typeface="Candara"/>
              </a:rPr>
              <a:t>Results and Discussion</a:t>
            </a:r>
          </a:p>
          <a:p>
            <a:pPr>
              <a:spcBef>
                <a:spcPct val="20000"/>
              </a:spcBef>
              <a:defRPr/>
            </a:pPr>
            <a:endParaRPr lang="en-US" sz="3600" dirty="0"/>
          </a:p>
          <a:p>
            <a:pPr marL="0" marR="0" lvl="0" indent="0" defTabSz="1881012" rtl="0" eaLnBrk="1" fontAlgn="auto" latinLnBrk="0" hangingPunct="1">
              <a:lnSpc>
                <a:spcPct val="100000"/>
              </a:lnSpc>
              <a:spcBef>
                <a:spcPct val="20000"/>
              </a:spcBef>
              <a:spcAft>
                <a:spcPts val="0"/>
              </a:spcAft>
              <a:buClrTx/>
              <a:buSzTx/>
              <a:tabLst/>
              <a:defRPr/>
            </a:pPr>
            <a:endParaRPr kumimoji="0" lang="en-US" sz="35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a:p>
            <a:pPr lvl="0">
              <a:spcBef>
                <a:spcPct val="20000"/>
              </a:spcBef>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kumimoji="0" lang="en-US" sz="35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buFont typeface="Arial"/>
              <a:buChar char="•"/>
              <a:tabLst/>
              <a:defRPr/>
            </a:pPr>
            <a:endParaRPr lang="en-US" sz="3500" dirty="0" smtClean="0">
              <a:solidFill>
                <a:schemeClr val="tx1">
                  <a:lumMod val="95000"/>
                  <a:lumOff val="5000"/>
                </a:schemeClr>
              </a:solidFill>
              <a:latin typeface="Candara"/>
              <a:cs typeface="Candara"/>
            </a:endParaRPr>
          </a:p>
          <a:p>
            <a:pPr marL="0" marR="0" lvl="0" indent="0" defTabSz="1881012" rtl="0" eaLnBrk="1" fontAlgn="auto" latinLnBrk="0" hangingPunct="1">
              <a:lnSpc>
                <a:spcPct val="100000"/>
              </a:lnSpc>
              <a:spcBef>
                <a:spcPct val="20000"/>
              </a:spcBef>
              <a:spcAft>
                <a:spcPts val="0"/>
              </a:spcAft>
              <a:buClrTx/>
              <a:buSzTx/>
              <a:tabLst/>
              <a:defRPr/>
            </a:pPr>
            <a:endParaRPr kumimoji="0" lang="en-US" sz="3784" b="0" i="1"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p:txBody>
      </p:sp>
      <p:sp>
        <p:nvSpPr>
          <p:cNvPr id="13" name="Subtitle 2"/>
          <p:cNvSpPr txBox="1">
            <a:spLocks/>
          </p:cNvSpPr>
          <p:nvPr/>
        </p:nvSpPr>
        <p:spPr>
          <a:xfrm>
            <a:off x="400051" y="13007695"/>
            <a:ext cx="11433833" cy="2216807"/>
          </a:xfrm>
          <a:prstGeom prst="rect">
            <a:avLst/>
          </a:prstGeom>
          <a:solidFill>
            <a:srgbClr val="B6D97D"/>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lIns="376202" tIns="188101" rIns="376202" bIns="188101" rtlCol="0">
            <a:normAutofit lnSpcReduction="10000"/>
          </a:bodyPr>
          <a:lstStyle/>
          <a:p>
            <a:pPr marR="0" lvl="0" algn="ctr" fontAlgn="auto">
              <a:lnSpc>
                <a:spcPct val="100000"/>
              </a:lnSpc>
              <a:spcBef>
                <a:spcPct val="20000"/>
              </a:spcBef>
              <a:spcAft>
                <a:spcPts val="0"/>
              </a:spcAft>
              <a:buClrTx/>
              <a:buSzTx/>
              <a:tabLst/>
              <a:defRPr/>
            </a:pPr>
            <a:r>
              <a:rPr lang="en-US" sz="4800" b="1" dirty="0" smtClean="0">
                <a:solidFill>
                  <a:schemeClr val="tx1">
                    <a:lumMod val="95000"/>
                    <a:lumOff val="5000"/>
                  </a:schemeClr>
                </a:solidFill>
                <a:latin typeface="Candara"/>
                <a:cs typeface="Candara"/>
              </a:rPr>
              <a:t>Objectives</a:t>
            </a:r>
          </a:p>
          <a:p>
            <a:pPr marR="0" lvl="0" defTabSz="1881012" rtl="0" eaLnBrk="1" fontAlgn="auto" latinLnBrk="0" hangingPunct="1">
              <a:lnSpc>
                <a:spcPct val="100000"/>
              </a:lnSpc>
              <a:spcBef>
                <a:spcPct val="20000"/>
              </a:spcBef>
              <a:spcAft>
                <a:spcPts val="0"/>
              </a:spcAft>
              <a:buClrTx/>
              <a:buSzTx/>
              <a:buFont typeface="Wingdings" pitchFamily="2" charset="2"/>
              <a:buChar char="§"/>
              <a:tabLst/>
              <a:defRPr/>
            </a:pPr>
            <a:r>
              <a:rPr lang="en-US" sz="3600" dirty="0" smtClean="0">
                <a:solidFill>
                  <a:schemeClr val="tx1"/>
                </a:solidFill>
              </a:rPr>
              <a:t>To  evaluate the advantage of identified CAPs in food security of </a:t>
            </a:r>
            <a:r>
              <a:rPr lang="en-US" sz="3600" dirty="0" err="1" smtClean="0">
                <a:solidFill>
                  <a:schemeClr val="tx1"/>
                </a:solidFill>
              </a:rPr>
              <a:t>Chepang</a:t>
            </a:r>
            <a:r>
              <a:rPr lang="en-US" sz="3600" dirty="0" smtClean="0">
                <a:solidFill>
                  <a:schemeClr val="tx1"/>
                </a:solidFill>
              </a:rPr>
              <a:t> households </a:t>
            </a:r>
          </a:p>
          <a:p>
            <a:pPr marL="0" marR="0" lvl="0" indent="0" algn="ctr" defTabSz="1881012" rtl="0" eaLnBrk="1" fontAlgn="auto" latinLnBrk="0" hangingPunct="1">
              <a:lnSpc>
                <a:spcPct val="100000"/>
              </a:lnSpc>
              <a:spcBef>
                <a:spcPct val="20000"/>
              </a:spcBef>
              <a:spcAft>
                <a:spcPts val="0"/>
              </a:spcAft>
              <a:buClrTx/>
              <a:buSzTx/>
              <a:buFont typeface="Arial"/>
              <a:buNone/>
              <a:tabLst/>
              <a:defRPr/>
            </a:pPr>
            <a:endParaRPr kumimoji="0" lang="en-US" sz="5294" b="1"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a:p>
            <a:pPr marL="0" marR="0" lvl="0" indent="0" algn="l" defTabSz="1881012" rtl="0" eaLnBrk="1" fontAlgn="auto" latinLnBrk="0" hangingPunct="1">
              <a:lnSpc>
                <a:spcPct val="100000"/>
              </a:lnSpc>
              <a:spcBef>
                <a:spcPct val="20000"/>
              </a:spcBef>
              <a:spcAft>
                <a:spcPts val="0"/>
              </a:spcAft>
              <a:buClrTx/>
              <a:buSzTx/>
              <a:buFont typeface="Arial"/>
              <a:buNone/>
              <a:tabLst/>
              <a:defRPr/>
            </a:pPr>
            <a:endParaRPr kumimoji="0" lang="en-US" sz="5000" b="0" i="0" u="none" strike="noStrike" kern="1200" cap="none" spc="0" normalizeH="0" baseline="0" noProof="0" dirty="0" smtClean="0">
              <a:ln>
                <a:noFill/>
              </a:ln>
              <a:solidFill>
                <a:schemeClr val="tx1">
                  <a:lumMod val="95000"/>
                  <a:lumOff val="5000"/>
                </a:schemeClr>
              </a:solidFill>
              <a:effectLst/>
              <a:uLnTx/>
              <a:uFillTx/>
              <a:latin typeface="Candara"/>
              <a:ea typeface="+mn-ea"/>
              <a:cs typeface="Candara"/>
            </a:endParaRPr>
          </a:p>
        </p:txBody>
      </p:sp>
      <p:pic>
        <p:nvPicPr>
          <p:cNvPr id="22" name="Picture 8"/>
          <p:cNvPicPr>
            <a:picLocks noChangeAspect="1" noChangeArrowheads="1"/>
          </p:cNvPicPr>
          <p:nvPr/>
        </p:nvPicPr>
        <p:blipFill>
          <a:blip r:embed="rId3"/>
          <a:srcRect/>
          <a:stretch>
            <a:fillRect/>
          </a:stretch>
        </p:blipFill>
        <p:spPr bwMode="auto">
          <a:xfrm>
            <a:off x="507956" y="258612"/>
            <a:ext cx="1802106" cy="1846114"/>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pic>
        <p:nvPicPr>
          <p:cNvPr id="23" name="Picture 7"/>
          <p:cNvPicPr>
            <a:picLocks noChangeAspect="1" noChangeArrowheads="1"/>
          </p:cNvPicPr>
          <p:nvPr/>
        </p:nvPicPr>
        <p:blipFill>
          <a:blip r:embed="rId4"/>
          <a:srcRect/>
          <a:stretch>
            <a:fillRect/>
          </a:stretch>
        </p:blipFill>
        <p:spPr bwMode="auto">
          <a:xfrm>
            <a:off x="35950358" y="251905"/>
            <a:ext cx="1893451" cy="1807648"/>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sp>
        <p:nvSpPr>
          <p:cNvPr id="25" name="TextBox 24"/>
          <p:cNvSpPr txBox="1"/>
          <p:nvPr/>
        </p:nvSpPr>
        <p:spPr>
          <a:xfrm>
            <a:off x="26922567" y="23888961"/>
            <a:ext cx="11084942" cy="2369880"/>
          </a:xfrm>
          <a:prstGeom prst="rect">
            <a:avLst/>
          </a:prstGeom>
          <a:noFill/>
        </p:spPr>
        <p:txBody>
          <a:bodyPr wrap="square" rtlCol="0">
            <a:spAutoFit/>
          </a:bodyPr>
          <a:lstStyle/>
          <a:p>
            <a:pPr>
              <a:spcBef>
                <a:spcPct val="20000"/>
              </a:spcBef>
              <a:defRPr/>
            </a:pPr>
            <a:r>
              <a:rPr lang="en-US" sz="4800" b="1" dirty="0" smtClean="0">
                <a:solidFill>
                  <a:schemeClr val="tx1">
                    <a:lumMod val="95000"/>
                    <a:lumOff val="5000"/>
                  </a:schemeClr>
                </a:solidFill>
                <a:latin typeface="Candara"/>
                <a:cs typeface="Candara"/>
              </a:rPr>
              <a:t>References</a:t>
            </a:r>
          </a:p>
          <a:p>
            <a:pPr marL="630238" indent="-630238"/>
            <a:r>
              <a:rPr lang="en-US" sz="2000" dirty="0" err="1" smtClean="0">
                <a:latin typeface="Candara"/>
                <a:cs typeface="Candara"/>
              </a:rPr>
              <a:t>Osman</a:t>
            </a:r>
            <a:r>
              <a:rPr lang="en-US" sz="2000" dirty="0" smtClean="0">
                <a:latin typeface="Candara"/>
                <a:cs typeface="Candara"/>
              </a:rPr>
              <a:t>, A.N.; </a:t>
            </a:r>
            <a:r>
              <a:rPr lang="en-US" sz="2000" dirty="0" err="1" smtClean="0">
                <a:latin typeface="Candara"/>
                <a:cs typeface="Candara"/>
              </a:rPr>
              <a:t>Raebild</a:t>
            </a:r>
            <a:r>
              <a:rPr lang="en-US" sz="2000" dirty="0" smtClean="0">
                <a:latin typeface="Candara"/>
                <a:cs typeface="Candara"/>
              </a:rPr>
              <a:t>, A., Christiansen, J.L.; </a:t>
            </a:r>
            <a:r>
              <a:rPr lang="en-US" sz="2000" dirty="0" err="1" smtClean="0">
                <a:latin typeface="Candara"/>
                <a:cs typeface="Candara"/>
              </a:rPr>
              <a:t>Bayala</a:t>
            </a:r>
            <a:r>
              <a:rPr lang="en-US" sz="2000" dirty="0" smtClean="0">
                <a:latin typeface="Candara"/>
                <a:cs typeface="Candara"/>
              </a:rPr>
              <a:t>, J. (2011). Performance of cowpea (</a:t>
            </a:r>
            <a:r>
              <a:rPr lang="en-US" sz="2000" dirty="0" err="1" smtClean="0">
                <a:latin typeface="Candara"/>
                <a:cs typeface="Candara"/>
              </a:rPr>
              <a:t>Vigna</a:t>
            </a:r>
            <a:r>
              <a:rPr lang="en-US" sz="2000" dirty="0" smtClean="0">
                <a:latin typeface="Candara"/>
                <a:cs typeface="Candara"/>
              </a:rPr>
              <a:t> </a:t>
            </a:r>
            <a:r>
              <a:rPr lang="en-US" sz="2000" dirty="0" err="1" smtClean="0">
                <a:latin typeface="Candara"/>
                <a:cs typeface="Candara"/>
              </a:rPr>
              <a:t>ungiculata</a:t>
            </a:r>
            <a:r>
              <a:rPr lang="en-US" sz="2000" dirty="0" smtClean="0">
                <a:latin typeface="Candara"/>
                <a:cs typeface="Candara"/>
              </a:rPr>
              <a:t>) and pearl millet (</a:t>
            </a:r>
            <a:r>
              <a:rPr lang="en-US" sz="2000" dirty="0" err="1" smtClean="0">
                <a:latin typeface="Candara"/>
                <a:cs typeface="Candara"/>
              </a:rPr>
              <a:t>Pennisetum</a:t>
            </a:r>
            <a:r>
              <a:rPr lang="en-US" sz="2000" dirty="0" smtClean="0">
                <a:latin typeface="Candara"/>
                <a:cs typeface="Candara"/>
              </a:rPr>
              <a:t> </a:t>
            </a:r>
            <a:r>
              <a:rPr lang="en-US" sz="2000" dirty="0" err="1" smtClean="0">
                <a:latin typeface="Candara"/>
                <a:cs typeface="Candara"/>
              </a:rPr>
              <a:t>glaucum</a:t>
            </a:r>
            <a:r>
              <a:rPr lang="en-US" sz="2000" dirty="0" smtClean="0">
                <a:latin typeface="Candara"/>
                <a:cs typeface="Candara"/>
              </a:rPr>
              <a:t>) intercropped under </a:t>
            </a:r>
            <a:r>
              <a:rPr lang="en-US" sz="2000" dirty="0" err="1" smtClean="0">
                <a:latin typeface="Candara"/>
                <a:cs typeface="Candara"/>
              </a:rPr>
              <a:t>Parkia</a:t>
            </a:r>
            <a:r>
              <a:rPr lang="en-US" sz="2000" dirty="0" smtClean="0">
                <a:latin typeface="Candara"/>
                <a:cs typeface="Candara"/>
              </a:rPr>
              <a:t> </a:t>
            </a:r>
            <a:r>
              <a:rPr lang="en-US" sz="2000" dirty="0" err="1" smtClean="0">
                <a:latin typeface="Candara"/>
                <a:cs typeface="Candara"/>
              </a:rPr>
              <a:t>biglobosa</a:t>
            </a:r>
            <a:r>
              <a:rPr lang="en-US" sz="2000" dirty="0" smtClean="0">
                <a:latin typeface="Candara"/>
                <a:cs typeface="Candara"/>
              </a:rPr>
              <a:t> in an </a:t>
            </a:r>
            <a:r>
              <a:rPr lang="en-US" sz="2000" dirty="0" err="1" smtClean="0">
                <a:latin typeface="Candara"/>
                <a:cs typeface="Candara"/>
              </a:rPr>
              <a:t>agroforestry</a:t>
            </a:r>
            <a:r>
              <a:rPr lang="en-US" sz="2000" dirty="0" smtClean="0">
                <a:latin typeface="Candara"/>
                <a:cs typeface="Candara"/>
              </a:rPr>
              <a:t> system in Burkina Faso. </a:t>
            </a:r>
            <a:r>
              <a:rPr lang="en-US" sz="2000" dirty="0" err="1" smtClean="0">
                <a:latin typeface="Candara"/>
                <a:cs typeface="Candara"/>
              </a:rPr>
              <a:t>Af</a:t>
            </a:r>
            <a:r>
              <a:rPr lang="en-US" sz="2000" dirty="0" smtClean="0">
                <a:latin typeface="Candara"/>
                <a:cs typeface="Candara"/>
              </a:rPr>
              <a:t>. J. </a:t>
            </a:r>
            <a:r>
              <a:rPr lang="en-US" sz="2000" dirty="0" err="1" smtClean="0">
                <a:latin typeface="Candara"/>
                <a:cs typeface="Candara"/>
              </a:rPr>
              <a:t>Agr</a:t>
            </a:r>
            <a:r>
              <a:rPr lang="en-US" sz="2000" dirty="0" smtClean="0">
                <a:latin typeface="Candara"/>
                <a:cs typeface="Candara"/>
              </a:rPr>
              <a:t>. Res. 6(4):882-891. </a:t>
            </a:r>
          </a:p>
          <a:p>
            <a:pPr marL="630238" indent="-630238"/>
            <a:r>
              <a:rPr lang="en-US" sz="2000" dirty="0" err="1" smtClean="0">
                <a:latin typeface="Candara"/>
                <a:cs typeface="Candara"/>
              </a:rPr>
              <a:t>MoAC</a:t>
            </a:r>
            <a:r>
              <a:rPr lang="en-US" sz="2000" dirty="0" smtClean="0">
                <a:latin typeface="Candara"/>
                <a:cs typeface="Candara"/>
              </a:rPr>
              <a:t> (2011). Ministry of Agriculture and Cooperative, Nepal. Statistical information in Nepalese Agriculture, 2010-11. Kathmandu, Nepal. </a:t>
            </a:r>
            <a:endParaRPr lang="en-US" sz="2500" dirty="0">
              <a:latin typeface="Candara"/>
              <a:cs typeface="Candara"/>
            </a:endParaRPr>
          </a:p>
        </p:txBody>
      </p:sp>
      <p:grpSp>
        <p:nvGrpSpPr>
          <p:cNvPr id="59" name="Group 58"/>
          <p:cNvGrpSpPr/>
          <p:nvPr/>
        </p:nvGrpSpPr>
        <p:grpSpPr>
          <a:xfrm>
            <a:off x="12166981" y="11333209"/>
            <a:ext cx="14261585" cy="4837248"/>
            <a:chOff x="11587601" y="12795821"/>
            <a:chExt cx="13582462" cy="5429117"/>
          </a:xfrm>
        </p:grpSpPr>
        <p:graphicFrame>
          <p:nvGraphicFramePr>
            <p:cNvPr id="31" name="Chart 30"/>
            <p:cNvGraphicFramePr>
              <a:graphicFrameLocks/>
            </p:cNvGraphicFramePr>
            <p:nvPr>
              <p:extLst>
                <p:ext uri="{D42A27DB-BD31-4B8C-83A1-F6EECF244321}">
                  <p14:modId xmlns:p14="http://schemas.microsoft.com/office/powerpoint/2010/main" val="4294284732"/>
                </p:ext>
              </p:extLst>
            </p:nvPr>
          </p:nvGraphicFramePr>
          <p:xfrm>
            <a:off x="18487286" y="12795821"/>
            <a:ext cx="6682777" cy="539758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3" name="Chart 32"/>
            <p:cNvGraphicFramePr>
              <a:graphicFrameLocks/>
            </p:cNvGraphicFramePr>
            <p:nvPr>
              <p:extLst>
                <p:ext uri="{D42A27DB-BD31-4B8C-83A1-F6EECF244321}">
                  <p14:modId xmlns:p14="http://schemas.microsoft.com/office/powerpoint/2010/main" val="2114414118"/>
                </p:ext>
              </p:extLst>
            </p:nvPr>
          </p:nvGraphicFramePr>
          <p:xfrm>
            <a:off x="11587601" y="12809096"/>
            <a:ext cx="6772587" cy="5415842"/>
          </p:xfrm>
          <a:graphic>
            <a:graphicData uri="http://schemas.openxmlformats.org/drawingml/2006/chart">
              <c:chart xmlns:c="http://schemas.openxmlformats.org/drawingml/2006/chart" xmlns:r="http://schemas.openxmlformats.org/officeDocument/2006/relationships" r:id="rId6"/>
            </a:graphicData>
          </a:graphic>
        </p:graphicFrame>
      </p:grpSp>
      <p:sp>
        <p:nvSpPr>
          <p:cNvPr id="4" name="Rectangle 2"/>
          <p:cNvSpPr>
            <a:spLocks noChangeArrowheads="1"/>
          </p:cNvSpPr>
          <p:nvPr/>
        </p:nvSpPr>
        <p:spPr bwMode="auto">
          <a:xfrm>
            <a:off x="0" y="-615553"/>
            <a:ext cx="184731"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615553"/>
            <a:ext cx="184731"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160020" y="-463153"/>
            <a:ext cx="184731"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8"/>
          <p:cNvSpPr>
            <a:spLocks noChangeArrowheads="1"/>
          </p:cNvSpPr>
          <p:nvPr/>
        </p:nvSpPr>
        <p:spPr bwMode="auto">
          <a:xfrm>
            <a:off x="0" y="-615553"/>
            <a:ext cx="184731"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7" name="Rectangle 10"/>
          <p:cNvSpPr>
            <a:spLocks noChangeArrowheads="1"/>
          </p:cNvSpPr>
          <p:nvPr/>
        </p:nvSpPr>
        <p:spPr bwMode="auto">
          <a:xfrm>
            <a:off x="0" y="-615553"/>
            <a:ext cx="184731"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2" name="Rectangle 31"/>
          <p:cNvSpPr/>
          <p:nvPr/>
        </p:nvSpPr>
        <p:spPr>
          <a:xfrm>
            <a:off x="2598821" y="341586"/>
            <a:ext cx="32918400" cy="1938992"/>
          </a:xfrm>
          <a:prstGeom prst="rect">
            <a:avLst/>
          </a:prstGeom>
        </p:spPr>
        <p:txBody>
          <a:bodyPr wrap="square">
            <a:spAutoFit/>
          </a:bodyPr>
          <a:lstStyle/>
          <a:p>
            <a:pPr algn="ctr"/>
            <a:r>
              <a:rPr lang="en-GB" sz="6000" b="1" dirty="0" smtClean="0"/>
              <a:t>Potential of conservation agriculture practices (CAPs) in enhancing food security of tribal people in central mid-hills of Nepal</a:t>
            </a:r>
            <a:endParaRPr lang="en-GB" sz="6000" dirty="0"/>
          </a:p>
        </p:txBody>
      </p:sp>
      <p:sp>
        <p:nvSpPr>
          <p:cNvPr id="39" name="Rectangle 38"/>
          <p:cNvSpPr/>
          <p:nvPr/>
        </p:nvSpPr>
        <p:spPr>
          <a:xfrm>
            <a:off x="3272589" y="2232452"/>
            <a:ext cx="32244632" cy="2000548"/>
          </a:xfrm>
          <a:prstGeom prst="rect">
            <a:avLst/>
          </a:prstGeom>
        </p:spPr>
        <p:txBody>
          <a:bodyPr wrap="square">
            <a:spAutoFit/>
          </a:bodyPr>
          <a:lstStyle/>
          <a:p>
            <a:pPr algn="ctr"/>
            <a:r>
              <a:rPr lang="en-GB" sz="4400" b="1" dirty="0" smtClean="0">
                <a:solidFill>
                  <a:schemeClr val="tx1">
                    <a:lumMod val="50000"/>
                    <a:lumOff val="50000"/>
                  </a:schemeClr>
                </a:solidFill>
                <a:latin typeface="Candara"/>
                <a:cs typeface="Candara"/>
              </a:rPr>
              <a:t>B Paudel</a:t>
            </a:r>
            <a:r>
              <a:rPr lang="en-GB" sz="4400" b="1" baseline="30000" dirty="0" smtClean="0">
                <a:solidFill>
                  <a:schemeClr val="tx1">
                    <a:lumMod val="50000"/>
                    <a:lumOff val="50000"/>
                  </a:schemeClr>
                </a:solidFill>
                <a:latin typeface="Candara"/>
                <a:cs typeface="Candara"/>
              </a:rPr>
              <a:t>1</a:t>
            </a:r>
            <a:r>
              <a:rPr lang="en-GB" sz="4400" b="1" dirty="0" smtClean="0">
                <a:solidFill>
                  <a:schemeClr val="tx1">
                    <a:lumMod val="50000"/>
                    <a:lumOff val="50000"/>
                  </a:schemeClr>
                </a:solidFill>
                <a:latin typeface="Candara"/>
                <a:cs typeface="Candara"/>
              </a:rPr>
              <a:t>*, T Radovich</a:t>
            </a:r>
            <a:r>
              <a:rPr lang="en-GB" sz="4400" b="1" baseline="30000" dirty="0" smtClean="0">
                <a:solidFill>
                  <a:schemeClr val="tx1">
                    <a:lumMod val="50000"/>
                    <a:lumOff val="50000"/>
                  </a:schemeClr>
                </a:solidFill>
                <a:latin typeface="Candara"/>
                <a:cs typeface="Candara"/>
              </a:rPr>
              <a:t>2</a:t>
            </a:r>
            <a:r>
              <a:rPr lang="en-GB" sz="4400" b="1" dirty="0" smtClean="0">
                <a:solidFill>
                  <a:schemeClr val="tx1">
                    <a:lumMod val="50000"/>
                    <a:lumOff val="50000"/>
                  </a:schemeClr>
                </a:solidFill>
                <a:latin typeface="Candara"/>
                <a:cs typeface="Candara"/>
              </a:rPr>
              <a:t>, J Halbrendt</a:t>
            </a:r>
            <a:r>
              <a:rPr lang="en-GB" sz="4400" b="1" baseline="30000" dirty="0" smtClean="0">
                <a:solidFill>
                  <a:schemeClr val="tx1">
                    <a:lumMod val="50000"/>
                    <a:lumOff val="50000"/>
                  </a:schemeClr>
                </a:solidFill>
                <a:latin typeface="Candara"/>
                <a:cs typeface="Candara"/>
              </a:rPr>
              <a:t>1</a:t>
            </a:r>
            <a:r>
              <a:rPr lang="en-GB" sz="4400" b="1" dirty="0" smtClean="0">
                <a:solidFill>
                  <a:schemeClr val="tx1">
                    <a:lumMod val="50000"/>
                    <a:lumOff val="50000"/>
                  </a:schemeClr>
                </a:solidFill>
                <a:latin typeface="Candara"/>
                <a:cs typeface="Candara"/>
              </a:rPr>
              <a:t>, B </a:t>
            </a:r>
            <a:r>
              <a:rPr lang="en-GB" sz="4400" b="1" dirty="0" err="1" smtClean="0">
                <a:solidFill>
                  <a:schemeClr val="tx1">
                    <a:lumMod val="50000"/>
                    <a:lumOff val="50000"/>
                  </a:schemeClr>
                </a:solidFill>
                <a:latin typeface="Candara"/>
                <a:cs typeface="Candara"/>
              </a:rPr>
              <a:t>B</a:t>
            </a:r>
            <a:r>
              <a:rPr lang="en-GB" sz="4400" b="1" dirty="0" smtClean="0">
                <a:solidFill>
                  <a:schemeClr val="tx1">
                    <a:lumMod val="50000"/>
                    <a:lumOff val="50000"/>
                  </a:schemeClr>
                </a:solidFill>
                <a:latin typeface="Candara"/>
                <a:cs typeface="Candara"/>
              </a:rPr>
              <a:t> Tamang</a:t>
            </a:r>
            <a:r>
              <a:rPr lang="en-GB" sz="4400" b="1" baseline="30000" dirty="0" smtClean="0">
                <a:solidFill>
                  <a:schemeClr val="tx1">
                    <a:lumMod val="50000"/>
                    <a:lumOff val="50000"/>
                  </a:schemeClr>
                </a:solidFill>
                <a:latin typeface="Candara"/>
                <a:cs typeface="Candara"/>
              </a:rPr>
              <a:t>3</a:t>
            </a:r>
            <a:r>
              <a:rPr lang="en-GB" sz="4400" b="1" dirty="0" smtClean="0">
                <a:solidFill>
                  <a:schemeClr val="tx1">
                    <a:lumMod val="50000"/>
                    <a:lumOff val="50000"/>
                  </a:schemeClr>
                </a:solidFill>
                <a:latin typeface="Candara"/>
                <a:cs typeface="Candara"/>
              </a:rPr>
              <a:t>, S Crow</a:t>
            </a:r>
            <a:r>
              <a:rPr lang="en-GB" sz="4400" b="1" baseline="30000" dirty="0" smtClean="0">
                <a:solidFill>
                  <a:schemeClr val="tx1">
                    <a:lumMod val="50000"/>
                    <a:lumOff val="50000"/>
                  </a:schemeClr>
                </a:solidFill>
                <a:latin typeface="Candara"/>
                <a:cs typeface="Candara"/>
              </a:rPr>
              <a:t>1</a:t>
            </a:r>
            <a:r>
              <a:rPr lang="en-GB" sz="4400" b="1" dirty="0" smtClean="0">
                <a:solidFill>
                  <a:schemeClr val="tx1">
                    <a:lumMod val="50000"/>
                    <a:lumOff val="50000"/>
                  </a:schemeClr>
                </a:solidFill>
                <a:latin typeface="Candara"/>
                <a:cs typeface="Candara"/>
              </a:rPr>
              <a:t> and P Limbu</a:t>
            </a:r>
            <a:r>
              <a:rPr lang="en-GB" sz="4400" b="1" baseline="30000" dirty="0" smtClean="0">
                <a:solidFill>
                  <a:schemeClr val="tx1">
                    <a:lumMod val="50000"/>
                    <a:lumOff val="50000"/>
                  </a:schemeClr>
                </a:solidFill>
                <a:latin typeface="Candara"/>
                <a:cs typeface="Candara"/>
              </a:rPr>
              <a:t>3</a:t>
            </a:r>
            <a:r>
              <a:rPr lang="en-US" sz="4000" dirty="0" smtClean="0">
                <a:latin typeface="Candara"/>
                <a:cs typeface="Candara"/>
              </a:rPr>
              <a:t/>
            </a:r>
            <a:br>
              <a:rPr lang="en-US" sz="4000" dirty="0" smtClean="0">
                <a:latin typeface="Candara"/>
                <a:cs typeface="Candara"/>
              </a:rPr>
            </a:br>
            <a:r>
              <a:rPr lang="en-US" sz="4000" baseline="30000" dirty="0" smtClean="0">
                <a:solidFill>
                  <a:schemeClr val="tx1">
                    <a:lumMod val="50000"/>
                    <a:lumOff val="50000"/>
                  </a:schemeClr>
                </a:solidFill>
                <a:latin typeface="Candara"/>
                <a:cs typeface="Candara"/>
              </a:rPr>
              <a:t>1</a:t>
            </a:r>
            <a:r>
              <a:rPr lang="en-US" sz="4000" dirty="0" smtClean="0">
                <a:solidFill>
                  <a:schemeClr val="tx1">
                    <a:lumMod val="50000"/>
                    <a:lumOff val="50000"/>
                  </a:schemeClr>
                </a:solidFill>
                <a:latin typeface="Candara"/>
                <a:cs typeface="Candara"/>
              </a:rPr>
              <a:t>Dept. of Natural Resources &amp; Environmental Management, </a:t>
            </a:r>
            <a:r>
              <a:rPr lang="en-US" sz="4000" baseline="30000" dirty="0" smtClean="0">
                <a:solidFill>
                  <a:schemeClr val="tx1">
                    <a:lumMod val="50000"/>
                    <a:lumOff val="50000"/>
                  </a:schemeClr>
                </a:solidFill>
                <a:latin typeface="Candara"/>
                <a:cs typeface="Candara"/>
              </a:rPr>
              <a:t>2</a:t>
            </a:r>
            <a:r>
              <a:rPr lang="en-US" sz="4000" dirty="0" smtClean="0">
                <a:solidFill>
                  <a:schemeClr val="tx1">
                    <a:lumMod val="50000"/>
                    <a:lumOff val="50000"/>
                  </a:schemeClr>
                </a:solidFill>
                <a:latin typeface="Candara"/>
                <a:cs typeface="Candara"/>
              </a:rPr>
              <a:t>Dept. Of Civil &amp; Environmental Engineering, </a:t>
            </a:r>
            <a:r>
              <a:rPr lang="en-US" sz="4000" baseline="30000" dirty="0" smtClean="0">
                <a:solidFill>
                  <a:schemeClr val="tx1">
                    <a:lumMod val="50000"/>
                    <a:lumOff val="50000"/>
                  </a:schemeClr>
                </a:solidFill>
                <a:latin typeface="Candara"/>
                <a:cs typeface="Candara"/>
              </a:rPr>
              <a:t>3</a:t>
            </a:r>
            <a:r>
              <a:rPr lang="en-US" sz="4000" dirty="0" smtClean="0">
                <a:solidFill>
                  <a:schemeClr val="tx1">
                    <a:lumMod val="50000"/>
                    <a:lumOff val="50000"/>
                  </a:schemeClr>
                </a:solidFill>
                <a:latin typeface="Candara"/>
                <a:cs typeface="Candara"/>
              </a:rPr>
              <a:t>Local Initiatives for Biodiversity, Research and Development, Nepal</a:t>
            </a:r>
            <a:endParaRPr lang="en-GB" sz="4000" dirty="0"/>
          </a:p>
        </p:txBody>
      </p:sp>
      <p:sp>
        <p:nvSpPr>
          <p:cNvPr id="40" name="Rectangle 39"/>
          <p:cNvSpPr/>
          <p:nvPr/>
        </p:nvSpPr>
        <p:spPr>
          <a:xfrm>
            <a:off x="459828" y="5540767"/>
            <a:ext cx="11314276" cy="7294305"/>
          </a:xfrm>
          <a:prstGeom prst="rect">
            <a:avLst/>
          </a:prstGeom>
        </p:spPr>
        <p:txBody>
          <a:bodyPr wrap="square">
            <a:spAutoFit/>
          </a:bodyPr>
          <a:lstStyle/>
          <a:p>
            <a:pPr marL="188913" indent="-188913" algn="just">
              <a:buFont typeface="Wingdings" pitchFamily="2" charset="2"/>
              <a:buChar char="§"/>
            </a:pPr>
            <a:r>
              <a:rPr lang="en-US" sz="3600" dirty="0" smtClean="0"/>
              <a:t>Traditional agriculture in central mid hills of Nepal is characterized by cultivation of steep sloping lands, resulting lower productivity, degradation of soil health and reduction of livelihood options </a:t>
            </a:r>
          </a:p>
          <a:p>
            <a:pPr marL="188913" indent="-188913" algn="just">
              <a:buFont typeface="Wingdings" pitchFamily="2" charset="2"/>
              <a:buChar char="§"/>
            </a:pPr>
            <a:r>
              <a:rPr lang="en-GB" sz="3600" dirty="0" smtClean="0"/>
              <a:t> Land-use transitions from shifting cultivation to permanence farming have </a:t>
            </a:r>
            <a:r>
              <a:rPr lang="en-GB" sz="3600" dirty="0"/>
              <a:t>been </a:t>
            </a:r>
            <a:r>
              <a:rPr lang="en-GB" sz="3600" dirty="0" smtClean="0"/>
              <a:t>a problem </a:t>
            </a:r>
            <a:r>
              <a:rPr lang="en-GB" sz="3600" dirty="0"/>
              <a:t>confronting </a:t>
            </a:r>
            <a:r>
              <a:rPr lang="en-GB" sz="3600" dirty="0" smtClean="0"/>
              <a:t>to sustainable </a:t>
            </a:r>
            <a:r>
              <a:rPr lang="en-GB" sz="3600" dirty="0"/>
              <a:t>development </a:t>
            </a:r>
            <a:r>
              <a:rPr lang="en-GB" sz="3600" dirty="0" smtClean="0"/>
              <a:t> because of increased erosion</a:t>
            </a:r>
          </a:p>
          <a:p>
            <a:pPr marL="188913" indent="-188913" algn="just">
              <a:buFont typeface="Wingdings" pitchFamily="2" charset="2"/>
              <a:buChar char="§"/>
            </a:pPr>
            <a:r>
              <a:rPr lang="en-US" sz="3600" dirty="0" smtClean="0"/>
              <a:t>Sustainable Management of Agro-ecological Resources in Tribal Societies (SMARTS) project applied a participatory agro-ecological framework to develop improved conservation practices (CAPs) </a:t>
            </a:r>
          </a:p>
          <a:p>
            <a:pPr marL="188913" indent="-188913" algn="just">
              <a:buFont typeface="Wingdings" pitchFamily="2" charset="2"/>
              <a:buChar char="§"/>
            </a:pPr>
            <a:r>
              <a:rPr lang="en-US" sz="3600" dirty="0" smtClean="0"/>
              <a:t>CAPs were identified by a multidisciplinary research and extension team in collaboration with farmers.</a:t>
            </a:r>
            <a:endParaRPr lang="en-GB" sz="3600" dirty="0"/>
          </a:p>
        </p:txBody>
      </p:sp>
      <p:sp>
        <p:nvSpPr>
          <p:cNvPr id="41" name="Rectangle 40"/>
          <p:cNvSpPr/>
          <p:nvPr/>
        </p:nvSpPr>
        <p:spPr>
          <a:xfrm>
            <a:off x="495743" y="15548118"/>
            <a:ext cx="11369842" cy="11541621"/>
          </a:xfrm>
          <a:prstGeom prst="rect">
            <a:avLst/>
          </a:prstGeom>
          <a:solidFill>
            <a:schemeClr val="tx2">
              <a:lumMod val="20000"/>
              <a:lumOff val="80000"/>
            </a:schemeClr>
          </a:solidFill>
          <a:ln>
            <a:solidFill>
              <a:schemeClr val="bg2">
                <a:lumMod val="25000"/>
              </a:schemeClr>
            </a:solidFill>
          </a:ln>
        </p:spPr>
        <p:txBody>
          <a:bodyPr wrap="square">
            <a:spAutoFit/>
          </a:bodyPr>
          <a:lstStyle/>
          <a:p>
            <a:pPr algn="ctr">
              <a:spcBef>
                <a:spcPct val="20000"/>
              </a:spcBef>
              <a:defRPr/>
            </a:pPr>
            <a:r>
              <a:rPr lang="en-US" sz="4800" b="1" dirty="0" smtClean="0">
                <a:solidFill>
                  <a:schemeClr val="tx1">
                    <a:lumMod val="95000"/>
                    <a:lumOff val="5000"/>
                  </a:schemeClr>
                </a:solidFill>
                <a:latin typeface="Candara"/>
                <a:cs typeface="Candara"/>
              </a:rPr>
              <a:t>Materials &amp; Methods</a:t>
            </a:r>
          </a:p>
          <a:p>
            <a:pPr lvl="0">
              <a:spcBef>
                <a:spcPct val="20000"/>
              </a:spcBef>
              <a:buFont typeface="Wingdings" pitchFamily="2" charset="2"/>
              <a:buChar char="Ø"/>
              <a:defRPr/>
            </a:pPr>
            <a:r>
              <a:rPr lang="en-US" sz="3200" dirty="0" smtClean="0"/>
              <a:t>Selected CAPs which makes up the treatments include:</a:t>
            </a:r>
          </a:p>
          <a:p>
            <a:pPr marL="625475" lvl="0" indent="4763" algn="just">
              <a:spcBef>
                <a:spcPct val="20000"/>
              </a:spcBef>
              <a:defRPr/>
            </a:pPr>
            <a:r>
              <a:rPr lang="en-US" sz="2800" dirty="0" smtClean="0">
                <a:solidFill>
                  <a:schemeClr val="tx1">
                    <a:lumMod val="95000"/>
                    <a:lumOff val="5000"/>
                  </a:schemeClr>
                </a:solidFill>
                <a:cs typeface="Candara"/>
              </a:rPr>
              <a:t>T1 : Maize – Millet (conventional Tillage) ; T2: Maize – Cowpea (conventional tillage), T3: Maize – Millet + Cowpea  (conventional tillage), T4: Maize – Millet + Cowpea (with strip tillage) </a:t>
            </a:r>
          </a:p>
          <a:p>
            <a:pPr marL="346075" indent="-346075" algn="just">
              <a:spcBef>
                <a:spcPct val="20000"/>
              </a:spcBef>
              <a:buFont typeface="Wingdings" pitchFamily="2" charset="2"/>
              <a:buChar char="Ø"/>
              <a:defRPr/>
            </a:pPr>
            <a:r>
              <a:rPr lang="en-US" sz="3200" dirty="0" smtClean="0">
                <a:solidFill>
                  <a:schemeClr val="tx1">
                    <a:lumMod val="95000"/>
                    <a:lumOff val="5000"/>
                  </a:schemeClr>
                </a:solidFill>
                <a:cs typeface="Candara"/>
              </a:rPr>
              <a:t> Data was collected from 27 farmer’s field trials established in 3 villages of mid-central hills of Nepal</a:t>
            </a:r>
          </a:p>
          <a:p>
            <a:pPr lvl="0">
              <a:spcBef>
                <a:spcPct val="20000"/>
              </a:spcBef>
              <a:buFont typeface="Wingdings" pitchFamily="2" charset="2"/>
              <a:buChar char="Ø"/>
              <a:defRPr/>
            </a:pPr>
            <a:r>
              <a:rPr lang="en-US" sz="2800" b="1" i="1" dirty="0" smtClean="0">
                <a:solidFill>
                  <a:schemeClr val="tx1">
                    <a:lumMod val="95000"/>
                    <a:lumOff val="5000"/>
                  </a:schemeClr>
                </a:solidFill>
                <a:cs typeface="Candara"/>
              </a:rPr>
              <a:t>DATA ANALYSIS TOOLS  AND FORMULA</a:t>
            </a:r>
          </a:p>
          <a:p>
            <a:pPr algn="just">
              <a:buFont typeface="Arial"/>
              <a:buChar char="•"/>
              <a:defRPr/>
            </a:pPr>
            <a:r>
              <a:rPr lang="en-US" sz="2800" dirty="0" smtClean="0">
                <a:solidFill>
                  <a:schemeClr val="tx1">
                    <a:lumMod val="95000"/>
                    <a:lumOff val="5000"/>
                  </a:schemeClr>
                </a:solidFill>
                <a:cs typeface="Candara"/>
              </a:rPr>
              <a:t> Land Equivalent Ratio (LER):  is total land area required for single crop to give obtained in intercropping mixture (</a:t>
            </a:r>
            <a:r>
              <a:rPr lang="en-US" sz="2800" dirty="0" err="1" smtClean="0">
                <a:solidFill>
                  <a:schemeClr val="tx1">
                    <a:lumMod val="95000"/>
                    <a:lumOff val="5000"/>
                  </a:schemeClr>
                </a:solidFill>
                <a:cs typeface="Candara"/>
              </a:rPr>
              <a:t>Osman</a:t>
            </a:r>
            <a:r>
              <a:rPr lang="en-US" sz="2800" dirty="0" smtClean="0">
                <a:solidFill>
                  <a:schemeClr val="tx1">
                    <a:lumMod val="95000"/>
                    <a:lumOff val="5000"/>
                  </a:schemeClr>
                </a:solidFill>
                <a:cs typeface="Candara"/>
              </a:rPr>
              <a:t> et al., 2011). </a:t>
            </a:r>
          </a:p>
          <a:p>
            <a:pPr>
              <a:buFont typeface="Arial"/>
              <a:buChar char="•"/>
              <a:defRPr/>
            </a:pPr>
            <a:endParaRPr lang="en-US" sz="2000" dirty="0" smtClean="0">
              <a:solidFill>
                <a:schemeClr val="tx1">
                  <a:lumMod val="95000"/>
                  <a:lumOff val="5000"/>
                </a:schemeClr>
              </a:solidFill>
              <a:cs typeface="Candara"/>
            </a:endParaRPr>
          </a:p>
          <a:p>
            <a:pPr>
              <a:buFont typeface="Arial"/>
              <a:buChar char="•"/>
              <a:defRPr/>
            </a:pPr>
            <a:endParaRPr lang="en-US" sz="3600" dirty="0" smtClean="0">
              <a:solidFill>
                <a:schemeClr val="tx1">
                  <a:lumMod val="95000"/>
                  <a:lumOff val="5000"/>
                </a:schemeClr>
              </a:solidFill>
              <a:cs typeface="Candara"/>
            </a:endParaRPr>
          </a:p>
          <a:p>
            <a:pPr>
              <a:buFont typeface="Arial"/>
              <a:buChar char="•"/>
              <a:defRPr/>
            </a:pPr>
            <a:r>
              <a:rPr lang="en-US" sz="2800" dirty="0" smtClean="0">
                <a:solidFill>
                  <a:schemeClr val="tx1">
                    <a:lumMod val="95000"/>
                    <a:lumOff val="5000"/>
                  </a:schemeClr>
                </a:solidFill>
                <a:cs typeface="Candara"/>
              </a:rPr>
              <a:t>Total Field Protein Yield (FP)  </a:t>
            </a:r>
          </a:p>
          <a:p>
            <a:pPr>
              <a:buFont typeface="Arial"/>
              <a:buChar char="•"/>
              <a:defRPr/>
            </a:pPr>
            <a:endParaRPr lang="en-US" sz="4800" dirty="0" smtClean="0">
              <a:solidFill>
                <a:schemeClr val="tx1">
                  <a:lumMod val="95000"/>
                  <a:lumOff val="5000"/>
                </a:schemeClr>
              </a:solidFill>
              <a:cs typeface="Candara"/>
            </a:endParaRPr>
          </a:p>
          <a:p>
            <a:pPr>
              <a:buFont typeface="Arial"/>
              <a:buChar char="•"/>
              <a:defRPr/>
            </a:pPr>
            <a:r>
              <a:rPr lang="en-US" sz="2800" dirty="0" smtClean="0">
                <a:solidFill>
                  <a:schemeClr val="tx1">
                    <a:lumMod val="95000"/>
                    <a:lumOff val="5000"/>
                  </a:schemeClr>
                </a:solidFill>
                <a:cs typeface="Candara"/>
              </a:rPr>
              <a:t> Total Field Carbohydrate yield (</a:t>
            </a:r>
            <a:r>
              <a:rPr lang="en-US" sz="2800" dirty="0" err="1" smtClean="0">
                <a:solidFill>
                  <a:schemeClr val="tx1">
                    <a:lumMod val="95000"/>
                    <a:lumOff val="5000"/>
                  </a:schemeClr>
                </a:solidFill>
                <a:cs typeface="Candara"/>
              </a:rPr>
              <a:t>FCaH</a:t>
            </a:r>
            <a:r>
              <a:rPr lang="en-US" sz="2800" dirty="0" smtClean="0">
                <a:solidFill>
                  <a:schemeClr val="tx1">
                    <a:lumMod val="95000"/>
                    <a:lumOff val="5000"/>
                  </a:schemeClr>
                </a:solidFill>
                <a:cs typeface="Candara"/>
              </a:rPr>
              <a:t>) </a:t>
            </a:r>
          </a:p>
          <a:p>
            <a:pPr>
              <a:defRPr/>
            </a:pPr>
            <a:endParaRPr lang="en-US" sz="4400" dirty="0" smtClean="0">
              <a:solidFill>
                <a:schemeClr val="tx1">
                  <a:lumMod val="95000"/>
                  <a:lumOff val="5000"/>
                </a:schemeClr>
              </a:solidFill>
              <a:cs typeface="Candara"/>
            </a:endParaRPr>
          </a:p>
          <a:p>
            <a:pPr>
              <a:buFont typeface="Arial"/>
              <a:buChar char="•"/>
              <a:defRPr/>
            </a:pPr>
            <a:r>
              <a:rPr lang="en-US" sz="2800" dirty="0" smtClean="0">
                <a:solidFill>
                  <a:schemeClr val="tx1">
                    <a:lumMod val="95000"/>
                    <a:lumOff val="5000"/>
                  </a:schemeClr>
                </a:solidFill>
                <a:cs typeface="Candara"/>
              </a:rPr>
              <a:t> Field Revenue (FR)</a:t>
            </a:r>
          </a:p>
          <a:p>
            <a:pPr>
              <a:defRPr/>
            </a:pPr>
            <a:endParaRPr lang="en-US" sz="4400" dirty="0" smtClean="0">
              <a:solidFill>
                <a:schemeClr val="tx1">
                  <a:lumMod val="95000"/>
                  <a:lumOff val="5000"/>
                </a:schemeClr>
              </a:solidFill>
              <a:cs typeface="Candara"/>
            </a:endParaRPr>
          </a:p>
          <a:p>
            <a:pPr algn="just">
              <a:buFont typeface="Arial"/>
              <a:buChar char="•"/>
              <a:defRPr/>
            </a:pPr>
            <a:r>
              <a:rPr lang="en-US" sz="2800" dirty="0" smtClean="0">
                <a:solidFill>
                  <a:schemeClr val="tx1">
                    <a:lumMod val="95000"/>
                    <a:lumOff val="5000"/>
                  </a:schemeClr>
                </a:solidFill>
                <a:cs typeface="Candara"/>
              </a:rPr>
              <a:t> Protein Advantage Index (PAI) and Carbohydrate Advantage Index (</a:t>
            </a:r>
            <a:r>
              <a:rPr lang="en-US" sz="2800" dirty="0" err="1" smtClean="0">
                <a:solidFill>
                  <a:schemeClr val="tx1">
                    <a:lumMod val="95000"/>
                    <a:lumOff val="5000"/>
                  </a:schemeClr>
                </a:solidFill>
                <a:cs typeface="Candara"/>
              </a:rPr>
              <a:t>CaHAI</a:t>
            </a:r>
            <a:r>
              <a:rPr lang="en-US" sz="2800" dirty="0" smtClean="0">
                <a:solidFill>
                  <a:schemeClr val="tx1">
                    <a:lumMod val="95000"/>
                    <a:lumOff val="5000"/>
                  </a:schemeClr>
                </a:solidFill>
                <a:cs typeface="Candara"/>
              </a:rPr>
              <a:t>) : formula equivalent to MAI</a:t>
            </a:r>
          </a:p>
          <a:p>
            <a:pPr indent="-346075">
              <a:buFont typeface="Wingdings" pitchFamily="2" charset="2"/>
              <a:buChar char="Ø"/>
              <a:defRPr/>
            </a:pPr>
            <a:endParaRPr lang="en-US" sz="1200" dirty="0" smtClean="0">
              <a:solidFill>
                <a:schemeClr val="tx1">
                  <a:lumMod val="95000"/>
                  <a:lumOff val="5000"/>
                </a:schemeClr>
              </a:solidFill>
              <a:cs typeface="Candara"/>
            </a:endParaRPr>
          </a:p>
          <a:p>
            <a:pPr indent="-346075" algn="just">
              <a:buFont typeface="Wingdings" pitchFamily="2" charset="2"/>
              <a:buChar char="Ø"/>
              <a:defRPr/>
            </a:pPr>
            <a:r>
              <a:rPr lang="en-US" sz="3200" dirty="0" smtClean="0">
                <a:solidFill>
                  <a:schemeClr val="tx1">
                    <a:lumMod val="95000"/>
                    <a:lumOff val="5000"/>
                  </a:schemeClr>
                </a:solidFill>
                <a:cs typeface="Candara"/>
              </a:rPr>
              <a:t>Data analyzed using two-way ANOVA using general linear model for unbalanced data</a:t>
            </a:r>
          </a:p>
        </p:txBody>
      </p:sp>
      <p:sp>
        <p:nvSpPr>
          <p:cNvPr id="1051" name="Rectangle 27"/>
          <p:cNvSpPr>
            <a:spLocks noChangeArrowheads="1"/>
          </p:cNvSpPr>
          <p:nvPr/>
        </p:nvSpPr>
        <p:spPr bwMode="auto">
          <a:xfrm>
            <a:off x="0" y="-386953"/>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53" name="Rectangle 29"/>
          <p:cNvSpPr>
            <a:spLocks noChangeArrowheads="1"/>
          </p:cNvSpPr>
          <p:nvPr/>
        </p:nvSpPr>
        <p:spPr bwMode="auto">
          <a:xfrm>
            <a:off x="0" y="-615553"/>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55" name="Rectangle 31"/>
          <p:cNvSpPr>
            <a:spLocks noChangeArrowheads="1"/>
          </p:cNvSpPr>
          <p:nvPr/>
        </p:nvSpPr>
        <p:spPr bwMode="auto">
          <a:xfrm>
            <a:off x="0" y="-615553"/>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57" name="Rectangle 33"/>
          <p:cNvSpPr>
            <a:spLocks noChangeArrowheads="1"/>
          </p:cNvSpPr>
          <p:nvPr/>
        </p:nvSpPr>
        <p:spPr bwMode="auto">
          <a:xfrm>
            <a:off x="0" y="-386953"/>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056" name="Picture 3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026760" y="22006760"/>
            <a:ext cx="10380742" cy="724228"/>
          </a:xfrm>
          <a:prstGeom prst="rect">
            <a:avLst/>
          </a:prstGeom>
          <a:noFill/>
        </p:spPr>
      </p:pic>
      <p:sp>
        <p:nvSpPr>
          <p:cNvPr id="1059" name="Rectangle 35"/>
          <p:cNvSpPr>
            <a:spLocks noChangeArrowheads="1"/>
          </p:cNvSpPr>
          <p:nvPr/>
        </p:nvSpPr>
        <p:spPr bwMode="auto">
          <a:xfrm>
            <a:off x="0" y="-615553"/>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058" name="Picture 34"/>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026759" y="20681039"/>
            <a:ext cx="10155163" cy="916371"/>
          </a:xfrm>
          <a:prstGeom prst="rect">
            <a:avLst/>
          </a:prstGeom>
          <a:noFill/>
        </p:spPr>
      </p:pic>
      <p:sp>
        <p:nvSpPr>
          <p:cNvPr id="1060" name="Rectangle 36"/>
          <p:cNvSpPr>
            <a:spLocks noChangeArrowheads="1"/>
          </p:cNvSpPr>
          <p:nvPr/>
        </p:nvSpPr>
        <p:spPr bwMode="auto">
          <a:xfrm>
            <a:off x="0" y="-129778"/>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62" name="Rectangle 38"/>
          <p:cNvSpPr>
            <a:spLocks noChangeArrowheads="1"/>
          </p:cNvSpPr>
          <p:nvPr/>
        </p:nvSpPr>
        <p:spPr bwMode="auto">
          <a:xfrm>
            <a:off x="0" y="-386953"/>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061" name="Picture 37"/>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1026760" y="23144989"/>
            <a:ext cx="10093050" cy="734410"/>
          </a:xfrm>
          <a:prstGeom prst="rect">
            <a:avLst/>
          </a:prstGeom>
          <a:noFill/>
        </p:spPr>
      </p:pic>
      <p:sp>
        <p:nvSpPr>
          <p:cNvPr id="1064" name="Rectangle 40"/>
          <p:cNvSpPr>
            <a:spLocks noChangeArrowheads="1"/>
          </p:cNvSpPr>
          <p:nvPr/>
        </p:nvSpPr>
        <p:spPr bwMode="auto">
          <a:xfrm>
            <a:off x="0" y="-615553"/>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66" name="Rectangle 42"/>
          <p:cNvSpPr>
            <a:spLocks noChangeArrowheads="1"/>
          </p:cNvSpPr>
          <p:nvPr/>
        </p:nvSpPr>
        <p:spPr bwMode="auto">
          <a:xfrm>
            <a:off x="0" y="-386953"/>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67" name="Rectangle 43"/>
          <p:cNvSpPr>
            <a:spLocks noChangeArrowheads="1"/>
          </p:cNvSpPr>
          <p:nvPr/>
        </p:nvSpPr>
        <p:spPr bwMode="auto">
          <a:xfrm>
            <a:off x="0" y="6249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9" name="Rectangle 45"/>
          <p:cNvSpPr>
            <a:spLocks noChangeArrowheads="1"/>
          </p:cNvSpPr>
          <p:nvPr/>
        </p:nvSpPr>
        <p:spPr bwMode="auto">
          <a:xfrm>
            <a:off x="0" y="-615553"/>
            <a:ext cx="184731"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068" name="Picture 44"/>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1026760" y="24245065"/>
            <a:ext cx="10465674" cy="638930"/>
          </a:xfrm>
          <a:prstGeom prst="rect">
            <a:avLst/>
          </a:prstGeom>
          <a:noFill/>
        </p:spPr>
      </p:pic>
      <p:graphicFrame>
        <p:nvGraphicFramePr>
          <p:cNvPr id="55" name="Chart 54"/>
          <p:cNvGraphicFramePr>
            <a:graphicFrameLocks/>
          </p:cNvGraphicFramePr>
          <p:nvPr/>
        </p:nvGraphicFramePr>
        <p:xfrm>
          <a:off x="12213260" y="5644057"/>
          <a:ext cx="7031832" cy="5304681"/>
        </p:xfrm>
        <a:graphic>
          <a:graphicData uri="http://schemas.openxmlformats.org/drawingml/2006/chart">
            <c:chart xmlns:c="http://schemas.openxmlformats.org/drawingml/2006/chart" xmlns:r="http://schemas.openxmlformats.org/officeDocument/2006/relationships" r:id="rId11"/>
          </a:graphicData>
        </a:graphic>
      </p:graphicFrame>
      <p:grpSp>
        <p:nvGrpSpPr>
          <p:cNvPr id="62" name="Group 61"/>
          <p:cNvGrpSpPr/>
          <p:nvPr/>
        </p:nvGrpSpPr>
        <p:grpSpPr>
          <a:xfrm>
            <a:off x="12203630" y="16522650"/>
            <a:ext cx="14275466" cy="5011400"/>
            <a:chOff x="11570069" y="20034194"/>
            <a:chExt cx="13665576" cy="5411338"/>
          </a:xfrm>
        </p:grpSpPr>
        <p:graphicFrame>
          <p:nvGraphicFramePr>
            <p:cNvPr id="57" name="Chart 56"/>
            <p:cNvGraphicFramePr>
              <a:graphicFrameLocks/>
            </p:cNvGraphicFramePr>
            <p:nvPr>
              <p:extLst>
                <p:ext uri="{D42A27DB-BD31-4B8C-83A1-F6EECF244321}">
                  <p14:modId xmlns:p14="http://schemas.microsoft.com/office/powerpoint/2010/main" val="242205193"/>
                </p:ext>
              </p:extLst>
            </p:nvPr>
          </p:nvGraphicFramePr>
          <p:xfrm>
            <a:off x="18494692" y="20035846"/>
            <a:ext cx="6740953" cy="5405584"/>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60" name="Chart 59"/>
            <p:cNvGraphicFramePr/>
            <p:nvPr/>
          </p:nvGraphicFramePr>
          <p:xfrm>
            <a:off x="11570069" y="20034194"/>
            <a:ext cx="6717931" cy="5411338"/>
          </p:xfrm>
          <a:graphic>
            <a:graphicData uri="http://schemas.openxmlformats.org/drawingml/2006/chart">
              <c:chart xmlns:c="http://schemas.openxmlformats.org/drawingml/2006/chart" xmlns:r="http://schemas.openxmlformats.org/officeDocument/2006/relationships" r:id="rId13"/>
            </a:graphicData>
          </a:graphic>
        </p:graphicFrame>
      </p:grpSp>
      <p:sp>
        <p:nvSpPr>
          <p:cNvPr id="63" name="Rectangle 62"/>
          <p:cNvSpPr/>
          <p:nvPr/>
        </p:nvSpPr>
        <p:spPr>
          <a:xfrm>
            <a:off x="19455063" y="5629950"/>
            <a:ext cx="6922970" cy="5324535"/>
          </a:xfrm>
          <a:prstGeom prst="rect">
            <a:avLst/>
          </a:prstGeom>
          <a:solidFill>
            <a:schemeClr val="accent3">
              <a:lumMod val="20000"/>
              <a:lumOff val="80000"/>
            </a:schemeClr>
          </a:solidFill>
          <a:ln>
            <a:solidFill>
              <a:schemeClr val="accent1"/>
            </a:solidFill>
          </a:ln>
        </p:spPr>
        <p:txBody>
          <a:bodyPr wrap="square">
            <a:spAutoFit/>
          </a:bodyPr>
          <a:lstStyle/>
          <a:p>
            <a:pPr algn="just"/>
            <a:r>
              <a:rPr lang="en-US" sz="3400" dirty="0" smtClean="0"/>
              <a:t>Yield of maize and millet sole crop was 1.14±0.12 and  0.91± 0.28 tons /ha which was significantly lower than the national averages (2.28 and 1.12) (</a:t>
            </a:r>
            <a:r>
              <a:rPr lang="en-US" sz="3400" dirty="0" err="1" smtClean="0"/>
              <a:t>MoAC</a:t>
            </a:r>
            <a:r>
              <a:rPr lang="en-US" sz="3400" dirty="0" smtClean="0"/>
              <a:t>, 2011) (p values &lt;0.001 and 0.02), whereas yield of cowpea sole crop 0.87± 0.19 was comparable to national average (0.95 t/ha). Yield significantly differ among villages (p values &lt; 0.01). </a:t>
            </a:r>
          </a:p>
        </p:txBody>
      </p:sp>
      <p:sp>
        <p:nvSpPr>
          <p:cNvPr id="64" name="Rectangle 63"/>
          <p:cNvSpPr/>
          <p:nvPr/>
        </p:nvSpPr>
        <p:spPr>
          <a:xfrm>
            <a:off x="12185334" y="22009592"/>
            <a:ext cx="14302478" cy="4939814"/>
          </a:xfrm>
          <a:prstGeom prst="rect">
            <a:avLst/>
          </a:prstGeom>
          <a:solidFill>
            <a:schemeClr val="accent3">
              <a:lumMod val="20000"/>
              <a:lumOff val="80000"/>
            </a:schemeClr>
          </a:solidFill>
          <a:ln>
            <a:solidFill>
              <a:schemeClr val="accent1"/>
            </a:solidFill>
          </a:ln>
        </p:spPr>
        <p:txBody>
          <a:bodyPr wrap="square">
            <a:spAutoFit/>
          </a:bodyPr>
          <a:lstStyle/>
          <a:p>
            <a:pPr marL="168275" indent="-168275" algn="just">
              <a:buFont typeface="Wingdings" pitchFamily="2" charset="2"/>
              <a:buChar char="§"/>
            </a:pPr>
            <a:r>
              <a:rPr lang="en-GB" sz="3500" dirty="0" smtClean="0"/>
              <a:t>Protein yield (FP) and revenue (FR) were significantly associated with treatments (p values &lt;0.001) but carbohydrate yield was not significantly associated.  Cowpea sole crop (Tr2), cowpea-millet intercrop with conventional (Tr3) and strip tillage (Tr4) has significantly higher protein yield (p values, &lt;0.001, 0.002, 0.01), whereas cowpea sole crop has highest protein and revenue (p values, &lt;0.001, 0.002, 0.01) than millet sole crop (T1).</a:t>
            </a:r>
          </a:p>
          <a:p>
            <a:pPr marL="168275" indent="-168275" algn="just">
              <a:buFont typeface="Wingdings" pitchFamily="2" charset="2"/>
              <a:buChar char="§"/>
            </a:pPr>
            <a:r>
              <a:rPr lang="en-US" sz="3500" dirty="0"/>
              <a:t>LER millet-cowpea intercrop with full tillage was significantly higher (20%) than sole crops. The major gain is attributed to cowpea, which produced 75 per cent of its sole crop yield even in </a:t>
            </a:r>
            <a:r>
              <a:rPr lang="en-US" sz="3500" dirty="0" smtClean="0"/>
              <a:t>intercropping</a:t>
            </a:r>
            <a:endParaRPr lang="en-GB" sz="3500" dirty="0"/>
          </a:p>
        </p:txBody>
      </p:sp>
      <p:sp>
        <p:nvSpPr>
          <p:cNvPr id="70" name="Rectangle 69"/>
          <p:cNvSpPr/>
          <p:nvPr/>
        </p:nvSpPr>
        <p:spPr>
          <a:xfrm>
            <a:off x="26998175" y="26264956"/>
            <a:ext cx="7237879" cy="584775"/>
          </a:xfrm>
          <a:prstGeom prst="rect">
            <a:avLst/>
          </a:prstGeom>
        </p:spPr>
        <p:txBody>
          <a:bodyPr wrap="none">
            <a:spAutoFit/>
          </a:bodyPr>
          <a:lstStyle/>
          <a:p>
            <a:r>
              <a:rPr lang="en-US" sz="3200" dirty="0" smtClean="0">
                <a:latin typeface="Candara"/>
                <a:cs typeface="Candara"/>
              </a:rPr>
              <a:t>Project funded by: USAID SANREM-CRSP</a:t>
            </a:r>
          </a:p>
        </p:txBody>
      </p:sp>
      <p:sp>
        <p:nvSpPr>
          <p:cNvPr id="71" name="Rectangle 70"/>
          <p:cNvSpPr/>
          <p:nvPr/>
        </p:nvSpPr>
        <p:spPr>
          <a:xfrm>
            <a:off x="26850252" y="11531151"/>
            <a:ext cx="11017856" cy="7309693"/>
          </a:xfrm>
          <a:prstGeom prst="rect">
            <a:avLst/>
          </a:prstGeom>
          <a:solidFill>
            <a:schemeClr val="accent3">
              <a:lumMod val="20000"/>
              <a:lumOff val="80000"/>
            </a:schemeClr>
          </a:solidFill>
          <a:ln>
            <a:solidFill>
              <a:schemeClr val="accent1"/>
            </a:solidFill>
          </a:ln>
        </p:spPr>
        <p:txBody>
          <a:bodyPr wrap="square">
            <a:spAutoFit/>
          </a:bodyPr>
          <a:lstStyle/>
          <a:p>
            <a:pPr marL="168275" lvl="0" indent="-168275" algn="just">
              <a:spcBef>
                <a:spcPct val="20000"/>
              </a:spcBef>
              <a:buFont typeface="Wingdings" pitchFamily="2" charset="2"/>
              <a:buChar char="§"/>
              <a:defRPr/>
            </a:pPr>
            <a:r>
              <a:rPr lang="en-US" sz="3500" dirty="0" smtClean="0">
                <a:latin typeface="Candara"/>
                <a:cs typeface="Candara"/>
              </a:rPr>
              <a:t>Maize-cowpea intercrop farming system with conventional tillage and conservation tillage yielded  higher (20% and 11%, respectively) LER indicating their potential to support in food security in communities where almost all harvest used for households consumption. </a:t>
            </a:r>
          </a:p>
          <a:p>
            <a:pPr marL="168275" lvl="0" indent="-168275" algn="just">
              <a:spcBef>
                <a:spcPct val="20000"/>
              </a:spcBef>
              <a:buFont typeface="Wingdings" pitchFamily="2" charset="2"/>
              <a:buChar char="§"/>
              <a:defRPr/>
            </a:pPr>
            <a:r>
              <a:rPr lang="en-US" sz="3500" dirty="0" smtClean="0">
                <a:latin typeface="Candara"/>
                <a:cs typeface="Candara"/>
              </a:rPr>
              <a:t>Cowpea sole crop produced highest protein as well as highest revenue per sq. km. indicating cowpea sole crop is better for market oriented farming. </a:t>
            </a:r>
          </a:p>
          <a:p>
            <a:pPr marL="168275" lvl="0" indent="-168275" algn="just">
              <a:spcBef>
                <a:spcPct val="20000"/>
              </a:spcBef>
              <a:buFont typeface="Wingdings" pitchFamily="2" charset="2"/>
              <a:buChar char="§"/>
              <a:defRPr/>
            </a:pPr>
            <a:r>
              <a:rPr lang="en-US" sz="3500" dirty="0" smtClean="0">
                <a:latin typeface="Candara"/>
                <a:cs typeface="Candara"/>
              </a:rPr>
              <a:t>The effect of strip tillage in the intercrop was observed in term of reduced yield, LER and other parameters, but its  positive effects on soil and ecosystem remain to be analyzed. </a:t>
            </a:r>
            <a:endParaRPr lang="en-US" sz="3500" dirty="0">
              <a:latin typeface="Candara"/>
              <a:cs typeface="Candara"/>
            </a:endParaRPr>
          </a:p>
        </p:txBody>
      </p:sp>
      <p:cxnSp>
        <p:nvCxnSpPr>
          <p:cNvPr id="73" name="Straight Connector 72"/>
          <p:cNvCxnSpPr/>
          <p:nvPr/>
        </p:nvCxnSpPr>
        <p:spPr>
          <a:xfrm>
            <a:off x="397290" y="12811547"/>
            <a:ext cx="11389010" cy="0"/>
          </a:xfrm>
          <a:prstGeom prst="line">
            <a:avLst/>
          </a:prstGeom>
          <a:ln w="31750">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424880" y="15360303"/>
            <a:ext cx="11389010" cy="0"/>
          </a:xfrm>
          <a:prstGeom prst="line">
            <a:avLst/>
          </a:prstGeom>
          <a:ln w="31750">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flipV="1">
            <a:off x="26773001" y="19044745"/>
            <a:ext cx="11234509" cy="21018"/>
          </a:xfrm>
          <a:prstGeom prst="line">
            <a:avLst/>
          </a:prstGeom>
          <a:ln w="31750">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flipV="1">
            <a:off x="26833698" y="23926795"/>
            <a:ext cx="11234509" cy="21018"/>
          </a:xfrm>
          <a:prstGeom prst="line">
            <a:avLst/>
          </a:prstGeom>
          <a:ln w="31750">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flipV="1">
            <a:off x="380737" y="4445877"/>
            <a:ext cx="37659881" cy="15763"/>
          </a:xfrm>
          <a:prstGeom prst="line">
            <a:avLst/>
          </a:prstGeom>
          <a:ln w="31750">
            <a:solidFill>
              <a:srgbClr val="FF0000"/>
            </a:solidFill>
            <a:prstDash val="sysDot"/>
          </a:ln>
        </p:spPr>
        <p:style>
          <a:lnRef idx="2">
            <a:schemeClr val="accent1"/>
          </a:lnRef>
          <a:fillRef idx="0">
            <a:schemeClr val="accent1"/>
          </a:fillRef>
          <a:effectRef idx="1">
            <a:schemeClr val="accent1"/>
          </a:effectRef>
          <a:fontRef idx="minor">
            <a:schemeClr val="tx1"/>
          </a:fontRef>
        </p:style>
      </p:cxnSp>
      <p:pic>
        <p:nvPicPr>
          <p:cNvPr id="2" name="Picture 35" descr="C:\Users\Bikash\Desktop\download.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854106" y="2229495"/>
            <a:ext cx="2067628" cy="22053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6" descr="C:\Users\Bikash\Desktop\images.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3971" y="2337802"/>
            <a:ext cx="1193968" cy="207114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Bikash\Downloads\DSC09673.JPG"/>
          <p:cNvPicPr>
            <a:picLocks noChangeAspect="1" noChangeArrowheads="1"/>
          </p:cNvPicPr>
          <p:nvPr/>
        </p:nvPicPr>
        <p:blipFill rotWithShape="1">
          <a:blip r:embed="rId16">
            <a:extLst>
              <a:ext uri="{28A0092B-C50C-407E-A947-70E740481C1C}">
                <a14:useLocalDpi xmlns:a14="http://schemas.microsoft.com/office/drawing/2010/main" val="0"/>
              </a:ext>
            </a:extLst>
          </a:blip>
          <a:srcRect l="7551" r="7227"/>
          <a:stretch/>
        </p:blipFill>
        <p:spPr bwMode="auto">
          <a:xfrm>
            <a:off x="32760587" y="6965053"/>
            <a:ext cx="5085745" cy="447576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C:\Users\Bikash\Downloads\DSC09590.JPG"/>
          <p:cNvPicPr>
            <a:picLocks noChangeAspect="1" noChangeArrowheads="1"/>
          </p:cNvPicPr>
          <p:nvPr/>
        </p:nvPicPr>
        <p:blipFill rotWithShape="1">
          <a:blip r:embed="rId17">
            <a:extLst>
              <a:ext uri="{28A0092B-C50C-407E-A947-70E740481C1C}">
                <a14:useLocalDpi xmlns:a14="http://schemas.microsoft.com/office/drawing/2010/main" val="0"/>
              </a:ext>
            </a:extLst>
          </a:blip>
          <a:srcRect l="10157" t="22687" r="32553" b="16447"/>
          <a:stretch/>
        </p:blipFill>
        <p:spPr bwMode="auto">
          <a:xfrm>
            <a:off x="26893592" y="6974077"/>
            <a:ext cx="5617077" cy="447576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9" name="Picture 5" descr="C:\Users\Bikash\Downloads\DSC04251.JPG"/>
          <p:cNvPicPr>
            <a:picLocks noChangeAspect="1" noChangeArrowheads="1"/>
          </p:cNvPicPr>
          <p:nvPr/>
        </p:nvPicPr>
        <p:blipFill rotWithShape="1">
          <a:blip r:embed="rId18">
            <a:extLst>
              <a:ext uri="{28A0092B-C50C-407E-A947-70E740481C1C}">
                <a14:useLocalDpi xmlns:a14="http://schemas.microsoft.com/office/drawing/2010/main" val="0"/>
              </a:ext>
            </a:extLst>
          </a:blip>
          <a:srcRect t="73150"/>
          <a:stretch/>
        </p:blipFill>
        <p:spPr bwMode="auto">
          <a:xfrm>
            <a:off x="26869251" y="4655051"/>
            <a:ext cx="10974557" cy="221004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2831</TotalTime>
  <Words>833</Words>
  <Application>Microsoft Office PowerPoint</Application>
  <PresentationFormat>Custom</PresentationFormat>
  <Paragraphs>77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Integrative Approach for Introducing Conservation Agriculture Practices to Tribal Societies in India</dc:title>
  <dc:creator>Jacqueline Halbrendt</dc:creator>
  <cp:lastModifiedBy>Bikash</cp:lastModifiedBy>
  <cp:revision>122</cp:revision>
  <cp:lastPrinted>2011-04-07T06:33:58Z</cp:lastPrinted>
  <dcterms:created xsi:type="dcterms:W3CDTF">2011-04-07T03:29:21Z</dcterms:created>
  <dcterms:modified xsi:type="dcterms:W3CDTF">2012-04-11T11:24:19Z</dcterms:modified>
</cp:coreProperties>
</file>