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5143500" cx="9144000"/>
  <p:notesSz cx="6858000" cy="9144000"/>
  <p:embeddedFontLst>
    <p:embeddedFont>
      <p:font typeface="Raleway"/>
      <p:regular r:id="rId37"/>
      <p:bold r:id="rId38"/>
      <p:italic r:id="rId39"/>
      <p:boldItalic r:id="rId40"/>
    </p:embeddedFont>
    <p:embeddedFont>
      <p:font typeface="Roboto"/>
      <p:regular r:id="rId41"/>
      <p:bold r:id="rId42"/>
      <p:italic r:id="rId43"/>
      <p:boldItalic r:id="rId44"/>
    </p:embeddedFont>
    <p:embeddedFont>
      <p:font typeface="Lato"/>
      <p:regular r:id="rId45"/>
      <p:bold r:id="rId46"/>
      <p:italic r:id="rId47"/>
      <p:boldItalic r:id="rId48"/>
    </p:embeddedFont>
    <p:embeddedFont>
      <p:font typeface="Source Code Pro"/>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aleway-boldItalic.fntdata"/><Relationship Id="rId42" Type="http://schemas.openxmlformats.org/officeDocument/2006/relationships/font" Target="fonts/Roboto-bold.fntdata"/><Relationship Id="rId41" Type="http://schemas.openxmlformats.org/officeDocument/2006/relationships/font" Target="fonts/Roboto-regular.fntdata"/><Relationship Id="rId44" Type="http://schemas.openxmlformats.org/officeDocument/2006/relationships/font" Target="fonts/Roboto-boldItalic.fntdata"/><Relationship Id="rId43" Type="http://schemas.openxmlformats.org/officeDocument/2006/relationships/font" Target="fonts/Roboto-italic.fntdata"/><Relationship Id="rId46" Type="http://schemas.openxmlformats.org/officeDocument/2006/relationships/font" Target="fonts/Lato-bold.fntdata"/><Relationship Id="rId45" Type="http://schemas.openxmlformats.org/officeDocument/2006/relationships/font" Target="fonts/Lato-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Lato-boldItalic.fntdata"/><Relationship Id="rId47" Type="http://schemas.openxmlformats.org/officeDocument/2006/relationships/font" Target="fonts/Lato-italic.fntdata"/><Relationship Id="rId49" Type="http://schemas.openxmlformats.org/officeDocument/2006/relationships/font" Target="fonts/SourceCodePro-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font" Target="fonts/Raleway-regular.fntdata"/><Relationship Id="rId36" Type="http://schemas.openxmlformats.org/officeDocument/2006/relationships/slide" Target="slides/slide31.xml"/><Relationship Id="rId39" Type="http://schemas.openxmlformats.org/officeDocument/2006/relationships/font" Target="fonts/Raleway-italic.fntdata"/><Relationship Id="rId38" Type="http://schemas.openxmlformats.org/officeDocument/2006/relationships/font" Target="fonts/Raleway-bold.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SourceCodePro-italic.fntdata"/><Relationship Id="rId50" Type="http://schemas.openxmlformats.org/officeDocument/2006/relationships/font" Target="fonts/SourceCodePro-bold.fntdata"/><Relationship Id="rId52" Type="http://schemas.openxmlformats.org/officeDocument/2006/relationships/font" Target="fonts/SourceCodePro-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ccd3317b3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2ccd3317b3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ccd750befa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ccd750befa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Framework: Developed in React.js.</a:t>
            </a:r>
            <a:endParaRPr/>
          </a:p>
          <a:p>
            <a:pPr indent="0" lvl="0" marL="0" rtl="0" algn="l">
              <a:spcBef>
                <a:spcPts val="0"/>
              </a:spcBef>
              <a:spcAft>
                <a:spcPts val="0"/>
              </a:spcAft>
              <a:buNone/>
            </a:pPr>
            <a:r>
              <a:rPr lang="en"/>
              <a:t>Functionality:</a:t>
            </a:r>
            <a:endParaRPr/>
          </a:p>
          <a:p>
            <a:pPr indent="0" lvl="0" marL="0" rtl="0" algn="l">
              <a:spcBef>
                <a:spcPts val="0"/>
              </a:spcBef>
              <a:spcAft>
                <a:spcPts val="0"/>
              </a:spcAft>
              <a:buNone/>
            </a:pPr>
            <a:r>
              <a:rPr lang="en"/>
              <a:t>Captures user audio and converts it to text.</a:t>
            </a:r>
            <a:endParaRPr/>
          </a:p>
          <a:p>
            <a:pPr indent="0" lvl="0" marL="0" rtl="0" algn="l">
              <a:spcBef>
                <a:spcPts val="0"/>
              </a:spcBef>
              <a:spcAft>
                <a:spcPts val="0"/>
              </a:spcAft>
              <a:buNone/>
            </a:pPr>
            <a:r>
              <a:rPr lang="en"/>
              <a:t>Sends text to Flask backend after 1.5 seconds of silence.</a:t>
            </a:r>
            <a:endParaRPr/>
          </a:p>
          <a:p>
            <a:pPr indent="0" lvl="0" marL="0" rtl="0" algn="l">
              <a:spcBef>
                <a:spcPts val="0"/>
              </a:spcBef>
              <a:spcAft>
                <a:spcPts val="0"/>
              </a:spcAft>
              <a:buNone/>
            </a:pPr>
            <a:r>
              <a:rPr lang="en"/>
              <a:t>Responds by updating the menu language, displaying the order, and audibly confirming the order, mimicking a drive-through interaction.</a:t>
            </a:r>
            <a:endParaRPr/>
          </a:p>
          <a:p>
            <a:pPr indent="0" lvl="0" marL="0" rtl="0" algn="l">
              <a:spcBef>
                <a:spcPts val="0"/>
              </a:spcBef>
              <a:spcAft>
                <a:spcPts val="0"/>
              </a:spcAft>
              <a:buNone/>
            </a:pPr>
            <a:r>
              <a:rPr lang="en"/>
              <a:t>Backend Technology</a:t>
            </a:r>
            <a:endParaRPr/>
          </a:p>
          <a:p>
            <a:pPr indent="0" lvl="0" marL="0" rtl="0" algn="l">
              <a:spcBef>
                <a:spcPts val="0"/>
              </a:spcBef>
              <a:spcAft>
                <a:spcPts val="0"/>
              </a:spcAft>
              <a:buNone/>
            </a:pPr>
            <a:r>
              <a:rPr lang="en"/>
              <a:t>Language: Python.</a:t>
            </a:r>
            <a:endParaRPr/>
          </a:p>
          <a:p>
            <a:pPr indent="0" lvl="0" marL="0" rtl="0" algn="l">
              <a:spcBef>
                <a:spcPts val="0"/>
              </a:spcBef>
              <a:spcAft>
                <a:spcPts val="0"/>
              </a:spcAft>
              <a:buNone/>
            </a:pPr>
            <a:r>
              <a:rPr lang="en"/>
              <a:t>Responsibilities:</a:t>
            </a:r>
            <a:endParaRPr/>
          </a:p>
          <a:p>
            <a:pPr indent="0" lvl="0" marL="0" rtl="0" algn="l">
              <a:spcBef>
                <a:spcPts val="0"/>
              </a:spcBef>
              <a:spcAft>
                <a:spcPts val="0"/>
              </a:spcAft>
              <a:buNone/>
            </a:pPr>
            <a:r>
              <a:rPr lang="en"/>
              <a:t>Central processing unit for customer interactions and voice assistant.</a:t>
            </a:r>
            <a:endParaRPr/>
          </a:p>
          <a:p>
            <a:pPr indent="0" lvl="0" marL="0" rtl="0" algn="l">
              <a:spcBef>
                <a:spcPts val="0"/>
              </a:spcBef>
              <a:spcAft>
                <a:spcPts val="0"/>
              </a:spcAft>
              <a:buNone/>
            </a:pPr>
            <a:r>
              <a:rPr lang="en"/>
              <a:t>Manages orders, chat history, and context.</a:t>
            </a:r>
            <a:endParaRPr/>
          </a:p>
          <a:p>
            <a:pPr indent="0" lvl="0" marL="0" rtl="0" algn="l">
              <a:spcBef>
                <a:spcPts val="0"/>
              </a:spcBef>
              <a:spcAft>
                <a:spcPts val="0"/>
              </a:spcAft>
              <a:buNone/>
            </a:pPr>
            <a:r>
              <a:rPr lang="en"/>
              <a:t>Utilizes OpenAI's NLP for language interpretation and response generation.</a:t>
            </a:r>
            <a:endParaRPr/>
          </a:p>
          <a:p>
            <a:pPr indent="0" lvl="0" marL="0" rtl="0" algn="l">
              <a:spcBef>
                <a:spcPts val="0"/>
              </a:spcBef>
              <a:spcAft>
                <a:spcPts val="0"/>
              </a:spcAft>
              <a:buNone/>
            </a:pPr>
            <a:r>
              <a:rPr lang="en"/>
              <a:t>Language detection and dynamic frontend syncing.</a:t>
            </a:r>
            <a:endParaRPr/>
          </a:p>
          <a:p>
            <a:pPr indent="0" lvl="0" marL="0" rtl="0" algn="l">
              <a:spcBef>
                <a:spcPts val="0"/>
              </a:spcBef>
              <a:spcAft>
                <a:spcPts val="0"/>
              </a:spcAft>
              <a:buNone/>
            </a:pPr>
            <a:r>
              <a:rPr lang="en"/>
              <a:t>Flask Server Integration</a:t>
            </a:r>
            <a:endParaRPr/>
          </a:p>
          <a:p>
            <a:pPr indent="0" lvl="0" marL="0" rtl="0" algn="l">
              <a:spcBef>
                <a:spcPts val="0"/>
              </a:spcBef>
              <a:spcAft>
                <a:spcPts val="0"/>
              </a:spcAft>
              <a:buNone/>
            </a:pPr>
            <a:r>
              <a:rPr lang="en"/>
              <a:t>Capabilities:</a:t>
            </a:r>
            <a:endParaRPr/>
          </a:p>
          <a:p>
            <a:pPr indent="0" lvl="0" marL="0" rtl="0" algn="l">
              <a:spcBef>
                <a:spcPts val="0"/>
              </a:spcBef>
              <a:spcAft>
                <a:spcPts val="0"/>
              </a:spcAft>
              <a:buNone/>
            </a:pPr>
            <a:r>
              <a:rPr lang="en"/>
              <a:t>Handles requests to the pre-trained ML model for gesture-based ordering.</a:t>
            </a:r>
            <a:endParaRPr/>
          </a:p>
          <a:p>
            <a:pPr indent="0" lvl="0" marL="0" rtl="0" algn="l">
              <a:spcBef>
                <a:spcPts val="0"/>
              </a:spcBef>
              <a:spcAft>
                <a:spcPts val="0"/>
              </a:spcAft>
              <a:buNone/>
            </a:pPr>
            <a:r>
              <a:rPr lang="en"/>
              <a:t>Interfaces with OpenAI APIs for NLU and NLP.</a:t>
            </a:r>
            <a:endParaRPr/>
          </a:p>
          <a:p>
            <a:pPr indent="0" lvl="0" marL="0" rtl="0" algn="l">
              <a:spcBef>
                <a:spcPts val="0"/>
              </a:spcBef>
              <a:spcAft>
                <a:spcPts val="0"/>
              </a:spcAft>
              <a:buNone/>
            </a:pPr>
            <a:r>
              <a:rPr lang="en"/>
              <a:t>Manages queries to DynamoDB for menu data.</a:t>
            </a:r>
            <a:endParaRPr/>
          </a:p>
          <a:p>
            <a:pPr indent="0" lvl="0" marL="0" rtl="0" algn="l">
              <a:spcBef>
                <a:spcPts val="0"/>
              </a:spcBef>
              <a:spcAft>
                <a:spcPts val="0"/>
              </a:spcAft>
              <a:buNone/>
            </a:pPr>
            <a:r>
              <a:rPr lang="en"/>
              <a:t>Processes and manages order operations.</a:t>
            </a:r>
            <a:endParaRPr/>
          </a:p>
          <a:p>
            <a:pPr indent="0" lvl="0" marL="0" rtl="0" algn="l">
              <a:spcBef>
                <a:spcPts val="0"/>
              </a:spcBef>
              <a:spcAft>
                <a:spcPts val="0"/>
              </a:spcAft>
              <a:buNone/>
            </a:pPr>
            <a:r>
              <a:rPr lang="en"/>
              <a:t>Gesture Recognition ML Model</a:t>
            </a:r>
            <a:endParaRPr/>
          </a:p>
          <a:p>
            <a:pPr indent="0" lvl="0" marL="0" rtl="0" algn="l">
              <a:spcBef>
                <a:spcPts val="0"/>
              </a:spcBef>
              <a:spcAft>
                <a:spcPts val="0"/>
              </a:spcAft>
              <a:buNone/>
            </a:pPr>
            <a:r>
              <a:rPr lang="en"/>
              <a:t>Development: Created by Drivingo for gesture-based commands.</a:t>
            </a:r>
            <a:endParaRPr/>
          </a:p>
          <a:p>
            <a:pPr indent="0" lvl="0" marL="0" rtl="0" algn="l">
              <a:spcBef>
                <a:spcPts val="0"/>
              </a:spcBef>
              <a:spcAft>
                <a:spcPts val="0"/>
              </a:spcAft>
              <a:buNone/>
            </a:pPr>
            <a:r>
              <a:rPr lang="en"/>
              <a:t>Integration: Seamlessly integrated into the frontend for non-verbal order placement.</a:t>
            </a:r>
            <a:endParaRPr/>
          </a:p>
          <a:p>
            <a:pPr indent="0" lvl="0" marL="0" rtl="0" algn="l">
              <a:spcBef>
                <a:spcPts val="0"/>
              </a:spcBef>
              <a:spcAft>
                <a:spcPts val="0"/>
              </a:spcAft>
              <a:buNone/>
            </a:pPr>
            <a:r>
              <a:rPr lang="en"/>
              <a:t>OpenAI API Utilization</a:t>
            </a:r>
            <a:endParaRPr/>
          </a:p>
          <a:p>
            <a:pPr indent="0" lvl="0" marL="0" rtl="0" algn="l">
              <a:spcBef>
                <a:spcPts val="0"/>
              </a:spcBef>
              <a:spcAft>
                <a:spcPts val="0"/>
              </a:spcAft>
              <a:buNone/>
            </a:pPr>
            <a:r>
              <a:rPr lang="en"/>
              <a:t>Features:</a:t>
            </a:r>
            <a:endParaRPr/>
          </a:p>
          <a:p>
            <a:pPr indent="0" lvl="0" marL="0" rtl="0" algn="l">
              <a:spcBef>
                <a:spcPts val="0"/>
              </a:spcBef>
              <a:spcAft>
                <a:spcPts val="0"/>
              </a:spcAft>
              <a:buNone/>
            </a:pPr>
            <a:r>
              <a:rPr lang="en"/>
              <a:t>Deciphers user commands and intentions.</a:t>
            </a:r>
            <a:endParaRPr/>
          </a:p>
          <a:p>
            <a:pPr indent="0" lvl="0" marL="0" rtl="0" algn="l">
              <a:spcBef>
                <a:spcPts val="0"/>
              </a:spcBef>
              <a:spcAft>
                <a:spcPts val="0"/>
              </a:spcAft>
              <a:buNone/>
            </a:pPr>
            <a:r>
              <a:rPr lang="en"/>
              <a:t>Communicates processed outcomes back to the frontend via LLM response generation.</a:t>
            </a:r>
            <a:endParaRPr/>
          </a:p>
          <a:p>
            <a:pPr indent="0" lvl="0" marL="0" rtl="0" algn="l">
              <a:spcBef>
                <a:spcPts val="0"/>
              </a:spcBef>
              <a:spcAft>
                <a:spcPts val="0"/>
              </a:spcAft>
              <a:buNone/>
            </a:pPr>
            <a:r>
              <a:rPr lang="en"/>
              <a:t>Microservice Architecture</a:t>
            </a:r>
            <a:endParaRPr/>
          </a:p>
          <a:p>
            <a:pPr indent="0" lvl="0" marL="0" rtl="0" algn="l">
              <a:spcBef>
                <a:spcPts val="0"/>
              </a:spcBef>
              <a:spcAft>
                <a:spcPts val="0"/>
              </a:spcAft>
              <a:buNone/>
            </a:pPr>
            <a:r>
              <a:rPr lang="en"/>
              <a:t>Design:</a:t>
            </a:r>
            <a:endParaRPr/>
          </a:p>
          <a:p>
            <a:pPr indent="0" lvl="0" marL="0" rtl="0" algn="l">
              <a:spcBef>
                <a:spcPts val="0"/>
              </a:spcBef>
              <a:spcAft>
                <a:spcPts val="0"/>
              </a:spcAft>
              <a:buNone/>
            </a:pPr>
            <a:r>
              <a:rPr lang="en"/>
              <a:t>Ensures independence and cohesion across frontend, backend, and APIs.</a:t>
            </a:r>
            <a:endParaRPr/>
          </a:p>
          <a:p>
            <a:pPr indent="0" lvl="0" marL="0" rtl="0" algn="l">
              <a:spcBef>
                <a:spcPts val="0"/>
              </a:spcBef>
              <a:spcAft>
                <a:spcPts val="0"/>
              </a:spcAft>
              <a:buNone/>
            </a:pPr>
            <a:r>
              <a:rPr lang="en"/>
              <a:t>Facilitates scalability and clean integration with reduced complexity.</a:t>
            </a:r>
            <a:endParaRPr/>
          </a:p>
          <a:p>
            <a:pPr indent="0" lvl="0" marL="0" rtl="0" algn="l">
              <a:spcBef>
                <a:spcPts val="0"/>
              </a:spcBef>
              <a:spcAft>
                <a:spcPts val="0"/>
              </a:spcAft>
              <a:buNone/>
            </a:pPr>
            <a:r>
              <a:rPr lang="en"/>
              <a:t>Divided backend responsibilities into specific functionalities: order management, conversation management, API response handling.</a:t>
            </a:r>
            <a:endParaRPr/>
          </a:p>
          <a:p>
            <a:pPr indent="0" lvl="0" marL="0" rtl="0" algn="l">
              <a:spcBef>
                <a:spcPts val="0"/>
              </a:spcBef>
              <a:spcAft>
                <a:spcPts val="0"/>
              </a:spcAft>
              <a:buNone/>
            </a:pPr>
            <a:r>
              <a:rPr lang="en"/>
              <a:t>Design and Responsiveness</a:t>
            </a:r>
            <a:endParaRPr/>
          </a:p>
          <a:p>
            <a:pPr indent="0" lvl="0" marL="0" rtl="0" algn="l">
              <a:spcBef>
                <a:spcPts val="0"/>
              </a:spcBef>
              <a:spcAft>
                <a:spcPts val="0"/>
              </a:spcAft>
              <a:buNone/>
            </a:pPr>
            <a:r>
              <a:rPr lang="en"/>
              <a:t>Frontend: Lightweight and user-friendly.</a:t>
            </a:r>
            <a:endParaRPr/>
          </a:p>
          <a:p>
            <a:pPr indent="0" lvl="0" marL="0" rtl="0" algn="l">
              <a:spcBef>
                <a:spcPts val="0"/>
              </a:spcBef>
              <a:spcAft>
                <a:spcPts val="0"/>
              </a:spcAft>
              <a:buNone/>
            </a:pPr>
            <a:r>
              <a:rPr lang="en"/>
              <a:t>Backend: Handles robust data processing and service integration.</a:t>
            </a:r>
            <a:endParaRPr/>
          </a:p>
          <a:p>
            <a:pPr indent="0" lvl="0" marL="0" rtl="0" algn="l">
              <a:spcBef>
                <a:spcPts val="0"/>
              </a:spcBef>
              <a:spcAft>
                <a:spcPts val="0"/>
              </a:spcAft>
              <a:buNone/>
            </a:pPr>
            <a:r>
              <a:rPr lang="en"/>
              <a:t>Scalability: Aligns with modern web development practices for adaptability and maintainability.</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2ccd750befa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2ccd750befa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While the time for this presentation won’t allow us to fully explain our code, we will give you a general overview of how a </a:t>
            </a:r>
            <a:r>
              <a:rPr lang="en"/>
              <a:t>response</a:t>
            </a:r>
            <a:r>
              <a:rPr lang="en"/>
              <a:t> for the user is created, which is the most important thing in a voice assistant.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2cd3f096743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2cd3f096743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t>
            </a:r>
            <a:r>
              <a:rPr lang="en"/>
              <a:t>moment</a:t>
            </a:r>
            <a:r>
              <a:rPr lang="en"/>
              <a:t> a customer starts speaking, a function in our frontend will start recording whatever the user says. It will stop recording only when the user pauses for over 1.5 seconds. Then the frontend sends this message via an API call to our flask backend.</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2cd65af06a3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2cd65af06a3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backend then makes an API call to openAI’s LLM assistant. The LLM will be able to discern the intent of the user message and return a response to us. We handle this response in our backend where we actually add items to the customer’s order.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2cd65af06a3_3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2cd65af06a3_3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response that the openAI assistant API sends to our backend would be a json containing food_type, quantity, and food_size. We use this information to store the user’s order in the backend.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cd65af06a3_3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cd65af06a3_3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But before we add the items to the order, we need to do some validation of food_type, size, and quantity_allowed. We make queries to a backend via API calls for integration with drive through information. If an item that was not in the menu is requested the user will be informed that the item they requested isn’t there. Default values of medium and 1 are set if the user does not specify size and quantity in their request.</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2cd65af06a3_3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2cd65af06a3_3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2ccd750befa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2ccd750befa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even responds with the same tone as you if its appropriate. The global_order_manager you see here is a dictionary that we use for quick updates to the order if the user is fickle with their order.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2ccd750befa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2ccd750befa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works perfectly fine in other languages according to google translate as well. As you can see here the customer asks the assistant what it would recommend. And then the assistant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2cd65af06a3_3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2cd65af06a3_3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Responds with items it recommends, and a humanlike response at the end.</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ccd3317b30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ccd3317b30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2cd65af06a3_3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2cd65af06a3_3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 also configured it to subtly dodge questions not related to the drive through and convey something related to the drive through instead.. Maybe deals or promos.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2cd65af06a3_3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2cd65af06a3_3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can also be a fun experience for people at the start who are bored. I tried making the AI funnier than this but it just didn’t know any good jokes.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2cd65af06a3_3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2cd65af06a3_3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It’s even </a:t>
            </a:r>
            <a:r>
              <a:rPr lang="en"/>
              <a:t>politically</a:t>
            </a:r>
            <a:r>
              <a:rPr lang="en"/>
              <a:t> correct and weirdly self aware.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2ccd750befa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2ccd750befa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now I am going to talk about the openAI assistants API and gonna go through some of our code. The main steps to start getting basic responses without informational context is doing the </a:t>
            </a:r>
            <a:r>
              <a:rPr lang="en"/>
              <a:t>following</a:t>
            </a:r>
            <a:r>
              <a:rPr lang="en"/>
              <a:t> -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2cd65af06a3_3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2cd65af06a3_3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2cd65af06a3_3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2cd65af06a3_3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2cd65af06a3_3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2cd65af06a3_3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2cd8c8c200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2cd8c8c200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2cd65af06a3_3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2cd65af06a3_3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2cd846a8795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2cd846a8795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2ccd750bef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2ccd750bef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2ccd3317b30_0_2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2ccd3317b30_0_2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2ccd3317b30_0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2ccd3317b30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cd3f096743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cd3f096743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ccd750befa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ccd750bef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cd3f096743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cd3f096743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6fe2611d3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6fe2611d3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6fe2611d30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26fe2611d30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cd3f096743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cd3f096743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9.png"/><Relationship Id="rId4" Type="http://schemas.openxmlformats.org/officeDocument/2006/relationships/image" Target="../media/image7.png"/><Relationship Id="rId5"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1.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3"/>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Assistive Voice Assistant</a:t>
            </a:r>
            <a:endParaRPr/>
          </a:p>
        </p:txBody>
      </p:sp>
      <p:sp>
        <p:nvSpPr>
          <p:cNvPr id="87" name="Google Shape;87;p13"/>
          <p:cNvSpPr txBox="1"/>
          <p:nvPr>
            <p:ph idx="1" type="subTitle"/>
          </p:nvPr>
        </p:nvSpPr>
        <p:spPr>
          <a:xfrm>
            <a:off x="466602" y="2861175"/>
            <a:ext cx="7688100" cy="5412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SzPts val="275"/>
              <a:buNone/>
            </a:pPr>
            <a:r>
              <a:rPr b="1" lang="en" sz="1225">
                <a:solidFill>
                  <a:srgbClr val="000000"/>
                </a:solidFill>
                <a:latin typeface="Roboto"/>
                <a:ea typeface="Roboto"/>
                <a:cs typeface="Roboto"/>
                <a:sym typeface="Roboto"/>
              </a:rPr>
              <a:t>Abishek Ajai Satnur and Charles Bruner</a:t>
            </a:r>
            <a:endParaRPr sz="1225">
              <a:solidFill>
                <a:srgbClr val="000000"/>
              </a:solidFill>
              <a:latin typeface="Roboto"/>
              <a:ea typeface="Roboto"/>
              <a:cs typeface="Roboto"/>
              <a:sym typeface="Roboto"/>
            </a:endParaRPr>
          </a:p>
          <a:p>
            <a:pPr indent="0" lvl="0" marL="0" rtl="0" algn="l">
              <a:lnSpc>
                <a:spcPct val="95000"/>
              </a:lnSpc>
              <a:spcBef>
                <a:spcPts val="0"/>
              </a:spcBef>
              <a:spcAft>
                <a:spcPts val="0"/>
              </a:spcAft>
              <a:buSzPts val="275"/>
              <a:buNone/>
            </a:pPr>
            <a:r>
              <a:rPr lang="en" sz="1225">
                <a:solidFill>
                  <a:srgbClr val="000000"/>
                </a:solidFill>
                <a:latin typeface="Roboto"/>
                <a:ea typeface="Roboto"/>
                <a:cs typeface="Roboto"/>
                <a:sym typeface="Roboto"/>
              </a:rPr>
              <a:t>CS 4624: </a:t>
            </a:r>
            <a:r>
              <a:rPr lang="en" sz="1225">
                <a:solidFill>
                  <a:srgbClr val="000000"/>
                </a:solidFill>
                <a:latin typeface="Roboto"/>
                <a:ea typeface="Roboto"/>
                <a:cs typeface="Roboto"/>
                <a:sym typeface="Roboto"/>
              </a:rPr>
              <a:t>Multimedia, Hypertext, and Information Access</a:t>
            </a:r>
            <a:endParaRPr sz="1225">
              <a:solidFill>
                <a:srgbClr val="000000"/>
              </a:solidFill>
              <a:latin typeface="Roboto"/>
              <a:ea typeface="Roboto"/>
              <a:cs typeface="Roboto"/>
              <a:sym typeface="Roboto"/>
            </a:endParaRPr>
          </a:p>
          <a:p>
            <a:pPr indent="0" lvl="0" marL="0" rtl="0" algn="l">
              <a:lnSpc>
                <a:spcPct val="95000"/>
              </a:lnSpc>
              <a:spcBef>
                <a:spcPts val="0"/>
              </a:spcBef>
              <a:spcAft>
                <a:spcPts val="0"/>
              </a:spcAft>
              <a:buSzPts val="275"/>
              <a:buNone/>
            </a:pPr>
            <a:r>
              <a:rPr lang="en" sz="1225">
                <a:solidFill>
                  <a:srgbClr val="000000"/>
                </a:solidFill>
                <a:latin typeface="Roboto"/>
                <a:ea typeface="Roboto"/>
                <a:cs typeface="Roboto"/>
                <a:sym typeface="Roboto"/>
              </a:rPr>
              <a:t>Professor: Edward A. Fox</a:t>
            </a:r>
            <a:endParaRPr sz="1225">
              <a:solidFill>
                <a:srgbClr val="000000"/>
              </a:solidFill>
              <a:latin typeface="Roboto"/>
              <a:ea typeface="Roboto"/>
              <a:cs typeface="Roboto"/>
              <a:sym typeface="Roboto"/>
            </a:endParaRPr>
          </a:p>
          <a:p>
            <a:pPr indent="0" lvl="0" marL="0" rtl="0" algn="l">
              <a:lnSpc>
                <a:spcPct val="95000"/>
              </a:lnSpc>
              <a:spcBef>
                <a:spcPts val="0"/>
              </a:spcBef>
              <a:spcAft>
                <a:spcPts val="0"/>
              </a:spcAft>
              <a:buSzPts val="275"/>
              <a:buNone/>
            </a:pPr>
            <a:r>
              <a:rPr lang="en" sz="1225">
                <a:solidFill>
                  <a:srgbClr val="000000"/>
                </a:solidFill>
                <a:latin typeface="Roboto"/>
                <a:ea typeface="Roboto"/>
                <a:cs typeface="Roboto"/>
                <a:sym typeface="Roboto"/>
              </a:rPr>
              <a:t>Virginia Tech, Blacksburg VA 24061</a:t>
            </a:r>
            <a:endParaRPr sz="1225">
              <a:solidFill>
                <a:srgbClr val="000000"/>
              </a:solidFill>
              <a:latin typeface="Roboto"/>
              <a:ea typeface="Roboto"/>
              <a:cs typeface="Roboto"/>
              <a:sym typeface="Roboto"/>
            </a:endParaRPr>
          </a:p>
          <a:p>
            <a:pPr indent="0" lvl="0" marL="0" rtl="0" algn="l">
              <a:lnSpc>
                <a:spcPct val="95000"/>
              </a:lnSpc>
              <a:spcBef>
                <a:spcPts val="0"/>
              </a:spcBef>
              <a:spcAft>
                <a:spcPts val="0"/>
              </a:spcAft>
              <a:buSzPts val="275"/>
              <a:buNone/>
            </a:pPr>
            <a:r>
              <a:rPr lang="en" sz="1225">
                <a:solidFill>
                  <a:srgbClr val="000000"/>
                </a:solidFill>
                <a:latin typeface="Roboto"/>
                <a:ea typeface="Roboto"/>
                <a:cs typeface="Roboto"/>
                <a:sym typeface="Roboto"/>
              </a:rPr>
              <a:t>April 30, 2024</a:t>
            </a:r>
            <a:endParaRPr sz="1225">
              <a:solidFill>
                <a:srgbClr val="000000"/>
              </a:solidFill>
              <a:latin typeface="Roboto"/>
              <a:ea typeface="Roboto"/>
              <a:cs typeface="Roboto"/>
              <a:sym typeface="Roboto"/>
            </a:endParaRPr>
          </a:p>
          <a:p>
            <a:pPr indent="0" lvl="0" marL="0" rtl="0" algn="l">
              <a:lnSpc>
                <a:spcPct val="80000"/>
              </a:lnSpc>
              <a:spcBef>
                <a:spcPts val="0"/>
              </a:spcBef>
              <a:spcAft>
                <a:spcPts val="0"/>
              </a:spcAft>
              <a:buSzPts val="275"/>
              <a:buNone/>
            </a:pPr>
            <a:r>
              <a:t/>
            </a:r>
            <a:endParaRPr sz="400">
              <a:solidFill>
                <a:srgbClr val="000000"/>
              </a:solidFill>
            </a:endParaRPr>
          </a:p>
        </p:txBody>
      </p:sp>
      <p:pic>
        <p:nvPicPr>
          <p:cNvPr id="88" name="Google Shape;88;p13"/>
          <p:cNvPicPr preferRelativeResize="0"/>
          <p:nvPr/>
        </p:nvPicPr>
        <p:blipFill>
          <a:blip r:embed="rId3">
            <a:alphaModFix/>
          </a:blip>
          <a:stretch>
            <a:fillRect/>
          </a:stretch>
        </p:blipFill>
        <p:spPr>
          <a:xfrm>
            <a:off x="5513850" y="622075"/>
            <a:ext cx="3122800" cy="780700"/>
          </a:xfrm>
          <a:prstGeom prst="rect">
            <a:avLst/>
          </a:prstGeom>
          <a:noFill/>
          <a:ln>
            <a:noFill/>
          </a:ln>
        </p:spPr>
      </p:pic>
      <p:pic>
        <p:nvPicPr>
          <p:cNvPr id="89" name="Google Shape;89;p13"/>
          <p:cNvPicPr preferRelativeResize="0"/>
          <p:nvPr/>
        </p:nvPicPr>
        <p:blipFill>
          <a:blip r:embed="rId4">
            <a:alphaModFix/>
          </a:blip>
          <a:stretch>
            <a:fillRect/>
          </a:stretch>
        </p:blipFill>
        <p:spPr>
          <a:xfrm>
            <a:off x="5237200" y="2494214"/>
            <a:ext cx="3122800" cy="171858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2"/>
          <p:cNvSpPr txBox="1"/>
          <p:nvPr>
            <p:ph type="title"/>
          </p:nvPr>
        </p:nvSpPr>
        <p:spPr>
          <a:xfrm>
            <a:off x="384675" y="2632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Design and Implementation</a:t>
            </a:r>
            <a:endParaRPr/>
          </a:p>
        </p:txBody>
      </p:sp>
      <p:sp>
        <p:nvSpPr>
          <p:cNvPr id="189" name="Google Shape;189;p22"/>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90" name="Google Shape;190;p22"/>
          <p:cNvPicPr preferRelativeResize="0"/>
          <p:nvPr/>
        </p:nvPicPr>
        <p:blipFill>
          <a:blip r:embed="rId3">
            <a:alphaModFix/>
          </a:blip>
          <a:stretch>
            <a:fillRect/>
          </a:stretch>
        </p:blipFill>
        <p:spPr>
          <a:xfrm>
            <a:off x="-1" y="0"/>
            <a:ext cx="9143999" cy="5143500"/>
          </a:xfrm>
          <a:prstGeom prst="rect">
            <a:avLst/>
          </a:prstGeom>
          <a:noFill/>
          <a:ln>
            <a:noFill/>
          </a:ln>
        </p:spPr>
      </p:pic>
      <p:sp>
        <p:nvSpPr>
          <p:cNvPr id="191" name="Google Shape;191;p2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3"/>
          <p:cNvSpPr txBox="1"/>
          <p:nvPr/>
        </p:nvSpPr>
        <p:spPr>
          <a:xfrm>
            <a:off x="751850" y="520500"/>
            <a:ext cx="3701700" cy="64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600">
                <a:solidFill>
                  <a:schemeClr val="dk2"/>
                </a:solidFill>
                <a:latin typeface="Raleway"/>
                <a:ea typeface="Raleway"/>
                <a:cs typeface="Raleway"/>
                <a:sym typeface="Raleway"/>
              </a:rPr>
              <a:t>OpenAI Assistants</a:t>
            </a:r>
            <a:endParaRPr b="1" sz="2600">
              <a:solidFill>
                <a:schemeClr val="dk2"/>
              </a:solidFill>
              <a:latin typeface="Raleway"/>
              <a:ea typeface="Raleway"/>
              <a:cs typeface="Raleway"/>
              <a:sym typeface="Raleway"/>
            </a:endParaRPr>
          </a:p>
          <a:p>
            <a:pPr indent="0" lvl="0" marL="0" rtl="0" algn="l">
              <a:spcBef>
                <a:spcPts val="0"/>
              </a:spcBef>
              <a:spcAft>
                <a:spcPts val="0"/>
              </a:spcAft>
              <a:buNone/>
            </a:pPr>
            <a:r>
              <a:t/>
            </a:r>
            <a:endParaRPr sz="1300">
              <a:solidFill>
                <a:schemeClr val="accent1"/>
              </a:solidFill>
              <a:latin typeface="Lato"/>
              <a:ea typeface="Lato"/>
              <a:cs typeface="Lato"/>
              <a:sym typeface="Lato"/>
            </a:endParaRPr>
          </a:p>
        </p:txBody>
      </p:sp>
      <p:sp>
        <p:nvSpPr>
          <p:cNvPr id="197" name="Google Shape;197;p23"/>
          <p:cNvSpPr txBox="1"/>
          <p:nvPr/>
        </p:nvSpPr>
        <p:spPr>
          <a:xfrm>
            <a:off x="808850" y="1370325"/>
            <a:ext cx="7939500" cy="354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accent1"/>
                </a:solidFill>
                <a:latin typeface="Lato"/>
                <a:ea typeface="Lato"/>
                <a:cs typeface="Lato"/>
                <a:sym typeface="Lato"/>
              </a:rPr>
              <a:t>OpenAI claims that its’ assistant API can be used to “</a:t>
            </a:r>
            <a:r>
              <a:rPr lang="en" sz="1500">
                <a:solidFill>
                  <a:srgbClr val="353740"/>
                </a:solidFill>
                <a:highlight>
                  <a:srgbClr val="FFFFFF"/>
                </a:highlight>
                <a:latin typeface="Lato"/>
                <a:ea typeface="Lato"/>
                <a:cs typeface="Lato"/>
                <a:sym typeface="Lato"/>
              </a:rPr>
              <a:t>build AI assistants within your own applications</a:t>
            </a:r>
            <a:r>
              <a:rPr lang="en" sz="1600">
                <a:solidFill>
                  <a:schemeClr val="accent1"/>
                </a:solidFill>
                <a:latin typeface="Lato"/>
                <a:ea typeface="Lato"/>
                <a:cs typeface="Lato"/>
                <a:sym typeface="Lato"/>
              </a:rPr>
              <a:t>”. </a:t>
            </a:r>
            <a:endParaRPr sz="1600">
              <a:solidFill>
                <a:schemeClr val="accent1"/>
              </a:solidFill>
              <a:latin typeface="Lato"/>
              <a:ea typeface="Lato"/>
              <a:cs typeface="Lato"/>
              <a:sym typeface="Lato"/>
            </a:endParaRPr>
          </a:p>
          <a:p>
            <a:pPr indent="0" lvl="0" marL="0" rtl="0" algn="l">
              <a:spcBef>
                <a:spcPts val="0"/>
              </a:spcBef>
              <a:spcAft>
                <a:spcPts val="0"/>
              </a:spcAft>
              <a:buNone/>
            </a:pPr>
            <a:r>
              <a:rPr lang="en" sz="1600">
                <a:solidFill>
                  <a:schemeClr val="accent1"/>
                </a:solidFill>
                <a:latin typeface="Lato"/>
                <a:ea typeface="Lato"/>
                <a:cs typeface="Lato"/>
                <a:sym typeface="Lato"/>
              </a:rPr>
              <a:t>While this is true, it is also true that it is </a:t>
            </a:r>
            <a:r>
              <a:rPr lang="en" sz="1600" u="sng">
                <a:solidFill>
                  <a:schemeClr val="accent1"/>
                </a:solidFill>
                <a:latin typeface="Lato"/>
                <a:ea typeface="Lato"/>
                <a:cs typeface="Lato"/>
                <a:sym typeface="Lato"/>
              </a:rPr>
              <a:t>currently not reliable </a:t>
            </a:r>
            <a:r>
              <a:rPr b="1" lang="en" sz="1600" u="sng">
                <a:solidFill>
                  <a:schemeClr val="accent1"/>
                </a:solidFill>
                <a:latin typeface="Lato"/>
                <a:ea typeface="Lato"/>
                <a:cs typeface="Lato"/>
                <a:sym typeface="Lato"/>
              </a:rPr>
              <a:t>by itself</a:t>
            </a:r>
            <a:r>
              <a:rPr lang="en" sz="1600" u="sng">
                <a:solidFill>
                  <a:schemeClr val="accent1"/>
                </a:solidFill>
                <a:latin typeface="Lato"/>
                <a:ea typeface="Lato"/>
                <a:cs typeface="Lato"/>
                <a:sym typeface="Lato"/>
              </a:rPr>
              <a:t>.</a:t>
            </a:r>
            <a:endParaRPr sz="1600" u="sng">
              <a:solidFill>
                <a:schemeClr val="accent1"/>
              </a:solidFill>
              <a:latin typeface="Lato"/>
              <a:ea typeface="Lato"/>
              <a:cs typeface="Lato"/>
              <a:sym typeface="Lato"/>
            </a:endParaRPr>
          </a:p>
          <a:p>
            <a:pPr indent="0" lvl="0" marL="0" rtl="0" algn="l">
              <a:spcBef>
                <a:spcPts val="0"/>
              </a:spcBef>
              <a:spcAft>
                <a:spcPts val="0"/>
              </a:spcAft>
              <a:buNone/>
            </a:pPr>
            <a:r>
              <a:t/>
            </a:r>
            <a:endParaRPr sz="1600" u="sng">
              <a:solidFill>
                <a:schemeClr val="accent1"/>
              </a:solidFill>
              <a:latin typeface="Lato"/>
              <a:ea typeface="Lato"/>
              <a:cs typeface="Lato"/>
              <a:sym typeface="Lato"/>
            </a:endParaRPr>
          </a:p>
          <a:p>
            <a:pPr indent="0" lvl="0" marL="0" rtl="0" algn="l">
              <a:spcBef>
                <a:spcPts val="0"/>
              </a:spcBef>
              <a:spcAft>
                <a:spcPts val="0"/>
              </a:spcAft>
              <a:buNone/>
            </a:pPr>
            <a:r>
              <a:rPr lang="en" sz="1600">
                <a:solidFill>
                  <a:schemeClr val="accent1"/>
                </a:solidFill>
                <a:latin typeface="Lato"/>
                <a:ea typeface="Lato"/>
                <a:cs typeface="Lato"/>
                <a:sym typeface="Lato"/>
              </a:rPr>
              <a:t>However we have </a:t>
            </a:r>
            <a:r>
              <a:rPr lang="en" sz="1600">
                <a:solidFill>
                  <a:schemeClr val="accent1"/>
                </a:solidFill>
                <a:latin typeface="Lato"/>
                <a:ea typeface="Lato"/>
                <a:cs typeface="Lato"/>
                <a:sym typeface="Lato"/>
              </a:rPr>
              <a:t>found</a:t>
            </a:r>
            <a:r>
              <a:rPr lang="en" sz="1600">
                <a:solidFill>
                  <a:schemeClr val="accent1"/>
                </a:solidFill>
                <a:latin typeface="Lato"/>
                <a:ea typeface="Lato"/>
                <a:cs typeface="Lato"/>
                <a:sym typeface="Lato"/>
              </a:rPr>
              <a:t> a</a:t>
            </a:r>
            <a:r>
              <a:rPr b="1" lang="en" sz="1600">
                <a:solidFill>
                  <a:schemeClr val="accent1"/>
                </a:solidFill>
                <a:latin typeface="Lato"/>
                <a:ea typeface="Lato"/>
                <a:cs typeface="Lato"/>
                <a:sym typeface="Lato"/>
              </a:rPr>
              <a:t> few functionalities of this API extremely </a:t>
            </a:r>
            <a:r>
              <a:rPr b="1" lang="en" sz="1600">
                <a:solidFill>
                  <a:schemeClr val="accent1"/>
                </a:solidFill>
                <a:latin typeface="Lato"/>
                <a:ea typeface="Lato"/>
                <a:cs typeface="Lato"/>
                <a:sym typeface="Lato"/>
              </a:rPr>
              <a:t>promising.</a:t>
            </a:r>
            <a:endParaRPr b="1" sz="1600">
              <a:solidFill>
                <a:schemeClr val="accent1"/>
              </a:solidFill>
              <a:latin typeface="Lato"/>
              <a:ea typeface="Lato"/>
              <a:cs typeface="Lato"/>
              <a:sym typeface="Lato"/>
            </a:endParaRPr>
          </a:p>
          <a:p>
            <a:pPr indent="0" lvl="0" marL="0" rtl="0" algn="l">
              <a:spcBef>
                <a:spcPts val="0"/>
              </a:spcBef>
              <a:spcAft>
                <a:spcPts val="0"/>
              </a:spcAft>
              <a:buNone/>
            </a:pPr>
            <a:r>
              <a:t/>
            </a:r>
            <a:endParaRPr sz="1600">
              <a:solidFill>
                <a:schemeClr val="accent1"/>
              </a:solidFill>
              <a:latin typeface="Lato"/>
              <a:ea typeface="Lato"/>
              <a:cs typeface="Lato"/>
              <a:sym typeface="Lato"/>
            </a:endParaRPr>
          </a:p>
          <a:p>
            <a:pPr indent="0" lvl="0" marL="0" rtl="0" algn="l">
              <a:spcBef>
                <a:spcPts val="0"/>
              </a:spcBef>
              <a:spcAft>
                <a:spcPts val="0"/>
              </a:spcAft>
              <a:buNone/>
            </a:pPr>
            <a:r>
              <a:rPr lang="en" sz="1600">
                <a:solidFill>
                  <a:schemeClr val="accent1"/>
                </a:solidFill>
                <a:latin typeface="Lato"/>
                <a:ea typeface="Lato"/>
                <a:cs typeface="Lato"/>
                <a:sym typeface="Lato"/>
              </a:rPr>
              <a:t>The first is </a:t>
            </a:r>
            <a:r>
              <a:rPr b="1" lang="en" sz="1600">
                <a:solidFill>
                  <a:schemeClr val="accent1"/>
                </a:solidFill>
                <a:latin typeface="Lato"/>
                <a:ea typeface="Lato"/>
                <a:cs typeface="Lato"/>
                <a:sym typeface="Lato"/>
              </a:rPr>
              <a:t>function calling</a:t>
            </a:r>
            <a:r>
              <a:rPr lang="en" sz="1600">
                <a:solidFill>
                  <a:schemeClr val="accent1"/>
                </a:solidFill>
                <a:latin typeface="Lato"/>
                <a:ea typeface="Lato"/>
                <a:cs typeface="Lato"/>
                <a:sym typeface="Lato"/>
              </a:rPr>
              <a:t> - which we can use to trigger action cycles based on user intent. </a:t>
            </a:r>
            <a:endParaRPr sz="1600">
              <a:solidFill>
                <a:schemeClr val="accent1"/>
              </a:solidFill>
              <a:latin typeface="Lato"/>
              <a:ea typeface="Lato"/>
              <a:cs typeface="Lato"/>
              <a:sym typeface="Lato"/>
            </a:endParaRPr>
          </a:p>
          <a:p>
            <a:pPr indent="0" lvl="0" marL="0" rtl="0" algn="l">
              <a:spcBef>
                <a:spcPts val="0"/>
              </a:spcBef>
              <a:spcAft>
                <a:spcPts val="0"/>
              </a:spcAft>
              <a:buNone/>
            </a:pPr>
            <a:r>
              <a:rPr lang="en" sz="1600">
                <a:solidFill>
                  <a:schemeClr val="accent1"/>
                </a:solidFill>
                <a:latin typeface="Lato"/>
                <a:ea typeface="Lato"/>
                <a:cs typeface="Lato"/>
                <a:sym typeface="Lato"/>
              </a:rPr>
              <a:t>The second is for </a:t>
            </a:r>
            <a:r>
              <a:rPr b="1" lang="en" sz="1600">
                <a:solidFill>
                  <a:schemeClr val="accent1"/>
                </a:solidFill>
                <a:latin typeface="Lato"/>
                <a:ea typeface="Lato"/>
                <a:cs typeface="Lato"/>
                <a:sym typeface="Lato"/>
              </a:rPr>
              <a:t>natural response generation</a:t>
            </a:r>
            <a:r>
              <a:rPr lang="en" sz="1600">
                <a:solidFill>
                  <a:schemeClr val="accent1"/>
                </a:solidFill>
                <a:latin typeface="Lato"/>
                <a:ea typeface="Lato"/>
                <a:cs typeface="Lato"/>
                <a:sym typeface="Lato"/>
              </a:rPr>
              <a:t>.  </a:t>
            </a:r>
            <a:endParaRPr sz="1600">
              <a:solidFill>
                <a:schemeClr val="accent1"/>
              </a:solidFill>
              <a:latin typeface="Lato"/>
              <a:ea typeface="Lato"/>
              <a:cs typeface="Lato"/>
              <a:sym typeface="Lato"/>
            </a:endParaRPr>
          </a:p>
          <a:p>
            <a:pPr indent="0" lvl="0" marL="0" rtl="0" algn="l">
              <a:spcBef>
                <a:spcPts val="0"/>
              </a:spcBef>
              <a:spcAft>
                <a:spcPts val="0"/>
              </a:spcAft>
              <a:buNone/>
            </a:pPr>
            <a:r>
              <a:t/>
            </a:r>
            <a:endParaRPr sz="1600">
              <a:solidFill>
                <a:schemeClr val="accent1"/>
              </a:solidFill>
              <a:latin typeface="Lato"/>
              <a:ea typeface="Lato"/>
              <a:cs typeface="Lato"/>
              <a:sym typeface="Lato"/>
            </a:endParaRPr>
          </a:p>
          <a:p>
            <a:pPr indent="0" lvl="0" marL="0" rtl="0" algn="l">
              <a:spcBef>
                <a:spcPts val="0"/>
              </a:spcBef>
              <a:spcAft>
                <a:spcPts val="0"/>
              </a:spcAft>
              <a:buNone/>
            </a:pPr>
            <a:r>
              <a:rPr lang="en" sz="1600">
                <a:solidFill>
                  <a:schemeClr val="accent1"/>
                </a:solidFill>
                <a:latin typeface="Lato"/>
                <a:ea typeface="Lato"/>
                <a:cs typeface="Lato"/>
                <a:sym typeface="Lato"/>
              </a:rPr>
              <a:t>For our project we have combined these two functionalities along with our own backend for managing orders to create a reliable AI voice assistant for drive-through ordering.</a:t>
            </a:r>
            <a:endParaRPr sz="1600">
              <a:solidFill>
                <a:schemeClr val="accent1"/>
              </a:solidFill>
              <a:latin typeface="Lato"/>
              <a:ea typeface="Lato"/>
              <a:cs typeface="Lato"/>
              <a:sym typeface="Lato"/>
            </a:endParaRPr>
          </a:p>
          <a:p>
            <a:pPr indent="0" lvl="0" marL="0" rtl="0" algn="l">
              <a:spcBef>
                <a:spcPts val="0"/>
              </a:spcBef>
              <a:spcAft>
                <a:spcPts val="0"/>
              </a:spcAft>
              <a:buNone/>
            </a:pPr>
            <a:r>
              <a:rPr lang="en" sz="1600">
                <a:solidFill>
                  <a:schemeClr val="accent1"/>
                </a:solidFill>
                <a:latin typeface="Lato"/>
                <a:ea typeface="Lato"/>
                <a:cs typeface="Lato"/>
                <a:sym typeface="Lato"/>
              </a:rPr>
              <a:t>The accuracy and speed of this model will only improve over time, as the OpenAI API improves .</a:t>
            </a:r>
            <a:endParaRPr sz="1600">
              <a:solidFill>
                <a:schemeClr val="accent1"/>
              </a:solidFill>
              <a:latin typeface="Lato"/>
              <a:ea typeface="Lato"/>
              <a:cs typeface="Lato"/>
              <a:sym typeface="Lato"/>
            </a:endParaRPr>
          </a:p>
        </p:txBody>
      </p:sp>
      <p:sp>
        <p:nvSpPr>
          <p:cNvPr id="198" name="Google Shape;198;p2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4"/>
          <p:cNvSpPr txBox="1"/>
          <p:nvPr/>
        </p:nvSpPr>
        <p:spPr>
          <a:xfrm>
            <a:off x="739050" y="809700"/>
            <a:ext cx="2419500" cy="4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1"/>
                </a:solidFill>
                <a:latin typeface="Lato"/>
                <a:ea typeface="Lato"/>
                <a:cs typeface="Lato"/>
                <a:sym typeface="Lato"/>
              </a:rPr>
              <a:t>Tracing One User Message </a:t>
            </a:r>
            <a:endParaRPr sz="1500">
              <a:solidFill>
                <a:schemeClr val="accent1"/>
              </a:solidFill>
              <a:latin typeface="Lato"/>
              <a:ea typeface="Lato"/>
              <a:cs typeface="Lato"/>
              <a:sym typeface="Lato"/>
            </a:endParaRPr>
          </a:p>
        </p:txBody>
      </p:sp>
      <p:pic>
        <p:nvPicPr>
          <p:cNvPr id="204" name="Google Shape;204;p24"/>
          <p:cNvPicPr preferRelativeResize="0"/>
          <p:nvPr/>
        </p:nvPicPr>
        <p:blipFill>
          <a:blip r:embed="rId3">
            <a:alphaModFix/>
          </a:blip>
          <a:stretch>
            <a:fillRect/>
          </a:stretch>
        </p:blipFill>
        <p:spPr>
          <a:xfrm>
            <a:off x="0" y="0"/>
            <a:ext cx="9143999" cy="5143500"/>
          </a:xfrm>
          <a:prstGeom prst="rect">
            <a:avLst/>
          </a:prstGeom>
          <a:noFill/>
          <a:ln>
            <a:noFill/>
          </a:ln>
        </p:spPr>
      </p:pic>
      <p:sp>
        <p:nvSpPr>
          <p:cNvPr id="205" name="Google Shape;205;p2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5"/>
          <p:cNvSpPr txBox="1"/>
          <p:nvPr/>
        </p:nvSpPr>
        <p:spPr>
          <a:xfrm>
            <a:off x="739050" y="809700"/>
            <a:ext cx="2419500" cy="4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1"/>
                </a:solidFill>
                <a:latin typeface="Lato"/>
                <a:ea typeface="Lato"/>
                <a:cs typeface="Lato"/>
                <a:sym typeface="Lato"/>
              </a:rPr>
              <a:t>Tracing One User Message </a:t>
            </a:r>
            <a:endParaRPr sz="1500">
              <a:solidFill>
                <a:schemeClr val="accent1"/>
              </a:solidFill>
              <a:latin typeface="Lato"/>
              <a:ea typeface="Lato"/>
              <a:cs typeface="Lato"/>
              <a:sym typeface="Lato"/>
            </a:endParaRPr>
          </a:p>
        </p:txBody>
      </p:sp>
      <p:pic>
        <p:nvPicPr>
          <p:cNvPr id="211" name="Google Shape;211;p25"/>
          <p:cNvPicPr preferRelativeResize="0"/>
          <p:nvPr/>
        </p:nvPicPr>
        <p:blipFill rotWithShape="1">
          <a:blip r:embed="rId3">
            <a:alphaModFix/>
          </a:blip>
          <a:srcRect b="4461" l="0" r="0" t="0"/>
          <a:stretch/>
        </p:blipFill>
        <p:spPr>
          <a:xfrm>
            <a:off x="110850" y="53400"/>
            <a:ext cx="9033150" cy="5090101"/>
          </a:xfrm>
          <a:prstGeom prst="rect">
            <a:avLst/>
          </a:prstGeom>
          <a:noFill/>
          <a:ln>
            <a:noFill/>
          </a:ln>
        </p:spPr>
      </p:pic>
      <p:sp>
        <p:nvSpPr>
          <p:cNvPr id="212" name="Google Shape;212;p2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6"/>
          <p:cNvSpPr txBox="1"/>
          <p:nvPr/>
        </p:nvSpPr>
        <p:spPr>
          <a:xfrm>
            <a:off x="739050" y="809700"/>
            <a:ext cx="2419500" cy="4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1"/>
                </a:solidFill>
                <a:latin typeface="Lato"/>
                <a:ea typeface="Lato"/>
                <a:cs typeface="Lato"/>
                <a:sym typeface="Lato"/>
              </a:rPr>
              <a:t>Tracing One User Message </a:t>
            </a:r>
            <a:endParaRPr sz="1500">
              <a:solidFill>
                <a:schemeClr val="accent1"/>
              </a:solidFill>
              <a:latin typeface="Lato"/>
              <a:ea typeface="Lato"/>
              <a:cs typeface="Lato"/>
              <a:sym typeface="Lato"/>
            </a:endParaRPr>
          </a:p>
        </p:txBody>
      </p:sp>
      <p:pic>
        <p:nvPicPr>
          <p:cNvPr id="218" name="Google Shape;218;p26"/>
          <p:cNvPicPr preferRelativeResize="0"/>
          <p:nvPr/>
        </p:nvPicPr>
        <p:blipFill>
          <a:blip r:embed="rId3">
            <a:alphaModFix/>
          </a:blip>
          <a:stretch>
            <a:fillRect/>
          </a:stretch>
        </p:blipFill>
        <p:spPr>
          <a:xfrm>
            <a:off x="388375" y="0"/>
            <a:ext cx="7614034" cy="5143500"/>
          </a:xfrm>
          <a:prstGeom prst="rect">
            <a:avLst/>
          </a:prstGeom>
          <a:noFill/>
          <a:ln>
            <a:noFill/>
          </a:ln>
        </p:spPr>
      </p:pic>
      <p:sp>
        <p:nvSpPr>
          <p:cNvPr id="219" name="Google Shape;219;p2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27"/>
          <p:cNvSpPr txBox="1"/>
          <p:nvPr/>
        </p:nvSpPr>
        <p:spPr>
          <a:xfrm>
            <a:off x="739050" y="809700"/>
            <a:ext cx="2419500" cy="4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1"/>
                </a:solidFill>
                <a:latin typeface="Lato"/>
                <a:ea typeface="Lato"/>
                <a:cs typeface="Lato"/>
                <a:sym typeface="Lato"/>
              </a:rPr>
              <a:t>Tracing One User Message </a:t>
            </a:r>
            <a:endParaRPr sz="1500">
              <a:solidFill>
                <a:schemeClr val="accent1"/>
              </a:solidFill>
              <a:latin typeface="Lato"/>
              <a:ea typeface="Lato"/>
              <a:cs typeface="Lato"/>
              <a:sym typeface="Lato"/>
            </a:endParaRPr>
          </a:p>
        </p:txBody>
      </p:sp>
      <p:pic>
        <p:nvPicPr>
          <p:cNvPr id="225" name="Google Shape;225;p27"/>
          <p:cNvPicPr preferRelativeResize="0"/>
          <p:nvPr/>
        </p:nvPicPr>
        <p:blipFill rotWithShape="1">
          <a:blip r:embed="rId3">
            <a:alphaModFix/>
          </a:blip>
          <a:srcRect b="10466" l="0" r="0" t="0"/>
          <a:stretch/>
        </p:blipFill>
        <p:spPr>
          <a:xfrm>
            <a:off x="0" y="-579150"/>
            <a:ext cx="9144000" cy="5722650"/>
          </a:xfrm>
          <a:prstGeom prst="rect">
            <a:avLst/>
          </a:prstGeom>
          <a:noFill/>
          <a:ln>
            <a:noFill/>
          </a:ln>
        </p:spPr>
      </p:pic>
      <p:sp>
        <p:nvSpPr>
          <p:cNvPr id="226" name="Google Shape;226;p2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28"/>
          <p:cNvSpPr txBox="1"/>
          <p:nvPr/>
        </p:nvSpPr>
        <p:spPr>
          <a:xfrm>
            <a:off x="739050" y="809700"/>
            <a:ext cx="2419500" cy="4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accent1"/>
                </a:solidFill>
                <a:latin typeface="Lato"/>
                <a:ea typeface="Lato"/>
                <a:cs typeface="Lato"/>
                <a:sym typeface="Lato"/>
              </a:rPr>
              <a:t>Tracing One User Message </a:t>
            </a:r>
            <a:endParaRPr sz="1500">
              <a:solidFill>
                <a:schemeClr val="accent1"/>
              </a:solidFill>
              <a:latin typeface="Lato"/>
              <a:ea typeface="Lato"/>
              <a:cs typeface="Lato"/>
              <a:sym typeface="Lato"/>
            </a:endParaRPr>
          </a:p>
        </p:txBody>
      </p:sp>
      <p:pic>
        <p:nvPicPr>
          <p:cNvPr id="232" name="Google Shape;232;p28"/>
          <p:cNvPicPr preferRelativeResize="0"/>
          <p:nvPr/>
        </p:nvPicPr>
        <p:blipFill rotWithShape="1">
          <a:blip r:embed="rId3">
            <a:alphaModFix/>
          </a:blip>
          <a:srcRect b="4434" l="0" r="0" t="22875"/>
          <a:stretch/>
        </p:blipFill>
        <p:spPr>
          <a:xfrm>
            <a:off x="0" y="0"/>
            <a:ext cx="9143999" cy="5143500"/>
          </a:xfrm>
          <a:prstGeom prst="rect">
            <a:avLst/>
          </a:prstGeom>
          <a:noFill/>
          <a:ln>
            <a:noFill/>
          </a:ln>
        </p:spPr>
      </p:pic>
      <p:sp>
        <p:nvSpPr>
          <p:cNvPr id="233" name="Google Shape;233;p2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29"/>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Slide showing the order list and result from asking that question along with a few other prompts after that asking </a:t>
            </a:r>
            <a:r>
              <a:rPr lang="en"/>
              <a:t>miscellaneous</a:t>
            </a:r>
            <a:r>
              <a:rPr lang="en"/>
              <a:t> questions. </a:t>
            </a:r>
            <a:endParaRPr/>
          </a:p>
        </p:txBody>
      </p:sp>
      <p:pic>
        <p:nvPicPr>
          <p:cNvPr id="239" name="Google Shape;239;p29"/>
          <p:cNvPicPr preferRelativeResize="0"/>
          <p:nvPr/>
        </p:nvPicPr>
        <p:blipFill rotWithShape="1">
          <a:blip r:embed="rId3">
            <a:alphaModFix/>
          </a:blip>
          <a:srcRect b="0" l="20" r="-19" t="0"/>
          <a:stretch/>
        </p:blipFill>
        <p:spPr>
          <a:xfrm>
            <a:off x="1800" y="-931050"/>
            <a:ext cx="9144001" cy="6074550"/>
          </a:xfrm>
          <a:prstGeom prst="rect">
            <a:avLst/>
          </a:prstGeom>
          <a:noFill/>
          <a:ln>
            <a:noFill/>
          </a:ln>
        </p:spPr>
      </p:pic>
      <p:sp>
        <p:nvSpPr>
          <p:cNvPr id="240" name="Google Shape;240;p2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0"/>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It can also do that in different languages!</a:t>
            </a:r>
            <a:endParaRPr/>
          </a:p>
        </p:txBody>
      </p:sp>
      <p:sp>
        <p:nvSpPr>
          <p:cNvPr id="246" name="Google Shape;246;p30"/>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47" name="Google Shape;247;p30"/>
          <p:cNvPicPr preferRelativeResize="0"/>
          <p:nvPr/>
        </p:nvPicPr>
        <p:blipFill>
          <a:blip r:embed="rId3">
            <a:alphaModFix/>
          </a:blip>
          <a:stretch>
            <a:fillRect/>
          </a:stretch>
        </p:blipFill>
        <p:spPr>
          <a:xfrm>
            <a:off x="4008700" y="1318650"/>
            <a:ext cx="5192451" cy="1569300"/>
          </a:xfrm>
          <a:prstGeom prst="rect">
            <a:avLst/>
          </a:prstGeom>
          <a:noFill/>
          <a:ln>
            <a:noFill/>
          </a:ln>
        </p:spPr>
      </p:pic>
      <p:pic>
        <p:nvPicPr>
          <p:cNvPr id="248" name="Google Shape;248;p30"/>
          <p:cNvPicPr preferRelativeResize="0"/>
          <p:nvPr/>
        </p:nvPicPr>
        <p:blipFill>
          <a:blip r:embed="rId4">
            <a:alphaModFix/>
          </a:blip>
          <a:stretch>
            <a:fillRect/>
          </a:stretch>
        </p:blipFill>
        <p:spPr>
          <a:xfrm>
            <a:off x="3894400" y="2852000"/>
            <a:ext cx="5306751" cy="2247900"/>
          </a:xfrm>
          <a:prstGeom prst="rect">
            <a:avLst/>
          </a:prstGeom>
          <a:noFill/>
          <a:ln>
            <a:noFill/>
          </a:ln>
        </p:spPr>
      </p:pic>
      <p:pic>
        <p:nvPicPr>
          <p:cNvPr id="249" name="Google Shape;249;p30"/>
          <p:cNvPicPr preferRelativeResize="0"/>
          <p:nvPr/>
        </p:nvPicPr>
        <p:blipFill>
          <a:blip r:embed="rId5">
            <a:alphaModFix/>
          </a:blip>
          <a:stretch>
            <a:fillRect/>
          </a:stretch>
        </p:blipFill>
        <p:spPr>
          <a:xfrm>
            <a:off x="57150" y="1451800"/>
            <a:ext cx="3951549" cy="3691700"/>
          </a:xfrm>
          <a:prstGeom prst="rect">
            <a:avLst/>
          </a:prstGeom>
          <a:noFill/>
          <a:ln>
            <a:noFill/>
          </a:ln>
        </p:spPr>
      </p:pic>
      <p:sp>
        <p:nvSpPr>
          <p:cNvPr id="250" name="Google Shape;250;p30"/>
          <p:cNvSpPr txBox="1"/>
          <p:nvPr/>
        </p:nvSpPr>
        <p:spPr>
          <a:xfrm>
            <a:off x="1078350" y="515975"/>
            <a:ext cx="6312000" cy="87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accent1"/>
                </a:solidFill>
                <a:latin typeface="Lato"/>
                <a:ea typeface="Lato"/>
                <a:cs typeface="Lato"/>
                <a:sym typeface="Lato"/>
              </a:rPr>
              <a:t>It works in 5 different languages - Chinese, French, Spanish, English, and German!</a:t>
            </a:r>
            <a:endParaRPr sz="1300">
              <a:solidFill>
                <a:schemeClr val="accent1"/>
              </a:solidFill>
              <a:latin typeface="Lato"/>
              <a:ea typeface="Lato"/>
              <a:cs typeface="Lato"/>
              <a:sym typeface="Lato"/>
            </a:endParaRPr>
          </a:p>
        </p:txBody>
      </p:sp>
      <p:sp>
        <p:nvSpPr>
          <p:cNvPr id="251" name="Google Shape;251;p3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1"/>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257" name="Google Shape;257;p31"/>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58" name="Google Shape;258;p31"/>
          <p:cNvPicPr preferRelativeResize="0"/>
          <p:nvPr/>
        </p:nvPicPr>
        <p:blipFill>
          <a:blip r:embed="rId3">
            <a:alphaModFix/>
          </a:blip>
          <a:stretch>
            <a:fillRect/>
          </a:stretch>
        </p:blipFill>
        <p:spPr>
          <a:xfrm>
            <a:off x="0" y="469400"/>
            <a:ext cx="4444451" cy="5255950"/>
          </a:xfrm>
          <a:prstGeom prst="rect">
            <a:avLst/>
          </a:prstGeom>
          <a:noFill/>
          <a:ln>
            <a:noFill/>
          </a:ln>
        </p:spPr>
      </p:pic>
      <p:pic>
        <p:nvPicPr>
          <p:cNvPr id="259" name="Google Shape;259;p31"/>
          <p:cNvPicPr preferRelativeResize="0"/>
          <p:nvPr/>
        </p:nvPicPr>
        <p:blipFill>
          <a:blip r:embed="rId4">
            <a:alphaModFix/>
          </a:blip>
          <a:stretch>
            <a:fillRect/>
          </a:stretch>
        </p:blipFill>
        <p:spPr>
          <a:xfrm>
            <a:off x="4444450" y="489200"/>
            <a:ext cx="5379125" cy="4654299"/>
          </a:xfrm>
          <a:prstGeom prst="rect">
            <a:avLst/>
          </a:prstGeom>
          <a:noFill/>
          <a:ln>
            <a:noFill/>
          </a:ln>
        </p:spPr>
      </p:pic>
      <p:sp>
        <p:nvSpPr>
          <p:cNvPr id="260" name="Google Shape;260;p3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3" name="Shape 93"/>
        <p:cNvGrpSpPr/>
        <p:nvPr/>
      </p:nvGrpSpPr>
      <p:grpSpPr>
        <a:xfrm>
          <a:off x="0" y="0"/>
          <a:ext cx="0" cy="0"/>
          <a:chOff x="0" y="0"/>
          <a:chExt cx="0" cy="0"/>
        </a:xfrm>
      </p:grpSpPr>
      <p:sp>
        <p:nvSpPr>
          <p:cNvPr id="94" name="Google Shape;94;p14"/>
          <p:cNvSpPr txBox="1"/>
          <p:nvPr>
            <p:ph type="title"/>
          </p:nvPr>
        </p:nvSpPr>
        <p:spPr>
          <a:xfrm>
            <a:off x="727650" y="62400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Outline</a:t>
            </a:r>
            <a:endParaRPr/>
          </a:p>
        </p:txBody>
      </p:sp>
      <p:sp>
        <p:nvSpPr>
          <p:cNvPr id="95" name="Google Shape;95;p14"/>
          <p:cNvSpPr txBox="1"/>
          <p:nvPr>
            <p:ph idx="1" type="body"/>
          </p:nvPr>
        </p:nvSpPr>
        <p:spPr>
          <a:xfrm>
            <a:off x="727650" y="1325100"/>
            <a:ext cx="7688700" cy="3641100"/>
          </a:xfrm>
          <a:prstGeom prst="rect">
            <a:avLst/>
          </a:prstGeom>
        </p:spPr>
        <p:txBody>
          <a:bodyPr anchorCtr="0" anchor="t" bIns="91425" lIns="91425" spcFirstLastPara="1" rIns="91425" wrap="square" tIns="91425">
            <a:noAutofit/>
          </a:bodyPr>
          <a:lstStyle/>
          <a:p>
            <a:pPr indent="-324485" lvl="0" marL="457200" rtl="0" algn="l">
              <a:lnSpc>
                <a:spcPct val="190000"/>
              </a:lnSpc>
              <a:spcBef>
                <a:spcPts val="0"/>
              </a:spcBef>
              <a:spcAft>
                <a:spcPts val="0"/>
              </a:spcAft>
              <a:buSzPts val="1510"/>
              <a:buChar char="●"/>
            </a:pPr>
            <a:r>
              <a:rPr lang="en" sz="1510"/>
              <a:t>Project Description</a:t>
            </a:r>
            <a:endParaRPr sz="1510"/>
          </a:p>
          <a:p>
            <a:pPr indent="-324485" lvl="0" marL="457200" rtl="0" algn="l">
              <a:lnSpc>
                <a:spcPct val="190000"/>
              </a:lnSpc>
              <a:spcBef>
                <a:spcPts val="0"/>
              </a:spcBef>
              <a:spcAft>
                <a:spcPts val="0"/>
              </a:spcAft>
              <a:buSzPts val="1510"/>
              <a:buChar char="●"/>
            </a:pPr>
            <a:r>
              <a:rPr lang="en" sz="1510"/>
              <a:t>Requirements</a:t>
            </a:r>
            <a:endParaRPr sz="1510"/>
          </a:p>
          <a:p>
            <a:pPr indent="-324485" lvl="0" marL="457200" rtl="0" algn="l">
              <a:lnSpc>
                <a:spcPct val="190000"/>
              </a:lnSpc>
              <a:spcBef>
                <a:spcPts val="0"/>
              </a:spcBef>
              <a:spcAft>
                <a:spcPts val="0"/>
              </a:spcAft>
              <a:buSzPts val="1510"/>
              <a:buChar char="●"/>
            </a:pPr>
            <a:r>
              <a:rPr lang="en" sz="1510"/>
              <a:t>Design/Implementation</a:t>
            </a:r>
            <a:endParaRPr sz="1510"/>
          </a:p>
          <a:p>
            <a:pPr indent="-324485" lvl="0" marL="457200" rtl="0" algn="l">
              <a:lnSpc>
                <a:spcPct val="190000"/>
              </a:lnSpc>
              <a:spcBef>
                <a:spcPts val="0"/>
              </a:spcBef>
              <a:spcAft>
                <a:spcPts val="0"/>
              </a:spcAft>
              <a:buSzPts val="1510"/>
              <a:buChar char="●"/>
            </a:pPr>
            <a:r>
              <a:rPr lang="en" sz="1510"/>
              <a:t>Code Walkthrough</a:t>
            </a:r>
            <a:endParaRPr sz="1510"/>
          </a:p>
          <a:p>
            <a:pPr indent="-324485" lvl="0" marL="457200" rtl="0" algn="l">
              <a:lnSpc>
                <a:spcPct val="190000"/>
              </a:lnSpc>
              <a:spcBef>
                <a:spcPts val="0"/>
              </a:spcBef>
              <a:spcAft>
                <a:spcPts val="0"/>
              </a:spcAft>
              <a:buSzPts val="1510"/>
              <a:buChar char="●"/>
            </a:pPr>
            <a:r>
              <a:rPr lang="en" sz="1510"/>
              <a:t>Results</a:t>
            </a:r>
            <a:endParaRPr sz="1510"/>
          </a:p>
          <a:p>
            <a:pPr indent="-324485" lvl="0" marL="457200" rtl="0" algn="l">
              <a:lnSpc>
                <a:spcPct val="190000"/>
              </a:lnSpc>
              <a:spcBef>
                <a:spcPts val="0"/>
              </a:spcBef>
              <a:spcAft>
                <a:spcPts val="0"/>
              </a:spcAft>
              <a:buSzPts val="1510"/>
              <a:buChar char="●"/>
            </a:pPr>
            <a:r>
              <a:rPr lang="en" sz="1510"/>
              <a:t>Future Work</a:t>
            </a:r>
            <a:endParaRPr sz="1510"/>
          </a:p>
          <a:p>
            <a:pPr indent="-324485" lvl="0" marL="457200" rtl="0" algn="l">
              <a:lnSpc>
                <a:spcPct val="190000"/>
              </a:lnSpc>
              <a:spcBef>
                <a:spcPts val="0"/>
              </a:spcBef>
              <a:spcAft>
                <a:spcPts val="0"/>
              </a:spcAft>
              <a:buSzPts val="1510"/>
              <a:buChar char="●"/>
            </a:pPr>
            <a:r>
              <a:rPr lang="en" sz="1510"/>
              <a:t>Lessons Learned</a:t>
            </a:r>
            <a:endParaRPr sz="1510"/>
          </a:p>
          <a:p>
            <a:pPr indent="0" lvl="0" marL="0" rtl="0" algn="l">
              <a:lnSpc>
                <a:spcPct val="190000"/>
              </a:lnSpc>
              <a:spcBef>
                <a:spcPts val="1200"/>
              </a:spcBef>
              <a:spcAft>
                <a:spcPts val="1200"/>
              </a:spcAft>
              <a:buNone/>
            </a:pPr>
            <a:r>
              <a:t/>
            </a:r>
            <a:endParaRPr sz="1510"/>
          </a:p>
        </p:txBody>
      </p:sp>
      <p:pic>
        <p:nvPicPr>
          <p:cNvPr id="96" name="Google Shape;96;p14"/>
          <p:cNvPicPr preferRelativeResize="0"/>
          <p:nvPr/>
        </p:nvPicPr>
        <p:blipFill>
          <a:blip r:embed="rId3">
            <a:alphaModFix/>
          </a:blip>
          <a:stretch>
            <a:fillRect/>
          </a:stretch>
        </p:blipFill>
        <p:spPr>
          <a:xfrm>
            <a:off x="4605775" y="624001"/>
            <a:ext cx="3810576" cy="1211550"/>
          </a:xfrm>
          <a:prstGeom prst="rect">
            <a:avLst/>
          </a:prstGeom>
          <a:noFill/>
          <a:ln>
            <a:noFill/>
          </a:ln>
        </p:spPr>
      </p:pic>
      <p:sp>
        <p:nvSpPr>
          <p:cNvPr id="97" name="Google Shape;97;p1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32"/>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1" lang="en" sz="2600">
                <a:solidFill>
                  <a:schemeClr val="dk2"/>
                </a:solidFill>
                <a:latin typeface="Raleway"/>
                <a:ea typeface="Raleway"/>
                <a:cs typeface="Raleway"/>
                <a:sym typeface="Raleway"/>
              </a:rPr>
              <a:t>It can also handle unrelated questions well!</a:t>
            </a:r>
            <a:endParaRPr/>
          </a:p>
        </p:txBody>
      </p:sp>
      <p:sp>
        <p:nvSpPr>
          <p:cNvPr id="266" name="Google Shape;266;p3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33"/>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272" name="Google Shape;272;p33"/>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73" name="Google Shape;273;p33"/>
          <p:cNvPicPr preferRelativeResize="0"/>
          <p:nvPr/>
        </p:nvPicPr>
        <p:blipFill>
          <a:blip r:embed="rId3">
            <a:alphaModFix/>
          </a:blip>
          <a:stretch>
            <a:fillRect/>
          </a:stretch>
        </p:blipFill>
        <p:spPr>
          <a:xfrm>
            <a:off x="1800" y="0"/>
            <a:ext cx="9143999" cy="5143500"/>
          </a:xfrm>
          <a:prstGeom prst="rect">
            <a:avLst/>
          </a:prstGeom>
          <a:noFill/>
          <a:ln>
            <a:noFill/>
          </a:ln>
        </p:spPr>
      </p:pic>
      <p:sp>
        <p:nvSpPr>
          <p:cNvPr id="274" name="Google Shape;274;p3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34"/>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280" name="Google Shape;280;p3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81" name="Google Shape;281;p34"/>
          <p:cNvPicPr preferRelativeResize="0"/>
          <p:nvPr/>
        </p:nvPicPr>
        <p:blipFill>
          <a:blip r:embed="rId3">
            <a:alphaModFix/>
          </a:blip>
          <a:stretch>
            <a:fillRect/>
          </a:stretch>
        </p:blipFill>
        <p:spPr>
          <a:xfrm>
            <a:off x="-31750" y="-2"/>
            <a:ext cx="9144001" cy="5143500"/>
          </a:xfrm>
          <a:prstGeom prst="rect">
            <a:avLst/>
          </a:prstGeom>
          <a:noFill/>
          <a:ln>
            <a:noFill/>
          </a:ln>
        </p:spPr>
      </p:pic>
      <p:sp>
        <p:nvSpPr>
          <p:cNvPr id="282" name="Google Shape;282;p3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5"/>
          <p:cNvSpPr txBox="1"/>
          <p:nvPr>
            <p:ph idx="1" type="body"/>
          </p:nvPr>
        </p:nvSpPr>
        <p:spPr>
          <a:xfrm>
            <a:off x="729450" y="1860900"/>
            <a:ext cx="7688700" cy="2478900"/>
          </a:xfrm>
          <a:prstGeom prst="rect">
            <a:avLst/>
          </a:prstGeom>
        </p:spPr>
        <p:txBody>
          <a:bodyPr anchorCtr="0" anchor="t" bIns="91425" lIns="91425" spcFirstLastPara="1" rIns="91425" wrap="square" tIns="91425">
            <a:normAutofit/>
          </a:bodyPr>
          <a:lstStyle/>
          <a:p>
            <a:pPr indent="-323850" lvl="0" marL="457200" rtl="0" algn="l">
              <a:lnSpc>
                <a:spcPct val="200000"/>
              </a:lnSpc>
              <a:spcBef>
                <a:spcPts val="0"/>
              </a:spcBef>
              <a:spcAft>
                <a:spcPts val="0"/>
              </a:spcAft>
              <a:buSzPts val="1500"/>
              <a:buChar char="●"/>
            </a:pPr>
            <a:r>
              <a:rPr lang="en" sz="1500"/>
              <a:t>Create an OpenAI client with your personal OpenAI </a:t>
            </a:r>
            <a:r>
              <a:rPr lang="en" sz="1500"/>
              <a:t>account</a:t>
            </a:r>
            <a:r>
              <a:rPr lang="en" sz="1500"/>
              <a:t> key.</a:t>
            </a:r>
            <a:endParaRPr sz="1500"/>
          </a:p>
          <a:p>
            <a:pPr indent="-323850" lvl="0" marL="457200" rtl="0" algn="l">
              <a:lnSpc>
                <a:spcPct val="200000"/>
              </a:lnSpc>
              <a:spcBef>
                <a:spcPts val="0"/>
              </a:spcBef>
              <a:spcAft>
                <a:spcPts val="0"/>
              </a:spcAft>
              <a:buSzPts val="1500"/>
              <a:buChar char="●"/>
            </a:pPr>
            <a:r>
              <a:rPr lang="en" sz="1500"/>
              <a:t>Create an assistant for your client. Once an assistant is created it can be reused.</a:t>
            </a:r>
            <a:endParaRPr sz="1500"/>
          </a:p>
          <a:p>
            <a:pPr indent="-323850" lvl="0" marL="457200" rtl="0" algn="l">
              <a:lnSpc>
                <a:spcPct val="200000"/>
              </a:lnSpc>
              <a:spcBef>
                <a:spcPts val="0"/>
              </a:spcBef>
              <a:spcAft>
                <a:spcPts val="0"/>
              </a:spcAft>
              <a:buSzPts val="1500"/>
              <a:buChar char="●"/>
            </a:pPr>
            <a:r>
              <a:rPr lang="en" sz="1500"/>
              <a:t>Create a thread for your conversation within the assistant. Manage the thread as required.</a:t>
            </a:r>
            <a:endParaRPr sz="1500"/>
          </a:p>
        </p:txBody>
      </p:sp>
      <p:sp>
        <p:nvSpPr>
          <p:cNvPr id="288" name="Google Shape;288;p35"/>
          <p:cNvSpPr txBox="1"/>
          <p:nvPr/>
        </p:nvSpPr>
        <p:spPr>
          <a:xfrm>
            <a:off x="774650" y="628925"/>
            <a:ext cx="45744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600">
                <a:solidFill>
                  <a:schemeClr val="dk2"/>
                </a:solidFill>
                <a:latin typeface="Raleway"/>
                <a:ea typeface="Raleway"/>
                <a:cs typeface="Raleway"/>
                <a:sym typeface="Raleway"/>
              </a:rPr>
              <a:t>OpenAI Assistant Creation</a:t>
            </a:r>
            <a:endParaRPr b="1" sz="2600">
              <a:solidFill>
                <a:schemeClr val="dk2"/>
              </a:solidFill>
              <a:latin typeface="Raleway"/>
              <a:ea typeface="Raleway"/>
              <a:cs typeface="Raleway"/>
              <a:sym typeface="Raleway"/>
            </a:endParaRPr>
          </a:p>
          <a:p>
            <a:pPr indent="0" lvl="0" marL="0" rtl="0" algn="l">
              <a:spcBef>
                <a:spcPts val="0"/>
              </a:spcBef>
              <a:spcAft>
                <a:spcPts val="0"/>
              </a:spcAft>
              <a:buNone/>
            </a:pPr>
            <a:r>
              <a:t/>
            </a:r>
            <a:endParaRPr sz="1300">
              <a:solidFill>
                <a:schemeClr val="accent1"/>
              </a:solidFill>
              <a:latin typeface="Lato"/>
              <a:ea typeface="Lato"/>
              <a:cs typeface="Lato"/>
              <a:sym typeface="Lato"/>
            </a:endParaRPr>
          </a:p>
        </p:txBody>
      </p:sp>
      <p:sp>
        <p:nvSpPr>
          <p:cNvPr id="289" name="Google Shape;289;p3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36"/>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295" name="Google Shape;295;p36"/>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96" name="Google Shape;296;p36"/>
          <p:cNvPicPr preferRelativeResize="0"/>
          <p:nvPr/>
        </p:nvPicPr>
        <p:blipFill>
          <a:blip r:embed="rId3">
            <a:alphaModFix/>
          </a:blip>
          <a:stretch>
            <a:fillRect/>
          </a:stretch>
        </p:blipFill>
        <p:spPr>
          <a:xfrm>
            <a:off x="0" y="0"/>
            <a:ext cx="9144000" cy="5169949"/>
          </a:xfrm>
          <a:prstGeom prst="rect">
            <a:avLst/>
          </a:prstGeom>
          <a:noFill/>
          <a:ln>
            <a:noFill/>
          </a:ln>
        </p:spPr>
      </p:pic>
      <p:sp>
        <p:nvSpPr>
          <p:cNvPr id="297" name="Google Shape;297;p3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303" name="Google Shape;303;p37"/>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04" name="Google Shape;304;p37"/>
          <p:cNvPicPr preferRelativeResize="0"/>
          <p:nvPr/>
        </p:nvPicPr>
        <p:blipFill>
          <a:blip r:embed="rId3">
            <a:alphaModFix/>
          </a:blip>
          <a:stretch>
            <a:fillRect/>
          </a:stretch>
        </p:blipFill>
        <p:spPr>
          <a:xfrm>
            <a:off x="1800" y="-3"/>
            <a:ext cx="9143999" cy="5143500"/>
          </a:xfrm>
          <a:prstGeom prst="rect">
            <a:avLst/>
          </a:prstGeom>
          <a:noFill/>
          <a:ln>
            <a:noFill/>
          </a:ln>
        </p:spPr>
      </p:pic>
      <p:sp>
        <p:nvSpPr>
          <p:cNvPr id="305" name="Google Shape;305;p3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8"/>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311" name="Google Shape;311;p38"/>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312" name="Google Shape;312;p38"/>
          <p:cNvPicPr preferRelativeResize="0"/>
          <p:nvPr/>
        </p:nvPicPr>
        <p:blipFill>
          <a:blip r:embed="rId3">
            <a:alphaModFix/>
          </a:blip>
          <a:stretch>
            <a:fillRect/>
          </a:stretch>
        </p:blipFill>
        <p:spPr>
          <a:xfrm>
            <a:off x="-27150" y="0"/>
            <a:ext cx="9171149" cy="5143501"/>
          </a:xfrm>
          <a:prstGeom prst="rect">
            <a:avLst/>
          </a:prstGeom>
          <a:noFill/>
          <a:ln>
            <a:noFill/>
          </a:ln>
        </p:spPr>
      </p:pic>
      <p:sp>
        <p:nvSpPr>
          <p:cNvPr id="313" name="Google Shape;313;p3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pic>
        <p:nvPicPr>
          <p:cNvPr id="318" name="Google Shape;318;p39"/>
          <p:cNvPicPr preferRelativeResize="0"/>
          <p:nvPr/>
        </p:nvPicPr>
        <p:blipFill>
          <a:blip r:embed="rId3">
            <a:alphaModFix/>
          </a:blip>
          <a:stretch>
            <a:fillRect/>
          </a:stretch>
        </p:blipFill>
        <p:spPr>
          <a:xfrm>
            <a:off x="1175675" y="578000"/>
            <a:ext cx="7003200" cy="4174975"/>
          </a:xfrm>
          <a:prstGeom prst="rect">
            <a:avLst/>
          </a:prstGeom>
          <a:noFill/>
          <a:ln>
            <a:noFill/>
          </a:ln>
        </p:spPr>
      </p:pic>
      <p:sp>
        <p:nvSpPr>
          <p:cNvPr id="319" name="Google Shape;319;p3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40"/>
          <p:cNvSpPr txBox="1"/>
          <p:nvPr>
            <p:ph type="title"/>
          </p:nvPr>
        </p:nvSpPr>
        <p:spPr>
          <a:xfrm>
            <a:off x="685000" y="56300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Future Work</a:t>
            </a:r>
            <a:endParaRPr/>
          </a:p>
        </p:txBody>
      </p:sp>
      <p:sp>
        <p:nvSpPr>
          <p:cNvPr id="325" name="Google Shape;325;p40"/>
          <p:cNvSpPr txBox="1"/>
          <p:nvPr>
            <p:ph idx="1" type="body"/>
          </p:nvPr>
        </p:nvSpPr>
        <p:spPr>
          <a:xfrm>
            <a:off x="729450" y="1849525"/>
            <a:ext cx="7688700" cy="2490600"/>
          </a:xfrm>
          <a:prstGeom prst="rect">
            <a:avLst/>
          </a:prstGeom>
        </p:spPr>
        <p:txBody>
          <a:bodyPr anchorCtr="0" anchor="t" bIns="91425" lIns="91425" spcFirstLastPara="1" rIns="91425" wrap="square" tIns="91425">
            <a:normAutofit fontScale="25000" lnSpcReduction="20000"/>
          </a:bodyPr>
          <a:lstStyle/>
          <a:p>
            <a:pPr indent="-313858" lvl="0" marL="457200" rtl="0" algn="l">
              <a:lnSpc>
                <a:spcPct val="200000"/>
              </a:lnSpc>
              <a:spcBef>
                <a:spcPts val="0"/>
              </a:spcBef>
              <a:spcAft>
                <a:spcPts val="0"/>
              </a:spcAft>
              <a:buSzPct val="100000"/>
              <a:buChar char="●"/>
            </a:pPr>
            <a:r>
              <a:rPr lang="en" sz="5370"/>
              <a:t>Improve speed of menu related questions (data retrieval takes longer than desired).</a:t>
            </a:r>
            <a:endParaRPr sz="5370"/>
          </a:p>
          <a:p>
            <a:pPr indent="-313858" lvl="0" marL="457200" rtl="0" algn="l">
              <a:lnSpc>
                <a:spcPct val="200000"/>
              </a:lnSpc>
              <a:spcBef>
                <a:spcPts val="0"/>
              </a:spcBef>
              <a:spcAft>
                <a:spcPts val="0"/>
              </a:spcAft>
              <a:buSzPct val="100000"/>
              <a:buChar char="●"/>
            </a:pPr>
            <a:r>
              <a:rPr lang="en" sz="5370"/>
              <a:t>Building on our successful integration of voice recognition, the next step could be to develop and implement voice response capabilities for our assistant by using a TTS engine. </a:t>
            </a:r>
            <a:endParaRPr sz="5370"/>
          </a:p>
          <a:p>
            <a:pPr indent="-313858" lvl="0" marL="457200" rtl="0" algn="l">
              <a:lnSpc>
                <a:spcPct val="200000"/>
              </a:lnSpc>
              <a:spcBef>
                <a:spcPts val="0"/>
              </a:spcBef>
              <a:spcAft>
                <a:spcPts val="0"/>
              </a:spcAft>
              <a:buSzPct val="100000"/>
              <a:buChar char="●"/>
            </a:pPr>
            <a:r>
              <a:rPr lang="en" sz="5370"/>
              <a:t>Implement TTS engine that returns speech output in a lower latency. So far our research has led us to learn about Python libraries we can use for this like Mistral [7] and Fast Whisper [8].  </a:t>
            </a:r>
            <a:endParaRPr sz="5370"/>
          </a:p>
          <a:p>
            <a:pPr indent="0" lvl="0" marL="457200" rtl="0" algn="l">
              <a:lnSpc>
                <a:spcPct val="200000"/>
              </a:lnSpc>
              <a:spcBef>
                <a:spcPts val="1200"/>
              </a:spcBef>
              <a:spcAft>
                <a:spcPts val="0"/>
              </a:spcAft>
              <a:buNone/>
            </a:pPr>
            <a:r>
              <a:t/>
            </a:r>
            <a:endParaRPr sz="1500"/>
          </a:p>
          <a:p>
            <a:pPr indent="0" lvl="0" marL="457200" rtl="0" algn="l">
              <a:lnSpc>
                <a:spcPct val="200000"/>
              </a:lnSpc>
              <a:spcBef>
                <a:spcPts val="1200"/>
              </a:spcBef>
              <a:spcAft>
                <a:spcPts val="1200"/>
              </a:spcAft>
              <a:buNone/>
            </a:pPr>
            <a:r>
              <a:t/>
            </a:r>
            <a:endParaRPr sz="1500"/>
          </a:p>
        </p:txBody>
      </p:sp>
      <p:sp>
        <p:nvSpPr>
          <p:cNvPr id="326" name="Google Shape;326;p4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41"/>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Lessons Learnt</a:t>
            </a:r>
            <a:endParaRPr/>
          </a:p>
        </p:txBody>
      </p:sp>
      <p:sp>
        <p:nvSpPr>
          <p:cNvPr id="332" name="Google Shape;332;p41"/>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Enhanced System Architecture: Adapted pre-</a:t>
            </a:r>
            <a:r>
              <a:rPr lang="en"/>
              <a:t>existing</a:t>
            </a:r>
            <a:r>
              <a:rPr lang="en"/>
              <a:t> full-stack application to integrate OpenAI’s technology, ensuring smooth functionality of the new AI-driven voice component.</a:t>
            </a:r>
            <a:endParaRPr/>
          </a:p>
          <a:p>
            <a:pPr indent="-311150" lvl="0" marL="457200" rtl="0" algn="l">
              <a:spcBef>
                <a:spcPts val="0"/>
              </a:spcBef>
              <a:spcAft>
                <a:spcPts val="0"/>
              </a:spcAft>
              <a:buSzPts val="1300"/>
              <a:buChar char="●"/>
            </a:pPr>
            <a:r>
              <a:rPr lang="en"/>
              <a:t>Client and Team Collaboration: Kept communication lines open with the client and within our team, aligning our work with client expectations and project goals.</a:t>
            </a:r>
            <a:endParaRPr/>
          </a:p>
          <a:p>
            <a:pPr indent="-311150" lvl="0" marL="457200" rtl="0" algn="l">
              <a:spcBef>
                <a:spcPts val="0"/>
              </a:spcBef>
              <a:spcAft>
                <a:spcPts val="0"/>
              </a:spcAft>
              <a:buSzPts val="1300"/>
              <a:buChar char="●"/>
            </a:pPr>
            <a:r>
              <a:rPr lang="en"/>
              <a:t>Agile Approach in Problem-Solving: Utilized agile methods to swiftly respond to challenges and feedback, improving our ability to develop a user-centric voice assistant for drive-through ordering. Example - switching from Rasa AI [9] bot to using OpenAI. </a:t>
            </a:r>
            <a:endParaRPr/>
          </a:p>
          <a:p>
            <a:pPr indent="0" lvl="0" marL="0" rtl="0" algn="l">
              <a:spcBef>
                <a:spcPts val="1200"/>
              </a:spcBef>
              <a:spcAft>
                <a:spcPts val="1200"/>
              </a:spcAft>
              <a:buNone/>
            </a:pPr>
            <a:r>
              <a:t/>
            </a:r>
            <a:endParaRPr/>
          </a:p>
        </p:txBody>
      </p:sp>
      <p:sp>
        <p:nvSpPr>
          <p:cNvPr id="333" name="Google Shape;333;p4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5"/>
          <p:cNvSpPr txBox="1"/>
          <p:nvPr>
            <p:ph type="title"/>
          </p:nvPr>
        </p:nvSpPr>
        <p:spPr>
          <a:xfrm>
            <a:off x="1723250" y="1233175"/>
            <a:ext cx="14679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Problem</a:t>
            </a:r>
            <a:endParaRPr/>
          </a:p>
        </p:txBody>
      </p:sp>
      <p:sp>
        <p:nvSpPr>
          <p:cNvPr id="103" name="Google Shape;103;p15"/>
          <p:cNvSpPr/>
          <p:nvPr/>
        </p:nvSpPr>
        <p:spPr>
          <a:xfrm>
            <a:off x="620750" y="1701875"/>
            <a:ext cx="3672900" cy="2882100"/>
          </a:xfrm>
          <a:prstGeom prst="flowChartAlternateProcess">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
        <p:nvSpPr>
          <p:cNvPr id="104" name="Google Shape;104;p15"/>
          <p:cNvSpPr/>
          <p:nvPr/>
        </p:nvSpPr>
        <p:spPr>
          <a:xfrm>
            <a:off x="4907825" y="1701875"/>
            <a:ext cx="3672900" cy="2882100"/>
          </a:xfrm>
          <a:prstGeom prst="flowChartAlternateProcess">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
        <p:nvSpPr>
          <p:cNvPr id="105" name="Google Shape;105;p15"/>
          <p:cNvSpPr txBox="1"/>
          <p:nvPr/>
        </p:nvSpPr>
        <p:spPr>
          <a:xfrm>
            <a:off x="938575" y="1951000"/>
            <a:ext cx="2897100" cy="22539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700">
                <a:latin typeface="Raleway"/>
                <a:ea typeface="Raleway"/>
                <a:cs typeface="Raleway"/>
                <a:sym typeface="Raleway"/>
              </a:rPr>
              <a:t>Accessibility Challenges</a:t>
            </a:r>
            <a:r>
              <a:rPr lang="en" sz="1700">
                <a:latin typeface="Raleway"/>
                <a:ea typeface="Raleway"/>
                <a:cs typeface="Raleway"/>
                <a:sym typeface="Raleway"/>
              </a:rPr>
              <a:t> </a:t>
            </a:r>
            <a:r>
              <a:rPr lang="en" sz="1500">
                <a:latin typeface="Raleway"/>
                <a:ea typeface="Raleway"/>
                <a:cs typeface="Raleway"/>
                <a:sym typeface="Raleway"/>
              </a:rPr>
              <a:t>Traditional drive-through systems fail to cater to customers with language barriers and hearing/speech impairments, leading to frustrations and communication gaps [1].</a:t>
            </a:r>
            <a:br>
              <a:rPr lang="en" sz="1500">
                <a:solidFill>
                  <a:schemeClr val="accent1"/>
                </a:solidFill>
                <a:latin typeface="Lato"/>
                <a:ea typeface="Lato"/>
                <a:cs typeface="Lato"/>
                <a:sym typeface="Lato"/>
              </a:rPr>
            </a:br>
            <a:endParaRPr sz="1500">
              <a:solidFill>
                <a:schemeClr val="accent1"/>
              </a:solidFill>
              <a:latin typeface="Lato"/>
              <a:ea typeface="Lato"/>
              <a:cs typeface="Lato"/>
              <a:sym typeface="Lato"/>
            </a:endParaRPr>
          </a:p>
          <a:p>
            <a:pPr indent="0" lvl="0" marL="0" rtl="0" algn="l">
              <a:lnSpc>
                <a:spcPct val="115000"/>
              </a:lnSpc>
              <a:spcBef>
                <a:spcPts val="1200"/>
              </a:spcBef>
              <a:spcAft>
                <a:spcPts val="0"/>
              </a:spcAft>
              <a:buNone/>
            </a:pPr>
            <a:br>
              <a:rPr lang="en" sz="2150">
                <a:solidFill>
                  <a:schemeClr val="accent1"/>
                </a:solidFill>
                <a:latin typeface="Lato"/>
                <a:ea typeface="Lato"/>
                <a:cs typeface="Lato"/>
                <a:sym typeface="Lato"/>
              </a:rPr>
            </a:br>
            <a:endParaRPr sz="2150">
              <a:solidFill>
                <a:schemeClr val="accent1"/>
              </a:solidFill>
              <a:latin typeface="Lato"/>
              <a:ea typeface="Lato"/>
              <a:cs typeface="Lato"/>
              <a:sym typeface="Lato"/>
            </a:endParaRPr>
          </a:p>
          <a:p>
            <a:pPr indent="0" lvl="0" marL="0" rtl="0" algn="l">
              <a:spcBef>
                <a:spcPts val="1200"/>
              </a:spcBef>
              <a:spcAft>
                <a:spcPts val="0"/>
              </a:spcAft>
              <a:buNone/>
            </a:pPr>
            <a:r>
              <a:t/>
            </a:r>
            <a:endParaRPr sz="900">
              <a:solidFill>
                <a:schemeClr val="accent1"/>
              </a:solidFill>
              <a:latin typeface="Lato"/>
              <a:ea typeface="Lato"/>
              <a:cs typeface="Lato"/>
              <a:sym typeface="Lato"/>
            </a:endParaRPr>
          </a:p>
        </p:txBody>
      </p:sp>
      <p:sp>
        <p:nvSpPr>
          <p:cNvPr id="106" name="Google Shape;106;p15"/>
          <p:cNvSpPr txBox="1"/>
          <p:nvPr/>
        </p:nvSpPr>
        <p:spPr>
          <a:xfrm>
            <a:off x="5074175" y="1910350"/>
            <a:ext cx="3340200" cy="233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700">
                <a:solidFill>
                  <a:srgbClr val="212121"/>
                </a:solidFill>
                <a:latin typeface="Raleway"/>
                <a:ea typeface="Raleway"/>
                <a:cs typeface="Raleway"/>
                <a:sym typeface="Raleway"/>
              </a:rPr>
              <a:t>Name</a:t>
            </a:r>
            <a:endParaRPr b="1" sz="1700">
              <a:solidFill>
                <a:srgbClr val="212121"/>
              </a:solidFill>
              <a:latin typeface="Raleway"/>
              <a:ea typeface="Raleway"/>
              <a:cs typeface="Raleway"/>
              <a:sym typeface="Raleway"/>
            </a:endParaRPr>
          </a:p>
          <a:p>
            <a:pPr indent="0" lvl="0" marL="0" rtl="0" algn="ctr">
              <a:spcBef>
                <a:spcPts val="0"/>
              </a:spcBef>
              <a:spcAft>
                <a:spcPts val="0"/>
              </a:spcAft>
              <a:buNone/>
            </a:pPr>
            <a:r>
              <a:rPr lang="en" sz="1500">
                <a:solidFill>
                  <a:srgbClr val="212121"/>
                </a:solidFill>
                <a:latin typeface="Raleway"/>
                <a:ea typeface="Raleway"/>
                <a:cs typeface="Raleway"/>
                <a:sym typeface="Raleway"/>
              </a:rPr>
              <a:t>Levern Currie, Virginia Tech ISE doctoral student and CEO of Drivingo [2].</a:t>
            </a:r>
            <a:endParaRPr sz="1500">
              <a:solidFill>
                <a:srgbClr val="212121"/>
              </a:solidFill>
              <a:latin typeface="Raleway"/>
              <a:ea typeface="Raleway"/>
              <a:cs typeface="Raleway"/>
              <a:sym typeface="Raleway"/>
            </a:endParaRPr>
          </a:p>
          <a:p>
            <a:pPr indent="0" lvl="0" marL="0" rtl="0" algn="ctr">
              <a:spcBef>
                <a:spcPts val="0"/>
              </a:spcBef>
              <a:spcAft>
                <a:spcPts val="0"/>
              </a:spcAft>
              <a:buNone/>
            </a:pPr>
            <a:r>
              <a:t/>
            </a:r>
            <a:endParaRPr sz="1500">
              <a:solidFill>
                <a:srgbClr val="212121"/>
              </a:solidFill>
              <a:latin typeface="Raleway"/>
              <a:ea typeface="Raleway"/>
              <a:cs typeface="Raleway"/>
              <a:sym typeface="Raleway"/>
            </a:endParaRPr>
          </a:p>
          <a:p>
            <a:pPr indent="0" lvl="0" marL="0" rtl="0" algn="ctr">
              <a:spcBef>
                <a:spcPts val="0"/>
              </a:spcBef>
              <a:spcAft>
                <a:spcPts val="0"/>
              </a:spcAft>
              <a:buNone/>
            </a:pPr>
            <a:r>
              <a:rPr b="1" lang="en" sz="1700">
                <a:solidFill>
                  <a:srgbClr val="212121"/>
                </a:solidFill>
                <a:latin typeface="Raleway"/>
                <a:ea typeface="Raleway"/>
                <a:cs typeface="Raleway"/>
                <a:sym typeface="Raleway"/>
              </a:rPr>
              <a:t>Objective</a:t>
            </a:r>
            <a:endParaRPr b="1" sz="1700">
              <a:solidFill>
                <a:srgbClr val="212121"/>
              </a:solidFill>
              <a:latin typeface="Raleway"/>
              <a:ea typeface="Raleway"/>
              <a:cs typeface="Raleway"/>
              <a:sym typeface="Raleway"/>
            </a:endParaRPr>
          </a:p>
          <a:p>
            <a:pPr indent="0" lvl="0" marL="0" rtl="0" algn="ctr">
              <a:spcBef>
                <a:spcPts val="0"/>
              </a:spcBef>
              <a:spcAft>
                <a:spcPts val="0"/>
              </a:spcAft>
              <a:buNone/>
            </a:pPr>
            <a:r>
              <a:rPr lang="en" sz="1500">
                <a:solidFill>
                  <a:srgbClr val="212121"/>
                </a:solidFill>
                <a:latin typeface="Raleway"/>
                <a:ea typeface="Raleway"/>
                <a:cs typeface="Raleway"/>
                <a:sym typeface="Raleway"/>
              </a:rPr>
              <a:t>To develop an innovative all-in-one ordering kiosk that enhances accessibility using touch, hand gestures, and audio-based ordering.</a:t>
            </a:r>
            <a:endParaRPr sz="1500">
              <a:solidFill>
                <a:srgbClr val="212121"/>
              </a:solidFill>
              <a:latin typeface="Raleway"/>
              <a:ea typeface="Raleway"/>
              <a:cs typeface="Raleway"/>
              <a:sym typeface="Raleway"/>
            </a:endParaRPr>
          </a:p>
        </p:txBody>
      </p:sp>
      <p:sp>
        <p:nvSpPr>
          <p:cNvPr id="107" name="Google Shape;107;p15"/>
          <p:cNvSpPr txBox="1"/>
          <p:nvPr>
            <p:ph type="title"/>
          </p:nvPr>
        </p:nvSpPr>
        <p:spPr>
          <a:xfrm>
            <a:off x="6186275" y="1233175"/>
            <a:ext cx="11160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Client</a:t>
            </a:r>
            <a:endParaRPr/>
          </a:p>
        </p:txBody>
      </p:sp>
      <p:pic>
        <p:nvPicPr>
          <p:cNvPr id="108" name="Google Shape;108;p15"/>
          <p:cNvPicPr preferRelativeResize="0"/>
          <p:nvPr/>
        </p:nvPicPr>
        <p:blipFill>
          <a:blip r:embed="rId3">
            <a:alphaModFix/>
          </a:blip>
          <a:stretch>
            <a:fillRect/>
          </a:stretch>
        </p:blipFill>
        <p:spPr>
          <a:xfrm>
            <a:off x="7147000" y="1078950"/>
            <a:ext cx="593350" cy="593350"/>
          </a:xfrm>
          <a:prstGeom prst="rect">
            <a:avLst/>
          </a:prstGeom>
          <a:noFill/>
          <a:ln>
            <a:noFill/>
          </a:ln>
        </p:spPr>
      </p:pic>
      <p:sp>
        <p:nvSpPr>
          <p:cNvPr id="109" name="Google Shape;109;p1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42"/>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Acknowledgements</a:t>
            </a:r>
            <a:endParaRPr/>
          </a:p>
        </p:txBody>
      </p:sp>
      <p:sp>
        <p:nvSpPr>
          <p:cNvPr id="339" name="Google Shape;339;p42"/>
          <p:cNvSpPr txBox="1"/>
          <p:nvPr>
            <p:ph idx="1" type="body"/>
          </p:nvPr>
        </p:nvSpPr>
        <p:spPr>
          <a:xfrm>
            <a:off x="729450" y="2078875"/>
            <a:ext cx="7688700" cy="2261100"/>
          </a:xfrm>
          <a:prstGeom prst="rect">
            <a:avLst/>
          </a:prstGeom>
        </p:spPr>
        <p:txBody>
          <a:bodyPr anchorCtr="0" anchor="t" bIns="91425" lIns="91425" spcFirstLastPara="1" rIns="91425" wrap="square" tIns="91425">
            <a:normAutofit lnSpcReduction="20000"/>
          </a:bodyPr>
          <a:lstStyle/>
          <a:p>
            <a:pPr indent="0" lvl="0" marL="0" rtl="0" algn="l">
              <a:lnSpc>
                <a:spcPct val="150000"/>
              </a:lnSpc>
              <a:spcBef>
                <a:spcPts val="0"/>
              </a:spcBef>
              <a:spcAft>
                <a:spcPts val="0"/>
              </a:spcAft>
              <a:buNone/>
            </a:pPr>
            <a:r>
              <a:rPr lang="en" sz="1400">
                <a:solidFill>
                  <a:srgbClr val="000000"/>
                </a:solidFill>
              </a:rPr>
              <a:t>We would like to thank our client and Drivingo’s CEO, Levern Currie (lcurrie@vt.edu), for this amazing opportunity to help make ordering food at restaurants more accessible to all people. We are also grateful that the existing codebase we expanded upon was written well, and was clear and simple to build upon. Working with Drivingo throughout the Spring 2024 semester was a great pleasure, and we would not have been able to learn as much as we did throughout this project without the continued feedback and support from Levern Currie. </a:t>
            </a:r>
            <a:endParaRPr sz="2100">
              <a:solidFill>
                <a:srgbClr val="434343"/>
              </a:solidFill>
            </a:endParaRPr>
          </a:p>
          <a:p>
            <a:pPr indent="0" lvl="0" marL="0" rtl="0" algn="l">
              <a:spcBef>
                <a:spcPts val="0"/>
              </a:spcBef>
              <a:spcAft>
                <a:spcPts val="1200"/>
              </a:spcAft>
              <a:buNone/>
            </a:pPr>
            <a:r>
              <a:t/>
            </a:r>
            <a:endParaRPr/>
          </a:p>
        </p:txBody>
      </p:sp>
      <p:sp>
        <p:nvSpPr>
          <p:cNvPr id="340" name="Google Shape;340;p4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43"/>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References</a:t>
            </a:r>
            <a:endParaRPr/>
          </a:p>
        </p:txBody>
      </p:sp>
      <p:sp>
        <p:nvSpPr>
          <p:cNvPr id="346" name="Google Shape;346;p43"/>
          <p:cNvSpPr txBox="1"/>
          <p:nvPr>
            <p:ph idx="1" type="body"/>
          </p:nvPr>
        </p:nvSpPr>
        <p:spPr>
          <a:xfrm>
            <a:off x="727650" y="1853850"/>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440"/>
              <a:buNone/>
            </a:pPr>
            <a:r>
              <a:rPr lang="en" sz="820"/>
              <a:t>[1]  McLeod, Regina. </a:t>
            </a:r>
            <a:r>
              <a:rPr i="1" lang="en" sz="820"/>
              <a:t>Deaf and Hard of Hearing Accessibility at Drive-Through Restaurants</a:t>
            </a:r>
            <a:r>
              <a:rPr lang="en" sz="820"/>
              <a:t> , Western Michigan University, Western Michigan University, 19 Apr. 2019, scholarworks.wmich.edu/cgi/viewcontent.cgi?article=4128&amp;context=honors_theses. Accessed 09 May 2024.</a:t>
            </a:r>
            <a:endParaRPr sz="820"/>
          </a:p>
          <a:p>
            <a:pPr indent="0" lvl="0" marL="0" rtl="0" algn="l">
              <a:spcBef>
                <a:spcPts val="1200"/>
              </a:spcBef>
              <a:spcAft>
                <a:spcPts val="0"/>
              </a:spcAft>
              <a:buSzPts val="440"/>
              <a:buNone/>
            </a:pPr>
            <a:r>
              <a:rPr lang="en" sz="820"/>
              <a:t>[2] Drivingo. “Drivingo.” </a:t>
            </a:r>
            <a:r>
              <a:rPr i="1" lang="en" sz="820"/>
              <a:t>Drivingo</a:t>
            </a:r>
            <a:r>
              <a:rPr lang="en" sz="820"/>
              <a:t> | Home, Drivingo.Io, 2024, www.drivingo.io/. Accessed 06 May 2024.</a:t>
            </a:r>
            <a:endParaRPr sz="820"/>
          </a:p>
          <a:p>
            <a:pPr indent="0" lvl="0" marL="0" rtl="0" algn="l">
              <a:spcBef>
                <a:spcPts val="1200"/>
              </a:spcBef>
              <a:spcAft>
                <a:spcPts val="0"/>
              </a:spcAft>
              <a:buSzPts val="440"/>
              <a:buNone/>
            </a:pPr>
            <a:r>
              <a:rPr lang="en" sz="820"/>
              <a:t>[3] Wu, Zhanghao. “LMSys Chatbot Arena Leaderboard - a Hugging Face Space by Lmsys.” </a:t>
            </a:r>
            <a:r>
              <a:rPr i="1" lang="en" sz="820"/>
              <a:t>LMSys Chatbot Arena Leaderboard - a Hugging Face Space by Lmsys</a:t>
            </a:r>
            <a:r>
              <a:rPr lang="en" sz="820"/>
              <a:t>, Hugging Face, 2024, huggingface.co/spaces/lmsys/chatbot-arena-leaderboard. Accessed 09 May 2024.</a:t>
            </a:r>
            <a:endParaRPr sz="820"/>
          </a:p>
          <a:p>
            <a:pPr indent="0" lvl="0" marL="0" rtl="0" algn="l">
              <a:spcBef>
                <a:spcPts val="1200"/>
              </a:spcBef>
              <a:spcAft>
                <a:spcPts val="0"/>
              </a:spcAft>
              <a:buSzPts val="440"/>
              <a:buNone/>
            </a:pPr>
            <a:r>
              <a:rPr lang="en" sz="820"/>
              <a:t>[4] Meta. “Meta Llama 2: Model Cards and Prompt Formats.” </a:t>
            </a:r>
            <a:r>
              <a:rPr i="1" lang="en" sz="820"/>
              <a:t>Meta Llama 2</a:t>
            </a:r>
            <a:r>
              <a:rPr lang="en" sz="820"/>
              <a:t>, Meta, 2024, llama.meta.com/docs/model-cards-and-prompt-formats/meta-llama-2/. Accessed 09 May 2024.</a:t>
            </a:r>
            <a:endParaRPr sz="820"/>
          </a:p>
          <a:p>
            <a:pPr indent="0" lvl="0" marL="0" rtl="0" algn="l">
              <a:spcBef>
                <a:spcPts val="1200"/>
              </a:spcBef>
              <a:spcAft>
                <a:spcPts val="0"/>
              </a:spcAft>
              <a:buSzPts val="440"/>
              <a:buNone/>
            </a:pPr>
            <a:r>
              <a:rPr lang="en" sz="820"/>
              <a:t>[5] Google. “Gemini API Docs and Reference  |  Google AI for Developers  |  Google for Developers.” </a:t>
            </a:r>
            <a:r>
              <a:rPr i="1" lang="en" sz="820"/>
              <a:t>Gemini API Docs and Reference</a:t>
            </a:r>
            <a:r>
              <a:rPr lang="en" sz="820"/>
              <a:t>, Google, 2024, ai.google.dev/gemini-api/docs. Accessed 09 May 2024.</a:t>
            </a:r>
            <a:endParaRPr sz="820"/>
          </a:p>
          <a:p>
            <a:pPr indent="0" lvl="0" marL="0" rtl="0" algn="l">
              <a:spcBef>
                <a:spcPts val="1200"/>
              </a:spcBef>
              <a:spcAft>
                <a:spcPts val="0"/>
              </a:spcAft>
              <a:buSzPts val="440"/>
              <a:buNone/>
            </a:pPr>
            <a:r>
              <a:rPr lang="en" sz="820"/>
              <a:t>[6] Opus. “Opus Documentation.” </a:t>
            </a:r>
            <a:r>
              <a:rPr i="1" lang="en" sz="820"/>
              <a:t>Documentation – Opus Codec</a:t>
            </a:r>
            <a:r>
              <a:rPr lang="en" sz="820"/>
              <a:t>, Creative Commons, 2024, opus-codec.org/docs/. Accessed 09 May 2024.</a:t>
            </a:r>
            <a:endParaRPr sz="820"/>
          </a:p>
          <a:p>
            <a:pPr indent="0" lvl="0" marL="0" rtl="0" algn="l">
              <a:spcBef>
                <a:spcPts val="1200"/>
              </a:spcBef>
              <a:spcAft>
                <a:spcPts val="0"/>
              </a:spcAft>
              <a:buSzPts val="440"/>
              <a:buNone/>
            </a:pPr>
            <a:r>
              <a:rPr lang="en" sz="820"/>
              <a:t>[7] Mistral AI. </a:t>
            </a:r>
            <a:r>
              <a:rPr i="1" lang="en" sz="820"/>
              <a:t>Bienvenue to Mistral AI Documentation</a:t>
            </a:r>
            <a:r>
              <a:rPr lang="en" sz="820"/>
              <a:t>, Mistral Ai, 2024, docs.mistral.ai/. Accessed 09 May 2024.</a:t>
            </a:r>
            <a:endParaRPr sz="820"/>
          </a:p>
          <a:p>
            <a:pPr indent="0" lvl="0" marL="0" rtl="0" algn="l">
              <a:spcBef>
                <a:spcPts val="1200"/>
              </a:spcBef>
              <a:spcAft>
                <a:spcPts val="0"/>
              </a:spcAft>
              <a:buSzPts val="440"/>
              <a:buNone/>
            </a:pPr>
            <a:r>
              <a:rPr lang="en" sz="820"/>
              <a:t>[8] Open AI. “Welcome to the OpenAI Developer Platform.” </a:t>
            </a:r>
            <a:r>
              <a:rPr i="1" lang="en" sz="820"/>
              <a:t>Overview - OpenAI API</a:t>
            </a:r>
            <a:r>
              <a:rPr lang="en" sz="820"/>
              <a:t>, Open AI, 2024, platform.openai.com/overview. Accessed 09 May 2024.</a:t>
            </a:r>
            <a:endParaRPr sz="820"/>
          </a:p>
          <a:p>
            <a:pPr indent="0" lvl="0" marL="0" rtl="0" algn="l">
              <a:spcBef>
                <a:spcPts val="1200"/>
              </a:spcBef>
              <a:spcAft>
                <a:spcPts val="1200"/>
              </a:spcAft>
              <a:buSzPts val="440"/>
              <a:buNone/>
            </a:pPr>
            <a:r>
              <a:rPr lang="en" sz="820"/>
              <a:t>[9] Rasa.</a:t>
            </a:r>
            <a:r>
              <a:rPr i="1" lang="en" sz="820"/>
              <a:t> Introduction to Rasa Open Source &amp; Rasa Pro</a:t>
            </a:r>
            <a:r>
              <a:rPr lang="en" sz="820"/>
              <a:t>, Rasa Technologies GmbH, 18 Apr. 2024, rasa.com/docs/rasa/. Accessed 09 May 2024.</a:t>
            </a:r>
            <a:endParaRPr sz="820"/>
          </a:p>
        </p:txBody>
      </p:sp>
      <p:sp>
        <p:nvSpPr>
          <p:cNvPr id="347" name="Google Shape;347;p4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6"/>
          <p:cNvSpPr txBox="1"/>
          <p:nvPr>
            <p:ph type="title"/>
          </p:nvPr>
        </p:nvSpPr>
        <p:spPr>
          <a:xfrm>
            <a:off x="1578500" y="1233175"/>
            <a:ext cx="1757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Motivation</a:t>
            </a:r>
            <a:endParaRPr/>
          </a:p>
        </p:txBody>
      </p:sp>
      <p:sp>
        <p:nvSpPr>
          <p:cNvPr id="115" name="Google Shape;115;p16"/>
          <p:cNvSpPr/>
          <p:nvPr/>
        </p:nvSpPr>
        <p:spPr>
          <a:xfrm>
            <a:off x="620750" y="1701875"/>
            <a:ext cx="3672900" cy="2882100"/>
          </a:xfrm>
          <a:prstGeom prst="flowChartAlternateProcess">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
        <p:nvSpPr>
          <p:cNvPr id="116" name="Google Shape;116;p16"/>
          <p:cNvSpPr/>
          <p:nvPr/>
        </p:nvSpPr>
        <p:spPr>
          <a:xfrm>
            <a:off x="4907825" y="1701875"/>
            <a:ext cx="3672900" cy="2882100"/>
          </a:xfrm>
          <a:prstGeom prst="flowChartAlternateProcess">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
        <p:nvSpPr>
          <p:cNvPr id="117" name="Google Shape;117;p16"/>
          <p:cNvSpPr txBox="1"/>
          <p:nvPr/>
        </p:nvSpPr>
        <p:spPr>
          <a:xfrm>
            <a:off x="1008650" y="1642775"/>
            <a:ext cx="2897100" cy="2253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700">
                <a:latin typeface="Raleway"/>
                <a:ea typeface="Raleway"/>
                <a:cs typeface="Raleway"/>
                <a:sym typeface="Raleway"/>
              </a:rPr>
              <a:t>Focus </a:t>
            </a:r>
            <a:endParaRPr b="1" sz="1700">
              <a:latin typeface="Raleway"/>
              <a:ea typeface="Raleway"/>
              <a:cs typeface="Raleway"/>
              <a:sym typeface="Raleway"/>
            </a:endParaRPr>
          </a:p>
          <a:p>
            <a:pPr indent="0" lvl="0" marL="0" rtl="0" algn="ctr">
              <a:spcBef>
                <a:spcPts val="0"/>
              </a:spcBef>
              <a:spcAft>
                <a:spcPts val="0"/>
              </a:spcAft>
              <a:buNone/>
            </a:pPr>
            <a:r>
              <a:rPr lang="en" sz="1500">
                <a:latin typeface="Raleway"/>
                <a:ea typeface="Raleway"/>
                <a:cs typeface="Raleway"/>
                <a:sym typeface="Raleway"/>
              </a:rPr>
              <a:t>Refine the audio-based ordering component to be more accessible for customers with communication barriers.</a:t>
            </a:r>
            <a:endParaRPr sz="1500">
              <a:latin typeface="Raleway"/>
              <a:ea typeface="Raleway"/>
              <a:cs typeface="Raleway"/>
              <a:sym typeface="Raleway"/>
            </a:endParaRPr>
          </a:p>
          <a:p>
            <a:pPr indent="0" lvl="0" marL="0" rtl="0" algn="ctr">
              <a:spcBef>
                <a:spcPts val="0"/>
              </a:spcBef>
              <a:spcAft>
                <a:spcPts val="0"/>
              </a:spcAft>
              <a:buNone/>
            </a:pPr>
            <a:r>
              <a:rPr b="1" lang="en" sz="1700">
                <a:latin typeface="Raleway"/>
                <a:ea typeface="Raleway"/>
                <a:cs typeface="Raleway"/>
                <a:sym typeface="Raleway"/>
              </a:rPr>
              <a:t>Technology </a:t>
            </a:r>
            <a:endParaRPr b="1" sz="1700">
              <a:latin typeface="Raleway"/>
              <a:ea typeface="Raleway"/>
              <a:cs typeface="Raleway"/>
              <a:sym typeface="Raleway"/>
            </a:endParaRPr>
          </a:p>
          <a:p>
            <a:pPr indent="0" lvl="0" marL="0" rtl="0" algn="ctr">
              <a:spcBef>
                <a:spcPts val="0"/>
              </a:spcBef>
              <a:spcAft>
                <a:spcPts val="0"/>
              </a:spcAft>
              <a:buNone/>
            </a:pPr>
            <a:r>
              <a:rPr lang="en" sz="1500">
                <a:latin typeface="Raleway"/>
                <a:ea typeface="Raleway"/>
                <a:cs typeface="Raleway"/>
                <a:sym typeface="Raleway"/>
              </a:rPr>
              <a:t>Utilize conversational AI and NLP with GPT-4 Turbo to simulate human interaction.</a:t>
            </a:r>
            <a:endParaRPr sz="1500">
              <a:latin typeface="Raleway"/>
              <a:ea typeface="Raleway"/>
              <a:cs typeface="Raleway"/>
              <a:sym typeface="Raleway"/>
            </a:endParaRPr>
          </a:p>
          <a:p>
            <a:pPr indent="0" lvl="0" marL="0" rtl="0" algn="ctr">
              <a:spcBef>
                <a:spcPts val="0"/>
              </a:spcBef>
              <a:spcAft>
                <a:spcPts val="0"/>
              </a:spcAft>
              <a:buNone/>
            </a:pPr>
            <a:r>
              <a:t/>
            </a:r>
            <a:endParaRPr b="1" sz="1500">
              <a:latin typeface="Raleway"/>
              <a:ea typeface="Raleway"/>
              <a:cs typeface="Raleway"/>
              <a:sym typeface="Raleway"/>
            </a:endParaRPr>
          </a:p>
          <a:p>
            <a:pPr indent="0" lvl="0" marL="0" rtl="0" algn="ctr">
              <a:spcBef>
                <a:spcPts val="0"/>
              </a:spcBef>
              <a:spcAft>
                <a:spcPts val="0"/>
              </a:spcAft>
              <a:buNone/>
            </a:pPr>
            <a:r>
              <a:t/>
            </a:r>
            <a:endParaRPr b="1" sz="1500">
              <a:latin typeface="Raleway"/>
              <a:ea typeface="Raleway"/>
              <a:cs typeface="Raleway"/>
              <a:sym typeface="Raleway"/>
            </a:endParaRPr>
          </a:p>
          <a:p>
            <a:pPr indent="0" lvl="0" marL="0" rtl="0" algn="ctr">
              <a:spcBef>
                <a:spcPts val="0"/>
              </a:spcBef>
              <a:spcAft>
                <a:spcPts val="0"/>
              </a:spcAft>
              <a:buNone/>
            </a:pPr>
            <a:r>
              <a:t/>
            </a:r>
            <a:endParaRPr b="1" sz="1500">
              <a:latin typeface="Raleway"/>
              <a:ea typeface="Raleway"/>
              <a:cs typeface="Raleway"/>
              <a:sym typeface="Raleway"/>
            </a:endParaRPr>
          </a:p>
          <a:p>
            <a:pPr indent="0" lvl="0" marL="0" rtl="0" algn="ctr">
              <a:spcBef>
                <a:spcPts val="0"/>
              </a:spcBef>
              <a:spcAft>
                <a:spcPts val="0"/>
              </a:spcAft>
              <a:buNone/>
            </a:pPr>
            <a:r>
              <a:t/>
            </a:r>
            <a:endParaRPr b="1" sz="1500">
              <a:latin typeface="Raleway"/>
              <a:ea typeface="Raleway"/>
              <a:cs typeface="Raleway"/>
              <a:sym typeface="Raleway"/>
            </a:endParaRPr>
          </a:p>
          <a:p>
            <a:pPr indent="0" lvl="0" marL="0" rtl="0" algn="ctr">
              <a:spcBef>
                <a:spcPts val="0"/>
              </a:spcBef>
              <a:spcAft>
                <a:spcPts val="0"/>
              </a:spcAft>
              <a:buNone/>
            </a:pPr>
            <a:r>
              <a:t/>
            </a:r>
            <a:endParaRPr b="1" sz="1500">
              <a:latin typeface="Raleway"/>
              <a:ea typeface="Raleway"/>
              <a:cs typeface="Raleway"/>
              <a:sym typeface="Raleway"/>
            </a:endParaRPr>
          </a:p>
          <a:p>
            <a:pPr indent="0" lvl="0" marL="0" rtl="0" algn="ctr">
              <a:spcBef>
                <a:spcPts val="0"/>
              </a:spcBef>
              <a:spcAft>
                <a:spcPts val="0"/>
              </a:spcAft>
              <a:buNone/>
            </a:pPr>
            <a:r>
              <a:t/>
            </a:r>
            <a:endParaRPr b="1" sz="1500">
              <a:latin typeface="Raleway"/>
              <a:ea typeface="Raleway"/>
              <a:cs typeface="Raleway"/>
              <a:sym typeface="Raleway"/>
            </a:endParaRPr>
          </a:p>
          <a:p>
            <a:pPr indent="0" lvl="0" marL="0" rtl="0" algn="ctr">
              <a:spcBef>
                <a:spcPts val="0"/>
              </a:spcBef>
              <a:spcAft>
                <a:spcPts val="0"/>
              </a:spcAft>
              <a:buNone/>
            </a:pPr>
            <a:r>
              <a:t/>
            </a:r>
            <a:endParaRPr b="1" sz="1500">
              <a:latin typeface="Raleway"/>
              <a:ea typeface="Raleway"/>
              <a:cs typeface="Raleway"/>
              <a:sym typeface="Raleway"/>
            </a:endParaRPr>
          </a:p>
        </p:txBody>
      </p:sp>
      <p:sp>
        <p:nvSpPr>
          <p:cNvPr id="118" name="Google Shape;118;p16"/>
          <p:cNvSpPr txBox="1"/>
          <p:nvPr/>
        </p:nvSpPr>
        <p:spPr>
          <a:xfrm>
            <a:off x="5073375" y="1843850"/>
            <a:ext cx="3340200" cy="233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700">
                <a:solidFill>
                  <a:srgbClr val="212121"/>
                </a:solidFill>
                <a:latin typeface="Raleway"/>
                <a:ea typeface="Raleway"/>
                <a:cs typeface="Raleway"/>
                <a:sym typeface="Raleway"/>
              </a:rPr>
              <a:t>Integration</a:t>
            </a:r>
            <a:endParaRPr b="1" sz="1700">
              <a:solidFill>
                <a:srgbClr val="212121"/>
              </a:solidFill>
              <a:latin typeface="Raleway"/>
              <a:ea typeface="Raleway"/>
              <a:cs typeface="Raleway"/>
              <a:sym typeface="Raleway"/>
            </a:endParaRPr>
          </a:p>
          <a:p>
            <a:pPr indent="0" lvl="0" marL="0" rtl="0" algn="ctr">
              <a:spcBef>
                <a:spcPts val="0"/>
              </a:spcBef>
              <a:spcAft>
                <a:spcPts val="0"/>
              </a:spcAft>
              <a:buNone/>
            </a:pPr>
            <a:r>
              <a:rPr b="1" lang="en" sz="1500">
                <a:solidFill>
                  <a:srgbClr val="212121"/>
                </a:solidFill>
                <a:latin typeface="Raleway"/>
                <a:ea typeface="Raleway"/>
                <a:cs typeface="Raleway"/>
                <a:sym typeface="Raleway"/>
              </a:rPr>
              <a:t> </a:t>
            </a:r>
            <a:r>
              <a:rPr lang="en" sz="1500">
                <a:solidFill>
                  <a:srgbClr val="212121"/>
                </a:solidFill>
                <a:latin typeface="Raleway"/>
                <a:ea typeface="Raleway"/>
                <a:cs typeface="Raleway"/>
                <a:sym typeface="Raleway"/>
              </a:rPr>
              <a:t>Incorporate OpenAI's GPT-4 to understand and process orders in multiple languages (French, English, German, Spanish, Chinese).</a:t>
            </a:r>
            <a:endParaRPr sz="1500">
              <a:solidFill>
                <a:srgbClr val="212121"/>
              </a:solidFill>
              <a:latin typeface="Raleway"/>
              <a:ea typeface="Raleway"/>
              <a:cs typeface="Raleway"/>
              <a:sym typeface="Raleway"/>
            </a:endParaRPr>
          </a:p>
          <a:p>
            <a:pPr indent="0" lvl="0" marL="0" rtl="0" algn="ctr">
              <a:spcBef>
                <a:spcPts val="0"/>
              </a:spcBef>
              <a:spcAft>
                <a:spcPts val="0"/>
              </a:spcAft>
              <a:buNone/>
            </a:pPr>
            <a:r>
              <a:t/>
            </a:r>
            <a:endParaRPr sz="1500">
              <a:solidFill>
                <a:srgbClr val="212121"/>
              </a:solidFill>
              <a:latin typeface="Raleway"/>
              <a:ea typeface="Raleway"/>
              <a:cs typeface="Raleway"/>
              <a:sym typeface="Raleway"/>
            </a:endParaRPr>
          </a:p>
          <a:p>
            <a:pPr indent="0" lvl="0" marL="0" rtl="0" algn="ctr">
              <a:spcBef>
                <a:spcPts val="0"/>
              </a:spcBef>
              <a:spcAft>
                <a:spcPts val="0"/>
              </a:spcAft>
              <a:buNone/>
            </a:pPr>
            <a:r>
              <a:rPr b="1" lang="en" sz="1700">
                <a:solidFill>
                  <a:srgbClr val="212121"/>
                </a:solidFill>
                <a:latin typeface="Raleway"/>
                <a:ea typeface="Raleway"/>
                <a:cs typeface="Raleway"/>
                <a:sym typeface="Raleway"/>
              </a:rPr>
              <a:t>Goal</a:t>
            </a:r>
            <a:endParaRPr b="1" sz="1700">
              <a:solidFill>
                <a:srgbClr val="212121"/>
              </a:solidFill>
              <a:latin typeface="Raleway"/>
              <a:ea typeface="Raleway"/>
              <a:cs typeface="Raleway"/>
              <a:sym typeface="Raleway"/>
            </a:endParaRPr>
          </a:p>
          <a:p>
            <a:pPr indent="0" lvl="0" marL="0" rtl="0" algn="ctr">
              <a:spcBef>
                <a:spcPts val="0"/>
              </a:spcBef>
              <a:spcAft>
                <a:spcPts val="0"/>
              </a:spcAft>
              <a:buNone/>
            </a:pPr>
            <a:r>
              <a:rPr lang="en" sz="1500">
                <a:solidFill>
                  <a:srgbClr val="212121"/>
                </a:solidFill>
                <a:latin typeface="Raleway"/>
                <a:ea typeface="Raleway"/>
                <a:cs typeface="Raleway"/>
                <a:sym typeface="Raleway"/>
              </a:rPr>
              <a:t> Ensure adaptability and efficiency for any fast-food chain, improving inclusivity and service efficiency in drive-throughs.</a:t>
            </a:r>
            <a:endParaRPr sz="1500">
              <a:solidFill>
                <a:srgbClr val="212121"/>
              </a:solidFill>
              <a:latin typeface="Raleway"/>
              <a:ea typeface="Raleway"/>
              <a:cs typeface="Raleway"/>
              <a:sym typeface="Raleway"/>
            </a:endParaRPr>
          </a:p>
        </p:txBody>
      </p:sp>
      <p:sp>
        <p:nvSpPr>
          <p:cNvPr id="119" name="Google Shape;119;p16"/>
          <p:cNvSpPr txBox="1"/>
          <p:nvPr>
            <p:ph type="title"/>
          </p:nvPr>
        </p:nvSpPr>
        <p:spPr>
          <a:xfrm>
            <a:off x="5905475" y="1233175"/>
            <a:ext cx="16776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Approach</a:t>
            </a:r>
            <a:endParaRPr/>
          </a:p>
        </p:txBody>
      </p:sp>
      <p:sp>
        <p:nvSpPr>
          <p:cNvPr id="120" name="Google Shape;120;p1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7"/>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Requirements</a:t>
            </a:r>
            <a:endParaRPr/>
          </a:p>
        </p:txBody>
      </p:sp>
      <p:sp>
        <p:nvSpPr>
          <p:cNvPr id="126" name="Google Shape;126;p17"/>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
        <p:nvSpPr>
          <p:cNvPr id="127" name="Google Shape;127;p17"/>
          <p:cNvSpPr/>
          <p:nvPr/>
        </p:nvSpPr>
        <p:spPr>
          <a:xfrm>
            <a:off x="638700" y="1757225"/>
            <a:ext cx="7866600" cy="2811600"/>
          </a:xfrm>
          <a:prstGeom prst="roundRect">
            <a:avLst>
              <a:gd fmla="val 16667" name="adj"/>
            </a:avLst>
          </a:prstGeom>
          <a:solidFill>
            <a:srgbClr val="F3F3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28" name="Google Shape;128;p17"/>
          <p:cNvSpPr/>
          <p:nvPr/>
        </p:nvSpPr>
        <p:spPr>
          <a:xfrm>
            <a:off x="1668075" y="1800275"/>
            <a:ext cx="1203300" cy="27255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29" name="Google Shape;129;p17"/>
          <p:cNvSpPr/>
          <p:nvPr/>
        </p:nvSpPr>
        <p:spPr>
          <a:xfrm>
            <a:off x="1668075" y="1790750"/>
            <a:ext cx="1203282" cy="797040"/>
          </a:xfrm>
          <a:prstGeom prst="flowChartDocument">
            <a:avLst/>
          </a:prstGeom>
          <a:solidFill>
            <a:schemeClr val="accent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30" name="Google Shape;130;p17"/>
          <p:cNvSpPr txBox="1"/>
          <p:nvPr/>
        </p:nvSpPr>
        <p:spPr>
          <a:xfrm>
            <a:off x="1668125" y="1790750"/>
            <a:ext cx="1203300" cy="60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FFFFFF"/>
                </a:solidFill>
                <a:latin typeface="Raleway"/>
                <a:ea typeface="Raleway"/>
                <a:cs typeface="Raleway"/>
                <a:sym typeface="Raleway"/>
              </a:rPr>
              <a:t>Conversational Ordering System</a:t>
            </a:r>
            <a:endParaRPr b="1" sz="900">
              <a:solidFill>
                <a:srgbClr val="FFFFFF"/>
              </a:solidFill>
              <a:latin typeface="Raleway"/>
              <a:ea typeface="Raleway"/>
              <a:cs typeface="Raleway"/>
              <a:sym typeface="Raleway"/>
            </a:endParaRPr>
          </a:p>
        </p:txBody>
      </p:sp>
      <p:sp>
        <p:nvSpPr>
          <p:cNvPr id="131" name="Google Shape;131;p17"/>
          <p:cNvSpPr txBox="1"/>
          <p:nvPr/>
        </p:nvSpPr>
        <p:spPr>
          <a:xfrm>
            <a:off x="1675725" y="2606800"/>
            <a:ext cx="1188000" cy="192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424242"/>
                </a:solidFill>
                <a:latin typeface="Raleway"/>
                <a:ea typeface="Raleway"/>
                <a:cs typeface="Raleway"/>
                <a:sym typeface="Raleway"/>
              </a:rPr>
              <a:t>Objective</a:t>
            </a:r>
            <a:r>
              <a:rPr lang="en" sz="900">
                <a:solidFill>
                  <a:srgbClr val="424242"/>
                </a:solidFill>
                <a:latin typeface="Raleway"/>
                <a:ea typeface="Raleway"/>
                <a:cs typeface="Raleway"/>
                <a:sym typeface="Raleway"/>
              </a:rPr>
              <a:t> Accurately interpret complex customer orders with minimal repetition.</a:t>
            </a:r>
            <a:endParaRPr sz="900">
              <a:solidFill>
                <a:srgbClr val="424242"/>
              </a:solidFill>
              <a:latin typeface="Raleway"/>
              <a:ea typeface="Raleway"/>
              <a:cs typeface="Raleway"/>
              <a:sym typeface="Raleway"/>
            </a:endParaRPr>
          </a:p>
          <a:p>
            <a:pPr indent="0" lvl="0" marL="0" rtl="0" algn="ctr">
              <a:spcBef>
                <a:spcPts val="1000"/>
              </a:spcBef>
              <a:spcAft>
                <a:spcPts val="0"/>
              </a:spcAft>
              <a:buNone/>
            </a:pPr>
            <a:r>
              <a:rPr b="1" lang="en" sz="900">
                <a:solidFill>
                  <a:srgbClr val="424242"/>
                </a:solidFill>
                <a:latin typeface="Raleway"/>
                <a:ea typeface="Raleway"/>
                <a:cs typeface="Raleway"/>
                <a:sym typeface="Raleway"/>
              </a:rPr>
              <a:t>Feature </a:t>
            </a:r>
            <a:r>
              <a:rPr lang="en" sz="900">
                <a:solidFill>
                  <a:srgbClr val="424242"/>
                </a:solidFill>
                <a:latin typeface="Raleway"/>
                <a:ea typeface="Raleway"/>
                <a:cs typeface="Raleway"/>
                <a:sym typeface="Raleway"/>
              </a:rPr>
              <a:t>       Dynamic voice assistant for natural, conversational interactions.</a:t>
            </a:r>
            <a:endParaRPr sz="900">
              <a:solidFill>
                <a:srgbClr val="424242"/>
              </a:solidFill>
              <a:latin typeface="Raleway"/>
              <a:ea typeface="Raleway"/>
              <a:cs typeface="Raleway"/>
              <a:sym typeface="Raleway"/>
            </a:endParaRPr>
          </a:p>
          <a:p>
            <a:pPr indent="0" lvl="0" marL="0" rtl="0" algn="l">
              <a:spcBef>
                <a:spcPts val="1000"/>
              </a:spcBef>
              <a:spcAft>
                <a:spcPts val="0"/>
              </a:spcAft>
              <a:buNone/>
            </a:pPr>
            <a:r>
              <a:t/>
            </a:r>
            <a:endParaRPr sz="900">
              <a:solidFill>
                <a:srgbClr val="424242"/>
              </a:solidFill>
              <a:latin typeface="Source Code Pro"/>
              <a:ea typeface="Source Code Pro"/>
              <a:cs typeface="Source Code Pro"/>
              <a:sym typeface="Source Code Pro"/>
            </a:endParaRPr>
          </a:p>
        </p:txBody>
      </p:sp>
      <p:sp>
        <p:nvSpPr>
          <p:cNvPr id="132" name="Google Shape;132;p17"/>
          <p:cNvSpPr/>
          <p:nvPr/>
        </p:nvSpPr>
        <p:spPr>
          <a:xfrm>
            <a:off x="3126625" y="1805025"/>
            <a:ext cx="1203300" cy="2725500"/>
          </a:xfrm>
          <a:prstGeom prst="rect">
            <a:avLst/>
          </a:prstGeom>
          <a:solidFill>
            <a:srgbClr val="D0E0E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33" name="Google Shape;133;p17"/>
          <p:cNvSpPr/>
          <p:nvPr/>
        </p:nvSpPr>
        <p:spPr>
          <a:xfrm flipH="1">
            <a:off x="3136375" y="1805000"/>
            <a:ext cx="1188000" cy="733482"/>
          </a:xfrm>
          <a:prstGeom prst="flowChartDocument">
            <a:avLst/>
          </a:prstGeom>
          <a:solidFill>
            <a:srgbClr val="0090A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34" name="Google Shape;134;p17"/>
          <p:cNvSpPr txBox="1"/>
          <p:nvPr/>
        </p:nvSpPr>
        <p:spPr>
          <a:xfrm>
            <a:off x="3136375" y="1795500"/>
            <a:ext cx="1188000" cy="60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FFFFFF"/>
                </a:solidFill>
                <a:latin typeface="Raleway"/>
                <a:ea typeface="Raleway"/>
                <a:cs typeface="Raleway"/>
                <a:sym typeface="Raleway"/>
              </a:rPr>
              <a:t>Multilingual Interface</a:t>
            </a:r>
            <a:endParaRPr b="1" sz="900">
              <a:solidFill>
                <a:srgbClr val="FFFFFF"/>
              </a:solidFill>
              <a:latin typeface="Raleway"/>
              <a:ea typeface="Raleway"/>
              <a:cs typeface="Raleway"/>
              <a:sym typeface="Raleway"/>
            </a:endParaRPr>
          </a:p>
        </p:txBody>
      </p:sp>
      <p:sp>
        <p:nvSpPr>
          <p:cNvPr id="135" name="Google Shape;135;p17"/>
          <p:cNvSpPr txBox="1"/>
          <p:nvPr/>
        </p:nvSpPr>
        <p:spPr>
          <a:xfrm>
            <a:off x="3134263" y="2474063"/>
            <a:ext cx="1188000" cy="1694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900">
                <a:solidFill>
                  <a:srgbClr val="424242"/>
                </a:solidFill>
                <a:latin typeface="Raleway"/>
                <a:ea typeface="Raleway"/>
                <a:cs typeface="Raleway"/>
                <a:sym typeface="Raleway"/>
              </a:rPr>
              <a:t>Support</a:t>
            </a:r>
            <a:r>
              <a:rPr lang="en" sz="900">
                <a:solidFill>
                  <a:srgbClr val="424242"/>
                </a:solidFill>
                <a:latin typeface="Raleway"/>
                <a:ea typeface="Raleway"/>
                <a:cs typeface="Raleway"/>
                <a:sym typeface="Raleway"/>
              </a:rPr>
              <a:t> Automatic language detection and response in English, Chinese, German, French, and Spanish.</a:t>
            </a:r>
            <a:endParaRPr sz="900">
              <a:solidFill>
                <a:srgbClr val="424242"/>
              </a:solidFill>
              <a:latin typeface="Raleway"/>
              <a:ea typeface="Raleway"/>
              <a:cs typeface="Raleway"/>
              <a:sym typeface="Raleway"/>
            </a:endParaRPr>
          </a:p>
          <a:p>
            <a:pPr indent="0" lvl="0" marL="0" rtl="0" algn="ctr">
              <a:lnSpc>
                <a:spcPct val="100000"/>
              </a:lnSpc>
              <a:spcBef>
                <a:spcPts val="1000"/>
              </a:spcBef>
              <a:spcAft>
                <a:spcPts val="1000"/>
              </a:spcAft>
              <a:buNone/>
            </a:pPr>
            <a:r>
              <a:rPr b="1" lang="en" sz="900">
                <a:solidFill>
                  <a:srgbClr val="424242"/>
                </a:solidFill>
                <a:latin typeface="Raleway"/>
                <a:ea typeface="Raleway"/>
                <a:cs typeface="Raleway"/>
                <a:sym typeface="Raleway"/>
              </a:rPr>
              <a:t>User Experience</a:t>
            </a:r>
            <a:r>
              <a:rPr lang="en" sz="900">
                <a:solidFill>
                  <a:srgbClr val="424242"/>
                </a:solidFill>
                <a:latin typeface="Raleway"/>
                <a:ea typeface="Raleway"/>
                <a:cs typeface="Raleway"/>
                <a:sym typeface="Raleway"/>
              </a:rPr>
              <a:t> Dynamic updates of menu displays based on detected language.</a:t>
            </a:r>
            <a:endParaRPr sz="900">
              <a:solidFill>
                <a:srgbClr val="424242"/>
              </a:solidFill>
              <a:latin typeface="Raleway"/>
              <a:ea typeface="Raleway"/>
              <a:cs typeface="Raleway"/>
              <a:sym typeface="Raleway"/>
            </a:endParaRPr>
          </a:p>
        </p:txBody>
      </p:sp>
      <p:sp>
        <p:nvSpPr>
          <p:cNvPr id="136" name="Google Shape;136;p17"/>
          <p:cNvSpPr/>
          <p:nvPr/>
        </p:nvSpPr>
        <p:spPr>
          <a:xfrm>
            <a:off x="4644250" y="1809775"/>
            <a:ext cx="1203300" cy="2725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37" name="Google Shape;137;p17"/>
          <p:cNvSpPr/>
          <p:nvPr/>
        </p:nvSpPr>
        <p:spPr>
          <a:xfrm>
            <a:off x="4644250" y="1800250"/>
            <a:ext cx="1203282" cy="846504"/>
          </a:xfrm>
          <a:prstGeom prst="flowChartDocument">
            <a:avLst/>
          </a:prstGeom>
          <a:solidFill>
            <a:schemeClr val="accent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38" name="Google Shape;138;p17"/>
          <p:cNvSpPr txBox="1"/>
          <p:nvPr/>
        </p:nvSpPr>
        <p:spPr>
          <a:xfrm>
            <a:off x="4651800" y="1790750"/>
            <a:ext cx="1188000" cy="60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FFFFFF"/>
                </a:solidFill>
                <a:latin typeface="Raleway"/>
                <a:ea typeface="Raleway"/>
                <a:cs typeface="Raleway"/>
                <a:sym typeface="Raleway"/>
              </a:rPr>
              <a:t>Adaptive Communication Modes</a:t>
            </a:r>
            <a:endParaRPr b="1" sz="900">
              <a:solidFill>
                <a:srgbClr val="FFFFFF"/>
              </a:solidFill>
              <a:latin typeface="Raleway"/>
              <a:ea typeface="Raleway"/>
              <a:cs typeface="Raleway"/>
              <a:sym typeface="Raleway"/>
            </a:endParaRPr>
          </a:p>
        </p:txBody>
      </p:sp>
      <p:sp>
        <p:nvSpPr>
          <p:cNvPr id="139" name="Google Shape;139;p17"/>
          <p:cNvSpPr txBox="1"/>
          <p:nvPr/>
        </p:nvSpPr>
        <p:spPr>
          <a:xfrm>
            <a:off x="4651800" y="2606800"/>
            <a:ext cx="1188000" cy="1828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424242"/>
                </a:solidFill>
                <a:latin typeface="Raleway"/>
                <a:ea typeface="Raleway"/>
                <a:cs typeface="Raleway"/>
                <a:sym typeface="Raleway"/>
              </a:rPr>
              <a:t>Modes</a:t>
            </a:r>
            <a:endParaRPr sz="900">
              <a:solidFill>
                <a:srgbClr val="424242"/>
              </a:solidFill>
              <a:latin typeface="Raleway"/>
              <a:ea typeface="Raleway"/>
              <a:cs typeface="Raleway"/>
              <a:sym typeface="Raleway"/>
            </a:endParaRPr>
          </a:p>
          <a:p>
            <a:pPr indent="0" lvl="0" marL="0" rtl="0" algn="ctr">
              <a:spcBef>
                <a:spcPts val="0"/>
              </a:spcBef>
              <a:spcAft>
                <a:spcPts val="0"/>
              </a:spcAft>
              <a:buNone/>
            </a:pPr>
            <a:r>
              <a:rPr lang="en" sz="900">
                <a:solidFill>
                  <a:srgbClr val="424242"/>
                </a:solidFill>
                <a:latin typeface="Raleway"/>
                <a:ea typeface="Raleway"/>
                <a:cs typeface="Raleway"/>
                <a:sym typeface="Raleway"/>
              </a:rPr>
              <a:t>Support for voice, touch, and hand gestures.</a:t>
            </a:r>
            <a:endParaRPr sz="900">
              <a:solidFill>
                <a:srgbClr val="424242"/>
              </a:solidFill>
              <a:latin typeface="Raleway"/>
              <a:ea typeface="Raleway"/>
              <a:cs typeface="Raleway"/>
              <a:sym typeface="Raleway"/>
            </a:endParaRPr>
          </a:p>
          <a:p>
            <a:pPr indent="0" lvl="0" marL="0" rtl="0" algn="ctr">
              <a:spcBef>
                <a:spcPts val="0"/>
              </a:spcBef>
              <a:spcAft>
                <a:spcPts val="0"/>
              </a:spcAft>
              <a:buNone/>
            </a:pPr>
            <a:r>
              <a:t/>
            </a:r>
            <a:endParaRPr sz="900">
              <a:solidFill>
                <a:srgbClr val="424242"/>
              </a:solidFill>
              <a:latin typeface="Raleway"/>
              <a:ea typeface="Raleway"/>
              <a:cs typeface="Raleway"/>
              <a:sym typeface="Raleway"/>
            </a:endParaRPr>
          </a:p>
          <a:p>
            <a:pPr indent="0" lvl="0" marL="0" rtl="0" algn="ctr">
              <a:spcBef>
                <a:spcPts val="0"/>
              </a:spcBef>
              <a:spcAft>
                <a:spcPts val="0"/>
              </a:spcAft>
              <a:buNone/>
            </a:pPr>
            <a:r>
              <a:rPr b="1" lang="en" sz="900">
                <a:solidFill>
                  <a:srgbClr val="424242"/>
                </a:solidFill>
                <a:latin typeface="Raleway"/>
                <a:ea typeface="Raleway"/>
                <a:cs typeface="Raleway"/>
                <a:sym typeface="Raleway"/>
              </a:rPr>
              <a:t>Accessibility</a:t>
            </a:r>
            <a:endParaRPr sz="900">
              <a:solidFill>
                <a:srgbClr val="424242"/>
              </a:solidFill>
              <a:latin typeface="Raleway"/>
              <a:ea typeface="Raleway"/>
              <a:cs typeface="Raleway"/>
              <a:sym typeface="Raleway"/>
            </a:endParaRPr>
          </a:p>
          <a:p>
            <a:pPr indent="0" lvl="0" marL="0" rtl="0" algn="ctr">
              <a:spcBef>
                <a:spcPts val="0"/>
              </a:spcBef>
              <a:spcAft>
                <a:spcPts val="0"/>
              </a:spcAft>
              <a:buNone/>
            </a:pPr>
            <a:r>
              <a:rPr lang="en" sz="900">
                <a:solidFill>
                  <a:srgbClr val="424242"/>
                </a:solidFill>
                <a:latin typeface="Raleway"/>
                <a:ea typeface="Raleway"/>
                <a:cs typeface="Raleway"/>
                <a:sym typeface="Raleway"/>
              </a:rPr>
              <a:t>Seamless mode switching for an inclusive user experience.</a:t>
            </a:r>
            <a:endParaRPr sz="900">
              <a:solidFill>
                <a:srgbClr val="424242"/>
              </a:solidFill>
              <a:latin typeface="Raleway"/>
              <a:ea typeface="Raleway"/>
              <a:cs typeface="Raleway"/>
              <a:sym typeface="Raleway"/>
            </a:endParaRPr>
          </a:p>
        </p:txBody>
      </p:sp>
      <p:sp>
        <p:nvSpPr>
          <p:cNvPr id="140" name="Google Shape;140;p17"/>
          <p:cNvSpPr/>
          <p:nvPr/>
        </p:nvSpPr>
        <p:spPr>
          <a:xfrm>
            <a:off x="6272625" y="1814525"/>
            <a:ext cx="1203300" cy="27255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41" name="Google Shape;141;p17"/>
          <p:cNvSpPr/>
          <p:nvPr/>
        </p:nvSpPr>
        <p:spPr>
          <a:xfrm>
            <a:off x="6272625" y="1804995"/>
            <a:ext cx="1203282" cy="556146"/>
          </a:xfrm>
          <a:prstGeom prst="flowChartDocumen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42" name="Google Shape;142;p17"/>
          <p:cNvSpPr txBox="1"/>
          <p:nvPr/>
        </p:nvSpPr>
        <p:spPr>
          <a:xfrm>
            <a:off x="6272675" y="1805000"/>
            <a:ext cx="1137300" cy="60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FFFFFF"/>
                </a:solidFill>
                <a:latin typeface="Raleway"/>
                <a:ea typeface="Raleway"/>
                <a:cs typeface="Raleway"/>
                <a:sym typeface="Raleway"/>
              </a:rPr>
              <a:t>Integration and Scalability</a:t>
            </a:r>
            <a:endParaRPr b="1" sz="900">
              <a:solidFill>
                <a:srgbClr val="FFFFFF"/>
              </a:solidFill>
              <a:latin typeface="Raleway"/>
              <a:ea typeface="Raleway"/>
              <a:cs typeface="Raleway"/>
              <a:sym typeface="Raleway"/>
            </a:endParaRPr>
          </a:p>
        </p:txBody>
      </p:sp>
      <p:sp>
        <p:nvSpPr>
          <p:cNvPr id="143" name="Google Shape;143;p17"/>
          <p:cNvSpPr txBox="1"/>
          <p:nvPr/>
        </p:nvSpPr>
        <p:spPr>
          <a:xfrm>
            <a:off x="6280275" y="2410088"/>
            <a:ext cx="1188000" cy="1694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424242"/>
                </a:solidFill>
                <a:latin typeface="Raleway"/>
                <a:ea typeface="Raleway"/>
                <a:cs typeface="Raleway"/>
                <a:sym typeface="Raleway"/>
              </a:rPr>
              <a:t>Integration </a:t>
            </a:r>
            <a:endParaRPr b="1" sz="900">
              <a:solidFill>
                <a:srgbClr val="424242"/>
              </a:solidFill>
              <a:latin typeface="Raleway"/>
              <a:ea typeface="Raleway"/>
              <a:cs typeface="Raleway"/>
              <a:sym typeface="Raleway"/>
            </a:endParaRPr>
          </a:p>
          <a:p>
            <a:pPr indent="0" lvl="0" marL="0" rtl="0" algn="ctr">
              <a:spcBef>
                <a:spcPts val="0"/>
              </a:spcBef>
              <a:spcAft>
                <a:spcPts val="0"/>
              </a:spcAft>
              <a:buNone/>
            </a:pPr>
            <a:r>
              <a:rPr lang="en" sz="900">
                <a:solidFill>
                  <a:srgbClr val="424242"/>
                </a:solidFill>
                <a:latin typeface="Raleway"/>
                <a:ea typeface="Raleway"/>
                <a:cs typeface="Raleway"/>
                <a:sym typeface="Raleway"/>
              </a:rPr>
              <a:t>Must align with Drivingo’s existing infrastructure.</a:t>
            </a:r>
            <a:endParaRPr sz="900">
              <a:solidFill>
                <a:srgbClr val="424242"/>
              </a:solidFill>
              <a:latin typeface="Raleway"/>
              <a:ea typeface="Raleway"/>
              <a:cs typeface="Raleway"/>
              <a:sym typeface="Raleway"/>
            </a:endParaRPr>
          </a:p>
          <a:p>
            <a:pPr indent="0" lvl="0" marL="0" rtl="0" algn="ctr">
              <a:spcBef>
                <a:spcPts val="0"/>
              </a:spcBef>
              <a:spcAft>
                <a:spcPts val="0"/>
              </a:spcAft>
              <a:buNone/>
            </a:pPr>
            <a:r>
              <a:t/>
            </a:r>
            <a:endParaRPr b="1" sz="900">
              <a:solidFill>
                <a:srgbClr val="424242"/>
              </a:solidFill>
              <a:latin typeface="Raleway"/>
              <a:ea typeface="Raleway"/>
              <a:cs typeface="Raleway"/>
              <a:sym typeface="Raleway"/>
            </a:endParaRPr>
          </a:p>
          <a:p>
            <a:pPr indent="0" lvl="0" marL="0" rtl="0" algn="ctr">
              <a:spcBef>
                <a:spcPts val="0"/>
              </a:spcBef>
              <a:spcAft>
                <a:spcPts val="0"/>
              </a:spcAft>
              <a:buNone/>
            </a:pPr>
            <a:r>
              <a:rPr b="1" lang="en" sz="900">
                <a:solidFill>
                  <a:srgbClr val="424242"/>
                </a:solidFill>
                <a:latin typeface="Raleway"/>
                <a:ea typeface="Raleway"/>
                <a:cs typeface="Raleway"/>
                <a:sym typeface="Raleway"/>
              </a:rPr>
              <a:t>Scalability </a:t>
            </a:r>
            <a:r>
              <a:rPr lang="en" sz="900">
                <a:solidFill>
                  <a:srgbClr val="424242"/>
                </a:solidFill>
                <a:latin typeface="Raleway"/>
                <a:ea typeface="Raleway"/>
                <a:cs typeface="Raleway"/>
                <a:sym typeface="Raleway"/>
              </a:rPr>
              <a:t>Adaptable to different fast-food chains and menu specifics.</a:t>
            </a:r>
            <a:endParaRPr sz="900">
              <a:solidFill>
                <a:srgbClr val="424242"/>
              </a:solidFill>
              <a:latin typeface="Raleway"/>
              <a:ea typeface="Raleway"/>
              <a:cs typeface="Raleway"/>
              <a:sym typeface="Raleway"/>
            </a:endParaRPr>
          </a:p>
        </p:txBody>
      </p:sp>
      <p:sp>
        <p:nvSpPr>
          <p:cNvPr id="144" name="Google Shape;144;p1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8"/>
          <p:cNvSpPr txBox="1"/>
          <p:nvPr>
            <p:ph type="title"/>
          </p:nvPr>
        </p:nvSpPr>
        <p:spPr>
          <a:xfrm>
            <a:off x="396900" y="67572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Requirements Continued</a:t>
            </a:r>
            <a:endParaRPr/>
          </a:p>
        </p:txBody>
      </p:sp>
      <p:sp>
        <p:nvSpPr>
          <p:cNvPr id="150" name="Google Shape;150;p18"/>
          <p:cNvSpPr/>
          <p:nvPr/>
        </p:nvSpPr>
        <p:spPr>
          <a:xfrm>
            <a:off x="677725" y="1757225"/>
            <a:ext cx="7866600" cy="2811600"/>
          </a:xfrm>
          <a:prstGeom prst="roundRect">
            <a:avLst>
              <a:gd fmla="val 16667" name="adj"/>
            </a:avLst>
          </a:prstGeom>
          <a:solidFill>
            <a:srgbClr val="F3F3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51" name="Google Shape;151;p18"/>
          <p:cNvSpPr/>
          <p:nvPr/>
        </p:nvSpPr>
        <p:spPr>
          <a:xfrm>
            <a:off x="1668075" y="1800275"/>
            <a:ext cx="1203300" cy="27255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52" name="Google Shape;152;p18"/>
          <p:cNvSpPr/>
          <p:nvPr/>
        </p:nvSpPr>
        <p:spPr>
          <a:xfrm>
            <a:off x="1668075" y="1790750"/>
            <a:ext cx="1203282" cy="797040"/>
          </a:xfrm>
          <a:prstGeom prst="flowChartDocumen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53" name="Google Shape;153;p18"/>
          <p:cNvSpPr txBox="1"/>
          <p:nvPr/>
        </p:nvSpPr>
        <p:spPr>
          <a:xfrm>
            <a:off x="1668063" y="1869213"/>
            <a:ext cx="1203300" cy="60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FFFFFF"/>
                </a:solidFill>
                <a:latin typeface="Raleway"/>
                <a:ea typeface="Raleway"/>
                <a:cs typeface="Raleway"/>
                <a:sym typeface="Raleway"/>
              </a:rPr>
              <a:t>Natural Language Processing and Machine Learning</a:t>
            </a:r>
            <a:endParaRPr b="1" sz="900">
              <a:solidFill>
                <a:srgbClr val="FFFFFF"/>
              </a:solidFill>
              <a:latin typeface="Raleway"/>
              <a:ea typeface="Raleway"/>
              <a:cs typeface="Raleway"/>
              <a:sym typeface="Raleway"/>
            </a:endParaRPr>
          </a:p>
        </p:txBody>
      </p:sp>
      <p:sp>
        <p:nvSpPr>
          <p:cNvPr id="154" name="Google Shape;154;p18"/>
          <p:cNvSpPr txBox="1"/>
          <p:nvPr/>
        </p:nvSpPr>
        <p:spPr>
          <a:xfrm>
            <a:off x="1675775" y="2490550"/>
            <a:ext cx="1188000" cy="1694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424242"/>
                </a:solidFill>
                <a:latin typeface="Raleway"/>
                <a:ea typeface="Raleway"/>
                <a:cs typeface="Raleway"/>
                <a:sym typeface="Raleway"/>
              </a:rPr>
              <a:t>Technology</a:t>
            </a:r>
            <a:endParaRPr sz="900">
              <a:solidFill>
                <a:srgbClr val="424242"/>
              </a:solidFill>
              <a:latin typeface="Raleway"/>
              <a:ea typeface="Raleway"/>
              <a:cs typeface="Raleway"/>
              <a:sym typeface="Raleway"/>
            </a:endParaRPr>
          </a:p>
          <a:p>
            <a:pPr indent="0" lvl="0" marL="0" rtl="0" algn="ctr">
              <a:spcBef>
                <a:spcPts val="0"/>
              </a:spcBef>
              <a:spcAft>
                <a:spcPts val="0"/>
              </a:spcAft>
              <a:buNone/>
            </a:pPr>
            <a:r>
              <a:rPr lang="en" sz="900">
                <a:solidFill>
                  <a:srgbClr val="424242"/>
                </a:solidFill>
                <a:latin typeface="Raleway"/>
                <a:ea typeface="Raleway"/>
                <a:cs typeface="Raleway"/>
                <a:sym typeface="Raleway"/>
              </a:rPr>
              <a:t>Utilization of NLP and machine learning for precise order processing.</a:t>
            </a:r>
            <a:endParaRPr sz="900">
              <a:solidFill>
                <a:srgbClr val="424242"/>
              </a:solidFill>
              <a:latin typeface="Raleway"/>
              <a:ea typeface="Raleway"/>
              <a:cs typeface="Raleway"/>
              <a:sym typeface="Raleway"/>
            </a:endParaRPr>
          </a:p>
          <a:p>
            <a:pPr indent="0" lvl="0" marL="0" rtl="0" algn="ctr">
              <a:spcBef>
                <a:spcPts val="0"/>
              </a:spcBef>
              <a:spcAft>
                <a:spcPts val="0"/>
              </a:spcAft>
              <a:buNone/>
            </a:pPr>
            <a:r>
              <a:t/>
            </a:r>
            <a:endParaRPr sz="900">
              <a:solidFill>
                <a:srgbClr val="424242"/>
              </a:solidFill>
              <a:latin typeface="Raleway"/>
              <a:ea typeface="Raleway"/>
              <a:cs typeface="Raleway"/>
              <a:sym typeface="Raleway"/>
            </a:endParaRPr>
          </a:p>
          <a:p>
            <a:pPr indent="0" lvl="0" marL="0" rtl="0" algn="ctr">
              <a:spcBef>
                <a:spcPts val="0"/>
              </a:spcBef>
              <a:spcAft>
                <a:spcPts val="0"/>
              </a:spcAft>
              <a:buNone/>
            </a:pPr>
            <a:r>
              <a:rPr b="1" lang="en" sz="900">
                <a:solidFill>
                  <a:srgbClr val="424242"/>
                </a:solidFill>
                <a:latin typeface="Raleway"/>
                <a:ea typeface="Raleway"/>
                <a:cs typeface="Raleway"/>
                <a:sym typeface="Raleway"/>
              </a:rPr>
              <a:t>Development</a:t>
            </a:r>
            <a:endParaRPr sz="900">
              <a:solidFill>
                <a:srgbClr val="424242"/>
              </a:solidFill>
              <a:latin typeface="Raleway"/>
              <a:ea typeface="Raleway"/>
              <a:cs typeface="Raleway"/>
              <a:sym typeface="Raleway"/>
            </a:endParaRPr>
          </a:p>
          <a:p>
            <a:pPr indent="0" lvl="0" marL="0" rtl="0" algn="ctr">
              <a:spcBef>
                <a:spcPts val="0"/>
              </a:spcBef>
              <a:spcAft>
                <a:spcPts val="0"/>
              </a:spcAft>
              <a:buNone/>
            </a:pPr>
            <a:r>
              <a:rPr lang="en" sz="900">
                <a:solidFill>
                  <a:srgbClr val="424242"/>
                </a:solidFill>
                <a:latin typeface="Raleway"/>
                <a:ea typeface="Raleway"/>
                <a:cs typeface="Raleway"/>
                <a:sym typeface="Raleway"/>
              </a:rPr>
              <a:t>Continuous learning from interactions to improve accuracy and adapt to new trends.</a:t>
            </a:r>
            <a:endParaRPr sz="900">
              <a:solidFill>
                <a:srgbClr val="424242"/>
              </a:solidFill>
              <a:latin typeface="Raleway"/>
              <a:ea typeface="Raleway"/>
              <a:cs typeface="Raleway"/>
              <a:sym typeface="Raleway"/>
            </a:endParaRPr>
          </a:p>
        </p:txBody>
      </p:sp>
      <p:sp>
        <p:nvSpPr>
          <p:cNvPr id="155" name="Google Shape;155;p18"/>
          <p:cNvSpPr/>
          <p:nvPr/>
        </p:nvSpPr>
        <p:spPr>
          <a:xfrm>
            <a:off x="4007275" y="1805038"/>
            <a:ext cx="1203300" cy="27255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56" name="Google Shape;156;p18"/>
          <p:cNvSpPr/>
          <p:nvPr/>
        </p:nvSpPr>
        <p:spPr>
          <a:xfrm flipH="1">
            <a:off x="4017025" y="1805013"/>
            <a:ext cx="1188000" cy="733482"/>
          </a:xfrm>
          <a:prstGeom prst="flowChartDocument">
            <a:avLst/>
          </a:prstGeom>
          <a:solidFill>
            <a:schemeClr val="accent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57" name="Google Shape;157;p18"/>
          <p:cNvSpPr txBox="1"/>
          <p:nvPr/>
        </p:nvSpPr>
        <p:spPr>
          <a:xfrm>
            <a:off x="4017025" y="1886713"/>
            <a:ext cx="1188000" cy="60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FFFFFF"/>
                </a:solidFill>
                <a:latin typeface="Raleway"/>
                <a:ea typeface="Raleway"/>
                <a:cs typeface="Raleway"/>
                <a:sym typeface="Raleway"/>
              </a:rPr>
              <a:t>Testing and Model Training</a:t>
            </a:r>
            <a:endParaRPr b="1" sz="900">
              <a:solidFill>
                <a:srgbClr val="FFFFFF"/>
              </a:solidFill>
              <a:latin typeface="Raleway"/>
              <a:ea typeface="Raleway"/>
              <a:cs typeface="Raleway"/>
              <a:sym typeface="Raleway"/>
            </a:endParaRPr>
          </a:p>
        </p:txBody>
      </p:sp>
      <p:sp>
        <p:nvSpPr>
          <p:cNvPr id="158" name="Google Shape;158;p18"/>
          <p:cNvSpPr/>
          <p:nvPr/>
        </p:nvSpPr>
        <p:spPr>
          <a:xfrm>
            <a:off x="6272625" y="1814525"/>
            <a:ext cx="1203300" cy="2725500"/>
          </a:xfrm>
          <a:prstGeom prst="rect">
            <a:avLst/>
          </a:prstGeom>
          <a:solidFill>
            <a:srgbClr val="FFF2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59" name="Google Shape;159;p18"/>
          <p:cNvSpPr/>
          <p:nvPr/>
        </p:nvSpPr>
        <p:spPr>
          <a:xfrm>
            <a:off x="6272625" y="1804995"/>
            <a:ext cx="1203282" cy="556146"/>
          </a:xfrm>
          <a:prstGeom prst="flowChartDocument">
            <a:avLst/>
          </a:prstGeom>
          <a:solidFill>
            <a:schemeClr val="accent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Source Code Pro"/>
              <a:ea typeface="Source Code Pro"/>
              <a:cs typeface="Source Code Pro"/>
              <a:sym typeface="Source Code Pro"/>
            </a:endParaRPr>
          </a:p>
        </p:txBody>
      </p:sp>
      <p:sp>
        <p:nvSpPr>
          <p:cNvPr id="160" name="Google Shape;160;p18"/>
          <p:cNvSpPr txBox="1"/>
          <p:nvPr/>
        </p:nvSpPr>
        <p:spPr>
          <a:xfrm>
            <a:off x="6305613" y="1886725"/>
            <a:ext cx="1137300" cy="60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FFFFFF"/>
                </a:solidFill>
                <a:latin typeface="Raleway"/>
                <a:ea typeface="Raleway"/>
                <a:cs typeface="Raleway"/>
                <a:sym typeface="Raleway"/>
              </a:rPr>
              <a:t>Expected Impact</a:t>
            </a:r>
            <a:endParaRPr b="1" sz="900">
              <a:solidFill>
                <a:srgbClr val="FFFFFF"/>
              </a:solidFill>
              <a:latin typeface="Raleway"/>
              <a:ea typeface="Raleway"/>
              <a:cs typeface="Raleway"/>
              <a:sym typeface="Raleway"/>
            </a:endParaRPr>
          </a:p>
        </p:txBody>
      </p:sp>
      <p:sp>
        <p:nvSpPr>
          <p:cNvPr id="161" name="Google Shape;161;p18"/>
          <p:cNvSpPr txBox="1"/>
          <p:nvPr/>
        </p:nvSpPr>
        <p:spPr>
          <a:xfrm>
            <a:off x="6280275" y="2410088"/>
            <a:ext cx="1188000" cy="1694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424242"/>
                </a:solidFill>
                <a:latin typeface="Raleway"/>
                <a:ea typeface="Raleway"/>
                <a:cs typeface="Raleway"/>
                <a:sym typeface="Raleway"/>
              </a:rPr>
              <a:t>Goal</a:t>
            </a:r>
            <a:endParaRPr b="1" sz="900">
              <a:solidFill>
                <a:srgbClr val="424242"/>
              </a:solidFill>
              <a:latin typeface="Raleway"/>
              <a:ea typeface="Raleway"/>
              <a:cs typeface="Raleway"/>
              <a:sym typeface="Raleway"/>
            </a:endParaRPr>
          </a:p>
          <a:p>
            <a:pPr indent="0" lvl="0" marL="0" rtl="0" algn="ctr">
              <a:spcBef>
                <a:spcPts val="0"/>
              </a:spcBef>
              <a:spcAft>
                <a:spcPts val="0"/>
              </a:spcAft>
              <a:buNone/>
            </a:pPr>
            <a:r>
              <a:rPr lang="en" sz="900">
                <a:solidFill>
                  <a:srgbClr val="424242"/>
                </a:solidFill>
                <a:latin typeface="Raleway"/>
                <a:ea typeface="Raleway"/>
                <a:cs typeface="Raleway"/>
                <a:sym typeface="Raleway"/>
              </a:rPr>
              <a:t>Improve accessibility and efficiency in customer service interactions.</a:t>
            </a:r>
            <a:endParaRPr sz="900">
              <a:solidFill>
                <a:srgbClr val="424242"/>
              </a:solidFill>
              <a:latin typeface="Raleway"/>
              <a:ea typeface="Raleway"/>
              <a:cs typeface="Raleway"/>
              <a:sym typeface="Raleway"/>
            </a:endParaRPr>
          </a:p>
          <a:p>
            <a:pPr indent="0" lvl="0" marL="0" rtl="0" algn="ctr">
              <a:spcBef>
                <a:spcPts val="0"/>
              </a:spcBef>
              <a:spcAft>
                <a:spcPts val="0"/>
              </a:spcAft>
              <a:buNone/>
            </a:pPr>
            <a:r>
              <a:t/>
            </a:r>
            <a:endParaRPr sz="900">
              <a:solidFill>
                <a:srgbClr val="424242"/>
              </a:solidFill>
              <a:latin typeface="Raleway"/>
              <a:ea typeface="Raleway"/>
              <a:cs typeface="Raleway"/>
              <a:sym typeface="Raleway"/>
            </a:endParaRPr>
          </a:p>
          <a:p>
            <a:pPr indent="0" lvl="0" marL="0" rtl="0" algn="ctr">
              <a:spcBef>
                <a:spcPts val="0"/>
              </a:spcBef>
              <a:spcAft>
                <a:spcPts val="0"/>
              </a:spcAft>
              <a:buNone/>
            </a:pPr>
            <a:r>
              <a:rPr b="1" lang="en" sz="900">
                <a:solidFill>
                  <a:srgbClr val="424242"/>
                </a:solidFill>
                <a:latin typeface="Raleway"/>
                <a:ea typeface="Raleway"/>
                <a:cs typeface="Raleway"/>
                <a:sym typeface="Raleway"/>
              </a:rPr>
              <a:t>Benefit</a:t>
            </a:r>
            <a:endParaRPr b="1" sz="900">
              <a:solidFill>
                <a:srgbClr val="424242"/>
              </a:solidFill>
              <a:latin typeface="Raleway"/>
              <a:ea typeface="Raleway"/>
              <a:cs typeface="Raleway"/>
              <a:sym typeface="Raleway"/>
            </a:endParaRPr>
          </a:p>
          <a:p>
            <a:pPr indent="0" lvl="0" marL="0" rtl="0" algn="ctr">
              <a:spcBef>
                <a:spcPts val="0"/>
              </a:spcBef>
              <a:spcAft>
                <a:spcPts val="0"/>
              </a:spcAft>
              <a:buNone/>
            </a:pPr>
            <a:r>
              <a:rPr lang="en" sz="900">
                <a:solidFill>
                  <a:srgbClr val="424242"/>
                </a:solidFill>
                <a:latin typeface="Raleway"/>
                <a:ea typeface="Raleway"/>
                <a:cs typeface="Raleway"/>
                <a:sym typeface="Raleway"/>
              </a:rPr>
              <a:t>Bridge communication gaps and cater to diverse customer needs.</a:t>
            </a:r>
            <a:endParaRPr sz="900">
              <a:solidFill>
                <a:srgbClr val="424242"/>
              </a:solidFill>
              <a:latin typeface="Raleway"/>
              <a:ea typeface="Raleway"/>
              <a:cs typeface="Raleway"/>
              <a:sym typeface="Raleway"/>
            </a:endParaRPr>
          </a:p>
        </p:txBody>
      </p:sp>
      <p:sp>
        <p:nvSpPr>
          <p:cNvPr id="162" name="Google Shape;162;p18"/>
          <p:cNvSpPr txBox="1"/>
          <p:nvPr/>
        </p:nvSpPr>
        <p:spPr>
          <a:xfrm>
            <a:off x="3981825" y="2538500"/>
            <a:ext cx="1188000" cy="188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900">
                <a:solidFill>
                  <a:srgbClr val="424242"/>
                </a:solidFill>
                <a:latin typeface="Raleway"/>
                <a:ea typeface="Raleway"/>
                <a:cs typeface="Raleway"/>
                <a:sym typeface="Raleway"/>
              </a:rPr>
              <a:t>Testing </a:t>
            </a:r>
            <a:endParaRPr b="1" sz="900">
              <a:solidFill>
                <a:srgbClr val="424242"/>
              </a:solidFill>
              <a:latin typeface="Raleway"/>
              <a:ea typeface="Raleway"/>
              <a:cs typeface="Raleway"/>
              <a:sym typeface="Raleway"/>
            </a:endParaRPr>
          </a:p>
          <a:p>
            <a:pPr indent="0" lvl="0" marL="0" rtl="0" algn="ctr">
              <a:spcBef>
                <a:spcPts val="0"/>
              </a:spcBef>
              <a:spcAft>
                <a:spcPts val="0"/>
              </a:spcAft>
              <a:buNone/>
            </a:pPr>
            <a:r>
              <a:rPr lang="en" sz="900">
                <a:solidFill>
                  <a:srgbClr val="424242"/>
                </a:solidFill>
                <a:latin typeface="Raleway"/>
                <a:ea typeface="Raleway"/>
                <a:cs typeface="Raleway"/>
                <a:sym typeface="Raleway"/>
              </a:rPr>
              <a:t>Rigorous validation across languages and slang.</a:t>
            </a:r>
            <a:endParaRPr sz="900">
              <a:solidFill>
                <a:srgbClr val="424242"/>
              </a:solidFill>
              <a:latin typeface="Raleway"/>
              <a:ea typeface="Raleway"/>
              <a:cs typeface="Raleway"/>
              <a:sym typeface="Raleway"/>
            </a:endParaRPr>
          </a:p>
          <a:p>
            <a:pPr indent="0" lvl="0" marL="0" rtl="0" algn="ctr">
              <a:spcBef>
                <a:spcPts val="0"/>
              </a:spcBef>
              <a:spcAft>
                <a:spcPts val="0"/>
              </a:spcAft>
              <a:buNone/>
            </a:pPr>
            <a:r>
              <a:t/>
            </a:r>
            <a:endParaRPr sz="900">
              <a:solidFill>
                <a:srgbClr val="424242"/>
              </a:solidFill>
              <a:latin typeface="Raleway"/>
              <a:ea typeface="Raleway"/>
              <a:cs typeface="Raleway"/>
              <a:sym typeface="Raleway"/>
            </a:endParaRPr>
          </a:p>
          <a:p>
            <a:pPr indent="0" lvl="0" marL="0" rtl="0" algn="ctr">
              <a:spcBef>
                <a:spcPts val="0"/>
              </a:spcBef>
              <a:spcAft>
                <a:spcPts val="0"/>
              </a:spcAft>
              <a:buNone/>
            </a:pPr>
            <a:r>
              <a:rPr b="1" lang="en" sz="900">
                <a:solidFill>
                  <a:srgbClr val="424242"/>
                </a:solidFill>
                <a:latin typeface="Raleway"/>
                <a:ea typeface="Raleway"/>
                <a:cs typeface="Raleway"/>
                <a:sym typeface="Raleway"/>
              </a:rPr>
              <a:t>Training</a:t>
            </a:r>
            <a:endParaRPr b="1" sz="900">
              <a:solidFill>
                <a:srgbClr val="424242"/>
              </a:solidFill>
              <a:latin typeface="Raleway"/>
              <a:ea typeface="Raleway"/>
              <a:cs typeface="Raleway"/>
              <a:sym typeface="Raleway"/>
            </a:endParaRPr>
          </a:p>
          <a:p>
            <a:pPr indent="0" lvl="0" marL="0" rtl="0" algn="ctr">
              <a:spcBef>
                <a:spcPts val="0"/>
              </a:spcBef>
              <a:spcAft>
                <a:spcPts val="0"/>
              </a:spcAft>
              <a:buNone/>
            </a:pPr>
            <a:r>
              <a:rPr lang="en" sz="900">
                <a:solidFill>
                  <a:srgbClr val="424242"/>
                </a:solidFill>
                <a:latin typeface="Raleway"/>
                <a:ea typeface="Raleway"/>
                <a:cs typeface="Raleway"/>
                <a:sym typeface="Raleway"/>
              </a:rPr>
              <a:t>Ongoing refinement based on real interactions to enhance system performance.</a:t>
            </a:r>
            <a:endParaRPr sz="900">
              <a:solidFill>
                <a:srgbClr val="424242"/>
              </a:solidFill>
              <a:latin typeface="Raleway"/>
              <a:ea typeface="Raleway"/>
              <a:cs typeface="Raleway"/>
              <a:sym typeface="Raleway"/>
            </a:endParaRPr>
          </a:p>
        </p:txBody>
      </p:sp>
      <p:sp>
        <p:nvSpPr>
          <p:cNvPr id="163" name="Google Shape;163;p1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9"/>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Why we chose GPT-4 Turbo</a:t>
            </a:r>
            <a:endParaRPr/>
          </a:p>
        </p:txBody>
      </p:sp>
      <p:sp>
        <p:nvSpPr>
          <p:cNvPr id="169" name="Google Shape;169;p19"/>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Ranked number one on LMSYS for chatbot purposes [3].</a:t>
            </a:r>
            <a:endParaRPr/>
          </a:p>
          <a:p>
            <a:pPr indent="-311150" lvl="0" marL="457200" rtl="0" algn="l">
              <a:spcBef>
                <a:spcPts val="0"/>
              </a:spcBef>
              <a:spcAft>
                <a:spcPts val="0"/>
              </a:spcAft>
              <a:buSzPts val="1300"/>
              <a:buChar char="●"/>
            </a:pPr>
            <a:r>
              <a:rPr lang="en"/>
              <a:t>The assistants API proved to be highly competent in threading of context in conversations and response management. </a:t>
            </a:r>
            <a:endParaRPr/>
          </a:p>
          <a:p>
            <a:pPr indent="0" lvl="0" marL="457200" rtl="0" algn="l">
              <a:spcBef>
                <a:spcPts val="1200"/>
              </a:spcBef>
              <a:spcAft>
                <a:spcPts val="1200"/>
              </a:spcAft>
              <a:buNone/>
            </a:pPr>
            <a:r>
              <a:t/>
            </a:r>
            <a:endParaRPr/>
          </a:p>
        </p:txBody>
      </p:sp>
      <p:sp>
        <p:nvSpPr>
          <p:cNvPr id="170" name="Google Shape;170;p1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0"/>
          <p:cNvSpPr txBox="1"/>
          <p:nvPr>
            <p:ph type="title"/>
          </p:nvPr>
        </p:nvSpPr>
        <p:spPr>
          <a:xfrm>
            <a:off x="729450" y="1318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We conducted personal benchmark tests…</a:t>
            </a:r>
            <a:endParaRPr/>
          </a:p>
        </p:txBody>
      </p:sp>
      <p:sp>
        <p:nvSpPr>
          <p:cNvPr id="176" name="Google Shape;176;p20"/>
          <p:cNvSpPr txBox="1"/>
          <p:nvPr>
            <p:ph idx="1" type="body"/>
          </p:nvPr>
        </p:nvSpPr>
        <p:spPr>
          <a:xfrm>
            <a:off x="729450" y="2078875"/>
            <a:ext cx="7688700" cy="2261100"/>
          </a:xfrm>
          <a:prstGeom prst="rect">
            <a:avLst/>
          </a:prstGeom>
        </p:spPr>
        <p:txBody>
          <a:bodyPr anchorCtr="0" anchor="t" bIns="91425" lIns="91425" spcFirstLastPara="1" rIns="91425" wrap="square" tIns="91425">
            <a:normAutofit lnSpcReduction="10000"/>
          </a:bodyPr>
          <a:lstStyle/>
          <a:p>
            <a:pPr indent="-311150" lvl="0" marL="457200" rtl="0" algn="l">
              <a:spcBef>
                <a:spcPts val="0"/>
              </a:spcBef>
              <a:spcAft>
                <a:spcPts val="0"/>
              </a:spcAft>
              <a:buSzPts val="1300"/>
              <a:buChar char="●"/>
            </a:pPr>
            <a:r>
              <a:rPr lang="en"/>
              <a:t>By feeding GPT-4 turbo, GPT-3.5 , LLama 2, Gemini, and </a:t>
            </a:r>
            <a:r>
              <a:rPr lang="en"/>
              <a:t>O</a:t>
            </a:r>
            <a:r>
              <a:rPr lang="en"/>
              <a:t>pus with 1000 restaurant </a:t>
            </a:r>
            <a:r>
              <a:rPr lang="en"/>
              <a:t>related</a:t>
            </a:r>
            <a:r>
              <a:rPr lang="en"/>
              <a:t> questions and checked to see what intent was detected [4, 5, 6].</a:t>
            </a:r>
            <a:endParaRPr/>
          </a:p>
          <a:p>
            <a:pPr indent="-311150" lvl="0" marL="457200" rtl="0" algn="l">
              <a:spcBef>
                <a:spcPts val="0"/>
              </a:spcBef>
              <a:spcAft>
                <a:spcPts val="0"/>
              </a:spcAft>
              <a:buSzPts val="1300"/>
              <a:buChar char="●"/>
            </a:pPr>
            <a:r>
              <a:rPr lang="en"/>
              <a:t>GPT-4 turbo did the best with 993 of those 1000 questions being detected for the right intent.</a:t>
            </a:r>
            <a:endParaRPr/>
          </a:p>
          <a:p>
            <a:pPr indent="0" lvl="0" marL="0" rtl="0" algn="l">
              <a:spcBef>
                <a:spcPts val="1200"/>
              </a:spcBef>
              <a:spcAft>
                <a:spcPts val="0"/>
              </a:spcAft>
              <a:buNone/>
            </a:pPr>
            <a:r>
              <a:t/>
            </a:r>
            <a:endParaRPr/>
          </a:p>
          <a:p>
            <a:pPr indent="-311150" lvl="0" marL="457200" rtl="0" algn="l">
              <a:spcBef>
                <a:spcPts val="1200"/>
              </a:spcBef>
              <a:spcAft>
                <a:spcPts val="0"/>
              </a:spcAft>
              <a:buSzPts val="1300"/>
              <a:buChar char="●"/>
            </a:pPr>
            <a:r>
              <a:rPr lang="en"/>
              <a:t>We tested the language model on 1,000 questions, distributing 200 questions evenly across English, Mandarin, French, German, and Spanish to evaluate its understanding of various languages.</a:t>
            </a:r>
            <a:endParaRPr/>
          </a:p>
          <a:p>
            <a:pPr indent="-311150" lvl="0" marL="457200" rtl="0" algn="l">
              <a:spcBef>
                <a:spcPts val="0"/>
              </a:spcBef>
              <a:spcAft>
                <a:spcPts val="0"/>
              </a:spcAft>
              <a:buSzPts val="1300"/>
              <a:buChar char="●"/>
            </a:pPr>
            <a:r>
              <a:rPr lang="en"/>
              <a:t>GPT-4 turbo performed the best as a multilingual LLM. </a:t>
            </a:r>
            <a:endParaRPr/>
          </a:p>
        </p:txBody>
      </p:sp>
      <p:sp>
        <p:nvSpPr>
          <p:cNvPr id="177" name="Google Shape;177;p2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1"/>
          <p:cNvSpPr txBox="1"/>
          <p:nvPr>
            <p:ph type="title"/>
          </p:nvPr>
        </p:nvSpPr>
        <p:spPr>
          <a:xfrm>
            <a:off x="729450" y="1322450"/>
            <a:ext cx="7688400" cy="1518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i="1" lang="en" sz="4266"/>
              <a:t>Note</a:t>
            </a:r>
            <a:r>
              <a:rPr i="1" lang="en" sz="4266"/>
              <a:t>:</a:t>
            </a:r>
            <a:endParaRPr i="1" sz="4266"/>
          </a:p>
          <a:p>
            <a:pPr indent="0" lvl="0" marL="0" rtl="0" algn="l">
              <a:spcBef>
                <a:spcPts val="0"/>
              </a:spcBef>
              <a:spcAft>
                <a:spcPts val="0"/>
              </a:spcAft>
              <a:buNone/>
            </a:pPr>
            <a:r>
              <a:rPr lang="en" sz="3377"/>
              <a:t>Participation in this project required signing an NDA, restricting the disclosure of specific implementation details. </a:t>
            </a:r>
            <a:endParaRPr sz="3377"/>
          </a:p>
        </p:txBody>
      </p:sp>
      <p:sp>
        <p:nvSpPr>
          <p:cNvPr id="183" name="Google Shape;183;p2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