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300" r:id="rId22"/>
    <p:sldId id="298" r:id="rId23"/>
    <p:sldId id="305" r:id="rId24"/>
    <p:sldId id="301" r:id="rId25"/>
    <p:sldId id="302" r:id="rId26"/>
    <p:sldId id="303" r:id="rId27"/>
    <p:sldId id="304" r:id="rId28"/>
    <p:sldId id="256" r:id="rId29"/>
    <p:sldId id="266" r:id="rId30"/>
    <p:sldId id="267" r:id="rId31"/>
    <p:sldId id="268" r:id="rId32"/>
    <p:sldId id="269" r:id="rId33"/>
    <p:sldId id="275" r:id="rId34"/>
    <p:sldId id="270" r:id="rId35"/>
    <p:sldId id="274" r:id="rId36"/>
    <p:sldId id="272" r:id="rId37"/>
    <p:sldId id="273" r:id="rId38"/>
    <p:sldId id="257" r:id="rId39"/>
    <p:sldId id="258" r:id="rId40"/>
    <p:sldId id="259" r:id="rId41"/>
    <p:sldId id="261" r:id="rId42"/>
    <p:sldId id="262" r:id="rId43"/>
    <p:sldId id="260" r:id="rId44"/>
    <p:sldId id="263" r:id="rId45"/>
    <p:sldId id="264" r:id="rId46"/>
    <p:sldId id="265" r:id="rId47"/>
    <p:sldId id="306" r:id="rId48"/>
    <p:sldId id="307" r:id="rId49"/>
    <p:sldId id="308" r:id="rId50"/>
    <p:sldId id="309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Sugars</c:v>
                </c:pt>
                <c:pt idx="1">
                  <c:v>Protein</c:v>
                </c:pt>
                <c:pt idx="2">
                  <c:v>Fats</c:v>
                </c:pt>
                <c:pt idx="3">
                  <c:v>Minerals</c:v>
                </c:pt>
                <c:pt idx="4">
                  <c:v>EXTRACTED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22</c:v>
                </c:pt>
                <c:pt idx="1">
                  <c:v>12</c:v>
                </c:pt>
                <c:pt idx="2">
                  <c:v>1.4</c:v>
                </c:pt>
                <c:pt idx="3">
                  <c:v>1.2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73-470F-9D0D-36EC903FBB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76522-D495-4B40-A14B-6FF385628353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21FF1-D1E4-4C1F-A3C7-B980DC604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318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F30D5-F682-404A-9CFB-FF23AAF3118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61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"You know, out of all the Lower 9th homes we built, all are producing more energy than they are consuming. They're all pollution-free. This is an amazing story to me.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F30D5-F682-404A-9CFB-FF23AAF3118E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00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84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86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36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02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2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7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80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715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97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1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84EA8-EAED-4F48-89E0-465F1C7C1812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60304-D8D6-4135-87E3-4C9466081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10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overbay\SLIDE12.WAV" TargetMode="Externa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overbay\SLIDE13.WAV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overbay\SLIDE17.WAV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overbay\SLIDE18.WAV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Yes.wav" TargetMode="External"/><Relationship Id="rId1" Type="http://schemas.openxmlformats.org/officeDocument/2006/relationships/audio" Target="file:///F:\overbay\SLIDE20.WAV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2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F:\overbay\SLIDE23.WAV" TargetMode="External"/><Relationship Id="rId1" Type="http://schemas.openxmlformats.org/officeDocument/2006/relationships/audio" Target="file:///F:\overbay\SLIDE22.WAV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overbay\SLIDE24.WAV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27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overbay\SLIDE44.WAV" TargetMode="Externa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42.jp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Agricultural Literacy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886200"/>
            <a:ext cx="6629400" cy="2514600"/>
          </a:xfrm>
        </p:spPr>
        <p:txBody>
          <a:bodyPr>
            <a:normAutofit fontScale="92500" lnSpcReduction="10000"/>
          </a:bodyPr>
          <a:lstStyle/>
          <a:p>
            <a:r>
              <a:rPr lang="en-US" sz="4700" dirty="0"/>
              <a:t>Our Role in the Success</a:t>
            </a:r>
          </a:p>
          <a:p>
            <a:r>
              <a:rPr lang="en-US" sz="4700" dirty="0"/>
              <a:t>Of Agriculture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tx1"/>
                </a:solidFill>
              </a:rPr>
              <a:t> Dr. Andy Overbay</a:t>
            </a:r>
          </a:p>
          <a:p>
            <a:r>
              <a:rPr lang="en-US" dirty="0" smtClean="0"/>
              <a:t>December 1, 2016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96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Message Here?</a:t>
            </a:r>
            <a:endParaRPr lang="en-US" dirty="0"/>
          </a:p>
        </p:txBody>
      </p:sp>
      <p:pic>
        <p:nvPicPr>
          <p:cNvPr id="6" name="Content Placeholder 5" descr="Wednesday At WAE 01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1600200"/>
            <a:ext cx="4038600" cy="3028950"/>
          </a:xfrm>
          <a:noFill/>
          <a:ln/>
        </p:spPr>
      </p:pic>
      <p:pic>
        <p:nvPicPr>
          <p:cNvPr id="7" name="Picture 4" descr="Wednesday At WAE 0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600200"/>
            <a:ext cx="4038600" cy="3028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0" y="5486400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got milk?</a:t>
            </a:r>
          </a:p>
        </p:txBody>
      </p:sp>
    </p:spTree>
    <p:extLst>
      <p:ext uri="{BB962C8B-B14F-4D97-AF65-F5344CB8AC3E}">
        <p14:creationId xmlns:p14="http://schemas.microsoft.com/office/powerpoint/2010/main" val="274817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/>
              <a:t>“When I got through with those kids, none of them wanted to drink milk!”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	Dairy Farm Employee</a:t>
            </a:r>
          </a:p>
          <a:p>
            <a:pPr>
              <a:buNone/>
            </a:pPr>
            <a:r>
              <a:rPr lang="en-US" dirty="0" smtClean="0"/>
              <a:t>					Smyth County News</a:t>
            </a:r>
          </a:p>
          <a:p>
            <a:pPr>
              <a:buNone/>
            </a:pPr>
            <a:r>
              <a:rPr lang="en-US" dirty="0" smtClean="0"/>
              <a:t>					1999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06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Best Weapons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Truth?</a:t>
            </a:r>
          </a:p>
          <a:p>
            <a:r>
              <a:rPr lang="en-US" dirty="0" smtClean="0"/>
              <a:t>Facts backed by research</a:t>
            </a:r>
          </a:p>
          <a:p>
            <a:r>
              <a:rPr lang="en-US" dirty="0" smtClean="0"/>
              <a:t>Knowing our detractors</a:t>
            </a:r>
          </a:p>
          <a:p>
            <a:r>
              <a:rPr lang="en-US" sz="4000" b="1" u="sng" dirty="0"/>
              <a:t>Minimize self-inflicted damages!</a:t>
            </a:r>
          </a:p>
        </p:txBody>
      </p:sp>
      <p:pic>
        <p:nvPicPr>
          <p:cNvPr id="7" name="Picture 6" descr="tennis-shoes-hole_~x124363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1" y="4191000"/>
            <a:ext cx="191452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30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Grain Concentrates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514600" y="198120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ahoma" pitchFamily="34" charset="0"/>
              </a:rPr>
              <a:t>What do you think of when you hear the word “GRAIN”?</a:t>
            </a:r>
          </a:p>
        </p:txBody>
      </p:sp>
      <p:pic>
        <p:nvPicPr>
          <p:cNvPr id="11272" name="SLIDE1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7086600"/>
            <a:ext cx="304800" cy="304800"/>
          </a:xfrm>
          <a:prstGeom prst="rect">
            <a:avLst/>
          </a:prstGeom>
          <a:noFill/>
        </p:spPr>
      </p:pic>
      <p:pic>
        <p:nvPicPr>
          <p:cNvPr id="4100" name="Picture 4" descr="C:\Documents and Settings\aoverbay\Local Settings\Temporary Internet Files\Content.IE5\7HAI9WK3\MP90040124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124200"/>
            <a:ext cx="5029200" cy="33514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8572814"/>
      </p:ext>
    </p:extLst>
  </p:cSld>
  <p:clrMapOvr>
    <a:masterClrMapping/>
  </p:clrMapOvr>
  <p:transition advClick="0" advTm="900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“We ought to be ashamed.  While people are starving all over the world, we feed our grain crops to cattle and eat steak.”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Terry Goodman</a:t>
            </a:r>
          </a:p>
          <a:p>
            <a:pPr>
              <a:buNone/>
            </a:pPr>
            <a:r>
              <a:rPr lang="en-US" dirty="0" smtClean="0"/>
              <a:t>				</a:t>
            </a:r>
            <a:r>
              <a:rPr lang="en-US" smtClean="0"/>
              <a:t>	Pastor, Chilhowie UMC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03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153400" cy="1143000"/>
          </a:xfrm>
        </p:spPr>
        <p:txBody>
          <a:bodyPr/>
          <a:lstStyle/>
          <a:p>
            <a:r>
              <a:rPr lang="en-US" sz="6000">
                <a:solidFill>
                  <a:srgbClr val="FF0000"/>
                </a:solidFill>
              </a:rPr>
              <a:t>Cow Feed = Human Food</a:t>
            </a:r>
          </a:p>
        </p:txBody>
      </p:sp>
      <p:sp>
        <p:nvSpPr>
          <p:cNvPr id="12292" name="Rectangle 102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grain fed to cattle (and other animals) is a </a:t>
            </a:r>
            <a:r>
              <a:rPr lang="en-US" sz="3600" b="1" dirty="0"/>
              <a:t>BY-PRODUCT</a:t>
            </a:r>
            <a:r>
              <a:rPr lang="en-US" b="1" dirty="0"/>
              <a:t> </a:t>
            </a:r>
            <a:r>
              <a:rPr lang="en-US" dirty="0"/>
              <a:t>of human food </a:t>
            </a:r>
            <a:r>
              <a:rPr lang="en-US" dirty="0" smtClean="0"/>
              <a:t>production</a:t>
            </a:r>
          </a:p>
          <a:p>
            <a:pPr>
              <a:buNone/>
            </a:pPr>
            <a:endParaRPr lang="en-US" dirty="0"/>
          </a:p>
          <a:p>
            <a:r>
              <a:rPr lang="en-US" u="sng" dirty="0"/>
              <a:t>Corn grain</a:t>
            </a:r>
            <a:r>
              <a:rPr lang="en-US" dirty="0"/>
              <a:t> used as feed for cows is </a:t>
            </a:r>
            <a:r>
              <a:rPr lang="en-US" u="sng" dirty="0"/>
              <a:t>U.S. Grade #</a:t>
            </a:r>
            <a:r>
              <a:rPr lang="en-US" u="sng" dirty="0" smtClean="0"/>
              <a:t>2</a:t>
            </a:r>
            <a:r>
              <a:rPr lang="en-US" dirty="0" smtClean="0"/>
              <a:t>.  </a:t>
            </a:r>
          </a:p>
          <a:p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can contain up to </a:t>
            </a:r>
            <a:r>
              <a:rPr lang="en-US" b="1" dirty="0"/>
              <a:t>15% foreign material</a:t>
            </a:r>
            <a:r>
              <a:rPr lang="en-US" dirty="0"/>
              <a:t> by law.</a:t>
            </a:r>
          </a:p>
        </p:txBody>
      </p:sp>
      <p:sp>
        <p:nvSpPr>
          <p:cNvPr id="12291" name="Line 1027"/>
          <p:cNvSpPr>
            <a:spLocks noChangeShapeType="1"/>
          </p:cNvSpPr>
          <p:nvPr/>
        </p:nvSpPr>
        <p:spPr bwMode="auto">
          <a:xfrm flipH="1">
            <a:off x="5241758" y="762000"/>
            <a:ext cx="381000" cy="533400"/>
          </a:xfrm>
          <a:prstGeom prst="line">
            <a:avLst/>
          </a:prstGeom>
          <a:noFill/>
          <a:ln w="539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2295" name="SLIDE13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7086600"/>
            <a:ext cx="304800" cy="30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1461425"/>
      </p:ext>
    </p:extLst>
  </p:cSld>
  <p:clrMapOvr>
    <a:masterClrMapping/>
  </p:clrMapOvr>
  <p:transition advClick="0" advTm="2700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By-products Are </a:t>
            </a:r>
            <a:r>
              <a:rPr lang="en-US" dirty="0" smtClean="0"/>
              <a:t>Trash!</a:t>
            </a:r>
            <a:endParaRPr lang="en-US" dirty="0"/>
          </a:p>
        </p:txBody>
      </p:sp>
      <p:pic>
        <p:nvPicPr>
          <p:cNvPr id="9219" name="Picture 3" descr="C:\My Documents\My Pictures\truck-landfi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590800"/>
            <a:ext cx="3657600" cy="2743200"/>
          </a:xfrm>
          <a:prstGeom prst="rect">
            <a:avLst/>
          </a:prstGeom>
          <a:noFill/>
        </p:spPr>
      </p:pic>
      <p:pic>
        <p:nvPicPr>
          <p:cNvPr id="9220" name="Picture 4" descr="C:\My Documents\My Pictures\trash c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1" y="4343400"/>
            <a:ext cx="1914525" cy="2159000"/>
          </a:xfrm>
          <a:prstGeom prst="rect">
            <a:avLst/>
          </a:prstGeom>
          <a:noFill/>
        </p:spPr>
      </p:pic>
      <p:pic>
        <p:nvPicPr>
          <p:cNvPr id="9222" name="Picture 6" descr="C:\My Documents\My Pictures\LF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2076450"/>
            <a:ext cx="3048000" cy="2286000"/>
          </a:xfrm>
          <a:prstGeom prst="rect">
            <a:avLst/>
          </a:prstGeom>
          <a:noFill/>
        </p:spPr>
      </p:pic>
      <p:pic>
        <p:nvPicPr>
          <p:cNvPr id="9224" name="SLIDE17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7010400"/>
            <a:ext cx="304800" cy="30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3532659"/>
      </p:ext>
    </p:extLst>
  </p:cSld>
  <p:clrMapOvr>
    <a:masterClrMapping/>
  </p:clrMapOvr>
  <p:transition advClick="0" advTm="550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848600" cy="1828800"/>
          </a:xfrm>
        </p:spPr>
        <p:txBody>
          <a:bodyPr/>
          <a:lstStyle/>
          <a:p>
            <a:r>
              <a:rPr lang="en-US"/>
              <a:t>Cows Eat By-Products That Would Otherwise Be Put in Landfills!</a:t>
            </a:r>
          </a:p>
        </p:txBody>
      </p:sp>
      <p:pic>
        <p:nvPicPr>
          <p:cNvPr id="10243" name="Picture 1027" descr="C:\My Documents\My Pictures\doz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1" y="3581400"/>
            <a:ext cx="3414713" cy="2228850"/>
          </a:xfrm>
          <a:prstGeom prst="rect">
            <a:avLst/>
          </a:prstGeom>
          <a:noFill/>
        </p:spPr>
      </p:pic>
      <p:sp>
        <p:nvSpPr>
          <p:cNvPr id="10244" name="Oval 1028"/>
          <p:cNvSpPr>
            <a:spLocks noChangeArrowheads="1"/>
          </p:cNvSpPr>
          <p:nvPr/>
        </p:nvSpPr>
        <p:spPr bwMode="auto">
          <a:xfrm>
            <a:off x="5638800" y="2743200"/>
            <a:ext cx="4724400" cy="3733800"/>
          </a:xfrm>
          <a:prstGeom prst="ellipse">
            <a:avLst/>
          </a:prstGeom>
          <a:noFill/>
          <a:ln w="857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Line 1029"/>
          <p:cNvSpPr>
            <a:spLocks noChangeShapeType="1"/>
          </p:cNvSpPr>
          <p:nvPr/>
        </p:nvSpPr>
        <p:spPr bwMode="auto">
          <a:xfrm flipV="1">
            <a:off x="6324600" y="3200400"/>
            <a:ext cx="3124200" cy="2743200"/>
          </a:xfrm>
          <a:prstGeom prst="line">
            <a:avLst/>
          </a:prstGeom>
          <a:noFill/>
          <a:ln w="857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246" name="Picture 1030" descr="C:\My Documents\My Pictures\cow4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429000"/>
            <a:ext cx="3479800" cy="2609850"/>
          </a:xfrm>
          <a:prstGeom prst="rect">
            <a:avLst/>
          </a:prstGeom>
          <a:noFill/>
        </p:spPr>
      </p:pic>
      <p:pic>
        <p:nvPicPr>
          <p:cNvPr id="10249" name="SLIDE18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7086600"/>
            <a:ext cx="304800" cy="30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9313802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Soybean Meal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Soy Oil</a:t>
            </a:r>
          </a:p>
          <a:p>
            <a:r>
              <a:rPr lang="en-US" sz="4400" dirty="0"/>
              <a:t>Margarine</a:t>
            </a:r>
          </a:p>
          <a:p>
            <a:r>
              <a:rPr lang="en-US" sz="4400" dirty="0"/>
              <a:t>Diesel Fuel</a:t>
            </a:r>
          </a:p>
          <a:p>
            <a:r>
              <a:rPr lang="en-US" sz="4400" dirty="0"/>
              <a:t>Ink</a:t>
            </a:r>
          </a:p>
          <a:p>
            <a:r>
              <a:rPr lang="en-US" sz="4400" dirty="0"/>
              <a:t>Attractants</a:t>
            </a:r>
          </a:p>
        </p:txBody>
      </p:sp>
      <p:pic>
        <p:nvPicPr>
          <p:cNvPr id="8198" name="Picture 6" descr="C:\WINDOWS\Application Data\Microsoft\Media Catalog\Downloaded Clips\cl23\j0088350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1" y="3048001"/>
            <a:ext cx="3021013" cy="2055813"/>
          </a:xfrm>
          <a:prstGeom prst="rect">
            <a:avLst/>
          </a:prstGeom>
          <a:noFill/>
        </p:spPr>
      </p:pic>
      <p:pic>
        <p:nvPicPr>
          <p:cNvPr id="8201" name="SLIDE2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7010400"/>
            <a:ext cx="304800" cy="304800"/>
          </a:xfrm>
          <a:prstGeom prst="rect">
            <a:avLst/>
          </a:prstGeom>
          <a:noFill/>
        </p:spPr>
      </p:pic>
      <p:pic>
        <p:nvPicPr>
          <p:cNvPr id="8203" name="Yes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82200" y="7086600"/>
            <a:ext cx="406400" cy="40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7244201"/>
      </p:ext>
    </p:extLst>
  </p:cSld>
  <p:clrMapOvr>
    <a:masterClrMapping/>
  </p:clrMapOvr>
  <p:transition advClick="0" advTm="850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1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When the Soybean Oil Is Extracted, Soybean Meal Is Left</a:t>
            </a:r>
          </a:p>
        </p:txBody>
      </p:sp>
      <p:pic>
        <p:nvPicPr>
          <p:cNvPr id="15363" name="Picture 3" descr="C:\My Documents\My Pictures\Soybean%20oil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2362200"/>
            <a:ext cx="2794000" cy="2819400"/>
          </a:xfrm>
          <a:prstGeom prst="rect">
            <a:avLst/>
          </a:prstGeom>
          <a:noFill/>
        </p:spPr>
      </p:pic>
      <p:pic>
        <p:nvPicPr>
          <p:cNvPr id="15364" name="Picture 4" descr="C:\My Documents\My Pictures\soyhand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2667001"/>
            <a:ext cx="3276600" cy="2424113"/>
          </a:xfrm>
          <a:prstGeom prst="rect">
            <a:avLst/>
          </a:prstGeom>
          <a:noFill/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5257800" y="3352800"/>
            <a:ext cx="1524000" cy="990600"/>
          </a:xfrm>
          <a:prstGeom prst="rightArrow">
            <a:avLst>
              <a:gd name="adj1" fmla="val 50000"/>
              <a:gd name="adj2" fmla="val 38462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5369" name="SLIDE2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52600" y="7010400"/>
            <a:ext cx="304800" cy="304800"/>
          </a:xfrm>
          <a:prstGeom prst="rect">
            <a:avLst/>
          </a:prstGeom>
          <a:noFill/>
        </p:spPr>
      </p:pic>
      <p:pic>
        <p:nvPicPr>
          <p:cNvPr id="15370" name="SLIDE23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58400" y="7010400"/>
            <a:ext cx="304800" cy="30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5553847"/>
      </p:ext>
    </p:extLst>
  </p:cSld>
  <p:clrMapOvr>
    <a:masterClrMapping/>
  </p:clrMapOvr>
  <p:transition advClick="0" advTm="2800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9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Evolution of Our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524001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Agrarian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Industrial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Informational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172200" y="1600201"/>
            <a:ext cx="4343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3000" b="1" dirty="0"/>
              <a:t>U.S. Farming Population</a:t>
            </a:r>
          </a:p>
          <a:p>
            <a:pPr lvl="1">
              <a:lnSpc>
                <a:spcPct val="150000"/>
              </a:lnSpc>
            </a:pPr>
            <a:r>
              <a:rPr lang="en-US" sz="3200" dirty="0"/>
              <a:t>1930	25%</a:t>
            </a:r>
          </a:p>
          <a:p>
            <a:pPr lvl="1">
              <a:lnSpc>
                <a:spcPct val="150000"/>
              </a:lnSpc>
            </a:pPr>
            <a:r>
              <a:rPr lang="en-US" sz="3200" dirty="0"/>
              <a:t>1950	15%</a:t>
            </a:r>
          </a:p>
          <a:p>
            <a:pPr lvl="1">
              <a:lnSpc>
                <a:spcPct val="150000"/>
              </a:lnSpc>
            </a:pPr>
            <a:r>
              <a:rPr lang="en-US" sz="3200" dirty="0"/>
              <a:t>1975	 8.7%</a:t>
            </a:r>
          </a:p>
          <a:p>
            <a:pPr lvl="1">
              <a:lnSpc>
                <a:spcPct val="150000"/>
              </a:lnSpc>
            </a:pPr>
            <a:r>
              <a:rPr lang="en-US" sz="3200" dirty="0"/>
              <a:t>2000	1-2%</a:t>
            </a:r>
          </a:p>
          <a:p>
            <a:pPr lvl="1">
              <a:lnSpc>
                <a:spcPct val="150000"/>
              </a:lnSpc>
            </a:pPr>
            <a:r>
              <a:rPr lang="en-US" sz="3200" dirty="0"/>
              <a:t>2010    1%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Program Files\Microsoft Office\MEDIA\CAGCAT10\j029718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447800"/>
            <a:ext cx="1504798" cy="1199124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28536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1" y="2895601"/>
            <a:ext cx="979709" cy="1208227"/>
          </a:xfrm>
          <a:prstGeom prst="rect">
            <a:avLst/>
          </a:prstGeom>
          <a:noFill/>
        </p:spPr>
      </p:pic>
      <p:pic>
        <p:nvPicPr>
          <p:cNvPr id="6" name="Picture 5" descr="FB thumbnai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4419600"/>
            <a:ext cx="1352550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77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>
                <a:solidFill>
                  <a:srgbClr val="FF0000"/>
                </a:solidFill>
                <a:latin typeface="Swiss 721 SWA" pitchFamily="34" charset="0"/>
              </a:rPr>
              <a:t>1,200,000,000</a:t>
            </a:r>
            <a:r>
              <a:rPr lang="en-US" sz="6000">
                <a:solidFill>
                  <a:srgbClr val="FF0000"/>
                </a:solidFill>
              </a:rPr>
              <a:t> </a:t>
            </a:r>
            <a:r>
              <a:rPr lang="en-US" sz="6000">
                <a:solidFill>
                  <a:srgbClr val="FF0000"/>
                </a:solidFill>
                <a:latin typeface="Swiss 721 SWA" pitchFamily="34" charset="0"/>
              </a:rPr>
              <a:t>Tons?</a:t>
            </a:r>
          </a:p>
        </p:txBody>
      </p:sp>
      <p:pic>
        <p:nvPicPr>
          <p:cNvPr id="54275" name="Picture 3" descr="C:\WINDOWS\Application Data\Microsoft\Media Catalog\Downloaded Clips\cl0\MP00193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971800"/>
            <a:ext cx="3411538" cy="3468688"/>
          </a:xfrm>
          <a:prstGeom prst="rect">
            <a:avLst/>
          </a:prstGeom>
          <a:noFill/>
        </p:spPr>
      </p:pic>
      <p:pic>
        <p:nvPicPr>
          <p:cNvPr id="54276" name="Picture 4" descr="C:\WINDOWS\Application Data\Microsoft\Media Catalog\Downloaded Clips\cl41\j0162920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1" y="1981200"/>
            <a:ext cx="1825625" cy="2514600"/>
          </a:xfrm>
          <a:prstGeom prst="rect">
            <a:avLst/>
          </a:prstGeom>
          <a:noFill/>
        </p:spPr>
      </p:pic>
      <p:sp>
        <p:nvSpPr>
          <p:cNvPr id="54279" name="Line 7"/>
          <p:cNvSpPr>
            <a:spLocks noChangeShapeType="1"/>
          </p:cNvSpPr>
          <p:nvPr/>
        </p:nvSpPr>
        <p:spPr bwMode="auto">
          <a:xfrm>
            <a:off x="4724400" y="4953000"/>
            <a:ext cx="2819400" cy="0"/>
          </a:xfrm>
          <a:prstGeom prst="line">
            <a:avLst/>
          </a:prstGeom>
          <a:noFill/>
          <a:ln w="123825">
            <a:solidFill>
              <a:srgbClr val="FF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80" name="AutoShape 8"/>
          <p:cNvSpPr>
            <a:spLocks noChangeArrowheads="1"/>
          </p:cNvSpPr>
          <p:nvPr/>
        </p:nvSpPr>
        <p:spPr bwMode="auto">
          <a:xfrm>
            <a:off x="8839200" y="1981200"/>
            <a:ext cx="381000" cy="1981200"/>
          </a:xfrm>
          <a:prstGeom prst="downArrow">
            <a:avLst>
              <a:gd name="adj1" fmla="val 50000"/>
              <a:gd name="adj2" fmla="val 13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81" name="WordArt 9"/>
          <p:cNvSpPr>
            <a:spLocks noChangeArrowheads="1" noChangeShapeType="1" noTextEdit="1"/>
          </p:cNvSpPr>
          <p:nvPr/>
        </p:nvSpPr>
        <p:spPr bwMode="auto">
          <a:xfrm>
            <a:off x="8686801" y="2438401"/>
            <a:ext cx="900113" cy="862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66"/>
                </a:solidFill>
                <a:latin typeface="Arial Black"/>
              </a:rPr>
              <a:t>14'</a:t>
            </a:r>
          </a:p>
        </p:txBody>
      </p:sp>
      <p:sp>
        <p:nvSpPr>
          <p:cNvPr id="54282" name="WordArt 10"/>
          <p:cNvSpPr>
            <a:spLocks noChangeArrowheads="1" noChangeShapeType="1" noTextEdit="1"/>
          </p:cNvSpPr>
          <p:nvPr/>
        </p:nvSpPr>
        <p:spPr bwMode="auto">
          <a:xfrm>
            <a:off x="4572001" y="5486400"/>
            <a:ext cx="28670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400 miles!!!</a:t>
            </a:r>
          </a:p>
        </p:txBody>
      </p:sp>
      <p:pic>
        <p:nvPicPr>
          <p:cNvPr id="54283" name="SLIDE24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7086600"/>
            <a:ext cx="304800" cy="30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8214849"/>
      </p:ext>
    </p:extLst>
  </p:cSld>
  <p:clrMapOvr>
    <a:masterClrMapping/>
  </p:clrMapOvr>
  <p:transition advClick="0" advTm="3420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28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Common By-Product Feeds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Feedstuff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Corn Gluten</a:t>
            </a:r>
          </a:p>
          <a:p>
            <a:r>
              <a:rPr lang="en-US" dirty="0" smtClean="0"/>
              <a:t>Distillers Grain</a:t>
            </a:r>
          </a:p>
          <a:p>
            <a:r>
              <a:rPr lang="en-US" dirty="0" smtClean="0"/>
              <a:t>Brewers Grain</a:t>
            </a:r>
          </a:p>
          <a:p>
            <a:r>
              <a:rPr lang="en-US" dirty="0" smtClean="0"/>
              <a:t>Cottonseeds</a:t>
            </a:r>
          </a:p>
          <a:p>
            <a:r>
              <a:rPr lang="en-US" dirty="0" smtClean="0"/>
              <a:t>Beet Pulp</a:t>
            </a:r>
          </a:p>
          <a:p>
            <a:r>
              <a:rPr lang="en-US" dirty="0" smtClean="0"/>
              <a:t>Citrus Pulp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681163"/>
            <a:ext cx="5868988" cy="823912"/>
          </a:xfrm>
        </p:spPr>
        <p:txBody>
          <a:bodyPr/>
          <a:lstStyle/>
          <a:p>
            <a:r>
              <a:rPr lang="en-US" dirty="0" smtClean="0"/>
              <a:t>Product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505075"/>
            <a:ext cx="5868988" cy="3684588"/>
          </a:xfrm>
        </p:spPr>
        <p:txBody>
          <a:bodyPr/>
          <a:lstStyle/>
          <a:p>
            <a:r>
              <a:rPr lang="en-US" dirty="0" smtClean="0"/>
              <a:t>Soda Pop, Candy Bars, Chocolate Milk</a:t>
            </a:r>
          </a:p>
          <a:p>
            <a:r>
              <a:rPr lang="en-US" dirty="0" smtClean="0"/>
              <a:t>Whiskey, Gasoline</a:t>
            </a:r>
          </a:p>
          <a:p>
            <a:r>
              <a:rPr lang="en-US" dirty="0" smtClean="0"/>
              <a:t>Beer</a:t>
            </a:r>
          </a:p>
          <a:p>
            <a:r>
              <a:rPr lang="en-US" dirty="0" smtClean="0"/>
              <a:t>Blue Jeans, sheets, Q-Tips, bandages</a:t>
            </a:r>
          </a:p>
          <a:p>
            <a:r>
              <a:rPr lang="en-US" dirty="0" smtClean="0"/>
              <a:t>Sugar</a:t>
            </a:r>
          </a:p>
          <a:p>
            <a:r>
              <a:rPr lang="en-US" dirty="0" smtClean="0"/>
              <a:t>Orange Juice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2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Gluten a protein supplement?</a:t>
            </a:r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273407745"/>
              </p:ext>
            </p:extLst>
          </p:nvPr>
        </p:nvGraphicFramePr>
        <p:xfrm>
          <a:off x="2855495" y="2215147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754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49705" y="300789"/>
            <a:ext cx="9332495" cy="1985211"/>
          </a:xfrm>
        </p:spPr>
        <p:txBody>
          <a:bodyPr/>
          <a:lstStyle/>
          <a:p>
            <a:r>
              <a:rPr lang="en-US" dirty="0"/>
              <a:t>Thanks to Cows For Keeping Our World </a:t>
            </a:r>
            <a:r>
              <a:rPr lang="en-US" dirty="0" smtClean="0"/>
              <a:t>Cleaner and Greener!</a:t>
            </a:r>
            <a:endParaRPr lang="en-US" dirty="0"/>
          </a:p>
        </p:txBody>
      </p:sp>
      <p:pic>
        <p:nvPicPr>
          <p:cNvPr id="41987" name="Picture 3" descr="D:\World C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1" y="2133601"/>
            <a:ext cx="6550025" cy="4392613"/>
          </a:xfrm>
          <a:prstGeom prst="rect">
            <a:avLst/>
          </a:prstGeom>
          <a:noFill/>
        </p:spPr>
      </p:pic>
      <p:pic>
        <p:nvPicPr>
          <p:cNvPr id="41989" name="SLIDE44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7010400"/>
            <a:ext cx="304800" cy="30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367247"/>
      </p:ext>
    </p:extLst>
  </p:cSld>
  <p:clrMapOvr>
    <a:masterClrMapping/>
  </p:clrMapOvr>
  <p:transition advClick="0" advTm="1500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89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Welfare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623" y="1590255"/>
            <a:ext cx="8631158" cy="495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57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Every Cow in the World Have In Common?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527" y="1842916"/>
            <a:ext cx="8253914" cy="473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68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Motherhood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209" y="1690687"/>
            <a:ext cx="7126707" cy="527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6988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Mom’s Not Happy…..</a:t>
            </a:r>
            <a:endParaRPr lang="en-US" dirty="0"/>
          </a:p>
        </p:txBody>
      </p:sp>
      <p:pic>
        <p:nvPicPr>
          <p:cNvPr id="3" name="Picture 2" descr="angry_cow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178" y="1690688"/>
            <a:ext cx="4721644" cy="485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32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/>
              <a:t>The Extension Office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is that?</a:t>
            </a:r>
            <a:endParaRPr lang="en-US" sz="5400" dirty="0"/>
          </a:p>
        </p:txBody>
      </p:sp>
      <p:pic>
        <p:nvPicPr>
          <p:cNvPr id="4" name="Picture 3" descr="Sports and Fitness Sci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676" y="3509963"/>
            <a:ext cx="1152292" cy="247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70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We are an Extension of VA Tech and VSU!</a:t>
            </a:r>
            <a:endParaRPr lang="en-US" sz="4800" b="1" dirty="0"/>
          </a:p>
        </p:txBody>
      </p:sp>
      <p:pic>
        <p:nvPicPr>
          <p:cNvPr id="4" name="Content Placeholder 3" descr="... 01789 10/3 Insulated Outdoor Extension Cord with Lighted End, 100-Fee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783" y="2105642"/>
            <a:ext cx="4762500" cy="38004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022" y="2784764"/>
            <a:ext cx="3288246" cy="20690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15" y="2597550"/>
            <a:ext cx="3162093" cy="2443436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 rot="20147269">
            <a:off x="7197389" y="4697629"/>
            <a:ext cx="2347123" cy="2743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3184123">
            <a:off x="2273340" y="3922553"/>
            <a:ext cx="2773546" cy="82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3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Power of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4400" dirty="0"/>
              <a:t>Chemical</a:t>
            </a:r>
          </a:p>
          <a:p>
            <a:pPr lvl="1">
              <a:buFont typeface="Wingdings" pitchFamily="2" charset="2"/>
              <a:buChar char="§"/>
            </a:pPr>
            <a:r>
              <a:rPr lang="en-US" sz="4400" dirty="0"/>
              <a:t>Organic</a:t>
            </a:r>
          </a:p>
          <a:p>
            <a:pPr lvl="1">
              <a:buFont typeface="Wingdings" pitchFamily="2" charset="2"/>
              <a:buChar char="§"/>
            </a:pPr>
            <a:r>
              <a:rPr lang="en-US" sz="4400" dirty="0"/>
              <a:t>Homemade</a:t>
            </a:r>
          </a:p>
          <a:p>
            <a:pPr lvl="1">
              <a:buFont typeface="Wingdings" pitchFamily="2" charset="2"/>
              <a:buChar char="§"/>
            </a:pPr>
            <a:r>
              <a:rPr lang="en-US" sz="4400" dirty="0"/>
              <a:t>Religious</a:t>
            </a:r>
          </a:p>
          <a:p>
            <a:pPr lvl="1">
              <a:buFont typeface="Wingdings" pitchFamily="2" charset="2"/>
              <a:buChar char="§"/>
            </a:pPr>
            <a:r>
              <a:rPr lang="en-US" sz="4400" dirty="0"/>
              <a:t>Gay</a:t>
            </a:r>
          </a:p>
          <a:p>
            <a:pPr lvl="1">
              <a:buFont typeface="Wingdings" pitchFamily="2" charset="2"/>
              <a:buChar char="§"/>
            </a:pPr>
            <a:r>
              <a:rPr lang="en-US" sz="4400" dirty="0"/>
              <a:t>Agriculture/Farmer</a:t>
            </a:r>
          </a:p>
          <a:p>
            <a:endParaRPr lang="en-US" dirty="0"/>
          </a:p>
        </p:txBody>
      </p:sp>
      <p:pic>
        <p:nvPicPr>
          <p:cNvPr id="1026" name="Picture 2" descr="C:\Users\aoverbay\AppData\Local\Microsoft\Windows\Temporary Internet Files\Content.IE5\079T07YG\MP90040276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333192"/>
            <a:ext cx="1996080" cy="1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306" y="2819399"/>
            <a:ext cx="1879374" cy="16764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1" y="4724400"/>
            <a:ext cx="1243013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11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Convenience of Power!</a:t>
            </a:r>
            <a:endParaRPr lang="en-US" sz="4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05" y="1952711"/>
            <a:ext cx="4238095" cy="266666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568" y="4619378"/>
            <a:ext cx="1234640" cy="19419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229" y="1839284"/>
            <a:ext cx="2150553" cy="27800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974" y="4728689"/>
            <a:ext cx="2446175" cy="183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79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Staff and Faculty of VA Tech</a:t>
            </a:r>
            <a:endParaRPr lang="en-US" sz="4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7171" y="1929641"/>
            <a:ext cx="4021236" cy="52093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2" y="3374691"/>
            <a:ext cx="3672308" cy="14386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20" y="2703715"/>
            <a:ext cx="25146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89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Programs</a:t>
            </a:r>
            <a:endParaRPr lang="en-US" sz="4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7171" y="1929641"/>
            <a:ext cx="4021236" cy="52093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6007" y="4242695"/>
            <a:ext cx="3632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4-H Youth Development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59971" y="1843088"/>
            <a:ext cx="3632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Agriculture &amp; Natural Resources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8429106" y="1929641"/>
            <a:ext cx="3632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Family Nutrition Program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8429106" y="4342448"/>
            <a:ext cx="36326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Family and Consumer Sciences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7239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b="1" dirty="0" smtClean="0"/>
              <a:t>Education</a:t>
            </a:r>
            <a:endParaRPr lang="en-US" sz="48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741" y="2008505"/>
            <a:ext cx="3517331" cy="435133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7044" y="2191385"/>
            <a:ext cx="7187840" cy="40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69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Calves aren’t growing; Cows not Milking?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343" y="1657898"/>
            <a:ext cx="4537214" cy="307631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513" y="4734214"/>
            <a:ext cx="62388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84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Determining Herd Health with Math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18" y="1923445"/>
            <a:ext cx="4222647" cy="2424112"/>
          </a:xfrm>
        </p:spPr>
      </p:pic>
      <p:sp>
        <p:nvSpPr>
          <p:cNvPr id="5" name="TextBox 4"/>
          <p:cNvSpPr txBox="1"/>
          <p:nvPr/>
        </p:nvSpPr>
        <p:spPr>
          <a:xfrm>
            <a:off x="1047404" y="4871258"/>
            <a:ext cx="99420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buFont typeface="+mj-lt"/>
              <a:buAutoNum type="arabicPeriod"/>
            </a:pPr>
            <a:r>
              <a:rPr lang="en-US" sz="4000" dirty="0" smtClean="0"/>
              <a:t>200 cows x 50%= ____________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en-US" sz="4000" dirty="0" smtClean="0"/>
              <a:t> 200 cows x 60% = ___________</a:t>
            </a:r>
            <a:endParaRPr lang="en-US" sz="4000" dirty="0"/>
          </a:p>
        </p:txBody>
      </p:sp>
      <p:pic>
        <p:nvPicPr>
          <p:cNvPr id="6" name="Picture 5" descr="Recent Photos The Commons 20under20 Galleries World Map App Garden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335" y="1810790"/>
            <a:ext cx="3382356" cy="253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93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Planting Alfalfa….What Does My Field Need?</a:t>
            </a:r>
            <a:endParaRPr lang="en-US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1934" y="1434926"/>
            <a:ext cx="99681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77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6345" y="1218795"/>
            <a:ext cx="7799310" cy="34045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4691" y="4946073"/>
            <a:ext cx="118539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Over-fertilization?</a:t>
            </a:r>
          </a:p>
          <a:p>
            <a:pPr algn="ctr"/>
            <a:r>
              <a:rPr lang="en-US" sz="4000" dirty="0" smtClean="0"/>
              <a:t>1600 lbs. of 10:10:10  VS  648 pounds of Custom Blend </a:t>
            </a:r>
          </a:p>
          <a:p>
            <a:pPr algn="ctr"/>
            <a:r>
              <a:rPr lang="en-US" sz="4000" dirty="0" smtClean="0"/>
              <a:t>(382 DAP+266 Potash)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9657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Senator Justin Morrell, Vermont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981" y="1991880"/>
            <a:ext cx="3583020" cy="4351338"/>
          </a:xfrm>
        </p:spPr>
      </p:pic>
    </p:spTree>
    <p:extLst>
      <p:ext uri="{BB962C8B-B14F-4D97-AF65-F5344CB8AC3E}">
        <p14:creationId xmlns:p14="http://schemas.microsoft.com/office/powerpoint/2010/main" val="117795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89" y="-596671"/>
            <a:ext cx="10914611" cy="8098643"/>
          </a:xfrm>
        </p:spPr>
      </p:pic>
    </p:spTree>
    <p:extLst>
      <p:ext uri="{BB962C8B-B14F-4D97-AF65-F5344CB8AC3E}">
        <p14:creationId xmlns:p14="http://schemas.microsoft.com/office/powerpoint/2010/main" val="258167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One more…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600201"/>
            <a:ext cx="8229600" cy="3459163"/>
          </a:xfrm>
        </p:spPr>
        <p:txBody>
          <a:bodyPr>
            <a:normAutofit/>
          </a:bodyPr>
          <a:lstStyle/>
          <a:p>
            <a:r>
              <a:rPr lang="en-US" sz="6000" dirty="0"/>
              <a:t>Local?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1" y="1318190"/>
            <a:ext cx="3891889" cy="28670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86600" y="4203413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Whole Foods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42475" y="5656255"/>
            <a:ext cx="1777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Walmart</a:t>
            </a:r>
          </a:p>
        </p:txBody>
      </p:sp>
      <p:pic>
        <p:nvPicPr>
          <p:cNvPr id="11" name="Picture 10" descr="Constitution-A - George Mason-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407" y="3056021"/>
            <a:ext cx="4609636" cy="3619499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682682" y="4865770"/>
            <a:ext cx="731385" cy="842210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5367" y="5707980"/>
            <a:ext cx="786452" cy="58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53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Land Grant College System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581" y="1491313"/>
            <a:ext cx="4238625" cy="2667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364" y="3967251"/>
            <a:ext cx="3745344" cy="28090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427" y="1357053"/>
            <a:ext cx="2514600" cy="2514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849" y="4652733"/>
            <a:ext cx="2796540" cy="1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Hatch Act of 1887</a:t>
            </a:r>
            <a:endParaRPr lang="en-US" dirty="0"/>
          </a:p>
        </p:txBody>
      </p:sp>
      <p:pic>
        <p:nvPicPr>
          <p:cNvPr id="4" name="Picture 8" descr="http://upload.wikimedia.org/wikipedia/commons/c/c3/William_H_Hatc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7146" y="1459865"/>
            <a:ext cx="3386987" cy="435133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97843" y="5899266"/>
            <a:ext cx="33963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William H. Hatch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386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Southwest VA AREC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70" y="2469535"/>
            <a:ext cx="10007260" cy="3008552"/>
          </a:xfrm>
        </p:spPr>
      </p:pic>
    </p:spTree>
    <p:extLst>
      <p:ext uri="{BB962C8B-B14F-4D97-AF65-F5344CB8AC3E}">
        <p14:creationId xmlns:p14="http://schemas.microsoft.com/office/powerpoint/2010/main" val="261190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Seaman Knapp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169" y="1607561"/>
            <a:ext cx="4726131" cy="494668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9077" y="2518437"/>
            <a:ext cx="4124723" cy="312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0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T. O. Sandy &amp; Ella Agnew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311" y="1690688"/>
            <a:ext cx="3885405" cy="505536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850" y="1666972"/>
            <a:ext cx="3383105" cy="507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67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Smith Lever Act 1914</a:t>
            </a:r>
            <a:endParaRPr lang="en-US" dirty="0"/>
          </a:p>
        </p:txBody>
      </p:sp>
      <p:pic>
        <p:nvPicPr>
          <p:cNvPr id="4" name="Content Placeholder 3" descr="wi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3385" y="1913414"/>
            <a:ext cx="10110676" cy="4395946"/>
          </a:xfrm>
        </p:spPr>
      </p:pic>
    </p:spTree>
    <p:extLst>
      <p:ext uri="{BB962C8B-B14F-4D97-AF65-F5344CB8AC3E}">
        <p14:creationId xmlns:p14="http://schemas.microsoft.com/office/powerpoint/2010/main" val="140414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4-H and Youth Focused Agriculture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1029" y="1599877"/>
            <a:ext cx="9549942" cy="499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6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smtClean="0"/>
              <a:t>Couple of </a:t>
            </a:r>
            <a:r>
              <a:rPr lang="en-US" smtClean="0"/>
              <a:t>Final </a:t>
            </a:r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“In the absence of genuine leadership, people will listen to and follow anyone with a microphone.  They are drawn to them like an oasis in the desert.  If the oasis turns out to be dry, they’ll drink the sand.”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</a:t>
            </a:r>
            <a:r>
              <a:rPr lang="en-US" i="1" dirty="0" smtClean="0"/>
              <a:t>The American President</a:t>
            </a:r>
          </a:p>
          <a:p>
            <a:pPr>
              <a:buNone/>
            </a:pPr>
            <a:r>
              <a:rPr lang="en-US" i="1" dirty="0" smtClean="0"/>
              <a:t>					</a:t>
            </a:r>
            <a:r>
              <a:rPr lang="en-US" dirty="0" smtClean="0"/>
              <a:t>1995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These People</a:t>
            </a:r>
            <a:endParaRPr lang="en-US" dirty="0"/>
          </a:p>
        </p:txBody>
      </p:sp>
      <p:pic>
        <p:nvPicPr>
          <p:cNvPr id="4" name="Content Placeholder 3" descr="norman-borlaug-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191000" y="4419600"/>
            <a:ext cx="3810000" cy="2286000"/>
          </a:xfrm>
        </p:spPr>
      </p:pic>
      <p:pic>
        <p:nvPicPr>
          <p:cNvPr id="6" name="Picture 5" descr="bradan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1" y="1143000"/>
            <a:ext cx="3861511" cy="3124200"/>
          </a:xfrm>
          <a:prstGeom prst="rect">
            <a:avLst/>
          </a:prstGeom>
        </p:spPr>
      </p:pic>
      <p:pic>
        <p:nvPicPr>
          <p:cNvPr id="7" name="Picture 6" descr="Fo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86600" y="1219200"/>
            <a:ext cx="2038350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31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95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Actor Defeats Newton’s</a:t>
            </a:r>
            <a:br>
              <a:rPr lang="en-US" dirty="0" smtClean="0"/>
            </a:br>
            <a:r>
              <a:rPr lang="en-US" dirty="0" smtClean="0"/>
              <a:t>Third Law of Thermodynamics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81200" y="1219200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/>
              <a:t>"You know, out of all the Lower 9th homes we built, all are producing more energy than they are consuming. They're all pollution-free. This is an amazing story to me. “</a:t>
            </a:r>
          </a:p>
          <a:p>
            <a:pPr>
              <a:defRPr/>
            </a:pPr>
            <a:endParaRPr lang="en-US" sz="3200" dirty="0"/>
          </a:p>
          <a:p>
            <a:pPr>
              <a:defRPr/>
            </a:pPr>
            <a:r>
              <a:rPr lang="en-US" sz="3200" dirty="0"/>
              <a:t>					Brad Pitt</a:t>
            </a:r>
          </a:p>
        </p:txBody>
      </p:sp>
    </p:spTree>
    <p:extLst>
      <p:ext uri="{BB962C8B-B14F-4D97-AF65-F5344CB8AC3E}">
        <p14:creationId xmlns:p14="http://schemas.microsoft.com/office/powerpoint/2010/main" val="174590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The prosecution made a real mistake by introducing DNA evidence in this case.  These jurors are </a:t>
            </a:r>
            <a:r>
              <a:rPr lang="en-US" b="1" i="1" dirty="0" smtClean="0"/>
              <a:t>farmers</a:t>
            </a:r>
            <a:r>
              <a:rPr lang="en-US" dirty="0" smtClean="0"/>
              <a:t>.  They couldn’t possibly understand such sophisticated scientific data!									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						Savannah Guthrie									Court TV Reporter									June 17, 2004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14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Final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If we don’t tell the story </a:t>
            </a:r>
            <a:r>
              <a:rPr lang="en-US" smtClean="0"/>
              <a:t>of agriculture….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	</a:t>
            </a:r>
            <a:r>
              <a:rPr lang="en-US" sz="8800" dirty="0"/>
              <a:t>WHO WILL?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140570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					State Quarter Design 				  				Committee Member								NPR Interview, 2004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62200" y="1752601"/>
            <a:ext cx="7467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“Well, we thought about using a cow, but we didn’t want to portray our State as old-fashioned or outdated.  Agriculture is old-fashioned and outdated.”</a:t>
            </a:r>
          </a:p>
        </p:txBody>
      </p:sp>
    </p:spTree>
    <p:extLst>
      <p:ext uri="{BB962C8B-B14F-4D97-AF65-F5344CB8AC3E}">
        <p14:creationId xmlns:p14="http://schemas.microsoft.com/office/powerpoint/2010/main" val="19924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Negative Stereotyping and Perceptions</a:t>
            </a:r>
            <a:br>
              <a:rPr lang="en-US" dirty="0" smtClean="0"/>
            </a:br>
            <a:r>
              <a:rPr lang="en-US" dirty="0" smtClean="0"/>
              <a:t>of Fourth Graders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White/Caucasian</a:t>
            </a:r>
          </a:p>
          <a:p>
            <a:r>
              <a:rPr lang="en-US" dirty="0" smtClean="0"/>
              <a:t>Male</a:t>
            </a:r>
          </a:p>
          <a:p>
            <a:r>
              <a:rPr lang="en-US" dirty="0" smtClean="0"/>
              <a:t>Uneducated</a:t>
            </a:r>
          </a:p>
          <a:p>
            <a:r>
              <a:rPr lang="en-US" dirty="0" smtClean="0"/>
              <a:t>Unprofessional</a:t>
            </a:r>
          </a:p>
          <a:p>
            <a:r>
              <a:rPr lang="en-US" dirty="0" smtClean="0"/>
              <a:t>Cruel</a:t>
            </a:r>
          </a:p>
          <a:p>
            <a:r>
              <a:rPr lang="en-US" dirty="0" smtClean="0"/>
              <a:t>Polluters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1" y="1676400"/>
            <a:ext cx="3433763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15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Witnessing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Verbal….not for every one!</a:t>
            </a:r>
          </a:p>
          <a:p>
            <a:pPr lvl="1"/>
            <a:r>
              <a:rPr lang="en-US" dirty="0" smtClean="0"/>
              <a:t>Actions are more powerful…</a:t>
            </a:r>
          </a:p>
          <a:p>
            <a:endParaRPr lang="en-US" dirty="0" smtClean="0"/>
          </a:p>
          <a:p>
            <a:r>
              <a:rPr lang="en-US" dirty="0" smtClean="0"/>
              <a:t>“A picture is worth….”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C:\Documents and Settings\aoverbay\Local Settings\Temporary Internet Files\Content.IE5\7ZI74D7G\MC90005652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362200"/>
            <a:ext cx="3048000" cy="3081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620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Imitating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Life at 24 frames per second….</a:t>
            </a:r>
            <a:endParaRPr lang="en-US" dirty="0"/>
          </a:p>
        </p:txBody>
      </p:sp>
      <p:pic>
        <p:nvPicPr>
          <p:cNvPr id="49154" name="Picture 2" descr="C:\Documents and Settings\aoverbay\Local Settings\Temporary Internet Files\Content.IE5\R4WJXMKV\MP90017496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590800"/>
            <a:ext cx="5334000" cy="355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671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686</Words>
  <Application>Microsoft Office PowerPoint</Application>
  <PresentationFormat>Widescreen</PresentationFormat>
  <Paragraphs>160</Paragraphs>
  <Slides>50</Slides>
  <Notes>2</Notes>
  <HiddenSlides>0</HiddenSlides>
  <MMClips>10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8" baseType="lpstr">
      <vt:lpstr>Arial</vt:lpstr>
      <vt:lpstr>Arial Black</vt:lpstr>
      <vt:lpstr>Calibri</vt:lpstr>
      <vt:lpstr>Calibri Light</vt:lpstr>
      <vt:lpstr>Swiss 721 SWA</vt:lpstr>
      <vt:lpstr>Tahoma</vt:lpstr>
      <vt:lpstr>Wingdings</vt:lpstr>
      <vt:lpstr>Office Theme</vt:lpstr>
      <vt:lpstr>Agricultural Literacy</vt:lpstr>
      <vt:lpstr>The Evolution of Our Society</vt:lpstr>
      <vt:lpstr>The Power of Words</vt:lpstr>
      <vt:lpstr>One more…</vt:lpstr>
      <vt:lpstr>Quotes</vt:lpstr>
      <vt:lpstr>Quotes</vt:lpstr>
      <vt:lpstr>Negative Stereotyping and Perceptions of Fourth Graders</vt:lpstr>
      <vt:lpstr>Witnessing</vt:lpstr>
      <vt:lpstr>Art Imitating Life</vt:lpstr>
      <vt:lpstr>Your Message Here?</vt:lpstr>
      <vt:lpstr>Quote</vt:lpstr>
      <vt:lpstr>Our Best Weapons</vt:lpstr>
      <vt:lpstr>Grain Concentrates</vt:lpstr>
      <vt:lpstr>Quote</vt:lpstr>
      <vt:lpstr>Cow Feed = Human Food</vt:lpstr>
      <vt:lpstr> By-products Are Trash!</vt:lpstr>
      <vt:lpstr>Cows Eat By-Products That Would Otherwise Be Put in Landfills!</vt:lpstr>
      <vt:lpstr>Soybean Meal</vt:lpstr>
      <vt:lpstr>When the Soybean Oil Is Extracted, Soybean Meal Is Left</vt:lpstr>
      <vt:lpstr>1,200,000,000 Tons?</vt:lpstr>
      <vt:lpstr>Other Common By-Product Feeds</vt:lpstr>
      <vt:lpstr>Why is Gluten a protein supplement?</vt:lpstr>
      <vt:lpstr>Thanks to Cows For Keeping Our World Cleaner and Greener!</vt:lpstr>
      <vt:lpstr>Animal Welfare</vt:lpstr>
      <vt:lpstr>What Does Every Cow in the World Have In Common?</vt:lpstr>
      <vt:lpstr>Motherhood</vt:lpstr>
      <vt:lpstr>When Mom’s Not Happy…..</vt:lpstr>
      <vt:lpstr>The Extension Office</vt:lpstr>
      <vt:lpstr>We are an Extension of VA Tech and VSU!</vt:lpstr>
      <vt:lpstr>Convenience of Power!</vt:lpstr>
      <vt:lpstr>Staff and Faculty of VA Tech</vt:lpstr>
      <vt:lpstr>Programs</vt:lpstr>
      <vt:lpstr>Education</vt:lpstr>
      <vt:lpstr>Calves aren’t growing; Cows not Milking?</vt:lpstr>
      <vt:lpstr>Determining Herd Health with Math</vt:lpstr>
      <vt:lpstr>Planting Alfalfa….What Does My Field Need?</vt:lpstr>
      <vt:lpstr>Agriculture</vt:lpstr>
      <vt:lpstr>Senator Justin Morrell, Vermont</vt:lpstr>
      <vt:lpstr>PowerPoint Presentation</vt:lpstr>
      <vt:lpstr>The Land Grant College System</vt:lpstr>
      <vt:lpstr>Hatch Act of 1887</vt:lpstr>
      <vt:lpstr>Southwest VA AREC</vt:lpstr>
      <vt:lpstr>Seaman Knapp</vt:lpstr>
      <vt:lpstr>T. O. Sandy &amp; Ella Agnew</vt:lpstr>
      <vt:lpstr>Smith Lever Act 1914</vt:lpstr>
      <vt:lpstr>4-H and Youth Focused Agriculture</vt:lpstr>
      <vt:lpstr>A Couple of Final Quotes</vt:lpstr>
      <vt:lpstr>Identify These People</vt:lpstr>
      <vt:lpstr>Actor Defeats Newton’s Third Law of Thermodynamics</vt:lpstr>
      <vt:lpstr>One Final Thought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Extension Office</dc:title>
  <dc:creator>Overbay, Andrew</dc:creator>
  <cp:lastModifiedBy>Overbay, Andrew</cp:lastModifiedBy>
  <cp:revision>22</cp:revision>
  <dcterms:created xsi:type="dcterms:W3CDTF">2016-09-14T13:08:47Z</dcterms:created>
  <dcterms:modified xsi:type="dcterms:W3CDTF">2016-12-01T18:16:47Z</dcterms:modified>
</cp:coreProperties>
</file>