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57" r:id="rId3"/>
    <p:sldId id="258" r:id="rId4"/>
    <p:sldId id="280" r:id="rId5"/>
    <p:sldId id="260" r:id="rId6"/>
    <p:sldId id="264" r:id="rId7"/>
    <p:sldId id="261" r:id="rId8"/>
    <p:sldId id="262" r:id="rId9"/>
    <p:sldId id="263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87" r:id="rId20"/>
    <p:sldId id="288" r:id="rId21"/>
    <p:sldId id="289" r:id="rId22"/>
    <p:sldId id="283" r:id="rId23"/>
    <p:sldId id="278" r:id="rId24"/>
  </p:sldIdLst>
  <p:sldSz cx="10058400" cy="7772400"/>
  <p:notesSz cx="9296400" cy="7010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>
      <p:cViewPr>
        <p:scale>
          <a:sx n="70" d="100"/>
          <a:sy n="70" d="100"/>
        </p:scale>
        <p:origin x="964" y="6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311832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 lIns="83618" tIns="41810" rIns="83618" bIns="41810"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8794620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 lIns="83618" tIns="41810" rIns="83618" bIns="41810"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42951943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 lIns="83618" tIns="41810" rIns="83618" bIns="41810"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2974650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 lIns="83618" tIns="41810" rIns="83618" bIns="41810"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1777836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 lIns="83618" tIns="41810" rIns="83618" bIns="41810"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6680717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 lIns="83618" tIns="41810" rIns="83618" bIns="41810"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2911732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 lIns="83618" tIns="41810" rIns="83618" bIns="41810"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1423376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 lIns="83618" tIns="41810" rIns="83618" bIns="41810"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6482574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 lIns="83618" tIns="41810" rIns="83618" bIns="41810"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8704126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 lIns="79329" tIns="39664" rIns="79329" bIns="39664"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8244623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 lIns="83618" tIns="41810" rIns="83618" bIns="41810"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6159787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 lIns="83618" tIns="41810" rIns="83618" bIns="41810"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560440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 lIns="83618" tIns="41810" rIns="83618" bIns="41810"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8164730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 lIns="83618" tIns="41810" rIns="83618" bIns="41810"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21548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 lIns="83618" tIns="41810" rIns="83618" bIns="41810"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238382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 lIns="83618" tIns="41810" rIns="83618" bIns="41810"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320697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 lIns="83618" tIns="41810" rIns="83618" bIns="41810"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225282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 lIns="83618" tIns="41810" rIns="83618" bIns="41810"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659097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 lIns="83618" tIns="41810" rIns="83618" bIns="41810"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227175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54380" y="2409444"/>
            <a:ext cx="8549640" cy="163220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08760" y="4352544"/>
            <a:ext cx="7040879" cy="1943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11/7/2022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rgbClr val="491003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600" b="0" i="0">
                <a:solidFill>
                  <a:srgbClr val="993232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11/7/2022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rgbClr val="491003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02920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180457" y="2373050"/>
            <a:ext cx="4041140" cy="46462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rgbClr val="921F07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11/7/2022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rgbClr val="491003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11/7/2022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11/7/2022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58123" y="457201"/>
            <a:ext cx="9144000" cy="365760"/>
          </a:xfrm>
          <a:custGeom>
            <a:avLst/>
            <a:gdLst/>
            <a:ahLst/>
            <a:cxnLst/>
            <a:rect l="l" t="t" r="r" b="b"/>
            <a:pathLst>
              <a:path w="9144000" h="365759">
                <a:moveTo>
                  <a:pt x="0" y="0"/>
                </a:moveTo>
                <a:lnTo>
                  <a:pt x="9144000" y="0"/>
                </a:lnTo>
                <a:lnTo>
                  <a:pt x="9144000" y="365760"/>
                </a:lnTo>
                <a:lnTo>
                  <a:pt x="0" y="365760"/>
                </a:lnTo>
                <a:lnTo>
                  <a:pt x="0" y="0"/>
                </a:lnTo>
                <a:close/>
              </a:path>
            </a:pathLst>
          </a:custGeom>
          <a:solidFill>
            <a:srgbClr val="AB454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30453" y="1294063"/>
            <a:ext cx="8397492" cy="9004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1" i="0">
                <a:solidFill>
                  <a:srgbClr val="491003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02412" y="1914101"/>
            <a:ext cx="9053575" cy="27813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600" b="0" i="0">
                <a:solidFill>
                  <a:srgbClr val="993232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419856" y="7228332"/>
            <a:ext cx="3218687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11/7/2022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242048" y="7228332"/>
            <a:ext cx="2313432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inceton.edu/mcgraw)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25512" y="1429396"/>
            <a:ext cx="7897495" cy="146193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ctr">
              <a:lnSpc>
                <a:spcPts val="5730"/>
              </a:lnSpc>
            </a:pPr>
            <a:r>
              <a:rPr sz="4800" b="1" spc="-105" dirty="0">
                <a:solidFill>
                  <a:srgbClr val="491003"/>
                </a:solidFill>
                <a:latin typeface="Arial"/>
                <a:cs typeface="Arial"/>
              </a:rPr>
              <a:t>20</a:t>
            </a:r>
            <a:r>
              <a:rPr lang="en-US" sz="4800" b="1" spc="-105" dirty="0">
                <a:solidFill>
                  <a:srgbClr val="491003"/>
                </a:solidFill>
                <a:latin typeface="Arial"/>
                <a:cs typeface="Arial"/>
              </a:rPr>
              <a:t>22</a:t>
            </a:r>
            <a:r>
              <a:rPr sz="4800" b="1" spc="-100" dirty="0">
                <a:solidFill>
                  <a:srgbClr val="491003"/>
                </a:solidFill>
                <a:latin typeface="Arial"/>
                <a:cs typeface="Arial"/>
              </a:rPr>
              <a:t>-20</a:t>
            </a:r>
            <a:r>
              <a:rPr lang="en-US" sz="4800" b="1" spc="-105" dirty="0">
                <a:solidFill>
                  <a:srgbClr val="491003"/>
                </a:solidFill>
                <a:latin typeface="Arial"/>
                <a:cs typeface="Arial"/>
              </a:rPr>
              <a:t>23</a:t>
            </a:r>
            <a:r>
              <a:rPr sz="4800" b="1" spc="-380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4800" b="1" spc="-459" dirty="0">
                <a:solidFill>
                  <a:srgbClr val="491003"/>
                </a:solidFill>
                <a:latin typeface="Arial"/>
                <a:cs typeface="Arial"/>
              </a:rPr>
              <a:t>A</a:t>
            </a:r>
            <a:r>
              <a:rPr sz="4800" b="1" spc="-135" dirty="0">
                <a:solidFill>
                  <a:srgbClr val="491003"/>
                </a:solidFill>
                <a:latin typeface="Arial"/>
                <a:cs typeface="Arial"/>
              </a:rPr>
              <a:t>TE</a:t>
            </a:r>
            <a:endParaRPr sz="4800" dirty="0">
              <a:latin typeface="Arial"/>
              <a:cs typeface="Arial"/>
            </a:endParaRPr>
          </a:p>
          <a:p>
            <a:pPr algn="ctr">
              <a:lnSpc>
                <a:spcPts val="5730"/>
              </a:lnSpc>
            </a:pPr>
            <a:r>
              <a:rPr sz="4800" b="1" spc="-490" dirty="0">
                <a:solidFill>
                  <a:srgbClr val="491003"/>
                </a:solidFill>
                <a:latin typeface="Arial"/>
                <a:cs typeface="Arial"/>
              </a:rPr>
              <a:t>T</a:t>
            </a:r>
            <a:r>
              <a:rPr sz="4800" b="1" spc="-100" dirty="0">
                <a:solidFill>
                  <a:srgbClr val="491003"/>
                </a:solidFill>
                <a:latin typeface="Arial"/>
                <a:cs typeface="Arial"/>
              </a:rPr>
              <a:t>eac</a:t>
            </a:r>
            <a:r>
              <a:rPr sz="4800" b="1" spc="-130" dirty="0">
                <a:solidFill>
                  <a:srgbClr val="491003"/>
                </a:solidFill>
                <a:latin typeface="Arial"/>
                <a:cs typeface="Arial"/>
              </a:rPr>
              <a:t>hin</a:t>
            </a:r>
            <a:r>
              <a:rPr sz="4800" b="1" spc="-30" dirty="0">
                <a:solidFill>
                  <a:srgbClr val="491003"/>
                </a:solidFill>
                <a:latin typeface="Arial"/>
                <a:cs typeface="Arial"/>
              </a:rPr>
              <a:t>g</a:t>
            </a:r>
            <a:r>
              <a:rPr sz="4800" b="1" spc="-204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4800" b="1" spc="-100" dirty="0">
                <a:solidFill>
                  <a:srgbClr val="491003"/>
                </a:solidFill>
                <a:latin typeface="Arial"/>
                <a:cs typeface="Arial"/>
              </a:rPr>
              <a:t>D</a:t>
            </a:r>
            <a:r>
              <a:rPr sz="4800" b="1" spc="-135" dirty="0">
                <a:solidFill>
                  <a:srgbClr val="491003"/>
                </a:solidFill>
                <a:latin typeface="Arial"/>
                <a:cs typeface="Arial"/>
              </a:rPr>
              <a:t>o</a:t>
            </a:r>
            <a:r>
              <a:rPr sz="4800" b="1" spc="-100" dirty="0">
                <a:solidFill>
                  <a:srgbClr val="491003"/>
                </a:solidFill>
                <a:latin typeface="Arial"/>
                <a:cs typeface="Arial"/>
              </a:rPr>
              <a:t>ss</a:t>
            </a:r>
            <a:r>
              <a:rPr sz="4800" b="1" spc="-120" dirty="0">
                <a:solidFill>
                  <a:srgbClr val="491003"/>
                </a:solidFill>
                <a:latin typeface="Arial"/>
                <a:cs typeface="Arial"/>
              </a:rPr>
              <a:t>i</a:t>
            </a:r>
            <a:r>
              <a:rPr sz="4800" b="1" spc="-100" dirty="0">
                <a:solidFill>
                  <a:srgbClr val="491003"/>
                </a:solidFill>
                <a:latin typeface="Arial"/>
                <a:cs typeface="Arial"/>
              </a:rPr>
              <a:t>e</a:t>
            </a:r>
            <a:r>
              <a:rPr sz="4800" b="1" dirty="0">
                <a:solidFill>
                  <a:srgbClr val="491003"/>
                </a:solidFill>
                <a:latin typeface="Arial"/>
                <a:cs typeface="Arial"/>
              </a:rPr>
              <a:t>r</a:t>
            </a:r>
            <a:r>
              <a:rPr sz="4800" b="1" spc="-200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4800" b="1" spc="-240" dirty="0">
                <a:solidFill>
                  <a:srgbClr val="491003"/>
                </a:solidFill>
                <a:latin typeface="Arial"/>
                <a:cs typeface="Arial"/>
              </a:rPr>
              <a:t>W</a:t>
            </a:r>
            <a:r>
              <a:rPr sz="4800" b="1" spc="-135" dirty="0">
                <a:solidFill>
                  <a:srgbClr val="491003"/>
                </a:solidFill>
                <a:latin typeface="Arial"/>
                <a:cs typeface="Arial"/>
              </a:rPr>
              <a:t>o</a:t>
            </a:r>
            <a:r>
              <a:rPr sz="4800" b="1" spc="-100" dirty="0">
                <a:solidFill>
                  <a:srgbClr val="491003"/>
                </a:solidFill>
                <a:latin typeface="Arial"/>
                <a:cs typeface="Arial"/>
              </a:rPr>
              <a:t>rks</a:t>
            </a:r>
            <a:r>
              <a:rPr sz="4800" b="1" spc="-135" dirty="0">
                <a:solidFill>
                  <a:srgbClr val="491003"/>
                </a:solidFill>
                <a:latin typeface="Arial"/>
                <a:cs typeface="Arial"/>
              </a:rPr>
              <a:t>ho</a:t>
            </a:r>
            <a:r>
              <a:rPr sz="4800" b="1" spc="-30" dirty="0">
                <a:solidFill>
                  <a:srgbClr val="491003"/>
                </a:solidFill>
                <a:latin typeface="Arial"/>
                <a:cs typeface="Arial"/>
              </a:rPr>
              <a:t>p</a:t>
            </a:r>
            <a:endParaRPr sz="4800" dirty="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3336581" y="3356254"/>
            <a:ext cx="3409972" cy="33727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00175" y="1033219"/>
            <a:ext cx="8233409" cy="551779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800" b="1" spc="-10" dirty="0">
                <a:latin typeface="Calibri"/>
                <a:cs typeface="Calibri"/>
              </a:rPr>
              <a:t>SEC</a:t>
            </a:r>
            <a:r>
              <a:rPr sz="2800" b="1" spc="-15" dirty="0">
                <a:latin typeface="Calibri"/>
                <a:cs typeface="Calibri"/>
              </a:rPr>
              <a:t>TION</a:t>
            </a:r>
            <a:r>
              <a:rPr sz="2800" spc="-45" dirty="0">
                <a:latin typeface="Times New Roman"/>
                <a:cs typeface="Times New Roman"/>
              </a:rPr>
              <a:t> </a:t>
            </a:r>
            <a:r>
              <a:rPr sz="2800" b="1" spc="-15" dirty="0">
                <a:latin typeface="Calibri"/>
                <a:cs typeface="Calibri"/>
              </a:rPr>
              <a:t>2</a:t>
            </a:r>
            <a:r>
              <a:rPr sz="2800" b="1" spc="-5" dirty="0">
                <a:latin typeface="Calibri"/>
                <a:cs typeface="Calibri"/>
              </a:rPr>
              <a:t>.</a:t>
            </a:r>
            <a:r>
              <a:rPr sz="2800" b="1" dirty="0">
                <a:latin typeface="Calibri"/>
                <a:cs typeface="Calibri"/>
              </a:rPr>
              <a:t> </a:t>
            </a:r>
            <a:r>
              <a:rPr sz="2800" b="1" spc="-5" dirty="0">
                <a:latin typeface="Calibri"/>
                <a:cs typeface="Calibri"/>
              </a:rPr>
              <a:t> </a:t>
            </a:r>
            <a:r>
              <a:rPr sz="2800" b="1" spc="-10" dirty="0">
                <a:latin typeface="Calibri"/>
                <a:cs typeface="Calibri"/>
              </a:rPr>
              <a:t>Nomination</a:t>
            </a:r>
            <a:r>
              <a:rPr sz="2800" b="1" spc="-5" dirty="0">
                <a:latin typeface="Calibri"/>
                <a:cs typeface="Calibri"/>
              </a:rPr>
              <a:t> L</a:t>
            </a:r>
            <a:r>
              <a:rPr sz="2800" b="1" dirty="0">
                <a:latin typeface="Calibri"/>
                <a:cs typeface="Calibri"/>
              </a:rPr>
              <a:t>e</a:t>
            </a:r>
            <a:r>
              <a:rPr sz="2800" b="1" spc="-10" dirty="0">
                <a:latin typeface="Calibri"/>
                <a:cs typeface="Calibri"/>
              </a:rPr>
              <a:t>tte</a:t>
            </a:r>
            <a:r>
              <a:rPr sz="2800" b="1" dirty="0">
                <a:latin typeface="Calibri"/>
                <a:cs typeface="Calibri"/>
              </a:rPr>
              <a:t>r</a:t>
            </a:r>
            <a:r>
              <a:rPr sz="2800" b="1" spc="-5" dirty="0">
                <a:latin typeface="Calibri"/>
                <a:cs typeface="Calibri"/>
              </a:rPr>
              <a:t> </a:t>
            </a:r>
            <a:r>
              <a:rPr sz="2800" b="1" spc="-10" dirty="0">
                <a:latin typeface="Calibri"/>
                <a:cs typeface="Calibri"/>
              </a:rPr>
              <a:t>(</a:t>
            </a:r>
            <a:r>
              <a:rPr lang="en-US" sz="2800" b="1" spc="-10" dirty="0">
                <a:latin typeface="Calibri"/>
                <a:cs typeface="Calibri"/>
              </a:rPr>
              <a:t>2</a:t>
            </a:r>
            <a:r>
              <a:rPr sz="2800" b="1" dirty="0">
                <a:latin typeface="Calibri"/>
                <a:cs typeface="Calibri"/>
              </a:rPr>
              <a:t> </a:t>
            </a:r>
            <a:r>
              <a:rPr sz="2800" b="1" spc="-10" dirty="0">
                <a:latin typeface="Calibri"/>
                <a:cs typeface="Calibri"/>
              </a:rPr>
              <a:t>pag</a:t>
            </a:r>
            <a:r>
              <a:rPr sz="2800" b="1" spc="-15" dirty="0">
                <a:latin typeface="Calibri"/>
                <a:cs typeface="Calibri"/>
              </a:rPr>
              <a:t>es).</a:t>
            </a:r>
            <a:r>
              <a:rPr lang="en-US" sz="2800" b="1" spc="-15" dirty="0">
                <a:latin typeface="Calibri"/>
                <a:cs typeface="Calibri"/>
              </a:rPr>
              <a:t>  </a:t>
            </a:r>
          </a:p>
          <a:p>
            <a:pPr marL="12700"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2400" spc="-10" dirty="0">
                <a:latin typeface="Calibri"/>
                <a:cs typeface="Calibri"/>
              </a:rPr>
              <a:t>Key</a:t>
            </a:r>
            <a:r>
              <a:rPr sz="2400" spc="-5" dirty="0">
                <a:latin typeface="Calibri"/>
                <a:cs typeface="Calibri"/>
              </a:rPr>
              <a:t> </a:t>
            </a:r>
            <a:r>
              <a:rPr sz="2400" spc="-15" dirty="0">
                <a:latin typeface="Calibri"/>
                <a:cs typeface="Calibri"/>
              </a:rPr>
              <a:t>par</a:t>
            </a:r>
            <a:r>
              <a:rPr sz="2400" spc="-10" dirty="0">
                <a:latin typeface="Calibri"/>
                <a:cs typeface="Calibri"/>
              </a:rPr>
              <a:t>t</a:t>
            </a:r>
            <a:r>
              <a:rPr sz="240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o</a:t>
            </a:r>
            <a:r>
              <a:rPr sz="2400" dirty="0">
                <a:latin typeface="Calibri"/>
                <a:cs typeface="Calibri"/>
              </a:rPr>
              <a:t>f </a:t>
            </a:r>
            <a:r>
              <a:rPr sz="2400" spc="-5" dirty="0">
                <a:latin typeface="Calibri"/>
                <a:cs typeface="Calibri"/>
              </a:rPr>
              <a:t>nominatio</a:t>
            </a:r>
            <a:r>
              <a:rPr sz="2400" dirty="0">
                <a:latin typeface="Calibri"/>
                <a:cs typeface="Calibri"/>
              </a:rPr>
              <a:t>n</a:t>
            </a:r>
            <a:r>
              <a:rPr sz="2400" spc="5" dirty="0">
                <a:latin typeface="Calibri"/>
                <a:cs typeface="Calibri"/>
              </a:rPr>
              <a:t> </a:t>
            </a:r>
            <a:r>
              <a:rPr sz="2400" spc="-15" dirty="0">
                <a:latin typeface="Calibri"/>
                <a:cs typeface="Calibri"/>
              </a:rPr>
              <a:t>packet:</a:t>
            </a:r>
            <a:endParaRPr sz="2400" dirty="0">
              <a:latin typeface="Calibri"/>
              <a:cs typeface="Calibri"/>
            </a:endParaRPr>
          </a:p>
          <a:p>
            <a:pPr marL="469900" indent="-228600">
              <a:lnSpc>
                <a:spcPct val="100000"/>
              </a:lnSpc>
              <a:spcBef>
                <a:spcPts val="145"/>
              </a:spcBef>
              <a:buFont typeface="Symbol"/>
              <a:buChar char=""/>
              <a:tabLst>
                <a:tab pos="469900" algn="l"/>
              </a:tabLst>
            </a:pPr>
            <a:r>
              <a:rPr sz="2400" spc="-5" dirty="0">
                <a:latin typeface="Calibri"/>
                <a:cs typeface="Calibri"/>
              </a:rPr>
              <a:t>Chanc</a:t>
            </a:r>
            <a:r>
              <a:rPr sz="2400" dirty="0">
                <a:latin typeface="Calibri"/>
                <a:cs typeface="Calibri"/>
              </a:rPr>
              <a:t>e to</a:t>
            </a:r>
            <a:r>
              <a:rPr sz="2400" spc="-5" dirty="0">
                <a:latin typeface="Calibri"/>
                <a:cs typeface="Calibri"/>
              </a:rPr>
              <a:t> </a:t>
            </a:r>
            <a:r>
              <a:rPr sz="2400" b="1" dirty="0">
                <a:latin typeface="Calibri"/>
                <a:cs typeface="Calibri"/>
              </a:rPr>
              <a:t>te</a:t>
            </a:r>
            <a:r>
              <a:rPr sz="2400" b="1" spc="-5" dirty="0">
                <a:latin typeface="Calibri"/>
                <a:cs typeface="Calibri"/>
              </a:rPr>
              <a:t>ll </a:t>
            </a:r>
            <a:r>
              <a:rPr sz="2400" b="1" spc="-10" dirty="0">
                <a:latin typeface="Calibri"/>
                <a:cs typeface="Calibri"/>
              </a:rPr>
              <a:t>the</a:t>
            </a:r>
            <a:r>
              <a:rPr sz="2400" b="1" dirty="0">
                <a:latin typeface="Calibri"/>
                <a:cs typeface="Calibri"/>
              </a:rPr>
              <a:t> </a:t>
            </a:r>
            <a:r>
              <a:rPr sz="2400" b="1" spc="-15" dirty="0">
                <a:latin typeface="Calibri"/>
                <a:cs typeface="Calibri"/>
              </a:rPr>
              <a:t>sto</a:t>
            </a:r>
            <a:r>
              <a:rPr sz="2400" b="1" spc="-10" dirty="0">
                <a:latin typeface="Calibri"/>
                <a:cs typeface="Calibri"/>
              </a:rPr>
              <a:t>ry</a:t>
            </a:r>
            <a:r>
              <a:rPr sz="2400" b="1" spc="-5" dirty="0">
                <a:latin typeface="Calibri"/>
                <a:cs typeface="Calibri"/>
              </a:rPr>
              <a:t> </a:t>
            </a:r>
            <a:r>
              <a:rPr sz="2400" b="1" dirty="0">
                <a:latin typeface="Calibri"/>
                <a:cs typeface="Calibri"/>
              </a:rPr>
              <a:t>of </a:t>
            </a:r>
            <a:r>
              <a:rPr sz="2400" b="1" spc="-10" dirty="0">
                <a:latin typeface="Calibri"/>
                <a:cs typeface="Calibri"/>
              </a:rPr>
              <a:t>nomine</a:t>
            </a:r>
            <a:r>
              <a:rPr sz="2400" b="1" dirty="0">
                <a:latin typeface="Calibri"/>
                <a:cs typeface="Calibri"/>
              </a:rPr>
              <a:t>e</a:t>
            </a:r>
            <a:r>
              <a:rPr sz="2400" b="1" spc="-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and</a:t>
            </a:r>
            <a:r>
              <a:rPr sz="2400" spc="-5" dirty="0">
                <a:latin typeface="Calibri"/>
                <a:cs typeface="Calibri"/>
              </a:rPr>
              <a:t> </a:t>
            </a:r>
            <a:r>
              <a:rPr sz="2400" spc="-15" dirty="0">
                <a:latin typeface="Calibri"/>
                <a:cs typeface="Calibri"/>
              </a:rPr>
              <a:t>why</a:t>
            </a:r>
            <a:r>
              <a:rPr sz="2400" spc="-5" dirty="0">
                <a:latin typeface="Calibri"/>
                <a:cs typeface="Calibri"/>
              </a:rPr>
              <a:t> </a:t>
            </a:r>
            <a:r>
              <a:rPr sz="2400" spc="-15" dirty="0">
                <a:latin typeface="Calibri"/>
                <a:cs typeface="Calibri"/>
              </a:rPr>
              <a:t>deservin</a:t>
            </a:r>
            <a:r>
              <a:rPr sz="2400" spc="-10" dirty="0">
                <a:latin typeface="Calibri"/>
                <a:cs typeface="Calibri"/>
              </a:rPr>
              <a:t>g</a:t>
            </a:r>
            <a:r>
              <a:rPr sz="2400" spc="1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o</a:t>
            </a:r>
            <a:r>
              <a:rPr sz="2400" dirty="0">
                <a:latin typeface="Calibri"/>
                <a:cs typeface="Calibri"/>
              </a:rPr>
              <a:t>f </a:t>
            </a:r>
            <a:r>
              <a:rPr sz="2400" spc="-10" dirty="0">
                <a:latin typeface="Calibri"/>
                <a:cs typeface="Calibri"/>
              </a:rPr>
              <a:t>recogni</a:t>
            </a:r>
            <a:r>
              <a:rPr sz="2400" dirty="0">
                <a:latin typeface="Calibri"/>
                <a:cs typeface="Calibri"/>
              </a:rPr>
              <a:t>tion</a:t>
            </a:r>
          </a:p>
          <a:p>
            <a:pPr marL="469900" indent="-228600">
              <a:lnSpc>
                <a:spcPct val="100000"/>
              </a:lnSpc>
              <a:spcBef>
                <a:spcPts val="120"/>
              </a:spcBef>
              <a:buFont typeface="Symbol"/>
              <a:buChar char=""/>
              <a:tabLst>
                <a:tab pos="469900" algn="l"/>
              </a:tabLst>
            </a:pPr>
            <a:r>
              <a:rPr sz="2400" spc="-5" dirty="0">
                <a:latin typeface="Calibri"/>
                <a:cs typeface="Calibri"/>
              </a:rPr>
              <a:t>Thin</a:t>
            </a:r>
            <a:r>
              <a:rPr sz="2400" dirty="0">
                <a:latin typeface="Calibri"/>
                <a:cs typeface="Calibri"/>
              </a:rPr>
              <a:t>k </a:t>
            </a:r>
            <a:r>
              <a:rPr sz="2400" spc="-5" dirty="0">
                <a:latin typeface="Calibri"/>
                <a:cs typeface="Calibri"/>
              </a:rPr>
              <a:t>o</a:t>
            </a:r>
            <a:r>
              <a:rPr sz="2400" dirty="0">
                <a:latin typeface="Calibri"/>
                <a:cs typeface="Calibri"/>
              </a:rPr>
              <a:t>f </a:t>
            </a:r>
            <a:r>
              <a:rPr sz="2400" spc="-5" dirty="0">
                <a:latin typeface="Calibri"/>
                <a:cs typeface="Calibri"/>
              </a:rPr>
              <a:t>i</a:t>
            </a:r>
            <a:r>
              <a:rPr sz="2400" dirty="0">
                <a:latin typeface="Calibri"/>
                <a:cs typeface="Calibri"/>
              </a:rPr>
              <a:t>t as</a:t>
            </a:r>
            <a:r>
              <a:rPr sz="2400" spc="-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a </a:t>
            </a:r>
            <a:r>
              <a:rPr sz="2400" b="1" dirty="0">
                <a:latin typeface="Calibri"/>
                <a:cs typeface="Calibri"/>
              </a:rPr>
              <a:t>r</a:t>
            </a:r>
            <a:r>
              <a:rPr sz="2400" b="1" spc="-5" dirty="0">
                <a:latin typeface="Calibri"/>
                <a:cs typeface="Calibri"/>
              </a:rPr>
              <a:t>o</a:t>
            </a:r>
            <a:r>
              <a:rPr sz="2400" b="1" spc="-15" dirty="0">
                <a:latin typeface="Calibri"/>
                <a:cs typeface="Calibri"/>
              </a:rPr>
              <a:t>ad</a:t>
            </a:r>
            <a:r>
              <a:rPr sz="2400" b="1" dirty="0">
                <a:latin typeface="Calibri"/>
                <a:cs typeface="Calibri"/>
              </a:rPr>
              <a:t>m</a:t>
            </a:r>
            <a:r>
              <a:rPr sz="2400" b="1" spc="-5" dirty="0">
                <a:latin typeface="Calibri"/>
                <a:cs typeface="Calibri"/>
              </a:rPr>
              <a:t>a</a:t>
            </a:r>
            <a:r>
              <a:rPr sz="2400" b="1" spc="-10" dirty="0">
                <a:latin typeface="Calibri"/>
                <a:cs typeface="Calibri"/>
              </a:rPr>
              <a:t>p</a:t>
            </a:r>
            <a:r>
              <a:rPr sz="2400" b="1" dirty="0">
                <a:latin typeface="Calibri"/>
                <a:cs typeface="Calibri"/>
              </a:rPr>
              <a:t> for </a:t>
            </a:r>
            <a:r>
              <a:rPr sz="2400" b="1" spc="-15" dirty="0">
                <a:latin typeface="Calibri"/>
                <a:cs typeface="Calibri"/>
              </a:rPr>
              <a:t>th</a:t>
            </a:r>
            <a:r>
              <a:rPr sz="2400" b="1" dirty="0">
                <a:latin typeface="Calibri"/>
                <a:cs typeface="Calibri"/>
              </a:rPr>
              <a:t>e </a:t>
            </a:r>
            <a:r>
              <a:rPr lang="en-US" sz="2400" b="1" dirty="0">
                <a:latin typeface="Calibri"/>
                <a:cs typeface="Calibri"/>
              </a:rPr>
              <a:t>rest of the </a:t>
            </a:r>
            <a:r>
              <a:rPr sz="2400" b="1" spc="-15" dirty="0">
                <a:latin typeface="Calibri"/>
                <a:cs typeface="Calibri"/>
              </a:rPr>
              <a:t>doss</a:t>
            </a:r>
            <a:r>
              <a:rPr sz="2400" b="1" spc="-10" dirty="0">
                <a:latin typeface="Calibri"/>
                <a:cs typeface="Calibri"/>
              </a:rPr>
              <a:t>i</a:t>
            </a:r>
            <a:r>
              <a:rPr sz="2400" b="1" dirty="0">
                <a:latin typeface="Calibri"/>
                <a:cs typeface="Calibri"/>
              </a:rPr>
              <a:t>er </a:t>
            </a:r>
            <a:r>
              <a:rPr sz="2400" dirty="0">
                <a:latin typeface="Calibri"/>
                <a:cs typeface="Calibri"/>
              </a:rPr>
              <a:t>that</a:t>
            </a:r>
            <a:r>
              <a:rPr sz="2400" spc="-5" dirty="0">
                <a:latin typeface="Calibri"/>
                <a:cs typeface="Calibri"/>
              </a:rPr>
              <a:t> follows</a:t>
            </a:r>
            <a:r>
              <a:rPr sz="2400" dirty="0">
                <a:latin typeface="Calibri"/>
                <a:cs typeface="Calibri"/>
              </a:rPr>
              <a:t>: </a:t>
            </a:r>
            <a:r>
              <a:rPr sz="2400" spc="-5" dirty="0">
                <a:latin typeface="Calibri"/>
                <a:cs typeface="Calibri"/>
              </a:rPr>
              <a:t>highligh</a:t>
            </a:r>
            <a:r>
              <a:rPr sz="2400" dirty="0">
                <a:latin typeface="Calibri"/>
                <a:cs typeface="Calibri"/>
              </a:rPr>
              <a:t>t</a:t>
            </a:r>
            <a:r>
              <a:rPr sz="2400" spc="5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key</a:t>
            </a:r>
            <a:r>
              <a:rPr sz="2400" spc="-5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themes</a:t>
            </a:r>
            <a:endParaRPr sz="2400" dirty="0">
              <a:latin typeface="Calibri"/>
              <a:cs typeface="Calibri"/>
            </a:endParaRPr>
          </a:p>
          <a:p>
            <a:pPr marL="469900" marR="537845" indent="-228600">
              <a:lnSpc>
                <a:spcPct val="101099"/>
              </a:lnSpc>
              <a:spcBef>
                <a:spcPts val="120"/>
              </a:spcBef>
              <a:buFont typeface="Symbol"/>
              <a:buChar char=""/>
              <a:tabLst>
                <a:tab pos="469900" algn="l"/>
              </a:tabLst>
            </a:pPr>
            <a:r>
              <a:rPr sz="2400" spc="-10" dirty="0">
                <a:latin typeface="Calibri"/>
                <a:cs typeface="Calibri"/>
              </a:rPr>
              <a:t>Best</a:t>
            </a:r>
            <a:r>
              <a:rPr sz="240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nominatio</a:t>
            </a:r>
            <a:r>
              <a:rPr sz="2400" dirty="0">
                <a:latin typeface="Calibri"/>
                <a:cs typeface="Calibri"/>
              </a:rPr>
              <a:t>n</a:t>
            </a:r>
            <a:r>
              <a:rPr sz="2400" spc="5" dirty="0">
                <a:latin typeface="Calibri"/>
                <a:cs typeface="Calibri"/>
              </a:rPr>
              <a:t> </a:t>
            </a:r>
            <a:r>
              <a:rPr sz="2400" spc="-15" dirty="0">
                <a:latin typeface="Calibri"/>
                <a:cs typeface="Calibri"/>
              </a:rPr>
              <a:t>letter</a:t>
            </a:r>
            <a:r>
              <a:rPr sz="2400" spc="-10" dirty="0">
                <a:latin typeface="Calibri"/>
                <a:cs typeface="Calibri"/>
              </a:rPr>
              <a:t>s</a:t>
            </a:r>
            <a:r>
              <a:rPr sz="2400" spc="1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tie</a:t>
            </a:r>
            <a:r>
              <a:rPr sz="2400" spc="-5" dirty="0">
                <a:latin typeface="Calibri"/>
                <a:cs typeface="Calibri"/>
              </a:rPr>
              <a:t> u</a:t>
            </a:r>
            <a:r>
              <a:rPr sz="2400" dirty="0">
                <a:latin typeface="Calibri"/>
                <a:cs typeface="Calibri"/>
              </a:rPr>
              <a:t>p </a:t>
            </a:r>
            <a:r>
              <a:rPr sz="2400" spc="-5" dirty="0">
                <a:latin typeface="Calibri"/>
                <a:cs typeface="Calibri"/>
              </a:rPr>
              <a:t>dossie</a:t>
            </a:r>
            <a:r>
              <a:rPr sz="2400" dirty="0">
                <a:latin typeface="Calibri"/>
                <a:cs typeface="Calibri"/>
              </a:rPr>
              <a:t>r</a:t>
            </a:r>
            <a:r>
              <a:rPr sz="2400" spc="5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i</a:t>
            </a:r>
            <a:r>
              <a:rPr sz="2400" dirty="0">
                <a:latin typeface="Calibri"/>
                <a:cs typeface="Calibri"/>
              </a:rPr>
              <a:t>n a </a:t>
            </a:r>
            <a:r>
              <a:rPr sz="2400" b="1" dirty="0">
                <a:latin typeface="Calibri"/>
                <a:cs typeface="Calibri"/>
              </a:rPr>
              <a:t>nice</a:t>
            </a:r>
            <a:r>
              <a:rPr sz="2400" b="1" spc="-5" dirty="0">
                <a:latin typeface="Calibri"/>
                <a:cs typeface="Calibri"/>
              </a:rPr>
              <a:t> </a:t>
            </a:r>
            <a:r>
              <a:rPr sz="2400" b="1" spc="-10" dirty="0">
                <a:latin typeface="Calibri"/>
                <a:cs typeface="Calibri"/>
              </a:rPr>
              <a:t>neat</a:t>
            </a:r>
            <a:r>
              <a:rPr sz="2400" b="1" spc="-5" dirty="0">
                <a:latin typeface="Calibri"/>
                <a:cs typeface="Calibri"/>
              </a:rPr>
              <a:t> </a:t>
            </a:r>
            <a:r>
              <a:rPr sz="2400" b="1" spc="-10" dirty="0">
                <a:latin typeface="Calibri"/>
                <a:cs typeface="Calibri"/>
              </a:rPr>
              <a:t>packag</a:t>
            </a:r>
            <a:r>
              <a:rPr sz="2400" b="1" spc="-15" dirty="0">
                <a:latin typeface="Calibri"/>
                <a:cs typeface="Calibri"/>
              </a:rPr>
              <a:t>e</a:t>
            </a:r>
            <a:r>
              <a:rPr sz="2400" b="1" spc="-5" dirty="0">
                <a:latin typeface="Calibri"/>
                <a:cs typeface="Calibri"/>
              </a:rPr>
              <a:t>: </a:t>
            </a:r>
            <a:r>
              <a:rPr sz="2400" spc="-5" dirty="0">
                <a:latin typeface="Calibri"/>
                <a:cs typeface="Calibri"/>
              </a:rPr>
              <a:t>lin</a:t>
            </a:r>
            <a:r>
              <a:rPr sz="2400" dirty="0">
                <a:latin typeface="Calibri"/>
                <a:cs typeface="Calibri"/>
              </a:rPr>
              <a:t>e </a:t>
            </a:r>
            <a:r>
              <a:rPr sz="2400" spc="-5" dirty="0">
                <a:latin typeface="Calibri"/>
                <a:cs typeface="Calibri"/>
              </a:rPr>
              <a:t>u</a:t>
            </a:r>
            <a:r>
              <a:rPr sz="2400" dirty="0">
                <a:latin typeface="Calibri"/>
                <a:cs typeface="Calibri"/>
              </a:rPr>
              <a:t>p teaching </a:t>
            </a:r>
            <a:r>
              <a:rPr sz="2400" spc="-5" dirty="0">
                <a:latin typeface="Calibri"/>
                <a:cs typeface="Calibri"/>
              </a:rPr>
              <a:t>philosophy</a:t>
            </a:r>
            <a:r>
              <a:rPr sz="2400" dirty="0">
                <a:latin typeface="Calibri"/>
                <a:cs typeface="Calibri"/>
              </a:rPr>
              <a:t>, </a:t>
            </a:r>
            <a:r>
              <a:rPr sz="2400" spc="-10" dirty="0">
                <a:latin typeface="Calibri"/>
                <a:cs typeface="Calibri"/>
              </a:rPr>
              <a:t>record </a:t>
            </a:r>
            <a:r>
              <a:rPr sz="2400" spc="-5" dirty="0">
                <a:latin typeface="Calibri"/>
                <a:cs typeface="Calibri"/>
              </a:rPr>
              <a:t>o</a:t>
            </a:r>
            <a:r>
              <a:rPr sz="2400" dirty="0">
                <a:latin typeface="Calibri"/>
                <a:cs typeface="Calibri"/>
              </a:rPr>
              <a:t>f </a:t>
            </a:r>
            <a:r>
              <a:rPr sz="2400" spc="-5" dirty="0">
                <a:latin typeface="Calibri"/>
                <a:cs typeface="Calibri"/>
              </a:rPr>
              <a:t>specifi</a:t>
            </a:r>
            <a:r>
              <a:rPr sz="2400" dirty="0">
                <a:latin typeface="Calibri"/>
                <a:cs typeface="Calibri"/>
              </a:rPr>
              <a:t>c </a:t>
            </a:r>
            <a:r>
              <a:rPr sz="2400" spc="-10" dirty="0">
                <a:latin typeface="Calibri"/>
                <a:cs typeface="Calibri"/>
              </a:rPr>
              <a:t>achievements,</a:t>
            </a:r>
            <a:r>
              <a:rPr sz="2400" dirty="0">
                <a:latin typeface="Calibri"/>
                <a:cs typeface="Calibri"/>
              </a:rPr>
              <a:t> </a:t>
            </a:r>
            <a:r>
              <a:rPr sz="2400" spc="-15" dirty="0">
                <a:latin typeface="Calibri"/>
                <a:cs typeface="Calibri"/>
              </a:rPr>
              <a:t>pee</a:t>
            </a:r>
            <a:r>
              <a:rPr sz="2400" spc="-10" dirty="0">
                <a:latin typeface="Calibri"/>
                <a:cs typeface="Calibri"/>
              </a:rPr>
              <a:t>r</a:t>
            </a:r>
            <a:r>
              <a:rPr sz="2400" spc="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and</a:t>
            </a:r>
            <a:r>
              <a:rPr sz="2400" spc="-5" dirty="0">
                <a:latin typeface="Calibri"/>
                <a:cs typeface="Calibri"/>
              </a:rPr>
              <a:t> studen</a:t>
            </a:r>
            <a:r>
              <a:rPr sz="2400" dirty="0">
                <a:latin typeface="Calibri"/>
                <a:cs typeface="Calibri"/>
              </a:rPr>
              <a:t>t </a:t>
            </a:r>
            <a:r>
              <a:rPr sz="2400" spc="-15" dirty="0">
                <a:latin typeface="Calibri"/>
                <a:cs typeface="Calibri"/>
              </a:rPr>
              <a:t>letters</a:t>
            </a:r>
            <a:endParaRPr sz="2400" dirty="0">
              <a:latin typeface="Calibri"/>
              <a:cs typeface="Calibri"/>
            </a:endParaRPr>
          </a:p>
          <a:p>
            <a:pPr marL="469900" indent="-228600">
              <a:lnSpc>
                <a:spcPct val="100000"/>
              </a:lnSpc>
              <a:spcBef>
                <a:spcPts val="145"/>
              </a:spcBef>
              <a:buFont typeface="Symbol"/>
              <a:buChar char=""/>
              <a:tabLst>
                <a:tab pos="469900" algn="l"/>
              </a:tabLst>
            </a:pPr>
            <a:r>
              <a:rPr sz="2400" b="1" spc="-5" dirty="0">
                <a:latin typeface="Calibri"/>
                <a:cs typeface="Calibri"/>
              </a:rPr>
              <a:t>Tak</a:t>
            </a:r>
            <a:r>
              <a:rPr sz="2400" b="1" dirty="0">
                <a:latin typeface="Calibri"/>
                <a:cs typeface="Calibri"/>
              </a:rPr>
              <a:t>e time</a:t>
            </a:r>
            <a:r>
              <a:rPr sz="2400" b="1" spc="-5" dirty="0">
                <a:latin typeface="Calibri"/>
                <a:cs typeface="Calibri"/>
              </a:rPr>
              <a:t> </a:t>
            </a:r>
            <a:r>
              <a:rPr sz="2400" b="1" spc="-10" dirty="0">
                <a:latin typeface="Calibri"/>
                <a:cs typeface="Calibri"/>
              </a:rPr>
              <a:t>to</a:t>
            </a:r>
            <a:r>
              <a:rPr sz="2400" b="1" dirty="0">
                <a:latin typeface="Calibri"/>
                <a:cs typeface="Calibri"/>
              </a:rPr>
              <a:t> </a:t>
            </a:r>
            <a:r>
              <a:rPr sz="2400" b="1" spc="-10" dirty="0">
                <a:latin typeface="Calibri"/>
                <a:cs typeface="Calibri"/>
              </a:rPr>
              <a:t>do</a:t>
            </a:r>
            <a:r>
              <a:rPr sz="2400" b="1" dirty="0">
                <a:latin typeface="Calibri"/>
                <a:cs typeface="Calibri"/>
              </a:rPr>
              <a:t> </a:t>
            </a:r>
            <a:r>
              <a:rPr sz="2400" b="1" spc="-10" dirty="0">
                <a:latin typeface="Calibri"/>
                <a:cs typeface="Calibri"/>
              </a:rPr>
              <a:t>it</a:t>
            </a:r>
            <a:r>
              <a:rPr sz="2400" b="1" spc="-5" dirty="0">
                <a:latin typeface="Calibri"/>
                <a:cs typeface="Calibri"/>
              </a:rPr>
              <a:t> </a:t>
            </a:r>
            <a:r>
              <a:rPr sz="2400" b="1" spc="-15" dirty="0">
                <a:latin typeface="Calibri"/>
                <a:cs typeface="Calibri"/>
              </a:rPr>
              <a:t>well</a:t>
            </a:r>
            <a:r>
              <a:rPr sz="2400" b="1" spc="-5" dirty="0">
                <a:latin typeface="Calibri"/>
                <a:cs typeface="Calibri"/>
              </a:rPr>
              <a:t>: </a:t>
            </a:r>
            <a:r>
              <a:rPr sz="2400" spc="-5" dirty="0">
                <a:latin typeface="Calibri"/>
                <a:cs typeface="Calibri"/>
              </a:rPr>
              <a:t>shoul</a:t>
            </a:r>
            <a:r>
              <a:rPr sz="2400" dirty="0">
                <a:latin typeface="Calibri"/>
                <a:cs typeface="Calibri"/>
              </a:rPr>
              <a:t>d</a:t>
            </a:r>
            <a:r>
              <a:rPr sz="2400" spc="-5" dirty="0">
                <a:latin typeface="Calibri"/>
                <a:cs typeface="Calibri"/>
              </a:rPr>
              <a:t> no</a:t>
            </a:r>
            <a:r>
              <a:rPr sz="2400" dirty="0">
                <a:latin typeface="Calibri"/>
                <a:cs typeface="Calibri"/>
              </a:rPr>
              <a:t>t </a:t>
            </a:r>
            <a:r>
              <a:rPr sz="2400" spc="-15" dirty="0">
                <a:latin typeface="Calibri"/>
                <a:cs typeface="Calibri"/>
              </a:rPr>
              <a:t>b</a:t>
            </a:r>
            <a:r>
              <a:rPr sz="2400" spc="-10" dirty="0">
                <a:latin typeface="Calibri"/>
                <a:cs typeface="Calibri"/>
              </a:rPr>
              <a:t>e</a:t>
            </a:r>
            <a:r>
              <a:rPr sz="240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pu</a:t>
            </a:r>
            <a:r>
              <a:rPr sz="2400" dirty="0">
                <a:latin typeface="Calibri"/>
                <a:cs typeface="Calibri"/>
              </a:rPr>
              <a:t>t </a:t>
            </a:r>
            <a:r>
              <a:rPr sz="2400" spc="-5" dirty="0">
                <a:latin typeface="Calibri"/>
                <a:cs typeface="Calibri"/>
              </a:rPr>
              <a:t>of</a:t>
            </a:r>
            <a:r>
              <a:rPr sz="2400" dirty="0">
                <a:latin typeface="Calibri"/>
                <a:cs typeface="Calibri"/>
              </a:rPr>
              <a:t>f </a:t>
            </a:r>
            <a:r>
              <a:rPr sz="2400" spc="-5" dirty="0">
                <a:latin typeface="Calibri"/>
                <a:cs typeface="Calibri"/>
              </a:rPr>
              <a:t>unti</a:t>
            </a:r>
            <a:r>
              <a:rPr sz="2400" dirty="0">
                <a:latin typeface="Calibri"/>
                <a:cs typeface="Calibri"/>
              </a:rPr>
              <a:t>l </a:t>
            </a:r>
            <a:r>
              <a:rPr sz="2400" spc="-10" dirty="0">
                <a:latin typeface="Calibri"/>
                <a:cs typeface="Calibri"/>
              </a:rPr>
              <a:t>the</a:t>
            </a:r>
            <a:r>
              <a:rPr sz="2400" spc="-5" dirty="0">
                <a:latin typeface="Calibri"/>
                <a:cs typeface="Calibri"/>
              </a:rPr>
              <a:t> las</a:t>
            </a:r>
            <a:r>
              <a:rPr sz="2400" dirty="0">
                <a:latin typeface="Calibri"/>
                <a:cs typeface="Calibri"/>
              </a:rPr>
              <a:t>t minute</a:t>
            </a:r>
            <a:endParaRPr lang="en-US" sz="2400" dirty="0">
              <a:latin typeface="Calibri"/>
              <a:cs typeface="Calibri"/>
            </a:endParaRPr>
          </a:p>
          <a:p>
            <a:pPr marL="469900" indent="-228600">
              <a:lnSpc>
                <a:spcPct val="100000"/>
              </a:lnSpc>
              <a:spcBef>
                <a:spcPts val="145"/>
              </a:spcBef>
              <a:buFont typeface="Symbol"/>
              <a:buChar char=""/>
              <a:tabLst>
                <a:tab pos="469900" algn="l"/>
              </a:tabLst>
            </a:pPr>
            <a:endParaRPr lang="en-US" sz="2400" dirty="0">
              <a:latin typeface="Calibri"/>
              <a:cs typeface="Calibri"/>
            </a:endParaRPr>
          </a:p>
          <a:p>
            <a:pPr marL="469900" indent="-228600">
              <a:lnSpc>
                <a:spcPct val="100000"/>
              </a:lnSpc>
              <a:spcBef>
                <a:spcPts val="145"/>
              </a:spcBef>
              <a:buFont typeface="Symbol"/>
              <a:buChar char=""/>
              <a:tabLst>
                <a:tab pos="469900" algn="l"/>
              </a:tabLst>
            </a:pPr>
            <a:endParaRPr lang="en-US" sz="1800" dirty="0">
              <a:latin typeface="Calibri"/>
              <a:cs typeface="Calibri"/>
            </a:endParaRPr>
          </a:p>
          <a:p>
            <a:pPr marL="241300">
              <a:lnSpc>
                <a:spcPct val="100000"/>
              </a:lnSpc>
              <a:spcBef>
                <a:spcPts val="145"/>
              </a:spcBef>
              <a:tabLst>
                <a:tab pos="469900" algn="l"/>
              </a:tabLst>
            </a:pPr>
            <a:endParaRPr sz="18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00175" y="1038860"/>
            <a:ext cx="8140065" cy="600651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b="1" spc="-10" dirty="0">
                <a:latin typeface="Calibri"/>
                <a:cs typeface="Calibri"/>
              </a:rPr>
              <a:t>T</a:t>
            </a:r>
            <a:r>
              <a:rPr sz="2000" b="1" spc="-15" dirty="0">
                <a:latin typeface="Calibri"/>
                <a:cs typeface="Calibri"/>
              </a:rPr>
              <a:t>hin</a:t>
            </a:r>
            <a:r>
              <a:rPr sz="2000" b="1" spc="-5" dirty="0">
                <a:latin typeface="Calibri"/>
                <a:cs typeface="Calibri"/>
              </a:rPr>
              <a:t>g</a:t>
            </a:r>
            <a:r>
              <a:rPr sz="2000" b="1" dirty="0">
                <a:latin typeface="Calibri"/>
                <a:cs typeface="Calibri"/>
              </a:rPr>
              <a:t>s </a:t>
            </a:r>
            <a:r>
              <a:rPr sz="2000" b="1" spc="-10" dirty="0">
                <a:latin typeface="Calibri"/>
                <a:cs typeface="Calibri"/>
              </a:rPr>
              <a:t>to</a:t>
            </a:r>
            <a:r>
              <a:rPr sz="2000" b="1" spc="-5" dirty="0">
                <a:latin typeface="Calibri"/>
                <a:cs typeface="Calibri"/>
              </a:rPr>
              <a:t> </a:t>
            </a:r>
            <a:r>
              <a:rPr sz="2000" b="1" spc="-15" dirty="0">
                <a:latin typeface="Calibri"/>
                <a:cs typeface="Calibri"/>
              </a:rPr>
              <a:t>in</a:t>
            </a:r>
            <a:r>
              <a:rPr sz="2000" b="1" spc="-5" dirty="0">
                <a:latin typeface="Calibri"/>
                <a:cs typeface="Calibri"/>
              </a:rPr>
              <a:t>cl</a:t>
            </a:r>
            <a:r>
              <a:rPr sz="2000" b="1" spc="-15" dirty="0">
                <a:latin typeface="Calibri"/>
                <a:cs typeface="Calibri"/>
              </a:rPr>
              <a:t>ud</a:t>
            </a:r>
            <a:r>
              <a:rPr sz="2000" b="1" spc="-5" dirty="0">
                <a:latin typeface="Calibri"/>
                <a:cs typeface="Calibri"/>
              </a:rPr>
              <a:t>e:</a:t>
            </a:r>
            <a:endParaRPr lang="en-US" sz="2000" b="1" spc="-5" dirty="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endParaRPr sz="2000" dirty="0">
              <a:latin typeface="Calibri"/>
              <a:cs typeface="Calibri"/>
            </a:endParaRPr>
          </a:p>
          <a:p>
            <a:pPr marL="469900" indent="-228600">
              <a:lnSpc>
                <a:spcPct val="100000"/>
              </a:lnSpc>
              <a:spcBef>
                <a:spcPts val="175"/>
              </a:spcBef>
              <a:buFont typeface="Symbol"/>
              <a:buChar char=""/>
              <a:tabLst>
                <a:tab pos="469900" algn="l"/>
              </a:tabLst>
            </a:pPr>
            <a:r>
              <a:rPr sz="2000" spc="20" dirty="0">
                <a:latin typeface="Calibri"/>
                <a:cs typeface="Calibri"/>
              </a:rPr>
              <a:t>Do</a:t>
            </a:r>
            <a:r>
              <a:rPr sz="2000" spc="15" dirty="0">
                <a:latin typeface="Calibri"/>
                <a:cs typeface="Calibri"/>
              </a:rPr>
              <a:t>c</a:t>
            </a:r>
            <a:r>
              <a:rPr sz="2000" spc="20" dirty="0">
                <a:latin typeface="Calibri"/>
                <a:cs typeface="Calibri"/>
              </a:rPr>
              <a:t>u</a:t>
            </a:r>
            <a:r>
              <a:rPr sz="2000" spc="25" dirty="0">
                <a:latin typeface="Calibri"/>
                <a:cs typeface="Calibri"/>
              </a:rPr>
              <a:t>m</a:t>
            </a:r>
            <a:r>
              <a:rPr sz="2000" spc="20" dirty="0">
                <a:latin typeface="Calibri"/>
                <a:cs typeface="Calibri"/>
              </a:rPr>
              <a:t>en</a:t>
            </a:r>
            <a:r>
              <a:rPr sz="2000" spc="10" dirty="0">
                <a:latin typeface="Calibri"/>
                <a:cs typeface="Calibri"/>
              </a:rPr>
              <a:t>t</a:t>
            </a:r>
            <a:r>
              <a:rPr sz="2000" spc="15" dirty="0">
                <a:latin typeface="Calibri"/>
                <a:cs typeface="Calibri"/>
              </a:rPr>
              <a:t> </a:t>
            </a:r>
            <a:r>
              <a:rPr sz="2000" b="1" spc="15" dirty="0">
                <a:latin typeface="Calibri"/>
                <a:cs typeface="Calibri"/>
              </a:rPr>
              <a:t>sp</a:t>
            </a:r>
            <a:r>
              <a:rPr sz="2000" b="1" spc="20" dirty="0">
                <a:latin typeface="Calibri"/>
                <a:cs typeface="Calibri"/>
              </a:rPr>
              <a:t>e</a:t>
            </a:r>
            <a:r>
              <a:rPr sz="2000" b="1" spc="15" dirty="0">
                <a:latin typeface="Calibri"/>
                <a:cs typeface="Calibri"/>
              </a:rPr>
              <a:t>c</a:t>
            </a:r>
            <a:r>
              <a:rPr sz="2000" b="1" spc="5" dirty="0">
                <a:latin typeface="Calibri"/>
                <a:cs typeface="Calibri"/>
              </a:rPr>
              <a:t>i</a:t>
            </a:r>
            <a:r>
              <a:rPr sz="2000" b="1" spc="10" dirty="0">
                <a:latin typeface="Calibri"/>
                <a:cs typeface="Calibri"/>
              </a:rPr>
              <a:t>fic</a:t>
            </a:r>
            <a:r>
              <a:rPr sz="2000" b="1" spc="15" dirty="0">
                <a:latin typeface="Calibri"/>
                <a:cs typeface="Calibri"/>
              </a:rPr>
              <a:t> </a:t>
            </a:r>
            <a:r>
              <a:rPr sz="2000" b="1" spc="20" dirty="0">
                <a:latin typeface="Calibri"/>
                <a:cs typeface="Calibri"/>
              </a:rPr>
              <a:t>a</a:t>
            </a:r>
            <a:r>
              <a:rPr sz="2000" b="1" spc="15" dirty="0">
                <a:latin typeface="Calibri"/>
                <a:cs typeface="Calibri"/>
              </a:rPr>
              <a:t>cc</a:t>
            </a:r>
            <a:r>
              <a:rPr sz="2000" b="1" spc="20" dirty="0">
                <a:latin typeface="Calibri"/>
                <a:cs typeface="Calibri"/>
              </a:rPr>
              <a:t>o</a:t>
            </a:r>
            <a:r>
              <a:rPr sz="2000" b="1" spc="35" dirty="0">
                <a:latin typeface="Calibri"/>
                <a:cs typeface="Calibri"/>
              </a:rPr>
              <a:t>m</a:t>
            </a:r>
            <a:r>
              <a:rPr sz="2000" b="1" spc="20" dirty="0">
                <a:latin typeface="Calibri"/>
                <a:cs typeface="Calibri"/>
              </a:rPr>
              <a:t>p</a:t>
            </a:r>
            <a:r>
              <a:rPr sz="2000" b="1" spc="5" dirty="0">
                <a:latin typeface="Calibri"/>
                <a:cs typeface="Calibri"/>
              </a:rPr>
              <a:t>li</a:t>
            </a:r>
            <a:r>
              <a:rPr sz="2000" b="1" spc="15" dirty="0">
                <a:latin typeface="Calibri"/>
                <a:cs typeface="Calibri"/>
              </a:rPr>
              <a:t>sh</a:t>
            </a:r>
            <a:r>
              <a:rPr sz="2000" b="1" spc="35" dirty="0">
                <a:latin typeface="Calibri"/>
                <a:cs typeface="Calibri"/>
              </a:rPr>
              <a:t>m</a:t>
            </a:r>
            <a:r>
              <a:rPr sz="2000" b="1" spc="20" dirty="0">
                <a:latin typeface="Calibri"/>
                <a:cs typeface="Calibri"/>
              </a:rPr>
              <a:t>en</a:t>
            </a:r>
            <a:r>
              <a:rPr sz="2000" b="1" spc="15" dirty="0">
                <a:latin typeface="Calibri"/>
                <a:cs typeface="Calibri"/>
              </a:rPr>
              <a:t>t</a:t>
            </a:r>
            <a:r>
              <a:rPr sz="2000" b="1" spc="10" dirty="0">
                <a:latin typeface="Calibri"/>
                <a:cs typeface="Calibri"/>
              </a:rPr>
              <a:t>s</a:t>
            </a:r>
            <a:r>
              <a:rPr sz="2000" spc="5" dirty="0">
                <a:latin typeface="Calibri"/>
                <a:cs typeface="Calibri"/>
              </a:rPr>
              <a:t>:</a:t>
            </a:r>
            <a:r>
              <a:rPr sz="2000" spc="15" dirty="0">
                <a:latin typeface="Calibri"/>
                <a:cs typeface="Calibri"/>
              </a:rPr>
              <a:t> </a:t>
            </a:r>
            <a:r>
              <a:rPr sz="2000" spc="20" dirty="0">
                <a:latin typeface="Calibri"/>
                <a:cs typeface="Calibri"/>
              </a:rPr>
              <a:t>don</a:t>
            </a:r>
            <a:r>
              <a:rPr sz="2000" spc="5" dirty="0">
                <a:latin typeface="Calibri"/>
                <a:cs typeface="Calibri"/>
              </a:rPr>
              <a:t>’t</a:t>
            </a:r>
            <a:r>
              <a:rPr sz="2000" spc="15" dirty="0">
                <a:latin typeface="Calibri"/>
                <a:cs typeface="Calibri"/>
              </a:rPr>
              <a:t> </a:t>
            </a:r>
            <a:r>
              <a:rPr sz="2000" spc="5" dirty="0">
                <a:latin typeface="Calibri"/>
                <a:cs typeface="Calibri"/>
              </a:rPr>
              <a:t>j</a:t>
            </a:r>
            <a:r>
              <a:rPr sz="2000" spc="20" dirty="0">
                <a:latin typeface="Calibri"/>
                <a:cs typeface="Calibri"/>
              </a:rPr>
              <a:t>u</a:t>
            </a:r>
            <a:r>
              <a:rPr sz="2000" spc="15" dirty="0">
                <a:latin typeface="Calibri"/>
                <a:cs typeface="Calibri"/>
              </a:rPr>
              <a:t>s</a:t>
            </a:r>
            <a:r>
              <a:rPr sz="2000" spc="10" dirty="0">
                <a:latin typeface="Calibri"/>
                <a:cs typeface="Calibri"/>
              </a:rPr>
              <a:t>t</a:t>
            </a:r>
            <a:r>
              <a:rPr sz="2000" spc="15" dirty="0">
                <a:latin typeface="Calibri"/>
                <a:cs typeface="Calibri"/>
              </a:rPr>
              <a:t> ta</a:t>
            </a:r>
            <a:r>
              <a:rPr sz="2000" spc="10" dirty="0">
                <a:latin typeface="Calibri"/>
                <a:cs typeface="Calibri"/>
              </a:rPr>
              <a:t>lk</a:t>
            </a:r>
            <a:r>
              <a:rPr sz="2000" spc="15" dirty="0">
                <a:latin typeface="Calibri"/>
                <a:cs typeface="Calibri"/>
              </a:rPr>
              <a:t> </a:t>
            </a:r>
            <a:r>
              <a:rPr sz="2000" spc="10" dirty="0">
                <a:latin typeface="Calibri"/>
                <a:cs typeface="Calibri"/>
              </a:rPr>
              <a:t>in</a:t>
            </a:r>
            <a:r>
              <a:rPr sz="2000" spc="15" dirty="0">
                <a:latin typeface="Calibri"/>
                <a:cs typeface="Calibri"/>
              </a:rPr>
              <a:t> </a:t>
            </a:r>
            <a:r>
              <a:rPr sz="2000" spc="20" dirty="0">
                <a:latin typeface="Calibri"/>
                <a:cs typeface="Calibri"/>
              </a:rPr>
              <a:t>p</a:t>
            </a:r>
            <a:r>
              <a:rPr sz="2000" spc="5" dirty="0">
                <a:latin typeface="Calibri"/>
                <a:cs typeface="Calibri"/>
              </a:rPr>
              <a:t>l</a:t>
            </a:r>
            <a:r>
              <a:rPr sz="2000" spc="15" dirty="0">
                <a:latin typeface="Calibri"/>
                <a:cs typeface="Calibri"/>
              </a:rPr>
              <a:t>at</a:t>
            </a:r>
            <a:r>
              <a:rPr sz="2000" spc="5" dirty="0">
                <a:latin typeface="Calibri"/>
                <a:cs typeface="Calibri"/>
              </a:rPr>
              <a:t>i</a:t>
            </a:r>
            <a:r>
              <a:rPr sz="2000" spc="15" dirty="0">
                <a:latin typeface="Calibri"/>
                <a:cs typeface="Calibri"/>
              </a:rPr>
              <a:t>t</a:t>
            </a:r>
            <a:r>
              <a:rPr sz="2000" spc="20" dirty="0">
                <a:latin typeface="Calibri"/>
                <a:cs typeface="Calibri"/>
              </a:rPr>
              <a:t>ude</a:t>
            </a:r>
            <a:r>
              <a:rPr sz="2000" spc="10" dirty="0">
                <a:latin typeface="Calibri"/>
                <a:cs typeface="Calibri"/>
              </a:rPr>
              <a:t>s</a:t>
            </a:r>
            <a:r>
              <a:rPr sz="2000" spc="15" dirty="0">
                <a:latin typeface="Calibri"/>
                <a:cs typeface="Calibri"/>
              </a:rPr>
              <a:t> a</a:t>
            </a:r>
            <a:r>
              <a:rPr sz="2000" spc="20" dirty="0">
                <a:latin typeface="Calibri"/>
                <a:cs typeface="Calibri"/>
              </a:rPr>
              <a:t>n</a:t>
            </a:r>
            <a:r>
              <a:rPr sz="2000" spc="15" dirty="0">
                <a:latin typeface="Calibri"/>
                <a:cs typeface="Calibri"/>
              </a:rPr>
              <a:t>d g</a:t>
            </a:r>
            <a:r>
              <a:rPr sz="2000" spc="20" dirty="0">
                <a:latin typeface="Calibri"/>
                <a:cs typeface="Calibri"/>
              </a:rPr>
              <a:t>ene</a:t>
            </a:r>
            <a:r>
              <a:rPr sz="2000" spc="15" dirty="0">
                <a:latin typeface="Calibri"/>
                <a:cs typeface="Calibri"/>
              </a:rPr>
              <a:t>ra</a:t>
            </a:r>
            <a:r>
              <a:rPr sz="2000" spc="5" dirty="0">
                <a:latin typeface="Calibri"/>
                <a:cs typeface="Calibri"/>
              </a:rPr>
              <a:t>li</a:t>
            </a:r>
            <a:r>
              <a:rPr sz="2000" spc="15" dirty="0">
                <a:latin typeface="Calibri"/>
                <a:cs typeface="Calibri"/>
              </a:rPr>
              <a:t>zat</a:t>
            </a:r>
            <a:r>
              <a:rPr sz="2000" spc="5" dirty="0">
                <a:latin typeface="Calibri"/>
                <a:cs typeface="Calibri"/>
              </a:rPr>
              <a:t>i</a:t>
            </a:r>
            <a:r>
              <a:rPr sz="2000" spc="20" dirty="0">
                <a:latin typeface="Calibri"/>
                <a:cs typeface="Calibri"/>
              </a:rPr>
              <a:t>on</a:t>
            </a:r>
            <a:r>
              <a:rPr sz="2000" spc="10" dirty="0">
                <a:latin typeface="Calibri"/>
                <a:cs typeface="Calibri"/>
              </a:rPr>
              <a:t>s</a:t>
            </a:r>
            <a:endParaRPr sz="2000" dirty="0">
              <a:latin typeface="Calibri"/>
              <a:cs typeface="Calibri"/>
            </a:endParaRPr>
          </a:p>
          <a:p>
            <a:pPr marL="927100" marR="5080" lvl="1" indent="-228600">
              <a:lnSpc>
                <a:spcPct val="104500"/>
              </a:lnSpc>
              <a:spcBef>
                <a:spcPts val="25"/>
              </a:spcBef>
              <a:buFont typeface="Courier New"/>
              <a:buChar char="o"/>
              <a:tabLst>
                <a:tab pos="927100" algn="l"/>
              </a:tabLst>
            </a:pPr>
            <a:r>
              <a:rPr sz="2000" spc="25" dirty="0">
                <a:latin typeface="Calibri"/>
                <a:cs typeface="Calibri"/>
              </a:rPr>
              <a:t>G</a:t>
            </a:r>
            <a:r>
              <a:rPr sz="2000" spc="20" dirty="0">
                <a:latin typeface="Calibri"/>
                <a:cs typeface="Calibri"/>
              </a:rPr>
              <a:t>u</a:t>
            </a:r>
            <a:r>
              <a:rPr sz="2000" spc="5" dirty="0">
                <a:latin typeface="Calibri"/>
                <a:cs typeface="Calibri"/>
              </a:rPr>
              <a:t>i</a:t>
            </a:r>
            <a:r>
              <a:rPr sz="2000" spc="20" dirty="0">
                <a:latin typeface="Calibri"/>
                <a:cs typeface="Calibri"/>
              </a:rPr>
              <a:t>de</a:t>
            </a:r>
            <a:r>
              <a:rPr sz="2000" spc="5" dirty="0">
                <a:latin typeface="Calibri"/>
                <a:cs typeface="Calibri"/>
              </a:rPr>
              <a:t>li</a:t>
            </a:r>
            <a:r>
              <a:rPr sz="2000" spc="20" dirty="0">
                <a:latin typeface="Calibri"/>
                <a:cs typeface="Calibri"/>
              </a:rPr>
              <a:t>ne</a:t>
            </a:r>
            <a:r>
              <a:rPr sz="2000" spc="10" dirty="0">
                <a:latin typeface="Calibri"/>
                <a:cs typeface="Calibri"/>
              </a:rPr>
              <a:t>s</a:t>
            </a:r>
            <a:r>
              <a:rPr sz="2000" spc="15" dirty="0">
                <a:latin typeface="Calibri"/>
                <a:cs typeface="Calibri"/>
              </a:rPr>
              <a:t> s</a:t>
            </a:r>
            <a:r>
              <a:rPr sz="2000" spc="20" dirty="0">
                <a:latin typeface="Calibri"/>
                <a:cs typeface="Calibri"/>
              </a:rPr>
              <a:t>pe</a:t>
            </a:r>
            <a:r>
              <a:rPr sz="2000" spc="15" dirty="0">
                <a:latin typeface="Calibri"/>
                <a:cs typeface="Calibri"/>
              </a:rPr>
              <a:t>a</a:t>
            </a:r>
            <a:r>
              <a:rPr sz="2000" spc="10" dirty="0">
                <a:latin typeface="Calibri"/>
                <a:cs typeface="Calibri"/>
              </a:rPr>
              <a:t>k</a:t>
            </a:r>
            <a:r>
              <a:rPr sz="2000" spc="15" dirty="0">
                <a:latin typeface="Calibri"/>
                <a:cs typeface="Calibri"/>
              </a:rPr>
              <a:t> </a:t>
            </a:r>
            <a:r>
              <a:rPr sz="2000" spc="20" dirty="0">
                <a:latin typeface="Calibri"/>
                <a:cs typeface="Calibri"/>
              </a:rPr>
              <a:t>o</a:t>
            </a:r>
            <a:r>
              <a:rPr sz="2000" spc="5" dirty="0">
                <a:latin typeface="Calibri"/>
                <a:cs typeface="Calibri"/>
              </a:rPr>
              <a:t>f</a:t>
            </a:r>
            <a:r>
              <a:rPr sz="2000" spc="15" dirty="0">
                <a:latin typeface="Calibri"/>
                <a:cs typeface="Calibri"/>
              </a:rPr>
              <a:t> </a:t>
            </a:r>
            <a:r>
              <a:rPr lang="en-US" sz="2000" spc="15" dirty="0">
                <a:latin typeface="Calibri"/>
                <a:cs typeface="Calibri"/>
              </a:rPr>
              <a:t>documenting </a:t>
            </a:r>
            <a:r>
              <a:rPr sz="2000" spc="15" dirty="0">
                <a:latin typeface="Calibri"/>
                <a:cs typeface="Calibri"/>
              </a:rPr>
              <a:t>“</a:t>
            </a:r>
            <a:r>
              <a:rPr sz="2000" spc="20" dirty="0">
                <a:latin typeface="Calibri"/>
                <a:cs typeface="Calibri"/>
              </a:rPr>
              <a:t>e</a:t>
            </a:r>
            <a:r>
              <a:rPr sz="2000" spc="15" dirty="0">
                <a:latin typeface="Calibri"/>
                <a:cs typeface="Calibri"/>
              </a:rPr>
              <a:t>xtra</a:t>
            </a:r>
            <a:r>
              <a:rPr sz="2000" spc="20" dirty="0">
                <a:latin typeface="Calibri"/>
                <a:cs typeface="Calibri"/>
              </a:rPr>
              <a:t>o</a:t>
            </a:r>
            <a:r>
              <a:rPr sz="2000" spc="15" dirty="0">
                <a:latin typeface="Calibri"/>
                <a:cs typeface="Calibri"/>
              </a:rPr>
              <a:t>r</a:t>
            </a:r>
            <a:r>
              <a:rPr sz="2000" spc="20" dirty="0">
                <a:latin typeface="Calibri"/>
                <a:cs typeface="Calibri"/>
              </a:rPr>
              <a:t>d</a:t>
            </a:r>
            <a:r>
              <a:rPr sz="2000" spc="5" dirty="0">
                <a:latin typeface="Calibri"/>
                <a:cs typeface="Calibri"/>
              </a:rPr>
              <a:t>i</a:t>
            </a:r>
            <a:r>
              <a:rPr sz="2000" spc="20" dirty="0">
                <a:latin typeface="Calibri"/>
                <a:cs typeface="Calibri"/>
              </a:rPr>
              <a:t>n</a:t>
            </a:r>
            <a:r>
              <a:rPr sz="2000" spc="15" dirty="0">
                <a:latin typeface="Calibri"/>
                <a:cs typeface="Calibri"/>
              </a:rPr>
              <a:t>ar</a:t>
            </a:r>
            <a:r>
              <a:rPr sz="2000" spc="10" dirty="0">
                <a:latin typeface="Calibri"/>
                <a:cs typeface="Calibri"/>
              </a:rPr>
              <a:t>y</a:t>
            </a:r>
            <a:r>
              <a:rPr sz="2000" spc="15" dirty="0">
                <a:latin typeface="Calibri"/>
                <a:cs typeface="Calibri"/>
              </a:rPr>
              <a:t> s</a:t>
            </a:r>
            <a:r>
              <a:rPr sz="2000" spc="20" dirty="0">
                <a:latin typeface="Calibri"/>
                <a:cs typeface="Calibri"/>
              </a:rPr>
              <a:t>u</a:t>
            </a:r>
            <a:r>
              <a:rPr sz="2000" spc="15" dirty="0">
                <a:latin typeface="Calibri"/>
                <a:cs typeface="Calibri"/>
              </a:rPr>
              <a:t>cc</a:t>
            </a:r>
            <a:r>
              <a:rPr sz="2000" spc="20" dirty="0">
                <a:latin typeface="Calibri"/>
                <a:cs typeface="Calibri"/>
              </a:rPr>
              <a:t>e</a:t>
            </a:r>
            <a:r>
              <a:rPr sz="2000" spc="15" dirty="0">
                <a:latin typeface="Calibri"/>
                <a:cs typeface="Calibri"/>
              </a:rPr>
              <a:t>s</a:t>
            </a:r>
            <a:r>
              <a:rPr sz="2000" spc="10" dirty="0">
                <a:latin typeface="Calibri"/>
                <a:cs typeface="Calibri"/>
              </a:rPr>
              <a:t>s</a:t>
            </a:r>
            <a:r>
              <a:rPr sz="2000" spc="15" dirty="0">
                <a:latin typeface="Calibri"/>
                <a:cs typeface="Calibri"/>
              </a:rPr>
              <a:t> </a:t>
            </a:r>
            <a:r>
              <a:rPr sz="2000" spc="10" dirty="0">
                <a:latin typeface="Calibri"/>
                <a:cs typeface="Calibri"/>
              </a:rPr>
              <a:t>in</a:t>
            </a:r>
            <a:r>
              <a:rPr sz="2000" spc="15" dirty="0">
                <a:latin typeface="Calibri"/>
                <a:cs typeface="Calibri"/>
              </a:rPr>
              <a:t> t</a:t>
            </a:r>
            <a:r>
              <a:rPr sz="2000" spc="20" dirty="0">
                <a:latin typeface="Calibri"/>
                <a:cs typeface="Calibri"/>
              </a:rPr>
              <a:t>e</a:t>
            </a:r>
            <a:r>
              <a:rPr sz="2000" spc="15" dirty="0">
                <a:latin typeface="Calibri"/>
                <a:cs typeface="Calibri"/>
              </a:rPr>
              <a:t>ac</a:t>
            </a:r>
            <a:r>
              <a:rPr sz="2000" spc="20" dirty="0">
                <a:latin typeface="Calibri"/>
                <a:cs typeface="Calibri"/>
              </a:rPr>
              <a:t>h</a:t>
            </a:r>
            <a:r>
              <a:rPr sz="2000" spc="5" dirty="0">
                <a:latin typeface="Calibri"/>
                <a:cs typeface="Calibri"/>
              </a:rPr>
              <a:t>i</a:t>
            </a:r>
            <a:r>
              <a:rPr sz="2000" spc="20" dirty="0">
                <a:latin typeface="Calibri"/>
                <a:cs typeface="Calibri"/>
              </a:rPr>
              <a:t>n</a:t>
            </a:r>
            <a:r>
              <a:rPr sz="2000" spc="15" dirty="0">
                <a:latin typeface="Calibri"/>
                <a:cs typeface="Calibri"/>
              </a:rPr>
              <a:t>g</a:t>
            </a:r>
            <a:r>
              <a:rPr sz="2000" spc="10" dirty="0">
                <a:latin typeface="Calibri"/>
                <a:cs typeface="Calibri"/>
              </a:rPr>
              <a:t>”</a:t>
            </a:r>
            <a:r>
              <a:rPr lang="en-US" sz="2000" spc="10" dirty="0">
                <a:latin typeface="Calibri"/>
                <a:cs typeface="Calibri"/>
              </a:rPr>
              <a:t> and “evidence of the nominee's exceptional achievements in promoting effective student learning”</a:t>
            </a:r>
            <a:endParaRPr lang="en-US" sz="2000" spc="15" dirty="0">
              <a:latin typeface="Calibri"/>
              <a:cs typeface="Calibri"/>
            </a:endParaRPr>
          </a:p>
          <a:p>
            <a:pPr marL="927100" marR="5080" lvl="1" indent="-228600">
              <a:lnSpc>
                <a:spcPct val="104500"/>
              </a:lnSpc>
              <a:spcBef>
                <a:spcPts val="25"/>
              </a:spcBef>
              <a:buFont typeface="Courier New"/>
              <a:buChar char="o"/>
              <a:tabLst>
                <a:tab pos="927100" algn="l"/>
              </a:tabLst>
            </a:pPr>
            <a:r>
              <a:rPr lang="en-US" sz="2000" spc="20" dirty="0">
                <a:latin typeface="Calibri"/>
                <a:cs typeface="Calibri"/>
              </a:rPr>
              <a:t>Opportunity</a:t>
            </a:r>
            <a:r>
              <a:rPr sz="2000" spc="15" dirty="0">
                <a:latin typeface="Calibri"/>
                <a:cs typeface="Calibri"/>
              </a:rPr>
              <a:t> to</a:t>
            </a:r>
            <a:r>
              <a:rPr sz="2000" spc="20" dirty="0">
                <a:latin typeface="Calibri"/>
                <a:cs typeface="Calibri"/>
              </a:rPr>
              <a:t> </a:t>
            </a:r>
            <a:r>
              <a:rPr sz="2000" b="1" spc="35" dirty="0">
                <a:latin typeface="Calibri"/>
                <a:cs typeface="Calibri"/>
              </a:rPr>
              <a:t>m</a:t>
            </a:r>
            <a:r>
              <a:rPr sz="2000" b="1" spc="20" dirty="0">
                <a:latin typeface="Calibri"/>
                <a:cs typeface="Calibri"/>
              </a:rPr>
              <a:t>ak</a:t>
            </a:r>
            <a:r>
              <a:rPr sz="2000" b="1" spc="15" dirty="0">
                <a:latin typeface="Calibri"/>
                <a:cs typeface="Calibri"/>
              </a:rPr>
              <a:t>e</a:t>
            </a:r>
            <a:r>
              <a:rPr sz="2000" b="1" spc="20" dirty="0">
                <a:latin typeface="Calibri"/>
                <a:cs typeface="Calibri"/>
              </a:rPr>
              <a:t> </a:t>
            </a:r>
            <a:r>
              <a:rPr sz="2000" b="1" spc="15" dirty="0">
                <a:latin typeface="Calibri"/>
                <a:cs typeface="Calibri"/>
              </a:rPr>
              <a:t>the</a:t>
            </a:r>
            <a:r>
              <a:rPr sz="2000" b="1" spc="20" dirty="0">
                <a:latin typeface="Calibri"/>
                <a:cs typeface="Calibri"/>
              </a:rPr>
              <a:t> </a:t>
            </a:r>
            <a:r>
              <a:rPr sz="2000" b="1" spc="15" dirty="0">
                <a:latin typeface="Calibri"/>
                <a:cs typeface="Calibri"/>
              </a:rPr>
              <a:t>case</a:t>
            </a:r>
            <a:r>
              <a:rPr lang="en-US" sz="2000" b="1" spc="15" dirty="0">
                <a:latin typeface="Calibri"/>
                <a:cs typeface="Calibri"/>
              </a:rPr>
              <a:t> </a:t>
            </a:r>
            <a:r>
              <a:rPr lang="en-US" sz="2000" spc="15" dirty="0">
                <a:latin typeface="Calibri"/>
                <a:cs typeface="Calibri"/>
              </a:rPr>
              <a:t>in a compelling way</a:t>
            </a:r>
            <a:endParaRPr sz="2000" dirty="0">
              <a:latin typeface="Calibri"/>
              <a:cs typeface="Calibri"/>
            </a:endParaRPr>
          </a:p>
          <a:p>
            <a:pPr marL="927100" lvl="1" indent="-228600">
              <a:lnSpc>
                <a:spcPct val="100000"/>
              </a:lnSpc>
              <a:spcBef>
                <a:spcPts val="105"/>
              </a:spcBef>
              <a:buFont typeface="Courier New"/>
              <a:buChar char="o"/>
              <a:tabLst>
                <a:tab pos="927100" algn="l"/>
              </a:tabLst>
            </a:pPr>
            <a:r>
              <a:rPr sz="2000" b="1" spc="25" dirty="0">
                <a:latin typeface="Calibri"/>
                <a:cs typeface="Calibri"/>
              </a:rPr>
              <a:t>D</a:t>
            </a:r>
            <a:r>
              <a:rPr sz="2000" b="1" spc="20" dirty="0">
                <a:latin typeface="Calibri"/>
                <a:cs typeface="Calibri"/>
              </a:rPr>
              <a:t>e</a:t>
            </a:r>
            <a:r>
              <a:rPr sz="2000" b="1" spc="35" dirty="0">
                <a:latin typeface="Calibri"/>
                <a:cs typeface="Calibri"/>
              </a:rPr>
              <a:t>m</a:t>
            </a:r>
            <a:r>
              <a:rPr sz="2000" b="1" spc="20" dirty="0">
                <a:latin typeface="Calibri"/>
                <a:cs typeface="Calibri"/>
              </a:rPr>
              <a:t>on</a:t>
            </a:r>
            <a:r>
              <a:rPr sz="2000" b="1" spc="15" dirty="0">
                <a:latin typeface="Calibri"/>
                <a:cs typeface="Calibri"/>
              </a:rPr>
              <a:t>s</a:t>
            </a:r>
            <a:r>
              <a:rPr sz="2000" b="1" spc="10" dirty="0">
                <a:latin typeface="Calibri"/>
                <a:cs typeface="Calibri"/>
              </a:rPr>
              <a:t>t</a:t>
            </a:r>
            <a:r>
              <a:rPr sz="2000" b="1" spc="15" dirty="0">
                <a:latin typeface="Calibri"/>
                <a:cs typeface="Calibri"/>
              </a:rPr>
              <a:t>r</a:t>
            </a:r>
            <a:r>
              <a:rPr sz="2000" b="1" spc="20" dirty="0">
                <a:latin typeface="Calibri"/>
                <a:cs typeface="Calibri"/>
              </a:rPr>
              <a:t>a</a:t>
            </a:r>
            <a:r>
              <a:rPr sz="2000" b="1" spc="10" dirty="0">
                <a:latin typeface="Calibri"/>
                <a:cs typeface="Calibri"/>
              </a:rPr>
              <a:t>te</a:t>
            </a:r>
            <a:r>
              <a:rPr sz="2000" b="1" spc="20" dirty="0">
                <a:latin typeface="Calibri"/>
                <a:cs typeface="Calibri"/>
              </a:rPr>
              <a:t> </a:t>
            </a:r>
            <a:r>
              <a:rPr sz="2000" b="1" spc="5" dirty="0">
                <a:latin typeface="Calibri"/>
                <a:cs typeface="Calibri"/>
              </a:rPr>
              <a:t>i</a:t>
            </a:r>
            <a:r>
              <a:rPr sz="2000" b="1" spc="35" dirty="0">
                <a:latin typeface="Calibri"/>
                <a:cs typeface="Calibri"/>
              </a:rPr>
              <a:t>m</a:t>
            </a:r>
            <a:r>
              <a:rPr sz="2000" b="1" spc="20" dirty="0">
                <a:latin typeface="Calibri"/>
                <a:cs typeface="Calibri"/>
              </a:rPr>
              <a:t>pa</a:t>
            </a:r>
            <a:r>
              <a:rPr sz="2000" b="1" spc="15" dirty="0">
                <a:latin typeface="Calibri"/>
                <a:cs typeface="Calibri"/>
              </a:rPr>
              <a:t>ct</a:t>
            </a:r>
            <a:r>
              <a:rPr lang="en-US" sz="2000" b="1" spc="15" dirty="0">
                <a:latin typeface="Calibri"/>
                <a:cs typeface="Calibri"/>
              </a:rPr>
              <a:t> of candidate on</a:t>
            </a:r>
            <a:r>
              <a:rPr sz="2000" spc="5" dirty="0">
                <a:latin typeface="Calibri"/>
                <a:cs typeface="Calibri"/>
              </a:rPr>
              <a:t>:</a:t>
            </a:r>
            <a:endParaRPr sz="2000" dirty="0">
              <a:latin typeface="Calibri"/>
              <a:cs typeface="Calibri"/>
            </a:endParaRPr>
          </a:p>
          <a:p>
            <a:pPr marL="1384300" lvl="2" indent="-228600">
              <a:lnSpc>
                <a:spcPct val="100000"/>
              </a:lnSpc>
              <a:spcBef>
                <a:spcPts val="85"/>
              </a:spcBef>
              <a:buFont typeface="Malgun Gothic"/>
              <a:buChar char="▪"/>
              <a:tabLst>
                <a:tab pos="1384300" algn="l"/>
              </a:tabLst>
            </a:pPr>
            <a:r>
              <a:rPr sz="2000" b="1" spc="15" dirty="0">
                <a:latin typeface="Calibri"/>
                <a:cs typeface="Calibri"/>
              </a:rPr>
              <a:t>students/a</a:t>
            </a:r>
            <a:r>
              <a:rPr sz="2000" b="1" spc="5" dirty="0">
                <a:latin typeface="Calibri"/>
                <a:cs typeface="Calibri"/>
              </a:rPr>
              <a:t>l</a:t>
            </a:r>
            <a:r>
              <a:rPr sz="2000" b="1" spc="20" dirty="0">
                <a:latin typeface="Calibri"/>
                <a:cs typeface="Calibri"/>
              </a:rPr>
              <a:t>u</a:t>
            </a:r>
            <a:r>
              <a:rPr sz="2000" b="1" spc="25" dirty="0">
                <a:latin typeface="Calibri"/>
                <a:cs typeface="Calibri"/>
              </a:rPr>
              <a:t>m</a:t>
            </a:r>
            <a:r>
              <a:rPr sz="2000" b="1" spc="20" dirty="0">
                <a:latin typeface="Calibri"/>
                <a:cs typeface="Calibri"/>
              </a:rPr>
              <a:t>n</a:t>
            </a:r>
            <a:r>
              <a:rPr sz="2000" b="1" spc="5" dirty="0">
                <a:latin typeface="Calibri"/>
                <a:cs typeface="Calibri"/>
              </a:rPr>
              <a:t>i</a:t>
            </a:r>
            <a:r>
              <a:rPr sz="2000" spc="5" dirty="0">
                <a:latin typeface="Calibri"/>
                <a:cs typeface="Calibri"/>
              </a:rPr>
              <a:t>:</a:t>
            </a:r>
            <a:r>
              <a:rPr sz="2000" spc="15" dirty="0">
                <a:latin typeface="Calibri"/>
                <a:cs typeface="Calibri"/>
              </a:rPr>
              <a:t> </a:t>
            </a:r>
            <a:r>
              <a:rPr lang="en-US" sz="2000" spc="15" dirty="0">
                <a:latin typeface="Calibri"/>
                <a:cs typeface="Calibri"/>
              </a:rPr>
              <a:t>solicited or unsolicited </a:t>
            </a:r>
            <a:r>
              <a:rPr sz="2000" spc="5" dirty="0">
                <a:latin typeface="Calibri"/>
                <a:cs typeface="Calibri"/>
              </a:rPr>
              <a:t>l</a:t>
            </a:r>
            <a:r>
              <a:rPr sz="2000" spc="20" dirty="0">
                <a:latin typeface="Calibri"/>
                <a:cs typeface="Calibri"/>
              </a:rPr>
              <a:t>e</a:t>
            </a:r>
            <a:r>
              <a:rPr sz="2000" spc="15" dirty="0">
                <a:latin typeface="Calibri"/>
                <a:cs typeface="Calibri"/>
              </a:rPr>
              <a:t>tt</a:t>
            </a:r>
            <a:r>
              <a:rPr sz="2000" spc="20" dirty="0">
                <a:latin typeface="Calibri"/>
                <a:cs typeface="Calibri"/>
              </a:rPr>
              <a:t>e</a:t>
            </a:r>
            <a:r>
              <a:rPr sz="2000" spc="10" dirty="0">
                <a:latin typeface="Calibri"/>
                <a:cs typeface="Calibri"/>
              </a:rPr>
              <a:t>r</a:t>
            </a:r>
            <a:r>
              <a:rPr sz="2000" spc="15" dirty="0">
                <a:latin typeface="Calibri"/>
                <a:cs typeface="Calibri"/>
              </a:rPr>
              <a:t>s</a:t>
            </a:r>
            <a:r>
              <a:rPr sz="2000" dirty="0">
                <a:latin typeface="Calibri"/>
                <a:cs typeface="Calibri"/>
              </a:rPr>
              <a:t>,</a:t>
            </a:r>
            <a:r>
              <a:rPr sz="2000" spc="15" dirty="0">
                <a:latin typeface="Calibri"/>
                <a:cs typeface="Calibri"/>
              </a:rPr>
              <a:t> </a:t>
            </a:r>
            <a:r>
              <a:rPr sz="2000" spc="20" dirty="0">
                <a:latin typeface="Calibri"/>
                <a:cs typeface="Calibri"/>
              </a:rPr>
              <a:t>e</a:t>
            </a:r>
            <a:r>
              <a:rPr sz="2000" spc="25" dirty="0">
                <a:latin typeface="Calibri"/>
                <a:cs typeface="Calibri"/>
              </a:rPr>
              <a:t>m</a:t>
            </a:r>
            <a:r>
              <a:rPr sz="2000" spc="15" dirty="0">
                <a:latin typeface="Calibri"/>
                <a:cs typeface="Calibri"/>
              </a:rPr>
              <a:t>a</a:t>
            </a:r>
            <a:r>
              <a:rPr sz="2000" spc="5" dirty="0">
                <a:latin typeface="Calibri"/>
                <a:cs typeface="Calibri"/>
              </a:rPr>
              <a:t>il</a:t>
            </a:r>
            <a:r>
              <a:rPr sz="2000" spc="15" dirty="0">
                <a:latin typeface="Calibri"/>
                <a:cs typeface="Calibri"/>
              </a:rPr>
              <a:t>s</a:t>
            </a:r>
            <a:r>
              <a:rPr sz="2000" dirty="0">
                <a:latin typeface="Calibri"/>
                <a:cs typeface="Calibri"/>
              </a:rPr>
              <a:t>,</a:t>
            </a:r>
            <a:r>
              <a:rPr sz="2000" spc="15" dirty="0">
                <a:latin typeface="Calibri"/>
                <a:cs typeface="Calibri"/>
              </a:rPr>
              <a:t> </a:t>
            </a:r>
            <a:r>
              <a:rPr sz="2000" spc="25" dirty="0">
                <a:latin typeface="Calibri"/>
                <a:cs typeface="Calibri"/>
              </a:rPr>
              <a:t>w</a:t>
            </a:r>
            <a:r>
              <a:rPr sz="2000" spc="5" dirty="0">
                <a:latin typeface="Calibri"/>
                <a:cs typeface="Calibri"/>
              </a:rPr>
              <a:t>ri</a:t>
            </a:r>
            <a:r>
              <a:rPr sz="2000" spc="15" dirty="0">
                <a:latin typeface="Calibri"/>
                <a:cs typeface="Calibri"/>
              </a:rPr>
              <a:t>tt</a:t>
            </a:r>
            <a:r>
              <a:rPr sz="2000" spc="20" dirty="0">
                <a:latin typeface="Calibri"/>
                <a:cs typeface="Calibri"/>
              </a:rPr>
              <a:t>e</a:t>
            </a:r>
            <a:r>
              <a:rPr sz="2000" spc="15" dirty="0">
                <a:latin typeface="Calibri"/>
                <a:cs typeface="Calibri"/>
              </a:rPr>
              <a:t>n</a:t>
            </a:r>
            <a:r>
              <a:rPr sz="2000" spc="20" dirty="0">
                <a:latin typeface="Calibri"/>
                <a:cs typeface="Calibri"/>
              </a:rPr>
              <a:t> e</a:t>
            </a:r>
            <a:r>
              <a:rPr sz="2000" spc="15" dirty="0">
                <a:latin typeface="Calibri"/>
                <a:cs typeface="Calibri"/>
              </a:rPr>
              <a:t>va</a:t>
            </a:r>
            <a:r>
              <a:rPr sz="2000" spc="5" dirty="0">
                <a:latin typeface="Calibri"/>
                <a:cs typeface="Calibri"/>
              </a:rPr>
              <a:t>l</a:t>
            </a:r>
            <a:r>
              <a:rPr sz="2000" spc="20" dirty="0">
                <a:latin typeface="Calibri"/>
                <a:cs typeface="Calibri"/>
              </a:rPr>
              <a:t>ua</a:t>
            </a:r>
            <a:r>
              <a:rPr sz="2000" spc="15" dirty="0">
                <a:latin typeface="Calibri"/>
                <a:cs typeface="Calibri"/>
              </a:rPr>
              <a:t>t</a:t>
            </a:r>
            <a:r>
              <a:rPr sz="2000" spc="5" dirty="0">
                <a:latin typeface="Calibri"/>
                <a:cs typeface="Calibri"/>
              </a:rPr>
              <a:t>i</a:t>
            </a:r>
            <a:r>
              <a:rPr sz="2000" spc="20" dirty="0">
                <a:latin typeface="Calibri"/>
                <a:cs typeface="Calibri"/>
              </a:rPr>
              <a:t>ons</a:t>
            </a:r>
            <a:r>
              <a:rPr sz="2000" dirty="0">
                <a:latin typeface="Calibri"/>
                <a:cs typeface="Calibri"/>
              </a:rPr>
              <a:t>,</a:t>
            </a:r>
            <a:r>
              <a:rPr sz="2000" spc="15" dirty="0">
                <a:latin typeface="Calibri"/>
                <a:cs typeface="Calibri"/>
              </a:rPr>
              <a:t> S</a:t>
            </a:r>
            <a:r>
              <a:rPr sz="2000" spc="20" dirty="0">
                <a:latin typeface="Calibri"/>
                <a:cs typeface="Calibri"/>
              </a:rPr>
              <a:t>P</a:t>
            </a:r>
            <a:r>
              <a:rPr sz="2000" spc="25" dirty="0">
                <a:latin typeface="Calibri"/>
                <a:cs typeface="Calibri"/>
              </a:rPr>
              <a:t>O</a:t>
            </a:r>
            <a:r>
              <a:rPr sz="2000" spc="15" dirty="0">
                <a:latin typeface="Calibri"/>
                <a:cs typeface="Calibri"/>
              </a:rPr>
              <a:t>T sco</a:t>
            </a:r>
            <a:r>
              <a:rPr sz="2000" spc="10" dirty="0">
                <a:latin typeface="Calibri"/>
                <a:cs typeface="Calibri"/>
              </a:rPr>
              <a:t>r</a:t>
            </a:r>
            <a:r>
              <a:rPr sz="2000" spc="20" dirty="0">
                <a:latin typeface="Calibri"/>
                <a:cs typeface="Calibri"/>
              </a:rPr>
              <a:t>e</a:t>
            </a:r>
            <a:r>
              <a:rPr sz="2000" spc="10" dirty="0">
                <a:latin typeface="Calibri"/>
                <a:cs typeface="Calibri"/>
              </a:rPr>
              <a:t>s</a:t>
            </a:r>
            <a:endParaRPr lang="en-US" sz="2000" dirty="0">
              <a:latin typeface="Calibri"/>
              <a:cs typeface="Calibri"/>
            </a:endParaRPr>
          </a:p>
          <a:p>
            <a:pPr marL="1384300" lvl="2" indent="-228600">
              <a:lnSpc>
                <a:spcPct val="100000"/>
              </a:lnSpc>
              <a:spcBef>
                <a:spcPts val="85"/>
              </a:spcBef>
              <a:buFont typeface="Malgun Gothic"/>
              <a:buChar char="▪"/>
              <a:tabLst>
                <a:tab pos="1384300" algn="l"/>
              </a:tabLst>
            </a:pPr>
            <a:r>
              <a:rPr sz="2000" b="1" spc="20" dirty="0">
                <a:latin typeface="Calibri"/>
                <a:cs typeface="Calibri"/>
              </a:rPr>
              <a:t>depa</a:t>
            </a:r>
            <a:r>
              <a:rPr sz="2000" b="1" spc="10" dirty="0">
                <a:latin typeface="Calibri"/>
                <a:cs typeface="Calibri"/>
              </a:rPr>
              <a:t>r</a:t>
            </a:r>
            <a:r>
              <a:rPr sz="2000" b="1" spc="15" dirty="0">
                <a:latin typeface="Calibri"/>
                <a:cs typeface="Calibri"/>
              </a:rPr>
              <a:t>t</a:t>
            </a:r>
            <a:r>
              <a:rPr sz="2000" b="1" spc="25" dirty="0">
                <a:latin typeface="Calibri"/>
                <a:cs typeface="Calibri"/>
              </a:rPr>
              <a:t>m</a:t>
            </a:r>
            <a:r>
              <a:rPr sz="2000" b="1" spc="15" dirty="0">
                <a:latin typeface="Calibri"/>
                <a:cs typeface="Calibri"/>
              </a:rPr>
              <a:t>ent</a:t>
            </a:r>
            <a:r>
              <a:rPr sz="2000" spc="5" dirty="0">
                <a:latin typeface="Calibri"/>
                <a:cs typeface="Calibri"/>
              </a:rPr>
              <a:t>:</a:t>
            </a:r>
            <a:r>
              <a:rPr sz="2000" spc="15" dirty="0">
                <a:latin typeface="Calibri"/>
                <a:cs typeface="Calibri"/>
              </a:rPr>
              <a:t> cu</a:t>
            </a:r>
            <a:r>
              <a:rPr sz="2000" spc="5" dirty="0">
                <a:latin typeface="Calibri"/>
                <a:cs typeface="Calibri"/>
              </a:rPr>
              <a:t>rri</a:t>
            </a:r>
            <a:r>
              <a:rPr sz="2000" spc="15" dirty="0">
                <a:latin typeface="Calibri"/>
                <a:cs typeface="Calibri"/>
              </a:rPr>
              <a:t>cu</a:t>
            </a:r>
            <a:r>
              <a:rPr sz="2000" spc="5" dirty="0">
                <a:latin typeface="Calibri"/>
                <a:cs typeface="Calibri"/>
              </a:rPr>
              <a:t>l</a:t>
            </a:r>
            <a:r>
              <a:rPr sz="2000" spc="20" dirty="0">
                <a:latin typeface="Calibri"/>
                <a:cs typeface="Calibri"/>
              </a:rPr>
              <a:t>um de</a:t>
            </a:r>
            <a:r>
              <a:rPr sz="2000" spc="15" dirty="0">
                <a:latin typeface="Calibri"/>
                <a:cs typeface="Calibri"/>
              </a:rPr>
              <a:t>v</a:t>
            </a:r>
            <a:r>
              <a:rPr sz="2000" spc="20" dirty="0">
                <a:latin typeface="Calibri"/>
                <a:cs typeface="Calibri"/>
              </a:rPr>
              <a:t>e</a:t>
            </a:r>
            <a:r>
              <a:rPr sz="2000" spc="5" dirty="0">
                <a:latin typeface="Calibri"/>
                <a:cs typeface="Calibri"/>
              </a:rPr>
              <a:t>l</a:t>
            </a:r>
            <a:r>
              <a:rPr sz="2000" spc="20" dirty="0">
                <a:latin typeface="Calibri"/>
                <a:cs typeface="Calibri"/>
              </a:rPr>
              <a:t>op</a:t>
            </a:r>
            <a:r>
              <a:rPr sz="2000" spc="25" dirty="0">
                <a:latin typeface="Calibri"/>
                <a:cs typeface="Calibri"/>
              </a:rPr>
              <a:t>m</a:t>
            </a:r>
            <a:r>
              <a:rPr sz="2000" spc="15" dirty="0">
                <a:latin typeface="Calibri"/>
                <a:cs typeface="Calibri"/>
              </a:rPr>
              <a:t>ent</a:t>
            </a:r>
            <a:r>
              <a:rPr sz="2000" dirty="0">
                <a:latin typeface="Calibri"/>
                <a:cs typeface="Calibri"/>
              </a:rPr>
              <a:t>,</a:t>
            </a:r>
            <a:r>
              <a:rPr sz="2000" spc="15" dirty="0">
                <a:latin typeface="Calibri"/>
                <a:cs typeface="Calibri"/>
              </a:rPr>
              <a:t> t</a:t>
            </a:r>
            <a:r>
              <a:rPr sz="2000" spc="20" dirty="0">
                <a:latin typeface="Calibri"/>
                <a:cs typeface="Calibri"/>
              </a:rPr>
              <a:t>e</a:t>
            </a:r>
            <a:r>
              <a:rPr sz="2000" spc="15" dirty="0">
                <a:latin typeface="Calibri"/>
                <a:cs typeface="Calibri"/>
              </a:rPr>
              <a:t>ach</a:t>
            </a:r>
            <a:r>
              <a:rPr sz="2000" spc="5" dirty="0">
                <a:latin typeface="Calibri"/>
                <a:cs typeface="Calibri"/>
              </a:rPr>
              <a:t>i</a:t>
            </a:r>
            <a:r>
              <a:rPr sz="2000" spc="20" dirty="0">
                <a:latin typeface="Calibri"/>
                <a:cs typeface="Calibri"/>
              </a:rPr>
              <a:t>ng</a:t>
            </a:r>
            <a:r>
              <a:rPr sz="2000" spc="15" dirty="0">
                <a:latin typeface="Calibri"/>
                <a:cs typeface="Calibri"/>
              </a:rPr>
              <a:t>-re</a:t>
            </a:r>
            <a:r>
              <a:rPr sz="2000" spc="5" dirty="0">
                <a:latin typeface="Calibri"/>
                <a:cs typeface="Calibri"/>
              </a:rPr>
              <a:t>l</a:t>
            </a:r>
            <a:r>
              <a:rPr sz="2000" spc="15" dirty="0">
                <a:latin typeface="Calibri"/>
                <a:cs typeface="Calibri"/>
              </a:rPr>
              <a:t>ated</a:t>
            </a:r>
            <a:r>
              <a:rPr sz="2000" spc="20" dirty="0">
                <a:latin typeface="Calibri"/>
                <a:cs typeface="Calibri"/>
              </a:rPr>
              <a:t> </a:t>
            </a:r>
            <a:r>
              <a:rPr sz="2000" spc="15" dirty="0">
                <a:latin typeface="Calibri"/>
                <a:cs typeface="Calibri"/>
              </a:rPr>
              <a:t>c</a:t>
            </a:r>
            <a:r>
              <a:rPr sz="2000" spc="20" dirty="0">
                <a:latin typeface="Calibri"/>
                <a:cs typeface="Calibri"/>
              </a:rPr>
              <a:t>o</a:t>
            </a:r>
            <a:r>
              <a:rPr sz="2000" spc="25" dirty="0">
                <a:latin typeface="Calibri"/>
                <a:cs typeface="Calibri"/>
              </a:rPr>
              <a:t>mm</a:t>
            </a:r>
            <a:r>
              <a:rPr sz="2000" spc="5" dirty="0">
                <a:latin typeface="Calibri"/>
                <a:cs typeface="Calibri"/>
              </a:rPr>
              <a:t>itt</a:t>
            </a:r>
            <a:r>
              <a:rPr sz="2000" spc="20" dirty="0">
                <a:latin typeface="Calibri"/>
                <a:cs typeface="Calibri"/>
              </a:rPr>
              <a:t>e</a:t>
            </a:r>
            <a:r>
              <a:rPr sz="2000" spc="15" dirty="0">
                <a:latin typeface="Calibri"/>
                <a:cs typeface="Calibri"/>
              </a:rPr>
              <a:t>e </a:t>
            </a:r>
            <a:r>
              <a:rPr sz="2000" spc="25" dirty="0">
                <a:latin typeface="Calibri"/>
                <a:cs typeface="Calibri"/>
              </a:rPr>
              <a:t>w</a:t>
            </a:r>
            <a:r>
              <a:rPr sz="2000" spc="15" dirty="0">
                <a:latin typeface="Calibri"/>
                <a:cs typeface="Calibri"/>
              </a:rPr>
              <a:t>ork</a:t>
            </a:r>
            <a:r>
              <a:rPr sz="2000" dirty="0">
                <a:latin typeface="Calibri"/>
                <a:cs typeface="Calibri"/>
              </a:rPr>
              <a:t>,</a:t>
            </a:r>
            <a:r>
              <a:rPr sz="2000" spc="15" dirty="0">
                <a:latin typeface="Calibri"/>
                <a:cs typeface="Calibri"/>
              </a:rPr>
              <a:t> </a:t>
            </a:r>
            <a:r>
              <a:rPr sz="2000" spc="20" dirty="0">
                <a:latin typeface="Calibri"/>
                <a:cs typeface="Calibri"/>
              </a:rPr>
              <a:t>pee</a:t>
            </a:r>
            <a:r>
              <a:rPr sz="2000" spc="10" dirty="0">
                <a:latin typeface="Calibri"/>
                <a:cs typeface="Calibri"/>
              </a:rPr>
              <a:t>r</a:t>
            </a:r>
            <a:r>
              <a:rPr sz="2000" spc="5" dirty="0">
                <a:latin typeface="Calibri"/>
                <a:cs typeface="Calibri"/>
              </a:rPr>
              <a:t> </a:t>
            </a:r>
            <a:r>
              <a:rPr sz="2000" spc="15" dirty="0">
                <a:latin typeface="Calibri"/>
                <a:cs typeface="Calibri"/>
              </a:rPr>
              <a:t>rev</a:t>
            </a:r>
            <a:r>
              <a:rPr sz="2000" spc="5" dirty="0">
                <a:latin typeface="Calibri"/>
                <a:cs typeface="Calibri"/>
              </a:rPr>
              <a:t>i</a:t>
            </a:r>
            <a:r>
              <a:rPr sz="2000" spc="20" dirty="0">
                <a:latin typeface="Calibri"/>
                <a:cs typeface="Calibri"/>
              </a:rPr>
              <a:t>e</a:t>
            </a:r>
            <a:r>
              <a:rPr sz="2000" spc="25" dirty="0">
                <a:latin typeface="Calibri"/>
                <a:cs typeface="Calibri"/>
              </a:rPr>
              <a:t>w</a:t>
            </a:r>
            <a:r>
              <a:rPr sz="2000" spc="5" dirty="0">
                <a:latin typeface="Calibri"/>
                <a:cs typeface="Calibri"/>
              </a:rPr>
              <a:t>i</a:t>
            </a:r>
            <a:r>
              <a:rPr sz="2000" spc="20" dirty="0">
                <a:latin typeface="Calibri"/>
                <a:cs typeface="Calibri"/>
              </a:rPr>
              <a:t>n</a:t>
            </a:r>
            <a:r>
              <a:rPr sz="2000" spc="10" dirty="0">
                <a:latin typeface="Calibri"/>
                <a:cs typeface="Calibri"/>
              </a:rPr>
              <a:t>g</a:t>
            </a:r>
            <a:r>
              <a:rPr sz="2000" spc="15" dirty="0">
                <a:latin typeface="Calibri"/>
                <a:cs typeface="Calibri"/>
              </a:rPr>
              <a:t> </a:t>
            </a:r>
            <a:r>
              <a:rPr sz="2000" spc="20" dirty="0">
                <a:latin typeface="Calibri"/>
                <a:cs typeface="Calibri"/>
              </a:rPr>
              <a:t>o</a:t>
            </a:r>
            <a:r>
              <a:rPr sz="2000" spc="5" dirty="0">
                <a:latin typeface="Calibri"/>
                <a:cs typeface="Calibri"/>
              </a:rPr>
              <a:t>f</a:t>
            </a:r>
            <a:r>
              <a:rPr sz="2000" spc="15" dirty="0">
                <a:latin typeface="Calibri"/>
                <a:cs typeface="Calibri"/>
              </a:rPr>
              <a:t> teac</a:t>
            </a:r>
            <a:r>
              <a:rPr sz="2000" spc="20" dirty="0">
                <a:latin typeface="Calibri"/>
                <a:cs typeface="Calibri"/>
              </a:rPr>
              <a:t>h</a:t>
            </a:r>
            <a:r>
              <a:rPr sz="2000" spc="5" dirty="0">
                <a:latin typeface="Calibri"/>
                <a:cs typeface="Calibri"/>
              </a:rPr>
              <a:t>i</a:t>
            </a:r>
            <a:r>
              <a:rPr sz="2000" spc="20" dirty="0">
                <a:latin typeface="Calibri"/>
                <a:cs typeface="Calibri"/>
              </a:rPr>
              <a:t>n</a:t>
            </a:r>
            <a:r>
              <a:rPr sz="2000" spc="15" dirty="0">
                <a:latin typeface="Calibri"/>
                <a:cs typeface="Calibri"/>
              </a:rPr>
              <a:t>g</a:t>
            </a:r>
            <a:r>
              <a:rPr sz="2000" dirty="0">
                <a:latin typeface="Calibri"/>
                <a:cs typeface="Calibri"/>
              </a:rPr>
              <a:t>,</a:t>
            </a:r>
            <a:r>
              <a:rPr sz="2000" spc="15" dirty="0">
                <a:latin typeface="Calibri"/>
                <a:cs typeface="Calibri"/>
              </a:rPr>
              <a:t> </a:t>
            </a:r>
            <a:r>
              <a:rPr sz="2000" spc="25" dirty="0">
                <a:latin typeface="Calibri"/>
                <a:cs typeface="Calibri"/>
              </a:rPr>
              <a:t>m</a:t>
            </a:r>
            <a:r>
              <a:rPr sz="2000" spc="20" dirty="0">
                <a:latin typeface="Calibri"/>
                <a:cs typeface="Calibri"/>
              </a:rPr>
              <a:t>e</a:t>
            </a:r>
            <a:r>
              <a:rPr sz="2000" spc="15" dirty="0">
                <a:latin typeface="Calibri"/>
                <a:cs typeface="Calibri"/>
              </a:rPr>
              <a:t>ntorin</a:t>
            </a:r>
            <a:r>
              <a:rPr sz="2000" spc="10" dirty="0">
                <a:latin typeface="Calibri"/>
                <a:cs typeface="Calibri"/>
              </a:rPr>
              <a:t>g</a:t>
            </a:r>
            <a:r>
              <a:rPr sz="2000" spc="15" dirty="0">
                <a:latin typeface="Calibri"/>
                <a:cs typeface="Calibri"/>
              </a:rPr>
              <a:t> </a:t>
            </a:r>
            <a:r>
              <a:rPr sz="2000" spc="20" dirty="0">
                <a:latin typeface="Calibri"/>
                <a:cs typeface="Calibri"/>
              </a:rPr>
              <a:t>o</a:t>
            </a:r>
            <a:r>
              <a:rPr sz="2000" spc="5" dirty="0">
                <a:latin typeface="Calibri"/>
                <a:cs typeface="Calibri"/>
              </a:rPr>
              <a:t>f</a:t>
            </a:r>
            <a:r>
              <a:rPr sz="2000" spc="15" dirty="0">
                <a:latin typeface="Calibri"/>
                <a:cs typeface="Calibri"/>
              </a:rPr>
              <a:t> c</a:t>
            </a:r>
            <a:r>
              <a:rPr sz="2000" spc="20" dirty="0">
                <a:latin typeface="Calibri"/>
                <a:cs typeface="Calibri"/>
              </a:rPr>
              <a:t>o</a:t>
            </a:r>
            <a:r>
              <a:rPr sz="2000" spc="5" dirty="0">
                <a:latin typeface="Calibri"/>
                <a:cs typeface="Calibri"/>
              </a:rPr>
              <a:t>ll</a:t>
            </a:r>
            <a:r>
              <a:rPr sz="2000" spc="20" dirty="0">
                <a:latin typeface="Calibri"/>
                <a:cs typeface="Calibri"/>
              </a:rPr>
              <a:t>e</a:t>
            </a:r>
            <a:r>
              <a:rPr sz="2000" spc="15" dirty="0">
                <a:latin typeface="Calibri"/>
                <a:cs typeface="Calibri"/>
              </a:rPr>
              <a:t>ag</a:t>
            </a:r>
            <a:r>
              <a:rPr sz="2000" spc="20" dirty="0">
                <a:latin typeface="Calibri"/>
                <a:cs typeface="Calibri"/>
              </a:rPr>
              <a:t>ue</a:t>
            </a:r>
            <a:r>
              <a:rPr sz="2000" spc="10" dirty="0">
                <a:latin typeface="Calibri"/>
                <a:cs typeface="Calibri"/>
              </a:rPr>
              <a:t>s</a:t>
            </a:r>
            <a:endParaRPr sz="2000" dirty="0">
              <a:latin typeface="Calibri"/>
              <a:cs typeface="Calibri"/>
            </a:endParaRPr>
          </a:p>
          <a:p>
            <a:pPr marL="1384300" lvl="2" indent="-228600">
              <a:lnSpc>
                <a:spcPct val="100000"/>
              </a:lnSpc>
              <a:buFont typeface="Malgun Gothic"/>
              <a:buChar char="▪"/>
              <a:tabLst>
                <a:tab pos="1384300" algn="l"/>
              </a:tabLst>
            </a:pPr>
            <a:r>
              <a:rPr sz="2000" b="1" spc="20" dirty="0">
                <a:latin typeface="Calibri"/>
                <a:cs typeface="Calibri"/>
              </a:rPr>
              <a:t>un</a:t>
            </a:r>
            <a:r>
              <a:rPr sz="2000" b="1" spc="5" dirty="0">
                <a:latin typeface="Calibri"/>
                <a:cs typeface="Calibri"/>
              </a:rPr>
              <a:t>i</a:t>
            </a:r>
            <a:r>
              <a:rPr sz="2000" b="1" spc="15" dirty="0">
                <a:latin typeface="Calibri"/>
                <a:cs typeface="Calibri"/>
              </a:rPr>
              <a:t>v</a:t>
            </a:r>
            <a:r>
              <a:rPr sz="2000" b="1" spc="20" dirty="0">
                <a:latin typeface="Calibri"/>
                <a:cs typeface="Calibri"/>
              </a:rPr>
              <a:t>e</a:t>
            </a:r>
            <a:r>
              <a:rPr sz="2000" b="1" spc="10" dirty="0">
                <a:latin typeface="Calibri"/>
                <a:cs typeface="Calibri"/>
              </a:rPr>
              <a:t>r</a:t>
            </a:r>
            <a:r>
              <a:rPr sz="2000" b="1" spc="15" dirty="0">
                <a:latin typeface="Calibri"/>
                <a:cs typeface="Calibri"/>
              </a:rPr>
              <a:t>s</a:t>
            </a:r>
            <a:r>
              <a:rPr sz="2000" b="1" spc="5" dirty="0">
                <a:latin typeface="Calibri"/>
                <a:cs typeface="Calibri"/>
              </a:rPr>
              <a:t>i</a:t>
            </a:r>
            <a:r>
              <a:rPr sz="2000" b="1" spc="15" dirty="0">
                <a:latin typeface="Calibri"/>
                <a:cs typeface="Calibri"/>
              </a:rPr>
              <a:t>ty</a:t>
            </a:r>
            <a:r>
              <a:rPr sz="2000" spc="5" dirty="0">
                <a:latin typeface="Calibri"/>
                <a:cs typeface="Calibri"/>
              </a:rPr>
              <a:t>:</a:t>
            </a:r>
            <a:r>
              <a:rPr sz="2000" spc="15" dirty="0">
                <a:latin typeface="Calibri"/>
                <a:cs typeface="Calibri"/>
              </a:rPr>
              <a:t> </a:t>
            </a:r>
            <a:r>
              <a:rPr sz="2000" spc="25" dirty="0">
                <a:latin typeface="Calibri"/>
                <a:cs typeface="Calibri"/>
              </a:rPr>
              <a:t>w</a:t>
            </a:r>
            <a:r>
              <a:rPr sz="2000" spc="20" dirty="0">
                <a:latin typeface="Calibri"/>
                <a:cs typeface="Calibri"/>
              </a:rPr>
              <a:t>o</a:t>
            </a:r>
            <a:r>
              <a:rPr sz="2000" spc="10" dirty="0">
                <a:latin typeface="Calibri"/>
                <a:cs typeface="Calibri"/>
              </a:rPr>
              <a:t>r</a:t>
            </a:r>
            <a:r>
              <a:rPr sz="2000" spc="15" dirty="0">
                <a:latin typeface="Calibri"/>
                <a:cs typeface="Calibri"/>
              </a:rPr>
              <a:t>kshops</a:t>
            </a:r>
            <a:r>
              <a:rPr lang="en-US" sz="2000" spc="15" dirty="0">
                <a:latin typeface="Calibri"/>
                <a:cs typeface="Calibri"/>
              </a:rPr>
              <a:t> given</a:t>
            </a:r>
            <a:r>
              <a:rPr sz="2000" dirty="0">
                <a:latin typeface="Calibri"/>
                <a:cs typeface="Calibri"/>
              </a:rPr>
              <a:t>,</a:t>
            </a:r>
            <a:r>
              <a:rPr sz="2000" spc="15" dirty="0">
                <a:latin typeface="Calibri"/>
                <a:cs typeface="Calibri"/>
              </a:rPr>
              <a:t> curr</a:t>
            </a:r>
            <a:r>
              <a:rPr sz="2000" spc="5" dirty="0">
                <a:latin typeface="Calibri"/>
                <a:cs typeface="Calibri"/>
              </a:rPr>
              <a:t>i</a:t>
            </a:r>
            <a:r>
              <a:rPr sz="2000" spc="15" dirty="0">
                <a:latin typeface="Calibri"/>
                <a:cs typeface="Calibri"/>
              </a:rPr>
              <a:t>cu</a:t>
            </a:r>
            <a:r>
              <a:rPr sz="2000" spc="5" dirty="0">
                <a:latin typeface="Calibri"/>
                <a:cs typeface="Calibri"/>
              </a:rPr>
              <a:t>l</a:t>
            </a:r>
            <a:r>
              <a:rPr sz="2000" spc="20" dirty="0">
                <a:latin typeface="Calibri"/>
                <a:cs typeface="Calibri"/>
              </a:rPr>
              <a:t>um deve</a:t>
            </a:r>
            <a:r>
              <a:rPr sz="2000" spc="5" dirty="0">
                <a:latin typeface="Calibri"/>
                <a:cs typeface="Calibri"/>
              </a:rPr>
              <a:t>l</a:t>
            </a:r>
            <a:r>
              <a:rPr sz="2000" spc="20" dirty="0">
                <a:latin typeface="Calibri"/>
                <a:cs typeface="Calibri"/>
              </a:rPr>
              <a:t>op</a:t>
            </a:r>
            <a:r>
              <a:rPr sz="2000" spc="25" dirty="0">
                <a:latin typeface="Calibri"/>
                <a:cs typeface="Calibri"/>
              </a:rPr>
              <a:t>m</a:t>
            </a:r>
            <a:r>
              <a:rPr sz="2000" spc="20" dirty="0">
                <a:latin typeface="Calibri"/>
                <a:cs typeface="Calibri"/>
              </a:rPr>
              <a:t>en</a:t>
            </a:r>
            <a:r>
              <a:rPr sz="2000" spc="15" dirty="0">
                <a:latin typeface="Calibri"/>
                <a:cs typeface="Calibri"/>
              </a:rPr>
              <a:t>t</a:t>
            </a:r>
            <a:r>
              <a:rPr sz="2000" dirty="0">
                <a:latin typeface="Calibri"/>
                <a:cs typeface="Calibri"/>
              </a:rPr>
              <a:t>,</a:t>
            </a:r>
            <a:r>
              <a:rPr sz="2000" spc="5" dirty="0">
                <a:latin typeface="Calibri"/>
                <a:cs typeface="Calibri"/>
              </a:rPr>
              <a:t> </a:t>
            </a:r>
            <a:r>
              <a:rPr sz="2000" spc="15" dirty="0">
                <a:latin typeface="Calibri"/>
                <a:cs typeface="Calibri"/>
              </a:rPr>
              <a:t>teac</a:t>
            </a:r>
            <a:r>
              <a:rPr sz="2000" spc="20" dirty="0">
                <a:latin typeface="Calibri"/>
                <a:cs typeface="Calibri"/>
              </a:rPr>
              <a:t>h</a:t>
            </a:r>
            <a:r>
              <a:rPr sz="2000" spc="5" dirty="0">
                <a:latin typeface="Calibri"/>
                <a:cs typeface="Calibri"/>
              </a:rPr>
              <a:t>i</a:t>
            </a:r>
            <a:r>
              <a:rPr sz="2000" spc="20" dirty="0">
                <a:latin typeface="Calibri"/>
                <a:cs typeface="Calibri"/>
              </a:rPr>
              <a:t>n</a:t>
            </a:r>
            <a:r>
              <a:rPr sz="2000" spc="15" dirty="0">
                <a:latin typeface="Calibri"/>
                <a:cs typeface="Calibri"/>
              </a:rPr>
              <a:t>g-re</a:t>
            </a:r>
            <a:r>
              <a:rPr sz="2000" spc="5" dirty="0">
                <a:latin typeface="Calibri"/>
                <a:cs typeface="Calibri"/>
              </a:rPr>
              <a:t>l</a:t>
            </a:r>
            <a:r>
              <a:rPr sz="2000" spc="15" dirty="0">
                <a:latin typeface="Calibri"/>
                <a:cs typeface="Calibri"/>
              </a:rPr>
              <a:t>ated</a:t>
            </a:r>
            <a:r>
              <a:rPr sz="2000" spc="20" dirty="0">
                <a:latin typeface="Calibri"/>
                <a:cs typeface="Calibri"/>
              </a:rPr>
              <a:t> </a:t>
            </a:r>
            <a:r>
              <a:rPr sz="2000" spc="15" dirty="0">
                <a:latin typeface="Calibri"/>
                <a:cs typeface="Calibri"/>
              </a:rPr>
              <a:t>c</a:t>
            </a:r>
            <a:r>
              <a:rPr sz="2000" spc="20" dirty="0">
                <a:latin typeface="Calibri"/>
                <a:cs typeface="Calibri"/>
              </a:rPr>
              <a:t>o</a:t>
            </a:r>
            <a:r>
              <a:rPr sz="2000" spc="25" dirty="0">
                <a:latin typeface="Calibri"/>
                <a:cs typeface="Calibri"/>
              </a:rPr>
              <a:t>mm</a:t>
            </a:r>
            <a:r>
              <a:rPr sz="2000" spc="5" dirty="0">
                <a:latin typeface="Calibri"/>
                <a:cs typeface="Calibri"/>
              </a:rPr>
              <a:t>itt</a:t>
            </a:r>
            <a:r>
              <a:rPr sz="2000" spc="20" dirty="0">
                <a:latin typeface="Calibri"/>
                <a:cs typeface="Calibri"/>
              </a:rPr>
              <a:t>e</a:t>
            </a:r>
            <a:r>
              <a:rPr sz="2000" spc="15" dirty="0">
                <a:latin typeface="Calibri"/>
                <a:cs typeface="Calibri"/>
              </a:rPr>
              <a:t>e</a:t>
            </a:r>
            <a:r>
              <a:rPr lang="en-US" sz="2000" dirty="0">
                <a:latin typeface="Calibri"/>
                <a:cs typeface="Calibri"/>
              </a:rPr>
              <a:t> </a:t>
            </a:r>
            <a:r>
              <a:rPr sz="2000" spc="25" dirty="0">
                <a:latin typeface="Calibri"/>
                <a:cs typeface="Calibri"/>
              </a:rPr>
              <a:t>w</a:t>
            </a:r>
            <a:r>
              <a:rPr sz="2000" spc="15" dirty="0">
                <a:latin typeface="Calibri"/>
                <a:cs typeface="Calibri"/>
              </a:rPr>
              <a:t>ork</a:t>
            </a:r>
            <a:r>
              <a:rPr sz="2000" dirty="0">
                <a:latin typeface="Calibri"/>
                <a:cs typeface="Calibri"/>
              </a:rPr>
              <a:t>,</a:t>
            </a:r>
            <a:r>
              <a:rPr sz="2000" spc="10" dirty="0">
                <a:latin typeface="Calibri"/>
                <a:cs typeface="Calibri"/>
              </a:rPr>
              <a:t> </a:t>
            </a:r>
            <a:r>
              <a:rPr sz="2000" spc="15" dirty="0">
                <a:latin typeface="Calibri"/>
                <a:cs typeface="Calibri"/>
              </a:rPr>
              <a:t>a</a:t>
            </a:r>
            <a:r>
              <a:rPr sz="2000" spc="25" dirty="0">
                <a:latin typeface="Calibri"/>
                <a:cs typeface="Calibri"/>
              </a:rPr>
              <a:t>w</a:t>
            </a:r>
            <a:r>
              <a:rPr sz="2000" spc="15" dirty="0">
                <a:latin typeface="Calibri"/>
                <a:cs typeface="Calibri"/>
              </a:rPr>
              <a:t>ard</a:t>
            </a:r>
            <a:r>
              <a:rPr sz="2000" spc="10" dirty="0">
                <a:latin typeface="Calibri"/>
                <a:cs typeface="Calibri"/>
              </a:rPr>
              <a:t>s</a:t>
            </a:r>
            <a:endParaRPr sz="2000" dirty="0">
              <a:latin typeface="Calibri"/>
              <a:cs typeface="Calibri"/>
            </a:endParaRPr>
          </a:p>
          <a:p>
            <a:pPr marL="1384300" marR="407670" lvl="2" indent="-228600">
              <a:lnSpc>
                <a:spcPct val="104500"/>
              </a:lnSpc>
              <a:buFont typeface="Malgun Gothic"/>
              <a:buChar char="▪"/>
              <a:tabLst>
                <a:tab pos="1384300" algn="l"/>
              </a:tabLst>
            </a:pPr>
            <a:r>
              <a:rPr sz="2000" b="1" spc="20" dirty="0">
                <a:latin typeface="Calibri"/>
                <a:cs typeface="Calibri"/>
              </a:rPr>
              <a:t>p</a:t>
            </a:r>
            <a:r>
              <a:rPr sz="2000" b="1" spc="10" dirty="0">
                <a:latin typeface="Calibri"/>
                <a:cs typeface="Calibri"/>
              </a:rPr>
              <a:t>r</a:t>
            </a:r>
            <a:r>
              <a:rPr sz="2000" b="1" spc="15" dirty="0">
                <a:latin typeface="Calibri"/>
                <a:cs typeface="Calibri"/>
              </a:rPr>
              <a:t>of</a:t>
            </a:r>
            <a:r>
              <a:rPr sz="2000" b="1" spc="20" dirty="0">
                <a:latin typeface="Calibri"/>
                <a:cs typeface="Calibri"/>
              </a:rPr>
              <a:t>e</a:t>
            </a:r>
            <a:r>
              <a:rPr sz="2000" b="1" spc="15" dirty="0">
                <a:latin typeface="Calibri"/>
                <a:cs typeface="Calibri"/>
              </a:rPr>
              <a:t>ss</a:t>
            </a:r>
            <a:r>
              <a:rPr sz="2000" b="1" spc="5" dirty="0">
                <a:latin typeface="Calibri"/>
                <a:cs typeface="Calibri"/>
              </a:rPr>
              <a:t>i</a:t>
            </a:r>
            <a:r>
              <a:rPr sz="2000" b="1" spc="20" dirty="0">
                <a:latin typeface="Calibri"/>
                <a:cs typeface="Calibri"/>
              </a:rPr>
              <a:t>on</a:t>
            </a:r>
            <a:r>
              <a:rPr sz="2000" spc="5" dirty="0">
                <a:latin typeface="Calibri"/>
                <a:cs typeface="Calibri"/>
              </a:rPr>
              <a:t>:</a:t>
            </a:r>
            <a:r>
              <a:rPr sz="2000" spc="15" dirty="0">
                <a:latin typeface="Calibri"/>
                <a:cs typeface="Calibri"/>
              </a:rPr>
              <a:t> c</a:t>
            </a:r>
            <a:r>
              <a:rPr sz="2000" spc="20" dirty="0">
                <a:latin typeface="Calibri"/>
                <a:cs typeface="Calibri"/>
              </a:rPr>
              <a:t>on</a:t>
            </a:r>
            <a:r>
              <a:rPr sz="2000" spc="10" dirty="0">
                <a:latin typeface="Calibri"/>
                <a:cs typeface="Calibri"/>
              </a:rPr>
              <a:t>f</a:t>
            </a:r>
            <a:r>
              <a:rPr sz="2000" spc="20" dirty="0">
                <a:latin typeface="Calibri"/>
                <a:cs typeface="Calibri"/>
              </a:rPr>
              <a:t>e</a:t>
            </a:r>
            <a:r>
              <a:rPr sz="2000" spc="15" dirty="0">
                <a:latin typeface="Calibri"/>
                <a:cs typeface="Calibri"/>
              </a:rPr>
              <a:t>r</a:t>
            </a:r>
            <a:r>
              <a:rPr sz="2000" spc="20" dirty="0">
                <a:latin typeface="Calibri"/>
                <a:cs typeface="Calibri"/>
              </a:rPr>
              <a:t>en</a:t>
            </a:r>
            <a:r>
              <a:rPr sz="2000" spc="15" dirty="0">
                <a:latin typeface="Calibri"/>
                <a:cs typeface="Calibri"/>
              </a:rPr>
              <a:t>ce </a:t>
            </a:r>
            <a:r>
              <a:rPr sz="2000" spc="20" dirty="0">
                <a:latin typeface="Calibri"/>
                <a:cs typeface="Calibri"/>
              </a:rPr>
              <a:t>p</a:t>
            </a:r>
            <a:r>
              <a:rPr sz="2000" spc="15" dirty="0">
                <a:latin typeface="Calibri"/>
                <a:cs typeface="Calibri"/>
              </a:rPr>
              <a:t>r</a:t>
            </a:r>
            <a:r>
              <a:rPr sz="2000" spc="20" dirty="0">
                <a:latin typeface="Calibri"/>
                <a:cs typeface="Calibri"/>
              </a:rPr>
              <a:t>e</a:t>
            </a:r>
            <a:r>
              <a:rPr sz="2000" spc="15" dirty="0">
                <a:latin typeface="Calibri"/>
                <a:cs typeface="Calibri"/>
              </a:rPr>
              <a:t>s</a:t>
            </a:r>
            <a:r>
              <a:rPr sz="2000" spc="20" dirty="0">
                <a:latin typeface="Calibri"/>
                <a:cs typeface="Calibri"/>
              </a:rPr>
              <a:t>en</a:t>
            </a:r>
            <a:r>
              <a:rPr sz="2000" spc="15" dirty="0">
                <a:latin typeface="Calibri"/>
                <a:cs typeface="Calibri"/>
              </a:rPr>
              <a:t>tat</a:t>
            </a:r>
            <a:r>
              <a:rPr sz="2000" spc="5" dirty="0">
                <a:latin typeface="Calibri"/>
                <a:cs typeface="Calibri"/>
              </a:rPr>
              <a:t>i</a:t>
            </a:r>
            <a:r>
              <a:rPr sz="2000" spc="20" dirty="0">
                <a:latin typeface="Calibri"/>
                <a:cs typeface="Calibri"/>
              </a:rPr>
              <a:t>ons</a:t>
            </a:r>
            <a:r>
              <a:rPr sz="2000" dirty="0">
                <a:latin typeface="Calibri"/>
                <a:cs typeface="Calibri"/>
              </a:rPr>
              <a:t>,</a:t>
            </a:r>
            <a:r>
              <a:rPr sz="2000" spc="10" dirty="0">
                <a:latin typeface="Calibri"/>
                <a:cs typeface="Calibri"/>
              </a:rPr>
              <a:t> </a:t>
            </a:r>
            <a:r>
              <a:rPr sz="2000" spc="15" dirty="0">
                <a:latin typeface="Calibri"/>
                <a:cs typeface="Calibri"/>
              </a:rPr>
              <a:t>gra</a:t>
            </a:r>
            <a:r>
              <a:rPr sz="2000" spc="20" dirty="0">
                <a:latin typeface="Calibri"/>
                <a:cs typeface="Calibri"/>
              </a:rPr>
              <a:t>n</a:t>
            </a:r>
            <a:r>
              <a:rPr sz="2000" spc="10" dirty="0">
                <a:latin typeface="Calibri"/>
                <a:cs typeface="Calibri"/>
              </a:rPr>
              <a:t>t</a:t>
            </a:r>
            <a:r>
              <a:rPr sz="2000" spc="15" dirty="0">
                <a:latin typeface="Calibri"/>
                <a:cs typeface="Calibri"/>
              </a:rPr>
              <a:t>s</a:t>
            </a:r>
            <a:r>
              <a:rPr sz="2000" dirty="0">
                <a:latin typeface="Calibri"/>
                <a:cs typeface="Calibri"/>
              </a:rPr>
              <a:t>,</a:t>
            </a:r>
            <a:r>
              <a:rPr sz="2000" spc="10" dirty="0">
                <a:latin typeface="Calibri"/>
                <a:cs typeface="Calibri"/>
              </a:rPr>
              <a:t> </a:t>
            </a:r>
            <a:r>
              <a:rPr sz="2000" spc="20" dirty="0">
                <a:latin typeface="Calibri"/>
                <a:cs typeface="Calibri"/>
              </a:rPr>
              <a:t>pub</a:t>
            </a:r>
            <a:r>
              <a:rPr sz="2000" spc="5" dirty="0">
                <a:latin typeface="Calibri"/>
                <a:cs typeface="Calibri"/>
              </a:rPr>
              <a:t>li</a:t>
            </a:r>
            <a:r>
              <a:rPr sz="2000" spc="15" dirty="0">
                <a:latin typeface="Calibri"/>
                <a:cs typeface="Calibri"/>
              </a:rPr>
              <a:t>ca</a:t>
            </a:r>
            <a:r>
              <a:rPr sz="2000" spc="5" dirty="0">
                <a:latin typeface="Calibri"/>
                <a:cs typeface="Calibri"/>
              </a:rPr>
              <a:t>ti</a:t>
            </a:r>
            <a:r>
              <a:rPr sz="2000" spc="20" dirty="0">
                <a:latin typeface="Calibri"/>
                <a:cs typeface="Calibri"/>
              </a:rPr>
              <a:t>on</a:t>
            </a:r>
            <a:r>
              <a:rPr sz="2000" spc="10" dirty="0">
                <a:latin typeface="Calibri"/>
                <a:cs typeface="Calibri"/>
              </a:rPr>
              <a:t>s</a:t>
            </a:r>
            <a:r>
              <a:rPr sz="2000" spc="15" dirty="0">
                <a:latin typeface="Calibri"/>
                <a:cs typeface="Calibri"/>
              </a:rPr>
              <a:t> </a:t>
            </a:r>
            <a:r>
              <a:rPr sz="2000" spc="5" dirty="0">
                <a:latin typeface="Calibri"/>
                <a:cs typeface="Calibri"/>
              </a:rPr>
              <a:t>(t</a:t>
            </a:r>
            <a:r>
              <a:rPr sz="2000" spc="20" dirty="0">
                <a:latin typeface="Calibri"/>
                <a:cs typeface="Calibri"/>
              </a:rPr>
              <a:t>e</a:t>
            </a:r>
            <a:r>
              <a:rPr sz="2000" spc="15" dirty="0">
                <a:latin typeface="Calibri"/>
                <a:cs typeface="Calibri"/>
              </a:rPr>
              <a:t>x</a:t>
            </a:r>
            <a:r>
              <a:rPr sz="2000" spc="10" dirty="0">
                <a:latin typeface="Calibri"/>
                <a:cs typeface="Calibri"/>
              </a:rPr>
              <a:t>t</a:t>
            </a:r>
            <a:r>
              <a:rPr sz="2000" spc="20" dirty="0">
                <a:latin typeface="Calibri"/>
                <a:cs typeface="Calibri"/>
              </a:rPr>
              <a:t>boo</a:t>
            </a:r>
            <a:r>
              <a:rPr sz="2000" spc="15" dirty="0">
                <a:latin typeface="Calibri"/>
                <a:cs typeface="Calibri"/>
              </a:rPr>
              <a:t>k</a:t>
            </a:r>
            <a:r>
              <a:rPr sz="2000" spc="10" dirty="0">
                <a:latin typeface="Calibri"/>
                <a:cs typeface="Calibri"/>
              </a:rPr>
              <a:t>s</a:t>
            </a:r>
            <a:r>
              <a:rPr sz="2000" spc="15" dirty="0">
                <a:latin typeface="Calibri"/>
                <a:cs typeface="Calibri"/>
              </a:rPr>
              <a:t> a</a:t>
            </a:r>
            <a:r>
              <a:rPr sz="2000" spc="20" dirty="0">
                <a:latin typeface="Calibri"/>
                <a:cs typeface="Calibri"/>
              </a:rPr>
              <a:t>n</a:t>
            </a:r>
            <a:r>
              <a:rPr sz="2000" spc="15" dirty="0">
                <a:latin typeface="Calibri"/>
                <a:cs typeface="Calibri"/>
              </a:rPr>
              <a:t>d</a:t>
            </a:r>
            <a:r>
              <a:rPr sz="2000" spc="5" dirty="0">
                <a:latin typeface="Calibri"/>
                <a:cs typeface="Calibri"/>
              </a:rPr>
              <a:t> </a:t>
            </a:r>
            <a:r>
              <a:rPr sz="2000" spc="15" dirty="0">
                <a:latin typeface="Calibri"/>
                <a:cs typeface="Calibri"/>
              </a:rPr>
              <a:t>sch</a:t>
            </a:r>
            <a:r>
              <a:rPr sz="2000" spc="20" dirty="0">
                <a:latin typeface="Calibri"/>
                <a:cs typeface="Calibri"/>
              </a:rPr>
              <a:t>o</a:t>
            </a:r>
            <a:r>
              <a:rPr sz="2000" spc="5" dirty="0">
                <a:latin typeface="Calibri"/>
                <a:cs typeface="Calibri"/>
              </a:rPr>
              <a:t>l</a:t>
            </a:r>
            <a:r>
              <a:rPr sz="2000" spc="15" dirty="0">
                <a:latin typeface="Calibri"/>
                <a:cs typeface="Calibri"/>
              </a:rPr>
              <a:t>arsh</a:t>
            </a:r>
            <a:r>
              <a:rPr sz="2000" spc="10" dirty="0">
                <a:latin typeface="Calibri"/>
                <a:cs typeface="Calibri"/>
              </a:rPr>
              <a:t>ip</a:t>
            </a:r>
            <a:r>
              <a:rPr sz="2000" spc="20" dirty="0">
                <a:latin typeface="Calibri"/>
                <a:cs typeface="Calibri"/>
              </a:rPr>
              <a:t> o</a:t>
            </a:r>
            <a:r>
              <a:rPr sz="2000" spc="5" dirty="0">
                <a:latin typeface="Calibri"/>
                <a:cs typeface="Calibri"/>
              </a:rPr>
              <a:t>f</a:t>
            </a:r>
            <a:r>
              <a:rPr sz="2000" spc="15" dirty="0">
                <a:latin typeface="Calibri"/>
                <a:cs typeface="Calibri"/>
              </a:rPr>
              <a:t> t</a:t>
            </a:r>
            <a:r>
              <a:rPr sz="2000" spc="20" dirty="0">
                <a:latin typeface="Calibri"/>
                <a:cs typeface="Calibri"/>
              </a:rPr>
              <a:t>e</a:t>
            </a:r>
            <a:r>
              <a:rPr sz="2000" spc="15" dirty="0">
                <a:latin typeface="Calibri"/>
                <a:cs typeface="Calibri"/>
              </a:rPr>
              <a:t>ach</a:t>
            </a:r>
            <a:r>
              <a:rPr sz="2000" spc="5" dirty="0">
                <a:latin typeface="Calibri"/>
                <a:cs typeface="Calibri"/>
              </a:rPr>
              <a:t>i</a:t>
            </a:r>
            <a:r>
              <a:rPr sz="2000" spc="20" dirty="0">
                <a:latin typeface="Calibri"/>
                <a:cs typeface="Calibri"/>
              </a:rPr>
              <a:t>n</a:t>
            </a:r>
            <a:r>
              <a:rPr sz="2000" spc="10" dirty="0">
                <a:latin typeface="Calibri"/>
                <a:cs typeface="Calibri"/>
              </a:rPr>
              <a:t>g</a:t>
            </a:r>
            <a:r>
              <a:rPr sz="2000" spc="15" dirty="0">
                <a:latin typeface="Calibri"/>
                <a:cs typeface="Calibri"/>
              </a:rPr>
              <a:t> a</a:t>
            </a:r>
            <a:r>
              <a:rPr sz="2000" spc="20" dirty="0">
                <a:latin typeface="Calibri"/>
                <a:cs typeface="Calibri"/>
              </a:rPr>
              <a:t>n</a:t>
            </a:r>
            <a:r>
              <a:rPr sz="2000" spc="15" dirty="0">
                <a:latin typeface="Calibri"/>
                <a:cs typeface="Calibri"/>
              </a:rPr>
              <a:t>d</a:t>
            </a:r>
            <a:r>
              <a:rPr sz="2000" spc="20" dirty="0">
                <a:latin typeface="Calibri"/>
                <a:cs typeface="Calibri"/>
              </a:rPr>
              <a:t> </a:t>
            </a:r>
            <a:r>
              <a:rPr sz="2000" spc="5" dirty="0">
                <a:latin typeface="Calibri"/>
                <a:cs typeface="Calibri"/>
              </a:rPr>
              <a:t>l</a:t>
            </a:r>
            <a:r>
              <a:rPr sz="2000" spc="20" dirty="0">
                <a:latin typeface="Calibri"/>
                <a:cs typeface="Calibri"/>
              </a:rPr>
              <a:t>e</a:t>
            </a:r>
            <a:r>
              <a:rPr sz="2000" spc="15" dirty="0">
                <a:latin typeface="Calibri"/>
                <a:cs typeface="Calibri"/>
              </a:rPr>
              <a:t>ar</a:t>
            </a:r>
            <a:r>
              <a:rPr sz="2000" spc="20" dirty="0">
                <a:latin typeface="Calibri"/>
                <a:cs typeface="Calibri"/>
              </a:rPr>
              <a:t>n</a:t>
            </a:r>
            <a:r>
              <a:rPr sz="2000" spc="5" dirty="0">
                <a:latin typeface="Calibri"/>
                <a:cs typeface="Calibri"/>
              </a:rPr>
              <a:t>i</a:t>
            </a:r>
            <a:r>
              <a:rPr sz="2000" spc="20" dirty="0">
                <a:latin typeface="Calibri"/>
                <a:cs typeface="Calibri"/>
              </a:rPr>
              <a:t>ng</a:t>
            </a:r>
            <a:r>
              <a:rPr sz="2000" dirty="0">
                <a:latin typeface="Calibri"/>
                <a:cs typeface="Calibri"/>
              </a:rPr>
              <a:t>),</a:t>
            </a:r>
            <a:r>
              <a:rPr sz="2000" spc="10" dirty="0">
                <a:latin typeface="Calibri"/>
                <a:cs typeface="Calibri"/>
              </a:rPr>
              <a:t> </a:t>
            </a:r>
            <a:r>
              <a:rPr sz="2000" spc="15" dirty="0">
                <a:latin typeface="Calibri"/>
                <a:cs typeface="Calibri"/>
              </a:rPr>
              <a:t>a</a:t>
            </a:r>
            <a:r>
              <a:rPr sz="2000" spc="25" dirty="0">
                <a:latin typeface="Calibri"/>
                <a:cs typeface="Calibri"/>
              </a:rPr>
              <a:t>w</a:t>
            </a:r>
            <a:r>
              <a:rPr sz="2000" spc="15" dirty="0">
                <a:latin typeface="Calibri"/>
                <a:cs typeface="Calibri"/>
              </a:rPr>
              <a:t>ar</a:t>
            </a:r>
            <a:r>
              <a:rPr sz="2000" spc="20" dirty="0">
                <a:latin typeface="Calibri"/>
                <a:cs typeface="Calibri"/>
              </a:rPr>
              <a:t>d</a:t>
            </a:r>
            <a:r>
              <a:rPr sz="2000" spc="10" dirty="0">
                <a:latin typeface="Calibri"/>
                <a:cs typeface="Calibri"/>
              </a:rPr>
              <a:t>s</a:t>
            </a:r>
            <a:endParaRPr sz="20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00175" y="1319275"/>
            <a:ext cx="7519670" cy="56502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228600">
              <a:lnSpc>
                <a:spcPct val="100000"/>
              </a:lnSpc>
              <a:spcBef>
                <a:spcPts val="180"/>
              </a:spcBef>
              <a:buFont typeface="Symbol"/>
              <a:buChar char=""/>
              <a:tabLst>
                <a:tab pos="469900" algn="l"/>
              </a:tabLst>
            </a:pPr>
            <a:r>
              <a:rPr lang="en-US" sz="2000" b="1" spc="5" dirty="0">
                <a:latin typeface="Calibri"/>
                <a:cs typeface="Calibri"/>
              </a:rPr>
              <a:t>I</a:t>
            </a:r>
            <a:r>
              <a:rPr lang="en-US" sz="2000" b="1" spc="20" dirty="0">
                <a:latin typeface="Calibri"/>
                <a:cs typeface="Calibri"/>
              </a:rPr>
              <a:t>n</a:t>
            </a:r>
            <a:r>
              <a:rPr lang="en-US" sz="2000" b="1" spc="15" dirty="0">
                <a:latin typeface="Calibri"/>
                <a:cs typeface="Calibri"/>
              </a:rPr>
              <a:t>c</a:t>
            </a:r>
            <a:r>
              <a:rPr lang="en-US" sz="2000" b="1" spc="20" dirty="0">
                <a:latin typeface="Calibri"/>
                <a:cs typeface="Calibri"/>
              </a:rPr>
              <a:t>o</a:t>
            </a:r>
            <a:r>
              <a:rPr lang="en-US" sz="2000" b="1" spc="15" dirty="0">
                <a:latin typeface="Calibri"/>
                <a:cs typeface="Calibri"/>
              </a:rPr>
              <a:t>r</a:t>
            </a:r>
            <a:r>
              <a:rPr lang="en-US" sz="2000" b="1" spc="20" dirty="0">
                <a:latin typeface="Calibri"/>
                <a:cs typeface="Calibri"/>
              </a:rPr>
              <a:t>po</a:t>
            </a:r>
            <a:r>
              <a:rPr lang="en-US" sz="2000" b="1" spc="15" dirty="0">
                <a:latin typeface="Calibri"/>
                <a:cs typeface="Calibri"/>
              </a:rPr>
              <a:t>r</a:t>
            </a:r>
            <a:r>
              <a:rPr lang="en-US" sz="2000" b="1" spc="20" dirty="0">
                <a:latin typeface="Calibri"/>
                <a:cs typeface="Calibri"/>
              </a:rPr>
              <a:t>a</a:t>
            </a:r>
            <a:r>
              <a:rPr lang="en-US" sz="2000" b="1" spc="15" dirty="0">
                <a:latin typeface="Calibri"/>
                <a:cs typeface="Calibri"/>
              </a:rPr>
              <a:t>te </a:t>
            </a:r>
            <a:r>
              <a:rPr lang="en-US" sz="2000" b="1" spc="20" dirty="0">
                <a:latin typeface="Calibri"/>
                <a:cs typeface="Calibri"/>
              </a:rPr>
              <a:t>impressive</a:t>
            </a:r>
            <a:r>
              <a:rPr lang="en-US" sz="2000" b="1" spc="15" dirty="0">
                <a:latin typeface="Calibri"/>
                <a:cs typeface="Calibri"/>
              </a:rPr>
              <a:t>/t</a:t>
            </a:r>
            <a:r>
              <a:rPr lang="en-US" sz="2000" b="1" spc="20" dirty="0">
                <a:latin typeface="Calibri"/>
                <a:cs typeface="Calibri"/>
              </a:rPr>
              <a:t>e</a:t>
            </a:r>
            <a:r>
              <a:rPr lang="en-US" sz="2000" b="1" spc="5" dirty="0">
                <a:latin typeface="Calibri"/>
                <a:cs typeface="Calibri"/>
              </a:rPr>
              <a:t>lli</a:t>
            </a:r>
            <a:r>
              <a:rPr lang="en-US" sz="2000" b="1" spc="20" dirty="0">
                <a:latin typeface="Calibri"/>
                <a:cs typeface="Calibri"/>
              </a:rPr>
              <a:t>n</a:t>
            </a:r>
            <a:r>
              <a:rPr lang="en-US" sz="2000" b="1" spc="10" dirty="0">
                <a:latin typeface="Calibri"/>
                <a:cs typeface="Calibri"/>
              </a:rPr>
              <a:t>g</a:t>
            </a:r>
            <a:r>
              <a:rPr lang="en-US" sz="2000" b="1" spc="15" dirty="0">
                <a:latin typeface="Calibri"/>
                <a:cs typeface="Calibri"/>
              </a:rPr>
              <a:t> </a:t>
            </a:r>
            <a:r>
              <a:rPr lang="en-US" sz="2000" b="1" spc="20" dirty="0">
                <a:latin typeface="Calibri"/>
                <a:cs typeface="Calibri"/>
              </a:rPr>
              <a:t>quo</a:t>
            </a:r>
            <a:r>
              <a:rPr lang="en-US" sz="2000" b="1" spc="15" dirty="0">
                <a:latin typeface="Calibri"/>
                <a:cs typeface="Calibri"/>
              </a:rPr>
              <a:t>t</a:t>
            </a:r>
            <a:r>
              <a:rPr lang="en-US" sz="2000" b="1" spc="20" dirty="0">
                <a:latin typeface="Calibri"/>
                <a:cs typeface="Calibri"/>
              </a:rPr>
              <a:t>e</a:t>
            </a:r>
            <a:r>
              <a:rPr lang="en-US" sz="2000" b="1" spc="10" dirty="0">
                <a:latin typeface="Calibri"/>
                <a:cs typeface="Calibri"/>
              </a:rPr>
              <a:t>s </a:t>
            </a:r>
            <a:r>
              <a:rPr lang="en-US" sz="2000" spc="15" dirty="0">
                <a:latin typeface="Calibri"/>
                <a:cs typeface="Calibri"/>
              </a:rPr>
              <a:t>fro</a:t>
            </a:r>
            <a:r>
              <a:rPr lang="en-US" sz="2000" spc="20" dirty="0">
                <a:latin typeface="Calibri"/>
                <a:cs typeface="Calibri"/>
              </a:rPr>
              <a:t>m </a:t>
            </a:r>
            <a:r>
              <a:rPr lang="en-US" sz="2000" spc="15" dirty="0">
                <a:latin typeface="Calibri"/>
                <a:cs typeface="Calibri"/>
              </a:rPr>
              <a:t>oth</a:t>
            </a:r>
            <a:r>
              <a:rPr lang="en-US" sz="2000" spc="20" dirty="0">
                <a:latin typeface="Calibri"/>
                <a:cs typeface="Calibri"/>
              </a:rPr>
              <a:t>e</a:t>
            </a:r>
            <a:r>
              <a:rPr lang="en-US" sz="2000" spc="10" dirty="0">
                <a:latin typeface="Calibri"/>
                <a:cs typeface="Calibri"/>
              </a:rPr>
              <a:t>r</a:t>
            </a:r>
            <a:r>
              <a:rPr lang="en-US" sz="2000" spc="15" dirty="0">
                <a:latin typeface="Calibri"/>
                <a:cs typeface="Calibri"/>
              </a:rPr>
              <a:t> </a:t>
            </a:r>
            <a:r>
              <a:rPr lang="en-US" sz="2000" spc="20" dirty="0">
                <a:latin typeface="Calibri"/>
                <a:cs typeface="Calibri"/>
              </a:rPr>
              <a:t>p</a:t>
            </a:r>
            <a:r>
              <a:rPr lang="en-US" sz="2000" spc="15" dirty="0">
                <a:latin typeface="Calibri"/>
                <a:cs typeface="Calibri"/>
              </a:rPr>
              <a:t>art</a:t>
            </a:r>
            <a:r>
              <a:rPr lang="en-US" sz="2000" spc="10" dirty="0">
                <a:latin typeface="Calibri"/>
                <a:cs typeface="Calibri"/>
              </a:rPr>
              <a:t>s</a:t>
            </a:r>
            <a:r>
              <a:rPr lang="en-US" sz="2000" spc="15" dirty="0">
                <a:latin typeface="Calibri"/>
                <a:cs typeface="Calibri"/>
              </a:rPr>
              <a:t> </a:t>
            </a:r>
            <a:r>
              <a:rPr lang="en-US" sz="2000" spc="20" dirty="0">
                <a:latin typeface="Calibri"/>
                <a:cs typeface="Calibri"/>
              </a:rPr>
              <a:t>o</a:t>
            </a:r>
            <a:r>
              <a:rPr lang="en-US" sz="2000" spc="5" dirty="0">
                <a:latin typeface="Calibri"/>
                <a:cs typeface="Calibri"/>
              </a:rPr>
              <a:t>f</a:t>
            </a:r>
            <a:r>
              <a:rPr lang="en-US" sz="2000" spc="15" dirty="0">
                <a:latin typeface="Calibri"/>
                <a:cs typeface="Calibri"/>
              </a:rPr>
              <a:t> the </a:t>
            </a:r>
            <a:r>
              <a:rPr lang="en-US" sz="2000" spc="20" dirty="0">
                <a:latin typeface="Calibri"/>
                <a:cs typeface="Calibri"/>
              </a:rPr>
              <a:t>do</a:t>
            </a:r>
            <a:r>
              <a:rPr lang="en-US" sz="2000" spc="15" dirty="0">
                <a:latin typeface="Calibri"/>
                <a:cs typeface="Calibri"/>
              </a:rPr>
              <a:t>ss</a:t>
            </a:r>
            <a:r>
              <a:rPr lang="en-US" sz="2000" spc="5" dirty="0">
                <a:latin typeface="Calibri"/>
                <a:cs typeface="Calibri"/>
              </a:rPr>
              <a:t>i</a:t>
            </a:r>
            <a:r>
              <a:rPr lang="en-US" sz="2000" spc="20" dirty="0">
                <a:latin typeface="Calibri"/>
                <a:cs typeface="Calibri"/>
              </a:rPr>
              <a:t>e</a:t>
            </a:r>
            <a:r>
              <a:rPr lang="en-US" sz="2000" spc="10" dirty="0">
                <a:latin typeface="Calibri"/>
                <a:cs typeface="Calibri"/>
              </a:rPr>
              <a:t>r (but not too many quotes!)</a:t>
            </a:r>
            <a:endParaRPr lang="en-US" sz="2000" dirty="0">
              <a:latin typeface="Calibri"/>
              <a:cs typeface="Calibri"/>
            </a:endParaRPr>
          </a:p>
          <a:p>
            <a:pPr marL="927100" lvl="1" indent="-228600">
              <a:lnSpc>
                <a:spcPct val="100000"/>
              </a:lnSpc>
              <a:spcBef>
                <a:spcPts val="105"/>
              </a:spcBef>
              <a:buFont typeface="Courier New"/>
              <a:buChar char="o"/>
              <a:tabLst>
                <a:tab pos="927100" algn="l"/>
              </a:tabLst>
            </a:pPr>
            <a:r>
              <a:rPr lang="en-US" sz="2000" spc="15" dirty="0">
                <a:latin typeface="Calibri"/>
                <a:cs typeface="Calibri"/>
              </a:rPr>
              <a:t>studen</a:t>
            </a:r>
            <a:r>
              <a:rPr lang="en-US" sz="2000" spc="10" dirty="0">
                <a:latin typeface="Calibri"/>
                <a:cs typeface="Calibri"/>
              </a:rPr>
              <a:t>t</a:t>
            </a:r>
            <a:r>
              <a:rPr lang="en-US" sz="2000" spc="15" dirty="0">
                <a:latin typeface="Calibri"/>
                <a:cs typeface="Calibri"/>
              </a:rPr>
              <a:t> co</a:t>
            </a:r>
            <a:r>
              <a:rPr lang="en-US" sz="2000" spc="25" dirty="0">
                <a:latin typeface="Calibri"/>
                <a:cs typeface="Calibri"/>
              </a:rPr>
              <a:t>mm</a:t>
            </a:r>
            <a:r>
              <a:rPr lang="en-US" sz="2000" spc="15" dirty="0">
                <a:latin typeface="Calibri"/>
                <a:cs typeface="Calibri"/>
              </a:rPr>
              <a:t>ent</a:t>
            </a:r>
            <a:r>
              <a:rPr lang="en-US" sz="2000" spc="10" dirty="0">
                <a:latin typeface="Calibri"/>
                <a:cs typeface="Calibri"/>
              </a:rPr>
              <a:t>s</a:t>
            </a:r>
            <a:r>
              <a:rPr lang="en-US" sz="2000" spc="15" dirty="0">
                <a:latin typeface="Calibri"/>
                <a:cs typeface="Calibri"/>
              </a:rPr>
              <a:t> </a:t>
            </a:r>
            <a:r>
              <a:rPr lang="en-US" sz="2000" spc="20" dirty="0">
                <a:latin typeface="Calibri"/>
                <a:cs typeface="Calibri"/>
              </a:rPr>
              <a:t>an</a:t>
            </a:r>
            <a:r>
              <a:rPr lang="en-US" sz="2000" spc="15" dirty="0">
                <a:latin typeface="Calibri"/>
                <a:cs typeface="Calibri"/>
              </a:rPr>
              <a:t>d</a:t>
            </a:r>
            <a:r>
              <a:rPr lang="en-US" sz="2000" spc="20" dirty="0">
                <a:latin typeface="Calibri"/>
                <a:cs typeface="Calibri"/>
              </a:rPr>
              <a:t> </a:t>
            </a:r>
            <a:r>
              <a:rPr lang="en-US" sz="2000" spc="5" dirty="0">
                <a:latin typeface="Calibri"/>
                <a:cs typeface="Calibri"/>
              </a:rPr>
              <a:t>l</a:t>
            </a:r>
            <a:r>
              <a:rPr lang="en-US" sz="2000" spc="20" dirty="0">
                <a:latin typeface="Calibri"/>
                <a:cs typeface="Calibri"/>
              </a:rPr>
              <a:t>e</a:t>
            </a:r>
            <a:r>
              <a:rPr lang="en-US" sz="2000" spc="15" dirty="0">
                <a:latin typeface="Calibri"/>
                <a:cs typeface="Calibri"/>
              </a:rPr>
              <a:t>tt</a:t>
            </a:r>
            <a:r>
              <a:rPr lang="en-US" sz="2000" spc="20" dirty="0">
                <a:latin typeface="Calibri"/>
                <a:cs typeface="Calibri"/>
              </a:rPr>
              <a:t>e</a:t>
            </a:r>
            <a:r>
              <a:rPr lang="en-US" sz="2000" spc="10" dirty="0">
                <a:latin typeface="Calibri"/>
                <a:cs typeface="Calibri"/>
              </a:rPr>
              <a:t>rs </a:t>
            </a:r>
          </a:p>
          <a:p>
            <a:pPr marL="927100" lvl="1" indent="-228600">
              <a:lnSpc>
                <a:spcPct val="100000"/>
              </a:lnSpc>
              <a:spcBef>
                <a:spcPts val="105"/>
              </a:spcBef>
              <a:buFont typeface="Courier New"/>
              <a:buChar char="o"/>
              <a:tabLst>
                <a:tab pos="927100" algn="l"/>
              </a:tabLst>
            </a:pPr>
            <a:r>
              <a:rPr lang="en-US" sz="2000" spc="20" dirty="0">
                <a:latin typeface="Calibri"/>
                <a:cs typeface="Calibri"/>
              </a:rPr>
              <a:t>pee</a:t>
            </a:r>
            <a:r>
              <a:rPr lang="en-US" sz="2000" spc="10" dirty="0">
                <a:latin typeface="Calibri"/>
                <a:cs typeface="Calibri"/>
              </a:rPr>
              <a:t>r</a:t>
            </a:r>
            <a:r>
              <a:rPr lang="en-US" sz="2000" spc="15" dirty="0">
                <a:latin typeface="Calibri"/>
                <a:cs typeface="Calibri"/>
              </a:rPr>
              <a:t> </a:t>
            </a:r>
            <a:r>
              <a:rPr lang="en-US" sz="2000" spc="10" dirty="0">
                <a:latin typeface="Calibri"/>
                <a:cs typeface="Calibri"/>
              </a:rPr>
              <a:t>t</a:t>
            </a:r>
            <a:r>
              <a:rPr lang="en-US" sz="2000" spc="20" dirty="0">
                <a:latin typeface="Calibri"/>
                <a:cs typeface="Calibri"/>
              </a:rPr>
              <a:t>e</a:t>
            </a:r>
            <a:r>
              <a:rPr lang="en-US" sz="2000" spc="15" dirty="0">
                <a:latin typeface="Calibri"/>
                <a:cs typeface="Calibri"/>
              </a:rPr>
              <a:t>ach</a:t>
            </a:r>
            <a:r>
              <a:rPr lang="en-US" sz="2000" spc="5" dirty="0">
                <a:latin typeface="Calibri"/>
                <a:cs typeface="Calibri"/>
              </a:rPr>
              <a:t>i</a:t>
            </a:r>
            <a:r>
              <a:rPr lang="en-US" sz="2000" spc="20" dirty="0">
                <a:latin typeface="Calibri"/>
                <a:cs typeface="Calibri"/>
              </a:rPr>
              <a:t>n</a:t>
            </a:r>
            <a:r>
              <a:rPr lang="en-US" sz="2000" spc="10" dirty="0">
                <a:latin typeface="Calibri"/>
                <a:cs typeface="Calibri"/>
              </a:rPr>
              <a:t>g</a:t>
            </a:r>
            <a:r>
              <a:rPr lang="en-US" sz="2000" spc="15" dirty="0">
                <a:latin typeface="Calibri"/>
                <a:cs typeface="Calibri"/>
              </a:rPr>
              <a:t> </a:t>
            </a:r>
            <a:r>
              <a:rPr lang="en-US" sz="2000" spc="10" dirty="0">
                <a:latin typeface="Calibri"/>
                <a:cs typeface="Calibri"/>
              </a:rPr>
              <a:t>r</a:t>
            </a:r>
            <a:r>
              <a:rPr lang="en-US" sz="2000" spc="20" dirty="0">
                <a:latin typeface="Calibri"/>
                <a:cs typeface="Calibri"/>
              </a:rPr>
              <a:t>e</a:t>
            </a:r>
            <a:r>
              <a:rPr lang="en-US" sz="2000" spc="15" dirty="0">
                <a:latin typeface="Calibri"/>
                <a:cs typeface="Calibri"/>
              </a:rPr>
              <a:t>v</a:t>
            </a:r>
            <a:r>
              <a:rPr lang="en-US" sz="2000" spc="5" dirty="0">
                <a:latin typeface="Calibri"/>
                <a:cs typeface="Calibri"/>
              </a:rPr>
              <a:t>i</a:t>
            </a:r>
            <a:r>
              <a:rPr lang="en-US" sz="2000" spc="20" dirty="0">
                <a:latin typeface="Calibri"/>
                <a:cs typeface="Calibri"/>
              </a:rPr>
              <a:t>e</a:t>
            </a:r>
            <a:r>
              <a:rPr lang="en-US" sz="2000" spc="25" dirty="0">
                <a:latin typeface="Calibri"/>
                <a:cs typeface="Calibri"/>
              </a:rPr>
              <a:t>w</a:t>
            </a:r>
            <a:r>
              <a:rPr lang="en-US" sz="2000" spc="10" dirty="0">
                <a:latin typeface="Calibri"/>
                <a:cs typeface="Calibri"/>
              </a:rPr>
              <a:t>s</a:t>
            </a:r>
            <a:endParaRPr lang="en-US" sz="2000" dirty="0">
              <a:latin typeface="Calibri"/>
              <a:cs typeface="Calibri"/>
            </a:endParaRPr>
          </a:p>
          <a:p>
            <a:pPr marL="927100" lvl="1" indent="-228600">
              <a:lnSpc>
                <a:spcPct val="100000"/>
              </a:lnSpc>
              <a:spcBef>
                <a:spcPts val="85"/>
              </a:spcBef>
              <a:buFont typeface="Courier New"/>
              <a:buChar char="o"/>
              <a:tabLst>
                <a:tab pos="927100" algn="l"/>
              </a:tabLst>
            </a:pPr>
            <a:r>
              <a:rPr lang="en-US" sz="2000" spc="15" dirty="0">
                <a:latin typeface="Calibri"/>
                <a:cs typeface="Calibri"/>
              </a:rPr>
              <a:t>teac</a:t>
            </a:r>
            <a:r>
              <a:rPr lang="en-US" sz="2000" spc="20" dirty="0">
                <a:latin typeface="Calibri"/>
                <a:cs typeface="Calibri"/>
              </a:rPr>
              <a:t>h</a:t>
            </a:r>
            <a:r>
              <a:rPr lang="en-US" sz="2000" spc="5" dirty="0">
                <a:latin typeface="Calibri"/>
                <a:cs typeface="Calibri"/>
              </a:rPr>
              <a:t>i</a:t>
            </a:r>
            <a:r>
              <a:rPr lang="en-US" sz="2000" spc="20" dirty="0">
                <a:latin typeface="Calibri"/>
                <a:cs typeface="Calibri"/>
              </a:rPr>
              <a:t>n</a:t>
            </a:r>
            <a:r>
              <a:rPr lang="en-US" sz="2000" spc="10" dirty="0">
                <a:latin typeface="Calibri"/>
                <a:cs typeface="Calibri"/>
              </a:rPr>
              <a:t>g</a:t>
            </a:r>
            <a:r>
              <a:rPr lang="en-US" sz="2000" spc="15" dirty="0">
                <a:latin typeface="Calibri"/>
                <a:cs typeface="Calibri"/>
              </a:rPr>
              <a:t> </a:t>
            </a:r>
            <a:r>
              <a:rPr lang="en-US" sz="2000" spc="20" dirty="0">
                <a:latin typeface="Calibri"/>
                <a:cs typeface="Calibri"/>
              </a:rPr>
              <a:t>ph</a:t>
            </a:r>
            <a:r>
              <a:rPr lang="en-US" sz="2000" spc="5" dirty="0">
                <a:latin typeface="Calibri"/>
                <a:cs typeface="Calibri"/>
              </a:rPr>
              <a:t>il</a:t>
            </a:r>
            <a:r>
              <a:rPr lang="en-US" sz="2000" spc="20" dirty="0">
                <a:latin typeface="Calibri"/>
                <a:cs typeface="Calibri"/>
              </a:rPr>
              <a:t>o</a:t>
            </a:r>
            <a:r>
              <a:rPr lang="en-US" sz="2000" spc="15" dirty="0">
                <a:latin typeface="Calibri"/>
                <a:cs typeface="Calibri"/>
              </a:rPr>
              <a:t>s</a:t>
            </a:r>
            <a:r>
              <a:rPr lang="en-US" sz="2000" spc="20" dirty="0">
                <a:latin typeface="Calibri"/>
                <a:cs typeface="Calibri"/>
              </a:rPr>
              <a:t>oph</a:t>
            </a:r>
            <a:r>
              <a:rPr lang="en-US" sz="2000" spc="10" dirty="0">
                <a:latin typeface="Calibri"/>
                <a:cs typeface="Calibri"/>
              </a:rPr>
              <a:t>y</a:t>
            </a:r>
            <a:endParaRPr lang="en-US" sz="2000" dirty="0">
              <a:latin typeface="Calibri"/>
              <a:cs typeface="Calibri"/>
            </a:endParaRPr>
          </a:p>
          <a:p>
            <a:pPr marL="927100" lvl="1" indent="-228600">
              <a:lnSpc>
                <a:spcPct val="100000"/>
              </a:lnSpc>
              <a:spcBef>
                <a:spcPts val="105"/>
              </a:spcBef>
              <a:buFont typeface="Courier New"/>
              <a:buChar char="o"/>
              <a:tabLst>
                <a:tab pos="927100" algn="l"/>
              </a:tabLst>
            </a:pPr>
            <a:r>
              <a:rPr lang="en-US" sz="2000" spc="15" dirty="0">
                <a:latin typeface="Calibri"/>
                <a:cs typeface="Calibri"/>
              </a:rPr>
              <a:t>co</a:t>
            </a:r>
            <a:r>
              <a:rPr lang="en-US" sz="2000" spc="5" dirty="0">
                <a:latin typeface="Calibri"/>
                <a:cs typeface="Calibri"/>
              </a:rPr>
              <a:t>ll</a:t>
            </a:r>
            <a:r>
              <a:rPr lang="en-US" sz="2000" spc="15" dirty="0">
                <a:latin typeface="Calibri"/>
                <a:cs typeface="Calibri"/>
              </a:rPr>
              <a:t>a</a:t>
            </a:r>
            <a:r>
              <a:rPr lang="en-US" sz="2000" spc="20" dirty="0">
                <a:latin typeface="Calibri"/>
                <a:cs typeface="Calibri"/>
              </a:rPr>
              <a:t>bo</a:t>
            </a:r>
            <a:r>
              <a:rPr lang="en-US" sz="2000" spc="15" dirty="0">
                <a:latin typeface="Calibri"/>
                <a:cs typeface="Calibri"/>
              </a:rPr>
              <a:t>rat</a:t>
            </a:r>
            <a:r>
              <a:rPr lang="en-US" sz="2000" spc="20" dirty="0">
                <a:latin typeface="Calibri"/>
                <a:cs typeface="Calibri"/>
              </a:rPr>
              <a:t>o</a:t>
            </a:r>
            <a:r>
              <a:rPr lang="en-US" sz="2000" spc="15" dirty="0">
                <a:latin typeface="Calibri"/>
                <a:cs typeface="Calibri"/>
              </a:rPr>
              <a:t>r</a:t>
            </a:r>
            <a:r>
              <a:rPr lang="en-US" sz="2000" spc="10" dirty="0">
                <a:latin typeface="Calibri"/>
                <a:cs typeface="Calibri"/>
              </a:rPr>
              <a:t>s</a:t>
            </a:r>
            <a:endParaRPr lang="en-US" sz="2000" dirty="0">
              <a:latin typeface="Calibri"/>
              <a:cs typeface="Calibri"/>
            </a:endParaRPr>
          </a:p>
          <a:p>
            <a:pPr marL="469900" indent="-228600">
              <a:lnSpc>
                <a:spcPct val="100000"/>
              </a:lnSpc>
              <a:spcBef>
                <a:spcPts val="155"/>
              </a:spcBef>
              <a:buFont typeface="Symbol"/>
              <a:buChar char=""/>
              <a:tabLst>
                <a:tab pos="469900" algn="l"/>
              </a:tabLst>
            </a:pPr>
            <a:r>
              <a:rPr lang="en-US" sz="2000" spc="5" dirty="0">
                <a:latin typeface="Calibri"/>
                <a:cs typeface="Calibri"/>
              </a:rPr>
              <a:t>I</a:t>
            </a:r>
            <a:r>
              <a:rPr lang="en-US" sz="2000" spc="20" dirty="0">
                <a:latin typeface="Calibri"/>
                <a:cs typeface="Calibri"/>
              </a:rPr>
              <a:t>n</a:t>
            </a:r>
            <a:r>
              <a:rPr lang="en-US" sz="2000" spc="15" dirty="0">
                <a:latin typeface="Calibri"/>
                <a:cs typeface="Calibri"/>
              </a:rPr>
              <a:t>c</a:t>
            </a:r>
            <a:r>
              <a:rPr lang="en-US" sz="2000" spc="5" dirty="0">
                <a:latin typeface="Calibri"/>
                <a:cs typeface="Calibri"/>
              </a:rPr>
              <a:t>l</a:t>
            </a:r>
            <a:r>
              <a:rPr lang="en-US" sz="2000" spc="20" dirty="0">
                <a:latin typeface="Calibri"/>
                <a:cs typeface="Calibri"/>
              </a:rPr>
              <a:t>ud</a:t>
            </a:r>
            <a:r>
              <a:rPr lang="en-US" sz="2000" spc="15" dirty="0">
                <a:latin typeface="Calibri"/>
                <a:cs typeface="Calibri"/>
              </a:rPr>
              <a:t>e</a:t>
            </a:r>
            <a:r>
              <a:rPr lang="en-US" sz="2000" spc="20" dirty="0">
                <a:latin typeface="Calibri"/>
                <a:cs typeface="Calibri"/>
              </a:rPr>
              <a:t> you</a:t>
            </a:r>
            <a:r>
              <a:rPr lang="en-US" sz="2000" spc="10" dirty="0">
                <a:latin typeface="Calibri"/>
                <a:cs typeface="Calibri"/>
              </a:rPr>
              <a:t>r</a:t>
            </a:r>
            <a:r>
              <a:rPr lang="en-US" sz="2000" spc="15" dirty="0">
                <a:latin typeface="Calibri"/>
                <a:cs typeface="Calibri"/>
              </a:rPr>
              <a:t> </a:t>
            </a:r>
            <a:r>
              <a:rPr lang="en-US" sz="2000" spc="20" dirty="0">
                <a:latin typeface="Calibri"/>
                <a:cs typeface="Calibri"/>
              </a:rPr>
              <a:t>o</a:t>
            </a:r>
            <a:r>
              <a:rPr lang="en-US" sz="2000" spc="25" dirty="0">
                <a:latin typeface="Calibri"/>
                <a:cs typeface="Calibri"/>
              </a:rPr>
              <a:t>w</a:t>
            </a:r>
            <a:r>
              <a:rPr lang="en-US" sz="2000" spc="15" dirty="0">
                <a:latin typeface="Calibri"/>
                <a:cs typeface="Calibri"/>
              </a:rPr>
              <a:t>n </a:t>
            </a:r>
            <a:r>
              <a:rPr lang="en-US" sz="2000" b="1" spc="10" dirty="0">
                <a:latin typeface="Calibri"/>
                <a:cs typeface="Calibri"/>
              </a:rPr>
              <a:t>f</a:t>
            </a:r>
            <a:r>
              <a:rPr lang="en-US" sz="2000" b="1" spc="5" dirty="0">
                <a:latin typeface="Calibri"/>
                <a:cs typeface="Calibri"/>
              </a:rPr>
              <a:t>i</a:t>
            </a:r>
            <a:r>
              <a:rPr lang="en-US" sz="2000" b="1" spc="15" dirty="0">
                <a:latin typeface="Calibri"/>
                <a:cs typeface="Calibri"/>
              </a:rPr>
              <a:t>rst</a:t>
            </a:r>
            <a:r>
              <a:rPr lang="en-US" sz="2000" b="1" spc="25" dirty="0">
                <a:latin typeface="Calibri"/>
                <a:cs typeface="Calibri"/>
              </a:rPr>
              <a:t>h</a:t>
            </a:r>
            <a:r>
              <a:rPr lang="en-US" sz="2000" b="1" spc="20" dirty="0">
                <a:latin typeface="Calibri"/>
                <a:cs typeface="Calibri"/>
              </a:rPr>
              <a:t>an</a:t>
            </a:r>
            <a:r>
              <a:rPr lang="en-US" sz="2000" b="1" spc="15" dirty="0">
                <a:latin typeface="Calibri"/>
                <a:cs typeface="Calibri"/>
              </a:rPr>
              <a:t>d test</a:t>
            </a:r>
            <a:r>
              <a:rPr lang="en-US" sz="2000" b="1" spc="5" dirty="0">
                <a:latin typeface="Calibri"/>
                <a:cs typeface="Calibri"/>
              </a:rPr>
              <a:t>i</a:t>
            </a:r>
            <a:r>
              <a:rPr lang="en-US" sz="2000" b="1" spc="35" dirty="0">
                <a:latin typeface="Calibri"/>
                <a:cs typeface="Calibri"/>
              </a:rPr>
              <a:t>m</a:t>
            </a:r>
            <a:r>
              <a:rPr lang="en-US" sz="2000" b="1" spc="20" dirty="0">
                <a:latin typeface="Calibri"/>
                <a:cs typeface="Calibri"/>
              </a:rPr>
              <a:t>on</a:t>
            </a:r>
            <a:r>
              <a:rPr lang="en-US" sz="2000" b="1" spc="10" dirty="0">
                <a:latin typeface="Calibri"/>
                <a:cs typeface="Calibri"/>
              </a:rPr>
              <a:t>y</a:t>
            </a:r>
            <a:r>
              <a:rPr lang="en-US" sz="2000" b="1" spc="30" dirty="0">
                <a:latin typeface="Calibri"/>
                <a:cs typeface="Calibri"/>
              </a:rPr>
              <a:t> </a:t>
            </a:r>
            <a:r>
              <a:rPr lang="en-US" sz="2000" spc="5" dirty="0">
                <a:latin typeface="Calibri"/>
                <a:cs typeface="Calibri"/>
              </a:rPr>
              <a:t>if</a:t>
            </a:r>
            <a:r>
              <a:rPr lang="en-US" sz="2000" spc="15" dirty="0">
                <a:latin typeface="Calibri"/>
                <a:cs typeface="Calibri"/>
              </a:rPr>
              <a:t> ava</a:t>
            </a:r>
            <a:r>
              <a:rPr lang="en-US" sz="2000" spc="5" dirty="0">
                <a:latin typeface="Calibri"/>
                <a:cs typeface="Calibri"/>
              </a:rPr>
              <a:t>il</a:t>
            </a:r>
            <a:r>
              <a:rPr lang="en-US" sz="2000" spc="20" dirty="0">
                <a:latin typeface="Calibri"/>
                <a:cs typeface="Calibri"/>
              </a:rPr>
              <a:t>ab</a:t>
            </a:r>
            <a:r>
              <a:rPr lang="en-US" sz="2000" spc="10" dirty="0">
                <a:latin typeface="Calibri"/>
                <a:cs typeface="Calibri"/>
              </a:rPr>
              <a:t>le</a:t>
            </a:r>
            <a:endParaRPr lang="en-US" sz="2000" dirty="0">
              <a:latin typeface="Calibri"/>
              <a:cs typeface="Calibri"/>
            </a:endParaRPr>
          </a:p>
          <a:p>
            <a:pPr marL="469900" indent="-228600">
              <a:lnSpc>
                <a:spcPct val="100000"/>
              </a:lnSpc>
              <a:spcBef>
                <a:spcPts val="180"/>
              </a:spcBef>
              <a:buFont typeface="Symbol"/>
              <a:buChar char=""/>
              <a:tabLst>
                <a:tab pos="469900" algn="l"/>
              </a:tabLst>
            </a:pPr>
            <a:r>
              <a:rPr lang="en-US" sz="2000" spc="15" dirty="0">
                <a:latin typeface="Calibri"/>
                <a:cs typeface="Calibri"/>
              </a:rPr>
              <a:t>Pr</a:t>
            </a:r>
            <a:r>
              <a:rPr lang="en-US" sz="2000" spc="20" dirty="0">
                <a:latin typeface="Calibri"/>
                <a:cs typeface="Calibri"/>
              </a:rPr>
              <a:t>o</a:t>
            </a:r>
            <a:r>
              <a:rPr lang="en-US" sz="2000" spc="15" dirty="0">
                <a:latin typeface="Calibri"/>
                <a:cs typeface="Calibri"/>
              </a:rPr>
              <a:t>v</a:t>
            </a:r>
            <a:r>
              <a:rPr lang="en-US" sz="2000" spc="5" dirty="0">
                <a:latin typeface="Calibri"/>
                <a:cs typeface="Calibri"/>
              </a:rPr>
              <a:t>i</a:t>
            </a:r>
            <a:r>
              <a:rPr lang="en-US" sz="2000" spc="20" dirty="0">
                <a:latin typeface="Calibri"/>
                <a:cs typeface="Calibri"/>
              </a:rPr>
              <a:t>d</a:t>
            </a:r>
            <a:r>
              <a:rPr lang="en-US" sz="2000" spc="15" dirty="0">
                <a:latin typeface="Calibri"/>
                <a:cs typeface="Calibri"/>
              </a:rPr>
              <a:t>e</a:t>
            </a:r>
            <a:r>
              <a:rPr lang="en-US" sz="2000" spc="20" dirty="0">
                <a:latin typeface="Calibri"/>
                <a:cs typeface="Calibri"/>
              </a:rPr>
              <a:t> </a:t>
            </a:r>
            <a:r>
              <a:rPr lang="en-US" sz="2000" spc="5" dirty="0">
                <a:latin typeface="Calibri"/>
                <a:cs typeface="Calibri"/>
              </a:rPr>
              <a:t>a bit of</a:t>
            </a:r>
            <a:r>
              <a:rPr lang="en-US" sz="2000" spc="15" dirty="0">
                <a:latin typeface="Calibri"/>
                <a:cs typeface="Calibri"/>
              </a:rPr>
              <a:t> backgr</a:t>
            </a:r>
            <a:r>
              <a:rPr lang="en-US" sz="2000" spc="20" dirty="0">
                <a:latin typeface="Calibri"/>
                <a:cs typeface="Calibri"/>
              </a:rPr>
              <a:t>oun</a:t>
            </a:r>
            <a:r>
              <a:rPr lang="en-US" sz="2000" spc="15" dirty="0">
                <a:latin typeface="Calibri"/>
                <a:cs typeface="Calibri"/>
              </a:rPr>
              <a:t>d</a:t>
            </a:r>
            <a:r>
              <a:rPr lang="en-US" sz="2000" spc="20" dirty="0">
                <a:latin typeface="Calibri"/>
                <a:cs typeface="Calibri"/>
              </a:rPr>
              <a:t> </a:t>
            </a:r>
            <a:r>
              <a:rPr lang="en-US" sz="2000" spc="15" dirty="0">
                <a:latin typeface="Calibri"/>
                <a:cs typeface="Calibri"/>
              </a:rPr>
              <a:t>a</a:t>
            </a:r>
            <a:r>
              <a:rPr lang="en-US" sz="2000" spc="20" dirty="0">
                <a:latin typeface="Calibri"/>
                <a:cs typeface="Calibri"/>
              </a:rPr>
              <a:t>bou</a:t>
            </a:r>
            <a:r>
              <a:rPr lang="en-US" sz="2000" spc="10" dirty="0">
                <a:latin typeface="Calibri"/>
                <a:cs typeface="Calibri"/>
              </a:rPr>
              <a:t>t</a:t>
            </a:r>
            <a:r>
              <a:rPr lang="en-US" sz="2000" spc="15" dirty="0">
                <a:latin typeface="Calibri"/>
                <a:cs typeface="Calibri"/>
              </a:rPr>
              <a:t> t</a:t>
            </a:r>
            <a:r>
              <a:rPr lang="en-US" sz="2000" spc="20" dirty="0">
                <a:latin typeface="Calibri"/>
                <a:cs typeface="Calibri"/>
              </a:rPr>
              <a:t>h</a:t>
            </a:r>
            <a:r>
              <a:rPr lang="en-US" sz="2000" spc="15" dirty="0">
                <a:latin typeface="Calibri"/>
                <a:cs typeface="Calibri"/>
              </a:rPr>
              <a:t>e ca</a:t>
            </a:r>
            <a:r>
              <a:rPr lang="en-US" sz="2000" spc="20" dirty="0">
                <a:latin typeface="Calibri"/>
                <a:cs typeface="Calibri"/>
              </a:rPr>
              <a:t>nd</a:t>
            </a:r>
            <a:r>
              <a:rPr lang="en-US" sz="2000" spc="5" dirty="0">
                <a:latin typeface="Calibri"/>
                <a:cs typeface="Calibri"/>
              </a:rPr>
              <a:t>i</a:t>
            </a:r>
            <a:r>
              <a:rPr lang="en-US" sz="2000" spc="20" dirty="0">
                <a:latin typeface="Calibri"/>
                <a:cs typeface="Calibri"/>
              </a:rPr>
              <a:t>d</a:t>
            </a:r>
            <a:r>
              <a:rPr lang="en-US" sz="2000" spc="15" dirty="0">
                <a:latin typeface="Calibri"/>
                <a:cs typeface="Calibri"/>
              </a:rPr>
              <a:t>ate </a:t>
            </a:r>
            <a:r>
              <a:rPr lang="en-US" sz="2000" spc="20" dirty="0">
                <a:latin typeface="Calibri"/>
                <a:cs typeface="Calibri"/>
              </a:rPr>
              <a:t>bu</a:t>
            </a:r>
            <a:r>
              <a:rPr lang="en-US" sz="2000" spc="10" dirty="0">
                <a:latin typeface="Calibri"/>
                <a:cs typeface="Calibri"/>
              </a:rPr>
              <a:t>t</a:t>
            </a:r>
            <a:r>
              <a:rPr lang="en-US" sz="2000" spc="5" dirty="0">
                <a:latin typeface="Calibri"/>
                <a:cs typeface="Calibri"/>
              </a:rPr>
              <a:t> </a:t>
            </a:r>
            <a:r>
              <a:rPr lang="en-US" sz="2000" b="1" spc="15" dirty="0">
                <a:latin typeface="Calibri"/>
                <a:cs typeface="Calibri"/>
              </a:rPr>
              <a:t>foc</a:t>
            </a:r>
            <a:r>
              <a:rPr lang="en-US" sz="2000" b="1" spc="20" dirty="0">
                <a:latin typeface="Calibri"/>
                <a:cs typeface="Calibri"/>
              </a:rPr>
              <a:t>u</a:t>
            </a:r>
            <a:r>
              <a:rPr lang="en-US" sz="2000" b="1" spc="10" dirty="0">
                <a:latin typeface="Calibri"/>
                <a:cs typeface="Calibri"/>
              </a:rPr>
              <a:t>s</a:t>
            </a:r>
            <a:r>
              <a:rPr lang="en-US" sz="2000" b="1" spc="15" dirty="0">
                <a:latin typeface="Calibri"/>
                <a:cs typeface="Calibri"/>
              </a:rPr>
              <a:t> </a:t>
            </a:r>
            <a:r>
              <a:rPr lang="en-US" sz="2000" b="1" spc="20" dirty="0">
                <a:latin typeface="Calibri"/>
                <a:cs typeface="Calibri"/>
              </a:rPr>
              <a:t>o</a:t>
            </a:r>
            <a:r>
              <a:rPr lang="en-US" sz="2000" b="1" spc="15" dirty="0">
                <a:latin typeface="Calibri"/>
                <a:cs typeface="Calibri"/>
              </a:rPr>
              <a:t>n te</a:t>
            </a:r>
            <a:r>
              <a:rPr lang="en-US" sz="2000" b="1" spc="20" dirty="0">
                <a:latin typeface="Calibri"/>
                <a:cs typeface="Calibri"/>
              </a:rPr>
              <a:t>a</a:t>
            </a:r>
            <a:r>
              <a:rPr lang="en-US" sz="2000" b="1" spc="15" dirty="0">
                <a:latin typeface="Calibri"/>
                <a:cs typeface="Calibri"/>
              </a:rPr>
              <a:t>c</a:t>
            </a:r>
            <a:r>
              <a:rPr lang="en-US" sz="2000" b="1" spc="20" dirty="0">
                <a:latin typeface="Calibri"/>
                <a:cs typeface="Calibri"/>
              </a:rPr>
              <a:t>h</a:t>
            </a:r>
            <a:r>
              <a:rPr lang="en-US" sz="2000" b="1" spc="5" dirty="0">
                <a:latin typeface="Calibri"/>
                <a:cs typeface="Calibri"/>
              </a:rPr>
              <a:t>i</a:t>
            </a:r>
            <a:r>
              <a:rPr lang="en-US" sz="2000" b="1" spc="20" dirty="0">
                <a:latin typeface="Calibri"/>
                <a:cs typeface="Calibri"/>
              </a:rPr>
              <a:t>n</a:t>
            </a:r>
            <a:r>
              <a:rPr lang="en-US" sz="2000" b="1" spc="10" dirty="0">
                <a:latin typeface="Calibri"/>
                <a:cs typeface="Calibri"/>
              </a:rPr>
              <a:t>g</a:t>
            </a:r>
            <a:r>
              <a:rPr lang="en-US" sz="2000" b="1" spc="15" dirty="0">
                <a:latin typeface="Calibri"/>
                <a:cs typeface="Calibri"/>
              </a:rPr>
              <a:t> </a:t>
            </a:r>
            <a:r>
              <a:rPr lang="en-US" sz="2000" b="1" spc="20" dirty="0">
                <a:latin typeface="Calibri"/>
                <a:cs typeface="Calibri"/>
              </a:rPr>
              <a:t>an</a:t>
            </a:r>
            <a:r>
              <a:rPr lang="en-US" sz="2000" b="1" spc="15" dirty="0">
                <a:latin typeface="Calibri"/>
                <a:cs typeface="Calibri"/>
              </a:rPr>
              <a:t>d </a:t>
            </a:r>
            <a:r>
              <a:rPr lang="en-US" sz="2000" b="1" spc="5" dirty="0">
                <a:latin typeface="Calibri"/>
                <a:cs typeface="Calibri"/>
              </a:rPr>
              <a:t>l</a:t>
            </a:r>
            <a:r>
              <a:rPr lang="en-US" sz="2000" b="1" spc="20" dirty="0">
                <a:latin typeface="Calibri"/>
                <a:cs typeface="Calibri"/>
              </a:rPr>
              <a:t>e</a:t>
            </a:r>
            <a:r>
              <a:rPr lang="en-US" sz="2000" b="1" spc="15" dirty="0">
                <a:latin typeface="Calibri"/>
                <a:cs typeface="Calibri"/>
              </a:rPr>
              <a:t>arn</a:t>
            </a:r>
            <a:r>
              <a:rPr lang="en-US" sz="2000" b="1" spc="5" dirty="0">
                <a:latin typeface="Calibri"/>
                <a:cs typeface="Calibri"/>
              </a:rPr>
              <a:t>i</a:t>
            </a:r>
            <a:r>
              <a:rPr lang="en-US" sz="2000" b="1" spc="20" dirty="0">
                <a:latin typeface="Calibri"/>
                <a:cs typeface="Calibri"/>
              </a:rPr>
              <a:t>n</a:t>
            </a:r>
            <a:r>
              <a:rPr lang="en-US" sz="2000" b="1" spc="10" dirty="0">
                <a:latin typeface="Calibri"/>
                <a:cs typeface="Calibri"/>
              </a:rPr>
              <a:t>g</a:t>
            </a:r>
            <a:endParaRPr lang="en-US" sz="2000" dirty="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endParaRPr lang="en-US" sz="1800" dirty="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2000" b="1" dirty="0">
                <a:latin typeface="Calibri"/>
                <a:cs typeface="Calibri"/>
              </a:rPr>
              <a:t>Who should</a:t>
            </a:r>
            <a:r>
              <a:rPr sz="2000" b="1" spc="-5" dirty="0">
                <a:latin typeface="Calibri"/>
                <a:cs typeface="Calibri"/>
              </a:rPr>
              <a:t> </a:t>
            </a:r>
            <a:r>
              <a:rPr sz="2000" b="1" spc="-10" dirty="0">
                <a:latin typeface="Calibri"/>
                <a:cs typeface="Calibri"/>
              </a:rPr>
              <a:t>wr</a:t>
            </a:r>
            <a:r>
              <a:rPr sz="2000" b="1" dirty="0">
                <a:latin typeface="Calibri"/>
                <a:cs typeface="Calibri"/>
              </a:rPr>
              <a:t>i</a:t>
            </a:r>
            <a:r>
              <a:rPr sz="2000" b="1" spc="-10" dirty="0">
                <a:latin typeface="Calibri"/>
                <a:cs typeface="Calibri"/>
              </a:rPr>
              <a:t>te</a:t>
            </a:r>
            <a:r>
              <a:rPr sz="2000" b="1" dirty="0">
                <a:latin typeface="Calibri"/>
                <a:cs typeface="Calibri"/>
              </a:rPr>
              <a:t> and si</a:t>
            </a:r>
            <a:r>
              <a:rPr sz="2000" b="1" spc="-10" dirty="0">
                <a:latin typeface="Calibri"/>
                <a:cs typeface="Calibri"/>
              </a:rPr>
              <a:t>g</a:t>
            </a:r>
            <a:r>
              <a:rPr sz="2000" b="1" dirty="0">
                <a:latin typeface="Calibri"/>
                <a:cs typeface="Calibri"/>
              </a:rPr>
              <a:t>n th</a:t>
            </a:r>
            <a:r>
              <a:rPr sz="2000" b="1" spc="-10" dirty="0">
                <a:latin typeface="Calibri"/>
                <a:cs typeface="Calibri"/>
              </a:rPr>
              <a:t>e</a:t>
            </a:r>
            <a:r>
              <a:rPr sz="2000" b="1" dirty="0">
                <a:latin typeface="Calibri"/>
                <a:cs typeface="Calibri"/>
              </a:rPr>
              <a:t> no</a:t>
            </a:r>
            <a:r>
              <a:rPr sz="2000" b="1" spc="-15" dirty="0">
                <a:latin typeface="Calibri"/>
                <a:cs typeface="Calibri"/>
              </a:rPr>
              <a:t>m</a:t>
            </a:r>
            <a:r>
              <a:rPr sz="2000" b="1" dirty="0">
                <a:latin typeface="Calibri"/>
                <a:cs typeface="Calibri"/>
              </a:rPr>
              <a:t>ination l</a:t>
            </a:r>
            <a:r>
              <a:rPr sz="2000" b="1" spc="-10" dirty="0">
                <a:latin typeface="Calibri"/>
                <a:cs typeface="Calibri"/>
              </a:rPr>
              <a:t>etter</a:t>
            </a:r>
            <a:r>
              <a:rPr sz="2000" b="1" dirty="0">
                <a:latin typeface="Calibri"/>
                <a:cs typeface="Calibri"/>
              </a:rPr>
              <a:t>?</a:t>
            </a:r>
          </a:p>
          <a:p>
            <a:pPr marL="469900" indent="-228600">
              <a:lnSpc>
                <a:spcPct val="100000"/>
              </a:lnSpc>
              <a:spcBef>
                <a:spcPts val="120"/>
              </a:spcBef>
              <a:buFont typeface="Symbol"/>
              <a:buChar char=""/>
              <a:tabLst>
                <a:tab pos="469900" algn="l"/>
              </a:tabLst>
            </a:pPr>
            <a:r>
              <a:rPr lang="en-US" sz="2000" dirty="0">
                <a:latin typeface="Calibri"/>
                <a:cs typeface="Calibri"/>
              </a:rPr>
              <a:t>U</a:t>
            </a:r>
            <a:r>
              <a:rPr sz="2000" dirty="0">
                <a:latin typeface="Calibri"/>
                <a:cs typeface="Calibri"/>
              </a:rPr>
              <a:t>sually th</a:t>
            </a:r>
            <a:r>
              <a:rPr sz="2000" spc="-10" dirty="0">
                <a:latin typeface="Calibri"/>
                <a:cs typeface="Calibri"/>
              </a:rPr>
              <a:t>e</a:t>
            </a:r>
            <a:r>
              <a:rPr sz="2000" dirty="0">
                <a:latin typeface="Calibri"/>
                <a:cs typeface="Calibri"/>
              </a:rPr>
              <a:t> </a:t>
            </a:r>
            <a:r>
              <a:rPr lang="en-US" sz="2000" dirty="0">
                <a:latin typeface="Calibri"/>
                <a:cs typeface="Calibri"/>
              </a:rPr>
              <a:t>department </a:t>
            </a:r>
            <a:r>
              <a:rPr sz="2000" spc="-10" dirty="0">
                <a:latin typeface="Calibri"/>
                <a:cs typeface="Calibri"/>
              </a:rPr>
              <a:t>c</a:t>
            </a:r>
            <a:r>
              <a:rPr sz="2000" dirty="0">
                <a:latin typeface="Calibri"/>
                <a:cs typeface="Calibri"/>
              </a:rPr>
              <a:t>hai</a:t>
            </a:r>
            <a:r>
              <a:rPr sz="2000" spc="-10" dirty="0">
                <a:latin typeface="Calibri"/>
                <a:cs typeface="Calibri"/>
              </a:rPr>
              <a:t>r</a:t>
            </a:r>
            <a:r>
              <a:rPr lang="en-US" sz="2000" spc="-10" dirty="0">
                <a:latin typeface="Calibri"/>
                <a:cs typeface="Calibri"/>
              </a:rPr>
              <a:t>, </a:t>
            </a:r>
            <a:r>
              <a:rPr sz="2000" dirty="0">
                <a:latin typeface="Calibri"/>
                <a:cs typeface="Calibri"/>
              </a:rPr>
              <a:t>h</a:t>
            </a:r>
            <a:r>
              <a:rPr sz="2000" spc="-10" dirty="0">
                <a:latin typeface="Calibri"/>
                <a:cs typeface="Calibri"/>
              </a:rPr>
              <a:t>e</a:t>
            </a:r>
            <a:r>
              <a:rPr sz="2000" dirty="0">
                <a:latin typeface="Calibri"/>
                <a:cs typeface="Calibri"/>
              </a:rPr>
              <a:t>ad of th</a:t>
            </a:r>
            <a:r>
              <a:rPr sz="2000" spc="-10" dirty="0">
                <a:latin typeface="Calibri"/>
                <a:cs typeface="Calibri"/>
              </a:rPr>
              <a:t>e</a:t>
            </a:r>
            <a:r>
              <a:rPr sz="2000" dirty="0">
                <a:latin typeface="Calibri"/>
                <a:cs typeface="Calibri"/>
              </a:rPr>
              <a:t> hono</a:t>
            </a:r>
            <a:r>
              <a:rPr sz="2000" spc="-10" dirty="0">
                <a:latin typeface="Calibri"/>
                <a:cs typeface="Calibri"/>
              </a:rPr>
              <a:t>r</a:t>
            </a:r>
            <a:r>
              <a:rPr sz="2000" dirty="0">
                <a:latin typeface="Calibri"/>
                <a:cs typeface="Calibri"/>
              </a:rPr>
              <a:t>ifi</a:t>
            </a:r>
            <a:r>
              <a:rPr sz="2000" spc="-10" dirty="0">
                <a:latin typeface="Calibri"/>
                <a:cs typeface="Calibri"/>
              </a:rPr>
              <a:t>c</a:t>
            </a:r>
            <a:r>
              <a:rPr sz="2000" dirty="0">
                <a:latin typeface="Calibri"/>
                <a:cs typeface="Calibri"/>
              </a:rPr>
              <a:t>s </a:t>
            </a:r>
            <a:r>
              <a:rPr sz="2000" spc="-10" dirty="0">
                <a:latin typeface="Calibri"/>
                <a:cs typeface="Calibri"/>
              </a:rPr>
              <a:t>c</a:t>
            </a:r>
            <a:r>
              <a:rPr sz="2000" dirty="0">
                <a:latin typeface="Calibri"/>
                <a:cs typeface="Calibri"/>
              </a:rPr>
              <a:t>o</a:t>
            </a:r>
            <a:r>
              <a:rPr sz="2000" spc="-15" dirty="0">
                <a:latin typeface="Calibri"/>
                <a:cs typeface="Calibri"/>
              </a:rPr>
              <a:t>mm</a:t>
            </a:r>
            <a:r>
              <a:rPr sz="2000" dirty="0">
                <a:latin typeface="Calibri"/>
                <a:cs typeface="Calibri"/>
              </a:rPr>
              <a:t>i</a:t>
            </a:r>
            <a:r>
              <a:rPr sz="2000" spc="-10" dirty="0">
                <a:latin typeface="Calibri"/>
                <a:cs typeface="Calibri"/>
              </a:rPr>
              <a:t>ttee</a:t>
            </a:r>
            <a:r>
              <a:rPr lang="en-US" sz="2000" spc="-10" dirty="0">
                <a:latin typeface="Calibri"/>
                <a:cs typeface="Calibri"/>
              </a:rPr>
              <a:t>, or senior colleague (varies across departments)</a:t>
            </a:r>
            <a:endParaRPr sz="2000" dirty="0">
              <a:latin typeface="Calibri"/>
              <a:cs typeface="Calibri"/>
            </a:endParaRPr>
          </a:p>
          <a:p>
            <a:pPr marL="469900" indent="-228600">
              <a:lnSpc>
                <a:spcPct val="100000"/>
              </a:lnSpc>
              <a:spcBef>
                <a:spcPts val="145"/>
              </a:spcBef>
              <a:buFont typeface="Symbol"/>
              <a:buChar char=""/>
              <a:tabLst>
                <a:tab pos="469900" algn="l"/>
              </a:tabLst>
            </a:pPr>
            <a:r>
              <a:rPr lang="en-US" sz="2000" dirty="0">
                <a:latin typeface="Calibri"/>
                <a:cs typeface="Calibri"/>
              </a:rPr>
              <a:t>The nominee can help </a:t>
            </a:r>
            <a:r>
              <a:rPr sz="2000" dirty="0">
                <a:latin typeface="Calibri"/>
                <a:cs typeface="Calibri"/>
              </a:rPr>
              <a:t>d</a:t>
            </a:r>
            <a:r>
              <a:rPr sz="2000" spc="-10" dirty="0">
                <a:latin typeface="Calibri"/>
                <a:cs typeface="Calibri"/>
              </a:rPr>
              <a:t>r</a:t>
            </a:r>
            <a:r>
              <a:rPr sz="2000" dirty="0">
                <a:latin typeface="Calibri"/>
                <a:cs typeface="Calibri"/>
              </a:rPr>
              <a:t>af</a:t>
            </a:r>
            <a:r>
              <a:rPr sz="2000" spc="-10" dirty="0">
                <a:latin typeface="Calibri"/>
                <a:cs typeface="Calibri"/>
              </a:rPr>
              <a:t>t</a:t>
            </a:r>
            <a:r>
              <a:rPr sz="2000" spc="-5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th</a:t>
            </a:r>
            <a:r>
              <a:rPr sz="2000" spc="-10" dirty="0">
                <a:latin typeface="Calibri"/>
                <a:cs typeface="Calibri"/>
              </a:rPr>
              <a:t>e</a:t>
            </a:r>
            <a:r>
              <a:rPr sz="2000" dirty="0">
                <a:latin typeface="Calibri"/>
                <a:cs typeface="Calibri"/>
              </a:rPr>
              <a:t> l</a:t>
            </a:r>
            <a:r>
              <a:rPr sz="2000" spc="-10" dirty="0">
                <a:latin typeface="Calibri"/>
                <a:cs typeface="Calibri"/>
              </a:rPr>
              <a:t>etter</a:t>
            </a:r>
            <a:r>
              <a:rPr lang="en-US" sz="2000" spc="-10" dirty="0">
                <a:latin typeface="Calibri"/>
                <a:cs typeface="Calibri"/>
              </a:rPr>
              <a:t> and/or review it for accuracy, but the identity of solicited letter writers should be kept confidential</a:t>
            </a:r>
            <a:endParaRPr sz="2000" dirty="0">
              <a:latin typeface="Calibri"/>
              <a:cs typeface="Calibri"/>
            </a:endParaRPr>
          </a:p>
          <a:p>
            <a:pPr marL="469900" indent="-228600">
              <a:lnSpc>
                <a:spcPct val="100000"/>
              </a:lnSpc>
              <a:spcBef>
                <a:spcPts val="120"/>
              </a:spcBef>
              <a:buFont typeface="Symbol"/>
              <a:buChar char=""/>
              <a:tabLst>
                <a:tab pos="469900" algn="l"/>
              </a:tabLst>
            </a:pPr>
            <a:r>
              <a:rPr sz="2000" dirty="0">
                <a:latin typeface="Calibri"/>
                <a:cs typeface="Calibri"/>
              </a:rPr>
              <a:t>Find ou</a:t>
            </a:r>
            <a:r>
              <a:rPr sz="2000" spc="-10" dirty="0">
                <a:latin typeface="Calibri"/>
                <a:cs typeface="Calibri"/>
              </a:rPr>
              <a:t>t</a:t>
            </a:r>
            <a:r>
              <a:rPr sz="2000" dirty="0">
                <a:latin typeface="Calibri"/>
                <a:cs typeface="Calibri"/>
              </a:rPr>
              <a:t> </a:t>
            </a:r>
            <a:r>
              <a:rPr lang="en-US" sz="2000" dirty="0">
                <a:latin typeface="Calibri"/>
                <a:cs typeface="Calibri"/>
              </a:rPr>
              <a:t>the </a:t>
            </a:r>
            <a:r>
              <a:rPr sz="2000" dirty="0">
                <a:latin typeface="Calibri"/>
                <a:cs typeface="Calibri"/>
              </a:rPr>
              <a:t>p</a:t>
            </a:r>
            <a:r>
              <a:rPr sz="2000" spc="-10" dirty="0">
                <a:latin typeface="Calibri"/>
                <a:cs typeface="Calibri"/>
              </a:rPr>
              <a:t>rac</a:t>
            </a:r>
            <a:r>
              <a:rPr sz="2000" dirty="0">
                <a:latin typeface="Calibri"/>
                <a:cs typeface="Calibri"/>
              </a:rPr>
              <a:t>ti</a:t>
            </a:r>
            <a:r>
              <a:rPr sz="2000" spc="-10" dirty="0">
                <a:latin typeface="Calibri"/>
                <a:cs typeface="Calibri"/>
              </a:rPr>
              <a:t>ce</a:t>
            </a:r>
            <a:r>
              <a:rPr sz="2000" dirty="0">
                <a:latin typeface="Calibri"/>
                <a:cs typeface="Calibri"/>
              </a:rPr>
              <a:t> in </a:t>
            </a:r>
            <a:r>
              <a:rPr sz="2000" spc="-10" dirty="0">
                <a:latin typeface="Calibri"/>
                <a:cs typeface="Calibri"/>
              </a:rPr>
              <a:t>y</a:t>
            </a:r>
            <a:r>
              <a:rPr sz="2000" dirty="0">
                <a:latin typeface="Calibri"/>
                <a:cs typeface="Calibri"/>
              </a:rPr>
              <a:t>ou</a:t>
            </a:r>
            <a:r>
              <a:rPr sz="2000" spc="-10" dirty="0">
                <a:latin typeface="Calibri"/>
                <a:cs typeface="Calibri"/>
              </a:rPr>
              <a:t>r</a:t>
            </a:r>
            <a:r>
              <a:rPr sz="2000" dirty="0">
                <a:latin typeface="Calibri"/>
                <a:cs typeface="Calibri"/>
              </a:rPr>
              <a:t> d</a:t>
            </a:r>
            <a:r>
              <a:rPr sz="2000" spc="-10" dirty="0">
                <a:latin typeface="Calibri"/>
                <a:cs typeface="Calibri"/>
              </a:rPr>
              <a:t>e</a:t>
            </a:r>
            <a:r>
              <a:rPr sz="2000" dirty="0">
                <a:latin typeface="Calibri"/>
                <a:cs typeface="Calibri"/>
              </a:rPr>
              <a:t>p</a:t>
            </a:r>
            <a:r>
              <a:rPr sz="2000" spc="-10" dirty="0">
                <a:latin typeface="Calibri"/>
                <a:cs typeface="Calibri"/>
              </a:rPr>
              <a:t>artme</a:t>
            </a:r>
            <a:r>
              <a:rPr sz="2000" dirty="0">
                <a:latin typeface="Calibri"/>
                <a:cs typeface="Calibri"/>
              </a:rPr>
              <a:t>n</a:t>
            </a:r>
            <a:r>
              <a:rPr sz="2000" spc="-10" dirty="0">
                <a:latin typeface="Calibri"/>
                <a:cs typeface="Calibri"/>
              </a:rPr>
              <a:t>t</a:t>
            </a:r>
            <a:endParaRPr sz="20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47"/>
              </a:spcBef>
            </a:pPr>
            <a:endParaRPr sz="20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2000" b="1" dirty="0">
                <a:latin typeface="Calibri"/>
                <a:cs typeface="Calibri"/>
              </a:rPr>
              <a:t>S</a:t>
            </a:r>
            <a:r>
              <a:rPr sz="2000" b="1" spc="-15" dirty="0">
                <a:latin typeface="Calibri"/>
                <a:cs typeface="Calibri"/>
              </a:rPr>
              <a:t>ampl</a:t>
            </a:r>
            <a:r>
              <a:rPr sz="2000" b="1" spc="-10" dirty="0">
                <a:latin typeface="Calibri"/>
                <a:cs typeface="Calibri"/>
              </a:rPr>
              <a:t>e letters available on </a:t>
            </a:r>
            <a:r>
              <a:rPr sz="2000" b="1" spc="-15" dirty="0">
                <a:latin typeface="Calibri"/>
                <a:cs typeface="Calibri"/>
              </a:rPr>
              <a:t>ATE websi</a:t>
            </a:r>
            <a:r>
              <a:rPr sz="2000" b="1" spc="-10" dirty="0">
                <a:latin typeface="Calibri"/>
                <a:cs typeface="Calibri"/>
              </a:rPr>
              <a:t>te</a:t>
            </a:r>
            <a:endParaRPr sz="2000" b="1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57200" y="914400"/>
            <a:ext cx="8457310" cy="42319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14045" marR="5080" indent="-601345">
              <a:lnSpc>
                <a:spcPts val="3290"/>
              </a:lnSpc>
            </a:pPr>
            <a:r>
              <a:rPr sz="2750" b="1" spc="-65" dirty="0">
                <a:solidFill>
                  <a:srgbClr val="491003"/>
                </a:solidFill>
                <a:latin typeface="Arial"/>
                <a:cs typeface="Arial"/>
              </a:rPr>
              <a:t>SEC</a:t>
            </a:r>
            <a:r>
              <a:rPr sz="2750" b="1" spc="-75" dirty="0">
                <a:solidFill>
                  <a:srgbClr val="491003"/>
                </a:solidFill>
                <a:latin typeface="Arial"/>
                <a:cs typeface="Arial"/>
              </a:rPr>
              <a:t>TI</a:t>
            </a:r>
            <a:r>
              <a:rPr sz="2750" b="1" spc="-60" dirty="0">
                <a:solidFill>
                  <a:srgbClr val="491003"/>
                </a:solidFill>
                <a:latin typeface="Arial"/>
                <a:cs typeface="Arial"/>
              </a:rPr>
              <a:t>O</a:t>
            </a:r>
            <a:r>
              <a:rPr sz="2750" b="1" spc="15" dirty="0">
                <a:solidFill>
                  <a:srgbClr val="491003"/>
                </a:solidFill>
                <a:latin typeface="Arial"/>
                <a:cs typeface="Arial"/>
              </a:rPr>
              <a:t>N</a:t>
            </a:r>
            <a:r>
              <a:rPr sz="2750" b="1" spc="-165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750" b="1" spc="-40" dirty="0">
                <a:solidFill>
                  <a:srgbClr val="491003"/>
                </a:solidFill>
                <a:latin typeface="Arial"/>
                <a:cs typeface="Arial"/>
              </a:rPr>
              <a:t>3.</a:t>
            </a:r>
            <a:r>
              <a:rPr sz="2750" b="1" spc="-50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750" b="1" spc="-100" dirty="0">
                <a:solidFill>
                  <a:srgbClr val="491003"/>
                </a:solidFill>
                <a:latin typeface="Arial"/>
                <a:cs typeface="Arial"/>
              </a:rPr>
              <a:t>Teach</a:t>
            </a:r>
            <a:r>
              <a:rPr sz="2750" b="1" spc="-114" dirty="0">
                <a:solidFill>
                  <a:srgbClr val="491003"/>
                </a:solidFill>
                <a:latin typeface="Arial"/>
                <a:cs typeface="Arial"/>
              </a:rPr>
              <a:t>i</a:t>
            </a:r>
            <a:r>
              <a:rPr sz="2750" b="1" spc="-95" dirty="0">
                <a:solidFill>
                  <a:srgbClr val="491003"/>
                </a:solidFill>
                <a:latin typeface="Arial"/>
                <a:cs typeface="Arial"/>
              </a:rPr>
              <a:t>n</a:t>
            </a:r>
            <a:r>
              <a:rPr sz="2750" b="1" spc="15" dirty="0">
                <a:solidFill>
                  <a:srgbClr val="491003"/>
                </a:solidFill>
                <a:latin typeface="Arial"/>
                <a:cs typeface="Arial"/>
              </a:rPr>
              <a:t>g</a:t>
            </a:r>
            <a:r>
              <a:rPr sz="2750" b="1" spc="-220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750" b="1" spc="-140" dirty="0">
                <a:solidFill>
                  <a:srgbClr val="491003"/>
                </a:solidFill>
                <a:latin typeface="Arial"/>
                <a:cs typeface="Arial"/>
              </a:rPr>
              <a:t>S</a:t>
            </a:r>
            <a:r>
              <a:rPr sz="2750" b="1" spc="-150" dirty="0">
                <a:solidFill>
                  <a:srgbClr val="491003"/>
                </a:solidFill>
                <a:latin typeface="Arial"/>
                <a:cs typeface="Arial"/>
              </a:rPr>
              <a:t>tate</a:t>
            </a:r>
            <a:r>
              <a:rPr sz="2750" b="1" spc="-135" dirty="0">
                <a:solidFill>
                  <a:srgbClr val="491003"/>
                </a:solidFill>
                <a:latin typeface="Arial"/>
                <a:cs typeface="Arial"/>
              </a:rPr>
              <a:t>m</a:t>
            </a:r>
            <a:r>
              <a:rPr sz="2750" b="1" spc="-145" dirty="0">
                <a:solidFill>
                  <a:srgbClr val="491003"/>
                </a:solidFill>
                <a:latin typeface="Arial"/>
                <a:cs typeface="Arial"/>
              </a:rPr>
              <a:t>en</a:t>
            </a:r>
            <a:r>
              <a:rPr sz="2750" b="1" spc="5" dirty="0">
                <a:solidFill>
                  <a:srgbClr val="491003"/>
                </a:solidFill>
                <a:latin typeface="Arial"/>
                <a:cs typeface="Arial"/>
              </a:rPr>
              <a:t>t </a:t>
            </a:r>
            <a:r>
              <a:rPr sz="2750" b="1" spc="-55" dirty="0">
                <a:solidFill>
                  <a:srgbClr val="491003"/>
                </a:solidFill>
                <a:latin typeface="Arial"/>
                <a:cs typeface="Arial"/>
              </a:rPr>
              <a:t>(</a:t>
            </a:r>
            <a:r>
              <a:rPr sz="2750" b="1" spc="-50" dirty="0" err="1">
                <a:solidFill>
                  <a:srgbClr val="491003"/>
                </a:solidFill>
                <a:latin typeface="Arial"/>
                <a:cs typeface="Arial"/>
              </a:rPr>
              <a:t>on</a:t>
            </a:r>
            <a:r>
              <a:rPr sz="2750" b="1" spc="175" dirty="0" err="1">
                <a:solidFill>
                  <a:srgbClr val="491003"/>
                </a:solidFill>
                <a:latin typeface="Arial"/>
                <a:cs typeface="Arial"/>
              </a:rPr>
              <a:t>e</a:t>
            </a:r>
            <a:r>
              <a:rPr sz="2750" b="1" spc="-85" dirty="0" err="1">
                <a:solidFill>
                  <a:srgbClr val="491003"/>
                </a:solidFill>
                <a:latin typeface="Arial"/>
                <a:cs typeface="Arial"/>
              </a:rPr>
              <a:t>page</a:t>
            </a:r>
            <a:r>
              <a:rPr sz="2750" b="1" spc="-85" dirty="0">
                <a:solidFill>
                  <a:srgbClr val="491003"/>
                </a:solidFill>
                <a:latin typeface="Arial"/>
                <a:cs typeface="Arial"/>
              </a:rPr>
              <a:t>)</a:t>
            </a:r>
            <a:endParaRPr sz="2750" dirty="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1000" y="1447800"/>
            <a:ext cx="9296400" cy="49951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48895">
              <a:lnSpc>
                <a:spcPts val="2160"/>
              </a:lnSpc>
            </a:pPr>
            <a:r>
              <a:rPr sz="2400" spc="-10" dirty="0">
                <a:solidFill>
                  <a:srgbClr val="491003"/>
                </a:solidFill>
                <a:latin typeface="Arial"/>
                <a:cs typeface="Arial"/>
              </a:rPr>
              <a:t>Provide</a:t>
            </a:r>
            <a:r>
              <a:rPr sz="2400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400" spc="-15" dirty="0">
                <a:solidFill>
                  <a:srgbClr val="491003"/>
                </a:solidFill>
                <a:latin typeface="Arial"/>
                <a:cs typeface="Arial"/>
              </a:rPr>
              <a:t>an</a:t>
            </a:r>
            <a:r>
              <a:rPr sz="2400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491003"/>
                </a:solidFill>
                <a:latin typeface="Arial"/>
                <a:cs typeface="Arial"/>
              </a:rPr>
              <a:t>engag</a:t>
            </a:r>
            <a:r>
              <a:rPr sz="2400" spc="-5" dirty="0">
                <a:solidFill>
                  <a:srgbClr val="491003"/>
                </a:solidFill>
                <a:latin typeface="Arial"/>
                <a:cs typeface="Arial"/>
              </a:rPr>
              <a:t>i</a:t>
            </a:r>
            <a:r>
              <a:rPr sz="2400" spc="-10" dirty="0">
                <a:solidFill>
                  <a:srgbClr val="491003"/>
                </a:solidFill>
                <a:latin typeface="Arial"/>
                <a:cs typeface="Arial"/>
              </a:rPr>
              <a:t>ng,</a:t>
            </a:r>
            <a:r>
              <a:rPr sz="2400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491003"/>
                </a:solidFill>
                <a:latin typeface="Arial"/>
                <a:cs typeface="Arial"/>
              </a:rPr>
              <a:t>reflective</a:t>
            </a:r>
            <a:r>
              <a:rPr sz="2400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491003"/>
                </a:solidFill>
                <a:latin typeface="Arial"/>
                <a:cs typeface="Arial"/>
              </a:rPr>
              <a:t>narrative</a:t>
            </a:r>
            <a:r>
              <a:rPr sz="2400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491003"/>
                </a:solidFill>
                <a:latin typeface="Arial"/>
                <a:cs typeface="Arial"/>
              </a:rPr>
              <a:t>of</a:t>
            </a:r>
            <a:r>
              <a:rPr sz="2400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491003"/>
                </a:solidFill>
                <a:latin typeface="Arial"/>
                <a:cs typeface="Arial"/>
              </a:rPr>
              <a:t>your</a:t>
            </a:r>
            <a:r>
              <a:rPr sz="2400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491003"/>
                </a:solidFill>
                <a:latin typeface="Arial"/>
                <a:cs typeface="Arial"/>
              </a:rPr>
              <a:t>beliefs</a:t>
            </a:r>
            <a:r>
              <a:rPr sz="2400" spc="5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491003"/>
                </a:solidFill>
                <a:latin typeface="Arial"/>
                <a:cs typeface="Arial"/>
              </a:rPr>
              <a:t>about</a:t>
            </a:r>
            <a:r>
              <a:rPr sz="2400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491003"/>
                </a:solidFill>
                <a:latin typeface="Arial"/>
                <a:cs typeface="Arial"/>
              </a:rPr>
              <a:t>teaching and</a:t>
            </a:r>
            <a:r>
              <a:rPr sz="2400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491003"/>
                </a:solidFill>
                <a:latin typeface="Arial"/>
                <a:cs typeface="Arial"/>
              </a:rPr>
              <a:t>learning</a:t>
            </a:r>
            <a:r>
              <a:rPr sz="2400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400" spc="-15" dirty="0">
                <a:solidFill>
                  <a:srgbClr val="491003"/>
                </a:solidFill>
                <a:latin typeface="Arial"/>
                <a:cs typeface="Arial"/>
              </a:rPr>
              <a:t>and</a:t>
            </a:r>
            <a:r>
              <a:rPr sz="2400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400" spc="-15" dirty="0">
                <a:solidFill>
                  <a:srgbClr val="491003"/>
                </a:solidFill>
                <a:latin typeface="Arial"/>
                <a:cs typeface="Arial"/>
              </a:rPr>
              <a:t>how</a:t>
            </a:r>
            <a:r>
              <a:rPr sz="2400" spc="5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400" spc="-15" dirty="0">
                <a:solidFill>
                  <a:srgbClr val="491003"/>
                </a:solidFill>
                <a:latin typeface="Arial"/>
                <a:cs typeface="Arial"/>
              </a:rPr>
              <a:t>you</a:t>
            </a:r>
            <a:r>
              <a:rPr sz="2400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491003"/>
                </a:solidFill>
                <a:latin typeface="Arial"/>
                <a:cs typeface="Arial"/>
              </a:rPr>
              <a:t>put</a:t>
            </a:r>
            <a:r>
              <a:rPr sz="2400" spc="-5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491003"/>
                </a:solidFill>
                <a:latin typeface="Arial"/>
                <a:cs typeface="Arial"/>
              </a:rPr>
              <a:t>these</a:t>
            </a:r>
            <a:r>
              <a:rPr sz="2400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491003"/>
                </a:solidFill>
                <a:latin typeface="Arial"/>
                <a:cs typeface="Arial"/>
              </a:rPr>
              <a:t>beliefs</a:t>
            </a:r>
            <a:r>
              <a:rPr sz="2400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491003"/>
                </a:solidFill>
                <a:latin typeface="Arial"/>
                <a:cs typeface="Arial"/>
              </a:rPr>
              <a:t>into</a:t>
            </a:r>
            <a:r>
              <a:rPr sz="2400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491003"/>
                </a:solidFill>
                <a:latin typeface="Arial"/>
                <a:cs typeface="Arial"/>
              </a:rPr>
              <a:t>practice.</a:t>
            </a:r>
            <a:endParaRPr sz="2400" dirty="0">
              <a:latin typeface="Arial"/>
              <a:cs typeface="Arial"/>
            </a:endParaRPr>
          </a:p>
          <a:p>
            <a:pPr marL="190500" marR="153035" indent="-177800">
              <a:lnSpc>
                <a:spcPts val="2160"/>
              </a:lnSpc>
              <a:spcBef>
                <a:spcPts val="1460"/>
              </a:spcBef>
            </a:pPr>
            <a:r>
              <a:rPr sz="2400" spc="-15" dirty="0">
                <a:solidFill>
                  <a:srgbClr val="491003"/>
                </a:solidFill>
                <a:latin typeface="Arial"/>
                <a:cs typeface="Arial"/>
              </a:rPr>
              <a:t>A </a:t>
            </a:r>
            <a:r>
              <a:rPr sz="2400" spc="-10" dirty="0">
                <a:solidFill>
                  <a:srgbClr val="491003"/>
                </a:solidFill>
                <a:latin typeface="Arial"/>
                <a:cs typeface="Arial"/>
              </a:rPr>
              <a:t>teaching</a:t>
            </a:r>
            <a:r>
              <a:rPr sz="2400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491003"/>
                </a:solidFill>
                <a:latin typeface="Arial"/>
                <a:cs typeface="Arial"/>
              </a:rPr>
              <a:t>statement</a:t>
            </a:r>
            <a:r>
              <a:rPr sz="2400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491003"/>
                </a:solidFill>
                <a:latin typeface="Arial"/>
                <a:cs typeface="Arial"/>
              </a:rPr>
              <a:t>is</a:t>
            </a:r>
            <a:r>
              <a:rPr sz="2400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400" spc="-15" dirty="0">
                <a:solidFill>
                  <a:srgbClr val="491003"/>
                </a:solidFill>
                <a:latin typeface="Arial"/>
                <a:cs typeface="Arial"/>
              </a:rPr>
              <a:t>a</a:t>
            </a:r>
            <a:r>
              <a:rPr sz="2400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491003"/>
                </a:solidFill>
                <a:latin typeface="Arial"/>
                <a:cs typeface="Arial"/>
              </a:rPr>
              <a:t>unique</a:t>
            </a:r>
            <a:r>
              <a:rPr sz="2400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491003"/>
                </a:solidFill>
                <a:latin typeface="Arial"/>
                <a:cs typeface="Arial"/>
              </a:rPr>
              <a:t>state</a:t>
            </a:r>
            <a:r>
              <a:rPr sz="2400" spc="-15" dirty="0">
                <a:solidFill>
                  <a:srgbClr val="491003"/>
                </a:solidFill>
                <a:latin typeface="Arial"/>
                <a:cs typeface="Arial"/>
              </a:rPr>
              <a:t>m</a:t>
            </a:r>
            <a:r>
              <a:rPr sz="2400" spc="-10" dirty="0">
                <a:solidFill>
                  <a:srgbClr val="491003"/>
                </a:solidFill>
                <a:latin typeface="Arial"/>
                <a:cs typeface="Arial"/>
              </a:rPr>
              <a:t>ent</a:t>
            </a:r>
            <a:r>
              <a:rPr sz="2400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491003"/>
                </a:solidFill>
                <a:latin typeface="Arial"/>
                <a:cs typeface="Arial"/>
              </a:rPr>
              <a:t>conveying</a:t>
            </a:r>
            <a:r>
              <a:rPr sz="2400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491003"/>
                </a:solidFill>
                <a:latin typeface="Arial"/>
                <a:cs typeface="Arial"/>
              </a:rPr>
              <a:t>your educational</a:t>
            </a:r>
            <a:r>
              <a:rPr sz="2400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491003"/>
                </a:solidFill>
                <a:latin typeface="Arial"/>
                <a:cs typeface="Arial"/>
              </a:rPr>
              <a:t>values,</a:t>
            </a:r>
            <a:r>
              <a:rPr sz="2400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491003"/>
                </a:solidFill>
                <a:latin typeface="Arial"/>
                <a:cs typeface="Arial"/>
              </a:rPr>
              <a:t>ob</a:t>
            </a:r>
            <a:r>
              <a:rPr sz="2400" spc="-5" dirty="0">
                <a:solidFill>
                  <a:srgbClr val="491003"/>
                </a:solidFill>
                <a:latin typeface="Arial"/>
                <a:cs typeface="Arial"/>
              </a:rPr>
              <a:t>j</a:t>
            </a:r>
            <a:r>
              <a:rPr sz="2400" spc="-10" dirty="0">
                <a:solidFill>
                  <a:srgbClr val="491003"/>
                </a:solidFill>
                <a:latin typeface="Arial"/>
                <a:cs typeface="Arial"/>
              </a:rPr>
              <a:t>ectives,</a:t>
            </a:r>
            <a:r>
              <a:rPr sz="2400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491003"/>
                </a:solidFill>
                <a:latin typeface="Arial"/>
                <a:cs typeface="Arial"/>
              </a:rPr>
              <a:t>methods,</a:t>
            </a:r>
            <a:r>
              <a:rPr sz="2400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491003"/>
                </a:solidFill>
                <a:latin typeface="Arial"/>
                <a:cs typeface="Arial"/>
              </a:rPr>
              <a:t>approa</a:t>
            </a:r>
            <a:r>
              <a:rPr sz="2400" spc="-15" dirty="0">
                <a:solidFill>
                  <a:srgbClr val="491003"/>
                </a:solidFill>
                <a:latin typeface="Arial"/>
                <a:cs typeface="Arial"/>
              </a:rPr>
              <a:t>ch</a:t>
            </a:r>
            <a:r>
              <a:rPr sz="2400" spc="5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491003"/>
                </a:solidFill>
                <a:latin typeface="Arial"/>
                <a:cs typeface="Arial"/>
              </a:rPr>
              <a:t>and/or</a:t>
            </a:r>
            <a:r>
              <a:rPr sz="2400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491003"/>
                </a:solidFill>
                <a:latin typeface="Arial"/>
                <a:cs typeface="Arial"/>
              </a:rPr>
              <a:t>expertise. It</a:t>
            </a:r>
            <a:r>
              <a:rPr sz="2400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491003"/>
                </a:solidFill>
                <a:latin typeface="Arial"/>
                <a:cs typeface="Arial"/>
              </a:rPr>
              <a:t>ill</a:t>
            </a:r>
            <a:r>
              <a:rPr sz="2400" spc="-10" dirty="0">
                <a:solidFill>
                  <a:srgbClr val="491003"/>
                </a:solidFill>
                <a:latin typeface="Arial"/>
                <a:cs typeface="Arial"/>
              </a:rPr>
              <a:t>ustrates</a:t>
            </a:r>
            <a:r>
              <a:rPr sz="2400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400" spc="-15" dirty="0">
                <a:solidFill>
                  <a:srgbClr val="491003"/>
                </a:solidFill>
                <a:latin typeface="Arial"/>
                <a:cs typeface="Arial"/>
              </a:rPr>
              <a:t>how</a:t>
            </a:r>
            <a:r>
              <a:rPr sz="2400" spc="5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400" spc="-15" dirty="0">
                <a:solidFill>
                  <a:srgbClr val="491003"/>
                </a:solidFill>
                <a:latin typeface="Arial"/>
                <a:cs typeface="Arial"/>
              </a:rPr>
              <a:t>you</a:t>
            </a:r>
            <a:r>
              <a:rPr sz="2400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491003"/>
                </a:solidFill>
                <a:latin typeface="Arial"/>
                <a:cs typeface="Arial"/>
              </a:rPr>
              <a:t>concretely</a:t>
            </a:r>
            <a:r>
              <a:rPr sz="2400" spc="5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491003"/>
                </a:solidFill>
                <a:latin typeface="Arial"/>
                <a:cs typeface="Arial"/>
              </a:rPr>
              <a:t>enact</a:t>
            </a:r>
            <a:r>
              <a:rPr sz="2400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491003"/>
                </a:solidFill>
                <a:latin typeface="Arial"/>
                <a:cs typeface="Arial"/>
              </a:rPr>
              <a:t>your</a:t>
            </a:r>
            <a:r>
              <a:rPr sz="2400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491003"/>
                </a:solidFill>
                <a:latin typeface="Arial"/>
                <a:cs typeface="Arial"/>
              </a:rPr>
              <a:t>core</a:t>
            </a:r>
            <a:r>
              <a:rPr sz="2400" spc="5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491003"/>
                </a:solidFill>
                <a:latin typeface="Arial"/>
                <a:cs typeface="Arial"/>
              </a:rPr>
              <a:t>values</a:t>
            </a:r>
            <a:r>
              <a:rPr sz="2400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491003"/>
                </a:solidFill>
                <a:latin typeface="Arial"/>
                <a:cs typeface="Arial"/>
              </a:rPr>
              <a:t>to</a:t>
            </a:r>
            <a:r>
              <a:rPr sz="2400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491003"/>
                </a:solidFill>
                <a:latin typeface="Arial"/>
                <a:cs typeface="Arial"/>
              </a:rPr>
              <a:t>pro</a:t>
            </a:r>
            <a:r>
              <a:rPr sz="2400" spc="-15" dirty="0">
                <a:solidFill>
                  <a:srgbClr val="491003"/>
                </a:solidFill>
                <a:latin typeface="Arial"/>
                <a:cs typeface="Arial"/>
              </a:rPr>
              <a:t>m</a:t>
            </a:r>
            <a:r>
              <a:rPr sz="2400" spc="-10" dirty="0">
                <a:solidFill>
                  <a:srgbClr val="491003"/>
                </a:solidFill>
                <a:latin typeface="Arial"/>
                <a:cs typeface="Arial"/>
              </a:rPr>
              <a:t>ote learning.</a:t>
            </a:r>
            <a:endParaRPr sz="2400" dirty="0">
              <a:latin typeface="Arial"/>
              <a:cs typeface="Arial"/>
            </a:endParaRPr>
          </a:p>
          <a:p>
            <a:pPr marL="189230" marR="5080" indent="-177165">
              <a:lnSpc>
                <a:spcPct val="89800"/>
              </a:lnSpc>
              <a:spcBef>
                <a:spcPts val="1460"/>
              </a:spcBef>
            </a:pPr>
            <a:r>
              <a:rPr sz="2400" spc="-10" dirty="0">
                <a:solidFill>
                  <a:srgbClr val="491003"/>
                </a:solidFill>
                <a:latin typeface="Arial"/>
                <a:cs typeface="Arial"/>
              </a:rPr>
              <a:t>Perhaps</a:t>
            </a:r>
            <a:r>
              <a:rPr sz="2400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491003"/>
                </a:solidFill>
                <a:latin typeface="Arial"/>
                <a:cs typeface="Arial"/>
              </a:rPr>
              <a:t>focus</a:t>
            </a:r>
            <a:r>
              <a:rPr sz="2400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400" spc="-15" dirty="0">
                <a:solidFill>
                  <a:srgbClr val="491003"/>
                </a:solidFill>
                <a:latin typeface="Arial"/>
                <a:cs typeface="Arial"/>
              </a:rPr>
              <a:t>on</a:t>
            </a:r>
            <a:r>
              <a:rPr sz="2400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400" spc="-15" dirty="0">
                <a:solidFill>
                  <a:srgbClr val="491003"/>
                </a:solidFill>
                <a:latin typeface="Arial"/>
                <a:cs typeface="Arial"/>
              </a:rPr>
              <a:t>one</a:t>
            </a:r>
            <a:r>
              <a:rPr sz="2400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491003"/>
                </a:solidFill>
                <a:latin typeface="Arial"/>
                <a:cs typeface="Arial"/>
              </a:rPr>
              <a:t>key</a:t>
            </a:r>
            <a:r>
              <a:rPr sz="2400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491003"/>
                </a:solidFill>
                <a:latin typeface="Arial"/>
                <a:cs typeface="Arial"/>
              </a:rPr>
              <a:t>l</a:t>
            </a:r>
            <a:r>
              <a:rPr sz="2400" spc="-10" dirty="0">
                <a:solidFill>
                  <a:srgbClr val="491003"/>
                </a:solidFill>
                <a:latin typeface="Arial"/>
                <a:cs typeface="Arial"/>
              </a:rPr>
              <a:t>e</a:t>
            </a:r>
            <a:r>
              <a:rPr sz="2400" spc="-15" dirty="0">
                <a:solidFill>
                  <a:srgbClr val="491003"/>
                </a:solidFill>
                <a:latin typeface="Arial"/>
                <a:cs typeface="Arial"/>
              </a:rPr>
              <a:t>sson</a:t>
            </a:r>
            <a:r>
              <a:rPr sz="2400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400" spc="-15" dirty="0">
                <a:solidFill>
                  <a:srgbClr val="491003"/>
                </a:solidFill>
                <a:latin typeface="Arial"/>
                <a:cs typeface="Arial"/>
              </a:rPr>
              <a:t>and</a:t>
            </a:r>
            <a:r>
              <a:rPr sz="2400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491003"/>
                </a:solidFill>
                <a:latin typeface="Arial"/>
                <a:cs typeface="Arial"/>
              </a:rPr>
              <a:t>allow</a:t>
            </a:r>
            <a:r>
              <a:rPr sz="2400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491003"/>
                </a:solidFill>
                <a:latin typeface="Arial"/>
                <a:cs typeface="Arial"/>
              </a:rPr>
              <a:t>the</a:t>
            </a:r>
            <a:r>
              <a:rPr sz="2400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491003"/>
                </a:solidFill>
                <a:latin typeface="Arial"/>
                <a:cs typeface="Arial"/>
              </a:rPr>
              <a:t>reader</a:t>
            </a:r>
            <a:r>
              <a:rPr sz="2400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491003"/>
                </a:solidFill>
                <a:latin typeface="Arial"/>
                <a:cs typeface="Arial"/>
              </a:rPr>
              <a:t>to</a:t>
            </a:r>
            <a:r>
              <a:rPr sz="2400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400" spc="-15" dirty="0">
                <a:solidFill>
                  <a:srgbClr val="491003"/>
                </a:solidFill>
                <a:latin typeface="Arial"/>
                <a:cs typeface="Arial"/>
              </a:rPr>
              <a:t>see</a:t>
            </a:r>
            <a:r>
              <a:rPr sz="2400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400" spc="-15" dirty="0">
                <a:solidFill>
                  <a:srgbClr val="491003"/>
                </a:solidFill>
                <a:latin typeface="Arial"/>
                <a:cs typeface="Arial"/>
              </a:rPr>
              <a:t>you</a:t>
            </a:r>
            <a:r>
              <a:rPr sz="2400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491003"/>
                </a:solidFill>
                <a:latin typeface="Arial"/>
                <a:cs typeface="Arial"/>
              </a:rPr>
              <a:t>in action</a:t>
            </a:r>
            <a:r>
              <a:rPr sz="2400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491003"/>
                </a:solidFill>
                <a:latin typeface="Arial"/>
                <a:cs typeface="Arial"/>
              </a:rPr>
              <a:t>facilitating</a:t>
            </a:r>
            <a:r>
              <a:rPr sz="2400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491003"/>
                </a:solidFill>
                <a:latin typeface="Arial"/>
                <a:cs typeface="Arial"/>
              </a:rPr>
              <a:t>student</a:t>
            </a:r>
            <a:r>
              <a:rPr sz="2400" spc="-5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491003"/>
                </a:solidFill>
                <a:latin typeface="Arial"/>
                <a:cs typeface="Arial"/>
              </a:rPr>
              <a:t>learning.</a:t>
            </a:r>
            <a:r>
              <a:rPr sz="2400" spc="-5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endParaRPr lang="en-US" sz="2400" spc="-5" dirty="0">
              <a:solidFill>
                <a:srgbClr val="491003"/>
              </a:solidFill>
              <a:latin typeface="Arial"/>
              <a:cs typeface="Arial"/>
            </a:endParaRPr>
          </a:p>
          <a:p>
            <a:pPr marL="189230" marR="5080" indent="-177165">
              <a:lnSpc>
                <a:spcPct val="89800"/>
              </a:lnSpc>
              <a:spcBef>
                <a:spcPts val="1460"/>
              </a:spcBef>
            </a:pPr>
            <a:r>
              <a:rPr sz="2400" spc="-60" dirty="0">
                <a:solidFill>
                  <a:srgbClr val="491003"/>
                </a:solidFill>
                <a:latin typeface="Arial"/>
                <a:cs typeface="Arial"/>
              </a:rPr>
              <a:t>T</a:t>
            </a:r>
            <a:r>
              <a:rPr sz="2400" spc="-55" dirty="0">
                <a:solidFill>
                  <a:srgbClr val="491003"/>
                </a:solidFill>
                <a:latin typeface="Arial"/>
                <a:cs typeface="Arial"/>
              </a:rPr>
              <a:t>w</a:t>
            </a:r>
            <a:r>
              <a:rPr sz="2400" spc="-15" dirty="0">
                <a:solidFill>
                  <a:srgbClr val="491003"/>
                </a:solidFill>
                <a:latin typeface="Arial"/>
                <a:cs typeface="Arial"/>
              </a:rPr>
              <a:t>o</a:t>
            </a:r>
            <a:r>
              <a:rPr sz="2400" spc="-40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400" spc="-15" dirty="0">
                <a:solidFill>
                  <a:srgbClr val="491003"/>
                </a:solidFill>
                <a:latin typeface="Arial"/>
                <a:cs typeface="Arial"/>
              </a:rPr>
              <a:t>suggested</a:t>
            </a:r>
            <a:r>
              <a:rPr sz="2400" spc="10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491003"/>
                </a:solidFill>
                <a:latin typeface="Arial"/>
                <a:cs typeface="Arial"/>
              </a:rPr>
              <a:t>sources</a:t>
            </a:r>
            <a:r>
              <a:rPr sz="2400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491003"/>
                </a:solidFill>
                <a:latin typeface="Arial"/>
                <a:cs typeface="Arial"/>
              </a:rPr>
              <a:t>for</a:t>
            </a:r>
            <a:r>
              <a:rPr sz="2400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400" spc="-15" dirty="0">
                <a:solidFill>
                  <a:srgbClr val="491003"/>
                </a:solidFill>
                <a:latin typeface="Arial"/>
                <a:cs typeface="Arial"/>
              </a:rPr>
              <a:t>guidance</a:t>
            </a:r>
            <a:r>
              <a:rPr sz="2400" spc="5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400" spc="-15" dirty="0">
                <a:solidFill>
                  <a:srgbClr val="491003"/>
                </a:solidFill>
                <a:latin typeface="Arial"/>
                <a:cs typeface="Arial"/>
              </a:rPr>
              <a:t>and</a:t>
            </a:r>
            <a:r>
              <a:rPr sz="2400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491003"/>
                </a:solidFill>
                <a:latin typeface="Arial"/>
                <a:cs typeface="Arial"/>
              </a:rPr>
              <a:t>inspiration fo</a:t>
            </a:r>
            <a:r>
              <a:rPr sz="2400" spc="-5" dirty="0">
                <a:solidFill>
                  <a:srgbClr val="491003"/>
                </a:solidFill>
                <a:latin typeface="Arial"/>
                <a:cs typeface="Arial"/>
              </a:rPr>
              <a:t>ll</a:t>
            </a:r>
            <a:r>
              <a:rPr sz="2400" spc="-10" dirty="0">
                <a:solidFill>
                  <a:srgbClr val="491003"/>
                </a:solidFill>
                <a:latin typeface="Arial"/>
                <a:cs typeface="Arial"/>
              </a:rPr>
              <a:t>ow:</a:t>
            </a:r>
            <a:endParaRPr sz="2400" dirty="0">
              <a:latin typeface="Arial"/>
              <a:cs typeface="Arial"/>
            </a:endParaRPr>
          </a:p>
          <a:p>
            <a:pPr marL="190500" marR="1083310" indent="-177800">
              <a:lnSpc>
                <a:spcPct val="110000"/>
              </a:lnSpc>
              <a:spcBef>
                <a:spcPts val="495"/>
              </a:spcBef>
              <a:buClr>
                <a:srgbClr val="993232"/>
              </a:buClr>
              <a:buSzPct val="102777"/>
              <a:buFont typeface="Arial"/>
              <a:buChar char="•"/>
              <a:tabLst>
                <a:tab pos="193675" algn="l"/>
              </a:tabLst>
            </a:pPr>
            <a:r>
              <a:rPr sz="2400" spc="-5" dirty="0">
                <a:solidFill>
                  <a:srgbClr val="921F07"/>
                </a:solidFill>
                <a:latin typeface="Arial"/>
                <a:cs typeface="Arial"/>
              </a:rPr>
              <a:t>Universit</a:t>
            </a:r>
            <a:r>
              <a:rPr sz="2400" dirty="0">
                <a:solidFill>
                  <a:srgbClr val="921F07"/>
                </a:solidFill>
                <a:latin typeface="Arial"/>
                <a:cs typeface="Arial"/>
              </a:rPr>
              <a:t>y </a:t>
            </a:r>
            <a:r>
              <a:rPr sz="2400" spc="-15" dirty="0">
                <a:solidFill>
                  <a:srgbClr val="921F07"/>
                </a:solidFill>
                <a:latin typeface="Arial"/>
                <a:cs typeface="Arial"/>
              </a:rPr>
              <a:t>o</a:t>
            </a:r>
            <a:r>
              <a:rPr sz="2400" spc="-5" dirty="0">
                <a:solidFill>
                  <a:srgbClr val="921F07"/>
                </a:solidFill>
                <a:latin typeface="Arial"/>
                <a:cs typeface="Arial"/>
              </a:rPr>
              <a:t>f</a:t>
            </a:r>
            <a:r>
              <a:rPr sz="2400" dirty="0">
                <a:solidFill>
                  <a:srgbClr val="921F07"/>
                </a:solidFill>
                <a:latin typeface="Arial"/>
                <a:cs typeface="Arial"/>
              </a:rPr>
              <a:t> Minnesota</a:t>
            </a:r>
            <a:r>
              <a:rPr sz="2400" spc="-5" dirty="0">
                <a:solidFill>
                  <a:srgbClr val="921F07"/>
                </a:solidFill>
                <a:latin typeface="Arial"/>
                <a:cs typeface="Arial"/>
              </a:rPr>
              <a:t> Cente</a:t>
            </a:r>
            <a:r>
              <a:rPr sz="2400" dirty="0">
                <a:solidFill>
                  <a:srgbClr val="921F07"/>
                </a:solidFill>
                <a:latin typeface="Arial"/>
                <a:cs typeface="Arial"/>
              </a:rPr>
              <a:t>r </a:t>
            </a:r>
            <a:r>
              <a:rPr sz="2400" spc="-10" dirty="0">
                <a:solidFill>
                  <a:srgbClr val="921F07"/>
                </a:solidFill>
                <a:latin typeface="Arial"/>
                <a:cs typeface="Arial"/>
              </a:rPr>
              <a:t>for</a:t>
            </a:r>
            <a:r>
              <a:rPr sz="2400" spc="-5" dirty="0">
                <a:solidFill>
                  <a:srgbClr val="921F07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921F07"/>
                </a:solidFill>
                <a:latin typeface="Arial"/>
                <a:cs typeface="Arial"/>
              </a:rPr>
              <a:t>Teaching</a:t>
            </a:r>
            <a:r>
              <a:rPr sz="2400" spc="-10" dirty="0">
                <a:solidFill>
                  <a:srgbClr val="921F07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921F07"/>
                </a:solidFill>
                <a:latin typeface="Arial"/>
                <a:cs typeface="Arial"/>
              </a:rPr>
              <a:t>an</a:t>
            </a:r>
            <a:r>
              <a:rPr sz="2400" dirty="0">
                <a:solidFill>
                  <a:srgbClr val="921F07"/>
                </a:solidFill>
                <a:latin typeface="Arial"/>
                <a:cs typeface="Arial"/>
              </a:rPr>
              <a:t>d </a:t>
            </a:r>
            <a:r>
              <a:rPr sz="2400" spc="-5" dirty="0">
                <a:solidFill>
                  <a:srgbClr val="921F07"/>
                </a:solidFill>
                <a:latin typeface="Arial"/>
                <a:cs typeface="Arial"/>
              </a:rPr>
              <a:t>Learning</a:t>
            </a:r>
            <a:r>
              <a:rPr sz="2400" dirty="0">
                <a:solidFill>
                  <a:srgbClr val="921F07"/>
                </a:solidFill>
                <a:latin typeface="Arial"/>
                <a:cs typeface="Arial"/>
              </a:rPr>
              <a:t>: Getting Started</a:t>
            </a:r>
            <a:r>
              <a:rPr sz="2400" spc="-5" dirty="0">
                <a:solidFill>
                  <a:srgbClr val="921F07"/>
                </a:solidFill>
                <a:latin typeface="Arial"/>
                <a:cs typeface="Arial"/>
              </a:rPr>
              <a:t> o</a:t>
            </a:r>
            <a:r>
              <a:rPr sz="2400" dirty="0">
                <a:solidFill>
                  <a:srgbClr val="921F07"/>
                </a:solidFill>
                <a:latin typeface="Arial"/>
                <a:cs typeface="Arial"/>
              </a:rPr>
              <a:t>n a</a:t>
            </a:r>
            <a:r>
              <a:rPr sz="2400" spc="-5" dirty="0">
                <a:solidFill>
                  <a:srgbClr val="921F07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921F07"/>
                </a:solidFill>
                <a:latin typeface="Arial"/>
                <a:cs typeface="Arial"/>
              </a:rPr>
              <a:t>Teaching</a:t>
            </a:r>
            <a:r>
              <a:rPr sz="2400" spc="-10" dirty="0">
                <a:solidFill>
                  <a:srgbClr val="921F07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921F07"/>
                </a:solidFill>
                <a:latin typeface="Arial"/>
                <a:cs typeface="Arial"/>
              </a:rPr>
              <a:t>Philosophy</a:t>
            </a:r>
            <a:r>
              <a:rPr sz="2400" spc="-5" dirty="0">
                <a:solidFill>
                  <a:srgbClr val="921F07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921F07"/>
                </a:solidFill>
                <a:latin typeface="Arial"/>
                <a:cs typeface="Arial"/>
              </a:rPr>
              <a:t>Statement</a:t>
            </a:r>
            <a:endParaRPr sz="2400" dirty="0">
              <a:latin typeface="Arial"/>
              <a:cs typeface="Arial"/>
            </a:endParaRPr>
          </a:p>
          <a:p>
            <a:pPr marL="189865" marR="414020" indent="-177165">
              <a:lnSpc>
                <a:spcPct val="108900"/>
              </a:lnSpc>
              <a:spcBef>
                <a:spcPts val="575"/>
              </a:spcBef>
              <a:buClr>
                <a:srgbClr val="993232"/>
              </a:buClr>
              <a:buFont typeface="Arial"/>
              <a:buChar char="•"/>
              <a:tabLst>
                <a:tab pos="202565" algn="l"/>
              </a:tabLst>
            </a:pPr>
            <a:r>
              <a:rPr sz="2400" dirty="0">
                <a:solidFill>
                  <a:srgbClr val="921F07"/>
                </a:solidFill>
                <a:latin typeface="Arial"/>
                <a:cs typeface="Arial"/>
              </a:rPr>
              <a:t>Faculty</a:t>
            </a:r>
            <a:r>
              <a:rPr sz="2400" spc="-5" dirty="0">
                <a:solidFill>
                  <a:srgbClr val="921F07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921F07"/>
                </a:solidFill>
                <a:latin typeface="Arial"/>
                <a:cs typeface="Arial"/>
              </a:rPr>
              <a:t>Focus</a:t>
            </a:r>
            <a:r>
              <a:rPr sz="2400" spc="-5" dirty="0">
                <a:solidFill>
                  <a:srgbClr val="921F07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921F07"/>
                </a:solidFill>
                <a:latin typeface="Arial"/>
                <a:cs typeface="Arial"/>
              </a:rPr>
              <a:t>(publication</a:t>
            </a:r>
            <a:r>
              <a:rPr sz="2400" spc="-5" dirty="0">
                <a:solidFill>
                  <a:srgbClr val="921F07"/>
                </a:solidFill>
                <a:latin typeface="Arial"/>
                <a:cs typeface="Arial"/>
              </a:rPr>
              <a:t> </a:t>
            </a:r>
            <a:r>
              <a:rPr sz="2400" spc="-15" dirty="0">
                <a:solidFill>
                  <a:srgbClr val="921F07"/>
                </a:solidFill>
                <a:latin typeface="Arial"/>
                <a:cs typeface="Arial"/>
              </a:rPr>
              <a:t>o</a:t>
            </a:r>
            <a:r>
              <a:rPr sz="2400" spc="-5" dirty="0">
                <a:solidFill>
                  <a:srgbClr val="921F07"/>
                </a:solidFill>
                <a:latin typeface="Arial"/>
                <a:cs typeface="Arial"/>
              </a:rPr>
              <a:t>f</a:t>
            </a:r>
            <a:r>
              <a:rPr sz="2400" dirty="0">
                <a:solidFill>
                  <a:srgbClr val="921F07"/>
                </a:solidFill>
                <a:latin typeface="Arial"/>
                <a:cs typeface="Arial"/>
              </a:rPr>
              <a:t> Magna Publishers):</a:t>
            </a:r>
            <a:r>
              <a:rPr sz="2400" spc="-5" dirty="0">
                <a:solidFill>
                  <a:srgbClr val="921F07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921F07"/>
                </a:solidFill>
                <a:latin typeface="Arial"/>
                <a:cs typeface="Arial"/>
              </a:rPr>
              <a:t>Philosophy</a:t>
            </a:r>
            <a:r>
              <a:rPr sz="2400" spc="-5" dirty="0">
                <a:solidFill>
                  <a:srgbClr val="921F07"/>
                </a:solidFill>
                <a:latin typeface="Arial"/>
                <a:cs typeface="Arial"/>
              </a:rPr>
              <a:t> </a:t>
            </a:r>
            <a:r>
              <a:rPr sz="2400" spc="-15" dirty="0">
                <a:solidFill>
                  <a:srgbClr val="921F07"/>
                </a:solidFill>
                <a:latin typeface="Arial"/>
                <a:cs typeface="Arial"/>
              </a:rPr>
              <a:t>o</a:t>
            </a:r>
            <a:r>
              <a:rPr sz="2400" spc="-5" dirty="0">
                <a:solidFill>
                  <a:srgbClr val="921F07"/>
                </a:solidFill>
                <a:latin typeface="Arial"/>
                <a:cs typeface="Arial"/>
              </a:rPr>
              <a:t>f</a:t>
            </a:r>
            <a:r>
              <a:rPr sz="2400" dirty="0">
                <a:solidFill>
                  <a:srgbClr val="921F07"/>
                </a:solidFill>
                <a:latin typeface="Arial"/>
                <a:cs typeface="Arial"/>
              </a:rPr>
              <a:t> Teaching Statements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73990">
              <a:lnSpc>
                <a:spcPts val="4705"/>
              </a:lnSpc>
            </a:pPr>
            <a:r>
              <a:rPr sz="3950" b="0" spc="-80" dirty="0">
                <a:latin typeface="Arial"/>
                <a:cs typeface="Arial"/>
              </a:rPr>
              <a:t>S</a:t>
            </a:r>
            <a:r>
              <a:rPr sz="3950" b="0" spc="-90" dirty="0">
                <a:latin typeface="Arial"/>
                <a:cs typeface="Arial"/>
              </a:rPr>
              <a:t>t</a:t>
            </a:r>
            <a:r>
              <a:rPr sz="3950" b="0" spc="-80" dirty="0">
                <a:latin typeface="Arial"/>
                <a:cs typeface="Arial"/>
              </a:rPr>
              <a:t>a</a:t>
            </a:r>
            <a:r>
              <a:rPr sz="3950" b="0" spc="-90" dirty="0">
                <a:latin typeface="Arial"/>
                <a:cs typeface="Arial"/>
              </a:rPr>
              <a:t>t</a:t>
            </a:r>
            <a:r>
              <a:rPr sz="3950" b="0" spc="-80" dirty="0">
                <a:latin typeface="Arial"/>
                <a:cs typeface="Arial"/>
              </a:rPr>
              <a:t>emen</a:t>
            </a:r>
            <a:r>
              <a:rPr sz="3950" b="0" dirty="0">
                <a:latin typeface="Arial"/>
                <a:cs typeface="Arial"/>
              </a:rPr>
              <a:t>t</a:t>
            </a:r>
            <a:r>
              <a:rPr sz="3950" b="0" spc="-170" dirty="0">
                <a:latin typeface="Arial"/>
                <a:cs typeface="Arial"/>
              </a:rPr>
              <a:t> </a:t>
            </a:r>
            <a:r>
              <a:rPr sz="3950" b="0" spc="-50" dirty="0">
                <a:latin typeface="Arial"/>
                <a:cs typeface="Arial"/>
              </a:rPr>
              <a:t>o</a:t>
            </a:r>
            <a:r>
              <a:rPr sz="3950" b="0" dirty="0">
                <a:latin typeface="Arial"/>
                <a:cs typeface="Arial"/>
              </a:rPr>
              <a:t>f</a:t>
            </a:r>
            <a:r>
              <a:rPr sz="3950" b="0" spc="-95" dirty="0">
                <a:latin typeface="Arial"/>
                <a:cs typeface="Arial"/>
              </a:rPr>
              <a:t> </a:t>
            </a:r>
            <a:r>
              <a:rPr sz="3950" b="0" spc="-145" dirty="0">
                <a:latin typeface="Arial"/>
                <a:cs typeface="Arial"/>
              </a:rPr>
              <a:t>Teach</a:t>
            </a:r>
            <a:r>
              <a:rPr sz="3950" b="0" spc="-150" dirty="0">
                <a:latin typeface="Arial"/>
                <a:cs typeface="Arial"/>
              </a:rPr>
              <a:t>i</a:t>
            </a:r>
            <a:r>
              <a:rPr sz="3950" b="0" spc="-145" dirty="0">
                <a:latin typeface="Arial"/>
                <a:cs typeface="Arial"/>
              </a:rPr>
              <a:t>n</a:t>
            </a:r>
            <a:r>
              <a:rPr sz="3950" b="0" dirty="0">
                <a:latin typeface="Arial"/>
                <a:cs typeface="Arial"/>
              </a:rPr>
              <a:t>g</a:t>
            </a:r>
            <a:r>
              <a:rPr sz="3950" b="0" spc="-620" dirty="0">
                <a:latin typeface="Arial"/>
                <a:cs typeface="Arial"/>
              </a:rPr>
              <a:t> </a:t>
            </a:r>
            <a:r>
              <a:rPr sz="3950" b="0" spc="-90" dirty="0">
                <a:latin typeface="Arial"/>
                <a:cs typeface="Arial"/>
              </a:rPr>
              <a:t>Ph</a:t>
            </a:r>
            <a:r>
              <a:rPr sz="3950" b="0" spc="-100" dirty="0">
                <a:latin typeface="Arial"/>
                <a:cs typeface="Arial"/>
              </a:rPr>
              <a:t>il</a:t>
            </a:r>
            <a:r>
              <a:rPr sz="3950" b="0" spc="-90" dirty="0">
                <a:latin typeface="Arial"/>
                <a:cs typeface="Arial"/>
              </a:rPr>
              <a:t>o</a:t>
            </a:r>
            <a:r>
              <a:rPr sz="3950" b="0" spc="-95" dirty="0">
                <a:latin typeface="Arial"/>
                <a:cs typeface="Arial"/>
              </a:rPr>
              <a:t>s</a:t>
            </a:r>
            <a:r>
              <a:rPr sz="3950" b="0" spc="-90" dirty="0">
                <a:latin typeface="Arial"/>
                <a:cs typeface="Arial"/>
              </a:rPr>
              <a:t>ophy</a:t>
            </a:r>
            <a:endParaRPr sz="395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xfrm>
            <a:off x="502412" y="1914101"/>
            <a:ext cx="9053575" cy="286091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01650">
              <a:lnSpc>
                <a:spcPct val="100000"/>
              </a:lnSpc>
            </a:pPr>
            <a:r>
              <a:rPr spc="-15" dirty="0"/>
              <a:t>Things to re</a:t>
            </a:r>
            <a:r>
              <a:rPr spc="-20" dirty="0"/>
              <a:t>m</a:t>
            </a:r>
            <a:r>
              <a:rPr spc="-15" dirty="0"/>
              <a:t>e</a:t>
            </a:r>
            <a:r>
              <a:rPr spc="-20" dirty="0"/>
              <a:t>m</a:t>
            </a:r>
            <a:r>
              <a:rPr spc="-15" dirty="0"/>
              <a:t>ber:</a:t>
            </a:r>
          </a:p>
          <a:p>
            <a:pPr marL="958850" indent="-457200">
              <a:lnSpc>
                <a:spcPct val="100000"/>
              </a:lnSpc>
              <a:spcBef>
                <a:spcPts val="560"/>
              </a:spcBef>
              <a:buClr>
                <a:srgbClr val="993232"/>
              </a:buClr>
              <a:buSzPct val="83333"/>
              <a:buFont typeface="Arial"/>
              <a:buAutoNum type="arabicParenR"/>
              <a:tabLst>
                <a:tab pos="959485" algn="l"/>
              </a:tabLst>
            </a:pPr>
            <a:r>
              <a:rPr sz="2400" spc="-5" dirty="0">
                <a:solidFill>
                  <a:srgbClr val="800000"/>
                </a:solidFill>
              </a:rPr>
              <a:t>Don’</a:t>
            </a:r>
            <a:r>
              <a:rPr sz="2400" dirty="0">
                <a:solidFill>
                  <a:srgbClr val="800000"/>
                </a:solidFill>
              </a:rPr>
              <a:t>t rehash</a:t>
            </a:r>
            <a:r>
              <a:rPr sz="2400" spc="-5" dirty="0">
                <a:solidFill>
                  <a:srgbClr val="800000"/>
                </a:solidFill>
              </a:rPr>
              <a:t> </a:t>
            </a:r>
            <a:r>
              <a:rPr sz="2400" dirty="0">
                <a:solidFill>
                  <a:srgbClr val="800000"/>
                </a:solidFill>
              </a:rPr>
              <a:t>your</a:t>
            </a:r>
            <a:r>
              <a:rPr sz="2400" spc="-5" dirty="0">
                <a:solidFill>
                  <a:srgbClr val="800000"/>
                </a:solidFill>
              </a:rPr>
              <a:t> CV</a:t>
            </a:r>
            <a:endParaRPr sz="2400" dirty="0"/>
          </a:p>
          <a:p>
            <a:pPr marL="958850" marR="5080" indent="-457200">
              <a:lnSpc>
                <a:spcPct val="95400"/>
              </a:lnSpc>
              <a:spcBef>
                <a:spcPts val="705"/>
              </a:spcBef>
              <a:buClr>
                <a:srgbClr val="993232"/>
              </a:buClr>
              <a:buSzPct val="83333"/>
              <a:buFont typeface="Arial"/>
              <a:buAutoNum type="arabicParenR"/>
              <a:tabLst>
                <a:tab pos="959485" algn="l"/>
              </a:tabLst>
            </a:pPr>
            <a:r>
              <a:rPr sz="2400" dirty="0">
                <a:solidFill>
                  <a:srgbClr val="800000"/>
                </a:solidFill>
              </a:rPr>
              <a:t>Find</a:t>
            </a:r>
            <a:r>
              <a:rPr sz="2400" spc="-5" dirty="0">
                <a:solidFill>
                  <a:srgbClr val="800000"/>
                </a:solidFill>
              </a:rPr>
              <a:t> </a:t>
            </a:r>
            <a:r>
              <a:rPr sz="2400" dirty="0">
                <a:solidFill>
                  <a:srgbClr val="800000"/>
                </a:solidFill>
              </a:rPr>
              <a:t>the</a:t>
            </a:r>
            <a:r>
              <a:rPr sz="2400" spc="-5" dirty="0">
                <a:solidFill>
                  <a:srgbClr val="800000"/>
                </a:solidFill>
              </a:rPr>
              <a:t> </a:t>
            </a:r>
            <a:r>
              <a:rPr sz="2400" dirty="0">
                <a:solidFill>
                  <a:srgbClr val="800000"/>
                </a:solidFill>
              </a:rPr>
              <a:t>right</a:t>
            </a:r>
            <a:r>
              <a:rPr sz="2400" spc="-5" dirty="0">
                <a:solidFill>
                  <a:srgbClr val="800000"/>
                </a:solidFill>
              </a:rPr>
              <a:t> </a:t>
            </a:r>
            <a:r>
              <a:rPr sz="2400" dirty="0">
                <a:solidFill>
                  <a:srgbClr val="800000"/>
                </a:solidFill>
              </a:rPr>
              <a:t>ton</a:t>
            </a:r>
            <a:r>
              <a:rPr sz="2400" spc="-5" dirty="0">
                <a:solidFill>
                  <a:srgbClr val="800000"/>
                </a:solidFill>
              </a:rPr>
              <a:t>e</a:t>
            </a:r>
            <a:r>
              <a:rPr sz="2400" spc="-10" dirty="0">
                <a:solidFill>
                  <a:srgbClr val="800000"/>
                </a:solidFill>
              </a:rPr>
              <a:t>.</a:t>
            </a:r>
            <a:r>
              <a:rPr sz="2400" dirty="0">
                <a:solidFill>
                  <a:srgbClr val="800000"/>
                </a:solidFill>
              </a:rPr>
              <a:t> </a:t>
            </a:r>
            <a:r>
              <a:rPr sz="2400" spc="-5" dirty="0">
                <a:solidFill>
                  <a:srgbClr val="800000"/>
                </a:solidFill>
              </a:rPr>
              <a:t>Don’</a:t>
            </a:r>
            <a:r>
              <a:rPr sz="2400" dirty="0">
                <a:solidFill>
                  <a:srgbClr val="800000"/>
                </a:solidFill>
              </a:rPr>
              <a:t>t sound</a:t>
            </a:r>
            <a:r>
              <a:rPr sz="2400" spc="-5" dirty="0">
                <a:solidFill>
                  <a:srgbClr val="800000"/>
                </a:solidFill>
              </a:rPr>
              <a:t> a</a:t>
            </a:r>
            <a:r>
              <a:rPr sz="2400" dirty="0">
                <a:solidFill>
                  <a:srgbClr val="800000"/>
                </a:solidFill>
              </a:rPr>
              <a:t>s </a:t>
            </a:r>
            <a:r>
              <a:rPr sz="2400" spc="-5" dirty="0">
                <a:solidFill>
                  <a:srgbClr val="800000"/>
                </a:solidFill>
              </a:rPr>
              <a:t>i</a:t>
            </a:r>
            <a:r>
              <a:rPr sz="2400" dirty="0">
                <a:solidFill>
                  <a:srgbClr val="800000"/>
                </a:solidFill>
              </a:rPr>
              <a:t>f you</a:t>
            </a:r>
            <a:r>
              <a:rPr sz="2400" spc="-5" dirty="0">
                <a:solidFill>
                  <a:srgbClr val="800000"/>
                </a:solidFill>
              </a:rPr>
              <a:t> </a:t>
            </a:r>
            <a:r>
              <a:rPr sz="2400" dirty="0">
                <a:solidFill>
                  <a:srgbClr val="800000"/>
                </a:solidFill>
              </a:rPr>
              <a:t>know</a:t>
            </a:r>
            <a:r>
              <a:rPr sz="2400" spc="-5" dirty="0">
                <a:solidFill>
                  <a:srgbClr val="800000"/>
                </a:solidFill>
              </a:rPr>
              <a:t> al</a:t>
            </a:r>
            <a:r>
              <a:rPr sz="2400" dirty="0">
                <a:solidFill>
                  <a:srgbClr val="800000"/>
                </a:solidFill>
              </a:rPr>
              <a:t>l there</a:t>
            </a:r>
            <a:r>
              <a:rPr sz="2400" spc="-5" dirty="0">
                <a:solidFill>
                  <a:srgbClr val="800000"/>
                </a:solidFill>
              </a:rPr>
              <a:t> i</a:t>
            </a:r>
            <a:r>
              <a:rPr sz="2400" dirty="0">
                <a:solidFill>
                  <a:srgbClr val="800000"/>
                </a:solidFill>
              </a:rPr>
              <a:t>s </a:t>
            </a:r>
            <a:r>
              <a:rPr sz="2400" spc="-10" dirty="0">
                <a:solidFill>
                  <a:srgbClr val="800000"/>
                </a:solidFill>
              </a:rPr>
              <a:t>to </a:t>
            </a:r>
            <a:r>
              <a:rPr sz="2400" dirty="0">
                <a:solidFill>
                  <a:srgbClr val="800000"/>
                </a:solidFill>
              </a:rPr>
              <a:t>know</a:t>
            </a:r>
            <a:r>
              <a:rPr sz="2400" spc="-5" dirty="0">
                <a:solidFill>
                  <a:srgbClr val="800000"/>
                </a:solidFill>
              </a:rPr>
              <a:t> abou</a:t>
            </a:r>
            <a:r>
              <a:rPr sz="2400" dirty="0">
                <a:solidFill>
                  <a:srgbClr val="800000"/>
                </a:solidFill>
              </a:rPr>
              <a:t>t teaching.</a:t>
            </a:r>
            <a:r>
              <a:rPr sz="2400" spc="-10" dirty="0">
                <a:solidFill>
                  <a:srgbClr val="800000"/>
                </a:solidFill>
              </a:rPr>
              <a:t> </a:t>
            </a:r>
            <a:r>
              <a:rPr sz="2400" dirty="0">
                <a:solidFill>
                  <a:srgbClr val="800000"/>
                </a:solidFill>
              </a:rPr>
              <a:t>Find</a:t>
            </a:r>
            <a:r>
              <a:rPr sz="2400" spc="-5" dirty="0">
                <a:solidFill>
                  <a:srgbClr val="800000"/>
                </a:solidFill>
              </a:rPr>
              <a:t> </a:t>
            </a:r>
            <a:r>
              <a:rPr sz="2400" dirty="0">
                <a:solidFill>
                  <a:srgbClr val="800000"/>
                </a:solidFill>
              </a:rPr>
              <a:t>a confident</a:t>
            </a:r>
            <a:r>
              <a:rPr sz="2400" spc="-5" dirty="0">
                <a:solidFill>
                  <a:srgbClr val="800000"/>
                </a:solidFill>
              </a:rPr>
              <a:t> </a:t>
            </a:r>
            <a:r>
              <a:rPr sz="2400" dirty="0">
                <a:solidFill>
                  <a:srgbClr val="800000"/>
                </a:solidFill>
              </a:rPr>
              <a:t>tone combining </a:t>
            </a:r>
            <a:r>
              <a:rPr sz="2400" spc="-5" dirty="0">
                <a:solidFill>
                  <a:srgbClr val="800000"/>
                </a:solidFill>
              </a:rPr>
              <a:t>humilit</a:t>
            </a:r>
            <a:r>
              <a:rPr sz="2400" dirty="0">
                <a:solidFill>
                  <a:srgbClr val="800000"/>
                </a:solidFill>
              </a:rPr>
              <a:t>y </a:t>
            </a:r>
            <a:r>
              <a:rPr sz="2400" spc="-5" dirty="0">
                <a:solidFill>
                  <a:srgbClr val="800000"/>
                </a:solidFill>
              </a:rPr>
              <a:t>an</a:t>
            </a:r>
            <a:r>
              <a:rPr sz="2400" dirty="0">
                <a:solidFill>
                  <a:srgbClr val="800000"/>
                </a:solidFill>
              </a:rPr>
              <a:t>d </a:t>
            </a:r>
            <a:r>
              <a:rPr lang="en-US" sz="2400" dirty="0">
                <a:solidFill>
                  <a:srgbClr val="800000"/>
                </a:solidFill>
              </a:rPr>
              <a:t>authenticity</a:t>
            </a:r>
            <a:r>
              <a:rPr sz="2400" spc="-10" dirty="0">
                <a:solidFill>
                  <a:srgbClr val="800000"/>
                </a:solidFill>
              </a:rPr>
              <a:t>.</a:t>
            </a:r>
            <a:r>
              <a:rPr sz="2400" spc="-5" dirty="0">
                <a:solidFill>
                  <a:srgbClr val="800000"/>
                </a:solidFill>
              </a:rPr>
              <a:t> </a:t>
            </a:r>
            <a:r>
              <a:rPr sz="2400" dirty="0">
                <a:solidFill>
                  <a:srgbClr val="800000"/>
                </a:solidFill>
              </a:rPr>
              <a:t>“</a:t>
            </a:r>
            <a:r>
              <a:rPr sz="2400" spc="-20" dirty="0">
                <a:solidFill>
                  <a:srgbClr val="800000"/>
                </a:solidFill>
              </a:rPr>
              <a:t>B</a:t>
            </a:r>
            <a:r>
              <a:rPr sz="2400" dirty="0">
                <a:solidFill>
                  <a:srgbClr val="800000"/>
                </a:solidFill>
              </a:rPr>
              <a:t>e</a:t>
            </a:r>
            <a:r>
              <a:rPr sz="2400" spc="-5" dirty="0">
                <a:solidFill>
                  <a:srgbClr val="800000"/>
                </a:solidFill>
              </a:rPr>
              <a:t> </a:t>
            </a:r>
            <a:r>
              <a:rPr sz="2400" dirty="0">
                <a:solidFill>
                  <a:srgbClr val="800000"/>
                </a:solidFill>
              </a:rPr>
              <a:t>yourself”</a:t>
            </a:r>
            <a:endParaRPr sz="2400" dirty="0"/>
          </a:p>
          <a:p>
            <a:pPr marL="958850" indent="-457200">
              <a:lnSpc>
                <a:spcPct val="100000"/>
              </a:lnSpc>
              <a:spcBef>
                <a:spcPts val="575"/>
              </a:spcBef>
              <a:buClr>
                <a:srgbClr val="993232"/>
              </a:buClr>
              <a:buSzPct val="83333"/>
              <a:buFont typeface="Arial"/>
              <a:buAutoNum type="arabicParenR"/>
              <a:tabLst>
                <a:tab pos="959485" algn="l"/>
              </a:tabLst>
            </a:pPr>
            <a:r>
              <a:rPr sz="2400" spc="-10" dirty="0">
                <a:solidFill>
                  <a:srgbClr val="800000"/>
                </a:solidFill>
              </a:rPr>
              <a:t>It </a:t>
            </a:r>
            <a:r>
              <a:rPr sz="2400" spc="-5" dirty="0">
                <a:solidFill>
                  <a:srgbClr val="800000"/>
                </a:solidFill>
              </a:rPr>
              <a:t>i</a:t>
            </a:r>
            <a:r>
              <a:rPr sz="2400" dirty="0">
                <a:solidFill>
                  <a:srgbClr val="800000"/>
                </a:solidFill>
              </a:rPr>
              <a:t>s </a:t>
            </a:r>
            <a:r>
              <a:rPr sz="2400" spc="-5" dirty="0">
                <a:solidFill>
                  <a:srgbClr val="800000"/>
                </a:solidFill>
              </a:rPr>
              <a:t>no</a:t>
            </a:r>
            <a:r>
              <a:rPr sz="2400" dirty="0">
                <a:solidFill>
                  <a:srgbClr val="800000"/>
                </a:solidFill>
              </a:rPr>
              <a:t>t a</a:t>
            </a:r>
            <a:r>
              <a:rPr sz="2400" spc="-5" dirty="0">
                <a:solidFill>
                  <a:srgbClr val="800000"/>
                </a:solidFill>
              </a:rPr>
              <a:t> </a:t>
            </a:r>
            <a:r>
              <a:rPr sz="2400" dirty="0">
                <a:solidFill>
                  <a:srgbClr val="800000"/>
                </a:solidFill>
              </a:rPr>
              <a:t>statement</a:t>
            </a:r>
            <a:r>
              <a:rPr sz="2400" spc="-5" dirty="0">
                <a:solidFill>
                  <a:srgbClr val="800000"/>
                </a:solidFill>
              </a:rPr>
              <a:t> abou</a:t>
            </a:r>
            <a:r>
              <a:rPr sz="2400" dirty="0">
                <a:solidFill>
                  <a:srgbClr val="800000"/>
                </a:solidFill>
              </a:rPr>
              <a:t>t </a:t>
            </a:r>
            <a:r>
              <a:rPr sz="2400" spc="-5" dirty="0">
                <a:solidFill>
                  <a:srgbClr val="800000"/>
                </a:solidFill>
              </a:rPr>
              <a:t>pedagogy</a:t>
            </a:r>
            <a:endParaRPr sz="2400" dirty="0"/>
          </a:p>
          <a:p>
            <a:pPr marL="958850" indent="-457200">
              <a:lnSpc>
                <a:spcPts val="2855"/>
              </a:lnSpc>
              <a:spcBef>
                <a:spcPts val="575"/>
              </a:spcBef>
              <a:buClr>
                <a:srgbClr val="993232"/>
              </a:buClr>
              <a:buSzPct val="83333"/>
              <a:buFont typeface="Arial"/>
              <a:buAutoNum type="arabicParenR"/>
              <a:tabLst>
                <a:tab pos="959485" algn="l"/>
              </a:tabLst>
            </a:pPr>
            <a:r>
              <a:rPr sz="2400" dirty="0">
                <a:solidFill>
                  <a:srgbClr val="800000"/>
                </a:solidFill>
              </a:rPr>
              <a:t>Teaching</a:t>
            </a:r>
            <a:r>
              <a:rPr sz="2400" spc="-10" dirty="0">
                <a:solidFill>
                  <a:srgbClr val="800000"/>
                </a:solidFill>
              </a:rPr>
              <a:t> </a:t>
            </a:r>
            <a:r>
              <a:rPr sz="2400" spc="-5" dirty="0">
                <a:solidFill>
                  <a:srgbClr val="800000"/>
                </a:solidFill>
              </a:rPr>
              <a:t>i</a:t>
            </a:r>
            <a:r>
              <a:rPr sz="2400" dirty="0">
                <a:solidFill>
                  <a:srgbClr val="800000"/>
                </a:solidFill>
              </a:rPr>
              <a:t>s </a:t>
            </a:r>
            <a:r>
              <a:rPr sz="2400" spc="-5" dirty="0">
                <a:solidFill>
                  <a:srgbClr val="800000"/>
                </a:solidFill>
              </a:rPr>
              <a:t>abou</a:t>
            </a:r>
            <a:r>
              <a:rPr sz="2400" dirty="0">
                <a:solidFill>
                  <a:srgbClr val="800000"/>
                </a:solidFill>
              </a:rPr>
              <a:t>t the</a:t>
            </a:r>
            <a:r>
              <a:rPr sz="2400" spc="-5" dirty="0">
                <a:solidFill>
                  <a:srgbClr val="800000"/>
                </a:solidFill>
              </a:rPr>
              <a:t> </a:t>
            </a:r>
            <a:r>
              <a:rPr sz="2400" dirty="0">
                <a:solidFill>
                  <a:srgbClr val="800000"/>
                </a:solidFill>
              </a:rPr>
              <a:t>Students</a:t>
            </a:r>
            <a:r>
              <a:rPr lang="en-US" sz="2400" dirty="0">
                <a:solidFill>
                  <a:srgbClr val="800000"/>
                </a:solidFill>
              </a:rPr>
              <a:t> (STUDENT CENTERED)</a:t>
            </a:r>
            <a:endParaRPr sz="24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78968" y="1125632"/>
            <a:ext cx="9114155" cy="519270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spc="-5" dirty="0">
                <a:solidFill>
                  <a:srgbClr val="800000"/>
                </a:solidFill>
                <a:latin typeface="Arial"/>
                <a:cs typeface="Arial"/>
              </a:rPr>
              <a:t>Ho</a:t>
            </a:r>
            <a:r>
              <a:rPr sz="2400" dirty="0">
                <a:solidFill>
                  <a:srgbClr val="800000"/>
                </a:solidFill>
                <a:latin typeface="Arial"/>
                <a:cs typeface="Arial"/>
              </a:rPr>
              <a:t>w </a:t>
            </a:r>
            <a:r>
              <a:rPr sz="2400" spc="-10" dirty="0">
                <a:solidFill>
                  <a:srgbClr val="800000"/>
                </a:solidFill>
                <a:latin typeface="Arial"/>
                <a:cs typeface="Arial"/>
              </a:rPr>
              <a:t>to</a:t>
            </a:r>
            <a:r>
              <a:rPr sz="2400" dirty="0">
                <a:solidFill>
                  <a:srgbClr val="800000"/>
                </a:solidFill>
                <a:latin typeface="Arial"/>
                <a:cs typeface="Arial"/>
              </a:rPr>
              <a:t> begi</a:t>
            </a:r>
            <a:r>
              <a:rPr sz="2400" spc="-5" dirty="0">
                <a:solidFill>
                  <a:srgbClr val="800000"/>
                </a:solidFill>
                <a:latin typeface="Arial"/>
                <a:cs typeface="Arial"/>
              </a:rPr>
              <a:t>n</a:t>
            </a:r>
            <a:r>
              <a:rPr sz="2400" dirty="0">
                <a:solidFill>
                  <a:srgbClr val="800000"/>
                </a:solidFill>
                <a:latin typeface="Arial"/>
                <a:cs typeface="Arial"/>
              </a:rPr>
              <a:t>?</a:t>
            </a:r>
            <a:r>
              <a:rPr sz="2400" spc="-5" dirty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sz="2400" spc="-20" dirty="0">
                <a:solidFill>
                  <a:srgbClr val="800000"/>
                </a:solidFill>
                <a:latin typeface="Arial"/>
                <a:cs typeface="Arial"/>
              </a:rPr>
              <a:t>A</a:t>
            </a:r>
            <a:r>
              <a:rPr sz="2400" spc="-5" dirty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800000"/>
                </a:solidFill>
                <a:latin typeface="Arial"/>
                <a:cs typeface="Arial"/>
              </a:rPr>
              <a:t>f</a:t>
            </a:r>
            <a:r>
              <a:rPr sz="2400" dirty="0">
                <a:solidFill>
                  <a:srgbClr val="800000"/>
                </a:solidFill>
                <a:latin typeface="Arial"/>
                <a:cs typeface="Arial"/>
              </a:rPr>
              <a:t>ew</a:t>
            </a:r>
            <a:r>
              <a:rPr sz="2400" spc="-5" dirty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800000"/>
                </a:solidFill>
                <a:latin typeface="Arial"/>
                <a:cs typeface="Arial"/>
              </a:rPr>
              <a:t>approache</a:t>
            </a:r>
            <a:r>
              <a:rPr sz="2400" spc="-10" dirty="0">
                <a:solidFill>
                  <a:srgbClr val="800000"/>
                </a:solidFill>
                <a:latin typeface="Arial"/>
                <a:cs typeface="Arial"/>
              </a:rPr>
              <a:t>s:</a:t>
            </a:r>
            <a:endParaRPr sz="24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3"/>
              </a:spcBef>
            </a:pPr>
            <a:endParaRPr sz="2500" dirty="0">
              <a:latin typeface="Times New Roman"/>
              <a:cs typeface="Times New Roman"/>
            </a:endParaRPr>
          </a:p>
          <a:p>
            <a:pPr marL="698500" marR="714375" indent="-457200">
              <a:lnSpc>
                <a:spcPts val="2760"/>
              </a:lnSpc>
              <a:buClr>
                <a:srgbClr val="800000"/>
              </a:buClr>
              <a:buFont typeface="Arial"/>
              <a:buAutoNum type="arabicParenR"/>
              <a:tabLst>
                <a:tab pos="698500" algn="l"/>
              </a:tabLst>
            </a:pPr>
            <a:r>
              <a:rPr sz="2400" dirty="0">
                <a:solidFill>
                  <a:srgbClr val="800000"/>
                </a:solidFill>
                <a:latin typeface="Arial"/>
                <a:cs typeface="Arial"/>
              </a:rPr>
              <a:t>Pre</a:t>
            </a:r>
            <a:r>
              <a:rPr sz="2400" spc="-10" dirty="0">
                <a:solidFill>
                  <a:srgbClr val="800000"/>
                </a:solidFill>
                <a:latin typeface="Arial"/>
                <a:cs typeface="Arial"/>
              </a:rPr>
              <a:t>tend</a:t>
            </a:r>
            <a:r>
              <a:rPr sz="2400" spc="-5" dirty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800000"/>
                </a:solidFill>
                <a:latin typeface="Arial"/>
                <a:cs typeface="Arial"/>
              </a:rPr>
              <a:t>t</a:t>
            </a:r>
            <a:r>
              <a:rPr sz="2400" dirty="0">
                <a:solidFill>
                  <a:srgbClr val="800000"/>
                </a:solidFill>
                <a:latin typeface="Arial"/>
                <a:cs typeface="Arial"/>
              </a:rPr>
              <a:t>o</a:t>
            </a:r>
            <a:r>
              <a:rPr sz="2400" spc="-5" dirty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800000"/>
                </a:solidFill>
                <a:latin typeface="Arial"/>
                <a:cs typeface="Arial"/>
              </a:rPr>
              <a:t>wri</a:t>
            </a:r>
            <a:r>
              <a:rPr sz="2400" spc="-10" dirty="0">
                <a:solidFill>
                  <a:srgbClr val="800000"/>
                </a:solidFill>
                <a:latin typeface="Arial"/>
                <a:cs typeface="Arial"/>
              </a:rPr>
              <a:t>t</a:t>
            </a:r>
            <a:r>
              <a:rPr sz="2400" dirty="0">
                <a:solidFill>
                  <a:srgbClr val="800000"/>
                </a:solidFill>
                <a:latin typeface="Arial"/>
                <a:cs typeface="Arial"/>
              </a:rPr>
              <a:t>e</a:t>
            </a:r>
            <a:r>
              <a:rPr sz="2400" spc="-5" dirty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800000"/>
                </a:solidFill>
                <a:latin typeface="Arial"/>
                <a:cs typeface="Arial"/>
              </a:rPr>
              <a:t>a</a:t>
            </a:r>
            <a:r>
              <a:rPr sz="2400" spc="-5" dirty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800000"/>
                </a:solidFill>
                <a:latin typeface="Arial"/>
                <a:cs typeface="Arial"/>
              </a:rPr>
              <a:t>f</a:t>
            </a:r>
            <a:r>
              <a:rPr sz="2400" dirty="0">
                <a:solidFill>
                  <a:srgbClr val="800000"/>
                </a:solidFill>
                <a:latin typeface="Arial"/>
                <a:cs typeface="Arial"/>
              </a:rPr>
              <a:t>riend</a:t>
            </a:r>
            <a:r>
              <a:rPr sz="2400" spc="-5" dirty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800000"/>
                </a:solidFill>
                <a:latin typeface="Arial"/>
                <a:cs typeface="Arial"/>
              </a:rPr>
              <a:t>abou</a:t>
            </a:r>
            <a:r>
              <a:rPr sz="2400" spc="-10" dirty="0">
                <a:solidFill>
                  <a:srgbClr val="800000"/>
                </a:solidFill>
                <a:latin typeface="Arial"/>
                <a:cs typeface="Arial"/>
              </a:rPr>
              <a:t>t</a:t>
            </a:r>
            <a:r>
              <a:rPr sz="2400" spc="-5" dirty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800000"/>
                </a:solidFill>
                <a:latin typeface="Arial"/>
                <a:cs typeface="Arial"/>
              </a:rPr>
              <a:t>t</a:t>
            </a:r>
            <a:r>
              <a:rPr sz="2400" dirty="0">
                <a:solidFill>
                  <a:srgbClr val="800000"/>
                </a:solidFill>
                <a:latin typeface="Arial"/>
                <a:cs typeface="Arial"/>
              </a:rPr>
              <a:t>he</a:t>
            </a:r>
            <a:r>
              <a:rPr sz="2400" spc="-5" dirty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800000"/>
                </a:solidFill>
                <a:latin typeface="Arial"/>
                <a:cs typeface="Arial"/>
              </a:rPr>
              <a:t>joys</a:t>
            </a:r>
            <a:r>
              <a:rPr sz="2400" spc="-5" dirty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800000"/>
                </a:solidFill>
                <a:latin typeface="Arial"/>
                <a:cs typeface="Arial"/>
              </a:rPr>
              <a:t>and</a:t>
            </a:r>
            <a:r>
              <a:rPr sz="2400" spc="-5" dirty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800000"/>
                </a:solidFill>
                <a:latin typeface="Arial"/>
                <a:cs typeface="Arial"/>
              </a:rPr>
              <a:t>challenges</a:t>
            </a:r>
            <a:r>
              <a:rPr sz="2400" spc="-5" dirty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800000"/>
                </a:solidFill>
                <a:latin typeface="Arial"/>
                <a:cs typeface="Arial"/>
              </a:rPr>
              <a:t>o</a:t>
            </a:r>
            <a:r>
              <a:rPr sz="2400" spc="-10" dirty="0">
                <a:solidFill>
                  <a:srgbClr val="800000"/>
                </a:solidFill>
                <a:latin typeface="Arial"/>
                <a:cs typeface="Arial"/>
              </a:rPr>
              <a:t>f t</a:t>
            </a:r>
            <a:r>
              <a:rPr sz="2400" dirty="0">
                <a:solidFill>
                  <a:srgbClr val="800000"/>
                </a:solidFill>
                <a:latin typeface="Arial"/>
                <a:cs typeface="Arial"/>
              </a:rPr>
              <a:t>eaching</a:t>
            </a:r>
            <a:endParaRPr sz="2400" dirty="0">
              <a:latin typeface="Arial"/>
              <a:cs typeface="Arial"/>
            </a:endParaRPr>
          </a:p>
          <a:p>
            <a:pPr marL="698500" indent="-457200">
              <a:lnSpc>
                <a:spcPts val="2770"/>
              </a:lnSpc>
              <a:buClr>
                <a:srgbClr val="800000"/>
              </a:buClr>
              <a:buFont typeface="Arial"/>
              <a:buAutoNum type="arabicParenR"/>
              <a:tabLst>
                <a:tab pos="698500" algn="l"/>
              </a:tabLst>
            </a:pPr>
            <a:r>
              <a:rPr sz="2400" dirty="0">
                <a:solidFill>
                  <a:srgbClr val="800000"/>
                </a:solidFill>
                <a:latin typeface="Arial"/>
                <a:cs typeface="Arial"/>
              </a:rPr>
              <a:t>Make</a:t>
            </a:r>
            <a:r>
              <a:rPr sz="2400" spc="-5" dirty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800000"/>
                </a:solidFill>
                <a:latin typeface="Arial"/>
                <a:cs typeface="Arial"/>
              </a:rPr>
              <a:t>a</a:t>
            </a:r>
            <a:r>
              <a:rPr sz="2400" spc="-5" dirty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800000"/>
                </a:solidFill>
                <a:latin typeface="Arial"/>
                <a:cs typeface="Arial"/>
              </a:rPr>
              <a:t>li</a:t>
            </a:r>
            <a:r>
              <a:rPr sz="2400" spc="-10" dirty="0">
                <a:solidFill>
                  <a:srgbClr val="800000"/>
                </a:solidFill>
                <a:latin typeface="Arial"/>
                <a:cs typeface="Arial"/>
              </a:rPr>
              <a:t>st</a:t>
            </a:r>
            <a:r>
              <a:rPr sz="2400" spc="-5" dirty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800000"/>
                </a:solidFill>
                <a:latin typeface="Arial"/>
                <a:cs typeface="Arial"/>
              </a:rPr>
              <a:t>o</a:t>
            </a:r>
            <a:r>
              <a:rPr sz="2400" spc="-10" dirty="0">
                <a:solidFill>
                  <a:srgbClr val="800000"/>
                </a:solidFill>
                <a:latin typeface="Arial"/>
                <a:cs typeface="Arial"/>
              </a:rPr>
              <a:t>f</a:t>
            </a:r>
            <a:r>
              <a:rPr sz="2400" spc="-5" dirty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800000"/>
                </a:solidFill>
                <a:latin typeface="Arial"/>
                <a:cs typeface="Arial"/>
              </a:rPr>
              <a:t>t</a:t>
            </a:r>
            <a:r>
              <a:rPr sz="2400" dirty="0">
                <a:solidFill>
                  <a:srgbClr val="800000"/>
                </a:solidFill>
                <a:latin typeface="Arial"/>
                <a:cs typeface="Arial"/>
              </a:rPr>
              <a:t>he</a:t>
            </a:r>
            <a:r>
              <a:rPr sz="2400" spc="-5" dirty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800000"/>
                </a:solidFill>
                <a:latin typeface="Arial"/>
                <a:cs typeface="Arial"/>
              </a:rPr>
              <a:t>quali</a:t>
            </a:r>
            <a:r>
              <a:rPr sz="2400" spc="-10" dirty="0">
                <a:solidFill>
                  <a:srgbClr val="800000"/>
                </a:solidFill>
                <a:latin typeface="Arial"/>
                <a:cs typeface="Arial"/>
              </a:rPr>
              <a:t>t</a:t>
            </a:r>
            <a:r>
              <a:rPr sz="2400" dirty="0">
                <a:solidFill>
                  <a:srgbClr val="800000"/>
                </a:solidFill>
                <a:latin typeface="Arial"/>
                <a:cs typeface="Arial"/>
              </a:rPr>
              <a:t>ies</a:t>
            </a:r>
            <a:r>
              <a:rPr sz="2400" spc="-5" dirty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800000"/>
                </a:solidFill>
                <a:latin typeface="Arial"/>
                <a:cs typeface="Arial"/>
              </a:rPr>
              <a:t>o</a:t>
            </a:r>
            <a:r>
              <a:rPr sz="2400" spc="-10" dirty="0">
                <a:solidFill>
                  <a:srgbClr val="800000"/>
                </a:solidFill>
                <a:latin typeface="Arial"/>
                <a:cs typeface="Arial"/>
              </a:rPr>
              <a:t>f</a:t>
            </a:r>
            <a:r>
              <a:rPr sz="2400" spc="-5" dirty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800000"/>
                </a:solidFill>
                <a:latin typeface="Arial"/>
                <a:cs typeface="Arial"/>
              </a:rPr>
              <a:t>an</a:t>
            </a:r>
            <a:r>
              <a:rPr sz="2400" spc="-5" dirty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800000"/>
                </a:solidFill>
                <a:latin typeface="Arial"/>
                <a:cs typeface="Arial"/>
              </a:rPr>
              <a:t>e</a:t>
            </a:r>
            <a:r>
              <a:rPr sz="2400" spc="-10" dirty="0">
                <a:solidFill>
                  <a:srgbClr val="800000"/>
                </a:solidFill>
                <a:latin typeface="Arial"/>
                <a:cs typeface="Arial"/>
              </a:rPr>
              <a:t>ff</a:t>
            </a:r>
            <a:r>
              <a:rPr sz="2400" dirty="0">
                <a:solidFill>
                  <a:srgbClr val="800000"/>
                </a:solidFill>
                <a:latin typeface="Arial"/>
                <a:cs typeface="Arial"/>
              </a:rPr>
              <a:t>e</a:t>
            </a:r>
            <a:r>
              <a:rPr sz="2400" spc="-10" dirty="0">
                <a:solidFill>
                  <a:srgbClr val="800000"/>
                </a:solidFill>
                <a:latin typeface="Arial"/>
                <a:cs typeface="Arial"/>
              </a:rPr>
              <a:t>ct</a:t>
            </a:r>
            <a:r>
              <a:rPr sz="2400" dirty="0">
                <a:solidFill>
                  <a:srgbClr val="800000"/>
                </a:solidFill>
                <a:latin typeface="Arial"/>
                <a:cs typeface="Arial"/>
              </a:rPr>
              <a:t>ive</a:t>
            </a:r>
            <a:r>
              <a:rPr sz="2400" spc="-5" dirty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800000"/>
                </a:solidFill>
                <a:latin typeface="Arial"/>
                <a:cs typeface="Arial"/>
              </a:rPr>
              <a:t>t</a:t>
            </a:r>
            <a:r>
              <a:rPr sz="2400" dirty="0">
                <a:solidFill>
                  <a:srgbClr val="800000"/>
                </a:solidFill>
                <a:latin typeface="Arial"/>
                <a:cs typeface="Arial"/>
              </a:rPr>
              <a:t>eacher</a:t>
            </a:r>
            <a:endParaRPr sz="2400" dirty="0">
              <a:latin typeface="Arial"/>
              <a:cs typeface="Arial"/>
            </a:endParaRPr>
          </a:p>
          <a:p>
            <a:pPr marL="698500" marR="5080" indent="-457200">
              <a:lnSpc>
                <a:spcPct val="95400"/>
              </a:lnSpc>
              <a:spcBef>
                <a:spcPts val="120"/>
              </a:spcBef>
              <a:buClr>
                <a:srgbClr val="800000"/>
              </a:buClr>
              <a:buFont typeface="Arial"/>
              <a:buAutoNum type="arabicParenR"/>
              <a:tabLst>
                <a:tab pos="698500" algn="l"/>
              </a:tabLst>
            </a:pPr>
            <a:r>
              <a:rPr sz="2400" spc="-15" dirty="0">
                <a:solidFill>
                  <a:srgbClr val="800000"/>
                </a:solidFill>
                <a:latin typeface="Arial"/>
                <a:cs typeface="Arial"/>
              </a:rPr>
              <a:t>Free</a:t>
            </a:r>
            <a:r>
              <a:rPr sz="2400" spc="-5" dirty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800000"/>
                </a:solidFill>
                <a:latin typeface="Arial"/>
                <a:cs typeface="Arial"/>
              </a:rPr>
              <a:t>wri</a:t>
            </a:r>
            <a:r>
              <a:rPr sz="2400" spc="-10" dirty="0">
                <a:solidFill>
                  <a:srgbClr val="800000"/>
                </a:solidFill>
                <a:latin typeface="Arial"/>
                <a:cs typeface="Arial"/>
              </a:rPr>
              <a:t>t</a:t>
            </a:r>
            <a:r>
              <a:rPr sz="2400" dirty="0">
                <a:solidFill>
                  <a:srgbClr val="800000"/>
                </a:solidFill>
                <a:latin typeface="Arial"/>
                <a:cs typeface="Arial"/>
              </a:rPr>
              <a:t>e</a:t>
            </a:r>
            <a:r>
              <a:rPr sz="2400" spc="-5" dirty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800000"/>
                </a:solidFill>
                <a:latin typeface="Arial"/>
                <a:cs typeface="Arial"/>
              </a:rPr>
              <a:t>on</a:t>
            </a:r>
            <a:r>
              <a:rPr sz="2400" spc="-5" dirty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800000"/>
                </a:solidFill>
                <a:latin typeface="Arial"/>
                <a:cs typeface="Arial"/>
              </a:rPr>
              <a:t>a</a:t>
            </a:r>
            <a:r>
              <a:rPr sz="2400" spc="-5" dirty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800000"/>
                </a:solidFill>
                <a:latin typeface="Arial"/>
                <a:cs typeface="Arial"/>
              </a:rPr>
              <a:t>memorable</a:t>
            </a:r>
            <a:r>
              <a:rPr sz="2400" spc="-5" dirty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800000"/>
                </a:solidFill>
                <a:latin typeface="Arial"/>
                <a:cs typeface="Arial"/>
              </a:rPr>
              <a:t>experience</a:t>
            </a:r>
            <a:r>
              <a:rPr sz="2400" spc="-5" dirty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800000"/>
                </a:solidFill>
                <a:latin typeface="Arial"/>
                <a:cs typeface="Arial"/>
              </a:rPr>
              <a:t>in</a:t>
            </a:r>
            <a:r>
              <a:rPr sz="2400" spc="-5" dirty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800000"/>
                </a:solidFill>
                <a:latin typeface="Arial"/>
                <a:cs typeface="Arial"/>
              </a:rPr>
              <a:t>t</a:t>
            </a:r>
            <a:r>
              <a:rPr sz="2400" dirty="0">
                <a:solidFill>
                  <a:srgbClr val="800000"/>
                </a:solidFill>
                <a:latin typeface="Arial"/>
                <a:cs typeface="Arial"/>
              </a:rPr>
              <a:t>he</a:t>
            </a:r>
            <a:r>
              <a:rPr sz="2400" spc="-5" dirty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800000"/>
                </a:solidFill>
                <a:latin typeface="Arial"/>
                <a:cs typeface="Arial"/>
              </a:rPr>
              <a:t>classroo</a:t>
            </a:r>
            <a:r>
              <a:rPr sz="2400" spc="-15" dirty="0">
                <a:solidFill>
                  <a:srgbClr val="800000"/>
                </a:solidFill>
                <a:latin typeface="Arial"/>
                <a:cs typeface="Arial"/>
              </a:rPr>
              <a:t>m.</a:t>
            </a:r>
            <a:r>
              <a:rPr sz="2400" spc="-5" dirty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endParaRPr lang="en-US" sz="2400" spc="-5" dirty="0">
              <a:solidFill>
                <a:srgbClr val="800000"/>
              </a:solidFill>
              <a:latin typeface="Arial"/>
              <a:cs typeface="Arial"/>
            </a:endParaRPr>
          </a:p>
          <a:p>
            <a:pPr marL="698500" marR="5080" indent="-457200">
              <a:lnSpc>
                <a:spcPct val="95400"/>
              </a:lnSpc>
              <a:spcBef>
                <a:spcPts val="120"/>
              </a:spcBef>
              <a:buClr>
                <a:srgbClr val="800000"/>
              </a:buClr>
              <a:buFont typeface="Arial"/>
              <a:buAutoNum type="arabicParenR"/>
              <a:tabLst>
                <a:tab pos="698500" algn="l"/>
              </a:tabLst>
            </a:pPr>
            <a:r>
              <a:rPr sz="2400" spc="-15" dirty="0">
                <a:solidFill>
                  <a:srgbClr val="800000"/>
                </a:solidFill>
                <a:latin typeface="Arial"/>
                <a:cs typeface="Arial"/>
              </a:rPr>
              <a:t>Think</a:t>
            </a:r>
            <a:r>
              <a:rPr sz="2400" spc="-5" dirty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800000"/>
                </a:solidFill>
                <a:latin typeface="Arial"/>
                <a:cs typeface="Arial"/>
              </a:rPr>
              <a:t>abou</a:t>
            </a:r>
            <a:r>
              <a:rPr sz="2400" spc="-10" dirty="0">
                <a:solidFill>
                  <a:srgbClr val="800000"/>
                </a:solidFill>
                <a:latin typeface="Arial"/>
                <a:cs typeface="Arial"/>
              </a:rPr>
              <a:t>t</a:t>
            </a:r>
            <a:r>
              <a:rPr sz="2400" spc="-5" dirty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800000"/>
                </a:solidFill>
                <a:latin typeface="Arial"/>
                <a:cs typeface="Arial"/>
              </a:rPr>
              <a:t>concre</a:t>
            </a:r>
            <a:r>
              <a:rPr sz="2400" spc="-10" dirty="0">
                <a:solidFill>
                  <a:srgbClr val="800000"/>
                </a:solidFill>
                <a:latin typeface="Arial"/>
                <a:cs typeface="Arial"/>
              </a:rPr>
              <a:t>t</a:t>
            </a:r>
            <a:r>
              <a:rPr sz="2400" dirty="0">
                <a:solidFill>
                  <a:srgbClr val="800000"/>
                </a:solidFill>
                <a:latin typeface="Arial"/>
                <a:cs typeface="Arial"/>
              </a:rPr>
              <a:t>e</a:t>
            </a:r>
            <a:r>
              <a:rPr sz="2400" spc="-5" dirty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800000"/>
                </a:solidFill>
                <a:latin typeface="Arial"/>
                <a:cs typeface="Arial"/>
              </a:rPr>
              <a:t>de</a:t>
            </a:r>
            <a:r>
              <a:rPr sz="2400" spc="-10" dirty="0">
                <a:solidFill>
                  <a:srgbClr val="800000"/>
                </a:solidFill>
                <a:latin typeface="Arial"/>
                <a:cs typeface="Arial"/>
              </a:rPr>
              <a:t>t</a:t>
            </a:r>
            <a:r>
              <a:rPr sz="2400" dirty="0">
                <a:solidFill>
                  <a:srgbClr val="800000"/>
                </a:solidFill>
                <a:latin typeface="Arial"/>
                <a:cs typeface="Arial"/>
              </a:rPr>
              <a:t>ail</a:t>
            </a:r>
            <a:r>
              <a:rPr sz="2400" spc="-10" dirty="0">
                <a:solidFill>
                  <a:srgbClr val="800000"/>
                </a:solidFill>
                <a:latin typeface="Arial"/>
                <a:cs typeface="Arial"/>
              </a:rPr>
              <a:t>s:</a:t>
            </a:r>
            <a:endParaRPr sz="2400" dirty="0">
              <a:latin typeface="Arial"/>
              <a:cs typeface="Arial"/>
            </a:endParaRPr>
          </a:p>
          <a:p>
            <a:pPr marL="1155700" lvl="1" indent="-228600">
              <a:lnSpc>
                <a:spcPct val="100000"/>
              </a:lnSpc>
              <a:spcBef>
                <a:spcPts val="140"/>
              </a:spcBef>
              <a:buClr>
                <a:srgbClr val="800000"/>
              </a:buClr>
              <a:buFont typeface="Symbol"/>
              <a:buChar char=""/>
              <a:tabLst>
                <a:tab pos="1155700" algn="l"/>
              </a:tabLst>
            </a:pPr>
            <a:r>
              <a:rPr sz="2400" spc="-30" dirty="0">
                <a:solidFill>
                  <a:srgbClr val="800000"/>
                </a:solidFill>
                <a:latin typeface="Arial"/>
                <a:cs typeface="Arial"/>
              </a:rPr>
              <a:t>W</a:t>
            </a:r>
            <a:r>
              <a:rPr sz="2400" dirty="0">
                <a:solidFill>
                  <a:srgbClr val="800000"/>
                </a:solidFill>
                <a:latin typeface="Arial"/>
                <a:cs typeface="Arial"/>
              </a:rPr>
              <a:t>ha</a:t>
            </a:r>
            <a:r>
              <a:rPr sz="2400" spc="-10" dirty="0">
                <a:solidFill>
                  <a:srgbClr val="800000"/>
                </a:solidFill>
                <a:latin typeface="Arial"/>
                <a:cs typeface="Arial"/>
              </a:rPr>
              <a:t>t</a:t>
            </a:r>
            <a:r>
              <a:rPr sz="2400" spc="-5" dirty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800000"/>
                </a:solidFill>
                <a:latin typeface="Arial"/>
                <a:cs typeface="Arial"/>
              </a:rPr>
              <a:t>se</a:t>
            </a:r>
            <a:r>
              <a:rPr sz="2400" spc="-10" dirty="0">
                <a:solidFill>
                  <a:srgbClr val="800000"/>
                </a:solidFill>
                <a:latin typeface="Arial"/>
                <a:cs typeface="Arial"/>
              </a:rPr>
              <a:t>t</a:t>
            </a:r>
            <a:r>
              <a:rPr sz="2400" dirty="0">
                <a:solidFill>
                  <a:srgbClr val="800000"/>
                </a:solidFill>
                <a:latin typeface="Arial"/>
                <a:cs typeface="Arial"/>
              </a:rPr>
              <a:t>s</a:t>
            </a:r>
            <a:r>
              <a:rPr sz="2400" spc="-5" dirty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800000"/>
                </a:solidFill>
                <a:latin typeface="Arial"/>
                <a:cs typeface="Arial"/>
              </a:rPr>
              <a:t>you</a:t>
            </a:r>
            <a:r>
              <a:rPr sz="2400" spc="-5" dirty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800000"/>
                </a:solidFill>
                <a:latin typeface="Arial"/>
                <a:cs typeface="Arial"/>
              </a:rPr>
              <a:t>apa</a:t>
            </a:r>
            <a:r>
              <a:rPr sz="2400" spc="-10" dirty="0">
                <a:solidFill>
                  <a:srgbClr val="800000"/>
                </a:solidFill>
                <a:latin typeface="Arial"/>
                <a:cs typeface="Arial"/>
              </a:rPr>
              <a:t>rt</a:t>
            </a:r>
            <a:r>
              <a:rPr sz="2400" spc="-5" dirty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800000"/>
                </a:solidFill>
                <a:latin typeface="Arial"/>
                <a:cs typeface="Arial"/>
              </a:rPr>
              <a:t>as</a:t>
            </a:r>
            <a:r>
              <a:rPr sz="2400" spc="-5" dirty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800000"/>
                </a:solidFill>
                <a:latin typeface="Arial"/>
                <a:cs typeface="Arial"/>
              </a:rPr>
              <a:t>a</a:t>
            </a:r>
            <a:r>
              <a:rPr sz="2400" spc="-5" dirty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800000"/>
                </a:solidFill>
                <a:latin typeface="Arial"/>
                <a:cs typeface="Arial"/>
              </a:rPr>
              <a:t>t</a:t>
            </a:r>
            <a:r>
              <a:rPr sz="2400" dirty="0">
                <a:solidFill>
                  <a:srgbClr val="800000"/>
                </a:solidFill>
                <a:latin typeface="Arial"/>
                <a:cs typeface="Arial"/>
              </a:rPr>
              <a:t>eacher?</a:t>
            </a:r>
            <a:endParaRPr sz="2400" dirty="0">
              <a:latin typeface="Arial"/>
              <a:cs typeface="Arial"/>
            </a:endParaRPr>
          </a:p>
          <a:p>
            <a:pPr marL="1155700" lvl="1" indent="-228600">
              <a:lnSpc>
                <a:spcPct val="100000"/>
              </a:lnSpc>
              <a:spcBef>
                <a:spcPts val="120"/>
              </a:spcBef>
              <a:buClr>
                <a:srgbClr val="800000"/>
              </a:buClr>
              <a:buFont typeface="Symbol"/>
              <a:buChar char=""/>
              <a:tabLst>
                <a:tab pos="1155700" algn="l"/>
              </a:tabLst>
            </a:pPr>
            <a:r>
              <a:rPr sz="2400" dirty="0">
                <a:solidFill>
                  <a:srgbClr val="800000"/>
                </a:solidFill>
                <a:latin typeface="Arial"/>
                <a:cs typeface="Arial"/>
              </a:rPr>
              <a:t>How</a:t>
            </a:r>
            <a:r>
              <a:rPr sz="2400" spc="-5" dirty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800000"/>
                </a:solidFill>
                <a:latin typeface="Arial"/>
                <a:cs typeface="Arial"/>
              </a:rPr>
              <a:t>would</a:t>
            </a:r>
            <a:r>
              <a:rPr sz="2400" spc="-5" dirty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800000"/>
                </a:solidFill>
                <a:latin typeface="Arial"/>
                <a:cs typeface="Arial"/>
              </a:rPr>
              <a:t>an</a:t>
            </a:r>
            <a:r>
              <a:rPr sz="2400" spc="-5" dirty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800000"/>
                </a:solidFill>
                <a:latin typeface="Arial"/>
                <a:cs typeface="Arial"/>
              </a:rPr>
              <a:t>observer</a:t>
            </a:r>
            <a:r>
              <a:rPr sz="2400" spc="-5" dirty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800000"/>
                </a:solidFill>
                <a:latin typeface="Arial"/>
                <a:cs typeface="Arial"/>
              </a:rPr>
              <a:t>describe</a:t>
            </a:r>
            <a:r>
              <a:rPr sz="2400" spc="-5" dirty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800000"/>
                </a:solidFill>
                <a:latin typeface="Arial"/>
                <a:cs typeface="Arial"/>
              </a:rPr>
              <a:t>your</a:t>
            </a:r>
            <a:r>
              <a:rPr sz="2400" spc="-5" dirty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800000"/>
                </a:solidFill>
                <a:latin typeface="Arial"/>
                <a:cs typeface="Arial"/>
              </a:rPr>
              <a:t>t</a:t>
            </a:r>
            <a:r>
              <a:rPr sz="2400" dirty="0">
                <a:solidFill>
                  <a:srgbClr val="800000"/>
                </a:solidFill>
                <a:latin typeface="Arial"/>
                <a:cs typeface="Arial"/>
              </a:rPr>
              <a:t>eaching?</a:t>
            </a:r>
            <a:endParaRPr sz="2400" dirty="0">
              <a:latin typeface="Arial"/>
              <a:cs typeface="Arial"/>
            </a:endParaRPr>
          </a:p>
          <a:p>
            <a:pPr marL="1155700" marR="54610" lvl="1" indent="-228600">
              <a:lnSpc>
                <a:spcPts val="2740"/>
              </a:lnSpc>
              <a:spcBef>
                <a:spcPts val="325"/>
              </a:spcBef>
              <a:buClr>
                <a:srgbClr val="800000"/>
              </a:buClr>
              <a:buFont typeface="Symbol"/>
              <a:buChar char=""/>
              <a:tabLst>
                <a:tab pos="1155700" algn="l"/>
              </a:tabLst>
            </a:pPr>
            <a:r>
              <a:rPr sz="2400" spc="-30" dirty="0">
                <a:solidFill>
                  <a:srgbClr val="800000"/>
                </a:solidFill>
                <a:latin typeface="Arial"/>
                <a:cs typeface="Arial"/>
              </a:rPr>
              <a:t>W</a:t>
            </a:r>
            <a:r>
              <a:rPr sz="2400" dirty="0">
                <a:solidFill>
                  <a:srgbClr val="800000"/>
                </a:solidFill>
                <a:latin typeface="Arial"/>
                <a:cs typeface="Arial"/>
              </a:rPr>
              <a:t>ha</a:t>
            </a:r>
            <a:r>
              <a:rPr sz="2400" spc="-10" dirty="0">
                <a:solidFill>
                  <a:srgbClr val="800000"/>
                </a:solidFill>
                <a:latin typeface="Arial"/>
                <a:cs typeface="Arial"/>
              </a:rPr>
              <a:t>t</a:t>
            </a:r>
            <a:r>
              <a:rPr sz="2400" spc="-5" dirty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800000"/>
                </a:solidFill>
                <a:latin typeface="Arial"/>
                <a:cs typeface="Arial"/>
              </a:rPr>
              <a:t>speci</a:t>
            </a:r>
            <a:r>
              <a:rPr sz="2400" spc="-10" dirty="0">
                <a:solidFill>
                  <a:srgbClr val="800000"/>
                </a:solidFill>
                <a:latin typeface="Arial"/>
                <a:cs typeface="Arial"/>
              </a:rPr>
              <a:t>f</a:t>
            </a:r>
            <a:r>
              <a:rPr sz="2400" dirty="0">
                <a:solidFill>
                  <a:srgbClr val="800000"/>
                </a:solidFill>
                <a:latin typeface="Arial"/>
                <a:cs typeface="Arial"/>
              </a:rPr>
              <a:t>ic</a:t>
            </a:r>
            <a:r>
              <a:rPr sz="2400" spc="-5" dirty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800000"/>
                </a:solidFill>
                <a:latin typeface="Arial"/>
                <a:cs typeface="Arial"/>
              </a:rPr>
              <a:t>skills</a:t>
            </a:r>
            <a:r>
              <a:rPr sz="2400" spc="-5" dirty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800000"/>
                </a:solidFill>
                <a:latin typeface="Arial"/>
                <a:cs typeface="Arial"/>
              </a:rPr>
              <a:t>and</a:t>
            </a:r>
            <a:r>
              <a:rPr sz="2400" spc="-5" dirty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800000"/>
                </a:solidFill>
                <a:latin typeface="Arial"/>
                <a:cs typeface="Arial"/>
              </a:rPr>
              <a:t>knowledge</a:t>
            </a:r>
            <a:r>
              <a:rPr sz="2400" spc="-5" dirty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800000"/>
                </a:solidFill>
                <a:latin typeface="Arial"/>
                <a:cs typeface="Arial"/>
              </a:rPr>
              <a:t>should</a:t>
            </a:r>
            <a:r>
              <a:rPr sz="2400" spc="-5" dirty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800000"/>
                </a:solidFill>
                <a:latin typeface="Arial"/>
                <a:cs typeface="Arial"/>
              </a:rPr>
              <a:t>st</a:t>
            </a:r>
            <a:r>
              <a:rPr sz="2400" dirty="0">
                <a:solidFill>
                  <a:srgbClr val="800000"/>
                </a:solidFill>
                <a:latin typeface="Arial"/>
                <a:cs typeface="Arial"/>
              </a:rPr>
              <a:t>uden</a:t>
            </a:r>
            <a:r>
              <a:rPr sz="2400" spc="-10" dirty="0">
                <a:solidFill>
                  <a:srgbClr val="800000"/>
                </a:solidFill>
                <a:latin typeface="Arial"/>
                <a:cs typeface="Arial"/>
              </a:rPr>
              <a:t>t</a:t>
            </a:r>
            <a:r>
              <a:rPr sz="2400" dirty="0">
                <a:solidFill>
                  <a:srgbClr val="800000"/>
                </a:solidFill>
                <a:latin typeface="Arial"/>
                <a:cs typeface="Arial"/>
              </a:rPr>
              <a:t>s</a:t>
            </a:r>
            <a:r>
              <a:rPr sz="2400" spc="-5" dirty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800000"/>
                </a:solidFill>
                <a:latin typeface="Arial"/>
                <a:cs typeface="Arial"/>
              </a:rPr>
              <a:t>gain</a:t>
            </a:r>
            <a:r>
              <a:rPr sz="2400" spc="-5" dirty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800000"/>
                </a:solidFill>
                <a:latin typeface="Arial"/>
                <a:cs typeface="Arial"/>
              </a:rPr>
              <a:t>in your</a:t>
            </a:r>
            <a:r>
              <a:rPr sz="2400" spc="-5" dirty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800000"/>
                </a:solidFill>
                <a:latin typeface="Arial"/>
                <a:cs typeface="Arial"/>
              </a:rPr>
              <a:t>classroom?</a:t>
            </a:r>
            <a:endParaRPr sz="2400" dirty="0">
              <a:latin typeface="Arial"/>
              <a:cs typeface="Arial"/>
            </a:endParaRPr>
          </a:p>
          <a:p>
            <a:pPr marL="1155700" marR="511809" lvl="1" indent="-228600">
              <a:lnSpc>
                <a:spcPts val="2760"/>
              </a:lnSpc>
              <a:spcBef>
                <a:spcPts val="265"/>
              </a:spcBef>
              <a:buClr>
                <a:srgbClr val="800000"/>
              </a:buClr>
              <a:buFont typeface="Symbol"/>
              <a:buChar char=""/>
              <a:tabLst>
                <a:tab pos="1155700" algn="l"/>
              </a:tabLst>
            </a:pPr>
            <a:r>
              <a:rPr sz="2400" spc="-30" dirty="0">
                <a:solidFill>
                  <a:srgbClr val="800000"/>
                </a:solidFill>
                <a:latin typeface="Arial"/>
                <a:cs typeface="Arial"/>
              </a:rPr>
              <a:t>W</a:t>
            </a:r>
            <a:r>
              <a:rPr sz="2400" dirty="0">
                <a:solidFill>
                  <a:srgbClr val="800000"/>
                </a:solidFill>
                <a:latin typeface="Arial"/>
                <a:cs typeface="Arial"/>
              </a:rPr>
              <a:t>ha</a:t>
            </a:r>
            <a:r>
              <a:rPr sz="2400" spc="-10" dirty="0">
                <a:solidFill>
                  <a:srgbClr val="800000"/>
                </a:solidFill>
                <a:latin typeface="Arial"/>
                <a:cs typeface="Arial"/>
              </a:rPr>
              <a:t>t</a:t>
            </a:r>
            <a:r>
              <a:rPr sz="2400" spc="-5" dirty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800000"/>
                </a:solidFill>
                <a:latin typeface="Arial"/>
                <a:cs typeface="Arial"/>
              </a:rPr>
              <a:t>kind</a:t>
            </a:r>
            <a:r>
              <a:rPr sz="2400" spc="-5" dirty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800000"/>
                </a:solidFill>
                <a:latin typeface="Arial"/>
                <a:cs typeface="Arial"/>
              </a:rPr>
              <a:t>o</a:t>
            </a:r>
            <a:r>
              <a:rPr sz="2400" spc="-10" dirty="0">
                <a:solidFill>
                  <a:srgbClr val="800000"/>
                </a:solidFill>
                <a:latin typeface="Arial"/>
                <a:cs typeface="Arial"/>
              </a:rPr>
              <a:t>f</a:t>
            </a:r>
            <a:r>
              <a:rPr sz="2400" spc="-5" dirty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800000"/>
                </a:solidFill>
                <a:latin typeface="Arial"/>
                <a:cs typeface="Arial"/>
              </a:rPr>
              <a:t>learning</a:t>
            </a:r>
            <a:r>
              <a:rPr sz="2400" spc="-5" dirty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800000"/>
                </a:solidFill>
                <a:latin typeface="Arial"/>
                <a:cs typeface="Arial"/>
              </a:rPr>
              <a:t>happens</a:t>
            </a:r>
            <a:r>
              <a:rPr sz="2400" spc="-5" dirty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800000"/>
                </a:solidFill>
                <a:latin typeface="Arial"/>
                <a:cs typeface="Arial"/>
              </a:rPr>
              <a:t>t</a:t>
            </a:r>
            <a:r>
              <a:rPr sz="2400" dirty="0">
                <a:solidFill>
                  <a:srgbClr val="800000"/>
                </a:solidFill>
                <a:latin typeface="Arial"/>
                <a:cs typeface="Arial"/>
              </a:rPr>
              <a:t>hanks</a:t>
            </a:r>
            <a:r>
              <a:rPr sz="2400" spc="-5" dirty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800000"/>
                </a:solidFill>
                <a:latin typeface="Arial"/>
                <a:cs typeface="Arial"/>
              </a:rPr>
              <a:t>t</a:t>
            </a:r>
            <a:r>
              <a:rPr sz="2400" dirty="0">
                <a:solidFill>
                  <a:srgbClr val="800000"/>
                </a:solidFill>
                <a:latin typeface="Arial"/>
                <a:cs typeface="Arial"/>
              </a:rPr>
              <a:t>o</a:t>
            </a:r>
            <a:r>
              <a:rPr sz="2400" spc="-5" dirty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800000"/>
                </a:solidFill>
                <a:latin typeface="Arial"/>
                <a:cs typeface="Arial"/>
              </a:rPr>
              <a:t>your</a:t>
            </a:r>
            <a:r>
              <a:rPr sz="2400" spc="-5" dirty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800000"/>
                </a:solidFill>
                <a:latin typeface="Arial"/>
                <a:cs typeface="Arial"/>
              </a:rPr>
              <a:t>t</a:t>
            </a:r>
            <a:r>
              <a:rPr sz="2400" dirty="0">
                <a:solidFill>
                  <a:srgbClr val="800000"/>
                </a:solidFill>
                <a:latin typeface="Arial"/>
                <a:cs typeface="Arial"/>
              </a:rPr>
              <a:t>eaching</a:t>
            </a:r>
            <a:r>
              <a:rPr sz="2400" spc="-10" dirty="0">
                <a:solidFill>
                  <a:srgbClr val="800000"/>
                </a:solidFill>
                <a:latin typeface="Arial"/>
                <a:cs typeface="Arial"/>
              </a:rPr>
              <a:t>, </a:t>
            </a:r>
            <a:r>
              <a:rPr sz="2400" dirty="0">
                <a:solidFill>
                  <a:srgbClr val="800000"/>
                </a:solidFill>
                <a:latin typeface="Arial"/>
                <a:cs typeface="Arial"/>
              </a:rPr>
              <a:t>assignmen</a:t>
            </a:r>
            <a:r>
              <a:rPr sz="2400" spc="-10" dirty="0">
                <a:solidFill>
                  <a:srgbClr val="800000"/>
                </a:solidFill>
                <a:latin typeface="Arial"/>
                <a:cs typeface="Arial"/>
              </a:rPr>
              <a:t>ts,</a:t>
            </a:r>
            <a:r>
              <a:rPr sz="2400" spc="-5" dirty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800000"/>
                </a:solidFill>
                <a:latin typeface="Arial"/>
                <a:cs typeface="Arial"/>
              </a:rPr>
              <a:t>exa</a:t>
            </a:r>
            <a:r>
              <a:rPr sz="2400" spc="-15" dirty="0">
                <a:solidFill>
                  <a:srgbClr val="800000"/>
                </a:solidFill>
                <a:latin typeface="Arial"/>
                <a:cs typeface="Arial"/>
              </a:rPr>
              <a:t>ms,</a:t>
            </a:r>
            <a:r>
              <a:rPr sz="2400" spc="-5" dirty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800000"/>
                </a:solidFill>
                <a:latin typeface="Arial"/>
                <a:cs typeface="Arial"/>
              </a:rPr>
              <a:t>or</a:t>
            </a:r>
            <a:r>
              <a:rPr sz="2400" spc="-5" dirty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800000"/>
                </a:solidFill>
                <a:latin typeface="Arial"/>
                <a:cs typeface="Arial"/>
              </a:rPr>
              <a:t>papers?</a:t>
            </a:r>
            <a:endParaRPr sz="2400" dirty="0">
              <a:latin typeface="Arial"/>
              <a:cs typeface="Arial"/>
            </a:endParaRPr>
          </a:p>
          <a:p>
            <a:pPr marL="1155700" lvl="1" indent="-228600">
              <a:lnSpc>
                <a:spcPct val="100000"/>
              </a:lnSpc>
              <a:spcBef>
                <a:spcPts val="70"/>
              </a:spcBef>
              <a:buClr>
                <a:srgbClr val="800000"/>
              </a:buClr>
              <a:buFont typeface="Symbol"/>
              <a:buChar char=""/>
              <a:tabLst>
                <a:tab pos="1155700" algn="l"/>
              </a:tabLst>
            </a:pPr>
            <a:r>
              <a:rPr sz="2400" spc="-30" dirty="0">
                <a:solidFill>
                  <a:srgbClr val="800000"/>
                </a:solidFill>
                <a:latin typeface="Arial"/>
                <a:cs typeface="Arial"/>
              </a:rPr>
              <a:t>W</a:t>
            </a:r>
            <a:r>
              <a:rPr sz="2400" dirty="0">
                <a:solidFill>
                  <a:srgbClr val="800000"/>
                </a:solidFill>
                <a:latin typeface="Arial"/>
                <a:cs typeface="Arial"/>
              </a:rPr>
              <a:t>ha</a:t>
            </a:r>
            <a:r>
              <a:rPr sz="2400" spc="-10" dirty="0">
                <a:solidFill>
                  <a:srgbClr val="800000"/>
                </a:solidFill>
                <a:latin typeface="Arial"/>
                <a:cs typeface="Arial"/>
              </a:rPr>
              <a:t>t</a:t>
            </a:r>
            <a:r>
              <a:rPr sz="2400" spc="-5" dirty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800000"/>
                </a:solidFill>
                <a:latin typeface="Arial"/>
                <a:cs typeface="Arial"/>
              </a:rPr>
              <a:t>are</a:t>
            </a:r>
            <a:r>
              <a:rPr sz="2400" spc="-5" dirty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800000"/>
                </a:solidFill>
                <a:latin typeface="Arial"/>
                <a:cs typeface="Arial"/>
              </a:rPr>
              <a:t>3</a:t>
            </a:r>
            <a:r>
              <a:rPr sz="2400" spc="-5" dirty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800000"/>
                </a:solidFill>
                <a:latin typeface="Arial"/>
                <a:cs typeface="Arial"/>
              </a:rPr>
              <a:t>t</a:t>
            </a:r>
            <a:r>
              <a:rPr sz="2400" dirty="0">
                <a:solidFill>
                  <a:srgbClr val="800000"/>
                </a:solidFill>
                <a:latin typeface="Arial"/>
                <a:cs typeface="Arial"/>
              </a:rPr>
              <a:t>hings</a:t>
            </a:r>
            <a:r>
              <a:rPr sz="2400" spc="-5" dirty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800000"/>
                </a:solidFill>
                <a:latin typeface="Arial"/>
                <a:cs typeface="Arial"/>
              </a:rPr>
              <a:t>t</a:t>
            </a:r>
            <a:r>
              <a:rPr sz="2400" dirty="0">
                <a:solidFill>
                  <a:srgbClr val="800000"/>
                </a:solidFill>
                <a:latin typeface="Arial"/>
                <a:cs typeface="Arial"/>
              </a:rPr>
              <a:t>ha</a:t>
            </a:r>
            <a:r>
              <a:rPr sz="2400" spc="-10" dirty="0">
                <a:solidFill>
                  <a:srgbClr val="800000"/>
                </a:solidFill>
                <a:latin typeface="Arial"/>
                <a:cs typeface="Arial"/>
              </a:rPr>
              <a:t>t</a:t>
            </a:r>
            <a:r>
              <a:rPr sz="2400" spc="-5" dirty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800000"/>
                </a:solidFill>
                <a:latin typeface="Arial"/>
                <a:cs typeface="Arial"/>
              </a:rPr>
              <a:t>de</a:t>
            </a:r>
            <a:r>
              <a:rPr sz="2400" spc="-10" dirty="0">
                <a:solidFill>
                  <a:srgbClr val="800000"/>
                </a:solidFill>
                <a:latin typeface="Arial"/>
                <a:cs typeface="Arial"/>
              </a:rPr>
              <a:t>f</a:t>
            </a:r>
            <a:r>
              <a:rPr sz="2400" dirty="0">
                <a:solidFill>
                  <a:srgbClr val="800000"/>
                </a:solidFill>
                <a:latin typeface="Arial"/>
                <a:cs typeface="Arial"/>
              </a:rPr>
              <a:t>ine</a:t>
            </a:r>
            <a:r>
              <a:rPr sz="2400" spc="-5" dirty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800000"/>
                </a:solidFill>
                <a:latin typeface="Arial"/>
                <a:cs typeface="Arial"/>
              </a:rPr>
              <a:t>your</a:t>
            </a:r>
            <a:r>
              <a:rPr sz="2400" spc="-5" dirty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800000"/>
                </a:solidFill>
                <a:latin typeface="Arial"/>
                <a:cs typeface="Arial"/>
              </a:rPr>
              <a:t>t</a:t>
            </a:r>
            <a:r>
              <a:rPr sz="2400" dirty="0">
                <a:solidFill>
                  <a:srgbClr val="800000"/>
                </a:solidFill>
                <a:latin typeface="Arial"/>
                <a:cs typeface="Arial"/>
              </a:rPr>
              <a:t>eaching?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ts val="3700"/>
              </a:lnSpc>
            </a:pPr>
            <a:r>
              <a:rPr spc="-114" dirty="0"/>
              <a:t>Answe</a:t>
            </a:r>
            <a:r>
              <a:rPr spc="-15" dirty="0"/>
              <a:t>r</a:t>
            </a:r>
            <a:r>
              <a:rPr spc="-190" dirty="0"/>
              <a:t> </a:t>
            </a:r>
            <a:r>
              <a:rPr spc="-110" dirty="0"/>
              <a:t>s</a:t>
            </a:r>
            <a:r>
              <a:rPr spc="-114" dirty="0"/>
              <a:t>o</a:t>
            </a:r>
            <a:r>
              <a:rPr spc="-120" dirty="0"/>
              <a:t>m</a:t>
            </a:r>
            <a:r>
              <a:rPr spc="-20" dirty="0"/>
              <a:t>e</a:t>
            </a:r>
            <a:r>
              <a:rPr spc="-185" dirty="0"/>
              <a:t> </a:t>
            </a:r>
            <a:r>
              <a:rPr spc="-114" dirty="0"/>
              <a:t>o</a:t>
            </a:r>
            <a:r>
              <a:rPr spc="-15" dirty="0"/>
              <a:t>f</a:t>
            </a:r>
            <a:r>
              <a:rPr spc="-190" dirty="0"/>
              <a:t> </a:t>
            </a:r>
            <a:r>
              <a:rPr spc="-114" dirty="0"/>
              <a:t>th</a:t>
            </a:r>
            <a:r>
              <a:rPr spc="-100" dirty="0"/>
              <a:t>es</a:t>
            </a:r>
            <a:r>
              <a:rPr spc="-20" dirty="0"/>
              <a:t>e</a:t>
            </a:r>
            <a:r>
              <a:rPr spc="-160" dirty="0"/>
              <a:t> </a:t>
            </a:r>
            <a:r>
              <a:rPr spc="-105" dirty="0"/>
              <a:t>ques</a:t>
            </a:r>
            <a:r>
              <a:rPr spc="-110" dirty="0"/>
              <a:t>t</a:t>
            </a:r>
            <a:r>
              <a:rPr spc="-100" dirty="0"/>
              <a:t>i</a:t>
            </a:r>
            <a:r>
              <a:rPr spc="-105" dirty="0"/>
              <a:t>on</a:t>
            </a:r>
            <a:r>
              <a:rPr spc="-20" dirty="0"/>
              <a:t>s</a:t>
            </a:r>
            <a:r>
              <a:rPr spc="-175" dirty="0"/>
              <a:t> </a:t>
            </a:r>
            <a:r>
              <a:rPr spc="-25" dirty="0"/>
              <a:t>&amp;</a:t>
            </a:r>
            <a:r>
              <a:rPr spc="-585" dirty="0"/>
              <a:t> </a:t>
            </a:r>
            <a:r>
              <a:rPr spc="-105" dirty="0"/>
              <a:t>provide</a:t>
            </a:r>
            <a:r>
              <a:rPr spc="-95" dirty="0"/>
              <a:t> </a:t>
            </a:r>
            <a:r>
              <a:rPr spc="-125" dirty="0"/>
              <a:t>examp</a:t>
            </a:r>
            <a:r>
              <a:rPr spc="-120" dirty="0"/>
              <a:t>les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803909" y="2373050"/>
            <a:ext cx="4048125" cy="5105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99085" marR="5080" indent="-286385">
              <a:lnSpc>
                <a:spcPts val="1989"/>
              </a:lnSpc>
              <a:buClr>
                <a:srgbClr val="921F07"/>
              </a:buClr>
              <a:buFont typeface="Arial"/>
              <a:buChar char="•"/>
              <a:tabLst>
                <a:tab pos="299085" algn="l"/>
              </a:tabLst>
            </a:pPr>
            <a:r>
              <a:rPr sz="1800" spc="-20" dirty="0">
                <a:solidFill>
                  <a:srgbClr val="921F07"/>
                </a:solidFill>
                <a:latin typeface="Arial"/>
                <a:cs typeface="Arial"/>
              </a:rPr>
              <a:t>Wha</a:t>
            </a:r>
            <a:r>
              <a:rPr sz="1800" spc="-5" dirty="0">
                <a:solidFill>
                  <a:srgbClr val="921F07"/>
                </a:solidFill>
                <a:latin typeface="Arial"/>
                <a:cs typeface="Arial"/>
              </a:rPr>
              <a:t>t </a:t>
            </a:r>
            <a:r>
              <a:rPr sz="1800" dirty="0">
                <a:solidFill>
                  <a:srgbClr val="921F07"/>
                </a:solidFill>
                <a:latin typeface="Arial"/>
                <a:cs typeface="Arial"/>
              </a:rPr>
              <a:t>do</a:t>
            </a:r>
            <a:r>
              <a:rPr sz="1800" spc="-5" dirty="0">
                <a:solidFill>
                  <a:srgbClr val="921F07"/>
                </a:solidFill>
                <a:latin typeface="Arial"/>
                <a:cs typeface="Arial"/>
              </a:rPr>
              <a:t> I t</a:t>
            </a:r>
            <a:r>
              <a:rPr sz="1800" dirty="0">
                <a:solidFill>
                  <a:srgbClr val="921F07"/>
                </a:solidFill>
                <a:latin typeface="Arial"/>
                <a:cs typeface="Arial"/>
              </a:rPr>
              <a:t>each</a:t>
            </a:r>
            <a:r>
              <a:rPr sz="1800" spc="-5" dirty="0">
                <a:solidFill>
                  <a:srgbClr val="921F07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921F07"/>
                </a:solidFill>
                <a:latin typeface="Arial"/>
                <a:cs typeface="Arial"/>
              </a:rPr>
              <a:t>and</a:t>
            </a:r>
            <a:r>
              <a:rPr sz="1800" spc="-5" dirty="0">
                <a:solidFill>
                  <a:srgbClr val="921F07"/>
                </a:solidFill>
                <a:latin typeface="Arial"/>
                <a:cs typeface="Arial"/>
              </a:rPr>
              <a:t> w</a:t>
            </a:r>
            <a:r>
              <a:rPr sz="1800" dirty="0">
                <a:solidFill>
                  <a:srgbClr val="921F07"/>
                </a:solidFill>
                <a:latin typeface="Arial"/>
                <a:cs typeface="Arial"/>
              </a:rPr>
              <a:t>ha</a:t>
            </a:r>
            <a:r>
              <a:rPr sz="1800" spc="-5" dirty="0">
                <a:solidFill>
                  <a:srgbClr val="921F07"/>
                </a:solidFill>
                <a:latin typeface="Arial"/>
                <a:cs typeface="Arial"/>
              </a:rPr>
              <a:t>t </a:t>
            </a:r>
            <a:r>
              <a:rPr sz="1800" dirty="0">
                <a:solidFill>
                  <a:srgbClr val="921F07"/>
                </a:solidFill>
                <a:latin typeface="Arial"/>
                <a:cs typeface="Arial"/>
              </a:rPr>
              <a:t>is</a:t>
            </a:r>
            <a:r>
              <a:rPr sz="1800" spc="-5" dirty="0">
                <a:solidFill>
                  <a:srgbClr val="921F07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921F07"/>
                </a:solidFill>
                <a:latin typeface="Arial"/>
                <a:cs typeface="Arial"/>
              </a:rPr>
              <a:t>e</a:t>
            </a:r>
            <a:r>
              <a:rPr sz="1800" spc="-5" dirty="0">
                <a:solidFill>
                  <a:srgbClr val="921F07"/>
                </a:solidFill>
                <a:latin typeface="Arial"/>
                <a:cs typeface="Arial"/>
              </a:rPr>
              <a:t>ff</a:t>
            </a:r>
            <a:r>
              <a:rPr sz="1800" dirty="0">
                <a:solidFill>
                  <a:srgbClr val="921F07"/>
                </a:solidFill>
                <a:latin typeface="Arial"/>
                <a:cs typeface="Arial"/>
              </a:rPr>
              <a:t>e</a:t>
            </a:r>
            <a:r>
              <a:rPr sz="1800" spc="-10" dirty="0">
                <a:solidFill>
                  <a:srgbClr val="921F07"/>
                </a:solidFill>
                <a:latin typeface="Arial"/>
                <a:cs typeface="Arial"/>
              </a:rPr>
              <a:t>ct</a:t>
            </a:r>
            <a:r>
              <a:rPr sz="1800" dirty="0">
                <a:solidFill>
                  <a:srgbClr val="921F07"/>
                </a:solidFill>
                <a:latin typeface="Arial"/>
                <a:cs typeface="Arial"/>
              </a:rPr>
              <a:t>ive learning?</a:t>
            </a:r>
            <a:endParaRPr sz="1800">
              <a:latin typeface="Arial"/>
              <a:cs typeface="Arial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sz="half" idx="3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95630" indent="6350">
              <a:lnSpc>
                <a:spcPts val="2110"/>
              </a:lnSpc>
            </a:pPr>
            <a:r>
              <a:rPr dirty="0"/>
              <a:t>How</a:t>
            </a:r>
            <a:r>
              <a:rPr spc="-5" dirty="0"/>
              <a:t> </a:t>
            </a:r>
            <a:r>
              <a:rPr dirty="0"/>
              <a:t>do</a:t>
            </a:r>
            <a:r>
              <a:rPr spc="-5" dirty="0"/>
              <a:t> I </a:t>
            </a:r>
            <a:r>
              <a:rPr dirty="0"/>
              <a:t>know</a:t>
            </a:r>
            <a:r>
              <a:rPr spc="-5" dirty="0"/>
              <a:t> </a:t>
            </a:r>
            <a:r>
              <a:rPr dirty="0"/>
              <a:t>when</a:t>
            </a:r>
            <a:r>
              <a:rPr spc="-5" dirty="0"/>
              <a:t> </a:t>
            </a:r>
            <a:r>
              <a:rPr dirty="0"/>
              <a:t>learning</a:t>
            </a:r>
            <a:r>
              <a:rPr spc="-5" dirty="0"/>
              <a:t> </a:t>
            </a:r>
            <a:r>
              <a:rPr dirty="0"/>
              <a:t>has occurred?</a:t>
            </a:r>
          </a:p>
          <a:p>
            <a:pPr>
              <a:lnSpc>
                <a:spcPct val="100000"/>
              </a:lnSpc>
              <a:spcBef>
                <a:spcPts val="18"/>
              </a:spcBef>
            </a:pPr>
            <a:endParaRPr sz="1600" dirty="0">
              <a:latin typeface="Times New Roman"/>
              <a:cs typeface="Times New Roman"/>
            </a:endParaRPr>
          </a:p>
          <a:p>
            <a:pPr marL="19050" algn="just">
              <a:lnSpc>
                <a:spcPct val="100000"/>
              </a:lnSpc>
            </a:pPr>
            <a:r>
              <a:rPr spc="-20" dirty="0"/>
              <a:t>Wha</a:t>
            </a:r>
            <a:r>
              <a:rPr spc="-5" dirty="0"/>
              <a:t>t </a:t>
            </a:r>
            <a:r>
              <a:rPr dirty="0"/>
              <a:t>can</a:t>
            </a:r>
            <a:r>
              <a:rPr spc="-5" dirty="0"/>
              <a:t> </a:t>
            </a:r>
            <a:r>
              <a:rPr dirty="0"/>
              <a:t>learners</a:t>
            </a:r>
            <a:r>
              <a:rPr spc="-5" dirty="0"/>
              <a:t> </a:t>
            </a:r>
            <a:r>
              <a:rPr dirty="0"/>
              <a:t>expe</a:t>
            </a:r>
            <a:r>
              <a:rPr spc="-10" dirty="0"/>
              <a:t>ct</a:t>
            </a:r>
            <a:r>
              <a:rPr spc="-5" dirty="0"/>
              <a:t> f</a:t>
            </a:r>
            <a:r>
              <a:rPr dirty="0"/>
              <a:t>rom</a:t>
            </a:r>
            <a:r>
              <a:rPr spc="-5" dirty="0"/>
              <a:t> </a:t>
            </a:r>
            <a:r>
              <a:rPr dirty="0"/>
              <a:t>me?</a:t>
            </a:r>
          </a:p>
          <a:p>
            <a:pPr>
              <a:lnSpc>
                <a:spcPct val="100000"/>
              </a:lnSpc>
            </a:pPr>
            <a:endParaRPr dirty="0"/>
          </a:p>
          <a:p>
            <a:pPr marL="19050" algn="just">
              <a:lnSpc>
                <a:spcPct val="100000"/>
              </a:lnSpc>
              <a:spcBef>
                <a:spcPts val="1145"/>
              </a:spcBef>
            </a:pPr>
            <a:r>
              <a:rPr spc="-20" dirty="0"/>
              <a:t>Wha</a:t>
            </a:r>
            <a:r>
              <a:rPr spc="-5" dirty="0"/>
              <a:t>t </a:t>
            </a:r>
            <a:r>
              <a:rPr dirty="0"/>
              <a:t>do</a:t>
            </a:r>
            <a:r>
              <a:rPr spc="-5" dirty="0"/>
              <a:t> I </a:t>
            </a:r>
            <a:r>
              <a:rPr dirty="0"/>
              <a:t>do</a:t>
            </a:r>
            <a:r>
              <a:rPr spc="-5" dirty="0"/>
              <a:t> t</a:t>
            </a:r>
            <a:r>
              <a:rPr dirty="0"/>
              <a:t>o</a:t>
            </a:r>
            <a:r>
              <a:rPr spc="-5" dirty="0"/>
              <a:t> </a:t>
            </a:r>
            <a:r>
              <a:rPr dirty="0"/>
              <a:t>improve?</a:t>
            </a:r>
          </a:p>
          <a:p>
            <a:pPr>
              <a:lnSpc>
                <a:spcPct val="100000"/>
              </a:lnSpc>
            </a:pPr>
            <a:endParaRPr dirty="0"/>
          </a:p>
          <a:p>
            <a:pPr marL="12700" indent="6350" algn="just">
              <a:lnSpc>
                <a:spcPct val="100000"/>
              </a:lnSpc>
              <a:spcBef>
                <a:spcPts val="1530"/>
              </a:spcBef>
            </a:pPr>
            <a:r>
              <a:rPr spc="-20" dirty="0"/>
              <a:t>Wha</a:t>
            </a:r>
            <a:r>
              <a:rPr spc="-5" dirty="0"/>
              <a:t>t </a:t>
            </a:r>
            <a:r>
              <a:rPr dirty="0"/>
              <a:t>does</a:t>
            </a:r>
            <a:r>
              <a:rPr spc="-5" dirty="0"/>
              <a:t> </a:t>
            </a:r>
            <a:r>
              <a:rPr dirty="0"/>
              <a:t>good</a:t>
            </a:r>
            <a:r>
              <a:rPr spc="-5" dirty="0"/>
              <a:t> t</a:t>
            </a:r>
            <a:r>
              <a:rPr dirty="0"/>
              <a:t>eaching</a:t>
            </a:r>
            <a:r>
              <a:rPr spc="-5" dirty="0"/>
              <a:t> </a:t>
            </a:r>
            <a:r>
              <a:rPr dirty="0"/>
              <a:t>mean?</a:t>
            </a:r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  <a:spcBef>
                <a:spcPts val="24"/>
              </a:spcBef>
            </a:pPr>
            <a:endParaRPr sz="1400" dirty="0">
              <a:latin typeface="Times New Roman"/>
              <a:cs typeface="Times New Roman"/>
            </a:endParaRPr>
          </a:p>
          <a:p>
            <a:pPr marL="12700" marR="49530" indent="6350">
              <a:lnSpc>
                <a:spcPts val="2090"/>
              </a:lnSpc>
            </a:pPr>
            <a:r>
              <a:rPr spc="-20" dirty="0"/>
              <a:t>Wha</a:t>
            </a:r>
            <a:r>
              <a:rPr spc="-5" dirty="0"/>
              <a:t>t </a:t>
            </a:r>
            <a:r>
              <a:rPr spc="-10" dirty="0"/>
              <a:t>st</a:t>
            </a:r>
            <a:r>
              <a:rPr dirty="0"/>
              <a:t>ra</a:t>
            </a:r>
            <a:r>
              <a:rPr spc="-5" dirty="0"/>
              <a:t>t</a:t>
            </a:r>
            <a:r>
              <a:rPr dirty="0"/>
              <a:t>egies</a:t>
            </a:r>
            <a:r>
              <a:rPr spc="-5" dirty="0"/>
              <a:t> </a:t>
            </a:r>
            <a:r>
              <a:rPr dirty="0"/>
              <a:t>make</a:t>
            </a:r>
            <a:r>
              <a:rPr spc="-5" dirty="0"/>
              <a:t> t</a:t>
            </a:r>
            <a:r>
              <a:rPr dirty="0"/>
              <a:t>eaching</a:t>
            </a:r>
            <a:r>
              <a:rPr spc="-5" dirty="0"/>
              <a:t> </a:t>
            </a:r>
            <a:r>
              <a:rPr dirty="0"/>
              <a:t>and learning</a:t>
            </a:r>
            <a:r>
              <a:rPr spc="-5" dirty="0"/>
              <a:t> </a:t>
            </a:r>
            <a:r>
              <a:rPr dirty="0"/>
              <a:t>in</a:t>
            </a:r>
            <a:r>
              <a:rPr spc="-5" dirty="0"/>
              <a:t> </a:t>
            </a:r>
            <a:r>
              <a:rPr dirty="0"/>
              <a:t>my</a:t>
            </a:r>
            <a:r>
              <a:rPr spc="-5" dirty="0"/>
              <a:t> </a:t>
            </a:r>
            <a:r>
              <a:rPr dirty="0"/>
              <a:t>discipline</a:t>
            </a:r>
            <a:r>
              <a:rPr spc="-5" dirty="0"/>
              <a:t> </a:t>
            </a:r>
            <a:r>
              <a:rPr dirty="0"/>
              <a:t>come</a:t>
            </a:r>
            <a:r>
              <a:rPr spc="-5" dirty="0"/>
              <a:t> t</a:t>
            </a:r>
            <a:r>
              <a:rPr dirty="0"/>
              <a:t>o</a:t>
            </a:r>
            <a:r>
              <a:rPr spc="-5" dirty="0"/>
              <a:t> </a:t>
            </a:r>
            <a:r>
              <a:rPr dirty="0"/>
              <a:t>li</a:t>
            </a:r>
            <a:r>
              <a:rPr spc="-5" dirty="0"/>
              <a:t>f</a:t>
            </a:r>
            <a:r>
              <a:rPr dirty="0"/>
              <a:t>e?</a:t>
            </a:r>
          </a:p>
          <a:p>
            <a:pPr>
              <a:lnSpc>
                <a:spcPct val="100000"/>
              </a:lnSpc>
              <a:spcBef>
                <a:spcPts val="56"/>
              </a:spcBef>
            </a:pPr>
            <a:endParaRPr sz="2500" dirty="0">
              <a:latin typeface="Times New Roman"/>
              <a:cs typeface="Times New Roman"/>
            </a:endParaRPr>
          </a:p>
          <a:p>
            <a:pPr marL="12700" marR="5080" indent="6350" algn="just">
              <a:lnSpc>
                <a:spcPct val="99400"/>
              </a:lnSpc>
            </a:pPr>
            <a:r>
              <a:rPr dirty="0"/>
              <a:t>How</a:t>
            </a:r>
            <a:r>
              <a:rPr spc="-5" dirty="0"/>
              <a:t> </a:t>
            </a:r>
            <a:r>
              <a:rPr dirty="0"/>
              <a:t>do</a:t>
            </a:r>
            <a:r>
              <a:rPr spc="-5" dirty="0"/>
              <a:t> I </a:t>
            </a:r>
            <a:r>
              <a:rPr dirty="0"/>
              <a:t>promo</a:t>
            </a:r>
            <a:r>
              <a:rPr spc="-5" dirty="0"/>
              <a:t>t</a:t>
            </a:r>
            <a:r>
              <a:rPr dirty="0"/>
              <a:t>e</a:t>
            </a:r>
            <a:r>
              <a:rPr spc="-5" dirty="0"/>
              <a:t> </a:t>
            </a:r>
            <a:r>
              <a:rPr dirty="0"/>
              <a:t>diversi</a:t>
            </a:r>
            <a:r>
              <a:rPr spc="-5" dirty="0"/>
              <a:t>t</a:t>
            </a:r>
            <a:r>
              <a:rPr dirty="0"/>
              <a:t>y</a:t>
            </a:r>
            <a:r>
              <a:rPr spc="-5" dirty="0"/>
              <a:t> </a:t>
            </a:r>
            <a:r>
              <a:rPr dirty="0"/>
              <a:t>and</a:t>
            </a:r>
            <a:r>
              <a:rPr spc="-5" dirty="0"/>
              <a:t> t</a:t>
            </a:r>
            <a:r>
              <a:rPr dirty="0"/>
              <a:t>he</a:t>
            </a:r>
            <a:r>
              <a:rPr spc="-5" dirty="0"/>
              <a:t> </a:t>
            </a:r>
            <a:r>
              <a:rPr dirty="0"/>
              <a:t>use o</a:t>
            </a:r>
            <a:r>
              <a:rPr spc="-5" dirty="0"/>
              <a:t>f t</a:t>
            </a:r>
            <a:r>
              <a:rPr dirty="0"/>
              <a:t>echnology? </a:t>
            </a:r>
            <a:r>
              <a:rPr spc="-5" dirty="0"/>
              <a:t> </a:t>
            </a:r>
            <a:r>
              <a:rPr spc="-20" dirty="0"/>
              <a:t>W</a:t>
            </a:r>
            <a:r>
              <a:rPr dirty="0"/>
              <a:t>ha</a:t>
            </a:r>
            <a:r>
              <a:rPr spc="-5" dirty="0"/>
              <a:t>t </a:t>
            </a:r>
            <a:r>
              <a:rPr dirty="0"/>
              <a:t>o</a:t>
            </a:r>
            <a:r>
              <a:rPr spc="-5" dirty="0"/>
              <a:t>t</a:t>
            </a:r>
            <a:r>
              <a:rPr dirty="0"/>
              <a:t>her</a:t>
            </a:r>
            <a:r>
              <a:rPr spc="-5" dirty="0"/>
              <a:t> </a:t>
            </a:r>
            <a:r>
              <a:rPr dirty="0"/>
              <a:t>skill</a:t>
            </a:r>
            <a:r>
              <a:rPr spc="-10" dirty="0"/>
              <a:t>s/</a:t>
            </a:r>
            <a:r>
              <a:rPr dirty="0"/>
              <a:t>values do</a:t>
            </a:r>
            <a:r>
              <a:rPr spc="-5" dirty="0"/>
              <a:t> I </a:t>
            </a:r>
            <a:r>
              <a:rPr dirty="0"/>
              <a:t>promo</a:t>
            </a:r>
            <a:r>
              <a:rPr spc="-5" dirty="0"/>
              <a:t>t</a:t>
            </a:r>
            <a:r>
              <a:rPr dirty="0"/>
              <a:t>e?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803909" y="3159434"/>
            <a:ext cx="4264025" cy="9340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99085" marR="5080" indent="-286385">
              <a:lnSpc>
                <a:spcPts val="2020"/>
              </a:lnSpc>
              <a:buClr>
                <a:srgbClr val="921F07"/>
              </a:buClr>
              <a:buFont typeface="Arial"/>
              <a:buChar char="•"/>
              <a:tabLst>
                <a:tab pos="299085" algn="l"/>
              </a:tabLst>
            </a:pPr>
            <a:r>
              <a:rPr sz="2700" spc="-7" baseline="1543" dirty="0">
                <a:solidFill>
                  <a:srgbClr val="921F07"/>
                </a:solidFill>
                <a:latin typeface="Arial"/>
                <a:cs typeface="Arial"/>
              </a:rPr>
              <a:t>Ho</a:t>
            </a:r>
            <a:r>
              <a:rPr sz="2700" baseline="1543" dirty="0">
                <a:solidFill>
                  <a:srgbClr val="921F07"/>
                </a:solidFill>
                <a:latin typeface="Arial"/>
                <a:cs typeface="Arial"/>
              </a:rPr>
              <a:t>w </a:t>
            </a:r>
            <a:r>
              <a:rPr sz="2700" spc="-7" baseline="1543" dirty="0">
                <a:solidFill>
                  <a:srgbClr val="921F07"/>
                </a:solidFill>
                <a:latin typeface="Arial"/>
                <a:cs typeface="Arial"/>
              </a:rPr>
              <a:t>d</a:t>
            </a:r>
            <a:r>
              <a:rPr sz="2700" baseline="1543" dirty="0">
                <a:solidFill>
                  <a:srgbClr val="921F07"/>
                </a:solidFill>
                <a:latin typeface="Arial"/>
                <a:cs typeface="Arial"/>
              </a:rPr>
              <a:t>o </a:t>
            </a:r>
            <a:r>
              <a:rPr sz="2700" spc="-7" baseline="1543" dirty="0">
                <a:solidFill>
                  <a:srgbClr val="921F07"/>
                </a:solidFill>
                <a:latin typeface="Arial"/>
                <a:cs typeface="Arial"/>
              </a:rPr>
              <a:t>I t</a:t>
            </a:r>
            <a:r>
              <a:rPr sz="2700" baseline="1543" dirty="0">
                <a:solidFill>
                  <a:srgbClr val="921F07"/>
                </a:solidFill>
                <a:latin typeface="Arial"/>
                <a:cs typeface="Arial"/>
              </a:rPr>
              <a:t>each</a:t>
            </a:r>
            <a:r>
              <a:rPr sz="2700" spc="-7" baseline="1543" dirty="0">
                <a:solidFill>
                  <a:srgbClr val="921F07"/>
                </a:solidFill>
                <a:latin typeface="Arial"/>
                <a:cs typeface="Arial"/>
              </a:rPr>
              <a:t> </a:t>
            </a:r>
            <a:r>
              <a:rPr sz="2700" baseline="1543" dirty="0">
                <a:solidFill>
                  <a:srgbClr val="921F07"/>
                </a:solidFill>
                <a:latin typeface="Arial"/>
                <a:cs typeface="Arial"/>
              </a:rPr>
              <a:t>and</a:t>
            </a:r>
            <a:r>
              <a:rPr sz="2700" spc="-7" baseline="1543" dirty="0">
                <a:solidFill>
                  <a:srgbClr val="921F07"/>
                </a:solidFill>
                <a:latin typeface="Arial"/>
                <a:cs typeface="Arial"/>
              </a:rPr>
              <a:t> </a:t>
            </a:r>
            <a:r>
              <a:rPr sz="2700" baseline="1543" dirty="0">
                <a:solidFill>
                  <a:srgbClr val="921F07"/>
                </a:solidFill>
                <a:latin typeface="Arial"/>
                <a:cs typeface="Arial"/>
              </a:rPr>
              <a:t>which</a:t>
            </a:r>
            <a:r>
              <a:rPr sz="2700" spc="-7" baseline="1543" dirty="0">
                <a:solidFill>
                  <a:srgbClr val="921F07"/>
                </a:solidFill>
                <a:latin typeface="Arial"/>
                <a:cs typeface="Arial"/>
              </a:rPr>
              <a:t> </a:t>
            </a:r>
            <a:r>
              <a:rPr sz="2700" baseline="1543" dirty="0">
                <a:solidFill>
                  <a:srgbClr val="921F07"/>
                </a:solidFill>
                <a:latin typeface="Arial"/>
                <a:cs typeface="Arial"/>
              </a:rPr>
              <a:t>me</a:t>
            </a:r>
            <a:r>
              <a:rPr sz="2700" spc="-7" baseline="1543" dirty="0">
                <a:solidFill>
                  <a:srgbClr val="921F07"/>
                </a:solidFill>
                <a:latin typeface="Arial"/>
                <a:cs typeface="Arial"/>
              </a:rPr>
              <a:t>t</a:t>
            </a:r>
            <a:r>
              <a:rPr sz="2700" baseline="1543" dirty="0">
                <a:solidFill>
                  <a:srgbClr val="921F07"/>
                </a:solidFill>
                <a:latin typeface="Arial"/>
                <a:cs typeface="Arial"/>
              </a:rPr>
              <a:t>hods</a:t>
            </a:r>
            <a:r>
              <a:rPr sz="2700" spc="-7" baseline="1543" dirty="0">
                <a:solidFill>
                  <a:srgbClr val="921F07"/>
                </a:solidFill>
                <a:latin typeface="Arial"/>
                <a:cs typeface="Arial"/>
              </a:rPr>
              <a:t> </a:t>
            </a:r>
            <a:r>
              <a:rPr sz="2700" baseline="1543" dirty="0">
                <a:solidFill>
                  <a:srgbClr val="921F07"/>
                </a:solidFill>
                <a:latin typeface="Arial"/>
                <a:cs typeface="Arial"/>
              </a:rPr>
              <a:t>are </a:t>
            </a:r>
            <a:r>
              <a:rPr sz="1800" dirty="0">
                <a:solidFill>
                  <a:srgbClr val="921F07"/>
                </a:solidFill>
                <a:latin typeface="Arial"/>
                <a:cs typeface="Arial"/>
              </a:rPr>
              <a:t>mo</a:t>
            </a:r>
            <a:r>
              <a:rPr sz="1800" spc="-10" dirty="0">
                <a:solidFill>
                  <a:srgbClr val="921F07"/>
                </a:solidFill>
                <a:latin typeface="Arial"/>
                <a:cs typeface="Arial"/>
              </a:rPr>
              <a:t>st</a:t>
            </a:r>
            <a:r>
              <a:rPr sz="1800" spc="-5" dirty="0">
                <a:solidFill>
                  <a:srgbClr val="921F07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921F07"/>
                </a:solidFill>
                <a:latin typeface="Arial"/>
                <a:cs typeface="Arial"/>
              </a:rPr>
              <a:t>e</a:t>
            </a:r>
            <a:r>
              <a:rPr sz="1800" spc="-5" dirty="0">
                <a:solidFill>
                  <a:srgbClr val="921F07"/>
                </a:solidFill>
                <a:latin typeface="Arial"/>
                <a:cs typeface="Arial"/>
              </a:rPr>
              <a:t>ff</a:t>
            </a:r>
            <a:r>
              <a:rPr sz="1800" dirty="0">
                <a:solidFill>
                  <a:srgbClr val="921F07"/>
                </a:solidFill>
                <a:latin typeface="Arial"/>
                <a:cs typeface="Arial"/>
              </a:rPr>
              <a:t>e</a:t>
            </a:r>
            <a:r>
              <a:rPr sz="1800" spc="-10" dirty="0">
                <a:solidFill>
                  <a:srgbClr val="921F07"/>
                </a:solidFill>
                <a:latin typeface="Arial"/>
                <a:cs typeface="Arial"/>
              </a:rPr>
              <a:t>ct</a:t>
            </a:r>
            <a:r>
              <a:rPr sz="1800" dirty="0">
                <a:solidFill>
                  <a:srgbClr val="921F07"/>
                </a:solidFill>
                <a:latin typeface="Arial"/>
                <a:cs typeface="Arial"/>
              </a:rPr>
              <a:t>ive?</a:t>
            </a:r>
            <a:endParaRPr sz="1800">
              <a:latin typeface="Arial"/>
              <a:cs typeface="Arial"/>
            </a:endParaRPr>
          </a:p>
          <a:p>
            <a:pPr marL="299085">
              <a:lnSpc>
                <a:spcPct val="100000"/>
              </a:lnSpc>
              <a:spcBef>
                <a:spcPts val="1085"/>
              </a:spcBef>
            </a:pPr>
            <a:r>
              <a:rPr sz="1800" dirty="0">
                <a:solidFill>
                  <a:srgbClr val="921F07"/>
                </a:solidFill>
                <a:latin typeface="Arial"/>
                <a:cs typeface="Arial"/>
              </a:rPr>
              <a:t>How</a:t>
            </a:r>
            <a:r>
              <a:rPr sz="1800" spc="-5" dirty="0">
                <a:solidFill>
                  <a:srgbClr val="921F07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921F07"/>
                </a:solidFill>
                <a:latin typeface="Arial"/>
                <a:cs typeface="Arial"/>
              </a:rPr>
              <a:t>am</a:t>
            </a:r>
            <a:r>
              <a:rPr sz="1800" spc="-5" dirty="0">
                <a:solidFill>
                  <a:srgbClr val="921F07"/>
                </a:solidFill>
                <a:latin typeface="Arial"/>
                <a:cs typeface="Arial"/>
              </a:rPr>
              <a:t> I </a:t>
            </a:r>
            <a:r>
              <a:rPr sz="1800" dirty="0">
                <a:solidFill>
                  <a:srgbClr val="921F07"/>
                </a:solidFill>
                <a:latin typeface="Arial"/>
                <a:cs typeface="Arial"/>
              </a:rPr>
              <a:t>unique</a:t>
            </a:r>
            <a:r>
              <a:rPr sz="1800" spc="-5" dirty="0">
                <a:solidFill>
                  <a:srgbClr val="921F07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921F07"/>
                </a:solidFill>
                <a:latin typeface="Arial"/>
                <a:cs typeface="Arial"/>
              </a:rPr>
              <a:t>as</a:t>
            </a:r>
            <a:r>
              <a:rPr sz="1800" spc="-5" dirty="0">
                <a:solidFill>
                  <a:srgbClr val="921F07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921F07"/>
                </a:solidFill>
                <a:latin typeface="Arial"/>
                <a:cs typeface="Arial"/>
              </a:rPr>
              <a:t>a</a:t>
            </a:r>
            <a:r>
              <a:rPr sz="1800" spc="-5" dirty="0">
                <a:solidFill>
                  <a:srgbClr val="921F07"/>
                </a:solidFill>
                <a:latin typeface="Arial"/>
                <a:cs typeface="Arial"/>
              </a:rPr>
              <a:t> t</a:t>
            </a:r>
            <a:r>
              <a:rPr sz="1800" dirty="0">
                <a:solidFill>
                  <a:srgbClr val="921F07"/>
                </a:solidFill>
                <a:latin typeface="Arial"/>
                <a:cs typeface="Arial"/>
              </a:rPr>
              <a:t>eacher?</a:t>
            </a:r>
            <a:endParaRPr sz="18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03909" y="3848282"/>
            <a:ext cx="106045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dirty="0">
                <a:solidFill>
                  <a:srgbClr val="921F07"/>
                </a:solidFill>
                <a:latin typeface="Arial"/>
                <a:cs typeface="Arial"/>
              </a:rPr>
              <a:t>•</a:t>
            </a:r>
            <a:endParaRPr sz="18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803909" y="4579802"/>
            <a:ext cx="106045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dirty="0">
                <a:solidFill>
                  <a:srgbClr val="921F07"/>
                </a:solidFill>
                <a:latin typeface="Arial"/>
                <a:cs typeface="Arial"/>
              </a:rPr>
              <a:t>•</a:t>
            </a:r>
            <a:endParaRPr sz="18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090295" y="4570658"/>
            <a:ext cx="3824604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spc="-20" dirty="0">
                <a:solidFill>
                  <a:srgbClr val="921F07"/>
                </a:solidFill>
                <a:latin typeface="Arial"/>
                <a:cs typeface="Arial"/>
              </a:rPr>
              <a:t>Why</a:t>
            </a:r>
            <a:r>
              <a:rPr sz="1800" spc="-5" dirty="0">
                <a:solidFill>
                  <a:srgbClr val="921F07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921F07"/>
                </a:solidFill>
                <a:latin typeface="Arial"/>
                <a:cs typeface="Arial"/>
              </a:rPr>
              <a:t>do</a:t>
            </a:r>
            <a:r>
              <a:rPr sz="1800" spc="-5" dirty="0">
                <a:solidFill>
                  <a:srgbClr val="921F07"/>
                </a:solidFill>
                <a:latin typeface="Arial"/>
                <a:cs typeface="Arial"/>
              </a:rPr>
              <a:t> I t</a:t>
            </a:r>
            <a:r>
              <a:rPr sz="1800" dirty="0">
                <a:solidFill>
                  <a:srgbClr val="921F07"/>
                </a:solidFill>
                <a:latin typeface="Arial"/>
                <a:cs typeface="Arial"/>
              </a:rPr>
              <a:t>each?</a:t>
            </a:r>
            <a:r>
              <a:rPr sz="1800" spc="-5" dirty="0">
                <a:solidFill>
                  <a:srgbClr val="921F07"/>
                </a:solidFill>
                <a:latin typeface="Arial"/>
                <a:cs typeface="Arial"/>
              </a:rPr>
              <a:t> </a:t>
            </a:r>
            <a:r>
              <a:rPr sz="1800" spc="-20" dirty="0">
                <a:solidFill>
                  <a:srgbClr val="921F07"/>
                </a:solidFill>
                <a:latin typeface="Arial"/>
                <a:cs typeface="Arial"/>
              </a:rPr>
              <a:t>W</a:t>
            </a:r>
            <a:r>
              <a:rPr sz="1800" dirty="0">
                <a:solidFill>
                  <a:srgbClr val="921F07"/>
                </a:solidFill>
                <a:latin typeface="Arial"/>
                <a:cs typeface="Arial"/>
              </a:rPr>
              <a:t>ha</a:t>
            </a:r>
            <a:r>
              <a:rPr sz="1800" spc="-5" dirty="0">
                <a:solidFill>
                  <a:srgbClr val="921F07"/>
                </a:solidFill>
                <a:latin typeface="Arial"/>
                <a:cs typeface="Arial"/>
              </a:rPr>
              <a:t>t </a:t>
            </a:r>
            <a:r>
              <a:rPr sz="1800" dirty="0">
                <a:solidFill>
                  <a:srgbClr val="921F07"/>
                </a:solidFill>
                <a:latin typeface="Arial"/>
                <a:cs typeface="Arial"/>
              </a:rPr>
              <a:t>mo</a:t>
            </a:r>
            <a:r>
              <a:rPr sz="1800" spc="-5" dirty="0">
                <a:solidFill>
                  <a:srgbClr val="921F07"/>
                </a:solidFill>
                <a:latin typeface="Arial"/>
                <a:cs typeface="Arial"/>
              </a:rPr>
              <a:t>t</a:t>
            </a:r>
            <a:r>
              <a:rPr sz="1800" dirty="0">
                <a:solidFill>
                  <a:srgbClr val="921F07"/>
                </a:solidFill>
                <a:latin typeface="Arial"/>
                <a:cs typeface="Arial"/>
              </a:rPr>
              <a:t>iva</a:t>
            </a:r>
            <a:r>
              <a:rPr sz="1800" spc="-5" dirty="0">
                <a:solidFill>
                  <a:srgbClr val="921F07"/>
                </a:solidFill>
                <a:latin typeface="Arial"/>
                <a:cs typeface="Arial"/>
              </a:rPr>
              <a:t>t</a:t>
            </a:r>
            <a:r>
              <a:rPr sz="1800" dirty="0">
                <a:solidFill>
                  <a:srgbClr val="921F07"/>
                </a:solidFill>
                <a:latin typeface="Arial"/>
                <a:cs typeface="Arial"/>
              </a:rPr>
              <a:t>es</a:t>
            </a:r>
            <a:r>
              <a:rPr sz="1800" spc="-5" dirty="0">
                <a:solidFill>
                  <a:srgbClr val="921F07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921F07"/>
                </a:solidFill>
                <a:latin typeface="Arial"/>
                <a:cs typeface="Arial"/>
              </a:rPr>
              <a:t>me?</a:t>
            </a:r>
            <a:endParaRPr sz="18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803909" y="5302177"/>
            <a:ext cx="3412490" cy="14338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92735" marR="334645" indent="-280035">
              <a:lnSpc>
                <a:spcPct val="98300"/>
              </a:lnSpc>
              <a:buClr>
                <a:srgbClr val="921F07"/>
              </a:buClr>
              <a:buFont typeface="Arial"/>
              <a:buChar char="•"/>
              <a:tabLst>
                <a:tab pos="299085" algn="l"/>
              </a:tabLst>
            </a:pPr>
            <a:r>
              <a:rPr sz="2700" spc="-30" baseline="1543" dirty="0">
                <a:solidFill>
                  <a:srgbClr val="921F07"/>
                </a:solidFill>
                <a:latin typeface="Arial"/>
                <a:cs typeface="Arial"/>
              </a:rPr>
              <a:t>Why</a:t>
            </a:r>
            <a:r>
              <a:rPr sz="2700" spc="-7" baseline="1543" dirty="0">
                <a:solidFill>
                  <a:srgbClr val="921F07"/>
                </a:solidFill>
                <a:latin typeface="Arial"/>
                <a:cs typeface="Arial"/>
              </a:rPr>
              <a:t> </a:t>
            </a:r>
            <a:r>
              <a:rPr sz="2700" baseline="1543" dirty="0">
                <a:solidFill>
                  <a:srgbClr val="921F07"/>
                </a:solidFill>
                <a:latin typeface="Arial"/>
                <a:cs typeface="Arial"/>
              </a:rPr>
              <a:t>am</a:t>
            </a:r>
            <a:r>
              <a:rPr sz="2700" spc="-7" baseline="1543" dirty="0">
                <a:solidFill>
                  <a:srgbClr val="921F07"/>
                </a:solidFill>
                <a:latin typeface="Arial"/>
                <a:cs typeface="Arial"/>
              </a:rPr>
              <a:t> I </a:t>
            </a:r>
            <a:r>
              <a:rPr sz="2700" baseline="1543" dirty="0">
                <a:solidFill>
                  <a:srgbClr val="921F07"/>
                </a:solidFill>
                <a:latin typeface="Arial"/>
                <a:cs typeface="Arial"/>
              </a:rPr>
              <a:t>passiona</a:t>
            </a:r>
            <a:r>
              <a:rPr sz="2700" spc="-7" baseline="1543" dirty="0">
                <a:solidFill>
                  <a:srgbClr val="921F07"/>
                </a:solidFill>
                <a:latin typeface="Arial"/>
                <a:cs typeface="Arial"/>
              </a:rPr>
              <a:t>t</a:t>
            </a:r>
            <a:r>
              <a:rPr sz="2700" baseline="1543" dirty="0">
                <a:solidFill>
                  <a:srgbClr val="921F07"/>
                </a:solidFill>
                <a:latin typeface="Arial"/>
                <a:cs typeface="Arial"/>
              </a:rPr>
              <a:t>e</a:t>
            </a:r>
            <a:r>
              <a:rPr sz="2700" spc="-7" baseline="1543" dirty="0">
                <a:solidFill>
                  <a:srgbClr val="921F07"/>
                </a:solidFill>
                <a:latin typeface="Arial"/>
                <a:cs typeface="Arial"/>
              </a:rPr>
              <a:t> </a:t>
            </a:r>
            <a:r>
              <a:rPr sz="2700" baseline="1543" dirty="0">
                <a:solidFill>
                  <a:srgbClr val="921F07"/>
                </a:solidFill>
                <a:latin typeface="Arial"/>
                <a:cs typeface="Arial"/>
              </a:rPr>
              <a:t>abou</a:t>
            </a:r>
            <a:r>
              <a:rPr sz="2700" spc="-7" baseline="1543" dirty="0">
                <a:solidFill>
                  <a:srgbClr val="921F07"/>
                </a:solidFill>
                <a:latin typeface="Arial"/>
                <a:cs typeface="Arial"/>
              </a:rPr>
              <a:t>t </a:t>
            </a:r>
            <a:r>
              <a:rPr sz="1800" spc="-5" dirty="0">
                <a:solidFill>
                  <a:srgbClr val="921F07"/>
                </a:solidFill>
                <a:latin typeface="Arial"/>
                <a:cs typeface="Arial"/>
              </a:rPr>
              <a:t>t</a:t>
            </a:r>
            <a:r>
              <a:rPr sz="1800" dirty="0">
                <a:solidFill>
                  <a:srgbClr val="921F07"/>
                </a:solidFill>
                <a:latin typeface="Arial"/>
                <a:cs typeface="Arial"/>
              </a:rPr>
              <a:t>eaching</a:t>
            </a:r>
            <a:r>
              <a:rPr sz="1800" spc="-5" dirty="0">
                <a:solidFill>
                  <a:srgbClr val="921F07"/>
                </a:solidFill>
                <a:latin typeface="Arial"/>
                <a:cs typeface="Arial"/>
              </a:rPr>
              <a:t> </a:t>
            </a:r>
            <a:r>
              <a:rPr sz="1800" spc="-15" dirty="0">
                <a:solidFill>
                  <a:srgbClr val="921F07"/>
                </a:solidFill>
                <a:latin typeface="Arial"/>
                <a:cs typeface="Arial"/>
              </a:rPr>
              <a:t>&amp;</a:t>
            </a:r>
            <a:r>
              <a:rPr sz="1800" spc="-5" dirty="0">
                <a:solidFill>
                  <a:srgbClr val="921F07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921F07"/>
                </a:solidFill>
                <a:latin typeface="Arial"/>
                <a:cs typeface="Arial"/>
              </a:rPr>
              <a:t>learning</a:t>
            </a:r>
            <a:r>
              <a:rPr sz="1800" spc="-5" dirty="0">
                <a:solidFill>
                  <a:srgbClr val="921F07"/>
                </a:solidFill>
                <a:latin typeface="Arial"/>
                <a:cs typeface="Arial"/>
              </a:rPr>
              <a:t>, </a:t>
            </a:r>
            <a:r>
              <a:rPr sz="1800" dirty="0">
                <a:solidFill>
                  <a:srgbClr val="921F07"/>
                </a:solidFill>
                <a:latin typeface="Arial"/>
                <a:cs typeface="Arial"/>
              </a:rPr>
              <a:t>or</a:t>
            </a:r>
            <a:r>
              <a:rPr sz="1800" spc="-5" dirty="0">
                <a:solidFill>
                  <a:srgbClr val="921F07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921F07"/>
                </a:solidFill>
                <a:latin typeface="Arial"/>
                <a:cs typeface="Arial"/>
              </a:rPr>
              <a:t>my discipline</a:t>
            </a:r>
            <a:r>
              <a:rPr sz="1800" spc="-5" dirty="0">
                <a:solidFill>
                  <a:srgbClr val="921F07"/>
                </a:solidFill>
                <a:latin typeface="Arial"/>
                <a:cs typeface="Arial"/>
              </a:rPr>
              <a:t>, </a:t>
            </a:r>
            <a:r>
              <a:rPr sz="1800" dirty="0">
                <a:solidFill>
                  <a:srgbClr val="921F07"/>
                </a:solidFill>
                <a:latin typeface="Arial"/>
                <a:cs typeface="Arial"/>
              </a:rPr>
              <a:t>or</a:t>
            </a:r>
            <a:r>
              <a:rPr sz="1800" spc="-5" dirty="0">
                <a:solidFill>
                  <a:srgbClr val="921F07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921F07"/>
                </a:solidFill>
                <a:latin typeface="Arial"/>
                <a:cs typeface="Arial"/>
              </a:rPr>
              <a:t>bo</a:t>
            </a:r>
            <a:r>
              <a:rPr sz="1800" spc="-5" dirty="0">
                <a:solidFill>
                  <a:srgbClr val="921F07"/>
                </a:solidFill>
                <a:latin typeface="Arial"/>
                <a:cs typeface="Arial"/>
              </a:rPr>
              <a:t>t</a:t>
            </a:r>
            <a:r>
              <a:rPr sz="1800" dirty="0">
                <a:solidFill>
                  <a:srgbClr val="921F07"/>
                </a:solidFill>
                <a:latin typeface="Arial"/>
                <a:cs typeface="Arial"/>
              </a:rPr>
              <a:t>h?</a:t>
            </a:r>
            <a:endParaRPr sz="1800">
              <a:latin typeface="Arial"/>
              <a:cs typeface="Arial"/>
            </a:endParaRPr>
          </a:p>
          <a:p>
            <a:pPr marL="209550" marR="5080" indent="-196850">
              <a:lnSpc>
                <a:spcPts val="1989"/>
              </a:lnSpc>
              <a:spcBef>
                <a:spcPts val="1025"/>
              </a:spcBef>
              <a:buClr>
                <a:srgbClr val="921F07"/>
              </a:buClr>
              <a:buFont typeface="Arial"/>
              <a:buChar char="•"/>
              <a:tabLst>
                <a:tab pos="209550" algn="l"/>
              </a:tabLst>
            </a:pPr>
            <a:r>
              <a:rPr sz="2700" spc="-7" baseline="1543" dirty="0">
                <a:solidFill>
                  <a:srgbClr val="921F07"/>
                </a:solidFill>
                <a:latin typeface="Arial"/>
                <a:cs typeface="Arial"/>
              </a:rPr>
              <a:t>Ho</a:t>
            </a:r>
            <a:r>
              <a:rPr sz="2700" baseline="1543" dirty="0">
                <a:solidFill>
                  <a:srgbClr val="921F07"/>
                </a:solidFill>
                <a:latin typeface="Arial"/>
                <a:cs typeface="Arial"/>
              </a:rPr>
              <a:t>w do</a:t>
            </a:r>
            <a:r>
              <a:rPr sz="2700" spc="-7" baseline="1543" dirty="0">
                <a:solidFill>
                  <a:srgbClr val="921F07"/>
                </a:solidFill>
                <a:latin typeface="Arial"/>
                <a:cs typeface="Arial"/>
              </a:rPr>
              <a:t> I </a:t>
            </a:r>
            <a:r>
              <a:rPr sz="2700" baseline="1543" dirty="0">
                <a:solidFill>
                  <a:srgbClr val="921F07"/>
                </a:solidFill>
                <a:latin typeface="Arial"/>
                <a:cs typeface="Arial"/>
              </a:rPr>
              <a:t>believe</a:t>
            </a:r>
            <a:r>
              <a:rPr sz="2700" spc="-7" baseline="1543" dirty="0">
                <a:solidFill>
                  <a:srgbClr val="921F07"/>
                </a:solidFill>
                <a:latin typeface="Arial"/>
                <a:cs typeface="Arial"/>
              </a:rPr>
              <a:t> </a:t>
            </a:r>
            <a:r>
              <a:rPr sz="2700" spc="-15" baseline="1543" dirty="0">
                <a:solidFill>
                  <a:srgbClr val="921F07"/>
                </a:solidFill>
                <a:latin typeface="Arial"/>
                <a:cs typeface="Arial"/>
              </a:rPr>
              <a:t>st</a:t>
            </a:r>
            <a:r>
              <a:rPr sz="2700" baseline="1543" dirty="0">
                <a:solidFill>
                  <a:srgbClr val="921F07"/>
                </a:solidFill>
                <a:latin typeface="Arial"/>
                <a:cs typeface="Arial"/>
              </a:rPr>
              <a:t>uden</a:t>
            </a:r>
            <a:r>
              <a:rPr sz="2700" spc="-7" baseline="1543" dirty="0">
                <a:solidFill>
                  <a:srgbClr val="921F07"/>
                </a:solidFill>
                <a:latin typeface="Arial"/>
                <a:cs typeface="Arial"/>
              </a:rPr>
              <a:t>t</a:t>
            </a:r>
            <a:r>
              <a:rPr sz="2700" baseline="1543" dirty="0">
                <a:solidFill>
                  <a:srgbClr val="921F07"/>
                </a:solidFill>
                <a:latin typeface="Arial"/>
                <a:cs typeface="Arial"/>
              </a:rPr>
              <a:t>s</a:t>
            </a:r>
            <a:r>
              <a:rPr sz="2700" spc="-7" baseline="1543" dirty="0">
                <a:solidFill>
                  <a:srgbClr val="921F07"/>
                </a:solidFill>
                <a:latin typeface="Arial"/>
                <a:cs typeface="Arial"/>
              </a:rPr>
              <a:t> </a:t>
            </a:r>
            <a:r>
              <a:rPr sz="2700" baseline="1543" dirty="0">
                <a:solidFill>
                  <a:srgbClr val="921F07"/>
                </a:solidFill>
                <a:latin typeface="Arial"/>
                <a:cs typeface="Arial"/>
              </a:rPr>
              <a:t>learn </a:t>
            </a:r>
            <a:r>
              <a:rPr sz="1800" dirty="0">
                <a:solidFill>
                  <a:srgbClr val="921F07"/>
                </a:solidFill>
                <a:latin typeface="Arial"/>
                <a:cs typeface="Arial"/>
              </a:rPr>
              <a:t>my</a:t>
            </a:r>
            <a:r>
              <a:rPr sz="1800" spc="-5" dirty="0">
                <a:solidFill>
                  <a:srgbClr val="921F07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921F07"/>
                </a:solidFill>
                <a:latin typeface="Arial"/>
                <a:cs typeface="Arial"/>
              </a:rPr>
              <a:t>course</a:t>
            </a:r>
            <a:r>
              <a:rPr sz="1800" spc="-5" dirty="0">
                <a:solidFill>
                  <a:srgbClr val="921F07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921F07"/>
                </a:solidFill>
                <a:latin typeface="Arial"/>
                <a:cs typeface="Arial"/>
              </a:rPr>
              <a:t>ma</a:t>
            </a:r>
            <a:r>
              <a:rPr sz="1800" spc="-5" dirty="0">
                <a:solidFill>
                  <a:srgbClr val="921F07"/>
                </a:solidFill>
                <a:latin typeface="Arial"/>
                <a:cs typeface="Arial"/>
              </a:rPr>
              <a:t>t</a:t>
            </a:r>
            <a:r>
              <a:rPr sz="1800" dirty="0">
                <a:solidFill>
                  <a:srgbClr val="921F07"/>
                </a:solidFill>
                <a:latin typeface="Arial"/>
                <a:cs typeface="Arial"/>
              </a:rPr>
              <a:t>erial</a:t>
            </a:r>
            <a:r>
              <a:rPr sz="1800" spc="-5" dirty="0">
                <a:solidFill>
                  <a:srgbClr val="921F07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921F07"/>
                </a:solidFill>
                <a:latin typeface="Arial"/>
                <a:cs typeface="Arial"/>
              </a:rPr>
              <a:t>be</a:t>
            </a:r>
            <a:r>
              <a:rPr sz="1800" spc="-10" dirty="0">
                <a:solidFill>
                  <a:srgbClr val="921F07"/>
                </a:solidFill>
                <a:latin typeface="Arial"/>
                <a:cs typeface="Arial"/>
              </a:rPr>
              <a:t>st</a:t>
            </a:r>
            <a:r>
              <a:rPr sz="1800" dirty="0">
                <a:solidFill>
                  <a:srgbClr val="921F07"/>
                </a:solidFill>
                <a:latin typeface="Arial"/>
                <a:cs typeface="Arial"/>
              </a:rPr>
              <a:t>?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78968" y="950147"/>
            <a:ext cx="5433060" cy="4057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3804"/>
              </a:lnSpc>
            </a:pPr>
            <a:r>
              <a:rPr sz="3200" b="1" spc="-114" dirty="0">
                <a:solidFill>
                  <a:srgbClr val="491003"/>
                </a:solidFill>
                <a:latin typeface="Arial"/>
                <a:cs typeface="Arial"/>
              </a:rPr>
              <a:t>Addition</a:t>
            </a:r>
            <a:r>
              <a:rPr sz="3200" b="1" spc="-110" dirty="0">
                <a:solidFill>
                  <a:srgbClr val="491003"/>
                </a:solidFill>
                <a:latin typeface="Arial"/>
                <a:cs typeface="Arial"/>
              </a:rPr>
              <a:t>a</a:t>
            </a:r>
            <a:r>
              <a:rPr sz="3200" b="1" spc="-10" dirty="0">
                <a:solidFill>
                  <a:srgbClr val="491003"/>
                </a:solidFill>
                <a:latin typeface="Arial"/>
                <a:cs typeface="Arial"/>
              </a:rPr>
              <a:t>l</a:t>
            </a:r>
            <a:r>
              <a:rPr sz="3200" b="1" spc="-190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3200" b="1" spc="-114" dirty="0">
                <a:solidFill>
                  <a:srgbClr val="491003"/>
                </a:solidFill>
                <a:latin typeface="Arial"/>
                <a:cs typeface="Arial"/>
              </a:rPr>
              <a:t>point</a:t>
            </a:r>
            <a:r>
              <a:rPr sz="3200" b="1" spc="-20" dirty="0">
                <a:solidFill>
                  <a:srgbClr val="491003"/>
                </a:solidFill>
                <a:latin typeface="Arial"/>
                <a:cs typeface="Arial"/>
              </a:rPr>
              <a:t>s</a:t>
            </a:r>
            <a:r>
              <a:rPr sz="3200" b="1" spc="-185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3200" b="1" spc="-110" dirty="0">
                <a:solidFill>
                  <a:srgbClr val="491003"/>
                </a:solidFill>
                <a:latin typeface="Arial"/>
                <a:cs typeface="Arial"/>
              </a:rPr>
              <a:t>t</a:t>
            </a:r>
            <a:r>
              <a:rPr sz="3200" b="1" spc="-20" dirty="0">
                <a:solidFill>
                  <a:srgbClr val="491003"/>
                </a:solidFill>
                <a:latin typeface="Arial"/>
                <a:cs typeface="Arial"/>
              </a:rPr>
              <a:t>o</a:t>
            </a:r>
            <a:r>
              <a:rPr sz="3200" b="1" spc="-190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3200" b="1" spc="-110" dirty="0">
                <a:solidFill>
                  <a:srgbClr val="491003"/>
                </a:solidFill>
                <a:latin typeface="Arial"/>
                <a:cs typeface="Arial"/>
              </a:rPr>
              <a:t>c</a:t>
            </a:r>
            <a:r>
              <a:rPr sz="3200" b="1" spc="-114" dirty="0">
                <a:solidFill>
                  <a:srgbClr val="491003"/>
                </a:solidFill>
                <a:latin typeface="Arial"/>
                <a:cs typeface="Arial"/>
              </a:rPr>
              <a:t>on</a:t>
            </a:r>
            <a:r>
              <a:rPr sz="3200" b="1" spc="-110" dirty="0">
                <a:solidFill>
                  <a:srgbClr val="491003"/>
                </a:solidFill>
                <a:latin typeface="Arial"/>
                <a:cs typeface="Arial"/>
              </a:rPr>
              <a:t>sider</a:t>
            </a:r>
            <a:r>
              <a:rPr sz="3200" b="1" spc="-15" dirty="0">
                <a:solidFill>
                  <a:srgbClr val="491003"/>
                </a:solidFill>
                <a:latin typeface="Arial"/>
                <a:cs typeface="Arial"/>
              </a:rPr>
              <a:t>:</a:t>
            </a:r>
            <a:endParaRPr sz="32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78968" y="1744199"/>
            <a:ext cx="9295765" cy="54681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b="1" spc="-110" dirty="0">
                <a:solidFill>
                  <a:srgbClr val="491003"/>
                </a:solidFill>
                <a:latin typeface="Arial"/>
                <a:cs typeface="Arial"/>
              </a:rPr>
              <a:t>Groun</a:t>
            </a:r>
            <a:r>
              <a:rPr sz="2000" b="1" spc="-15" dirty="0">
                <a:solidFill>
                  <a:srgbClr val="491003"/>
                </a:solidFill>
                <a:latin typeface="Arial"/>
                <a:cs typeface="Arial"/>
              </a:rPr>
              <a:t>d</a:t>
            </a:r>
            <a:r>
              <a:rPr sz="2000" b="1" spc="-190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000" b="1" spc="-110" dirty="0">
                <a:solidFill>
                  <a:srgbClr val="491003"/>
                </a:solidFill>
                <a:latin typeface="Arial"/>
                <a:cs typeface="Arial"/>
              </a:rPr>
              <a:t>you</a:t>
            </a:r>
            <a:r>
              <a:rPr sz="2000" b="1" spc="-10" dirty="0">
                <a:solidFill>
                  <a:srgbClr val="491003"/>
                </a:solidFill>
                <a:latin typeface="Arial"/>
                <a:cs typeface="Arial"/>
              </a:rPr>
              <a:t>r</a:t>
            </a:r>
            <a:r>
              <a:rPr sz="2000" b="1" spc="-190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000" b="1" spc="-110" dirty="0">
                <a:solidFill>
                  <a:srgbClr val="491003"/>
                </a:solidFill>
                <a:latin typeface="Arial"/>
                <a:cs typeface="Arial"/>
              </a:rPr>
              <a:t>Teachin</a:t>
            </a:r>
            <a:r>
              <a:rPr sz="2000" b="1" spc="-15" dirty="0">
                <a:solidFill>
                  <a:srgbClr val="491003"/>
                </a:solidFill>
                <a:latin typeface="Arial"/>
                <a:cs typeface="Arial"/>
              </a:rPr>
              <a:t>g</a:t>
            </a:r>
            <a:r>
              <a:rPr sz="2000" b="1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000" b="1" spc="-275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000" b="1" spc="-105" dirty="0">
                <a:solidFill>
                  <a:srgbClr val="491003"/>
                </a:solidFill>
                <a:latin typeface="Arial"/>
                <a:cs typeface="Arial"/>
              </a:rPr>
              <a:t>Statemen</a:t>
            </a:r>
            <a:r>
              <a:rPr sz="2000" b="1" spc="-10" dirty="0">
                <a:solidFill>
                  <a:srgbClr val="491003"/>
                </a:solidFill>
                <a:latin typeface="Arial"/>
                <a:cs typeface="Arial"/>
              </a:rPr>
              <a:t>t</a:t>
            </a:r>
            <a:r>
              <a:rPr sz="2000" b="1" spc="265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000" b="1" spc="-105" dirty="0">
                <a:solidFill>
                  <a:srgbClr val="491003"/>
                </a:solidFill>
                <a:latin typeface="Arial"/>
                <a:cs typeface="Arial"/>
              </a:rPr>
              <a:t>i</a:t>
            </a:r>
            <a:r>
              <a:rPr sz="2000" b="1" spc="-15" dirty="0">
                <a:solidFill>
                  <a:srgbClr val="491003"/>
                </a:solidFill>
                <a:latin typeface="Arial"/>
                <a:cs typeface="Arial"/>
              </a:rPr>
              <a:t>n</a:t>
            </a:r>
            <a:r>
              <a:rPr sz="2000" b="1" spc="-190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000" b="1" spc="-110" dirty="0">
                <a:solidFill>
                  <a:srgbClr val="491003"/>
                </a:solidFill>
                <a:latin typeface="Arial"/>
                <a:cs typeface="Arial"/>
              </a:rPr>
              <a:t>you</a:t>
            </a:r>
            <a:r>
              <a:rPr sz="2000" b="1" spc="-10" dirty="0">
                <a:solidFill>
                  <a:srgbClr val="491003"/>
                </a:solidFill>
                <a:latin typeface="Arial"/>
                <a:cs typeface="Arial"/>
              </a:rPr>
              <a:t>r</a:t>
            </a:r>
            <a:r>
              <a:rPr sz="2000" b="1" spc="-190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000" b="1" spc="-105" dirty="0">
                <a:solidFill>
                  <a:srgbClr val="491003"/>
                </a:solidFill>
                <a:latin typeface="Arial"/>
                <a:cs typeface="Arial"/>
              </a:rPr>
              <a:t>disciplin</a:t>
            </a:r>
            <a:r>
              <a:rPr sz="2000" b="1" spc="-15" dirty="0">
                <a:solidFill>
                  <a:srgbClr val="491003"/>
                </a:solidFill>
                <a:latin typeface="Arial"/>
                <a:cs typeface="Arial"/>
              </a:rPr>
              <a:t>e</a:t>
            </a:r>
            <a:endParaRPr sz="20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2050" dirty="0">
              <a:latin typeface="Times New Roman"/>
              <a:cs typeface="Times New Roman"/>
            </a:endParaRPr>
          </a:p>
          <a:p>
            <a:pPr marL="12700" marR="82550">
              <a:lnSpc>
                <a:spcPts val="2300"/>
              </a:lnSpc>
              <a:tabLst>
                <a:tab pos="4500245" algn="l"/>
              </a:tabLst>
            </a:pPr>
            <a:r>
              <a:rPr sz="2000" b="1" spc="-105" dirty="0">
                <a:solidFill>
                  <a:srgbClr val="491003"/>
                </a:solidFill>
                <a:latin typeface="Arial"/>
                <a:cs typeface="Arial"/>
              </a:rPr>
              <a:t>Explai</a:t>
            </a:r>
            <a:r>
              <a:rPr sz="2000" b="1" spc="-15" dirty="0">
                <a:solidFill>
                  <a:srgbClr val="491003"/>
                </a:solidFill>
                <a:latin typeface="Arial"/>
                <a:cs typeface="Arial"/>
              </a:rPr>
              <a:t>n</a:t>
            </a:r>
            <a:r>
              <a:rPr sz="2000" b="1" spc="-190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000" b="1" spc="-105" dirty="0">
                <a:solidFill>
                  <a:srgbClr val="491003"/>
                </a:solidFill>
                <a:latin typeface="Arial"/>
                <a:cs typeface="Arial"/>
              </a:rPr>
              <a:t>wha</a:t>
            </a:r>
            <a:r>
              <a:rPr sz="2000" b="1" spc="-10" dirty="0">
                <a:solidFill>
                  <a:srgbClr val="491003"/>
                </a:solidFill>
                <a:latin typeface="Arial"/>
                <a:cs typeface="Arial"/>
              </a:rPr>
              <a:t>t</a:t>
            </a:r>
            <a:r>
              <a:rPr sz="2000" b="1" spc="-190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000" b="1" spc="-110" dirty="0">
                <a:solidFill>
                  <a:srgbClr val="491003"/>
                </a:solidFill>
                <a:latin typeface="Arial"/>
                <a:cs typeface="Arial"/>
              </a:rPr>
              <a:t>yo</a:t>
            </a:r>
            <a:r>
              <a:rPr sz="2000" b="1" spc="-15" dirty="0">
                <a:solidFill>
                  <a:srgbClr val="491003"/>
                </a:solidFill>
                <a:latin typeface="Arial"/>
                <a:cs typeface="Arial"/>
              </a:rPr>
              <a:t>u</a:t>
            </a:r>
            <a:r>
              <a:rPr sz="2000" b="1" spc="-185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000" b="1" spc="-105" dirty="0">
                <a:solidFill>
                  <a:srgbClr val="491003"/>
                </a:solidFill>
                <a:latin typeface="Arial"/>
                <a:cs typeface="Arial"/>
              </a:rPr>
              <a:t>d</a:t>
            </a:r>
            <a:r>
              <a:rPr sz="2000" b="1" spc="-15" dirty="0">
                <a:solidFill>
                  <a:srgbClr val="491003"/>
                </a:solidFill>
                <a:latin typeface="Arial"/>
                <a:cs typeface="Arial"/>
              </a:rPr>
              <a:t>o</a:t>
            </a:r>
            <a:r>
              <a:rPr sz="2000" b="1" spc="-190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000" b="1" spc="-110" dirty="0">
                <a:solidFill>
                  <a:srgbClr val="491003"/>
                </a:solidFill>
                <a:latin typeface="Arial"/>
                <a:cs typeface="Arial"/>
              </a:rPr>
              <a:t>an</a:t>
            </a:r>
            <a:r>
              <a:rPr sz="2000" b="1" spc="-15" dirty="0">
                <a:solidFill>
                  <a:srgbClr val="491003"/>
                </a:solidFill>
                <a:latin typeface="Arial"/>
                <a:cs typeface="Arial"/>
              </a:rPr>
              <a:t>d</a:t>
            </a:r>
            <a:r>
              <a:rPr sz="2000" b="1" spc="-185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000" b="1" spc="-105" dirty="0">
                <a:solidFill>
                  <a:srgbClr val="491003"/>
                </a:solidFill>
                <a:latin typeface="Arial"/>
                <a:cs typeface="Arial"/>
              </a:rPr>
              <a:t>ho</a:t>
            </a:r>
            <a:r>
              <a:rPr sz="2000" b="1" spc="-20" dirty="0">
                <a:solidFill>
                  <a:srgbClr val="491003"/>
                </a:solidFill>
                <a:latin typeface="Arial"/>
                <a:cs typeface="Arial"/>
              </a:rPr>
              <a:t>w</a:t>
            </a:r>
            <a:r>
              <a:rPr sz="2000" b="1" spc="-190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000" b="1" spc="-110" dirty="0">
                <a:solidFill>
                  <a:srgbClr val="491003"/>
                </a:solidFill>
                <a:latin typeface="Arial"/>
                <a:cs typeface="Arial"/>
              </a:rPr>
              <a:t>yo</a:t>
            </a:r>
            <a:r>
              <a:rPr sz="2000" b="1" spc="-15" dirty="0">
                <a:solidFill>
                  <a:srgbClr val="491003"/>
                </a:solidFill>
                <a:latin typeface="Arial"/>
                <a:cs typeface="Arial"/>
              </a:rPr>
              <a:t>u</a:t>
            </a:r>
            <a:r>
              <a:rPr sz="2000" b="1" spc="-185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000" b="1" spc="-105" dirty="0">
                <a:solidFill>
                  <a:srgbClr val="491003"/>
                </a:solidFill>
                <a:latin typeface="Arial"/>
                <a:cs typeface="Arial"/>
              </a:rPr>
              <a:t>d</a:t>
            </a:r>
            <a:r>
              <a:rPr sz="2000" b="1" spc="-15" dirty="0">
                <a:solidFill>
                  <a:srgbClr val="491003"/>
                </a:solidFill>
                <a:latin typeface="Arial"/>
                <a:cs typeface="Arial"/>
              </a:rPr>
              <a:t>o</a:t>
            </a:r>
            <a:r>
              <a:rPr sz="2000" b="1" spc="-190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000" b="1" spc="-105" dirty="0">
                <a:solidFill>
                  <a:srgbClr val="491003"/>
                </a:solidFill>
                <a:latin typeface="Arial"/>
                <a:cs typeface="Arial"/>
              </a:rPr>
              <a:t>it</a:t>
            </a:r>
            <a:r>
              <a:rPr sz="2000" b="1" spc="-10" dirty="0">
                <a:solidFill>
                  <a:srgbClr val="491003"/>
                </a:solidFill>
                <a:latin typeface="Arial"/>
                <a:cs typeface="Arial"/>
              </a:rPr>
              <a:t>:</a:t>
            </a:r>
            <a:r>
              <a:rPr sz="2000" b="1" dirty="0">
                <a:solidFill>
                  <a:srgbClr val="491003"/>
                </a:solidFill>
                <a:latin typeface="Arial"/>
                <a:cs typeface="Arial"/>
              </a:rPr>
              <a:t>	</a:t>
            </a:r>
            <a:endParaRPr lang="en-US" sz="2000" b="1" dirty="0">
              <a:solidFill>
                <a:srgbClr val="491003"/>
              </a:solidFill>
              <a:latin typeface="Arial"/>
              <a:cs typeface="Arial"/>
            </a:endParaRPr>
          </a:p>
          <a:p>
            <a:pPr marL="12700" marR="82550">
              <a:lnSpc>
                <a:spcPts val="2300"/>
              </a:lnSpc>
              <a:tabLst>
                <a:tab pos="4500245" algn="l"/>
              </a:tabLst>
            </a:pPr>
            <a:endParaRPr sz="2000" dirty="0">
              <a:latin typeface="Times New Roman"/>
              <a:cs typeface="Times New Roman"/>
            </a:endParaRPr>
          </a:p>
          <a:p>
            <a:pPr marL="12700" marR="82550">
              <a:lnSpc>
                <a:spcPts val="2280"/>
              </a:lnSpc>
            </a:pPr>
            <a:r>
              <a:rPr sz="2000" b="1" spc="-110" dirty="0">
                <a:solidFill>
                  <a:srgbClr val="491003"/>
                </a:solidFill>
                <a:latin typeface="Arial"/>
                <a:cs typeface="Arial"/>
              </a:rPr>
              <a:t>Wha</a:t>
            </a:r>
            <a:r>
              <a:rPr sz="2000" b="1" spc="-10" dirty="0">
                <a:solidFill>
                  <a:srgbClr val="491003"/>
                </a:solidFill>
                <a:latin typeface="Arial"/>
                <a:cs typeface="Arial"/>
              </a:rPr>
              <a:t>t</a:t>
            </a:r>
            <a:r>
              <a:rPr sz="2000" b="1" spc="-190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000" b="1" spc="-110" dirty="0">
                <a:solidFill>
                  <a:srgbClr val="491003"/>
                </a:solidFill>
                <a:latin typeface="Arial"/>
                <a:cs typeface="Arial"/>
              </a:rPr>
              <a:t>a</a:t>
            </a:r>
            <a:r>
              <a:rPr sz="2000" b="1" spc="-105" dirty="0">
                <a:solidFill>
                  <a:srgbClr val="491003"/>
                </a:solidFill>
                <a:latin typeface="Arial"/>
                <a:cs typeface="Arial"/>
              </a:rPr>
              <a:t>ppro</a:t>
            </a:r>
            <a:r>
              <a:rPr sz="2000" b="1" spc="-110" dirty="0">
                <a:solidFill>
                  <a:srgbClr val="491003"/>
                </a:solidFill>
                <a:latin typeface="Arial"/>
                <a:cs typeface="Arial"/>
              </a:rPr>
              <a:t>ac</a:t>
            </a:r>
            <a:r>
              <a:rPr sz="2000" b="1" spc="-15" dirty="0">
                <a:solidFill>
                  <a:srgbClr val="491003"/>
                </a:solidFill>
                <a:latin typeface="Arial"/>
                <a:cs typeface="Arial"/>
              </a:rPr>
              <a:t>h</a:t>
            </a:r>
            <a:r>
              <a:rPr sz="2000" b="1" spc="-190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000" b="1" spc="-105" dirty="0">
                <a:solidFill>
                  <a:srgbClr val="491003"/>
                </a:solidFill>
                <a:latin typeface="Arial"/>
                <a:cs typeface="Arial"/>
              </a:rPr>
              <a:t>h</a:t>
            </a:r>
            <a:r>
              <a:rPr sz="2000" b="1" spc="-110" dirty="0">
                <a:solidFill>
                  <a:srgbClr val="491003"/>
                </a:solidFill>
                <a:latin typeface="Arial"/>
                <a:cs typeface="Arial"/>
              </a:rPr>
              <a:t>a</a:t>
            </a:r>
            <a:r>
              <a:rPr sz="2000" b="1" spc="-15" dirty="0">
                <a:solidFill>
                  <a:srgbClr val="491003"/>
                </a:solidFill>
                <a:latin typeface="Arial"/>
                <a:cs typeface="Arial"/>
              </a:rPr>
              <a:t>s</a:t>
            </a:r>
            <a:r>
              <a:rPr sz="2000" b="1" spc="-190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000" b="1" spc="-105" dirty="0">
                <a:solidFill>
                  <a:srgbClr val="491003"/>
                </a:solidFill>
                <a:latin typeface="Arial"/>
                <a:cs typeface="Arial"/>
              </a:rPr>
              <a:t>worke</a:t>
            </a:r>
            <a:r>
              <a:rPr sz="2000" b="1" spc="-15" dirty="0">
                <a:solidFill>
                  <a:srgbClr val="491003"/>
                </a:solidFill>
                <a:latin typeface="Arial"/>
                <a:cs typeface="Arial"/>
              </a:rPr>
              <a:t>d</a:t>
            </a:r>
            <a:r>
              <a:rPr sz="2000" b="1" spc="-190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000" b="1" spc="-105" dirty="0">
                <a:solidFill>
                  <a:srgbClr val="491003"/>
                </a:solidFill>
                <a:latin typeface="Arial"/>
                <a:cs typeface="Arial"/>
              </a:rPr>
              <a:t>fo</a:t>
            </a:r>
            <a:r>
              <a:rPr sz="2000" b="1" spc="-10" dirty="0">
                <a:solidFill>
                  <a:srgbClr val="491003"/>
                </a:solidFill>
                <a:latin typeface="Arial"/>
                <a:cs typeface="Arial"/>
              </a:rPr>
              <a:t>r</a:t>
            </a:r>
            <a:r>
              <a:rPr sz="2000" b="1" spc="-190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000" b="1" spc="-110" dirty="0">
                <a:solidFill>
                  <a:srgbClr val="491003"/>
                </a:solidFill>
                <a:latin typeface="Arial"/>
                <a:cs typeface="Arial"/>
              </a:rPr>
              <a:t>y</a:t>
            </a:r>
            <a:r>
              <a:rPr sz="2000" b="1" spc="-105" dirty="0">
                <a:solidFill>
                  <a:srgbClr val="491003"/>
                </a:solidFill>
                <a:latin typeface="Arial"/>
                <a:cs typeface="Arial"/>
              </a:rPr>
              <a:t>o</a:t>
            </a:r>
            <a:r>
              <a:rPr sz="2000" b="1" spc="-15" dirty="0">
                <a:solidFill>
                  <a:srgbClr val="491003"/>
                </a:solidFill>
                <a:latin typeface="Arial"/>
                <a:cs typeface="Arial"/>
              </a:rPr>
              <a:t>u</a:t>
            </a:r>
            <a:r>
              <a:rPr sz="2000" b="1" spc="-190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000" b="1" spc="-105" dirty="0">
                <a:solidFill>
                  <a:srgbClr val="491003"/>
                </a:solidFill>
                <a:latin typeface="Arial"/>
                <a:cs typeface="Arial"/>
              </a:rPr>
              <a:t>o</a:t>
            </a:r>
            <a:r>
              <a:rPr sz="2000" b="1" spc="-10" dirty="0">
                <a:solidFill>
                  <a:srgbClr val="491003"/>
                </a:solidFill>
                <a:latin typeface="Arial"/>
                <a:cs typeface="Arial"/>
              </a:rPr>
              <a:t>r</a:t>
            </a:r>
            <a:r>
              <a:rPr sz="2000" b="1" spc="-190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000" b="1" spc="-105" dirty="0">
                <a:solidFill>
                  <a:srgbClr val="491003"/>
                </a:solidFill>
                <a:latin typeface="Arial"/>
                <a:cs typeface="Arial"/>
              </a:rPr>
              <a:t>wh</a:t>
            </a:r>
            <a:r>
              <a:rPr sz="2000" b="1" spc="-110" dirty="0">
                <a:solidFill>
                  <a:srgbClr val="491003"/>
                </a:solidFill>
                <a:latin typeface="Arial"/>
                <a:cs typeface="Arial"/>
              </a:rPr>
              <a:t>a</a:t>
            </a:r>
            <a:r>
              <a:rPr sz="2000" b="1" spc="-10" dirty="0">
                <a:solidFill>
                  <a:srgbClr val="491003"/>
                </a:solidFill>
                <a:latin typeface="Arial"/>
                <a:cs typeface="Arial"/>
              </a:rPr>
              <a:t>t</a:t>
            </a:r>
            <a:r>
              <a:rPr sz="2000" b="1" spc="-190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000" b="1" spc="-105" dirty="0">
                <a:solidFill>
                  <a:srgbClr val="491003"/>
                </a:solidFill>
                <a:latin typeface="Arial"/>
                <a:cs typeface="Arial"/>
              </a:rPr>
              <a:t>d</a:t>
            </a:r>
            <a:r>
              <a:rPr sz="2000" b="1" spc="-15" dirty="0">
                <a:solidFill>
                  <a:srgbClr val="491003"/>
                </a:solidFill>
                <a:latin typeface="Arial"/>
                <a:cs typeface="Arial"/>
              </a:rPr>
              <a:t>o</a:t>
            </a:r>
            <a:r>
              <a:rPr sz="2000" b="1" spc="-190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000" b="1" spc="-110" dirty="0">
                <a:solidFill>
                  <a:srgbClr val="491003"/>
                </a:solidFill>
                <a:latin typeface="Arial"/>
                <a:cs typeface="Arial"/>
              </a:rPr>
              <a:t>y</a:t>
            </a:r>
            <a:r>
              <a:rPr sz="2000" b="1" spc="-105" dirty="0">
                <a:solidFill>
                  <a:srgbClr val="491003"/>
                </a:solidFill>
                <a:latin typeface="Arial"/>
                <a:cs typeface="Arial"/>
              </a:rPr>
              <a:t>o</a:t>
            </a:r>
            <a:r>
              <a:rPr sz="2000" b="1" spc="-15" dirty="0">
                <a:solidFill>
                  <a:srgbClr val="491003"/>
                </a:solidFill>
                <a:latin typeface="Arial"/>
                <a:cs typeface="Arial"/>
              </a:rPr>
              <a:t>u</a:t>
            </a:r>
            <a:r>
              <a:rPr sz="2000" b="1" spc="-190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000" b="1" spc="-105" dirty="0">
                <a:solidFill>
                  <a:srgbClr val="491003"/>
                </a:solidFill>
                <a:latin typeface="Arial"/>
                <a:cs typeface="Arial"/>
              </a:rPr>
              <a:t>stres</a:t>
            </a:r>
            <a:r>
              <a:rPr sz="2000" b="1" spc="-15" dirty="0">
                <a:solidFill>
                  <a:srgbClr val="491003"/>
                </a:solidFill>
                <a:latin typeface="Arial"/>
                <a:cs typeface="Arial"/>
              </a:rPr>
              <a:t>s</a:t>
            </a:r>
            <a:r>
              <a:rPr sz="2000" b="1" spc="-190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000" b="1" spc="-105" dirty="0">
                <a:solidFill>
                  <a:srgbClr val="491003"/>
                </a:solidFill>
                <a:latin typeface="Arial"/>
                <a:cs typeface="Arial"/>
              </a:rPr>
              <a:t>i</a:t>
            </a:r>
            <a:r>
              <a:rPr sz="2000" b="1" spc="-15" dirty="0">
                <a:solidFill>
                  <a:srgbClr val="491003"/>
                </a:solidFill>
                <a:latin typeface="Arial"/>
                <a:cs typeface="Arial"/>
              </a:rPr>
              <a:t>n</a:t>
            </a:r>
            <a:r>
              <a:rPr sz="2000" b="1" spc="-190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000" b="1" spc="-105" dirty="0">
                <a:solidFill>
                  <a:srgbClr val="491003"/>
                </a:solidFill>
                <a:latin typeface="Arial"/>
                <a:cs typeface="Arial"/>
              </a:rPr>
              <a:t>th</a:t>
            </a:r>
            <a:r>
              <a:rPr sz="2000" b="1" spc="-15" dirty="0">
                <a:solidFill>
                  <a:srgbClr val="491003"/>
                </a:solidFill>
                <a:latin typeface="Arial"/>
                <a:cs typeface="Arial"/>
              </a:rPr>
              <a:t>e</a:t>
            </a:r>
            <a:r>
              <a:rPr sz="2000" b="1" spc="-190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000" b="1" spc="-105" dirty="0">
                <a:solidFill>
                  <a:srgbClr val="491003"/>
                </a:solidFill>
                <a:latin typeface="Arial"/>
                <a:cs typeface="Arial"/>
              </a:rPr>
              <a:t>classroom</a:t>
            </a:r>
            <a:r>
              <a:rPr sz="2000" b="1" spc="-15" dirty="0">
                <a:solidFill>
                  <a:srgbClr val="491003"/>
                </a:solidFill>
                <a:latin typeface="Arial"/>
                <a:cs typeface="Arial"/>
              </a:rPr>
              <a:t>?</a:t>
            </a:r>
            <a:r>
              <a:rPr sz="2000" b="1" spc="-195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000" b="1" spc="-105" dirty="0">
                <a:solidFill>
                  <a:srgbClr val="491003"/>
                </a:solidFill>
                <a:latin typeface="Arial"/>
                <a:cs typeface="Arial"/>
              </a:rPr>
              <a:t>A</a:t>
            </a:r>
            <a:r>
              <a:rPr sz="2000" b="1" spc="-110" dirty="0">
                <a:solidFill>
                  <a:srgbClr val="491003"/>
                </a:solidFill>
                <a:latin typeface="Arial"/>
                <a:cs typeface="Arial"/>
              </a:rPr>
              <a:t>ncho</a:t>
            </a:r>
            <a:r>
              <a:rPr sz="2000" b="1" spc="-10" dirty="0">
                <a:solidFill>
                  <a:srgbClr val="491003"/>
                </a:solidFill>
                <a:latin typeface="Arial"/>
                <a:cs typeface="Arial"/>
              </a:rPr>
              <a:t>r </a:t>
            </a:r>
            <a:r>
              <a:rPr sz="2000" b="1" spc="-105" dirty="0">
                <a:solidFill>
                  <a:srgbClr val="491003"/>
                </a:solidFill>
                <a:latin typeface="Arial"/>
                <a:cs typeface="Arial"/>
              </a:rPr>
              <a:t>th</a:t>
            </a:r>
            <a:r>
              <a:rPr sz="2000" b="1" spc="-15" dirty="0">
                <a:solidFill>
                  <a:srgbClr val="491003"/>
                </a:solidFill>
                <a:latin typeface="Arial"/>
                <a:cs typeface="Arial"/>
              </a:rPr>
              <a:t>e</a:t>
            </a:r>
            <a:r>
              <a:rPr sz="2000" b="1" spc="-185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000" b="1" spc="-105" dirty="0">
                <a:solidFill>
                  <a:srgbClr val="491003"/>
                </a:solidFill>
                <a:latin typeface="Arial"/>
                <a:cs typeface="Arial"/>
              </a:rPr>
              <a:t>g</a:t>
            </a:r>
            <a:r>
              <a:rPr sz="2000" b="1" spc="-110" dirty="0">
                <a:solidFill>
                  <a:srgbClr val="491003"/>
                </a:solidFill>
                <a:latin typeface="Arial"/>
                <a:cs typeface="Arial"/>
              </a:rPr>
              <a:t>e</a:t>
            </a:r>
            <a:r>
              <a:rPr sz="2000" b="1" spc="-105" dirty="0">
                <a:solidFill>
                  <a:srgbClr val="491003"/>
                </a:solidFill>
                <a:latin typeface="Arial"/>
                <a:cs typeface="Arial"/>
              </a:rPr>
              <a:t>nera</a:t>
            </a:r>
            <a:r>
              <a:rPr sz="2000" b="1" spc="-10" dirty="0">
                <a:solidFill>
                  <a:srgbClr val="491003"/>
                </a:solidFill>
                <a:latin typeface="Arial"/>
                <a:cs typeface="Arial"/>
              </a:rPr>
              <a:t>l</a:t>
            </a:r>
            <a:r>
              <a:rPr sz="2000" b="1" spc="-190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000" b="1" spc="-110" dirty="0">
                <a:solidFill>
                  <a:srgbClr val="491003"/>
                </a:solidFill>
                <a:latin typeface="Arial"/>
                <a:cs typeface="Arial"/>
              </a:rPr>
              <a:t>w</a:t>
            </a:r>
            <a:r>
              <a:rPr sz="2000" b="1" spc="-105" dirty="0">
                <a:solidFill>
                  <a:srgbClr val="491003"/>
                </a:solidFill>
                <a:latin typeface="Arial"/>
                <a:cs typeface="Arial"/>
              </a:rPr>
              <a:t>it</a:t>
            </a:r>
            <a:r>
              <a:rPr sz="2000" b="1" spc="-15" dirty="0">
                <a:solidFill>
                  <a:srgbClr val="491003"/>
                </a:solidFill>
                <a:latin typeface="Arial"/>
                <a:cs typeface="Arial"/>
              </a:rPr>
              <a:t>h</a:t>
            </a:r>
            <a:r>
              <a:rPr sz="2000" b="1" spc="-185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000" b="1" spc="-110" dirty="0">
                <a:solidFill>
                  <a:srgbClr val="491003"/>
                </a:solidFill>
                <a:latin typeface="Arial"/>
                <a:cs typeface="Arial"/>
              </a:rPr>
              <a:t>c</a:t>
            </a:r>
            <a:r>
              <a:rPr sz="2000" b="1" spc="-105" dirty="0">
                <a:solidFill>
                  <a:srgbClr val="491003"/>
                </a:solidFill>
                <a:latin typeface="Arial"/>
                <a:cs typeface="Arial"/>
              </a:rPr>
              <a:t>oncret</a:t>
            </a:r>
            <a:r>
              <a:rPr sz="2000" b="1" spc="-15" dirty="0">
                <a:solidFill>
                  <a:srgbClr val="491003"/>
                </a:solidFill>
                <a:latin typeface="Arial"/>
                <a:cs typeface="Arial"/>
              </a:rPr>
              <a:t>e</a:t>
            </a:r>
            <a:r>
              <a:rPr sz="2000" b="1" spc="-185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000" b="1" spc="-110" dirty="0">
                <a:solidFill>
                  <a:srgbClr val="491003"/>
                </a:solidFill>
                <a:latin typeface="Arial"/>
                <a:cs typeface="Arial"/>
              </a:rPr>
              <a:t>exa</a:t>
            </a:r>
            <a:r>
              <a:rPr sz="2000" b="1" spc="-105" dirty="0">
                <a:solidFill>
                  <a:srgbClr val="491003"/>
                </a:solidFill>
                <a:latin typeface="Arial"/>
                <a:cs typeface="Arial"/>
              </a:rPr>
              <a:t>mple</a:t>
            </a:r>
            <a:r>
              <a:rPr sz="2000" b="1" spc="-15" dirty="0">
                <a:solidFill>
                  <a:srgbClr val="491003"/>
                </a:solidFill>
                <a:latin typeface="Arial"/>
                <a:cs typeface="Arial"/>
              </a:rPr>
              <a:t>s</a:t>
            </a:r>
            <a:endParaRPr sz="2000" dirty="0">
              <a:latin typeface="Arial"/>
              <a:cs typeface="Arial"/>
            </a:endParaRPr>
          </a:p>
          <a:p>
            <a:pPr marL="469900" indent="-228600">
              <a:lnSpc>
                <a:spcPct val="100000"/>
              </a:lnSpc>
              <a:spcBef>
                <a:spcPts val="60"/>
              </a:spcBef>
              <a:buClr>
                <a:srgbClr val="800000"/>
              </a:buClr>
              <a:buFont typeface="Symbol"/>
              <a:buChar char=""/>
              <a:tabLst>
                <a:tab pos="469900" algn="l"/>
              </a:tabLst>
            </a:pPr>
            <a:r>
              <a:rPr sz="2000" spc="-10" dirty="0">
                <a:solidFill>
                  <a:srgbClr val="800000"/>
                </a:solidFill>
                <a:latin typeface="Arial"/>
                <a:cs typeface="Arial"/>
              </a:rPr>
              <a:t>Collaborative</a:t>
            </a:r>
            <a:r>
              <a:rPr sz="2000" dirty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800000"/>
                </a:solidFill>
                <a:latin typeface="Arial"/>
                <a:cs typeface="Arial"/>
              </a:rPr>
              <a:t>learning?</a:t>
            </a:r>
            <a:endParaRPr sz="2000" dirty="0">
              <a:latin typeface="Arial"/>
              <a:cs typeface="Arial"/>
            </a:endParaRPr>
          </a:p>
          <a:p>
            <a:pPr marL="469900" indent="-228600">
              <a:lnSpc>
                <a:spcPct val="100000"/>
              </a:lnSpc>
              <a:spcBef>
                <a:spcPts val="120"/>
              </a:spcBef>
              <a:buClr>
                <a:srgbClr val="800000"/>
              </a:buClr>
              <a:buFont typeface="Symbol"/>
              <a:buChar char=""/>
              <a:tabLst>
                <a:tab pos="469900" algn="l"/>
              </a:tabLst>
            </a:pPr>
            <a:r>
              <a:rPr sz="2000" spc="-10" dirty="0">
                <a:solidFill>
                  <a:srgbClr val="800000"/>
                </a:solidFill>
                <a:latin typeface="Arial"/>
                <a:cs typeface="Arial"/>
              </a:rPr>
              <a:t>Student-centered</a:t>
            </a:r>
            <a:r>
              <a:rPr sz="2000" dirty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800000"/>
                </a:solidFill>
                <a:latin typeface="Arial"/>
                <a:cs typeface="Arial"/>
              </a:rPr>
              <a:t>teaching?</a:t>
            </a:r>
            <a:endParaRPr sz="2000" dirty="0">
              <a:latin typeface="Arial"/>
              <a:cs typeface="Arial"/>
            </a:endParaRPr>
          </a:p>
          <a:p>
            <a:pPr marL="469900" indent="-228600">
              <a:lnSpc>
                <a:spcPct val="100000"/>
              </a:lnSpc>
              <a:spcBef>
                <a:spcPts val="120"/>
              </a:spcBef>
              <a:buClr>
                <a:srgbClr val="800000"/>
              </a:buClr>
              <a:buFont typeface="Symbol"/>
              <a:buChar char=""/>
              <a:tabLst>
                <a:tab pos="469900" algn="l"/>
              </a:tabLst>
            </a:pPr>
            <a:r>
              <a:rPr sz="2000" spc="-10" dirty="0">
                <a:solidFill>
                  <a:srgbClr val="800000"/>
                </a:solidFill>
                <a:latin typeface="Arial"/>
                <a:cs typeface="Arial"/>
              </a:rPr>
              <a:t>Critical</a:t>
            </a:r>
            <a:r>
              <a:rPr sz="2000" dirty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800000"/>
                </a:solidFill>
                <a:latin typeface="Arial"/>
                <a:cs typeface="Arial"/>
              </a:rPr>
              <a:t>thinking?</a:t>
            </a:r>
            <a:endParaRPr sz="20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2050" dirty="0">
              <a:latin typeface="Times New Roman"/>
              <a:cs typeface="Times New Roman"/>
            </a:endParaRPr>
          </a:p>
          <a:p>
            <a:pPr marL="12700" marR="5080">
              <a:lnSpc>
                <a:spcPts val="2300"/>
              </a:lnSpc>
            </a:pPr>
            <a:r>
              <a:rPr sz="2000" b="1" spc="-105" dirty="0">
                <a:solidFill>
                  <a:srgbClr val="491003"/>
                </a:solidFill>
                <a:latin typeface="Arial"/>
                <a:cs typeface="Arial"/>
              </a:rPr>
              <a:t>H</a:t>
            </a:r>
            <a:r>
              <a:rPr sz="2000" b="1" spc="-110" dirty="0">
                <a:solidFill>
                  <a:srgbClr val="491003"/>
                </a:solidFill>
                <a:latin typeface="Arial"/>
                <a:cs typeface="Arial"/>
              </a:rPr>
              <a:t>o</a:t>
            </a:r>
            <a:r>
              <a:rPr sz="2000" b="1" spc="-20" dirty="0">
                <a:solidFill>
                  <a:srgbClr val="491003"/>
                </a:solidFill>
                <a:latin typeface="Arial"/>
                <a:cs typeface="Arial"/>
              </a:rPr>
              <a:t>w</a:t>
            </a:r>
            <a:r>
              <a:rPr sz="2000" b="1" spc="-185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000" b="1" spc="-110" dirty="0">
                <a:solidFill>
                  <a:srgbClr val="491003"/>
                </a:solidFill>
                <a:latin typeface="Arial"/>
                <a:cs typeface="Arial"/>
              </a:rPr>
              <a:t>d</a:t>
            </a:r>
            <a:r>
              <a:rPr sz="2000" b="1" spc="-15" dirty="0">
                <a:solidFill>
                  <a:srgbClr val="491003"/>
                </a:solidFill>
                <a:latin typeface="Arial"/>
                <a:cs typeface="Arial"/>
              </a:rPr>
              <a:t>o</a:t>
            </a:r>
            <a:r>
              <a:rPr sz="2000" b="1" spc="-190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000" b="1" spc="-10" dirty="0">
                <a:solidFill>
                  <a:srgbClr val="491003"/>
                </a:solidFill>
                <a:latin typeface="Arial"/>
                <a:cs typeface="Arial"/>
              </a:rPr>
              <a:t>I</a:t>
            </a:r>
            <a:r>
              <a:rPr sz="2000" b="1" spc="-190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000" b="1" spc="-110" dirty="0">
                <a:solidFill>
                  <a:srgbClr val="491003"/>
                </a:solidFill>
                <a:latin typeface="Arial"/>
                <a:cs typeface="Arial"/>
              </a:rPr>
              <a:t>organiz</a:t>
            </a:r>
            <a:r>
              <a:rPr sz="2000" b="1" spc="-15" dirty="0">
                <a:solidFill>
                  <a:srgbClr val="491003"/>
                </a:solidFill>
                <a:latin typeface="Arial"/>
                <a:cs typeface="Arial"/>
              </a:rPr>
              <a:t>e</a:t>
            </a:r>
            <a:r>
              <a:rPr sz="2000" b="1" spc="-190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000" b="1" spc="-105" dirty="0">
                <a:solidFill>
                  <a:srgbClr val="491003"/>
                </a:solidFill>
                <a:latin typeface="Arial"/>
                <a:cs typeface="Arial"/>
              </a:rPr>
              <a:t>clas</a:t>
            </a:r>
            <a:r>
              <a:rPr sz="2000" b="1" spc="-15" dirty="0">
                <a:solidFill>
                  <a:srgbClr val="491003"/>
                </a:solidFill>
                <a:latin typeface="Arial"/>
                <a:cs typeface="Arial"/>
              </a:rPr>
              <a:t>s</a:t>
            </a:r>
            <a:r>
              <a:rPr sz="2000" b="1" spc="-190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000" b="1" spc="-105" dirty="0">
                <a:solidFill>
                  <a:srgbClr val="491003"/>
                </a:solidFill>
                <a:latin typeface="Arial"/>
                <a:cs typeface="Arial"/>
              </a:rPr>
              <a:t>ti</a:t>
            </a:r>
            <a:r>
              <a:rPr sz="2000" b="1" spc="-110" dirty="0">
                <a:solidFill>
                  <a:srgbClr val="491003"/>
                </a:solidFill>
                <a:latin typeface="Arial"/>
                <a:cs typeface="Arial"/>
              </a:rPr>
              <a:t>m</a:t>
            </a:r>
            <a:r>
              <a:rPr sz="2000" b="1" spc="-15" dirty="0">
                <a:solidFill>
                  <a:srgbClr val="491003"/>
                </a:solidFill>
                <a:latin typeface="Arial"/>
                <a:cs typeface="Arial"/>
              </a:rPr>
              <a:t>e</a:t>
            </a:r>
            <a:r>
              <a:rPr sz="2000" b="1" spc="-190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000" b="1" spc="-105" dirty="0">
                <a:solidFill>
                  <a:srgbClr val="491003"/>
                </a:solidFill>
                <a:latin typeface="Arial"/>
                <a:cs typeface="Arial"/>
              </a:rPr>
              <a:t>t</a:t>
            </a:r>
            <a:r>
              <a:rPr sz="2000" b="1" spc="-15" dirty="0">
                <a:solidFill>
                  <a:srgbClr val="491003"/>
                </a:solidFill>
                <a:latin typeface="Arial"/>
                <a:cs typeface="Arial"/>
              </a:rPr>
              <a:t>o</a:t>
            </a:r>
            <a:r>
              <a:rPr sz="2000" b="1" spc="-190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000" b="1" spc="-110" dirty="0">
                <a:solidFill>
                  <a:srgbClr val="491003"/>
                </a:solidFill>
                <a:latin typeface="Arial"/>
                <a:cs typeface="Arial"/>
              </a:rPr>
              <a:t>enabl</a:t>
            </a:r>
            <a:r>
              <a:rPr sz="2000" b="1" spc="-15" dirty="0">
                <a:solidFill>
                  <a:srgbClr val="491003"/>
                </a:solidFill>
                <a:latin typeface="Arial"/>
                <a:cs typeface="Arial"/>
              </a:rPr>
              <a:t>e</a:t>
            </a:r>
            <a:r>
              <a:rPr sz="2000" b="1" spc="-190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000" b="1" spc="-110" dirty="0">
                <a:solidFill>
                  <a:srgbClr val="491003"/>
                </a:solidFill>
                <a:latin typeface="Arial"/>
                <a:cs typeface="Arial"/>
              </a:rPr>
              <a:t>student</a:t>
            </a:r>
            <a:r>
              <a:rPr sz="2000" b="1" spc="-15" dirty="0">
                <a:solidFill>
                  <a:srgbClr val="491003"/>
                </a:solidFill>
                <a:latin typeface="Arial"/>
                <a:cs typeface="Arial"/>
              </a:rPr>
              <a:t>s</a:t>
            </a:r>
            <a:r>
              <a:rPr sz="2000" b="1" spc="-190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000" b="1" spc="-105" dirty="0">
                <a:solidFill>
                  <a:srgbClr val="491003"/>
                </a:solidFill>
                <a:latin typeface="Arial"/>
                <a:cs typeface="Arial"/>
              </a:rPr>
              <a:t>t</a:t>
            </a:r>
            <a:r>
              <a:rPr sz="2000" b="1" spc="-15" dirty="0">
                <a:solidFill>
                  <a:srgbClr val="491003"/>
                </a:solidFill>
                <a:latin typeface="Arial"/>
                <a:cs typeface="Arial"/>
              </a:rPr>
              <a:t>o</a:t>
            </a:r>
            <a:r>
              <a:rPr sz="2000" b="1" spc="-190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000" b="1" spc="-110" dirty="0">
                <a:solidFill>
                  <a:srgbClr val="491003"/>
                </a:solidFill>
                <a:latin typeface="Arial"/>
                <a:cs typeface="Arial"/>
              </a:rPr>
              <a:t>b</a:t>
            </a:r>
            <a:r>
              <a:rPr sz="2000" b="1" spc="-15" dirty="0">
                <a:solidFill>
                  <a:srgbClr val="491003"/>
                </a:solidFill>
                <a:latin typeface="Arial"/>
                <a:cs typeface="Arial"/>
              </a:rPr>
              <a:t>e</a:t>
            </a:r>
            <a:r>
              <a:rPr sz="2000" b="1" spc="-190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000" b="1" spc="-105" dirty="0">
                <a:solidFill>
                  <a:srgbClr val="491003"/>
                </a:solidFill>
                <a:latin typeface="Arial"/>
                <a:cs typeface="Arial"/>
              </a:rPr>
              <a:t>activel</a:t>
            </a:r>
            <a:r>
              <a:rPr sz="2000" b="1" spc="-15" dirty="0">
                <a:solidFill>
                  <a:srgbClr val="491003"/>
                </a:solidFill>
                <a:latin typeface="Arial"/>
                <a:cs typeface="Arial"/>
              </a:rPr>
              <a:t>y</a:t>
            </a:r>
            <a:r>
              <a:rPr sz="2000" b="1" spc="-190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000" b="1" spc="-105" dirty="0">
                <a:solidFill>
                  <a:srgbClr val="491003"/>
                </a:solidFill>
                <a:latin typeface="Arial"/>
                <a:cs typeface="Arial"/>
              </a:rPr>
              <a:t>involv</a:t>
            </a:r>
            <a:r>
              <a:rPr sz="2000" b="1" spc="-95" dirty="0">
                <a:solidFill>
                  <a:srgbClr val="491003"/>
                </a:solidFill>
                <a:latin typeface="Arial"/>
                <a:cs typeface="Arial"/>
              </a:rPr>
              <a:t>e</a:t>
            </a:r>
            <a:r>
              <a:rPr sz="2000" b="1" spc="-15" dirty="0">
                <a:solidFill>
                  <a:srgbClr val="491003"/>
                </a:solidFill>
                <a:latin typeface="Arial"/>
                <a:cs typeface="Arial"/>
              </a:rPr>
              <a:t>d</a:t>
            </a:r>
            <a:r>
              <a:rPr sz="2000" b="1" spc="-185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000" b="1" spc="-105" dirty="0">
                <a:solidFill>
                  <a:srgbClr val="491003"/>
                </a:solidFill>
                <a:latin typeface="Arial"/>
                <a:cs typeface="Arial"/>
              </a:rPr>
              <a:t>i</a:t>
            </a:r>
            <a:r>
              <a:rPr sz="2000" b="1" spc="-15" dirty="0">
                <a:solidFill>
                  <a:srgbClr val="491003"/>
                </a:solidFill>
                <a:latin typeface="Arial"/>
                <a:cs typeface="Arial"/>
              </a:rPr>
              <a:t>n</a:t>
            </a:r>
            <a:r>
              <a:rPr sz="2000" b="1" spc="-185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000" b="1" spc="-105" dirty="0">
                <a:solidFill>
                  <a:srgbClr val="491003"/>
                </a:solidFill>
                <a:latin typeface="Arial"/>
                <a:cs typeface="Arial"/>
              </a:rPr>
              <a:t>reaching m</a:t>
            </a:r>
            <a:r>
              <a:rPr sz="2000" b="1" spc="-15" dirty="0">
                <a:solidFill>
                  <a:srgbClr val="491003"/>
                </a:solidFill>
                <a:latin typeface="Arial"/>
                <a:cs typeface="Arial"/>
              </a:rPr>
              <a:t>y</a:t>
            </a:r>
            <a:r>
              <a:rPr sz="2000" b="1" spc="-190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000" b="1" spc="-105" dirty="0">
                <a:solidFill>
                  <a:srgbClr val="491003"/>
                </a:solidFill>
                <a:latin typeface="Arial"/>
                <a:cs typeface="Arial"/>
              </a:rPr>
              <a:t>goals</a:t>
            </a:r>
            <a:r>
              <a:rPr sz="2000" b="1" spc="-15" dirty="0">
                <a:solidFill>
                  <a:srgbClr val="491003"/>
                </a:solidFill>
                <a:latin typeface="Arial"/>
                <a:cs typeface="Arial"/>
              </a:rPr>
              <a:t>?</a:t>
            </a:r>
            <a:r>
              <a:rPr sz="2000" b="1" spc="-190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000" b="1" spc="-105" dirty="0">
                <a:solidFill>
                  <a:srgbClr val="491003"/>
                </a:solidFill>
                <a:latin typeface="Arial"/>
                <a:cs typeface="Arial"/>
              </a:rPr>
              <a:t>Ho</a:t>
            </a:r>
            <a:r>
              <a:rPr sz="2000" b="1" spc="-20" dirty="0">
                <a:solidFill>
                  <a:srgbClr val="491003"/>
                </a:solidFill>
                <a:latin typeface="Arial"/>
                <a:cs typeface="Arial"/>
              </a:rPr>
              <a:t>w</a:t>
            </a:r>
            <a:r>
              <a:rPr sz="2000" b="1" spc="-190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000" b="1" spc="-105" dirty="0">
                <a:solidFill>
                  <a:srgbClr val="491003"/>
                </a:solidFill>
                <a:latin typeface="Arial"/>
                <a:cs typeface="Arial"/>
              </a:rPr>
              <a:t>doe</a:t>
            </a:r>
            <a:r>
              <a:rPr sz="2000" b="1" spc="-15" dirty="0">
                <a:solidFill>
                  <a:srgbClr val="491003"/>
                </a:solidFill>
                <a:latin typeface="Arial"/>
                <a:cs typeface="Arial"/>
              </a:rPr>
              <a:t>s</a:t>
            </a:r>
            <a:r>
              <a:rPr sz="2000" b="1" spc="-190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000" b="1" spc="-105" dirty="0">
                <a:solidFill>
                  <a:srgbClr val="491003"/>
                </a:solidFill>
                <a:latin typeface="Arial"/>
                <a:cs typeface="Arial"/>
              </a:rPr>
              <a:t>th</a:t>
            </a:r>
            <a:r>
              <a:rPr sz="2000" b="1" spc="-15" dirty="0">
                <a:solidFill>
                  <a:srgbClr val="491003"/>
                </a:solidFill>
                <a:latin typeface="Arial"/>
                <a:cs typeface="Arial"/>
              </a:rPr>
              <a:t>e</a:t>
            </a:r>
            <a:r>
              <a:rPr sz="2000" b="1" spc="-190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000" b="1" spc="-105" dirty="0">
                <a:solidFill>
                  <a:srgbClr val="491003"/>
                </a:solidFill>
                <a:latin typeface="Arial"/>
                <a:cs typeface="Arial"/>
              </a:rPr>
              <a:t>wor</a:t>
            </a:r>
            <a:r>
              <a:rPr sz="2000" b="1" spc="-15" dirty="0">
                <a:solidFill>
                  <a:srgbClr val="491003"/>
                </a:solidFill>
                <a:latin typeface="Arial"/>
                <a:cs typeface="Arial"/>
              </a:rPr>
              <a:t>k</a:t>
            </a:r>
            <a:r>
              <a:rPr sz="2000" b="1" spc="-190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000" b="1" spc="-10" dirty="0">
                <a:solidFill>
                  <a:srgbClr val="491003"/>
                </a:solidFill>
                <a:latin typeface="Arial"/>
                <a:cs typeface="Arial"/>
              </a:rPr>
              <a:t>I</a:t>
            </a:r>
            <a:r>
              <a:rPr sz="2000" b="1" spc="-190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000" b="1" spc="-105" dirty="0">
                <a:solidFill>
                  <a:srgbClr val="491003"/>
                </a:solidFill>
                <a:latin typeface="Arial"/>
                <a:cs typeface="Arial"/>
              </a:rPr>
              <a:t>assig</a:t>
            </a:r>
            <a:r>
              <a:rPr sz="2000" b="1" spc="-15" dirty="0">
                <a:solidFill>
                  <a:srgbClr val="491003"/>
                </a:solidFill>
                <a:latin typeface="Arial"/>
                <a:cs typeface="Arial"/>
              </a:rPr>
              <a:t>n</a:t>
            </a:r>
            <a:r>
              <a:rPr sz="2000" b="1" spc="-190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000" b="1" spc="-105" dirty="0">
                <a:solidFill>
                  <a:srgbClr val="491003"/>
                </a:solidFill>
                <a:latin typeface="Arial"/>
                <a:cs typeface="Arial"/>
              </a:rPr>
              <a:t>outsid</a:t>
            </a:r>
            <a:r>
              <a:rPr sz="2000" b="1" spc="-15" dirty="0">
                <a:solidFill>
                  <a:srgbClr val="491003"/>
                </a:solidFill>
                <a:latin typeface="Arial"/>
                <a:cs typeface="Arial"/>
              </a:rPr>
              <a:t>e</a:t>
            </a:r>
            <a:r>
              <a:rPr sz="2000" b="1" spc="-200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000" b="1" spc="-110" dirty="0">
                <a:solidFill>
                  <a:srgbClr val="491003"/>
                </a:solidFill>
                <a:latin typeface="Arial"/>
                <a:cs typeface="Arial"/>
              </a:rPr>
              <a:t>o</a:t>
            </a:r>
            <a:r>
              <a:rPr sz="2000" b="1" spc="-10" dirty="0">
                <a:solidFill>
                  <a:srgbClr val="491003"/>
                </a:solidFill>
                <a:latin typeface="Arial"/>
                <a:cs typeface="Arial"/>
              </a:rPr>
              <a:t>f</a:t>
            </a:r>
            <a:r>
              <a:rPr sz="2000" b="1" spc="-190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000" b="1" spc="-105" dirty="0">
                <a:solidFill>
                  <a:srgbClr val="491003"/>
                </a:solidFill>
                <a:latin typeface="Arial"/>
                <a:cs typeface="Arial"/>
              </a:rPr>
              <a:t>clas</a:t>
            </a:r>
            <a:r>
              <a:rPr sz="2000" b="1" spc="-15" dirty="0">
                <a:solidFill>
                  <a:srgbClr val="491003"/>
                </a:solidFill>
                <a:latin typeface="Arial"/>
                <a:cs typeface="Arial"/>
              </a:rPr>
              <a:t>s</a:t>
            </a:r>
            <a:r>
              <a:rPr sz="2000" b="1" spc="-185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000" b="1" spc="-105" dirty="0">
                <a:solidFill>
                  <a:srgbClr val="491003"/>
                </a:solidFill>
                <a:latin typeface="Arial"/>
                <a:cs typeface="Arial"/>
              </a:rPr>
              <a:t>hel</a:t>
            </a:r>
            <a:r>
              <a:rPr sz="2000" b="1" spc="-15" dirty="0">
                <a:solidFill>
                  <a:srgbClr val="491003"/>
                </a:solidFill>
                <a:latin typeface="Arial"/>
                <a:cs typeface="Arial"/>
              </a:rPr>
              <a:t>p</a:t>
            </a:r>
            <a:r>
              <a:rPr sz="2000" b="1" spc="-185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000" b="1" spc="-110" dirty="0">
                <a:solidFill>
                  <a:srgbClr val="491003"/>
                </a:solidFill>
                <a:latin typeface="Arial"/>
                <a:cs typeface="Arial"/>
              </a:rPr>
              <a:t>student</a:t>
            </a:r>
            <a:r>
              <a:rPr sz="2000" b="1" spc="-15" dirty="0">
                <a:solidFill>
                  <a:srgbClr val="491003"/>
                </a:solidFill>
                <a:latin typeface="Arial"/>
                <a:cs typeface="Arial"/>
              </a:rPr>
              <a:t>s</a:t>
            </a:r>
            <a:r>
              <a:rPr sz="2000" b="1" spc="-190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000" b="1" spc="-110" dirty="0">
                <a:solidFill>
                  <a:srgbClr val="491003"/>
                </a:solidFill>
                <a:latin typeface="Arial"/>
                <a:cs typeface="Arial"/>
              </a:rPr>
              <a:t>mak</a:t>
            </a:r>
            <a:r>
              <a:rPr sz="2000" b="1" spc="-15" dirty="0">
                <a:solidFill>
                  <a:srgbClr val="491003"/>
                </a:solidFill>
                <a:latin typeface="Arial"/>
                <a:cs typeface="Arial"/>
              </a:rPr>
              <a:t>e</a:t>
            </a:r>
            <a:r>
              <a:rPr sz="2000" b="1" spc="-185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000" b="1" spc="-110" dirty="0">
                <a:solidFill>
                  <a:srgbClr val="491003"/>
                </a:solidFill>
                <a:latin typeface="Arial"/>
                <a:cs typeface="Arial"/>
              </a:rPr>
              <a:t>progress</a:t>
            </a:r>
            <a:r>
              <a:rPr sz="2000" b="1" spc="-105" dirty="0">
                <a:solidFill>
                  <a:srgbClr val="491003"/>
                </a:solidFill>
                <a:latin typeface="Arial"/>
                <a:cs typeface="Arial"/>
              </a:rPr>
              <a:t> towar</a:t>
            </a:r>
            <a:r>
              <a:rPr sz="2000" b="1" spc="-15" dirty="0">
                <a:solidFill>
                  <a:srgbClr val="491003"/>
                </a:solidFill>
                <a:latin typeface="Arial"/>
                <a:cs typeface="Arial"/>
              </a:rPr>
              <a:t>d</a:t>
            </a:r>
            <a:r>
              <a:rPr sz="2000" b="1" spc="-185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000" b="1" spc="-105" dirty="0">
                <a:solidFill>
                  <a:srgbClr val="491003"/>
                </a:solidFill>
                <a:latin typeface="Arial"/>
                <a:cs typeface="Arial"/>
              </a:rPr>
              <a:t>tho</a:t>
            </a:r>
            <a:r>
              <a:rPr sz="2000" b="1" spc="-110" dirty="0">
                <a:solidFill>
                  <a:srgbClr val="491003"/>
                </a:solidFill>
                <a:latin typeface="Arial"/>
                <a:cs typeface="Arial"/>
              </a:rPr>
              <a:t>s</a:t>
            </a:r>
            <a:r>
              <a:rPr sz="2000" b="1" spc="-15" dirty="0">
                <a:solidFill>
                  <a:srgbClr val="491003"/>
                </a:solidFill>
                <a:latin typeface="Arial"/>
                <a:cs typeface="Arial"/>
              </a:rPr>
              <a:t>e</a:t>
            </a:r>
            <a:r>
              <a:rPr sz="2000" b="1" spc="-185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000" b="1" spc="-105" dirty="0">
                <a:solidFill>
                  <a:srgbClr val="491003"/>
                </a:solidFill>
                <a:latin typeface="Arial"/>
                <a:cs typeface="Arial"/>
              </a:rPr>
              <a:t>goals</a:t>
            </a:r>
            <a:r>
              <a:rPr sz="2000" b="1" spc="-15" dirty="0">
                <a:solidFill>
                  <a:srgbClr val="491003"/>
                </a:solidFill>
                <a:latin typeface="Arial"/>
                <a:cs typeface="Arial"/>
              </a:rPr>
              <a:t>?</a:t>
            </a:r>
            <a:endParaRPr sz="20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4"/>
              </a:spcBef>
            </a:pPr>
            <a:endParaRPr sz="18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2000" b="1" spc="-105" dirty="0">
                <a:solidFill>
                  <a:srgbClr val="491003"/>
                </a:solidFill>
                <a:latin typeface="Arial"/>
                <a:cs typeface="Arial"/>
              </a:rPr>
              <a:t>H</a:t>
            </a:r>
            <a:r>
              <a:rPr sz="2000" b="1" spc="-110" dirty="0">
                <a:solidFill>
                  <a:srgbClr val="491003"/>
                </a:solidFill>
                <a:latin typeface="Arial"/>
                <a:cs typeface="Arial"/>
              </a:rPr>
              <a:t>o</a:t>
            </a:r>
            <a:r>
              <a:rPr sz="2000" b="1" spc="-20" dirty="0">
                <a:solidFill>
                  <a:srgbClr val="491003"/>
                </a:solidFill>
                <a:latin typeface="Arial"/>
                <a:cs typeface="Arial"/>
              </a:rPr>
              <a:t>w</a:t>
            </a:r>
            <a:r>
              <a:rPr sz="2000" b="1" spc="-185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000" b="1" spc="-110" dirty="0">
                <a:solidFill>
                  <a:srgbClr val="491003"/>
                </a:solidFill>
                <a:latin typeface="Arial"/>
                <a:cs typeface="Arial"/>
              </a:rPr>
              <a:t>d</a:t>
            </a:r>
            <a:r>
              <a:rPr sz="2000" b="1" spc="-15" dirty="0">
                <a:solidFill>
                  <a:srgbClr val="491003"/>
                </a:solidFill>
                <a:latin typeface="Arial"/>
                <a:cs typeface="Arial"/>
              </a:rPr>
              <a:t>o</a:t>
            </a:r>
            <a:r>
              <a:rPr sz="2000" b="1" spc="-190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000" b="1" spc="-10" dirty="0">
                <a:solidFill>
                  <a:srgbClr val="491003"/>
                </a:solidFill>
                <a:latin typeface="Arial"/>
                <a:cs typeface="Arial"/>
              </a:rPr>
              <a:t>I</a:t>
            </a:r>
            <a:r>
              <a:rPr sz="2000" b="1" spc="-190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000" b="1" spc="-110" dirty="0">
                <a:solidFill>
                  <a:srgbClr val="491003"/>
                </a:solidFill>
                <a:latin typeface="Arial"/>
                <a:cs typeface="Arial"/>
              </a:rPr>
              <a:t>addres</a:t>
            </a:r>
            <a:r>
              <a:rPr sz="2000" b="1" spc="-15" dirty="0">
                <a:solidFill>
                  <a:srgbClr val="491003"/>
                </a:solidFill>
                <a:latin typeface="Arial"/>
                <a:cs typeface="Arial"/>
              </a:rPr>
              <a:t>s</a:t>
            </a:r>
            <a:r>
              <a:rPr sz="2000" b="1" spc="-190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000" b="1" spc="-105" dirty="0">
                <a:solidFill>
                  <a:srgbClr val="491003"/>
                </a:solidFill>
                <a:latin typeface="Arial"/>
                <a:cs typeface="Arial"/>
              </a:rPr>
              <a:t>th</a:t>
            </a:r>
            <a:r>
              <a:rPr sz="2000" b="1" spc="-15" dirty="0">
                <a:solidFill>
                  <a:srgbClr val="491003"/>
                </a:solidFill>
                <a:latin typeface="Arial"/>
                <a:cs typeface="Arial"/>
              </a:rPr>
              <a:t>e</a:t>
            </a:r>
            <a:r>
              <a:rPr sz="2000" b="1" spc="-190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000" b="1" spc="-110" dirty="0">
                <a:solidFill>
                  <a:srgbClr val="491003"/>
                </a:solidFill>
                <a:latin typeface="Arial"/>
                <a:cs typeface="Arial"/>
              </a:rPr>
              <a:t>rang</a:t>
            </a:r>
            <a:r>
              <a:rPr sz="2000" b="1" spc="-15" dirty="0">
                <a:solidFill>
                  <a:srgbClr val="491003"/>
                </a:solidFill>
                <a:latin typeface="Arial"/>
                <a:cs typeface="Arial"/>
              </a:rPr>
              <a:t>e</a:t>
            </a:r>
            <a:r>
              <a:rPr sz="2000" b="1" spc="-190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000" b="1" spc="-110" dirty="0">
                <a:solidFill>
                  <a:srgbClr val="491003"/>
                </a:solidFill>
                <a:latin typeface="Arial"/>
                <a:cs typeface="Arial"/>
              </a:rPr>
              <a:t>o</a:t>
            </a:r>
            <a:r>
              <a:rPr sz="2000" b="1" spc="-10" dirty="0">
                <a:solidFill>
                  <a:srgbClr val="491003"/>
                </a:solidFill>
                <a:latin typeface="Arial"/>
                <a:cs typeface="Arial"/>
              </a:rPr>
              <a:t>f</a:t>
            </a:r>
            <a:r>
              <a:rPr sz="2000" b="1" spc="-190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000" b="1" spc="-105" dirty="0">
                <a:solidFill>
                  <a:srgbClr val="491003"/>
                </a:solidFill>
                <a:latin typeface="Arial"/>
                <a:cs typeface="Arial"/>
              </a:rPr>
              <a:t>learnin</a:t>
            </a:r>
            <a:r>
              <a:rPr sz="2000" b="1" spc="-15" dirty="0">
                <a:solidFill>
                  <a:srgbClr val="491003"/>
                </a:solidFill>
                <a:latin typeface="Arial"/>
                <a:cs typeface="Arial"/>
              </a:rPr>
              <a:t>g</a:t>
            </a:r>
            <a:r>
              <a:rPr sz="2000" b="1" spc="-190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000" b="1" spc="-105" dirty="0">
                <a:solidFill>
                  <a:srgbClr val="491003"/>
                </a:solidFill>
                <a:latin typeface="Arial"/>
                <a:cs typeface="Arial"/>
              </a:rPr>
              <a:t>style</a:t>
            </a:r>
            <a:r>
              <a:rPr sz="2000" b="1" spc="-15" dirty="0">
                <a:solidFill>
                  <a:srgbClr val="491003"/>
                </a:solidFill>
                <a:latin typeface="Arial"/>
                <a:cs typeface="Arial"/>
              </a:rPr>
              <a:t>s</a:t>
            </a:r>
            <a:r>
              <a:rPr sz="2000" b="1" spc="-190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000" b="1" spc="-110" dirty="0">
                <a:solidFill>
                  <a:srgbClr val="491003"/>
                </a:solidFill>
                <a:latin typeface="Arial"/>
                <a:cs typeface="Arial"/>
              </a:rPr>
              <a:t>amon</a:t>
            </a:r>
            <a:r>
              <a:rPr sz="2000" b="1" spc="-15" dirty="0">
                <a:solidFill>
                  <a:srgbClr val="491003"/>
                </a:solidFill>
                <a:latin typeface="Arial"/>
                <a:cs typeface="Arial"/>
              </a:rPr>
              <a:t>g</a:t>
            </a:r>
            <a:r>
              <a:rPr sz="2000" b="1" spc="-190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000" b="1" spc="-110" dirty="0">
                <a:solidFill>
                  <a:srgbClr val="491003"/>
                </a:solidFill>
                <a:latin typeface="Arial"/>
                <a:cs typeface="Arial"/>
              </a:rPr>
              <a:t>student</a:t>
            </a:r>
            <a:r>
              <a:rPr sz="2000" b="1" spc="-15" dirty="0">
                <a:solidFill>
                  <a:srgbClr val="491003"/>
                </a:solidFill>
                <a:latin typeface="Arial"/>
                <a:cs typeface="Arial"/>
              </a:rPr>
              <a:t>s</a:t>
            </a:r>
            <a:r>
              <a:rPr sz="2000" b="1" spc="-190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000" b="1" spc="-105" dirty="0">
                <a:solidFill>
                  <a:srgbClr val="491003"/>
                </a:solidFill>
                <a:latin typeface="Arial"/>
                <a:cs typeface="Arial"/>
              </a:rPr>
              <a:t>i</a:t>
            </a:r>
            <a:r>
              <a:rPr sz="2000" b="1" spc="-15" dirty="0">
                <a:solidFill>
                  <a:srgbClr val="491003"/>
                </a:solidFill>
                <a:latin typeface="Arial"/>
                <a:cs typeface="Arial"/>
              </a:rPr>
              <a:t>n</a:t>
            </a:r>
            <a:r>
              <a:rPr sz="2000" b="1" spc="-190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000" b="1" spc="-110" dirty="0">
                <a:solidFill>
                  <a:srgbClr val="491003"/>
                </a:solidFill>
                <a:latin typeface="Arial"/>
                <a:cs typeface="Arial"/>
              </a:rPr>
              <a:t>m</a:t>
            </a:r>
            <a:r>
              <a:rPr sz="2000" b="1" spc="-15" dirty="0">
                <a:solidFill>
                  <a:srgbClr val="491003"/>
                </a:solidFill>
                <a:latin typeface="Arial"/>
                <a:cs typeface="Arial"/>
              </a:rPr>
              <a:t>y</a:t>
            </a:r>
            <a:r>
              <a:rPr sz="2000" b="1" spc="-190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000" b="1" spc="-110" dirty="0">
                <a:solidFill>
                  <a:srgbClr val="491003"/>
                </a:solidFill>
                <a:latin typeface="Arial"/>
                <a:cs typeface="Arial"/>
              </a:rPr>
              <a:t>classes</a:t>
            </a:r>
            <a:r>
              <a:rPr sz="2000" b="1" spc="-15" dirty="0">
                <a:solidFill>
                  <a:srgbClr val="491003"/>
                </a:solidFill>
                <a:latin typeface="Arial"/>
                <a:cs typeface="Arial"/>
              </a:rPr>
              <a:t>?</a:t>
            </a:r>
            <a:endParaRPr sz="20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2050" dirty="0">
              <a:latin typeface="Times New Roman"/>
              <a:cs typeface="Times New Roman"/>
            </a:endParaRPr>
          </a:p>
          <a:p>
            <a:pPr marL="12700" marR="287655">
              <a:lnSpc>
                <a:spcPts val="2300"/>
              </a:lnSpc>
            </a:pPr>
            <a:r>
              <a:rPr sz="2000" b="1" spc="-105" dirty="0">
                <a:solidFill>
                  <a:srgbClr val="491003"/>
                </a:solidFill>
                <a:latin typeface="Arial"/>
                <a:cs typeface="Arial"/>
              </a:rPr>
              <a:t>H</a:t>
            </a:r>
            <a:r>
              <a:rPr sz="2000" b="1" spc="-110" dirty="0">
                <a:solidFill>
                  <a:srgbClr val="491003"/>
                </a:solidFill>
                <a:latin typeface="Arial"/>
                <a:cs typeface="Arial"/>
              </a:rPr>
              <a:t>o</a:t>
            </a:r>
            <a:r>
              <a:rPr sz="2000" b="1" spc="-20" dirty="0">
                <a:solidFill>
                  <a:srgbClr val="491003"/>
                </a:solidFill>
                <a:latin typeface="Arial"/>
                <a:cs typeface="Arial"/>
              </a:rPr>
              <a:t>w</a:t>
            </a:r>
            <a:r>
              <a:rPr sz="2000" b="1" spc="-185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000" b="1" spc="-110" dirty="0">
                <a:solidFill>
                  <a:srgbClr val="491003"/>
                </a:solidFill>
                <a:latin typeface="Arial"/>
                <a:cs typeface="Arial"/>
              </a:rPr>
              <a:t>d</a:t>
            </a:r>
            <a:r>
              <a:rPr sz="2000" b="1" spc="-15" dirty="0">
                <a:solidFill>
                  <a:srgbClr val="491003"/>
                </a:solidFill>
                <a:latin typeface="Arial"/>
                <a:cs typeface="Arial"/>
              </a:rPr>
              <a:t>o</a:t>
            </a:r>
            <a:r>
              <a:rPr sz="2000" b="1" spc="-190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000" b="1" spc="-10" dirty="0">
                <a:solidFill>
                  <a:srgbClr val="491003"/>
                </a:solidFill>
                <a:latin typeface="Arial"/>
                <a:cs typeface="Arial"/>
              </a:rPr>
              <a:t>I</a:t>
            </a:r>
            <a:r>
              <a:rPr sz="2000" b="1" spc="-190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000" b="1" spc="-105" dirty="0">
                <a:solidFill>
                  <a:srgbClr val="491003"/>
                </a:solidFill>
                <a:latin typeface="Arial"/>
                <a:cs typeface="Arial"/>
              </a:rPr>
              <a:t>hel</a:t>
            </a:r>
            <a:r>
              <a:rPr sz="2000" b="1" spc="-15" dirty="0">
                <a:solidFill>
                  <a:srgbClr val="491003"/>
                </a:solidFill>
                <a:latin typeface="Arial"/>
                <a:cs typeface="Arial"/>
              </a:rPr>
              <a:t>p</a:t>
            </a:r>
            <a:r>
              <a:rPr sz="2000" b="1" spc="-190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000" b="1" spc="-110" dirty="0">
                <a:solidFill>
                  <a:srgbClr val="491003"/>
                </a:solidFill>
                <a:latin typeface="Arial"/>
                <a:cs typeface="Arial"/>
              </a:rPr>
              <a:t>student</a:t>
            </a:r>
            <a:r>
              <a:rPr sz="2000" b="1" spc="-15" dirty="0">
                <a:solidFill>
                  <a:srgbClr val="491003"/>
                </a:solidFill>
                <a:latin typeface="Arial"/>
                <a:cs typeface="Arial"/>
              </a:rPr>
              <a:t>s</a:t>
            </a:r>
            <a:r>
              <a:rPr sz="2000" b="1" spc="-190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000" b="1" spc="-110" dirty="0">
                <a:solidFill>
                  <a:srgbClr val="491003"/>
                </a:solidFill>
                <a:latin typeface="Arial"/>
                <a:cs typeface="Arial"/>
              </a:rPr>
              <a:t>understan</a:t>
            </a:r>
            <a:r>
              <a:rPr sz="2000" b="1" spc="-15" dirty="0">
                <a:solidFill>
                  <a:srgbClr val="491003"/>
                </a:solidFill>
                <a:latin typeface="Arial"/>
                <a:cs typeface="Arial"/>
              </a:rPr>
              <a:t>d</a:t>
            </a:r>
            <a:r>
              <a:rPr sz="2000" b="1" spc="-190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000" b="1" spc="-105" dirty="0">
                <a:solidFill>
                  <a:srgbClr val="491003"/>
                </a:solidFill>
                <a:latin typeface="Arial"/>
                <a:cs typeface="Arial"/>
              </a:rPr>
              <a:t>th</a:t>
            </a:r>
            <a:r>
              <a:rPr sz="2000" b="1" spc="-15" dirty="0">
                <a:solidFill>
                  <a:srgbClr val="491003"/>
                </a:solidFill>
                <a:latin typeface="Arial"/>
                <a:cs typeface="Arial"/>
              </a:rPr>
              <a:t>e</a:t>
            </a:r>
            <a:r>
              <a:rPr sz="2000" b="1" spc="-190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000" b="1" spc="-105" dirty="0">
                <a:solidFill>
                  <a:srgbClr val="491003"/>
                </a:solidFill>
                <a:latin typeface="Arial"/>
                <a:cs typeface="Arial"/>
              </a:rPr>
              <a:t>i</a:t>
            </a:r>
            <a:r>
              <a:rPr sz="2000" b="1" spc="-110" dirty="0">
                <a:solidFill>
                  <a:srgbClr val="491003"/>
                </a:solidFill>
                <a:latin typeface="Arial"/>
                <a:cs typeface="Arial"/>
              </a:rPr>
              <a:t>m</a:t>
            </a:r>
            <a:r>
              <a:rPr sz="2000" b="1" spc="-105" dirty="0">
                <a:solidFill>
                  <a:srgbClr val="491003"/>
                </a:solidFill>
                <a:latin typeface="Arial"/>
                <a:cs typeface="Arial"/>
              </a:rPr>
              <a:t>plication</a:t>
            </a:r>
            <a:r>
              <a:rPr sz="2000" b="1" spc="-15" dirty="0">
                <a:solidFill>
                  <a:srgbClr val="491003"/>
                </a:solidFill>
                <a:latin typeface="Arial"/>
                <a:cs typeface="Arial"/>
              </a:rPr>
              <a:t>s</a:t>
            </a:r>
            <a:r>
              <a:rPr sz="2000" b="1" spc="-190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000" b="1" spc="-110" dirty="0">
                <a:solidFill>
                  <a:srgbClr val="491003"/>
                </a:solidFill>
                <a:latin typeface="Arial"/>
                <a:cs typeface="Arial"/>
              </a:rPr>
              <a:t>o</a:t>
            </a:r>
            <a:r>
              <a:rPr sz="2000" b="1" spc="-10" dirty="0">
                <a:solidFill>
                  <a:srgbClr val="491003"/>
                </a:solidFill>
                <a:latin typeface="Arial"/>
                <a:cs typeface="Arial"/>
              </a:rPr>
              <a:t>r</a:t>
            </a:r>
            <a:r>
              <a:rPr sz="2000" b="1" spc="-180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000" b="1" spc="-105" dirty="0">
                <a:solidFill>
                  <a:srgbClr val="491003"/>
                </a:solidFill>
                <a:latin typeface="Arial"/>
                <a:cs typeface="Arial"/>
              </a:rPr>
              <a:t>significanc</a:t>
            </a:r>
            <a:r>
              <a:rPr sz="2000" b="1" spc="-15" dirty="0">
                <a:solidFill>
                  <a:srgbClr val="491003"/>
                </a:solidFill>
                <a:latin typeface="Arial"/>
                <a:cs typeface="Arial"/>
              </a:rPr>
              <a:t>e</a:t>
            </a:r>
            <a:r>
              <a:rPr sz="2000" b="1" spc="-185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000" b="1" spc="-105" dirty="0">
                <a:solidFill>
                  <a:srgbClr val="491003"/>
                </a:solidFill>
                <a:latin typeface="Arial"/>
                <a:cs typeface="Arial"/>
              </a:rPr>
              <a:t>o</a:t>
            </a:r>
            <a:r>
              <a:rPr sz="2000" b="1" spc="-10" dirty="0">
                <a:solidFill>
                  <a:srgbClr val="491003"/>
                </a:solidFill>
                <a:latin typeface="Arial"/>
                <a:cs typeface="Arial"/>
              </a:rPr>
              <a:t>f</a:t>
            </a:r>
            <a:r>
              <a:rPr sz="2000" b="1" spc="-190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000" b="1" spc="-105" dirty="0">
                <a:solidFill>
                  <a:srgbClr val="491003"/>
                </a:solidFill>
                <a:latin typeface="Arial"/>
                <a:cs typeface="Arial"/>
              </a:rPr>
              <a:t>wha</a:t>
            </a:r>
            <a:r>
              <a:rPr sz="2000" b="1" spc="-10" dirty="0">
                <a:solidFill>
                  <a:srgbClr val="491003"/>
                </a:solidFill>
                <a:latin typeface="Arial"/>
                <a:cs typeface="Arial"/>
              </a:rPr>
              <a:t>t</a:t>
            </a:r>
            <a:r>
              <a:rPr sz="2000" b="1" spc="-190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000" b="1" spc="-105" dirty="0">
                <a:solidFill>
                  <a:srgbClr val="491003"/>
                </a:solidFill>
                <a:latin typeface="Arial"/>
                <a:cs typeface="Arial"/>
              </a:rPr>
              <a:t>they’r</a:t>
            </a:r>
            <a:r>
              <a:rPr sz="2000" b="1" spc="-15" dirty="0">
                <a:solidFill>
                  <a:srgbClr val="491003"/>
                </a:solidFill>
                <a:latin typeface="Arial"/>
                <a:cs typeface="Arial"/>
              </a:rPr>
              <a:t>e</a:t>
            </a:r>
            <a:r>
              <a:rPr sz="2000" b="1" spc="-10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000" b="1" spc="-105" dirty="0">
                <a:solidFill>
                  <a:srgbClr val="491003"/>
                </a:solidFill>
                <a:latin typeface="Arial"/>
                <a:cs typeface="Arial"/>
              </a:rPr>
              <a:t>learnin</a:t>
            </a:r>
            <a:r>
              <a:rPr sz="2000" b="1" spc="-15" dirty="0">
                <a:solidFill>
                  <a:srgbClr val="491003"/>
                </a:solidFill>
                <a:latin typeface="Arial"/>
                <a:cs typeface="Arial"/>
              </a:rPr>
              <a:t>g</a:t>
            </a:r>
            <a:r>
              <a:rPr sz="2000" b="1" spc="-190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000" b="1" spc="-105" dirty="0">
                <a:solidFill>
                  <a:srgbClr val="491003"/>
                </a:solidFill>
                <a:latin typeface="Arial"/>
                <a:cs typeface="Arial"/>
              </a:rPr>
              <a:t>i</a:t>
            </a:r>
            <a:r>
              <a:rPr sz="2000" b="1" spc="-15" dirty="0">
                <a:solidFill>
                  <a:srgbClr val="491003"/>
                </a:solidFill>
                <a:latin typeface="Arial"/>
                <a:cs typeface="Arial"/>
              </a:rPr>
              <a:t>n</a:t>
            </a:r>
            <a:r>
              <a:rPr sz="2000" b="1" spc="-190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000" b="1" spc="-110" dirty="0">
                <a:solidFill>
                  <a:srgbClr val="491003"/>
                </a:solidFill>
                <a:latin typeface="Arial"/>
                <a:cs typeface="Arial"/>
              </a:rPr>
              <a:t>m</a:t>
            </a:r>
            <a:r>
              <a:rPr sz="2000" b="1" spc="-15" dirty="0">
                <a:solidFill>
                  <a:srgbClr val="491003"/>
                </a:solidFill>
                <a:latin typeface="Arial"/>
                <a:cs typeface="Arial"/>
              </a:rPr>
              <a:t>y</a:t>
            </a:r>
            <a:r>
              <a:rPr sz="2000" b="1" spc="-190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000" b="1" spc="-110" dirty="0">
                <a:solidFill>
                  <a:srgbClr val="491003"/>
                </a:solidFill>
                <a:latin typeface="Arial"/>
                <a:cs typeface="Arial"/>
              </a:rPr>
              <a:t>classes</a:t>
            </a:r>
            <a:r>
              <a:rPr sz="2000" b="1" spc="-15" dirty="0">
                <a:solidFill>
                  <a:srgbClr val="491003"/>
                </a:solidFill>
                <a:latin typeface="Arial"/>
                <a:cs typeface="Arial"/>
              </a:rPr>
              <a:t>?</a:t>
            </a:r>
            <a:endParaRPr sz="20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78968" y="967136"/>
            <a:ext cx="8394700" cy="43294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dirty="0">
                <a:solidFill>
                  <a:srgbClr val="800000"/>
                </a:solidFill>
                <a:latin typeface="Arial"/>
                <a:cs typeface="Arial"/>
              </a:rPr>
              <a:t>Sources</a:t>
            </a:r>
            <a:endParaRPr sz="2400">
              <a:latin typeface="Arial"/>
              <a:cs typeface="Arial"/>
            </a:endParaRPr>
          </a:p>
          <a:p>
            <a:pPr marL="469900" indent="-228600">
              <a:lnSpc>
                <a:spcPct val="100000"/>
              </a:lnSpc>
              <a:spcBef>
                <a:spcPts val="45"/>
              </a:spcBef>
              <a:buClr>
                <a:srgbClr val="800000"/>
              </a:buClr>
              <a:buFont typeface="Symbol"/>
              <a:buChar char=""/>
              <a:tabLst>
                <a:tab pos="469900" algn="l"/>
              </a:tabLst>
            </a:pPr>
            <a:r>
              <a:rPr sz="2400" dirty="0">
                <a:solidFill>
                  <a:srgbClr val="800000"/>
                </a:solidFill>
                <a:latin typeface="Arial"/>
                <a:cs typeface="Arial"/>
              </a:rPr>
              <a:t>Previous</a:t>
            </a:r>
            <a:r>
              <a:rPr sz="2400" spc="-5" dirty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sz="2400" spc="-20" dirty="0">
                <a:solidFill>
                  <a:srgbClr val="800000"/>
                </a:solidFill>
                <a:latin typeface="Arial"/>
                <a:cs typeface="Arial"/>
              </a:rPr>
              <a:t>ATE</a:t>
            </a:r>
            <a:r>
              <a:rPr sz="2400" dirty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800000"/>
                </a:solidFill>
                <a:latin typeface="Arial"/>
                <a:cs typeface="Arial"/>
              </a:rPr>
              <a:t>presenters</a:t>
            </a:r>
            <a:endParaRPr sz="2400">
              <a:latin typeface="Arial"/>
              <a:cs typeface="Arial"/>
            </a:endParaRPr>
          </a:p>
          <a:p>
            <a:pPr marL="469900" marR="1529715" indent="-228600">
              <a:lnSpc>
                <a:spcPts val="2740"/>
              </a:lnSpc>
              <a:spcBef>
                <a:spcPts val="254"/>
              </a:spcBef>
              <a:buClr>
                <a:srgbClr val="800000"/>
              </a:buClr>
              <a:buFont typeface="Symbol"/>
              <a:buChar char=""/>
              <a:tabLst>
                <a:tab pos="469900" algn="l"/>
              </a:tabLst>
            </a:pPr>
            <a:r>
              <a:rPr sz="2400" dirty="0">
                <a:solidFill>
                  <a:srgbClr val="800000"/>
                </a:solidFill>
                <a:latin typeface="Arial"/>
                <a:cs typeface="Arial"/>
              </a:rPr>
              <a:t>The</a:t>
            </a:r>
            <a:r>
              <a:rPr sz="2400" spc="-5" dirty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800000"/>
                </a:solidFill>
                <a:latin typeface="Arial"/>
                <a:cs typeface="Arial"/>
              </a:rPr>
              <a:t>McGraw</a:t>
            </a:r>
            <a:r>
              <a:rPr sz="2400" spc="-5" dirty="0">
                <a:solidFill>
                  <a:srgbClr val="800000"/>
                </a:solidFill>
                <a:latin typeface="Arial"/>
                <a:cs typeface="Arial"/>
              </a:rPr>
              <a:t> Cente</a:t>
            </a:r>
            <a:r>
              <a:rPr sz="2400" dirty="0">
                <a:solidFill>
                  <a:srgbClr val="800000"/>
                </a:solidFill>
                <a:latin typeface="Arial"/>
                <a:cs typeface="Arial"/>
              </a:rPr>
              <a:t>r </a:t>
            </a:r>
            <a:r>
              <a:rPr sz="2400" spc="-10" dirty="0">
                <a:solidFill>
                  <a:srgbClr val="800000"/>
                </a:solidFill>
                <a:latin typeface="Arial"/>
                <a:cs typeface="Arial"/>
              </a:rPr>
              <a:t>for</a:t>
            </a:r>
            <a:r>
              <a:rPr sz="2400" spc="-5" dirty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800000"/>
                </a:solidFill>
                <a:latin typeface="Arial"/>
                <a:cs typeface="Arial"/>
              </a:rPr>
              <a:t>Teaching</a:t>
            </a:r>
            <a:r>
              <a:rPr sz="2400" spc="-10" dirty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800000"/>
                </a:solidFill>
                <a:latin typeface="Arial"/>
                <a:cs typeface="Arial"/>
              </a:rPr>
              <a:t>an</a:t>
            </a:r>
            <a:r>
              <a:rPr sz="2400" dirty="0">
                <a:solidFill>
                  <a:srgbClr val="800000"/>
                </a:solidFill>
                <a:latin typeface="Arial"/>
                <a:cs typeface="Arial"/>
              </a:rPr>
              <a:t>d </a:t>
            </a:r>
            <a:r>
              <a:rPr sz="2400" spc="-5" dirty="0">
                <a:solidFill>
                  <a:srgbClr val="800000"/>
                </a:solidFill>
                <a:latin typeface="Arial"/>
                <a:cs typeface="Arial"/>
              </a:rPr>
              <a:t>Learning </a:t>
            </a:r>
            <a:r>
              <a:rPr sz="2400" dirty="0">
                <a:solidFill>
                  <a:srgbClr val="800000"/>
                </a:solidFill>
                <a:latin typeface="Arial"/>
                <a:cs typeface="Arial"/>
                <a:hlinkClick r:id="rId3"/>
              </a:rPr>
              <a:t>(www.princeton.edu/mcgraw)</a:t>
            </a:r>
            <a:endParaRPr sz="2400">
              <a:latin typeface="Arial"/>
              <a:cs typeface="Arial"/>
            </a:endParaRPr>
          </a:p>
          <a:p>
            <a:pPr marL="469900" marR="224790" indent="-228600">
              <a:lnSpc>
                <a:spcPts val="2760"/>
              </a:lnSpc>
              <a:spcBef>
                <a:spcPts val="170"/>
              </a:spcBef>
              <a:buClr>
                <a:srgbClr val="800000"/>
              </a:buClr>
              <a:buFont typeface="Symbol"/>
              <a:buChar char=""/>
              <a:tabLst>
                <a:tab pos="469900" algn="l"/>
              </a:tabLst>
            </a:pPr>
            <a:r>
              <a:rPr sz="2400" spc="-5" dirty="0">
                <a:solidFill>
                  <a:srgbClr val="800000"/>
                </a:solidFill>
                <a:latin typeface="Arial"/>
                <a:cs typeface="Arial"/>
              </a:rPr>
              <a:t>Le</a:t>
            </a:r>
            <a:r>
              <a:rPr sz="2400" dirty="0">
                <a:solidFill>
                  <a:srgbClr val="800000"/>
                </a:solidFill>
                <a:latin typeface="Arial"/>
                <a:cs typeface="Arial"/>
              </a:rPr>
              <a:t>e </a:t>
            </a:r>
            <a:r>
              <a:rPr sz="2400" spc="-5" dirty="0">
                <a:solidFill>
                  <a:srgbClr val="800000"/>
                </a:solidFill>
                <a:latin typeface="Arial"/>
                <a:cs typeface="Arial"/>
              </a:rPr>
              <a:t>Haugen</a:t>
            </a:r>
            <a:r>
              <a:rPr sz="2400" dirty="0">
                <a:solidFill>
                  <a:srgbClr val="800000"/>
                </a:solidFill>
                <a:latin typeface="Arial"/>
                <a:cs typeface="Arial"/>
              </a:rPr>
              <a:t>, </a:t>
            </a:r>
            <a:r>
              <a:rPr sz="2400" spc="-5" dirty="0">
                <a:solidFill>
                  <a:srgbClr val="800000"/>
                </a:solidFill>
                <a:latin typeface="Arial"/>
                <a:cs typeface="Arial"/>
              </a:rPr>
              <a:t>Cente</a:t>
            </a:r>
            <a:r>
              <a:rPr sz="2400" dirty="0">
                <a:solidFill>
                  <a:srgbClr val="800000"/>
                </a:solidFill>
                <a:latin typeface="Arial"/>
                <a:cs typeface="Arial"/>
              </a:rPr>
              <a:t>r </a:t>
            </a:r>
            <a:r>
              <a:rPr sz="2400" spc="-10" dirty="0">
                <a:solidFill>
                  <a:srgbClr val="800000"/>
                </a:solidFill>
                <a:latin typeface="Arial"/>
                <a:cs typeface="Arial"/>
              </a:rPr>
              <a:t>for</a:t>
            </a:r>
            <a:r>
              <a:rPr sz="2400" spc="-5" dirty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800000"/>
                </a:solidFill>
                <a:latin typeface="Arial"/>
                <a:cs typeface="Arial"/>
              </a:rPr>
              <a:t>Teaching</a:t>
            </a:r>
            <a:r>
              <a:rPr sz="2400" spc="-10" dirty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800000"/>
                </a:solidFill>
                <a:latin typeface="Arial"/>
                <a:cs typeface="Arial"/>
              </a:rPr>
              <a:t>Excellence,</a:t>
            </a:r>
            <a:r>
              <a:rPr sz="2400" spc="-5" dirty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800000"/>
                </a:solidFill>
                <a:latin typeface="Arial"/>
                <a:cs typeface="Arial"/>
              </a:rPr>
              <a:t>Iowa</a:t>
            </a:r>
            <a:r>
              <a:rPr sz="2400" spc="-5" dirty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sz="2400" spc="-15" dirty="0">
                <a:solidFill>
                  <a:srgbClr val="800000"/>
                </a:solidFill>
                <a:latin typeface="Arial"/>
                <a:cs typeface="Arial"/>
              </a:rPr>
              <a:t>State</a:t>
            </a:r>
            <a:r>
              <a:rPr sz="2400" spc="-10" dirty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800000"/>
                </a:solidFill>
                <a:latin typeface="Arial"/>
                <a:cs typeface="Arial"/>
              </a:rPr>
              <a:t>University</a:t>
            </a:r>
            <a:r>
              <a:rPr sz="2400" dirty="0">
                <a:solidFill>
                  <a:srgbClr val="800000"/>
                </a:solidFill>
                <a:latin typeface="Arial"/>
                <a:cs typeface="Arial"/>
              </a:rPr>
              <a:t>:</a:t>
            </a:r>
            <a:r>
              <a:rPr sz="2400" spc="5" dirty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800000"/>
                </a:solidFill>
                <a:latin typeface="Arial"/>
                <a:cs typeface="Arial"/>
              </a:rPr>
              <a:t>Writing</a:t>
            </a:r>
            <a:r>
              <a:rPr sz="2400" spc="-10" dirty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800000"/>
                </a:solidFill>
                <a:latin typeface="Arial"/>
                <a:cs typeface="Arial"/>
              </a:rPr>
              <a:t>a</a:t>
            </a:r>
            <a:r>
              <a:rPr sz="2400" spc="-5" dirty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800000"/>
                </a:solidFill>
                <a:latin typeface="Arial"/>
                <a:cs typeface="Arial"/>
              </a:rPr>
              <a:t>Te</a:t>
            </a:r>
            <a:r>
              <a:rPr sz="2400" spc="-5" dirty="0">
                <a:solidFill>
                  <a:srgbClr val="800000"/>
                </a:solidFill>
                <a:latin typeface="Arial"/>
                <a:cs typeface="Arial"/>
              </a:rPr>
              <a:t>a</a:t>
            </a:r>
            <a:r>
              <a:rPr sz="2400" dirty="0">
                <a:solidFill>
                  <a:srgbClr val="800000"/>
                </a:solidFill>
                <a:latin typeface="Arial"/>
                <a:cs typeface="Arial"/>
              </a:rPr>
              <a:t>ching</a:t>
            </a:r>
            <a:r>
              <a:rPr sz="2400" spc="-5" dirty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800000"/>
                </a:solidFill>
                <a:latin typeface="Arial"/>
                <a:cs typeface="Arial"/>
              </a:rPr>
              <a:t>Philosophy</a:t>
            </a:r>
            <a:r>
              <a:rPr sz="2400" spc="-5" dirty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800000"/>
                </a:solidFill>
                <a:latin typeface="Arial"/>
                <a:cs typeface="Arial"/>
              </a:rPr>
              <a:t>Statement</a:t>
            </a:r>
            <a:endParaRPr sz="2400">
              <a:latin typeface="Arial"/>
              <a:cs typeface="Arial"/>
            </a:endParaRPr>
          </a:p>
          <a:p>
            <a:pPr marL="469900" indent="-228600">
              <a:lnSpc>
                <a:spcPts val="2855"/>
              </a:lnSpc>
              <a:buClr>
                <a:srgbClr val="800000"/>
              </a:buClr>
              <a:buFont typeface="Symbol"/>
              <a:buChar char=""/>
              <a:tabLst>
                <a:tab pos="469900" algn="l"/>
              </a:tabLst>
            </a:pPr>
            <a:r>
              <a:rPr sz="2400" spc="-5" dirty="0">
                <a:solidFill>
                  <a:srgbClr val="800000"/>
                </a:solidFill>
                <a:latin typeface="Arial"/>
                <a:cs typeface="Arial"/>
              </a:rPr>
              <a:t>Universit</a:t>
            </a:r>
            <a:r>
              <a:rPr sz="2400" dirty="0">
                <a:solidFill>
                  <a:srgbClr val="800000"/>
                </a:solidFill>
                <a:latin typeface="Arial"/>
                <a:cs typeface="Arial"/>
              </a:rPr>
              <a:t>y</a:t>
            </a:r>
            <a:r>
              <a:rPr sz="2400" spc="5" dirty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sz="2400" spc="-20" dirty="0">
                <a:solidFill>
                  <a:srgbClr val="800000"/>
                </a:solidFill>
                <a:latin typeface="Arial"/>
                <a:cs typeface="Arial"/>
              </a:rPr>
              <a:t>o</a:t>
            </a:r>
            <a:r>
              <a:rPr sz="2400" spc="-10" dirty="0">
                <a:solidFill>
                  <a:srgbClr val="800000"/>
                </a:solidFill>
                <a:latin typeface="Arial"/>
                <a:cs typeface="Arial"/>
              </a:rPr>
              <a:t>f</a:t>
            </a:r>
            <a:r>
              <a:rPr sz="2400" dirty="0">
                <a:solidFill>
                  <a:srgbClr val="800000"/>
                </a:solidFill>
                <a:latin typeface="Arial"/>
                <a:cs typeface="Arial"/>
              </a:rPr>
              <a:t> Minnesota</a:t>
            </a:r>
            <a:r>
              <a:rPr sz="2400" spc="-5" dirty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800000"/>
                </a:solidFill>
                <a:latin typeface="Arial"/>
                <a:cs typeface="Arial"/>
              </a:rPr>
              <a:t>“Teaching</a:t>
            </a:r>
            <a:r>
              <a:rPr sz="2400" spc="-5" dirty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800000"/>
                </a:solidFill>
                <a:latin typeface="Arial"/>
                <a:cs typeface="Arial"/>
              </a:rPr>
              <a:t>Philosophy</a:t>
            </a:r>
            <a:r>
              <a:rPr sz="2400" spc="-5" dirty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800000"/>
                </a:solidFill>
                <a:latin typeface="Arial"/>
                <a:cs typeface="Arial"/>
              </a:rPr>
              <a:t>Samples”</a:t>
            </a:r>
            <a:endParaRPr sz="2400">
              <a:latin typeface="Arial"/>
              <a:cs typeface="Arial"/>
            </a:endParaRPr>
          </a:p>
          <a:p>
            <a:pPr marL="469900" marR="5080" indent="-228600">
              <a:lnSpc>
                <a:spcPts val="2740"/>
              </a:lnSpc>
              <a:spcBef>
                <a:spcPts val="254"/>
              </a:spcBef>
              <a:buClr>
                <a:srgbClr val="800000"/>
              </a:buClr>
              <a:buFont typeface="Symbol"/>
              <a:buChar char=""/>
              <a:tabLst>
                <a:tab pos="469900" algn="l"/>
              </a:tabLst>
            </a:pPr>
            <a:r>
              <a:rPr sz="2400" dirty="0">
                <a:solidFill>
                  <a:srgbClr val="800000"/>
                </a:solidFill>
                <a:latin typeface="Arial"/>
                <a:cs typeface="Arial"/>
              </a:rPr>
              <a:t>The</a:t>
            </a:r>
            <a:r>
              <a:rPr sz="2400" spc="-5" dirty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800000"/>
                </a:solidFill>
                <a:latin typeface="Arial"/>
                <a:cs typeface="Arial"/>
              </a:rPr>
              <a:t>Teaching</a:t>
            </a:r>
            <a:r>
              <a:rPr sz="2400" spc="-10" dirty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800000"/>
                </a:solidFill>
                <a:latin typeface="Arial"/>
                <a:cs typeface="Arial"/>
              </a:rPr>
              <a:t>Cente</a:t>
            </a:r>
            <a:r>
              <a:rPr sz="2400" dirty="0">
                <a:solidFill>
                  <a:srgbClr val="800000"/>
                </a:solidFill>
                <a:latin typeface="Arial"/>
                <a:cs typeface="Arial"/>
              </a:rPr>
              <a:t>r </a:t>
            </a:r>
            <a:r>
              <a:rPr sz="2400" spc="-20" dirty="0">
                <a:solidFill>
                  <a:srgbClr val="800000"/>
                </a:solidFill>
                <a:latin typeface="Arial"/>
                <a:cs typeface="Arial"/>
              </a:rPr>
              <a:t>a</a:t>
            </a:r>
            <a:r>
              <a:rPr sz="2400" spc="-10" dirty="0">
                <a:solidFill>
                  <a:srgbClr val="800000"/>
                </a:solidFill>
                <a:latin typeface="Arial"/>
                <a:cs typeface="Arial"/>
              </a:rPr>
              <a:t>t</a:t>
            </a:r>
            <a:r>
              <a:rPr sz="2400" dirty="0">
                <a:solidFill>
                  <a:srgbClr val="800000"/>
                </a:solidFill>
                <a:latin typeface="Arial"/>
                <a:cs typeface="Arial"/>
              </a:rPr>
              <a:t> Washington</a:t>
            </a:r>
            <a:r>
              <a:rPr sz="2400" spc="-10" dirty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800000"/>
                </a:solidFill>
                <a:latin typeface="Arial"/>
                <a:cs typeface="Arial"/>
              </a:rPr>
              <a:t>Universit</a:t>
            </a:r>
            <a:r>
              <a:rPr sz="2400" dirty="0">
                <a:solidFill>
                  <a:srgbClr val="800000"/>
                </a:solidFill>
                <a:latin typeface="Arial"/>
                <a:cs typeface="Arial"/>
              </a:rPr>
              <a:t>y</a:t>
            </a:r>
            <a:r>
              <a:rPr sz="2400" spc="5" dirty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800000"/>
                </a:solidFill>
                <a:latin typeface="Arial"/>
                <a:cs typeface="Arial"/>
              </a:rPr>
              <a:t>i</a:t>
            </a:r>
            <a:r>
              <a:rPr sz="2400" dirty="0">
                <a:solidFill>
                  <a:srgbClr val="800000"/>
                </a:solidFill>
                <a:latin typeface="Arial"/>
                <a:cs typeface="Arial"/>
              </a:rPr>
              <a:t>n </a:t>
            </a:r>
            <a:r>
              <a:rPr sz="2400" spc="-15" dirty="0">
                <a:solidFill>
                  <a:srgbClr val="800000"/>
                </a:solidFill>
                <a:latin typeface="Arial"/>
                <a:cs typeface="Arial"/>
              </a:rPr>
              <a:t>St</a:t>
            </a:r>
            <a:r>
              <a:rPr sz="2400" dirty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800000"/>
                </a:solidFill>
                <a:latin typeface="Arial"/>
                <a:cs typeface="Arial"/>
              </a:rPr>
              <a:t>Loui</a:t>
            </a:r>
            <a:r>
              <a:rPr sz="2400" dirty="0">
                <a:solidFill>
                  <a:srgbClr val="800000"/>
                </a:solidFill>
                <a:latin typeface="Arial"/>
                <a:cs typeface="Arial"/>
              </a:rPr>
              <a:t>s</a:t>
            </a:r>
            <a:r>
              <a:rPr sz="2400" spc="-10" dirty="0">
                <a:solidFill>
                  <a:srgbClr val="800000"/>
                </a:solidFill>
                <a:latin typeface="Arial"/>
                <a:cs typeface="Arial"/>
              </a:rPr>
              <a:t>, </a:t>
            </a:r>
            <a:r>
              <a:rPr sz="2400" dirty="0">
                <a:solidFill>
                  <a:srgbClr val="800000"/>
                </a:solidFill>
                <a:latin typeface="Arial"/>
                <a:cs typeface="Arial"/>
              </a:rPr>
              <a:t>“Writing</a:t>
            </a:r>
            <a:r>
              <a:rPr sz="2400" spc="-5" dirty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800000"/>
                </a:solidFill>
                <a:latin typeface="Arial"/>
                <a:cs typeface="Arial"/>
              </a:rPr>
              <a:t>a</a:t>
            </a:r>
            <a:r>
              <a:rPr sz="2400" spc="-5" dirty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800000"/>
                </a:solidFill>
                <a:latin typeface="Arial"/>
                <a:cs typeface="Arial"/>
              </a:rPr>
              <a:t>Teaching</a:t>
            </a:r>
            <a:r>
              <a:rPr sz="2400" spc="-10" dirty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800000"/>
                </a:solidFill>
                <a:latin typeface="Arial"/>
                <a:cs typeface="Arial"/>
              </a:rPr>
              <a:t>Philosophy</a:t>
            </a:r>
            <a:r>
              <a:rPr sz="2400" spc="-5" dirty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800000"/>
                </a:solidFill>
                <a:latin typeface="Arial"/>
                <a:cs typeface="Arial"/>
              </a:rPr>
              <a:t>Statement”</a:t>
            </a:r>
            <a:endParaRPr sz="2400">
              <a:latin typeface="Arial"/>
              <a:cs typeface="Arial"/>
            </a:endParaRPr>
          </a:p>
          <a:p>
            <a:pPr marL="469900" indent="-228600">
              <a:lnSpc>
                <a:spcPts val="2860"/>
              </a:lnSpc>
              <a:buClr>
                <a:srgbClr val="800000"/>
              </a:buClr>
              <a:buFont typeface="Symbol"/>
              <a:buChar char=""/>
              <a:tabLst>
                <a:tab pos="469900" algn="l"/>
              </a:tabLst>
            </a:pPr>
            <a:r>
              <a:rPr sz="2400" dirty="0">
                <a:solidFill>
                  <a:srgbClr val="800000"/>
                </a:solidFill>
                <a:latin typeface="Arial"/>
                <a:cs typeface="Arial"/>
              </a:rPr>
              <a:t>Teaching</a:t>
            </a:r>
            <a:r>
              <a:rPr sz="2400" spc="-10" dirty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800000"/>
                </a:solidFill>
                <a:latin typeface="Arial"/>
                <a:cs typeface="Arial"/>
              </a:rPr>
              <a:t>Philosophy</a:t>
            </a:r>
            <a:r>
              <a:rPr sz="2400" spc="-5" dirty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800000"/>
                </a:solidFill>
                <a:latin typeface="Arial"/>
                <a:cs typeface="Arial"/>
              </a:rPr>
              <a:t>Template</a:t>
            </a:r>
            <a:endParaRPr sz="2400">
              <a:latin typeface="Arial"/>
              <a:cs typeface="Arial"/>
            </a:endParaRPr>
          </a:p>
          <a:p>
            <a:pPr marL="469900" marR="275590" indent="-228600">
              <a:lnSpc>
                <a:spcPts val="2760"/>
              </a:lnSpc>
              <a:spcBef>
                <a:spcPts val="240"/>
              </a:spcBef>
              <a:buClr>
                <a:srgbClr val="800000"/>
              </a:buClr>
              <a:buFont typeface="Symbol"/>
              <a:buChar char=""/>
              <a:tabLst>
                <a:tab pos="469900" algn="l"/>
              </a:tabLst>
            </a:pPr>
            <a:r>
              <a:rPr sz="2400" dirty="0">
                <a:solidFill>
                  <a:srgbClr val="800000"/>
                </a:solidFill>
                <a:latin typeface="Arial"/>
                <a:cs typeface="Arial"/>
              </a:rPr>
              <a:t>Gabriela</a:t>
            </a:r>
            <a:r>
              <a:rPr sz="2400" spc="-10" dirty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800000"/>
                </a:solidFill>
                <a:latin typeface="Arial"/>
                <a:cs typeface="Arial"/>
              </a:rPr>
              <a:t>Montell,</a:t>
            </a:r>
            <a:r>
              <a:rPr sz="2400" spc="-5" dirty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800000"/>
                </a:solidFill>
                <a:latin typeface="Arial"/>
                <a:cs typeface="Arial"/>
              </a:rPr>
              <a:t>“How</a:t>
            </a:r>
            <a:r>
              <a:rPr sz="2400" spc="-5" dirty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800000"/>
                </a:solidFill>
                <a:latin typeface="Arial"/>
                <a:cs typeface="Arial"/>
              </a:rPr>
              <a:t>to</a:t>
            </a:r>
            <a:r>
              <a:rPr sz="2400" spc="-5" dirty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800000"/>
                </a:solidFill>
                <a:latin typeface="Arial"/>
                <a:cs typeface="Arial"/>
              </a:rPr>
              <a:t>Write</a:t>
            </a:r>
            <a:r>
              <a:rPr sz="2400" spc="-5" dirty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800000"/>
                </a:solidFill>
                <a:latin typeface="Arial"/>
                <a:cs typeface="Arial"/>
              </a:rPr>
              <a:t>a</a:t>
            </a:r>
            <a:r>
              <a:rPr sz="2400" spc="-5" dirty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800000"/>
                </a:solidFill>
                <a:latin typeface="Arial"/>
                <a:cs typeface="Arial"/>
              </a:rPr>
              <a:t>Statement</a:t>
            </a:r>
            <a:r>
              <a:rPr sz="2400" spc="-5" dirty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sz="2400" spc="-20" dirty="0">
                <a:solidFill>
                  <a:srgbClr val="800000"/>
                </a:solidFill>
                <a:latin typeface="Arial"/>
                <a:cs typeface="Arial"/>
              </a:rPr>
              <a:t>o</a:t>
            </a:r>
            <a:r>
              <a:rPr sz="2400" spc="-10" dirty="0">
                <a:solidFill>
                  <a:srgbClr val="800000"/>
                </a:solidFill>
                <a:latin typeface="Arial"/>
                <a:cs typeface="Arial"/>
              </a:rPr>
              <a:t>f</a:t>
            </a:r>
            <a:r>
              <a:rPr sz="2400" dirty="0">
                <a:solidFill>
                  <a:srgbClr val="800000"/>
                </a:solidFill>
                <a:latin typeface="Arial"/>
                <a:cs typeface="Arial"/>
              </a:rPr>
              <a:t> Teaching Philosophy”</a:t>
            </a:r>
            <a:r>
              <a:rPr sz="2400" spc="-5" dirty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sz="2400" i="1" dirty="0">
                <a:solidFill>
                  <a:srgbClr val="800000"/>
                </a:solidFill>
                <a:latin typeface="Arial"/>
                <a:cs typeface="Arial"/>
              </a:rPr>
              <a:t>The</a:t>
            </a:r>
            <a:r>
              <a:rPr sz="2400" i="1" spc="-5" dirty="0">
                <a:solidFill>
                  <a:srgbClr val="800000"/>
                </a:solidFill>
                <a:latin typeface="Arial"/>
                <a:cs typeface="Arial"/>
              </a:rPr>
              <a:t> Chronicl</a:t>
            </a:r>
            <a:r>
              <a:rPr sz="2400" i="1" dirty="0">
                <a:solidFill>
                  <a:srgbClr val="800000"/>
                </a:solidFill>
                <a:latin typeface="Arial"/>
                <a:cs typeface="Arial"/>
              </a:rPr>
              <a:t>e </a:t>
            </a:r>
            <a:r>
              <a:rPr sz="2400" i="1" spc="-20" dirty="0">
                <a:solidFill>
                  <a:srgbClr val="800000"/>
                </a:solidFill>
                <a:latin typeface="Arial"/>
                <a:cs typeface="Arial"/>
              </a:rPr>
              <a:t>o</a:t>
            </a:r>
            <a:r>
              <a:rPr sz="2400" i="1" spc="-10" dirty="0">
                <a:solidFill>
                  <a:srgbClr val="800000"/>
                </a:solidFill>
                <a:latin typeface="Arial"/>
                <a:cs typeface="Arial"/>
              </a:rPr>
              <a:t>f</a:t>
            </a:r>
            <a:r>
              <a:rPr sz="2400" i="1" dirty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sz="2400" i="1" spc="-5" dirty="0">
                <a:solidFill>
                  <a:srgbClr val="800000"/>
                </a:solidFill>
                <a:latin typeface="Arial"/>
                <a:cs typeface="Arial"/>
              </a:rPr>
              <a:t>Highe</a:t>
            </a:r>
            <a:r>
              <a:rPr sz="2400" i="1" dirty="0">
                <a:solidFill>
                  <a:srgbClr val="800000"/>
                </a:solidFill>
                <a:latin typeface="Arial"/>
                <a:cs typeface="Arial"/>
              </a:rPr>
              <a:t>r Education</a:t>
            </a:r>
            <a:endParaRPr sz="2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5A23559-609D-BB48-B497-4C355BB1E2BD}"/>
              </a:ext>
            </a:extLst>
          </p:cNvPr>
          <p:cNvSpPr/>
          <p:nvPr/>
        </p:nvSpPr>
        <p:spPr>
          <a:xfrm>
            <a:off x="457200" y="990600"/>
            <a:ext cx="9144000" cy="634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Section 4 Letters of Recommendation and/or Peer Evaluations of Teaching (4 to 5 one-page letters suggested). </a:t>
            </a:r>
          </a:p>
          <a:p>
            <a:endParaRPr lang="en-US" b="1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Letters should demonstrate the breadth of the nominee’s impact on teaching and learning.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Formal one-page letters of support from former and current VT students should be </a:t>
            </a:r>
            <a:r>
              <a:rPr lang="en-US" sz="2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requested by the nominator 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(as described above, i.e., dept. head, honorifics chair or senior faculty colleague) and </a:t>
            </a:r>
            <a:r>
              <a:rPr lang="en-US" sz="2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kept confidential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The </a:t>
            </a:r>
            <a:r>
              <a:rPr lang="en-US" sz="2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nominee may provide a list of student names 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for the nominator to contact. It should be noted that letters from the nominee's former students (alumni) are particularly impactful.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If the nominee does not have someone to acquire letters on their behalf, they should contact the chair of the ATE.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Other letters can include those from the nominee's colleagues who are directly familiar with the nominee’s teaching or the impact or outcomes of their teaching (including peer evaluations), and/or from anyone qualified to comment on the nominee's extraordinary instructional impact.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A </a:t>
            </a:r>
            <a:r>
              <a:rPr lang="en-US" sz="2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maximum of up to one page of unsolicited transcribed student quotes 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from personal correspondence including Email, a more formal letter or “thank a teacher” note with the nominee may be included, if desired.</a:t>
            </a:r>
            <a:r>
              <a:rPr lang="en-US" sz="20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458558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Picture 69">
            <a:extLst>
              <a:ext uri="{FF2B5EF4-FFF2-40B4-BE49-F238E27FC236}">
                <a16:creationId xmlns:a16="http://schemas.microsoft.com/office/drawing/2014/main" id="{49724028-F1FF-E74C-B068-1F6BB6301E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" y="990600"/>
            <a:ext cx="9353550" cy="6380156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9B116BB-97D3-B643-A36A-FC5EAD91D1CF}"/>
              </a:ext>
            </a:extLst>
          </p:cNvPr>
          <p:cNvSpPr/>
          <p:nvPr/>
        </p:nvSpPr>
        <p:spPr>
          <a:xfrm>
            <a:off x="304800" y="838200"/>
            <a:ext cx="9448800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400"/>
              </a:spcAft>
            </a:pPr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Section 5. Additional Documentation (flexible, keeping within 11 total pages for the dossier).</a:t>
            </a:r>
            <a:r>
              <a:rPr lang="en-US" sz="2400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spc="-5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b="1" spc="5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b="1" spc="-5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 </a:t>
            </a:r>
            <a:r>
              <a:rPr lang="en-US" b="1" spc="-5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 </a:t>
            </a:r>
            <a:r>
              <a:rPr lang="en-US" b="1" spc="-35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US" b="1" spc="5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lang="en-US" b="1" spc="-1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spc="-5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b="1" spc="5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b="1" spc="-1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</a:t>
            </a:r>
            <a:r>
              <a:rPr lang="en-US" b="1" spc="1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spc="-35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US" b="1" spc="5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</a:t>
            </a:r>
            <a:r>
              <a:rPr lang="en-US" b="1" spc="-1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b="1" spc="-5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b="1" spc="-5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US" b="1" spc="5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b="1" spc="-5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</a:t>
            </a:r>
            <a:r>
              <a:rPr lang="en-US" b="1" spc="-4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</a:t>
            </a:r>
            <a:r>
              <a:rPr lang="en-US" b="1" spc="-1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b="1" spc="-3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b="1" spc="-1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b="1" spc="5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lang="en-US" b="1" spc="-25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b="1" spc="-35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US" b="1" spc="-2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US" b="1" spc="-5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b="1" spc="-4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</a:t>
            </a:r>
            <a:r>
              <a:rPr lang="en-US" b="1" spc="-1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b="1" spc="1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spc="-35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US" b="1" spc="5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lang="en-US" b="1" spc="-1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spc="5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b="1" spc="-1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b="1" spc="-5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b="1" spc="-25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en-US" b="1" spc="-1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e!</a:t>
            </a:r>
            <a:endParaRPr lang="en-US" b="1" dirty="0">
              <a:solidFill>
                <a:srgbClr val="FF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spcAft>
                <a:spcPts val="2400"/>
              </a:spcAft>
            </a:pP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Submit evidence to document the nominee's extraordinary teaching successes at Virginia Tech; however, do not include links to external sites. Additional documentation will vary greatly, but may include:</a:t>
            </a:r>
            <a:endParaRPr lang="en-US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SzPts val="1000"/>
              <a:buFont typeface="Symbol" pitchFamily="2" charset="2"/>
              <a:buChar char=""/>
              <a:tabLst>
                <a:tab pos="457200" algn="l"/>
              </a:tabLst>
            </a:pP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details about course design and development and its impact on student learning,</a:t>
            </a:r>
            <a:endParaRPr lang="en-US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SzPts val="1000"/>
              <a:buFont typeface="Symbol" pitchFamily="2" charset="2"/>
              <a:buChar char=""/>
              <a:tabLst>
                <a:tab pos="457200" algn="l"/>
              </a:tabLst>
            </a:pP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curriculum revision and its impact on student learning, retention, numbers, or other metric,</a:t>
            </a:r>
            <a:endParaRPr lang="en-US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SzPts val="1000"/>
              <a:buFont typeface="Symbol" pitchFamily="2" charset="2"/>
              <a:buChar char=""/>
              <a:tabLst>
                <a:tab pos="457200" algn="l"/>
              </a:tabLst>
            </a:pP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pedagogical innovations and their impact on student learning,</a:t>
            </a:r>
            <a:endParaRPr lang="en-US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SzPts val="1000"/>
              <a:buFont typeface="Symbol" pitchFamily="2" charset="2"/>
              <a:buChar char=""/>
              <a:tabLst>
                <a:tab pos="457200" algn="l"/>
              </a:tabLst>
            </a:pP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visual images and innovations used to enhance student learning or provided as evidence of student learning,</a:t>
            </a:r>
            <a:endParaRPr lang="en-US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SzPts val="1000"/>
              <a:buFont typeface="Symbol" pitchFamily="2" charset="2"/>
              <a:buChar char=""/>
              <a:tabLst>
                <a:tab pos="457200" algn="l"/>
              </a:tabLst>
            </a:pP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student mentoring or advising activities,</a:t>
            </a:r>
            <a:endParaRPr lang="en-US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SzPts val="1000"/>
              <a:buFont typeface="Symbol" pitchFamily="2" charset="2"/>
              <a:buChar char=""/>
              <a:tabLst>
                <a:tab pos="457200" algn="l"/>
              </a:tabLst>
            </a:pP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educational publications or presentations authored,</a:t>
            </a:r>
            <a:endParaRPr lang="en-US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SzPts val="1000"/>
              <a:buFont typeface="Symbol" pitchFamily="2" charset="2"/>
              <a:buChar char=""/>
              <a:tabLst>
                <a:tab pos="457200" algn="l"/>
              </a:tabLst>
            </a:pP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teaching and learning workshops presented,</a:t>
            </a:r>
            <a:endParaRPr lang="en-US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SzPts val="1000"/>
              <a:buFont typeface="Symbol" pitchFamily="2" charset="2"/>
              <a:buChar char=""/>
              <a:tabLst>
                <a:tab pos="457200" algn="l"/>
              </a:tabLst>
            </a:pP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educational grants received,</a:t>
            </a:r>
            <a:endParaRPr lang="en-US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SzPts val="1000"/>
              <a:buFont typeface="Symbol" pitchFamily="2" charset="2"/>
              <a:buChar char=""/>
              <a:tabLst>
                <a:tab pos="457200" algn="l"/>
              </a:tabLst>
            </a:pP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educational outreach and service activities, </a:t>
            </a:r>
            <a:endParaRPr lang="en-US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SzPts val="1000"/>
              <a:buFont typeface="Symbol" pitchFamily="2" charset="2"/>
              <a:buChar char=""/>
              <a:tabLst>
                <a:tab pos="457200" algn="l"/>
              </a:tabLst>
            </a:pP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peer evaluation of teaching letters (if not included in Section 4), and</a:t>
            </a:r>
            <a:endParaRPr lang="en-US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SzPts val="1000"/>
              <a:buFont typeface="Symbol" pitchFamily="2" charset="2"/>
              <a:buChar char=""/>
              <a:tabLst>
                <a:tab pos="457200" algn="l"/>
              </a:tabLst>
            </a:pP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any other documentation of effective teaching and learning.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SzPts val="1000"/>
              <a:buFont typeface="Symbol" pitchFamily="2" charset="2"/>
              <a:buChar char=""/>
              <a:tabLst>
                <a:tab pos="457200" algn="l"/>
              </a:tabLst>
            </a:pPr>
            <a:endParaRPr lang="en-US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Unsolicited student quotes or additional solicited student letters of recommendation should not be included in this section.</a:t>
            </a:r>
            <a:endParaRPr lang="en-US" dirty="0">
              <a:solidFill>
                <a:srgbClr val="FF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046336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048F775-5903-F44F-9007-CCABD9CB6711}"/>
              </a:ext>
            </a:extLst>
          </p:cNvPr>
          <p:cNvSpPr/>
          <p:nvPr/>
        </p:nvSpPr>
        <p:spPr>
          <a:xfrm>
            <a:off x="381000" y="908983"/>
            <a:ext cx="914400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Required appendix of additional supporting documentation:</a:t>
            </a:r>
          </a:p>
          <a:p>
            <a:endParaRPr lang="en-US" sz="16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2400"/>
              </a:spcAft>
              <a:buFont typeface="Symbol" pitchFamily="2" charset="2"/>
              <a:buChar char=""/>
            </a:pPr>
            <a:r>
              <a:rPr lang="en-US" sz="2000" b="1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Student Perception of Teaching (SPOT) scores table </a:t>
            </a:r>
            <a:r>
              <a:rPr lang="en-US" sz="20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all electronic SPOT scores since 2011 (Wine Award), the past seven years (Alumni Award), or the past seven years or less depending on time of service (</a:t>
            </a:r>
            <a:r>
              <a:rPr lang="en-US" sz="2000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Sporn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Award)</a:t>
            </a:r>
            <a:r>
              <a:rPr lang="en-US" sz="20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R="0" lvl="0">
              <a:spcBef>
                <a:spcPts val="0"/>
              </a:spcBef>
              <a:spcAft>
                <a:spcPts val="2400"/>
              </a:spcAft>
            </a:pP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Use the linked template to organize scores for students’ perceptions of your teaching as reported on the university’s electronic SPOT form.</a:t>
            </a:r>
          </a:p>
          <a:p>
            <a:pPr marR="0" lvl="0">
              <a:spcBef>
                <a:spcPts val="0"/>
              </a:spcBef>
              <a:spcAft>
                <a:spcPts val="2400"/>
              </a:spcAft>
            </a:pP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We recommend grouping like classes together in chronological order. Indicate the departmental average SPOT scores exactly as reported on the university’s electronic SPOT form.</a:t>
            </a:r>
          </a:p>
          <a:p>
            <a:pPr marR="0" lvl="0">
              <a:spcBef>
                <a:spcPts val="0"/>
              </a:spcBef>
              <a:spcAft>
                <a:spcPts val="2400"/>
              </a:spcAft>
            </a:pP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Reduced teaching loads (sabbaticals, buy-outs, etc.) should be clearly indicated and explained through footnotes.</a:t>
            </a:r>
          </a:p>
          <a:p>
            <a:pPr marR="0" lvl="0">
              <a:spcBef>
                <a:spcPts val="0"/>
              </a:spcBef>
              <a:spcAft>
                <a:spcPts val="2400"/>
              </a:spcAft>
            </a:pP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Any classes not evaluated also should be noted in the table (e.g., due to the impacts of COVID)</a:t>
            </a:r>
          </a:p>
          <a:p>
            <a:pPr marR="0" lvl="0">
              <a:spcBef>
                <a:spcPts val="0"/>
              </a:spcBef>
              <a:spcAft>
                <a:spcPts val="2400"/>
              </a:spcAft>
            </a:pPr>
            <a:r>
              <a:rPr lang="en-US" sz="2000" b="1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Instructors may locate their electronic SPOT forms in Canvas by going to their personal “Account” then “Files” then “Eval Reports”.</a:t>
            </a:r>
            <a:endParaRPr lang="en-US" sz="2000" dirty="0">
              <a:solidFill>
                <a:srgbClr val="FF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48297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3520998" y="2514600"/>
            <a:ext cx="3295015" cy="52133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130"/>
              </a:lnSpc>
            </a:pPr>
            <a:r>
              <a:rPr sz="1800" spc="-15" dirty="0">
                <a:latin typeface="Arial"/>
                <a:cs typeface="Arial"/>
              </a:rPr>
              <a:t>SPOT</a:t>
            </a:r>
            <a:r>
              <a:rPr sz="1800" spc="-35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scores</a:t>
            </a:r>
            <a:r>
              <a:rPr sz="1800" spc="-5" dirty="0">
                <a:latin typeface="Arial"/>
                <a:cs typeface="Arial"/>
              </a:rPr>
              <a:t> post-20</a:t>
            </a:r>
            <a:r>
              <a:rPr sz="1800" spc="-135" dirty="0">
                <a:latin typeface="Arial"/>
                <a:cs typeface="Arial"/>
              </a:rPr>
              <a:t>1</a:t>
            </a:r>
            <a:r>
              <a:rPr sz="1800" dirty="0">
                <a:latin typeface="Arial"/>
                <a:cs typeface="Arial"/>
              </a:rPr>
              <a:t>1</a:t>
            </a:r>
            <a:r>
              <a:rPr sz="1800" spc="-5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revision</a:t>
            </a:r>
          </a:p>
          <a:p>
            <a:pPr marL="1219200">
              <a:lnSpc>
                <a:spcPts val="2130"/>
              </a:lnSpc>
            </a:pPr>
            <a:r>
              <a:rPr sz="1800" spc="-5" dirty="0">
                <a:latin typeface="Arial"/>
                <a:cs typeface="Arial"/>
              </a:rPr>
              <a:t>6.</a:t>
            </a:r>
            <a:r>
              <a:rPr sz="1800" dirty="0">
                <a:latin typeface="Arial"/>
                <a:cs typeface="Arial"/>
              </a:rPr>
              <a:t>0 scale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1718500" y="3821008"/>
            <a:ext cx="6757670" cy="228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dirty="0">
                <a:latin typeface="Arial"/>
                <a:cs typeface="Arial"/>
              </a:rPr>
              <a:t>Reduced Teaching Load 2004/05. Pre-tenure Research Leave spring 2009</a:t>
            </a:r>
            <a:endParaRPr sz="1600">
              <a:latin typeface="Arial"/>
              <a:cs typeface="Arial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056" y="3107484"/>
            <a:ext cx="9486900" cy="1838819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0420C6A4-FB4B-A648-A801-7FD16244B674}"/>
              </a:ext>
            </a:extLst>
          </p:cNvPr>
          <p:cNvSpPr/>
          <p:nvPr/>
        </p:nvSpPr>
        <p:spPr>
          <a:xfrm>
            <a:off x="304800" y="5379184"/>
            <a:ext cx="94869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>
              <a:spcBef>
                <a:spcPts val="0"/>
              </a:spcBef>
              <a:spcAft>
                <a:spcPts val="2400"/>
              </a:spcAft>
              <a:buFont typeface="Symbol" pitchFamily="2" charset="2"/>
              <a:buChar char=""/>
            </a:pP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Attach a </a:t>
            </a:r>
            <a:r>
              <a:rPr lang="en-US" sz="2000" b="1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complete PDF file of one electronic SPOT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including all student comments for one course taught at Virginia Tech within the past three years.</a:t>
            </a:r>
            <a:endParaRPr lang="en-US" sz="20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228600" marR="0">
              <a:spcBef>
                <a:spcPts val="0"/>
              </a:spcBef>
              <a:spcAft>
                <a:spcPts val="2400"/>
              </a:spcAft>
            </a:pPr>
            <a:r>
              <a:rPr lang="en-US" sz="2000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 number of pages of this appendix section will vary, and it will not count as part of the 11 pages.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29FCF30-6F28-C341-9555-1E8C9E835261}"/>
              </a:ext>
            </a:extLst>
          </p:cNvPr>
          <p:cNvSpPr/>
          <p:nvPr/>
        </p:nvSpPr>
        <p:spPr>
          <a:xfrm>
            <a:off x="415728" y="938537"/>
            <a:ext cx="92269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Required appendix of additional supporting documentation (continued):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FB112B7-38AB-124A-8FA2-055C30A551B7}"/>
              </a:ext>
            </a:extLst>
          </p:cNvPr>
          <p:cNvSpPr/>
          <p:nvPr/>
        </p:nvSpPr>
        <p:spPr>
          <a:xfrm>
            <a:off x="491413" y="1936262"/>
            <a:ext cx="6324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>
              <a:spcBef>
                <a:spcPts val="0"/>
              </a:spcBef>
              <a:spcAft>
                <a:spcPts val="2400"/>
              </a:spcAft>
            </a:pP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Excel form is available for download on ATE site </a:t>
            </a:r>
          </a:p>
        </p:txBody>
      </p:sp>
    </p:spTree>
    <p:extLst>
      <p:ext uri="{BB962C8B-B14F-4D97-AF65-F5344CB8AC3E}">
        <p14:creationId xmlns:p14="http://schemas.microsoft.com/office/powerpoint/2010/main" val="19618972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94062" y="1028564"/>
            <a:ext cx="7768938" cy="3489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ts val="2855"/>
              </a:lnSpc>
            </a:pPr>
            <a:r>
              <a:rPr sz="2400" b="1" spc="-105" dirty="0">
                <a:solidFill>
                  <a:srgbClr val="491003"/>
                </a:solidFill>
                <a:latin typeface="Arial"/>
                <a:cs typeface="Arial"/>
              </a:rPr>
              <a:t>20</a:t>
            </a:r>
            <a:r>
              <a:rPr lang="en-US" sz="2400" b="1" spc="-105" dirty="0">
                <a:solidFill>
                  <a:srgbClr val="491003"/>
                </a:solidFill>
                <a:latin typeface="Arial"/>
                <a:cs typeface="Arial"/>
              </a:rPr>
              <a:t>20</a:t>
            </a:r>
            <a:r>
              <a:rPr sz="2400" b="1" spc="-105" dirty="0">
                <a:solidFill>
                  <a:srgbClr val="491003"/>
                </a:solidFill>
                <a:latin typeface="Arial"/>
                <a:cs typeface="Arial"/>
              </a:rPr>
              <a:t>-20</a:t>
            </a:r>
            <a:r>
              <a:rPr lang="en-US" sz="2400" b="1" spc="-105" dirty="0">
                <a:solidFill>
                  <a:srgbClr val="491003"/>
                </a:solidFill>
                <a:latin typeface="Arial"/>
                <a:cs typeface="Arial"/>
              </a:rPr>
              <a:t>21</a:t>
            </a:r>
            <a:r>
              <a:rPr sz="2400" b="1" spc="-285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400" b="1" spc="-120" dirty="0">
                <a:solidFill>
                  <a:srgbClr val="491003"/>
                </a:solidFill>
                <a:latin typeface="Arial"/>
                <a:cs typeface="Arial"/>
              </a:rPr>
              <a:t>Alumn</a:t>
            </a:r>
            <a:r>
              <a:rPr sz="2400" b="1" spc="-10" dirty="0">
                <a:solidFill>
                  <a:srgbClr val="491003"/>
                </a:solidFill>
                <a:latin typeface="Arial"/>
                <a:cs typeface="Arial"/>
              </a:rPr>
              <a:t>i</a:t>
            </a:r>
            <a:r>
              <a:rPr sz="2400" b="1" spc="-195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400" b="1" spc="-295" dirty="0">
                <a:solidFill>
                  <a:srgbClr val="491003"/>
                </a:solidFill>
                <a:latin typeface="Arial"/>
                <a:cs typeface="Arial"/>
              </a:rPr>
              <a:t>T</a:t>
            </a:r>
            <a:r>
              <a:rPr sz="2400" b="1" spc="-120" dirty="0">
                <a:solidFill>
                  <a:srgbClr val="491003"/>
                </a:solidFill>
                <a:latin typeface="Arial"/>
                <a:cs typeface="Arial"/>
              </a:rPr>
              <a:t>eachin</a:t>
            </a:r>
            <a:r>
              <a:rPr sz="2400" b="1" spc="-15" dirty="0">
                <a:solidFill>
                  <a:srgbClr val="491003"/>
                </a:solidFill>
                <a:latin typeface="Arial"/>
                <a:cs typeface="Arial"/>
              </a:rPr>
              <a:t>g</a:t>
            </a:r>
            <a:r>
              <a:rPr sz="2400" b="1" spc="-285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sz="2400" b="1" spc="-145" dirty="0">
                <a:solidFill>
                  <a:srgbClr val="491003"/>
                </a:solidFill>
                <a:latin typeface="Arial"/>
                <a:cs typeface="Arial"/>
              </a:rPr>
              <a:t>A</a:t>
            </a:r>
            <a:r>
              <a:rPr sz="2400" b="1" spc="-114" dirty="0">
                <a:solidFill>
                  <a:srgbClr val="491003"/>
                </a:solidFill>
                <a:latin typeface="Arial"/>
                <a:cs typeface="Arial"/>
              </a:rPr>
              <a:t>war</a:t>
            </a:r>
            <a:r>
              <a:rPr sz="2400" b="1" spc="-15" dirty="0">
                <a:solidFill>
                  <a:srgbClr val="491003"/>
                </a:solidFill>
                <a:latin typeface="Arial"/>
                <a:cs typeface="Arial"/>
              </a:rPr>
              <a:t>d</a:t>
            </a:r>
            <a:r>
              <a:rPr sz="2400" b="1" spc="-204" dirty="0">
                <a:solidFill>
                  <a:srgbClr val="491003"/>
                </a:solidFill>
                <a:latin typeface="Arial"/>
                <a:cs typeface="Arial"/>
              </a:rPr>
              <a:t> </a:t>
            </a:r>
            <a:r>
              <a:rPr lang="en-US" sz="2400" b="1" spc="-204" dirty="0">
                <a:solidFill>
                  <a:srgbClr val="491003"/>
                </a:solidFill>
                <a:latin typeface="Arial"/>
                <a:cs typeface="Arial"/>
              </a:rPr>
              <a:t> Excellence </a:t>
            </a:r>
            <a:r>
              <a:rPr sz="2400" b="1" spc="-120" dirty="0">
                <a:solidFill>
                  <a:srgbClr val="491003"/>
                </a:solidFill>
                <a:latin typeface="Arial"/>
                <a:cs typeface="Arial"/>
              </a:rPr>
              <a:t>Rubric</a:t>
            </a:r>
            <a:endParaRPr sz="2400" dirty="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3674598" y="2358796"/>
            <a:ext cx="5494655" cy="106045"/>
          </a:xfrm>
          <a:custGeom>
            <a:avLst/>
            <a:gdLst/>
            <a:ahLst/>
            <a:cxnLst/>
            <a:rect l="l" t="t" r="r" b="b"/>
            <a:pathLst>
              <a:path w="5494655" h="106044">
                <a:moveTo>
                  <a:pt x="0" y="0"/>
                </a:moveTo>
                <a:lnTo>
                  <a:pt x="5494324" y="0"/>
                </a:lnTo>
                <a:lnTo>
                  <a:pt x="5494324" y="105562"/>
                </a:lnTo>
                <a:lnTo>
                  <a:pt x="0" y="105562"/>
                </a:lnTo>
                <a:lnTo>
                  <a:pt x="0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674598" y="2464355"/>
            <a:ext cx="5494655" cy="106045"/>
          </a:xfrm>
          <a:custGeom>
            <a:avLst/>
            <a:gdLst/>
            <a:ahLst/>
            <a:cxnLst/>
            <a:rect l="l" t="t" r="r" b="b"/>
            <a:pathLst>
              <a:path w="5494655" h="106044">
                <a:moveTo>
                  <a:pt x="0" y="0"/>
                </a:moveTo>
                <a:lnTo>
                  <a:pt x="5494324" y="0"/>
                </a:lnTo>
                <a:lnTo>
                  <a:pt x="5494324" y="105562"/>
                </a:lnTo>
                <a:lnTo>
                  <a:pt x="0" y="105562"/>
                </a:lnTo>
                <a:lnTo>
                  <a:pt x="0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674598" y="2569914"/>
            <a:ext cx="5494655" cy="106045"/>
          </a:xfrm>
          <a:custGeom>
            <a:avLst/>
            <a:gdLst/>
            <a:ahLst/>
            <a:cxnLst/>
            <a:rect l="l" t="t" r="r" b="b"/>
            <a:pathLst>
              <a:path w="5494655" h="106044">
                <a:moveTo>
                  <a:pt x="0" y="0"/>
                </a:moveTo>
                <a:lnTo>
                  <a:pt x="5494324" y="0"/>
                </a:lnTo>
                <a:lnTo>
                  <a:pt x="5494324" y="105562"/>
                </a:lnTo>
                <a:lnTo>
                  <a:pt x="0" y="105562"/>
                </a:lnTo>
                <a:lnTo>
                  <a:pt x="0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674598" y="2675473"/>
            <a:ext cx="5494655" cy="108585"/>
          </a:xfrm>
          <a:custGeom>
            <a:avLst/>
            <a:gdLst/>
            <a:ahLst/>
            <a:cxnLst/>
            <a:rect l="l" t="t" r="r" b="b"/>
            <a:pathLst>
              <a:path w="5494655" h="108585">
                <a:moveTo>
                  <a:pt x="0" y="0"/>
                </a:moveTo>
                <a:lnTo>
                  <a:pt x="5494324" y="0"/>
                </a:lnTo>
                <a:lnTo>
                  <a:pt x="5494324" y="108013"/>
                </a:lnTo>
                <a:lnTo>
                  <a:pt x="0" y="108013"/>
                </a:lnTo>
                <a:lnTo>
                  <a:pt x="0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674598" y="2783488"/>
            <a:ext cx="5494655" cy="106045"/>
          </a:xfrm>
          <a:custGeom>
            <a:avLst/>
            <a:gdLst/>
            <a:ahLst/>
            <a:cxnLst/>
            <a:rect l="l" t="t" r="r" b="b"/>
            <a:pathLst>
              <a:path w="5494655" h="106044">
                <a:moveTo>
                  <a:pt x="0" y="0"/>
                </a:moveTo>
                <a:lnTo>
                  <a:pt x="5494324" y="0"/>
                </a:lnTo>
                <a:lnTo>
                  <a:pt x="5494324" y="105562"/>
                </a:lnTo>
                <a:lnTo>
                  <a:pt x="0" y="105562"/>
                </a:lnTo>
                <a:lnTo>
                  <a:pt x="0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674598" y="2889046"/>
            <a:ext cx="5494655" cy="106045"/>
          </a:xfrm>
          <a:custGeom>
            <a:avLst/>
            <a:gdLst/>
            <a:ahLst/>
            <a:cxnLst/>
            <a:rect l="l" t="t" r="r" b="b"/>
            <a:pathLst>
              <a:path w="5494655" h="106044">
                <a:moveTo>
                  <a:pt x="0" y="0"/>
                </a:moveTo>
                <a:lnTo>
                  <a:pt x="5494324" y="0"/>
                </a:lnTo>
                <a:lnTo>
                  <a:pt x="5494324" y="105562"/>
                </a:lnTo>
                <a:lnTo>
                  <a:pt x="0" y="105562"/>
                </a:lnTo>
                <a:lnTo>
                  <a:pt x="0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674598" y="3475759"/>
            <a:ext cx="5494655" cy="106045"/>
          </a:xfrm>
          <a:custGeom>
            <a:avLst/>
            <a:gdLst/>
            <a:ahLst/>
            <a:cxnLst/>
            <a:rect l="l" t="t" r="r" b="b"/>
            <a:pathLst>
              <a:path w="5494655" h="106045">
                <a:moveTo>
                  <a:pt x="0" y="0"/>
                </a:moveTo>
                <a:lnTo>
                  <a:pt x="5494324" y="0"/>
                </a:lnTo>
                <a:lnTo>
                  <a:pt x="5494324" y="105562"/>
                </a:lnTo>
                <a:lnTo>
                  <a:pt x="0" y="105562"/>
                </a:lnTo>
                <a:lnTo>
                  <a:pt x="0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3674598" y="3581320"/>
            <a:ext cx="5494655" cy="106045"/>
          </a:xfrm>
          <a:custGeom>
            <a:avLst/>
            <a:gdLst/>
            <a:ahLst/>
            <a:cxnLst/>
            <a:rect l="l" t="t" r="r" b="b"/>
            <a:pathLst>
              <a:path w="5494655" h="106045">
                <a:moveTo>
                  <a:pt x="0" y="0"/>
                </a:moveTo>
                <a:lnTo>
                  <a:pt x="5494324" y="0"/>
                </a:lnTo>
                <a:lnTo>
                  <a:pt x="5494324" y="105562"/>
                </a:lnTo>
                <a:lnTo>
                  <a:pt x="0" y="105562"/>
                </a:lnTo>
                <a:lnTo>
                  <a:pt x="0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674598" y="3686879"/>
            <a:ext cx="5494655" cy="106045"/>
          </a:xfrm>
          <a:custGeom>
            <a:avLst/>
            <a:gdLst/>
            <a:ahLst/>
            <a:cxnLst/>
            <a:rect l="l" t="t" r="r" b="b"/>
            <a:pathLst>
              <a:path w="5494655" h="106045">
                <a:moveTo>
                  <a:pt x="0" y="0"/>
                </a:moveTo>
                <a:lnTo>
                  <a:pt x="5494324" y="0"/>
                </a:lnTo>
                <a:lnTo>
                  <a:pt x="5494324" y="105562"/>
                </a:lnTo>
                <a:lnTo>
                  <a:pt x="0" y="105562"/>
                </a:lnTo>
                <a:lnTo>
                  <a:pt x="0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3674598" y="3792438"/>
            <a:ext cx="5494655" cy="106045"/>
          </a:xfrm>
          <a:custGeom>
            <a:avLst/>
            <a:gdLst/>
            <a:ahLst/>
            <a:cxnLst/>
            <a:rect l="l" t="t" r="r" b="b"/>
            <a:pathLst>
              <a:path w="5494655" h="106045">
                <a:moveTo>
                  <a:pt x="0" y="0"/>
                </a:moveTo>
                <a:lnTo>
                  <a:pt x="5494324" y="0"/>
                </a:lnTo>
                <a:lnTo>
                  <a:pt x="5494324" y="105562"/>
                </a:lnTo>
                <a:lnTo>
                  <a:pt x="0" y="105562"/>
                </a:lnTo>
                <a:lnTo>
                  <a:pt x="0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674598" y="3897998"/>
            <a:ext cx="5494655" cy="106045"/>
          </a:xfrm>
          <a:custGeom>
            <a:avLst/>
            <a:gdLst/>
            <a:ahLst/>
            <a:cxnLst/>
            <a:rect l="l" t="t" r="r" b="b"/>
            <a:pathLst>
              <a:path w="5494655" h="106045">
                <a:moveTo>
                  <a:pt x="0" y="0"/>
                </a:moveTo>
                <a:lnTo>
                  <a:pt x="5494324" y="0"/>
                </a:lnTo>
                <a:lnTo>
                  <a:pt x="5494324" y="105562"/>
                </a:lnTo>
                <a:lnTo>
                  <a:pt x="0" y="105562"/>
                </a:lnTo>
                <a:lnTo>
                  <a:pt x="0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3674598" y="4673736"/>
            <a:ext cx="5494655" cy="106045"/>
          </a:xfrm>
          <a:custGeom>
            <a:avLst/>
            <a:gdLst/>
            <a:ahLst/>
            <a:cxnLst/>
            <a:rect l="l" t="t" r="r" b="b"/>
            <a:pathLst>
              <a:path w="5494655" h="106045">
                <a:moveTo>
                  <a:pt x="0" y="0"/>
                </a:moveTo>
                <a:lnTo>
                  <a:pt x="5494324" y="0"/>
                </a:lnTo>
                <a:lnTo>
                  <a:pt x="5494324" y="105562"/>
                </a:lnTo>
                <a:lnTo>
                  <a:pt x="0" y="105562"/>
                </a:lnTo>
                <a:lnTo>
                  <a:pt x="0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674598" y="4779294"/>
            <a:ext cx="5494655" cy="106045"/>
          </a:xfrm>
          <a:custGeom>
            <a:avLst/>
            <a:gdLst/>
            <a:ahLst/>
            <a:cxnLst/>
            <a:rect l="l" t="t" r="r" b="b"/>
            <a:pathLst>
              <a:path w="5494655" h="106045">
                <a:moveTo>
                  <a:pt x="0" y="0"/>
                </a:moveTo>
                <a:lnTo>
                  <a:pt x="5494324" y="0"/>
                </a:lnTo>
                <a:lnTo>
                  <a:pt x="5494324" y="105562"/>
                </a:lnTo>
                <a:lnTo>
                  <a:pt x="0" y="105562"/>
                </a:lnTo>
                <a:lnTo>
                  <a:pt x="0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674598" y="4884854"/>
            <a:ext cx="5494655" cy="106045"/>
          </a:xfrm>
          <a:custGeom>
            <a:avLst/>
            <a:gdLst/>
            <a:ahLst/>
            <a:cxnLst/>
            <a:rect l="l" t="t" r="r" b="b"/>
            <a:pathLst>
              <a:path w="5494655" h="106045">
                <a:moveTo>
                  <a:pt x="0" y="0"/>
                </a:moveTo>
                <a:lnTo>
                  <a:pt x="5494324" y="0"/>
                </a:lnTo>
                <a:lnTo>
                  <a:pt x="5494324" y="105562"/>
                </a:lnTo>
                <a:lnTo>
                  <a:pt x="0" y="105562"/>
                </a:lnTo>
                <a:lnTo>
                  <a:pt x="0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674598" y="4990412"/>
            <a:ext cx="5494655" cy="106045"/>
          </a:xfrm>
          <a:custGeom>
            <a:avLst/>
            <a:gdLst/>
            <a:ahLst/>
            <a:cxnLst/>
            <a:rect l="l" t="t" r="r" b="b"/>
            <a:pathLst>
              <a:path w="5494655" h="106045">
                <a:moveTo>
                  <a:pt x="0" y="0"/>
                </a:moveTo>
                <a:lnTo>
                  <a:pt x="5494324" y="0"/>
                </a:lnTo>
                <a:lnTo>
                  <a:pt x="5494324" y="105562"/>
                </a:lnTo>
                <a:lnTo>
                  <a:pt x="0" y="105562"/>
                </a:lnTo>
                <a:lnTo>
                  <a:pt x="0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3674598" y="5095972"/>
            <a:ext cx="5494655" cy="106045"/>
          </a:xfrm>
          <a:custGeom>
            <a:avLst/>
            <a:gdLst/>
            <a:ahLst/>
            <a:cxnLst/>
            <a:rect l="l" t="t" r="r" b="b"/>
            <a:pathLst>
              <a:path w="5494655" h="106045">
                <a:moveTo>
                  <a:pt x="0" y="0"/>
                </a:moveTo>
                <a:lnTo>
                  <a:pt x="5494324" y="0"/>
                </a:lnTo>
                <a:lnTo>
                  <a:pt x="5494324" y="105562"/>
                </a:lnTo>
                <a:lnTo>
                  <a:pt x="0" y="105562"/>
                </a:lnTo>
                <a:lnTo>
                  <a:pt x="0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3674598" y="5658137"/>
            <a:ext cx="5494655" cy="106045"/>
          </a:xfrm>
          <a:custGeom>
            <a:avLst/>
            <a:gdLst/>
            <a:ahLst/>
            <a:cxnLst/>
            <a:rect l="l" t="t" r="r" b="b"/>
            <a:pathLst>
              <a:path w="5494655" h="106045">
                <a:moveTo>
                  <a:pt x="0" y="0"/>
                </a:moveTo>
                <a:lnTo>
                  <a:pt x="5494324" y="0"/>
                </a:lnTo>
                <a:lnTo>
                  <a:pt x="5494324" y="105562"/>
                </a:lnTo>
                <a:lnTo>
                  <a:pt x="0" y="105562"/>
                </a:lnTo>
                <a:lnTo>
                  <a:pt x="0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3674598" y="5763697"/>
            <a:ext cx="5494655" cy="106045"/>
          </a:xfrm>
          <a:custGeom>
            <a:avLst/>
            <a:gdLst/>
            <a:ahLst/>
            <a:cxnLst/>
            <a:rect l="l" t="t" r="r" b="b"/>
            <a:pathLst>
              <a:path w="5494655" h="106045">
                <a:moveTo>
                  <a:pt x="0" y="0"/>
                </a:moveTo>
                <a:lnTo>
                  <a:pt x="5494324" y="0"/>
                </a:lnTo>
                <a:lnTo>
                  <a:pt x="5494324" y="105562"/>
                </a:lnTo>
                <a:lnTo>
                  <a:pt x="0" y="105562"/>
                </a:lnTo>
                <a:lnTo>
                  <a:pt x="0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3674598" y="5869255"/>
            <a:ext cx="5494655" cy="106045"/>
          </a:xfrm>
          <a:custGeom>
            <a:avLst/>
            <a:gdLst/>
            <a:ahLst/>
            <a:cxnLst/>
            <a:rect l="l" t="t" r="r" b="b"/>
            <a:pathLst>
              <a:path w="5494655" h="106045">
                <a:moveTo>
                  <a:pt x="0" y="0"/>
                </a:moveTo>
                <a:lnTo>
                  <a:pt x="5494324" y="0"/>
                </a:lnTo>
                <a:lnTo>
                  <a:pt x="5494324" y="105562"/>
                </a:lnTo>
                <a:lnTo>
                  <a:pt x="0" y="105562"/>
                </a:lnTo>
                <a:lnTo>
                  <a:pt x="0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3674598" y="5974815"/>
            <a:ext cx="5494655" cy="108585"/>
          </a:xfrm>
          <a:custGeom>
            <a:avLst/>
            <a:gdLst/>
            <a:ahLst/>
            <a:cxnLst/>
            <a:rect l="l" t="t" r="r" b="b"/>
            <a:pathLst>
              <a:path w="5494655" h="108585">
                <a:moveTo>
                  <a:pt x="0" y="0"/>
                </a:moveTo>
                <a:lnTo>
                  <a:pt x="5494324" y="0"/>
                </a:lnTo>
                <a:lnTo>
                  <a:pt x="5494324" y="108013"/>
                </a:lnTo>
                <a:lnTo>
                  <a:pt x="0" y="108013"/>
                </a:lnTo>
                <a:lnTo>
                  <a:pt x="0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3674598" y="6082828"/>
            <a:ext cx="5494655" cy="106045"/>
          </a:xfrm>
          <a:custGeom>
            <a:avLst/>
            <a:gdLst/>
            <a:ahLst/>
            <a:cxnLst/>
            <a:rect l="l" t="t" r="r" b="b"/>
            <a:pathLst>
              <a:path w="5494655" h="106045">
                <a:moveTo>
                  <a:pt x="0" y="0"/>
                </a:moveTo>
                <a:lnTo>
                  <a:pt x="5494324" y="0"/>
                </a:lnTo>
                <a:lnTo>
                  <a:pt x="5494324" y="105562"/>
                </a:lnTo>
                <a:lnTo>
                  <a:pt x="0" y="105562"/>
                </a:lnTo>
                <a:lnTo>
                  <a:pt x="0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3674598" y="6188388"/>
            <a:ext cx="5494655" cy="106045"/>
          </a:xfrm>
          <a:custGeom>
            <a:avLst/>
            <a:gdLst/>
            <a:ahLst/>
            <a:cxnLst/>
            <a:rect l="l" t="t" r="r" b="b"/>
            <a:pathLst>
              <a:path w="5494655" h="106045">
                <a:moveTo>
                  <a:pt x="0" y="0"/>
                </a:moveTo>
                <a:lnTo>
                  <a:pt x="5494324" y="0"/>
                </a:lnTo>
                <a:lnTo>
                  <a:pt x="5494324" y="105562"/>
                </a:lnTo>
                <a:lnTo>
                  <a:pt x="0" y="105562"/>
                </a:lnTo>
                <a:lnTo>
                  <a:pt x="0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3674598" y="6293947"/>
            <a:ext cx="5494655" cy="106045"/>
          </a:xfrm>
          <a:custGeom>
            <a:avLst/>
            <a:gdLst/>
            <a:ahLst/>
            <a:cxnLst/>
            <a:rect l="l" t="t" r="r" b="b"/>
            <a:pathLst>
              <a:path w="5494655" h="106045">
                <a:moveTo>
                  <a:pt x="0" y="0"/>
                </a:moveTo>
                <a:lnTo>
                  <a:pt x="5494324" y="0"/>
                </a:lnTo>
                <a:lnTo>
                  <a:pt x="5494324" y="105562"/>
                </a:lnTo>
                <a:lnTo>
                  <a:pt x="0" y="105562"/>
                </a:lnTo>
                <a:lnTo>
                  <a:pt x="0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27" name="object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9925314"/>
              </p:ext>
            </p:extLst>
          </p:nvPr>
        </p:nvGraphicFramePr>
        <p:xfrm>
          <a:off x="723790" y="1767132"/>
          <a:ext cx="8445463" cy="505035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907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11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894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6234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5306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863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40577">
                <a:tc gridSpan="6">
                  <a:txBody>
                    <a:bodyPr/>
                    <a:lstStyle/>
                    <a:p>
                      <a:pPr marL="57150" marR="280670">
                        <a:lnSpc>
                          <a:spcPts val="930"/>
                        </a:lnSpc>
                      </a:pPr>
                      <a:r>
                        <a:rPr sz="800" spc="10" dirty="0">
                          <a:latin typeface="Arial"/>
                          <a:cs typeface="Arial"/>
                        </a:rPr>
                        <a:t>D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i</a:t>
                      </a:r>
                      <a:r>
                        <a:rPr sz="800" spc="5" dirty="0">
                          <a:latin typeface="Arial"/>
                          <a:cs typeface="Arial"/>
                        </a:rPr>
                        <a:t>scuss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/</a:t>
                      </a:r>
                      <a:r>
                        <a:rPr sz="800" spc="5" dirty="0">
                          <a:latin typeface="Arial"/>
                          <a:cs typeface="Arial"/>
                        </a:rPr>
                        <a:t>eva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l</a:t>
                      </a:r>
                      <a:r>
                        <a:rPr sz="800" spc="5" dirty="0">
                          <a:latin typeface="Arial"/>
                          <a:cs typeface="Arial"/>
                        </a:rPr>
                        <a:t>ua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te</a:t>
                      </a:r>
                      <a:r>
                        <a:rPr sz="8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5" dirty="0">
                          <a:latin typeface="Arial"/>
                          <a:cs typeface="Arial"/>
                        </a:rPr>
                        <a:t>doss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i</a:t>
                      </a:r>
                      <a:r>
                        <a:rPr sz="800" spc="5" dirty="0">
                          <a:latin typeface="Arial"/>
                          <a:cs typeface="Arial"/>
                        </a:rPr>
                        <a:t>e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rs</a:t>
                      </a:r>
                      <a:r>
                        <a:rPr sz="8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5" dirty="0">
                          <a:latin typeface="Arial"/>
                          <a:cs typeface="Arial"/>
                        </a:rPr>
                        <a:t>acco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800" spc="5" dirty="0">
                          <a:latin typeface="Arial"/>
                          <a:cs typeface="Arial"/>
                        </a:rPr>
                        <a:t>d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i</a:t>
                      </a:r>
                      <a:r>
                        <a:rPr sz="800" spc="5" dirty="0">
                          <a:latin typeface="Arial"/>
                          <a:cs typeface="Arial"/>
                        </a:rPr>
                        <a:t>n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g</a:t>
                      </a:r>
                      <a:r>
                        <a:rPr sz="8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to</a:t>
                      </a:r>
                      <a:r>
                        <a:rPr sz="8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f</a:t>
                      </a:r>
                      <a:r>
                        <a:rPr sz="800" spc="5" dirty="0">
                          <a:latin typeface="Arial"/>
                          <a:cs typeface="Arial"/>
                        </a:rPr>
                        <a:t>ou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800" spc="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t</a:t>
                      </a:r>
                      <a:r>
                        <a:rPr sz="800" spc="5" dirty="0">
                          <a:latin typeface="Arial"/>
                          <a:cs typeface="Arial"/>
                        </a:rPr>
                        <a:t>each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i</a:t>
                      </a:r>
                      <a:r>
                        <a:rPr sz="800" spc="5" dirty="0">
                          <a:latin typeface="Arial"/>
                          <a:cs typeface="Arial"/>
                        </a:rPr>
                        <a:t>n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g</a:t>
                      </a:r>
                      <a:r>
                        <a:rPr sz="8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5" dirty="0">
                          <a:latin typeface="Arial"/>
                          <a:cs typeface="Arial"/>
                        </a:rPr>
                        <a:t>exce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ll</a:t>
                      </a:r>
                      <a:r>
                        <a:rPr sz="800" spc="5" dirty="0">
                          <a:latin typeface="Arial"/>
                          <a:cs typeface="Arial"/>
                        </a:rPr>
                        <a:t>enc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e</a:t>
                      </a:r>
                      <a:r>
                        <a:rPr sz="8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f</a:t>
                      </a:r>
                      <a:r>
                        <a:rPr sz="800" spc="5" dirty="0">
                          <a:latin typeface="Arial"/>
                          <a:cs typeface="Arial"/>
                        </a:rPr>
                        <a:t>ocu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s</a:t>
                      </a:r>
                      <a:r>
                        <a:rPr sz="8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5" dirty="0">
                          <a:latin typeface="Arial"/>
                          <a:cs typeface="Arial"/>
                        </a:rPr>
                        <a:t>a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800" spc="5" dirty="0">
                          <a:latin typeface="Arial"/>
                          <a:cs typeface="Arial"/>
                        </a:rPr>
                        <a:t>ea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s</a:t>
                      </a:r>
                      <a:r>
                        <a:rPr sz="8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(l</a:t>
                      </a:r>
                      <a:r>
                        <a:rPr sz="800" spc="5" dirty="0">
                          <a:latin typeface="Arial"/>
                          <a:cs typeface="Arial"/>
                        </a:rPr>
                        <a:t>e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ft</a:t>
                      </a:r>
                      <a:r>
                        <a:rPr sz="800" spc="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5" dirty="0">
                          <a:latin typeface="Arial"/>
                          <a:cs typeface="Arial"/>
                        </a:rPr>
                        <a:t>co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l</a:t>
                      </a:r>
                      <a:r>
                        <a:rPr sz="800" spc="5" dirty="0">
                          <a:latin typeface="Arial"/>
                          <a:cs typeface="Arial"/>
                        </a:rPr>
                        <a:t>u</a:t>
                      </a:r>
                      <a:r>
                        <a:rPr sz="800" spc="10" dirty="0">
                          <a:latin typeface="Arial"/>
                          <a:cs typeface="Arial"/>
                        </a:rPr>
                        <a:t>m</a:t>
                      </a:r>
                      <a:r>
                        <a:rPr sz="800" spc="5" dirty="0">
                          <a:latin typeface="Arial"/>
                          <a:cs typeface="Arial"/>
                        </a:rPr>
                        <a:t>n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). </a:t>
                      </a:r>
                      <a:r>
                        <a:rPr sz="800" spc="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10" dirty="0">
                          <a:latin typeface="Arial"/>
                          <a:cs typeface="Arial"/>
                        </a:rPr>
                        <a:t>D</a:t>
                      </a:r>
                      <a:r>
                        <a:rPr sz="800" spc="5" dirty="0">
                          <a:latin typeface="Arial"/>
                          <a:cs typeface="Arial"/>
                        </a:rPr>
                        <a:t>e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t</a:t>
                      </a:r>
                      <a:r>
                        <a:rPr sz="800" spc="5" dirty="0">
                          <a:latin typeface="Arial"/>
                          <a:cs typeface="Arial"/>
                        </a:rPr>
                        <a:t>a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il</a:t>
                      </a:r>
                      <a:r>
                        <a:rPr sz="800" spc="5" dirty="0">
                          <a:latin typeface="Arial"/>
                          <a:cs typeface="Arial"/>
                        </a:rPr>
                        <a:t>e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d</a:t>
                      </a:r>
                      <a:r>
                        <a:rPr sz="8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5" dirty="0">
                          <a:latin typeface="Arial"/>
                          <a:cs typeface="Arial"/>
                        </a:rPr>
                        <a:t>desc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ri</a:t>
                      </a:r>
                      <a:r>
                        <a:rPr sz="800" spc="5" dirty="0">
                          <a:latin typeface="Arial"/>
                          <a:cs typeface="Arial"/>
                        </a:rPr>
                        <a:t>p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ti</a:t>
                      </a:r>
                      <a:r>
                        <a:rPr sz="800" spc="5" dirty="0">
                          <a:latin typeface="Arial"/>
                          <a:cs typeface="Arial"/>
                        </a:rPr>
                        <a:t>on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s</a:t>
                      </a:r>
                      <a:r>
                        <a:rPr sz="8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5" dirty="0">
                          <a:latin typeface="Arial"/>
                          <a:cs typeface="Arial"/>
                        </a:rPr>
                        <a:t>o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f</a:t>
                      </a:r>
                      <a:r>
                        <a:rPr sz="800" spc="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5" dirty="0">
                          <a:latin typeface="Arial"/>
                          <a:cs typeface="Arial"/>
                        </a:rPr>
                        <a:t>eac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h</a:t>
                      </a:r>
                      <a:r>
                        <a:rPr sz="8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5" dirty="0">
                          <a:latin typeface="Arial"/>
                          <a:cs typeface="Arial"/>
                        </a:rPr>
                        <a:t>o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f</a:t>
                      </a:r>
                      <a:r>
                        <a:rPr sz="800" spc="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t</a:t>
                      </a:r>
                      <a:r>
                        <a:rPr sz="800" spc="5" dirty="0">
                          <a:latin typeface="Arial"/>
                          <a:cs typeface="Arial"/>
                        </a:rPr>
                        <a:t>h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e</a:t>
                      </a:r>
                      <a:r>
                        <a:rPr sz="8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f</a:t>
                      </a:r>
                      <a:r>
                        <a:rPr sz="800" spc="5" dirty="0">
                          <a:latin typeface="Arial"/>
                          <a:cs typeface="Arial"/>
                        </a:rPr>
                        <a:t>ou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800" spc="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f</a:t>
                      </a:r>
                      <a:r>
                        <a:rPr sz="800" spc="5" dirty="0">
                          <a:latin typeface="Arial"/>
                          <a:cs typeface="Arial"/>
                        </a:rPr>
                        <a:t>ocu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s</a:t>
                      </a:r>
                      <a:r>
                        <a:rPr sz="8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5" dirty="0">
                          <a:latin typeface="Arial"/>
                          <a:cs typeface="Arial"/>
                        </a:rPr>
                        <a:t>area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s</a:t>
                      </a:r>
                      <a:r>
                        <a:rPr sz="8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5" dirty="0">
                          <a:latin typeface="Arial"/>
                          <a:cs typeface="Arial"/>
                        </a:rPr>
                        <a:t>a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re</a:t>
                      </a:r>
                      <a:r>
                        <a:rPr sz="8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5" dirty="0">
                          <a:latin typeface="Arial"/>
                          <a:cs typeface="Arial"/>
                        </a:rPr>
                        <a:t>sho</a:t>
                      </a:r>
                      <a:r>
                        <a:rPr sz="800" spc="10" dirty="0">
                          <a:latin typeface="Arial"/>
                          <a:cs typeface="Arial"/>
                        </a:rPr>
                        <a:t>w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n</a:t>
                      </a:r>
                      <a:r>
                        <a:rPr sz="8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in</a:t>
                      </a:r>
                      <a:r>
                        <a:rPr sz="8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t</a:t>
                      </a:r>
                      <a:r>
                        <a:rPr sz="800" spc="5" dirty="0">
                          <a:latin typeface="Arial"/>
                          <a:cs typeface="Arial"/>
                        </a:rPr>
                        <a:t>h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e</a:t>
                      </a:r>
                      <a:r>
                        <a:rPr sz="8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5" dirty="0">
                          <a:latin typeface="Arial"/>
                          <a:cs typeface="Arial"/>
                        </a:rPr>
                        <a:t>g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800" spc="5" dirty="0">
                          <a:latin typeface="Arial"/>
                          <a:cs typeface="Arial"/>
                        </a:rPr>
                        <a:t>ay boxe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s</a:t>
                      </a:r>
                      <a:r>
                        <a:rPr sz="8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in</a:t>
                      </a:r>
                      <a:r>
                        <a:rPr sz="8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It</a:t>
                      </a:r>
                      <a:r>
                        <a:rPr sz="800" spc="5" dirty="0">
                          <a:latin typeface="Arial"/>
                          <a:cs typeface="Arial"/>
                        </a:rPr>
                        <a:t>a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li</a:t>
                      </a:r>
                      <a:r>
                        <a:rPr sz="800" spc="5" dirty="0">
                          <a:latin typeface="Arial"/>
                          <a:cs typeface="Arial"/>
                        </a:rPr>
                        <a:t>c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s</a:t>
                      </a:r>
                      <a:r>
                        <a:rPr sz="8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t</a:t>
                      </a:r>
                      <a:r>
                        <a:rPr sz="800" spc="5" dirty="0">
                          <a:latin typeface="Arial"/>
                          <a:cs typeface="Arial"/>
                        </a:rPr>
                        <a:t>ha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t</a:t>
                      </a:r>
                      <a:r>
                        <a:rPr sz="800" spc="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5" dirty="0">
                          <a:latin typeface="Arial"/>
                          <a:cs typeface="Arial"/>
                        </a:rPr>
                        <a:t>spa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n</a:t>
                      </a:r>
                      <a:r>
                        <a:rPr sz="8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t</a:t>
                      </a:r>
                      <a:r>
                        <a:rPr sz="800" spc="5" dirty="0">
                          <a:latin typeface="Arial"/>
                          <a:cs typeface="Arial"/>
                        </a:rPr>
                        <a:t>h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e</a:t>
                      </a:r>
                      <a:r>
                        <a:rPr sz="8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10" dirty="0">
                          <a:latin typeface="Arial"/>
                          <a:cs typeface="Arial"/>
                        </a:rPr>
                        <a:t>m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i</a:t>
                      </a:r>
                      <a:r>
                        <a:rPr sz="800" spc="5" dirty="0">
                          <a:latin typeface="Arial"/>
                          <a:cs typeface="Arial"/>
                        </a:rPr>
                        <a:t>dd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le</a:t>
                      </a:r>
                      <a:r>
                        <a:rPr sz="8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5" dirty="0">
                          <a:latin typeface="Arial"/>
                          <a:cs typeface="Arial"/>
                        </a:rPr>
                        <a:t>co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l</a:t>
                      </a:r>
                      <a:r>
                        <a:rPr sz="800" spc="5" dirty="0">
                          <a:latin typeface="Arial"/>
                          <a:cs typeface="Arial"/>
                        </a:rPr>
                        <a:t>u</a:t>
                      </a:r>
                      <a:r>
                        <a:rPr sz="800" spc="10" dirty="0">
                          <a:latin typeface="Arial"/>
                          <a:cs typeface="Arial"/>
                        </a:rPr>
                        <a:t>m</a:t>
                      </a:r>
                      <a:r>
                        <a:rPr sz="800" spc="5" dirty="0">
                          <a:latin typeface="Arial"/>
                          <a:cs typeface="Arial"/>
                        </a:rPr>
                        <a:t>ns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.</a:t>
                      </a:r>
                    </a:p>
                  </a:txBody>
                  <a:tcPr marL="0" marR="0" marT="0" marB="0">
                    <a:lnL w="6565">
                      <a:solidFill>
                        <a:srgbClr val="000000"/>
                      </a:solidFill>
                      <a:prstDash val="solid"/>
                    </a:lnL>
                    <a:lnR w="6565">
                      <a:solidFill>
                        <a:srgbClr val="000000"/>
                      </a:solidFill>
                      <a:prstDash val="solid"/>
                    </a:lnR>
                    <a:lnT w="6184">
                      <a:solidFill>
                        <a:srgbClr val="000000"/>
                      </a:solidFill>
                      <a:prstDash val="solid"/>
                    </a:lnT>
                    <a:lnB w="6184">
                      <a:solidFill>
                        <a:srgbClr val="000000"/>
                      </a:solidFill>
                      <a:prstDash val="solid"/>
                    </a:lnB>
                    <a:solidFill>
                      <a:srgbClr val="B9F7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7219">
                <a:tc>
                  <a:txBody>
                    <a:bodyPr/>
                    <a:lstStyle/>
                    <a:p>
                      <a:pPr marL="577850" marR="123189" indent="-444500">
                        <a:lnSpc>
                          <a:spcPct val="104700"/>
                        </a:lnSpc>
                      </a:pPr>
                      <a:r>
                        <a:rPr sz="600" b="1" i="1" dirty="0">
                          <a:solidFill>
                            <a:srgbClr val="008000"/>
                          </a:solidFill>
                          <a:latin typeface="Arial"/>
                          <a:cs typeface="Arial"/>
                        </a:rPr>
                        <a:t>Teaching</a:t>
                      </a:r>
                      <a:r>
                        <a:rPr sz="600" b="1" i="1" spc="30" dirty="0">
                          <a:solidFill>
                            <a:srgbClr val="008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b="1" i="1" dirty="0">
                          <a:solidFill>
                            <a:srgbClr val="008000"/>
                          </a:solidFill>
                          <a:latin typeface="Arial"/>
                          <a:cs typeface="Arial"/>
                        </a:rPr>
                        <a:t>excellence</a:t>
                      </a:r>
                      <a:r>
                        <a:rPr sz="600" b="1" i="1" spc="30" dirty="0">
                          <a:solidFill>
                            <a:srgbClr val="008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b="1" i="1" dirty="0">
                          <a:solidFill>
                            <a:srgbClr val="008000"/>
                          </a:solidFill>
                          <a:latin typeface="Arial"/>
                          <a:cs typeface="Arial"/>
                        </a:rPr>
                        <a:t>focus areas</a:t>
                      </a:r>
                      <a:endParaRPr sz="6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565">
                      <a:solidFill>
                        <a:srgbClr val="000000"/>
                      </a:solidFill>
                      <a:prstDash val="solid"/>
                    </a:lnL>
                    <a:lnR w="6565">
                      <a:solidFill>
                        <a:srgbClr val="000000"/>
                      </a:solidFill>
                      <a:prstDash val="solid"/>
                    </a:lnR>
                    <a:lnT w="6184">
                      <a:solidFill>
                        <a:srgbClr val="000000"/>
                      </a:solidFill>
                      <a:prstDash val="solid"/>
                    </a:lnT>
                    <a:lnB w="618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60705" marR="193675" indent="-358140">
                        <a:lnSpc>
                          <a:spcPct val="104700"/>
                        </a:lnSpc>
                      </a:pPr>
                      <a:r>
                        <a:rPr sz="600" b="1" i="1" dirty="0">
                          <a:solidFill>
                            <a:srgbClr val="008000"/>
                          </a:solidFill>
                          <a:latin typeface="Arial"/>
                          <a:cs typeface="Arial"/>
                        </a:rPr>
                        <a:t>Pertinent</a:t>
                      </a:r>
                      <a:r>
                        <a:rPr sz="600" b="1" i="1" spc="25" dirty="0">
                          <a:solidFill>
                            <a:srgbClr val="008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b="1" i="1" dirty="0">
                          <a:solidFill>
                            <a:srgbClr val="008000"/>
                          </a:solidFill>
                          <a:latin typeface="Arial"/>
                          <a:cs typeface="Arial"/>
                        </a:rPr>
                        <a:t>sections</a:t>
                      </a:r>
                      <a:r>
                        <a:rPr sz="600" b="1" i="1" spc="30" dirty="0">
                          <a:solidFill>
                            <a:srgbClr val="008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b="1" i="1" dirty="0">
                          <a:solidFill>
                            <a:srgbClr val="008000"/>
                          </a:solidFill>
                          <a:latin typeface="Arial"/>
                          <a:cs typeface="Arial"/>
                        </a:rPr>
                        <a:t>of</a:t>
                      </a:r>
                      <a:r>
                        <a:rPr sz="600" b="1" i="1" spc="25" dirty="0">
                          <a:solidFill>
                            <a:srgbClr val="008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b="1" i="1" dirty="0">
                          <a:solidFill>
                            <a:srgbClr val="008000"/>
                          </a:solidFill>
                          <a:latin typeface="Arial"/>
                          <a:cs typeface="Arial"/>
                        </a:rPr>
                        <a:t>the dossier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565">
                      <a:solidFill>
                        <a:srgbClr val="000000"/>
                      </a:solidFill>
                      <a:prstDash val="solid"/>
                    </a:lnL>
                    <a:lnR w="6565">
                      <a:solidFill>
                        <a:srgbClr val="000000"/>
                      </a:solidFill>
                      <a:prstDash val="solid"/>
                    </a:lnR>
                    <a:lnT w="6184">
                      <a:solidFill>
                        <a:srgbClr val="000000"/>
                      </a:solidFill>
                      <a:prstDash val="solid"/>
                    </a:lnT>
                    <a:lnB w="618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6230">
                        <a:lnSpc>
                          <a:spcPct val="100000"/>
                        </a:lnSpc>
                      </a:pPr>
                      <a:r>
                        <a:rPr sz="600" b="1" i="1" dirty="0">
                          <a:solidFill>
                            <a:srgbClr val="008000"/>
                          </a:solidFill>
                          <a:latin typeface="Arial"/>
                          <a:cs typeface="Arial"/>
                        </a:rPr>
                        <a:t>Excellent</a:t>
                      </a:r>
                      <a:r>
                        <a:rPr sz="600" b="1" i="1" spc="25" dirty="0">
                          <a:solidFill>
                            <a:srgbClr val="008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b="1" i="1" dirty="0">
                          <a:solidFill>
                            <a:srgbClr val="008000"/>
                          </a:solidFill>
                          <a:latin typeface="Arial"/>
                          <a:cs typeface="Arial"/>
                        </a:rPr>
                        <a:t>Evidence</a:t>
                      </a:r>
                      <a:r>
                        <a:rPr sz="600" b="1" i="1" spc="30" dirty="0">
                          <a:solidFill>
                            <a:srgbClr val="008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b="1" i="1" dirty="0">
                          <a:solidFill>
                            <a:srgbClr val="008000"/>
                          </a:solidFill>
                          <a:latin typeface="Arial"/>
                          <a:cs typeface="Arial"/>
                        </a:rPr>
                        <a:t>–</a:t>
                      </a:r>
                      <a:r>
                        <a:rPr sz="600" b="1" i="1" spc="30" dirty="0">
                          <a:solidFill>
                            <a:srgbClr val="008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b="1" i="1" dirty="0">
                          <a:solidFill>
                            <a:srgbClr val="008000"/>
                          </a:solidFill>
                          <a:latin typeface="Arial"/>
                          <a:cs typeface="Arial"/>
                        </a:rPr>
                        <a:t>3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565">
                      <a:solidFill>
                        <a:srgbClr val="000000"/>
                      </a:solidFill>
                      <a:prstDash val="solid"/>
                    </a:lnL>
                    <a:lnR w="6565">
                      <a:solidFill>
                        <a:srgbClr val="000000"/>
                      </a:solidFill>
                      <a:prstDash val="solid"/>
                    </a:lnR>
                    <a:lnT w="6184">
                      <a:solidFill>
                        <a:srgbClr val="000000"/>
                      </a:solidFill>
                      <a:prstDash val="solid"/>
                    </a:lnT>
                    <a:lnB w="618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22909">
                        <a:lnSpc>
                          <a:spcPct val="100000"/>
                        </a:lnSpc>
                      </a:pPr>
                      <a:r>
                        <a:rPr sz="600" b="1" i="1" dirty="0">
                          <a:solidFill>
                            <a:srgbClr val="008000"/>
                          </a:solidFill>
                          <a:latin typeface="Arial"/>
                          <a:cs typeface="Arial"/>
                        </a:rPr>
                        <a:t>Very</a:t>
                      </a:r>
                      <a:r>
                        <a:rPr sz="600" b="1" i="1" spc="30" dirty="0">
                          <a:solidFill>
                            <a:srgbClr val="008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b="1" i="1" spc="5" dirty="0">
                          <a:solidFill>
                            <a:srgbClr val="008000"/>
                          </a:solidFill>
                          <a:latin typeface="Arial"/>
                          <a:cs typeface="Arial"/>
                        </a:rPr>
                        <a:t>G</a:t>
                      </a:r>
                      <a:r>
                        <a:rPr sz="600" b="1" i="1" dirty="0">
                          <a:solidFill>
                            <a:srgbClr val="008000"/>
                          </a:solidFill>
                          <a:latin typeface="Arial"/>
                          <a:cs typeface="Arial"/>
                        </a:rPr>
                        <a:t>ood</a:t>
                      </a:r>
                      <a:r>
                        <a:rPr sz="600" b="1" i="1" spc="30" dirty="0">
                          <a:solidFill>
                            <a:srgbClr val="008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b="1" i="1" dirty="0">
                          <a:solidFill>
                            <a:srgbClr val="008000"/>
                          </a:solidFill>
                          <a:latin typeface="Arial"/>
                          <a:cs typeface="Arial"/>
                        </a:rPr>
                        <a:t>Evidence</a:t>
                      </a:r>
                      <a:r>
                        <a:rPr sz="600" b="1" i="1" spc="30" dirty="0">
                          <a:solidFill>
                            <a:srgbClr val="008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b="1" i="1" dirty="0">
                          <a:solidFill>
                            <a:srgbClr val="008000"/>
                          </a:solidFill>
                          <a:latin typeface="Arial"/>
                          <a:cs typeface="Arial"/>
                        </a:rPr>
                        <a:t>–</a:t>
                      </a:r>
                      <a:r>
                        <a:rPr sz="600" b="1" i="1" spc="30" dirty="0">
                          <a:solidFill>
                            <a:srgbClr val="008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b="1" i="1" dirty="0">
                          <a:solidFill>
                            <a:srgbClr val="008000"/>
                          </a:solidFill>
                          <a:latin typeface="Arial"/>
                          <a:cs typeface="Arial"/>
                        </a:rPr>
                        <a:t>2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565">
                      <a:solidFill>
                        <a:srgbClr val="000000"/>
                      </a:solidFill>
                      <a:prstDash val="solid"/>
                    </a:lnL>
                    <a:lnR w="6565">
                      <a:solidFill>
                        <a:srgbClr val="000000"/>
                      </a:solidFill>
                      <a:prstDash val="solid"/>
                    </a:lnR>
                    <a:lnT w="6184">
                      <a:solidFill>
                        <a:srgbClr val="000000"/>
                      </a:solidFill>
                      <a:prstDash val="solid"/>
                    </a:lnT>
                    <a:lnB w="618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27355">
                        <a:lnSpc>
                          <a:spcPct val="100000"/>
                        </a:lnSpc>
                      </a:pPr>
                      <a:r>
                        <a:rPr sz="600" b="1" i="1" spc="5" dirty="0">
                          <a:solidFill>
                            <a:srgbClr val="008000"/>
                          </a:solidFill>
                          <a:latin typeface="Arial"/>
                          <a:cs typeface="Arial"/>
                        </a:rPr>
                        <a:t>G</a:t>
                      </a:r>
                      <a:r>
                        <a:rPr sz="600" b="1" i="1" dirty="0">
                          <a:solidFill>
                            <a:srgbClr val="008000"/>
                          </a:solidFill>
                          <a:latin typeface="Arial"/>
                          <a:cs typeface="Arial"/>
                        </a:rPr>
                        <a:t>ood</a:t>
                      </a:r>
                      <a:r>
                        <a:rPr sz="600" b="1" i="1" spc="30" dirty="0">
                          <a:solidFill>
                            <a:srgbClr val="008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b="1" i="1" dirty="0">
                          <a:solidFill>
                            <a:srgbClr val="008000"/>
                          </a:solidFill>
                          <a:latin typeface="Arial"/>
                          <a:cs typeface="Arial"/>
                        </a:rPr>
                        <a:t>Evidence</a:t>
                      </a:r>
                      <a:r>
                        <a:rPr sz="600" b="1" i="1" spc="30" dirty="0">
                          <a:solidFill>
                            <a:srgbClr val="008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b="1" i="1" dirty="0">
                          <a:solidFill>
                            <a:srgbClr val="008000"/>
                          </a:solidFill>
                          <a:latin typeface="Arial"/>
                          <a:cs typeface="Arial"/>
                        </a:rPr>
                        <a:t>–</a:t>
                      </a:r>
                      <a:r>
                        <a:rPr sz="600" b="1" i="1" spc="30" dirty="0">
                          <a:solidFill>
                            <a:srgbClr val="008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b="1" i="1" dirty="0">
                          <a:solidFill>
                            <a:srgbClr val="008000"/>
                          </a:solidFill>
                          <a:latin typeface="Arial"/>
                          <a:cs typeface="Arial"/>
                        </a:rPr>
                        <a:t>1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565">
                      <a:solidFill>
                        <a:srgbClr val="000000"/>
                      </a:solidFill>
                      <a:prstDash val="solid"/>
                    </a:lnL>
                    <a:lnR w="6565">
                      <a:solidFill>
                        <a:srgbClr val="000000"/>
                      </a:solidFill>
                      <a:prstDash val="solid"/>
                    </a:lnR>
                    <a:lnT w="6184">
                      <a:solidFill>
                        <a:srgbClr val="000000"/>
                      </a:solidFill>
                      <a:prstDash val="solid"/>
                    </a:lnT>
                    <a:lnB w="618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785" marR="48895" algn="ctr">
                        <a:lnSpc>
                          <a:spcPct val="102000"/>
                        </a:lnSpc>
                      </a:pPr>
                      <a:r>
                        <a:rPr sz="600" b="1" i="1" spc="5" dirty="0">
                          <a:solidFill>
                            <a:srgbClr val="008000"/>
                          </a:solidFill>
                          <a:latin typeface="Arial"/>
                          <a:cs typeface="Arial"/>
                        </a:rPr>
                        <a:t>No </a:t>
                      </a:r>
                      <a:r>
                        <a:rPr sz="600" b="1" i="1" dirty="0">
                          <a:solidFill>
                            <a:srgbClr val="008000"/>
                          </a:solidFill>
                          <a:latin typeface="Arial"/>
                          <a:cs typeface="Arial"/>
                        </a:rPr>
                        <a:t>Evidence</a:t>
                      </a:r>
                      <a:endParaRPr sz="600">
                        <a:latin typeface="Arial"/>
                        <a:cs typeface="Arial"/>
                      </a:endParaRPr>
                    </a:p>
                    <a:p>
                      <a:pPr marL="635"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600" b="1" i="1" dirty="0">
                          <a:solidFill>
                            <a:srgbClr val="008000"/>
                          </a:solidFill>
                          <a:latin typeface="Arial"/>
                          <a:cs typeface="Arial"/>
                        </a:rPr>
                        <a:t>-</a:t>
                      </a:r>
                      <a:r>
                        <a:rPr sz="600" b="1" i="1" spc="25" dirty="0">
                          <a:solidFill>
                            <a:srgbClr val="008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b="1" i="1" dirty="0">
                          <a:solidFill>
                            <a:srgbClr val="008000"/>
                          </a:solidFill>
                          <a:latin typeface="Arial"/>
                          <a:cs typeface="Arial"/>
                        </a:rPr>
                        <a:t>0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565">
                      <a:solidFill>
                        <a:srgbClr val="000000"/>
                      </a:solidFill>
                      <a:prstDash val="solid"/>
                    </a:lnL>
                    <a:lnR w="6565">
                      <a:solidFill>
                        <a:srgbClr val="000000"/>
                      </a:solidFill>
                      <a:prstDash val="solid"/>
                    </a:lnR>
                    <a:lnT w="6184">
                      <a:solidFill>
                        <a:srgbClr val="000000"/>
                      </a:solidFill>
                      <a:prstDash val="solid"/>
                    </a:lnT>
                    <a:lnB w="6184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0720">
                <a:tc rowSpan="2">
                  <a:txBody>
                    <a:bodyPr/>
                    <a:lstStyle/>
                    <a:p>
                      <a:pPr marL="521334" marR="71755" indent="-439420">
                        <a:lnSpc>
                          <a:spcPct val="102099"/>
                        </a:lnSpc>
                      </a:pPr>
                      <a:r>
                        <a:rPr sz="600" b="1" dirty="0">
                          <a:solidFill>
                            <a:srgbClr val="800000"/>
                          </a:solidFill>
                          <a:latin typeface="Arial"/>
                          <a:cs typeface="Arial"/>
                        </a:rPr>
                        <a:t>Evidence</a:t>
                      </a:r>
                      <a:r>
                        <a:rPr sz="600" b="1" spc="30" dirty="0">
                          <a:solidFill>
                            <a:srgbClr val="80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b="1" dirty="0">
                          <a:solidFill>
                            <a:srgbClr val="800000"/>
                          </a:solidFill>
                          <a:latin typeface="Arial"/>
                          <a:cs typeface="Arial"/>
                        </a:rPr>
                        <a:t>of</a:t>
                      </a:r>
                      <a:r>
                        <a:rPr sz="600" b="1" spc="25" dirty="0">
                          <a:solidFill>
                            <a:srgbClr val="80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b="1" dirty="0">
                          <a:solidFill>
                            <a:srgbClr val="800000"/>
                          </a:solidFill>
                          <a:latin typeface="Arial"/>
                          <a:cs typeface="Arial"/>
                        </a:rPr>
                        <a:t>effective</a:t>
                      </a:r>
                      <a:r>
                        <a:rPr sz="600" b="1" spc="30" dirty="0">
                          <a:solidFill>
                            <a:srgbClr val="80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b="1" dirty="0">
                          <a:solidFill>
                            <a:srgbClr val="800000"/>
                          </a:solidFill>
                          <a:latin typeface="Arial"/>
                          <a:cs typeface="Arial"/>
                        </a:rPr>
                        <a:t>student learning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565">
                      <a:solidFill>
                        <a:srgbClr val="000000"/>
                      </a:solidFill>
                      <a:prstDash val="solid"/>
                    </a:lnL>
                    <a:lnR w="6565">
                      <a:solidFill>
                        <a:srgbClr val="000000"/>
                      </a:solidFill>
                      <a:prstDash val="solid"/>
                    </a:lnR>
                    <a:lnT w="6184">
                      <a:solidFill>
                        <a:srgbClr val="000000"/>
                      </a:solidFill>
                      <a:prstDash val="solid"/>
                    </a:lnT>
                    <a:lnB w="6184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196215" marR="538480" indent="-99060">
                        <a:lnSpc>
                          <a:spcPct val="104700"/>
                        </a:lnSpc>
                        <a:buFont typeface="Symbol"/>
                        <a:buChar char=""/>
                        <a:tabLst>
                          <a:tab pos="196850" algn="l"/>
                        </a:tabLst>
                      </a:pPr>
                      <a:r>
                        <a:rPr sz="600" spc="5" dirty="0">
                          <a:latin typeface="Arial"/>
                          <a:cs typeface="Arial"/>
                        </a:rPr>
                        <a:t>C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ontributions</a:t>
                      </a:r>
                      <a:r>
                        <a:rPr sz="600" spc="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and achieve</a:t>
                      </a:r>
                      <a:r>
                        <a:rPr sz="600" spc="5" dirty="0">
                          <a:latin typeface="Arial"/>
                          <a:cs typeface="Arial"/>
                        </a:rPr>
                        <a:t>m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ents</a:t>
                      </a:r>
                      <a:endParaRPr sz="600">
                        <a:latin typeface="Arial"/>
                        <a:cs typeface="Arial"/>
                      </a:endParaRPr>
                    </a:p>
                    <a:p>
                      <a:pPr marL="196215" indent="-99060">
                        <a:lnSpc>
                          <a:spcPct val="100000"/>
                        </a:lnSpc>
                        <a:spcBef>
                          <a:spcPts val="50"/>
                        </a:spcBef>
                        <a:buFont typeface="Symbol"/>
                        <a:buChar char=""/>
                        <a:tabLst>
                          <a:tab pos="196850" algn="l"/>
                        </a:tabLst>
                      </a:pPr>
                      <a:r>
                        <a:rPr sz="600" dirty="0">
                          <a:latin typeface="Arial"/>
                          <a:cs typeface="Arial"/>
                        </a:rPr>
                        <a:t>No</a:t>
                      </a:r>
                      <a:r>
                        <a:rPr sz="600" spc="5" dirty="0">
                          <a:latin typeface="Arial"/>
                          <a:cs typeface="Arial"/>
                        </a:rPr>
                        <a:t>m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ination</a:t>
                      </a:r>
                      <a:r>
                        <a:rPr sz="600" spc="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letter</a:t>
                      </a:r>
                      <a:endParaRPr sz="600">
                        <a:latin typeface="Arial"/>
                        <a:cs typeface="Arial"/>
                      </a:endParaRPr>
                    </a:p>
                    <a:p>
                      <a:pPr marL="196215" indent="-99060">
                        <a:lnSpc>
                          <a:spcPct val="100000"/>
                        </a:lnSpc>
                        <a:spcBef>
                          <a:spcPts val="70"/>
                        </a:spcBef>
                        <a:buFont typeface="Symbol"/>
                        <a:buChar char=""/>
                        <a:tabLst>
                          <a:tab pos="196850" algn="l"/>
                        </a:tabLst>
                      </a:pPr>
                      <a:r>
                        <a:rPr sz="600" dirty="0">
                          <a:latin typeface="Arial"/>
                          <a:cs typeface="Arial"/>
                        </a:rPr>
                        <a:t>Teaching</a:t>
                      </a:r>
                      <a:r>
                        <a:rPr sz="600" spc="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state</a:t>
                      </a:r>
                      <a:r>
                        <a:rPr sz="600" spc="5" dirty="0">
                          <a:latin typeface="Arial"/>
                          <a:cs typeface="Arial"/>
                        </a:rPr>
                        <a:t>m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ent</a:t>
                      </a:r>
                      <a:endParaRPr sz="600">
                        <a:latin typeface="Arial"/>
                        <a:cs typeface="Arial"/>
                      </a:endParaRPr>
                    </a:p>
                    <a:p>
                      <a:pPr marL="196215" indent="-99060">
                        <a:lnSpc>
                          <a:spcPct val="100000"/>
                        </a:lnSpc>
                        <a:spcBef>
                          <a:spcPts val="50"/>
                        </a:spcBef>
                        <a:buFont typeface="Symbol"/>
                        <a:buChar char=""/>
                        <a:tabLst>
                          <a:tab pos="196850" algn="l"/>
                        </a:tabLst>
                      </a:pPr>
                      <a:r>
                        <a:rPr sz="600" dirty="0">
                          <a:latin typeface="Arial"/>
                          <a:cs typeface="Arial"/>
                        </a:rPr>
                        <a:t>SP</a:t>
                      </a:r>
                      <a:r>
                        <a:rPr sz="600" spc="5" dirty="0">
                          <a:latin typeface="Arial"/>
                          <a:cs typeface="Arial"/>
                        </a:rPr>
                        <a:t>O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T/SP</a:t>
                      </a:r>
                      <a:r>
                        <a:rPr sz="600" spc="5" dirty="0">
                          <a:latin typeface="Arial"/>
                          <a:cs typeface="Arial"/>
                        </a:rPr>
                        <a:t>O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I</a:t>
                      </a:r>
                      <a:r>
                        <a:rPr sz="6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scores</a:t>
                      </a:r>
                      <a:endParaRPr sz="600">
                        <a:latin typeface="Arial"/>
                        <a:cs typeface="Arial"/>
                      </a:endParaRPr>
                    </a:p>
                    <a:p>
                      <a:pPr marL="196215" indent="-99060">
                        <a:lnSpc>
                          <a:spcPct val="100000"/>
                        </a:lnSpc>
                        <a:spcBef>
                          <a:spcPts val="70"/>
                        </a:spcBef>
                        <a:buFont typeface="Symbol"/>
                        <a:buChar char=""/>
                        <a:tabLst>
                          <a:tab pos="196850" algn="l"/>
                        </a:tabLst>
                      </a:pPr>
                      <a:r>
                        <a:rPr sz="600" dirty="0">
                          <a:latin typeface="Arial"/>
                          <a:cs typeface="Arial"/>
                        </a:rPr>
                        <a:t>Letters</a:t>
                      </a:r>
                      <a:r>
                        <a:rPr sz="6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of</a:t>
                      </a:r>
                      <a:r>
                        <a:rPr sz="6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reco</a:t>
                      </a:r>
                      <a:r>
                        <a:rPr sz="600" spc="5" dirty="0">
                          <a:latin typeface="Arial"/>
                          <a:cs typeface="Arial"/>
                        </a:rPr>
                        <a:t>mm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endation</a:t>
                      </a:r>
                      <a:endParaRPr sz="600">
                        <a:latin typeface="Arial"/>
                        <a:cs typeface="Arial"/>
                      </a:endParaRPr>
                    </a:p>
                    <a:p>
                      <a:pPr marL="196215" indent="-99060">
                        <a:lnSpc>
                          <a:spcPct val="100000"/>
                        </a:lnSpc>
                        <a:spcBef>
                          <a:spcPts val="50"/>
                        </a:spcBef>
                        <a:buFont typeface="Symbol"/>
                        <a:buChar char=""/>
                        <a:tabLst>
                          <a:tab pos="196850" algn="l"/>
                        </a:tabLst>
                      </a:pPr>
                      <a:r>
                        <a:rPr sz="600" dirty="0">
                          <a:latin typeface="Arial"/>
                          <a:cs typeface="Arial"/>
                        </a:rPr>
                        <a:t>Additional</a:t>
                      </a:r>
                      <a:r>
                        <a:rPr sz="6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docu</a:t>
                      </a:r>
                      <a:r>
                        <a:rPr sz="600" spc="5" dirty="0">
                          <a:latin typeface="Arial"/>
                          <a:cs typeface="Arial"/>
                        </a:rPr>
                        <a:t>m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entation</a:t>
                      </a:r>
                      <a:endParaRPr sz="600">
                        <a:latin typeface="Arial"/>
                        <a:cs typeface="Arial"/>
                      </a:endParaRPr>
                    </a:p>
                    <a:p>
                      <a:pPr marL="196215" indent="-99060">
                        <a:lnSpc>
                          <a:spcPct val="100000"/>
                        </a:lnSpc>
                        <a:spcBef>
                          <a:spcPts val="70"/>
                        </a:spcBef>
                        <a:buFont typeface="Symbol"/>
                        <a:buChar char=""/>
                        <a:tabLst>
                          <a:tab pos="196850" algn="l"/>
                        </a:tabLst>
                      </a:pPr>
                      <a:r>
                        <a:rPr sz="600" dirty="0">
                          <a:latin typeface="Arial"/>
                          <a:cs typeface="Arial"/>
                        </a:rPr>
                        <a:t>Appendix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565">
                      <a:solidFill>
                        <a:srgbClr val="000000"/>
                      </a:solidFill>
                      <a:prstDash val="solid"/>
                    </a:lnL>
                    <a:lnR w="6565">
                      <a:solidFill>
                        <a:srgbClr val="000000"/>
                      </a:solidFill>
                      <a:prstDash val="solid"/>
                    </a:lnR>
                    <a:lnT w="6184">
                      <a:solidFill>
                        <a:srgbClr val="000000"/>
                      </a:solidFill>
                      <a:prstDash val="solid"/>
                    </a:lnT>
                    <a:lnB w="6184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4">
                  <a:txBody>
                    <a:bodyPr/>
                    <a:lstStyle/>
                    <a:p>
                      <a:pPr marL="54610" marR="102870">
                        <a:lnSpc>
                          <a:spcPct val="99400"/>
                        </a:lnSpc>
                      </a:pPr>
                      <a:r>
                        <a:rPr sz="700" i="1" spc="5" dirty="0">
                          <a:latin typeface="Arial"/>
                          <a:cs typeface="Arial"/>
                        </a:rPr>
                        <a:t>Doss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i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e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i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nc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l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ude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s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co</a:t>
                      </a:r>
                      <a:r>
                        <a:rPr sz="700" i="1" spc="10" dirty="0">
                          <a:latin typeface="Arial"/>
                          <a:cs typeface="Arial"/>
                        </a:rPr>
                        <a:t>m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pe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lli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n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g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ev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i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denc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e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t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ha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t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s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t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uden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ts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a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re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l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ea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n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i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n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g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e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ff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ec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ti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ve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ly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a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s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a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d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ir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ec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t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esu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lt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o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f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t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h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e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pedagog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i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e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s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e</a:t>
                      </a:r>
                      <a:r>
                        <a:rPr sz="700" i="1" spc="10" dirty="0">
                          <a:latin typeface="Arial"/>
                          <a:cs typeface="Arial"/>
                        </a:rPr>
                        <a:t>m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p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l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oye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d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b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y t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h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e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cand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i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da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t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e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.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Ev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i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denc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e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o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f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l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ea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n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i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n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g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ca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n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i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nc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l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ude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: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1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)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SPOT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/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SPO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I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sco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e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s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t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ha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t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excee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d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depa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rt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men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t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a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l</a:t>
                      </a:r>
                      <a:r>
                        <a:rPr sz="700" i="1" spc="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ave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ages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,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2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)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exemp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l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a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ry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s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t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uden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t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an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d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f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acu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lty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commen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ts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t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ha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t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d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ir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ec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tly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e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l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a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te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cand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i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da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t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e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's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pedagog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y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to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ex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tr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ao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d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i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na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ry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s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t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uden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t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p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oduc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ts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suc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h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a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s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s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t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uden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t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pub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li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ca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ti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ons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,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des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i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g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n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p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o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j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ec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t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s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,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and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/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o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o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t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he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p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oduc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ts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abov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e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an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d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beyon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d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t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h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e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cou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s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e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o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p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og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am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,</a:t>
                      </a:r>
                      <a:r>
                        <a:rPr sz="700" i="1" spc="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3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)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l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e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tt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e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rs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o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f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ecommenda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ti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on 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t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ha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t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demons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tr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a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te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l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ea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n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i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n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g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in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t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h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e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cand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i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da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t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e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's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c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l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ass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,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l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ab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,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o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o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t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he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venu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e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w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ith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s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i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gn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ifi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can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t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p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o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f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ess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i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ona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l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success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,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4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)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an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y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o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t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he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r li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ne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s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o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f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ev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i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denc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e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t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ha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t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docu</a:t>
                      </a:r>
                      <a:r>
                        <a:rPr sz="700" i="1" spc="10" dirty="0">
                          <a:latin typeface="Arial"/>
                          <a:cs typeface="Arial"/>
                        </a:rPr>
                        <a:t>m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en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t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s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t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uden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t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l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ea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n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i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n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g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ou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t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co</a:t>
                      </a:r>
                      <a:r>
                        <a:rPr sz="700" i="1" spc="10" dirty="0">
                          <a:latin typeface="Arial"/>
                          <a:cs typeface="Arial"/>
                        </a:rPr>
                        <a:t>m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es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.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565">
                      <a:solidFill>
                        <a:srgbClr val="000000"/>
                      </a:solidFill>
                      <a:prstDash val="solid"/>
                    </a:lnL>
                    <a:lnR w="6565">
                      <a:solidFill>
                        <a:srgbClr val="000000"/>
                      </a:solidFill>
                      <a:prstDash val="solid"/>
                    </a:lnR>
                    <a:lnT w="6184">
                      <a:solidFill>
                        <a:srgbClr val="000000"/>
                      </a:solidFill>
                      <a:prstDash val="solid"/>
                    </a:lnT>
                    <a:lnB w="6184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6243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565">
                      <a:solidFill>
                        <a:srgbClr val="000000"/>
                      </a:solidFill>
                      <a:prstDash val="solid"/>
                    </a:lnL>
                    <a:lnR w="6565">
                      <a:solidFill>
                        <a:srgbClr val="000000"/>
                      </a:solidFill>
                      <a:prstDash val="solid"/>
                    </a:lnR>
                    <a:lnT w="6184">
                      <a:solidFill>
                        <a:srgbClr val="000000"/>
                      </a:solidFill>
                      <a:prstDash val="solid"/>
                    </a:lnT>
                    <a:lnB w="6184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565">
                      <a:solidFill>
                        <a:srgbClr val="000000"/>
                      </a:solidFill>
                      <a:prstDash val="solid"/>
                    </a:lnL>
                    <a:lnR w="6565">
                      <a:solidFill>
                        <a:srgbClr val="000000"/>
                      </a:solidFill>
                      <a:prstDash val="solid"/>
                    </a:lnR>
                    <a:lnT w="6184">
                      <a:solidFill>
                        <a:srgbClr val="000000"/>
                      </a:solidFill>
                      <a:prstDash val="solid"/>
                    </a:lnT>
                    <a:lnB w="618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4610" marR="53340">
                        <a:lnSpc>
                          <a:spcPct val="102699"/>
                        </a:lnSpc>
                      </a:pPr>
                      <a:r>
                        <a:rPr sz="600" spc="5" dirty="0">
                          <a:latin typeface="Arial"/>
                          <a:cs typeface="Arial"/>
                        </a:rPr>
                        <a:t>D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ossier</a:t>
                      </a:r>
                      <a:r>
                        <a:rPr sz="6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includes</a:t>
                      </a:r>
                      <a:r>
                        <a:rPr sz="600" spc="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spc="5" dirty="0">
                          <a:latin typeface="Arial"/>
                          <a:cs typeface="Arial"/>
                        </a:rPr>
                        <a:t>m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any</a:t>
                      </a:r>
                      <a:r>
                        <a:rPr sz="600" spc="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lines</a:t>
                      </a:r>
                      <a:r>
                        <a:rPr sz="6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of independent</a:t>
                      </a:r>
                      <a:r>
                        <a:rPr sz="6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evidence</a:t>
                      </a:r>
                      <a:r>
                        <a:rPr sz="6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that</a:t>
                      </a:r>
                      <a:r>
                        <a:rPr sz="6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students are</a:t>
                      </a:r>
                      <a:r>
                        <a:rPr sz="600" spc="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learning</a:t>
                      </a:r>
                      <a:r>
                        <a:rPr sz="600" spc="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effectively</a:t>
                      </a:r>
                      <a:r>
                        <a:rPr sz="600" spc="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as</a:t>
                      </a:r>
                      <a:r>
                        <a:rPr sz="6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a</a:t>
                      </a:r>
                      <a:r>
                        <a:rPr sz="600" spc="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direct result</a:t>
                      </a:r>
                      <a:r>
                        <a:rPr sz="6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of</a:t>
                      </a:r>
                      <a:r>
                        <a:rPr sz="6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the</a:t>
                      </a:r>
                      <a:r>
                        <a:rPr sz="6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pedagogies</a:t>
                      </a:r>
                      <a:r>
                        <a:rPr sz="600" spc="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e</a:t>
                      </a:r>
                      <a:r>
                        <a:rPr sz="600" spc="5" dirty="0">
                          <a:latin typeface="Arial"/>
                          <a:cs typeface="Arial"/>
                        </a:rPr>
                        <a:t>m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ployed</a:t>
                      </a:r>
                      <a:r>
                        <a:rPr sz="6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by the</a:t>
                      </a:r>
                      <a:r>
                        <a:rPr sz="600" spc="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candidate.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565">
                      <a:solidFill>
                        <a:srgbClr val="000000"/>
                      </a:solidFill>
                      <a:prstDash val="solid"/>
                    </a:lnL>
                    <a:lnR w="6565">
                      <a:solidFill>
                        <a:srgbClr val="000000"/>
                      </a:solidFill>
                      <a:prstDash val="solid"/>
                    </a:lnR>
                    <a:lnT w="6184">
                      <a:solidFill>
                        <a:srgbClr val="000000"/>
                      </a:solidFill>
                      <a:prstDash val="solid"/>
                    </a:lnT>
                    <a:lnB w="618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4610" marR="144780">
                        <a:lnSpc>
                          <a:spcPct val="102899"/>
                        </a:lnSpc>
                      </a:pPr>
                      <a:r>
                        <a:rPr sz="600" spc="5" dirty="0">
                          <a:latin typeface="Arial"/>
                          <a:cs typeface="Arial"/>
                        </a:rPr>
                        <a:t>D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ossier</a:t>
                      </a:r>
                      <a:r>
                        <a:rPr sz="6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includes</a:t>
                      </a:r>
                      <a:r>
                        <a:rPr sz="600" spc="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several</a:t>
                      </a:r>
                      <a:r>
                        <a:rPr sz="6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lines</a:t>
                      </a:r>
                      <a:r>
                        <a:rPr sz="6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of independent</a:t>
                      </a:r>
                      <a:r>
                        <a:rPr sz="6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evidence</a:t>
                      </a:r>
                      <a:r>
                        <a:rPr sz="6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that</a:t>
                      </a:r>
                      <a:r>
                        <a:rPr sz="6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students</a:t>
                      </a:r>
                      <a:r>
                        <a:rPr sz="600" spc="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are learning</a:t>
                      </a:r>
                      <a:r>
                        <a:rPr sz="6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effectively</a:t>
                      </a:r>
                      <a:r>
                        <a:rPr sz="600" spc="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as</a:t>
                      </a:r>
                      <a:r>
                        <a:rPr sz="600" spc="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a</a:t>
                      </a:r>
                      <a:r>
                        <a:rPr sz="6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direct</a:t>
                      </a:r>
                      <a:r>
                        <a:rPr sz="6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result</a:t>
                      </a:r>
                      <a:r>
                        <a:rPr sz="6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of</a:t>
                      </a:r>
                      <a:r>
                        <a:rPr sz="6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the pedagogies</a:t>
                      </a:r>
                      <a:r>
                        <a:rPr sz="6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e</a:t>
                      </a:r>
                      <a:r>
                        <a:rPr sz="600" spc="5" dirty="0">
                          <a:latin typeface="Arial"/>
                          <a:cs typeface="Arial"/>
                        </a:rPr>
                        <a:t>m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ployed</a:t>
                      </a:r>
                      <a:r>
                        <a:rPr sz="600" spc="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by</a:t>
                      </a:r>
                      <a:r>
                        <a:rPr sz="600" spc="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the</a:t>
                      </a:r>
                      <a:r>
                        <a:rPr sz="600" spc="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candidate.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565">
                      <a:solidFill>
                        <a:srgbClr val="000000"/>
                      </a:solidFill>
                      <a:prstDash val="solid"/>
                    </a:lnL>
                    <a:lnR w="6565">
                      <a:solidFill>
                        <a:srgbClr val="000000"/>
                      </a:solidFill>
                      <a:prstDash val="solid"/>
                    </a:lnR>
                    <a:lnT w="6184">
                      <a:solidFill>
                        <a:srgbClr val="000000"/>
                      </a:solidFill>
                      <a:prstDash val="solid"/>
                    </a:lnT>
                    <a:lnB w="618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4610" marR="116839">
                        <a:lnSpc>
                          <a:spcPct val="102699"/>
                        </a:lnSpc>
                      </a:pPr>
                      <a:r>
                        <a:rPr sz="600" spc="5" dirty="0">
                          <a:latin typeface="Arial"/>
                          <a:cs typeface="Arial"/>
                        </a:rPr>
                        <a:t>D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ossier</a:t>
                      </a:r>
                      <a:r>
                        <a:rPr sz="6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includes</a:t>
                      </a:r>
                      <a:r>
                        <a:rPr sz="600" spc="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a</a:t>
                      </a:r>
                      <a:r>
                        <a:rPr sz="600" spc="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few</a:t>
                      </a:r>
                      <a:r>
                        <a:rPr sz="600" spc="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lines</a:t>
                      </a:r>
                      <a:r>
                        <a:rPr sz="600" spc="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of independent</a:t>
                      </a:r>
                      <a:r>
                        <a:rPr sz="6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evidence</a:t>
                      </a:r>
                      <a:r>
                        <a:rPr sz="6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that</a:t>
                      </a:r>
                      <a:r>
                        <a:rPr sz="6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students are</a:t>
                      </a:r>
                      <a:r>
                        <a:rPr sz="600" spc="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learning</a:t>
                      </a:r>
                      <a:r>
                        <a:rPr sz="600" spc="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effectively</a:t>
                      </a:r>
                      <a:r>
                        <a:rPr sz="600" spc="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as</a:t>
                      </a:r>
                      <a:r>
                        <a:rPr sz="6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a</a:t>
                      </a:r>
                      <a:r>
                        <a:rPr sz="600" spc="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direct result</a:t>
                      </a:r>
                      <a:r>
                        <a:rPr sz="6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of</a:t>
                      </a:r>
                      <a:r>
                        <a:rPr sz="6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the</a:t>
                      </a:r>
                      <a:r>
                        <a:rPr sz="6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pedagogies</a:t>
                      </a:r>
                      <a:r>
                        <a:rPr sz="600" spc="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e</a:t>
                      </a:r>
                      <a:r>
                        <a:rPr sz="600" spc="5" dirty="0">
                          <a:latin typeface="Arial"/>
                          <a:cs typeface="Arial"/>
                        </a:rPr>
                        <a:t>m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ployed</a:t>
                      </a:r>
                      <a:r>
                        <a:rPr sz="6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by the</a:t>
                      </a:r>
                      <a:r>
                        <a:rPr sz="600" spc="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candidate.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565">
                      <a:solidFill>
                        <a:srgbClr val="000000"/>
                      </a:solidFill>
                      <a:prstDash val="solid"/>
                    </a:lnL>
                    <a:lnR w="6565">
                      <a:solidFill>
                        <a:srgbClr val="000000"/>
                      </a:solidFill>
                      <a:prstDash val="solid"/>
                    </a:lnR>
                    <a:lnT w="6184">
                      <a:solidFill>
                        <a:srgbClr val="000000"/>
                      </a:solidFill>
                      <a:prstDash val="solid"/>
                    </a:lnT>
                    <a:lnB w="618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0" marR="83185">
                        <a:lnSpc>
                          <a:spcPct val="102000"/>
                        </a:lnSpc>
                      </a:pPr>
                      <a:r>
                        <a:rPr sz="600" spc="5" dirty="0">
                          <a:latin typeface="Arial"/>
                          <a:cs typeface="Arial"/>
                        </a:rPr>
                        <a:t>No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evidence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565">
                      <a:solidFill>
                        <a:srgbClr val="000000"/>
                      </a:solidFill>
                      <a:prstDash val="solid"/>
                    </a:lnL>
                    <a:lnR w="6565">
                      <a:solidFill>
                        <a:srgbClr val="000000"/>
                      </a:solidFill>
                      <a:prstDash val="solid"/>
                    </a:lnR>
                    <a:lnT w="6184">
                      <a:solidFill>
                        <a:srgbClr val="000000"/>
                      </a:solidFill>
                      <a:prstDash val="solid"/>
                    </a:lnT>
                    <a:lnB w="6184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2706">
                <a:tc rowSpan="2">
                  <a:txBody>
                    <a:bodyPr/>
                    <a:lstStyle/>
                    <a:p>
                      <a:pPr marL="153035" marR="143510" indent="60960">
                        <a:lnSpc>
                          <a:spcPct val="104700"/>
                        </a:lnSpc>
                      </a:pPr>
                      <a:r>
                        <a:rPr sz="600" b="1" dirty="0">
                          <a:solidFill>
                            <a:srgbClr val="FF6600"/>
                          </a:solidFill>
                          <a:latin typeface="Arial"/>
                          <a:cs typeface="Arial"/>
                        </a:rPr>
                        <a:t>Evidence</a:t>
                      </a:r>
                      <a:r>
                        <a:rPr sz="600" b="1" spc="30" dirty="0">
                          <a:solidFill>
                            <a:srgbClr val="FF66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b="1" dirty="0">
                          <a:solidFill>
                            <a:srgbClr val="FF6600"/>
                          </a:solidFill>
                          <a:latin typeface="Arial"/>
                          <a:cs typeface="Arial"/>
                        </a:rPr>
                        <a:t>of</a:t>
                      </a:r>
                      <a:r>
                        <a:rPr sz="600" b="1" spc="25" dirty="0">
                          <a:solidFill>
                            <a:srgbClr val="FF66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b="1" dirty="0">
                          <a:solidFill>
                            <a:srgbClr val="FF6600"/>
                          </a:solidFill>
                          <a:latin typeface="Arial"/>
                          <a:cs typeface="Arial"/>
                        </a:rPr>
                        <a:t>exe</a:t>
                      </a:r>
                      <a:r>
                        <a:rPr sz="600" b="1" spc="5" dirty="0">
                          <a:solidFill>
                            <a:srgbClr val="FF6600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600" b="1" dirty="0">
                          <a:solidFill>
                            <a:srgbClr val="FF6600"/>
                          </a:solidFill>
                          <a:latin typeface="Arial"/>
                          <a:cs typeface="Arial"/>
                        </a:rPr>
                        <a:t>plary course/curriculum</a:t>
                      </a:r>
                      <a:r>
                        <a:rPr sz="600" b="1" spc="30" dirty="0">
                          <a:solidFill>
                            <a:srgbClr val="FF66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b="1" dirty="0">
                          <a:solidFill>
                            <a:srgbClr val="FF6600"/>
                          </a:solidFill>
                          <a:latin typeface="Arial"/>
                          <a:cs typeface="Arial"/>
                        </a:rPr>
                        <a:t>design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565">
                      <a:solidFill>
                        <a:srgbClr val="000000"/>
                      </a:solidFill>
                      <a:prstDash val="solid"/>
                    </a:lnL>
                    <a:lnR w="6565">
                      <a:solidFill>
                        <a:srgbClr val="000000"/>
                      </a:solidFill>
                      <a:prstDash val="solid"/>
                    </a:lnR>
                    <a:lnT w="6184">
                      <a:solidFill>
                        <a:srgbClr val="000000"/>
                      </a:solidFill>
                      <a:prstDash val="solid"/>
                    </a:lnT>
                    <a:lnB w="6184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196215" marR="537845" indent="-99060">
                        <a:lnSpc>
                          <a:spcPct val="104700"/>
                        </a:lnSpc>
                        <a:buFont typeface="Symbol"/>
                        <a:buChar char=""/>
                        <a:tabLst>
                          <a:tab pos="196850" algn="l"/>
                        </a:tabLst>
                      </a:pPr>
                      <a:r>
                        <a:rPr sz="600" spc="5" dirty="0">
                          <a:latin typeface="Arial"/>
                          <a:cs typeface="Arial"/>
                        </a:rPr>
                        <a:t>C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ontributions</a:t>
                      </a:r>
                      <a:r>
                        <a:rPr sz="600" spc="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and achieve</a:t>
                      </a:r>
                      <a:r>
                        <a:rPr sz="600" spc="5" dirty="0">
                          <a:latin typeface="Arial"/>
                          <a:cs typeface="Arial"/>
                        </a:rPr>
                        <a:t>m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ents</a:t>
                      </a:r>
                      <a:endParaRPr sz="600">
                        <a:latin typeface="Arial"/>
                        <a:cs typeface="Arial"/>
                      </a:endParaRPr>
                    </a:p>
                    <a:p>
                      <a:pPr marL="196215" indent="-99060">
                        <a:lnSpc>
                          <a:spcPct val="100000"/>
                        </a:lnSpc>
                        <a:spcBef>
                          <a:spcPts val="50"/>
                        </a:spcBef>
                        <a:buFont typeface="Symbol"/>
                        <a:buChar char=""/>
                        <a:tabLst>
                          <a:tab pos="196850" algn="l"/>
                        </a:tabLst>
                      </a:pPr>
                      <a:r>
                        <a:rPr sz="600" dirty="0">
                          <a:latin typeface="Arial"/>
                          <a:cs typeface="Arial"/>
                        </a:rPr>
                        <a:t>No</a:t>
                      </a:r>
                      <a:r>
                        <a:rPr sz="600" spc="5" dirty="0">
                          <a:latin typeface="Arial"/>
                          <a:cs typeface="Arial"/>
                        </a:rPr>
                        <a:t>m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ination</a:t>
                      </a:r>
                      <a:r>
                        <a:rPr sz="600" spc="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letter</a:t>
                      </a:r>
                      <a:endParaRPr sz="600">
                        <a:latin typeface="Arial"/>
                        <a:cs typeface="Arial"/>
                      </a:endParaRPr>
                    </a:p>
                    <a:p>
                      <a:pPr marL="196215" indent="-99060">
                        <a:lnSpc>
                          <a:spcPct val="100000"/>
                        </a:lnSpc>
                        <a:spcBef>
                          <a:spcPts val="50"/>
                        </a:spcBef>
                        <a:buFont typeface="Symbol"/>
                        <a:buChar char=""/>
                        <a:tabLst>
                          <a:tab pos="196850" algn="l"/>
                        </a:tabLst>
                      </a:pPr>
                      <a:r>
                        <a:rPr sz="600" dirty="0">
                          <a:latin typeface="Arial"/>
                          <a:cs typeface="Arial"/>
                        </a:rPr>
                        <a:t>Teaching</a:t>
                      </a:r>
                      <a:r>
                        <a:rPr sz="600" spc="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state</a:t>
                      </a:r>
                      <a:r>
                        <a:rPr sz="600" spc="5" dirty="0">
                          <a:latin typeface="Arial"/>
                          <a:cs typeface="Arial"/>
                        </a:rPr>
                        <a:t>m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ent</a:t>
                      </a:r>
                      <a:endParaRPr sz="600">
                        <a:latin typeface="Arial"/>
                        <a:cs typeface="Arial"/>
                      </a:endParaRPr>
                    </a:p>
                    <a:p>
                      <a:pPr marL="196215" indent="-99060">
                        <a:lnSpc>
                          <a:spcPct val="100000"/>
                        </a:lnSpc>
                        <a:spcBef>
                          <a:spcPts val="70"/>
                        </a:spcBef>
                        <a:buFont typeface="Symbol"/>
                        <a:buChar char=""/>
                        <a:tabLst>
                          <a:tab pos="196850" algn="l"/>
                        </a:tabLst>
                      </a:pPr>
                      <a:r>
                        <a:rPr sz="600" dirty="0">
                          <a:latin typeface="Arial"/>
                          <a:cs typeface="Arial"/>
                        </a:rPr>
                        <a:t>Letters</a:t>
                      </a:r>
                      <a:r>
                        <a:rPr sz="6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of</a:t>
                      </a:r>
                      <a:r>
                        <a:rPr sz="6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reco</a:t>
                      </a:r>
                      <a:r>
                        <a:rPr sz="600" spc="5" dirty="0">
                          <a:latin typeface="Arial"/>
                          <a:cs typeface="Arial"/>
                        </a:rPr>
                        <a:t>mm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endation</a:t>
                      </a:r>
                      <a:endParaRPr sz="600">
                        <a:latin typeface="Arial"/>
                        <a:cs typeface="Arial"/>
                      </a:endParaRPr>
                    </a:p>
                    <a:p>
                      <a:pPr marL="196215" indent="-99060">
                        <a:lnSpc>
                          <a:spcPct val="100000"/>
                        </a:lnSpc>
                        <a:spcBef>
                          <a:spcPts val="70"/>
                        </a:spcBef>
                        <a:buFont typeface="Symbol"/>
                        <a:buChar char=""/>
                        <a:tabLst>
                          <a:tab pos="196850" algn="l"/>
                        </a:tabLst>
                      </a:pPr>
                      <a:r>
                        <a:rPr sz="600" dirty="0">
                          <a:latin typeface="Arial"/>
                          <a:cs typeface="Arial"/>
                        </a:rPr>
                        <a:t>Additional</a:t>
                      </a:r>
                      <a:r>
                        <a:rPr sz="6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docu</a:t>
                      </a:r>
                      <a:r>
                        <a:rPr sz="600" spc="5" dirty="0">
                          <a:latin typeface="Arial"/>
                          <a:cs typeface="Arial"/>
                        </a:rPr>
                        <a:t>m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entation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565">
                      <a:solidFill>
                        <a:srgbClr val="000000"/>
                      </a:solidFill>
                      <a:prstDash val="solid"/>
                    </a:lnL>
                    <a:lnR w="6565">
                      <a:solidFill>
                        <a:srgbClr val="000000"/>
                      </a:solidFill>
                      <a:prstDash val="solid"/>
                    </a:lnR>
                    <a:lnT w="6184">
                      <a:solidFill>
                        <a:srgbClr val="000000"/>
                      </a:solidFill>
                      <a:prstDash val="solid"/>
                    </a:lnT>
                    <a:lnB w="6184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4">
                  <a:txBody>
                    <a:bodyPr/>
                    <a:lstStyle/>
                    <a:p>
                      <a:pPr marL="54610" marR="220345">
                        <a:lnSpc>
                          <a:spcPct val="100000"/>
                        </a:lnSpc>
                      </a:pPr>
                      <a:r>
                        <a:rPr sz="700" i="1" spc="5" dirty="0">
                          <a:latin typeface="Arial"/>
                          <a:cs typeface="Arial"/>
                        </a:rPr>
                        <a:t>Doss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i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e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p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esen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ts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c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l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ea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ev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i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denc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e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o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f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exe</a:t>
                      </a:r>
                      <a:r>
                        <a:rPr sz="700" i="1" spc="10" dirty="0">
                          <a:latin typeface="Arial"/>
                          <a:cs typeface="Arial"/>
                        </a:rPr>
                        <a:t>m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p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l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a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ry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cou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s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e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and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/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o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cu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rri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cu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l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u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m</a:t>
                      </a:r>
                      <a:r>
                        <a:rPr sz="700" i="1" spc="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des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i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g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n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i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nco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po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a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ti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n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g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pedagog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i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ca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l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p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ac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ti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ce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s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t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ha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t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man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if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es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t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t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h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e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cand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i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da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t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e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’s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be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li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e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fs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abou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t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l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ea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n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i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ng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.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Th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is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ev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i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denc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e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ma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y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i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nc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l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ude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: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1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)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desc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ri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p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ti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on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s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o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f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cou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s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e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des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i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g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n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p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o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j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ec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t/s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t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hat success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f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u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lly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suppo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rt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a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l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ea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n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i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n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g-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cen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t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e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e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d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c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l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ass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oom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,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wo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kshop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,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o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l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abo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a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t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o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ry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env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ir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onmen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t,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2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)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desc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ri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p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ti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on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s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o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f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cu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rri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cu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l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u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m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des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i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g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n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p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o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j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ec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t/s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t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ha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t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f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ocu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s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o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n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s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t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uden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t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l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ea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n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i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n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g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ove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mu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lti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p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le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cou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ses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,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3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)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ac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ti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v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e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pa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rti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c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i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pa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ti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o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n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in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t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each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i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n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g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an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d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l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ea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n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i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n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g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comm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itt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ees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,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i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nc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l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ud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i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n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g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cu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rri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cu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l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u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m</a:t>
                      </a:r>
                      <a:r>
                        <a:rPr sz="700" i="1" spc="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comm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itt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ee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s.</a:t>
                      </a:r>
                      <a:endParaRPr sz="7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565">
                      <a:solidFill>
                        <a:srgbClr val="000000"/>
                      </a:solidFill>
                      <a:prstDash val="solid"/>
                    </a:lnL>
                    <a:lnR w="6565">
                      <a:solidFill>
                        <a:srgbClr val="000000"/>
                      </a:solidFill>
                      <a:prstDash val="solid"/>
                    </a:lnR>
                    <a:lnT w="6184">
                      <a:solidFill>
                        <a:srgbClr val="000000"/>
                      </a:solidFill>
                      <a:prstDash val="solid"/>
                    </a:lnT>
                    <a:lnB w="6184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65269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565">
                      <a:solidFill>
                        <a:srgbClr val="000000"/>
                      </a:solidFill>
                      <a:prstDash val="solid"/>
                    </a:lnL>
                    <a:lnR w="6565">
                      <a:solidFill>
                        <a:srgbClr val="000000"/>
                      </a:solidFill>
                      <a:prstDash val="solid"/>
                    </a:lnR>
                    <a:lnT w="6184">
                      <a:solidFill>
                        <a:srgbClr val="000000"/>
                      </a:solidFill>
                      <a:prstDash val="solid"/>
                    </a:lnT>
                    <a:lnB w="6184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565">
                      <a:solidFill>
                        <a:srgbClr val="000000"/>
                      </a:solidFill>
                      <a:prstDash val="solid"/>
                    </a:lnL>
                    <a:lnR w="6565">
                      <a:solidFill>
                        <a:srgbClr val="000000"/>
                      </a:solidFill>
                      <a:prstDash val="solid"/>
                    </a:lnR>
                    <a:lnT w="6184">
                      <a:solidFill>
                        <a:srgbClr val="000000"/>
                      </a:solidFill>
                      <a:prstDash val="solid"/>
                    </a:lnT>
                    <a:lnB w="618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4610" marR="67310">
                        <a:lnSpc>
                          <a:spcPct val="103099"/>
                        </a:lnSpc>
                      </a:pPr>
                      <a:r>
                        <a:rPr sz="600" spc="5" dirty="0">
                          <a:latin typeface="Arial"/>
                          <a:cs typeface="Arial"/>
                        </a:rPr>
                        <a:t>D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ossier</a:t>
                      </a:r>
                      <a:r>
                        <a:rPr sz="6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presents</a:t>
                      </a:r>
                      <a:r>
                        <a:rPr sz="600" spc="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clear</a:t>
                      </a:r>
                      <a:r>
                        <a:rPr sz="6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evidence</a:t>
                      </a:r>
                      <a:r>
                        <a:rPr sz="600" spc="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that the</a:t>
                      </a:r>
                      <a:r>
                        <a:rPr sz="600" spc="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candidate</a:t>
                      </a:r>
                      <a:r>
                        <a:rPr sz="600" spc="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has</a:t>
                      </a:r>
                      <a:r>
                        <a:rPr sz="6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actively</a:t>
                      </a:r>
                      <a:r>
                        <a:rPr sz="600" spc="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and successfully</a:t>
                      </a:r>
                      <a:r>
                        <a:rPr sz="6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contributed</a:t>
                      </a:r>
                      <a:r>
                        <a:rPr sz="600" spc="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to</a:t>
                      </a:r>
                      <a:r>
                        <a:rPr sz="600" spc="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several course/curriculum</a:t>
                      </a:r>
                      <a:r>
                        <a:rPr sz="600" spc="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design</a:t>
                      </a:r>
                      <a:r>
                        <a:rPr sz="600" spc="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projects</a:t>
                      </a:r>
                      <a:r>
                        <a:rPr sz="6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or at</a:t>
                      </a:r>
                      <a:r>
                        <a:rPr sz="6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several</a:t>
                      </a:r>
                      <a:r>
                        <a:rPr sz="6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levels</a:t>
                      </a:r>
                      <a:r>
                        <a:rPr sz="6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of</a:t>
                      </a:r>
                      <a:r>
                        <a:rPr sz="6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course/curriculum design.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565">
                      <a:solidFill>
                        <a:srgbClr val="000000"/>
                      </a:solidFill>
                      <a:prstDash val="solid"/>
                    </a:lnL>
                    <a:lnR w="6565">
                      <a:solidFill>
                        <a:srgbClr val="000000"/>
                      </a:solidFill>
                      <a:prstDash val="solid"/>
                    </a:lnR>
                    <a:lnT w="6184">
                      <a:solidFill>
                        <a:srgbClr val="000000"/>
                      </a:solidFill>
                      <a:prstDash val="solid"/>
                    </a:lnT>
                    <a:lnB w="618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4610" marR="66040">
                        <a:lnSpc>
                          <a:spcPct val="103400"/>
                        </a:lnSpc>
                      </a:pPr>
                      <a:r>
                        <a:rPr sz="600" spc="5" dirty="0">
                          <a:latin typeface="Arial"/>
                          <a:cs typeface="Arial"/>
                        </a:rPr>
                        <a:t>D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ossier</a:t>
                      </a:r>
                      <a:r>
                        <a:rPr sz="6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presents</a:t>
                      </a:r>
                      <a:r>
                        <a:rPr sz="600" spc="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clear</a:t>
                      </a:r>
                      <a:r>
                        <a:rPr sz="6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evidence</a:t>
                      </a:r>
                      <a:r>
                        <a:rPr sz="600" spc="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that</a:t>
                      </a:r>
                      <a:r>
                        <a:rPr sz="6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the candidate</a:t>
                      </a:r>
                      <a:r>
                        <a:rPr sz="600" spc="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has</a:t>
                      </a:r>
                      <a:r>
                        <a:rPr sz="6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actively</a:t>
                      </a:r>
                      <a:r>
                        <a:rPr sz="6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and</a:t>
                      </a:r>
                      <a:r>
                        <a:rPr sz="600" spc="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successfully contributed</a:t>
                      </a:r>
                      <a:r>
                        <a:rPr sz="600" spc="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to</a:t>
                      </a:r>
                      <a:r>
                        <a:rPr sz="600" spc="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at</a:t>
                      </a:r>
                      <a:r>
                        <a:rPr sz="6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least</a:t>
                      </a:r>
                      <a:r>
                        <a:rPr sz="6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two</a:t>
                      </a:r>
                      <a:r>
                        <a:rPr sz="600" spc="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course/curriculum design</a:t>
                      </a:r>
                      <a:r>
                        <a:rPr sz="600" spc="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projects</a:t>
                      </a:r>
                      <a:r>
                        <a:rPr sz="6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or</a:t>
                      </a:r>
                      <a:r>
                        <a:rPr sz="6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in</a:t>
                      </a:r>
                      <a:r>
                        <a:rPr sz="600" spc="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at</a:t>
                      </a:r>
                      <a:r>
                        <a:rPr sz="6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least</a:t>
                      </a:r>
                      <a:r>
                        <a:rPr sz="6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t</a:t>
                      </a:r>
                      <a:r>
                        <a:rPr sz="600" spc="5" dirty="0">
                          <a:latin typeface="Arial"/>
                          <a:cs typeface="Arial"/>
                        </a:rPr>
                        <a:t>w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o</a:t>
                      </a:r>
                      <a:r>
                        <a:rPr sz="600" spc="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levels</a:t>
                      </a:r>
                      <a:r>
                        <a:rPr sz="6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of course/curriculum</a:t>
                      </a:r>
                      <a:r>
                        <a:rPr sz="600" spc="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design.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565">
                      <a:solidFill>
                        <a:srgbClr val="000000"/>
                      </a:solidFill>
                      <a:prstDash val="solid"/>
                    </a:lnL>
                    <a:lnR w="6565">
                      <a:solidFill>
                        <a:srgbClr val="000000"/>
                      </a:solidFill>
                      <a:prstDash val="solid"/>
                    </a:lnR>
                    <a:lnT w="6184">
                      <a:solidFill>
                        <a:srgbClr val="000000"/>
                      </a:solidFill>
                      <a:prstDash val="solid"/>
                    </a:lnT>
                    <a:lnB w="618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4610" marR="67310">
                        <a:lnSpc>
                          <a:spcPct val="103099"/>
                        </a:lnSpc>
                      </a:pPr>
                      <a:r>
                        <a:rPr sz="600" spc="5" dirty="0">
                          <a:latin typeface="Arial"/>
                          <a:cs typeface="Arial"/>
                        </a:rPr>
                        <a:t>D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ossier</a:t>
                      </a:r>
                      <a:r>
                        <a:rPr sz="6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presents</a:t>
                      </a:r>
                      <a:r>
                        <a:rPr sz="600" spc="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clear</a:t>
                      </a:r>
                      <a:r>
                        <a:rPr sz="6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evidence</a:t>
                      </a:r>
                      <a:r>
                        <a:rPr sz="600" spc="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that the</a:t>
                      </a:r>
                      <a:r>
                        <a:rPr sz="600" spc="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candidate</a:t>
                      </a:r>
                      <a:r>
                        <a:rPr sz="600" spc="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has</a:t>
                      </a:r>
                      <a:r>
                        <a:rPr sz="6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actively</a:t>
                      </a:r>
                      <a:r>
                        <a:rPr sz="600" spc="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and successfully</a:t>
                      </a:r>
                      <a:r>
                        <a:rPr sz="6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contributed</a:t>
                      </a:r>
                      <a:r>
                        <a:rPr sz="600" spc="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to</a:t>
                      </a:r>
                      <a:r>
                        <a:rPr sz="600" spc="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at</a:t>
                      </a:r>
                      <a:r>
                        <a:rPr sz="6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least</a:t>
                      </a:r>
                      <a:r>
                        <a:rPr sz="6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one course/curriculum</a:t>
                      </a:r>
                      <a:r>
                        <a:rPr sz="600" spc="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design</a:t>
                      </a:r>
                      <a:r>
                        <a:rPr sz="6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project</a:t>
                      </a:r>
                      <a:r>
                        <a:rPr sz="6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or</a:t>
                      </a:r>
                      <a:r>
                        <a:rPr sz="6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in at</a:t>
                      </a:r>
                      <a:r>
                        <a:rPr sz="6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least</a:t>
                      </a:r>
                      <a:r>
                        <a:rPr sz="6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one</a:t>
                      </a:r>
                      <a:r>
                        <a:rPr sz="600" spc="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level</a:t>
                      </a:r>
                      <a:r>
                        <a:rPr sz="6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of</a:t>
                      </a:r>
                      <a:r>
                        <a:rPr sz="6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course/curriculum design.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565">
                      <a:solidFill>
                        <a:srgbClr val="000000"/>
                      </a:solidFill>
                      <a:prstDash val="solid"/>
                    </a:lnL>
                    <a:lnR w="6565">
                      <a:solidFill>
                        <a:srgbClr val="000000"/>
                      </a:solidFill>
                      <a:prstDash val="solid"/>
                    </a:lnR>
                    <a:lnT w="6184">
                      <a:solidFill>
                        <a:srgbClr val="000000"/>
                      </a:solidFill>
                      <a:prstDash val="solid"/>
                    </a:lnT>
                    <a:lnB w="618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0" marR="83185">
                        <a:lnSpc>
                          <a:spcPct val="104700"/>
                        </a:lnSpc>
                      </a:pPr>
                      <a:r>
                        <a:rPr sz="600" spc="5" dirty="0">
                          <a:latin typeface="Arial"/>
                          <a:cs typeface="Arial"/>
                        </a:rPr>
                        <a:t>No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evidence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565">
                      <a:solidFill>
                        <a:srgbClr val="000000"/>
                      </a:solidFill>
                      <a:prstDash val="solid"/>
                    </a:lnL>
                    <a:lnR w="6565">
                      <a:solidFill>
                        <a:srgbClr val="000000"/>
                      </a:solidFill>
                      <a:prstDash val="solid"/>
                    </a:lnR>
                    <a:lnT w="6184">
                      <a:solidFill>
                        <a:srgbClr val="000000"/>
                      </a:solidFill>
                      <a:prstDash val="solid"/>
                    </a:lnT>
                    <a:lnB w="6184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32705">
                <a:tc rowSpan="2">
                  <a:txBody>
                    <a:bodyPr/>
                    <a:lstStyle/>
                    <a:p>
                      <a:pPr marL="170180" marR="160655" algn="ctr">
                        <a:lnSpc>
                          <a:spcPct val="103299"/>
                        </a:lnSpc>
                      </a:pPr>
                      <a:r>
                        <a:rPr sz="600" b="1" dirty="0">
                          <a:solidFill>
                            <a:srgbClr val="800000"/>
                          </a:solidFill>
                          <a:latin typeface="Arial"/>
                          <a:cs typeface="Arial"/>
                        </a:rPr>
                        <a:t>Evidence</a:t>
                      </a:r>
                      <a:r>
                        <a:rPr sz="600" b="1" spc="30" dirty="0">
                          <a:solidFill>
                            <a:srgbClr val="80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b="1" dirty="0">
                          <a:solidFill>
                            <a:srgbClr val="800000"/>
                          </a:solidFill>
                          <a:latin typeface="Arial"/>
                          <a:cs typeface="Arial"/>
                        </a:rPr>
                        <a:t>of</a:t>
                      </a:r>
                      <a:r>
                        <a:rPr sz="600" b="1" spc="25" dirty="0">
                          <a:solidFill>
                            <a:srgbClr val="80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b="1" dirty="0">
                          <a:solidFill>
                            <a:srgbClr val="800000"/>
                          </a:solidFill>
                          <a:latin typeface="Arial"/>
                          <a:cs typeface="Arial"/>
                        </a:rPr>
                        <a:t>professional develop</a:t>
                      </a:r>
                      <a:r>
                        <a:rPr sz="600" b="1" spc="5" dirty="0">
                          <a:solidFill>
                            <a:srgbClr val="800000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600" b="1" dirty="0">
                          <a:solidFill>
                            <a:srgbClr val="800000"/>
                          </a:solidFill>
                          <a:latin typeface="Arial"/>
                          <a:cs typeface="Arial"/>
                        </a:rPr>
                        <a:t>ent</a:t>
                      </a:r>
                      <a:r>
                        <a:rPr sz="600" b="1" spc="25" dirty="0">
                          <a:solidFill>
                            <a:srgbClr val="80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b="1" dirty="0">
                          <a:solidFill>
                            <a:srgbClr val="800000"/>
                          </a:solidFill>
                          <a:latin typeface="Arial"/>
                          <a:cs typeface="Arial"/>
                        </a:rPr>
                        <a:t>and</a:t>
                      </a:r>
                      <a:r>
                        <a:rPr sz="600" b="1" spc="30" dirty="0">
                          <a:solidFill>
                            <a:srgbClr val="80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b="1" dirty="0">
                          <a:solidFill>
                            <a:srgbClr val="800000"/>
                          </a:solidFill>
                          <a:latin typeface="Arial"/>
                          <a:cs typeface="Arial"/>
                        </a:rPr>
                        <a:t>i</a:t>
                      </a:r>
                      <a:r>
                        <a:rPr sz="600" b="1" spc="5" dirty="0">
                          <a:solidFill>
                            <a:srgbClr val="800000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600" b="1" dirty="0">
                          <a:solidFill>
                            <a:srgbClr val="800000"/>
                          </a:solidFill>
                          <a:latin typeface="Arial"/>
                          <a:cs typeface="Arial"/>
                        </a:rPr>
                        <a:t>pact across</a:t>
                      </a:r>
                      <a:r>
                        <a:rPr sz="600" b="1" spc="30" dirty="0">
                          <a:solidFill>
                            <a:srgbClr val="80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b="1" dirty="0">
                          <a:solidFill>
                            <a:srgbClr val="800000"/>
                          </a:solidFill>
                          <a:latin typeface="Arial"/>
                          <a:cs typeface="Arial"/>
                        </a:rPr>
                        <a:t>the</a:t>
                      </a:r>
                      <a:r>
                        <a:rPr sz="600" b="1" spc="30" dirty="0">
                          <a:solidFill>
                            <a:srgbClr val="80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b="1" spc="5" dirty="0">
                          <a:solidFill>
                            <a:srgbClr val="800000"/>
                          </a:solidFill>
                          <a:latin typeface="Arial"/>
                          <a:cs typeface="Arial"/>
                        </a:rPr>
                        <a:t>U</a:t>
                      </a:r>
                      <a:r>
                        <a:rPr sz="600" b="1" dirty="0">
                          <a:solidFill>
                            <a:srgbClr val="800000"/>
                          </a:solidFill>
                          <a:latin typeface="Arial"/>
                          <a:cs typeface="Arial"/>
                        </a:rPr>
                        <a:t>niversity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565">
                      <a:solidFill>
                        <a:srgbClr val="000000"/>
                      </a:solidFill>
                      <a:prstDash val="solid"/>
                    </a:lnL>
                    <a:lnR w="6565">
                      <a:solidFill>
                        <a:srgbClr val="000000"/>
                      </a:solidFill>
                      <a:prstDash val="solid"/>
                    </a:lnR>
                    <a:lnT w="6184">
                      <a:solidFill>
                        <a:srgbClr val="000000"/>
                      </a:solidFill>
                      <a:prstDash val="solid"/>
                    </a:lnT>
                    <a:lnB w="6184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196215" marR="538480" indent="-99060">
                        <a:lnSpc>
                          <a:spcPct val="102099"/>
                        </a:lnSpc>
                        <a:buFont typeface="Symbol"/>
                        <a:buChar char=""/>
                        <a:tabLst>
                          <a:tab pos="196850" algn="l"/>
                        </a:tabLst>
                      </a:pPr>
                      <a:r>
                        <a:rPr sz="600" spc="5" dirty="0">
                          <a:latin typeface="Arial"/>
                          <a:cs typeface="Arial"/>
                        </a:rPr>
                        <a:t>C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ontributions</a:t>
                      </a:r>
                      <a:r>
                        <a:rPr sz="600" spc="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and achieve</a:t>
                      </a:r>
                      <a:r>
                        <a:rPr sz="600" spc="5" dirty="0">
                          <a:latin typeface="Arial"/>
                          <a:cs typeface="Arial"/>
                        </a:rPr>
                        <a:t>m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ents</a:t>
                      </a:r>
                      <a:endParaRPr sz="600">
                        <a:latin typeface="Arial"/>
                        <a:cs typeface="Arial"/>
                      </a:endParaRPr>
                    </a:p>
                    <a:p>
                      <a:pPr marL="196215" indent="-99060">
                        <a:lnSpc>
                          <a:spcPct val="100000"/>
                        </a:lnSpc>
                        <a:spcBef>
                          <a:spcPts val="70"/>
                        </a:spcBef>
                        <a:buFont typeface="Symbol"/>
                        <a:buChar char=""/>
                        <a:tabLst>
                          <a:tab pos="196850" algn="l"/>
                        </a:tabLst>
                      </a:pPr>
                      <a:r>
                        <a:rPr sz="600" dirty="0">
                          <a:latin typeface="Arial"/>
                          <a:cs typeface="Arial"/>
                        </a:rPr>
                        <a:t>No</a:t>
                      </a:r>
                      <a:r>
                        <a:rPr sz="600" spc="5" dirty="0">
                          <a:latin typeface="Arial"/>
                          <a:cs typeface="Arial"/>
                        </a:rPr>
                        <a:t>m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ination</a:t>
                      </a:r>
                      <a:r>
                        <a:rPr sz="600" spc="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letter</a:t>
                      </a:r>
                      <a:endParaRPr sz="600">
                        <a:latin typeface="Arial"/>
                        <a:cs typeface="Arial"/>
                      </a:endParaRPr>
                    </a:p>
                    <a:p>
                      <a:pPr marL="196215" indent="-99060">
                        <a:lnSpc>
                          <a:spcPct val="100000"/>
                        </a:lnSpc>
                        <a:spcBef>
                          <a:spcPts val="50"/>
                        </a:spcBef>
                        <a:buFont typeface="Symbol"/>
                        <a:buChar char=""/>
                        <a:tabLst>
                          <a:tab pos="196850" algn="l"/>
                        </a:tabLst>
                      </a:pPr>
                      <a:r>
                        <a:rPr sz="600" dirty="0">
                          <a:latin typeface="Arial"/>
                          <a:cs typeface="Arial"/>
                        </a:rPr>
                        <a:t>Teaching</a:t>
                      </a:r>
                      <a:r>
                        <a:rPr sz="600" spc="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state</a:t>
                      </a:r>
                      <a:r>
                        <a:rPr sz="600" spc="5" dirty="0">
                          <a:latin typeface="Arial"/>
                          <a:cs typeface="Arial"/>
                        </a:rPr>
                        <a:t>m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ent</a:t>
                      </a:r>
                      <a:endParaRPr sz="600">
                        <a:latin typeface="Arial"/>
                        <a:cs typeface="Arial"/>
                      </a:endParaRPr>
                    </a:p>
                    <a:p>
                      <a:pPr marL="196215" indent="-99060">
                        <a:lnSpc>
                          <a:spcPct val="100000"/>
                        </a:lnSpc>
                        <a:spcBef>
                          <a:spcPts val="70"/>
                        </a:spcBef>
                        <a:buFont typeface="Symbol"/>
                        <a:buChar char=""/>
                        <a:tabLst>
                          <a:tab pos="196850" algn="l"/>
                        </a:tabLst>
                      </a:pPr>
                      <a:r>
                        <a:rPr sz="600" dirty="0">
                          <a:latin typeface="Arial"/>
                          <a:cs typeface="Arial"/>
                        </a:rPr>
                        <a:t>Letters</a:t>
                      </a:r>
                      <a:r>
                        <a:rPr sz="600" spc="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of</a:t>
                      </a:r>
                      <a:r>
                        <a:rPr sz="6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reco</a:t>
                      </a:r>
                      <a:r>
                        <a:rPr sz="600" spc="5" dirty="0">
                          <a:latin typeface="Arial"/>
                          <a:cs typeface="Arial"/>
                        </a:rPr>
                        <a:t>mm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endation</a:t>
                      </a:r>
                      <a:endParaRPr sz="600">
                        <a:latin typeface="Arial"/>
                        <a:cs typeface="Arial"/>
                      </a:endParaRPr>
                    </a:p>
                    <a:p>
                      <a:pPr marL="196215" indent="-99060">
                        <a:lnSpc>
                          <a:spcPct val="100000"/>
                        </a:lnSpc>
                        <a:spcBef>
                          <a:spcPts val="50"/>
                        </a:spcBef>
                        <a:buFont typeface="Symbol"/>
                        <a:buChar char=""/>
                        <a:tabLst>
                          <a:tab pos="196850" algn="l"/>
                        </a:tabLst>
                      </a:pPr>
                      <a:r>
                        <a:rPr sz="600" dirty="0">
                          <a:latin typeface="Arial"/>
                          <a:cs typeface="Arial"/>
                        </a:rPr>
                        <a:t>Additional</a:t>
                      </a:r>
                      <a:r>
                        <a:rPr sz="6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docu</a:t>
                      </a:r>
                      <a:r>
                        <a:rPr sz="600" spc="5" dirty="0">
                          <a:latin typeface="Arial"/>
                          <a:cs typeface="Arial"/>
                        </a:rPr>
                        <a:t>m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entation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565">
                      <a:solidFill>
                        <a:srgbClr val="000000"/>
                      </a:solidFill>
                      <a:prstDash val="solid"/>
                    </a:lnL>
                    <a:lnR w="6565">
                      <a:solidFill>
                        <a:srgbClr val="000000"/>
                      </a:solidFill>
                      <a:prstDash val="solid"/>
                    </a:lnR>
                    <a:lnT w="6184">
                      <a:solidFill>
                        <a:srgbClr val="000000"/>
                      </a:solidFill>
                      <a:prstDash val="solid"/>
                    </a:lnT>
                    <a:lnB w="6184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4">
                  <a:txBody>
                    <a:bodyPr/>
                    <a:lstStyle/>
                    <a:p>
                      <a:pPr marL="54610" marR="55244">
                        <a:lnSpc>
                          <a:spcPct val="100000"/>
                        </a:lnSpc>
                      </a:pPr>
                      <a:r>
                        <a:rPr sz="700" i="1" spc="5" dirty="0">
                          <a:latin typeface="Arial"/>
                          <a:cs typeface="Arial"/>
                        </a:rPr>
                        <a:t>Doss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i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e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i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nc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l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ude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s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exa</a:t>
                      </a:r>
                      <a:r>
                        <a:rPr sz="700" i="1" spc="10" dirty="0">
                          <a:latin typeface="Arial"/>
                          <a:cs typeface="Arial"/>
                        </a:rPr>
                        <a:t>m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p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l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e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s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o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f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p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o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f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ess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i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ona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l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deve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l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op</a:t>
                      </a:r>
                      <a:r>
                        <a:rPr sz="700" i="1" spc="10" dirty="0">
                          <a:latin typeface="Arial"/>
                          <a:cs typeface="Arial"/>
                        </a:rPr>
                        <a:t>m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en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t,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se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v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i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ce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,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and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/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o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ca</a:t>
                      </a:r>
                      <a:r>
                        <a:rPr sz="700" i="1" spc="10" dirty="0">
                          <a:latin typeface="Arial"/>
                          <a:cs typeface="Arial"/>
                        </a:rPr>
                        <a:t>m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pus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/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co</a:t>
                      </a:r>
                      <a:r>
                        <a:rPr sz="700" i="1" spc="10" dirty="0">
                          <a:latin typeface="Arial"/>
                          <a:cs typeface="Arial"/>
                        </a:rPr>
                        <a:t>mm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un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ity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ou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tr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eac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h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d</a:t>
                      </a:r>
                      <a:r>
                        <a:rPr sz="700" i="1" spc="-10" dirty="0">
                          <a:latin typeface="Arial"/>
                          <a:cs typeface="Arial"/>
                        </a:rPr>
                        <a:t>o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cumen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t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e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d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ove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r ti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me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.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Ev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i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denc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e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o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f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p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o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f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ess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i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ona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l</a:t>
                      </a:r>
                      <a:r>
                        <a:rPr sz="700" i="1" spc="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deve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l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opmen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t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ca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n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i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nc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l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ude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: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1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)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adv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i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s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i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n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g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an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d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men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t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o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ri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n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g</a:t>
                      </a:r>
                      <a:r>
                        <a:rPr sz="700" i="1" spc="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(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unde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g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adua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te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an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d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g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adua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t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e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),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2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)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se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v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i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c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e      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o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n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depa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rt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men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t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a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l,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co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ll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eg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i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a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t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e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,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o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un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i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ve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s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ity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l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eve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l</a:t>
                      </a:r>
                      <a:r>
                        <a:rPr sz="700" i="1" spc="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t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each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i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n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g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an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d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l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ea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n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i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n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g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comm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itt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ees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,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3)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a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tt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endanc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e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a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t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C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I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DER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,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FD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I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o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o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t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he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r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p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o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f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ess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i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ona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l</a:t>
                      </a:r>
                      <a:r>
                        <a:rPr sz="700" i="1" spc="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deve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l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opmen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t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oppo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rt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un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iti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e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s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(</a:t>
                      </a:r>
                      <a:r>
                        <a:rPr sz="700" spc="5" dirty="0">
                          <a:latin typeface="Arial"/>
                          <a:cs typeface="Arial"/>
                        </a:rPr>
                        <a:t>beyon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</a:t>
                      </a:r>
                      <a:r>
                        <a:rPr sz="7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spc="5" dirty="0">
                          <a:latin typeface="Arial"/>
                          <a:cs typeface="Arial"/>
                        </a:rPr>
                        <a:t>wha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t</a:t>
                      </a:r>
                      <a:r>
                        <a:rPr sz="7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is</a:t>
                      </a:r>
                      <a:r>
                        <a:rPr sz="7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700" spc="5" dirty="0">
                          <a:latin typeface="Arial"/>
                          <a:cs typeface="Arial"/>
                        </a:rPr>
                        <a:t>equ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ir</a:t>
                      </a:r>
                      <a:r>
                        <a:rPr sz="700" spc="5" dirty="0">
                          <a:latin typeface="Arial"/>
                          <a:cs typeface="Arial"/>
                        </a:rPr>
                        <a:t>e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</a:t>
                      </a:r>
                      <a:r>
                        <a:rPr sz="7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f</a:t>
                      </a:r>
                      <a:r>
                        <a:rPr sz="700" spc="5" dirty="0">
                          <a:latin typeface="Arial"/>
                          <a:cs typeface="Arial"/>
                        </a:rPr>
                        <a:t>o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7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spc="5" dirty="0">
                          <a:latin typeface="Arial"/>
                          <a:cs typeface="Arial"/>
                        </a:rPr>
                        <a:t>compu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t</a:t>
                      </a:r>
                      <a:r>
                        <a:rPr sz="700" spc="5" dirty="0">
                          <a:latin typeface="Arial"/>
                          <a:cs typeface="Arial"/>
                        </a:rPr>
                        <a:t>e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7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700" spc="5" dirty="0">
                          <a:latin typeface="Arial"/>
                          <a:cs typeface="Arial"/>
                        </a:rPr>
                        <a:t>ece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i</a:t>
                      </a:r>
                      <a:r>
                        <a:rPr sz="700" spc="5" dirty="0">
                          <a:latin typeface="Arial"/>
                          <a:cs typeface="Arial"/>
                        </a:rPr>
                        <a:t>p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t),</a:t>
                      </a:r>
                      <a:r>
                        <a:rPr sz="7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4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)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p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esen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t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a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ti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o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n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o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f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wo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kshop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s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o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n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pedagogy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,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assessmen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t,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o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som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e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o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t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he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f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ace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t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o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f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t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each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i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n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g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an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d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l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ea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n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i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n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g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to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o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t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he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f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acu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lty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a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t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VT.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565">
                      <a:solidFill>
                        <a:srgbClr val="000000"/>
                      </a:solidFill>
                      <a:prstDash val="solid"/>
                    </a:lnL>
                    <a:lnR w="6565">
                      <a:solidFill>
                        <a:srgbClr val="000000"/>
                      </a:solidFill>
                      <a:prstDash val="solid"/>
                    </a:lnR>
                    <a:lnT w="6184">
                      <a:solidFill>
                        <a:srgbClr val="000000"/>
                      </a:solidFill>
                      <a:prstDash val="solid"/>
                    </a:lnT>
                    <a:lnB w="6184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51695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565">
                      <a:solidFill>
                        <a:srgbClr val="000000"/>
                      </a:solidFill>
                      <a:prstDash val="solid"/>
                    </a:lnL>
                    <a:lnR w="6565">
                      <a:solidFill>
                        <a:srgbClr val="000000"/>
                      </a:solidFill>
                      <a:prstDash val="solid"/>
                    </a:lnR>
                    <a:lnT w="6184">
                      <a:solidFill>
                        <a:srgbClr val="000000"/>
                      </a:solidFill>
                      <a:prstDash val="solid"/>
                    </a:lnT>
                    <a:lnB w="6184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565">
                      <a:solidFill>
                        <a:srgbClr val="000000"/>
                      </a:solidFill>
                      <a:prstDash val="solid"/>
                    </a:lnL>
                    <a:lnR w="6565">
                      <a:solidFill>
                        <a:srgbClr val="000000"/>
                      </a:solidFill>
                      <a:prstDash val="solid"/>
                    </a:lnR>
                    <a:lnT w="6184">
                      <a:solidFill>
                        <a:srgbClr val="000000"/>
                      </a:solidFill>
                      <a:prstDash val="solid"/>
                    </a:lnT>
                    <a:lnB w="618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4610" marR="116205">
                        <a:lnSpc>
                          <a:spcPct val="102899"/>
                        </a:lnSpc>
                      </a:pPr>
                      <a:r>
                        <a:rPr sz="600" spc="5" dirty="0">
                          <a:latin typeface="Arial"/>
                          <a:cs typeface="Arial"/>
                        </a:rPr>
                        <a:t>D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ossier</a:t>
                      </a:r>
                      <a:r>
                        <a:rPr sz="6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includes</a:t>
                      </a:r>
                      <a:r>
                        <a:rPr sz="600" spc="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spc="5" dirty="0">
                          <a:latin typeface="Arial"/>
                          <a:cs typeface="Arial"/>
                        </a:rPr>
                        <a:t>m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any</a:t>
                      </a:r>
                      <a:r>
                        <a:rPr sz="600" spc="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exa</a:t>
                      </a:r>
                      <a:r>
                        <a:rPr sz="600" spc="5" dirty="0">
                          <a:latin typeface="Arial"/>
                          <a:cs typeface="Arial"/>
                        </a:rPr>
                        <a:t>m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ples</a:t>
                      </a:r>
                      <a:r>
                        <a:rPr sz="600" spc="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of professional</a:t>
                      </a:r>
                      <a:r>
                        <a:rPr sz="6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develop</a:t>
                      </a:r>
                      <a:r>
                        <a:rPr sz="600" spc="5" dirty="0">
                          <a:latin typeface="Arial"/>
                          <a:cs typeface="Arial"/>
                        </a:rPr>
                        <a:t>m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ent,</a:t>
                      </a:r>
                      <a:r>
                        <a:rPr sz="6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service, and/or</a:t>
                      </a:r>
                      <a:r>
                        <a:rPr sz="6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ca</a:t>
                      </a:r>
                      <a:r>
                        <a:rPr sz="600" spc="5" dirty="0">
                          <a:latin typeface="Arial"/>
                          <a:cs typeface="Arial"/>
                        </a:rPr>
                        <a:t>m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pus/co</a:t>
                      </a:r>
                      <a:r>
                        <a:rPr sz="600" spc="5" dirty="0">
                          <a:latin typeface="Arial"/>
                          <a:cs typeface="Arial"/>
                        </a:rPr>
                        <a:t>mm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unity</a:t>
                      </a:r>
                      <a:r>
                        <a:rPr sz="600" spc="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outreach docu</a:t>
                      </a:r>
                      <a:r>
                        <a:rPr sz="600" spc="5" dirty="0">
                          <a:latin typeface="Arial"/>
                          <a:cs typeface="Arial"/>
                        </a:rPr>
                        <a:t>m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ented</a:t>
                      </a:r>
                      <a:r>
                        <a:rPr sz="600" spc="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over</a:t>
                      </a:r>
                      <a:r>
                        <a:rPr sz="6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ti</a:t>
                      </a:r>
                      <a:r>
                        <a:rPr sz="600" spc="5" dirty="0">
                          <a:latin typeface="Arial"/>
                          <a:cs typeface="Arial"/>
                        </a:rPr>
                        <a:t>m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e.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565">
                      <a:solidFill>
                        <a:srgbClr val="000000"/>
                      </a:solidFill>
                      <a:prstDash val="solid"/>
                    </a:lnL>
                    <a:lnR w="6565">
                      <a:solidFill>
                        <a:srgbClr val="000000"/>
                      </a:solidFill>
                      <a:prstDash val="solid"/>
                    </a:lnR>
                    <a:lnT w="6184">
                      <a:solidFill>
                        <a:srgbClr val="000000"/>
                      </a:solidFill>
                      <a:prstDash val="solid"/>
                    </a:lnT>
                    <a:lnB w="618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4610" marR="153670">
                        <a:lnSpc>
                          <a:spcPct val="102899"/>
                        </a:lnSpc>
                      </a:pPr>
                      <a:r>
                        <a:rPr sz="600" spc="5" dirty="0">
                          <a:latin typeface="Arial"/>
                          <a:cs typeface="Arial"/>
                        </a:rPr>
                        <a:t>D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ossier</a:t>
                      </a:r>
                      <a:r>
                        <a:rPr sz="6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includes</a:t>
                      </a:r>
                      <a:r>
                        <a:rPr sz="600" spc="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several</a:t>
                      </a:r>
                      <a:r>
                        <a:rPr sz="6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exa</a:t>
                      </a:r>
                      <a:r>
                        <a:rPr sz="600" spc="5" dirty="0">
                          <a:latin typeface="Arial"/>
                          <a:cs typeface="Arial"/>
                        </a:rPr>
                        <a:t>m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ples</a:t>
                      </a:r>
                      <a:r>
                        <a:rPr sz="600" spc="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of professional</a:t>
                      </a:r>
                      <a:r>
                        <a:rPr sz="6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develop</a:t>
                      </a:r>
                      <a:r>
                        <a:rPr sz="600" spc="5" dirty="0">
                          <a:latin typeface="Arial"/>
                          <a:cs typeface="Arial"/>
                        </a:rPr>
                        <a:t>m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ent,</a:t>
                      </a:r>
                      <a:r>
                        <a:rPr sz="6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service,</a:t>
                      </a:r>
                      <a:r>
                        <a:rPr sz="6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and/or ca</a:t>
                      </a:r>
                      <a:r>
                        <a:rPr sz="600" spc="5" dirty="0">
                          <a:latin typeface="Arial"/>
                          <a:cs typeface="Arial"/>
                        </a:rPr>
                        <a:t>m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pus/co</a:t>
                      </a:r>
                      <a:r>
                        <a:rPr sz="600" spc="5" dirty="0">
                          <a:latin typeface="Arial"/>
                          <a:cs typeface="Arial"/>
                        </a:rPr>
                        <a:t>mm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unity</a:t>
                      </a:r>
                      <a:r>
                        <a:rPr sz="6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outreach</a:t>
                      </a:r>
                      <a:r>
                        <a:rPr sz="600" spc="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docu</a:t>
                      </a:r>
                      <a:r>
                        <a:rPr sz="600" spc="5" dirty="0">
                          <a:latin typeface="Arial"/>
                          <a:cs typeface="Arial"/>
                        </a:rPr>
                        <a:t>m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ented over</a:t>
                      </a:r>
                      <a:r>
                        <a:rPr sz="6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ti</a:t>
                      </a:r>
                      <a:r>
                        <a:rPr sz="600" spc="5" dirty="0">
                          <a:latin typeface="Arial"/>
                          <a:cs typeface="Arial"/>
                        </a:rPr>
                        <a:t>m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e.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565">
                      <a:solidFill>
                        <a:srgbClr val="000000"/>
                      </a:solidFill>
                      <a:prstDash val="solid"/>
                    </a:lnL>
                    <a:lnR w="6565">
                      <a:solidFill>
                        <a:srgbClr val="000000"/>
                      </a:solidFill>
                      <a:prstDash val="solid"/>
                    </a:lnR>
                    <a:lnT w="6184">
                      <a:solidFill>
                        <a:srgbClr val="000000"/>
                      </a:solidFill>
                      <a:prstDash val="solid"/>
                    </a:lnT>
                    <a:lnB w="618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4610" marR="155575">
                        <a:lnSpc>
                          <a:spcPct val="102899"/>
                        </a:lnSpc>
                      </a:pPr>
                      <a:r>
                        <a:rPr sz="600" spc="5" dirty="0">
                          <a:latin typeface="Arial"/>
                          <a:cs typeface="Arial"/>
                        </a:rPr>
                        <a:t>D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ossier</a:t>
                      </a:r>
                      <a:r>
                        <a:rPr sz="6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includes</a:t>
                      </a:r>
                      <a:r>
                        <a:rPr sz="600" spc="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a</a:t>
                      </a:r>
                      <a:r>
                        <a:rPr sz="600" spc="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few</a:t>
                      </a:r>
                      <a:r>
                        <a:rPr sz="600" spc="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exa</a:t>
                      </a:r>
                      <a:r>
                        <a:rPr sz="600" spc="5" dirty="0">
                          <a:latin typeface="Arial"/>
                          <a:cs typeface="Arial"/>
                        </a:rPr>
                        <a:t>m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ples</a:t>
                      </a:r>
                      <a:r>
                        <a:rPr sz="6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of professional</a:t>
                      </a:r>
                      <a:r>
                        <a:rPr sz="6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develop</a:t>
                      </a:r>
                      <a:r>
                        <a:rPr sz="600" spc="5" dirty="0">
                          <a:latin typeface="Arial"/>
                          <a:cs typeface="Arial"/>
                        </a:rPr>
                        <a:t>m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ent,</a:t>
                      </a:r>
                      <a:r>
                        <a:rPr sz="6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service, and/or</a:t>
                      </a:r>
                      <a:r>
                        <a:rPr sz="6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ca</a:t>
                      </a:r>
                      <a:r>
                        <a:rPr sz="600" spc="5" dirty="0">
                          <a:latin typeface="Arial"/>
                          <a:cs typeface="Arial"/>
                        </a:rPr>
                        <a:t>m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pus/</a:t>
                      </a:r>
                      <a:r>
                        <a:rPr sz="6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co</a:t>
                      </a:r>
                      <a:r>
                        <a:rPr sz="600" spc="5" dirty="0">
                          <a:latin typeface="Arial"/>
                          <a:cs typeface="Arial"/>
                        </a:rPr>
                        <a:t>mm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unity</a:t>
                      </a:r>
                      <a:r>
                        <a:rPr sz="600" spc="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outreach docu</a:t>
                      </a:r>
                      <a:r>
                        <a:rPr sz="600" spc="5" dirty="0">
                          <a:latin typeface="Arial"/>
                          <a:cs typeface="Arial"/>
                        </a:rPr>
                        <a:t>m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ented</a:t>
                      </a:r>
                      <a:r>
                        <a:rPr sz="600" spc="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over</a:t>
                      </a:r>
                      <a:r>
                        <a:rPr sz="6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ti</a:t>
                      </a:r>
                      <a:r>
                        <a:rPr sz="600" spc="5" dirty="0">
                          <a:latin typeface="Arial"/>
                          <a:cs typeface="Arial"/>
                        </a:rPr>
                        <a:t>m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e.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565">
                      <a:solidFill>
                        <a:srgbClr val="000000"/>
                      </a:solidFill>
                      <a:prstDash val="solid"/>
                    </a:lnL>
                    <a:lnR w="6565">
                      <a:solidFill>
                        <a:srgbClr val="000000"/>
                      </a:solidFill>
                      <a:prstDash val="solid"/>
                    </a:lnR>
                    <a:lnT w="6184">
                      <a:solidFill>
                        <a:srgbClr val="000000"/>
                      </a:solidFill>
                      <a:prstDash val="solid"/>
                    </a:lnT>
                    <a:lnB w="618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0" marR="83185">
                        <a:lnSpc>
                          <a:spcPct val="104700"/>
                        </a:lnSpc>
                      </a:pPr>
                      <a:r>
                        <a:rPr sz="600" spc="5" dirty="0">
                          <a:latin typeface="Arial"/>
                          <a:cs typeface="Arial"/>
                        </a:rPr>
                        <a:t>No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evidence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565">
                      <a:solidFill>
                        <a:srgbClr val="000000"/>
                      </a:solidFill>
                      <a:prstDash val="solid"/>
                    </a:lnL>
                    <a:lnR w="6565">
                      <a:solidFill>
                        <a:srgbClr val="000000"/>
                      </a:solidFill>
                      <a:prstDash val="solid"/>
                    </a:lnR>
                    <a:lnT w="6184">
                      <a:solidFill>
                        <a:srgbClr val="000000"/>
                      </a:solidFill>
                      <a:prstDash val="solid"/>
                    </a:lnT>
                    <a:lnB w="6184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746279">
                <a:tc rowSpan="2">
                  <a:txBody>
                    <a:bodyPr/>
                    <a:lstStyle/>
                    <a:p>
                      <a:pPr marL="92075" marR="64769" indent="-17780">
                        <a:lnSpc>
                          <a:spcPct val="102099"/>
                        </a:lnSpc>
                      </a:pPr>
                      <a:r>
                        <a:rPr sz="600" b="1" dirty="0">
                          <a:solidFill>
                            <a:srgbClr val="FF6600"/>
                          </a:solidFill>
                          <a:latin typeface="Arial"/>
                          <a:cs typeface="Arial"/>
                        </a:rPr>
                        <a:t>Evidence</a:t>
                      </a:r>
                      <a:r>
                        <a:rPr sz="600" b="1" spc="30" dirty="0">
                          <a:solidFill>
                            <a:srgbClr val="FF66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b="1" dirty="0">
                          <a:solidFill>
                            <a:srgbClr val="FF6600"/>
                          </a:solidFill>
                          <a:latin typeface="Arial"/>
                          <a:cs typeface="Arial"/>
                        </a:rPr>
                        <a:t>of</a:t>
                      </a:r>
                      <a:r>
                        <a:rPr sz="600" b="1" spc="25" dirty="0">
                          <a:solidFill>
                            <a:srgbClr val="FF66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b="1" dirty="0">
                          <a:solidFill>
                            <a:srgbClr val="FF6600"/>
                          </a:solidFill>
                          <a:latin typeface="Arial"/>
                          <a:cs typeface="Arial"/>
                        </a:rPr>
                        <a:t>broader</a:t>
                      </a:r>
                      <a:r>
                        <a:rPr sz="600" b="1" spc="30" dirty="0">
                          <a:solidFill>
                            <a:srgbClr val="FF66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b="1" dirty="0">
                          <a:solidFill>
                            <a:srgbClr val="FF6600"/>
                          </a:solidFill>
                          <a:latin typeface="Arial"/>
                          <a:cs typeface="Arial"/>
                        </a:rPr>
                        <a:t>teaching i</a:t>
                      </a:r>
                      <a:r>
                        <a:rPr sz="600" b="1" spc="5" dirty="0">
                          <a:solidFill>
                            <a:srgbClr val="FF6600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600" b="1" dirty="0">
                          <a:solidFill>
                            <a:srgbClr val="FF6600"/>
                          </a:solidFill>
                          <a:latin typeface="Arial"/>
                          <a:cs typeface="Arial"/>
                        </a:rPr>
                        <a:t>pact</a:t>
                      </a:r>
                      <a:r>
                        <a:rPr sz="600" b="1" spc="25" dirty="0">
                          <a:solidFill>
                            <a:srgbClr val="FF66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b="1" dirty="0">
                          <a:solidFill>
                            <a:srgbClr val="FF6600"/>
                          </a:solidFill>
                          <a:latin typeface="Arial"/>
                          <a:cs typeface="Arial"/>
                        </a:rPr>
                        <a:t>beyond</a:t>
                      </a:r>
                      <a:r>
                        <a:rPr sz="600" b="1" spc="30" dirty="0">
                          <a:solidFill>
                            <a:srgbClr val="FF66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b="1" dirty="0">
                          <a:solidFill>
                            <a:srgbClr val="FF6600"/>
                          </a:solidFill>
                          <a:latin typeface="Arial"/>
                          <a:cs typeface="Arial"/>
                        </a:rPr>
                        <a:t>Virginia</a:t>
                      </a:r>
                      <a:r>
                        <a:rPr sz="600" b="1" spc="30" dirty="0">
                          <a:solidFill>
                            <a:srgbClr val="FF66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00" b="1" dirty="0">
                          <a:solidFill>
                            <a:srgbClr val="FF6600"/>
                          </a:solidFill>
                          <a:latin typeface="Arial"/>
                          <a:cs typeface="Arial"/>
                        </a:rPr>
                        <a:t>Tech</a:t>
                      </a:r>
                      <a:endParaRPr sz="6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565">
                      <a:solidFill>
                        <a:srgbClr val="000000"/>
                      </a:solidFill>
                      <a:prstDash val="solid"/>
                    </a:lnL>
                    <a:lnR w="6565">
                      <a:solidFill>
                        <a:srgbClr val="000000"/>
                      </a:solidFill>
                      <a:prstDash val="solid"/>
                    </a:lnR>
                    <a:lnT w="6184">
                      <a:solidFill>
                        <a:srgbClr val="000000"/>
                      </a:solidFill>
                      <a:prstDash val="solid"/>
                    </a:lnT>
                    <a:lnB w="6184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196215" marR="538480" indent="-99060">
                        <a:lnSpc>
                          <a:spcPct val="102099"/>
                        </a:lnSpc>
                        <a:buFont typeface="Symbol"/>
                        <a:buChar char=""/>
                        <a:tabLst>
                          <a:tab pos="196850" algn="l"/>
                        </a:tabLst>
                      </a:pPr>
                      <a:r>
                        <a:rPr sz="600" spc="5" dirty="0">
                          <a:latin typeface="Arial"/>
                          <a:cs typeface="Arial"/>
                        </a:rPr>
                        <a:t>C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ontributions</a:t>
                      </a:r>
                      <a:r>
                        <a:rPr sz="600" spc="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and achieve</a:t>
                      </a:r>
                      <a:r>
                        <a:rPr sz="600" spc="5" dirty="0">
                          <a:latin typeface="Arial"/>
                          <a:cs typeface="Arial"/>
                        </a:rPr>
                        <a:t>m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ents</a:t>
                      </a:r>
                    </a:p>
                    <a:p>
                      <a:pPr marL="196215" indent="-99060">
                        <a:lnSpc>
                          <a:spcPct val="100000"/>
                        </a:lnSpc>
                        <a:spcBef>
                          <a:spcPts val="70"/>
                        </a:spcBef>
                        <a:buFont typeface="Symbol"/>
                        <a:buChar char=""/>
                        <a:tabLst>
                          <a:tab pos="196850" algn="l"/>
                        </a:tabLst>
                      </a:pPr>
                      <a:r>
                        <a:rPr sz="600" dirty="0">
                          <a:latin typeface="Arial"/>
                          <a:cs typeface="Arial"/>
                        </a:rPr>
                        <a:t>No</a:t>
                      </a:r>
                      <a:r>
                        <a:rPr sz="600" spc="5" dirty="0">
                          <a:latin typeface="Arial"/>
                          <a:cs typeface="Arial"/>
                        </a:rPr>
                        <a:t>m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ination</a:t>
                      </a:r>
                      <a:r>
                        <a:rPr sz="600" spc="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letter</a:t>
                      </a:r>
                    </a:p>
                    <a:p>
                      <a:pPr marL="196215" indent="-99060">
                        <a:lnSpc>
                          <a:spcPct val="100000"/>
                        </a:lnSpc>
                        <a:spcBef>
                          <a:spcPts val="50"/>
                        </a:spcBef>
                        <a:buFont typeface="Symbol"/>
                        <a:buChar char=""/>
                        <a:tabLst>
                          <a:tab pos="196850" algn="l"/>
                        </a:tabLst>
                      </a:pPr>
                      <a:r>
                        <a:rPr sz="600" dirty="0">
                          <a:latin typeface="Arial"/>
                          <a:cs typeface="Arial"/>
                        </a:rPr>
                        <a:t>Additional</a:t>
                      </a:r>
                      <a:r>
                        <a:rPr sz="6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docu</a:t>
                      </a:r>
                      <a:r>
                        <a:rPr sz="600" spc="5" dirty="0">
                          <a:latin typeface="Arial"/>
                          <a:cs typeface="Arial"/>
                        </a:rPr>
                        <a:t>m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entation</a:t>
                      </a:r>
                    </a:p>
                  </a:txBody>
                  <a:tcPr marL="0" marR="0" marT="0" marB="0">
                    <a:lnL w="6565">
                      <a:solidFill>
                        <a:srgbClr val="000000"/>
                      </a:solidFill>
                      <a:prstDash val="solid"/>
                    </a:lnL>
                    <a:lnR w="6565">
                      <a:solidFill>
                        <a:srgbClr val="000000"/>
                      </a:solidFill>
                      <a:prstDash val="solid"/>
                    </a:lnR>
                    <a:lnT w="6184">
                      <a:solidFill>
                        <a:srgbClr val="000000"/>
                      </a:solidFill>
                      <a:prstDash val="solid"/>
                    </a:lnT>
                    <a:lnB w="6184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4">
                  <a:txBody>
                    <a:bodyPr/>
                    <a:lstStyle/>
                    <a:p>
                      <a:pPr marL="54610" marR="60325">
                        <a:lnSpc>
                          <a:spcPct val="99300"/>
                        </a:lnSpc>
                      </a:pPr>
                      <a:r>
                        <a:rPr sz="700" i="1" spc="5" dirty="0">
                          <a:latin typeface="Arial"/>
                          <a:cs typeface="Arial"/>
                        </a:rPr>
                        <a:t>Doss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i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e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i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nc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l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ude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s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exa</a:t>
                      </a:r>
                      <a:r>
                        <a:rPr sz="700" i="1" spc="10" dirty="0">
                          <a:latin typeface="Arial"/>
                          <a:cs typeface="Arial"/>
                        </a:rPr>
                        <a:t>m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p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l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e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s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docu</a:t>
                      </a:r>
                      <a:r>
                        <a:rPr sz="700" i="1" spc="10" dirty="0">
                          <a:latin typeface="Arial"/>
                          <a:cs typeface="Arial"/>
                        </a:rPr>
                        <a:t>m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en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t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a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ti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n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g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t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ha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t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t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h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e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cand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i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da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te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ha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s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sha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e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d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h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i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s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/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he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pedagog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i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ca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l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i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nnova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ti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on</a:t>
                      </a:r>
                      <a:r>
                        <a:rPr sz="700" i="1" spc="-10" dirty="0">
                          <a:latin typeface="Arial"/>
                          <a:cs typeface="Arial"/>
                        </a:rPr>
                        <a:t>s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,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cou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se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/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cu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rri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cu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l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u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m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des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i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gn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,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an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d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succes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s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pub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li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c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ly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beyon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d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t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h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e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V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T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campus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.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Ev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i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denc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e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o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f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t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h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is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ca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n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i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nc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l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ude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: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1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)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t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h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e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pub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li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ca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ti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o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n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o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f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a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rti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c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l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e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s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o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abs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tr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ac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ts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o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t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h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e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d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i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s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tri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bu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ti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o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n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o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f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wh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ite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pape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s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,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2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)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p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esen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ti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n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g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a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t</a:t>
                      </a:r>
                      <a:r>
                        <a:rPr sz="700" i="1" spc="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(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o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a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tt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end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i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ng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)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educa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ti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on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-r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e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l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a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t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e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d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eg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i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ona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l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o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na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ti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ona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l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con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f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e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ences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,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3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)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p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esen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ti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n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g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a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t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(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o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a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tt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end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i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ng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)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educa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ti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on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-r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e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l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a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t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e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d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eg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i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ona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l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o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na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ti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ona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l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wo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kshop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s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an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d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sem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i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na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s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,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o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4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)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an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y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o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t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he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ac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ti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v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ity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t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ha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t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demons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tr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a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t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e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s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t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ha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t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t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h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e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cand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i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da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te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is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ac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ti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ve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ly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sha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ri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n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g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h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i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s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/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he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t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each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i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n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g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an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d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l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ea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n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i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n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g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accomp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li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shmen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ts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b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oad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ly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an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d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epea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t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ed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ly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beyon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d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t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h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e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V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T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campus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.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Th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e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cand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i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da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te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ma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y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a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l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s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o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hav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e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ece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i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ve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d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sponso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e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d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suppo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rt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to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conduc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t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esea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c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h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o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n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l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ea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n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i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n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g,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a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lt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hough ob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t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a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i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n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i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n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g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ou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t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s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i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d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e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f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und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i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n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g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is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no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t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a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n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essen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ti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a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l</a:t>
                      </a:r>
                      <a:r>
                        <a:rPr sz="700" i="1" spc="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c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rit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e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ri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o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n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o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f</a:t>
                      </a:r>
                      <a:r>
                        <a:rPr sz="7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"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mas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t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e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700" i="1" spc="5" dirty="0">
                          <a:latin typeface="Arial"/>
                          <a:cs typeface="Arial"/>
                        </a:rPr>
                        <a:t>y</a:t>
                      </a:r>
                      <a:r>
                        <a:rPr sz="700" i="1" dirty="0">
                          <a:latin typeface="Arial"/>
                          <a:cs typeface="Arial"/>
                        </a:rPr>
                        <a:t>."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565">
                      <a:solidFill>
                        <a:srgbClr val="000000"/>
                      </a:solidFill>
                      <a:prstDash val="solid"/>
                    </a:lnL>
                    <a:lnR w="6565">
                      <a:solidFill>
                        <a:srgbClr val="000000"/>
                      </a:solidFill>
                      <a:prstDash val="solid"/>
                    </a:lnR>
                    <a:lnT w="6184">
                      <a:solidFill>
                        <a:srgbClr val="000000"/>
                      </a:solidFill>
                      <a:prstDash val="solid"/>
                    </a:lnT>
                    <a:lnB w="6184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76243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565">
                      <a:solidFill>
                        <a:srgbClr val="000000"/>
                      </a:solidFill>
                      <a:prstDash val="solid"/>
                    </a:lnL>
                    <a:lnR w="6565">
                      <a:solidFill>
                        <a:srgbClr val="000000"/>
                      </a:solidFill>
                      <a:prstDash val="solid"/>
                    </a:lnR>
                    <a:lnT w="6184">
                      <a:solidFill>
                        <a:srgbClr val="000000"/>
                      </a:solidFill>
                      <a:prstDash val="solid"/>
                    </a:lnT>
                    <a:lnB w="6184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565">
                      <a:solidFill>
                        <a:srgbClr val="000000"/>
                      </a:solidFill>
                      <a:prstDash val="solid"/>
                    </a:lnL>
                    <a:lnR w="6565">
                      <a:solidFill>
                        <a:srgbClr val="000000"/>
                      </a:solidFill>
                      <a:prstDash val="solid"/>
                    </a:lnR>
                    <a:lnT w="6184">
                      <a:solidFill>
                        <a:srgbClr val="000000"/>
                      </a:solidFill>
                      <a:prstDash val="solid"/>
                    </a:lnT>
                    <a:lnB w="618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4610" marR="214629">
                        <a:lnSpc>
                          <a:spcPct val="102699"/>
                        </a:lnSpc>
                      </a:pPr>
                      <a:r>
                        <a:rPr sz="600" spc="5" dirty="0">
                          <a:latin typeface="Arial"/>
                          <a:cs typeface="Arial"/>
                        </a:rPr>
                        <a:t>D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ossier</a:t>
                      </a:r>
                      <a:r>
                        <a:rPr sz="6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includes</a:t>
                      </a:r>
                      <a:r>
                        <a:rPr sz="600" spc="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spc="5" dirty="0">
                          <a:latin typeface="Arial"/>
                          <a:cs typeface="Arial"/>
                        </a:rPr>
                        <a:t>m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any</a:t>
                      </a:r>
                      <a:r>
                        <a:rPr sz="600" spc="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exa</a:t>
                      </a:r>
                      <a:r>
                        <a:rPr sz="600" spc="5" dirty="0">
                          <a:latin typeface="Arial"/>
                          <a:cs typeface="Arial"/>
                        </a:rPr>
                        <a:t>m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ples docu</a:t>
                      </a:r>
                      <a:r>
                        <a:rPr sz="600" spc="5" dirty="0">
                          <a:latin typeface="Arial"/>
                          <a:cs typeface="Arial"/>
                        </a:rPr>
                        <a:t>m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entating</a:t>
                      </a:r>
                      <a:r>
                        <a:rPr sz="600" spc="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that</a:t>
                      </a:r>
                      <a:r>
                        <a:rPr sz="6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the</a:t>
                      </a:r>
                      <a:r>
                        <a:rPr sz="600" spc="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candidate has</a:t>
                      </a:r>
                      <a:r>
                        <a:rPr sz="6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shared</a:t>
                      </a:r>
                      <a:r>
                        <a:rPr sz="600" spc="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his/her</a:t>
                      </a:r>
                      <a:r>
                        <a:rPr sz="6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pedagogical innovations</a:t>
                      </a:r>
                      <a:r>
                        <a:rPr sz="600" spc="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and</a:t>
                      </a:r>
                      <a:r>
                        <a:rPr sz="6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success</a:t>
                      </a:r>
                      <a:r>
                        <a:rPr sz="600" spc="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publicly beyond</a:t>
                      </a:r>
                      <a:r>
                        <a:rPr sz="600" spc="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the</a:t>
                      </a:r>
                      <a:r>
                        <a:rPr sz="600" spc="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VT</a:t>
                      </a:r>
                      <a:r>
                        <a:rPr sz="600" spc="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ca</a:t>
                      </a:r>
                      <a:r>
                        <a:rPr sz="600" spc="5" dirty="0">
                          <a:latin typeface="Arial"/>
                          <a:cs typeface="Arial"/>
                        </a:rPr>
                        <a:t>m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pus.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565">
                      <a:solidFill>
                        <a:srgbClr val="000000"/>
                      </a:solidFill>
                      <a:prstDash val="solid"/>
                    </a:lnL>
                    <a:lnR w="6565">
                      <a:solidFill>
                        <a:srgbClr val="000000"/>
                      </a:solidFill>
                      <a:prstDash val="solid"/>
                    </a:lnR>
                    <a:lnT w="6184">
                      <a:solidFill>
                        <a:srgbClr val="000000"/>
                      </a:solidFill>
                      <a:prstDash val="solid"/>
                    </a:lnT>
                    <a:lnB w="618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4610" marR="89535">
                        <a:lnSpc>
                          <a:spcPct val="102899"/>
                        </a:lnSpc>
                      </a:pPr>
                      <a:r>
                        <a:rPr sz="600" spc="5" dirty="0">
                          <a:latin typeface="Arial"/>
                          <a:cs typeface="Arial"/>
                        </a:rPr>
                        <a:t>D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ossier</a:t>
                      </a:r>
                      <a:r>
                        <a:rPr sz="6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includes</a:t>
                      </a:r>
                      <a:r>
                        <a:rPr sz="6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several</a:t>
                      </a:r>
                      <a:r>
                        <a:rPr sz="6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exa</a:t>
                      </a:r>
                      <a:r>
                        <a:rPr sz="600" spc="5" dirty="0">
                          <a:latin typeface="Arial"/>
                          <a:cs typeface="Arial"/>
                        </a:rPr>
                        <a:t>m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ples docu</a:t>
                      </a:r>
                      <a:r>
                        <a:rPr sz="600" spc="5" dirty="0">
                          <a:latin typeface="Arial"/>
                          <a:cs typeface="Arial"/>
                        </a:rPr>
                        <a:t>m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entating</a:t>
                      </a:r>
                      <a:r>
                        <a:rPr sz="600" spc="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that</a:t>
                      </a:r>
                      <a:r>
                        <a:rPr sz="6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the</a:t>
                      </a:r>
                      <a:r>
                        <a:rPr sz="600" spc="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candidate</a:t>
                      </a:r>
                      <a:r>
                        <a:rPr sz="600" spc="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has shared</a:t>
                      </a:r>
                      <a:r>
                        <a:rPr sz="600" spc="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his/her</a:t>
                      </a:r>
                      <a:r>
                        <a:rPr sz="6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pedagogical</a:t>
                      </a:r>
                      <a:r>
                        <a:rPr sz="6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innovations</a:t>
                      </a:r>
                      <a:r>
                        <a:rPr sz="6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and success</a:t>
                      </a:r>
                      <a:r>
                        <a:rPr sz="6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publicly</a:t>
                      </a:r>
                      <a:r>
                        <a:rPr sz="6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beyond</a:t>
                      </a:r>
                      <a:r>
                        <a:rPr sz="600" spc="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the</a:t>
                      </a:r>
                      <a:r>
                        <a:rPr sz="600" spc="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VT</a:t>
                      </a:r>
                      <a:r>
                        <a:rPr sz="600" spc="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ca</a:t>
                      </a:r>
                      <a:r>
                        <a:rPr sz="600" spc="5" dirty="0">
                          <a:latin typeface="Arial"/>
                          <a:cs typeface="Arial"/>
                        </a:rPr>
                        <a:t>m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pus.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565">
                      <a:solidFill>
                        <a:srgbClr val="000000"/>
                      </a:solidFill>
                      <a:prstDash val="solid"/>
                    </a:lnL>
                    <a:lnR w="6565">
                      <a:solidFill>
                        <a:srgbClr val="000000"/>
                      </a:solidFill>
                      <a:prstDash val="solid"/>
                    </a:lnR>
                    <a:lnT w="6184">
                      <a:solidFill>
                        <a:srgbClr val="000000"/>
                      </a:solidFill>
                      <a:prstDash val="solid"/>
                    </a:lnT>
                    <a:lnB w="618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4610" marR="96520">
                        <a:lnSpc>
                          <a:spcPct val="102699"/>
                        </a:lnSpc>
                      </a:pPr>
                      <a:r>
                        <a:rPr sz="600" spc="5" dirty="0">
                          <a:latin typeface="Arial"/>
                          <a:cs typeface="Arial"/>
                        </a:rPr>
                        <a:t>D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ossier</a:t>
                      </a:r>
                      <a:r>
                        <a:rPr sz="6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includes</a:t>
                      </a:r>
                      <a:r>
                        <a:rPr sz="600" spc="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a</a:t>
                      </a:r>
                      <a:r>
                        <a:rPr sz="600" spc="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few</a:t>
                      </a:r>
                      <a:r>
                        <a:rPr sz="600" spc="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exa</a:t>
                      </a:r>
                      <a:r>
                        <a:rPr sz="600" spc="5" dirty="0">
                          <a:latin typeface="Arial"/>
                          <a:cs typeface="Arial"/>
                        </a:rPr>
                        <a:t>m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ples docu</a:t>
                      </a:r>
                      <a:r>
                        <a:rPr sz="600" spc="5" dirty="0">
                          <a:latin typeface="Arial"/>
                          <a:cs typeface="Arial"/>
                        </a:rPr>
                        <a:t>m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entating</a:t>
                      </a:r>
                      <a:r>
                        <a:rPr sz="600" spc="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that</a:t>
                      </a:r>
                      <a:r>
                        <a:rPr sz="6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the</a:t>
                      </a:r>
                      <a:r>
                        <a:rPr sz="600" spc="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candidate</a:t>
                      </a:r>
                      <a:r>
                        <a:rPr sz="600" spc="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has shared</a:t>
                      </a:r>
                      <a:r>
                        <a:rPr sz="600" spc="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his/her</a:t>
                      </a:r>
                      <a:r>
                        <a:rPr sz="6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pedagogical</a:t>
                      </a:r>
                      <a:r>
                        <a:rPr sz="6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innovation and</a:t>
                      </a:r>
                      <a:r>
                        <a:rPr sz="600" spc="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success</a:t>
                      </a:r>
                      <a:r>
                        <a:rPr sz="600" spc="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publicly</a:t>
                      </a:r>
                      <a:r>
                        <a:rPr sz="6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beyond</a:t>
                      </a:r>
                      <a:r>
                        <a:rPr sz="600" spc="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the</a:t>
                      </a:r>
                      <a:r>
                        <a:rPr sz="600" spc="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VT ca</a:t>
                      </a:r>
                      <a:r>
                        <a:rPr sz="600" spc="5" dirty="0">
                          <a:latin typeface="Arial"/>
                          <a:cs typeface="Arial"/>
                        </a:rPr>
                        <a:t>m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pus.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565">
                      <a:solidFill>
                        <a:srgbClr val="000000"/>
                      </a:solidFill>
                      <a:prstDash val="solid"/>
                    </a:lnL>
                    <a:lnR w="6565">
                      <a:solidFill>
                        <a:srgbClr val="000000"/>
                      </a:solidFill>
                      <a:prstDash val="solid"/>
                    </a:lnR>
                    <a:lnT w="6184">
                      <a:solidFill>
                        <a:srgbClr val="000000"/>
                      </a:solidFill>
                      <a:prstDash val="solid"/>
                    </a:lnT>
                    <a:lnB w="618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0" marR="83185">
                        <a:lnSpc>
                          <a:spcPct val="102099"/>
                        </a:lnSpc>
                      </a:pPr>
                      <a:r>
                        <a:rPr sz="600" spc="5" dirty="0">
                          <a:latin typeface="Arial"/>
                          <a:cs typeface="Arial"/>
                        </a:rPr>
                        <a:t>No </a:t>
                      </a:r>
                      <a:r>
                        <a:rPr sz="600" dirty="0">
                          <a:latin typeface="Arial"/>
                          <a:cs typeface="Arial"/>
                        </a:rPr>
                        <a:t>evidence</a:t>
                      </a:r>
                    </a:p>
                  </a:txBody>
                  <a:tcPr marL="0" marR="0" marT="0" marB="0">
                    <a:lnL w="6565">
                      <a:solidFill>
                        <a:srgbClr val="000000"/>
                      </a:solidFill>
                      <a:prstDash val="solid"/>
                    </a:lnL>
                    <a:lnR w="6565">
                      <a:solidFill>
                        <a:srgbClr val="000000"/>
                      </a:solidFill>
                      <a:prstDash val="solid"/>
                    </a:lnR>
                    <a:lnT w="6184">
                      <a:solidFill>
                        <a:srgbClr val="000000"/>
                      </a:solidFill>
                      <a:prstDash val="solid"/>
                    </a:lnT>
                    <a:lnB w="6184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200275">
              <a:lnSpc>
                <a:spcPts val="4760"/>
              </a:lnSpc>
            </a:pPr>
            <a:r>
              <a:rPr sz="4000" spc="-105" dirty="0">
                <a:latin typeface="Arial"/>
                <a:cs typeface="Arial"/>
              </a:rPr>
              <a:t>Dossie</a:t>
            </a:r>
            <a:r>
              <a:rPr sz="4000" dirty="0">
                <a:latin typeface="Arial"/>
                <a:cs typeface="Arial"/>
              </a:rPr>
              <a:t>r</a:t>
            </a:r>
            <a:r>
              <a:rPr sz="4000" spc="-195" dirty="0">
                <a:latin typeface="Arial"/>
                <a:cs typeface="Arial"/>
              </a:rPr>
              <a:t> </a:t>
            </a:r>
            <a:r>
              <a:rPr sz="4000" spc="-105" dirty="0">
                <a:latin typeface="Arial"/>
                <a:cs typeface="Arial"/>
              </a:rPr>
              <a:t>Contents</a:t>
            </a:r>
            <a:endParaRPr sz="4000" dirty="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57201" y="2057400"/>
            <a:ext cx="9296400" cy="442172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ts val="2500"/>
              </a:lnSpc>
              <a:buClr>
                <a:srgbClr val="993232"/>
              </a:buClr>
              <a:buSzPct val="85416"/>
              <a:tabLst>
                <a:tab pos="195580" algn="l"/>
              </a:tabLst>
            </a:pPr>
            <a:r>
              <a:rPr lang="en-US" sz="2400" b="1" spc="-15" dirty="0">
                <a:solidFill>
                  <a:srgbClr val="333333"/>
                </a:solidFill>
                <a:latin typeface="Arial"/>
                <a:cs typeface="Arial"/>
              </a:rPr>
              <a:t>Limit</a:t>
            </a:r>
            <a:r>
              <a:rPr lang="en-US" sz="2400" b="1" spc="-5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lang="en-US" sz="2400" b="1" spc="-15" dirty="0">
                <a:solidFill>
                  <a:srgbClr val="333333"/>
                </a:solidFill>
                <a:latin typeface="Arial"/>
                <a:cs typeface="Arial"/>
              </a:rPr>
              <a:t>total</a:t>
            </a:r>
            <a:r>
              <a:rPr lang="en-US" sz="2400" b="1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lang="en-US" sz="2400" b="1" spc="-15" dirty="0">
                <a:solidFill>
                  <a:srgbClr val="333333"/>
                </a:solidFill>
                <a:latin typeface="Arial"/>
                <a:cs typeface="Arial"/>
              </a:rPr>
              <a:t>length</a:t>
            </a:r>
            <a:r>
              <a:rPr lang="en-US" sz="2400" b="1" spc="-5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lang="en-US" sz="2400" b="1" spc="-15" dirty="0">
                <a:solidFill>
                  <a:srgbClr val="333333"/>
                </a:solidFill>
                <a:latin typeface="Arial"/>
                <a:cs typeface="Arial"/>
              </a:rPr>
              <a:t>to</a:t>
            </a:r>
            <a:r>
              <a:rPr lang="en-US" sz="2400" b="1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lang="en-US" sz="2400" b="1" spc="-5" dirty="0">
                <a:solidFill>
                  <a:srgbClr val="333333"/>
                </a:solidFill>
                <a:latin typeface="Arial"/>
                <a:cs typeface="Arial"/>
              </a:rPr>
              <a:t>11</a:t>
            </a:r>
            <a:r>
              <a:rPr lang="en-US" sz="2400" b="1" dirty="0">
                <a:solidFill>
                  <a:srgbClr val="333333"/>
                </a:solidFill>
                <a:latin typeface="Arial"/>
                <a:cs typeface="Arial"/>
              </a:rPr>
              <a:t> pages</a:t>
            </a:r>
            <a:r>
              <a:rPr lang="en-US" sz="2400" b="1" spc="-5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lang="en-US" sz="2400" b="1" spc="-15" dirty="0">
                <a:solidFill>
                  <a:srgbClr val="333333"/>
                </a:solidFill>
                <a:latin typeface="Arial"/>
                <a:cs typeface="Arial"/>
              </a:rPr>
              <a:t>(excluding</a:t>
            </a:r>
            <a:r>
              <a:rPr lang="en-US" sz="2400" b="1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lang="en-US" sz="2400" b="1" spc="-5" dirty="0">
                <a:solidFill>
                  <a:srgbClr val="333333"/>
                </a:solidFill>
                <a:latin typeface="Arial"/>
                <a:cs typeface="Arial"/>
              </a:rPr>
              <a:t>cove</a:t>
            </a:r>
            <a:r>
              <a:rPr lang="en-US" sz="2400" b="1" dirty="0">
                <a:solidFill>
                  <a:srgbClr val="333333"/>
                </a:solidFill>
                <a:latin typeface="Arial"/>
                <a:cs typeface="Arial"/>
              </a:rPr>
              <a:t>r </a:t>
            </a:r>
            <a:r>
              <a:rPr lang="en-US" sz="2400" b="1" spc="-15" dirty="0">
                <a:solidFill>
                  <a:srgbClr val="333333"/>
                </a:solidFill>
                <a:latin typeface="Arial"/>
                <a:cs typeface="Arial"/>
              </a:rPr>
              <a:t>page</a:t>
            </a:r>
            <a:r>
              <a:rPr lang="en-US" sz="2400" b="1" spc="-10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lang="en-US" sz="2400" b="1" spc="-20" dirty="0">
                <a:solidFill>
                  <a:srgbClr val="333333"/>
                </a:solidFill>
                <a:latin typeface="Arial"/>
                <a:cs typeface="Arial"/>
              </a:rPr>
              <a:t>an</a:t>
            </a:r>
            <a:r>
              <a:rPr lang="en-US" sz="2400" b="1" spc="-15" dirty="0">
                <a:solidFill>
                  <a:srgbClr val="333333"/>
                </a:solidFill>
                <a:latin typeface="Arial"/>
                <a:cs typeface="Arial"/>
              </a:rPr>
              <a:t>d</a:t>
            </a:r>
            <a:r>
              <a:rPr lang="en-US" sz="2400" b="1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lang="en-US" sz="2400" b="1" spc="-20" dirty="0">
                <a:solidFill>
                  <a:srgbClr val="333333"/>
                </a:solidFill>
                <a:latin typeface="Arial"/>
                <a:cs typeface="Arial"/>
              </a:rPr>
              <a:t>SPOT</a:t>
            </a:r>
            <a:r>
              <a:rPr lang="en-US" sz="2400" b="1" dirty="0">
                <a:solidFill>
                  <a:srgbClr val="333333"/>
                </a:solidFill>
                <a:latin typeface="Arial"/>
                <a:cs typeface="Arial"/>
              </a:rPr>
              <a:t> information</a:t>
            </a:r>
            <a:r>
              <a:rPr lang="en-US" sz="2400" b="1" spc="-5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lang="en-US" sz="2400" b="1" spc="-20" dirty="0">
                <a:solidFill>
                  <a:srgbClr val="333333"/>
                </a:solidFill>
                <a:latin typeface="Arial"/>
                <a:cs typeface="Arial"/>
              </a:rPr>
              <a:t>appendix)</a:t>
            </a:r>
          </a:p>
          <a:p>
            <a:pPr marL="12700" marR="5080">
              <a:lnSpc>
                <a:spcPts val="2500"/>
              </a:lnSpc>
              <a:buClr>
                <a:srgbClr val="993232"/>
              </a:buClr>
              <a:buSzPct val="85416"/>
              <a:tabLst>
                <a:tab pos="195580" algn="l"/>
              </a:tabLst>
            </a:pPr>
            <a:endParaRPr lang="en-US" sz="2400" dirty="0">
              <a:latin typeface="Arial"/>
              <a:cs typeface="Arial"/>
            </a:endParaRPr>
          </a:p>
          <a:p>
            <a:pPr marL="195580" indent="-182880">
              <a:lnSpc>
                <a:spcPts val="2855"/>
              </a:lnSpc>
              <a:spcBef>
                <a:spcPts val="275"/>
              </a:spcBef>
              <a:buClr>
                <a:srgbClr val="993232"/>
              </a:buClr>
              <a:buSzPct val="85416"/>
              <a:buFont typeface="Arial"/>
              <a:buChar char="•"/>
              <a:tabLst>
                <a:tab pos="195580" algn="l"/>
              </a:tabLst>
            </a:pPr>
            <a:r>
              <a:rPr lang="en-US" sz="2400" b="1" spc="-5" dirty="0">
                <a:solidFill>
                  <a:srgbClr val="008000"/>
                </a:solidFill>
                <a:latin typeface="Arial"/>
                <a:cs typeface="Arial"/>
              </a:rPr>
              <a:t>Cove</a:t>
            </a:r>
            <a:r>
              <a:rPr lang="en-US" sz="2400" b="1" dirty="0">
                <a:solidFill>
                  <a:srgbClr val="008000"/>
                </a:solidFill>
                <a:latin typeface="Arial"/>
                <a:cs typeface="Arial"/>
              </a:rPr>
              <a:t>r Page</a:t>
            </a:r>
            <a:r>
              <a:rPr lang="en-US" sz="2400" b="1" spc="-5" dirty="0">
                <a:solidFill>
                  <a:srgbClr val="008000"/>
                </a:solidFill>
                <a:latin typeface="Arial"/>
                <a:cs typeface="Arial"/>
              </a:rPr>
              <a:t> </a:t>
            </a:r>
            <a:r>
              <a:rPr lang="en-US" sz="2400" b="1" spc="-15" dirty="0">
                <a:solidFill>
                  <a:srgbClr val="008000"/>
                </a:solidFill>
                <a:latin typeface="Arial"/>
                <a:cs typeface="Arial"/>
              </a:rPr>
              <a:t>(Download</a:t>
            </a:r>
            <a:r>
              <a:rPr lang="en-US" sz="2400" b="1" dirty="0">
                <a:solidFill>
                  <a:srgbClr val="008000"/>
                </a:solidFill>
                <a:latin typeface="Arial"/>
                <a:cs typeface="Arial"/>
              </a:rPr>
              <a:t> </a:t>
            </a:r>
            <a:r>
              <a:rPr lang="en-US" sz="2400" b="1" spc="-195" dirty="0">
                <a:solidFill>
                  <a:srgbClr val="008000"/>
                </a:solidFill>
                <a:latin typeface="Arial"/>
                <a:cs typeface="Arial"/>
              </a:rPr>
              <a:t>T</a:t>
            </a:r>
            <a:r>
              <a:rPr lang="en-US" sz="2400" b="1" spc="-5" dirty="0">
                <a:solidFill>
                  <a:srgbClr val="008000"/>
                </a:solidFill>
                <a:latin typeface="Arial"/>
                <a:cs typeface="Arial"/>
              </a:rPr>
              <a:t>emplate)</a:t>
            </a:r>
            <a:endParaRPr lang="en-US" sz="2400" b="1" spc="-15" dirty="0">
              <a:solidFill>
                <a:srgbClr val="921F07"/>
              </a:solidFill>
              <a:latin typeface="Arial"/>
              <a:cs typeface="Arial"/>
            </a:endParaRPr>
          </a:p>
          <a:p>
            <a:pPr marL="195580" indent="-182880">
              <a:buClr>
                <a:srgbClr val="993232"/>
              </a:buClr>
              <a:buSzPct val="83333"/>
              <a:buFont typeface="Arial"/>
              <a:buChar char="•"/>
              <a:tabLst>
                <a:tab pos="195580" algn="l"/>
              </a:tabLst>
            </a:pPr>
            <a:r>
              <a:rPr sz="2400" b="1" spc="-15" dirty="0">
                <a:solidFill>
                  <a:srgbClr val="921F07"/>
                </a:solidFill>
                <a:latin typeface="Arial"/>
                <a:cs typeface="Arial"/>
              </a:rPr>
              <a:t>Section</a:t>
            </a:r>
            <a:r>
              <a:rPr sz="2400" b="1" dirty="0">
                <a:solidFill>
                  <a:srgbClr val="921F07"/>
                </a:solidFill>
                <a:latin typeface="Arial"/>
                <a:cs typeface="Arial"/>
              </a:rPr>
              <a:t> </a:t>
            </a:r>
            <a:r>
              <a:rPr sz="2400" b="1" spc="-5" dirty="0">
                <a:solidFill>
                  <a:srgbClr val="921F07"/>
                </a:solidFill>
                <a:latin typeface="Arial"/>
                <a:cs typeface="Arial"/>
              </a:rPr>
              <a:t>1:</a:t>
            </a:r>
            <a:r>
              <a:rPr lang="en-US" sz="2000" b="1" spc="-5" dirty="0">
                <a:solidFill>
                  <a:srgbClr val="C95F2B"/>
                </a:solidFill>
                <a:latin typeface="Arial"/>
                <a:cs typeface="Arial"/>
              </a:rPr>
              <a:t>Distinctiv</a:t>
            </a:r>
            <a:r>
              <a:rPr lang="en-US" sz="2000" b="1" dirty="0">
                <a:solidFill>
                  <a:srgbClr val="C95F2B"/>
                </a:solidFill>
                <a:latin typeface="Arial"/>
                <a:cs typeface="Arial"/>
              </a:rPr>
              <a:t>e</a:t>
            </a:r>
            <a:r>
              <a:rPr lang="en-US" sz="2000" b="1" spc="5" dirty="0">
                <a:solidFill>
                  <a:srgbClr val="C95F2B"/>
                </a:solidFill>
                <a:latin typeface="Arial"/>
                <a:cs typeface="Arial"/>
              </a:rPr>
              <a:t> </a:t>
            </a:r>
            <a:r>
              <a:rPr lang="en-US" sz="2000" b="1" spc="-20" dirty="0">
                <a:solidFill>
                  <a:srgbClr val="C95F2B"/>
                </a:solidFill>
                <a:latin typeface="Arial"/>
                <a:cs typeface="Arial"/>
              </a:rPr>
              <a:t>Contribution</a:t>
            </a:r>
            <a:r>
              <a:rPr lang="en-US" sz="2000" b="1" spc="-15" dirty="0">
                <a:solidFill>
                  <a:srgbClr val="C95F2B"/>
                </a:solidFill>
                <a:latin typeface="Arial"/>
                <a:cs typeface="Arial"/>
              </a:rPr>
              <a:t>s</a:t>
            </a:r>
            <a:r>
              <a:rPr lang="en-US" sz="2000" b="1" spc="10" dirty="0">
                <a:solidFill>
                  <a:srgbClr val="C95F2B"/>
                </a:solidFill>
                <a:latin typeface="Arial"/>
                <a:cs typeface="Arial"/>
              </a:rPr>
              <a:t> </a:t>
            </a:r>
            <a:r>
              <a:rPr lang="en-US" sz="2000" b="1" spc="-20" dirty="0">
                <a:solidFill>
                  <a:srgbClr val="C95F2B"/>
                </a:solidFill>
                <a:latin typeface="Arial"/>
                <a:cs typeface="Arial"/>
              </a:rPr>
              <a:t>an</a:t>
            </a:r>
            <a:r>
              <a:rPr lang="en-US" sz="2000" b="1" spc="-15" dirty="0">
                <a:solidFill>
                  <a:srgbClr val="C95F2B"/>
                </a:solidFill>
                <a:latin typeface="Arial"/>
                <a:cs typeface="Arial"/>
              </a:rPr>
              <a:t>d</a:t>
            </a:r>
            <a:r>
              <a:rPr lang="en-US" sz="2000" b="1" spc="-90" dirty="0">
                <a:solidFill>
                  <a:srgbClr val="C95F2B"/>
                </a:solidFill>
                <a:latin typeface="Arial"/>
                <a:cs typeface="Arial"/>
              </a:rPr>
              <a:t> </a:t>
            </a:r>
            <a:r>
              <a:rPr lang="en-US" sz="2000" b="1" spc="-5" dirty="0">
                <a:solidFill>
                  <a:srgbClr val="C95F2B"/>
                </a:solidFill>
                <a:latin typeface="Arial"/>
                <a:cs typeface="Arial"/>
              </a:rPr>
              <a:t>Achievements </a:t>
            </a:r>
            <a:r>
              <a:rPr lang="en-US" sz="2000" b="1" spc="-5" dirty="0">
                <a:solidFill>
                  <a:srgbClr val="00B050"/>
                </a:solidFill>
                <a:latin typeface="Arial"/>
                <a:cs typeface="Arial"/>
              </a:rPr>
              <a:t>Ann Stevens</a:t>
            </a:r>
            <a:endParaRPr sz="2400" dirty="0">
              <a:latin typeface="Arial"/>
              <a:cs typeface="Arial"/>
            </a:endParaRPr>
          </a:p>
          <a:p>
            <a:pPr marL="195580" indent="-182880">
              <a:spcBef>
                <a:spcPts val="320"/>
              </a:spcBef>
              <a:buClr>
                <a:srgbClr val="993232"/>
              </a:buClr>
              <a:buSzPct val="83333"/>
              <a:buFont typeface="Arial"/>
              <a:buChar char="•"/>
              <a:tabLst>
                <a:tab pos="195580" algn="l"/>
              </a:tabLst>
            </a:pPr>
            <a:r>
              <a:rPr sz="2400" b="1" spc="-15" dirty="0">
                <a:solidFill>
                  <a:srgbClr val="921F07"/>
                </a:solidFill>
                <a:latin typeface="Arial"/>
                <a:cs typeface="Arial"/>
              </a:rPr>
              <a:t>Section</a:t>
            </a:r>
            <a:r>
              <a:rPr sz="2400" b="1" dirty="0">
                <a:solidFill>
                  <a:srgbClr val="921F07"/>
                </a:solidFill>
                <a:latin typeface="Arial"/>
                <a:cs typeface="Arial"/>
              </a:rPr>
              <a:t> </a:t>
            </a:r>
            <a:r>
              <a:rPr sz="2400" b="1" spc="-5" dirty="0">
                <a:solidFill>
                  <a:srgbClr val="921F07"/>
                </a:solidFill>
                <a:latin typeface="Arial"/>
                <a:cs typeface="Arial"/>
              </a:rPr>
              <a:t>2:</a:t>
            </a:r>
            <a:r>
              <a:rPr lang="en-US" sz="2400" b="1" spc="-5" dirty="0">
                <a:solidFill>
                  <a:srgbClr val="921F07"/>
                </a:solidFill>
                <a:latin typeface="Arial"/>
                <a:cs typeface="Arial"/>
              </a:rPr>
              <a:t> </a:t>
            </a:r>
            <a:r>
              <a:rPr lang="en-US" sz="2000" b="1" spc="-20" dirty="0">
                <a:solidFill>
                  <a:srgbClr val="C95F2B"/>
                </a:solidFill>
                <a:latin typeface="Arial"/>
                <a:cs typeface="Arial"/>
              </a:rPr>
              <a:t>Nominatio</a:t>
            </a:r>
            <a:r>
              <a:rPr lang="en-US" sz="2000" b="1" spc="-15" dirty="0">
                <a:solidFill>
                  <a:srgbClr val="C95F2B"/>
                </a:solidFill>
                <a:latin typeface="Arial"/>
                <a:cs typeface="Arial"/>
              </a:rPr>
              <a:t>n</a:t>
            </a:r>
            <a:r>
              <a:rPr lang="en-US" sz="2000" b="1" spc="5" dirty="0">
                <a:solidFill>
                  <a:srgbClr val="C95F2B"/>
                </a:solidFill>
                <a:latin typeface="Arial"/>
                <a:cs typeface="Arial"/>
              </a:rPr>
              <a:t> </a:t>
            </a:r>
            <a:r>
              <a:rPr lang="en-US" sz="2000" b="1" dirty="0">
                <a:solidFill>
                  <a:srgbClr val="C95F2B"/>
                </a:solidFill>
                <a:latin typeface="Arial"/>
                <a:cs typeface="Arial"/>
              </a:rPr>
              <a:t>Letter </a:t>
            </a:r>
            <a:r>
              <a:rPr lang="en-US" sz="2000" b="1" dirty="0">
                <a:solidFill>
                  <a:srgbClr val="00B050"/>
                </a:solidFill>
                <a:latin typeface="Arial"/>
                <a:cs typeface="Arial"/>
              </a:rPr>
              <a:t>Mark Barrow</a:t>
            </a:r>
            <a:endParaRPr sz="2400" dirty="0">
              <a:latin typeface="Arial"/>
              <a:cs typeface="Arial"/>
            </a:endParaRPr>
          </a:p>
          <a:p>
            <a:pPr marL="195580" indent="-182880">
              <a:spcBef>
                <a:spcPts val="219"/>
              </a:spcBef>
              <a:buClr>
                <a:srgbClr val="993232"/>
              </a:buClr>
              <a:buSzPct val="83333"/>
              <a:buFont typeface="Arial"/>
              <a:buChar char="•"/>
              <a:tabLst>
                <a:tab pos="195580" algn="l"/>
              </a:tabLst>
            </a:pPr>
            <a:r>
              <a:rPr sz="2400" b="1" spc="-15" dirty="0">
                <a:solidFill>
                  <a:srgbClr val="921F07"/>
                </a:solidFill>
                <a:latin typeface="Arial"/>
                <a:cs typeface="Arial"/>
              </a:rPr>
              <a:t>Section</a:t>
            </a:r>
            <a:r>
              <a:rPr sz="2400" b="1" dirty="0">
                <a:solidFill>
                  <a:srgbClr val="921F07"/>
                </a:solidFill>
                <a:latin typeface="Arial"/>
                <a:cs typeface="Arial"/>
              </a:rPr>
              <a:t> </a:t>
            </a:r>
            <a:r>
              <a:rPr sz="2400" b="1" spc="-5" dirty="0">
                <a:solidFill>
                  <a:srgbClr val="921F07"/>
                </a:solidFill>
                <a:latin typeface="Arial"/>
                <a:cs typeface="Arial"/>
              </a:rPr>
              <a:t>3:</a:t>
            </a:r>
            <a:r>
              <a:rPr lang="en-US" sz="2400" b="1" spc="-5" dirty="0">
                <a:solidFill>
                  <a:srgbClr val="921F07"/>
                </a:solidFill>
                <a:latin typeface="Arial"/>
                <a:cs typeface="Arial"/>
              </a:rPr>
              <a:t> </a:t>
            </a:r>
            <a:r>
              <a:rPr lang="en-US" sz="2000" b="1" spc="-195" dirty="0">
                <a:solidFill>
                  <a:srgbClr val="C95F2B"/>
                </a:solidFill>
                <a:latin typeface="Arial"/>
                <a:cs typeface="Arial"/>
              </a:rPr>
              <a:t>T</a:t>
            </a:r>
            <a:r>
              <a:rPr lang="en-US" sz="2000" b="1" spc="-20" dirty="0">
                <a:solidFill>
                  <a:srgbClr val="C95F2B"/>
                </a:solidFill>
                <a:latin typeface="Arial"/>
                <a:cs typeface="Arial"/>
              </a:rPr>
              <a:t>eachin</a:t>
            </a:r>
            <a:r>
              <a:rPr lang="en-US" sz="2000" b="1" spc="-15" dirty="0">
                <a:solidFill>
                  <a:srgbClr val="C95F2B"/>
                </a:solidFill>
                <a:latin typeface="Arial"/>
                <a:cs typeface="Arial"/>
              </a:rPr>
              <a:t>g</a:t>
            </a:r>
            <a:r>
              <a:rPr lang="en-US" sz="2000" b="1" dirty="0">
                <a:solidFill>
                  <a:srgbClr val="C95F2B"/>
                </a:solidFill>
                <a:latin typeface="Arial"/>
                <a:cs typeface="Arial"/>
              </a:rPr>
              <a:t> Statement </a:t>
            </a:r>
            <a:r>
              <a:rPr lang="en-US" sz="2000" b="1" dirty="0">
                <a:solidFill>
                  <a:srgbClr val="00B050"/>
                </a:solidFill>
                <a:latin typeface="Arial"/>
                <a:cs typeface="Arial"/>
              </a:rPr>
              <a:t>Sharon Johnson</a:t>
            </a:r>
            <a:endParaRPr sz="2400" dirty="0">
              <a:latin typeface="Arial"/>
              <a:cs typeface="Arial"/>
            </a:endParaRPr>
          </a:p>
          <a:p>
            <a:pPr marL="195580" indent="-182880">
              <a:lnSpc>
                <a:spcPct val="100000"/>
              </a:lnSpc>
              <a:spcBef>
                <a:spcPts val="320"/>
              </a:spcBef>
              <a:buClr>
                <a:srgbClr val="993232"/>
              </a:buClr>
              <a:buSzPct val="83333"/>
              <a:buFont typeface="Arial"/>
              <a:buChar char="•"/>
              <a:tabLst>
                <a:tab pos="195580" algn="l"/>
              </a:tabLst>
            </a:pPr>
            <a:r>
              <a:rPr sz="2400" b="1" spc="-15" dirty="0">
                <a:solidFill>
                  <a:srgbClr val="921F07"/>
                </a:solidFill>
                <a:latin typeface="Arial"/>
                <a:cs typeface="Arial"/>
              </a:rPr>
              <a:t>Section</a:t>
            </a:r>
            <a:r>
              <a:rPr sz="2400" b="1" dirty="0">
                <a:solidFill>
                  <a:srgbClr val="921F07"/>
                </a:solidFill>
                <a:latin typeface="Arial"/>
                <a:cs typeface="Arial"/>
              </a:rPr>
              <a:t> </a:t>
            </a:r>
            <a:r>
              <a:rPr sz="2400" b="1" spc="-5" dirty="0">
                <a:solidFill>
                  <a:srgbClr val="921F07"/>
                </a:solidFill>
                <a:latin typeface="Arial"/>
                <a:cs typeface="Arial"/>
              </a:rPr>
              <a:t>4:</a:t>
            </a:r>
            <a:r>
              <a:rPr lang="en-US" sz="2400" b="1" spc="-5" dirty="0">
                <a:solidFill>
                  <a:srgbClr val="921F07"/>
                </a:solidFill>
                <a:latin typeface="Arial"/>
                <a:cs typeface="Arial"/>
              </a:rPr>
              <a:t> </a:t>
            </a:r>
            <a:r>
              <a:rPr lang="en-US" sz="2000" b="1" dirty="0">
                <a:solidFill>
                  <a:srgbClr val="C95F2B"/>
                </a:solidFill>
                <a:latin typeface="Arial"/>
                <a:cs typeface="Arial"/>
              </a:rPr>
              <a:t>Letters</a:t>
            </a:r>
            <a:r>
              <a:rPr lang="en-US" sz="2000" b="1" spc="-10" dirty="0">
                <a:solidFill>
                  <a:srgbClr val="C95F2B"/>
                </a:solidFill>
                <a:latin typeface="Arial"/>
                <a:cs typeface="Arial"/>
              </a:rPr>
              <a:t> </a:t>
            </a:r>
            <a:r>
              <a:rPr lang="en-US" sz="2000" b="1" spc="-15" dirty="0">
                <a:solidFill>
                  <a:srgbClr val="C95F2B"/>
                </a:solidFill>
                <a:latin typeface="Arial"/>
                <a:cs typeface="Arial"/>
              </a:rPr>
              <a:t>of</a:t>
            </a:r>
            <a:r>
              <a:rPr lang="en-US" sz="2000" b="1" spc="-5" dirty="0">
                <a:solidFill>
                  <a:srgbClr val="C95F2B"/>
                </a:solidFill>
                <a:latin typeface="Arial"/>
                <a:cs typeface="Arial"/>
              </a:rPr>
              <a:t> Recommendatio</a:t>
            </a:r>
            <a:r>
              <a:rPr lang="en-US" sz="2000" b="1" dirty="0">
                <a:solidFill>
                  <a:srgbClr val="C95F2B"/>
                </a:solidFill>
                <a:latin typeface="Arial"/>
                <a:cs typeface="Arial"/>
              </a:rPr>
              <a:t>n</a:t>
            </a:r>
            <a:r>
              <a:rPr lang="en-US" sz="2000" b="1" spc="10" dirty="0">
                <a:solidFill>
                  <a:srgbClr val="C95F2B"/>
                </a:solidFill>
                <a:latin typeface="Arial"/>
                <a:cs typeface="Arial"/>
              </a:rPr>
              <a:t> </a:t>
            </a:r>
            <a:r>
              <a:rPr lang="en-US" sz="2000" b="1" spc="-20" dirty="0">
                <a:solidFill>
                  <a:srgbClr val="C95F2B"/>
                </a:solidFill>
                <a:latin typeface="Arial"/>
                <a:cs typeface="Arial"/>
              </a:rPr>
              <a:t>and/o</a:t>
            </a:r>
            <a:r>
              <a:rPr lang="en-US" sz="2000" b="1" spc="-10" dirty="0">
                <a:solidFill>
                  <a:srgbClr val="C95F2B"/>
                </a:solidFill>
                <a:latin typeface="Arial"/>
                <a:cs typeface="Arial"/>
              </a:rPr>
              <a:t>r</a:t>
            </a:r>
            <a:r>
              <a:rPr lang="en-US" sz="2000" b="1" dirty="0">
                <a:solidFill>
                  <a:srgbClr val="C95F2B"/>
                </a:solidFill>
                <a:latin typeface="Arial"/>
                <a:cs typeface="Arial"/>
              </a:rPr>
              <a:t> Peer </a:t>
            </a:r>
            <a:r>
              <a:rPr lang="en-US" sz="2000" b="1" spc="-15" dirty="0">
                <a:solidFill>
                  <a:srgbClr val="C95F2B"/>
                </a:solidFill>
                <a:latin typeface="Arial"/>
                <a:cs typeface="Arial"/>
              </a:rPr>
              <a:t>Evaluations</a:t>
            </a:r>
            <a:r>
              <a:rPr lang="en-US" sz="2000" b="1" dirty="0">
                <a:solidFill>
                  <a:srgbClr val="C95F2B"/>
                </a:solidFill>
                <a:latin typeface="Arial"/>
                <a:cs typeface="Arial"/>
              </a:rPr>
              <a:t> </a:t>
            </a:r>
            <a:r>
              <a:rPr lang="en-US" sz="2000" b="1" spc="-15" dirty="0">
                <a:solidFill>
                  <a:srgbClr val="C95F2B"/>
                </a:solidFill>
                <a:latin typeface="Arial"/>
                <a:cs typeface="Arial"/>
              </a:rPr>
              <a:t>of</a:t>
            </a:r>
            <a:r>
              <a:rPr lang="en-US" sz="2000" b="1" spc="-5" dirty="0">
                <a:solidFill>
                  <a:srgbClr val="C95F2B"/>
                </a:solidFill>
                <a:latin typeface="Arial"/>
                <a:cs typeface="Arial"/>
              </a:rPr>
              <a:t> </a:t>
            </a:r>
            <a:r>
              <a:rPr lang="en-US" sz="2000" b="1" spc="-195" dirty="0">
                <a:solidFill>
                  <a:srgbClr val="C95F2B"/>
                </a:solidFill>
                <a:latin typeface="Arial"/>
                <a:cs typeface="Arial"/>
              </a:rPr>
              <a:t>T</a:t>
            </a:r>
            <a:r>
              <a:rPr lang="en-US" sz="2000" b="1" spc="-20" dirty="0">
                <a:solidFill>
                  <a:srgbClr val="C95F2B"/>
                </a:solidFill>
                <a:latin typeface="Arial"/>
                <a:cs typeface="Arial"/>
              </a:rPr>
              <a:t>eaching </a:t>
            </a:r>
            <a:r>
              <a:rPr lang="en-US" sz="2000" b="1" spc="-20" dirty="0">
                <a:solidFill>
                  <a:srgbClr val="00B050"/>
                </a:solidFill>
                <a:latin typeface="Arial"/>
                <a:cs typeface="Arial"/>
              </a:rPr>
              <a:t>Gordon Yee</a:t>
            </a:r>
          </a:p>
          <a:p>
            <a:pPr marL="195580" indent="-182880">
              <a:lnSpc>
                <a:spcPct val="100000"/>
              </a:lnSpc>
              <a:spcBef>
                <a:spcPts val="320"/>
              </a:spcBef>
              <a:buClr>
                <a:srgbClr val="993232"/>
              </a:buClr>
              <a:buSzPct val="83333"/>
              <a:buFont typeface="Arial"/>
              <a:buChar char="•"/>
              <a:tabLst>
                <a:tab pos="195580" algn="l"/>
              </a:tabLst>
            </a:pPr>
            <a:r>
              <a:rPr lang="en-US" sz="2400" b="1" spc="-15" dirty="0">
                <a:solidFill>
                  <a:srgbClr val="921F07"/>
                </a:solidFill>
                <a:latin typeface="Arial"/>
                <a:cs typeface="Arial"/>
              </a:rPr>
              <a:t>Section</a:t>
            </a:r>
            <a:r>
              <a:rPr lang="en-US" sz="2400" b="1" dirty="0">
                <a:solidFill>
                  <a:srgbClr val="921F07"/>
                </a:solidFill>
                <a:latin typeface="Arial"/>
                <a:cs typeface="Arial"/>
              </a:rPr>
              <a:t> </a:t>
            </a:r>
            <a:r>
              <a:rPr lang="en-US" sz="2400" b="1" spc="-5" dirty="0">
                <a:solidFill>
                  <a:srgbClr val="921F07"/>
                </a:solidFill>
                <a:latin typeface="Arial"/>
                <a:cs typeface="Arial"/>
              </a:rPr>
              <a:t>5: </a:t>
            </a:r>
            <a:r>
              <a:rPr lang="en-US" sz="2000" b="1" spc="-20" dirty="0">
                <a:solidFill>
                  <a:srgbClr val="C95F2B"/>
                </a:solidFill>
                <a:latin typeface="Arial"/>
                <a:cs typeface="Arial"/>
              </a:rPr>
              <a:t>Additiona</a:t>
            </a:r>
            <a:r>
              <a:rPr lang="en-US" sz="2000" b="1" spc="-10" dirty="0">
                <a:solidFill>
                  <a:srgbClr val="C95F2B"/>
                </a:solidFill>
                <a:latin typeface="Arial"/>
                <a:cs typeface="Arial"/>
              </a:rPr>
              <a:t>l</a:t>
            </a:r>
            <a:r>
              <a:rPr lang="en-US" sz="2000" b="1" spc="5" dirty="0">
                <a:solidFill>
                  <a:srgbClr val="C95F2B"/>
                </a:solidFill>
                <a:latin typeface="Arial"/>
                <a:cs typeface="Arial"/>
              </a:rPr>
              <a:t> </a:t>
            </a:r>
            <a:r>
              <a:rPr lang="en-US" sz="2000" b="1" spc="-20" dirty="0">
                <a:solidFill>
                  <a:srgbClr val="C95F2B"/>
                </a:solidFill>
                <a:latin typeface="Arial"/>
                <a:cs typeface="Arial"/>
              </a:rPr>
              <a:t>Documentation </a:t>
            </a:r>
            <a:r>
              <a:rPr lang="en-US" sz="2000" b="1" spc="-20" dirty="0">
                <a:solidFill>
                  <a:srgbClr val="00B050"/>
                </a:solidFill>
                <a:latin typeface="Arial"/>
                <a:cs typeface="Arial"/>
              </a:rPr>
              <a:t>Alma Robinson</a:t>
            </a:r>
          </a:p>
          <a:p>
            <a:pPr marL="195580" indent="-182880">
              <a:lnSpc>
                <a:spcPct val="100000"/>
              </a:lnSpc>
              <a:spcBef>
                <a:spcPts val="320"/>
              </a:spcBef>
              <a:buClr>
                <a:srgbClr val="993232"/>
              </a:buClr>
              <a:buSzPct val="83333"/>
              <a:buFont typeface="Arial"/>
              <a:buChar char="•"/>
              <a:tabLst>
                <a:tab pos="195580" algn="l"/>
              </a:tabLst>
            </a:pPr>
            <a:r>
              <a:rPr lang="en-US" sz="2400" b="1" spc="-15" dirty="0">
                <a:solidFill>
                  <a:srgbClr val="921F07"/>
                </a:solidFill>
                <a:latin typeface="Arial"/>
                <a:cs typeface="Arial"/>
              </a:rPr>
              <a:t>REQUIRED APPENDIX: </a:t>
            </a:r>
            <a:r>
              <a:rPr lang="en-US" sz="2000" b="1" spc="-195" dirty="0">
                <a:solidFill>
                  <a:srgbClr val="C95F2B"/>
                </a:solidFill>
                <a:latin typeface="Arial"/>
                <a:cs typeface="Arial"/>
              </a:rPr>
              <a:t>SPOT Information </a:t>
            </a:r>
            <a:r>
              <a:rPr lang="en-US" sz="2000" b="1" dirty="0">
                <a:solidFill>
                  <a:srgbClr val="00B050"/>
                </a:solidFill>
                <a:latin typeface="Arial"/>
                <a:cs typeface="Arial"/>
              </a:rPr>
              <a:t>Kwame Harrison</a:t>
            </a:r>
            <a:endParaRPr lang="en-US" sz="2000" b="1" spc="-20" dirty="0">
              <a:solidFill>
                <a:srgbClr val="00B050"/>
              </a:solidFill>
              <a:latin typeface="Arial"/>
              <a:cs typeface="Arial"/>
            </a:endParaRPr>
          </a:p>
          <a:p>
            <a:pPr marL="195580" indent="-182880">
              <a:lnSpc>
                <a:spcPct val="100000"/>
              </a:lnSpc>
              <a:spcBef>
                <a:spcPts val="320"/>
              </a:spcBef>
              <a:buClr>
                <a:srgbClr val="993232"/>
              </a:buClr>
              <a:buSzPct val="83333"/>
              <a:buFont typeface="Arial"/>
              <a:buChar char="•"/>
              <a:tabLst>
                <a:tab pos="195580" algn="l"/>
              </a:tabLst>
            </a:pPr>
            <a:endParaRPr sz="20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990600"/>
            <a:ext cx="9075547" cy="533400"/>
          </a:xfrm>
        </p:spPr>
        <p:txBody>
          <a:bodyPr/>
          <a:lstStyle/>
          <a:p>
            <a:r>
              <a:rPr lang="en-US" spc="-5" dirty="0"/>
              <a:t>Distinctiv</a:t>
            </a:r>
            <a:r>
              <a:rPr lang="en-US" dirty="0"/>
              <a:t>e</a:t>
            </a:r>
            <a:r>
              <a:rPr lang="en-US" spc="5" dirty="0"/>
              <a:t> </a:t>
            </a:r>
            <a:r>
              <a:rPr lang="en-US" spc="-15" dirty="0"/>
              <a:t>Contribution</a:t>
            </a:r>
            <a:r>
              <a:rPr lang="en-US" spc="-10" dirty="0"/>
              <a:t>s</a:t>
            </a:r>
            <a:r>
              <a:rPr lang="en-US" spc="5" dirty="0"/>
              <a:t> </a:t>
            </a:r>
            <a:r>
              <a:rPr lang="en-US" spc="-20" dirty="0"/>
              <a:t>an</a:t>
            </a:r>
            <a:r>
              <a:rPr lang="en-US" spc="-15" dirty="0"/>
              <a:t>d</a:t>
            </a:r>
            <a:r>
              <a:rPr lang="en-US" spc="-70" dirty="0"/>
              <a:t> </a:t>
            </a:r>
            <a:r>
              <a:rPr lang="en-US" spc="-5" dirty="0"/>
              <a:t>Achievements</a:t>
            </a:r>
            <a:br>
              <a:rPr lang="en-US" dirty="0"/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4384" y="1676400"/>
            <a:ext cx="9053575" cy="5601533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spc="-5" dirty="0">
                <a:solidFill>
                  <a:srgbClr val="FF0000"/>
                </a:solidFill>
              </a:rPr>
              <a:t>on</a:t>
            </a:r>
            <a:r>
              <a:rPr lang="en-US" sz="2800" dirty="0">
                <a:solidFill>
                  <a:srgbClr val="FF0000"/>
                </a:solidFill>
              </a:rPr>
              <a:t>e </a:t>
            </a:r>
            <a:r>
              <a:rPr lang="en-US" sz="2800" spc="-5" dirty="0">
                <a:solidFill>
                  <a:srgbClr val="FF0000"/>
                </a:solidFill>
              </a:rPr>
              <a:t>page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spc="-5" dirty="0">
              <a:solidFill>
                <a:srgbClr val="491003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spc="-5" dirty="0">
                <a:solidFill>
                  <a:srgbClr val="FF0000"/>
                </a:solidFill>
              </a:rPr>
              <a:t>Provide a bulleted list </a:t>
            </a:r>
            <a:r>
              <a:rPr lang="en-US" sz="2800" spc="-5" dirty="0">
                <a:solidFill>
                  <a:srgbClr val="491003"/>
                </a:solidFill>
              </a:rPr>
              <a:t>of: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spc="-5" dirty="0">
                <a:solidFill>
                  <a:srgbClr val="491003"/>
                </a:solidFill>
              </a:rPr>
              <a:t>Significant teaching accomplishments </a:t>
            </a:r>
            <a:r>
              <a:rPr lang="en-US" sz="2800" b="1" u="sng" spc="-5" dirty="0">
                <a:solidFill>
                  <a:srgbClr val="491003"/>
                </a:solidFill>
              </a:rPr>
              <a:t>at VT </a:t>
            </a:r>
            <a:r>
              <a:rPr lang="en-US" sz="2800" spc="-5" dirty="0">
                <a:solidFill>
                  <a:srgbClr val="491003"/>
                </a:solidFill>
              </a:rPr>
              <a:t>(undergraduate and graduate students)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spc="-5" dirty="0">
                <a:solidFill>
                  <a:srgbClr val="491003"/>
                </a:solidFill>
              </a:rPr>
              <a:t>Awards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spc="-5" dirty="0">
                <a:solidFill>
                  <a:srgbClr val="491003"/>
                </a:solidFill>
              </a:rPr>
              <a:t>Grants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spc="-5" dirty="0">
                <a:solidFill>
                  <a:srgbClr val="491003"/>
                </a:solidFill>
              </a:rPr>
              <a:t>Scholarship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spc="-5" dirty="0">
                <a:solidFill>
                  <a:srgbClr val="491003"/>
                </a:solidFill>
              </a:rPr>
              <a:t>Educational outreach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spc="-5" dirty="0">
                <a:solidFill>
                  <a:srgbClr val="491003"/>
                </a:solidFill>
              </a:rPr>
              <a:t>Activities demonstrating the nominee’s commitment to excellence in teaching and student learning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US" sz="2800" spc="-5" dirty="0">
              <a:solidFill>
                <a:srgbClr val="491003"/>
              </a:solidFill>
            </a:endParaRPr>
          </a:p>
          <a:p>
            <a:pPr lvl="1"/>
            <a:r>
              <a:rPr lang="en-US" sz="2800" spc="-5" dirty="0">
                <a:solidFill>
                  <a:srgbClr val="491003"/>
                </a:solidFill>
              </a:rPr>
              <a:t>See examples for suggested headings!</a:t>
            </a:r>
          </a:p>
        </p:txBody>
      </p:sp>
    </p:spTree>
    <p:extLst>
      <p:ext uri="{BB962C8B-B14F-4D97-AF65-F5344CB8AC3E}">
        <p14:creationId xmlns:p14="http://schemas.microsoft.com/office/powerpoint/2010/main" val="4133930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04434" y="1135727"/>
            <a:ext cx="3596004" cy="16960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015"/>
              </a:lnSpc>
            </a:pPr>
            <a:r>
              <a:rPr sz="850" b="1" spc="-60" dirty="0">
                <a:latin typeface="Times New Roman"/>
                <a:cs typeface="Times New Roman"/>
              </a:rPr>
              <a:t>Distinctive</a:t>
            </a:r>
            <a:r>
              <a:rPr sz="850" b="1" spc="-30" dirty="0">
                <a:latin typeface="Times New Roman"/>
                <a:cs typeface="Times New Roman"/>
              </a:rPr>
              <a:t> </a:t>
            </a:r>
            <a:r>
              <a:rPr sz="850" b="1" spc="-65" dirty="0">
                <a:latin typeface="Times New Roman"/>
                <a:cs typeface="Times New Roman"/>
              </a:rPr>
              <a:t>Contribution</a:t>
            </a:r>
            <a:r>
              <a:rPr sz="850" b="1" spc="-50" dirty="0">
                <a:latin typeface="Times New Roman"/>
                <a:cs typeface="Times New Roman"/>
              </a:rPr>
              <a:t>s</a:t>
            </a:r>
            <a:r>
              <a:rPr sz="850" b="1" spc="-30" dirty="0">
                <a:latin typeface="Times New Roman"/>
                <a:cs typeface="Times New Roman"/>
              </a:rPr>
              <a:t> </a:t>
            </a:r>
            <a:r>
              <a:rPr sz="850" b="1" spc="-70" dirty="0">
                <a:latin typeface="Times New Roman"/>
                <a:cs typeface="Times New Roman"/>
              </a:rPr>
              <a:t>and</a:t>
            </a:r>
            <a:r>
              <a:rPr sz="850" b="1" spc="-35" dirty="0">
                <a:latin typeface="Times New Roman"/>
                <a:cs typeface="Times New Roman"/>
              </a:rPr>
              <a:t> </a:t>
            </a:r>
            <a:r>
              <a:rPr sz="850" b="1" spc="-70" dirty="0">
                <a:latin typeface="Times New Roman"/>
                <a:cs typeface="Times New Roman"/>
              </a:rPr>
              <a:t>Achievements</a:t>
            </a:r>
            <a:endParaRPr sz="850" dirty="0">
              <a:latin typeface="Times New Roman"/>
              <a:cs typeface="Times New Roman"/>
            </a:endParaRPr>
          </a:p>
          <a:p>
            <a:pPr marL="12700">
              <a:lnSpc>
                <a:spcPts val="1015"/>
              </a:lnSpc>
            </a:pPr>
            <a:r>
              <a:rPr sz="850" i="1" u="sng" spc="-65" dirty="0">
                <a:solidFill>
                  <a:srgbClr val="FF0000"/>
                </a:solidFill>
                <a:latin typeface="Times New Roman"/>
                <a:cs typeface="Times New Roman"/>
              </a:rPr>
              <a:t>Classroom</a:t>
            </a:r>
            <a:r>
              <a:rPr sz="850" i="1" u="sng" spc="-4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850" i="1" u="sng" spc="-60" dirty="0">
                <a:solidFill>
                  <a:srgbClr val="FF0000"/>
                </a:solidFill>
                <a:latin typeface="Times New Roman"/>
                <a:cs typeface="Times New Roman"/>
              </a:rPr>
              <a:t>Excellence</a:t>
            </a:r>
            <a:endParaRPr sz="850" dirty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marL="12700" marR="246379">
              <a:lnSpc>
                <a:spcPct val="100000"/>
              </a:lnSpc>
              <a:spcBef>
                <a:spcPts val="10"/>
              </a:spcBef>
            </a:pPr>
            <a:r>
              <a:rPr sz="850" spc="-65" dirty="0">
                <a:latin typeface="Times New Roman"/>
                <a:cs typeface="Times New Roman"/>
              </a:rPr>
              <a:t>2011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30" dirty="0">
                <a:latin typeface="Times New Roman"/>
                <a:cs typeface="Times New Roman"/>
              </a:rPr>
              <a:t>|</a:t>
            </a:r>
            <a:r>
              <a:rPr sz="850" dirty="0">
                <a:latin typeface="Times New Roman"/>
                <a:cs typeface="Times New Roman"/>
              </a:rPr>
              <a:t> </a:t>
            </a:r>
            <a:r>
              <a:rPr sz="850" spc="-30" dirty="0">
                <a:latin typeface="Times New Roman"/>
                <a:cs typeface="Times New Roman"/>
              </a:rPr>
              <a:t> </a:t>
            </a:r>
            <a:r>
              <a:rPr sz="850" spc="-85" dirty="0">
                <a:latin typeface="Times New Roman"/>
                <a:cs typeface="Times New Roman"/>
              </a:rPr>
              <a:t>C</a:t>
            </a:r>
            <a:r>
              <a:rPr sz="700" spc="-85" dirty="0">
                <a:latin typeface="Times New Roman"/>
                <a:cs typeface="Times New Roman"/>
              </a:rPr>
              <a:t>ERT</a:t>
            </a:r>
            <a:r>
              <a:rPr sz="700" spc="-60" dirty="0">
                <a:latin typeface="Times New Roman"/>
                <a:cs typeface="Times New Roman"/>
              </a:rPr>
              <a:t>IFI</a:t>
            </a:r>
            <a:r>
              <a:rPr sz="700" spc="-90" dirty="0">
                <a:latin typeface="Times New Roman"/>
                <a:cs typeface="Times New Roman"/>
              </a:rPr>
              <a:t>CATE</a:t>
            </a:r>
            <a:r>
              <a:rPr sz="700" spc="-30" dirty="0">
                <a:latin typeface="Times New Roman"/>
                <a:cs typeface="Times New Roman"/>
              </a:rPr>
              <a:t> </a:t>
            </a:r>
            <a:r>
              <a:rPr sz="700" spc="-100" dirty="0">
                <a:latin typeface="Times New Roman"/>
                <a:cs typeface="Times New Roman"/>
              </a:rPr>
              <a:t>O</a:t>
            </a:r>
            <a:r>
              <a:rPr sz="700" spc="-80" dirty="0">
                <a:latin typeface="Times New Roman"/>
                <a:cs typeface="Times New Roman"/>
              </a:rPr>
              <a:t>F</a:t>
            </a:r>
            <a:r>
              <a:rPr sz="700" spc="-30" dirty="0">
                <a:latin typeface="Times New Roman"/>
                <a:cs typeface="Times New Roman"/>
              </a:rPr>
              <a:t> </a:t>
            </a:r>
            <a:r>
              <a:rPr sz="850" spc="-80" dirty="0">
                <a:latin typeface="Times New Roman"/>
                <a:cs typeface="Times New Roman"/>
              </a:rPr>
              <a:t>T</a:t>
            </a:r>
            <a:r>
              <a:rPr sz="700" spc="-95" dirty="0">
                <a:latin typeface="Times New Roman"/>
                <a:cs typeface="Times New Roman"/>
              </a:rPr>
              <a:t>EACH</a:t>
            </a:r>
            <a:r>
              <a:rPr sz="700" spc="-50" dirty="0">
                <a:latin typeface="Times New Roman"/>
                <a:cs typeface="Times New Roman"/>
              </a:rPr>
              <a:t>I</a:t>
            </a:r>
            <a:r>
              <a:rPr sz="700" spc="-100" dirty="0">
                <a:latin typeface="Times New Roman"/>
                <a:cs typeface="Times New Roman"/>
              </a:rPr>
              <a:t>N</a:t>
            </a:r>
            <a:r>
              <a:rPr sz="700" spc="-105" dirty="0">
                <a:latin typeface="Times New Roman"/>
                <a:cs typeface="Times New Roman"/>
              </a:rPr>
              <a:t>G</a:t>
            </a:r>
            <a:r>
              <a:rPr sz="700" spc="-30" dirty="0">
                <a:latin typeface="Times New Roman"/>
                <a:cs typeface="Times New Roman"/>
              </a:rPr>
              <a:t> </a:t>
            </a:r>
            <a:r>
              <a:rPr sz="850" spc="-80" dirty="0">
                <a:latin typeface="Times New Roman"/>
                <a:cs typeface="Times New Roman"/>
              </a:rPr>
              <a:t>E</a:t>
            </a:r>
            <a:r>
              <a:rPr sz="700" spc="-90" dirty="0">
                <a:latin typeface="Times New Roman"/>
                <a:cs typeface="Times New Roman"/>
              </a:rPr>
              <a:t>XCELLENCE</a:t>
            </a:r>
            <a:r>
              <a:rPr sz="850" spc="-35" dirty="0">
                <a:latin typeface="Times New Roman"/>
                <a:cs typeface="Times New Roman"/>
              </a:rPr>
              <a:t>,</a:t>
            </a:r>
            <a:r>
              <a:rPr sz="850" spc="-70" dirty="0">
                <a:latin typeface="Times New Roman"/>
                <a:cs typeface="Times New Roman"/>
              </a:rPr>
              <a:t> </a:t>
            </a:r>
            <a:r>
              <a:rPr sz="850" spc="-60" dirty="0">
                <a:latin typeface="Times New Roman"/>
                <a:cs typeface="Times New Roman"/>
              </a:rPr>
              <a:t>College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55" dirty="0">
                <a:latin typeface="Times New Roman"/>
                <a:cs typeface="Times New Roman"/>
              </a:rPr>
              <a:t>of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60" dirty="0">
                <a:latin typeface="Times New Roman"/>
                <a:cs typeface="Times New Roman"/>
              </a:rPr>
              <a:t>Architecture</a:t>
            </a:r>
            <a:r>
              <a:rPr sz="850" spc="-30" dirty="0">
                <a:latin typeface="Times New Roman"/>
                <a:cs typeface="Times New Roman"/>
              </a:rPr>
              <a:t> </a:t>
            </a:r>
            <a:r>
              <a:rPr sz="850" spc="-100" dirty="0">
                <a:latin typeface="Times New Roman"/>
                <a:cs typeface="Times New Roman"/>
              </a:rPr>
              <a:t>&amp;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70" dirty="0">
                <a:latin typeface="Times New Roman"/>
                <a:cs typeface="Times New Roman"/>
              </a:rPr>
              <a:t>Urba</a:t>
            </a:r>
            <a:r>
              <a:rPr sz="850" spc="-65" dirty="0">
                <a:latin typeface="Times New Roman"/>
                <a:cs typeface="Times New Roman"/>
              </a:rPr>
              <a:t>n</a:t>
            </a:r>
            <a:r>
              <a:rPr sz="850" spc="-30" dirty="0">
                <a:latin typeface="Times New Roman"/>
                <a:cs typeface="Times New Roman"/>
              </a:rPr>
              <a:t> </a:t>
            </a:r>
            <a:r>
              <a:rPr sz="850" spc="-60" dirty="0">
                <a:latin typeface="Times New Roman"/>
                <a:cs typeface="Times New Roman"/>
              </a:rPr>
              <a:t>Studies</a:t>
            </a:r>
            <a:r>
              <a:rPr sz="850" spc="-40" dirty="0">
                <a:latin typeface="Times New Roman"/>
                <a:cs typeface="Times New Roman"/>
              </a:rPr>
              <a:t> </a:t>
            </a:r>
            <a:r>
              <a:rPr sz="850" spc="-65" dirty="0">
                <a:latin typeface="Times New Roman"/>
                <a:cs typeface="Times New Roman"/>
              </a:rPr>
              <a:t>2011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30" dirty="0">
                <a:latin typeface="Times New Roman"/>
                <a:cs typeface="Times New Roman"/>
              </a:rPr>
              <a:t>|</a:t>
            </a:r>
            <a:r>
              <a:rPr sz="850" dirty="0">
                <a:latin typeface="Times New Roman"/>
                <a:cs typeface="Times New Roman"/>
              </a:rPr>
              <a:t> </a:t>
            </a:r>
            <a:r>
              <a:rPr sz="850" spc="-65" dirty="0">
                <a:latin typeface="Times New Roman"/>
                <a:cs typeface="Times New Roman"/>
              </a:rPr>
              <a:t> </a:t>
            </a:r>
            <a:r>
              <a:rPr sz="850" spc="-75" dirty="0">
                <a:latin typeface="Times New Roman"/>
                <a:cs typeface="Times New Roman"/>
              </a:rPr>
              <a:t>F</a:t>
            </a:r>
            <a:r>
              <a:rPr sz="700" spc="-95" dirty="0">
                <a:latin typeface="Times New Roman"/>
                <a:cs typeface="Times New Roman"/>
              </a:rPr>
              <a:t>AVOR</a:t>
            </a:r>
            <a:r>
              <a:rPr sz="700" spc="-50" dirty="0">
                <a:latin typeface="Times New Roman"/>
                <a:cs typeface="Times New Roman"/>
              </a:rPr>
              <a:t>I</a:t>
            </a:r>
            <a:r>
              <a:rPr sz="700" spc="-85" dirty="0">
                <a:latin typeface="Times New Roman"/>
                <a:cs typeface="Times New Roman"/>
              </a:rPr>
              <a:t>T</a:t>
            </a:r>
            <a:r>
              <a:rPr sz="700" spc="-90" dirty="0">
                <a:latin typeface="Times New Roman"/>
                <a:cs typeface="Times New Roman"/>
              </a:rPr>
              <a:t>E</a:t>
            </a:r>
            <a:r>
              <a:rPr sz="700" spc="-30" dirty="0">
                <a:latin typeface="Times New Roman"/>
                <a:cs typeface="Times New Roman"/>
              </a:rPr>
              <a:t> </a:t>
            </a:r>
            <a:r>
              <a:rPr sz="850" spc="-75" dirty="0">
                <a:latin typeface="Times New Roman"/>
                <a:cs typeface="Times New Roman"/>
              </a:rPr>
              <a:t>F</a:t>
            </a:r>
            <a:r>
              <a:rPr sz="700" spc="-90" dirty="0">
                <a:latin typeface="Times New Roman"/>
                <a:cs typeface="Times New Roman"/>
              </a:rPr>
              <a:t>ACULT</a:t>
            </a:r>
            <a:r>
              <a:rPr sz="700" spc="-105" dirty="0">
                <a:latin typeface="Times New Roman"/>
                <a:cs typeface="Times New Roman"/>
              </a:rPr>
              <a:t>Y</a:t>
            </a:r>
            <a:r>
              <a:rPr sz="700" spc="-30" dirty="0">
                <a:latin typeface="Times New Roman"/>
                <a:cs typeface="Times New Roman"/>
              </a:rPr>
              <a:t> </a:t>
            </a:r>
            <a:r>
              <a:rPr sz="850" spc="-95" dirty="0">
                <a:latin typeface="Times New Roman"/>
                <a:cs typeface="Times New Roman"/>
              </a:rPr>
              <a:t>N</a:t>
            </a:r>
            <a:r>
              <a:rPr sz="700" spc="-110" dirty="0">
                <a:latin typeface="Times New Roman"/>
                <a:cs typeface="Times New Roman"/>
              </a:rPr>
              <a:t>OM</a:t>
            </a:r>
            <a:r>
              <a:rPr sz="700" spc="-50" dirty="0">
                <a:latin typeface="Times New Roman"/>
                <a:cs typeface="Times New Roman"/>
              </a:rPr>
              <a:t>I</a:t>
            </a:r>
            <a:r>
              <a:rPr sz="700" spc="-95" dirty="0">
                <a:latin typeface="Times New Roman"/>
                <a:cs typeface="Times New Roman"/>
              </a:rPr>
              <a:t>NAT</a:t>
            </a:r>
            <a:r>
              <a:rPr sz="700" spc="-50" dirty="0">
                <a:latin typeface="Times New Roman"/>
                <a:cs typeface="Times New Roman"/>
              </a:rPr>
              <a:t>I</a:t>
            </a:r>
            <a:r>
              <a:rPr sz="700" spc="-100" dirty="0">
                <a:latin typeface="Times New Roman"/>
                <a:cs typeface="Times New Roman"/>
              </a:rPr>
              <a:t>ON</a:t>
            </a:r>
            <a:r>
              <a:rPr sz="850" spc="-35" dirty="0">
                <a:latin typeface="Times New Roman"/>
                <a:cs typeface="Times New Roman"/>
              </a:rPr>
              <a:t>, </a:t>
            </a:r>
            <a:r>
              <a:rPr sz="850" spc="-60" dirty="0">
                <a:latin typeface="Times New Roman"/>
                <a:cs typeface="Times New Roman"/>
              </a:rPr>
              <a:t>Virginia</a:t>
            </a:r>
            <a:r>
              <a:rPr sz="850" spc="-30" dirty="0">
                <a:latin typeface="Times New Roman"/>
                <a:cs typeface="Times New Roman"/>
              </a:rPr>
              <a:t> </a:t>
            </a:r>
            <a:r>
              <a:rPr sz="850" spc="-60" dirty="0">
                <a:latin typeface="Times New Roman"/>
                <a:cs typeface="Times New Roman"/>
              </a:rPr>
              <a:t>Tech,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60" dirty="0">
                <a:latin typeface="Times New Roman"/>
                <a:cs typeface="Times New Roman"/>
              </a:rPr>
              <a:t>Office</a:t>
            </a:r>
            <a:r>
              <a:rPr sz="850" spc="-30" dirty="0">
                <a:latin typeface="Times New Roman"/>
                <a:cs typeface="Times New Roman"/>
              </a:rPr>
              <a:t> </a:t>
            </a:r>
            <a:r>
              <a:rPr sz="850" spc="-55" dirty="0">
                <a:latin typeface="Times New Roman"/>
                <a:cs typeface="Times New Roman"/>
              </a:rPr>
              <a:t>of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60" dirty="0">
                <a:latin typeface="Times New Roman"/>
                <a:cs typeface="Times New Roman"/>
              </a:rPr>
              <a:t>Residence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55" dirty="0">
                <a:latin typeface="Times New Roman"/>
                <a:cs typeface="Times New Roman"/>
              </a:rPr>
              <a:t>Life</a:t>
            </a:r>
            <a:endParaRPr sz="850" dirty="0">
              <a:latin typeface="Times New Roman"/>
              <a:cs typeface="Times New Roman"/>
            </a:endParaRPr>
          </a:p>
          <a:p>
            <a:pPr marL="289560" marR="25400" indent="-277495">
              <a:lnSpc>
                <a:spcPct val="100200"/>
              </a:lnSpc>
              <a:spcBef>
                <a:spcPts val="5"/>
              </a:spcBef>
            </a:pPr>
            <a:r>
              <a:rPr sz="850" spc="-65" dirty="0">
                <a:latin typeface="Times New Roman"/>
                <a:cs typeface="Times New Roman"/>
              </a:rPr>
              <a:t>2010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30" dirty="0">
                <a:latin typeface="Times New Roman"/>
                <a:cs typeface="Times New Roman"/>
              </a:rPr>
              <a:t>|</a:t>
            </a:r>
            <a:r>
              <a:rPr sz="850" dirty="0">
                <a:latin typeface="Times New Roman"/>
                <a:cs typeface="Times New Roman"/>
              </a:rPr>
              <a:t> </a:t>
            </a:r>
            <a:r>
              <a:rPr sz="850" spc="-30" dirty="0">
                <a:latin typeface="Times New Roman"/>
                <a:cs typeface="Times New Roman"/>
              </a:rPr>
              <a:t> </a:t>
            </a:r>
            <a:r>
              <a:rPr sz="850" spc="-114" dirty="0">
                <a:latin typeface="Times New Roman"/>
                <a:cs typeface="Times New Roman"/>
              </a:rPr>
              <a:t>M</a:t>
            </a:r>
            <a:r>
              <a:rPr sz="700" spc="-100" dirty="0">
                <a:latin typeface="Times New Roman"/>
                <a:cs typeface="Times New Roman"/>
              </a:rPr>
              <a:t>O</a:t>
            </a:r>
            <a:r>
              <a:rPr sz="700" spc="-85" dirty="0">
                <a:latin typeface="Times New Roman"/>
                <a:cs typeface="Times New Roman"/>
              </a:rPr>
              <a:t>ST</a:t>
            </a:r>
            <a:r>
              <a:rPr sz="700" spc="-30" dirty="0">
                <a:latin typeface="Times New Roman"/>
                <a:cs typeface="Times New Roman"/>
              </a:rPr>
              <a:t> </a:t>
            </a:r>
            <a:r>
              <a:rPr sz="850" spc="-95" dirty="0">
                <a:latin typeface="Times New Roman"/>
                <a:cs typeface="Times New Roman"/>
              </a:rPr>
              <a:t>A</a:t>
            </a:r>
            <a:r>
              <a:rPr sz="700" spc="-110" dirty="0">
                <a:latin typeface="Times New Roman"/>
                <a:cs typeface="Times New Roman"/>
              </a:rPr>
              <a:t>DM</a:t>
            </a:r>
            <a:r>
              <a:rPr sz="700" spc="-50" dirty="0">
                <a:latin typeface="Times New Roman"/>
                <a:cs typeface="Times New Roman"/>
              </a:rPr>
              <a:t>I</a:t>
            </a:r>
            <a:r>
              <a:rPr sz="700" spc="-85" dirty="0">
                <a:latin typeface="Times New Roman"/>
                <a:cs typeface="Times New Roman"/>
              </a:rPr>
              <a:t>RE</a:t>
            </a:r>
            <a:r>
              <a:rPr sz="700" spc="-105" dirty="0">
                <a:latin typeface="Times New Roman"/>
                <a:cs typeface="Times New Roman"/>
              </a:rPr>
              <a:t>D</a:t>
            </a:r>
            <a:r>
              <a:rPr sz="700" spc="-30" dirty="0">
                <a:latin typeface="Times New Roman"/>
                <a:cs typeface="Times New Roman"/>
              </a:rPr>
              <a:t> </a:t>
            </a:r>
            <a:r>
              <a:rPr sz="850" spc="-95" dirty="0">
                <a:latin typeface="Times New Roman"/>
                <a:cs typeface="Times New Roman"/>
              </a:rPr>
              <a:t>D</a:t>
            </a:r>
            <a:r>
              <a:rPr sz="700" spc="-85" dirty="0">
                <a:latin typeface="Times New Roman"/>
                <a:cs typeface="Times New Roman"/>
              </a:rPr>
              <a:t>E</a:t>
            </a:r>
            <a:r>
              <a:rPr sz="700" spc="-65" dirty="0">
                <a:latin typeface="Times New Roman"/>
                <a:cs typeface="Times New Roman"/>
              </a:rPr>
              <a:t>SI</a:t>
            </a:r>
            <a:r>
              <a:rPr sz="700" spc="-100" dirty="0">
                <a:latin typeface="Times New Roman"/>
                <a:cs typeface="Times New Roman"/>
              </a:rPr>
              <a:t>G</a:t>
            </a:r>
            <a:r>
              <a:rPr sz="700" spc="-105" dirty="0">
                <a:latin typeface="Times New Roman"/>
                <a:cs typeface="Times New Roman"/>
              </a:rPr>
              <a:t>N</a:t>
            </a:r>
            <a:r>
              <a:rPr sz="700" spc="-25" dirty="0">
                <a:latin typeface="Times New Roman"/>
                <a:cs typeface="Times New Roman"/>
              </a:rPr>
              <a:t> </a:t>
            </a:r>
            <a:r>
              <a:rPr sz="850" spc="-80" dirty="0">
                <a:latin typeface="Times New Roman"/>
                <a:cs typeface="Times New Roman"/>
              </a:rPr>
              <a:t>E</a:t>
            </a:r>
            <a:r>
              <a:rPr sz="700" spc="-95" dirty="0">
                <a:latin typeface="Times New Roman"/>
                <a:cs typeface="Times New Roman"/>
              </a:rPr>
              <a:t>DUCATOR</a:t>
            </a:r>
            <a:r>
              <a:rPr sz="700" spc="10" dirty="0">
                <a:latin typeface="Times New Roman"/>
                <a:cs typeface="Times New Roman"/>
              </a:rPr>
              <a:t> </a:t>
            </a:r>
            <a:r>
              <a:rPr sz="850" spc="-55" dirty="0">
                <a:latin typeface="Times New Roman"/>
                <a:cs typeface="Times New Roman"/>
              </a:rPr>
              <a:t>(1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55" dirty="0">
                <a:latin typeface="Times New Roman"/>
                <a:cs typeface="Times New Roman"/>
              </a:rPr>
              <a:t>of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65" dirty="0">
                <a:latin typeface="Times New Roman"/>
                <a:cs typeface="Times New Roman"/>
              </a:rPr>
              <a:t>25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60" dirty="0">
                <a:latin typeface="Times New Roman"/>
                <a:cs typeface="Times New Roman"/>
              </a:rPr>
              <a:t>chosen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65" dirty="0">
                <a:latin typeface="Times New Roman"/>
                <a:cs typeface="Times New Roman"/>
              </a:rPr>
              <a:t>from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45" dirty="0">
                <a:latin typeface="Times New Roman"/>
                <a:cs typeface="Times New Roman"/>
              </a:rPr>
              <a:t>all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60" dirty="0">
                <a:latin typeface="Times New Roman"/>
                <a:cs typeface="Times New Roman"/>
              </a:rPr>
              <a:t>design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55" dirty="0">
                <a:latin typeface="Times New Roman"/>
                <a:cs typeface="Times New Roman"/>
              </a:rPr>
              <a:t>educators</a:t>
            </a:r>
            <a:r>
              <a:rPr sz="850" spc="-130" dirty="0">
                <a:latin typeface="Times New Roman"/>
                <a:cs typeface="Times New Roman"/>
              </a:rPr>
              <a:t>—</a:t>
            </a:r>
            <a:r>
              <a:rPr sz="850" spc="-50" dirty="0">
                <a:latin typeface="Times New Roman"/>
                <a:cs typeface="Times New Roman"/>
              </a:rPr>
              <a:t> architecture,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60" dirty="0">
                <a:latin typeface="Times New Roman"/>
                <a:cs typeface="Times New Roman"/>
              </a:rPr>
              <a:t>landscape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50" dirty="0">
                <a:latin typeface="Times New Roman"/>
                <a:cs typeface="Times New Roman"/>
              </a:rPr>
              <a:t>architecture,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50" dirty="0">
                <a:latin typeface="Times New Roman"/>
                <a:cs typeface="Times New Roman"/>
              </a:rPr>
              <a:t>interior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60" dirty="0">
                <a:latin typeface="Times New Roman"/>
                <a:cs typeface="Times New Roman"/>
              </a:rPr>
              <a:t>design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65" dirty="0">
                <a:latin typeface="Times New Roman"/>
                <a:cs typeface="Times New Roman"/>
              </a:rPr>
              <a:t>and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50" dirty="0">
                <a:latin typeface="Times New Roman"/>
                <a:cs typeface="Times New Roman"/>
              </a:rPr>
              <a:t>industrial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55" dirty="0">
                <a:latin typeface="Times New Roman"/>
                <a:cs typeface="Times New Roman"/>
              </a:rPr>
              <a:t>desig</a:t>
            </a:r>
            <a:r>
              <a:rPr sz="850" spc="-70" dirty="0">
                <a:latin typeface="Times New Roman"/>
                <a:cs typeface="Times New Roman"/>
              </a:rPr>
              <a:t>n</a:t>
            </a:r>
            <a:r>
              <a:rPr sz="850" spc="-75" dirty="0">
                <a:latin typeface="Times New Roman"/>
                <a:cs typeface="Times New Roman"/>
              </a:rPr>
              <a:t>—from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55" dirty="0">
                <a:latin typeface="Times New Roman"/>
                <a:cs typeface="Times New Roman"/>
              </a:rPr>
              <a:t>the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65" dirty="0">
                <a:latin typeface="Times New Roman"/>
                <a:cs typeface="Times New Roman"/>
              </a:rPr>
              <a:t>U.S.</a:t>
            </a:r>
            <a:r>
              <a:rPr sz="850" spc="-40" dirty="0">
                <a:latin typeface="Times New Roman"/>
                <a:cs typeface="Times New Roman"/>
              </a:rPr>
              <a:t> </a:t>
            </a:r>
            <a:r>
              <a:rPr sz="850" spc="-65" dirty="0">
                <a:latin typeface="Times New Roman"/>
                <a:cs typeface="Times New Roman"/>
              </a:rPr>
              <a:t>and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60" dirty="0">
                <a:latin typeface="Times New Roman"/>
                <a:cs typeface="Times New Roman"/>
              </a:rPr>
              <a:t>Canada),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65" dirty="0">
                <a:latin typeface="Times New Roman"/>
                <a:cs typeface="Times New Roman"/>
              </a:rPr>
              <a:t>by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65" dirty="0">
                <a:latin typeface="Times New Roman"/>
                <a:cs typeface="Times New Roman"/>
              </a:rPr>
              <a:t>Design</a:t>
            </a:r>
            <a:r>
              <a:rPr sz="850" spc="-30" dirty="0">
                <a:latin typeface="Times New Roman"/>
                <a:cs typeface="Times New Roman"/>
              </a:rPr>
              <a:t> </a:t>
            </a:r>
            <a:r>
              <a:rPr sz="850" spc="-55" dirty="0">
                <a:latin typeface="Times New Roman"/>
                <a:cs typeface="Times New Roman"/>
              </a:rPr>
              <a:t>Intelligence</a:t>
            </a:r>
            <a:endParaRPr sz="850" dirty="0">
              <a:latin typeface="Times New Roman"/>
              <a:cs typeface="Times New Roman"/>
            </a:endParaRPr>
          </a:p>
          <a:p>
            <a:pPr marL="12700">
              <a:lnSpc>
                <a:spcPts val="1015"/>
              </a:lnSpc>
            </a:pPr>
            <a:r>
              <a:rPr sz="850" spc="-65" dirty="0">
                <a:latin typeface="Times New Roman"/>
                <a:cs typeface="Times New Roman"/>
              </a:rPr>
              <a:t>2010  </a:t>
            </a:r>
            <a:r>
              <a:rPr sz="850" spc="-30" dirty="0">
                <a:latin typeface="Times New Roman"/>
                <a:cs typeface="Times New Roman"/>
              </a:rPr>
              <a:t>|</a:t>
            </a:r>
            <a:r>
              <a:rPr sz="850" dirty="0">
                <a:latin typeface="Times New Roman"/>
                <a:cs typeface="Times New Roman"/>
              </a:rPr>
              <a:t> </a:t>
            </a:r>
            <a:r>
              <a:rPr sz="850" spc="-65" dirty="0">
                <a:latin typeface="Times New Roman"/>
                <a:cs typeface="Times New Roman"/>
              </a:rPr>
              <a:t> </a:t>
            </a:r>
            <a:r>
              <a:rPr sz="850" spc="-85" dirty="0">
                <a:latin typeface="Times New Roman"/>
                <a:cs typeface="Times New Roman"/>
              </a:rPr>
              <a:t>T</a:t>
            </a:r>
            <a:r>
              <a:rPr sz="700" spc="-100" dirty="0">
                <a:latin typeface="Times New Roman"/>
                <a:cs typeface="Times New Roman"/>
              </a:rPr>
              <a:t>HAN</a:t>
            </a:r>
            <a:r>
              <a:rPr sz="700" spc="-105" dirty="0">
                <a:latin typeface="Times New Roman"/>
                <a:cs typeface="Times New Roman"/>
              </a:rPr>
              <a:t>K</a:t>
            </a:r>
            <a:r>
              <a:rPr sz="700" spc="-25" dirty="0">
                <a:latin typeface="Times New Roman"/>
                <a:cs typeface="Times New Roman"/>
              </a:rPr>
              <a:t> </a:t>
            </a:r>
            <a:r>
              <a:rPr sz="700" spc="-105" dirty="0">
                <a:latin typeface="Times New Roman"/>
                <a:cs typeface="Times New Roman"/>
              </a:rPr>
              <a:t>A</a:t>
            </a:r>
            <a:r>
              <a:rPr sz="700" spc="-30" dirty="0">
                <a:latin typeface="Times New Roman"/>
                <a:cs typeface="Times New Roman"/>
              </a:rPr>
              <a:t> </a:t>
            </a:r>
            <a:r>
              <a:rPr sz="850" spc="-80" dirty="0">
                <a:latin typeface="Times New Roman"/>
                <a:cs typeface="Times New Roman"/>
              </a:rPr>
              <a:t>T</a:t>
            </a:r>
            <a:r>
              <a:rPr sz="700" spc="-90" dirty="0">
                <a:latin typeface="Times New Roman"/>
                <a:cs typeface="Times New Roman"/>
              </a:rPr>
              <a:t>EACHE</a:t>
            </a:r>
            <a:r>
              <a:rPr sz="700" spc="-95" dirty="0">
                <a:latin typeface="Times New Roman"/>
                <a:cs typeface="Times New Roman"/>
              </a:rPr>
              <a:t>R</a:t>
            </a:r>
            <a:r>
              <a:rPr sz="700" spc="-30" dirty="0">
                <a:latin typeface="Times New Roman"/>
                <a:cs typeface="Times New Roman"/>
              </a:rPr>
              <a:t> </a:t>
            </a:r>
            <a:r>
              <a:rPr sz="850" spc="-85" dirty="0">
                <a:latin typeface="Times New Roman"/>
                <a:cs typeface="Times New Roman"/>
              </a:rPr>
              <a:t>R</a:t>
            </a:r>
            <a:r>
              <a:rPr sz="700" spc="-95" dirty="0">
                <a:latin typeface="Times New Roman"/>
                <a:cs typeface="Times New Roman"/>
              </a:rPr>
              <a:t>ECOGN</a:t>
            </a:r>
            <a:r>
              <a:rPr sz="700" spc="-50" dirty="0">
                <a:latin typeface="Times New Roman"/>
                <a:cs typeface="Times New Roman"/>
              </a:rPr>
              <a:t>I</a:t>
            </a:r>
            <a:r>
              <a:rPr sz="700" spc="-85" dirty="0">
                <a:latin typeface="Times New Roman"/>
                <a:cs typeface="Times New Roman"/>
              </a:rPr>
              <a:t>T</a:t>
            </a:r>
            <a:r>
              <a:rPr sz="700" spc="-50" dirty="0">
                <a:latin typeface="Times New Roman"/>
                <a:cs typeface="Times New Roman"/>
              </a:rPr>
              <a:t>I</a:t>
            </a:r>
            <a:r>
              <a:rPr sz="700" spc="-100" dirty="0">
                <a:latin typeface="Times New Roman"/>
                <a:cs typeface="Times New Roman"/>
              </a:rPr>
              <a:t>ON</a:t>
            </a:r>
            <a:r>
              <a:rPr sz="850" spc="-35" dirty="0">
                <a:latin typeface="Times New Roman"/>
                <a:cs typeface="Times New Roman"/>
              </a:rPr>
              <a:t>, </a:t>
            </a:r>
            <a:r>
              <a:rPr sz="850" spc="-60" dirty="0">
                <a:latin typeface="Times New Roman"/>
                <a:cs typeface="Times New Roman"/>
              </a:rPr>
              <a:t>Virginia</a:t>
            </a:r>
            <a:r>
              <a:rPr sz="850" spc="-30" dirty="0">
                <a:latin typeface="Times New Roman"/>
                <a:cs typeface="Times New Roman"/>
              </a:rPr>
              <a:t> </a:t>
            </a:r>
            <a:r>
              <a:rPr sz="850" spc="-60" dirty="0">
                <a:latin typeface="Times New Roman"/>
                <a:cs typeface="Times New Roman"/>
              </a:rPr>
              <a:t>Tech,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80" dirty="0">
                <a:latin typeface="Times New Roman"/>
                <a:cs typeface="Times New Roman"/>
              </a:rPr>
              <a:t>CIDER</a:t>
            </a:r>
            <a:endParaRPr sz="850" dirty="0">
              <a:latin typeface="Times New Roman"/>
              <a:cs typeface="Times New Roman"/>
            </a:endParaRPr>
          </a:p>
          <a:p>
            <a:pPr marL="12700" marR="5080">
              <a:lnSpc>
                <a:spcPct val="100000"/>
              </a:lnSpc>
              <a:spcBef>
                <a:spcPts val="10"/>
              </a:spcBef>
            </a:pPr>
            <a:r>
              <a:rPr sz="850" spc="-65" dirty="0">
                <a:latin typeface="Times New Roman"/>
                <a:cs typeface="Times New Roman"/>
              </a:rPr>
              <a:t>2009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30" dirty="0">
                <a:latin typeface="Times New Roman"/>
                <a:cs typeface="Times New Roman"/>
              </a:rPr>
              <a:t>|</a:t>
            </a:r>
            <a:r>
              <a:rPr sz="850" dirty="0">
                <a:latin typeface="Times New Roman"/>
                <a:cs typeface="Times New Roman"/>
              </a:rPr>
              <a:t> </a:t>
            </a:r>
            <a:r>
              <a:rPr sz="850" spc="-30" dirty="0">
                <a:latin typeface="Times New Roman"/>
                <a:cs typeface="Times New Roman"/>
              </a:rPr>
              <a:t> </a:t>
            </a:r>
            <a:r>
              <a:rPr sz="850" spc="-85" dirty="0">
                <a:latin typeface="Times New Roman"/>
                <a:cs typeface="Times New Roman"/>
              </a:rPr>
              <a:t>T</a:t>
            </a:r>
            <a:r>
              <a:rPr sz="700" spc="-95" dirty="0">
                <a:latin typeface="Times New Roman"/>
                <a:cs typeface="Times New Roman"/>
              </a:rPr>
              <a:t>EACH</a:t>
            </a:r>
            <a:r>
              <a:rPr sz="700" spc="-50" dirty="0">
                <a:latin typeface="Times New Roman"/>
                <a:cs typeface="Times New Roman"/>
              </a:rPr>
              <a:t>I</a:t>
            </a:r>
            <a:r>
              <a:rPr sz="700" spc="-100" dirty="0">
                <a:latin typeface="Times New Roman"/>
                <a:cs typeface="Times New Roman"/>
              </a:rPr>
              <a:t>N</a:t>
            </a:r>
            <a:r>
              <a:rPr sz="700" spc="-105" dirty="0">
                <a:latin typeface="Times New Roman"/>
                <a:cs typeface="Times New Roman"/>
              </a:rPr>
              <a:t>G</a:t>
            </a:r>
            <a:r>
              <a:rPr sz="700" spc="-30" dirty="0">
                <a:latin typeface="Times New Roman"/>
                <a:cs typeface="Times New Roman"/>
              </a:rPr>
              <a:t> </a:t>
            </a:r>
            <a:r>
              <a:rPr sz="850" spc="-80" dirty="0">
                <a:latin typeface="Times New Roman"/>
                <a:cs typeface="Times New Roman"/>
              </a:rPr>
              <a:t>E</a:t>
            </a:r>
            <a:r>
              <a:rPr sz="700" spc="-90" dirty="0">
                <a:latin typeface="Times New Roman"/>
                <a:cs typeface="Times New Roman"/>
              </a:rPr>
              <a:t>XCELLENCE</a:t>
            </a:r>
            <a:r>
              <a:rPr sz="700" spc="-30" dirty="0">
                <a:latin typeface="Times New Roman"/>
                <a:cs typeface="Times New Roman"/>
              </a:rPr>
              <a:t> </a:t>
            </a:r>
            <a:r>
              <a:rPr sz="850" spc="-95" dirty="0">
                <a:latin typeface="Times New Roman"/>
                <a:cs typeface="Times New Roman"/>
              </a:rPr>
              <a:t>A</a:t>
            </a:r>
            <a:r>
              <a:rPr sz="700" spc="-105" dirty="0">
                <a:latin typeface="Times New Roman"/>
                <a:cs typeface="Times New Roman"/>
              </a:rPr>
              <a:t>WARD</a:t>
            </a:r>
            <a:r>
              <a:rPr sz="700" spc="10" dirty="0">
                <a:latin typeface="Times New Roman"/>
                <a:cs typeface="Times New Roman"/>
              </a:rPr>
              <a:t> </a:t>
            </a:r>
            <a:r>
              <a:rPr sz="850" spc="-60" dirty="0">
                <a:latin typeface="Times New Roman"/>
                <a:cs typeface="Times New Roman"/>
              </a:rPr>
              <a:t>College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55" dirty="0">
                <a:latin typeface="Times New Roman"/>
                <a:cs typeface="Times New Roman"/>
              </a:rPr>
              <a:t>of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60" dirty="0">
                <a:latin typeface="Times New Roman"/>
                <a:cs typeface="Times New Roman"/>
              </a:rPr>
              <a:t>Architecture</a:t>
            </a:r>
            <a:r>
              <a:rPr sz="850" spc="-30" dirty="0">
                <a:latin typeface="Times New Roman"/>
                <a:cs typeface="Times New Roman"/>
              </a:rPr>
              <a:t> </a:t>
            </a:r>
            <a:r>
              <a:rPr sz="850" spc="-100" dirty="0">
                <a:latin typeface="Times New Roman"/>
                <a:cs typeface="Times New Roman"/>
              </a:rPr>
              <a:t>&amp;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70" dirty="0">
                <a:latin typeface="Times New Roman"/>
                <a:cs typeface="Times New Roman"/>
              </a:rPr>
              <a:t>Urba</a:t>
            </a:r>
            <a:r>
              <a:rPr sz="850" spc="-65" dirty="0">
                <a:latin typeface="Times New Roman"/>
                <a:cs typeface="Times New Roman"/>
              </a:rPr>
              <a:t>n</a:t>
            </a:r>
            <a:r>
              <a:rPr sz="850" spc="-30" dirty="0">
                <a:latin typeface="Times New Roman"/>
                <a:cs typeface="Times New Roman"/>
              </a:rPr>
              <a:t> </a:t>
            </a:r>
            <a:r>
              <a:rPr sz="850" spc="-60" dirty="0">
                <a:latin typeface="Times New Roman"/>
                <a:cs typeface="Times New Roman"/>
              </a:rPr>
              <a:t>Studie</a:t>
            </a:r>
            <a:r>
              <a:rPr sz="850" spc="-45" dirty="0">
                <a:latin typeface="Times New Roman"/>
                <a:cs typeface="Times New Roman"/>
              </a:rPr>
              <a:t>s,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60" dirty="0">
                <a:latin typeface="Times New Roman"/>
                <a:cs typeface="Times New Roman"/>
              </a:rPr>
              <a:t>Virginia</a:t>
            </a:r>
            <a:r>
              <a:rPr sz="850" spc="-30" dirty="0">
                <a:latin typeface="Times New Roman"/>
                <a:cs typeface="Times New Roman"/>
              </a:rPr>
              <a:t> </a:t>
            </a:r>
            <a:r>
              <a:rPr sz="850" spc="-65" dirty="0">
                <a:latin typeface="Times New Roman"/>
                <a:cs typeface="Times New Roman"/>
              </a:rPr>
              <a:t>Tech</a:t>
            </a:r>
            <a:r>
              <a:rPr sz="850" spc="-60" dirty="0">
                <a:latin typeface="Times New Roman"/>
                <a:cs typeface="Times New Roman"/>
              </a:rPr>
              <a:t> 2008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30" dirty="0">
                <a:latin typeface="Times New Roman"/>
                <a:cs typeface="Times New Roman"/>
              </a:rPr>
              <a:t>|</a:t>
            </a:r>
            <a:r>
              <a:rPr sz="850" dirty="0">
                <a:latin typeface="Times New Roman"/>
                <a:cs typeface="Times New Roman"/>
              </a:rPr>
              <a:t> </a:t>
            </a:r>
            <a:r>
              <a:rPr sz="850" spc="-30" dirty="0">
                <a:latin typeface="Times New Roman"/>
                <a:cs typeface="Times New Roman"/>
              </a:rPr>
              <a:t> </a:t>
            </a:r>
            <a:r>
              <a:rPr sz="850" spc="-95" dirty="0">
                <a:latin typeface="Times New Roman"/>
                <a:cs typeface="Times New Roman"/>
              </a:rPr>
              <a:t>N</a:t>
            </a:r>
            <a:r>
              <a:rPr sz="700" spc="-85" dirty="0">
                <a:latin typeface="Times New Roman"/>
                <a:cs typeface="Times New Roman"/>
              </a:rPr>
              <a:t>E</a:t>
            </a:r>
            <a:r>
              <a:rPr sz="700" spc="-135" dirty="0">
                <a:latin typeface="Times New Roman"/>
                <a:cs typeface="Times New Roman"/>
              </a:rPr>
              <a:t>W</a:t>
            </a:r>
            <a:r>
              <a:rPr sz="700" spc="-25" dirty="0">
                <a:latin typeface="Times New Roman"/>
                <a:cs typeface="Times New Roman"/>
              </a:rPr>
              <a:t> </a:t>
            </a:r>
            <a:r>
              <a:rPr sz="850" spc="-75" dirty="0">
                <a:latin typeface="Times New Roman"/>
                <a:cs typeface="Times New Roman"/>
              </a:rPr>
              <a:t>F</a:t>
            </a:r>
            <a:r>
              <a:rPr sz="700" spc="-90" dirty="0">
                <a:latin typeface="Times New Roman"/>
                <a:cs typeface="Times New Roman"/>
              </a:rPr>
              <a:t>ACULT</a:t>
            </a:r>
            <a:r>
              <a:rPr sz="700" spc="-105" dirty="0">
                <a:latin typeface="Times New Roman"/>
                <a:cs typeface="Times New Roman"/>
              </a:rPr>
              <a:t>Y</a:t>
            </a:r>
            <a:r>
              <a:rPr sz="700" spc="-30" dirty="0">
                <a:latin typeface="Times New Roman"/>
                <a:cs typeface="Times New Roman"/>
              </a:rPr>
              <a:t> </a:t>
            </a:r>
            <a:r>
              <a:rPr sz="850" spc="-80" dirty="0">
                <a:latin typeface="Times New Roman"/>
                <a:cs typeface="Times New Roman"/>
              </a:rPr>
              <a:t>T</a:t>
            </a:r>
            <a:r>
              <a:rPr sz="700" spc="-95" dirty="0">
                <a:latin typeface="Times New Roman"/>
                <a:cs typeface="Times New Roman"/>
              </a:rPr>
              <a:t>EACH</a:t>
            </a:r>
            <a:r>
              <a:rPr sz="700" spc="-50" dirty="0">
                <a:latin typeface="Times New Roman"/>
                <a:cs typeface="Times New Roman"/>
              </a:rPr>
              <a:t>I</a:t>
            </a:r>
            <a:r>
              <a:rPr sz="700" spc="-100" dirty="0">
                <a:latin typeface="Times New Roman"/>
                <a:cs typeface="Times New Roman"/>
              </a:rPr>
              <a:t>N</a:t>
            </a:r>
            <a:r>
              <a:rPr sz="700" spc="-105" dirty="0">
                <a:latin typeface="Times New Roman"/>
                <a:cs typeface="Times New Roman"/>
              </a:rPr>
              <a:t>G</a:t>
            </a:r>
            <a:r>
              <a:rPr sz="700" spc="-30" dirty="0">
                <a:latin typeface="Times New Roman"/>
                <a:cs typeface="Times New Roman"/>
              </a:rPr>
              <a:t> </a:t>
            </a:r>
            <a:r>
              <a:rPr sz="850" spc="-95" dirty="0">
                <a:latin typeface="Times New Roman"/>
                <a:cs typeface="Times New Roman"/>
              </a:rPr>
              <a:t>A</a:t>
            </a:r>
            <a:r>
              <a:rPr sz="700" spc="-105" dirty="0">
                <a:latin typeface="Times New Roman"/>
                <a:cs typeface="Times New Roman"/>
              </a:rPr>
              <a:t>WARD</a:t>
            </a:r>
            <a:r>
              <a:rPr sz="850" spc="-35" dirty="0">
                <a:latin typeface="Times New Roman"/>
                <a:cs typeface="Times New Roman"/>
              </a:rPr>
              <a:t>, </a:t>
            </a:r>
            <a:r>
              <a:rPr sz="850" spc="-70" dirty="0">
                <a:latin typeface="Times New Roman"/>
                <a:cs typeface="Times New Roman"/>
              </a:rPr>
              <a:t>Schoo</a:t>
            </a:r>
            <a:r>
              <a:rPr sz="850" spc="-40" dirty="0">
                <a:latin typeface="Times New Roman"/>
                <a:cs typeface="Times New Roman"/>
              </a:rPr>
              <a:t>l</a:t>
            </a:r>
            <a:r>
              <a:rPr sz="850" spc="-30" dirty="0">
                <a:latin typeface="Times New Roman"/>
                <a:cs typeface="Times New Roman"/>
              </a:rPr>
              <a:t> </a:t>
            </a:r>
            <a:r>
              <a:rPr sz="850" spc="-55" dirty="0">
                <a:latin typeface="Times New Roman"/>
                <a:cs typeface="Times New Roman"/>
              </a:rPr>
              <a:t>of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60" dirty="0">
                <a:latin typeface="Times New Roman"/>
                <a:cs typeface="Times New Roman"/>
              </a:rPr>
              <a:t>Architecture</a:t>
            </a:r>
            <a:r>
              <a:rPr sz="850" spc="-30" dirty="0">
                <a:latin typeface="Times New Roman"/>
                <a:cs typeface="Times New Roman"/>
              </a:rPr>
              <a:t> </a:t>
            </a:r>
            <a:r>
              <a:rPr sz="850" spc="-75" dirty="0">
                <a:latin typeface="Times New Roman"/>
                <a:cs typeface="Times New Roman"/>
              </a:rPr>
              <a:t>+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70" dirty="0">
                <a:latin typeface="Times New Roman"/>
                <a:cs typeface="Times New Roman"/>
              </a:rPr>
              <a:t>Design</a:t>
            </a:r>
            <a:r>
              <a:rPr sz="850" spc="-35" dirty="0">
                <a:latin typeface="Times New Roman"/>
                <a:cs typeface="Times New Roman"/>
              </a:rPr>
              <a:t>,</a:t>
            </a:r>
            <a:r>
              <a:rPr sz="850" spc="-30" dirty="0">
                <a:latin typeface="Times New Roman"/>
                <a:cs typeface="Times New Roman"/>
              </a:rPr>
              <a:t> </a:t>
            </a:r>
            <a:r>
              <a:rPr sz="850" spc="-60" dirty="0">
                <a:latin typeface="Times New Roman"/>
                <a:cs typeface="Times New Roman"/>
              </a:rPr>
              <a:t>Virginia</a:t>
            </a:r>
            <a:r>
              <a:rPr sz="850" spc="-30" dirty="0">
                <a:latin typeface="Times New Roman"/>
                <a:cs typeface="Times New Roman"/>
              </a:rPr>
              <a:t> </a:t>
            </a:r>
            <a:r>
              <a:rPr sz="850" spc="-65" dirty="0">
                <a:latin typeface="Times New Roman"/>
                <a:cs typeface="Times New Roman"/>
              </a:rPr>
              <a:t>Tech</a:t>
            </a:r>
            <a:endParaRPr sz="850" dirty="0">
              <a:latin typeface="Times New Roman"/>
              <a:cs typeface="Times New Roman"/>
            </a:endParaRPr>
          </a:p>
          <a:p>
            <a:pPr marL="12700">
              <a:lnSpc>
                <a:spcPts val="1015"/>
              </a:lnSpc>
              <a:spcBef>
                <a:spcPts val="10"/>
              </a:spcBef>
            </a:pPr>
            <a:r>
              <a:rPr sz="850" spc="-65" dirty="0">
                <a:latin typeface="Times New Roman"/>
                <a:cs typeface="Times New Roman"/>
              </a:rPr>
              <a:t>2003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30" dirty="0">
                <a:latin typeface="Times New Roman"/>
                <a:cs typeface="Times New Roman"/>
              </a:rPr>
              <a:t>|</a:t>
            </a:r>
            <a:r>
              <a:rPr sz="850" dirty="0">
                <a:latin typeface="Times New Roman"/>
                <a:cs typeface="Times New Roman"/>
              </a:rPr>
              <a:t> </a:t>
            </a:r>
            <a:r>
              <a:rPr sz="850" spc="-30" dirty="0">
                <a:latin typeface="Times New Roman"/>
                <a:cs typeface="Times New Roman"/>
              </a:rPr>
              <a:t> </a:t>
            </a:r>
            <a:r>
              <a:rPr sz="850" spc="-80" dirty="0">
                <a:latin typeface="Times New Roman"/>
                <a:cs typeface="Times New Roman"/>
              </a:rPr>
              <a:t>T</a:t>
            </a:r>
            <a:r>
              <a:rPr sz="700" spc="-95" dirty="0">
                <a:latin typeface="Times New Roman"/>
                <a:cs typeface="Times New Roman"/>
              </a:rPr>
              <a:t>EACH</a:t>
            </a:r>
            <a:r>
              <a:rPr sz="700" spc="-50" dirty="0">
                <a:latin typeface="Times New Roman"/>
                <a:cs typeface="Times New Roman"/>
              </a:rPr>
              <a:t>I</a:t>
            </a:r>
            <a:r>
              <a:rPr sz="700" spc="-100" dirty="0">
                <a:latin typeface="Times New Roman"/>
                <a:cs typeface="Times New Roman"/>
              </a:rPr>
              <a:t>N</a:t>
            </a:r>
            <a:r>
              <a:rPr sz="700" spc="-105" dirty="0">
                <a:latin typeface="Times New Roman"/>
                <a:cs typeface="Times New Roman"/>
              </a:rPr>
              <a:t>G</a:t>
            </a:r>
            <a:r>
              <a:rPr sz="700" spc="-30" dirty="0">
                <a:latin typeface="Times New Roman"/>
                <a:cs typeface="Times New Roman"/>
              </a:rPr>
              <a:t> </a:t>
            </a:r>
            <a:r>
              <a:rPr sz="850" spc="-80" dirty="0">
                <a:latin typeface="Times New Roman"/>
                <a:cs typeface="Times New Roman"/>
              </a:rPr>
              <a:t>E</a:t>
            </a:r>
            <a:r>
              <a:rPr sz="700" spc="-90" dirty="0">
                <a:latin typeface="Times New Roman"/>
                <a:cs typeface="Times New Roman"/>
              </a:rPr>
              <a:t>XCELLENCE</a:t>
            </a:r>
            <a:r>
              <a:rPr sz="700" spc="-30" dirty="0">
                <a:latin typeface="Times New Roman"/>
                <a:cs typeface="Times New Roman"/>
              </a:rPr>
              <a:t> </a:t>
            </a:r>
            <a:r>
              <a:rPr sz="850" spc="-95" dirty="0">
                <a:latin typeface="Times New Roman"/>
                <a:cs typeface="Times New Roman"/>
              </a:rPr>
              <a:t>A</a:t>
            </a:r>
            <a:r>
              <a:rPr sz="700" spc="-105" dirty="0">
                <a:latin typeface="Times New Roman"/>
                <a:cs typeface="Times New Roman"/>
              </a:rPr>
              <a:t>WARD</a:t>
            </a:r>
            <a:r>
              <a:rPr sz="850" spc="-35" dirty="0">
                <a:latin typeface="Times New Roman"/>
                <a:cs typeface="Times New Roman"/>
              </a:rPr>
              <a:t>, </a:t>
            </a:r>
            <a:r>
              <a:rPr sz="850" spc="-70" dirty="0">
                <a:latin typeface="Times New Roman"/>
                <a:cs typeface="Times New Roman"/>
              </a:rPr>
              <a:t>Pa</a:t>
            </a:r>
            <a:r>
              <a:rPr sz="850" spc="-55" dirty="0">
                <a:latin typeface="Times New Roman"/>
                <a:cs typeface="Times New Roman"/>
              </a:rPr>
              <a:t>n-</a:t>
            </a:r>
            <a:r>
              <a:rPr sz="850" spc="-60" dirty="0">
                <a:latin typeface="Times New Roman"/>
                <a:cs typeface="Times New Roman"/>
              </a:rPr>
              <a:t>Hellenic</a:t>
            </a:r>
            <a:r>
              <a:rPr sz="850" spc="-30" dirty="0">
                <a:latin typeface="Times New Roman"/>
                <a:cs typeface="Times New Roman"/>
              </a:rPr>
              <a:t> </a:t>
            </a:r>
            <a:r>
              <a:rPr sz="850" spc="-55" dirty="0">
                <a:latin typeface="Times New Roman"/>
                <a:cs typeface="Times New Roman"/>
              </a:rPr>
              <a:t>Council,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60" dirty="0">
                <a:latin typeface="Times New Roman"/>
                <a:cs typeface="Times New Roman"/>
              </a:rPr>
              <a:t>Virginia</a:t>
            </a:r>
            <a:r>
              <a:rPr sz="850" spc="-30" dirty="0">
                <a:latin typeface="Times New Roman"/>
                <a:cs typeface="Times New Roman"/>
              </a:rPr>
              <a:t> </a:t>
            </a:r>
            <a:r>
              <a:rPr sz="850" spc="-65" dirty="0">
                <a:latin typeface="Times New Roman"/>
                <a:cs typeface="Times New Roman"/>
              </a:rPr>
              <a:t>Tech</a:t>
            </a:r>
            <a:endParaRPr sz="850" dirty="0">
              <a:latin typeface="Times New Roman"/>
              <a:cs typeface="Times New Roman"/>
            </a:endParaRPr>
          </a:p>
          <a:p>
            <a:pPr marL="12700" marR="196850">
              <a:lnSpc>
                <a:spcPts val="1030"/>
              </a:lnSpc>
              <a:spcBef>
                <a:spcPts val="20"/>
              </a:spcBef>
            </a:pPr>
            <a:r>
              <a:rPr sz="850" spc="-70" dirty="0">
                <a:latin typeface="Times New Roman"/>
                <a:cs typeface="Times New Roman"/>
              </a:rPr>
              <a:t>Averag</a:t>
            </a:r>
            <a:r>
              <a:rPr sz="850" spc="-60" dirty="0">
                <a:latin typeface="Times New Roman"/>
                <a:cs typeface="Times New Roman"/>
              </a:rPr>
              <a:t>e</a:t>
            </a:r>
            <a:r>
              <a:rPr sz="850" spc="-30" dirty="0">
                <a:latin typeface="Times New Roman"/>
                <a:cs typeface="Times New Roman"/>
              </a:rPr>
              <a:t> </a:t>
            </a:r>
            <a:r>
              <a:rPr sz="850" spc="-65" dirty="0">
                <a:latin typeface="Times New Roman"/>
                <a:cs typeface="Times New Roman"/>
              </a:rPr>
              <a:t>Studen</a:t>
            </a:r>
            <a:r>
              <a:rPr sz="850" spc="-40" dirty="0">
                <a:latin typeface="Times New Roman"/>
                <a:cs typeface="Times New Roman"/>
              </a:rPr>
              <a:t>t</a:t>
            </a:r>
            <a:r>
              <a:rPr sz="850" spc="-30" dirty="0">
                <a:latin typeface="Times New Roman"/>
                <a:cs typeface="Times New Roman"/>
              </a:rPr>
              <a:t> </a:t>
            </a:r>
            <a:r>
              <a:rPr sz="850" spc="-60" dirty="0">
                <a:latin typeface="Times New Roman"/>
                <a:cs typeface="Times New Roman"/>
              </a:rPr>
              <a:t>Evaluation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65" dirty="0">
                <a:latin typeface="Times New Roman"/>
                <a:cs typeface="Times New Roman"/>
              </a:rPr>
              <a:t>(SPOI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60" dirty="0">
                <a:latin typeface="Times New Roman"/>
                <a:cs typeface="Times New Roman"/>
              </a:rPr>
              <a:t>Item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55" dirty="0">
                <a:latin typeface="Times New Roman"/>
                <a:cs typeface="Times New Roman"/>
              </a:rPr>
              <a:t>7)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55" dirty="0">
                <a:latin typeface="Times New Roman"/>
                <a:cs typeface="Times New Roman"/>
              </a:rPr>
              <a:t>of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60" dirty="0">
                <a:latin typeface="Times New Roman"/>
                <a:cs typeface="Times New Roman"/>
              </a:rPr>
              <a:t>3.85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50" dirty="0">
                <a:latin typeface="Times New Roman"/>
                <a:cs typeface="Times New Roman"/>
              </a:rPr>
              <a:t>for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45" dirty="0">
                <a:latin typeface="Times New Roman"/>
                <a:cs typeface="Times New Roman"/>
              </a:rPr>
              <a:t>all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55" dirty="0">
                <a:latin typeface="Times New Roman"/>
                <a:cs typeface="Times New Roman"/>
              </a:rPr>
              <a:t>courses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50" dirty="0">
                <a:latin typeface="Times New Roman"/>
                <a:cs typeface="Times New Roman"/>
              </a:rPr>
              <a:t>at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60" dirty="0">
                <a:latin typeface="Times New Roman"/>
                <a:cs typeface="Times New Roman"/>
              </a:rPr>
              <a:t>Virginia</a:t>
            </a:r>
            <a:r>
              <a:rPr sz="850" spc="-30" dirty="0">
                <a:latin typeface="Times New Roman"/>
                <a:cs typeface="Times New Roman"/>
              </a:rPr>
              <a:t> </a:t>
            </a:r>
            <a:r>
              <a:rPr sz="850" spc="-65" dirty="0">
                <a:latin typeface="Times New Roman"/>
                <a:cs typeface="Times New Roman"/>
              </a:rPr>
              <a:t>Tech—during</a:t>
            </a:r>
            <a:r>
              <a:rPr sz="850" spc="-55" dirty="0">
                <a:latin typeface="Times New Roman"/>
                <a:cs typeface="Times New Roman"/>
              </a:rPr>
              <a:t> period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60" dirty="0">
                <a:latin typeface="Times New Roman"/>
                <a:cs typeface="Times New Roman"/>
              </a:rPr>
              <a:t>department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60" dirty="0">
                <a:latin typeface="Times New Roman"/>
                <a:cs typeface="Times New Roman"/>
              </a:rPr>
              <a:t>average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80" dirty="0">
                <a:latin typeface="Times New Roman"/>
                <a:cs typeface="Times New Roman"/>
              </a:rPr>
              <a:t>wa</a:t>
            </a:r>
            <a:r>
              <a:rPr sz="850" spc="-50" dirty="0">
                <a:latin typeface="Times New Roman"/>
                <a:cs typeface="Times New Roman"/>
              </a:rPr>
              <a:t>s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60" dirty="0">
                <a:latin typeface="Times New Roman"/>
                <a:cs typeface="Times New Roman"/>
              </a:rPr>
              <a:t>3.46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50" dirty="0">
                <a:latin typeface="Times New Roman"/>
                <a:cs typeface="Times New Roman"/>
              </a:rPr>
              <a:t>in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60" dirty="0">
                <a:latin typeface="Times New Roman"/>
                <a:cs typeface="Times New Roman"/>
              </a:rPr>
              <a:t>simila</a:t>
            </a:r>
            <a:r>
              <a:rPr sz="850" spc="-45" dirty="0">
                <a:latin typeface="Times New Roman"/>
                <a:cs typeface="Times New Roman"/>
              </a:rPr>
              <a:t>r</a:t>
            </a:r>
            <a:r>
              <a:rPr sz="850" spc="-30" dirty="0">
                <a:latin typeface="Times New Roman"/>
                <a:cs typeface="Times New Roman"/>
              </a:rPr>
              <a:t> </a:t>
            </a:r>
            <a:r>
              <a:rPr sz="850" spc="-55" dirty="0">
                <a:latin typeface="Times New Roman"/>
                <a:cs typeface="Times New Roman"/>
              </a:rPr>
              <a:t>courses</a:t>
            </a:r>
            <a:endParaRPr sz="85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104462" y="2953061"/>
            <a:ext cx="3601085" cy="7867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33655">
              <a:lnSpc>
                <a:spcPct val="100200"/>
              </a:lnSpc>
            </a:pPr>
            <a:r>
              <a:rPr sz="850" i="1" u="sng" spc="-55" dirty="0">
                <a:solidFill>
                  <a:srgbClr val="FF0000"/>
                </a:solidFill>
                <a:latin typeface="Times New Roman"/>
                <a:cs typeface="Times New Roman"/>
              </a:rPr>
              <a:t>Selected </a:t>
            </a:r>
            <a:r>
              <a:rPr sz="850" i="1" u="sng" spc="-65" dirty="0">
                <a:solidFill>
                  <a:srgbClr val="FF0000"/>
                </a:solidFill>
                <a:latin typeface="Times New Roman"/>
                <a:cs typeface="Times New Roman"/>
              </a:rPr>
              <a:t>Teaching</a:t>
            </a:r>
            <a:r>
              <a:rPr sz="850" i="1" u="sng" spc="-55" dirty="0">
                <a:solidFill>
                  <a:srgbClr val="FF0000"/>
                </a:solidFill>
                <a:latin typeface="Times New Roman"/>
                <a:cs typeface="Times New Roman"/>
              </a:rPr>
              <a:t> Contributions through</a:t>
            </a:r>
            <a:r>
              <a:rPr sz="850" i="1" u="sng" spc="-65" dirty="0">
                <a:solidFill>
                  <a:srgbClr val="FF0000"/>
                </a:solidFill>
                <a:latin typeface="Times New Roman"/>
                <a:cs typeface="Times New Roman"/>
              </a:rPr>
              <a:t> Undergraduate</a:t>
            </a:r>
            <a:r>
              <a:rPr sz="850" i="1" u="sng" spc="-60" dirty="0">
                <a:solidFill>
                  <a:srgbClr val="FF0000"/>
                </a:solidFill>
                <a:latin typeface="Times New Roman"/>
                <a:cs typeface="Times New Roman"/>
              </a:rPr>
              <a:t> Curriculum</a:t>
            </a:r>
            <a:r>
              <a:rPr sz="850" i="1" u="sng" spc="-4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850" i="1" u="sng" spc="-60" dirty="0">
                <a:solidFill>
                  <a:srgbClr val="FF0000"/>
                </a:solidFill>
                <a:latin typeface="Times New Roman"/>
                <a:cs typeface="Times New Roman"/>
              </a:rPr>
              <a:t>Innovation</a:t>
            </a:r>
            <a:r>
              <a:rPr sz="850" i="1" spc="-35" dirty="0">
                <a:solidFill>
                  <a:srgbClr val="FF0000"/>
                </a:solidFill>
                <a:latin typeface="Times New Roman"/>
                <a:cs typeface="Times New Roman"/>
              </a:rPr>
              <a:t>   </a:t>
            </a:r>
            <a:r>
              <a:rPr sz="850" spc="-65" dirty="0">
                <a:latin typeface="Times New Roman"/>
                <a:cs typeface="Times New Roman"/>
              </a:rPr>
              <a:t>Undergraduat</a:t>
            </a:r>
            <a:r>
              <a:rPr sz="850" spc="-60" dirty="0">
                <a:latin typeface="Times New Roman"/>
                <a:cs typeface="Times New Roman"/>
              </a:rPr>
              <a:t>e</a:t>
            </a:r>
            <a:r>
              <a:rPr sz="850" spc="-30" dirty="0">
                <a:latin typeface="Times New Roman"/>
                <a:cs typeface="Times New Roman"/>
              </a:rPr>
              <a:t> </a:t>
            </a:r>
            <a:r>
              <a:rPr sz="850" spc="-50" dirty="0">
                <a:latin typeface="Times New Roman"/>
                <a:cs typeface="Times New Roman"/>
              </a:rPr>
              <a:t>Interior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65" dirty="0">
                <a:latin typeface="Times New Roman"/>
                <a:cs typeface="Times New Roman"/>
              </a:rPr>
              <a:t>Design</a:t>
            </a:r>
            <a:r>
              <a:rPr sz="850" spc="-30" dirty="0">
                <a:latin typeface="Times New Roman"/>
                <a:cs typeface="Times New Roman"/>
              </a:rPr>
              <a:t> </a:t>
            </a:r>
            <a:r>
              <a:rPr sz="850" spc="-65" dirty="0">
                <a:latin typeface="Times New Roman"/>
                <a:cs typeface="Times New Roman"/>
              </a:rPr>
              <a:t>Progra</a:t>
            </a:r>
            <a:r>
              <a:rPr sz="850" spc="-100" dirty="0">
                <a:latin typeface="Times New Roman"/>
                <a:cs typeface="Times New Roman"/>
              </a:rPr>
              <a:t>m</a:t>
            </a:r>
            <a:r>
              <a:rPr sz="850" spc="-30" dirty="0">
                <a:latin typeface="Times New Roman"/>
                <a:cs typeface="Times New Roman"/>
              </a:rPr>
              <a:t> </a:t>
            </a:r>
            <a:r>
              <a:rPr sz="850" spc="-65" dirty="0">
                <a:latin typeface="Times New Roman"/>
                <a:cs typeface="Times New Roman"/>
              </a:rPr>
              <a:t>Ranked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70" dirty="0">
                <a:latin typeface="Times New Roman"/>
                <a:cs typeface="Times New Roman"/>
              </a:rPr>
              <a:t>6</a:t>
            </a:r>
            <a:r>
              <a:rPr sz="825" spc="-44" baseline="40404" dirty="0">
                <a:latin typeface="Times New Roman"/>
                <a:cs typeface="Times New Roman"/>
              </a:rPr>
              <a:t>th</a:t>
            </a:r>
            <a:r>
              <a:rPr sz="825" spc="67" baseline="40404" dirty="0">
                <a:latin typeface="Times New Roman"/>
                <a:cs typeface="Times New Roman"/>
              </a:rPr>
              <a:t> </a:t>
            </a:r>
            <a:r>
              <a:rPr sz="850" spc="-50" dirty="0">
                <a:latin typeface="Times New Roman"/>
                <a:cs typeface="Times New Roman"/>
              </a:rPr>
              <a:t>in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65" dirty="0">
                <a:latin typeface="Times New Roman"/>
                <a:cs typeface="Times New Roman"/>
              </a:rPr>
              <a:t>North</a:t>
            </a:r>
            <a:r>
              <a:rPr sz="850" spc="-30" dirty="0">
                <a:latin typeface="Times New Roman"/>
                <a:cs typeface="Times New Roman"/>
              </a:rPr>
              <a:t> </a:t>
            </a:r>
            <a:r>
              <a:rPr sz="850" spc="-70" dirty="0">
                <a:latin typeface="Times New Roman"/>
                <a:cs typeface="Times New Roman"/>
              </a:rPr>
              <a:t>America</a:t>
            </a:r>
            <a:r>
              <a:rPr sz="850" spc="-35" dirty="0">
                <a:latin typeface="Times New Roman"/>
                <a:cs typeface="Times New Roman"/>
              </a:rPr>
              <a:t>,</a:t>
            </a:r>
            <a:r>
              <a:rPr sz="850" spc="-30" dirty="0">
                <a:latin typeface="Times New Roman"/>
                <a:cs typeface="Times New Roman"/>
              </a:rPr>
              <a:t> </a:t>
            </a:r>
            <a:r>
              <a:rPr sz="850" spc="-65" dirty="0">
                <a:latin typeface="Times New Roman"/>
                <a:cs typeface="Times New Roman"/>
              </a:rPr>
              <a:t>2012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50" dirty="0">
                <a:latin typeface="Times New Roman"/>
                <a:cs typeface="Times New Roman"/>
              </a:rPr>
              <a:t>(of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70" dirty="0">
                <a:latin typeface="Times New Roman"/>
                <a:cs typeface="Times New Roman"/>
              </a:rPr>
              <a:t>350+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60" dirty="0">
                <a:latin typeface="Times New Roman"/>
                <a:cs typeface="Times New Roman"/>
              </a:rPr>
              <a:t>programs)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80" dirty="0">
                <a:latin typeface="Times New Roman"/>
                <a:cs typeface="Times New Roman"/>
              </a:rPr>
              <a:t>Hav</a:t>
            </a:r>
            <a:r>
              <a:rPr sz="850" spc="-60" dirty="0">
                <a:latin typeface="Times New Roman"/>
                <a:cs typeface="Times New Roman"/>
              </a:rPr>
              <a:t>e</a:t>
            </a:r>
            <a:r>
              <a:rPr sz="850" spc="-30" dirty="0">
                <a:latin typeface="Times New Roman"/>
                <a:cs typeface="Times New Roman"/>
              </a:rPr>
              <a:t> </a:t>
            </a:r>
            <a:r>
              <a:rPr sz="850" spc="-55" dirty="0">
                <a:latin typeface="Times New Roman"/>
                <a:cs typeface="Times New Roman"/>
              </a:rPr>
              <a:t>taught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65" dirty="0">
                <a:latin typeface="Times New Roman"/>
                <a:cs typeface="Times New Roman"/>
              </a:rPr>
              <a:t>16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50" dirty="0">
                <a:latin typeface="Times New Roman"/>
                <a:cs typeface="Times New Roman"/>
              </a:rPr>
              <a:t>different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55" dirty="0">
                <a:latin typeface="Times New Roman"/>
                <a:cs typeface="Times New Roman"/>
              </a:rPr>
              <a:t>courses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50" dirty="0">
                <a:latin typeface="Times New Roman"/>
                <a:cs typeface="Times New Roman"/>
              </a:rPr>
              <a:t>at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60" dirty="0">
                <a:latin typeface="Times New Roman"/>
                <a:cs typeface="Times New Roman"/>
              </a:rPr>
              <a:t>Virginia</a:t>
            </a:r>
            <a:r>
              <a:rPr sz="850" spc="-30" dirty="0">
                <a:latin typeface="Times New Roman"/>
                <a:cs typeface="Times New Roman"/>
              </a:rPr>
              <a:t> </a:t>
            </a:r>
            <a:r>
              <a:rPr sz="850" spc="-65" dirty="0">
                <a:latin typeface="Times New Roman"/>
                <a:cs typeface="Times New Roman"/>
              </a:rPr>
              <a:t>Tech</a:t>
            </a:r>
            <a:endParaRPr sz="850" dirty="0">
              <a:latin typeface="Times New Roman"/>
              <a:cs typeface="Times New Roman"/>
            </a:endParaRPr>
          </a:p>
          <a:p>
            <a:pPr marL="12700" marR="273050">
              <a:lnSpc>
                <a:spcPts val="1030"/>
              </a:lnSpc>
              <a:spcBef>
                <a:spcPts val="20"/>
              </a:spcBef>
            </a:pPr>
            <a:r>
              <a:rPr sz="850" spc="-60" dirty="0">
                <a:latin typeface="Times New Roman"/>
                <a:cs typeface="Times New Roman"/>
              </a:rPr>
              <a:t>Created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45" dirty="0">
                <a:latin typeface="Times New Roman"/>
                <a:cs typeface="Times New Roman"/>
              </a:rPr>
              <a:t>first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65" dirty="0">
                <a:latin typeface="Times New Roman"/>
                <a:cs typeface="Times New Roman"/>
              </a:rPr>
              <a:t>and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60" dirty="0">
                <a:latin typeface="Times New Roman"/>
                <a:cs typeface="Times New Roman"/>
              </a:rPr>
              <a:t>only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55" dirty="0">
                <a:latin typeface="Times New Roman"/>
                <a:cs typeface="Times New Roman"/>
              </a:rPr>
              <a:t>online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60" dirty="0">
                <a:latin typeface="Times New Roman"/>
                <a:cs typeface="Times New Roman"/>
              </a:rPr>
              <a:t>course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50" dirty="0">
                <a:latin typeface="Times New Roman"/>
                <a:cs typeface="Times New Roman"/>
              </a:rPr>
              <a:t>for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55" dirty="0">
                <a:latin typeface="Times New Roman"/>
                <a:cs typeface="Times New Roman"/>
              </a:rPr>
              <a:t>the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70" dirty="0">
                <a:latin typeface="Times New Roman"/>
                <a:cs typeface="Times New Roman"/>
              </a:rPr>
              <a:t>Schoo</a:t>
            </a:r>
            <a:r>
              <a:rPr sz="850" spc="-40" dirty="0">
                <a:latin typeface="Times New Roman"/>
                <a:cs typeface="Times New Roman"/>
              </a:rPr>
              <a:t>l</a:t>
            </a:r>
            <a:r>
              <a:rPr sz="850" spc="-30" dirty="0">
                <a:latin typeface="Times New Roman"/>
                <a:cs typeface="Times New Roman"/>
              </a:rPr>
              <a:t> </a:t>
            </a:r>
            <a:r>
              <a:rPr sz="850" spc="-55" dirty="0">
                <a:latin typeface="Times New Roman"/>
                <a:cs typeface="Times New Roman"/>
              </a:rPr>
              <a:t>of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60" dirty="0">
                <a:latin typeface="Times New Roman"/>
                <a:cs typeface="Times New Roman"/>
              </a:rPr>
              <a:t>Architecture</a:t>
            </a:r>
            <a:r>
              <a:rPr sz="850" spc="-30" dirty="0">
                <a:latin typeface="Times New Roman"/>
                <a:cs typeface="Times New Roman"/>
              </a:rPr>
              <a:t> </a:t>
            </a:r>
            <a:r>
              <a:rPr sz="850" spc="-75" dirty="0">
                <a:latin typeface="Times New Roman"/>
                <a:cs typeface="Times New Roman"/>
              </a:rPr>
              <a:t>+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65" dirty="0">
                <a:latin typeface="Times New Roman"/>
                <a:cs typeface="Times New Roman"/>
              </a:rPr>
              <a:t>Design</a:t>
            </a:r>
            <a:r>
              <a:rPr sz="850" spc="-30" dirty="0">
                <a:latin typeface="Times New Roman"/>
                <a:cs typeface="Times New Roman"/>
              </a:rPr>
              <a:t> </a:t>
            </a:r>
            <a:r>
              <a:rPr sz="850" spc="-70" dirty="0">
                <a:latin typeface="Times New Roman"/>
                <a:cs typeface="Times New Roman"/>
              </a:rPr>
              <a:t>(ITDS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60" dirty="0">
                <a:latin typeface="Times New Roman"/>
                <a:cs typeface="Times New Roman"/>
              </a:rPr>
              <a:t>4114)</a:t>
            </a:r>
            <a:r>
              <a:rPr sz="850" spc="-55" dirty="0">
                <a:latin typeface="Times New Roman"/>
                <a:cs typeface="Times New Roman"/>
              </a:rPr>
              <a:t> Created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65" dirty="0">
                <a:latin typeface="Times New Roman"/>
                <a:cs typeface="Times New Roman"/>
              </a:rPr>
              <a:t>5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60" dirty="0">
                <a:latin typeface="Times New Roman"/>
                <a:cs typeface="Times New Roman"/>
              </a:rPr>
              <a:t>specia</a:t>
            </a:r>
            <a:r>
              <a:rPr sz="850" spc="-40" dirty="0">
                <a:latin typeface="Times New Roman"/>
                <a:cs typeface="Times New Roman"/>
              </a:rPr>
              <a:t>l</a:t>
            </a:r>
            <a:r>
              <a:rPr sz="850" spc="-30" dirty="0">
                <a:latin typeface="Times New Roman"/>
                <a:cs typeface="Times New Roman"/>
              </a:rPr>
              <a:t> </a:t>
            </a:r>
            <a:r>
              <a:rPr sz="850" spc="-55" dirty="0">
                <a:latin typeface="Times New Roman"/>
                <a:cs typeface="Times New Roman"/>
              </a:rPr>
              <a:t>topics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55" dirty="0">
                <a:latin typeface="Times New Roman"/>
                <a:cs typeface="Times New Roman"/>
              </a:rPr>
              <a:t>courses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85" dirty="0">
                <a:latin typeface="Times New Roman"/>
                <a:cs typeface="Times New Roman"/>
              </a:rPr>
              <a:t>4XXX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60" dirty="0">
                <a:latin typeface="Times New Roman"/>
                <a:cs typeface="Times New Roman"/>
              </a:rPr>
              <a:t>since</a:t>
            </a:r>
            <a:r>
              <a:rPr sz="850" spc="-30" dirty="0">
                <a:latin typeface="Times New Roman"/>
                <a:cs typeface="Times New Roman"/>
              </a:rPr>
              <a:t> </a:t>
            </a:r>
            <a:r>
              <a:rPr sz="850" spc="-65" dirty="0">
                <a:latin typeface="Times New Roman"/>
                <a:cs typeface="Times New Roman"/>
              </a:rPr>
              <a:t>2007</a:t>
            </a:r>
            <a:endParaRPr sz="850" dirty="0">
              <a:latin typeface="Times New Roman"/>
              <a:cs typeface="Times New Roman"/>
            </a:endParaRPr>
          </a:p>
          <a:p>
            <a:pPr marL="12700">
              <a:lnSpc>
                <a:spcPts val="975"/>
              </a:lnSpc>
            </a:pPr>
            <a:r>
              <a:rPr sz="850" spc="-70" dirty="0">
                <a:latin typeface="Times New Roman"/>
                <a:cs typeface="Times New Roman"/>
              </a:rPr>
              <a:t>Led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55" dirty="0">
                <a:latin typeface="Times New Roman"/>
                <a:cs typeface="Times New Roman"/>
              </a:rPr>
              <a:t>the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60" dirty="0">
                <a:latin typeface="Times New Roman"/>
                <a:cs typeface="Times New Roman"/>
              </a:rPr>
              <a:t>Accreditatio</a:t>
            </a:r>
            <a:r>
              <a:rPr sz="850" spc="-65" dirty="0">
                <a:latin typeface="Times New Roman"/>
                <a:cs typeface="Times New Roman"/>
              </a:rPr>
              <a:t>n</a:t>
            </a:r>
            <a:r>
              <a:rPr sz="850" spc="-30" dirty="0">
                <a:latin typeface="Times New Roman"/>
                <a:cs typeface="Times New Roman"/>
              </a:rPr>
              <a:t> </a:t>
            </a:r>
            <a:r>
              <a:rPr sz="850" spc="-50" dirty="0">
                <a:latin typeface="Times New Roman"/>
                <a:cs typeface="Times New Roman"/>
              </a:rPr>
              <a:t>effort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50" dirty="0">
                <a:latin typeface="Times New Roman"/>
                <a:cs typeface="Times New Roman"/>
              </a:rPr>
              <a:t>in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60" dirty="0">
                <a:latin typeface="Times New Roman"/>
                <a:cs typeface="Times New Roman"/>
              </a:rPr>
              <a:t>2011,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65" dirty="0">
                <a:latin typeface="Times New Roman"/>
                <a:cs typeface="Times New Roman"/>
              </a:rPr>
              <a:t>wrot</a:t>
            </a:r>
            <a:r>
              <a:rPr sz="850" spc="-60" dirty="0">
                <a:latin typeface="Times New Roman"/>
                <a:cs typeface="Times New Roman"/>
              </a:rPr>
              <a:t>e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50" dirty="0">
                <a:latin typeface="Times New Roman"/>
                <a:cs typeface="Times New Roman"/>
              </a:rPr>
              <a:t>pre-visit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50" dirty="0">
                <a:latin typeface="Times New Roman"/>
                <a:cs typeface="Times New Roman"/>
              </a:rPr>
              <a:t>report,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60" dirty="0">
                <a:latin typeface="Times New Roman"/>
                <a:cs typeface="Times New Roman"/>
              </a:rPr>
              <a:t>se</a:t>
            </a:r>
            <a:r>
              <a:rPr sz="850" spc="-40" dirty="0">
                <a:latin typeface="Times New Roman"/>
                <a:cs typeface="Times New Roman"/>
              </a:rPr>
              <a:t>t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65" dirty="0">
                <a:latin typeface="Times New Roman"/>
                <a:cs typeface="Times New Roman"/>
              </a:rPr>
              <a:t>up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55" dirty="0">
                <a:latin typeface="Times New Roman"/>
                <a:cs typeface="Times New Roman"/>
              </a:rPr>
              <a:t>exhibit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65" dirty="0">
                <a:latin typeface="Times New Roman"/>
                <a:cs typeface="Times New Roman"/>
              </a:rPr>
              <a:t>and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60" dirty="0">
                <a:latin typeface="Times New Roman"/>
                <a:cs typeface="Times New Roman"/>
              </a:rPr>
              <a:t>hosted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50" dirty="0">
                <a:latin typeface="Times New Roman"/>
                <a:cs typeface="Times New Roman"/>
              </a:rPr>
              <a:t>sit</a:t>
            </a:r>
            <a:r>
              <a:rPr sz="850" spc="-60" dirty="0">
                <a:latin typeface="Times New Roman"/>
                <a:cs typeface="Times New Roman"/>
              </a:rPr>
              <a:t>e</a:t>
            </a:r>
            <a:r>
              <a:rPr sz="850" spc="-30" dirty="0">
                <a:latin typeface="Times New Roman"/>
                <a:cs typeface="Times New Roman"/>
              </a:rPr>
              <a:t> </a:t>
            </a:r>
            <a:r>
              <a:rPr sz="850" spc="-50" dirty="0">
                <a:latin typeface="Times New Roman"/>
                <a:cs typeface="Times New Roman"/>
              </a:rPr>
              <a:t>visitors</a:t>
            </a:r>
            <a:endParaRPr sz="85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104431" y="3860601"/>
            <a:ext cx="3562985" cy="6578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50" i="1" u="sng" spc="-55" dirty="0">
                <a:solidFill>
                  <a:srgbClr val="FF0000"/>
                </a:solidFill>
                <a:latin typeface="Times New Roman"/>
                <a:cs typeface="Times New Roman"/>
              </a:rPr>
              <a:t>Selected </a:t>
            </a:r>
            <a:r>
              <a:rPr sz="850" i="1" u="sng" spc="-65" dirty="0">
                <a:solidFill>
                  <a:srgbClr val="FF0000"/>
                </a:solidFill>
                <a:latin typeface="Times New Roman"/>
                <a:cs typeface="Times New Roman"/>
              </a:rPr>
              <a:t>Teaching</a:t>
            </a:r>
            <a:r>
              <a:rPr sz="850" i="1" u="sng" spc="-55" dirty="0">
                <a:solidFill>
                  <a:srgbClr val="FF0000"/>
                </a:solidFill>
                <a:latin typeface="Times New Roman"/>
                <a:cs typeface="Times New Roman"/>
              </a:rPr>
              <a:t> Contributions through</a:t>
            </a:r>
            <a:r>
              <a:rPr sz="850" i="1" u="sng" spc="-65" dirty="0">
                <a:solidFill>
                  <a:srgbClr val="FF0000"/>
                </a:solidFill>
                <a:latin typeface="Times New Roman"/>
                <a:cs typeface="Times New Roman"/>
              </a:rPr>
              <a:t> Graduate</a:t>
            </a:r>
            <a:r>
              <a:rPr sz="850" i="1" u="sng" spc="-60" dirty="0">
                <a:solidFill>
                  <a:srgbClr val="FF0000"/>
                </a:solidFill>
                <a:latin typeface="Times New Roman"/>
                <a:cs typeface="Times New Roman"/>
              </a:rPr>
              <a:t> Curriculum</a:t>
            </a:r>
            <a:r>
              <a:rPr sz="850" i="1" u="sng" spc="-4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850" i="1" u="sng" spc="-55" dirty="0">
                <a:solidFill>
                  <a:srgbClr val="FF0000"/>
                </a:solidFill>
                <a:latin typeface="Times New Roman"/>
                <a:cs typeface="Times New Roman"/>
              </a:rPr>
              <a:t>Creation and Innovation</a:t>
            </a:r>
            <a:endParaRPr sz="850" dirty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marL="12700">
              <a:lnSpc>
                <a:spcPts val="1015"/>
              </a:lnSpc>
              <a:spcBef>
                <a:spcPts val="10"/>
              </a:spcBef>
            </a:pPr>
            <a:r>
              <a:rPr sz="850" spc="-65" dirty="0">
                <a:latin typeface="Times New Roman"/>
                <a:cs typeface="Times New Roman"/>
              </a:rPr>
              <a:t>Graduat</a:t>
            </a:r>
            <a:r>
              <a:rPr sz="850" spc="-60" dirty="0">
                <a:latin typeface="Times New Roman"/>
                <a:cs typeface="Times New Roman"/>
              </a:rPr>
              <a:t>e</a:t>
            </a:r>
            <a:r>
              <a:rPr sz="850" spc="-30" dirty="0">
                <a:latin typeface="Times New Roman"/>
                <a:cs typeface="Times New Roman"/>
              </a:rPr>
              <a:t> </a:t>
            </a:r>
            <a:r>
              <a:rPr sz="850" spc="-65" dirty="0">
                <a:latin typeface="Times New Roman"/>
                <a:cs typeface="Times New Roman"/>
              </a:rPr>
              <a:t>Progra</a:t>
            </a:r>
            <a:r>
              <a:rPr sz="850" spc="-100" dirty="0">
                <a:latin typeface="Times New Roman"/>
                <a:cs typeface="Times New Roman"/>
              </a:rPr>
              <a:t>m</a:t>
            </a:r>
            <a:r>
              <a:rPr sz="850" spc="-30" dirty="0">
                <a:latin typeface="Times New Roman"/>
                <a:cs typeface="Times New Roman"/>
              </a:rPr>
              <a:t> </a:t>
            </a:r>
            <a:r>
              <a:rPr sz="850" spc="-65" dirty="0">
                <a:latin typeface="Times New Roman"/>
                <a:cs typeface="Times New Roman"/>
              </a:rPr>
              <a:t>Ranked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50" dirty="0">
                <a:latin typeface="Times New Roman"/>
                <a:cs typeface="Times New Roman"/>
              </a:rPr>
              <a:t>in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55" dirty="0">
                <a:latin typeface="Times New Roman"/>
                <a:cs typeface="Times New Roman"/>
              </a:rPr>
              <a:t>the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55" dirty="0">
                <a:latin typeface="Times New Roman"/>
                <a:cs typeface="Times New Roman"/>
              </a:rPr>
              <a:t>top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55" dirty="0">
                <a:latin typeface="Times New Roman"/>
                <a:cs typeface="Times New Roman"/>
              </a:rPr>
              <a:t>ten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50" dirty="0">
                <a:latin typeface="Times New Roman"/>
                <a:cs typeface="Times New Roman"/>
              </a:rPr>
              <a:t>in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65" dirty="0">
                <a:latin typeface="Times New Roman"/>
                <a:cs typeface="Times New Roman"/>
              </a:rPr>
              <a:t>North</a:t>
            </a:r>
            <a:r>
              <a:rPr sz="850" spc="-30" dirty="0">
                <a:latin typeface="Times New Roman"/>
                <a:cs typeface="Times New Roman"/>
              </a:rPr>
              <a:t> </a:t>
            </a:r>
            <a:r>
              <a:rPr sz="850" spc="-70" dirty="0">
                <a:latin typeface="Times New Roman"/>
                <a:cs typeface="Times New Roman"/>
              </a:rPr>
              <a:t>Americ</a:t>
            </a:r>
            <a:r>
              <a:rPr sz="850" spc="-60" dirty="0">
                <a:latin typeface="Times New Roman"/>
                <a:cs typeface="Times New Roman"/>
              </a:rPr>
              <a:t>a</a:t>
            </a:r>
            <a:r>
              <a:rPr sz="850" spc="-30" dirty="0">
                <a:latin typeface="Times New Roman"/>
                <a:cs typeface="Times New Roman"/>
              </a:rPr>
              <a:t> </a:t>
            </a:r>
            <a:r>
              <a:rPr sz="850" spc="-60" dirty="0">
                <a:latin typeface="Times New Roman"/>
                <a:cs typeface="Times New Roman"/>
              </a:rPr>
              <a:t>(200</a:t>
            </a:r>
            <a:r>
              <a:rPr sz="850" spc="-70" dirty="0">
                <a:latin typeface="Times New Roman"/>
                <a:cs typeface="Times New Roman"/>
              </a:rPr>
              <a:t>8</a:t>
            </a:r>
            <a:r>
              <a:rPr sz="850" spc="-60" dirty="0">
                <a:latin typeface="Times New Roman"/>
                <a:cs typeface="Times New Roman"/>
              </a:rPr>
              <a:t>-2010)</a:t>
            </a:r>
            <a:endParaRPr sz="850" dirty="0">
              <a:latin typeface="Times New Roman"/>
              <a:cs typeface="Times New Roman"/>
            </a:endParaRPr>
          </a:p>
          <a:p>
            <a:pPr marL="12700">
              <a:lnSpc>
                <a:spcPts val="1015"/>
              </a:lnSpc>
            </a:pPr>
            <a:r>
              <a:rPr sz="850" spc="-65" dirty="0">
                <a:latin typeface="Times New Roman"/>
                <a:cs typeface="Times New Roman"/>
              </a:rPr>
              <a:t>Re-</a:t>
            </a:r>
            <a:r>
              <a:rPr sz="850" spc="-55" dirty="0">
                <a:latin typeface="Times New Roman"/>
                <a:cs typeface="Times New Roman"/>
              </a:rPr>
              <a:t>starte</a:t>
            </a:r>
            <a:r>
              <a:rPr sz="850" spc="-65" dirty="0">
                <a:latin typeface="Times New Roman"/>
                <a:cs typeface="Times New Roman"/>
              </a:rPr>
              <a:t>d</a:t>
            </a:r>
            <a:r>
              <a:rPr sz="850" spc="-30" dirty="0">
                <a:latin typeface="Times New Roman"/>
                <a:cs typeface="Times New Roman"/>
              </a:rPr>
              <a:t> </a:t>
            </a:r>
            <a:r>
              <a:rPr sz="850" spc="-55" dirty="0">
                <a:latin typeface="Times New Roman"/>
                <a:cs typeface="Times New Roman"/>
              </a:rPr>
              <a:t>the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65" dirty="0">
                <a:latin typeface="Times New Roman"/>
                <a:cs typeface="Times New Roman"/>
              </a:rPr>
              <a:t>Graduat</a:t>
            </a:r>
            <a:r>
              <a:rPr sz="850" spc="-60" dirty="0">
                <a:latin typeface="Times New Roman"/>
                <a:cs typeface="Times New Roman"/>
              </a:rPr>
              <a:t>e</a:t>
            </a:r>
            <a:r>
              <a:rPr sz="850" spc="-30" dirty="0">
                <a:latin typeface="Times New Roman"/>
                <a:cs typeface="Times New Roman"/>
              </a:rPr>
              <a:t> </a:t>
            </a:r>
            <a:r>
              <a:rPr sz="850" spc="-65" dirty="0">
                <a:latin typeface="Times New Roman"/>
                <a:cs typeface="Times New Roman"/>
              </a:rPr>
              <a:t>Progra</a:t>
            </a:r>
            <a:r>
              <a:rPr sz="850" spc="-100" dirty="0">
                <a:latin typeface="Times New Roman"/>
                <a:cs typeface="Times New Roman"/>
              </a:rPr>
              <a:t>m</a:t>
            </a:r>
            <a:r>
              <a:rPr sz="850" spc="-30" dirty="0">
                <a:latin typeface="Times New Roman"/>
                <a:cs typeface="Times New Roman"/>
              </a:rPr>
              <a:t> </a:t>
            </a:r>
            <a:r>
              <a:rPr sz="850" spc="-50" dirty="0">
                <a:latin typeface="Times New Roman"/>
                <a:cs typeface="Times New Roman"/>
              </a:rPr>
              <a:t>for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50" dirty="0">
                <a:latin typeface="Times New Roman"/>
                <a:cs typeface="Times New Roman"/>
              </a:rPr>
              <a:t>interior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60" dirty="0">
                <a:latin typeface="Times New Roman"/>
                <a:cs typeface="Times New Roman"/>
              </a:rPr>
              <a:t>design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100" dirty="0">
                <a:latin typeface="Times New Roman"/>
                <a:cs typeface="Times New Roman"/>
              </a:rPr>
              <a:t>w</a:t>
            </a:r>
            <a:r>
              <a:rPr sz="850" spc="-50" dirty="0">
                <a:latin typeface="Times New Roman"/>
                <a:cs typeface="Times New Roman"/>
              </a:rPr>
              <a:t>ithin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55" dirty="0">
                <a:latin typeface="Times New Roman"/>
                <a:cs typeface="Times New Roman"/>
              </a:rPr>
              <a:t>the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70" dirty="0">
                <a:latin typeface="Times New Roman"/>
                <a:cs typeface="Times New Roman"/>
              </a:rPr>
              <a:t>Schoo</a:t>
            </a:r>
            <a:r>
              <a:rPr sz="850" spc="-40" dirty="0">
                <a:latin typeface="Times New Roman"/>
                <a:cs typeface="Times New Roman"/>
              </a:rPr>
              <a:t>l</a:t>
            </a:r>
            <a:r>
              <a:rPr sz="850" spc="-30" dirty="0">
                <a:latin typeface="Times New Roman"/>
                <a:cs typeface="Times New Roman"/>
              </a:rPr>
              <a:t> </a:t>
            </a:r>
            <a:r>
              <a:rPr sz="850" spc="-55" dirty="0">
                <a:latin typeface="Times New Roman"/>
                <a:cs typeface="Times New Roman"/>
              </a:rPr>
              <a:t>of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60" dirty="0">
                <a:latin typeface="Times New Roman"/>
                <a:cs typeface="Times New Roman"/>
              </a:rPr>
              <a:t>Architecture</a:t>
            </a:r>
            <a:r>
              <a:rPr sz="850" spc="-30" dirty="0">
                <a:latin typeface="Times New Roman"/>
                <a:cs typeface="Times New Roman"/>
              </a:rPr>
              <a:t> </a:t>
            </a:r>
            <a:r>
              <a:rPr sz="850" spc="-75" dirty="0">
                <a:latin typeface="Times New Roman"/>
                <a:cs typeface="Times New Roman"/>
              </a:rPr>
              <a:t>+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70" dirty="0">
                <a:latin typeface="Times New Roman"/>
                <a:cs typeface="Times New Roman"/>
              </a:rPr>
              <a:t>Design</a:t>
            </a:r>
            <a:endParaRPr sz="850" dirty="0">
              <a:latin typeface="Times New Roman"/>
              <a:cs typeface="Times New Roman"/>
            </a:endParaRPr>
          </a:p>
          <a:p>
            <a:pPr marL="12700" marR="5080">
              <a:lnSpc>
                <a:spcPct val="100000"/>
              </a:lnSpc>
              <a:spcBef>
                <a:spcPts val="10"/>
              </a:spcBef>
            </a:pPr>
            <a:r>
              <a:rPr sz="850" spc="-60" dirty="0">
                <a:latin typeface="Times New Roman"/>
                <a:cs typeface="Times New Roman"/>
              </a:rPr>
              <a:t>Created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65" dirty="0">
                <a:latin typeface="Times New Roman"/>
                <a:cs typeface="Times New Roman"/>
              </a:rPr>
              <a:t>and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55" dirty="0">
                <a:latin typeface="Times New Roman"/>
                <a:cs typeface="Times New Roman"/>
              </a:rPr>
              <a:t>taught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60" dirty="0">
                <a:latin typeface="Times New Roman"/>
                <a:cs typeface="Times New Roman"/>
              </a:rPr>
              <a:t>both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70" dirty="0">
                <a:latin typeface="Times New Roman"/>
                <a:cs typeface="Times New Roman"/>
              </a:rPr>
              <a:t>Advance</a:t>
            </a:r>
            <a:r>
              <a:rPr sz="850" spc="-65" dirty="0">
                <a:latin typeface="Times New Roman"/>
                <a:cs typeface="Times New Roman"/>
              </a:rPr>
              <a:t>d</a:t>
            </a:r>
            <a:r>
              <a:rPr sz="850" spc="-30" dirty="0">
                <a:latin typeface="Times New Roman"/>
                <a:cs typeface="Times New Roman"/>
              </a:rPr>
              <a:t> </a:t>
            </a:r>
            <a:r>
              <a:rPr sz="850" spc="-65" dirty="0">
                <a:latin typeface="Times New Roman"/>
                <a:cs typeface="Times New Roman"/>
              </a:rPr>
              <a:t>Design</a:t>
            </a:r>
            <a:r>
              <a:rPr sz="850" spc="-30" dirty="0">
                <a:latin typeface="Times New Roman"/>
                <a:cs typeface="Times New Roman"/>
              </a:rPr>
              <a:t> </a:t>
            </a:r>
            <a:r>
              <a:rPr sz="850" spc="-60" dirty="0">
                <a:latin typeface="Times New Roman"/>
                <a:cs typeface="Times New Roman"/>
              </a:rPr>
              <a:t>Labs,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55" dirty="0">
                <a:latin typeface="Times New Roman"/>
                <a:cs typeface="Times New Roman"/>
              </a:rPr>
              <a:t>the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65" dirty="0">
                <a:latin typeface="Times New Roman"/>
                <a:cs typeface="Times New Roman"/>
              </a:rPr>
              <a:t>Design</a:t>
            </a:r>
            <a:r>
              <a:rPr sz="850" spc="-30" dirty="0">
                <a:latin typeface="Times New Roman"/>
                <a:cs typeface="Times New Roman"/>
              </a:rPr>
              <a:t> </a:t>
            </a:r>
            <a:r>
              <a:rPr sz="850" spc="-65" dirty="0">
                <a:latin typeface="Times New Roman"/>
                <a:cs typeface="Times New Roman"/>
              </a:rPr>
              <a:t>Theory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65" dirty="0">
                <a:latin typeface="Times New Roman"/>
                <a:cs typeface="Times New Roman"/>
              </a:rPr>
              <a:t>and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60" dirty="0">
                <a:latin typeface="Times New Roman"/>
                <a:cs typeface="Times New Roman"/>
              </a:rPr>
              <a:t>Research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50" dirty="0">
                <a:latin typeface="Times New Roman"/>
                <a:cs typeface="Times New Roman"/>
              </a:rPr>
              <a:t>class,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65" dirty="0">
                <a:latin typeface="Times New Roman"/>
                <a:cs typeface="Times New Roman"/>
              </a:rPr>
              <a:t>and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55" dirty="0">
                <a:latin typeface="Times New Roman"/>
                <a:cs typeface="Times New Roman"/>
              </a:rPr>
              <a:t>the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60" dirty="0">
                <a:latin typeface="Times New Roman"/>
                <a:cs typeface="Times New Roman"/>
              </a:rPr>
              <a:t>Projec</a:t>
            </a:r>
            <a:r>
              <a:rPr sz="850" spc="-40" dirty="0">
                <a:latin typeface="Times New Roman"/>
                <a:cs typeface="Times New Roman"/>
              </a:rPr>
              <a:t>t</a:t>
            </a:r>
            <a:r>
              <a:rPr sz="850" spc="-30" dirty="0">
                <a:latin typeface="Times New Roman"/>
                <a:cs typeface="Times New Roman"/>
              </a:rPr>
              <a:t> </a:t>
            </a:r>
            <a:r>
              <a:rPr sz="850" spc="-65" dirty="0">
                <a:latin typeface="Times New Roman"/>
                <a:cs typeface="Times New Roman"/>
              </a:rPr>
              <a:t>and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60" dirty="0">
                <a:latin typeface="Times New Roman"/>
                <a:cs typeface="Times New Roman"/>
              </a:rPr>
              <a:t>Report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50" dirty="0">
                <a:latin typeface="Times New Roman"/>
                <a:cs typeface="Times New Roman"/>
              </a:rPr>
              <a:t>for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55" dirty="0">
                <a:latin typeface="Times New Roman"/>
                <a:cs typeface="Times New Roman"/>
              </a:rPr>
              <a:t>the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65" dirty="0">
                <a:latin typeface="Times New Roman"/>
                <a:cs typeface="Times New Roman"/>
              </a:rPr>
              <a:t>Graduat</a:t>
            </a:r>
            <a:r>
              <a:rPr sz="850" spc="-60" dirty="0">
                <a:latin typeface="Times New Roman"/>
                <a:cs typeface="Times New Roman"/>
              </a:rPr>
              <a:t>e</a:t>
            </a:r>
            <a:r>
              <a:rPr sz="850" spc="-30" dirty="0">
                <a:latin typeface="Times New Roman"/>
                <a:cs typeface="Times New Roman"/>
              </a:rPr>
              <a:t> </a:t>
            </a:r>
            <a:r>
              <a:rPr sz="850" spc="-65" dirty="0">
                <a:latin typeface="Times New Roman"/>
                <a:cs typeface="Times New Roman"/>
              </a:rPr>
              <a:t>Progra</a:t>
            </a:r>
            <a:r>
              <a:rPr sz="850" spc="-100" dirty="0">
                <a:latin typeface="Times New Roman"/>
                <a:cs typeface="Times New Roman"/>
              </a:rPr>
              <a:t>m</a:t>
            </a:r>
            <a:r>
              <a:rPr sz="850" spc="-30" dirty="0">
                <a:latin typeface="Times New Roman"/>
                <a:cs typeface="Times New Roman"/>
              </a:rPr>
              <a:t> </a:t>
            </a:r>
            <a:r>
              <a:rPr sz="850" spc="-50" dirty="0">
                <a:latin typeface="Times New Roman"/>
                <a:cs typeface="Times New Roman"/>
              </a:rPr>
              <a:t>in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50" dirty="0">
                <a:latin typeface="Times New Roman"/>
                <a:cs typeface="Times New Roman"/>
              </a:rPr>
              <a:t>interior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60" dirty="0">
                <a:latin typeface="Times New Roman"/>
                <a:cs typeface="Times New Roman"/>
              </a:rPr>
              <a:t>design</a:t>
            </a:r>
            <a:endParaRPr sz="850" dirty="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104431" y="4639457"/>
            <a:ext cx="3583940" cy="6578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50" i="1" u="sng" spc="-65" dirty="0">
                <a:solidFill>
                  <a:srgbClr val="FF0000"/>
                </a:solidFill>
                <a:latin typeface="Times New Roman"/>
                <a:cs typeface="Times New Roman"/>
              </a:rPr>
              <a:t>Enhancing</a:t>
            </a:r>
            <a:r>
              <a:rPr sz="850" i="1" u="sng" spc="-4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850" i="1" u="sng" spc="-55" dirty="0">
                <a:solidFill>
                  <a:srgbClr val="FF0000"/>
                </a:solidFill>
                <a:latin typeface="Times New Roman"/>
                <a:cs typeface="Times New Roman"/>
              </a:rPr>
              <a:t>Student Educational</a:t>
            </a:r>
            <a:r>
              <a:rPr sz="850" i="1" u="sng" spc="-4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850" i="1" u="sng" spc="-60" dirty="0">
                <a:solidFill>
                  <a:srgbClr val="FF0000"/>
                </a:solidFill>
                <a:latin typeface="Times New Roman"/>
                <a:cs typeface="Times New Roman"/>
              </a:rPr>
              <a:t>Environment</a:t>
            </a:r>
            <a:endParaRPr sz="850" dirty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marL="12700" marR="5080">
              <a:lnSpc>
                <a:spcPct val="99900"/>
              </a:lnSpc>
              <a:spcBef>
                <a:spcPts val="10"/>
              </a:spcBef>
            </a:pPr>
            <a:r>
              <a:rPr sz="850" spc="-80" dirty="0">
                <a:latin typeface="Times New Roman"/>
                <a:cs typeface="Times New Roman"/>
              </a:rPr>
              <a:t>Hav</a:t>
            </a:r>
            <a:r>
              <a:rPr sz="850" spc="-60" dirty="0">
                <a:latin typeface="Times New Roman"/>
                <a:cs typeface="Times New Roman"/>
              </a:rPr>
              <a:t>e</a:t>
            </a:r>
            <a:r>
              <a:rPr sz="850" spc="-30" dirty="0">
                <a:latin typeface="Times New Roman"/>
                <a:cs typeface="Times New Roman"/>
              </a:rPr>
              <a:t> </a:t>
            </a:r>
            <a:r>
              <a:rPr sz="850" spc="-55" dirty="0">
                <a:latin typeface="Times New Roman"/>
                <a:cs typeface="Times New Roman"/>
              </a:rPr>
              <a:t>writte</a:t>
            </a:r>
            <a:r>
              <a:rPr sz="850" spc="-65" dirty="0">
                <a:latin typeface="Times New Roman"/>
                <a:cs typeface="Times New Roman"/>
              </a:rPr>
              <a:t>n</a:t>
            </a:r>
            <a:r>
              <a:rPr sz="850" spc="-30" dirty="0">
                <a:latin typeface="Times New Roman"/>
                <a:cs typeface="Times New Roman"/>
              </a:rPr>
              <a:t> </a:t>
            </a:r>
            <a:r>
              <a:rPr sz="850" spc="-50" dirty="0">
                <a:latin typeface="Times New Roman"/>
                <a:cs typeface="Times New Roman"/>
              </a:rPr>
              <a:t>thr</a:t>
            </a:r>
            <a:r>
              <a:rPr sz="850" spc="-65" dirty="0">
                <a:latin typeface="Times New Roman"/>
                <a:cs typeface="Times New Roman"/>
              </a:rPr>
              <a:t>e</a:t>
            </a:r>
            <a:r>
              <a:rPr sz="850" spc="-60" dirty="0">
                <a:latin typeface="Times New Roman"/>
                <a:cs typeface="Times New Roman"/>
              </a:rPr>
              <a:t>e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55" dirty="0">
                <a:latin typeface="Times New Roman"/>
                <a:cs typeface="Times New Roman"/>
              </a:rPr>
              <a:t>textbooks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50" dirty="0">
                <a:latin typeface="Times New Roman"/>
                <a:cs typeface="Times New Roman"/>
              </a:rPr>
              <a:t>for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50" dirty="0">
                <a:latin typeface="Times New Roman"/>
                <a:cs typeface="Times New Roman"/>
              </a:rPr>
              <a:t>interior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60" dirty="0">
                <a:latin typeface="Times New Roman"/>
                <a:cs typeface="Times New Roman"/>
              </a:rPr>
              <a:t>design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55" dirty="0">
                <a:latin typeface="Times New Roman"/>
                <a:cs typeface="Times New Roman"/>
              </a:rPr>
              <a:t>educatio</a:t>
            </a:r>
            <a:r>
              <a:rPr sz="850" spc="-70" dirty="0">
                <a:latin typeface="Times New Roman"/>
                <a:cs typeface="Times New Roman"/>
              </a:rPr>
              <a:t>n</a:t>
            </a:r>
            <a:r>
              <a:rPr sz="850" i="1" spc="-45" dirty="0">
                <a:latin typeface="Times New Roman"/>
                <a:cs typeface="Times New Roman"/>
              </a:rPr>
              <a:t>:</a:t>
            </a:r>
            <a:r>
              <a:rPr sz="850" i="1" spc="-35" dirty="0">
                <a:latin typeface="Times New Roman"/>
                <a:cs typeface="Times New Roman"/>
              </a:rPr>
              <a:t> </a:t>
            </a:r>
            <a:r>
              <a:rPr sz="850" i="1" spc="-55" dirty="0">
                <a:latin typeface="Times New Roman"/>
                <a:cs typeface="Times New Roman"/>
              </a:rPr>
              <a:t>Building</a:t>
            </a:r>
            <a:r>
              <a:rPr sz="850" i="1" spc="-35" dirty="0">
                <a:latin typeface="Times New Roman"/>
                <a:cs typeface="Times New Roman"/>
              </a:rPr>
              <a:t> </a:t>
            </a:r>
            <a:r>
              <a:rPr sz="850" i="1" spc="-60" dirty="0">
                <a:latin typeface="Times New Roman"/>
                <a:cs typeface="Times New Roman"/>
              </a:rPr>
              <a:t>Systems</a:t>
            </a:r>
            <a:r>
              <a:rPr sz="850" i="1" spc="-35" dirty="0">
                <a:latin typeface="Times New Roman"/>
                <a:cs typeface="Times New Roman"/>
              </a:rPr>
              <a:t> </a:t>
            </a:r>
            <a:r>
              <a:rPr sz="850" i="1" spc="-65" dirty="0">
                <a:latin typeface="Times New Roman"/>
                <a:cs typeface="Times New Roman"/>
              </a:rPr>
              <a:t>and</a:t>
            </a:r>
            <a:r>
              <a:rPr sz="850" i="1" spc="-35" dirty="0">
                <a:latin typeface="Times New Roman"/>
                <a:cs typeface="Times New Roman"/>
              </a:rPr>
              <a:t> </a:t>
            </a:r>
            <a:r>
              <a:rPr sz="850" i="1" spc="-60" dirty="0">
                <a:latin typeface="Times New Roman"/>
                <a:cs typeface="Times New Roman"/>
              </a:rPr>
              <a:t>Construction</a:t>
            </a:r>
            <a:r>
              <a:rPr sz="850" i="1" spc="-50" dirty="0">
                <a:latin typeface="Times New Roman"/>
                <a:cs typeface="Times New Roman"/>
              </a:rPr>
              <a:t> for</a:t>
            </a:r>
            <a:r>
              <a:rPr sz="850" i="1" spc="-35" dirty="0">
                <a:latin typeface="Times New Roman"/>
                <a:cs typeface="Times New Roman"/>
              </a:rPr>
              <a:t> </a:t>
            </a:r>
            <a:r>
              <a:rPr sz="850" i="1" spc="-65" dirty="0">
                <a:latin typeface="Times New Roman"/>
                <a:cs typeface="Times New Roman"/>
              </a:rPr>
              <a:t>Designer</a:t>
            </a:r>
            <a:r>
              <a:rPr sz="850" i="1" spc="-50" dirty="0">
                <a:latin typeface="Times New Roman"/>
                <a:cs typeface="Times New Roman"/>
              </a:rPr>
              <a:t>s</a:t>
            </a:r>
            <a:r>
              <a:rPr sz="850" i="1" spc="-30" dirty="0">
                <a:latin typeface="Times New Roman"/>
                <a:cs typeface="Times New Roman"/>
              </a:rPr>
              <a:t> </a:t>
            </a:r>
            <a:r>
              <a:rPr sz="850" spc="-65" dirty="0">
                <a:latin typeface="Times New Roman"/>
                <a:cs typeface="Times New Roman"/>
              </a:rPr>
              <a:t>(2010—adopted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50" dirty="0">
                <a:latin typeface="Times New Roman"/>
                <a:cs typeface="Times New Roman"/>
              </a:rPr>
              <a:t>at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65" dirty="0">
                <a:latin typeface="Times New Roman"/>
                <a:cs typeface="Times New Roman"/>
              </a:rPr>
              <a:t>37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50" dirty="0">
                <a:latin typeface="Times New Roman"/>
                <a:cs typeface="Times New Roman"/>
              </a:rPr>
              <a:t>institutions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50" dirty="0">
                <a:latin typeface="Times New Roman"/>
                <a:cs typeface="Times New Roman"/>
              </a:rPr>
              <a:t>in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55" dirty="0">
                <a:latin typeface="Times New Roman"/>
                <a:cs typeface="Times New Roman"/>
              </a:rPr>
              <a:t>the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100" dirty="0">
                <a:latin typeface="Times New Roman"/>
                <a:cs typeface="Times New Roman"/>
              </a:rPr>
              <a:t>U</a:t>
            </a:r>
            <a:r>
              <a:rPr sz="850" spc="-75" dirty="0">
                <a:latin typeface="Times New Roman"/>
                <a:cs typeface="Times New Roman"/>
              </a:rPr>
              <a:t>S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65" dirty="0">
                <a:latin typeface="Times New Roman"/>
                <a:cs typeface="Times New Roman"/>
              </a:rPr>
              <a:t>and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60" dirty="0">
                <a:latin typeface="Times New Roman"/>
                <a:cs typeface="Times New Roman"/>
              </a:rPr>
              <a:t>Canada);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i="1" spc="-65" dirty="0">
                <a:latin typeface="Times New Roman"/>
                <a:cs typeface="Times New Roman"/>
              </a:rPr>
              <a:t>Designing</a:t>
            </a:r>
            <a:r>
              <a:rPr sz="850" i="1" spc="-30" dirty="0">
                <a:latin typeface="Times New Roman"/>
                <a:cs typeface="Times New Roman"/>
              </a:rPr>
              <a:t> </a:t>
            </a:r>
            <a:r>
              <a:rPr sz="850" i="1" spc="-50" dirty="0">
                <a:latin typeface="Times New Roman"/>
                <a:cs typeface="Times New Roman"/>
              </a:rPr>
              <a:t>for</a:t>
            </a:r>
            <a:r>
              <a:rPr sz="850" i="1" spc="-35" dirty="0">
                <a:latin typeface="Times New Roman"/>
                <a:cs typeface="Times New Roman"/>
              </a:rPr>
              <a:t> </a:t>
            </a:r>
            <a:r>
              <a:rPr sz="850" i="1" spc="-60" dirty="0">
                <a:latin typeface="Times New Roman"/>
                <a:cs typeface="Times New Roman"/>
              </a:rPr>
              <a:t>Cradle</a:t>
            </a:r>
            <a:r>
              <a:rPr sz="850" i="1" spc="-35" dirty="0">
                <a:latin typeface="Times New Roman"/>
                <a:cs typeface="Times New Roman"/>
              </a:rPr>
              <a:t> </a:t>
            </a:r>
            <a:r>
              <a:rPr sz="850" i="1" spc="-50" dirty="0">
                <a:latin typeface="Times New Roman"/>
                <a:cs typeface="Times New Roman"/>
              </a:rPr>
              <a:t>to</a:t>
            </a:r>
            <a:r>
              <a:rPr sz="850" i="1" spc="-60" dirty="0">
                <a:latin typeface="Times New Roman"/>
                <a:cs typeface="Times New Roman"/>
              </a:rPr>
              <a:t> Cradle</a:t>
            </a:r>
            <a:r>
              <a:rPr sz="850" i="1" spc="-35" dirty="0">
                <a:latin typeface="Times New Roman"/>
                <a:cs typeface="Times New Roman"/>
              </a:rPr>
              <a:t> </a:t>
            </a:r>
            <a:r>
              <a:rPr sz="850" spc="-70" dirty="0">
                <a:latin typeface="Times New Roman"/>
                <a:cs typeface="Times New Roman"/>
              </a:rPr>
              <a:t>wi</a:t>
            </a:r>
            <a:r>
              <a:rPr sz="850" spc="-50" dirty="0">
                <a:latin typeface="Times New Roman"/>
                <a:cs typeface="Times New Roman"/>
              </a:rPr>
              <a:t>th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80" dirty="0">
                <a:latin typeface="Times New Roman"/>
                <a:cs typeface="Times New Roman"/>
              </a:rPr>
              <a:t>Ann</a:t>
            </a:r>
            <a:r>
              <a:rPr sz="850" spc="-60" dirty="0">
                <a:latin typeface="Times New Roman"/>
                <a:cs typeface="Times New Roman"/>
              </a:rPr>
              <a:t>a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65" dirty="0">
                <a:latin typeface="Times New Roman"/>
                <a:cs typeface="Times New Roman"/>
              </a:rPr>
              <a:t>Marshal</a:t>
            </a:r>
            <a:r>
              <a:rPr sz="850" spc="-55" dirty="0">
                <a:latin typeface="Times New Roman"/>
                <a:cs typeface="Times New Roman"/>
              </a:rPr>
              <a:t>l-Baker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95" dirty="0">
                <a:latin typeface="Times New Roman"/>
                <a:cs typeface="Times New Roman"/>
              </a:rPr>
              <a:t>UNCG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65" dirty="0">
                <a:latin typeface="Times New Roman"/>
                <a:cs typeface="Times New Roman"/>
              </a:rPr>
              <a:t>(2012—adopted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50" dirty="0">
                <a:latin typeface="Times New Roman"/>
                <a:cs typeface="Times New Roman"/>
              </a:rPr>
              <a:t>at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65" dirty="0">
                <a:latin typeface="Times New Roman"/>
                <a:cs typeface="Times New Roman"/>
              </a:rPr>
              <a:t>5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50" dirty="0">
                <a:latin typeface="Times New Roman"/>
                <a:cs typeface="Times New Roman"/>
              </a:rPr>
              <a:t>institution</a:t>
            </a:r>
            <a:r>
              <a:rPr sz="850" spc="-55" dirty="0">
                <a:latin typeface="Times New Roman"/>
                <a:cs typeface="Times New Roman"/>
              </a:rPr>
              <a:t>s</a:t>
            </a:r>
            <a:r>
              <a:rPr sz="850" spc="-40" dirty="0">
                <a:latin typeface="Times New Roman"/>
                <a:cs typeface="Times New Roman"/>
              </a:rPr>
              <a:t>);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65" dirty="0">
                <a:latin typeface="Times New Roman"/>
                <a:cs typeface="Times New Roman"/>
              </a:rPr>
              <a:t>and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i="1" spc="-100" dirty="0">
                <a:latin typeface="Times New Roman"/>
                <a:cs typeface="Times New Roman"/>
              </a:rPr>
              <a:t>D</a:t>
            </a:r>
            <a:r>
              <a:rPr sz="850" i="1" spc="-55" dirty="0">
                <a:latin typeface="Times New Roman"/>
                <a:cs typeface="Times New Roman"/>
              </a:rPr>
              <a:t>esigning</a:t>
            </a:r>
            <a:r>
              <a:rPr sz="850" i="1" spc="-65" dirty="0">
                <a:latin typeface="Times New Roman"/>
                <a:cs typeface="Times New Roman"/>
              </a:rPr>
              <a:t> Commercial</a:t>
            </a:r>
            <a:r>
              <a:rPr sz="850" i="1" spc="-35" dirty="0">
                <a:latin typeface="Times New Roman"/>
                <a:cs typeface="Times New Roman"/>
              </a:rPr>
              <a:t> </a:t>
            </a:r>
            <a:r>
              <a:rPr sz="850" i="1" spc="-50" dirty="0">
                <a:latin typeface="Times New Roman"/>
                <a:cs typeface="Times New Roman"/>
              </a:rPr>
              <a:t>Interiors:</a:t>
            </a:r>
            <a:r>
              <a:rPr sz="850" i="1" spc="-35" dirty="0">
                <a:latin typeface="Times New Roman"/>
                <a:cs typeface="Times New Roman"/>
              </a:rPr>
              <a:t> </a:t>
            </a:r>
            <a:r>
              <a:rPr sz="850" i="1" spc="-55" dirty="0">
                <a:latin typeface="Times New Roman"/>
                <a:cs typeface="Times New Roman"/>
              </a:rPr>
              <a:t>Sustainable</a:t>
            </a:r>
            <a:r>
              <a:rPr sz="850" i="1" spc="-35" dirty="0">
                <a:latin typeface="Times New Roman"/>
                <a:cs typeface="Times New Roman"/>
              </a:rPr>
              <a:t> </a:t>
            </a:r>
            <a:r>
              <a:rPr sz="850" i="1" spc="-60" dirty="0">
                <a:latin typeface="Times New Roman"/>
                <a:cs typeface="Times New Roman"/>
              </a:rPr>
              <a:t>Concepts</a:t>
            </a:r>
            <a:r>
              <a:rPr sz="850" i="1" spc="-35" dirty="0">
                <a:latin typeface="Times New Roman"/>
                <a:cs typeface="Times New Roman"/>
              </a:rPr>
              <a:t> </a:t>
            </a:r>
            <a:r>
              <a:rPr sz="850" i="1" spc="-65" dirty="0">
                <a:latin typeface="Times New Roman"/>
                <a:cs typeface="Times New Roman"/>
              </a:rPr>
              <a:t>and</a:t>
            </a:r>
            <a:r>
              <a:rPr sz="850" i="1" spc="-35" dirty="0">
                <a:latin typeface="Times New Roman"/>
                <a:cs typeface="Times New Roman"/>
              </a:rPr>
              <a:t> </a:t>
            </a:r>
            <a:r>
              <a:rPr sz="850" i="1" spc="-55" dirty="0">
                <a:latin typeface="Times New Roman"/>
                <a:cs typeface="Times New Roman"/>
              </a:rPr>
              <a:t>Practices</a:t>
            </a:r>
            <a:r>
              <a:rPr sz="850" i="1" spc="-35" dirty="0">
                <a:latin typeface="Times New Roman"/>
                <a:cs typeface="Times New Roman"/>
              </a:rPr>
              <a:t> </a:t>
            </a:r>
            <a:r>
              <a:rPr sz="850" spc="-55" dirty="0">
                <a:latin typeface="Times New Roman"/>
                <a:cs typeface="Times New Roman"/>
              </a:rPr>
              <a:t>(2013--in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55" dirty="0">
                <a:latin typeface="Times New Roman"/>
                <a:cs typeface="Times New Roman"/>
              </a:rPr>
              <a:t>press</a:t>
            </a:r>
            <a:r>
              <a:rPr sz="850" spc="-45" dirty="0">
                <a:latin typeface="Times New Roman"/>
                <a:cs typeface="Times New Roman"/>
              </a:rPr>
              <a:t>)</a:t>
            </a:r>
            <a:endParaRPr sz="850" dirty="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104450" y="5418318"/>
            <a:ext cx="3578225" cy="9175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50" i="1" u="sng" spc="-60" dirty="0">
                <a:solidFill>
                  <a:srgbClr val="FF0000"/>
                </a:solidFill>
                <a:latin typeface="Times New Roman"/>
                <a:cs typeface="Times New Roman"/>
              </a:rPr>
              <a:t>Education</a:t>
            </a:r>
            <a:r>
              <a:rPr sz="850" i="1" u="sng" spc="-65" dirty="0">
                <a:solidFill>
                  <a:srgbClr val="FF0000"/>
                </a:solidFill>
                <a:latin typeface="Times New Roman"/>
                <a:cs typeface="Times New Roman"/>
              </a:rPr>
              <a:t> Grants</a:t>
            </a:r>
            <a:r>
              <a:rPr sz="850" i="1" u="sng" spc="-45" dirty="0">
                <a:solidFill>
                  <a:srgbClr val="FF0000"/>
                </a:solidFill>
                <a:latin typeface="Times New Roman"/>
                <a:cs typeface="Times New Roman"/>
              </a:rPr>
              <a:t> to</a:t>
            </a:r>
            <a:r>
              <a:rPr sz="850" i="1" u="sng" spc="-4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850" i="1" u="sng" spc="-65" dirty="0">
                <a:solidFill>
                  <a:srgbClr val="FF0000"/>
                </a:solidFill>
                <a:latin typeface="Times New Roman"/>
                <a:cs typeface="Times New Roman"/>
              </a:rPr>
              <a:t>Enhance Teaching</a:t>
            </a:r>
            <a:r>
              <a:rPr sz="850" i="1" u="sng" spc="-55" dirty="0">
                <a:solidFill>
                  <a:srgbClr val="FF0000"/>
                </a:solidFill>
                <a:latin typeface="Times New Roman"/>
                <a:cs typeface="Times New Roman"/>
              </a:rPr>
              <a:t> and </a:t>
            </a:r>
            <a:r>
              <a:rPr sz="850" i="1" u="sng" spc="-65" dirty="0">
                <a:solidFill>
                  <a:srgbClr val="FF0000"/>
                </a:solidFill>
                <a:latin typeface="Times New Roman"/>
                <a:cs typeface="Times New Roman"/>
              </a:rPr>
              <a:t>Learning</a:t>
            </a:r>
            <a:endParaRPr sz="850" dirty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marL="12700">
              <a:lnSpc>
                <a:spcPts val="1015"/>
              </a:lnSpc>
              <a:spcBef>
                <a:spcPts val="10"/>
              </a:spcBef>
            </a:pPr>
            <a:r>
              <a:rPr sz="850" spc="-65" dirty="0">
                <a:latin typeface="Times New Roman"/>
                <a:cs typeface="Times New Roman"/>
              </a:rPr>
              <a:t>2013  </a:t>
            </a:r>
            <a:r>
              <a:rPr sz="850" spc="-30" dirty="0">
                <a:latin typeface="Times New Roman"/>
                <a:cs typeface="Times New Roman"/>
              </a:rPr>
              <a:t>|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65" dirty="0">
                <a:latin typeface="Times New Roman"/>
                <a:cs typeface="Times New Roman"/>
              </a:rPr>
              <a:t>Provos</a:t>
            </a:r>
            <a:r>
              <a:rPr sz="850" spc="-40" dirty="0">
                <a:latin typeface="Times New Roman"/>
                <a:cs typeface="Times New Roman"/>
              </a:rPr>
              <a:t>t</a:t>
            </a:r>
            <a:r>
              <a:rPr sz="850" spc="-30" dirty="0">
                <a:latin typeface="Times New Roman"/>
                <a:cs typeface="Times New Roman"/>
              </a:rPr>
              <a:t> </a:t>
            </a:r>
            <a:r>
              <a:rPr sz="850" spc="-70" dirty="0">
                <a:latin typeface="Times New Roman"/>
                <a:cs typeface="Times New Roman"/>
              </a:rPr>
              <a:t>Gran</a:t>
            </a:r>
            <a:r>
              <a:rPr sz="850" spc="-40" dirty="0">
                <a:latin typeface="Times New Roman"/>
                <a:cs typeface="Times New Roman"/>
              </a:rPr>
              <a:t>t</a:t>
            </a:r>
            <a:r>
              <a:rPr sz="850" spc="-30" dirty="0">
                <a:latin typeface="Times New Roman"/>
                <a:cs typeface="Times New Roman"/>
              </a:rPr>
              <a:t> </a:t>
            </a:r>
            <a:r>
              <a:rPr sz="850" spc="-50" dirty="0">
                <a:latin typeface="Times New Roman"/>
                <a:cs typeface="Times New Roman"/>
              </a:rPr>
              <a:t>for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65" dirty="0">
                <a:latin typeface="Times New Roman"/>
                <a:cs typeface="Times New Roman"/>
              </a:rPr>
              <a:t>Onlin</a:t>
            </a:r>
            <a:r>
              <a:rPr sz="850" spc="-60" dirty="0">
                <a:latin typeface="Times New Roman"/>
                <a:cs typeface="Times New Roman"/>
              </a:rPr>
              <a:t>e</a:t>
            </a:r>
            <a:r>
              <a:rPr sz="850" spc="-30" dirty="0">
                <a:latin typeface="Times New Roman"/>
                <a:cs typeface="Times New Roman"/>
              </a:rPr>
              <a:t> </a:t>
            </a:r>
            <a:r>
              <a:rPr sz="850" spc="-65" dirty="0">
                <a:latin typeface="Times New Roman"/>
                <a:cs typeface="Times New Roman"/>
              </a:rPr>
              <a:t>Course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75" dirty="0">
                <a:latin typeface="Times New Roman"/>
                <a:cs typeface="Times New Roman"/>
              </a:rPr>
              <a:t>Developmen</a:t>
            </a:r>
            <a:r>
              <a:rPr sz="850" spc="-40" dirty="0">
                <a:latin typeface="Times New Roman"/>
                <a:cs typeface="Times New Roman"/>
              </a:rPr>
              <a:t>t</a:t>
            </a:r>
            <a:r>
              <a:rPr sz="850" spc="-30" dirty="0">
                <a:latin typeface="Times New Roman"/>
                <a:cs typeface="Times New Roman"/>
              </a:rPr>
              <a:t> </a:t>
            </a:r>
            <a:r>
              <a:rPr sz="850" spc="-50" dirty="0">
                <a:latin typeface="Times New Roman"/>
                <a:cs typeface="Times New Roman"/>
              </a:rPr>
              <a:t>for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75" dirty="0">
                <a:latin typeface="Times New Roman"/>
                <a:cs typeface="Times New Roman"/>
              </a:rPr>
              <a:t>ITDS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65" dirty="0">
                <a:latin typeface="Times New Roman"/>
                <a:cs typeface="Times New Roman"/>
              </a:rPr>
              <a:t>4114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60" dirty="0">
                <a:latin typeface="Times New Roman"/>
                <a:cs typeface="Times New Roman"/>
              </a:rPr>
              <a:t>($3911)</a:t>
            </a:r>
            <a:endParaRPr sz="850" dirty="0">
              <a:latin typeface="Times New Roman"/>
              <a:cs typeface="Times New Roman"/>
            </a:endParaRPr>
          </a:p>
          <a:p>
            <a:pPr marL="12700" marR="60325">
              <a:lnSpc>
                <a:spcPts val="1030"/>
              </a:lnSpc>
              <a:spcBef>
                <a:spcPts val="20"/>
              </a:spcBef>
            </a:pPr>
            <a:r>
              <a:rPr sz="850" spc="-65" dirty="0">
                <a:latin typeface="Times New Roman"/>
                <a:cs typeface="Times New Roman"/>
              </a:rPr>
              <a:t>2009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30" dirty="0">
                <a:latin typeface="Times New Roman"/>
                <a:cs typeface="Times New Roman"/>
              </a:rPr>
              <a:t>|</a:t>
            </a:r>
            <a:r>
              <a:rPr sz="850" dirty="0">
                <a:latin typeface="Times New Roman"/>
                <a:cs typeface="Times New Roman"/>
              </a:rPr>
              <a:t> </a:t>
            </a:r>
            <a:r>
              <a:rPr sz="850" spc="-65" dirty="0">
                <a:latin typeface="Times New Roman"/>
                <a:cs typeface="Times New Roman"/>
              </a:rPr>
              <a:t> </a:t>
            </a:r>
            <a:r>
              <a:rPr sz="850" spc="-75" dirty="0">
                <a:latin typeface="Times New Roman"/>
                <a:cs typeface="Times New Roman"/>
              </a:rPr>
              <a:t>ICTAS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70" dirty="0">
                <a:latin typeface="Times New Roman"/>
                <a:cs typeface="Times New Roman"/>
              </a:rPr>
              <a:t>Gran</a:t>
            </a:r>
            <a:r>
              <a:rPr sz="850" spc="-40" dirty="0">
                <a:latin typeface="Times New Roman"/>
                <a:cs typeface="Times New Roman"/>
              </a:rPr>
              <a:t>t</a:t>
            </a:r>
            <a:r>
              <a:rPr sz="850" spc="-30" dirty="0">
                <a:latin typeface="Times New Roman"/>
                <a:cs typeface="Times New Roman"/>
              </a:rPr>
              <a:t> </a:t>
            </a:r>
            <a:r>
              <a:rPr sz="850" spc="-60" dirty="0">
                <a:latin typeface="Times New Roman"/>
                <a:cs typeface="Times New Roman"/>
              </a:rPr>
              <a:t>wit</a:t>
            </a:r>
            <a:r>
              <a:rPr sz="850" spc="-65" dirty="0">
                <a:latin typeface="Times New Roman"/>
                <a:cs typeface="Times New Roman"/>
              </a:rPr>
              <a:t>h</a:t>
            </a:r>
            <a:r>
              <a:rPr sz="850" spc="-30" dirty="0">
                <a:latin typeface="Times New Roman"/>
                <a:cs typeface="Times New Roman"/>
              </a:rPr>
              <a:t> </a:t>
            </a:r>
            <a:r>
              <a:rPr sz="850" spc="-80" dirty="0">
                <a:latin typeface="Times New Roman"/>
                <a:cs typeface="Times New Roman"/>
              </a:rPr>
              <a:t>CPES</a:t>
            </a:r>
            <a:r>
              <a:rPr sz="850" spc="-55" dirty="0">
                <a:latin typeface="Times New Roman"/>
                <a:cs typeface="Times New Roman"/>
              </a:rPr>
              <a:t>--engineering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65" dirty="0">
                <a:latin typeface="Times New Roman"/>
                <a:cs typeface="Times New Roman"/>
              </a:rPr>
              <a:t>and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50" dirty="0">
                <a:latin typeface="Times New Roman"/>
                <a:cs typeface="Times New Roman"/>
              </a:rPr>
              <a:t>interior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60" dirty="0">
                <a:latin typeface="Times New Roman"/>
                <a:cs typeface="Times New Roman"/>
              </a:rPr>
              <a:t>design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60" dirty="0">
                <a:latin typeface="Times New Roman"/>
                <a:cs typeface="Times New Roman"/>
              </a:rPr>
              <a:t>student</a:t>
            </a:r>
            <a:r>
              <a:rPr sz="850" spc="-50" dirty="0">
                <a:latin typeface="Times New Roman"/>
                <a:cs typeface="Times New Roman"/>
              </a:rPr>
              <a:t>s</a:t>
            </a:r>
            <a:r>
              <a:rPr sz="850" spc="-30" dirty="0">
                <a:latin typeface="Times New Roman"/>
                <a:cs typeface="Times New Roman"/>
              </a:rPr>
              <a:t> </a:t>
            </a:r>
            <a:r>
              <a:rPr sz="850" spc="-65" dirty="0">
                <a:latin typeface="Times New Roman"/>
                <a:cs typeface="Times New Roman"/>
              </a:rPr>
              <a:t>($189,000)—one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55" dirty="0">
                <a:latin typeface="Times New Roman"/>
                <a:cs typeface="Times New Roman"/>
              </a:rPr>
              <a:t>of</a:t>
            </a:r>
            <a:r>
              <a:rPr sz="850" spc="-50" dirty="0">
                <a:latin typeface="Times New Roman"/>
                <a:cs typeface="Times New Roman"/>
              </a:rPr>
              <a:t> four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55" dirty="0">
                <a:latin typeface="Times New Roman"/>
                <a:cs typeface="Times New Roman"/>
              </a:rPr>
              <a:t>researchers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60" dirty="0">
                <a:latin typeface="Times New Roman"/>
                <a:cs typeface="Times New Roman"/>
              </a:rPr>
              <a:t>(2009-2011)</a:t>
            </a:r>
            <a:endParaRPr sz="850" dirty="0">
              <a:latin typeface="Times New Roman"/>
              <a:cs typeface="Times New Roman"/>
            </a:endParaRPr>
          </a:p>
          <a:p>
            <a:pPr marL="12700">
              <a:lnSpc>
                <a:spcPts val="975"/>
              </a:lnSpc>
            </a:pPr>
            <a:r>
              <a:rPr sz="850" spc="-65" dirty="0">
                <a:latin typeface="Times New Roman"/>
                <a:cs typeface="Times New Roman"/>
              </a:rPr>
              <a:t>2008  </a:t>
            </a:r>
            <a:r>
              <a:rPr sz="850" spc="-30" dirty="0">
                <a:latin typeface="Times New Roman"/>
                <a:cs typeface="Times New Roman"/>
              </a:rPr>
              <a:t>|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65" dirty="0">
                <a:latin typeface="Times New Roman"/>
                <a:cs typeface="Times New Roman"/>
              </a:rPr>
              <a:t>Nuckoll</a:t>
            </a:r>
            <a:r>
              <a:rPr sz="850" spc="-50" dirty="0">
                <a:latin typeface="Times New Roman"/>
                <a:cs typeface="Times New Roman"/>
              </a:rPr>
              <a:t>s</a:t>
            </a:r>
            <a:r>
              <a:rPr sz="850" spc="-30" dirty="0">
                <a:latin typeface="Times New Roman"/>
                <a:cs typeface="Times New Roman"/>
              </a:rPr>
              <a:t> </a:t>
            </a:r>
            <a:r>
              <a:rPr sz="850" spc="-70" dirty="0">
                <a:latin typeface="Times New Roman"/>
                <a:cs typeface="Times New Roman"/>
              </a:rPr>
              <a:t>Gran</a:t>
            </a:r>
            <a:r>
              <a:rPr sz="850" spc="-40" dirty="0">
                <a:latin typeface="Times New Roman"/>
                <a:cs typeface="Times New Roman"/>
              </a:rPr>
              <a:t>t</a:t>
            </a:r>
            <a:r>
              <a:rPr sz="850" spc="-30" dirty="0">
                <a:latin typeface="Times New Roman"/>
                <a:cs typeface="Times New Roman"/>
              </a:rPr>
              <a:t> </a:t>
            </a:r>
            <a:r>
              <a:rPr sz="850" spc="-50" dirty="0">
                <a:latin typeface="Times New Roman"/>
                <a:cs typeface="Times New Roman"/>
              </a:rPr>
              <a:t>for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65" dirty="0">
                <a:latin typeface="Times New Roman"/>
                <a:cs typeface="Times New Roman"/>
              </a:rPr>
              <a:t>an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55" dirty="0">
                <a:latin typeface="Times New Roman"/>
                <a:cs typeface="Times New Roman"/>
              </a:rPr>
              <a:t>Introductory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55" dirty="0">
                <a:latin typeface="Times New Roman"/>
                <a:cs typeface="Times New Roman"/>
              </a:rPr>
              <a:t>Lighting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65" dirty="0">
                <a:latin typeface="Times New Roman"/>
                <a:cs typeface="Times New Roman"/>
              </a:rPr>
              <a:t>Progra</a:t>
            </a:r>
            <a:r>
              <a:rPr sz="850" spc="-100" dirty="0">
                <a:latin typeface="Times New Roman"/>
                <a:cs typeface="Times New Roman"/>
              </a:rPr>
              <a:t>m</a:t>
            </a:r>
            <a:r>
              <a:rPr sz="850" spc="-30" dirty="0">
                <a:latin typeface="Times New Roman"/>
                <a:cs typeface="Times New Roman"/>
              </a:rPr>
              <a:t> </a:t>
            </a:r>
            <a:r>
              <a:rPr sz="850" spc="-50" dirty="0">
                <a:latin typeface="Times New Roman"/>
                <a:cs typeface="Times New Roman"/>
              </a:rPr>
              <a:t>at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60" dirty="0">
                <a:latin typeface="Times New Roman"/>
                <a:cs typeface="Times New Roman"/>
              </a:rPr>
              <a:t>Virginia</a:t>
            </a:r>
            <a:r>
              <a:rPr sz="850" spc="-30" dirty="0">
                <a:latin typeface="Times New Roman"/>
                <a:cs typeface="Times New Roman"/>
              </a:rPr>
              <a:t> </a:t>
            </a:r>
            <a:r>
              <a:rPr sz="850" spc="-65" dirty="0">
                <a:latin typeface="Times New Roman"/>
                <a:cs typeface="Times New Roman"/>
              </a:rPr>
              <a:t>Tec</a:t>
            </a:r>
            <a:r>
              <a:rPr sz="850" spc="-70" dirty="0">
                <a:latin typeface="Times New Roman"/>
                <a:cs typeface="Times New Roman"/>
              </a:rPr>
              <a:t>h</a:t>
            </a:r>
            <a:r>
              <a:rPr sz="850" spc="-65" dirty="0">
                <a:latin typeface="Times New Roman"/>
                <a:cs typeface="Times New Roman"/>
              </a:rPr>
              <a:t>—created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55" dirty="0">
                <a:latin typeface="Times New Roman"/>
                <a:cs typeface="Times New Roman"/>
              </a:rPr>
              <a:t>relevant</a:t>
            </a:r>
            <a:endParaRPr sz="850" dirty="0">
              <a:latin typeface="Times New Roman"/>
              <a:cs typeface="Times New Roman"/>
            </a:endParaRPr>
          </a:p>
          <a:p>
            <a:pPr marL="12700" marR="342900">
              <a:lnSpc>
                <a:spcPct val="100000"/>
              </a:lnSpc>
              <a:spcBef>
                <a:spcPts val="10"/>
              </a:spcBef>
            </a:pPr>
            <a:r>
              <a:rPr sz="850" spc="-55" dirty="0">
                <a:latin typeface="Times New Roman"/>
                <a:cs typeface="Times New Roman"/>
              </a:rPr>
              <a:t>courses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65" dirty="0">
                <a:latin typeface="Times New Roman"/>
                <a:cs typeface="Times New Roman"/>
              </a:rPr>
              <a:t>and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55" dirty="0">
                <a:latin typeface="Times New Roman"/>
                <a:cs typeface="Times New Roman"/>
              </a:rPr>
              <a:t>solicite</a:t>
            </a:r>
            <a:r>
              <a:rPr sz="850" spc="-65" dirty="0">
                <a:latin typeface="Times New Roman"/>
                <a:cs typeface="Times New Roman"/>
              </a:rPr>
              <a:t>d</a:t>
            </a:r>
            <a:r>
              <a:rPr sz="850" spc="-30" dirty="0">
                <a:latin typeface="Times New Roman"/>
                <a:cs typeface="Times New Roman"/>
              </a:rPr>
              <a:t> </a:t>
            </a:r>
            <a:r>
              <a:rPr sz="850" spc="-50" dirty="0">
                <a:latin typeface="Times New Roman"/>
                <a:cs typeface="Times New Roman"/>
              </a:rPr>
              <a:t>fixtures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50" dirty="0">
                <a:latin typeface="Times New Roman"/>
                <a:cs typeface="Times New Roman"/>
              </a:rPr>
              <a:t>for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65" dirty="0">
                <a:latin typeface="Times New Roman"/>
                <a:cs typeface="Times New Roman"/>
              </a:rPr>
              <a:t>and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50" dirty="0">
                <a:latin typeface="Times New Roman"/>
                <a:cs typeface="Times New Roman"/>
              </a:rPr>
              <a:t>installed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60" dirty="0">
                <a:latin typeface="Times New Roman"/>
                <a:cs typeface="Times New Roman"/>
              </a:rPr>
              <a:t>a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75" dirty="0">
                <a:latin typeface="Times New Roman"/>
                <a:cs typeface="Times New Roman"/>
              </a:rPr>
              <a:t>new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50" dirty="0">
                <a:latin typeface="Times New Roman"/>
                <a:cs typeface="Times New Roman"/>
              </a:rPr>
              <a:t>lighting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55" dirty="0">
                <a:latin typeface="Times New Roman"/>
                <a:cs typeface="Times New Roman"/>
              </a:rPr>
              <a:t>lab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55" dirty="0">
                <a:latin typeface="Times New Roman"/>
                <a:cs typeface="Times New Roman"/>
              </a:rPr>
              <a:t>($20,000,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60" dirty="0">
                <a:latin typeface="Times New Roman"/>
                <a:cs typeface="Times New Roman"/>
              </a:rPr>
              <a:t>2008-2012) 2002</a:t>
            </a:r>
            <a:r>
              <a:rPr sz="850" dirty="0">
                <a:latin typeface="Times New Roman"/>
                <a:cs typeface="Times New Roman"/>
              </a:rPr>
              <a:t> </a:t>
            </a:r>
            <a:r>
              <a:rPr sz="850" spc="-65" dirty="0">
                <a:latin typeface="Times New Roman"/>
                <a:cs typeface="Times New Roman"/>
              </a:rPr>
              <a:t> </a:t>
            </a:r>
            <a:r>
              <a:rPr sz="850" spc="-30" dirty="0">
                <a:latin typeface="Times New Roman"/>
                <a:cs typeface="Times New Roman"/>
              </a:rPr>
              <a:t>|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85" dirty="0">
                <a:latin typeface="Times New Roman"/>
                <a:cs typeface="Times New Roman"/>
              </a:rPr>
              <a:t>CEUT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70" dirty="0">
                <a:latin typeface="Times New Roman"/>
                <a:cs typeface="Times New Roman"/>
              </a:rPr>
              <a:t>Gran</a:t>
            </a:r>
            <a:r>
              <a:rPr sz="850" spc="-40" dirty="0">
                <a:latin typeface="Times New Roman"/>
                <a:cs typeface="Times New Roman"/>
              </a:rPr>
              <a:t>t</a:t>
            </a:r>
            <a:r>
              <a:rPr sz="850" spc="-30" dirty="0">
                <a:latin typeface="Times New Roman"/>
                <a:cs typeface="Times New Roman"/>
              </a:rPr>
              <a:t> </a:t>
            </a:r>
            <a:r>
              <a:rPr sz="850" spc="-50" dirty="0">
                <a:latin typeface="Times New Roman"/>
                <a:cs typeface="Times New Roman"/>
              </a:rPr>
              <a:t>for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60" dirty="0">
                <a:latin typeface="Times New Roman"/>
                <a:cs typeface="Times New Roman"/>
              </a:rPr>
              <a:t>Building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70" dirty="0">
                <a:latin typeface="Times New Roman"/>
                <a:cs typeface="Times New Roman"/>
              </a:rPr>
              <a:t>System</a:t>
            </a:r>
            <a:r>
              <a:rPr sz="850" spc="-50" dirty="0">
                <a:latin typeface="Times New Roman"/>
                <a:cs typeface="Times New Roman"/>
              </a:rPr>
              <a:t>s</a:t>
            </a:r>
            <a:r>
              <a:rPr sz="850" spc="-30" dirty="0">
                <a:latin typeface="Times New Roman"/>
                <a:cs typeface="Times New Roman"/>
              </a:rPr>
              <a:t> </a:t>
            </a:r>
            <a:r>
              <a:rPr sz="850" spc="-50" dirty="0">
                <a:latin typeface="Times New Roman"/>
                <a:cs typeface="Times New Roman"/>
              </a:rPr>
              <a:t>for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50" dirty="0">
                <a:latin typeface="Times New Roman"/>
                <a:cs typeface="Times New Roman"/>
              </a:rPr>
              <a:t>Interiors,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75" dirty="0">
                <a:latin typeface="Times New Roman"/>
                <a:cs typeface="Times New Roman"/>
              </a:rPr>
              <a:t>ITDS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65" dirty="0">
                <a:latin typeface="Times New Roman"/>
                <a:cs typeface="Times New Roman"/>
              </a:rPr>
              <a:t>3175-3176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60" dirty="0">
                <a:latin typeface="Times New Roman"/>
                <a:cs typeface="Times New Roman"/>
              </a:rPr>
              <a:t>($4900)</a:t>
            </a:r>
            <a:endParaRPr sz="850" dirty="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104450" y="6456795"/>
            <a:ext cx="3555365" cy="6578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50" i="1" u="sng" spc="-65" dirty="0">
                <a:solidFill>
                  <a:srgbClr val="FF0000"/>
                </a:solidFill>
                <a:latin typeface="Times New Roman"/>
                <a:cs typeface="Times New Roman"/>
              </a:rPr>
              <a:t>Teaching</a:t>
            </a:r>
            <a:r>
              <a:rPr sz="850" i="1" u="sng" spc="-55" dirty="0">
                <a:solidFill>
                  <a:srgbClr val="FF0000"/>
                </a:solidFill>
                <a:latin typeface="Times New Roman"/>
                <a:cs typeface="Times New Roman"/>
              </a:rPr>
              <a:t> Service and </a:t>
            </a:r>
            <a:r>
              <a:rPr sz="850" i="1" u="sng" spc="-70" dirty="0">
                <a:solidFill>
                  <a:srgbClr val="FF0000"/>
                </a:solidFill>
                <a:latin typeface="Times New Roman"/>
                <a:cs typeface="Times New Roman"/>
              </a:rPr>
              <a:t>Outreach</a:t>
            </a:r>
            <a:endParaRPr sz="850" dirty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marL="12700" marR="5080">
              <a:lnSpc>
                <a:spcPct val="99900"/>
              </a:lnSpc>
              <a:spcBef>
                <a:spcPts val="10"/>
              </a:spcBef>
            </a:pPr>
            <a:r>
              <a:rPr sz="850" spc="-55" dirty="0">
                <a:latin typeface="Times New Roman"/>
                <a:cs typeface="Times New Roman"/>
              </a:rPr>
              <a:t>Chair,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60" dirty="0">
                <a:latin typeface="Times New Roman"/>
                <a:cs typeface="Times New Roman"/>
              </a:rPr>
              <a:t>Diversit</a:t>
            </a:r>
            <a:r>
              <a:rPr sz="850" spc="-65" dirty="0">
                <a:latin typeface="Times New Roman"/>
                <a:cs typeface="Times New Roman"/>
              </a:rPr>
              <a:t>y</a:t>
            </a:r>
            <a:r>
              <a:rPr sz="850" spc="-30" dirty="0">
                <a:latin typeface="Times New Roman"/>
                <a:cs typeface="Times New Roman"/>
              </a:rPr>
              <a:t> </a:t>
            </a:r>
            <a:r>
              <a:rPr sz="850" spc="-65" dirty="0">
                <a:latin typeface="Times New Roman"/>
                <a:cs typeface="Times New Roman"/>
              </a:rPr>
              <a:t>Committee</a:t>
            </a:r>
            <a:r>
              <a:rPr sz="850" spc="-30" dirty="0">
                <a:latin typeface="Times New Roman"/>
                <a:cs typeface="Times New Roman"/>
              </a:rPr>
              <a:t> </a:t>
            </a:r>
            <a:r>
              <a:rPr sz="850" spc="-55" dirty="0">
                <a:latin typeface="Times New Roman"/>
                <a:cs typeface="Times New Roman"/>
              </a:rPr>
              <a:t>(20011-present);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60" dirty="0">
                <a:latin typeface="Times New Roman"/>
                <a:cs typeface="Times New Roman"/>
              </a:rPr>
              <a:t>Honorific</a:t>
            </a:r>
            <a:r>
              <a:rPr sz="850" spc="-50" dirty="0">
                <a:latin typeface="Times New Roman"/>
                <a:cs typeface="Times New Roman"/>
              </a:rPr>
              <a:t>s</a:t>
            </a:r>
            <a:r>
              <a:rPr sz="850" spc="-30" dirty="0">
                <a:latin typeface="Times New Roman"/>
                <a:cs typeface="Times New Roman"/>
              </a:rPr>
              <a:t> </a:t>
            </a:r>
            <a:r>
              <a:rPr sz="850" spc="-65" dirty="0">
                <a:latin typeface="Times New Roman"/>
                <a:cs typeface="Times New Roman"/>
              </a:rPr>
              <a:t>Committee</a:t>
            </a:r>
            <a:r>
              <a:rPr sz="850" spc="-30" dirty="0">
                <a:latin typeface="Times New Roman"/>
                <a:cs typeface="Times New Roman"/>
              </a:rPr>
              <a:t> </a:t>
            </a:r>
            <a:r>
              <a:rPr sz="850" spc="-60" dirty="0">
                <a:latin typeface="Times New Roman"/>
                <a:cs typeface="Times New Roman"/>
              </a:rPr>
              <a:t>(2007-2012);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60" dirty="0">
                <a:latin typeface="Times New Roman"/>
                <a:cs typeface="Times New Roman"/>
              </a:rPr>
              <a:t>Chair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65" dirty="0">
                <a:latin typeface="Times New Roman"/>
                <a:cs typeface="Times New Roman"/>
              </a:rPr>
              <a:t>Search</a:t>
            </a:r>
            <a:r>
              <a:rPr sz="850" spc="-40" dirty="0">
                <a:latin typeface="Times New Roman"/>
                <a:cs typeface="Times New Roman"/>
              </a:rPr>
              <a:t> </a:t>
            </a:r>
            <a:r>
              <a:rPr sz="850" spc="-65" dirty="0">
                <a:latin typeface="Times New Roman"/>
                <a:cs typeface="Times New Roman"/>
              </a:rPr>
              <a:t>Committee</a:t>
            </a:r>
            <a:r>
              <a:rPr sz="850" spc="-30" dirty="0">
                <a:latin typeface="Times New Roman"/>
                <a:cs typeface="Times New Roman"/>
              </a:rPr>
              <a:t> </a:t>
            </a:r>
            <a:r>
              <a:rPr sz="850" spc="-55" dirty="0">
                <a:latin typeface="Times New Roman"/>
                <a:cs typeface="Times New Roman"/>
              </a:rPr>
              <a:t>(2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55" dirty="0">
                <a:latin typeface="Times New Roman"/>
                <a:cs typeface="Times New Roman"/>
              </a:rPr>
              <a:t>positions)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60" dirty="0">
                <a:latin typeface="Times New Roman"/>
                <a:cs typeface="Times New Roman"/>
              </a:rPr>
              <a:t>2012;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55" dirty="0">
                <a:latin typeface="Times New Roman"/>
                <a:cs typeface="Times New Roman"/>
              </a:rPr>
              <a:t>Chair,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50" dirty="0">
                <a:latin typeface="Times New Roman"/>
                <a:cs typeface="Times New Roman"/>
              </a:rPr>
              <a:t>interior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60" dirty="0">
                <a:latin typeface="Times New Roman"/>
                <a:cs typeface="Times New Roman"/>
              </a:rPr>
              <a:t>design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65" dirty="0">
                <a:latin typeface="Times New Roman"/>
                <a:cs typeface="Times New Roman"/>
              </a:rPr>
              <a:t>program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55" dirty="0">
                <a:latin typeface="Times New Roman"/>
                <a:cs typeface="Times New Roman"/>
              </a:rPr>
              <a:t>(2012-present);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55" dirty="0">
                <a:latin typeface="Times New Roman"/>
                <a:cs typeface="Times New Roman"/>
              </a:rPr>
              <a:t>Chair,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55" dirty="0">
                <a:latin typeface="Times New Roman"/>
                <a:cs typeface="Times New Roman"/>
              </a:rPr>
              <a:t>graduate</a:t>
            </a:r>
            <a:r>
              <a:rPr sz="850" spc="-60" dirty="0">
                <a:latin typeface="Times New Roman"/>
                <a:cs typeface="Times New Roman"/>
              </a:rPr>
              <a:t> program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55" dirty="0">
                <a:latin typeface="Times New Roman"/>
                <a:cs typeface="Times New Roman"/>
              </a:rPr>
              <a:t>(2008-present);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70" dirty="0">
                <a:latin typeface="Times New Roman"/>
                <a:cs typeface="Times New Roman"/>
              </a:rPr>
              <a:t>member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70" dirty="0">
                <a:latin typeface="Times New Roman"/>
                <a:cs typeface="Times New Roman"/>
              </a:rPr>
              <a:t>Pee</a:t>
            </a:r>
            <a:r>
              <a:rPr sz="850" spc="-45" dirty="0">
                <a:latin typeface="Times New Roman"/>
                <a:cs typeface="Times New Roman"/>
              </a:rPr>
              <a:t>r</a:t>
            </a:r>
            <a:r>
              <a:rPr sz="850" spc="-30" dirty="0">
                <a:latin typeface="Times New Roman"/>
                <a:cs typeface="Times New Roman"/>
              </a:rPr>
              <a:t> </a:t>
            </a:r>
            <a:r>
              <a:rPr sz="850" spc="-65" dirty="0">
                <a:latin typeface="Times New Roman"/>
                <a:cs typeface="Times New Roman"/>
              </a:rPr>
              <a:t>Review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65" dirty="0">
                <a:latin typeface="Times New Roman"/>
                <a:cs typeface="Times New Roman"/>
              </a:rPr>
              <a:t>Committee</a:t>
            </a:r>
            <a:r>
              <a:rPr sz="850" spc="-30" dirty="0">
                <a:latin typeface="Times New Roman"/>
                <a:cs typeface="Times New Roman"/>
              </a:rPr>
              <a:t> </a:t>
            </a:r>
            <a:r>
              <a:rPr sz="850" spc="-60" dirty="0">
                <a:latin typeface="Times New Roman"/>
                <a:cs typeface="Times New Roman"/>
              </a:rPr>
              <a:t>(201</a:t>
            </a:r>
            <a:r>
              <a:rPr sz="850" spc="-70" dirty="0">
                <a:latin typeface="Times New Roman"/>
                <a:cs typeface="Times New Roman"/>
              </a:rPr>
              <a:t>1</a:t>
            </a:r>
            <a:r>
              <a:rPr sz="850" spc="-50" dirty="0">
                <a:latin typeface="Times New Roman"/>
                <a:cs typeface="Times New Roman"/>
              </a:rPr>
              <a:t>-12);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60" dirty="0">
                <a:latin typeface="Times New Roman"/>
                <a:cs typeface="Times New Roman"/>
              </a:rPr>
              <a:t>Curriculum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60" dirty="0">
                <a:latin typeface="Times New Roman"/>
                <a:cs typeface="Times New Roman"/>
              </a:rPr>
              <a:t>committee</a:t>
            </a:r>
            <a:r>
              <a:rPr sz="850" spc="-55" dirty="0">
                <a:latin typeface="Times New Roman"/>
                <a:cs typeface="Times New Roman"/>
              </a:rPr>
              <a:t> (2012-present)</a:t>
            </a:r>
            <a:endParaRPr sz="850" dirty="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932210" y="1309882"/>
            <a:ext cx="4973790" cy="190154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spc="-5" dirty="0">
                <a:solidFill>
                  <a:srgbClr val="C95F2B"/>
                </a:solidFill>
                <a:latin typeface="Arial"/>
                <a:cs typeface="Arial"/>
              </a:rPr>
              <a:t>Headings</a:t>
            </a:r>
            <a:r>
              <a:rPr lang="en-US" sz="1800" b="1" spc="-5" dirty="0">
                <a:solidFill>
                  <a:srgbClr val="C95F2B"/>
                </a:solidFill>
                <a:latin typeface="Arial"/>
                <a:cs typeface="Arial"/>
              </a:rPr>
              <a:t>:</a:t>
            </a:r>
            <a:endParaRPr sz="1800" b="1" dirty="0">
              <a:latin typeface="Arial"/>
              <a:cs typeface="Arial"/>
            </a:endParaRPr>
          </a:p>
          <a:p>
            <a:pPr marL="455295" marR="5080" indent="-285750">
              <a:lnSpc>
                <a:spcPct val="116700"/>
              </a:lnSpc>
              <a:buFont typeface="Arial" panose="020B0604020202020204" pitchFamily="34" charset="0"/>
              <a:buChar char="•"/>
            </a:pPr>
            <a:r>
              <a:rPr sz="1800" b="1" spc="-5" dirty="0">
                <a:solidFill>
                  <a:srgbClr val="C95F2B"/>
                </a:solidFill>
                <a:latin typeface="Arial"/>
                <a:cs typeface="Arial"/>
              </a:rPr>
              <a:t>us</a:t>
            </a:r>
            <a:r>
              <a:rPr sz="1800" b="1" dirty="0">
                <a:solidFill>
                  <a:srgbClr val="C95F2B"/>
                </a:solidFill>
                <a:latin typeface="Arial"/>
                <a:cs typeface="Arial"/>
              </a:rPr>
              <a:t>e </a:t>
            </a:r>
            <a:r>
              <a:rPr sz="1800" b="1" spc="-5" dirty="0">
                <a:solidFill>
                  <a:srgbClr val="C95F2B"/>
                </a:solidFill>
                <a:latin typeface="Arial"/>
                <a:cs typeface="Arial"/>
              </a:rPr>
              <a:t>heading</a:t>
            </a:r>
            <a:r>
              <a:rPr sz="1800" b="1" dirty="0">
                <a:solidFill>
                  <a:srgbClr val="C95F2B"/>
                </a:solidFill>
                <a:latin typeface="Arial"/>
                <a:cs typeface="Arial"/>
              </a:rPr>
              <a:t>s relat</a:t>
            </a:r>
            <a:r>
              <a:rPr sz="1800" b="1" spc="-5" dirty="0">
                <a:solidFill>
                  <a:srgbClr val="C95F2B"/>
                </a:solidFill>
                <a:latin typeface="Arial"/>
                <a:cs typeface="Arial"/>
              </a:rPr>
              <a:t>e</a:t>
            </a:r>
            <a:r>
              <a:rPr sz="1800" b="1" dirty="0">
                <a:solidFill>
                  <a:srgbClr val="C95F2B"/>
                </a:solidFill>
                <a:latin typeface="Arial"/>
                <a:cs typeface="Arial"/>
              </a:rPr>
              <a:t>d </a:t>
            </a:r>
            <a:r>
              <a:rPr sz="1800" b="1" spc="-10" dirty="0">
                <a:solidFill>
                  <a:srgbClr val="C95F2B"/>
                </a:solidFill>
                <a:latin typeface="Arial"/>
                <a:cs typeface="Arial"/>
              </a:rPr>
              <a:t>to</a:t>
            </a:r>
            <a:r>
              <a:rPr sz="1800" b="1" spc="-5" dirty="0">
                <a:solidFill>
                  <a:srgbClr val="C95F2B"/>
                </a:solidFill>
                <a:latin typeface="Arial"/>
                <a:cs typeface="Arial"/>
              </a:rPr>
              <a:t> nominatio</a:t>
            </a:r>
            <a:r>
              <a:rPr sz="1800" b="1" dirty="0">
                <a:solidFill>
                  <a:srgbClr val="C95F2B"/>
                </a:solidFill>
                <a:latin typeface="Arial"/>
                <a:cs typeface="Arial"/>
              </a:rPr>
              <a:t>n </a:t>
            </a:r>
            <a:r>
              <a:rPr sz="1800" b="1" spc="-10" dirty="0">
                <a:solidFill>
                  <a:srgbClr val="C95F2B"/>
                </a:solidFill>
                <a:latin typeface="Arial"/>
                <a:cs typeface="Arial"/>
              </a:rPr>
              <a:t>text</a:t>
            </a:r>
            <a:endParaRPr lang="en-US" sz="1800" b="1" spc="-10" dirty="0">
              <a:solidFill>
                <a:srgbClr val="C95F2B"/>
              </a:solidFill>
              <a:latin typeface="Arial"/>
              <a:cs typeface="Arial"/>
            </a:endParaRPr>
          </a:p>
          <a:p>
            <a:pPr marL="455295" marR="5080" indent="-285750">
              <a:lnSpc>
                <a:spcPct val="116700"/>
              </a:lnSpc>
              <a:buFont typeface="Arial" panose="020B0604020202020204" pitchFamily="34" charset="0"/>
              <a:buChar char="•"/>
            </a:pPr>
            <a:r>
              <a:rPr lang="en-US" b="1" spc="-5" dirty="0">
                <a:solidFill>
                  <a:srgbClr val="C95F2B"/>
                </a:solidFill>
                <a:latin typeface="Arial"/>
                <a:cs typeface="Arial"/>
              </a:rPr>
              <a:t>rang</a:t>
            </a:r>
            <a:r>
              <a:rPr lang="en-US" b="1" dirty="0">
                <a:solidFill>
                  <a:srgbClr val="C95F2B"/>
                </a:solidFill>
                <a:latin typeface="Arial"/>
                <a:cs typeface="Arial"/>
              </a:rPr>
              <a:t>e </a:t>
            </a:r>
            <a:r>
              <a:rPr lang="en-US" b="1" spc="-15" dirty="0">
                <a:solidFill>
                  <a:srgbClr val="C95F2B"/>
                </a:solidFill>
                <a:latin typeface="Arial"/>
                <a:cs typeface="Arial"/>
              </a:rPr>
              <a:t>o</a:t>
            </a:r>
            <a:r>
              <a:rPr lang="en-US" b="1" spc="-5" dirty="0">
                <a:solidFill>
                  <a:srgbClr val="C95F2B"/>
                </a:solidFill>
                <a:latin typeface="Arial"/>
                <a:cs typeface="Arial"/>
              </a:rPr>
              <a:t>f</a:t>
            </a:r>
            <a:r>
              <a:rPr lang="en-US" b="1" dirty="0">
                <a:solidFill>
                  <a:srgbClr val="C95F2B"/>
                </a:solidFill>
                <a:latin typeface="Arial"/>
                <a:cs typeface="Arial"/>
              </a:rPr>
              <a:t> </a:t>
            </a:r>
            <a:r>
              <a:rPr lang="en-US" b="1" spc="-5" dirty="0">
                <a:solidFill>
                  <a:srgbClr val="C95F2B"/>
                </a:solidFill>
                <a:latin typeface="Arial"/>
                <a:cs typeface="Arial"/>
              </a:rPr>
              <a:t>heading</a:t>
            </a:r>
            <a:r>
              <a:rPr lang="en-US" b="1" dirty="0">
                <a:solidFill>
                  <a:srgbClr val="C95F2B"/>
                </a:solidFill>
                <a:latin typeface="Arial"/>
                <a:cs typeface="Arial"/>
              </a:rPr>
              <a:t>s reveal</a:t>
            </a:r>
            <a:r>
              <a:rPr lang="en-US" b="1" spc="-5" dirty="0">
                <a:solidFill>
                  <a:srgbClr val="C95F2B"/>
                </a:solidFill>
                <a:latin typeface="Arial"/>
                <a:cs typeface="Arial"/>
              </a:rPr>
              <a:t> </a:t>
            </a:r>
            <a:r>
              <a:rPr lang="en-US" b="1" dirty="0">
                <a:solidFill>
                  <a:srgbClr val="C95F2B"/>
                </a:solidFill>
                <a:latin typeface="Arial"/>
                <a:cs typeface="Arial"/>
              </a:rPr>
              <a:t>the</a:t>
            </a:r>
            <a:r>
              <a:rPr lang="en-US" b="1" spc="-5" dirty="0">
                <a:solidFill>
                  <a:srgbClr val="C95F2B"/>
                </a:solidFill>
                <a:latin typeface="Arial"/>
                <a:cs typeface="Arial"/>
              </a:rPr>
              <a:t> </a:t>
            </a:r>
            <a:r>
              <a:rPr lang="en-US" b="1" dirty="0">
                <a:solidFill>
                  <a:srgbClr val="C95F2B"/>
                </a:solidFill>
                <a:latin typeface="Arial"/>
                <a:cs typeface="Arial"/>
              </a:rPr>
              <a:t>range</a:t>
            </a:r>
            <a:r>
              <a:rPr lang="en-US" b="1" spc="-5" dirty="0">
                <a:solidFill>
                  <a:srgbClr val="C95F2B"/>
                </a:solidFill>
                <a:latin typeface="Arial"/>
                <a:cs typeface="Arial"/>
              </a:rPr>
              <a:t> </a:t>
            </a:r>
            <a:r>
              <a:rPr lang="en-US" b="1" spc="-15" dirty="0">
                <a:solidFill>
                  <a:srgbClr val="C95F2B"/>
                </a:solidFill>
                <a:latin typeface="Arial"/>
                <a:cs typeface="Arial"/>
              </a:rPr>
              <a:t>of</a:t>
            </a:r>
            <a:r>
              <a:rPr lang="en-US" b="1" spc="-10" dirty="0">
                <a:solidFill>
                  <a:srgbClr val="C95F2B"/>
                </a:solidFill>
                <a:latin typeface="Arial"/>
                <a:cs typeface="Arial"/>
              </a:rPr>
              <a:t> </a:t>
            </a:r>
            <a:r>
              <a:rPr lang="en-US" b="1" dirty="0">
                <a:solidFill>
                  <a:srgbClr val="C95F2B"/>
                </a:solidFill>
                <a:latin typeface="Arial"/>
                <a:cs typeface="Arial"/>
              </a:rPr>
              <a:t>contributions</a:t>
            </a:r>
            <a:endParaRPr lang="en-US" b="1" dirty="0">
              <a:latin typeface="Arial"/>
              <a:cs typeface="Arial"/>
            </a:endParaRPr>
          </a:p>
          <a:p>
            <a:pPr marL="169545" marR="5080" indent="63500">
              <a:lnSpc>
                <a:spcPct val="116700"/>
              </a:lnSpc>
            </a:pPr>
            <a:endParaRPr lang="en-US" b="1" spc="-5" dirty="0">
              <a:solidFill>
                <a:srgbClr val="C95F2B"/>
              </a:solidFill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359"/>
              </a:spcBef>
            </a:pPr>
            <a:r>
              <a:rPr sz="1800" b="1" spc="-5" dirty="0">
                <a:solidFill>
                  <a:srgbClr val="C95F2B"/>
                </a:solidFill>
                <a:latin typeface="Arial"/>
                <a:cs typeface="Arial"/>
              </a:rPr>
              <a:t>Date</a:t>
            </a:r>
            <a:r>
              <a:rPr sz="1800" b="1" dirty="0">
                <a:solidFill>
                  <a:srgbClr val="C95F2B"/>
                </a:solidFill>
                <a:latin typeface="Arial"/>
                <a:cs typeface="Arial"/>
              </a:rPr>
              <a:t>s </a:t>
            </a:r>
            <a:r>
              <a:rPr sz="1800" b="1" spc="-5" dirty="0">
                <a:solidFill>
                  <a:srgbClr val="C95F2B"/>
                </a:solidFill>
                <a:latin typeface="Arial"/>
                <a:cs typeface="Arial"/>
              </a:rPr>
              <a:t>i</a:t>
            </a:r>
            <a:r>
              <a:rPr sz="1800" b="1" dirty="0">
                <a:solidFill>
                  <a:srgbClr val="C95F2B"/>
                </a:solidFill>
                <a:latin typeface="Arial"/>
                <a:cs typeface="Arial"/>
              </a:rPr>
              <a:t>n </a:t>
            </a:r>
            <a:r>
              <a:rPr lang="en-US" sz="1800" b="1" dirty="0">
                <a:solidFill>
                  <a:srgbClr val="C95F2B"/>
                </a:solidFill>
                <a:latin typeface="Arial"/>
                <a:cs typeface="Arial"/>
              </a:rPr>
              <a:t>each section by </a:t>
            </a:r>
            <a:r>
              <a:rPr sz="1800" b="1" dirty="0">
                <a:solidFill>
                  <a:srgbClr val="C95F2B"/>
                </a:solidFill>
                <a:latin typeface="Arial"/>
                <a:cs typeface="Arial"/>
              </a:rPr>
              <a:t>reverse</a:t>
            </a:r>
            <a:r>
              <a:rPr sz="1800" b="1" spc="-5" dirty="0">
                <a:solidFill>
                  <a:srgbClr val="C95F2B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C95F2B"/>
                </a:solidFill>
                <a:latin typeface="Arial"/>
                <a:cs typeface="Arial"/>
              </a:rPr>
              <a:t>chronology</a:t>
            </a:r>
            <a:endParaRPr sz="1800" b="1" dirty="0">
              <a:latin typeface="Arial"/>
              <a:cs typeface="Arial"/>
            </a:endParaRPr>
          </a:p>
        </p:txBody>
      </p:sp>
      <p:sp>
        <p:nvSpPr>
          <p:cNvPr id="12" name="Down Arrow 11"/>
          <p:cNvSpPr/>
          <p:nvPr/>
        </p:nvSpPr>
        <p:spPr>
          <a:xfrm>
            <a:off x="838200" y="1371600"/>
            <a:ext cx="116720" cy="1283208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152400" y="1295400"/>
            <a:ext cx="72026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Most </a:t>
            </a:r>
          </a:p>
          <a:p>
            <a:r>
              <a:rPr lang="en-US" sz="1600" dirty="0"/>
              <a:t>recent</a:t>
            </a:r>
          </a:p>
          <a:p>
            <a:endParaRPr lang="en-US" sz="1600" dirty="0"/>
          </a:p>
          <a:p>
            <a:r>
              <a:rPr lang="en-US" sz="1600" dirty="0"/>
              <a:t>Least </a:t>
            </a:r>
          </a:p>
          <a:p>
            <a:r>
              <a:rPr lang="en-US" sz="1600" dirty="0"/>
              <a:t>recent</a:t>
            </a:r>
          </a:p>
          <a:p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032055" y="963192"/>
            <a:ext cx="3557904" cy="2660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1155">
              <a:lnSpc>
                <a:spcPts val="1015"/>
              </a:lnSpc>
            </a:pPr>
            <a:r>
              <a:rPr sz="850" b="1" u="sng" spc="-60" dirty="0">
                <a:latin typeface="Times New Roman"/>
                <a:cs typeface="Times New Roman"/>
              </a:rPr>
              <a:t>DISTINCTIVE CONTRIB</a:t>
            </a:r>
            <a:r>
              <a:rPr sz="850" b="1" u="sng" spc="-55" dirty="0">
                <a:latin typeface="Times New Roman"/>
                <a:cs typeface="Times New Roman"/>
              </a:rPr>
              <a:t>UTIONS</a:t>
            </a:r>
            <a:r>
              <a:rPr sz="850" b="1" u="sng" spc="-60" dirty="0">
                <a:latin typeface="Times New Roman"/>
                <a:cs typeface="Times New Roman"/>
              </a:rPr>
              <a:t> AND</a:t>
            </a:r>
            <a:r>
              <a:rPr sz="850" b="1" u="sng" spc="-25" dirty="0">
                <a:latin typeface="Times New Roman"/>
                <a:cs typeface="Times New Roman"/>
              </a:rPr>
              <a:t> </a:t>
            </a:r>
            <a:r>
              <a:rPr sz="850" b="1" u="sng" spc="-65" dirty="0">
                <a:latin typeface="Times New Roman"/>
                <a:cs typeface="Times New Roman"/>
              </a:rPr>
              <a:t>ACHIEVEMENTS</a:t>
            </a:r>
            <a:r>
              <a:rPr sz="850" b="1" u="sng" spc="-40" dirty="0">
                <a:latin typeface="Times New Roman"/>
                <a:cs typeface="Times New Roman"/>
              </a:rPr>
              <a:t> (2004-present)</a:t>
            </a:r>
            <a:endParaRPr sz="850">
              <a:latin typeface="Times New Roman"/>
              <a:cs typeface="Times New Roman"/>
            </a:endParaRPr>
          </a:p>
          <a:p>
            <a:pPr marL="12700">
              <a:lnSpc>
                <a:spcPts val="1015"/>
              </a:lnSpc>
            </a:pPr>
            <a:r>
              <a:rPr sz="850" b="1" spc="-40" dirty="0">
                <a:latin typeface="Times New Roman"/>
                <a:cs typeface="Times New Roman"/>
              </a:rPr>
              <a:t>Selected</a:t>
            </a:r>
            <a:r>
              <a:rPr sz="850" b="1" spc="-20" dirty="0">
                <a:latin typeface="Times New Roman"/>
                <a:cs typeface="Times New Roman"/>
              </a:rPr>
              <a:t> </a:t>
            </a:r>
            <a:r>
              <a:rPr sz="850" b="1" spc="-45" dirty="0">
                <a:latin typeface="Times New Roman"/>
                <a:cs typeface="Times New Roman"/>
              </a:rPr>
              <a:t>Honors</a:t>
            </a:r>
            <a:r>
              <a:rPr sz="850" b="1" spc="-25" dirty="0">
                <a:latin typeface="Times New Roman"/>
                <a:cs typeface="Times New Roman"/>
              </a:rPr>
              <a:t> </a:t>
            </a:r>
            <a:r>
              <a:rPr sz="850" b="1" spc="-50" dirty="0">
                <a:latin typeface="Times New Roman"/>
                <a:cs typeface="Times New Roman"/>
              </a:rPr>
              <a:t>and</a:t>
            </a:r>
            <a:r>
              <a:rPr sz="850" b="1" spc="-20" dirty="0">
                <a:latin typeface="Times New Roman"/>
                <a:cs typeface="Times New Roman"/>
              </a:rPr>
              <a:t> </a:t>
            </a:r>
            <a:r>
              <a:rPr sz="850" b="1" spc="-65" dirty="0">
                <a:latin typeface="Times New Roman"/>
                <a:cs typeface="Times New Roman"/>
              </a:rPr>
              <a:t>A</a:t>
            </a:r>
            <a:r>
              <a:rPr sz="850" b="1" spc="-75" dirty="0">
                <a:latin typeface="Times New Roman"/>
                <a:cs typeface="Times New Roman"/>
              </a:rPr>
              <a:t>w</a:t>
            </a:r>
            <a:r>
              <a:rPr sz="850" b="1" spc="-45" dirty="0">
                <a:latin typeface="Times New Roman"/>
                <a:cs typeface="Times New Roman"/>
              </a:rPr>
              <a:t>ards</a:t>
            </a:r>
            <a:r>
              <a:rPr sz="850" b="1" spc="-20" dirty="0">
                <a:latin typeface="Times New Roman"/>
                <a:cs typeface="Times New Roman"/>
              </a:rPr>
              <a:t> </a:t>
            </a:r>
            <a:r>
              <a:rPr sz="850" b="1" spc="-45" dirty="0">
                <a:latin typeface="Times New Roman"/>
                <a:cs typeface="Times New Roman"/>
              </a:rPr>
              <a:t>Recogn</a:t>
            </a:r>
            <a:r>
              <a:rPr sz="850" b="1" spc="-20" dirty="0">
                <a:latin typeface="Times New Roman"/>
                <a:cs typeface="Times New Roman"/>
              </a:rPr>
              <a:t>i</a:t>
            </a:r>
            <a:r>
              <a:rPr sz="850" b="1" spc="-50" dirty="0">
                <a:latin typeface="Times New Roman"/>
                <a:cs typeface="Times New Roman"/>
              </a:rPr>
              <a:t>z</a:t>
            </a:r>
            <a:r>
              <a:rPr sz="850" b="1" spc="-25" dirty="0">
                <a:latin typeface="Times New Roman"/>
                <a:cs typeface="Times New Roman"/>
              </a:rPr>
              <a:t>i</a:t>
            </a:r>
            <a:r>
              <a:rPr sz="850" b="1" spc="-55" dirty="0">
                <a:latin typeface="Times New Roman"/>
                <a:cs typeface="Times New Roman"/>
              </a:rPr>
              <a:t>n</a:t>
            </a:r>
            <a:r>
              <a:rPr sz="850" b="1" spc="-45" dirty="0">
                <a:latin typeface="Times New Roman"/>
                <a:cs typeface="Times New Roman"/>
              </a:rPr>
              <a:t>g</a:t>
            </a:r>
            <a:r>
              <a:rPr sz="850" b="1" spc="-20" dirty="0">
                <a:latin typeface="Times New Roman"/>
                <a:cs typeface="Times New Roman"/>
              </a:rPr>
              <a:t> </a:t>
            </a:r>
            <a:r>
              <a:rPr sz="850" b="1" spc="-40" dirty="0">
                <a:latin typeface="Times New Roman"/>
                <a:cs typeface="Times New Roman"/>
              </a:rPr>
              <a:t>Excellence</a:t>
            </a:r>
            <a:r>
              <a:rPr sz="850" b="1" spc="-20" dirty="0">
                <a:latin typeface="Times New Roman"/>
                <a:cs typeface="Times New Roman"/>
              </a:rPr>
              <a:t> </a:t>
            </a:r>
            <a:r>
              <a:rPr sz="850" b="1" spc="-40" dirty="0">
                <a:latin typeface="Times New Roman"/>
                <a:cs typeface="Times New Roman"/>
              </a:rPr>
              <a:t>in</a:t>
            </a:r>
            <a:r>
              <a:rPr sz="850" b="1" spc="-25" dirty="0">
                <a:latin typeface="Times New Roman"/>
                <a:cs typeface="Times New Roman"/>
              </a:rPr>
              <a:t> </a:t>
            </a:r>
            <a:r>
              <a:rPr sz="850" b="1" spc="-45" dirty="0">
                <a:latin typeface="Times New Roman"/>
                <a:cs typeface="Times New Roman"/>
              </a:rPr>
              <a:t>Teaching</a:t>
            </a:r>
            <a:r>
              <a:rPr sz="850" b="1" spc="-20" dirty="0">
                <a:latin typeface="Times New Roman"/>
                <a:cs typeface="Times New Roman"/>
              </a:rPr>
              <a:t> </a:t>
            </a:r>
            <a:r>
              <a:rPr sz="850" b="1" spc="-50" dirty="0">
                <a:latin typeface="Times New Roman"/>
                <a:cs typeface="Times New Roman"/>
              </a:rPr>
              <a:t>and</a:t>
            </a:r>
            <a:r>
              <a:rPr sz="850" b="1" spc="-25" dirty="0">
                <a:latin typeface="Times New Roman"/>
                <a:cs typeface="Times New Roman"/>
              </a:rPr>
              <a:t> </a:t>
            </a:r>
            <a:r>
              <a:rPr sz="850" b="1" spc="-45" dirty="0">
                <a:latin typeface="Times New Roman"/>
                <a:cs typeface="Times New Roman"/>
              </a:rPr>
              <a:t>Learning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178713" y="1226059"/>
            <a:ext cx="3686810" cy="5492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58750" indent="-146050">
              <a:lnSpc>
                <a:spcPct val="100000"/>
              </a:lnSpc>
              <a:buFont typeface="Symbol"/>
              <a:buChar char=""/>
              <a:tabLst>
                <a:tab pos="159385" algn="l"/>
              </a:tabLst>
            </a:pPr>
            <a:r>
              <a:rPr sz="850" spc="-60" dirty="0">
                <a:latin typeface="Times New Roman"/>
                <a:cs typeface="Times New Roman"/>
              </a:rPr>
              <a:t>CLAHS</a:t>
            </a:r>
            <a:r>
              <a:rPr sz="850" spc="-25" dirty="0">
                <a:latin typeface="Times New Roman"/>
                <a:cs typeface="Times New Roman"/>
              </a:rPr>
              <a:t> </a:t>
            </a:r>
            <a:r>
              <a:rPr sz="850" spc="-35" dirty="0">
                <a:latin typeface="Times New Roman"/>
                <a:cs typeface="Times New Roman"/>
              </a:rPr>
              <a:t>Carroll</a:t>
            </a:r>
            <a:r>
              <a:rPr sz="850" spc="-20" dirty="0">
                <a:latin typeface="Times New Roman"/>
                <a:cs typeface="Times New Roman"/>
              </a:rPr>
              <a:t> </a:t>
            </a:r>
            <a:r>
              <a:rPr sz="850" spc="-40" dirty="0">
                <a:latin typeface="Times New Roman"/>
                <a:cs typeface="Times New Roman"/>
              </a:rPr>
              <a:t>B.</a:t>
            </a:r>
            <a:r>
              <a:rPr sz="850" spc="-20" dirty="0">
                <a:latin typeface="Times New Roman"/>
                <a:cs typeface="Times New Roman"/>
              </a:rPr>
              <a:t> </a:t>
            </a:r>
            <a:r>
              <a:rPr sz="850" spc="-50" dirty="0">
                <a:latin typeface="Times New Roman"/>
                <a:cs typeface="Times New Roman"/>
              </a:rPr>
              <a:t>Shan</a:t>
            </a:r>
            <a:r>
              <a:rPr sz="850" spc="-45" dirty="0">
                <a:latin typeface="Times New Roman"/>
                <a:cs typeface="Times New Roman"/>
              </a:rPr>
              <a:t>non</a:t>
            </a:r>
            <a:r>
              <a:rPr sz="850" spc="-20" dirty="0">
                <a:latin typeface="Times New Roman"/>
                <a:cs typeface="Times New Roman"/>
              </a:rPr>
              <a:t> </a:t>
            </a:r>
            <a:r>
              <a:rPr sz="850" spc="-40" dirty="0">
                <a:latin typeface="Times New Roman"/>
                <a:cs typeface="Times New Roman"/>
              </a:rPr>
              <a:t>Excellence</a:t>
            </a:r>
            <a:r>
              <a:rPr sz="850" spc="-25" dirty="0">
                <a:latin typeface="Times New Roman"/>
                <a:cs typeface="Times New Roman"/>
              </a:rPr>
              <a:t> </a:t>
            </a:r>
            <a:r>
              <a:rPr sz="850" spc="-35" dirty="0">
                <a:latin typeface="Times New Roman"/>
                <a:cs typeface="Times New Roman"/>
              </a:rPr>
              <a:t>in</a:t>
            </a:r>
            <a:r>
              <a:rPr sz="850" spc="-25" dirty="0">
                <a:latin typeface="Times New Roman"/>
                <a:cs typeface="Times New Roman"/>
              </a:rPr>
              <a:t> </a:t>
            </a:r>
            <a:r>
              <a:rPr sz="850" spc="-45" dirty="0">
                <a:latin typeface="Times New Roman"/>
                <a:cs typeface="Times New Roman"/>
              </a:rPr>
              <a:t>Teac</a:t>
            </a:r>
            <a:r>
              <a:rPr sz="850" spc="-50" dirty="0">
                <a:latin typeface="Times New Roman"/>
                <a:cs typeface="Times New Roman"/>
              </a:rPr>
              <a:t>h</a:t>
            </a:r>
            <a:r>
              <a:rPr sz="850" spc="-40" dirty="0">
                <a:latin typeface="Times New Roman"/>
                <a:cs typeface="Times New Roman"/>
              </a:rPr>
              <a:t>ing</a:t>
            </a:r>
            <a:r>
              <a:rPr sz="850" spc="-25" dirty="0">
                <a:latin typeface="Times New Roman"/>
                <a:cs typeface="Times New Roman"/>
              </a:rPr>
              <a:t> </a:t>
            </a:r>
            <a:r>
              <a:rPr sz="850" spc="-55" dirty="0">
                <a:latin typeface="Times New Roman"/>
                <a:cs typeface="Times New Roman"/>
              </a:rPr>
              <a:t>Award</a:t>
            </a:r>
            <a:r>
              <a:rPr sz="850" spc="-25" dirty="0">
                <a:latin typeface="Times New Roman"/>
                <a:cs typeface="Times New Roman"/>
              </a:rPr>
              <a:t>,</a:t>
            </a:r>
            <a:r>
              <a:rPr sz="850" spc="-20" dirty="0">
                <a:latin typeface="Times New Roman"/>
                <a:cs typeface="Times New Roman"/>
              </a:rPr>
              <a:t> </a:t>
            </a:r>
            <a:r>
              <a:rPr sz="850" spc="-45" dirty="0">
                <a:latin typeface="Times New Roman"/>
                <a:cs typeface="Times New Roman"/>
              </a:rPr>
              <a:t>2014</a:t>
            </a:r>
            <a:endParaRPr sz="850">
              <a:latin typeface="Times New Roman"/>
              <a:cs typeface="Times New Roman"/>
            </a:endParaRPr>
          </a:p>
          <a:p>
            <a:pPr marL="158750" indent="-146050">
              <a:lnSpc>
                <a:spcPct val="100000"/>
              </a:lnSpc>
              <a:spcBef>
                <a:spcPts val="55"/>
              </a:spcBef>
              <a:buFont typeface="Symbol"/>
              <a:buChar char=""/>
              <a:tabLst>
                <a:tab pos="159385" algn="l"/>
              </a:tabLst>
            </a:pPr>
            <a:r>
              <a:rPr sz="850" spc="-70" dirty="0">
                <a:latin typeface="Times New Roman"/>
                <a:cs typeface="Times New Roman"/>
              </a:rPr>
              <a:t>E</a:t>
            </a:r>
            <a:r>
              <a:rPr sz="850" spc="-25" dirty="0">
                <a:latin typeface="Times New Roman"/>
                <a:cs typeface="Times New Roman"/>
              </a:rPr>
              <a:t>.</a:t>
            </a:r>
            <a:r>
              <a:rPr sz="850" spc="-40" dirty="0">
                <a:latin typeface="Times New Roman"/>
                <a:cs typeface="Times New Roman"/>
              </a:rPr>
              <a:t> </a:t>
            </a:r>
            <a:r>
              <a:rPr sz="850" spc="-70" dirty="0">
                <a:latin typeface="Times New Roman"/>
                <a:cs typeface="Times New Roman"/>
              </a:rPr>
              <a:t>Go</a:t>
            </a:r>
            <a:r>
              <a:rPr sz="850" spc="-40" dirty="0">
                <a:latin typeface="Times New Roman"/>
                <a:cs typeface="Times New Roman"/>
              </a:rPr>
              <a:t>r</a:t>
            </a:r>
            <a:r>
              <a:rPr sz="850" spc="-60" dirty="0">
                <a:latin typeface="Times New Roman"/>
                <a:cs typeface="Times New Roman"/>
              </a:rPr>
              <a:t>do</a:t>
            </a:r>
            <a:r>
              <a:rPr sz="850" spc="-45" dirty="0">
                <a:latin typeface="Times New Roman"/>
                <a:cs typeface="Times New Roman"/>
              </a:rPr>
              <a:t>n</a:t>
            </a:r>
            <a:r>
              <a:rPr sz="850" spc="-40" dirty="0">
                <a:latin typeface="Times New Roman"/>
                <a:cs typeface="Times New Roman"/>
              </a:rPr>
              <a:t> </a:t>
            </a:r>
            <a:r>
              <a:rPr sz="850" spc="-55" dirty="0">
                <a:latin typeface="Times New Roman"/>
                <a:cs typeface="Times New Roman"/>
              </a:rPr>
              <a:t>Erick</a:t>
            </a:r>
            <a:r>
              <a:rPr sz="850" spc="-45" dirty="0">
                <a:latin typeface="Times New Roman"/>
                <a:cs typeface="Times New Roman"/>
              </a:rPr>
              <a:t>s</a:t>
            </a:r>
            <a:r>
              <a:rPr sz="850" spc="-60" dirty="0">
                <a:latin typeface="Times New Roman"/>
                <a:cs typeface="Times New Roman"/>
              </a:rPr>
              <a:t>o</a:t>
            </a:r>
            <a:r>
              <a:rPr sz="850" spc="-45" dirty="0">
                <a:latin typeface="Times New Roman"/>
                <a:cs typeface="Times New Roman"/>
              </a:rPr>
              <a:t>n</a:t>
            </a:r>
            <a:r>
              <a:rPr sz="850" spc="-40" dirty="0">
                <a:latin typeface="Times New Roman"/>
                <a:cs typeface="Times New Roman"/>
              </a:rPr>
              <a:t> (</a:t>
            </a:r>
            <a:r>
              <a:rPr sz="850" spc="-70" dirty="0">
                <a:latin typeface="Times New Roman"/>
                <a:cs typeface="Times New Roman"/>
              </a:rPr>
              <a:t>Ou</a:t>
            </a:r>
            <a:r>
              <a:rPr sz="850" spc="-35" dirty="0">
                <a:latin typeface="Times New Roman"/>
                <a:cs typeface="Times New Roman"/>
              </a:rPr>
              <a:t>t</a:t>
            </a:r>
            <a:r>
              <a:rPr sz="850" spc="-50" dirty="0">
                <a:latin typeface="Times New Roman"/>
                <a:cs typeface="Times New Roman"/>
              </a:rPr>
              <a:t>standin</a:t>
            </a:r>
            <a:r>
              <a:rPr sz="850" spc="-45" dirty="0">
                <a:latin typeface="Times New Roman"/>
                <a:cs typeface="Times New Roman"/>
              </a:rPr>
              <a:t>g</a:t>
            </a:r>
            <a:r>
              <a:rPr sz="850" spc="-40" dirty="0">
                <a:latin typeface="Times New Roman"/>
                <a:cs typeface="Times New Roman"/>
              </a:rPr>
              <a:t> </a:t>
            </a:r>
            <a:r>
              <a:rPr sz="850" spc="-80" dirty="0">
                <a:latin typeface="Times New Roman"/>
                <a:cs typeface="Times New Roman"/>
              </a:rPr>
              <a:t>G</a:t>
            </a:r>
            <a:r>
              <a:rPr sz="850" spc="-40" dirty="0">
                <a:latin typeface="Times New Roman"/>
                <a:cs typeface="Times New Roman"/>
              </a:rPr>
              <a:t>r</a:t>
            </a:r>
            <a:r>
              <a:rPr sz="850" spc="-50" dirty="0">
                <a:latin typeface="Times New Roman"/>
                <a:cs typeface="Times New Roman"/>
              </a:rPr>
              <a:t>a</a:t>
            </a:r>
            <a:r>
              <a:rPr sz="850" spc="-60" dirty="0">
                <a:latin typeface="Times New Roman"/>
                <a:cs typeface="Times New Roman"/>
              </a:rPr>
              <a:t>dua</a:t>
            </a:r>
            <a:r>
              <a:rPr sz="850" spc="-35" dirty="0">
                <a:latin typeface="Times New Roman"/>
                <a:cs typeface="Times New Roman"/>
              </a:rPr>
              <a:t>t</a:t>
            </a:r>
            <a:r>
              <a:rPr sz="850" spc="-40" dirty="0">
                <a:latin typeface="Times New Roman"/>
                <a:cs typeface="Times New Roman"/>
              </a:rPr>
              <a:t>e </a:t>
            </a:r>
            <a:r>
              <a:rPr sz="850" spc="-65" dirty="0">
                <a:latin typeface="Times New Roman"/>
                <a:cs typeface="Times New Roman"/>
              </a:rPr>
              <a:t>F</a:t>
            </a:r>
            <a:r>
              <a:rPr sz="850" spc="-60" dirty="0">
                <a:latin typeface="Times New Roman"/>
                <a:cs typeface="Times New Roman"/>
              </a:rPr>
              <a:t>a</a:t>
            </a:r>
            <a:r>
              <a:rPr sz="850" spc="-50" dirty="0">
                <a:latin typeface="Times New Roman"/>
                <a:cs typeface="Times New Roman"/>
              </a:rPr>
              <a:t>c</a:t>
            </a:r>
            <a:r>
              <a:rPr sz="850" spc="-60" dirty="0">
                <a:latin typeface="Times New Roman"/>
                <a:cs typeface="Times New Roman"/>
              </a:rPr>
              <a:t>u</a:t>
            </a:r>
            <a:r>
              <a:rPr sz="850" spc="-40" dirty="0">
                <a:latin typeface="Times New Roman"/>
                <a:cs typeface="Times New Roman"/>
              </a:rPr>
              <a:t>l</a:t>
            </a:r>
            <a:r>
              <a:rPr sz="850" spc="-35" dirty="0">
                <a:latin typeface="Times New Roman"/>
                <a:cs typeface="Times New Roman"/>
              </a:rPr>
              <a:t>t</a:t>
            </a:r>
            <a:r>
              <a:rPr sz="850" spc="-60" dirty="0">
                <a:latin typeface="Times New Roman"/>
                <a:cs typeface="Times New Roman"/>
              </a:rPr>
              <a:t>y</a:t>
            </a:r>
            <a:r>
              <a:rPr sz="850" spc="-30" dirty="0">
                <a:latin typeface="Times New Roman"/>
                <a:cs typeface="Times New Roman"/>
              </a:rPr>
              <a:t>)</a:t>
            </a:r>
            <a:r>
              <a:rPr sz="850" spc="-40" dirty="0">
                <a:latin typeface="Times New Roman"/>
                <a:cs typeface="Times New Roman"/>
              </a:rPr>
              <a:t> </a:t>
            </a:r>
            <a:r>
              <a:rPr sz="850" spc="-80" dirty="0">
                <a:latin typeface="Times New Roman"/>
                <a:cs typeface="Times New Roman"/>
              </a:rPr>
              <a:t>Aw</a:t>
            </a:r>
            <a:r>
              <a:rPr sz="850" spc="-55" dirty="0">
                <a:latin typeface="Times New Roman"/>
                <a:cs typeface="Times New Roman"/>
              </a:rPr>
              <a:t>a</a:t>
            </a:r>
            <a:r>
              <a:rPr sz="850" spc="-40" dirty="0">
                <a:latin typeface="Times New Roman"/>
                <a:cs typeface="Times New Roman"/>
              </a:rPr>
              <a:t>r</a:t>
            </a:r>
            <a:r>
              <a:rPr sz="850" spc="-60" dirty="0">
                <a:latin typeface="Times New Roman"/>
                <a:cs typeface="Times New Roman"/>
              </a:rPr>
              <a:t>d</a:t>
            </a:r>
            <a:r>
              <a:rPr sz="850" spc="-25" dirty="0">
                <a:latin typeface="Times New Roman"/>
                <a:cs typeface="Times New Roman"/>
              </a:rPr>
              <a:t>,</a:t>
            </a:r>
            <a:r>
              <a:rPr sz="850" spc="-40" dirty="0">
                <a:latin typeface="Times New Roman"/>
                <a:cs typeface="Times New Roman"/>
              </a:rPr>
              <a:t> </a:t>
            </a:r>
            <a:r>
              <a:rPr sz="850" spc="-80" dirty="0">
                <a:latin typeface="Times New Roman"/>
                <a:cs typeface="Times New Roman"/>
              </a:rPr>
              <a:t>D</a:t>
            </a:r>
            <a:r>
              <a:rPr sz="850" spc="-55" dirty="0">
                <a:latin typeface="Times New Roman"/>
                <a:cs typeface="Times New Roman"/>
              </a:rPr>
              <a:t>e</a:t>
            </a:r>
            <a:r>
              <a:rPr sz="850" spc="-60" dirty="0">
                <a:latin typeface="Times New Roman"/>
                <a:cs typeface="Times New Roman"/>
              </a:rPr>
              <a:t>p</a:t>
            </a:r>
            <a:r>
              <a:rPr sz="850" spc="-55" dirty="0">
                <a:latin typeface="Times New Roman"/>
                <a:cs typeface="Times New Roman"/>
              </a:rPr>
              <a:t>a</a:t>
            </a:r>
            <a:r>
              <a:rPr sz="850" spc="-45" dirty="0">
                <a:latin typeface="Times New Roman"/>
                <a:cs typeface="Times New Roman"/>
              </a:rPr>
              <a:t>r</a:t>
            </a:r>
            <a:r>
              <a:rPr sz="850" spc="-35" dirty="0">
                <a:latin typeface="Times New Roman"/>
                <a:cs typeface="Times New Roman"/>
              </a:rPr>
              <a:t>t</a:t>
            </a:r>
            <a:r>
              <a:rPr sz="850" spc="-85" dirty="0">
                <a:latin typeface="Times New Roman"/>
                <a:cs typeface="Times New Roman"/>
              </a:rPr>
              <a:t>m</a:t>
            </a:r>
            <a:r>
              <a:rPr sz="850" spc="-50" dirty="0">
                <a:latin typeface="Times New Roman"/>
                <a:cs typeface="Times New Roman"/>
              </a:rPr>
              <a:t>e</a:t>
            </a:r>
            <a:r>
              <a:rPr sz="850" spc="-60" dirty="0">
                <a:latin typeface="Times New Roman"/>
                <a:cs typeface="Times New Roman"/>
              </a:rPr>
              <a:t>n</a:t>
            </a:r>
            <a:r>
              <a:rPr sz="850" spc="-25" dirty="0">
                <a:latin typeface="Times New Roman"/>
                <a:cs typeface="Times New Roman"/>
              </a:rPr>
              <a:t>t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60" dirty="0">
                <a:latin typeface="Times New Roman"/>
                <a:cs typeface="Times New Roman"/>
              </a:rPr>
              <a:t>o</a:t>
            </a:r>
            <a:r>
              <a:rPr sz="850" spc="-30" dirty="0">
                <a:latin typeface="Times New Roman"/>
                <a:cs typeface="Times New Roman"/>
              </a:rPr>
              <a:t>f</a:t>
            </a:r>
            <a:r>
              <a:rPr sz="850" spc="-40" dirty="0">
                <a:latin typeface="Times New Roman"/>
                <a:cs typeface="Times New Roman"/>
              </a:rPr>
              <a:t> </a:t>
            </a:r>
            <a:r>
              <a:rPr sz="850" spc="-65" dirty="0">
                <a:latin typeface="Times New Roman"/>
                <a:cs typeface="Times New Roman"/>
              </a:rPr>
              <a:t>S</a:t>
            </a:r>
            <a:r>
              <a:rPr sz="850" spc="-60" dirty="0">
                <a:latin typeface="Times New Roman"/>
                <a:cs typeface="Times New Roman"/>
              </a:rPr>
              <a:t>o</a:t>
            </a:r>
            <a:r>
              <a:rPr sz="850" spc="-55" dirty="0">
                <a:latin typeface="Times New Roman"/>
                <a:cs typeface="Times New Roman"/>
              </a:rPr>
              <a:t>c</a:t>
            </a:r>
            <a:r>
              <a:rPr sz="850" spc="-35" dirty="0">
                <a:latin typeface="Times New Roman"/>
                <a:cs typeface="Times New Roman"/>
              </a:rPr>
              <a:t>i</a:t>
            </a:r>
            <a:r>
              <a:rPr sz="850" spc="-60" dirty="0">
                <a:latin typeface="Times New Roman"/>
                <a:cs typeface="Times New Roman"/>
              </a:rPr>
              <a:t>o</a:t>
            </a:r>
            <a:r>
              <a:rPr sz="850" spc="-40" dirty="0">
                <a:latin typeface="Times New Roman"/>
                <a:cs typeface="Times New Roman"/>
              </a:rPr>
              <a:t>l</a:t>
            </a:r>
            <a:r>
              <a:rPr sz="850" spc="-60" dirty="0">
                <a:latin typeface="Times New Roman"/>
                <a:cs typeface="Times New Roman"/>
              </a:rPr>
              <a:t>ogy</a:t>
            </a:r>
            <a:r>
              <a:rPr sz="850" spc="-25" dirty="0">
                <a:latin typeface="Times New Roman"/>
                <a:cs typeface="Times New Roman"/>
              </a:rPr>
              <a:t>,</a:t>
            </a:r>
            <a:r>
              <a:rPr sz="850" spc="-40" dirty="0">
                <a:latin typeface="Times New Roman"/>
                <a:cs typeface="Times New Roman"/>
              </a:rPr>
              <a:t> </a:t>
            </a:r>
            <a:r>
              <a:rPr sz="850" spc="-60" dirty="0">
                <a:latin typeface="Times New Roman"/>
                <a:cs typeface="Times New Roman"/>
              </a:rPr>
              <a:t>201</a:t>
            </a:r>
            <a:r>
              <a:rPr sz="850" spc="-45" dirty="0">
                <a:latin typeface="Times New Roman"/>
                <a:cs typeface="Times New Roman"/>
              </a:rPr>
              <a:t>2</a:t>
            </a:r>
            <a:endParaRPr sz="850">
              <a:latin typeface="Times New Roman"/>
              <a:cs typeface="Times New Roman"/>
            </a:endParaRPr>
          </a:p>
          <a:p>
            <a:pPr marL="158750" indent="-146050">
              <a:lnSpc>
                <a:spcPct val="100000"/>
              </a:lnSpc>
              <a:spcBef>
                <a:spcPts val="60"/>
              </a:spcBef>
              <a:buFont typeface="Symbol"/>
              <a:buChar char=""/>
              <a:tabLst>
                <a:tab pos="159385" algn="l"/>
              </a:tabLst>
            </a:pPr>
            <a:r>
              <a:rPr sz="850" spc="-65" dirty="0">
                <a:latin typeface="Times New Roman"/>
                <a:cs typeface="Times New Roman"/>
              </a:rPr>
              <a:t>Unde</a:t>
            </a:r>
            <a:r>
              <a:rPr sz="850" spc="-40" dirty="0">
                <a:latin typeface="Times New Roman"/>
                <a:cs typeface="Times New Roman"/>
              </a:rPr>
              <a:t>r</a:t>
            </a:r>
            <a:r>
              <a:rPr sz="850" spc="-55" dirty="0">
                <a:latin typeface="Times New Roman"/>
                <a:cs typeface="Times New Roman"/>
              </a:rPr>
              <a:t>gr</a:t>
            </a:r>
            <a:r>
              <a:rPr sz="850" spc="-50" dirty="0">
                <a:latin typeface="Times New Roman"/>
                <a:cs typeface="Times New Roman"/>
              </a:rPr>
              <a:t>a</a:t>
            </a:r>
            <a:r>
              <a:rPr sz="850" spc="-60" dirty="0">
                <a:latin typeface="Times New Roman"/>
                <a:cs typeface="Times New Roman"/>
              </a:rPr>
              <a:t>du</a:t>
            </a:r>
            <a:r>
              <a:rPr sz="850" spc="-50" dirty="0">
                <a:latin typeface="Times New Roman"/>
                <a:cs typeface="Times New Roman"/>
              </a:rPr>
              <a:t>a</a:t>
            </a:r>
            <a:r>
              <a:rPr sz="850" spc="-40" dirty="0">
                <a:latin typeface="Times New Roman"/>
                <a:cs typeface="Times New Roman"/>
              </a:rPr>
              <a:t>te </a:t>
            </a:r>
            <a:r>
              <a:rPr sz="850" spc="-60" dirty="0">
                <a:latin typeface="Times New Roman"/>
                <a:cs typeface="Times New Roman"/>
              </a:rPr>
              <a:t>Tea</a:t>
            </a:r>
            <a:r>
              <a:rPr sz="850" spc="-50" dirty="0">
                <a:latin typeface="Times New Roman"/>
                <a:cs typeface="Times New Roman"/>
              </a:rPr>
              <a:t>c</a:t>
            </a:r>
            <a:r>
              <a:rPr sz="850" spc="-55" dirty="0">
                <a:latin typeface="Times New Roman"/>
                <a:cs typeface="Times New Roman"/>
              </a:rPr>
              <a:t>hin</a:t>
            </a:r>
            <a:r>
              <a:rPr sz="850" spc="-45" dirty="0">
                <a:latin typeface="Times New Roman"/>
                <a:cs typeface="Times New Roman"/>
              </a:rPr>
              <a:t>g</a:t>
            </a:r>
            <a:r>
              <a:rPr sz="850" spc="-40" dirty="0">
                <a:latin typeface="Times New Roman"/>
                <a:cs typeface="Times New Roman"/>
              </a:rPr>
              <a:t> </a:t>
            </a:r>
            <a:r>
              <a:rPr sz="850" spc="-65" dirty="0">
                <a:latin typeface="Times New Roman"/>
                <a:cs typeface="Times New Roman"/>
              </a:rPr>
              <a:t>Ex</a:t>
            </a:r>
            <a:r>
              <a:rPr sz="850" spc="-50" dirty="0">
                <a:latin typeface="Times New Roman"/>
                <a:cs typeface="Times New Roman"/>
              </a:rPr>
              <a:t>c</a:t>
            </a:r>
            <a:r>
              <a:rPr sz="850" spc="-45" dirty="0">
                <a:latin typeface="Times New Roman"/>
                <a:cs typeface="Times New Roman"/>
              </a:rPr>
              <a:t>ell</a:t>
            </a:r>
            <a:r>
              <a:rPr sz="850" spc="-50" dirty="0">
                <a:latin typeface="Times New Roman"/>
                <a:cs typeface="Times New Roman"/>
              </a:rPr>
              <a:t>e</a:t>
            </a:r>
            <a:r>
              <a:rPr sz="850" spc="-60" dirty="0">
                <a:latin typeface="Times New Roman"/>
                <a:cs typeface="Times New Roman"/>
              </a:rPr>
              <a:t>nc</a:t>
            </a:r>
            <a:r>
              <a:rPr sz="850" spc="-40" dirty="0">
                <a:latin typeface="Times New Roman"/>
                <a:cs typeface="Times New Roman"/>
              </a:rPr>
              <a:t>e </a:t>
            </a:r>
            <a:r>
              <a:rPr sz="850" spc="-70" dirty="0">
                <a:latin typeface="Times New Roman"/>
                <a:cs typeface="Times New Roman"/>
              </a:rPr>
              <a:t>Awa</a:t>
            </a:r>
            <a:r>
              <a:rPr sz="850" spc="-40" dirty="0">
                <a:latin typeface="Times New Roman"/>
                <a:cs typeface="Times New Roman"/>
              </a:rPr>
              <a:t>r</a:t>
            </a:r>
            <a:r>
              <a:rPr sz="850" spc="-60" dirty="0">
                <a:latin typeface="Times New Roman"/>
                <a:cs typeface="Times New Roman"/>
              </a:rPr>
              <a:t>d</a:t>
            </a:r>
            <a:r>
              <a:rPr sz="850" spc="-25" dirty="0">
                <a:latin typeface="Times New Roman"/>
                <a:cs typeface="Times New Roman"/>
              </a:rPr>
              <a:t>,</a:t>
            </a:r>
            <a:r>
              <a:rPr sz="850" spc="-45" dirty="0">
                <a:latin typeface="Times New Roman"/>
                <a:cs typeface="Times New Roman"/>
              </a:rPr>
              <a:t> </a:t>
            </a:r>
            <a:r>
              <a:rPr sz="850" spc="-60" dirty="0">
                <a:latin typeface="Times New Roman"/>
                <a:cs typeface="Times New Roman"/>
              </a:rPr>
              <a:t>Depar</a:t>
            </a:r>
            <a:r>
              <a:rPr sz="850" spc="-55" dirty="0">
                <a:latin typeface="Times New Roman"/>
                <a:cs typeface="Times New Roman"/>
              </a:rPr>
              <a:t>tmen</a:t>
            </a:r>
            <a:r>
              <a:rPr sz="850" spc="-25" dirty="0">
                <a:latin typeface="Times New Roman"/>
                <a:cs typeface="Times New Roman"/>
              </a:rPr>
              <a:t>t</a:t>
            </a:r>
            <a:r>
              <a:rPr sz="850" spc="-40" dirty="0">
                <a:latin typeface="Times New Roman"/>
                <a:cs typeface="Times New Roman"/>
              </a:rPr>
              <a:t> </a:t>
            </a:r>
            <a:r>
              <a:rPr sz="850" spc="-55" dirty="0">
                <a:latin typeface="Times New Roman"/>
                <a:cs typeface="Times New Roman"/>
              </a:rPr>
              <a:t>o</a:t>
            </a:r>
            <a:r>
              <a:rPr sz="850" spc="-30" dirty="0">
                <a:latin typeface="Times New Roman"/>
                <a:cs typeface="Times New Roman"/>
              </a:rPr>
              <a:t>f</a:t>
            </a:r>
            <a:r>
              <a:rPr sz="850" spc="-40" dirty="0">
                <a:latin typeface="Times New Roman"/>
                <a:cs typeface="Times New Roman"/>
              </a:rPr>
              <a:t> </a:t>
            </a:r>
            <a:r>
              <a:rPr sz="850" spc="-55" dirty="0">
                <a:latin typeface="Times New Roman"/>
                <a:cs typeface="Times New Roman"/>
              </a:rPr>
              <a:t>Socio</a:t>
            </a:r>
            <a:r>
              <a:rPr sz="850" spc="-50" dirty="0">
                <a:latin typeface="Times New Roman"/>
                <a:cs typeface="Times New Roman"/>
              </a:rPr>
              <a:t>logy</a:t>
            </a:r>
            <a:r>
              <a:rPr sz="850" spc="-25" dirty="0">
                <a:latin typeface="Times New Roman"/>
                <a:cs typeface="Times New Roman"/>
              </a:rPr>
              <a:t>,</a:t>
            </a:r>
            <a:r>
              <a:rPr sz="850" spc="-40" dirty="0">
                <a:latin typeface="Times New Roman"/>
                <a:cs typeface="Times New Roman"/>
              </a:rPr>
              <a:t> </a:t>
            </a:r>
            <a:r>
              <a:rPr sz="850" spc="-55" dirty="0">
                <a:latin typeface="Times New Roman"/>
                <a:cs typeface="Times New Roman"/>
              </a:rPr>
              <a:t>2007</a:t>
            </a:r>
            <a:r>
              <a:rPr sz="850" spc="-25" dirty="0">
                <a:latin typeface="Times New Roman"/>
                <a:cs typeface="Times New Roman"/>
              </a:rPr>
              <a:t>,</a:t>
            </a:r>
            <a:r>
              <a:rPr sz="850" spc="-40" dirty="0">
                <a:latin typeface="Times New Roman"/>
                <a:cs typeface="Times New Roman"/>
              </a:rPr>
              <a:t> </a:t>
            </a:r>
            <a:r>
              <a:rPr sz="850" spc="-55" dirty="0">
                <a:latin typeface="Times New Roman"/>
                <a:cs typeface="Times New Roman"/>
              </a:rPr>
              <a:t>2011</a:t>
            </a:r>
            <a:endParaRPr sz="850">
              <a:latin typeface="Times New Roman"/>
              <a:cs typeface="Times New Roman"/>
            </a:endParaRPr>
          </a:p>
          <a:p>
            <a:pPr marL="158750" indent="-146050">
              <a:lnSpc>
                <a:spcPct val="100000"/>
              </a:lnSpc>
              <a:spcBef>
                <a:spcPts val="55"/>
              </a:spcBef>
              <a:buFont typeface="Symbol"/>
              <a:buChar char=""/>
              <a:tabLst>
                <a:tab pos="159385" algn="l"/>
              </a:tabLst>
            </a:pPr>
            <a:r>
              <a:rPr sz="850" spc="-65" dirty="0">
                <a:latin typeface="Times New Roman"/>
                <a:cs typeface="Times New Roman"/>
              </a:rPr>
              <a:t>Edwa</a:t>
            </a:r>
            <a:r>
              <a:rPr sz="850" spc="-40" dirty="0">
                <a:latin typeface="Times New Roman"/>
                <a:cs typeface="Times New Roman"/>
              </a:rPr>
              <a:t>r</a:t>
            </a:r>
            <a:r>
              <a:rPr sz="850" spc="-45" dirty="0">
                <a:latin typeface="Times New Roman"/>
                <a:cs typeface="Times New Roman"/>
              </a:rPr>
              <a:t>d</a:t>
            </a:r>
            <a:r>
              <a:rPr sz="850" spc="-40" dirty="0">
                <a:latin typeface="Times New Roman"/>
                <a:cs typeface="Times New Roman"/>
              </a:rPr>
              <a:t> </a:t>
            </a:r>
            <a:r>
              <a:rPr sz="850" spc="-65" dirty="0">
                <a:latin typeface="Times New Roman"/>
                <a:cs typeface="Times New Roman"/>
              </a:rPr>
              <a:t>S</a:t>
            </a:r>
            <a:r>
              <a:rPr sz="850" spc="-25" dirty="0">
                <a:latin typeface="Times New Roman"/>
                <a:cs typeface="Times New Roman"/>
              </a:rPr>
              <a:t>.</a:t>
            </a:r>
            <a:r>
              <a:rPr sz="850" spc="-40" dirty="0">
                <a:latin typeface="Times New Roman"/>
                <a:cs typeface="Times New Roman"/>
              </a:rPr>
              <a:t> </a:t>
            </a:r>
            <a:r>
              <a:rPr sz="850" spc="-60" dirty="0">
                <a:latin typeface="Times New Roman"/>
                <a:cs typeface="Times New Roman"/>
              </a:rPr>
              <a:t>Digg</a:t>
            </a:r>
            <a:r>
              <a:rPr sz="850" spc="-35" dirty="0">
                <a:latin typeface="Times New Roman"/>
                <a:cs typeface="Times New Roman"/>
              </a:rPr>
              <a:t>s </a:t>
            </a:r>
            <a:r>
              <a:rPr sz="850" spc="-60" dirty="0">
                <a:latin typeface="Times New Roman"/>
                <a:cs typeface="Times New Roman"/>
              </a:rPr>
              <a:t>Tea</a:t>
            </a:r>
            <a:r>
              <a:rPr sz="850" spc="-50" dirty="0">
                <a:latin typeface="Times New Roman"/>
                <a:cs typeface="Times New Roman"/>
              </a:rPr>
              <a:t>c</a:t>
            </a:r>
            <a:r>
              <a:rPr sz="850" spc="-60" dirty="0">
                <a:latin typeface="Times New Roman"/>
                <a:cs typeface="Times New Roman"/>
              </a:rPr>
              <a:t>h</a:t>
            </a:r>
            <a:r>
              <a:rPr sz="850" spc="-45" dirty="0">
                <a:latin typeface="Times New Roman"/>
                <a:cs typeface="Times New Roman"/>
              </a:rPr>
              <a:t>i</a:t>
            </a:r>
            <a:r>
              <a:rPr sz="850" spc="-55" dirty="0">
                <a:latin typeface="Times New Roman"/>
                <a:cs typeface="Times New Roman"/>
              </a:rPr>
              <a:t>n</a:t>
            </a:r>
            <a:r>
              <a:rPr sz="850" spc="-45" dirty="0">
                <a:latin typeface="Times New Roman"/>
                <a:cs typeface="Times New Roman"/>
              </a:rPr>
              <a:t>g</a:t>
            </a:r>
            <a:r>
              <a:rPr sz="850" spc="-40" dirty="0">
                <a:latin typeface="Times New Roman"/>
                <a:cs typeface="Times New Roman"/>
              </a:rPr>
              <a:t> </a:t>
            </a:r>
            <a:r>
              <a:rPr sz="850" spc="-65" dirty="0">
                <a:latin typeface="Times New Roman"/>
                <a:cs typeface="Times New Roman"/>
              </a:rPr>
              <a:t>S</a:t>
            </a:r>
            <a:r>
              <a:rPr sz="850" spc="-55" dirty="0">
                <a:latin typeface="Times New Roman"/>
                <a:cs typeface="Times New Roman"/>
              </a:rPr>
              <a:t>c</a:t>
            </a:r>
            <a:r>
              <a:rPr sz="850" spc="-50" dirty="0">
                <a:latin typeface="Times New Roman"/>
                <a:cs typeface="Times New Roman"/>
              </a:rPr>
              <a:t>hola</a:t>
            </a:r>
            <a:r>
              <a:rPr sz="850" spc="-30" dirty="0">
                <a:latin typeface="Times New Roman"/>
                <a:cs typeface="Times New Roman"/>
              </a:rPr>
              <a:t>r</a:t>
            </a:r>
            <a:r>
              <a:rPr sz="850" spc="-40" dirty="0">
                <a:latin typeface="Times New Roman"/>
                <a:cs typeface="Times New Roman"/>
              </a:rPr>
              <a:t> </a:t>
            </a:r>
            <a:r>
              <a:rPr sz="850" spc="-75" dirty="0">
                <a:latin typeface="Times New Roman"/>
                <a:cs typeface="Times New Roman"/>
              </a:rPr>
              <a:t>A</a:t>
            </a:r>
            <a:r>
              <a:rPr sz="850" spc="-80" dirty="0">
                <a:latin typeface="Times New Roman"/>
                <a:cs typeface="Times New Roman"/>
              </a:rPr>
              <a:t>w</a:t>
            </a:r>
            <a:r>
              <a:rPr sz="850" spc="-50" dirty="0">
                <a:latin typeface="Times New Roman"/>
                <a:cs typeface="Times New Roman"/>
              </a:rPr>
              <a:t>ard</a:t>
            </a:r>
            <a:r>
              <a:rPr sz="850" spc="-25" dirty="0">
                <a:latin typeface="Times New Roman"/>
                <a:cs typeface="Times New Roman"/>
              </a:rPr>
              <a:t>,</a:t>
            </a:r>
            <a:r>
              <a:rPr sz="850" spc="-40" dirty="0">
                <a:latin typeface="Times New Roman"/>
                <a:cs typeface="Times New Roman"/>
              </a:rPr>
              <a:t> </a:t>
            </a:r>
            <a:r>
              <a:rPr sz="850" spc="-55" dirty="0">
                <a:latin typeface="Times New Roman"/>
                <a:cs typeface="Times New Roman"/>
              </a:rPr>
              <a:t>2011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32055" y="1823180"/>
            <a:ext cx="2519045" cy="1377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50" b="1" spc="-45" dirty="0">
                <a:latin typeface="Times New Roman"/>
                <a:cs typeface="Times New Roman"/>
              </a:rPr>
              <a:t>Selecte</a:t>
            </a:r>
            <a:r>
              <a:rPr sz="850" b="1" spc="-50" dirty="0">
                <a:latin typeface="Times New Roman"/>
                <a:cs typeface="Times New Roman"/>
              </a:rPr>
              <a:t>d</a:t>
            </a:r>
            <a:r>
              <a:rPr sz="850" b="1" spc="-20" dirty="0">
                <a:latin typeface="Times New Roman"/>
                <a:cs typeface="Times New Roman"/>
              </a:rPr>
              <a:t> </a:t>
            </a:r>
            <a:r>
              <a:rPr sz="850" b="1" spc="-50" dirty="0">
                <a:latin typeface="Times New Roman"/>
                <a:cs typeface="Times New Roman"/>
              </a:rPr>
              <a:t>Involvemen</a:t>
            </a:r>
            <a:r>
              <a:rPr sz="850" b="1" spc="-30" dirty="0">
                <a:latin typeface="Times New Roman"/>
                <a:cs typeface="Times New Roman"/>
              </a:rPr>
              <a:t>t</a:t>
            </a:r>
            <a:r>
              <a:rPr sz="850" b="1" spc="-20" dirty="0">
                <a:latin typeface="Times New Roman"/>
                <a:cs typeface="Times New Roman"/>
              </a:rPr>
              <a:t> </a:t>
            </a:r>
            <a:r>
              <a:rPr sz="850" b="1" spc="-75" dirty="0">
                <a:latin typeface="Times New Roman"/>
                <a:cs typeface="Times New Roman"/>
              </a:rPr>
              <a:t>w</a:t>
            </a:r>
            <a:r>
              <a:rPr sz="850" b="1" spc="-35" dirty="0">
                <a:latin typeface="Times New Roman"/>
                <a:cs typeface="Times New Roman"/>
              </a:rPr>
              <a:t>ith</a:t>
            </a:r>
            <a:r>
              <a:rPr sz="850" b="1" spc="-25" dirty="0">
                <a:latin typeface="Times New Roman"/>
                <a:cs typeface="Times New Roman"/>
              </a:rPr>
              <a:t> </a:t>
            </a:r>
            <a:r>
              <a:rPr sz="850" b="1" spc="-45" dirty="0">
                <a:latin typeface="Times New Roman"/>
                <a:cs typeface="Times New Roman"/>
              </a:rPr>
              <a:t>Stud</a:t>
            </a:r>
            <a:r>
              <a:rPr sz="850" b="1" spc="-35" dirty="0">
                <a:latin typeface="Times New Roman"/>
                <a:cs typeface="Times New Roman"/>
              </a:rPr>
              <a:t>e</a:t>
            </a:r>
            <a:r>
              <a:rPr sz="850" b="1" spc="-55" dirty="0">
                <a:latin typeface="Times New Roman"/>
                <a:cs typeface="Times New Roman"/>
              </a:rPr>
              <a:t>n</a:t>
            </a:r>
            <a:r>
              <a:rPr sz="850" b="1" spc="-30" dirty="0">
                <a:latin typeface="Times New Roman"/>
                <a:cs typeface="Times New Roman"/>
              </a:rPr>
              <a:t>t</a:t>
            </a:r>
            <a:r>
              <a:rPr sz="850" b="1" spc="-20" dirty="0">
                <a:latin typeface="Times New Roman"/>
                <a:cs typeface="Times New Roman"/>
              </a:rPr>
              <a:t> </a:t>
            </a:r>
            <a:r>
              <a:rPr sz="850" b="1" spc="-45" dirty="0">
                <a:latin typeface="Times New Roman"/>
                <a:cs typeface="Times New Roman"/>
              </a:rPr>
              <a:t>Education</a:t>
            </a:r>
            <a:r>
              <a:rPr sz="850" b="1" spc="-25" dirty="0">
                <a:latin typeface="Times New Roman"/>
                <a:cs typeface="Times New Roman"/>
              </a:rPr>
              <a:t> </a:t>
            </a:r>
            <a:r>
              <a:rPr sz="850" b="1" spc="-50" dirty="0">
                <a:latin typeface="Times New Roman"/>
                <a:cs typeface="Times New Roman"/>
              </a:rPr>
              <a:t>and</a:t>
            </a:r>
            <a:r>
              <a:rPr sz="850" b="1" spc="-25" dirty="0">
                <a:latin typeface="Times New Roman"/>
                <a:cs typeface="Times New Roman"/>
              </a:rPr>
              <a:t> </a:t>
            </a:r>
            <a:r>
              <a:rPr sz="850" b="1" spc="-50" dirty="0">
                <a:latin typeface="Times New Roman"/>
                <a:cs typeface="Times New Roman"/>
              </a:rPr>
              <a:t>Research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178713" y="1957357"/>
            <a:ext cx="3613785" cy="4127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58750" indent="-146050">
              <a:lnSpc>
                <a:spcPct val="100000"/>
              </a:lnSpc>
              <a:buFont typeface="Symbol"/>
              <a:buChar char=""/>
              <a:tabLst>
                <a:tab pos="159385" algn="l"/>
              </a:tabLst>
            </a:pPr>
            <a:r>
              <a:rPr sz="850" spc="-45" dirty="0">
                <a:latin typeface="Times New Roman"/>
                <a:cs typeface="Times New Roman"/>
              </a:rPr>
              <a:t>Faculty</a:t>
            </a:r>
            <a:r>
              <a:rPr sz="850" spc="-20" dirty="0">
                <a:latin typeface="Times New Roman"/>
                <a:cs typeface="Times New Roman"/>
              </a:rPr>
              <a:t> </a:t>
            </a:r>
            <a:r>
              <a:rPr sz="850" spc="-35" dirty="0">
                <a:latin typeface="Times New Roman"/>
                <a:cs typeface="Times New Roman"/>
              </a:rPr>
              <a:t>Editorial</a:t>
            </a:r>
            <a:r>
              <a:rPr sz="850" spc="-25" dirty="0">
                <a:latin typeface="Times New Roman"/>
                <a:cs typeface="Times New Roman"/>
              </a:rPr>
              <a:t> </a:t>
            </a:r>
            <a:r>
              <a:rPr sz="850" spc="-45" dirty="0">
                <a:latin typeface="Times New Roman"/>
                <a:cs typeface="Times New Roman"/>
              </a:rPr>
              <a:t>Advisory</a:t>
            </a:r>
            <a:r>
              <a:rPr sz="850" spc="-20" dirty="0">
                <a:latin typeface="Times New Roman"/>
                <a:cs typeface="Times New Roman"/>
              </a:rPr>
              <a:t> </a:t>
            </a:r>
            <a:r>
              <a:rPr sz="850" spc="-40" dirty="0">
                <a:latin typeface="Times New Roman"/>
                <a:cs typeface="Times New Roman"/>
              </a:rPr>
              <a:t>Board,</a:t>
            </a:r>
            <a:r>
              <a:rPr sz="850" spc="-25" dirty="0">
                <a:latin typeface="Times New Roman"/>
                <a:cs typeface="Times New Roman"/>
              </a:rPr>
              <a:t> </a:t>
            </a:r>
            <a:r>
              <a:rPr sz="850" i="1" spc="-40" dirty="0">
                <a:latin typeface="Times New Roman"/>
                <a:cs typeface="Times New Roman"/>
              </a:rPr>
              <a:t>Philolo</a:t>
            </a:r>
            <a:r>
              <a:rPr sz="850" i="1" spc="-50" dirty="0">
                <a:latin typeface="Times New Roman"/>
                <a:cs typeface="Times New Roman"/>
              </a:rPr>
              <a:t>g</a:t>
            </a:r>
            <a:r>
              <a:rPr sz="850" i="1" spc="-25" dirty="0">
                <a:latin typeface="Times New Roman"/>
                <a:cs typeface="Times New Roman"/>
              </a:rPr>
              <a:t>i</a:t>
            </a:r>
            <a:r>
              <a:rPr sz="850" i="1" spc="-50" dirty="0">
                <a:latin typeface="Times New Roman"/>
                <a:cs typeface="Times New Roman"/>
              </a:rPr>
              <a:t>a</a:t>
            </a:r>
            <a:r>
              <a:rPr sz="850" spc="-25" dirty="0">
                <a:latin typeface="Times New Roman"/>
                <a:cs typeface="Times New Roman"/>
              </a:rPr>
              <a:t>,</a:t>
            </a:r>
            <a:r>
              <a:rPr sz="850" spc="-20" dirty="0">
                <a:latin typeface="Times New Roman"/>
                <a:cs typeface="Times New Roman"/>
              </a:rPr>
              <a:t> </a:t>
            </a:r>
            <a:r>
              <a:rPr sz="850" spc="-40" dirty="0">
                <a:latin typeface="Times New Roman"/>
                <a:cs typeface="Times New Roman"/>
              </a:rPr>
              <a:t>2008-2010,</a:t>
            </a:r>
            <a:r>
              <a:rPr sz="850" spc="-20" dirty="0">
                <a:latin typeface="Times New Roman"/>
                <a:cs typeface="Times New Roman"/>
              </a:rPr>
              <a:t> </a:t>
            </a:r>
            <a:r>
              <a:rPr sz="850" spc="-40" dirty="0">
                <a:latin typeface="Times New Roman"/>
                <a:cs typeface="Times New Roman"/>
              </a:rPr>
              <a:t>2011-</a:t>
            </a:r>
            <a:endParaRPr sz="850">
              <a:latin typeface="Times New Roman"/>
              <a:cs typeface="Times New Roman"/>
            </a:endParaRPr>
          </a:p>
          <a:p>
            <a:pPr marL="158750" indent="-146050">
              <a:lnSpc>
                <a:spcPct val="100000"/>
              </a:lnSpc>
              <a:spcBef>
                <a:spcPts val="60"/>
              </a:spcBef>
              <a:buFont typeface="Symbol"/>
              <a:buChar char=""/>
              <a:tabLst>
                <a:tab pos="159385" algn="l"/>
              </a:tabLst>
            </a:pPr>
            <a:r>
              <a:rPr sz="850" spc="-50" dirty="0">
                <a:latin typeface="Times New Roman"/>
                <a:cs typeface="Times New Roman"/>
              </a:rPr>
              <a:t>Foundin</a:t>
            </a:r>
            <a:r>
              <a:rPr sz="850" spc="-45" dirty="0">
                <a:latin typeface="Times New Roman"/>
                <a:cs typeface="Times New Roman"/>
              </a:rPr>
              <a:t>g</a:t>
            </a:r>
            <a:r>
              <a:rPr sz="850" spc="-20" dirty="0">
                <a:latin typeface="Times New Roman"/>
                <a:cs typeface="Times New Roman"/>
              </a:rPr>
              <a:t> </a:t>
            </a:r>
            <a:r>
              <a:rPr sz="850" spc="-45" dirty="0">
                <a:latin typeface="Times New Roman"/>
                <a:cs typeface="Times New Roman"/>
              </a:rPr>
              <a:t>Faculty</a:t>
            </a:r>
            <a:r>
              <a:rPr sz="850" spc="-20" dirty="0">
                <a:latin typeface="Times New Roman"/>
                <a:cs typeface="Times New Roman"/>
              </a:rPr>
              <a:t> </a:t>
            </a:r>
            <a:r>
              <a:rPr sz="850" spc="-45" dirty="0">
                <a:latin typeface="Times New Roman"/>
                <a:cs typeface="Times New Roman"/>
              </a:rPr>
              <a:t>Schola</a:t>
            </a:r>
            <a:r>
              <a:rPr sz="850" spc="-30" dirty="0">
                <a:latin typeface="Times New Roman"/>
                <a:cs typeface="Times New Roman"/>
              </a:rPr>
              <a:t>r</a:t>
            </a:r>
            <a:r>
              <a:rPr sz="850" spc="-20" dirty="0">
                <a:latin typeface="Times New Roman"/>
                <a:cs typeface="Times New Roman"/>
              </a:rPr>
              <a:t> </a:t>
            </a:r>
            <a:r>
              <a:rPr sz="850" spc="-40" dirty="0">
                <a:latin typeface="Times New Roman"/>
                <a:cs typeface="Times New Roman"/>
              </a:rPr>
              <a:t>of</a:t>
            </a:r>
            <a:r>
              <a:rPr sz="850" spc="-20" dirty="0">
                <a:latin typeface="Times New Roman"/>
                <a:cs typeface="Times New Roman"/>
              </a:rPr>
              <a:t> </a:t>
            </a:r>
            <a:r>
              <a:rPr sz="850" spc="-35" dirty="0">
                <a:latin typeface="Times New Roman"/>
                <a:cs typeface="Times New Roman"/>
              </a:rPr>
              <a:t>the</a:t>
            </a:r>
            <a:r>
              <a:rPr sz="850" spc="-25" dirty="0">
                <a:latin typeface="Times New Roman"/>
                <a:cs typeface="Times New Roman"/>
              </a:rPr>
              <a:t> </a:t>
            </a:r>
            <a:r>
              <a:rPr sz="850" spc="-70" dirty="0">
                <a:latin typeface="Times New Roman"/>
                <a:cs typeface="Times New Roman"/>
              </a:rPr>
              <a:t>A</a:t>
            </a:r>
            <a:r>
              <a:rPr sz="850" spc="-40" dirty="0">
                <a:latin typeface="Times New Roman"/>
                <a:cs typeface="Times New Roman"/>
              </a:rPr>
              <a:t>cade</a:t>
            </a:r>
            <a:r>
              <a:rPr sz="850" spc="-80" dirty="0">
                <a:latin typeface="Times New Roman"/>
                <a:cs typeface="Times New Roman"/>
              </a:rPr>
              <a:t>m</a:t>
            </a:r>
            <a:r>
              <a:rPr sz="850" spc="-45" dirty="0">
                <a:latin typeface="Times New Roman"/>
                <a:cs typeface="Times New Roman"/>
              </a:rPr>
              <a:t>y</a:t>
            </a:r>
            <a:r>
              <a:rPr sz="850" spc="-20" dirty="0">
                <a:latin typeface="Times New Roman"/>
                <a:cs typeface="Times New Roman"/>
              </a:rPr>
              <a:t> </a:t>
            </a:r>
            <a:r>
              <a:rPr sz="850" spc="-35" dirty="0">
                <a:latin typeface="Times New Roman"/>
                <a:cs typeface="Times New Roman"/>
              </a:rPr>
              <a:t>for</a:t>
            </a:r>
            <a:r>
              <a:rPr sz="850" spc="-20" dirty="0">
                <a:latin typeface="Times New Roman"/>
                <a:cs typeface="Times New Roman"/>
              </a:rPr>
              <a:t> </a:t>
            </a:r>
            <a:r>
              <a:rPr sz="850" spc="-65" dirty="0">
                <a:latin typeface="Times New Roman"/>
                <a:cs typeface="Times New Roman"/>
              </a:rPr>
              <a:t>GTA</a:t>
            </a:r>
            <a:r>
              <a:rPr sz="850" spc="-20" dirty="0">
                <a:latin typeface="Times New Roman"/>
                <a:cs typeface="Times New Roman"/>
              </a:rPr>
              <a:t> </a:t>
            </a:r>
            <a:r>
              <a:rPr sz="850" spc="-40" dirty="0">
                <a:latin typeface="Times New Roman"/>
                <a:cs typeface="Times New Roman"/>
              </a:rPr>
              <a:t>Excellence,</a:t>
            </a:r>
            <a:r>
              <a:rPr sz="850" spc="-25" dirty="0">
                <a:latin typeface="Times New Roman"/>
                <a:cs typeface="Times New Roman"/>
              </a:rPr>
              <a:t> </a:t>
            </a:r>
            <a:r>
              <a:rPr sz="850" spc="-40" dirty="0">
                <a:latin typeface="Times New Roman"/>
                <a:cs typeface="Times New Roman"/>
              </a:rPr>
              <a:t>2014-</a:t>
            </a:r>
            <a:endParaRPr sz="850">
              <a:latin typeface="Times New Roman"/>
              <a:cs typeface="Times New Roman"/>
            </a:endParaRPr>
          </a:p>
          <a:p>
            <a:pPr marL="158750" indent="-146050">
              <a:lnSpc>
                <a:spcPct val="100000"/>
              </a:lnSpc>
              <a:spcBef>
                <a:spcPts val="55"/>
              </a:spcBef>
              <a:buFont typeface="Symbol"/>
              <a:buChar char=""/>
              <a:tabLst>
                <a:tab pos="159385" algn="l"/>
              </a:tabLst>
            </a:pPr>
            <a:r>
              <a:rPr sz="850" spc="-40" dirty="0">
                <a:latin typeface="Times New Roman"/>
                <a:cs typeface="Times New Roman"/>
              </a:rPr>
              <a:t>Associate</a:t>
            </a:r>
            <a:r>
              <a:rPr sz="850" spc="-20" dirty="0">
                <a:latin typeface="Times New Roman"/>
                <a:cs typeface="Times New Roman"/>
              </a:rPr>
              <a:t> </a:t>
            </a:r>
            <a:r>
              <a:rPr sz="850" spc="-60" dirty="0">
                <a:latin typeface="Times New Roman"/>
                <a:cs typeface="Times New Roman"/>
              </a:rPr>
              <a:t>F</a:t>
            </a:r>
            <a:r>
              <a:rPr sz="850" spc="-35" dirty="0">
                <a:latin typeface="Times New Roman"/>
                <a:cs typeface="Times New Roman"/>
              </a:rPr>
              <a:t>aculty</a:t>
            </a:r>
            <a:r>
              <a:rPr sz="850" spc="-20" dirty="0">
                <a:latin typeface="Times New Roman"/>
                <a:cs typeface="Times New Roman"/>
              </a:rPr>
              <a:t> </a:t>
            </a:r>
            <a:r>
              <a:rPr sz="850" spc="-60" dirty="0">
                <a:latin typeface="Times New Roman"/>
                <a:cs typeface="Times New Roman"/>
              </a:rPr>
              <a:t>P</a:t>
            </a:r>
            <a:r>
              <a:rPr sz="850" spc="-35" dirty="0">
                <a:latin typeface="Times New Roman"/>
                <a:cs typeface="Times New Roman"/>
              </a:rPr>
              <a:t>rinciple</a:t>
            </a:r>
            <a:r>
              <a:rPr sz="850" spc="-20" dirty="0">
                <a:latin typeface="Times New Roman"/>
                <a:cs typeface="Times New Roman"/>
              </a:rPr>
              <a:t> </a:t>
            </a:r>
            <a:r>
              <a:rPr sz="850" spc="-45" dirty="0">
                <a:latin typeface="Times New Roman"/>
                <a:cs typeface="Times New Roman"/>
              </a:rPr>
              <a:t>(AFP)</a:t>
            </a:r>
            <a:r>
              <a:rPr sz="850" spc="-20" dirty="0">
                <a:latin typeface="Times New Roman"/>
                <a:cs typeface="Times New Roman"/>
              </a:rPr>
              <a:t> </a:t>
            </a:r>
            <a:r>
              <a:rPr sz="850" spc="-40" dirty="0">
                <a:latin typeface="Times New Roman"/>
                <a:cs typeface="Times New Roman"/>
              </a:rPr>
              <a:t>of</a:t>
            </a:r>
            <a:r>
              <a:rPr sz="850" spc="-20" dirty="0">
                <a:latin typeface="Times New Roman"/>
                <a:cs typeface="Times New Roman"/>
              </a:rPr>
              <a:t> </a:t>
            </a:r>
            <a:r>
              <a:rPr sz="850" spc="-95" dirty="0">
                <a:latin typeface="Times New Roman"/>
                <a:cs typeface="Times New Roman"/>
              </a:rPr>
              <a:t>W</a:t>
            </a:r>
            <a:r>
              <a:rPr sz="850" spc="-35" dirty="0">
                <a:latin typeface="Times New Roman"/>
                <a:cs typeface="Times New Roman"/>
              </a:rPr>
              <a:t>est</a:t>
            </a:r>
            <a:r>
              <a:rPr sz="850" spc="-30" dirty="0">
                <a:latin typeface="Times New Roman"/>
                <a:cs typeface="Times New Roman"/>
              </a:rPr>
              <a:t> </a:t>
            </a:r>
            <a:r>
              <a:rPr sz="850" spc="-65" dirty="0">
                <a:latin typeface="Times New Roman"/>
                <a:cs typeface="Times New Roman"/>
              </a:rPr>
              <a:t>A</a:t>
            </a:r>
            <a:r>
              <a:rPr sz="850" spc="-80" dirty="0">
                <a:latin typeface="Times New Roman"/>
                <a:cs typeface="Times New Roman"/>
              </a:rPr>
              <a:t>m</a:t>
            </a:r>
            <a:r>
              <a:rPr sz="850" spc="-35" dirty="0">
                <a:latin typeface="Times New Roman"/>
                <a:cs typeface="Times New Roman"/>
              </a:rPr>
              <a:t>bler</a:t>
            </a:r>
            <a:r>
              <a:rPr sz="850" spc="-25" dirty="0">
                <a:latin typeface="Times New Roman"/>
                <a:cs typeface="Times New Roman"/>
              </a:rPr>
              <a:t> </a:t>
            </a:r>
            <a:r>
              <a:rPr sz="850" spc="-40" dirty="0">
                <a:latin typeface="Times New Roman"/>
                <a:cs typeface="Times New Roman"/>
              </a:rPr>
              <a:t>Johnston</a:t>
            </a:r>
            <a:r>
              <a:rPr sz="850" spc="-20" dirty="0">
                <a:latin typeface="Times New Roman"/>
                <a:cs typeface="Times New Roman"/>
              </a:rPr>
              <a:t> </a:t>
            </a:r>
            <a:r>
              <a:rPr sz="850" spc="-35" dirty="0">
                <a:latin typeface="Times New Roman"/>
                <a:cs typeface="Times New Roman"/>
              </a:rPr>
              <a:t>Residential</a:t>
            </a:r>
            <a:r>
              <a:rPr sz="850" spc="-25" dirty="0">
                <a:latin typeface="Times New Roman"/>
                <a:cs typeface="Times New Roman"/>
              </a:rPr>
              <a:t> </a:t>
            </a:r>
            <a:r>
              <a:rPr sz="850" spc="-40" dirty="0">
                <a:latin typeface="Times New Roman"/>
                <a:cs typeface="Times New Roman"/>
              </a:rPr>
              <a:t>College,</a:t>
            </a:r>
            <a:r>
              <a:rPr sz="850" spc="-25" dirty="0">
                <a:latin typeface="Times New Roman"/>
                <a:cs typeface="Times New Roman"/>
              </a:rPr>
              <a:t> </a:t>
            </a:r>
            <a:r>
              <a:rPr sz="850" spc="-40" dirty="0">
                <a:latin typeface="Times New Roman"/>
                <a:cs typeface="Times New Roman"/>
              </a:rPr>
              <a:t>2014-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032055" y="2417954"/>
            <a:ext cx="1872614" cy="1377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50" b="1" spc="-45" dirty="0">
                <a:latin typeface="Times New Roman"/>
                <a:cs typeface="Times New Roman"/>
              </a:rPr>
              <a:t>Selecte</a:t>
            </a:r>
            <a:r>
              <a:rPr sz="850" b="1" spc="-50" dirty="0">
                <a:latin typeface="Times New Roman"/>
                <a:cs typeface="Times New Roman"/>
              </a:rPr>
              <a:t>d</a:t>
            </a:r>
            <a:r>
              <a:rPr sz="850" b="1" spc="-20" dirty="0">
                <a:latin typeface="Times New Roman"/>
                <a:cs typeface="Times New Roman"/>
              </a:rPr>
              <a:t> </a:t>
            </a:r>
            <a:r>
              <a:rPr sz="850" b="1" spc="-45" dirty="0">
                <a:latin typeface="Times New Roman"/>
                <a:cs typeface="Times New Roman"/>
              </a:rPr>
              <a:t>Teaching</a:t>
            </a:r>
            <a:r>
              <a:rPr sz="850" b="1" spc="-20" dirty="0">
                <a:latin typeface="Times New Roman"/>
                <a:cs typeface="Times New Roman"/>
              </a:rPr>
              <a:t> </a:t>
            </a:r>
            <a:r>
              <a:rPr sz="850" b="1" spc="-45" dirty="0">
                <a:latin typeface="Times New Roman"/>
                <a:cs typeface="Times New Roman"/>
              </a:rPr>
              <a:t>Workshops/Presentations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178707" y="2552131"/>
            <a:ext cx="3546475" cy="10788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58750" marR="36195" indent="-146050">
              <a:lnSpc>
                <a:spcPct val="100000"/>
              </a:lnSpc>
              <a:buFont typeface="Symbol"/>
              <a:buChar char=""/>
              <a:tabLst>
                <a:tab pos="159385" algn="l"/>
              </a:tabLst>
            </a:pPr>
            <a:r>
              <a:rPr sz="850" spc="-40" dirty="0">
                <a:latin typeface="Times New Roman"/>
                <a:cs typeface="Times New Roman"/>
              </a:rPr>
              <a:t>“Leaders</a:t>
            </a:r>
            <a:r>
              <a:rPr sz="850" spc="-25" dirty="0">
                <a:latin typeface="Times New Roman"/>
                <a:cs typeface="Times New Roman"/>
              </a:rPr>
              <a:t> </a:t>
            </a:r>
            <a:r>
              <a:rPr sz="850" spc="-40" dirty="0">
                <a:latin typeface="Times New Roman"/>
                <a:cs typeface="Times New Roman"/>
              </a:rPr>
              <a:t>of</a:t>
            </a:r>
            <a:r>
              <a:rPr sz="850" spc="-25" dirty="0">
                <a:latin typeface="Times New Roman"/>
                <a:cs typeface="Times New Roman"/>
              </a:rPr>
              <a:t> </a:t>
            </a:r>
            <a:r>
              <a:rPr sz="850" spc="-35" dirty="0">
                <a:latin typeface="Times New Roman"/>
                <a:cs typeface="Times New Roman"/>
              </a:rPr>
              <a:t>the</a:t>
            </a:r>
            <a:r>
              <a:rPr sz="850" spc="-25" dirty="0">
                <a:latin typeface="Times New Roman"/>
                <a:cs typeface="Times New Roman"/>
              </a:rPr>
              <a:t> </a:t>
            </a:r>
            <a:r>
              <a:rPr sz="850" spc="-55" dirty="0">
                <a:latin typeface="Times New Roman"/>
                <a:cs typeface="Times New Roman"/>
              </a:rPr>
              <a:t>Ne</a:t>
            </a:r>
            <a:r>
              <a:rPr sz="850" spc="-65" dirty="0">
                <a:latin typeface="Times New Roman"/>
                <a:cs typeface="Times New Roman"/>
              </a:rPr>
              <a:t>w</a:t>
            </a:r>
            <a:r>
              <a:rPr sz="850" spc="-25" dirty="0">
                <a:latin typeface="Times New Roman"/>
                <a:cs typeface="Times New Roman"/>
              </a:rPr>
              <a:t> </a:t>
            </a:r>
            <a:r>
              <a:rPr sz="850" spc="-45" dirty="0">
                <a:latin typeface="Times New Roman"/>
                <a:cs typeface="Times New Roman"/>
              </a:rPr>
              <a:t>School</a:t>
            </a:r>
            <a:r>
              <a:rPr sz="850" spc="-25" dirty="0">
                <a:latin typeface="Times New Roman"/>
                <a:cs typeface="Times New Roman"/>
              </a:rPr>
              <a:t>:</a:t>
            </a:r>
            <a:r>
              <a:rPr sz="850" spc="-20" dirty="0">
                <a:latin typeface="Times New Roman"/>
                <a:cs typeface="Times New Roman"/>
              </a:rPr>
              <a:t> </a:t>
            </a:r>
            <a:r>
              <a:rPr sz="850" spc="-45" dirty="0">
                <a:latin typeface="Times New Roman"/>
                <a:cs typeface="Times New Roman"/>
              </a:rPr>
              <a:t>Applying</a:t>
            </a:r>
            <a:r>
              <a:rPr sz="850" spc="-20" dirty="0">
                <a:latin typeface="Times New Roman"/>
                <a:cs typeface="Times New Roman"/>
              </a:rPr>
              <a:t> </a:t>
            </a:r>
            <a:r>
              <a:rPr sz="850" spc="-40" dirty="0">
                <a:latin typeface="Times New Roman"/>
                <a:cs typeface="Times New Roman"/>
              </a:rPr>
              <a:t>a</a:t>
            </a:r>
            <a:r>
              <a:rPr sz="850" spc="-25" dirty="0">
                <a:latin typeface="Times New Roman"/>
                <a:cs typeface="Times New Roman"/>
              </a:rPr>
              <a:t> </a:t>
            </a:r>
            <a:r>
              <a:rPr sz="850" spc="-40" dirty="0">
                <a:latin typeface="Times New Roman"/>
                <a:cs typeface="Times New Roman"/>
              </a:rPr>
              <a:t>Hip-</a:t>
            </a:r>
            <a:r>
              <a:rPr sz="850" spc="-60" dirty="0">
                <a:latin typeface="Times New Roman"/>
                <a:cs typeface="Times New Roman"/>
              </a:rPr>
              <a:t>Ho</a:t>
            </a:r>
            <a:r>
              <a:rPr sz="850" spc="-45" dirty="0">
                <a:latin typeface="Times New Roman"/>
                <a:cs typeface="Times New Roman"/>
              </a:rPr>
              <a:t>p</a:t>
            </a:r>
            <a:r>
              <a:rPr sz="850" spc="-20" dirty="0">
                <a:latin typeface="Times New Roman"/>
                <a:cs typeface="Times New Roman"/>
              </a:rPr>
              <a:t> </a:t>
            </a:r>
            <a:r>
              <a:rPr sz="850" spc="-45" dirty="0">
                <a:latin typeface="Times New Roman"/>
                <a:cs typeface="Times New Roman"/>
              </a:rPr>
              <a:t>Studie</a:t>
            </a:r>
            <a:r>
              <a:rPr sz="850" spc="-35" dirty="0">
                <a:latin typeface="Times New Roman"/>
                <a:cs typeface="Times New Roman"/>
              </a:rPr>
              <a:t>s</a:t>
            </a:r>
            <a:r>
              <a:rPr sz="850" spc="-20" dirty="0">
                <a:latin typeface="Times New Roman"/>
                <a:cs typeface="Times New Roman"/>
              </a:rPr>
              <a:t> </a:t>
            </a:r>
            <a:r>
              <a:rPr sz="850" spc="-45" dirty="0">
                <a:latin typeface="Times New Roman"/>
                <a:cs typeface="Times New Roman"/>
              </a:rPr>
              <a:t>Paradig</a:t>
            </a:r>
            <a:r>
              <a:rPr sz="850" spc="-70" dirty="0">
                <a:latin typeface="Times New Roman"/>
                <a:cs typeface="Times New Roman"/>
              </a:rPr>
              <a:t>m</a:t>
            </a:r>
            <a:r>
              <a:rPr sz="850" spc="-25" dirty="0">
                <a:latin typeface="Times New Roman"/>
                <a:cs typeface="Times New Roman"/>
              </a:rPr>
              <a:t> </a:t>
            </a:r>
            <a:r>
              <a:rPr sz="850" spc="-35" dirty="0">
                <a:latin typeface="Times New Roman"/>
                <a:cs typeface="Times New Roman"/>
              </a:rPr>
              <a:t>to</a:t>
            </a:r>
            <a:r>
              <a:rPr sz="850" spc="-25" dirty="0">
                <a:latin typeface="Times New Roman"/>
                <a:cs typeface="Times New Roman"/>
              </a:rPr>
              <a:t> </a:t>
            </a:r>
            <a:r>
              <a:rPr sz="850" spc="-35" dirty="0">
                <a:latin typeface="Times New Roman"/>
                <a:cs typeface="Times New Roman"/>
              </a:rPr>
              <a:t>the</a:t>
            </a:r>
            <a:r>
              <a:rPr sz="850" spc="-25" dirty="0">
                <a:latin typeface="Times New Roman"/>
                <a:cs typeface="Times New Roman"/>
              </a:rPr>
              <a:t> </a:t>
            </a:r>
            <a:r>
              <a:rPr sz="850" spc="-40" dirty="0">
                <a:latin typeface="Times New Roman"/>
                <a:cs typeface="Times New Roman"/>
              </a:rPr>
              <a:t>Firs</a:t>
            </a:r>
            <a:r>
              <a:rPr sz="850" spc="-25" dirty="0">
                <a:latin typeface="Times New Roman"/>
                <a:cs typeface="Times New Roman"/>
              </a:rPr>
              <a:t>t</a:t>
            </a:r>
            <a:r>
              <a:rPr sz="850" spc="-20" dirty="0">
                <a:latin typeface="Times New Roman"/>
                <a:cs typeface="Times New Roman"/>
              </a:rPr>
              <a:t> </a:t>
            </a:r>
            <a:r>
              <a:rPr sz="850" spc="-50" dirty="0">
                <a:latin typeface="Times New Roman"/>
                <a:cs typeface="Times New Roman"/>
              </a:rPr>
              <a:t>Year</a:t>
            </a:r>
            <a:r>
              <a:rPr sz="850" spc="-30" dirty="0">
                <a:latin typeface="Times New Roman"/>
                <a:cs typeface="Times New Roman"/>
              </a:rPr>
              <a:t> </a:t>
            </a:r>
            <a:r>
              <a:rPr sz="850" spc="-40" dirty="0">
                <a:latin typeface="Times New Roman"/>
                <a:cs typeface="Times New Roman"/>
              </a:rPr>
              <a:t>Experience.”</a:t>
            </a:r>
            <a:r>
              <a:rPr sz="850" spc="-25" dirty="0">
                <a:latin typeface="Times New Roman"/>
                <a:cs typeface="Times New Roman"/>
              </a:rPr>
              <a:t> </a:t>
            </a:r>
            <a:r>
              <a:rPr sz="850" spc="-40" dirty="0">
                <a:latin typeface="Times New Roman"/>
                <a:cs typeface="Times New Roman"/>
              </a:rPr>
              <a:t>Conference</a:t>
            </a:r>
            <a:r>
              <a:rPr sz="850" spc="-20" dirty="0">
                <a:latin typeface="Times New Roman"/>
                <a:cs typeface="Times New Roman"/>
              </a:rPr>
              <a:t> </a:t>
            </a:r>
            <a:r>
              <a:rPr sz="850" spc="-45" dirty="0">
                <a:latin typeface="Times New Roman"/>
                <a:cs typeface="Times New Roman"/>
              </a:rPr>
              <a:t>on</a:t>
            </a:r>
            <a:r>
              <a:rPr sz="850" spc="-25" dirty="0">
                <a:latin typeface="Times New Roman"/>
                <a:cs typeface="Times New Roman"/>
              </a:rPr>
              <a:t> </a:t>
            </a:r>
            <a:r>
              <a:rPr sz="850" spc="-40" dirty="0">
                <a:latin typeface="Times New Roman"/>
                <a:cs typeface="Times New Roman"/>
              </a:rPr>
              <a:t>Higher</a:t>
            </a:r>
            <a:r>
              <a:rPr sz="850" spc="-20" dirty="0">
                <a:latin typeface="Times New Roman"/>
                <a:cs typeface="Times New Roman"/>
              </a:rPr>
              <a:t> </a:t>
            </a:r>
            <a:r>
              <a:rPr sz="850" spc="-40" dirty="0">
                <a:latin typeface="Times New Roman"/>
                <a:cs typeface="Times New Roman"/>
              </a:rPr>
              <a:t>Education</a:t>
            </a:r>
            <a:r>
              <a:rPr sz="850" spc="-25" dirty="0">
                <a:latin typeface="Times New Roman"/>
                <a:cs typeface="Times New Roman"/>
              </a:rPr>
              <a:t> </a:t>
            </a:r>
            <a:r>
              <a:rPr sz="850" spc="-60" dirty="0">
                <a:latin typeface="Times New Roman"/>
                <a:cs typeface="Times New Roman"/>
              </a:rPr>
              <a:t>P</a:t>
            </a:r>
            <a:r>
              <a:rPr sz="850" spc="-40" dirty="0">
                <a:latin typeface="Times New Roman"/>
                <a:cs typeface="Times New Roman"/>
              </a:rPr>
              <a:t>edagogy,</a:t>
            </a:r>
            <a:r>
              <a:rPr sz="850" spc="-20" dirty="0">
                <a:latin typeface="Times New Roman"/>
                <a:cs typeface="Times New Roman"/>
              </a:rPr>
              <a:t> </a:t>
            </a:r>
            <a:r>
              <a:rPr sz="850" spc="-45" dirty="0">
                <a:latin typeface="Times New Roman"/>
                <a:cs typeface="Times New Roman"/>
              </a:rPr>
              <a:t>2015</a:t>
            </a:r>
            <a:endParaRPr sz="850">
              <a:latin typeface="Times New Roman"/>
              <a:cs typeface="Times New Roman"/>
            </a:endParaRPr>
          </a:p>
          <a:p>
            <a:pPr marL="158750" indent="-146050">
              <a:lnSpc>
                <a:spcPct val="100000"/>
              </a:lnSpc>
              <a:spcBef>
                <a:spcPts val="60"/>
              </a:spcBef>
              <a:buFont typeface="Symbol"/>
              <a:buChar char=""/>
              <a:tabLst>
                <a:tab pos="159385" algn="l"/>
              </a:tabLst>
            </a:pPr>
            <a:r>
              <a:rPr sz="850" spc="-40" dirty="0">
                <a:latin typeface="Times New Roman"/>
                <a:cs typeface="Times New Roman"/>
              </a:rPr>
              <a:t>“Ethnocentricity</a:t>
            </a:r>
            <a:r>
              <a:rPr sz="850" spc="-25" dirty="0">
                <a:latin typeface="Times New Roman"/>
                <a:cs typeface="Times New Roman"/>
              </a:rPr>
              <a:t> </a:t>
            </a:r>
            <a:r>
              <a:rPr sz="850" spc="-95" dirty="0">
                <a:latin typeface="Times New Roman"/>
                <a:cs typeface="Times New Roman"/>
              </a:rPr>
              <a:t>W</a:t>
            </a:r>
            <a:r>
              <a:rPr sz="850" spc="-40" dirty="0">
                <a:latin typeface="Times New Roman"/>
                <a:cs typeface="Times New Roman"/>
              </a:rPr>
              <a:t>orkshop.”</a:t>
            </a:r>
            <a:r>
              <a:rPr sz="850" spc="-20" dirty="0">
                <a:latin typeface="Times New Roman"/>
                <a:cs typeface="Times New Roman"/>
              </a:rPr>
              <a:t> </a:t>
            </a:r>
            <a:r>
              <a:rPr sz="850" spc="-40" dirty="0">
                <a:latin typeface="Times New Roman"/>
                <a:cs typeface="Times New Roman"/>
              </a:rPr>
              <a:t>Training</a:t>
            </a:r>
            <a:r>
              <a:rPr sz="850" spc="-20" dirty="0">
                <a:latin typeface="Times New Roman"/>
                <a:cs typeface="Times New Roman"/>
              </a:rPr>
              <a:t> </a:t>
            </a:r>
            <a:r>
              <a:rPr sz="850" spc="-95" dirty="0">
                <a:latin typeface="Times New Roman"/>
                <a:cs typeface="Times New Roman"/>
              </a:rPr>
              <a:t>W</a:t>
            </a:r>
            <a:r>
              <a:rPr sz="850" spc="-40" dirty="0">
                <a:latin typeface="Times New Roman"/>
                <a:cs typeface="Times New Roman"/>
              </a:rPr>
              <a:t>orkshop</a:t>
            </a:r>
            <a:r>
              <a:rPr sz="850" spc="-20" dirty="0">
                <a:latin typeface="Times New Roman"/>
                <a:cs typeface="Times New Roman"/>
              </a:rPr>
              <a:t> </a:t>
            </a:r>
            <a:r>
              <a:rPr sz="850" spc="-35" dirty="0">
                <a:latin typeface="Times New Roman"/>
                <a:cs typeface="Times New Roman"/>
              </a:rPr>
              <a:t>for</a:t>
            </a:r>
            <a:r>
              <a:rPr sz="850" spc="-20" dirty="0">
                <a:latin typeface="Times New Roman"/>
                <a:cs typeface="Times New Roman"/>
              </a:rPr>
              <a:t> </a:t>
            </a:r>
            <a:r>
              <a:rPr sz="850" spc="-60" dirty="0">
                <a:latin typeface="Times New Roman"/>
                <a:cs typeface="Times New Roman"/>
              </a:rPr>
              <a:t>VT</a:t>
            </a:r>
            <a:r>
              <a:rPr sz="850" spc="-20" dirty="0">
                <a:latin typeface="Times New Roman"/>
                <a:cs typeface="Times New Roman"/>
              </a:rPr>
              <a:t> </a:t>
            </a:r>
            <a:r>
              <a:rPr sz="850" spc="-40" dirty="0">
                <a:latin typeface="Times New Roman"/>
                <a:cs typeface="Times New Roman"/>
              </a:rPr>
              <a:t>Global</a:t>
            </a:r>
            <a:r>
              <a:rPr sz="850" spc="-20" dirty="0">
                <a:latin typeface="Times New Roman"/>
                <a:cs typeface="Times New Roman"/>
              </a:rPr>
              <a:t> </a:t>
            </a:r>
            <a:r>
              <a:rPr sz="850" spc="-65" dirty="0">
                <a:latin typeface="Times New Roman"/>
                <a:cs typeface="Times New Roman"/>
              </a:rPr>
              <a:t>A</a:t>
            </a:r>
            <a:r>
              <a:rPr sz="850" spc="-80" dirty="0">
                <a:latin typeface="Times New Roman"/>
                <a:cs typeface="Times New Roman"/>
              </a:rPr>
              <a:t>m</a:t>
            </a:r>
            <a:r>
              <a:rPr sz="850" spc="-40" dirty="0">
                <a:latin typeface="Times New Roman"/>
                <a:cs typeface="Times New Roman"/>
              </a:rPr>
              <a:t>bassadors,</a:t>
            </a:r>
            <a:r>
              <a:rPr sz="850" spc="-25" dirty="0">
                <a:latin typeface="Times New Roman"/>
                <a:cs typeface="Times New Roman"/>
              </a:rPr>
              <a:t> </a:t>
            </a:r>
            <a:r>
              <a:rPr sz="850" spc="-45" dirty="0">
                <a:latin typeface="Times New Roman"/>
                <a:cs typeface="Times New Roman"/>
              </a:rPr>
              <a:t>2014</a:t>
            </a:r>
            <a:endParaRPr sz="850">
              <a:latin typeface="Times New Roman"/>
              <a:cs typeface="Times New Roman"/>
            </a:endParaRPr>
          </a:p>
          <a:p>
            <a:pPr marL="158750" indent="-146050">
              <a:lnSpc>
                <a:spcPct val="100000"/>
              </a:lnSpc>
              <a:spcBef>
                <a:spcPts val="110"/>
              </a:spcBef>
              <a:buSzPct val="106250"/>
              <a:buFont typeface="Symbol"/>
              <a:buChar char=""/>
              <a:tabLst>
                <a:tab pos="159385" algn="l"/>
              </a:tabLst>
            </a:pPr>
            <a:r>
              <a:rPr sz="800" spc="-55" dirty="0">
                <a:latin typeface="Georgia"/>
                <a:cs typeface="Georgia"/>
              </a:rPr>
              <a:t>“Ped</a:t>
            </a:r>
            <a:r>
              <a:rPr sz="800" spc="-50" dirty="0">
                <a:latin typeface="Georgia"/>
                <a:cs typeface="Georgia"/>
              </a:rPr>
              <a:t>a</a:t>
            </a:r>
            <a:r>
              <a:rPr sz="800" spc="-55" dirty="0">
                <a:latin typeface="Georgia"/>
                <a:cs typeface="Georgia"/>
              </a:rPr>
              <a:t>g</a:t>
            </a:r>
            <a:r>
              <a:rPr sz="800" spc="-50" dirty="0">
                <a:latin typeface="Georgia"/>
                <a:cs typeface="Georgia"/>
              </a:rPr>
              <a:t>ogy</a:t>
            </a:r>
            <a:r>
              <a:rPr sz="800" spc="-25" dirty="0">
                <a:latin typeface="Georgia"/>
                <a:cs typeface="Georgia"/>
              </a:rPr>
              <a:t> </a:t>
            </a:r>
            <a:r>
              <a:rPr sz="800" spc="-50" dirty="0">
                <a:latin typeface="Georgia"/>
                <a:cs typeface="Georgia"/>
              </a:rPr>
              <a:t>o</a:t>
            </a:r>
            <a:r>
              <a:rPr sz="800" spc="-35" dirty="0">
                <a:latin typeface="Georgia"/>
                <a:cs typeface="Georgia"/>
              </a:rPr>
              <a:t>f</a:t>
            </a:r>
            <a:r>
              <a:rPr sz="800" spc="-25" dirty="0">
                <a:latin typeface="Georgia"/>
                <a:cs typeface="Georgia"/>
              </a:rPr>
              <a:t> </a:t>
            </a:r>
            <a:r>
              <a:rPr sz="800" spc="-60" dirty="0">
                <a:latin typeface="Georgia"/>
                <a:cs typeface="Georgia"/>
              </a:rPr>
              <a:t>Communit</a:t>
            </a:r>
            <a:r>
              <a:rPr sz="800" spc="-45" dirty="0">
                <a:latin typeface="Georgia"/>
                <a:cs typeface="Georgia"/>
              </a:rPr>
              <a:t>y.</a:t>
            </a:r>
            <a:r>
              <a:rPr sz="800" spc="-40" dirty="0">
                <a:latin typeface="Georgia"/>
                <a:cs typeface="Georgia"/>
              </a:rPr>
              <a:t>”</a:t>
            </a:r>
            <a:r>
              <a:rPr sz="800" spc="-25" dirty="0">
                <a:latin typeface="Georgia"/>
                <a:cs typeface="Georgia"/>
              </a:rPr>
              <a:t> </a:t>
            </a:r>
            <a:r>
              <a:rPr sz="800" spc="-45" dirty="0">
                <a:latin typeface="Georgia"/>
                <a:cs typeface="Georgia"/>
              </a:rPr>
              <a:t>Inclusive</a:t>
            </a:r>
            <a:r>
              <a:rPr sz="800" spc="-25" dirty="0">
                <a:latin typeface="Georgia"/>
                <a:cs typeface="Georgia"/>
              </a:rPr>
              <a:t> </a:t>
            </a:r>
            <a:r>
              <a:rPr sz="800" spc="-45" dirty="0">
                <a:latin typeface="Georgia"/>
                <a:cs typeface="Georgia"/>
              </a:rPr>
              <a:t>Praxis</a:t>
            </a:r>
            <a:r>
              <a:rPr sz="800" spc="-25" dirty="0">
                <a:latin typeface="Georgia"/>
                <a:cs typeface="Georgia"/>
              </a:rPr>
              <a:t> </a:t>
            </a:r>
            <a:r>
              <a:rPr sz="800" spc="-55" dirty="0">
                <a:latin typeface="Georgia"/>
                <a:cs typeface="Georgia"/>
              </a:rPr>
              <a:t>Workshop,</a:t>
            </a:r>
            <a:r>
              <a:rPr sz="800" spc="-30" dirty="0">
                <a:latin typeface="Georgia"/>
                <a:cs typeface="Georgia"/>
              </a:rPr>
              <a:t> </a:t>
            </a:r>
            <a:r>
              <a:rPr sz="800" spc="-60" dirty="0">
                <a:latin typeface="Georgia"/>
                <a:cs typeface="Georgia"/>
              </a:rPr>
              <a:t>20</a:t>
            </a:r>
            <a:r>
              <a:rPr sz="800" spc="-40" dirty="0">
                <a:latin typeface="Georgia"/>
                <a:cs typeface="Georgia"/>
              </a:rPr>
              <a:t>1</a:t>
            </a:r>
            <a:r>
              <a:rPr sz="800" spc="-55" dirty="0">
                <a:latin typeface="Georgia"/>
                <a:cs typeface="Georgia"/>
              </a:rPr>
              <a:t>4</a:t>
            </a:r>
            <a:endParaRPr sz="800">
              <a:latin typeface="Georgia"/>
              <a:cs typeface="Georgia"/>
            </a:endParaRPr>
          </a:p>
          <a:p>
            <a:pPr marL="158750" indent="-146050">
              <a:lnSpc>
                <a:spcPct val="100000"/>
              </a:lnSpc>
              <a:spcBef>
                <a:spcPts val="40"/>
              </a:spcBef>
              <a:buFont typeface="Symbol"/>
              <a:buChar char=""/>
              <a:tabLst>
                <a:tab pos="159385" algn="l"/>
              </a:tabLst>
            </a:pPr>
            <a:r>
              <a:rPr sz="850" spc="-45" dirty="0">
                <a:latin typeface="Times New Roman"/>
                <a:cs typeface="Times New Roman"/>
              </a:rPr>
              <a:t>“Diggs</a:t>
            </a:r>
            <a:r>
              <a:rPr sz="850" spc="-25" dirty="0">
                <a:latin typeface="Times New Roman"/>
                <a:cs typeface="Times New Roman"/>
              </a:rPr>
              <a:t> </a:t>
            </a:r>
            <a:r>
              <a:rPr sz="850" spc="-40" dirty="0">
                <a:latin typeface="Times New Roman"/>
                <a:cs typeface="Times New Roman"/>
              </a:rPr>
              <a:t>Training</a:t>
            </a:r>
            <a:r>
              <a:rPr sz="850" spc="-25" dirty="0">
                <a:latin typeface="Times New Roman"/>
                <a:cs typeface="Times New Roman"/>
              </a:rPr>
              <a:t> </a:t>
            </a:r>
            <a:r>
              <a:rPr sz="850" spc="-35" dirty="0">
                <a:latin typeface="Times New Roman"/>
                <a:cs typeface="Times New Roman"/>
              </a:rPr>
              <a:t>for</a:t>
            </a:r>
            <a:r>
              <a:rPr sz="850" spc="-20" dirty="0">
                <a:latin typeface="Times New Roman"/>
                <a:cs typeface="Times New Roman"/>
              </a:rPr>
              <a:t> </a:t>
            </a:r>
            <a:r>
              <a:rPr sz="850" spc="-55" dirty="0">
                <a:latin typeface="Times New Roman"/>
                <a:cs typeface="Times New Roman"/>
              </a:rPr>
              <a:t>Ne</a:t>
            </a:r>
            <a:r>
              <a:rPr sz="850" spc="-65" dirty="0">
                <a:latin typeface="Times New Roman"/>
                <a:cs typeface="Times New Roman"/>
              </a:rPr>
              <a:t>w</a:t>
            </a:r>
            <a:r>
              <a:rPr sz="850" spc="-20" dirty="0">
                <a:latin typeface="Times New Roman"/>
                <a:cs typeface="Times New Roman"/>
              </a:rPr>
              <a:t> </a:t>
            </a:r>
            <a:r>
              <a:rPr sz="850" spc="-55" dirty="0">
                <a:latin typeface="Times New Roman"/>
                <a:cs typeface="Times New Roman"/>
              </a:rPr>
              <a:t>GTAs.</a:t>
            </a:r>
            <a:r>
              <a:rPr sz="850" spc="-40" dirty="0">
                <a:latin typeface="Times New Roman"/>
                <a:cs typeface="Times New Roman"/>
              </a:rPr>
              <a:t>”</a:t>
            </a:r>
            <a:r>
              <a:rPr sz="850" spc="-20" dirty="0">
                <a:latin typeface="Times New Roman"/>
                <a:cs typeface="Times New Roman"/>
              </a:rPr>
              <a:t> </a:t>
            </a:r>
            <a:r>
              <a:rPr sz="850" spc="-50" dirty="0">
                <a:latin typeface="Times New Roman"/>
                <a:cs typeface="Times New Roman"/>
              </a:rPr>
              <a:t>Digg</a:t>
            </a:r>
            <a:r>
              <a:rPr sz="850" spc="-35" dirty="0">
                <a:latin typeface="Times New Roman"/>
                <a:cs typeface="Times New Roman"/>
              </a:rPr>
              <a:t>s</a:t>
            </a:r>
            <a:r>
              <a:rPr sz="850" spc="-20" dirty="0">
                <a:latin typeface="Times New Roman"/>
                <a:cs typeface="Times New Roman"/>
              </a:rPr>
              <a:t> </a:t>
            </a:r>
            <a:r>
              <a:rPr sz="850" spc="-45" dirty="0">
                <a:latin typeface="Times New Roman"/>
                <a:cs typeface="Times New Roman"/>
              </a:rPr>
              <a:t>Schola</a:t>
            </a:r>
            <a:r>
              <a:rPr sz="850" spc="-30" dirty="0">
                <a:latin typeface="Times New Roman"/>
                <a:cs typeface="Times New Roman"/>
              </a:rPr>
              <a:t>r</a:t>
            </a:r>
            <a:r>
              <a:rPr sz="850" spc="-20" dirty="0">
                <a:latin typeface="Times New Roman"/>
                <a:cs typeface="Times New Roman"/>
              </a:rPr>
              <a:t> </a:t>
            </a:r>
            <a:r>
              <a:rPr sz="850" spc="-50" dirty="0">
                <a:latin typeface="Times New Roman"/>
                <a:cs typeface="Times New Roman"/>
              </a:rPr>
              <a:t>Pane</a:t>
            </a:r>
            <a:r>
              <a:rPr sz="850" spc="-25" dirty="0">
                <a:latin typeface="Times New Roman"/>
                <a:cs typeface="Times New Roman"/>
              </a:rPr>
              <a:t>l</a:t>
            </a:r>
            <a:r>
              <a:rPr sz="850" spc="-20" dirty="0">
                <a:latin typeface="Times New Roman"/>
                <a:cs typeface="Times New Roman"/>
              </a:rPr>
              <a:t> </a:t>
            </a:r>
            <a:r>
              <a:rPr sz="850" spc="-40" dirty="0">
                <a:latin typeface="Times New Roman"/>
                <a:cs typeface="Times New Roman"/>
              </a:rPr>
              <a:t>Presentation</a:t>
            </a:r>
            <a:r>
              <a:rPr sz="850" spc="-25" dirty="0">
                <a:latin typeface="Times New Roman"/>
                <a:cs typeface="Times New Roman"/>
              </a:rPr>
              <a:t>,</a:t>
            </a:r>
            <a:r>
              <a:rPr sz="850" spc="-20" dirty="0">
                <a:latin typeface="Times New Roman"/>
                <a:cs typeface="Times New Roman"/>
              </a:rPr>
              <a:t> </a:t>
            </a:r>
            <a:r>
              <a:rPr sz="850" spc="-40" dirty="0">
                <a:latin typeface="Times New Roman"/>
                <a:cs typeface="Times New Roman"/>
              </a:rPr>
              <a:t>2012,</a:t>
            </a:r>
            <a:r>
              <a:rPr sz="850" spc="-20" dirty="0">
                <a:latin typeface="Times New Roman"/>
                <a:cs typeface="Times New Roman"/>
              </a:rPr>
              <a:t> </a:t>
            </a:r>
            <a:r>
              <a:rPr sz="850" spc="-45" dirty="0">
                <a:latin typeface="Times New Roman"/>
                <a:cs typeface="Times New Roman"/>
              </a:rPr>
              <a:t>2013</a:t>
            </a:r>
            <a:endParaRPr sz="850">
              <a:latin typeface="Times New Roman"/>
              <a:cs typeface="Times New Roman"/>
            </a:endParaRPr>
          </a:p>
          <a:p>
            <a:pPr marL="158750" marR="244475" indent="-146050">
              <a:lnSpc>
                <a:spcPts val="1010"/>
              </a:lnSpc>
              <a:spcBef>
                <a:spcPts val="100"/>
              </a:spcBef>
              <a:buFont typeface="Symbol"/>
              <a:buChar char=""/>
              <a:tabLst>
                <a:tab pos="159385" algn="l"/>
              </a:tabLst>
            </a:pPr>
            <a:r>
              <a:rPr sz="850" spc="-40" dirty="0">
                <a:latin typeface="Times New Roman"/>
                <a:cs typeface="Times New Roman"/>
              </a:rPr>
              <a:t>“Teaching</a:t>
            </a:r>
            <a:r>
              <a:rPr sz="850" spc="-25" dirty="0">
                <a:latin typeface="Times New Roman"/>
                <a:cs typeface="Times New Roman"/>
              </a:rPr>
              <a:t> </a:t>
            </a:r>
            <a:r>
              <a:rPr sz="850" spc="-95" dirty="0">
                <a:latin typeface="Times New Roman"/>
                <a:cs typeface="Times New Roman"/>
              </a:rPr>
              <a:t>W</a:t>
            </a:r>
            <a:r>
              <a:rPr sz="850" spc="-30" dirty="0">
                <a:latin typeface="Times New Roman"/>
                <a:cs typeface="Times New Roman"/>
              </a:rPr>
              <a:t>ith</a:t>
            </a:r>
            <a:r>
              <a:rPr sz="850" spc="-25" dirty="0">
                <a:latin typeface="Times New Roman"/>
                <a:cs typeface="Times New Roman"/>
              </a:rPr>
              <a:t> </a:t>
            </a:r>
            <a:r>
              <a:rPr sz="850" spc="-45" dirty="0">
                <a:latin typeface="Times New Roman"/>
                <a:cs typeface="Times New Roman"/>
              </a:rPr>
              <a:t>Our</a:t>
            </a:r>
            <a:r>
              <a:rPr sz="850" spc="-25" dirty="0">
                <a:latin typeface="Times New Roman"/>
                <a:cs typeface="Times New Roman"/>
              </a:rPr>
              <a:t> </a:t>
            </a:r>
            <a:r>
              <a:rPr sz="850" spc="-45" dirty="0">
                <a:latin typeface="Times New Roman"/>
                <a:cs typeface="Times New Roman"/>
              </a:rPr>
              <a:t>Mouths</a:t>
            </a:r>
            <a:r>
              <a:rPr sz="850" spc="-25" dirty="0">
                <a:latin typeface="Times New Roman"/>
                <a:cs typeface="Times New Roman"/>
              </a:rPr>
              <a:t> </a:t>
            </a:r>
            <a:r>
              <a:rPr sz="850" spc="-40" dirty="0">
                <a:latin typeface="Times New Roman"/>
                <a:cs typeface="Times New Roman"/>
              </a:rPr>
              <a:t>Shut.”</a:t>
            </a:r>
            <a:r>
              <a:rPr sz="850" spc="-20" dirty="0">
                <a:latin typeface="Times New Roman"/>
                <a:cs typeface="Times New Roman"/>
              </a:rPr>
              <a:t> </a:t>
            </a:r>
            <a:r>
              <a:rPr sz="850" spc="-35" dirty="0">
                <a:latin typeface="Times New Roman"/>
                <a:cs typeface="Times New Roman"/>
              </a:rPr>
              <a:t>Series</a:t>
            </a:r>
            <a:r>
              <a:rPr sz="850" spc="-20" dirty="0">
                <a:latin typeface="Times New Roman"/>
                <a:cs typeface="Times New Roman"/>
              </a:rPr>
              <a:t> </a:t>
            </a:r>
            <a:r>
              <a:rPr sz="850" spc="-40" dirty="0">
                <a:latin typeface="Times New Roman"/>
                <a:cs typeface="Times New Roman"/>
              </a:rPr>
              <a:t>of</a:t>
            </a:r>
            <a:r>
              <a:rPr sz="850" spc="-25" dirty="0">
                <a:latin typeface="Times New Roman"/>
                <a:cs typeface="Times New Roman"/>
              </a:rPr>
              <a:t> t</a:t>
            </a:r>
            <a:r>
              <a:rPr sz="850" spc="-50" dirty="0">
                <a:latin typeface="Times New Roman"/>
                <a:cs typeface="Times New Roman"/>
              </a:rPr>
              <a:t>h</a:t>
            </a:r>
            <a:r>
              <a:rPr sz="850" spc="-35" dirty="0">
                <a:latin typeface="Times New Roman"/>
                <a:cs typeface="Times New Roman"/>
              </a:rPr>
              <a:t>ree</a:t>
            </a:r>
            <a:r>
              <a:rPr sz="850" spc="-20" dirty="0">
                <a:latin typeface="Times New Roman"/>
                <a:cs typeface="Times New Roman"/>
              </a:rPr>
              <a:t> </a:t>
            </a:r>
            <a:r>
              <a:rPr sz="850" spc="-40" dirty="0">
                <a:latin typeface="Times New Roman"/>
                <a:cs typeface="Times New Roman"/>
              </a:rPr>
              <a:t>c</a:t>
            </a:r>
            <a:r>
              <a:rPr sz="850" spc="-50" dirty="0">
                <a:latin typeface="Times New Roman"/>
                <a:cs typeface="Times New Roman"/>
              </a:rPr>
              <a:t>o</a:t>
            </a:r>
            <a:r>
              <a:rPr sz="850" spc="-35" dirty="0">
                <a:latin typeface="Times New Roman"/>
                <a:cs typeface="Times New Roman"/>
              </a:rPr>
              <a:t>-led</a:t>
            </a:r>
            <a:r>
              <a:rPr sz="850" spc="-20" dirty="0">
                <a:latin typeface="Times New Roman"/>
                <a:cs typeface="Times New Roman"/>
              </a:rPr>
              <a:t> </a:t>
            </a:r>
            <a:r>
              <a:rPr sz="850" spc="-30" dirty="0">
                <a:latin typeface="Times New Roman"/>
                <a:cs typeface="Times New Roman"/>
              </a:rPr>
              <a:t>I</a:t>
            </a:r>
            <a:r>
              <a:rPr sz="850" spc="-50" dirty="0">
                <a:latin typeface="Times New Roman"/>
                <a:cs typeface="Times New Roman"/>
              </a:rPr>
              <a:t>n</a:t>
            </a:r>
            <a:r>
              <a:rPr sz="850" spc="-35" dirty="0">
                <a:latin typeface="Times New Roman"/>
                <a:cs typeface="Times New Roman"/>
              </a:rPr>
              <a:t>teracti</a:t>
            </a:r>
            <a:r>
              <a:rPr sz="850" spc="-50" dirty="0">
                <a:latin typeface="Times New Roman"/>
                <a:cs typeface="Times New Roman"/>
              </a:rPr>
              <a:t>v</a:t>
            </a:r>
            <a:r>
              <a:rPr sz="850" spc="-40" dirty="0">
                <a:latin typeface="Times New Roman"/>
                <a:cs typeface="Times New Roman"/>
              </a:rPr>
              <a:t>e</a:t>
            </a:r>
            <a:r>
              <a:rPr sz="850" spc="-25" dirty="0">
                <a:latin typeface="Times New Roman"/>
                <a:cs typeface="Times New Roman"/>
              </a:rPr>
              <a:t> </a:t>
            </a:r>
            <a:r>
              <a:rPr sz="850" spc="-40" dirty="0">
                <a:latin typeface="Times New Roman"/>
                <a:cs typeface="Times New Roman"/>
              </a:rPr>
              <a:t>Colloquia,</a:t>
            </a:r>
            <a:r>
              <a:rPr sz="850" spc="-50" dirty="0">
                <a:latin typeface="Times New Roman"/>
                <a:cs typeface="Times New Roman"/>
              </a:rPr>
              <a:t> CIDER/CEUT,</a:t>
            </a:r>
            <a:r>
              <a:rPr sz="850" spc="-20" dirty="0">
                <a:latin typeface="Times New Roman"/>
                <a:cs typeface="Times New Roman"/>
              </a:rPr>
              <a:t> </a:t>
            </a:r>
            <a:r>
              <a:rPr sz="850" spc="-40" dirty="0">
                <a:latin typeface="Times New Roman"/>
                <a:cs typeface="Times New Roman"/>
              </a:rPr>
              <a:t>2007,</a:t>
            </a:r>
            <a:r>
              <a:rPr sz="850" spc="-20" dirty="0">
                <a:latin typeface="Times New Roman"/>
                <a:cs typeface="Times New Roman"/>
              </a:rPr>
              <a:t> </a:t>
            </a:r>
            <a:r>
              <a:rPr sz="850" spc="-45" dirty="0">
                <a:latin typeface="Times New Roman"/>
                <a:cs typeface="Times New Roman"/>
              </a:rPr>
              <a:t>2009</a:t>
            </a:r>
            <a:endParaRPr sz="850">
              <a:latin typeface="Times New Roman"/>
              <a:cs typeface="Times New Roman"/>
            </a:endParaRPr>
          </a:p>
          <a:p>
            <a:pPr marL="158750" indent="-146050">
              <a:lnSpc>
                <a:spcPct val="100000"/>
              </a:lnSpc>
              <a:spcBef>
                <a:spcPts val="25"/>
              </a:spcBef>
              <a:buFont typeface="Symbol"/>
              <a:buChar char=""/>
              <a:tabLst>
                <a:tab pos="159385" algn="l"/>
              </a:tabLst>
            </a:pPr>
            <a:r>
              <a:rPr sz="850" spc="-55" dirty="0">
                <a:latin typeface="Times New Roman"/>
                <a:cs typeface="Times New Roman"/>
              </a:rPr>
              <a:t>“Classroo</a:t>
            </a:r>
            <a:r>
              <a:rPr sz="850" spc="-70" dirty="0">
                <a:latin typeface="Times New Roman"/>
                <a:cs typeface="Times New Roman"/>
              </a:rPr>
              <a:t>m</a:t>
            </a:r>
            <a:r>
              <a:rPr sz="850" spc="-40" dirty="0">
                <a:latin typeface="Times New Roman"/>
                <a:cs typeface="Times New Roman"/>
              </a:rPr>
              <a:t> </a:t>
            </a:r>
            <a:r>
              <a:rPr sz="850" spc="-60" dirty="0">
                <a:latin typeface="Times New Roman"/>
                <a:cs typeface="Times New Roman"/>
              </a:rPr>
              <a:t>Teach</a:t>
            </a:r>
            <a:r>
              <a:rPr sz="850" spc="-30" dirty="0">
                <a:latin typeface="Times New Roman"/>
                <a:cs typeface="Times New Roman"/>
              </a:rPr>
              <a:t>i</a:t>
            </a:r>
            <a:r>
              <a:rPr sz="850" spc="-55" dirty="0">
                <a:latin typeface="Times New Roman"/>
                <a:cs typeface="Times New Roman"/>
              </a:rPr>
              <a:t>n</a:t>
            </a:r>
            <a:r>
              <a:rPr sz="850" spc="-45" dirty="0">
                <a:latin typeface="Times New Roman"/>
                <a:cs typeface="Times New Roman"/>
              </a:rPr>
              <a:t>g</a:t>
            </a:r>
            <a:r>
              <a:rPr sz="850" spc="-40" dirty="0">
                <a:latin typeface="Times New Roman"/>
                <a:cs typeface="Times New Roman"/>
              </a:rPr>
              <a:t> </a:t>
            </a:r>
            <a:r>
              <a:rPr sz="850" spc="-35" dirty="0">
                <a:latin typeface="Times New Roman"/>
                <a:cs typeface="Times New Roman"/>
              </a:rPr>
              <a:t>i</a:t>
            </a:r>
            <a:r>
              <a:rPr sz="850" spc="-45" dirty="0">
                <a:latin typeface="Times New Roman"/>
                <a:cs typeface="Times New Roman"/>
              </a:rPr>
              <a:t>n</a:t>
            </a:r>
            <a:r>
              <a:rPr sz="850" spc="-40" dirty="0">
                <a:latin typeface="Times New Roman"/>
                <a:cs typeface="Times New Roman"/>
              </a:rPr>
              <a:t> </a:t>
            </a:r>
            <a:r>
              <a:rPr sz="850" spc="-55" dirty="0">
                <a:latin typeface="Times New Roman"/>
                <a:cs typeface="Times New Roman"/>
              </a:rPr>
              <a:t>Arts</a:t>
            </a:r>
            <a:r>
              <a:rPr sz="850" spc="-25" dirty="0">
                <a:latin typeface="Times New Roman"/>
                <a:cs typeface="Times New Roman"/>
              </a:rPr>
              <a:t>,</a:t>
            </a:r>
            <a:r>
              <a:rPr sz="850" spc="-40" dirty="0">
                <a:latin typeface="Times New Roman"/>
                <a:cs typeface="Times New Roman"/>
              </a:rPr>
              <a:t> </a:t>
            </a:r>
            <a:r>
              <a:rPr sz="850" spc="-50" dirty="0">
                <a:latin typeface="Times New Roman"/>
                <a:cs typeface="Times New Roman"/>
              </a:rPr>
              <a:t>Humanities</a:t>
            </a:r>
            <a:r>
              <a:rPr sz="850" spc="-25" dirty="0">
                <a:latin typeface="Times New Roman"/>
                <a:cs typeface="Times New Roman"/>
              </a:rPr>
              <a:t>,</a:t>
            </a:r>
            <a:r>
              <a:rPr sz="850" spc="-45" dirty="0">
                <a:latin typeface="Times New Roman"/>
                <a:cs typeface="Times New Roman"/>
              </a:rPr>
              <a:t> </a:t>
            </a:r>
            <a:r>
              <a:rPr sz="850" spc="-55" dirty="0">
                <a:latin typeface="Times New Roman"/>
                <a:cs typeface="Times New Roman"/>
              </a:rPr>
              <a:t>an</a:t>
            </a:r>
            <a:r>
              <a:rPr sz="850" spc="-45" dirty="0">
                <a:latin typeface="Times New Roman"/>
                <a:cs typeface="Times New Roman"/>
              </a:rPr>
              <a:t>d </a:t>
            </a:r>
            <a:r>
              <a:rPr sz="850" spc="-50" dirty="0">
                <a:latin typeface="Times New Roman"/>
                <a:cs typeface="Times New Roman"/>
              </a:rPr>
              <a:t>Socia</a:t>
            </a:r>
            <a:r>
              <a:rPr sz="850" spc="-25" dirty="0">
                <a:latin typeface="Times New Roman"/>
                <a:cs typeface="Times New Roman"/>
              </a:rPr>
              <a:t>l</a:t>
            </a:r>
            <a:r>
              <a:rPr sz="850" spc="-40" dirty="0">
                <a:latin typeface="Times New Roman"/>
                <a:cs typeface="Times New Roman"/>
              </a:rPr>
              <a:t> </a:t>
            </a:r>
            <a:r>
              <a:rPr sz="850" spc="-50" dirty="0">
                <a:latin typeface="Times New Roman"/>
                <a:cs typeface="Times New Roman"/>
              </a:rPr>
              <a:t>Sciences</a:t>
            </a:r>
            <a:r>
              <a:rPr sz="850" i="1" spc="-40" dirty="0">
                <a:latin typeface="Times New Roman"/>
                <a:cs typeface="Times New Roman"/>
              </a:rPr>
              <a:t>.</a:t>
            </a:r>
            <a:r>
              <a:rPr sz="850" spc="-40" dirty="0">
                <a:latin typeface="Times New Roman"/>
                <a:cs typeface="Times New Roman"/>
              </a:rPr>
              <a:t>” </a:t>
            </a:r>
            <a:r>
              <a:rPr sz="850" spc="-75" dirty="0">
                <a:latin typeface="Times New Roman"/>
                <a:cs typeface="Times New Roman"/>
              </a:rPr>
              <a:t>GT</a:t>
            </a:r>
            <a:r>
              <a:rPr sz="850" spc="-65" dirty="0">
                <a:latin typeface="Times New Roman"/>
                <a:cs typeface="Times New Roman"/>
              </a:rPr>
              <a:t>A</a:t>
            </a:r>
            <a:r>
              <a:rPr sz="850" spc="-40" dirty="0">
                <a:latin typeface="Times New Roman"/>
                <a:cs typeface="Times New Roman"/>
              </a:rPr>
              <a:t> </a:t>
            </a:r>
            <a:r>
              <a:rPr sz="850" spc="-65" dirty="0">
                <a:latin typeface="Times New Roman"/>
                <a:cs typeface="Times New Roman"/>
              </a:rPr>
              <a:t>P</a:t>
            </a:r>
            <a:r>
              <a:rPr sz="850" spc="-50" dirty="0">
                <a:latin typeface="Times New Roman"/>
                <a:cs typeface="Times New Roman"/>
              </a:rPr>
              <a:t>a</a:t>
            </a:r>
            <a:r>
              <a:rPr sz="850" spc="-60" dirty="0">
                <a:latin typeface="Times New Roman"/>
                <a:cs typeface="Times New Roman"/>
              </a:rPr>
              <a:t>n</a:t>
            </a:r>
            <a:r>
              <a:rPr sz="850" spc="-50" dirty="0">
                <a:latin typeface="Times New Roman"/>
                <a:cs typeface="Times New Roman"/>
              </a:rPr>
              <a:t>e</a:t>
            </a:r>
            <a:r>
              <a:rPr sz="850" spc="-40" dirty="0">
                <a:latin typeface="Times New Roman"/>
                <a:cs typeface="Times New Roman"/>
              </a:rPr>
              <a:t>l</a:t>
            </a:r>
            <a:r>
              <a:rPr sz="850" spc="-25" dirty="0">
                <a:latin typeface="Times New Roman"/>
                <a:cs typeface="Times New Roman"/>
              </a:rPr>
              <a:t>,</a:t>
            </a:r>
            <a:r>
              <a:rPr sz="850" spc="-40" dirty="0">
                <a:latin typeface="Times New Roman"/>
                <a:cs typeface="Times New Roman"/>
              </a:rPr>
              <a:t> </a:t>
            </a:r>
            <a:r>
              <a:rPr sz="850" spc="-60" dirty="0">
                <a:latin typeface="Times New Roman"/>
                <a:cs typeface="Times New Roman"/>
              </a:rPr>
              <a:t>2005</a:t>
            </a:r>
            <a:r>
              <a:rPr sz="850" spc="-40" dirty="0">
                <a:latin typeface="Times New Roman"/>
                <a:cs typeface="Times New Roman"/>
              </a:rPr>
              <a:t>-</a:t>
            </a:r>
            <a:r>
              <a:rPr sz="850" spc="-60" dirty="0">
                <a:latin typeface="Times New Roman"/>
                <a:cs typeface="Times New Roman"/>
              </a:rPr>
              <a:t>2008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032048" y="3678558"/>
            <a:ext cx="2038350" cy="1377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50" b="1" spc="-45" dirty="0">
                <a:latin typeface="Times New Roman"/>
                <a:cs typeface="Times New Roman"/>
              </a:rPr>
              <a:t>Selecte</a:t>
            </a:r>
            <a:r>
              <a:rPr sz="850" b="1" spc="-50" dirty="0">
                <a:latin typeface="Times New Roman"/>
                <a:cs typeface="Times New Roman"/>
              </a:rPr>
              <a:t>d</a:t>
            </a:r>
            <a:r>
              <a:rPr sz="850" b="1" spc="-20" dirty="0">
                <a:latin typeface="Times New Roman"/>
                <a:cs typeface="Times New Roman"/>
              </a:rPr>
              <a:t> </a:t>
            </a:r>
            <a:r>
              <a:rPr sz="850" b="1" spc="-40" dirty="0">
                <a:latin typeface="Times New Roman"/>
                <a:cs typeface="Times New Roman"/>
              </a:rPr>
              <a:t>Publications</a:t>
            </a:r>
            <a:r>
              <a:rPr sz="850" b="1" spc="-25" dirty="0">
                <a:latin typeface="Times New Roman"/>
                <a:cs typeface="Times New Roman"/>
              </a:rPr>
              <a:t> </a:t>
            </a:r>
            <a:r>
              <a:rPr sz="850" b="1" spc="-45" dirty="0">
                <a:latin typeface="Times New Roman"/>
                <a:cs typeface="Times New Roman"/>
              </a:rPr>
              <a:t>on</a:t>
            </a:r>
            <a:r>
              <a:rPr sz="850" b="1" spc="-25" dirty="0">
                <a:latin typeface="Times New Roman"/>
                <a:cs typeface="Times New Roman"/>
              </a:rPr>
              <a:t> </a:t>
            </a:r>
            <a:r>
              <a:rPr sz="850" b="1" spc="-45" dirty="0">
                <a:latin typeface="Times New Roman"/>
                <a:cs typeface="Times New Roman"/>
              </a:rPr>
              <a:t>Teaching</a:t>
            </a:r>
            <a:r>
              <a:rPr sz="850" b="1" spc="-20" dirty="0">
                <a:latin typeface="Times New Roman"/>
                <a:cs typeface="Times New Roman"/>
              </a:rPr>
              <a:t> </a:t>
            </a:r>
            <a:r>
              <a:rPr sz="850" b="1" spc="-50" dirty="0">
                <a:latin typeface="Times New Roman"/>
                <a:cs typeface="Times New Roman"/>
              </a:rPr>
              <a:t>and</a:t>
            </a:r>
            <a:r>
              <a:rPr sz="850" b="1" spc="-25" dirty="0">
                <a:latin typeface="Times New Roman"/>
                <a:cs typeface="Times New Roman"/>
              </a:rPr>
              <a:t> </a:t>
            </a:r>
            <a:r>
              <a:rPr sz="850" b="1" spc="-45" dirty="0">
                <a:latin typeface="Times New Roman"/>
                <a:cs typeface="Times New Roman"/>
              </a:rPr>
              <a:t>Learning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178707" y="3812735"/>
            <a:ext cx="3775710" cy="5416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58750" indent="-146050">
              <a:lnSpc>
                <a:spcPts val="1015"/>
              </a:lnSpc>
              <a:buFont typeface="Symbol"/>
              <a:buChar char=""/>
              <a:tabLst>
                <a:tab pos="159385" algn="l"/>
              </a:tabLst>
            </a:pPr>
            <a:r>
              <a:rPr sz="850" spc="-40" dirty="0">
                <a:latin typeface="Times New Roman"/>
                <a:cs typeface="Times New Roman"/>
              </a:rPr>
              <a:t>“Displaced</a:t>
            </a:r>
            <a:r>
              <a:rPr sz="850" spc="-25" dirty="0">
                <a:latin typeface="Times New Roman"/>
                <a:cs typeface="Times New Roman"/>
              </a:rPr>
              <a:t> </a:t>
            </a:r>
            <a:r>
              <a:rPr sz="850" spc="-45" dirty="0">
                <a:latin typeface="Times New Roman"/>
                <a:cs typeface="Times New Roman"/>
              </a:rPr>
              <a:t>Anthropologist</a:t>
            </a:r>
            <a:r>
              <a:rPr sz="850" spc="-35" dirty="0">
                <a:latin typeface="Times New Roman"/>
                <a:cs typeface="Times New Roman"/>
              </a:rPr>
              <a:t>s</a:t>
            </a:r>
            <a:r>
              <a:rPr sz="850" spc="-20" dirty="0">
                <a:latin typeface="Times New Roman"/>
                <a:cs typeface="Times New Roman"/>
              </a:rPr>
              <a:t> </a:t>
            </a:r>
            <a:r>
              <a:rPr sz="850" spc="-40" dirty="0">
                <a:latin typeface="Times New Roman"/>
                <a:cs typeface="Times New Roman"/>
              </a:rPr>
              <a:t>Teaching</a:t>
            </a:r>
            <a:r>
              <a:rPr sz="850" spc="-25" dirty="0">
                <a:latin typeface="Times New Roman"/>
                <a:cs typeface="Times New Roman"/>
              </a:rPr>
              <a:t> </a:t>
            </a:r>
            <a:r>
              <a:rPr sz="850" spc="-45" dirty="0">
                <a:latin typeface="Times New Roman"/>
                <a:cs typeface="Times New Roman"/>
              </a:rPr>
              <a:t>Anthropology</a:t>
            </a:r>
            <a:r>
              <a:rPr sz="850" spc="-40" dirty="0">
                <a:latin typeface="Times New Roman"/>
                <a:cs typeface="Times New Roman"/>
              </a:rPr>
              <a:t>”</a:t>
            </a:r>
            <a:r>
              <a:rPr sz="850" spc="-20" dirty="0">
                <a:latin typeface="Times New Roman"/>
                <a:cs typeface="Times New Roman"/>
              </a:rPr>
              <a:t> </a:t>
            </a:r>
            <a:r>
              <a:rPr sz="850" spc="-45" dirty="0">
                <a:latin typeface="Times New Roman"/>
                <a:cs typeface="Times New Roman"/>
              </a:rPr>
              <a:t>Section</a:t>
            </a:r>
            <a:r>
              <a:rPr sz="850" spc="-20" dirty="0">
                <a:latin typeface="Times New Roman"/>
                <a:cs typeface="Times New Roman"/>
              </a:rPr>
              <a:t> </a:t>
            </a:r>
            <a:r>
              <a:rPr sz="850" spc="-55" dirty="0">
                <a:latin typeface="Times New Roman"/>
                <a:cs typeface="Times New Roman"/>
              </a:rPr>
              <a:t>News</a:t>
            </a:r>
            <a:r>
              <a:rPr sz="850" spc="-25" dirty="0">
                <a:latin typeface="Times New Roman"/>
                <a:cs typeface="Times New Roman"/>
              </a:rPr>
              <a:t>, </a:t>
            </a:r>
            <a:r>
              <a:rPr sz="850" i="1" spc="-40" dirty="0">
                <a:latin typeface="Times New Roman"/>
                <a:cs typeface="Times New Roman"/>
              </a:rPr>
              <a:t>Anthropology</a:t>
            </a:r>
            <a:r>
              <a:rPr sz="850" i="1" spc="-25" dirty="0">
                <a:latin typeface="Times New Roman"/>
                <a:cs typeface="Times New Roman"/>
              </a:rPr>
              <a:t> </a:t>
            </a:r>
            <a:r>
              <a:rPr sz="850" i="1" spc="-50" dirty="0">
                <a:latin typeface="Times New Roman"/>
                <a:cs typeface="Times New Roman"/>
              </a:rPr>
              <a:t>News</a:t>
            </a:r>
            <a:endParaRPr sz="850">
              <a:latin typeface="Times New Roman"/>
              <a:cs typeface="Times New Roman"/>
            </a:endParaRPr>
          </a:p>
          <a:p>
            <a:pPr marL="158750">
              <a:lnSpc>
                <a:spcPts val="1015"/>
              </a:lnSpc>
            </a:pPr>
            <a:r>
              <a:rPr sz="850" spc="-50" dirty="0">
                <a:latin typeface="Times New Roman"/>
                <a:cs typeface="Times New Roman"/>
              </a:rPr>
              <a:t>(AAA)</a:t>
            </a:r>
            <a:r>
              <a:rPr sz="850" spc="-25" dirty="0">
                <a:latin typeface="Times New Roman"/>
                <a:cs typeface="Times New Roman"/>
              </a:rPr>
              <a:t> </a:t>
            </a:r>
            <a:r>
              <a:rPr sz="850" spc="-35" dirty="0">
                <a:latin typeface="Times New Roman"/>
                <a:cs typeface="Times New Roman"/>
              </a:rPr>
              <a:t>newsletter,</a:t>
            </a:r>
            <a:r>
              <a:rPr sz="850" spc="-25" dirty="0">
                <a:latin typeface="Times New Roman"/>
                <a:cs typeface="Times New Roman"/>
              </a:rPr>
              <a:t> </a:t>
            </a:r>
            <a:r>
              <a:rPr sz="850" spc="-35" dirty="0">
                <a:latin typeface="Times New Roman"/>
                <a:cs typeface="Times New Roman"/>
              </a:rPr>
              <a:t>(forthco</a:t>
            </a:r>
            <a:r>
              <a:rPr sz="850" spc="-80" dirty="0">
                <a:latin typeface="Times New Roman"/>
                <a:cs typeface="Times New Roman"/>
              </a:rPr>
              <a:t>m</a:t>
            </a:r>
            <a:r>
              <a:rPr sz="850" spc="-35" dirty="0">
                <a:latin typeface="Times New Roman"/>
                <a:cs typeface="Times New Roman"/>
              </a:rPr>
              <a:t>ing)</a:t>
            </a:r>
            <a:endParaRPr sz="850">
              <a:latin typeface="Times New Roman"/>
              <a:cs typeface="Times New Roman"/>
            </a:endParaRPr>
          </a:p>
          <a:p>
            <a:pPr marL="183515" indent="-170815">
              <a:lnSpc>
                <a:spcPct val="100000"/>
              </a:lnSpc>
              <a:spcBef>
                <a:spcPts val="60"/>
              </a:spcBef>
              <a:buFont typeface="Symbol"/>
              <a:buChar char=""/>
              <a:tabLst>
                <a:tab pos="184150" algn="l"/>
              </a:tabLst>
            </a:pPr>
            <a:r>
              <a:rPr sz="850" spc="-40" dirty="0">
                <a:latin typeface="Times New Roman"/>
                <a:cs typeface="Times New Roman"/>
              </a:rPr>
              <a:t>“</a:t>
            </a:r>
            <a:r>
              <a:rPr sz="850" spc="-95" dirty="0">
                <a:latin typeface="Times New Roman"/>
                <a:cs typeface="Times New Roman"/>
              </a:rPr>
              <a:t>W</a:t>
            </a:r>
            <a:r>
              <a:rPr sz="850" spc="-45" dirty="0">
                <a:latin typeface="Times New Roman"/>
                <a:cs typeface="Times New Roman"/>
              </a:rPr>
              <a:t>hy</a:t>
            </a:r>
            <a:r>
              <a:rPr sz="850" spc="-20" dirty="0">
                <a:latin typeface="Times New Roman"/>
                <a:cs typeface="Times New Roman"/>
              </a:rPr>
              <a:t> </a:t>
            </a:r>
            <a:r>
              <a:rPr sz="850" spc="-40" dirty="0">
                <a:latin typeface="Times New Roman"/>
                <a:cs typeface="Times New Roman"/>
              </a:rPr>
              <a:t>Students</a:t>
            </a:r>
            <a:r>
              <a:rPr sz="850" spc="-20" dirty="0">
                <a:latin typeface="Times New Roman"/>
                <a:cs typeface="Times New Roman"/>
              </a:rPr>
              <a:t> </a:t>
            </a:r>
            <a:r>
              <a:rPr sz="850" spc="-45" dirty="0">
                <a:latin typeface="Times New Roman"/>
                <a:cs typeface="Times New Roman"/>
              </a:rPr>
              <a:t>Take</a:t>
            </a:r>
            <a:r>
              <a:rPr sz="850" spc="-20" dirty="0">
                <a:latin typeface="Times New Roman"/>
                <a:cs typeface="Times New Roman"/>
              </a:rPr>
              <a:t> </a:t>
            </a:r>
            <a:r>
              <a:rPr sz="850" spc="-75" dirty="0">
                <a:latin typeface="Times New Roman"/>
                <a:cs typeface="Times New Roman"/>
              </a:rPr>
              <a:t>A</a:t>
            </a:r>
            <a:r>
              <a:rPr sz="850" spc="-40" dirty="0">
                <a:latin typeface="Times New Roman"/>
                <a:cs typeface="Times New Roman"/>
              </a:rPr>
              <a:t>nthropolog</a:t>
            </a:r>
            <a:r>
              <a:rPr sz="850" spc="-50" dirty="0">
                <a:latin typeface="Times New Roman"/>
                <a:cs typeface="Times New Roman"/>
              </a:rPr>
              <a:t>y</a:t>
            </a:r>
            <a:r>
              <a:rPr sz="850" spc="-40" dirty="0">
                <a:latin typeface="Times New Roman"/>
                <a:cs typeface="Times New Roman"/>
              </a:rPr>
              <a:t>”</a:t>
            </a:r>
            <a:r>
              <a:rPr sz="850" spc="-20" dirty="0">
                <a:latin typeface="Times New Roman"/>
                <a:cs typeface="Times New Roman"/>
              </a:rPr>
              <a:t> </a:t>
            </a:r>
            <a:r>
              <a:rPr sz="850" spc="-45" dirty="0">
                <a:latin typeface="Times New Roman"/>
                <a:cs typeface="Times New Roman"/>
              </a:rPr>
              <a:t>Teach</a:t>
            </a:r>
            <a:r>
              <a:rPr sz="850" spc="-30" dirty="0">
                <a:latin typeface="Times New Roman"/>
                <a:cs typeface="Times New Roman"/>
              </a:rPr>
              <a:t>i</a:t>
            </a:r>
            <a:r>
              <a:rPr sz="850" spc="-45" dirty="0">
                <a:latin typeface="Times New Roman"/>
                <a:cs typeface="Times New Roman"/>
              </a:rPr>
              <a:t>ng</a:t>
            </a:r>
            <a:r>
              <a:rPr sz="850" spc="-25" dirty="0">
                <a:latin typeface="Times New Roman"/>
                <a:cs typeface="Times New Roman"/>
              </a:rPr>
              <a:t> </a:t>
            </a:r>
            <a:r>
              <a:rPr sz="850" spc="-40" dirty="0">
                <a:latin typeface="Times New Roman"/>
                <a:cs typeface="Times New Roman"/>
              </a:rPr>
              <a:t>Anthropolo</a:t>
            </a:r>
            <a:r>
              <a:rPr sz="850" spc="-50" dirty="0">
                <a:latin typeface="Times New Roman"/>
                <a:cs typeface="Times New Roman"/>
              </a:rPr>
              <a:t>g</a:t>
            </a:r>
            <a:r>
              <a:rPr sz="850" spc="-45" dirty="0">
                <a:latin typeface="Times New Roman"/>
                <a:cs typeface="Times New Roman"/>
              </a:rPr>
              <a:t>y</a:t>
            </a:r>
            <a:r>
              <a:rPr sz="850" spc="-25" dirty="0">
                <a:latin typeface="Times New Roman"/>
                <a:cs typeface="Times New Roman"/>
              </a:rPr>
              <a:t> </a:t>
            </a:r>
            <a:r>
              <a:rPr sz="850" spc="-35" dirty="0">
                <a:latin typeface="Times New Roman"/>
                <a:cs typeface="Times New Roman"/>
              </a:rPr>
              <a:t>Interest</a:t>
            </a:r>
            <a:r>
              <a:rPr sz="850" spc="-25" dirty="0">
                <a:latin typeface="Times New Roman"/>
                <a:cs typeface="Times New Roman"/>
              </a:rPr>
              <a:t> </a:t>
            </a:r>
            <a:r>
              <a:rPr sz="850" spc="-50" dirty="0">
                <a:latin typeface="Times New Roman"/>
                <a:cs typeface="Times New Roman"/>
              </a:rPr>
              <a:t>Grou</a:t>
            </a:r>
            <a:r>
              <a:rPr sz="850" spc="-45" dirty="0">
                <a:latin typeface="Times New Roman"/>
                <a:cs typeface="Times New Roman"/>
              </a:rPr>
              <a:t>p</a:t>
            </a:r>
            <a:r>
              <a:rPr sz="850" spc="-20" dirty="0">
                <a:latin typeface="Times New Roman"/>
                <a:cs typeface="Times New Roman"/>
              </a:rPr>
              <a:t> </a:t>
            </a:r>
            <a:r>
              <a:rPr sz="850" spc="-40" dirty="0">
                <a:latin typeface="Times New Roman"/>
                <a:cs typeface="Times New Roman"/>
              </a:rPr>
              <a:t>Blog,</a:t>
            </a:r>
            <a:r>
              <a:rPr sz="850" spc="-25" dirty="0">
                <a:latin typeface="Times New Roman"/>
                <a:cs typeface="Times New Roman"/>
              </a:rPr>
              <a:t> </a:t>
            </a:r>
            <a:r>
              <a:rPr sz="850" spc="-45" dirty="0">
                <a:latin typeface="Times New Roman"/>
                <a:cs typeface="Times New Roman"/>
              </a:rPr>
              <a:t>2015</a:t>
            </a:r>
            <a:endParaRPr sz="850">
              <a:latin typeface="Times New Roman"/>
              <a:cs typeface="Times New Roman"/>
            </a:endParaRPr>
          </a:p>
          <a:p>
            <a:pPr marL="158750" indent="-146050">
              <a:lnSpc>
                <a:spcPct val="100000"/>
              </a:lnSpc>
              <a:spcBef>
                <a:spcPts val="60"/>
              </a:spcBef>
              <a:buFont typeface="Symbol"/>
              <a:buChar char=""/>
              <a:tabLst>
                <a:tab pos="159385" algn="l"/>
              </a:tabLst>
            </a:pPr>
            <a:r>
              <a:rPr sz="850" spc="-45" dirty="0">
                <a:latin typeface="Times New Roman"/>
                <a:cs typeface="Times New Roman"/>
              </a:rPr>
              <a:t>“Ground</a:t>
            </a:r>
            <a:r>
              <a:rPr sz="850" spc="-15" dirty="0">
                <a:latin typeface="Times New Roman"/>
                <a:cs typeface="Times New Roman"/>
              </a:rPr>
              <a:t> </a:t>
            </a:r>
            <a:r>
              <a:rPr sz="850" spc="-45" dirty="0">
                <a:latin typeface="Times New Roman"/>
                <a:cs typeface="Times New Roman"/>
              </a:rPr>
              <a:t>up</a:t>
            </a:r>
            <a:r>
              <a:rPr sz="850" spc="-15" dirty="0">
                <a:latin typeface="Times New Roman"/>
                <a:cs typeface="Times New Roman"/>
              </a:rPr>
              <a:t> </a:t>
            </a:r>
            <a:r>
              <a:rPr sz="850" spc="-40" dirty="0">
                <a:latin typeface="Times New Roman"/>
                <a:cs typeface="Times New Roman"/>
              </a:rPr>
              <a:t>Pedagogy:</a:t>
            </a:r>
            <a:r>
              <a:rPr sz="850" spc="-10" dirty="0">
                <a:latin typeface="Times New Roman"/>
                <a:cs typeface="Times New Roman"/>
              </a:rPr>
              <a:t> </a:t>
            </a:r>
            <a:r>
              <a:rPr sz="850" spc="-40" dirty="0">
                <a:latin typeface="Times New Roman"/>
                <a:cs typeface="Times New Roman"/>
              </a:rPr>
              <a:t>Teaching</a:t>
            </a:r>
            <a:r>
              <a:rPr sz="850" spc="-15" dirty="0">
                <a:latin typeface="Times New Roman"/>
                <a:cs typeface="Times New Roman"/>
              </a:rPr>
              <a:t> </a:t>
            </a:r>
            <a:r>
              <a:rPr sz="850" spc="-70" dirty="0">
                <a:latin typeface="Times New Roman"/>
                <a:cs typeface="Times New Roman"/>
              </a:rPr>
              <a:t>&amp;</a:t>
            </a:r>
            <a:r>
              <a:rPr sz="850" spc="-15" dirty="0">
                <a:latin typeface="Times New Roman"/>
                <a:cs typeface="Times New Roman"/>
              </a:rPr>
              <a:t> </a:t>
            </a:r>
            <a:r>
              <a:rPr sz="850" spc="-60" dirty="0">
                <a:latin typeface="Times New Roman"/>
                <a:cs typeface="Times New Roman"/>
              </a:rPr>
              <a:t>S</a:t>
            </a:r>
            <a:r>
              <a:rPr sz="850" spc="-35" dirty="0">
                <a:latin typeface="Times New Roman"/>
                <a:cs typeface="Times New Roman"/>
              </a:rPr>
              <a:t>tuttering</a:t>
            </a:r>
            <a:r>
              <a:rPr sz="850" spc="-30" dirty="0">
                <a:latin typeface="Times New Roman"/>
                <a:cs typeface="Times New Roman"/>
              </a:rPr>
              <a:t>.</a:t>
            </a:r>
            <a:r>
              <a:rPr sz="850" spc="-40" dirty="0">
                <a:latin typeface="Times New Roman"/>
                <a:cs typeface="Times New Roman"/>
              </a:rPr>
              <a:t>”</a:t>
            </a:r>
            <a:r>
              <a:rPr sz="850" spc="-20" dirty="0">
                <a:latin typeface="Times New Roman"/>
                <a:cs typeface="Times New Roman"/>
              </a:rPr>
              <a:t> </a:t>
            </a:r>
            <a:r>
              <a:rPr sz="850" i="1" spc="-45" dirty="0">
                <a:latin typeface="Times New Roman"/>
                <a:cs typeface="Times New Roman"/>
              </a:rPr>
              <a:t>Pedagogy</a:t>
            </a:r>
            <a:r>
              <a:rPr sz="850" i="1" spc="-15" dirty="0">
                <a:latin typeface="Times New Roman"/>
                <a:cs typeface="Times New Roman"/>
              </a:rPr>
              <a:t> </a:t>
            </a:r>
            <a:r>
              <a:rPr sz="850" i="1" spc="-35" dirty="0">
                <a:latin typeface="Times New Roman"/>
                <a:cs typeface="Times New Roman"/>
              </a:rPr>
              <a:t>in</a:t>
            </a:r>
            <a:r>
              <a:rPr sz="850" i="1" spc="-15" dirty="0">
                <a:latin typeface="Times New Roman"/>
                <a:cs typeface="Times New Roman"/>
              </a:rPr>
              <a:t> </a:t>
            </a:r>
            <a:r>
              <a:rPr sz="850" i="1" spc="-40" dirty="0">
                <a:latin typeface="Times New Roman"/>
                <a:cs typeface="Times New Roman"/>
              </a:rPr>
              <a:t>Practic</a:t>
            </a:r>
            <a:r>
              <a:rPr sz="850" i="1" spc="-45" dirty="0">
                <a:latin typeface="Times New Roman"/>
                <a:cs typeface="Times New Roman"/>
              </a:rPr>
              <a:t>e</a:t>
            </a:r>
            <a:r>
              <a:rPr sz="850" spc="-25" dirty="0">
                <a:latin typeface="Times New Roman"/>
                <a:cs typeface="Times New Roman"/>
              </a:rPr>
              <a:t>,</a:t>
            </a:r>
            <a:r>
              <a:rPr sz="850" spc="-15" dirty="0">
                <a:latin typeface="Times New Roman"/>
                <a:cs typeface="Times New Roman"/>
              </a:rPr>
              <a:t> </a:t>
            </a:r>
            <a:r>
              <a:rPr sz="850" spc="-40" dirty="0">
                <a:latin typeface="Times New Roman"/>
                <a:cs typeface="Times New Roman"/>
              </a:rPr>
              <a:t>Spring</a:t>
            </a:r>
            <a:r>
              <a:rPr sz="850" spc="-15" dirty="0">
                <a:latin typeface="Times New Roman"/>
                <a:cs typeface="Times New Roman"/>
              </a:rPr>
              <a:t> </a:t>
            </a:r>
            <a:r>
              <a:rPr sz="850" spc="-40" dirty="0">
                <a:latin typeface="Times New Roman"/>
                <a:cs typeface="Times New Roman"/>
              </a:rPr>
              <a:t>(2012):</a:t>
            </a:r>
            <a:r>
              <a:rPr sz="850" spc="-15" dirty="0">
                <a:latin typeface="Times New Roman"/>
                <a:cs typeface="Times New Roman"/>
              </a:rPr>
              <a:t> </a:t>
            </a:r>
            <a:r>
              <a:rPr sz="850" spc="-40" dirty="0">
                <a:latin typeface="Times New Roman"/>
                <a:cs typeface="Times New Roman"/>
              </a:rPr>
              <a:t>9-10.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032048" y="4402022"/>
            <a:ext cx="2694940" cy="1377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50" b="1" spc="-40" dirty="0">
                <a:latin typeface="Times New Roman"/>
                <a:cs typeface="Times New Roman"/>
              </a:rPr>
              <a:t>Selected</a:t>
            </a:r>
            <a:r>
              <a:rPr sz="850" b="1" spc="-20" dirty="0">
                <a:latin typeface="Times New Roman"/>
                <a:cs typeface="Times New Roman"/>
              </a:rPr>
              <a:t> </a:t>
            </a:r>
            <a:r>
              <a:rPr sz="850" b="1" spc="-45" dirty="0">
                <a:latin typeface="Times New Roman"/>
                <a:cs typeface="Times New Roman"/>
              </a:rPr>
              <a:t>Contribution</a:t>
            </a:r>
            <a:r>
              <a:rPr sz="850" b="1" spc="-35" dirty="0">
                <a:latin typeface="Times New Roman"/>
                <a:cs typeface="Times New Roman"/>
              </a:rPr>
              <a:t>s</a:t>
            </a:r>
            <a:r>
              <a:rPr sz="850" b="1" spc="-20" dirty="0">
                <a:latin typeface="Times New Roman"/>
                <a:cs typeface="Times New Roman"/>
              </a:rPr>
              <a:t> </a:t>
            </a:r>
            <a:r>
              <a:rPr sz="850" b="1" spc="-40" dirty="0">
                <a:latin typeface="Times New Roman"/>
                <a:cs typeface="Times New Roman"/>
              </a:rPr>
              <a:t>to</a:t>
            </a:r>
            <a:r>
              <a:rPr sz="850" b="1" spc="-25" dirty="0">
                <a:latin typeface="Times New Roman"/>
                <a:cs typeface="Times New Roman"/>
              </a:rPr>
              <a:t> </a:t>
            </a:r>
            <a:r>
              <a:rPr sz="850" b="1" spc="-45" dirty="0">
                <a:latin typeface="Times New Roman"/>
                <a:cs typeface="Times New Roman"/>
              </a:rPr>
              <a:t>Curriculum</a:t>
            </a:r>
            <a:r>
              <a:rPr sz="850" b="1" spc="-25" dirty="0">
                <a:latin typeface="Times New Roman"/>
                <a:cs typeface="Times New Roman"/>
              </a:rPr>
              <a:t> </a:t>
            </a:r>
            <a:r>
              <a:rPr sz="850" b="1" spc="-50" dirty="0">
                <a:latin typeface="Times New Roman"/>
                <a:cs typeface="Times New Roman"/>
              </a:rPr>
              <a:t>and</a:t>
            </a:r>
            <a:r>
              <a:rPr sz="850" b="1" spc="-25" dirty="0">
                <a:latin typeface="Times New Roman"/>
                <a:cs typeface="Times New Roman"/>
              </a:rPr>
              <a:t> </a:t>
            </a:r>
            <a:r>
              <a:rPr sz="850" b="1" spc="-45" dirty="0">
                <a:latin typeface="Times New Roman"/>
                <a:cs typeface="Times New Roman"/>
              </a:rPr>
              <a:t>Diversity</a:t>
            </a:r>
            <a:r>
              <a:rPr sz="850" b="1" spc="-20" dirty="0">
                <a:latin typeface="Times New Roman"/>
                <a:cs typeface="Times New Roman"/>
              </a:rPr>
              <a:t> </a:t>
            </a:r>
            <a:r>
              <a:rPr sz="850" b="1" spc="-45" dirty="0">
                <a:latin typeface="Times New Roman"/>
                <a:cs typeface="Times New Roman"/>
              </a:rPr>
              <a:t>on</a:t>
            </a:r>
            <a:r>
              <a:rPr sz="850" b="1" spc="-25" dirty="0">
                <a:latin typeface="Times New Roman"/>
                <a:cs typeface="Times New Roman"/>
              </a:rPr>
              <a:t> </a:t>
            </a:r>
            <a:r>
              <a:rPr sz="850" b="1" spc="-75" dirty="0">
                <a:latin typeface="Times New Roman"/>
                <a:cs typeface="Times New Roman"/>
              </a:rPr>
              <a:t>C</a:t>
            </a:r>
            <a:r>
              <a:rPr sz="850" b="1" spc="-50" dirty="0">
                <a:latin typeface="Times New Roman"/>
                <a:cs typeface="Times New Roman"/>
              </a:rPr>
              <a:t>ampus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178707" y="4536199"/>
            <a:ext cx="3636010" cy="6781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58750" indent="-146050">
              <a:lnSpc>
                <a:spcPct val="100000"/>
              </a:lnSpc>
              <a:buFont typeface="Symbol"/>
              <a:buChar char=""/>
              <a:tabLst>
                <a:tab pos="159385" algn="l"/>
              </a:tabLst>
            </a:pPr>
            <a:r>
              <a:rPr sz="850" spc="-40" dirty="0">
                <a:latin typeface="Times New Roman"/>
                <a:cs typeface="Times New Roman"/>
              </a:rPr>
              <a:t>Curriculum</a:t>
            </a:r>
            <a:r>
              <a:rPr sz="850" spc="-25" dirty="0">
                <a:latin typeface="Times New Roman"/>
                <a:cs typeface="Times New Roman"/>
              </a:rPr>
              <a:t> </a:t>
            </a:r>
            <a:r>
              <a:rPr sz="850" spc="-40" dirty="0">
                <a:latin typeface="Times New Roman"/>
                <a:cs typeface="Times New Roman"/>
              </a:rPr>
              <a:t>Consultant,</a:t>
            </a:r>
            <a:r>
              <a:rPr sz="850" spc="-25" dirty="0">
                <a:latin typeface="Times New Roman"/>
                <a:cs typeface="Times New Roman"/>
              </a:rPr>
              <a:t> </a:t>
            </a:r>
            <a:r>
              <a:rPr sz="850" spc="-45" dirty="0">
                <a:latin typeface="Times New Roman"/>
                <a:cs typeface="Times New Roman"/>
              </a:rPr>
              <a:t>Pathways</a:t>
            </a:r>
            <a:r>
              <a:rPr sz="850" spc="-20" dirty="0">
                <a:latin typeface="Times New Roman"/>
                <a:cs typeface="Times New Roman"/>
              </a:rPr>
              <a:t> </a:t>
            </a:r>
            <a:r>
              <a:rPr sz="850" spc="-35" dirty="0">
                <a:latin typeface="Times New Roman"/>
                <a:cs typeface="Times New Roman"/>
              </a:rPr>
              <a:t>to</a:t>
            </a:r>
            <a:r>
              <a:rPr sz="850" spc="-25" dirty="0">
                <a:latin typeface="Times New Roman"/>
                <a:cs typeface="Times New Roman"/>
              </a:rPr>
              <a:t> </a:t>
            </a:r>
            <a:r>
              <a:rPr sz="850" spc="-45" dirty="0">
                <a:latin typeface="Times New Roman"/>
                <a:cs typeface="Times New Roman"/>
              </a:rPr>
              <a:t>Knowledge</a:t>
            </a:r>
            <a:r>
              <a:rPr sz="850" spc="-20" dirty="0">
                <a:latin typeface="Times New Roman"/>
                <a:cs typeface="Times New Roman"/>
              </a:rPr>
              <a:t> </a:t>
            </a:r>
            <a:r>
              <a:rPr sz="850" spc="-55" dirty="0">
                <a:latin typeface="Times New Roman"/>
                <a:cs typeface="Times New Roman"/>
              </a:rPr>
              <a:t>Ad</a:t>
            </a:r>
            <a:r>
              <a:rPr sz="850" spc="-80" dirty="0">
                <a:latin typeface="Times New Roman"/>
                <a:cs typeface="Times New Roman"/>
              </a:rPr>
              <a:t>m</a:t>
            </a:r>
            <a:r>
              <a:rPr sz="850" spc="-35" dirty="0">
                <a:latin typeface="Times New Roman"/>
                <a:cs typeface="Times New Roman"/>
              </a:rPr>
              <a:t>inistrative</a:t>
            </a:r>
            <a:r>
              <a:rPr sz="850" spc="-20" dirty="0">
                <a:latin typeface="Times New Roman"/>
                <a:cs typeface="Times New Roman"/>
              </a:rPr>
              <a:t> </a:t>
            </a:r>
            <a:r>
              <a:rPr sz="850" spc="-45" dirty="0">
                <a:latin typeface="Times New Roman"/>
                <a:cs typeface="Times New Roman"/>
              </a:rPr>
              <a:t>Tea</a:t>
            </a:r>
            <a:r>
              <a:rPr sz="850" spc="-80" dirty="0">
                <a:latin typeface="Times New Roman"/>
                <a:cs typeface="Times New Roman"/>
              </a:rPr>
              <a:t>m</a:t>
            </a:r>
            <a:r>
              <a:rPr sz="850" spc="-25" dirty="0">
                <a:latin typeface="Times New Roman"/>
                <a:cs typeface="Times New Roman"/>
              </a:rPr>
              <a:t>,</a:t>
            </a:r>
            <a:r>
              <a:rPr sz="850" spc="-20" dirty="0">
                <a:latin typeface="Times New Roman"/>
                <a:cs typeface="Times New Roman"/>
              </a:rPr>
              <a:t> </a:t>
            </a:r>
            <a:r>
              <a:rPr sz="850" spc="-45" dirty="0">
                <a:latin typeface="Times New Roman"/>
                <a:cs typeface="Times New Roman"/>
              </a:rPr>
              <a:t>2014</a:t>
            </a:r>
            <a:endParaRPr sz="850">
              <a:latin typeface="Times New Roman"/>
              <a:cs typeface="Times New Roman"/>
            </a:endParaRPr>
          </a:p>
          <a:p>
            <a:pPr marL="158750" marR="5080" indent="-146050">
              <a:lnSpc>
                <a:spcPct val="100000"/>
              </a:lnSpc>
              <a:spcBef>
                <a:spcPts val="55"/>
              </a:spcBef>
              <a:buFont typeface="Symbol"/>
              <a:buChar char=""/>
              <a:tabLst>
                <a:tab pos="159385" algn="l"/>
              </a:tabLst>
            </a:pPr>
            <a:r>
              <a:rPr sz="850" spc="-60" dirty="0">
                <a:latin typeface="Times New Roman"/>
                <a:cs typeface="Times New Roman"/>
              </a:rPr>
              <a:t>Hu</a:t>
            </a:r>
            <a:r>
              <a:rPr sz="850" spc="-80" dirty="0">
                <a:latin typeface="Times New Roman"/>
                <a:cs typeface="Times New Roman"/>
              </a:rPr>
              <a:t>m</a:t>
            </a:r>
            <a:r>
              <a:rPr sz="850" spc="-45" dirty="0">
                <a:latin typeface="Times New Roman"/>
                <a:cs typeface="Times New Roman"/>
              </a:rPr>
              <a:t>an</a:t>
            </a:r>
            <a:r>
              <a:rPr sz="850" spc="-20" dirty="0">
                <a:latin typeface="Times New Roman"/>
                <a:cs typeface="Times New Roman"/>
              </a:rPr>
              <a:t> </a:t>
            </a:r>
            <a:r>
              <a:rPr sz="850" spc="-40" dirty="0">
                <a:latin typeface="Times New Roman"/>
                <a:cs typeface="Times New Roman"/>
              </a:rPr>
              <a:t>Behavior,</a:t>
            </a:r>
            <a:r>
              <a:rPr sz="850" spc="-20" dirty="0">
                <a:latin typeface="Times New Roman"/>
                <a:cs typeface="Times New Roman"/>
              </a:rPr>
              <a:t> </a:t>
            </a:r>
            <a:r>
              <a:rPr sz="850" spc="-45" dirty="0">
                <a:latin typeface="Times New Roman"/>
                <a:cs typeface="Times New Roman"/>
              </a:rPr>
              <a:t>Socia</a:t>
            </a:r>
            <a:r>
              <a:rPr sz="850" spc="-25" dirty="0">
                <a:latin typeface="Times New Roman"/>
                <a:cs typeface="Times New Roman"/>
              </a:rPr>
              <a:t>l</a:t>
            </a:r>
            <a:r>
              <a:rPr sz="850" spc="-20" dirty="0">
                <a:latin typeface="Times New Roman"/>
                <a:cs typeface="Times New Roman"/>
              </a:rPr>
              <a:t> </a:t>
            </a:r>
            <a:r>
              <a:rPr sz="850" spc="-35" dirty="0">
                <a:latin typeface="Times New Roman"/>
                <a:cs typeface="Times New Roman"/>
              </a:rPr>
              <a:t>Relatio</a:t>
            </a:r>
            <a:r>
              <a:rPr sz="850" spc="-50" dirty="0">
                <a:latin typeface="Times New Roman"/>
                <a:cs typeface="Times New Roman"/>
              </a:rPr>
              <a:t>n</a:t>
            </a:r>
            <a:r>
              <a:rPr sz="850" spc="-35" dirty="0">
                <a:latin typeface="Times New Roman"/>
                <a:cs typeface="Times New Roman"/>
              </a:rPr>
              <a:t>ships,</a:t>
            </a:r>
            <a:r>
              <a:rPr sz="850" spc="-20" dirty="0">
                <a:latin typeface="Times New Roman"/>
                <a:cs typeface="Times New Roman"/>
              </a:rPr>
              <a:t> </a:t>
            </a:r>
            <a:r>
              <a:rPr sz="850" spc="-45" dirty="0">
                <a:latin typeface="Times New Roman"/>
                <a:cs typeface="Times New Roman"/>
              </a:rPr>
              <a:t>and</a:t>
            </a:r>
            <a:r>
              <a:rPr sz="850" spc="-15" dirty="0">
                <a:latin typeface="Times New Roman"/>
                <a:cs typeface="Times New Roman"/>
              </a:rPr>
              <a:t> </a:t>
            </a:r>
            <a:r>
              <a:rPr sz="850" spc="-40" dirty="0">
                <a:latin typeface="Times New Roman"/>
                <a:cs typeface="Times New Roman"/>
              </a:rPr>
              <a:t>Tra</a:t>
            </a:r>
            <a:r>
              <a:rPr sz="850" spc="-50" dirty="0">
                <a:latin typeface="Times New Roman"/>
                <a:cs typeface="Times New Roman"/>
              </a:rPr>
              <a:t>d</a:t>
            </a:r>
            <a:r>
              <a:rPr sz="850" spc="-35" dirty="0">
                <a:latin typeface="Times New Roman"/>
                <a:cs typeface="Times New Roman"/>
              </a:rPr>
              <a:t>itions</a:t>
            </a:r>
            <a:r>
              <a:rPr sz="850" spc="-25" dirty="0">
                <a:latin typeface="Times New Roman"/>
                <a:cs typeface="Times New Roman"/>
              </a:rPr>
              <a:t> </a:t>
            </a:r>
            <a:r>
              <a:rPr sz="850" spc="-40" dirty="0">
                <a:latin typeface="Times New Roman"/>
                <a:cs typeface="Times New Roman"/>
              </a:rPr>
              <a:t>of</a:t>
            </a:r>
            <a:r>
              <a:rPr sz="850" spc="-20" dirty="0">
                <a:latin typeface="Times New Roman"/>
                <a:cs typeface="Times New Roman"/>
              </a:rPr>
              <a:t> </a:t>
            </a:r>
            <a:r>
              <a:rPr sz="850" spc="-55" dirty="0">
                <a:latin typeface="Times New Roman"/>
                <a:cs typeface="Times New Roman"/>
              </a:rPr>
              <a:t>T</a:t>
            </a:r>
            <a:r>
              <a:rPr sz="850" spc="-50" dirty="0">
                <a:latin typeface="Times New Roman"/>
                <a:cs typeface="Times New Roman"/>
              </a:rPr>
              <a:t>h</a:t>
            </a:r>
            <a:r>
              <a:rPr sz="850" spc="-40" dirty="0">
                <a:latin typeface="Times New Roman"/>
                <a:cs typeface="Times New Roman"/>
              </a:rPr>
              <a:t>ought</a:t>
            </a:r>
            <a:r>
              <a:rPr sz="850" spc="-20" dirty="0">
                <a:latin typeface="Times New Roman"/>
                <a:cs typeface="Times New Roman"/>
              </a:rPr>
              <a:t> </a:t>
            </a:r>
            <a:r>
              <a:rPr sz="850" spc="-45" dirty="0">
                <a:latin typeface="Times New Roman"/>
                <a:cs typeface="Times New Roman"/>
              </a:rPr>
              <a:t>subco</a:t>
            </a:r>
            <a:r>
              <a:rPr sz="850" spc="-40" dirty="0">
                <a:latin typeface="Times New Roman"/>
                <a:cs typeface="Times New Roman"/>
              </a:rPr>
              <a:t>mmittee</a:t>
            </a:r>
            <a:r>
              <a:rPr sz="850" spc="-25" dirty="0">
                <a:latin typeface="Times New Roman"/>
                <a:cs typeface="Times New Roman"/>
              </a:rPr>
              <a:t> </a:t>
            </a:r>
            <a:r>
              <a:rPr sz="850" spc="-35" dirty="0">
                <a:latin typeface="Times New Roman"/>
                <a:cs typeface="Times New Roman"/>
              </a:rPr>
              <a:t>for</a:t>
            </a:r>
            <a:r>
              <a:rPr sz="850" spc="-20" dirty="0">
                <a:latin typeface="Times New Roman"/>
                <a:cs typeface="Times New Roman"/>
              </a:rPr>
              <a:t> </a:t>
            </a:r>
            <a:r>
              <a:rPr sz="850" spc="-65" dirty="0">
                <a:latin typeface="Times New Roman"/>
                <a:cs typeface="Times New Roman"/>
              </a:rPr>
              <a:t>VT</a:t>
            </a:r>
            <a:r>
              <a:rPr sz="850" spc="-45" dirty="0">
                <a:latin typeface="Times New Roman"/>
                <a:cs typeface="Times New Roman"/>
              </a:rPr>
              <a:t> Genera</a:t>
            </a:r>
            <a:r>
              <a:rPr sz="850" spc="-25" dirty="0">
                <a:latin typeface="Times New Roman"/>
                <a:cs typeface="Times New Roman"/>
              </a:rPr>
              <a:t>l</a:t>
            </a:r>
            <a:r>
              <a:rPr sz="850" spc="-20" dirty="0">
                <a:latin typeface="Times New Roman"/>
                <a:cs typeface="Times New Roman"/>
              </a:rPr>
              <a:t> </a:t>
            </a:r>
            <a:r>
              <a:rPr sz="850" spc="-40" dirty="0">
                <a:latin typeface="Times New Roman"/>
                <a:cs typeface="Times New Roman"/>
              </a:rPr>
              <a:t>Education,</a:t>
            </a:r>
            <a:r>
              <a:rPr sz="850" spc="-25" dirty="0">
                <a:latin typeface="Times New Roman"/>
                <a:cs typeface="Times New Roman"/>
              </a:rPr>
              <a:t> </a:t>
            </a:r>
            <a:r>
              <a:rPr sz="850" spc="-45" dirty="0">
                <a:latin typeface="Times New Roman"/>
                <a:cs typeface="Times New Roman"/>
              </a:rPr>
              <a:t>2013-2014</a:t>
            </a:r>
            <a:endParaRPr sz="850">
              <a:latin typeface="Times New Roman"/>
              <a:cs typeface="Times New Roman"/>
            </a:endParaRPr>
          </a:p>
          <a:p>
            <a:pPr marL="158750" indent="-146050">
              <a:lnSpc>
                <a:spcPct val="100000"/>
              </a:lnSpc>
              <a:spcBef>
                <a:spcPts val="60"/>
              </a:spcBef>
              <a:buFont typeface="Symbol"/>
              <a:buChar char=""/>
              <a:tabLst>
                <a:tab pos="159385" algn="l"/>
              </a:tabLst>
            </a:pPr>
            <a:r>
              <a:rPr sz="850" spc="-70" dirty="0">
                <a:latin typeface="Times New Roman"/>
                <a:cs typeface="Times New Roman"/>
              </a:rPr>
              <a:t>CL</a:t>
            </a:r>
            <a:r>
              <a:rPr sz="850" spc="-75" dirty="0">
                <a:latin typeface="Times New Roman"/>
                <a:cs typeface="Times New Roman"/>
              </a:rPr>
              <a:t>AH</a:t>
            </a:r>
            <a:r>
              <a:rPr sz="850" spc="-50" dirty="0">
                <a:latin typeface="Times New Roman"/>
                <a:cs typeface="Times New Roman"/>
              </a:rPr>
              <a:t>S</a:t>
            </a:r>
            <a:r>
              <a:rPr sz="850" spc="-40" dirty="0">
                <a:latin typeface="Times New Roman"/>
                <a:cs typeface="Times New Roman"/>
              </a:rPr>
              <a:t> </a:t>
            </a:r>
            <a:r>
              <a:rPr sz="850" spc="-80" dirty="0">
                <a:latin typeface="Times New Roman"/>
                <a:cs typeface="Times New Roman"/>
              </a:rPr>
              <a:t>D</a:t>
            </a:r>
            <a:r>
              <a:rPr sz="850" spc="-45" dirty="0">
                <a:latin typeface="Times New Roman"/>
                <a:cs typeface="Times New Roman"/>
              </a:rPr>
              <a:t>iversity</a:t>
            </a:r>
            <a:r>
              <a:rPr sz="850" spc="-40" dirty="0">
                <a:latin typeface="Times New Roman"/>
                <a:cs typeface="Times New Roman"/>
              </a:rPr>
              <a:t> </a:t>
            </a:r>
            <a:r>
              <a:rPr sz="850" spc="-75" dirty="0">
                <a:latin typeface="Times New Roman"/>
                <a:cs typeface="Times New Roman"/>
              </a:rPr>
              <a:t>A</a:t>
            </a:r>
            <a:r>
              <a:rPr sz="850" spc="-80" dirty="0">
                <a:latin typeface="Times New Roman"/>
                <a:cs typeface="Times New Roman"/>
              </a:rPr>
              <a:t>w</a:t>
            </a:r>
            <a:r>
              <a:rPr sz="850" spc="-45" dirty="0">
                <a:latin typeface="Times New Roman"/>
                <a:cs typeface="Times New Roman"/>
              </a:rPr>
              <a:t>ard</a:t>
            </a:r>
            <a:r>
              <a:rPr sz="850" spc="-40" dirty="0">
                <a:latin typeface="Times New Roman"/>
                <a:cs typeface="Times New Roman"/>
              </a:rPr>
              <a:t> </a:t>
            </a:r>
            <a:r>
              <a:rPr sz="850" spc="-45" dirty="0">
                <a:latin typeface="Times New Roman"/>
                <a:cs typeface="Times New Roman"/>
              </a:rPr>
              <a:t>(co-recipien</a:t>
            </a:r>
            <a:r>
              <a:rPr sz="850" spc="-25" dirty="0">
                <a:latin typeface="Times New Roman"/>
                <a:cs typeface="Times New Roman"/>
              </a:rPr>
              <a:t>t</a:t>
            </a:r>
            <a:r>
              <a:rPr sz="850" spc="-40" dirty="0">
                <a:latin typeface="Times New Roman"/>
                <a:cs typeface="Times New Roman"/>
              </a:rPr>
              <a:t> </a:t>
            </a:r>
            <a:r>
              <a:rPr sz="850" spc="-55" dirty="0">
                <a:latin typeface="Times New Roman"/>
                <a:cs typeface="Times New Roman"/>
              </a:rPr>
              <a:t>wit</a:t>
            </a:r>
            <a:r>
              <a:rPr sz="850" spc="-45" dirty="0">
                <a:latin typeface="Times New Roman"/>
                <a:cs typeface="Times New Roman"/>
              </a:rPr>
              <a:t>h</a:t>
            </a:r>
            <a:r>
              <a:rPr sz="850" spc="-40" dirty="0">
                <a:latin typeface="Times New Roman"/>
                <a:cs typeface="Times New Roman"/>
              </a:rPr>
              <a:t> </a:t>
            </a:r>
            <a:r>
              <a:rPr sz="850" spc="-55" dirty="0">
                <a:latin typeface="Times New Roman"/>
                <a:cs typeface="Times New Roman"/>
              </a:rPr>
              <a:t>Apr</a:t>
            </a:r>
            <a:r>
              <a:rPr sz="850" spc="-40" dirty="0">
                <a:latin typeface="Times New Roman"/>
                <a:cs typeface="Times New Roman"/>
              </a:rPr>
              <a:t>i</a:t>
            </a:r>
            <a:r>
              <a:rPr sz="850" spc="-25" dirty="0">
                <a:latin typeface="Times New Roman"/>
                <a:cs typeface="Times New Roman"/>
              </a:rPr>
              <a:t>l</a:t>
            </a:r>
            <a:r>
              <a:rPr sz="850" spc="-35" dirty="0">
                <a:latin typeface="Times New Roman"/>
                <a:cs typeface="Times New Roman"/>
              </a:rPr>
              <a:t> </a:t>
            </a:r>
            <a:r>
              <a:rPr sz="850" spc="-65" dirty="0">
                <a:latin typeface="Times New Roman"/>
                <a:cs typeface="Times New Roman"/>
              </a:rPr>
              <a:t>F</a:t>
            </a:r>
            <a:r>
              <a:rPr sz="850" spc="-50" dirty="0">
                <a:latin typeface="Times New Roman"/>
                <a:cs typeface="Times New Roman"/>
              </a:rPr>
              <a:t>e</a:t>
            </a:r>
            <a:r>
              <a:rPr sz="850" spc="-80" dirty="0">
                <a:latin typeface="Times New Roman"/>
                <a:cs typeface="Times New Roman"/>
              </a:rPr>
              <a:t>w</a:t>
            </a:r>
            <a:r>
              <a:rPr sz="850" spc="-40" dirty="0">
                <a:latin typeface="Times New Roman"/>
                <a:cs typeface="Times New Roman"/>
              </a:rPr>
              <a:t>)</a:t>
            </a:r>
            <a:r>
              <a:rPr sz="850" spc="-25" dirty="0">
                <a:latin typeface="Times New Roman"/>
                <a:cs typeface="Times New Roman"/>
              </a:rPr>
              <a:t>,</a:t>
            </a:r>
            <a:r>
              <a:rPr sz="850" spc="-40" dirty="0">
                <a:latin typeface="Times New Roman"/>
                <a:cs typeface="Times New Roman"/>
              </a:rPr>
              <a:t> </a:t>
            </a:r>
            <a:r>
              <a:rPr sz="850" spc="-60" dirty="0">
                <a:latin typeface="Times New Roman"/>
                <a:cs typeface="Times New Roman"/>
              </a:rPr>
              <a:t>200</a:t>
            </a:r>
            <a:r>
              <a:rPr sz="850" spc="-45" dirty="0">
                <a:latin typeface="Times New Roman"/>
                <a:cs typeface="Times New Roman"/>
              </a:rPr>
              <a:t>8</a:t>
            </a:r>
            <a:endParaRPr sz="850">
              <a:latin typeface="Times New Roman"/>
              <a:cs typeface="Times New Roman"/>
            </a:endParaRPr>
          </a:p>
          <a:p>
            <a:pPr marL="158750" indent="-146050">
              <a:lnSpc>
                <a:spcPct val="100000"/>
              </a:lnSpc>
              <a:spcBef>
                <a:spcPts val="55"/>
              </a:spcBef>
              <a:buFont typeface="Symbol"/>
              <a:buChar char=""/>
              <a:tabLst>
                <a:tab pos="159385" algn="l"/>
              </a:tabLst>
            </a:pPr>
            <a:r>
              <a:rPr sz="850" spc="-65" dirty="0">
                <a:latin typeface="Times New Roman"/>
                <a:cs typeface="Times New Roman"/>
              </a:rPr>
              <a:t>Co</a:t>
            </a:r>
            <a:r>
              <a:rPr sz="850" spc="-40" dirty="0">
                <a:latin typeface="Times New Roman"/>
                <a:cs typeface="Times New Roman"/>
              </a:rPr>
              <a:t>-f</a:t>
            </a:r>
            <a:r>
              <a:rPr sz="850" spc="-55" dirty="0">
                <a:latin typeface="Times New Roman"/>
                <a:cs typeface="Times New Roman"/>
              </a:rPr>
              <a:t>ound</a:t>
            </a:r>
            <a:r>
              <a:rPr sz="850" spc="-50" dirty="0">
                <a:latin typeface="Times New Roman"/>
                <a:cs typeface="Times New Roman"/>
              </a:rPr>
              <a:t>e</a:t>
            </a:r>
            <a:r>
              <a:rPr sz="850" spc="-45" dirty="0">
                <a:latin typeface="Times New Roman"/>
                <a:cs typeface="Times New Roman"/>
              </a:rPr>
              <a:t>d</a:t>
            </a:r>
            <a:r>
              <a:rPr sz="850" spc="-40" dirty="0">
                <a:latin typeface="Times New Roman"/>
                <a:cs typeface="Times New Roman"/>
              </a:rPr>
              <a:t> (</a:t>
            </a:r>
            <a:r>
              <a:rPr sz="850" spc="-80" dirty="0">
                <a:latin typeface="Times New Roman"/>
                <a:cs typeface="Times New Roman"/>
              </a:rPr>
              <a:t>w</a:t>
            </a:r>
            <a:r>
              <a:rPr sz="850" spc="-35" dirty="0">
                <a:latin typeface="Times New Roman"/>
                <a:cs typeface="Times New Roman"/>
              </a:rPr>
              <a:t>it</a:t>
            </a:r>
            <a:r>
              <a:rPr sz="850" spc="-45" dirty="0">
                <a:latin typeface="Times New Roman"/>
                <a:cs typeface="Times New Roman"/>
              </a:rPr>
              <a:t>h</a:t>
            </a:r>
            <a:r>
              <a:rPr sz="850" spc="-40" dirty="0">
                <a:latin typeface="Times New Roman"/>
                <a:cs typeface="Times New Roman"/>
              </a:rPr>
              <a:t> </a:t>
            </a:r>
            <a:r>
              <a:rPr sz="850" spc="-80" dirty="0">
                <a:latin typeface="Times New Roman"/>
                <a:cs typeface="Times New Roman"/>
              </a:rPr>
              <a:t>A</a:t>
            </a:r>
            <a:r>
              <a:rPr sz="850" spc="-55" dirty="0">
                <a:latin typeface="Times New Roman"/>
                <a:cs typeface="Times New Roman"/>
              </a:rPr>
              <a:t>p</a:t>
            </a:r>
            <a:r>
              <a:rPr sz="850" spc="-40" dirty="0">
                <a:latin typeface="Times New Roman"/>
                <a:cs typeface="Times New Roman"/>
              </a:rPr>
              <a:t>r</a:t>
            </a:r>
            <a:r>
              <a:rPr sz="850" spc="-35" dirty="0">
                <a:latin typeface="Times New Roman"/>
                <a:cs typeface="Times New Roman"/>
              </a:rPr>
              <a:t>i</a:t>
            </a:r>
            <a:r>
              <a:rPr sz="850" spc="-25" dirty="0">
                <a:latin typeface="Times New Roman"/>
                <a:cs typeface="Times New Roman"/>
              </a:rPr>
              <a:t>l</a:t>
            </a:r>
            <a:r>
              <a:rPr sz="850" spc="-40" dirty="0">
                <a:latin typeface="Times New Roman"/>
                <a:cs typeface="Times New Roman"/>
              </a:rPr>
              <a:t> </a:t>
            </a:r>
            <a:r>
              <a:rPr sz="850" spc="-65" dirty="0">
                <a:latin typeface="Times New Roman"/>
                <a:cs typeface="Times New Roman"/>
              </a:rPr>
              <a:t>F</a:t>
            </a:r>
            <a:r>
              <a:rPr sz="850" spc="-50" dirty="0">
                <a:latin typeface="Times New Roman"/>
                <a:cs typeface="Times New Roman"/>
              </a:rPr>
              <a:t>e</a:t>
            </a:r>
            <a:r>
              <a:rPr sz="850" spc="-80" dirty="0">
                <a:latin typeface="Times New Roman"/>
                <a:cs typeface="Times New Roman"/>
              </a:rPr>
              <a:t>w</a:t>
            </a:r>
            <a:r>
              <a:rPr sz="850" spc="-40" dirty="0">
                <a:latin typeface="Times New Roman"/>
                <a:cs typeface="Times New Roman"/>
              </a:rPr>
              <a:t>)</a:t>
            </a:r>
            <a:r>
              <a:rPr sz="850" spc="-25" dirty="0">
                <a:latin typeface="Times New Roman"/>
                <a:cs typeface="Times New Roman"/>
              </a:rPr>
              <a:t>,</a:t>
            </a:r>
            <a:r>
              <a:rPr sz="850" spc="-35" dirty="0">
                <a:latin typeface="Times New Roman"/>
                <a:cs typeface="Times New Roman"/>
              </a:rPr>
              <a:t> t</a:t>
            </a:r>
            <a:r>
              <a:rPr sz="850" spc="-60" dirty="0">
                <a:latin typeface="Times New Roman"/>
                <a:cs typeface="Times New Roman"/>
              </a:rPr>
              <a:t>h</a:t>
            </a:r>
            <a:r>
              <a:rPr sz="850" spc="-40" dirty="0">
                <a:latin typeface="Times New Roman"/>
                <a:cs typeface="Times New Roman"/>
              </a:rPr>
              <a:t>e </a:t>
            </a:r>
            <a:r>
              <a:rPr sz="850" spc="-75" dirty="0">
                <a:latin typeface="Times New Roman"/>
                <a:cs typeface="Times New Roman"/>
              </a:rPr>
              <a:t>V</a:t>
            </a:r>
            <a:r>
              <a:rPr sz="850" spc="-40" dirty="0">
                <a:latin typeface="Times New Roman"/>
                <a:cs typeface="Times New Roman"/>
              </a:rPr>
              <a:t>ir</a:t>
            </a:r>
            <a:r>
              <a:rPr sz="850" spc="-60" dirty="0">
                <a:latin typeface="Times New Roman"/>
                <a:cs typeface="Times New Roman"/>
              </a:rPr>
              <a:t>g</a:t>
            </a:r>
            <a:r>
              <a:rPr sz="850" spc="-35" dirty="0">
                <a:latin typeface="Times New Roman"/>
                <a:cs typeface="Times New Roman"/>
              </a:rPr>
              <a:t>i</a:t>
            </a:r>
            <a:r>
              <a:rPr sz="850" spc="-55" dirty="0">
                <a:latin typeface="Times New Roman"/>
                <a:cs typeface="Times New Roman"/>
              </a:rPr>
              <a:t>n</a:t>
            </a:r>
            <a:r>
              <a:rPr sz="850" spc="-35" dirty="0">
                <a:latin typeface="Times New Roman"/>
                <a:cs typeface="Times New Roman"/>
              </a:rPr>
              <a:t>i</a:t>
            </a:r>
            <a:r>
              <a:rPr sz="850" spc="-40" dirty="0">
                <a:latin typeface="Times New Roman"/>
                <a:cs typeface="Times New Roman"/>
              </a:rPr>
              <a:t>a </a:t>
            </a:r>
            <a:r>
              <a:rPr sz="850" spc="-65" dirty="0">
                <a:latin typeface="Times New Roman"/>
                <a:cs typeface="Times New Roman"/>
              </a:rPr>
              <a:t>T</a:t>
            </a:r>
            <a:r>
              <a:rPr sz="850" spc="-50" dirty="0">
                <a:latin typeface="Times New Roman"/>
                <a:cs typeface="Times New Roman"/>
              </a:rPr>
              <a:t>ec</a:t>
            </a:r>
            <a:r>
              <a:rPr sz="850" spc="-45" dirty="0">
                <a:latin typeface="Times New Roman"/>
                <a:cs typeface="Times New Roman"/>
              </a:rPr>
              <a:t>h </a:t>
            </a:r>
            <a:r>
              <a:rPr sz="850" spc="-70" dirty="0">
                <a:latin typeface="Times New Roman"/>
                <a:cs typeface="Times New Roman"/>
              </a:rPr>
              <a:t>C</a:t>
            </a:r>
            <a:r>
              <a:rPr sz="850" spc="-55" dirty="0">
                <a:latin typeface="Times New Roman"/>
                <a:cs typeface="Times New Roman"/>
              </a:rPr>
              <a:t>o</a:t>
            </a:r>
            <a:r>
              <a:rPr sz="850" spc="-50" dirty="0">
                <a:latin typeface="Times New Roman"/>
                <a:cs typeface="Times New Roman"/>
              </a:rPr>
              <a:t>ord</a:t>
            </a:r>
            <a:r>
              <a:rPr sz="850" spc="-35" dirty="0">
                <a:latin typeface="Times New Roman"/>
                <a:cs typeface="Times New Roman"/>
              </a:rPr>
              <a:t>i</a:t>
            </a:r>
            <a:r>
              <a:rPr sz="850" spc="-55" dirty="0">
                <a:latin typeface="Times New Roman"/>
                <a:cs typeface="Times New Roman"/>
              </a:rPr>
              <a:t>n</a:t>
            </a:r>
            <a:r>
              <a:rPr sz="850" spc="-45" dirty="0">
                <a:latin typeface="Times New Roman"/>
                <a:cs typeface="Times New Roman"/>
              </a:rPr>
              <a:t>at</a:t>
            </a:r>
            <a:r>
              <a:rPr sz="850" spc="-55" dirty="0">
                <a:latin typeface="Times New Roman"/>
                <a:cs typeface="Times New Roman"/>
              </a:rPr>
              <a:t>e</a:t>
            </a:r>
            <a:r>
              <a:rPr sz="850" spc="-45" dirty="0">
                <a:latin typeface="Times New Roman"/>
                <a:cs typeface="Times New Roman"/>
              </a:rPr>
              <a:t>d</a:t>
            </a:r>
            <a:r>
              <a:rPr sz="850" spc="-40" dirty="0">
                <a:latin typeface="Times New Roman"/>
                <a:cs typeface="Times New Roman"/>
              </a:rPr>
              <a:t> </a:t>
            </a:r>
            <a:r>
              <a:rPr sz="850" spc="-60" dirty="0">
                <a:latin typeface="Times New Roman"/>
                <a:cs typeface="Times New Roman"/>
              </a:rPr>
              <a:t>S</a:t>
            </a:r>
            <a:r>
              <a:rPr sz="850" spc="-50" dirty="0">
                <a:latin typeface="Times New Roman"/>
                <a:cs typeface="Times New Roman"/>
              </a:rPr>
              <a:t>c</a:t>
            </a:r>
            <a:r>
              <a:rPr sz="850" spc="-55" dirty="0">
                <a:latin typeface="Times New Roman"/>
                <a:cs typeface="Times New Roman"/>
              </a:rPr>
              <a:t>hoo</a:t>
            </a:r>
            <a:r>
              <a:rPr sz="850" spc="-25" dirty="0">
                <a:latin typeface="Times New Roman"/>
                <a:cs typeface="Times New Roman"/>
              </a:rPr>
              <a:t>l</a:t>
            </a:r>
            <a:r>
              <a:rPr sz="850" spc="-40" dirty="0">
                <a:latin typeface="Times New Roman"/>
                <a:cs typeface="Times New Roman"/>
              </a:rPr>
              <a:t> </a:t>
            </a:r>
            <a:r>
              <a:rPr sz="850" spc="-50" dirty="0">
                <a:latin typeface="Times New Roman"/>
                <a:cs typeface="Times New Roman"/>
              </a:rPr>
              <a:t>Vis</a:t>
            </a:r>
            <a:r>
              <a:rPr sz="850" spc="-35" dirty="0">
                <a:latin typeface="Times New Roman"/>
                <a:cs typeface="Times New Roman"/>
              </a:rPr>
              <a:t>i</a:t>
            </a:r>
            <a:r>
              <a:rPr sz="850" spc="-25" dirty="0">
                <a:latin typeface="Times New Roman"/>
                <a:cs typeface="Times New Roman"/>
              </a:rPr>
              <a:t>t</a:t>
            </a:r>
            <a:r>
              <a:rPr sz="850" spc="-40" dirty="0">
                <a:latin typeface="Times New Roman"/>
                <a:cs typeface="Times New Roman"/>
              </a:rPr>
              <a:t> </a:t>
            </a:r>
            <a:r>
              <a:rPr sz="850" spc="-60" dirty="0">
                <a:latin typeface="Times New Roman"/>
                <a:cs typeface="Times New Roman"/>
              </a:rPr>
              <a:t>P</a:t>
            </a:r>
            <a:r>
              <a:rPr sz="850" spc="-40" dirty="0">
                <a:latin typeface="Times New Roman"/>
                <a:cs typeface="Times New Roman"/>
              </a:rPr>
              <a:t>r</a:t>
            </a:r>
            <a:r>
              <a:rPr sz="850" spc="-55" dirty="0">
                <a:latin typeface="Times New Roman"/>
                <a:cs typeface="Times New Roman"/>
              </a:rPr>
              <a:t>og</a:t>
            </a:r>
            <a:r>
              <a:rPr sz="850" spc="-40" dirty="0">
                <a:latin typeface="Times New Roman"/>
                <a:cs typeface="Times New Roman"/>
              </a:rPr>
              <a:t>r</a:t>
            </a:r>
            <a:r>
              <a:rPr sz="850" spc="-45" dirty="0">
                <a:latin typeface="Times New Roman"/>
                <a:cs typeface="Times New Roman"/>
              </a:rPr>
              <a:t>a</a:t>
            </a:r>
            <a:r>
              <a:rPr sz="850" spc="-85" dirty="0">
                <a:latin typeface="Times New Roman"/>
                <a:cs typeface="Times New Roman"/>
              </a:rPr>
              <a:t>m</a:t>
            </a:r>
            <a:r>
              <a:rPr sz="850" spc="-25" dirty="0">
                <a:latin typeface="Times New Roman"/>
                <a:cs typeface="Times New Roman"/>
              </a:rPr>
              <a:t>,</a:t>
            </a:r>
            <a:r>
              <a:rPr sz="850" spc="-40" dirty="0">
                <a:latin typeface="Times New Roman"/>
                <a:cs typeface="Times New Roman"/>
              </a:rPr>
              <a:t> </a:t>
            </a:r>
            <a:r>
              <a:rPr sz="850" spc="-55" dirty="0">
                <a:latin typeface="Times New Roman"/>
                <a:cs typeface="Times New Roman"/>
              </a:rPr>
              <a:t>200</a:t>
            </a:r>
            <a:r>
              <a:rPr sz="850" spc="-45" dirty="0">
                <a:latin typeface="Times New Roman"/>
                <a:cs typeface="Times New Roman"/>
              </a:rPr>
              <a:t>7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032048" y="5262010"/>
            <a:ext cx="1450975" cy="1377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50" b="1" spc="-45" dirty="0">
                <a:latin typeface="Times New Roman"/>
                <a:cs typeface="Times New Roman"/>
              </a:rPr>
              <a:t>Selecte</a:t>
            </a:r>
            <a:r>
              <a:rPr sz="850" b="1" spc="-50" dirty="0">
                <a:latin typeface="Times New Roman"/>
                <a:cs typeface="Times New Roman"/>
              </a:rPr>
              <a:t>d</a:t>
            </a:r>
            <a:r>
              <a:rPr sz="850" b="1" spc="-20" dirty="0">
                <a:latin typeface="Times New Roman"/>
                <a:cs typeface="Times New Roman"/>
              </a:rPr>
              <a:t> </a:t>
            </a:r>
            <a:r>
              <a:rPr sz="850" b="1" spc="-45" dirty="0">
                <a:latin typeface="Times New Roman"/>
                <a:cs typeface="Times New Roman"/>
              </a:rPr>
              <a:t>Teaching</a:t>
            </a:r>
            <a:r>
              <a:rPr sz="850" b="1" spc="-20" dirty="0">
                <a:latin typeface="Times New Roman"/>
                <a:cs typeface="Times New Roman"/>
              </a:rPr>
              <a:t> </a:t>
            </a:r>
            <a:r>
              <a:rPr sz="850" b="1" spc="-45" dirty="0">
                <a:latin typeface="Times New Roman"/>
                <a:cs typeface="Times New Roman"/>
              </a:rPr>
              <a:t>Relate</a:t>
            </a:r>
            <a:r>
              <a:rPr sz="850" b="1" spc="-50" dirty="0">
                <a:latin typeface="Times New Roman"/>
                <a:cs typeface="Times New Roman"/>
              </a:rPr>
              <a:t>d</a:t>
            </a:r>
            <a:r>
              <a:rPr sz="850" b="1" spc="-20" dirty="0">
                <a:latin typeface="Times New Roman"/>
                <a:cs typeface="Times New Roman"/>
              </a:rPr>
              <a:t> </a:t>
            </a:r>
            <a:r>
              <a:rPr sz="850" b="1" spc="-45" dirty="0">
                <a:latin typeface="Times New Roman"/>
                <a:cs typeface="Times New Roman"/>
              </a:rPr>
              <a:t>Service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178707" y="5396188"/>
            <a:ext cx="3555365" cy="4127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58750" indent="-146050">
              <a:lnSpc>
                <a:spcPct val="100000"/>
              </a:lnSpc>
              <a:buFont typeface="Symbol"/>
              <a:buChar char=""/>
              <a:tabLst>
                <a:tab pos="159385" algn="l"/>
              </a:tabLst>
            </a:pPr>
            <a:r>
              <a:rPr sz="850" spc="-75" dirty="0">
                <a:latin typeface="Times New Roman"/>
                <a:cs typeface="Times New Roman"/>
              </a:rPr>
              <a:t>R</a:t>
            </a:r>
            <a:r>
              <a:rPr sz="850" spc="-50" dirty="0">
                <a:latin typeface="Times New Roman"/>
                <a:cs typeface="Times New Roman"/>
              </a:rPr>
              <a:t>e</a:t>
            </a:r>
            <a:r>
              <a:rPr sz="850" spc="-55" dirty="0">
                <a:latin typeface="Times New Roman"/>
                <a:cs typeface="Times New Roman"/>
              </a:rPr>
              <a:t>pre</a:t>
            </a:r>
            <a:r>
              <a:rPr sz="850" spc="-45" dirty="0">
                <a:latin typeface="Times New Roman"/>
                <a:cs typeface="Times New Roman"/>
              </a:rPr>
              <a:t>s</a:t>
            </a:r>
            <a:r>
              <a:rPr sz="850" spc="-50" dirty="0">
                <a:latin typeface="Times New Roman"/>
                <a:cs typeface="Times New Roman"/>
              </a:rPr>
              <a:t>enta</a:t>
            </a:r>
            <a:r>
              <a:rPr sz="850" spc="-40" dirty="0">
                <a:latin typeface="Times New Roman"/>
                <a:cs typeface="Times New Roman"/>
              </a:rPr>
              <a:t>t</a:t>
            </a:r>
            <a:r>
              <a:rPr sz="850" spc="-35" dirty="0">
                <a:latin typeface="Times New Roman"/>
                <a:cs typeface="Times New Roman"/>
              </a:rPr>
              <a:t>i</a:t>
            </a:r>
            <a:r>
              <a:rPr sz="850" spc="-60" dirty="0">
                <a:latin typeface="Times New Roman"/>
                <a:cs typeface="Times New Roman"/>
              </a:rPr>
              <a:t>v</a:t>
            </a:r>
            <a:r>
              <a:rPr sz="850" spc="-40" dirty="0">
                <a:latin typeface="Times New Roman"/>
                <a:cs typeface="Times New Roman"/>
              </a:rPr>
              <a:t>e </a:t>
            </a:r>
            <a:r>
              <a:rPr sz="850" spc="-35" dirty="0">
                <a:latin typeface="Times New Roman"/>
                <a:cs typeface="Times New Roman"/>
              </a:rPr>
              <a:t>t</a:t>
            </a:r>
            <a:r>
              <a:rPr sz="850" spc="-45" dirty="0">
                <a:latin typeface="Times New Roman"/>
                <a:cs typeface="Times New Roman"/>
              </a:rPr>
              <a:t>o </a:t>
            </a:r>
            <a:r>
              <a:rPr sz="850" spc="-35" dirty="0">
                <a:latin typeface="Times New Roman"/>
                <a:cs typeface="Times New Roman"/>
              </a:rPr>
              <a:t>t</a:t>
            </a:r>
            <a:r>
              <a:rPr sz="850" spc="-60" dirty="0">
                <a:latin typeface="Times New Roman"/>
                <a:cs typeface="Times New Roman"/>
              </a:rPr>
              <a:t>h</a:t>
            </a:r>
            <a:r>
              <a:rPr sz="850" spc="-40" dirty="0">
                <a:latin typeface="Times New Roman"/>
                <a:cs typeface="Times New Roman"/>
              </a:rPr>
              <a:t>e </a:t>
            </a:r>
            <a:r>
              <a:rPr sz="850" spc="-75" dirty="0">
                <a:latin typeface="Times New Roman"/>
                <a:cs typeface="Times New Roman"/>
              </a:rPr>
              <a:t>CLAH</a:t>
            </a:r>
            <a:r>
              <a:rPr sz="850" spc="-50" dirty="0">
                <a:latin typeface="Times New Roman"/>
                <a:cs typeface="Times New Roman"/>
              </a:rPr>
              <a:t>S</a:t>
            </a:r>
            <a:r>
              <a:rPr sz="850" spc="-45" dirty="0">
                <a:latin typeface="Times New Roman"/>
                <a:cs typeface="Times New Roman"/>
              </a:rPr>
              <a:t> </a:t>
            </a:r>
            <a:r>
              <a:rPr sz="850" spc="-65" dirty="0">
                <a:latin typeface="Times New Roman"/>
                <a:cs typeface="Times New Roman"/>
              </a:rPr>
              <a:t>Unde</a:t>
            </a:r>
            <a:r>
              <a:rPr sz="850" spc="-40" dirty="0">
                <a:latin typeface="Times New Roman"/>
                <a:cs typeface="Times New Roman"/>
              </a:rPr>
              <a:t>r</a:t>
            </a:r>
            <a:r>
              <a:rPr sz="850" spc="-60" dirty="0">
                <a:latin typeface="Times New Roman"/>
                <a:cs typeface="Times New Roman"/>
              </a:rPr>
              <a:t>g</a:t>
            </a:r>
            <a:r>
              <a:rPr sz="850" spc="-50" dirty="0">
                <a:latin typeface="Times New Roman"/>
                <a:cs typeface="Times New Roman"/>
              </a:rPr>
              <a:t>raduat</a:t>
            </a:r>
            <a:r>
              <a:rPr sz="850" spc="-40" dirty="0">
                <a:latin typeface="Times New Roman"/>
                <a:cs typeface="Times New Roman"/>
              </a:rPr>
              <a:t>e </a:t>
            </a:r>
            <a:r>
              <a:rPr sz="850" spc="-50" dirty="0">
                <a:latin typeface="Times New Roman"/>
                <a:cs typeface="Times New Roman"/>
              </a:rPr>
              <a:t>Researc</a:t>
            </a:r>
            <a:r>
              <a:rPr sz="850" spc="-45" dirty="0">
                <a:latin typeface="Times New Roman"/>
                <a:cs typeface="Times New Roman"/>
              </a:rPr>
              <a:t>h</a:t>
            </a:r>
            <a:r>
              <a:rPr sz="850" spc="-40" dirty="0">
                <a:latin typeface="Times New Roman"/>
                <a:cs typeface="Times New Roman"/>
              </a:rPr>
              <a:t> I</a:t>
            </a:r>
            <a:r>
              <a:rPr sz="850" spc="-50" dirty="0">
                <a:latin typeface="Times New Roman"/>
                <a:cs typeface="Times New Roman"/>
              </a:rPr>
              <a:t>nsti</a:t>
            </a:r>
            <a:r>
              <a:rPr sz="850" spc="-45" dirty="0">
                <a:latin typeface="Times New Roman"/>
                <a:cs typeface="Times New Roman"/>
              </a:rPr>
              <a:t>tute</a:t>
            </a:r>
            <a:r>
              <a:rPr sz="850" spc="-25" dirty="0">
                <a:latin typeface="Times New Roman"/>
                <a:cs typeface="Times New Roman"/>
              </a:rPr>
              <a:t>,</a:t>
            </a:r>
            <a:r>
              <a:rPr sz="850" spc="-40" dirty="0">
                <a:latin typeface="Times New Roman"/>
                <a:cs typeface="Times New Roman"/>
              </a:rPr>
              <a:t> </a:t>
            </a:r>
            <a:r>
              <a:rPr sz="850" spc="-50" dirty="0">
                <a:latin typeface="Times New Roman"/>
                <a:cs typeface="Times New Roman"/>
              </a:rPr>
              <a:t>2009-</a:t>
            </a:r>
            <a:endParaRPr sz="850">
              <a:latin typeface="Times New Roman"/>
              <a:cs typeface="Times New Roman"/>
            </a:endParaRPr>
          </a:p>
          <a:p>
            <a:pPr marL="158750" indent="-146050">
              <a:lnSpc>
                <a:spcPct val="100000"/>
              </a:lnSpc>
              <a:spcBef>
                <a:spcPts val="60"/>
              </a:spcBef>
              <a:buFont typeface="Symbol"/>
              <a:buChar char=""/>
              <a:tabLst>
                <a:tab pos="159385" algn="l"/>
              </a:tabLst>
            </a:pPr>
            <a:r>
              <a:rPr sz="850" spc="-80" dirty="0">
                <a:latin typeface="Times New Roman"/>
                <a:cs typeface="Times New Roman"/>
              </a:rPr>
              <a:t>D</a:t>
            </a:r>
            <a:r>
              <a:rPr sz="850" spc="-35" dirty="0">
                <a:latin typeface="Times New Roman"/>
                <a:cs typeface="Times New Roman"/>
              </a:rPr>
              <a:t>i</a:t>
            </a:r>
            <a:r>
              <a:rPr sz="850" spc="-55" dirty="0">
                <a:latin typeface="Times New Roman"/>
                <a:cs typeface="Times New Roman"/>
              </a:rPr>
              <a:t>gg</a:t>
            </a:r>
            <a:r>
              <a:rPr sz="850" spc="-35" dirty="0">
                <a:latin typeface="Times New Roman"/>
                <a:cs typeface="Times New Roman"/>
              </a:rPr>
              <a:t>s</a:t>
            </a:r>
            <a:r>
              <a:rPr sz="850" spc="-40" dirty="0">
                <a:latin typeface="Times New Roman"/>
                <a:cs typeface="Times New Roman"/>
              </a:rPr>
              <a:t> </a:t>
            </a:r>
            <a:r>
              <a:rPr sz="850" spc="-65" dirty="0">
                <a:latin typeface="Times New Roman"/>
                <a:cs typeface="Times New Roman"/>
              </a:rPr>
              <a:t>T</a:t>
            </a:r>
            <a:r>
              <a:rPr sz="850" spc="-50" dirty="0">
                <a:latin typeface="Times New Roman"/>
                <a:cs typeface="Times New Roman"/>
              </a:rPr>
              <a:t>eac</a:t>
            </a:r>
            <a:r>
              <a:rPr sz="850" spc="-55" dirty="0">
                <a:latin typeface="Times New Roman"/>
                <a:cs typeface="Times New Roman"/>
              </a:rPr>
              <a:t>h</a:t>
            </a:r>
            <a:r>
              <a:rPr sz="850" spc="-35" dirty="0">
                <a:latin typeface="Times New Roman"/>
                <a:cs typeface="Times New Roman"/>
              </a:rPr>
              <a:t>i</a:t>
            </a:r>
            <a:r>
              <a:rPr sz="850" spc="-55" dirty="0">
                <a:latin typeface="Times New Roman"/>
                <a:cs typeface="Times New Roman"/>
              </a:rPr>
              <a:t>n</a:t>
            </a:r>
            <a:r>
              <a:rPr sz="850" spc="-45" dirty="0">
                <a:latin typeface="Times New Roman"/>
                <a:cs typeface="Times New Roman"/>
              </a:rPr>
              <a:t>g</a:t>
            </a:r>
            <a:r>
              <a:rPr sz="850" spc="-40" dirty="0">
                <a:latin typeface="Times New Roman"/>
                <a:cs typeface="Times New Roman"/>
              </a:rPr>
              <a:t> </a:t>
            </a:r>
            <a:r>
              <a:rPr sz="850" spc="-60" dirty="0">
                <a:latin typeface="Times New Roman"/>
                <a:cs typeface="Times New Roman"/>
              </a:rPr>
              <a:t>S</a:t>
            </a:r>
            <a:r>
              <a:rPr sz="850" spc="-50" dirty="0">
                <a:latin typeface="Times New Roman"/>
                <a:cs typeface="Times New Roman"/>
              </a:rPr>
              <a:t>c</a:t>
            </a:r>
            <a:r>
              <a:rPr sz="850" spc="-55" dirty="0">
                <a:latin typeface="Times New Roman"/>
                <a:cs typeface="Times New Roman"/>
              </a:rPr>
              <a:t>ho</a:t>
            </a:r>
            <a:r>
              <a:rPr sz="850" spc="-35" dirty="0">
                <a:latin typeface="Times New Roman"/>
                <a:cs typeface="Times New Roman"/>
              </a:rPr>
              <a:t>l</a:t>
            </a:r>
            <a:r>
              <a:rPr sz="850" spc="-50" dirty="0">
                <a:latin typeface="Times New Roman"/>
                <a:cs typeface="Times New Roman"/>
              </a:rPr>
              <a:t>a</a:t>
            </a:r>
            <a:r>
              <a:rPr sz="850" spc="-30" dirty="0">
                <a:latin typeface="Times New Roman"/>
                <a:cs typeface="Times New Roman"/>
              </a:rPr>
              <a:t>r</a:t>
            </a:r>
            <a:r>
              <a:rPr sz="850" spc="-40" dirty="0">
                <a:latin typeface="Times New Roman"/>
                <a:cs typeface="Times New Roman"/>
              </a:rPr>
              <a:t> </a:t>
            </a:r>
            <a:r>
              <a:rPr sz="850" spc="-80" dirty="0">
                <a:latin typeface="Times New Roman"/>
                <a:cs typeface="Times New Roman"/>
              </a:rPr>
              <a:t>A</a:t>
            </a:r>
            <a:r>
              <a:rPr sz="850" spc="-45" dirty="0">
                <a:latin typeface="Times New Roman"/>
                <a:cs typeface="Times New Roman"/>
              </a:rPr>
              <a:t>ss</a:t>
            </a:r>
            <a:r>
              <a:rPr sz="850" spc="-55" dirty="0">
                <a:latin typeface="Times New Roman"/>
                <a:cs typeface="Times New Roman"/>
              </a:rPr>
              <a:t>o</a:t>
            </a:r>
            <a:r>
              <a:rPr sz="850" spc="-50" dirty="0">
                <a:latin typeface="Times New Roman"/>
                <a:cs typeface="Times New Roman"/>
              </a:rPr>
              <a:t>c</a:t>
            </a:r>
            <a:r>
              <a:rPr sz="850" spc="-35" dirty="0">
                <a:latin typeface="Times New Roman"/>
                <a:cs typeface="Times New Roman"/>
              </a:rPr>
              <a:t>i</a:t>
            </a:r>
            <a:r>
              <a:rPr sz="850" spc="-50" dirty="0">
                <a:latin typeface="Times New Roman"/>
                <a:cs typeface="Times New Roman"/>
              </a:rPr>
              <a:t>a</a:t>
            </a:r>
            <a:r>
              <a:rPr sz="850" spc="-35" dirty="0">
                <a:latin typeface="Times New Roman"/>
                <a:cs typeface="Times New Roman"/>
              </a:rPr>
              <a:t>ti</a:t>
            </a:r>
            <a:r>
              <a:rPr sz="850" spc="-60" dirty="0">
                <a:latin typeface="Times New Roman"/>
                <a:cs typeface="Times New Roman"/>
              </a:rPr>
              <a:t>o</a:t>
            </a:r>
            <a:r>
              <a:rPr sz="850" spc="-45" dirty="0">
                <a:latin typeface="Times New Roman"/>
                <a:cs typeface="Times New Roman"/>
              </a:rPr>
              <a:t>n</a:t>
            </a:r>
            <a:r>
              <a:rPr sz="850" spc="-40" dirty="0">
                <a:latin typeface="Times New Roman"/>
                <a:cs typeface="Times New Roman"/>
              </a:rPr>
              <a:t> </a:t>
            </a:r>
            <a:r>
              <a:rPr sz="850" spc="-60" dirty="0">
                <a:latin typeface="Times New Roman"/>
                <a:cs typeface="Times New Roman"/>
              </a:rPr>
              <a:t>Board</a:t>
            </a:r>
            <a:r>
              <a:rPr sz="850" spc="-25" dirty="0">
                <a:latin typeface="Times New Roman"/>
                <a:cs typeface="Times New Roman"/>
              </a:rPr>
              <a:t>,</a:t>
            </a:r>
            <a:r>
              <a:rPr sz="850" spc="-40" dirty="0">
                <a:latin typeface="Times New Roman"/>
                <a:cs typeface="Times New Roman"/>
              </a:rPr>
              <a:t> </a:t>
            </a:r>
            <a:r>
              <a:rPr sz="850" spc="-60" dirty="0">
                <a:latin typeface="Times New Roman"/>
                <a:cs typeface="Times New Roman"/>
              </a:rPr>
              <a:t>Vi</a:t>
            </a:r>
            <a:r>
              <a:rPr sz="850" spc="-40" dirty="0">
                <a:latin typeface="Times New Roman"/>
                <a:cs typeface="Times New Roman"/>
              </a:rPr>
              <a:t>r</a:t>
            </a:r>
            <a:r>
              <a:rPr sz="850" spc="-60" dirty="0">
                <a:latin typeface="Times New Roman"/>
                <a:cs typeface="Times New Roman"/>
              </a:rPr>
              <a:t>g</a:t>
            </a:r>
            <a:r>
              <a:rPr sz="850" spc="-35" dirty="0">
                <a:latin typeface="Times New Roman"/>
                <a:cs typeface="Times New Roman"/>
              </a:rPr>
              <a:t>i</a:t>
            </a:r>
            <a:r>
              <a:rPr sz="850" spc="-50" dirty="0">
                <a:latin typeface="Times New Roman"/>
                <a:cs typeface="Times New Roman"/>
              </a:rPr>
              <a:t>ni</a:t>
            </a:r>
            <a:r>
              <a:rPr sz="850" spc="-40" dirty="0">
                <a:latin typeface="Times New Roman"/>
                <a:cs typeface="Times New Roman"/>
              </a:rPr>
              <a:t>a </a:t>
            </a:r>
            <a:r>
              <a:rPr sz="850" spc="-70" dirty="0">
                <a:latin typeface="Times New Roman"/>
                <a:cs typeface="Times New Roman"/>
              </a:rPr>
              <a:t>T</a:t>
            </a:r>
            <a:r>
              <a:rPr sz="850" spc="-50" dirty="0">
                <a:latin typeface="Times New Roman"/>
                <a:cs typeface="Times New Roman"/>
              </a:rPr>
              <a:t>e</a:t>
            </a:r>
            <a:r>
              <a:rPr sz="850" spc="-60" dirty="0">
                <a:latin typeface="Times New Roman"/>
                <a:cs typeface="Times New Roman"/>
              </a:rPr>
              <a:t>ch</a:t>
            </a:r>
            <a:r>
              <a:rPr sz="850" spc="-25" dirty="0">
                <a:latin typeface="Times New Roman"/>
                <a:cs typeface="Times New Roman"/>
              </a:rPr>
              <a:t>,</a:t>
            </a:r>
            <a:r>
              <a:rPr sz="850" spc="-40" dirty="0">
                <a:latin typeface="Times New Roman"/>
                <a:cs typeface="Times New Roman"/>
              </a:rPr>
              <a:t> </a:t>
            </a:r>
            <a:r>
              <a:rPr sz="850" spc="-55" dirty="0">
                <a:latin typeface="Times New Roman"/>
                <a:cs typeface="Times New Roman"/>
              </a:rPr>
              <a:t>2013-</a:t>
            </a:r>
            <a:endParaRPr sz="850">
              <a:latin typeface="Times New Roman"/>
              <a:cs typeface="Times New Roman"/>
            </a:endParaRPr>
          </a:p>
          <a:p>
            <a:pPr marL="158750" indent="-146050">
              <a:lnSpc>
                <a:spcPct val="100000"/>
              </a:lnSpc>
              <a:spcBef>
                <a:spcPts val="55"/>
              </a:spcBef>
              <a:buFont typeface="Symbol"/>
              <a:buChar char=""/>
              <a:tabLst>
                <a:tab pos="159385" algn="l"/>
              </a:tabLst>
            </a:pPr>
            <a:r>
              <a:rPr sz="850" spc="-60" dirty="0">
                <a:latin typeface="Times New Roman"/>
                <a:cs typeface="Times New Roman"/>
              </a:rPr>
              <a:t>CLAHS</a:t>
            </a:r>
            <a:r>
              <a:rPr sz="850" spc="-25" dirty="0">
                <a:latin typeface="Times New Roman"/>
                <a:cs typeface="Times New Roman"/>
              </a:rPr>
              <a:t> </a:t>
            </a:r>
            <a:r>
              <a:rPr sz="850" spc="-40" dirty="0">
                <a:latin typeface="Times New Roman"/>
                <a:cs typeface="Times New Roman"/>
              </a:rPr>
              <a:t>Associate</a:t>
            </a:r>
            <a:r>
              <a:rPr sz="850" spc="-20" dirty="0">
                <a:latin typeface="Times New Roman"/>
                <a:cs typeface="Times New Roman"/>
              </a:rPr>
              <a:t> </a:t>
            </a:r>
            <a:r>
              <a:rPr sz="850" spc="-45" dirty="0">
                <a:latin typeface="Times New Roman"/>
                <a:cs typeface="Times New Roman"/>
              </a:rPr>
              <a:t>Dean</a:t>
            </a:r>
            <a:r>
              <a:rPr sz="850" spc="-25" dirty="0">
                <a:latin typeface="Times New Roman"/>
                <a:cs typeface="Times New Roman"/>
              </a:rPr>
              <a:t> </a:t>
            </a:r>
            <a:r>
              <a:rPr sz="850" spc="-40" dirty="0">
                <a:latin typeface="Times New Roman"/>
                <a:cs typeface="Times New Roman"/>
              </a:rPr>
              <a:t>of</a:t>
            </a:r>
            <a:r>
              <a:rPr sz="850" spc="-25" dirty="0">
                <a:latin typeface="Times New Roman"/>
                <a:cs typeface="Times New Roman"/>
              </a:rPr>
              <a:t> </a:t>
            </a:r>
            <a:r>
              <a:rPr sz="850" spc="-40" dirty="0">
                <a:latin typeface="Times New Roman"/>
                <a:cs typeface="Times New Roman"/>
              </a:rPr>
              <a:t>Undergraduate</a:t>
            </a:r>
            <a:r>
              <a:rPr sz="850" spc="-20" dirty="0">
                <a:latin typeface="Times New Roman"/>
                <a:cs typeface="Times New Roman"/>
              </a:rPr>
              <a:t> </a:t>
            </a:r>
            <a:r>
              <a:rPr sz="850" spc="-45" dirty="0">
                <a:latin typeface="Times New Roman"/>
                <a:cs typeface="Times New Roman"/>
              </a:rPr>
              <a:t>Acade</a:t>
            </a:r>
            <a:r>
              <a:rPr sz="850" spc="-75" dirty="0">
                <a:latin typeface="Times New Roman"/>
                <a:cs typeface="Times New Roman"/>
              </a:rPr>
              <a:t>m</a:t>
            </a:r>
            <a:r>
              <a:rPr sz="850" spc="-35" dirty="0">
                <a:latin typeface="Times New Roman"/>
                <a:cs typeface="Times New Roman"/>
              </a:rPr>
              <a:t>ic</a:t>
            </a:r>
            <a:r>
              <a:rPr sz="850" spc="-25" dirty="0">
                <a:latin typeface="Times New Roman"/>
                <a:cs typeface="Times New Roman"/>
              </a:rPr>
              <a:t> </a:t>
            </a:r>
            <a:r>
              <a:rPr sz="850" spc="-35" dirty="0">
                <a:latin typeface="Times New Roman"/>
                <a:cs typeface="Times New Roman"/>
              </a:rPr>
              <a:t>Affairs</a:t>
            </a:r>
            <a:r>
              <a:rPr sz="850" spc="-20" dirty="0">
                <a:latin typeface="Times New Roman"/>
                <a:cs typeface="Times New Roman"/>
              </a:rPr>
              <a:t> </a:t>
            </a:r>
            <a:r>
              <a:rPr sz="850" spc="-40" dirty="0">
                <a:latin typeface="Times New Roman"/>
                <a:cs typeface="Times New Roman"/>
              </a:rPr>
              <a:t>Search</a:t>
            </a:r>
            <a:r>
              <a:rPr sz="850" spc="-20" dirty="0">
                <a:latin typeface="Times New Roman"/>
                <a:cs typeface="Times New Roman"/>
              </a:rPr>
              <a:t> </a:t>
            </a:r>
            <a:r>
              <a:rPr sz="850" spc="-60" dirty="0">
                <a:latin typeface="Times New Roman"/>
                <a:cs typeface="Times New Roman"/>
              </a:rPr>
              <a:t>Com</a:t>
            </a:r>
            <a:r>
              <a:rPr sz="850" spc="-80" dirty="0">
                <a:latin typeface="Times New Roman"/>
                <a:cs typeface="Times New Roman"/>
              </a:rPr>
              <a:t>m</a:t>
            </a:r>
            <a:r>
              <a:rPr sz="850" spc="-30" dirty="0">
                <a:latin typeface="Times New Roman"/>
                <a:cs typeface="Times New Roman"/>
              </a:rPr>
              <a:t>ittee,</a:t>
            </a:r>
            <a:r>
              <a:rPr sz="850" spc="-25" dirty="0">
                <a:latin typeface="Times New Roman"/>
                <a:cs typeface="Times New Roman"/>
              </a:rPr>
              <a:t> </a:t>
            </a:r>
            <a:r>
              <a:rPr sz="850" spc="-45" dirty="0">
                <a:latin typeface="Times New Roman"/>
                <a:cs typeface="Times New Roman"/>
              </a:rPr>
              <a:t>2013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032048" y="5856785"/>
            <a:ext cx="1502410" cy="1377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50" b="1" spc="-50" dirty="0">
                <a:latin typeface="Times New Roman"/>
                <a:cs typeface="Times New Roman"/>
              </a:rPr>
              <a:t>Selected</a:t>
            </a:r>
            <a:r>
              <a:rPr sz="850" b="1" spc="-40" dirty="0">
                <a:latin typeface="Times New Roman"/>
                <a:cs typeface="Times New Roman"/>
              </a:rPr>
              <a:t> </a:t>
            </a:r>
            <a:r>
              <a:rPr sz="850" b="1" spc="-75" dirty="0">
                <a:latin typeface="Times New Roman"/>
                <a:cs typeface="Times New Roman"/>
              </a:rPr>
              <a:t>T</a:t>
            </a:r>
            <a:r>
              <a:rPr sz="850" b="1" spc="-50" dirty="0">
                <a:latin typeface="Times New Roman"/>
                <a:cs typeface="Times New Roman"/>
              </a:rPr>
              <a:t>eachin</a:t>
            </a:r>
            <a:r>
              <a:rPr sz="850" b="1" spc="-45" dirty="0">
                <a:latin typeface="Times New Roman"/>
                <a:cs typeface="Times New Roman"/>
              </a:rPr>
              <a:t>g </a:t>
            </a:r>
            <a:r>
              <a:rPr sz="850" b="1" spc="-50" dirty="0">
                <a:latin typeface="Times New Roman"/>
                <a:cs typeface="Times New Roman"/>
              </a:rPr>
              <a:t>Related</a:t>
            </a:r>
            <a:r>
              <a:rPr sz="850" b="1" spc="-40" dirty="0">
                <a:latin typeface="Times New Roman"/>
                <a:cs typeface="Times New Roman"/>
              </a:rPr>
              <a:t> </a:t>
            </a:r>
            <a:r>
              <a:rPr sz="850" b="1" spc="-55" dirty="0">
                <a:latin typeface="Times New Roman"/>
                <a:cs typeface="Times New Roman"/>
              </a:rPr>
              <a:t>Outreach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178707" y="5990961"/>
            <a:ext cx="3655695" cy="9715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58750" indent="-146050">
              <a:lnSpc>
                <a:spcPct val="100000"/>
              </a:lnSpc>
              <a:buFont typeface="Symbol"/>
              <a:buChar char=""/>
              <a:tabLst>
                <a:tab pos="159385" algn="l"/>
              </a:tabLst>
            </a:pPr>
            <a:r>
              <a:rPr sz="850" spc="-55" dirty="0">
                <a:latin typeface="Times New Roman"/>
                <a:cs typeface="Times New Roman"/>
              </a:rPr>
              <a:t>Academ</a:t>
            </a:r>
            <a:r>
              <a:rPr sz="850" spc="-35" dirty="0">
                <a:latin typeface="Times New Roman"/>
                <a:cs typeface="Times New Roman"/>
              </a:rPr>
              <a:t>ic</a:t>
            </a:r>
            <a:r>
              <a:rPr sz="850" spc="-20" dirty="0">
                <a:latin typeface="Times New Roman"/>
                <a:cs typeface="Times New Roman"/>
              </a:rPr>
              <a:t> </a:t>
            </a:r>
            <a:r>
              <a:rPr sz="850" spc="-40" dirty="0">
                <a:latin typeface="Times New Roman"/>
                <a:cs typeface="Times New Roman"/>
              </a:rPr>
              <a:t>Affair</a:t>
            </a:r>
            <a:r>
              <a:rPr sz="850" spc="-35" dirty="0">
                <a:latin typeface="Times New Roman"/>
                <a:cs typeface="Times New Roman"/>
              </a:rPr>
              <a:t>s</a:t>
            </a:r>
            <a:r>
              <a:rPr sz="850" spc="-20" dirty="0">
                <a:latin typeface="Times New Roman"/>
                <a:cs typeface="Times New Roman"/>
              </a:rPr>
              <a:t> </a:t>
            </a:r>
            <a:r>
              <a:rPr sz="850" spc="-40" dirty="0">
                <a:latin typeface="Times New Roman"/>
                <a:cs typeface="Times New Roman"/>
              </a:rPr>
              <a:t>Committee,</a:t>
            </a:r>
            <a:r>
              <a:rPr sz="850" spc="-20" dirty="0">
                <a:latin typeface="Times New Roman"/>
                <a:cs typeface="Times New Roman"/>
              </a:rPr>
              <a:t> </a:t>
            </a:r>
            <a:r>
              <a:rPr sz="850" spc="-45" dirty="0">
                <a:latin typeface="Times New Roman"/>
                <a:cs typeface="Times New Roman"/>
              </a:rPr>
              <a:t>The</a:t>
            </a:r>
            <a:r>
              <a:rPr sz="850" spc="-25" dirty="0">
                <a:latin typeface="Times New Roman"/>
                <a:cs typeface="Times New Roman"/>
              </a:rPr>
              <a:t> </a:t>
            </a:r>
            <a:r>
              <a:rPr sz="850" spc="-50" dirty="0">
                <a:latin typeface="Times New Roman"/>
                <a:cs typeface="Times New Roman"/>
              </a:rPr>
              <a:t>Be</a:t>
            </a:r>
            <a:r>
              <a:rPr sz="850" spc="-80" dirty="0">
                <a:latin typeface="Times New Roman"/>
                <a:cs typeface="Times New Roman"/>
              </a:rPr>
              <a:t>m</a:t>
            </a:r>
            <a:r>
              <a:rPr sz="850" spc="-35" dirty="0">
                <a:latin typeface="Times New Roman"/>
                <a:cs typeface="Times New Roman"/>
              </a:rPr>
              <a:t>ent</a:t>
            </a:r>
            <a:r>
              <a:rPr sz="850" spc="-15" dirty="0">
                <a:latin typeface="Times New Roman"/>
                <a:cs typeface="Times New Roman"/>
              </a:rPr>
              <a:t> </a:t>
            </a:r>
            <a:r>
              <a:rPr sz="850" spc="-45" dirty="0">
                <a:latin typeface="Times New Roman"/>
                <a:cs typeface="Times New Roman"/>
              </a:rPr>
              <a:t>School</a:t>
            </a:r>
            <a:r>
              <a:rPr sz="850" spc="-25" dirty="0">
                <a:latin typeface="Times New Roman"/>
                <a:cs typeface="Times New Roman"/>
              </a:rPr>
              <a:t>,</a:t>
            </a:r>
            <a:r>
              <a:rPr sz="850" spc="-20" dirty="0">
                <a:latin typeface="Times New Roman"/>
                <a:cs typeface="Times New Roman"/>
              </a:rPr>
              <a:t> </a:t>
            </a:r>
            <a:r>
              <a:rPr sz="850" spc="-45" dirty="0">
                <a:latin typeface="Times New Roman"/>
                <a:cs typeface="Times New Roman"/>
              </a:rPr>
              <a:t>Board</a:t>
            </a:r>
            <a:r>
              <a:rPr sz="850" spc="-20" dirty="0">
                <a:latin typeface="Times New Roman"/>
                <a:cs typeface="Times New Roman"/>
              </a:rPr>
              <a:t> </a:t>
            </a:r>
            <a:r>
              <a:rPr sz="850" spc="-40" dirty="0">
                <a:latin typeface="Times New Roman"/>
                <a:cs typeface="Times New Roman"/>
              </a:rPr>
              <a:t>of</a:t>
            </a:r>
            <a:r>
              <a:rPr sz="850" spc="-20" dirty="0">
                <a:latin typeface="Times New Roman"/>
                <a:cs typeface="Times New Roman"/>
              </a:rPr>
              <a:t> </a:t>
            </a:r>
            <a:r>
              <a:rPr sz="850" spc="-35" dirty="0">
                <a:latin typeface="Times New Roman"/>
                <a:cs typeface="Times New Roman"/>
              </a:rPr>
              <a:t>Trustees,</a:t>
            </a:r>
            <a:r>
              <a:rPr sz="850" spc="-25" dirty="0">
                <a:latin typeface="Times New Roman"/>
                <a:cs typeface="Times New Roman"/>
              </a:rPr>
              <a:t> </a:t>
            </a:r>
            <a:r>
              <a:rPr sz="850" spc="-40" dirty="0">
                <a:latin typeface="Times New Roman"/>
                <a:cs typeface="Times New Roman"/>
              </a:rPr>
              <a:t>2011-</a:t>
            </a:r>
            <a:endParaRPr sz="850">
              <a:latin typeface="Times New Roman"/>
              <a:cs typeface="Times New Roman"/>
            </a:endParaRPr>
          </a:p>
          <a:p>
            <a:pPr marL="158750" indent="-146050">
              <a:lnSpc>
                <a:spcPct val="100000"/>
              </a:lnSpc>
              <a:spcBef>
                <a:spcPts val="60"/>
              </a:spcBef>
              <a:buFont typeface="Symbol"/>
              <a:buChar char=""/>
              <a:tabLst>
                <a:tab pos="159385" algn="l"/>
              </a:tabLst>
            </a:pPr>
            <a:r>
              <a:rPr sz="850" spc="-40" dirty="0">
                <a:latin typeface="Times New Roman"/>
                <a:cs typeface="Times New Roman"/>
              </a:rPr>
              <a:t>Virginia</a:t>
            </a:r>
            <a:r>
              <a:rPr sz="850" spc="-20" dirty="0">
                <a:latin typeface="Times New Roman"/>
                <a:cs typeface="Times New Roman"/>
              </a:rPr>
              <a:t> </a:t>
            </a:r>
            <a:r>
              <a:rPr sz="850" spc="-45" dirty="0">
                <a:latin typeface="Times New Roman"/>
                <a:cs typeface="Times New Roman"/>
              </a:rPr>
              <a:t>Tech</a:t>
            </a:r>
            <a:r>
              <a:rPr sz="850" spc="-25" dirty="0">
                <a:latin typeface="Times New Roman"/>
                <a:cs typeface="Times New Roman"/>
              </a:rPr>
              <a:t> </a:t>
            </a:r>
            <a:r>
              <a:rPr sz="850" spc="-45" dirty="0">
                <a:latin typeface="Times New Roman"/>
                <a:cs typeface="Times New Roman"/>
              </a:rPr>
              <a:t>Faculty</a:t>
            </a:r>
            <a:r>
              <a:rPr sz="850" spc="-20" dirty="0">
                <a:latin typeface="Times New Roman"/>
                <a:cs typeface="Times New Roman"/>
              </a:rPr>
              <a:t> </a:t>
            </a:r>
            <a:r>
              <a:rPr sz="850" spc="-40" dirty="0">
                <a:latin typeface="Times New Roman"/>
                <a:cs typeface="Times New Roman"/>
              </a:rPr>
              <a:t>Representative</a:t>
            </a:r>
            <a:r>
              <a:rPr sz="850" spc="-25" dirty="0">
                <a:latin typeface="Times New Roman"/>
                <a:cs typeface="Times New Roman"/>
              </a:rPr>
              <a:t> </a:t>
            </a:r>
            <a:r>
              <a:rPr sz="850" spc="-35" dirty="0">
                <a:latin typeface="Times New Roman"/>
                <a:cs typeface="Times New Roman"/>
              </a:rPr>
              <a:t>at</a:t>
            </a:r>
            <a:r>
              <a:rPr sz="850" spc="-20" dirty="0">
                <a:latin typeface="Times New Roman"/>
                <a:cs typeface="Times New Roman"/>
              </a:rPr>
              <a:t> </a:t>
            </a:r>
            <a:r>
              <a:rPr sz="850" spc="-40" dirty="0">
                <a:latin typeface="Times New Roman"/>
                <a:cs typeface="Times New Roman"/>
              </a:rPr>
              <a:t>Virginia</a:t>
            </a:r>
            <a:r>
              <a:rPr sz="850" spc="-20" dirty="0">
                <a:latin typeface="Times New Roman"/>
                <a:cs typeface="Times New Roman"/>
              </a:rPr>
              <a:t> </a:t>
            </a:r>
            <a:r>
              <a:rPr sz="850" spc="-50" dirty="0">
                <a:latin typeface="Times New Roman"/>
                <a:cs typeface="Times New Roman"/>
              </a:rPr>
              <a:t>Highe</a:t>
            </a:r>
            <a:r>
              <a:rPr sz="850" spc="-30" dirty="0">
                <a:latin typeface="Times New Roman"/>
                <a:cs typeface="Times New Roman"/>
              </a:rPr>
              <a:t>r</a:t>
            </a:r>
            <a:r>
              <a:rPr sz="850" spc="-20" dirty="0">
                <a:latin typeface="Times New Roman"/>
                <a:cs typeface="Times New Roman"/>
              </a:rPr>
              <a:t> </a:t>
            </a:r>
            <a:r>
              <a:rPr sz="850" spc="-40" dirty="0">
                <a:latin typeface="Times New Roman"/>
                <a:cs typeface="Times New Roman"/>
              </a:rPr>
              <a:t>Education</a:t>
            </a:r>
            <a:r>
              <a:rPr sz="850" spc="-25" dirty="0">
                <a:latin typeface="Times New Roman"/>
                <a:cs typeface="Times New Roman"/>
              </a:rPr>
              <a:t> </a:t>
            </a:r>
            <a:r>
              <a:rPr sz="850" spc="-50" dirty="0">
                <a:latin typeface="Times New Roman"/>
                <a:cs typeface="Times New Roman"/>
              </a:rPr>
              <a:t>Advocac</a:t>
            </a:r>
            <a:r>
              <a:rPr sz="850" spc="-45" dirty="0">
                <a:latin typeface="Times New Roman"/>
                <a:cs typeface="Times New Roman"/>
              </a:rPr>
              <a:t>y</a:t>
            </a:r>
            <a:r>
              <a:rPr sz="850" spc="-20" dirty="0">
                <a:latin typeface="Times New Roman"/>
                <a:cs typeface="Times New Roman"/>
              </a:rPr>
              <a:t> </a:t>
            </a:r>
            <a:r>
              <a:rPr sz="850" spc="-55" dirty="0">
                <a:latin typeface="Times New Roman"/>
                <a:cs typeface="Times New Roman"/>
              </a:rPr>
              <a:t>Day</a:t>
            </a:r>
            <a:r>
              <a:rPr sz="850" spc="-25" dirty="0">
                <a:latin typeface="Times New Roman"/>
                <a:cs typeface="Times New Roman"/>
              </a:rPr>
              <a:t>,</a:t>
            </a:r>
            <a:r>
              <a:rPr sz="850" spc="-20" dirty="0">
                <a:latin typeface="Times New Roman"/>
                <a:cs typeface="Times New Roman"/>
              </a:rPr>
              <a:t> </a:t>
            </a:r>
            <a:r>
              <a:rPr sz="850" spc="-45" dirty="0">
                <a:latin typeface="Times New Roman"/>
                <a:cs typeface="Times New Roman"/>
              </a:rPr>
              <a:t>2015</a:t>
            </a:r>
            <a:endParaRPr sz="850">
              <a:latin typeface="Times New Roman"/>
              <a:cs typeface="Times New Roman"/>
            </a:endParaRPr>
          </a:p>
          <a:p>
            <a:pPr marL="158750" marR="7620" indent="-146050">
              <a:lnSpc>
                <a:spcPts val="1010"/>
              </a:lnSpc>
              <a:spcBef>
                <a:spcPts val="250"/>
              </a:spcBef>
              <a:buFont typeface="Symbol"/>
              <a:buChar char=""/>
              <a:tabLst>
                <a:tab pos="159385" algn="l"/>
              </a:tabLst>
            </a:pPr>
            <a:r>
              <a:rPr sz="850" spc="-45" dirty="0">
                <a:latin typeface="Times New Roman"/>
                <a:cs typeface="Times New Roman"/>
              </a:rPr>
              <a:t>“Ca</a:t>
            </a:r>
            <a:r>
              <a:rPr sz="850" spc="-80" dirty="0">
                <a:latin typeface="Times New Roman"/>
                <a:cs typeface="Times New Roman"/>
              </a:rPr>
              <a:t>m</a:t>
            </a:r>
            <a:r>
              <a:rPr sz="850" spc="-40" dirty="0">
                <a:latin typeface="Times New Roman"/>
                <a:cs typeface="Times New Roman"/>
              </a:rPr>
              <a:t>pus</a:t>
            </a:r>
            <a:r>
              <a:rPr sz="850" spc="-20" dirty="0">
                <a:latin typeface="Times New Roman"/>
                <a:cs typeface="Times New Roman"/>
              </a:rPr>
              <a:t> </a:t>
            </a:r>
            <a:r>
              <a:rPr sz="850" spc="-40" dirty="0">
                <a:latin typeface="Times New Roman"/>
                <a:cs typeface="Times New Roman"/>
              </a:rPr>
              <a:t>Diversity</a:t>
            </a:r>
            <a:r>
              <a:rPr sz="850" spc="-20" dirty="0">
                <a:latin typeface="Times New Roman"/>
                <a:cs typeface="Times New Roman"/>
              </a:rPr>
              <a:t> </a:t>
            </a:r>
            <a:r>
              <a:rPr sz="850" spc="-45" dirty="0">
                <a:latin typeface="Times New Roman"/>
                <a:cs typeface="Times New Roman"/>
              </a:rPr>
              <a:t>and</a:t>
            </a:r>
            <a:r>
              <a:rPr sz="850" spc="-20" dirty="0">
                <a:latin typeface="Times New Roman"/>
                <a:cs typeface="Times New Roman"/>
              </a:rPr>
              <a:t> </a:t>
            </a:r>
            <a:r>
              <a:rPr sz="850" spc="-35" dirty="0">
                <a:latin typeface="Times New Roman"/>
                <a:cs typeface="Times New Roman"/>
              </a:rPr>
              <a:t>the</a:t>
            </a:r>
            <a:r>
              <a:rPr sz="850" spc="-20" dirty="0">
                <a:latin typeface="Times New Roman"/>
                <a:cs typeface="Times New Roman"/>
              </a:rPr>
              <a:t> </a:t>
            </a:r>
            <a:r>
              <a:rPr sz="850" spc="-35" dirty="0">
                <a:latin typeface="Times New Roman"/>
                <a:cs typeface="Times New Roman"/>
              </a:rPr>
              <a:t>Structural</a:t>
            </a:r>
            <a:r>
              <a:rPr sz="850" spc="-20" dirty="0">
                <a:latin typeface="Times New Roman"/>
                <a:cs typeface="Times New Roman"/>
              </a:rPr>
              <a:t> </a:t>
            </a:r>
            <a:r>
              <a:rPr sz="850" spc="-40" dirty="0">
                <a:latin typeface="Times New Roman"/>
                <a:cs typeface="Times New Roman"/>
              </a:rPr>
              <a:t>In</a:t>
            </a:r>
            <a:r>
              <a:rPr sz="850" spc="-50" dirty="0">
                <a:latin typeface="Times New Roman"/>
                <a:cs typeface="Times New Roman"/>
              </a:rPr>
              <a:t>e</a:t>
            </a:r>
            <a:r>
              <a:rPr sz="850" spc="-35" dirty="0">
                <a:latin typeface="Times New Roman"/>
                <a:cs typeface="Times New Roman"/>
              </a:rPr>
              <a:t>qualities</a:t>
            </a:r>
            <a:r>
              <a:rPr sz="850" spc="-20" dirty="0">
                <a:latin typeface="Times New Roman"/>
                <a:cs typeface="Times New Roman"/>
              </a:rPr>
              <a:t> </a:t>
            </a:r>
            <a:r>
              <a:rPr sz="850" spc="-40" dirty="0">
                <a:latin typeface="Times New Roman"/>
                <a:cs typeface="Times New Roman"/>
              </a:rPr>
              <a:t>of</a:t>
            </a:r>
            <a:r>
              <a:rPr sz="850" spc="-20" dirty="0">
                <a:latin typeface="Times New Roman"/>
                <a:cs typeface="Times New Roman"/>
              </a:rPr>
              <a:t> </a:t>
            </a:r>
            <a:r>
              <a:rPr sz="850" spc="-45" dirty="0">
                <a:latin typeface="Times New Roman"/>
                <a:cs typeface="Times New Roman"/>
              </a:rPr>
              <a:t>Underrepre</a:t>
            </a:r>
            <a:r>
              <a:rPr sz="850" spc="-35" dirty="0">
                <a:latin typeface="Times New Roman"/>
                <a:cs typeface="Times New Roman"/>
              </a:rPr>
              <a:t>sentation.”</a:t>
            </a:r>
            <a:r>
              <a:rPr sz="850" spc="-25" dirty="0">
                <a:latin typeface="Times New Roman"/>
                <a:cs typeface="Times New Roman"/>
              </a:rPr>
              <a:t> </a:t>
            </a:r>
            <a:r>
              <a:rPr sz="850" spc="-35" dirty="0">
                <a:latin typeface="Times New Roman"/>
                <a:cs typeface="Times New Roman"/>
              </a:rPr>
              <a:t>Invited presentation</a:t>
            </a:r>
            <a:r>
              <a:rPr sz="850" spc="-20" dirty="0">
                <a:latin typeface="Times New Roman"/>
                <a:cs typeface="Times New Roman"/>
              </a:rPr>
              <a:t> </a:t>
            </a:r>
            <a:r>
              <a:rPr sz="850" spc="-45" dirty="0">
                <a:latin typeface="Times New Roman"/>
                <a:cs typeface="Times New Roman"/>
              </a:rPr>
              <a:t>sponsored</a:t>
            </a:r>
            <a:r>
              <a:rPr sz="850" spc="-20" dirty="0">
                <a:latin typeface="Times New Roman"/>
                <a:cs typeface="Times New Roman"/>
              </a:rPr>
              <a:t> </a:t>
            </a:r>
            <a:r>
              <a:rPr sz="850" spc="-45" dirty="0">
                <a:latin typeface="Times New Roman"/>
                <a:cs typeface="Times New Roman"/>
              </a:rPr>
              <a:t>by</a:t>
            </a:r>
            <a:r>
              <a:rPr sz="850" spc="-20" dirty="0">
                <a:latin typeface="Times New Roman"/>
                <a:cs typeface="Times New Roman"/>
              </a:rPr>
              <a:t> </a:t>
            </a:r>
            <a:r>
              <a:rPr sz="850" spc="-35" dirty="0">
                <a:latin typeface="Times New Roman"/>
                <a:cs typeface="Times New Roman"/>
              </a:rPr>
              <a:t>the</a:t>
            </a:r>
            <a:r>
              <a:rPr sz="850" spc="-25" dirty="0">
                <a:latin typeface="Times New Roman"/>
                <a:cs typeface="Times New Roman"/>
              </a:rPr>
              <a:t> </a:t>
            </a:r>
            <a:r>
              <a:rPr sz="850" spc="-45" dirty="0">
                <a:latin typeface="Times New Roman"/>
                <a:cs typeface="Times New Roman"/>
              </a:rPr>
              <a:t>Hollin</a:t>
            </a:r>
            <a:r>
              <a:rPr sz="850" spc="-35" dirty="0">
                <a:latin typeface="Times New Roman"/>
                <a:cs typeface="Times New Roman"/>
              </a:rPr>
              <a:t>s</a:t>
            </a:r>
            <a:r>
              <a:rPr sz="850" spc="-20" dirty="0">
                <a:latin typeface="Times New Roman"/>
                <a:cs typeface="Times New Roman"/>
              </a:rPr>
              <a:t> </a:t>
            </a:r>
            <a:r>
              <a:rPr sz="850" spc="-50" dirty="0">
                <a:latin typeface="Times New Roman"/>
                <a:cs typeface="Times New Roman"/>
              </a:rPr>
              <a:t>Univ</a:t>
            </a:r>
            <a:r>
              <a:rPr sz="850" spc="-35" dirty="0">
                <a:latin typeface="Times New Roman"/>
                <a:cs typeface="Times New Roman"/>
              </a:rPr>
              <a:t>ersity</a:t>
            </a:r>
            <a:r>
              <a:rPr sz="850" spc="-25" dirty="0">
                <a:latin typeface="Times New Roman"/>
                <a:cs typeface="Times New Roman"/>
              </a:rPr>
              <a:t> </a:t>
            </a:r>
            <a:r>
              <a:rPr sz="850" spc="-45" dirty="0">
                <a:latin typeface="Times New Roman"/>
                <a:cs typeface="Times New Roman"/>
              </a:rPr>
              <a:t>Studen</a:t>
            </a:r>
            <a:r>
              <a:rPr sz="850" spc="-25" dirty="0">
                <a:latin typeface="Times New Roman"/>
                <a:cs typeface="Times New Roman"/>
              </a:rPr>
              <a:t>t</a:t>
            </a:r>
            <a:r>
              <a:rPr sz="850" spc="-20" dirty="0">
                <a:latin typeface="Times New Roman"/>
                <a:cs typeface="Times New Roman"/>
              </a:rPr>
              <a:t> </a:t>
            </a:r>
            <a:r>
              <a:rPr sz="850" spc="-45" dirty="0">
                <a:latin typeface="Times New Roman"/>
                <a:cs typeface="Times New Roman"/>
              </a:rPr>
              <a:t>Govern</a:t>
            </a:r>
            <a:r>
              <a:rPr sz="850" spc="-80" dirty="0">
                <a:latin typeface="Times New Roman"/>
                <a:cs typeface="Times New Roman"/>
              </a:rPr>
              <a:t>m</a:t>
            </a:r>
            <a:r>
              <a:rPr sz="850" spc="-35" dirty="0">
                <a:latin typeface="Times New Roman"/>
                <a:cs typeface="Times New Roman"/>
              </a:rPr>
              <a:t>ent</a:t>
            </a:r>
            <a:r>
              <a:rPr sz="850" spc="-25" dirty="0">
                <a:latin typeface="Times New Roman"/>
                <a:cs typeface="Times New Roman"/>
              </a:rPr>
              <a:t> </a:t>
            </a:r>
            <a:r>
              <a:rPr sz="850" spc="-45" dirty="0">
                <a:latin typeface="Times New Roman"/>
                <a:cs typeface="Times New Roman"/>
              </a:rPr>
              <a:t>Association</a:t>
            </a:r>
            <a:r>
              <a:rPr sz="850" spc="-25" dirty="0">
                <a:latin typeface="Times New Roman"/>
                <a:cs typeface="Times New Roman"/>
              </a:rPr>
              <a:t>,</a:t>
            </a:r>
            <a:r>
              <a:rPr sz="850" spc="-20" dirty="0">
                <a:latin typeface="Times New Roman"/>
                <a:cs typeface="Times New Roman"/>
              </a:rPr>
              <a:t> </a:t>
            </a:r>
            <a:r>
              <a:rPr sz="850" spc="-45" dirty="0">
                <a:latin typeface="Times New Roman"/>
                <a:cs typeface="Times New Roman"/>
              </a:rPr>
              <a:t>2014</a:t>
            </a:r>
            <a:endParaRPr sz="850">
              <a:latin typeface="Times New Roman"/>
              <a:cs typeface="Times New Roman"/>
            </a:endParaRPr>
          </a:p>
          <a:p>
            <a:pPr marL="158750" indent="-146050">
              <a:lnSpc>
                <a:spcPct val="100000"/>
              </a:lnSpc>
              <a:spcBef>
                <a:spcPts val="25"/>
              </a:spcBef>
              <a:buFont typeface="Symbol"/>
              <a:buChar char=""/>
              <a:tabLst>
                <a:tab pos="159385" algn="l"/>
              </a:tabLst>
            </a:pPr>
            <a:r>
              <a:rPr sz="850" spc="-40" dirty="0">
                <a:latin typeface="Times New Roman"/>
                <a:cs typeface="Times New Roman"/>
              </a:rPr>
              <a:t>Consultant</a:t>
            </a:r>
            <a:r>
              <a:rPr sz="850" spc="-20" dirty="0">
                <a:latin typeface="Times New Roman"/>
                <a:cs typeface="Times New Roman"/>
              </a:rPr>
              <a:t> </a:t>
            </a:r>
            <a:r>
              <a:rPr sz="850" spc="-45" dirty="0">
                <a:latin typeface="Times New Roman"/>
                <a:cs typeface="Times New Roman"/>
              </a:rPr>
              <a:t>on</a:t>
            </a:r>
            <a:r>
              <a:rPr sz="850" spc="-20" dirty="0">
                <a:latin typeface="Times New Roman"/>
                <a:cs typeface="Times New Roman"/>
              </a:rPr>
              <a:t> </a:t>
            </a:r>
            <a:r>
              <a:rPr sz="850" spc="-45" dirty="0">
                <a:latin typeface="Times New Roman"/>
                <a:cs typeface="Times New Roman"/>
              </a:rPr>
              <a:t>Anthropology</a:t>
            </a:r>
            <a:r>
              <a:rPr sz="850" spc="-20" dirty="0">
                <a:latin typeface="Times New Roman"/>
                <a:cs typeface="Times New Roman"/>
              </a:rPr>
              <a:t> </a:t>
            </a:r>
            <a:r>
              <a:rPr sz="850" spc="-40" dirty="0">
                <a:latin typeface="Times New Roman"/>
                <a:cs typeface="Times New Roman"/>
              </a:rPr>
              <a:t>curriculum</a:t>
            </a:r>
            <a:r>
              <a:rPr sz="850" spc="-30" dirty="0">
                <a:latin typeface="Times New Roman"/>
                <a:cs typeface="Times New Roman"/>
              </a:rPr>
              <a:t> </a:t>
            </a:r>
            <a:r>
              <a:rPr sz="850" spc="-35" dirty="0">
                <a:latin typeface="Times New Roman"/>
                <a:cs typeface="Times New Roman"/>
              </a:rPr>
              <a:t>for</a:t>
            </a:r>
            <a:r>
              <a:rPr sz="850" spc="-20" dirty="0">
                <a:latin typeface="Times New Roman"/>
                <a:cs typeface="Times New Roman"/>
              </a:rPr>
              <a:t> </a:t>
            </a:r>
            <a:r>
              <a:rPr sz="850" spc="-55" dirty="0">
                <a:latin typeface="Times New Roman"/>
                <a:cs typeface="Times New Roman"/>
              </a:rPr>
              <a:t>S</a:t>
            </a:r>
            <a:r>
              <a:rPr sz="850" spc="-40" dirty="0">
                <a:latin typeface="Times New Roman"/>
                <a:cs typeface="Times New Roman"/>
              </a:rPr>
              <a:t>yracuse</a:t>
            </a:r>
            <a:r>
              <a:rPr sz="850" spc="-20" dirty="0">
                <a:latin typeface="Times New Roman"/>
                <a:cs typeface="Times New Roman"/>
              </a:rPr>
              <a:t> </a:t>
            </a:r>
            <a:r>
              <a:rPr sz="850" spc="-50" dirty="0">
                <a:latin typeface="Times New Roman"/>
                <a:cs typeface="Times New Roman"/>
              </a:rPr>
              <a:t>(New</a:t>
            </a:r>
            <a:r>
              <a:rPr sz="850" spc="-25" dirty="0">
                <a:latin typeface="Times New Roman"/>
                <a:cs typeface="Times New Roman"/>
              </a:rPr>
              <a:t> </a:t>
            </a:r>
            <a:r>
              <a:rPr sz="850" spc="-50" dirty="0">
                <a:latin typeface="Times New Roman"/>
                <a:cs typeface="Times New Roman"/>
              </a:rPr>
              <a:t>York</a:t>
            </a:r>
            <a:r>
              <a:rPr sz="850" spc="-30" dirty="0">
                <a:latin typeface="Times New Roman"/>
                <a:cs typeface="Times New Roman"/>
              </a:rPr>
              <a:t>)</a:t>
            </a:r>
            <a:r>
              <a:rPr sz="850" spc="-20" dirty="0">
                <a:latin typeface="Times New Roman"/>
                <a:cs typeface="Times New Roman"/>
              </a:rPr>
              <a:t> </a:t>
            </a:r>
            <a:r>
              <a:rPr sz="850" spc="-50" dirty="0">
                <a:latin typeface="Times New Roman"/>
                <a:cs typeface="Times New Roman"/>
              </a:rPr>
              <a:t>Schoo</a:t>
            </a:r>
            <a:r>
              <a:rPr sz="850" spc="-25" dirty="0">
                <a:latin typeface="Times New Roman"/>
                <a:cs typeface="Times New Roman"/>
              </a:rPr>
              <a:t>l</a:t>
            </a:r>
            <a:r>
              <a:rPr sz="850" spc="-20" dirty="0">
                <a:latin typeface="Times New Roman"/>
                <a:cs typeface="Times New Roman"/>
              </a:rPr>
              <a:t> </a:t>
            </a:r>
            <a:r>
              <a:rPr sz="850" spc="-40" dirty="0">
                <a:latin typeface="Times New Roman"/>
                <a:cs typeface="Times New Roman"/>
              </a:rPr>
              <a:t>District</a:t>
            </a:r>
            <a:r>
              <a:rPr sz="850" spc="-25" dirty="0">
                <a:latin typeface="Times New Roman"/>
                <a:cs typeface="Times New Roman"/>
              </a:rPr>
              <a:t>,</a:t>
            </a:r>
            <a:r>
              <a:rPr sz="850" spc="-20" dirty="0">
                <a:latin typeface="Times New Roman"/>
                <a:cs typeface="Times New Roman"/>
              </a:rPr>
              <a:t> </a:t>
            </a:r>
            <a:r>
              <a:rPr sz="850" spc="-45" dirty="0">
                <a:latin typeface="Times New Roman"/>
                <a:cs typeface="Times New Roman"/>
              </a:rPr>
              <a:t>2014</a:t>
            </a:r>
            <a:endParaRPr sz="850">
              <a:latin typeface="Times New Roman"/>
              <a:cs typeface="Times New Roman"/>
            </a:endParaRPr>
          </a:p>
          <a:p>
            <a:pPr marL="158750" indent="-146050">
              <a:lnSpc>
                <a:spcPct val="100000"/>
              </a:lnSpc>
              <a:spcBef>
                <a:spcPts val="55"/>
              </a:spcBef>
              <a:buFont typeface="Symbol"/>
              <a:buChar char=""/>
              <a:tabLst>
                <a:tab pos="159385" algn="l"/>
              </a:tabLst>
            </a:pPr>
            <a:r>
              <a:rPr sz="850" spc="-50" dirty="0">
                <a:latin typeface="Times New Roman"/>
                <a:cs typeface="Times New Roman"/>
              </a:rPr>
              <a:t>Outsid</a:t>
            </a:r>
            <a:r>
              <a:rPr sz="850" spc="-40" dirty="0">
                <a:latin typeface="Times New Roman"/>
                <a:cs typeface="Times New Roman"/>
              </a:rPr>
              <a:t>e </a:t>
            </a:r>
            <a:r>
              <a:rPr sz="850" spc="-60" dirty="0">
                <a:latin typeface="Times New Roman"/>
                <a:cs typeface="Times New Roman"/>
              </a:rPr>
              <a:t>Member</a:t>
            </a:r>
            <a:r>
              <a:rPr sz="850" spc="-25" dirty="0">
                <a:latin typeface="Times New Roman"/>
                <a:cs typeface="Times New Roman"/>
              </a:rPr>
              <a:t>,</a:t>
            </a:r>
            <a:r>
              <a:rPr sz="850" spc="-40" dirty="0">
                <a:latin typeface="Times New Roman"/>
                <a:cs typeface="Times New Roman"/>
              </a:rPr>
              <a:t> </a:t>
            </a:r>
            <a:r>
              <a:rPr sz="850" spc="-55" dirty="0">
                <a:latin typeface="Times New Roman"/>
                <a:cs typeface="Times New Roman"/>
              </a:rPr>
              <a:t>Committe</a:t>
            </a:r>
            <a:r>
              <a:rPr sz="850" spc="-40" dirty="0">
                <a:latin typeface="Times New Roman"/>
                <a:cs typeface="Times New Roman"/>
              </a:rPr>
              <a:t>e </a:t>
            </a:r>
            <a:r>
              <a:rPr sz="850" spc="-55" dirty="0">
                <a:latin typeface="Times New Roman"/>
                <a:cs typeface="Times New Roman"/>
              </a:rPr>
              <a:t>fo</a:t>
            </a:r>
            <a:r>
              <a:rPr sz="850" spc="-30" dirty="0">
                <a:latin typeface="Times New Roman"/>
                <a:cs typeface="Times New Roman"/>
              </a:rPr>
              <a:t>r</a:t>
            </a:r>
            <a:r>
              <a:rPr sz="850" spc="-40" dirty="0">
                <a:latin typeface="Times New Roman"/>
                <a:cs typeface="Times New Roman"/>
              </a:rPr>
              <a:t> </a:t>
            </a:r>
            <a:r>
              <a:rPr sz="850" spc="-75" dirty="0">
                <a:latin typeface="Times New Roman"/>
                <a:cs typeface="Times New Roman"/>
              </a:rPr>
              <a:t>R</a:t>
            </a:r>
            <a:r>
              <a:rPr sz="850" spc="-50" dirty="0">
                <a:latin typeface="Times New Roman"/>
                <a:cs typeface="Times New Roman"/>
              </a:rPr>
              <a:t>evisin</a:t>
            </a:r>
            <a:r>
              <a:rPr sz="850" spc="-45" dirty="0">
                <a:latin typeface="Times New Roman"/>
                <a:cs typeface="Times New Roman"/>
              </a:rPr>
              <a:t>g</a:t>
            </a:r>
            <a:r>
              <a:rPr sz="850" spc="-40" dirty="0">
                <a:latin typeface="Times New Roman"/>
                <a:cs typeface="Times New Roman"/>
              </a:rPr>
              <a:t> </a:t>
            </a:r>
            <a:r>
              <a:rPr sz="850" spc="-60" dirty="0">
                <a:latin typeface="Times New Roman"/>
                <a:cs typeface="Times New Roman"/>
              </a:rPr>
              <a:t>Soc</a:t>
            </a:r>
            <a:r>
              <a:rPr sz="850" spc="-35" dirty="0">
                <a:latin typeface="Times New Roman"/>
                <a:cs typeface="Times New Roman"/>
              </a:rPr>
              <a:t>i</a:t>
            </a:r>
            <a:r>
              <a:rPr sz="850" spc="-60" dirty="0">
                <a:latin typeface="Times New Roman"/>
                <a:cs typeface="Times New Roman"/>
              </a:rPr>
              <a:t>o</a:t>
            </a:r>
            <a:r>
              <a:rPr sz="850" spc="-35" dirty="0">
                <a:latin typeface="Times New Roman"/>
                <a:cs typeface="Times New Roman"/>
              </a:rPr>
              <a:t>l</a:t>
            </a:r>
            <a:r>
              <a:rPr sz="850" spc="-60" dirty="0">
                <a:latin typeface="Times New Roman"/>
                <a:cs typeface="Times New Roman"/>
              </a:rPr>
              <a:t>og</a:t>
            </a:r>
            <a:r>
              <a:rPr sz="850" spc="-45" dirty="0">
                <a:latin typeface="Times New Roman"/>
                <a:cs typeface="Times New Roman"/>
              </a:rPr>
              <a:t>y</a:t>
            </a:r>
            <a:r>
              <a:rPr sz="850" spc="-40" dirty="0">
                <a:latin typeface="Times New Roman"/>
                <a:cs typeface="Times New Roman"/>
              </a:rPr>
              <a:t> </a:t>
            </a:r>
            <a:r>
              <a:rPr sz="850" spc="-65" dirty="0">
                <a:latin typeface="Times New Roman"/>
                <a:cs typeface="Times New Roman"/>
              </a:rPr>
              <a:t>Cu</a:t>
            </a:r>
            <a:r>
              <a:rPr sz="850" spc="-40" dirty="0">
                <a:latin typeface="Times New Roman"/>
                <a:cs typeface="Times New Roman"/>
              </a:rPr>
              <a:t>r</a:t>
            </a:r>
            <a:r>
              <a:rPr sz="850" spc="-50" dirty="0">
                <a:latin typeface="Times New Roman"/>
                <a:cs typeface="Times New Roman"/>
              </a:rPr>
              <a:t>ricu</a:t>
            </a:r>
            <a:r>
              <a:rPr sz="850" spc="-35" dirty="0">
                <a:latin typeface="Times New Roman"/>
                <a:cs typeface="Times New Roman"/>
              </a:rPr>
              <a:t>l</a:t>
            </a:r>
            <a:r>
              <a:rPr sz="850" spc="-70" dirty="0">
                <a:latin typeface="Times New Roman"/>
                <a:cs typeface="Times New Roman"/>
              </a:rPr>
              <a:t>um</a:t>
            </a:r>
            <a:r>
              <a:rPr sz="850" spc="-25" dirty="0">
                <a:latin typeface="Times New Roman"/>
                <a:cs typeface="Times New Roman"/>
              </a:rPr>
              <a:t>,</a:t>
            </a:r>
            <a:r>
              <a:rPr sz="850" spc="-40" dirty="0">
                <a:latin typeface="Times New Roman"/>
                <a:cs typeface="Times New Roman"/>
              </a:rPr>
              <a:t> </a:t>
            </a:r>
            <a:r>
              <a:rPr sz="850" spc="-55" dirty="0">
                <a:latin typeface="Times New Roman"/>
                <a:cs typeface="Times New Roman"/>
              </a:rPr>
              <a:t>Holl</a:t>
            </a:r>
            <a:r>
              <a:rPr sz="850" spc="-30" dirty="0">
                <a:latin typeface="Times New Roman"/>
                <a:cs typeface="Times New Roman"/>
              </a:rPr>
              <a:t>i</a:t>
            </a:r>
            <a:r>
              <a:rPr sz="850" spc="-60" dirty="0">
                <a:latin typeface="Times New Roman"/>
                <a:cs typeface="Times New Roman"/>
              </a:rPr>
              <a:t>n</a:t>
            </a:r>
            <a:r>
              <a:rPr sz="850" spc="-35" dirty="0">
                <a:latin typeface="Times New Roman"/>
                <a:cs typeface="Times New Roman"/>
              </a:rPr>
              <a:t>s</a:t>
            </a:r>
            <a:r>
              <a:rPr sz="850" spc="-40" dirty="0">
                <a:latin typeface="Times New Roman"/>
                <a:cs typeface="Times New Roman"/>
              </a:rPr>
              <a:t> </a:t>
            </a:r>
            <a:r>
              <a:rPr sz="850" spc="-70" dirty="0">
                <a:latin typeface="Times New Roman"/>
                <a:cs typeface="Times New Roman"/>
              </a:rPr>
              <a:t>Un</a:t>
            </a:r>
            <a:r>
              <a:rPr sz="850" spc="-35" dirty="0">
                <a:latin typeface="Times New Roman"/>
                <a:cs typeface="Times New Roman"/>
              </a:rPr>
              <a:t>i</a:t>
            </a:r>
            <a:r>
              <a:rPr sz="850" spc="-60" dirty="0">
                <a:latin typeface="Times New Roman"/>
                <a:cs typeface="Times New Roman"/>
              </a:rPr>
              <a:t>ve</a:t>
            </a:r>
            <a:r>
              <a:rPr sz="850" spc="-40" dirty="0">
                <a:latin typeface="Times New Roman"/>
                <a:cs typeface="Times New Roman"/>
              </a:rPr>
              <a:t>r</a:t>
            </a:r>
            <a:r>
              <a:rPr sz="850" spc="-50" dirty="0">
                <a:latin typeface="Times New Roman"/>
                <a:cs typeface="Times New Roman"/>
              </a:rPr>
              <a:t>sity</a:t>
            </a:r>
            <a:r>
              <a:rPr sz="850" spc="-25" dirty="0">
                <a:latin typeface="Times New Roman"/>
                <a:cs typeface="Times New Roman"/>
              </a:rPr>
              <a:t>,</a:t>
            </a:r>
            <a:r>
              <a:rPr sz="850" spc="-40" dirty="0">
                <a:latin typeface="Times New Roman"/>
                <a:cs typeface="Times New Roman"/>
              </a:rPr>
              <a:t> </a:t>
            </a:r>
            <a:r>
              <a:rPr sz="850" spc="-60" dirty="0">
                <a:latin typeface="Times New Roman"/>
                <a:cs typeface="Times New Roman"/>
              </a:rPr>
              <a:t>2013</a:t>
            </a:r>
            <a:endParaRPr sz="850">
              <a:latin typeface="Times New Roman"/>
              <a:cs typeface="Times New Roman"/>
            </a:endParaRPr>
          </a:p>
          <a:p>
            <a:pPr marL="158750" indent="-146050">
              <a:lnSpc>
                <a:spcPct val="100000"/>
              </a:lnSpc>
              <a:spcBef>
                <a:spcPts val="60"/>
              </a:spcBef>
              <a:buFont typeface="Symbol"/>
              <a:buChar char=""/>
              <a:tabLst>
                <a:tab pos="159385" algn="l"/>
              </a:tabLst>
            </a:pPr>
            <a:r>
              <a:rPr sz="850" spc="-55" dirty="0">
                <a:latin typeface="Times New Roman"/>
                <a:cs typeface="Times New Roman"/>
              </a:rPr>
              <a:t>S</a:t>
            </a:r>
            <a:r>
              <a:rPr sz="850" spc="-40" dirty="0">
                <a:latin typeface="Times New Roman"/>
                <a:cs typeface="Times New Roman"/>
              </a:rPr>
              <a:t>a</a:t>
            </a:r>
            <a:r>
              <a:rPr sz="850" spc="-80" dirty="0">
                <a:latin typeface="Times New Roman"/>
                <a:cs typeface="Times New Roman"/>
              </a:rPr>
              <a:t>m</a:t>
            </a:r>
            <a:r>
              <a:rPr sz="850" spc="-35" dirty="0">
                <a:latin typeface="Times New Roman"/>
                <a:cs typeface="Times New Roman"/>
              </a:rPr>
              <a:t>ple</a:t>
            </a:r>
            <a:r>
              <a:rPr sz="850" spc="-20" dirty="0">
                <a:latin typeface="Times New Roman"/>
                <a:cs typeface="Times New Roman"/>
              </a:rPr>
              <a:t> </a:t>
            </a:r>
            <a:r>
              <a:rPr sz="850" spc="-40" dirty="0">
                <a:latin typeface="Times New Roman"/>
                <a:cs typeface="Times New Roman"/>
              </a:rPr>
              <a:t>College</a:t>
            </a:r>
            <a:r>
              <a:rPr sz="850" spc="-20" dirty="0">
                <a:latin typeface="Times New Roman"/>
                <a:cs typeface="Times New Roman"/>
              </a:rPr>
              <a:t> </a:t>
            </a:r>
            <a:r>
              <a:rPr sz="850" spc="-40" dirty="0">
                <a:latin typeface="Times New Roman"/>
                <a:cs typeface="Times New Roman"/>
              </a:rPr>
              <a:t>Lecture,</a:t>
            </a:r>
            <a:r>
              <a:rPr sz="850" spc="-25" dirty="0">
                <a:latin typeface="Times New Roman"/>
                <a:cs typeface="Times New Roman"/>
              </a:rPr>
              <a:t> </a:t>
            </a:r>
            <a:r>
              <a:rPr sz="850" spc="-70" dirty="0">
                <a:latin typeface="Times New Roman"/>
                <a:cs typeface="Times New Roman"/>
              </a:rPr>
              <a:t>V</a:t>
            </a:r>
            <a:r>
              <a:rPr sz="850" spc="-55" dirty="0">
                <a:latin typeface="Times New Roman"/>
                <a:cs typeface="Times New Roman"/>
              </a:rPr>
              <a:t>T</a:t>
            </a:r>
            <a:r>
              <a:rPr sz="850" spc="-20" dirty="0">
                <a:latin typeface="Times New Roman"/>
                <a:cs typeface="Times New Roman"/>
              </a:rPr>
              <a:t> </a:t>
            </a:r>
            <a:r>
              <a:rPr sz="850" spc="-55" dirty="0">
                <a:latin typeface="Times New Roman"/>
                <a:cs typeface="Times New Roman"/>
              </a:rPr>
              <a:t>Upwar</a:t>
            </a:r>
            <a:r>
              <a:rPr sz="850" spc="-45" dirty="0">
                <a:latin typeface="Times New Roman"/>
                <a:cs typeface="Times New Roman"/>
              </a:rPr>
              <a:t>d</a:t>
            </a:r>
            <a:r>
              <a:rPr sz="850" spc="-25" dirty="0">
                <a:latin typeface="Times New Roman"/>
                <a:cs typeface="Times New Roman"/>
              </a:rPr>
              <a:t> </a:t>
            </a:r>
            <a:r>
              <a:rPr sz="850" spc="-50" dirty="0">
                <a:latin typeface="Times New Roman"/>
                <a:cs typeface="Times New Roman"/>
              </a:rPr>
              <a:t>Bound</a:t>
            </a:r>
            <a:r>
              <a:rPr sz="850" spc="-20" dirty="0">
                <a:latin typeface="Times New Roman"/>
                <a:cs typeface="Times New Roman"/>
              </a:rPr>
              <a:t> </a:t>
            </a:r>
            <a:r>
              <a:rPr sz="850" spc="-45" dirty="0">
                <a:latin typeface="Times New Roman"/>
                <a:cs typeface="Times New Roman"/>
              </a:rPr>
              <a:t>and</a:t>
            </a:r>
            <a:r>
              <a:rPr sz="850" spc="-20" dirty="0">
                <a:latin typeface="Times New Roman"/>
                <a:cs typeface="Times New Roman"/>
              </a:rPr>
              <a:t> </a:t>
            </a:r>
            <a:r>
              <a:rPr sz="850" spc="-40" dirty="0">
                <a:latin typeface="Times New Roman"/>
                <a:cs typeface="Times New Roman"/>
              </a:rPr>
              <a:t>Talent</a:t>
            </a:r>
            <a:r>
              <a:rPr sz="850" spc="-20" dirty="0">
                <a:latin typeface="Times New Roman"/>
                <a:cs typeface="Times New Roman"/>
              </a:rPr>
              <a:t> </a:t>
            </a:r>
            <a:r>
              <a:rPr sz="850" spc="-40" dirty="0">
                <a:latin typeface="Times New Roman"/>
                <a:cs typeface="Times New Roman"/>
              </a:rPr>
              <a:t>Search</a:t>
            </a:r>
            <a:r>
              <a:rPr sz="850" spc="-20" dirty="0">
                <a:latin typeface="Times New Roman"/>
                <a:cs typeface="Times New Roman"/>
              </a:rPr>
              <a:t> </a:t>
            </a:r>
            <a:r>
              <a:rPr sz="850" spc="-40" dirty="0">
                <a:latin typeface="Times New Roman"/>
                <a:cs typeface="Times New Roman"/>
              </a:rPr>
              <a:t>Progra</a:t>
            </a:r>
            <a:r>
              <a:rPr sz="850" spc="-80" dirty="0">
                <a:latin typeface="Times New Roman"/>
                <a:cs typeface="Times New Roman"/>
              </a:rPr>
              <a:t>m</a:t>
            </a:r>
            <a:r>
              <a:rPr sz="850" spc="-30" dirty="0">
                <a:latin typeface="Times New Roman"/>
                <a:cs typeface="Times New Roman"/>
              </a:rPr>
              <a:t>s,</a:t>
            </a:r>
            <a:r>
              <a:rPr sz="850" spc="-20" dirty="0">
                <a:latin typeface="Times New Roman"/>
                <a:cs typeface="Times New Roman"/>
              </a:rPr>
              <a:t> </a:t>
            </a:r>
            <a:r>
              <a:rPr sz="850" spc="-45" dirty="0">
                <a:latin typeface="Times New Roman"/>
                <a:cs typeface="Times New Roman"/>
              </a:rPr>
              <a:t>2013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21" name="Up-Down Arrow 20"/>
          <p:cNvSpPr/>
          <p:nvPr/>
        </p:nvSpPr>
        <p:spPr>
          <a:xfrm>
            <a:off x="845146" y="1066800"/>
            <a:ext cx="221654" cy="5943600"/>
          </a:xfrm>
          <a:prstGeom prst="up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0" y="1066800"/>
            <a:ext cx="8290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Most </a:t>
            </a:r>
          </a:p>
          <a:p>
            <a:r>
              <a:rPr lang="en-US" dirty="0"/>
              <a:t>impact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0" y="6516469"/>
            <a:ext cx="8290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Least </a:t>
            </a:r>
          </a:p>
          <a:p>
            <a:r>
              <a:rPr lang="en-US" dirty="0"/>
              <a:t>impact</a:t>
            </a:r>
          </a:p>
        </p:txBody>
      </p:sp>
      <p:sp>
        <p:nvSpPr>
          <p:cNvPr id="24" name="object 9">
            <a:extLst>
              <a:ext uri="{FF2B5EF4-FFF2-40B4-BE49-F238E27FC236}">
                <a16:creationId xmlns:a16="http://schemas.microsoft.com/office/drawing/2014/main" id="{10B1BAC3-F6FE-4F4D-8A99-649838E5E03C}"/>
              </a:ext>
            </a:extLst>
          </p:cNvPr>
          <p:cNvSpPr txBox="1"/>
          <p:nvPr/>
        </p:nvSpPr>
        <p:spPr>
          <a:xfrm>
            <a:off x="5188760" y="1500696"/>
            <a:ext cx="3672204" cy="8294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0320" marR="5080" indent="-8255">
              <a:lnSpc>
                <a:spcPct val="101800"/>
              </a:lnSpc>
            </a:pPr>
            <a:r>
              <a:rPr lang="en-US" b="1" dirty="0">
                <a:solidFill>
                  <a:srgbClr val="C95F2B"/>
                </a:solidFill>
                <a:latin typeface="Arial"/>
                <a:cs typeface="Arial"/>
              </a:rPr>
              <a:t>Prioritize presentation of </a:t>
            </a:r>
            <a:r>
              <a:rPr sz="1800" b="1" spc="-5" dirty="0">
                <a:solidFill>
                  <a:srgbClr val="C95F2B"/>
                </a:solidFill>
                <a:latin typeface="Arial"/>
                <a:cs typeface="Arial"/>
              </a:rPr>
              <a:t>achievement</a:t>
            </a:r>
            <a:r>
              <a:rPr sz="1800" b="1" dirty="0">
                <a:solidFill>
                  <a:srgbClr val="C95F2B"/>
                </a:solidFill>
                <a:latin typeface="Arial"/>
                <a:cs typeface="Arial"/>
              </a:rPr>
              <a:t>s </a:t>
            </a:r>
            <a:r>
              <a:rPr sz="1800" b="1" spc="-5" dirty="0">
                <a:solidFill>
                  <a:srgbClr val="C95F2B"/>
                </a:solidFill>
                <a:latin typeface="Arial"/>
                <a:cs typeface="Arial"/>
              </a:rPr>
              <a:t>and </a:t>
            </a:r>
            <a:r>
              <a:rPr sz="1800" b="1" dirty="0">
                <a:solidFill>
                  <a:srgbClr val="C95F2B"/>
                </a:solidFill>
                <a:latin typeface="Arial"/>
                <a:cs typeface="Arial"/>
              </a:rPr>
              <a:t>contributions</a:t>
            </a:r>
            <a:r>
              <a:rPr lang="en-US" sz="1800" b="1" dirty="0">
                <a:solidFill>
                  <a:srgbClr val="C95F2B"/>
                </a:solidFill>
                <a:latin typeface="Arial"/>
                <a:cs typeface="Arial"/>
              </a:rPr>
              <a:t>; start to “build a story”</a:t>
            </a:r>
            <a:endParaRPr sz="1800" b="1" dirty="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716197" y="655491"/>
            <a:ext cx="110489" cy="12953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00" spc="-80" dirty="0">
                <a:solidFill>
                  <a:srgbClr val="943634"/>
                </a:solidFill>
                <a:latin typeface="Calibri"/>
                <a:cs typeface="Calibri"/>
              </a:rPr>
              <a:t>01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952545" y="796284"/>
            <a:ext cx="3938904" cy="0"/>
          </a:xfrm>
          <a:custGeom>
            <a:avLst/>
            <a:gdLst/>
            <a:ahLst/>
            <a:cxnLst/>
            <a:rect l="l" t="t" r="r" b="b"/>
            <a:pathLst>
              <a:path w="3938904">
                <a:moveTo>
                  <a:pt x="0" y="0"/>
                </a:moveTo>
                <a:lnTo>
                  <a:pt x="3938752" y="0"/>
                </a:lnTo>
              </a:path>
            </a:pathLst>
          </a:custGeom>
          <a:ln w="22009">
            <a:solidFill>
              <a:srgbClr val="94363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951788" y="993842"/>
            <a:ext cx="3991610" cy="61582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900" b="1" spc="-85" dirty="0">
                <a:latin typeface="Times New Roman"/>
                <a:cs typeface="Times New Roman"/>
              </a:rPr>
              <a:t>Honor</a:t>
            </a:r>
            <a:r>
              <a:rPr sz="900" b="1" spc="-50" dirty="0">
                <a:latin typeface="Times New Roman"/>
                <a:cs typeface="Times New Roman"/>
              </a:rPr>
              <a:t>s</a:t>
            </a:r>
            <a:r>
              <a:rPr sz="900" b="1" spc="-70" dirty="0">
                <a:latin typeface="Times New Roman"/>
                <a:cs typeface="Times New Roman"/>
              </a:rPr>
              <a:t> </a:t>
            </a:r>
            <a:r>
              <a:rPr sz="900" b="1" spc="-85" dirty="0">
                <a:latin typeface="Times New Roman"/>
                <a:cs typeface="Times New Roman"/>
              </a:rPr>
              <a:t>an</a:t>
            </a:r>
            <a:r>
              <a:rPr sz="900" b="1" spc="-65" dirty="0">
                <a:latin typeface="Times New Roman"/>
                <a:cs typeface="Times New Roman"/>
              </a:rPr>
              <a:t>d</a:t>
            </a:r>
            <a:r>
              <a:rPr sz="900" b="1" spc="-70" dirty="0">
                <a:latin typeface="Times New Roman"/>
                <a:cs typeface="Times New Roman"/>
              </a:rPr>
              <a:t> </a:t>
            </a:r>
            <a:r>
              <a:rPr sz="900" b="1" spc="-90" dirty="0">
                <a:latin typeface="Times New Roman"/>
                <a:cs typeface="Times New Roman"/>
              </a:rPr>
              <a:t>Award</a:t>
            </a:r>
            <a:r>
              <a:rPr sz="900" b="1" spc="-50" dirty="0">
                <a:latin typeface="Times New Roman"/>
                <a:cs typeface="Times New Roman"/>
              </a:rPr>
              <a:t>s</a:t>
            </a:r>
            <a:r>
              <a:rPr sz="900" b="1" spc="-70" dirty="0">
                <a:latin typeface="Times New Roman"/>
                <a:cs typeface="Times New Roman"/>
              </a:rPr>
              <a:t> </a:t>
            </a:r>
            <a:r>
              <a:rPr sz="900" b="1" spc="-85" dirty="0">
                <a:latin typeface="Times New Roman"/>
                <a:cs typeface="Times New Roman"/>
              </a:rPr>
              <a:t>Recognizin</a:t>
            </a:r>
            <a:r>
              <a:rPr sz="900" b="1" spc="-60" dirty="0">
                <a:latin typeface="Times New Roman"/>
                <a:cs typeface="Times New Roman"/>
              </a:rPr>
              <a:t>g</a:t>
            </a:r>
            <a:r>
              <a:rPr sz="900" b="1" spc="-65" dirty="0">
                <a:latin typeface="Times New Roman"/>
                <a:cs typeface="Times New Roman"/>
              </a:rPr>
              <a:t> </a:t>
            </a:r>
            <a:r>
              <a:rPr sz="900" b="1" spc="-100" dirty="0">
                <a:latin typeface="Times New Roman"/>
                <a:cs typeface="Times New Roman"/>
              </a:rPr>
              <a:t>E</a:t>
            </a:r>
            <a:r>
              <a:rPr sz="900" b="1" spc="-85" dirty="0">
                <a:latin typeface="Times New Roman"/>
                <a:cs typeface="Times New Roman"/>
              </a:rPr>
              <a:t>x</a:t>
            </a:r>
            <a:r>
              <a:rPr sz="900" b="1" spc="-70" dirty="0">
                <a:latin typeface="Times New Roman"/>
                <a:cs typeface="Times New Roman"/>
              </a:rPr>
              <a:t>cellenc</a:t>
            </a:r>
            <a:r>
              <a:rPr sz="900" b="1" spc="-55" dirty="0">
                <a:latin typeface="Times New Roman"/>
                <a:cs typeface="Times New Roman"/>
              </a:rPr>
              <a:t>e</a:t>
            </a:r>
            <a:r>
              <a:rPr sz="900" b="1" spc="-70" dirty="0">
                <a:latin typeface="Times New Roman"/>
                <a:cs typeface="Times New Roman"/>
              </a:rPr>
              <a:t> </a:t>
            </a:r>
            <a:r>
              <a:rPr sz="900" b="1" spc="-55" dirty="0">
                <a:latin typeface="Times New Roman"/>
                <a:cs typeface="Times New Roman"/>
              </a:rPr>
              <a:t>i</a:t>
            </a:r>
            <a:r>
              <a:rPr sz="900" b="1" spc="-65" dirty="0">
                <a:latin typeface="Times New Roman"/>
                <a:cs typeface="Times New Roman"/>
              </a:rPr>
              <a:t>n</a:t>
            </a:r>
            <a:r>
              <a:rPr sz="900" b="1" spc="-70" dirty="0">
                <a:latin typeface="Times New Roman"/>
                <a:cs typeface="Times New Roman"/>
              </a:rPr>
              <a:t> </a:t>
            </a:r>
            <a:r>
              <a:rPr sz="900" b="1" spc="-80" dirty="0">
                <a:latin typeface="Times New Roman"/>
                <a:cs typeface="Times New Roman"/>
              </a:rPr>
              <a:t>Teachin</a:t>
            </a:r>
            <a:r>
              <a:rPr sz="900" b="1" spc="-60" dirty="0">
                <a:latin typeface="Times New Roman"/>
                <a:cs typeface="Times New Roman"/>
              </a:rPr>
              <a:t>g</a:t>
            </a:r>
            <a:r>
              <a:rPr sz="900" b="1" spc="-70" dirty="0">
                <a:latin typeface="Times New Roman"/>
                <a:cs typeface="Times New Roman"/>
              </a:rPr>
              <a:t> </a:t>
            </a:r>
            <a:r>
              <a:rPr sz="900" b="1" spc="-85" dirty="0">
                <a:latin typeface="Times New Roman"/>
                <a:cs typeface="Times New Roman"/>
              </a:rPr>
              <a:t>an</a:t>
            </a:r>
            <a:r>
              <a:rPr sz="900" b="1" spc="-65" dirty="0">
                <a:latin typeface="Times New Roman"/>
                <a:cs typeface="Times New Roman"/>
              </a:rPr>
              <a:t>d</a:t>
            </a:r>
            <a:r>
              <a:rPr sz="900" b="1" spc="-70" dirty="0">
                <a:latin typeface="Times New Roman"/>
                <a:cs typeface="Times New Roman"/>
              </a:rPr>
              <a:t> </a:t>
            </a:r>
            <a:r>
              <a:rPr sz="900" b="1" spc="-80" dirty="0">
                <a:latin typeface="Times New Roman"/>
                <a:cs typeface="Times New Roman"/>
              </a:rPr>
              <a:t>Learning</a:t>
            </a:r>
            <a:endParaRPr sz="900" dirty="0">
              <a:latin typeface="Times New Roman"/>
              <a:cs typeface="Times New Roman"/>
            </a:endParaRPr>
          </a:p>
          <a:p>
            <a:pPr marL="87630" indent="-74930">
              <a:lnSpc>
                <a:spcPct val="100000"/>
              </a:lnSpc>
              <a:spcBef>
                <a:spcPts val="25"/>
              </a:spcBef>
              <a:buFont typeface="Symbol"/>
              <a:buChar char=""/>
              <a:tabLst>
                <a:tab pos="88265" algn="l"/>
              </a:tabLst>
            </a:pPr>
            <a:r>
              <a:rPr sz="900" spc="-80" dirty="0">
                <a:latin typeface="Times New Roman"/>
                <a:cs typeface="Times New Roman"/>
              </a:rPr>
              <a:t>2013</a:t>
            </a:r>
            <a:r>
              <a:rPr sz="900" spc="-30" dirty="0">
                <a:solidFill>
                  <a:srgbClr val="FF0000"/>
                </a:solidFill>
                <a:latin typeface="Times New Roman"/>
                <a:cs typeface="Times New Roman"/>
              </a:rPr>
              <a:t>,</a:t>
            </a:r>
            <a:r>
              <a:rPr sz="900" spc="-7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900" spc="-80" dirty="0">
                <a:solidFill>
                  <a:srgbClr val="FF0000"/>
                </a:solidFill>
                <a:latin typeface="Times New Roman"/>
                <a:cs typeface="Times New Roman"/>
              </a:rPr>
              <a:t>Counci</a:t>
            </a:r>
            <a:r>
              <a:rPr sz="900" spc="-35" dirty="0">
                <a:solidFill>
                  <a:srgbClr val="FF0000"/>
                </a:solidFill>
                <a:latin typeface="Times New Roman"/>
                <a:cs typeface="Times New Roman"/>
              </a:rPr>
              <a:t>l</a:t>
            </a:r>
            <a:r>
              <a:rPr sz="900" spc="-7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900" spc="-95" dirty="0">
                <a:solidFill>
                  <a:srgbClr val="FF0000"/>
                </a:solidFill>
                <a:latin typeface="Times New Roman"/>
                <a:cs typeface="Times New Roman"/>
              </a:rPr>
              <a:t>o</a:t>
            </a:r>
            <a:r>
              <a:rPr sz="900" spc="-40" dirty="0">
                <a:solidFill>
                  <a:srgbClr val="FF0000"/>
                </a:solidFill>
                <a:latin typeface="Times New Roman"/>
                <a:cs typeface="Times New Roman"/>
              </a:rPr>
              <a:t>f</a:t>
            </a:r>
            <a:r>
              <a:rPr sz="900" spc="-9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900" spc="-75" dirty="0">
                <a:solidFill>
                  <a:srgbClr val="FF0000"/>
                </a:solidFill>
                <a:latin typeface="Times New Roman"/>
                <a:cs typeface="Times New Roman"/>
              </a:rPr>
              <a:t>Educator</a:t>
            </a:r>
            <a:r>
              <a:rPr sz="900" spc="-50" dirty="0">
                <a:solidFill>
                  <a:srgbClr val="FF0000"/>
                </a:solidFill>
                <a:latin typeface="Times New Roman"/>
                <a:cs typeface="Times New Roman"/>
              </a:rPr>
              <a:t>s</a:t>
            </a:r>
            <a:r>
              <a:rPr sz="900" spc="-8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900" spc="-70" dirty="0">
                <a:solidFill>
                  <a:srgbClr val="FF0000"/>
                </a:solidFill>
                <a:latin typeface="Times New Roman"/>
                <a:cs typeface="Times New Roman"/>
              </a:rPr>
              <a:t>i</a:t>
            </a:r>
            <a:r>
              <a:rPr sz="900" spc="-60" dirty="0">
                <a:solidFill>
                  <a:srgbClr val="FF0000"/>
                </a:solidFill>
                <a:latin typeface="Times New Roman"/>
                <a:cs typeface="Times New Roman"/>
              </a:rPr>
              <a:t>n</a:t>
            </a:r>
            <a:r>
              <a:rPr sz="900" spc="-9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900" spc="-80" dirty="0">
                <a:solidFill>
                  <a:srgbClr val="FF0000"/>
                </a:solidFill>
                <a:latin typeface="Times New Roman"/>
                <a:cs typeface="Times New Roman"/>
              </a:rPr>
              <a:t>Landscap</a:t>
            </a:r>
            <a:r>
              <a:rPr sz="900" spc="-55" dirty="0">
                <a:solidFill>
                  <a:srgbClr val="FF0000"/>
                </a:solidFill>
                <a:latin typeface="Times New Roman"/>
                <a:cs typeface="Times New Roman"/>
              </a:rPr>
              <a:t>e</a:t>
            </a:r>
            <a:r>
              <a:rPr sz="900" spc="-70" dirty="0">
                <a:solidFill>
                  <a:srgbClr val="FF0000"/>
                </a:solidFill>
                <a:latin typeface="Times New Roman"/>
                <a:cs typeface="Times New Roman"/>
              </a:rPr>
              <a:t> Architecture</a:t>
            </a:r>
            <a:r>
              <a:rPr sz="900" spc="-30" dirty="0">
                <a:latin typeface="Times New Roman"/>
                <a:cs typeface="Times New Roman"/>
              </a:rPr>
              <a:t>,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75" dirty="0">
                <a:latin typeface="Times New Roman"/>
                <a:cs typeface="Times New Roman"/>
              </a:rPr>
              <a:t>Excellenc</a:t>
            </a:r>
            <a:r>
              <a:rPr sz="900" spc="-55" dirty="0">
                <a:latin typeface="Times New Roman"/>
                <a:cs typeface="Times New Roman"/>
              </a:rPr>
              <a:t>e</a:t>
            </a:r>
            <a:r>
              <a:rPr sz="900" spc="-85" dirty="0">
                <a:latin typeface="Times New Roman"/>
                <a:cs typeface="Times New Roman"/>
              </a:rPr>
              <a:t> </a:t>
            </a:r>
            <a:r>
              <a:rPr sz="900" spc="-70" dirty="0">
                <a:latin typeface="Times New Roman"/>
                <a:cs typeface="Times New Roman"/>
              </a:rPr>
              <a:t>i</a:t>
            </a:r>
            <a:r>
              <a:rPr sz="900" spc="-60" dirty="0">
                <a:latin typeface="Times New Roman"/>
                <a:cs typeface="Times New Roman"/>
              </a:rPr>
              <a:t>n</a:t>
            </a:r>
            <a:r>
              <a:rPr sz="900" spc="-95" dirty="0">
                <a:latin typeface="Times New Roman"/>
                <a:cs typeface="Times New Roman"/>
              </a:rPr>
              <a:t> </a:t>
            </a:r>
            <a:r>
              <a:rPr sz="900" spc="-75" dirty="0">
                <a:latin typeface="Times New Roman"/>
                <a:cs typeface="Times New Roman"/>
              </a:rPr>
              <a:t>Teachin</a:t>
            </a:r>
            <a:r>
              <a:rPr sz="900" spc="-60" dirty="0">
                <a:latin typeface="Times New Roman"/>
                <a:cs typeface="Times New Roman"/>
              </a:rPr>
              <a:t>g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85" dirty="0">
                <a:latin typeface="Times New Roman"/>
                <a:cs typeface="Times New Roman"/>
              </a:rPr>
              <a:t>Awar</a:t>
            </a:r>
            <a:r>
              <a:rPr sz="900" spc="-60" dirty="0">
                <a:latin typeface="Times New Roman"/>
                <a:cs typeface="Times New Roman"/>
              </a:rPr>
              <a:t>d</a:t>
            </a:r>
            <a:r>
              <a:rPr sz="900" spc="-65" dirty="0">
                <a:latin typeface="Times New Roman"/>
                <a:cs typeface="Times New Roman"/>
              </a:rPr>
              <a:t> </a:t>
            </a:r>
            <a:r>
              <a:rPr sz="900" i="1" spc="-85" dirty="0">
                <a:latin typeface="Times New Roman"/>
                <a:cs typeface="Times New Roman"/>
              </a:rPr>
              <a:t>(international)</a:t>
            </a:r>
            <a:r>
              <a:rPr sz="900" i="1" spc="-30" dirty="0">
                <a:latin typeface="Times New Roman"/>
                <a:cs typeface="Times New Roman"/>
              </a:rPr>
              <a:t>.</a:t>
            </a:r>
            <a:endParaRPr sz="900" dirty="0">
              <a:latin typeface="Times New Roman"/>
              <a:cs typeface="Times New Roman"/>
            </a:endParaRPr>
          </a:p>
          <a:p>
            <a:pPr marL="87630" indent="-74930">
              <a:lnSpc>
                <a:spcPct val="100000"/>
              </a:lnSpc>
              <a:spcBef>
                <a:spcPts val="45"/>
              </a:spcBef>
              <a:buFont typeface="Symbol"/>
              <a:buChar char=""/>
              <a:tabLst>
                <a:tab pos="88265" algn="l"/>
              </a:tabLst>
            </a:pPr>
            <a:r>
              <a:rPr sz="900" spc="-80" dirty="0">
                <a:latin typeface="Times New Roman"/>
                <a:cs typeface="Times New Roman"/>
              </a:rPr>
              <a:t>2013</a:t>
            </a:r>
            <a:r>
              <a:rPr sz="900" spc="-30" dirty="0">
                <a:latin typeface="Times New Roman"/>
                <a:cs typeface="Times New Roman"/>
              </a:rPr>
              <a:t>,</a:t>
            </a:r>
            <a:r>
              <a:rPr sz="900" spc="-70" dirty="0">
                <a:latin typeface="Times New Roman"/>
                <a:cs typeface="Times New Roman"/>
              </a:rPr>
              <a:t> Universit</a:t>
            </a:r>
            <a:r>
              <a:rPr sz="900" spc="-60" dirty="0">
                <a:latin typeface="Times New Roman"/>
                <a:cs typeface="Times New Roman"/>
              </a:rPr>
              <a:t>y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65" dirty="0">
                <a:latin typeface="Times New Roman"/>
                <a:cs typeface="Times New Roman"/>
              </a:rPr>
              <a:t>Certificat</a:t>
            </a:r>
            <a:r>
              <a:rPr sz="900" spc="-55" dirty="0">
                <a:latin typeface="Times New Roman"/>
                <a:cs typeface="Times New Roman"/>
              </a:rPr>
              <a:t>e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80" dirty="0">
                <a:latin typeface="Times New Roman"/>
                <a:cs typeface="Times New Roman"/>
              </a:rPr>
              <a:t>o</a:t>
            </a:r>
            <a:r>
              <a:rPr sz="900" spc="-40" dirty="0">
                <a:latin typeface="Times New Roman"/>
                <a:cs typeface="Times New Roman"/>
              </a:rPr>
              <a:t>f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75" dirty="0">
                <a:latin typeface="Times New Roman"/>
                <a:cs typeface="Times New Roman"/>
              </a:rPr>
              <a:t>Teachin</a:t>
            </a:r>
            <a:r>
              <a:rPr sz="900" spc="-60" dirty="0">
                <a:latin typeface="Times New Roman"/>
                <a:cs typeface="Times New Roman"/>
              </a:rPr>
              <a:t>g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75" dirty="0">
                <a:latin typeface="Times New Roman"/>
                <a:cs typeface="Times New Roman"/>
              </a:rPr>
              <a:t>Excellenc</a:t>
            </a:r>
            <a:r>
              <a:rPr sz="900" spc="-80" dirty="0">
                <a:latin typeface="Times New Roman"/>
                <a:cs typeface="Times New Roman"/>
              </a:rPr>
              <a:t>e</a:t>
            </a:r>
            <a:r>
              <a:rPr sz="900" spc="-30" dirty="0">
                <a:latin typeface="Times New Roman"/>
                <a:cs typeface="Times New Roman"/>
              </a:rPr>
              <a:t>.</a:t>
            </a:r>
            <a:endParaRPr sz="900" dirty="0">
              <a:latin typeface="Times New Roman"/>
              <a:cs typeface="Times New Roman"/>
            </a:endParaRPr>
          </a:p>
          <a:p>
            <a:pPr marL="87630" indent="-74930">
              <a:lnSpc>
                <a:spcPct val="100000"/>
              </a:lnSpc>
              <a:spcBef>
                <a:spcPts val="25"/>
              </a:spcBef>
              <a:buFont typeface="Symbol"/>
              <a:buChar char=""/>
              <a:tabLst>
                <a:tab pos="88265" algn="l"/>
              </a:tabLst>
            </a:pPr>
            <a:r>
              <a:rPr sz="900" spc="-80" dirty="0">
                <a:latin typeface="Times New Roman"/>
                <a:cs typeface="Times New Roman"/>
              </a:rPr>
              <a:t>2011</a:t>
            </a:r>
            <a:r>
              <a:rPr sz="900" spc="-30" dirty="0">
                <a:latin typeface="Times New Roman"/>
                <a:cs typeface="Times New Roman"/>
              </a:rPr>
              <a:t>,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75" dirty="0">
                <a:latin typeface="Times New Roman"/>
                <a:cs typeface="Times New Roman"/>
              </a:rPr>
              <a:t>Colleg</a:t>
            </a:r>
            <a:r>
              <a:rPr sz="900" spc="-55" dirty="0">
                <a:latin typeface="Times New Roman"/>
                <a:cs typeface="Times New Roman"/>
              </a:rPr>
              <a:t>e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80" dirty="0">
                <a:latin typeface="Times New Roman"/>
                <a:cs typeface="Times New Roman"/>
              </a:rPr>
              <a:t>o</a:t>
            </a:r>
            <a:r>
              <a:rPr sz="900" spc="-40" dirty="0">
                <a:latin typeface="Times New Roman"/>
                <a:cs typeface="Times New Roman"/>
              </a:rPr>
              <a:t>f</a:t>
            </a:r>
            <a:r>
              <a:rPr sz="900" spc="-70" dirty="0">
                <a:latin typeface="Times New Roman"/>
                <a:cs typeface="Times New Roman"/>
              </a:rPr>
              <a:t> Architectur</a:t>
            </a:r>
            <a:r>
              <a:rPr sz="900" spc="-55" dirty="0">
                <a:latin typeface="Times New Roman"/>
                <a:cs typeface="Times New Roman"/>
              </a:rPr>
              <a:t>e</a:t>
            </a:r>
            <a:r>
              <a:rPr sz="900" spc="-65" dirty="0">
                <a:latin typeface="Times New Roman"/>
                <a:cs typeface="Times New Roman"/>
              </a:rPr>
              <a:t> </a:t>
            </a:r>
            <a:r>
              <a:rPr sz="900" spc="-80" dirty="0">
                <a:latin typeface="Times New Roman"/>
                <a:cs typeface="Times New Roman"/>
              </a:rPr>
              <a:t>an</a:t>
            </a:r>
            <a:r>
              <a:rPr sz="900" spc="-60" dirty="0">
                <a:latin typeface="Times New Roman"/>
                <a:cs typeface="Times New Roman"/>
              </a:rPr>
              <a:t>d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80" dirty="0">
                <a:latin typeface="Times New Roman"/>
                <a:cs typeface="Times New Roman"/>
              </a:rPr>
              <a:t>Urba</a:t>
            </a:r>
            <a:r>
              <a:rPr sz="900" spc="-60" dirty="0">
                <a:latin typeface="Times New Roman"/>
                <a:cs typeface="Times New Roman"/>
              </a:rPr>
              <a:t>n</a:t>
            </a:r>
            <a:r>
              <a:rPr sz="900" spc="-70" dirty="0">
                <a:latin typeface="Times New Roman"/>
                <a:cs typeface="Times New Roman"/>
              </a:rPr>
              <a:t> Studie</a:t>
            </a:r>
            <a:r>
              <a:rPr sz="900" spc="-50" dirty="0">
                <a:latin typeface="Times New Roman"/>
                <a:cs typeface="Times New Roman"/>
              </a:rPr>
              <a:t>s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75" dirty="0">
                <a:latin typeface="Times New Roman"/>
                <a:cs typeface="Times New Roman"/>
              </a:rPr>
              <a:t>Teachin</a:t>
            </a:r>
            <a:r>
              <a:rPr sz="900" spc="-60" dirty="0">
                <a:latin typeface="Times New Roman"/>
                <a:cs typeface="Times New Roman"/>
              </a:rPr>
              <a:t>g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75" dirty="0">
                <a:latin typeface="Times New Roman"/>
                <a:cs typeface="Times New Roman"/>
              </a:rPr>
              <a:t>Excellenc</a:t>
            </a:r>
            <a:r>
              <a:rPr sz="900" spc="-55" dirty="0">
                <a:latin typeface="Times New Roman"/>
                <a:cs typeface="Times New Roman"/>
              </a:rPr>
              <a:t>e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85" dirty="0">
                <a:latin typeface="Times New Roman"/>
                <a:cs typeface="Times New Roman"/>
              </a:rPr>
              <a:t>Award</a:t>
            </a:r>
            <a:r>
              <a:rPr sz="900" spc="-30" dirty="0">
                <a:latin typeface="Times New Roman"/>
                <a:cs typeface="Times New Roman"/>
              </a:rPr>
              <a:t>.</a:t>
            </a:r>
            <a:endParaRPr sz="900" dirty="0">
              <a:latin typeface="Times New Roman"/>
              <a:cs typeface="Times New Roman"/>
            </a:endParaRPr>
          </a:p>
          <a:p>
            <a:pPr marL="87630" marR="528955" indent="-74930">
              <a:lnSpc>
                <a:spcPts val="1030"/>
              </a:lnSpc>
              <a:spcBef>
                <a:spcPts val="100"/>
              </a:spcBef>
              <a:buFont typeface="Symbol"/>
              <a:buChar char=""/>
              <a:tabLst>
                <a:tab pos="88265" algn="l"/>
              </a:tabLst>
            </a:pPr>
            <a:r>
              <a:rPr sz="900" spc="-80" dirty="0">
                <a:latin typeface="Times New Roman"/>
                <a:cs typeface="Times New Roman"/>
              </a:rPr>
              <a:t>2010</a:t>
            </a:r>
            <a:r>
              <a:rPr sz="900" spc="-30" dirty="0">
                <a:latin typeface="Times New Roman"/>
                <a:cs typeface="Times New Roman"/>
              </a:rPr>
              <a:t>,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65" dirty="0">
                <a:latin typeface="Times New Roman"/>
                <a:cs typeface="Times New Roman"/>
              </a:rPr>
              <a:t>Certificat</a:t>
            </a:r>
            <a:r>
              <a:rPr sz="900" spc="-55" dirty="0">
                <a:latin typeface="Times New Roman"/>
                <a:cs typeface="Times New Roman"/>
              </a:rPr>
              <a:t>e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80" dirty="0">
                <a:latin typeface="Times New Roman"/>
                <a:cs typeface="Times New Roman"/>
              </a:rPr>
              <a:t>o</a:t>
            </a:r>
            <a:r>
              <a:rPr sz="900" spc="-40" dirty="0">
                <a:latin typeface="Times New Roman"/>
                <a:cs typeface="Times New Roman"/>
              </a:rPr>
              <a:t>f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75" dirty="0">
                <a:latin typeface="Times New Roman"/>
                <a:cs typeface="Times New Roman"/>
              </a:rPr>
              <a:t>Appreciatio</a:t>
            </a:r>
            <a:r>
              <a:rPr sz="900" spc="-60" dirty="0">
                <a:latin typeface="Times New Roman"/>
                <a:cs typeface="Times New Roman"/>
              </a:rPr>
              <a:t>n</a:t>
            </a:r>
            <a:r>
              <a:rPr sz="900" spc="-65" dirty="0">
                <a:latin typeface="Times New Roman"/>
                <a:cs typeface="Times New Roman"/>
              </a:rPr>
              <a:t> </a:t>
            </a:r>
            <a:r>
              <a:rPr sz="900" spc="-70" dirty="0">
                <a:latin typeface="Times New Roman"/>
                <a:cs typeface="Times New Roman"/>
              </a:rPr>
              <a:t>fro</a:t>
            </a:r>
            <a:r>
              <a:rPr sz="900" spc="-95" dirty="0">
                <a:latin typeface="Times New Roman"/>
                <a:cs typeface="Times New Roman"/>
              </a:rPr>
              <a:t>m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105" dirty="0">
                <a:latin typeface="Times New Roman"/>
                <a:cs typeface="Times New Roman"/>
              </a:rPr>
              <a:t>U</a:t>
            </a:r>
            <a:r>
              <a:rPr sz="900" spc="-65" dirty="0">
                <a:latin typeface="Times New Roman"/>
                <a:cs typeface="Times New Roman"/>
              </a:rPr>
              <a:t>S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75" dirty="0">
                <a:latin typeface="Times New Roman"/>
                <a:cs typeface="Times New Roman"/>
              </a:rPr>
              <a:t>Missio</a:t>
            </a:r>
            <a:r>
              <a:rPr sz="900" spc="-60" dirty="0">
                <a:latin typeface="Times New Roman"/>
                <a:cs typeface="Times New Roman"/>
              </a:rPr>
              <a:t>n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55" dirty="0">
                <a:latin typeface="Times New Roman"/>
                <a:cs typeface="Times New Roman"/>
              </a:rPr>
              <a:t>t</a:t>
            </a:r>
            <a:r>
              <a:rPr sz="900" spc="-60" dirty="0">
                <a:latin typeface="Times New Roman"/>
                <a:cs typeface="Times New Roman"/>
              </a:rPr>
              <a:t>o</a:t>
            </a:r>
            <a:r>
              <a:rPr sz="900" spc="-70" dirty="0">
                <a:latin typeface="Times New Roman"/>
                <a:cs typeface="Times New Roman"/>
              </a:rPr>
              <a:t> th</a:t>
            </a:r>
            <a:r>
              <a:rPr sz="900" spc="-55" dirty="0">
                <a:latin typeface="Times New Roman"/>
                <a:cs typeface="Times New Roman"/>
              </a:rPr>
              <a:t>e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75" dirty="0">
                <a:latin typeface="Times New Roman"/>
                <a:cs typeface="Times New Roman"/>
              </a:rPr>
              <a:t>Unite</a:t>
            </a:r>
            <a:r>
              <a:rPr sz="900" spc="-60" dirty="0">
                <a:latin typeface="Times New Roman"/>
                <a:cs typeface="Times New Roman"/>
              </a:rPr>
              <a:t>d</a:t>
            </a:r>
            <a:r>
              <a:rPr sz="900" spc="-65" dirty="0">
                <a:latin typeface="Times New Roman"/>
                <a:cs typeface="Times New Roman"/>
              </a:rPr>
              <a:t> </a:t>
            </a:r>
            <a:r>
              <a:rPr sz="900" spc="-75" dirty="0">
                <a:latin typeface="Times New Roman"/>
                <a:cs typeface="Times New Roman"/>
              </a:rPr>
              <a:t>Nation</a:t>
            </a:r>
            <a:r>
              <a:rPr sz="900" spc="-50" dirty="0">
                <a:latin typeface="Times New Roman"/>
                <a:cs typeface="Times New Roman"/>
              </a:rPr>
              <a:t>s</a:t>
            </a:r>
            <a:r>
              <a:rPr sz="900" spc="-75" dirty="0">
                <a:latin typeface="Times New Roman"/>
                <a:cs typeface="Times New Roman"/>
              </a:rPr>
              <a:t> </a:t>
            </a:r>
            <a:r>
              <a:rPr sz="900" i="1" spc="-75" dirty="0">
                <a:latin typeface="Times New Roman"/>
                <a:cs typeface="Times New Roman"/>
              </a:rPr>
              <a:t>(develope</a:t>
            </a:r>
            <a:r>
              <a:rPr sz="900" i="1" spc="-60" dirty="0">
                <a:latin typeface="Times New Roman"/>
                <a:cs typeface="Times New Roman"/>
              </a:rPr>
              <a:t>d</a:t>
            </a:r>
            <a:r>
              <a:rPr sz="900" i="1" spc="-70" dirty="0">
                <a:latin typeface="Times New Roman"/>
                <a:cs typeface="Times New Roman"/>
              </a:rPr>
              <a:t> </a:t>
            </a:r>
            <a:r>
              <a:rPr sz="900" i="1" spc="-80" dirty="0">
                <a:latin typeface="Times New Roman"/>
                <a:cs typeface="Times New Roman"/>
              </a:rPr>
              <a:t>and</a:t>
            </a:r>
            <a:r>
              <a:rPr sz="900" i="1" spc="-75" dirty="0">
                <a:latin typeface="Times New Roman"/>
                <a:cs typeface="Times New Roman"/>
              </a:rPr>
              <a:t> implemente</a:t>
            </a:r>
            <a:r>
              <a:rPr sz="900" i="1" spc="-60" dirty="0">
                <a:latin typeface="Times New Roman"/>
                <a:cs typeface="Times New Roman"/>
              </a:rPr>
              <a:t>d</a:t>
            </a:r>
            <a:r>
              <a:rPr sz="900" i="1" spc="-70" dirty="0">
                <a:latin typeface="Times New Roman"/>
                <a:cs typeface="Times New Roman"/>
              </a:rPr>
              <a:t> </a:t>
            </a:r>
            <a:r>
              <a:rPr sz="900" i="1" spc="-60" dirty="0">
                <a:latin typeface="Times New Roman"/>
                <a:cs typeface="Times New Roman"/>
              </a:rPr>
              <a:t>a</a:t>
            </a:r>
            <a:r>
              <a:rPr sz="900" i="1" spc="-70" dirty="0">
                <a:latin typeface="Times New Roman"/>
                <a:cs typeface="Times New Roman"/>
              </a:rPr>
              <a:t> competitiv</a:t>
            </a:r>
            <a:r>
              <a:rPr sz="900" i="1" spc="-55" dirty="0">
                <a:latin typeface="Times New Roman"/>
                <a:cs typeface="Times New Roman"/>
              </a:rPr>
              <a:t>e</a:t>
            </a:r>
            <a:r>
              <a:rPr sz="900" i="1" spc="-70" dirty="0">
                <a:latin typeface="Times New Roman"/>
                <a:cs typeface="Times New Roman"/>
              </a:rPr>
              <a:t> </a:t>
            </a:r>
            <a:r>
              <a:rPr sz="900" i="1" spc="-75" dirty="0">
                <a:latin typeface="Times New Roman"/>
                <a:cs typeface="Times New Roman"/>
              </a:rPr>
              <a:t>progra</a:t>
            </a:r>
            <a:r>
              <a:rPr sz="900" i="1" spc="-85" dirty="0">
                <a:latin typeface="Times New Roman"/>
                <a:cs typeface="Times New Roman"/>
              </a:rPr>
              <a:t>m</a:t>
            </a:r>
            <a:r>
              <a:rPr sz="900" i="1" spc="-70" dirty="0">
                <a:latin typeface="Times New Roman"/>
                <a:cs typeface="Times New Roman"/>
              </a:rPr>
              <a:t> fo</a:t>
            </a:r>
            <a:r>
              <a:rPr sz="900" i="1" spc="-50" dirty="0">
                <a:latin typeface="Times New Roman"/>
                <a:cs typeface="Times New Roman"/>
              </a:rPr>
              <a:t>r</a:t>
            </a:r>
            <a:r>
              <a:rPr sz="900" i="1" spc="-70" dirty="0">
                <a:latin typeface="Times New Roman"/>
                <a:cs typeface="Times New Roman"/>
              </a:rPr>
              <a:t> </a:t>
            </a:r>
            <a:r>
              <a:rPr sz="900" i="1" spc="-80" dirty="0">
                <a:latin typeface="Times New Roman"/>
                <a:cs typeface="Times New Roman"/>
              </a:rPr>
              <a:t>America</a:t>
            </a:r>
            <a:r>
              <a:rPr sz="900" i="1" spc="-60" dirty="0">
                <a:latin typeface="Times New Roman"/>
                <a:cs typeface="Times New Roman"/>
              </a:rPr>
              <a:t>n</a:t>
            </a:r>
            <a:r>
              <a:rPr sz="900" i="1" spc="-70" dirty="0">
                <a:latin typeface="Times New Roman"/>
                <a:cs typeface="Times New Roman"/>
              </a:rPr>
              <a:t> </a:t>
            </a:r>
            <a:r>
              <a:rPr sz="900" i="1" spc="-75" dirty="0">
                <a:latin typeface="Times New Roman"/>
                <a:cs typeface="Times New Roman"/>
              </a:rPr>
              <a:t>landscap</a:t>
            </a:r>
            <a:r>
              <a:rPr sz="900" i="1" spc="-55" dirty="0">
                <a:latin typeface="Times New Roman"/>
                <a:cs typeface="Times New Roman"/>
              </a:rPr>
              <a:t>e</a:t>
            </a:r>
            <a:r>
              <a:rPr sz="900" i="1" spc="-70" dirty="0">
                <a:latin typeface="Times New Roman"/>
                <a:cs typeface="Times New Roman"/>
              </a:rPr>
              <a:t> architectur</a:t>
            </a:r>
            <a:r>
              <a:rPr sz="900" i="1" spc="-55" dirty="0">
                <a:latin typeface="Times New Roman"/>
                <a:cs typeface="Times New Roman"/>
              </a:rPr>
              <a:t>e</a:t>
            </a:r>
            <a:r>
              <a:rPr sz="900" i="1" spc="-70" dirty="0">
                <a:latin typeface="Times New Roman"/>
                <a:cs typeface="Times New Roman"/>
              </a:rPr>
              <a:t> students</a:t>
            </a:r>
            <a:r>
              <a:rPr sz="900" i="1" spc="-50" dirty="0">
                <a:latin typeface="Times New Roman"/>
                <a:cs typeface="Times New Roman"/>
              </a:rPr>
              <a:t>)</a:t>
            </a:r>
            <a:r>
              <a:rPr sz="900" spc="-30" dirty="0">
                <a:latin typeface="Times New Roman"/>
                <a:cs typeface="Times New Roman"/>
              </a:rPr>
              <a:t>.</a:t>
            </a:r>
            <a:endParaRPr sz="900" dirty="0">
              <a:latin typeface="Times New Roman"/>
              <a:cs typeface="Times New Roman"/>
            </a:endParaRPr>
          </a:p>
          <a:p>
            <a:pPr marL="87630" marR="71755" indent="-74930">
              <a:lnSpc>
                <a:spcPts val="1030"/>
              </a:lnSpc>
              <a:spcBef>
                <a:spcPts val="75"/>
              </a:spcBef>
              <a:buFont typeface="Symbol"/>
              <a:buChar char=""/>
              <a:tabLst>
                <a:tab pos="88265" algn="l"/>
              </a:tabLst>
            </a:pPr>
            <a:r>
              <a:rPr sz="900" spc="-80" dirty="0">
                <a:latin typeface="Times New Roman"/>
                <a:cs typeface="Times New Roman"/>
              </a:rPr>
              <a:t>2010</a:t>
            </a:r>
            <a:r>
              <a:rPr sz="900" spc="-30" dirty="0">
                <a:latin typeface="Times New Roman"/>
                <a:cs typeface="Times New Roman"/>
              </a:rPr>
              <a:t>,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75" dirty="0">
                <a:latin typeface="Times New Roman"/>
                <a:cs typeface="Times New Roman"/>
              </a:rPr>
              <a:t>Colleg</a:t>
            </a:r>
            <a:r>
              <a:rPr sz="900" spc="-55" dirty="0">
                <a:latin typeface="Times New Roman"/>
                <a:cs typeface="Times New Roman"/>
              </a:rPr>
              <a:t>e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80" dirty="0">
                <a:latin typeface="Times New Roman"/>
                <a:cs typeface="Times New Roman"/>
              </a:rPr>
              <a:t>o</a:t>
            </a:r>
            <a:r>
              <a:rPr sz="900" spc="-40" dirty="0">
                <a:latin typeface="Times New Roman"/>
                <a:cs typeface="Times New Roman"/>
              </a:rPr>
              <a:t>f</a:t>
            </a:r>
            <a:r>
              <a:rPr sz="900" spc="-70" dirty="0">
                <a:latin typeface="Times New Roman"/>
                <a:cs typeface="Times New Roman"/>
              </a:rPr>
              <a:t> Architectur</a:t>
            </a:r>
            <a:r>
              <a:rPr sz="900" spc="-55" dirty="0">
                <a:latin typeface="Times New Roman"/>
                <a:cs typeface="Times New Roman"/>
              </a:rPr>
              <a:t>e</a:t>
            </a:r>
            <a:r>
              <a:rPr sz="900" spc="-65" dirty="0">
                <a:latin typeface="Times New Roman"/>
                <a:cs typeface="Times New Roman"/>
              </a:rPr>
              <a:t> </a:t>
            </a:r>
            <a:r>
              <a:rPr sz="900" spc="-80" dirty="0">
                <a:latin typeface="Times New Roman"/>
                <a:cs typeface="Times New Roman"/>
              </a:rPr>
              <a:t>an</a:t>
            </a:r>
            <a:r>
              <a:rPr sz="900" spc="-60" dirty="0">
                <a:latin typeface="Times New Roman"/>
                <a:cs typeface="Times New Roman"/>
              </a:rPr>
              <a:t>d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80" dirty="0">
                <a:latin typeface="Times New Roman"/>
                <a:cs typeface="Times New Roman"/>
              </a:rPr>
              <a:t>Urba</a:t>
            </a:r>
            <a:r>
              <a:rPr sz="900" spc="-60" dirty="0">
                <a:latin typeface="Times New Roman"/>
                <a:cs typeface="Times New Roman"/>
              </a:rPr>
              <a:t>n</a:t>
            </a:r>
            <a:r>
              <a:rPr sz="900" spc="-70" dirty="0">
                <a:latin typeface="Times New Roman"/>
                <a:cs typeface="Times New Roman"/>
              </a:rPr>
              <a:t> Studie</a:t>
            </a:r>
            <a:r>
              <a:rPr sz="900" spc="-50" dirty="0">
                <a:latin typeface="Times New Roman"/>
                <a:cs typeface="Times New Roman"/>
              </a:rPr>
              <a:t>s</a:t>
            </a:r>
            <a:r>
              <a:rPr sz="900" spc="-65" dirty="0">
                <a:latin typeface="Times New Roman"/>
                <a:cs typeface="Times New Roman"/>
              </a:rPr>
              <a:t> </a:t>
            </a:r>
            <a:r>
              <a:rPr sz="900" spc="-75" dirty="0">
                <a:latin typeface="Times New Roman"/>
                <a:cs typeface="Times New Roman"/>
              </a:rPr>
              <a:t>Excellenc</a:t>
            </a:r>
            <a:r>
              <a:rPr sz="900" spc="-55" dirty="0">
                <a:latin typeface="Times New Roman"/>
                <a:cs typeface="Times New Roman"/>
              </a:rPr>
              <a:t>e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55" dirty="0">
                <a:latin typeface="Times New Roman"/>
                <a:cs typeface="Times New Roman"/>
              </a:rPr>
              <a:t>i</a:t>
            </a:r>
            <a:r>
              <a:rPr sz="900" spc="-60" dirty="0">
                <a:latin typeface="Times New Roman"/>
                <a:cs typeface="Times New Roman"/>
              </a:rPr>
              <a:t>n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75" dirty="0">
                <a:latin typeface="Times New Roman"/>
                <a:cs typeface="Times New Roman"/>
              </a:rPr>
              <a:t>Outreac</a:t>
            </a:r>
            <a:r>
              <a:rPr sz="900" spc="-60" dirty="0">
                <a:latin typeface="Times New Roman"/>
                <a:cs typeface="Times New Roman"/>
              </a:rPr>
              <a:t>h</a:t>
            </a:r>
            <a:r>
              <a:rPr sz="900" spc="-65" dirty="0">
                <a:latin typeface="Times New Roman"/>
                <a:cs typeface="Times New Roman"/>
              </a:rPr>
              <a:t> </a:t>
            </a:r>
            <a:r>
              <a:rPr sz="900" spc="-85" dirty="0">
                <a:latin typeface="Times New Roman"/>
                <a:cs typeface="Times New Roman"/>
              </a:rPr>
              <a:t>Awar</a:t>
            </a:r>
            <a:r>
              <a:rPr sz="900" spc="-60" dirty="0">
                <a:latin typeface="Times New Roman"/>
                <a:cs typeface="Times New Roman"/>
              </a:rPr>
              <a:t>d</a:t>
            </a:r>
            <a:r>
              <a:rPr sz="900" spc="-80" dirty="0">
                <a:latin typeface="Times New Roman"/>
                <a:cs typeface="Times New Roman"/>
              </a:rPr>
              <a:t> </a:t>
            </a:r>
            <a:r>
              <a:rPr sz="900" i="1" spc="-70" dirty="0">
                <a:latin typeface="Times New Roman"/>
                <a:cs typeface="Times New Roman"/>
              </a:rPr>
              <a:t>(coordinate</a:t>
            </a:r>
            <a:r>
              <a:rPr sz="900" i="1" spc="-60" dirty="0">
                <a:latin typeface="Times New Roman"/>
                <a:cs typeface="Times New Roman"/>
              </a:rPr>
              <a:t>d</a:t>
            </a:r>
            <a:r>
              <a:rPr sz="900" i="1" spc="-70" dirty="0">
                <a:latin typeface="Times New Roman"/>
                <a:cs typeface="Times New Roman"/>
              </a:rPr>
              <a:t> </a:t>
            </a:r>
            <a:r>
              <a:rPr sz="900" i="1" spc="-80" dirty="0">
                <a:latin typeface="Times New Roman"/>
                <a:cs typeface="Times New Roman"/>
              </a:rPr>
              <a:t>o</a:t>
            </a:r>
            <a:r>
              <a:rPr sz="900" i="1" spc="-85" dirty="0">
                <a:latin typeface="Times New Roman"/>
                <a:cs typeface="Times New Roman"/>
              </a:rPr>
              <a:t>n</a:t>
            </a:r>
            <a:r>
              <a:rPr sz="900" i="1" spc="-65" dirty="0">
                <a:latin typeface="Times New Roman"/>
                <a:cs typeface="Times New Roman"/>
              </a:rPr>
              <a:t>-site</a:t>
            </a:r>
            <a:r>
              <a:rPr sz="900" i="1" spc="-70" dirty="0">
                <a:latin typeface="Times New Roman"/>
                <a:cs typeface="Times New Roman"/>
              </a:rPr>
              <a:t> constructio</a:t>
            </a:r>
            <a:r>
              <a:rPr sz="900" i="1" spc="-60" dirty="0">
                <a:latin typeface="Times New Roman"/>
                <a:cs typeface="Times New Roman"/>
              </a:rPr>
              <a:t>n</a:t>
            </a:r>
            <a:r>
              <a:rPr sz="900" i="1" spc="-70" dirty="0">
                <a:latin typeface="Times New Roman"/>
                <a:cs typeface="Times New Roman"/>
              </a:rPr>
              <a:t> </a:t>
            </a:r>
            <a:r>
              <a:rPr sz="900" i="1" spc="-80" dirty="0">
                <a:latin typeface="Times New Roman"/>
                <a:cs typeface="Times New Roman"/>
              </a:rPr>
              <a:t>b</a:t>
            </a:r>
            <a:r>
              <a:rPr sz="900" i="1" spc="-55" dirty="0">
                <a:latin typeface="Times New Roman"/>
                <a:cs typeface="Times New Roman"/>
              </a:rPr>
              <a:t>y</a:t>
            </a:r>
            <a:r>
              <a:rPr sz="900" i="1" spc="-70" dirty="0">
                <a:latin typeface="Times New Roman"/>
                <a:cs typeface="Times New Roman"/>
              </a:rPr>
              <a:t> </a:t>
            </a:r>
            <a:r>
              <a:rPr sz="900" i="1" spc="-75" dirty="0">
                <a:latin typeface="Times New Roman"/>
                <a:cs typeface="Times New Roman"/>
              </a:rPr>
              <a:t>landscap</a:t>
            </a:r>
            <a:r>
              <a:rPr sz="900" i="1" spc="-55" dirty="0">
                <a:latin typeface="Times New Roman"/>
                <a:cs typeface="Times New Roman"/>
              </a:rPr>
              <a:t>e</a:t>
            </a:r>
            <a:r>
              <a:rPr sz="900" i="1" spc="-70" dirty="0">
                <a:latin typeface="Times New Roman"/>
                <a:cs typeface="Times New Roman"/>
              </a:rPr>
              <a:t> architectur</a:t>
            </a:r>
            <a:r>
              <a:rPr sz="900" i="1" spc="-55" dirty="0">
                <a:latin typeface="Times New Roman"/>
                <a:cs typeface="Times New Roman"/>
              </a:rPr>
              <a:t>e</a:t>
            </a:r>
            <a:r>
              <a:rPr sz="900" i="1" spc="-70" dirty="0">
                <a:latin typeface="Times New Roman"/>
                <a:cs typeface="Times New Roman"/>
              </a:rPr>
              <a:t> </a:t>
            </a:r>
            <a:r>
              <a:rPr sz="900" i="1" spc="-75" dirty="0">
                <a:latin typeface="Times New Roman"/>
                <a:cs typeface="Times New Roman"/>
              </a:rPr>
              <a:t>student</a:t>
            </a:r>
            <a:r>
              <a:rPr sz="900" i="1" spc="-50" dirty="0">
                <a:latin typeface="Times New Roman"/>
                <a:cs typeface="Times New Roman"/>
              </a:rPr>
              <a:t>s</a:t>
            </a:r>
            <a:r>
              <a:rPr sz="900" i="1" spc="-70" dirty="0">
                <a:latin typeface="Times New Roman"/>
                <a:cs typeface="Times New Roman"/>
              </a:rPr>
              <a:t> </a:t>
            </a:r>
            <a:r>
              <a:rPr sz="900" i="1" spc="-80" dirty="0">
                <a:latin typeface="Times New Roman"/>
                <a:cs typeface="Times New Roman"/>
              </a:rPr>
              <a:t>a</a:t>
            </a:r>
            <a:r>
              <a:rPr sz="900" i="1" spc="-35" dirty="0">
                <a:latin typeface="Times New Roman"/>
                <a:cs typeface="Times New Roman"/>
              </a:rPr>
              <a:t>t</a:t>
            </a:r>
            <a:r>
              <a:rPr sz="900" i="1" spc="-70" dirty="0">
                <a:latin typeface="Times New Roman"/>
                <a:cs typeface="Times New Roman"/>
              </a:rPr>
              <a:t> th</a:t>
            </a:r>
            <a:r>
              <a:rPr sz="900" i="1" spc="-55" dirty="0">
                <a:latin typeface="Times New Roman"/>
                <a:cs typeface="Times New Roman"/>
              </a:rPr>
              <a:t>e</a:t>
            </a:r>
            <a:r>
              <a:rPr sz="900" i="1" spc="-70" dirty="0">
                <a:latin typeface="Times New Roman"/>
                <a:cs typeface="Times New Roman"/>
              </a:rPr>
              <a:t> </a:t>
            </a:r>
            <a:r>
              <a:rPr sz="900" i="1" spc="-80" dirty="0">
                <a:latin typeface="Times New Roman"/>
                <a:cs typeface="Times New Roman"/>
              </a:rPr>
              <a:t>200</a:t>
            </a:r>
            <a:r>
              <a:rPr sz="900" i="1" spc="-60" dirty="0">
                <a:latin typeface="Times New Roman"/>
                <a:cs typeface="Times New Roman"/>
              </a:rPr>
              <a:t>6</a:t>
            </a:r>
            <a:r>
              <a:rPr sz="900" i="1" spc="-65" dirty="0">
                <a:latin typeface="Times New Roman"/>
                <a:cs typeface="Times New Roman"/>
              </a:rPr>
              <a:t> </a:t>
            </a:r>
            <a:r>
              <a:rPr sz="900" i="1" spc="-95" dirty="0">
                <a:latin typeface="Times New Roman"/>
                <a:cs typeface="Times New Roman"/>
              </a:rPr>
              <a:t>V</a:t>
            </a:r>
            <a:r>
              <a:rPr sz="900" i="1" spc="-65" dirty="0">
                <a:latin typeface="Times New Roman"/>
                <a:cs typeface="Times New Roman"/>
              </a:rPr>
              <a:t>T</a:t>
            </a:r>
            <a:r>
              <a:rPr sz="900" i="1" spc="-70" dirty="0">
                <a:latin typeface="Times New Roman"/>
                <a:cs typeface="Times New Roman"/>
              </a:rPr>
              <a:t> </a:t>
            </a:r>
            <a:r>
              <a:rPr sz="900" i="1" spc="-75" dirty="0">
                <a:latin typeface="Times New Roman"/>
                <a:cs typeface="Times New Roman"/>
              </a:rPr>
              <a:t>Sola</a:t>
            </a:r>
            <a:r>
              <a:rPr sz="900" i="1" spc="-50" dirty="0">
                <a:latin typeface="Times New Roman"/>
                <a:cs typeface="Times New Roman"/>
              </a:rPr>
              <a:t>r</a:t>
            </a:r>
            <a:r>
              <a:rPr sz="900" i="1" spc="-70" dirty="0">
                <a:latin typeface="Times New Roman"/>
                <a:cs typeface="Times New Roman"/>
              </a:rPr>
              <a:t> </a:t>
            </a:r>
            <a:r>
              <a:rPr sz="900" i="1" spc="-85" dirty="0">
                <a:latin typeface="Times New Roman"/>
                <a:cs typeface="Times New Roman"/>
              </a:rPr>
              <a:t>Hous</a:t>
            </a:r>
            <a:r>
              <a:rPr sz="900" i="1" spc="-55" dirty="0">
                <a:latin typeface="Times New Roman"/>
                <a:cs typeface="Times New Roman"/>
              </a:rPr>
              <a:t>e</a:t>
            </a:r>
            <a:r>
              <a:rPr sz="900" i="1" spc="-65" dirty="0">
                <a:latin typeface="Times New Roman"/>
                <a:cs typeface="Times New Roman"/>
              </a:rPr>
              <a:t> </a:t>
            </a:r>
            <a:r>
              <a:rPr sz="900" i="1" spc="-55" dirty="0">
                <a:latin typeface="Times New Roman"/>
                <a:cs typeface="Times New Roman"/>
              </a:rPr>
              <a:t>i</a:t>
            </a:r>
            <a:r>
              <a:rPr sz="900" i="1" spc="-60" dirty="0">
                <a:latin typeface="Times New Roman"/>
                <a:cs typeface="Times New Roman"/>
              </a:rPr>
              <a:t>n</a:t>
            </a:r>
            <a:r>
              <a:rPr sz="900" i="1" spc="-70" dirty="0">
                <a:latin typeface="Times New Roman"/>
                <a:cs typeface="Times New Roman"/>
              </a:rPr>
              <a:t> </a:t>
            </a:r>
            <a:r>
              <a:rPr sz="900" i="1" spc="-80" dirty="0">
                <a:latin typeface="Times New Roman"/>
                <a:cs typeface="Times New Roman"/>
              </a:rPr>
              <a:t>Washingto</a:t>
            </a:r>
            <a:r>
              <a:rPr sz="900" i="1" spc="-60" dirty="0">
                <a:latin typeface="Times New Roman"/>
                <a:cs typeface="Times New Roman"/>
              </a:rPr>
              <a:t>n</a:t>
            </a:r>
            <a:r>
              <a:rPr sz="900" i="1" spc="-70" dirty="0">
                <a:latin typeface="Times New Roman"/>
                <a:cs typeface="Times New Roman"/>
              </a:rPr>
              <a:t> </a:t>
            </a:r>
            <a:r>
              <a:rPr sz="900" i="1" spc="-90" dirty="0">
                <a:latin typeface="Times New Roman"/>
                <a:cs typeface="Times New Roman"/>
              </a:rPr>
              <a:t>DC)</a:t>
            </a:r>
            <a:r>
              <a:rPr sz="900" spc="-30" dirty="0">
                <a:latin typeface="Times New Roman"/>
                <a:cs typeface="Times New Roman"/>
              </a:rPr>
              <a:t>.</a:t>
            </a:r>
            <a:endParaRPr sz="900" dirty="0">
              <a:latin typeface="Times New Roman"/>
              <a:cs typeface="Times New Roman"/>
            </a:endParaRPr>
          </a:p>
          <a:p>
            <a:pPr marL="12700">
              <a:lnSpc>
                <a:spcPts val="1025"/>
              </a:lnSpc>
            </a:pPr>
            <a:r>
              <a:rPr sz="900" b="1" spc="-80" dirty="0">
                <a:latin typeface="Times New Roman"/>
                <a:cs typeface="Times New Roman"/>
              </a:rPr>
              <a:t>Pedagogica</a:t>
            </a:r>
            <a:r>
              <a:rPr sz="900" b="1" spc="-35" dirty="0">
                <a:latin typeface="Times New Roman"/>
                <a:cs typeface="Times New Roman"/>
              </a:rPr>
              <a:t>l</a:t>
            </a:r>
            <a:r>
              <a:rPr sz="900" b="1" spc="-70" dirty="0">
                <a:latin typeface="Times New Roman"/>
                <a:cs typeface="Times New Roman"/>
              </a:rPr>
              <a:t> </a:t>
            </a:r>
            <a:r>
              <a:rPr sz="900" b="1" spc="-85" dirty="0">
                <a:latin typeface="Times New Roman"/>
                <a:cs typeface="Times New Roman"/>
              </a:rPr>
              <a:t>an</a:t>
            </a:r>
            <a:r>
              <a:rPr sz="900" b="1" spc="-65" dirty="0">
                <a:latin typeface="Times New Roman"/>
                <a:cs typeface="Times New Roman"/>
              </a:rPr>
              <a:t>d </a:t>
            </a:r>
            <a:r>
              <a:rPr sz="900" b="1" spc="-75" dirty="0">
                <a:latin typeface="Times New Roman"/>
                <a:cs typeface="Times New Roman"/>
              </a:rPr>
              <a:t>Curricula</a:t>
            </a:r>
            <a:r>
              <a:rPr sz="900" b="1" spc="-55" dirty="0">
                <a:latin typeface="Times New Roman"/>
                <a:cs typeface="Times New Roman"/>
              </a:rPr>
              <a:t>r</a:t>
            </a:r>
            <a:r>
              <a:rPr sz="900" b="1" spc="-70" dirty="0">
                <a:latin typeface="Times New Roman"/>
                <a:cs typeface="Times New Roman"/>
              </a:rPr>
              <a:t> </a:t>
            </a:r>
            <a:r>
              <a:rPr sz="900" b="1" spc="-75" dirty="0">
                <a:latin typeface="Times New Roman"/>
                <a:cs typeface="Times New Roman"/>
              </a:rPr>
              <a:t>Contribution</a:t>
            </a:r>
            <a:r>
              <a:rPr sz="900" b="1" spc="-50" dirty="0">
                <a:latin typeface="Times New Roman"/>
                <a:cs typeface="Times New Roman"/>
              </a:rPr>
              <a:t>s</a:t>
            </a:r>
            <a:r>
              <a:rPr sz="900" b="1" spc="-70" dirty="0">
                <a:latin typeface="Times New Roman"/>
                <a:cs typeface="Times New Roman"/>
              </a:rPr>
              <a:t> </a:t>
            </a:r>
            <a:r>
              <a:rPr sz="900" b="1" spc="-60" dirty="0">
                <a:latin typeface="Times New Roman"/>
                <a:cs typeface="Times New Roman"/>
              </a:rPr>
              <a:t>to</a:t>
            </a:r>
            <a:r>
              <a:rPr sz="900" b="1" spc="-70" dirty="0">
                <a:latin typeface="Times New Roman"/>
                <a:cs typeface="Times New Roman"/>
              </a:rPr>
              <a:t> </a:t>
            </a:r>
            <a:r>
              <a:rPr sz="900" b="1" spc="-75" dirty="0">
                <a:latin typeface="Times New Roman"/>
                <a:cs typeface="Times New Roman"/>
              </a:rPr>
              <a:t>th</a:t>
            </a:r>
            <a:r>
              <a:rPr sz="900" b="1" spc="-55" dirty="0">
                <a:latin typeface="Times New Roman"/>
                <a:cs typeface="Times New Roman"/>
              </a:rPr>
              <a:t>e</a:t>
            </a:r>
            <a:r>
              <a:rPr sz="900" b="1" spc="-70" dirty="0">
                <a:latin typeface="Times New Roman"/>
                <a:cs typeface="Times New Roman"/>
              </a:rPr>
              <a:t> </a:t>
            </a:r>
            <a:r>
              <a:rPr sz="900" b="1" spc="-85" dirty="0">
                <a:latin typeface="Times New Roman"/>
                <a:cs typeface="Times New Roman"/>
              </a:rPr>
              <a:t>Graduat</a:t>
            </a:r>
            <a:r>
              <a:rPr sz="900" b="1" spc="-55" dirty="0">
                <a:latin typeface="Times New Roman"/>
                <a:cs typeface="Times New Roman"/>
              </a:rPr>
              <a:t>e</a:t>
            </a:r>
            <a:r>
              <a:rPr sz="900" b="1" spc="-70" dirty="0">
                <a:latin typeface="Times New Roman"/>
                <a:cs typeface="Times New Roman"/>
              </a:rPr>
              <a:t> </a:t>
            </a:r>
            <a:r>
              <a:rPr sz="900" b="1" spc="-100" dirty="0">
                <a:latin typeface="Times New Roman"/>
                <a:cs typeface="Times New Roman"/>
              </a:rPr>
              <a:t>&amp;</a:t>
            </a:r>
            <a:r>
              <a:rPr sz="900" b="1" spc="-70" dirty="0">
                <a:latin typeface="Times New Roman"/>
                <a:cs typeface="Times New Roman"/>
              </a:rPr>
              <a:t> </a:t>
            </a:r>
            <a:r>
              <a:rPr sz="900" b="1" spc="-80" dirty="0">
                <a:latin typeface="Times New Roman"/>
                <a:cs typeface="Times New Roman"/>
              </a:rPr>
              <a:t>Undergraduat</a:t>
            </a:r>
            <a:r>
              <a:rPr sz="900" b="1" spc="-55" dirty="0">
                <a:latin typeface="Times New Roman"/>
                <a:cs typeface="Times New Roman"/>
              </a:rPr>
              <a:t>e</a:t>
            </a:r>
            <a:r>
              <a:rPr sz="900" b="1" spc="-65" dirty="0">
                <a:latin typeface="Times New Roman"/>
                <a:cs typeface="Times New Roman"/>
              </a:rPr>
              <a:t> </a:t>
            </a:r>
            <a:r>
              <a:rPr sz="900" b="1" spc="-80" dirty="0">
                <a:latin typeface="Times New Roman"/>
                <a:cs typeface="Times New Roman"/>
              </a:rPr>
              <a:t>Teachin</a:t>
            </a:r>
            <a:r>
              <a:rPr sz="900" b="1" spc="-60" dirty="0">
                <a:latin typeface="Times New Roman"/>
                <a:cs typeface="Times New Roman"/>
              </a:rPr>
              <a:t>g</a:t>
            </a:r>
            <a:r>
              <a:rPr sz="900" b="1" spc="-75" dirty="0">
                <a:latin typeface="Times New Roman"/>
                <a:cs typeface="Times New Roman"/>
              </a:rPr>
              <a:t> </a:t>
            </a:r>
            <a:r>
              <a:rPr sz="900" b="1" spc="-80" dirty="0">
                <a:latin typeface="Times New Roman"/>
                <a:cs typeface="Times New Roman"/>
              </a:rPr>
              <a:t>Mission</a:t>
            </a:r>
            <a:endParaRPr sz="900" dirty="0">
              <a:latin typeface="Times New Roman"/>
              <a:cs typeface="Times New Roman"/>
            </a:endParaRPr>
          </a:p>
          <a:p>
            <a:pPr marL="87630" marR="135890" indent="-74930">
              <a:lnSpc>
                <a:spcPct val="96600"/>
              </a:lnSpc>
              <a:spcBef>
                <a:spcPts val="60"/>
              </a:spcBef>
              <a:buFont typeface="Symbol"/>
              <a:buChar char=""/>
              <a:tabLst>
                <a:tab pos="88265" algn="l"/>
              </a:tabLst>
            </a:pPr>
            <a:r>
              <a:rPr sz="900" spc="-80" dirty="0">
                <a:solidFill>
                  <a:srgbClr val="FF0000"/>
                </a:solidFill>
                <a:latin typeface="Times New Roman"/>
                <a:cs typeface="Times New Roman"/>
              </a:rPr>
              <a:t>Develope</a:t>
            </a:r>
            <a:r>
              <a:rPr sz="900" spc="-60" dirty="0">
                <a:solidFill>
                  <a:srgbClr val="FF0000"/>
                </a:solidFill>
                <a:latin typeface="Times New Roman"/>
                <a:cs typeface="Times New Roman"/>
              </a:rPr>
              <a:t>d</a:t>
            </a:r>
            <a:r>
              <a:rPr sz="900" spc="-7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900" spc="-80" dirty="0">
                <a:solidFill>
                  <a:srgbClr val="FF0000"/>
                </a:solidFill>
                <a:latin typeface="Times New Roman"/>
                <a:cs typeface="Times New Roman"/>
              </a:rPr>
              <a:t>an</a:t>
            </a:r>
            <a:r>
              <a:rPr sz="900" spc="-60" dirty="0">
                <a:solidFill>
                  <a:srgbClr val="FF0000"/>
                </a:solidFill>
                <a:latin typeface="Times New Roman"/>
                <a:cs typeface="Times New Roman"/>
              </a:rPr>
              <a:t>d</a:t>
            </a:r>
            <a:r>
              <a:rPr sz="900" spc="-7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900" spc="-75" dirty="0">
                <a:solidFill>
                  <a:srgbClr val="FF0000"/>
                </a:solidFill>
                <a:latin typeface="Times New Roman"/>
                <a:cs typeface="Times New Roman"/>
              </a:rPr>
              <a:t>taugh</a:t>
            </a:r>
            <a:r>
              <a:rPr sz="900" spc="-35" dirty="0">
                <a:solidFill>
                  <a:srgbClr val="FF0000"/>
                </a:solidFill>
                <a:latin typeface="Times New Roman"/>
                <a:cs typeface="Times New Roman"/>
              </a:rPr>
              <a:t>t</a:t>
            </a:r>
            <a:r>
              <a:rPr sz="900" spc="-7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900" spc="-80" dirty="0">
                <a:latin typeface="Times New Roman"/>
                <a:cs typeface="Times New Roman"/>
              </a:rPr>
              <a:t>21</a:t>
            </a:r>
            <a:r>
              <a:rPr sz="900" spc="-70" dirty="0">
                <a:latin typeface="Times New Roman"/>
                <a:cs typeface="Times New Roman"/>
              </a:rPr>
              <a:t>+ </a:t>
            </a:r>
            <a:r>
              <a:rPr sz="900" spc="-80" dirty="0">
                <a:latin typeface="Times New Roman"/>
                <a:cs typeface="Times New Roman"/>
              </a:rPr>
              <a:t>ne</a:t>
            </a:r>
            <a:r>
              <a:rPr sz="900" spc="-85" dirty="0">
                <a:latin typeface="Times New Roman"/>
                <a:cs typeface="Times New Roman"/>
              </a:rPr>
              <a:t>w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80" dirty="0">
                <a:latin typeface="Times New Roman"/>
                <a:cs typeface="Times New Roman"/>
              </a:rPr>
              <a:t>an</a:t>
            </a:r>
            <a:r>
              <a:rPr sz="900" spc="-60" dirty="0">
                <a:latin typeface="Times New Roman"/>
                <a:cs typeface="Times New Roman"/>
              </a:rPr>
              <a:t>d</a:t>
            </a:r>
            <a:r>
              <a:rPr sz="900" spc="-70" dirty="0">
                <a:latin typeface="Times New Roman"/>
                <a:cs typeface="Times New Roman"/>
              </a:rPr>
              <a:t> revise</a:t>
            </a:r>
            <a:r>
              <a:rPr sz="900" spc="-60" dirty="0">
                <a:latin typeface="Times New Roman"/>
                <a:cs typeface="Times New Roman"/>
              </a:rPr>
              <a:t>d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75" dirty="0">
                <a:latin typeface="Times New Roman"/>
                <a:cs typeface="Times New Roman"/>
              </a:rPr>
              <a:t>course</a:t>
            </a:r>
            <a:r>
              <a:rPr sz="900" spc="-50" dirty="0">
                <a:latin typeface="Times New Roman"/>
                <a:cs typeface="Times New Roman"/>
              </a:rPr>
              <a:t>s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60" dirty="0">
                <a:latin typeface="Times New Roman"/>
                <a:cs typeface="Times New Roman"/>
              </a:rPr>
              <a:t>(2</a:t>
            </a:r>
            <a:r>
              <a:rPr sz="900" spc="-70" dirty="0">
                <a:latin typeface="Times New Roman"/>
                <a:cs typeface="Times New Roman"/>
              </a:rPr>
              <a:t> wit</a:t>
            </a:r>
            <a:r>
              <a:rPr sz="900" spc="-60" dirty="0">
                <a:latin typeface="Times New Roman"/>
                <a:cs typeface="Times New Roman"/>
              </a:rPr>
              <a:t>h</a:t>
            </a:r>
            <a:r>
              <a:rPr sz="900" spc="-70" dirty="0">
                <a:latin typeface="Times New Roman"/>
                <a:cs typeface="Times New Roman"/>
              </a:rPr>
              <a:t> others</a:t>
            </a:r>
            <a:r>
              <a:rPr sz="900" spc="-40" dirty="0">
                <a:latin typeface="Times New Roman"/>
                <a:cs typeface="Times New Roman"/>
              </a:rPr>
              <a:t>)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55" dirty="0">
                <a:latin typeface="Times New Roman"/>
                <a:cs typeface="Times New Roman"/>
              </a:rPr>
              <a:t>t</a:t>
            </a:r>
            <a:r>
              <a:rPr sz="900" spc="-60" dirty="0">
                <a:latin typeface="Times New Roman"/>
                <a:cs typeface="Times New Roman"/>
              </a:rPr>
              <a:t>o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75" dirty="0">
                <a:latin typeface="Times New Roman"/>
                <a:cs typeface="Times New Roman"/>
              </a:rPr>
              <a:t>addres</a:t>
            </a:r>
            <a:r>
              <a:rPr sz="900" spc="-50" dirty="0">
                <a:latin typeface="Times New Roman"/>
                <a:cs typeface="Times New Roman"/>
              </a:rPr>
              <a:t>s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75" dirty="0">
                <a:latin typeface="Times New Roman"/>
                <a:cs typeface="Times New Roman"/>
              </a:rPr>
              <a:t>changin</a:t>
            </a:r>
            <a:r>
              <a:rPr sz="900" spc="-60" dirty="0">
                <a:latin typeface="Times New Roman"/>
                <a:cs typeface="Times New Roman"/>
              </a:rPr>
              <a:t>g</a:t>
            </a:r>
            <a:r>
              <a:rPr sz="900" spc="-70" dirty="0">
                <a:latin typeface="Times New Roman"/>
                <a:cs typeface="Times New Roman"/>
              </a:rPr>
              <a:t> disciplinary expectation</a:t>
            </a:r>
            <a:r>
              <a:rPr sz="900" spc="-50" dirty="0">
                <a:latin typeface="Times New Roman"/>
                <a:cs typeface="Times New Roman"/>
              </a:rPr>
              <a:t>s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55" dirty="0">
                <a:latin typeface="Times New Roman"/>
                <a:cs typeface="Times New Roman"/>
              </a:rPr>
              <a:t>i</a:t>
            </a:r>
            <a:r>
              <a:rPr sz="900" spc="-60" dirty="0">
                <a:latin typeface="Times New Roman"/>
                <a:cs typeface="Times New Roman"/>
              </a:rPr>
              <a:t>n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80" dirty="0">
                <a:latin typeface="Times New Roman"/>
                <a:cs typeface="Times New Roman"/>
              </a:rPr>
              <a:t>communit</a:t>
            </a:r>
            <a:r>
              <a:rPr sz="900" spc="-60" dirty="0">
                <a:latin typeface="Times New Roman"/>
                <a:cs typeface="Times New Roman"/>
              </a:rPr>
              <a:t>y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80" dirty="0">
                <a:latin typeface="Times New Roman"/>
                <a:cs typeface="Times New Roman"/>
              </a:rPr>
              <a:t>engagement</a:t>
            </a:r>
            <a:r>
              <a:rPr sz="900" spc="-30" dirty="0">
                <a:latin typeface="Times New Roman"/>
                <a:cs typeface="Times New Roman"/>
              </a:rPr>
              <a:t>,</a:t>
            </a:r>
            <a:r>
              <a:rPr sz="900" spc="-70" dirty="0">
                <a:latin typeface="Times New Roman"/>
                <a:cs typeface="Times New Roman"/>
              </a:rPr>
              <a:t> professiona</a:t>
            </a:r>
            <a:r>
              <a:rPr sz="900" spc="-35" dirty="0">
                <a:latin typeface="Times New Roman"/>
                <a:cs typeface="Times New Roman"/>
              </a:rPr>
              <a:t>l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75" dirty="0">
                <a:latin typeface="Times New Roman"/>
                <a:cs typeface="Times New Roman"/>
              </a:rPr>
              <a:t>competencies</a:t>
            </a:r>
            <a:r>
              <a:rPr sz="900" spc="-30" dirty="0">
                <a:latin typeface="Times New Roman"/>
                <a:cs typeface="Times New Roman"/>
              </a:rPr>
              <a:t>,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80" dirty="0">
                <a:latin typeface="Times New Roman"/>
                <a:cs typeface="Times New Roman"/>
              </a:rPr>
              <a:t>communicati</a:t>
            </a:r>
            <a:r>
              <a:rPr sz="900" spc="-75" dirty="0">
                <a:latin typeface="Times New Roman"/>
                <a:cs typeface="Times New Roman"/>
              </a:rPr>
              <a:t>o</a:t>
            </a:r>
            <a:r>
              <a:rPr sz="900" spc="-60" dirty="0">
                <a:latin typeface="Times New Roman"/>
                <a:cs typeface="Times New Roman"/>
              </a:rPr>
              <a:t>n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80" dirty="0">
                <a:latin typeface="Times New Roman"/>
                <a:cs typeface="Times New Roman"/>
              </a:rPr>
              <a:t>an</a:t>
            </a:r>
            <a:r>
              <a:rPr sz="900" spc="-60" dirty="0">
                <a:latin typeface="Times New Roman"/>
                <a:cs typeface="Times New Roman"/>
              </a:rPr>
              <a:t>d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65" dirty="0">
                <a:latin typeface="Times New Roman"/>
                <a:cs typeface="Times New Roman"/>
              </a:rPr>
              <a:t>critical</a:t>
            </a:r>
            <a:r>
              <a:rPr sz="900" spc="-70" dirty="0">
                <a:latin typeface="Times New Roman"/>
                <a:cs typeface="Times New Roman"/>
              </a:rPr>
              <a:t> thinkin</a:t>
            </a:r>
            <a:r>
              <a:rPr sz="900" spc="-60" dirty="0">
                <a:latin typeface="Times New Roman"/>
                <a:cs typeface="Times New Roman"/>
              </a:rPr>
              <a:t>g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65" dirty="0">
                <a:latin typeface="Times New Roman"/>
                <a:cs typeface="Times New Roman"/>
              </a:rPr>
              <a:t>skills</a:t>
            </a:r>
            <a:r>
              <a:rPr sz="900" spc="-30" dirty="0">
                <a:latin typeface="Times New Roman"/>
                <a:cs typeface="Times New Roman"/>
              </a:rPr>
              <a:t>,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80" dirty="0">
                <a:latin typeface="Times New Roman"/>
                <a:cs typeface="Times New Roman"/>
              </a:rPr>
              <a:t>an</a:t>
            </a:r>
            <a:r>
              <a:rPr sz="900" spc="-60" dirty="0">
                <a:latin typeface="Times New Roman"/>
                <a:cs typeface="Times New Roman"/>
              </a:rPr>
              <a:t>d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75" dirty="0">
                <a:latin typeface="Times New Roman"/>
                <a:cs typeface="Times New Roman"/>
              </a:rPr>
              <a:t>contemporar</a:t>
            </a:r>
            <a:r>
              <a:rPr sz="900" spc="-60" dirty="0">
                <a:latin typeface="Times New Roman"/>
                <a:cs typeface="Times New Roman"/>
              </a:rPr>
              <a:t>y</a:t>
            </a:r>
            <a:r>
              <a:rPr sz="900" spc="-70" dirty="0">
                <a:latin typeface="Times New Roman"/>
                <a:cs typeface="Times New Roman"/>
              </a:rPr>
              <a:t> researc</a:t>
            </a:r>
            <a:r>
              <a:rPr sz="900" spc="-60" dirty="0">
                <a:latin typeface="Times New Roman"/>
                <a:cs typeface="Times New Roman"/>
              </a:rPr>
              <a:t>h</a:t>
            </a:r>
            <a:r>
              <a:rPr sz="900" spc="-70" dirty="0">
                <a:latin typeface="Times New Roman"/>
                <a:cs typeface="Times New Roman"/>
              </a:rPr>
              <a:t> area</a:t>
            </a:r>
            <a:r>
              <a:rPr sz="900" spc="-75" dirty="0">
                <a:latin typeface="Times New Roman"/>
                <a:cs typeface="Times New Roman"/>
              </a:rPr>
              <a:t>s</a:t>
            </a:r>
            <a:r>
              <a:rPr sz="900" spc="-30" dirty="0">
                <a:latin typeface="Times New Roman"/>
                <a:cs typeface="Times New Roman"/>
              </a:rPr>
              <a:t>.</a:t>
            </a:r>
            <a:endParaRPr sz="900" dirty="0">
              <a:latin typeface="Times New Roman"/>
              <a:cs typeface="Times New Roman"/>
            </a:endParaRPr>
          </a:p>
          <a:p>
            <a:pPr marL="87630" marR="262255" indent="-74930">
              <a:lnSpc>
                <a:spcPts val="1050"/>
              </a:lnSpc>
              <a:spcBef>
                <a:spcPts val="85"/>
              </a:spcBef>
              <a:buFont typeface="Symbol"/>
              <a:buChar char=""/>
              <a:tabLst>
                <a:tab pos="88265" algn="l"/>
              </a:tabLst>
            </a:pPr>
            <a:r>
              <a:rPr sz="900" spc="-80" dirty="0">
                <a:solidFill>
                  <a:srgbClr val="FF0000"/>
                </a:solidFill>
                <a:latin typeface="Times New Roman"/>
                <a:cs typeface="Times New Roman"/>
              </a:rPr>
              <a:t>Advis</a:t>
            </a:r>
            <a:r>
              <a:rPr sz="900" spc="-55" dirty="0">
                <a:solidFill>
                  <a:srgbClr val="FF0000"/>
                </a:solidFill>
                <a:latin typeface="Times New Roman"/>
                <a:cs typeface="Times New Roman"/>
              </a:rPr>
              <a:t>e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75" dirty="0">
                <a:latin typeface="Times New Roman"/>
                <a:cs typeface="Times New Roman"/>
              </a:rPr>
              <a:t>master</a:t>
            </a:r>
            <a:r>
              <a:rPr sz="900" spc="-50" dirty="0">
                <a:latin typeface="Times New Roman"/>
                <a:cs typeface="Times New Roman"/>
              </a:rPr>
              <a:t>s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80" dirty="0">
                <a:latin typeface="Times New Roman"/>
                <a:cs typeface="Times New Roman"/>
              </a:rPr>
              <a:t>an</a:t>
            </a:r>
            <a:r>
              <a:rPr sz="900" spc="-60" dirty="0">
                <a:latin typeface="Times New Roman"/>
                <a:cs typeface="Times New Roman"/>
              </a:rPr>
              <a:t>d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90" dirty="0">
                <a:latin typeface="Times New Roman"/>
                <a:cs typeface="Times New Roman"/>
              </a:rPr>
              <a:t>Ph</a:t>
            </a:r>
            <a:r>
              <a:rPr sz="900" spc="-85" dirty="0">
                <a:latin typeface="Times New Roman"/>
                <a:cs typeface="Times New Roman"/>
              </a:rPr>
              <a:t>D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75" dirty="0">
                <a:latin typeface="Times New Roman"/>
                <a:cs typeface="Times New Roman"/>
              </a:rPr>
              <a:t>student</a:t>
            </a:r>
            <a:r>
              <a:rPr sz="900" spc="-50" dirty="0">
                <a:latin typeface="Times New Roman"/>
                <a:cs typeface="Times New Roman"/>
              </a:rPr>
              <a:t>s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55" dirty="0">
                <a:latin typeface="Times New Roman"/>
                <a:cs typeface="Times New Roman"/>
              </a:rPr>
              <a:t>i</a:t>
            </a:r>
            <a:r>
              <a:rPr sz="900" spc="-60" dirty="0">
                <a:latin typeface="Times New Roman"/>
                <a:cs typeface="Times New Roman"/>
              </a:rPr>
              <a:t>n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75" dirty="0">
                <a:latin typeface="Times New Roman"/>
                <a:cs typeface="Times New Roman"/>
              </a:rPr>
              <a:t>Blacksbur</a:t>
            </a:r>
            <a:r>
              <a:rPr sz="900" spc="-60" dirty="0">
                <a:latin typeface="Times New Roman"/>
                <a:cs typeface="Times New Roman"/>
              </a:rPr>
              <a:t>g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80" dirty="0">
                <a:latin typeface="Times New Roman"/>
                <a:cs typeface="Times New Roman"/>
              </a:rPr>
              <a:t>an</a:t>
            </a:r>
            <a:r>
              <a:rPr sz="900" spc="-60" dirty="0">
                <a:latin typeface="Times New Roman"/>
                <a:cs typeface="Times New Roman"/>
              </a:rPr>
              <a:t>d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75" dirty="0">
                <a:latin typeface="Times New Roman"/>
                <a:cs typeface="Times New Roman"/>
              </a:rPr>
              <a:t>a</a:t>
            </a:r>
            <a:r>
              <a:rPr sz="900" spc="-35" dirty="0">
                <a:latin typeface="Times New Roman"/>
                <a:cs typeface="Times New Roman"/>
              </a:rPr>
              <a:t>t</a:t>
            </a:r>
            <a:r>
              <a:rPr sz="900" spc="-70" dirty="0">
                <a:latin typeface="Times New Roman"/>
                <a:cs typeface="Times New Roman"/>
              </a:rPr>
              <a:t> th</a:t>
            </a:r>
            <a:r>
              <a:rPr sz="900" spc="-55" dirty="0">
                <a:latin typeface="Times New Roman"/>
                <a:cs typeface="Times New Roman"/>
              </a:rPr>
              <a:t>e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80" dirty="0">
                <a:latin typeface="Times New Roman"/>
                <a:cs typeface="Times New Roman"/>
              </a:rPr>
              <a:t>Washingto</a:t>
            </a:r>
            <a:r>
              <a:rPr sz="900" spc="-75" dirty="0">
                <a:latin typeface="Times New Roman"/>
                <a:cs typeface="Times New Roman"/>
              </a:rPr>
              <a:t>n-Alexandri</a:t>
            </a:r>
            <a:r>
              <a:rPr sz="900" spc="-55" dirty="0">
                <a:latin typeface="Times New Roman"/>
                <a:cs typeface="Times New Roman"/>
              </a:rPr>
              <a:t>a</a:t>
            </a:r>
            <a:r>
              <a:rPr sz="900" spc="-65" dirty="0">
                <a:latin typeface="Times New Roman"/>
                <a:cs typeface="Times New Roman"/>
              </a:rPr>
              <a:t> </a:t>
            </a:r>
            <a:r>
              <a:rPr sz="900" spc="-70" dirty="0">
                <a:latin typeface="Times New Roman"/>
                <a:cs typeface="Times New Roman"/>
              </a:rPr>
              <a:t>Architecture</a:t>
            </a:r>
            <a:r>
              <a:rPr sz="900" spc="-75" dirty="0">
                <a:latin typeface="Times New Roman"/>
                <a:cs typeface="Times New Roman"/>
              </a:rPr>
              <a:t> Cente</a:t>
            </a:r>
            <a:r>
              <a:rPr sz="900" spc="-40" dirty="0">
                <a:latin typeface="Times New Roman"/>
                <a:cs typeface="Times New Roman"/>
              </a:rPr>
              <a:t>r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95" dirty="0">
                <a:latin typeface="Times New Roman"/>
                <a:cs typeface="Times New Roman"/>
              </a:rPr>
              <a:t>(WAAC)</a:t>
            </a:r>
            <a:r>
              <a:rPr sz="900" spc="-30" dirty="0">
                <a:latin typeface="Times New Roman"/>
                <a:cs typeface="Times New Roman"/>
              </a:rPr>
              <a:t>,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80" dirty="0">
                <a:latin typeface="Times New Roman"/>
                <a:cs typeface="Times New Roman"/>
              </a:rPr>
              <a:t>an</a:t>
            </a:r>
            <a:r>
              <a:rPr sz="900" spc="-60" dirty="0">
                <a:latin typeface="Times New Roman"/>
                <a:cs typeface="Times New Roman"/>
              </a:rPr>
              <a:t>d</a:t>
            </a:r>
            <a:r>
              <a:rPr sz="900" spc="-70" dirty="0">
                <a:latin typeface="Times New Roman"/>
                <a:cs typeface="Times New Roman"/>
              </a:rPr>
              <a:t> senio</a:t>
            </a:r>
            <a:r>
              <a:rPr sz="900" spc="-40" dirty="0">
                <a:latin typeface="Times New Roman"/>
                <a:cs typeface="Times New Roman"/>
              </a:rPr>
              <a:t>r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65" dirty="0">
                <a:latin typeface="Times New Roman"/>
                <a:cs typeface="Times New Roman"/>
              </a:rPr>
              <a:t>thesi</a:t>
            </a:r>
            <a:r>
              <a:rPr sz="900" spc="-50" dirty="0">
                <a:latin typeface="Times New Roman"/>
                <a:cs typeface="Times New Roman"/>
              </a:rPr>
              <a:t>s</a:t>
            </a:r>
            <a:r>
              <a:rPr sz="900" spc="-70" dirty="0">
                <a:latin typeface="Times New Roman"/>
                <a:cs typeface="Times New Roman"/>
              </a:rPr>
              <a:t> student</a:t>
            </a:r>
            <a:r>
              <a:rPr sz="900" spc="-50" dirty="0">
                <a:latin typeface="Times New Roman"/>
                <a:cs typeface="Times New Roman"/>
              </a:rPr>
              <a:t>s</a:t>
            </a:r>
            <a:r>
              <a:rPr sz="900" spc="-65" dirty="0">
                <a:latin typeface="Times New Roman"/>
                <a:cs typeface="Times New Roman"/>
              </a:rPr>
              <a:t> </a:t>
            </a:r>
            <a:r>
              <a:rPr sz="900" spc="-55" dirty="0">
                <a:latin typeface="Times New Roman"/>
                <a:cs typeface="Times New Roman"/>
              </a:rPr>
              <a:t>i</a:t>
            </a:r>
            <a:r>
              <a:rPr sz="900" spc="-60" dirty="0">
                <a:latin typeface="Times New Roman"/>
                <a:cs typeface="Times New Roman"/>
              </a:rPr>
              <a:t>n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75" dirty="0">
                <a:latin typeface="Times New Roman"/>
                <a:cs typeface="Times New Roman"/>
              </a:rPr>
              <a:t>Blacksburg.</a:t>
            </a:r>
            <a:endParaRPr sz="900" dirty="0">
              <a:latin typeface="Times New Roman"/>
              <a:cs typeface="Times New Roman"/>
            </a:endParaRPr>
          </a:p>
          <a:p>
            <a:pPr marL="87630" indent="-74930">
              <a:lnSpc>
                <a:spcPts val="1075"/>
              </a:lnSpc>
              <a:buFont typeface="Symbol"/>
              <a:buChar char=""/>
              <a:tabLst>
                <a:tab pos="88265" algn="l"/>
              </a:tabLst>
            </a:pPr>
            <a:r>
              <a:rPr sz="900" spc="-75" dirty="0">
                <a:solidFill>
                  <a:srgbClr val="FF0000"/>
                </a:solidFill>
                <a:latin typeface="Times New Roman"/>
                <a:cs typeface="Times New Roman"/>
              </a:rPr>
              <a:t>Regularl</a:t>
            </a:r>
            <a:r>
              <a:rPr sz="900" spc="-60" dirty="0">
                <a:solidFill>
                  <a:srgbClr val="FF0000"/>
                </a:solidFill>
                <a:latin typeface="Times New Roman"/>
                <a:cs typeface="Times New Roman"/>
              </a:rPr>
              <a:t>y</a:t>
            </a:r>
            <a:r>
              <a:rPr sz="900" spc="-7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900" spc="-80" dirty="0">
                <a:solidFill>
                  <a:srgbClr val="FF0000"/>
                </a:solidFill>
                <a:latin typeface="Times New Roman"/>
                <a:cs typeface="Times New Roman"/>
              </a:rPr>
              <a:t>mento</a:t>
            </a:r>
            <a:r>
              <a:rPr sz="900" spc="-40" dirty="0">
                <a:solidFill>
                  <a:srgbClr val="FF0000"/>
                </a:solidFill>
                <a:latin typeface="Times New Roman"/>
                <a:cs typeface="Times New Roman"/>
              </a:rPr>
              <a:t>r</a:t>
            </a:r>
            <a:r>
              <a:rPr sz="900" spc="-7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900" spc="-75" dirty="0">
                <a:latin typeface="Times New Roman"/>
                <a:cs typeface="Times New Roman"/>
              </a:rPr>
              <a:t>undergraduat</a:t>
            </a:r>
            <a:r>
              <a:rPr sz="900" spc="-55" dirty="0">
                <a:latin typeface="Times New Roman"/>
                <a:cs typeface="Times New Roman"/>
              </a:rPr>
              <a:t>e</a:t>
            </a:r>
            <a:r>
              <a:rPr sz="900" spc="-65" dirty="0">
                <a:latin typeface="Times New Roman"/>
                <a:cs typeface="Times New Roman"/>
              </a:rPr>
              <a:t> </a:t>
            </a:r>
            <a:r>
              <a:rPr sz="900" spc="-80" dirty="0">
                <a:latin typeface="Times New Roman"/>
                <a:cs typeface="Times New Roman"/>
              </a:rPr>
              <a:t>an</a:t>
            </a:r>
            <a:r>
              <a:rPr sz="900" spc="-60" dirty="0">
                <a:latin typeface="Times New Roman"/>
                <a:cs typeface="Times New Roman"/>
              </a:rPr>
              <a:t>d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75" dirty="0">
                <a:latin typeface="Times New Roman"/>
                <a:cs typeface="Times New Roman"/>
              </a:rPr>
              <a:t>graduat</a:t>
            </a:r>
            <a:r>
              <a:rPr sz="900" spc="-55" dirty="0">
                <a:latin typeface="Times New Roman"/>
                <a:cs typeface="Times New Roman"/>
              </a:rPr>
              <a:t>e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75" dirty="0">
                <a:latin typeface="Times New Roman"/>
                <a:cs typeface="Times New Roman"/>
              </a:rPr>
              <a:t>independen</a:t>
            </a:r>
            <a:r>
              <a:rPr sz="900" spc="-35" dirty="0">
                <a:latin typeface="Times New Roman"/>
                <a:cs typeface="Times New Roman"/>
              </a:rPr>
              <a:t>t</a:t>
            </a:r>
            <a:r>
              <a:rPr sz="900" spc="-70" dirty="0">
                <a:latin typeface="Times New Roman"/>
                <a:cs typeface="Times New Roman"/>
              </a:rPr>
              <a:t> studie</a:t>
            </a:r>
            <a:r>
              <a:rPr sz="900" spc="-50" dirty="0">
                <a:latin typeface="Times New Roman"/>
                <a:cs typeface="Times New Roman"/>
              </a:rPr>
              <a:t>s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75" dirty="0">
                <a:latin typeface="Times New Roman"/>
                <a:cs typeface="Times New Roman"/>
              </a:rPr>
              <a:t>eac</a:t>
            </a:r>
            <a:r>
              <a:rPr sz="900" spc="-60" dirty="0">
                <a:latin typeface="Times New Roman"/>
                <a:cs typeface="Times New Roman"/>
              </a:rPr>
              <a:t>h</a:t>
            </a:r>
            <a:r>
              <a:rPr sz="900" spc="-70" dirty="0">
                <a:latin typeface="Times New Roman"/>
                <a:cs typeface="Times New Roman"/>
              </a:rPr>
              <a:t> semester.</a:t>
            </a:r>
            <a:endParaRPr sz="900" dirty="0">
              <a:latin typeface="Times New Roman"/>
              <a:cs typeface="Times New Roman"/>
            </a:endParaRPr>
          </a:p>
          <a:p>
            <a:pPr marL="87630" indent="-74930">
              <a:lnSpc>
                <a:spcPct val="100000"/>
              </a:lnSpc>
              <a:spcBef>
                <a:spcPts val="25"/>
              </a:spcBef>
              <a:buFont typeface="Symbol"/>
              <a:buChar char=""/>
              <a:tabLst>
                <a:tab pos="88265" algn="l"/>
              </a:tabLst>
            </a:pPr>
            <a:r>
              <a:rPr sz="900" spc="-80" dirty="0">
                <a:latin typeface="Times New Roman"/>
                <a:cs typeface="Times New Roman"/>
              </a:rPr>
              <a:t>Develo</a:t>
            </a:r>
            <a:r>
              <a:rPr sz="900" spc="-60" dirty="0">
                <a:latin typeface="Times New Roman"/>
                <a:cs typeface="Times New Roman"/>
              </a:rPr>
              <a:t>p</a:t>
            </a:r>
            <a:r>
              <a:rPr sz="900" spc="-65" dirty="0">
                <a:latin typeface="Times New Roman"/>
                <a:cs typeface="Times New Roman"/>
              </a:rPr>
              <a:t> </a:t>
            </a:r>
            <a:r>
              <a:rPr sz="900" spc="-80" dirty="0">
                <a:latin typeface="Times New Roman"/>
                <a:cs typeface="Times New Roman"/>
              </a:rPr>
              <a:t>an</a:t>
            </a:r>
            <a:r>
              <a:rPr sz="900" spc="-60" dirty="0">
                <a:latin typeface="Times New Roman"/>
                <a:cs typeface="Times New Roman"/>
              </a:rPr>
              <a:t>d</a:t>
            </a:r>
            <a:r>
              <a:rPr sz="900" spc="-70" dirty="0">
                <a:latin typeface="Times New Roman"/>
                <a:cs typeface="Times New Roman"/>
              </a:rPr>
              <a:t> lea</a:t>
            </a:r>
            <a:r>
              <a:rPr sz="900" spc="-60" dirty="0">
                <a:latin typeface="Times New Roman"/>
                <a:cs typeface="Times New Roman"/>
              </a:rPr>
              <a:t>d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80" dirty="0">
                <a:latin typeface="Times New Roman"/>
                <a:cs typeface="Times New Roman"/>
              </a:rPr>
              <a:t>annua</a:t>
            </a:r>
            <a:r>
              <a:rPr sz="900" spc="-35" dirty="0">
                <a:latin typeface="Times New Roman"/>
                <a:cs typeface="Times New Roman"/>
              </a:rPr>
              <a:t>l</a:t>
            </a:r>
            <a:r>
              <a:rPr sz="900" spc="-75" dirty="0">
                <a:latin typeface="Times New Roman"/>
                <a:cs typeface="Times New Roman"/>
              </a:rPr>
              <a:t> </a:t>
            </a:r>
            <a:r>
              <a:rPr sz="900" spc="-65" dirty="0">
                <a:latin typeface="Times New Roman"/>
                <a:cs typeface="Times New Roman"/>
              </a:rPr>
              <a:t>interdisciplinar</a:t>
            </a:r>
            <a:r>
              <a:rPr sz="900" spc="-60" dirty="0">
                <a:latin typeface="Times New Roman"/>
                <a:cs typeface="Times New Roman"/>
              </a:rPr>
              <a:t>y</a:t>
            </a:r>
            <a:r>
              <a:rPr sz="900" spc="-75" dirty="0">
                <a:latin typeface="Times New Roman"/>
                <a:cs typeface="Times New Roman"/>
              </a:rPr>
              <a:t> </a:t>
            </a:r>
            <a:r>
              <a:rPr sz="900" spc="-70" dirty="0">
                <a:latin typeface="Times New Roman"/>
                <a:cs typeface="Times New Roman"/>
              </a:rPr>
              <a:t>educatio</a:t>
            </a:r>
            <a:r>
              <a:rPr sz="900" spc="-60" dirty="0">
                <a:latin typeface="Times New Roman"/>
                <a:cs typeface="Times New Roman"/>
              </a:rPr>
              <a:t>n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75" dirty="0">
                <a:latin typeface="Times New Roman"/>
                <a:cs typeface="Times New Roman"/>
              </a:rPr>
              <a:t>abroa</a:t>
            </a:r>
            <a:r>
              <a:rPr sz="900" spc="-60" dirty="0">
                <a:latin typeface="Times New Roman"/>
                <a:cs typeface="Times New Roman"/>
              </a:rPr>
              <a:t>d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75" dirty="0">
                <a:latin typeface="Times New Roman"/>
                <a:cs typeface="Times New Roman"/>
              </a:rPr>
              <a:t>progra</a:t>
            </a:r>
            <a:r>
              <a:rPr sz="900" spc="-95" dirty="0">
                <a:latin typeface="Times New Roman"/>
                <a:cs typeface="Times New Roman"/>
              </a:rPr>
              <a:t>m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75" dirty="0">
                <a:latin typeface="Times New Roman"/>
                <a:cs typeface="Times New Roman"/>
              </a:rPr>
              <a:t>throug</a:t>
            </a:r>
            <a:r>
              <a:rPr sz="900" spc="-60" dirty="0">
                <a:latin typeface="Times New Roman"/>
                <a:cs typeface="Times New Roman"/>
              </a:rPr>
              <a:t>h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80" dirty="0">
                <a:latin typeface="Times New Roman"/>
                <a:cs typeface="Times New Roman"/>
              </a:rPr>
              <a:t>Europ</a:t>
            </a:r>
            <a:r>
              <a:rPr sz="900" spc="-55" dirty="0">
                <a:latin typeface="Times New Roman"/>
                <a:cs typeface="Times New Roman"/>
              </a:rPr>
              <a:t>e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75" dirty="0">
                <a:latin typeface="Times New Roman"/>
                <a:cs typeface="Times New Roman"/>
              </a:rPr>
              <a:t>(10</a:t>
            </a:r>
            <a:r>
              <a:rPr sz="900" spc="-70" dirty="0">
                <a:latin typeface="Times New Roman"/>
                <a:cs typeface="Times New Roman"/>
              </a:rPr>
              <a:t>+ yrs)</a:t>
            </a:r>
            <a:endParaRPr sz="900" dirty="0">
              <a:latin typeface="Times New Roman"/>
              <a:cs typeface="Times New Roman"/>
            </a:endParaRPr>
          </a:p>
          <a:p>
            <a:pPr marL="87630" marR="112395" indent="-74930">
              <a:lnSpc>
                <a:spcPts val="1030"/>
              </a:lnSpc>
              <a:spcBef>
                <a:spcPts val="100"/>
              </a:spcBef>
              <a:buFont typeface="Symbol"/>
              <a:buChar char=""/>
              <a:tabLst>
                <a:tab pos="88265" algn="l"/>
              </a:tabLst>
            </a:pPr>
            <a:r>
              <a:rPr sz="900" spc="-80" dirty="0">
                <a:latin typeface="Times New Roman"/>
                <a:cs typeface="Times New Roman"/>
              </a:rPr>
              <a:t>Develo</a:t>
            </a:r>
            <a:r>
              <a:rPr sz="900" spc="-60" dirty="0">
                <a:latin typeface="Times New Roman"/>
                <a:cs typeface="Times New Roman"/>
              </a:rPr>
              <a:t>p</a:t>
            </a:r>
            <a:r>
              <a:rPr sz="900" spc="-65" dirty="0">
                <a:latin typeface="Times New Roman"/>
                <a:cs typeface="Times New Roman"/>
              </a:rPr>
              <a:t> </a:t>
            </a:r>
            <a:r>
              <a:rPr sz="900" spc="-80" dirty="0">
                <a:latin typeface="Times New Roman"/>
                <a:cs typeface="Times New Roman"/>
              </a:rPr>
              <a:t>an</a:t>
            </a:r>
            <a:r>
              <a:rPr sz="900" spc="-60" dirty="0">
                <a:latin typeface="Times New Roman"/>
                <a:cs typeface="Times New Roman"/>
              </a:rPr>
              <a:t>d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55" dirty="0">
                <a:latin typeface="Times New Roman"/>
                <a:cs typeface="Times New Roman"/>
              </a:rPr>
              <a:t>l</a:t>
            </a:r>
            <a:r>
              <a:rPr sz="900" spc="-80" dirty="0">
                <a:latin typeface="Times New Roman"/>
                <a:cs typeface="Times New Roman"/>
              </a:rPr>
              <a:t>e</a:t>
            </a:r>
            <a:r>
              <a:rPr sz="900" spc="-75" dirty="0">
                <a:latin typeface="Times New Roman"/>
                <a:cs typeface="Times New Roman"/>
              </a:rPr>
              <a:t>a</a:t>
            </a:r>
            <a:r>
              <a:rPr sz="900" spc="-60" dirty="0">
                <a:latin typeface="Times New Roman"/>
                <a:cs typeface="Times New Roman"/>
              </a:rPr>
              <a:t>d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80" dirty="0">
                <a:latin typeface="Times New Roman"/>
                <a:cs typeface="Times New Roman"/>
              </a:rPr>
              <a:t>annua</a:t>
            </a:r>
            <a:r>
              <a:rPr sz="900" spc="-35" dirty="0">
                <a:latin typeface="Times New Roman"/>
                <a:cs typeface="Times New Roman"/>
              </a:rPr>
              <a:t>l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80" dirty="0">
                <a:latin typeface="Times New Roman"/>
                <a:cs typeface="Times New Roman"/>
              </a:rPr>
              <a:t>communit</a:t>
            </a:r>
            <a:r>
              <a:rPr sz="900" spc="-60" dirty="0">
                <a:latin typeface="Times New Roman"/>
                <a:cs typeface="Times New Roman"/>
              </a:rPr>
              <a:t>y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80" dirty="0">
                <a:latin typeface="Times New Roman"/>
                <a:cs typeface="Times New Roman"/>
              </a:rPr>
              <a:t>engagemen</a:t>
            </a:r>
            <a:r>
              <a:rPr sz="900" spc="-35" dirty="0">
                <a:latin typeface="Times New Roman"/>
                <a:cs typeface="Times New Roman"/>
              </a:rPr>
              <a:t>t</a:t>
            </a:r>
            <a:r>
              <a:rPr sz="900" spc="-70" dirty="0">
                <a:latin typeface="Times New Roman"/>
                <a:cs typeface="Times New Roman"/>
              </a:rPr>
              <a:t> teachin</a:t>
            </a:r>
            <a:r>
              <a:rPr sz="900" spc="-85" dirty="0">
                <a:latin typeface="Times New Roman"/>
                <a:cs typeface="Times New Roman"/>
              </a:rPr>
              <a:t>g</a:t>
            </a:r>
            <a:r>
              <a:rPr sz="900" spc="-70" dirty="0">
                <a:latin typeface="Times New Roman"/>
                <a:cs typeface="Times New Roman"/>
              </a:rPr>
              <a:t>-learnin</a:t>
            </a:r>
            <a:r>
              <a:rPr sz="900" spc="-60" dirty="0">
                <a:latin typeface="Times New Roman"/>
                <a:cs typeface="Times New Roman"/>
              </a:rPr>
              <a:t>g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80" dirty="0">
                <a:latin typeface="Times New Roman"/>
                <a:cs typeface="Times New Roman"/>
              </a:rPr>
              <a:t>program</a:t>
            </a:r>
            <a:r>
              <a:rPr sz="900" spc="-50" dirty="0">
                <a:latin typeface="Times New Roman"/>
                <a:cs typeface="Times New Roman"/>
              </a:rPr>
              <a:t>s</a:t>
            </a:r>
            <a:r>
              <a:rPr sz="900" spc="-70" dirty="0">
                <a:latin typeface="Times New Roman"/>
                <a:cs typeface="Times New Roman"/>
              </a:rPr>
              <a:t> bot</a:t>
            </a:r>
            <a:r>
              <a:rPr sz="900" spc="-60" dirty="0">
                <a:latin typeface="Times New Roman"/>
                <a:cs typeface="Times New Roman"/>
              </a:rPr>
              <a:t>h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55" dirty="0">
                <a:latin typeface="Times New Roman"/>
                <a:cs typeface="Times New Roman"/>
              </a:rPr>
              <a:t>i</a:t>
            </a:r>
            <a:r>
              <a:rPr sz="900" spc="-60" dirty="0">
                <a:latin typeface="Times New Roman"/>
                <a:cs typeface="Times New Roman"/>
              </a:rPr>
              <a:t>n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80" dirty="0">
                <a:latin typeface="Times New Roman"/>
                <a:cs typeface="Times New Roman"/>
              </a:rPr>
              <a:t>an</a:t>
            </a:r>
            <a:r>
              <a:rPr sz="900" spc="-60" dirty="0">
                <a:latin typeface="Times New Roman"/>
                <a:cs typeface="Times New Roman"/>
              </a:rPr>
              <a:t>d</a:t>
            </a:r>
            <a:r>
              <a:rPr sz="900" spc="-70" dirty="0">
                <a:latin typeface="Times New Roman"/>
                <a:cs typeface="Times New Roman"/>
              </a:rPr>
              <a:t> outsid</a:t>
            </a:r>
            <a:r>
              <a:rPr sz="900" spc="-55" dirty="0">
                <a:latin typeface="Times New Roman"/>
                <a:cs typeface="Times New Roman"/>
              </a:rPr>
              <a:t>e</a:t>
            </a:r>
            <a:r>
              <a:rPr sz="900" spc="-70" dirty="0">
                <a:latin typeface="Times New Roman"/>
                <a:cs typeface="Times New Roman"/>
              </a:rPr>
              <a:t> of</a:t>
            </a:r>
            <a:r>
              <a:rPr sz="900" spc="-75" dirty="0">
                <a:latin typeface="Times New Roman"/>
                <a:cs typeface="Times New Roman"/>
              </a:rPr>
              <a:t> norma</a:t>
            </a:r>
            <a:r>
              <a:rPr sz="900" spc="-35" dirty="0">
                <a:latin typeface="Times New Roman"/>
                <a:cs typeface="Times New Roman"/>
              </a:rPr>
              <a:t>l</a:t>
            </a:r>
            <a:r>
              <a:rPr sz="900" spc="-70" dirty="0">
                <a:latin typeface="Times New Roman"/>
                <a:cs typeface="Times New Roman"/>
              </a:rPr>
              <a:t> curricul</a:t>
            </a:r>
            <a:r>
              <a:rPr sz="900" spc="-55" dirty="0">
                <a:latin typeface="Times New Roman"/>
                <a:cs typeface="Times New Roman"/>
              </a:rPr>
              <a:t>a</a:t>
            </a:r>
            <a:r>
              <a:rPr sz="900" spc="-70" dirty="0">
                <a:latin typeface="Times New Roman"/>
                <a:cs typeface="Times New Roman"/>
              </a:rPr>
              <a:t> offerings</a:t>
            </a:r>
            <a:r>
              <a:rPr sz="900" spc="-30" dirty="0">
                <a:latin typeface="Times New Roman"/>
                <a:cs typeface="Times New Roman"/>
              </a:rPr>
              <a:t>,</a:t>
            </a:r>
            <a:r>
              <a:rPr sz="900" spc="-70" dirty="0">
                <a:latin typeface="Times New Roman"/>
                <a:cs typeface="Times New Roman"/>
              </a:rPr>
              <a:t> includin</a:t>
            </a:r>
            <a:r>
              <a:rPr sz="900" spc="-60" dirty="0">
                <a:latin typeface="Times New Roman"/>
                <a:cs typeface="Times New Roman"/>
              </a:rPr>
              <a:t>g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65" dirty="0">
                <a:latin typeface="Times New Roman"/>
                <a:cs typeface="Times New Roman"/>
              </a:rPr>
              <a:t>interdisciplinar</a:t>
            </a:r>
            <a:r>
              <a:rPr sz="900" spc="-60" dirty="0">
                <a:latin typeface="Times New Roman"/>
                <a:cs typeface="Times New Roman"/>
              </a:rPr>
              <a:t>y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80" dirty="0">
                <a:latin typeface="Times New Roman"/>
                <a:cs typeface="Times New Roman"/>
              </a:rPr>
              <a:t>an</a:t>
            </a:r>
            <a:r>
              <a:rPr sz="900" spc="-60" dirty="0">
                <a:latin typeface="Times New Roman"/>
                <a:cs typeface="Times New Roman"/>
              </a:rPr>
              <a:t>d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75" dirty="0">
                <a:latin typeface="Times New Roman"/>
                <a:cs typeface="Times New Roman"/>
              </a:rPr>
              <a:t>honor</a:t>
            </a:r>
            <a:r>
              <a:rPr sz="900" spc="-50" dirty="0">
                <a:latin typeface="Times New Roman"/>
                <a:cs typeface="Times New Roman"/>
              </a:rPr>
              <a:t>s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75" dirty="0">
                <a:latin typeface="Times New Roman"/>
                <a:cs typeface="Times New Roman"/>
              </a:rPr>
              <a:t>cours</a:t>
            </a:r>
            <a:r>
              <a:rPr sz="900" spc="-55" dirty="0">
                <a:latin typeface="Times New Roman"/>
                <a:cs typeface="Times New Roman"/>
              </a:rPr>
              <a:t>e</a:t>
            </a:r>
            <a:r>
              <a:rPr sz="900" spc="-70" dirty="0">
                <a:latin typeface="Times New Roman"/>
                <a:cs typeface="Times New Roman"/>
              </a:rPr>
              <a:t> offering</a:t>
            </a:r>
            <a:r>
              <a:rPr sz="900" spc="-50" dirty="0">
                <a:latin typeface="Times New Roman"/>
                <a:cs typeface="Times New Roman"/>
              </a:rPr>
              <a:t>s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60" dirty="0">
                <a:latin typeface="Times New Roman"/>
                <a:cs typeface="Times New Roman"/>
              </a:rPr>
              <a:t>(</a:t>
            </a:r>
            <a:r>
              <a:rPr sz="900" spc="-85" dirty="0">
                <a:latin typeface="Times New Roman"/>
                <a:cs typeface="Times New Roman"/>
              </a:rPr>
              <a:t>1</a:t>
            </a:r>
            <a:r>
              <a:rPr sz="900" spc="-80" dirty="0">
                <a:latin typeface="Times New Roman"/>
                <a:cs typeface="Times New Roman"/>
              </a:rPr>
              <a:t>5</a:t>
            </a:r>
            <a:r>
              <a:rPr sz="900" spc="-70" dirty="0">
                <a:latin typeface="Times New Roman"/>
                <a:cs typeface="Times New Roman"/>
              </a:rPr>
              <a:t>+ yrs)</a:t>
            </a:r>
            <a:r>
              <a:rPr sz="900" spc="-30" dirty="0">
                <a:latin typeface="Times New Roman"/>
                <a:cs typeface="Times New Roman"/>
              </a:rPr>
              <a:t>.</a:t>
            </a:r>
            <a:endParaRPr sz="900" dirty="0">
              <a:latin typeface="Times New Roman"/>
              <a:cs typeface="Times New Roman"/>
            </a:endParaRPr>
          </a:p>
          <a:p>
            <a:pPr marL="88265" marR="196850" indent="-75565">
              <a:lnSpc>
                <a:spcPts val="1030"/>
              </a:lnSpc>
              <a:spcBef>
                <a:spcPts val="95"/>
              </a:spcBef>
              <a:buFont typeface="Symbol"/>
              <a:buChar char=""/>
              <a:tabLst>
                <a:tab pos="88265" algn="l"/>
              </a:tabLst>
            </a:pPr>
            <a:r>
              <a:rPr sz="900" spc="-80" dirty="0">
                <a:latin typeface="Times New Roman"/>
                <a:cs typeface="Times New Roman"/>
              </a:rPr>
              <a:t>Develope</a:t>
            </a:r>
            <a:r>
              <a:rPr sz="900" spc="-60" dirty="0">
                <a:latin typeface="Times New Roman"/>
                <a:cs typeface="Times New Roman"/>
              </a:rPr>
              <a:t>d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80" dirty="0">
                <a:latin typeface="Times New Roman"/>
                <a:cs typeface="Times New Roman"/>
              </a:rPr>
              <a:t>Departmen</a:t>
            </a:r>
            <a:r>
              <a:rPr sz="900" spc="-35" dirty="0">
                <a:latin typeface="Times New Roman"/>
                <a:cs typeface="Times New Roman"/>
              </a:rPr>
              <a:t>t</a:t>
            </a:r>
            <a:r>
              <a:rPr sz="900" spc="-65" dirty="0">
                <a:latin typeface="Times New Roman"/>
                <a:cs typeface="Times New Roman"/>
              </a:rPr>
              <a:t> </a:t>
            </a:r>
            <a:r>
              <a:rPr sz="900" spc="-80" dirty="0">
                <a:latin typeface="Times New Roman"/>
                <a:cs typeface="Times New Roman"/>
              </a:rPr>
              <a:t>o</a:t>
            </a:r>
            <a:r>
              <a:rPr sz="900" spc="-40" dirty="0">
                <a:latin typeface="Times New Roman"/>
                <a:cs typeface="Times New Roman"/>
              </a:rPr>
              <a:t>f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80" dirty="0">
                <a:latin typeface="Times New Roman"/>
                <a:cs typeface="Times New Roman"/>
              </a:rPr>
              <a:t>Landscap</a:t>
            </a:r>
            <a:r>
              <a:rPr sz="900" spc="-55" dirty="0">
                <a:latin typeface="Times New Roman"/>
                <a:cs typeface="Times New Roman"/>
              </a:rPr>
              <a:t>e</a:t>
            </a:r>
            <a:r>
              <a:rPr sz="900" spc="-70" dirty="0">
                <a:latin typeface="Times New Roman"/>
                <a:cs typeface="Times New Roman"/>
              </a:rPr>
              <a:t> Architectur</a:t>
            </a:r>
            <a:r>
              <a:rPr sz="900" spc="-55" dirty="0">
                <a:latin typeface="Times New Roman"/>
                <a:cs typeface="Times New Roman"/>
              </a:rPr>
              <a:t>e</a:t>
            </a:r>
            <a:r>
              <a:rPr sz="900" spc="-65" dirty="0">
                <a:latin typeface="Times New Roman"/>
                <a:cs typeface="Times New Roman"/>
              </a:rPr>
              <a:t> </a:t>
            </a:r>
            <a:r>
              <a:rPr sz="900" spc="-90" dirty="0">
                <a:latin typeface="Times New Roman"/>
                <a:cs typeface="Times New Roman"/>
              </a:rPr>
              <a:t>(LAR</a:t>
            </a:r>
            <a:r>
              <a:rPr sz="900" spc="-40" dirty="0">
                <a:latin typeface="Times New Roman"/>
                <a:cs typeface="Times New Roman"/>
              </a:rPr>
              <a:t>)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75" dirty="0">
                <a:latin typeface="Times New Roman"/>
                <a:cs typeface="Times New Roman"/>
              </a:rPr>
              <a:t>Writin</a:t>
            </a:r>
            <a:r>
              <a:rPr sz="900" spc="-60" dirty="0">
                <a:latin typeface="Times New Roman"/>
                <a:cs typeface="Times New Roman"/>
              </a:rPr>
              <a:t>g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85" dirty="0">
                <a:latin typeface="Times New Roman"/>
                <a:cs typeface="Times New Roman"/>
              </a:rPr>
              <a:t>Acros</a:t>
            </a:r>
            <a:r>
              <a:rPr sz="900" spc="-50" dirty="0">
                <a:latin typeface="Times New Roman"/>
                <a:cs typeface="Times New Roman"/>
              </a:rPr>
              <a:t>s</a:t>
            </a:r>
            <a:r>
              <a:rPr sz="900" spc="-70" dirty="0">
                <a:latin typeface="Times New Roman"/>
                <a:cs typeface="Times New Roman"/>
              </a:rPr>
              <a:t> th</a:t>
            </a:r>
            <a:r>
              <a:rPr sz="900" spc="-55" dirty="0">
                <a:latin typeface="Times New Roman"/>
                <a:cs typeface="Times New Roman"/>
              </a:rPr>
              <a:t>e</a:t>
            </a:r>
            <a:r>
              <a:rPr sz="900" spc="-70" dirty="0">
                <a:latin typeface="Times New Roman"/>
                <a:cs typeface="Times New Roman"/>
              </a:rPr>
              <a:t> Curriculu</a:t>
            </a:r>
            <a:r>
              <a:rPr sz="900" spc="-95" dirty="0">
                <a:latin typeface="Times New Roman"/>
                <a:cs typeface="Times New Roman"/>
              </a:rPr>
              <a:t>m</a:t>
            </a:r>
            <a:r>
              <a:rPr sz="900" spc="-65" dirty="0">
                <a:latin typeface="Times New Roman"/>
                <a:cs typeface="Times New Roman"/>
              </a:rPr>
              <a:t> </a:t>
            </a:r>
            <a:r>
              <a:rPr sz="900" spc="-95" dirty="0">
                <a:latin typeface="Times New Roman"/>
                <a:cs typeface="Times New Roman"/>
              </a:rPr>
              <a:t>(WAC)</a:t>
            </a:r>
            <a:r>
              <a:rPr sz="900" spc="-75" dirty="0">
                <a:latin typeface="Times New Roman"/>
                <a:cs typeface="Times New Roman"/>
              </a:rPr>
              <a:t> requiremen</a:t>
            </a:r>
            <a:r>
              <a:rPr sz="900" spc="-35" dirty="0">
                <a:latin typeface="Times New Roman"/>
                <a:cs typeface="Times New Roman"/>
              </a:rPr>
              <a:t>t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80" dirty="0">
                <a:latin typeface="Times New Roman"/>
                <a:cs typeface="Times New Roman"/>
              </a:rPr>
              <a:t>an</a:t>
            </a:r>
            <a:r>
              <a:rPr sz="900" spc="-60" dirty="0">
                <a:latin typeface="Times New Roman"/>
                <a:cs typeface="Times New Roman"/>
              </a:rPr>
              <a:t>d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75" dirty="0">
                <a:latin typeface="Times New Roman"/>
                <a:cs typeface="Times New Roman"/>
              </a:rPr>
              <a:t>subsequen</a:t>
            </a:r>
            <a:r>
              <a:rPr sz="900" spc="-35" dirty="0">
                <a:latin typeface="Times New Roman"/>
                <a:cs typeface="Times New Roman"/>
              </a:rPr>
              <a:t>t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95" dirty="0">
                <a:latin typeface="Times New Roman"/>
                <a:cs typeface="Times New Roman"/>
              </a:rPr>
              <a:t>ViEW</a:t>
            </a:r>
            <a:r>
              <a:rPr sz="900" spc="-65" dirty="0">
                <a:latin typeface="Times New Roman"/>
                <a:cs typeface="Times New Roman"/>
              </a:rPr>
              <a:t>S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75" dirty="0">
                <a:latin typeface="Times New Roman"/>
                <a:cs typeface="Times New Roman"/>
              </a:rPr>
              <a:t>progra</a:t>
            </a:r>
            <a:r>
              <a:rPr sz="900" spc="-95" dirty="0">
                <a:latin typeface="Times New Roman"/>
                <a:cs typeface="Times New Roman"/>
              </a:rPr>
              <a:t>m</a:t>
            </a:r>
            <a:r>
              <a:rPr sz="900" spc="-70" dirty="0">
                <a:latin typeface="Times New Roman"/>
                <a:cs typeface="Times New Roman"/>
              </a:rPr>
              <a:t> (continu</a:t>
            </a:r>
            <a:r>
              <a:rPr sz="900" spc="-55" dirty="0">
                <a:latin typeface="Times New Roman"/>
                <a:cs typeface="Times New Roman"/>
              </a:rPr>
              <a:t>e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55" dirty="0">
                <a:latin typeface="Times New Roman"/>
                <a:cs typeface="Times New Roman"/>
              </a:rPr>
              <a:t>t</a:t>
            </a:r>
            <a:r>
              <a:rPr sz="900" spc="-60" dirty="0">
                <a:latin typeface="Times New Roman"/>
                <a:cs typeface="Times New Roman"/>
              </a:rPr>
              <a:t>o</a:t>
            </a:r>
            <a:r>
              <a:rPr sz="900" spc="-70" dirty="0">
                <a:latin typeface="Times New Roman"/>
                <a:cs typeface="Times New Roman"/>
              </a:rPr>
              <a:t> teac</a:t>
            </a:r>
            <a:r>
              <a:rPr sz="900" spc="-60" dirty="0">
                <a:latin typeface="Times New Roman"/>
                <a:cs typeface="Times New Roman"/>
              </a:rPr>
              <a:t>h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120" dirty="0">
                <a:latin typeface="Times New Roman"/>
                <a:cs typeface="Times New Roman"/>
              </a:rPr>
              <a:t>WA</a:t>
            </a:r>
            <a:r>
              <a:rPr sz="900" spc="-80" dirty="0">
                <a:latin typeface="Times New Roman"/>
                <a:cs typeface="Times New Roman"/>
              </a:rPr>
              <a:t>C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75" dirty="0">
                <a:latin typeface="Times New Roman"/>
                <a:cs typeface="Times New Roman"/>
              </a:rPr>
              <a:t>course</a:t>
            </a:r>
            <a:r>
              <a:rPr sz="900" spc="-65" dirty="0">
                <a:latin typeface="Times New Roman"/>
                <a:cs typeface="Times New Roman"/>
              </a:rPr>
              <a:t>)</a:t>
            </a:r>
            <a:r>
              <a:rPr sz="900" spc="-30" dirty="0">
                <a:latin typeface="Times New Roman"/>
                <a:cs typeface="Times New Roman"/>
              </a:rPr>
              <a:t>.</a:t>
            </a:r>
            <a:endParaRPr sz="900" dirty="0">
              <a:latin typeface="Times New Roman"/>
              <a:cs typeface="Times New Roman"/>
            </a:endParaRPr>
          </a:p>
          <a:p>
            <a:pPr marL="88265" indent="-75565">
              <a:lnSpc>
                <a:spcPct val="100000"/>
              </a:lnSpc>
              <a:buFont typeface="Symbol"/>
              <a:buChar char=""/>
              <a:tabLst>
                <a:tab pos="88900" algn="l"/>
              </a:tabLst>
            </a:pPr>
            <a:r>
              <a:rPr sz="900" spc="-80" dirty="0">
                <a:latin typeface="Times New Roman"/>
                <a:cs typeface="Times New Roman"/>
              </a:rPr>
              <a:t>Develope</a:t>
            </a:r>
            <a:r>
              <a:rPr sz="900" spc="-60" dirty="0">
                <a:latin typeface="Times New Roman"/>
                <a:cs typeface="Times New Roman"/>
              </a:rPr>
              <a:t>d</a:t>
            </a:r>
            <a:r>
              <a:rPr sz="900" spc="-65" dirty="0">
                <a:latin typeface="Times New Roman"/>
                <a:cs typeface="Times New Roman"/>
              </a:rPr>
              <a:t> </a:t>
            </a:r>
            <a:r>
              <a:rPr sz="900" spc="-70" dirty="0">
                <a:latin typeface="Times New Roman"/>
                <a:cs typeface="Times New Roman"/>
              </a:rPr>
              <a:t>(wit</a:t>
            </a:r>
            <a:r>
              <a:rPr sz="900" spc="-60" dirty="0">
                <a:latin typeface="Times New Roman"/>
                <a:cs typeface="Times New Roman"/>
              </a:rPr>
              <a:t>h</a:t>
            </a:r>
            <a:r>
              <a:rPr sz="900" spc="-70" dirty="0">
                <a:latin typeface="Times New Roman"/>
                <a:cs typeface="Times New Roman"/>
              </a:rPr>
              <a:t> others</a:t>
            </a:r>
            <a:r>
              <a:rPr sz="900" spc="-40" dirty="0">
                <a:latin typeface="Times New Roman"/>
                <a:cs typeface="Times New Roman"/>
              </a:rPr>
              <a:t>)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80" dirty="0">
                <a:latin typeface="Times New Roman"/>
                <a:cs typeface="Times New Roman"/>
              </a:rPr>
              <a:t>an</a:t>
            </a:r>
            <a:r>
              <a:rPr sz="900" spc="-60" dirty="0">
                <a:latin typeface="Times New Roman"/>
                <a:cs typeface="Times New Roman"/>
              </a:rPr>
              <a:t>d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85" dirty="0">
                <a:latin typeface="Times New Roman"/>
                <a:cs typeface="Times New Roman"/>
              </a:rPr>
              <a:t>manage</a:t>
            </a:r>
            <a:r>
              <a:rPr sz="900" spc="-60" dirty="0">
                <a:latin typeface="Times New Roman"/>
                <a:cs typeface="Times New Roman"/>
              </a:rPr>
              <a:t>d</a:t>
            </a:r>
            <a:r>
              <a:rPr sz="900" spc="-75" dirty="0">
                <a:latin typeface="Times New Roman"/>
                <a:cs typeface="Times New Roman"/>
              </a:rPr>
              <a:t> </a:t>
            </a:r>
            <a:r>
              <a:rPr sz="900" spc="-80" dirty="0">
                <a:latin typeface="Times New Roman"/>
                <a:cs typeface="Times New Roman"/>
              </a:rPr>
              <a:t>tw</a:t>
            </a:r>
            <a:r>
              <a:rPr sz="900" spc="-60" dirty="0">
                <a:latin typeface="Times New Roman"/>
                <a:cs typeface="Times New Roman"/>
              </a:rPr>
              <a:t>o</a:t>
            </a:r>
            <a:r>
              <a:rPr sz="900" spc="-70" dirty="0">
                <a:latin typeface="Times New Roman"/>
                <a:cs typeface="Times New Roman"/>
              </a:rPr>
              <a:t> revision</a:t>
            </a:r>
            <a:r>
              <a:rPr sz="900" spc="-50" dirty="0">
                <a:latin typeface="Times New Roman"/>
                <a:cs typeface="Times New Roman"/>
              </a:rPr>
              <a:t>s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80" dirty="0">
                <a:latin typeface="Times New Roman"/>
                <a:cs typeface="Times New Roman"/>
              </a:rPr>
              <a:t>o</a:t>
            </a:r>
            <a:r>
              <a:rPr sz="900" spc="-40" dirty="0">
                <a:latin typeface="Times New Roman"/>
                <a:cs typeface="Times New Roman"/>
              </a:rPr>
              <a:t>f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75" dirty="0">
                <a:latin typeface="Times New Roman"/>
                <a:cs typeface="Times New Roman"/>
              </a:rPr>
              <a:t>undergraduat</a:t>
            </a:r>
            <a:r>
              <a:rPr sz="900" spc="-55" dirty="0">
                <a:latin typeface="Times New Roman"/>
                <a:cs typeface="Times New Roman"/>
              </a:rPr>
              <a:t>e</a:t>
            </a:r>
            <a:r>
              <a:rPr sz="900" spc="-70" dirty="0">
                <a:latin typeface="Times New Roman"/>
                <a:cs typeface="Times New Roman"/>
              </a:rPr>
              <a:t> curriculu</a:t>
            </a:r>
            <a:r>
              <a:rPr sz="900" spc="-95" dirty="0">
                <a:latin typeface="Times New Roman"/>
                <a:cs typeface="Times New Roman"/>
              </a:rPr>
              <a:t>m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55" dirty="0">
                <a:latin typeface="Times New Roman"/>
                <a:cs typeface="Times New Roman"/>
              </a:rPr>
              <a:t>i</a:t>
            </a:r>
            <a:r>
              <a:rPr sz="900" spc="-60" dirty="0">
                <a:latin typeface="Times New Roman"/>
                <a:cs typeface="Times New Roman"/>
              </a:rPr>
              <a:t>n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100" dirty="0">
                <a:latin typeface="Times New Roman"/>
                <a:cs typeface="Times New Roman"/>
              </a:rPr>
              <a:t>LAR</a:t>
            </a:r>
            <a:r>
              <a:rPr sz="900" spc="-30" dirty="0">
                <a:latin typeface="Times New Roman"/>
                <a:cs typeface="Times New Roman"/>
              </a:rPr>
              <a:t>.</a:t>
            </a:r>
            <a:endParaRPr sz="900" dirty="0">
              <a:latin typeface="Times New Roman"/>
              <a:cs typeface="Times New Roman"/>
            </a:endParaRPr>
          </a:p>
          <a:p>
            <a:pPr marL="88265" indent="-75565">
              <a:lnSpc>
                <a:spcPct val="100000"/>
              </a:lnSpc>
              <a:spcBef>
                <a:spcPts val="25"/>
              </a:spcBef>
              <a:buFont typeface="Symbol"/>
              <a:buChar char=""/>
              <a:tabLst>
                <a:tab pos="88900" algn="l"/>
              </a:tabLst>
            </a:pPr>
            <a:r>
              <a:rPr sz="900" spc="-80" dirty="0">
                <a:latin typeface="Times New Roman"/>
                <a:cs typeface="Times New Roman"/>
              </a:rPr>
              <a:t>Develope</a:t>
            </a:r>
            <a:r>
              <a:rPr sz="900" spc="-60" dirty="0">
                <a:latin typeface="Times New Roman"/>
                <a:cs typeface="Times New Roman"/>
              </a:rPr>
              <a:t>d</a:t>
            </a:r>
            <a:r>
              <a:rPr sz="900" spc="-65" dirty="0">
                <a:latin typeface="Times New Roman"/>
                <a:cs typeface="Times New Roman"/>
              </a:rPr>
              <a:t> </a:t>
            </a:r>
            <a:r>
              <a:rPr sz="900" spc="-70" dirty="0">
                <a:latin typeface="Times New Roman"/>
                <a:cs typeface="Times New Roman"/>
              </a:rPr>
              <a:t>(wit</a:t>
            </a:r>
            <a:r>
              <a:rPr sz="900" spc="-60" dirty="0">
                <a:latin typeface="Times New Roman"/>
                <a:cs typeface="Times New Roman"/>
              </a:rPr>
              <a:t>h</a:t>
            </a:r>
            <a:r>
              <a:rPr sz="900" spc="-70" dirty="0">
                <a:latin typeface="Times New Roman"/>
                <a:cs typeface="Times New Roman"/>
              </a:rPr>
              <a:t> others</a:t>
            </a:r>
            <a:r>
              <a:rPr sz="900" spc="-40" dirty="0">
                <a:latin typeface="Times New Roman"/>
                <a:cs typeface="Times New Roman"/>
              </a:rPr>
              <a:t>)</a:t>
            </a:r>
            <a:r>
              <a:rPr sz="900" spc="-70" dirty="0">
                <a:latin typeface="Times New Roman"/>
                <a:cs typeface="Times New Roman"/>
              </a:rPr>
              <a:t> revisio</a:t>
            </a:r>
            <a:r>
              <a:rPr sz="900" spc="-60" dirty="0">
                <a:latin typeface="Times New Roman"/>
                <a:cs typeface="Times New Roman"/>
              </a:rPr>
              <a:t>n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80" dirty="0">
                <a:latin typeface="Times New Roman"/>
                <a:cs typeface="Times New Roman"/>
              </a:rPr>
              <a:t>o</a:t>
            </a:r>
            <a:r>
              <a:rPr sz="900" spc="-40" dirty="0">
                <a:latin typeface="Times New Roman"/>
                <a:cs typeface="Times New Roman"/>
              </a:rPr>
              <a:t>f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75" dirty="0">
                <a:latin typeface="Times New Roman"/>
                <a:cs typeface="Times New Roman"/>
              </a:rPr>
              <a:t>advance</a:t>
            </a:r>
            <a:r>
              <a:rPr sz="900" spc="-60" dirty="0">
                <a:latin typeface="Times New Roman"/>
                <a:cs typeface="Times New Roman"/>
              </a:rPr>
              <a:t>d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75" dirty="0">
                <a:latin typeface="Times New Roman"/>
                <a:cs typeface="Times New Roman"/>
              </a:rPr>
              <a:t>master</a:t>
            </a:r>
            <a:r>
              <a:rPr sz="900" spc="-50" dirty="0">
                <a:latin typeface="Times New Roman"/>
                <a:cs typeface="Times New Roman"/>
              </a:rPr>
              <a:t>s</a:t>
            </a:r>
            <a:r>
              <a:rPr sz="900" spc="-70" dirty="0">
                <a:latin typeface="Times New Roman"/>
                <a:cs typeface="Times New Roman"/>
              </a:rPr>
              <a:t> curriculu</a:t>
            </a:r>
            <a:r>
              <a:rPr sz="900" spc="-95" dirty="0">
                <a:latin typeface="Times New Roman"/>
                <a:cs typeface="Times New Roman"/>
              </a:rPr>
              <a:t>m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55" dirty="0">
                <a:latin typeface="Times New Roman"/>
                <a:cs typeface="Times New Roman"/>
              </a:rPr>
              <a:t>i</a:t>
            </a:r>
            <a:r>
              <a:rPr sz="900" spc="-60" dirty="0">
                <a:latin typeface="Times New Roman"/>
                <a:cs typeface="Times New Roman"/>
              </a:rPr>
              <a:t>n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100" dirty="0">
                <a:latin typeface="Times New Roman"/>
                <a:cs typeface="Times New Roman"/>
              </a:rPr>
              <a:t>LA</a:t>
            </a:r>
            <a:r>
              <a:rPr sz="900" spc="-114" dirty="0">
                <a:latin typeface="Times New Roman"/>
                <a:cs typeface="Times New Roman"/>
              </a:rPr>
              <a:t>R</a:t>
            </a:r>
            <a:r>
              <a:rPr sz="900" spc="-30" dirty="0">
                <a:latin typeface="Times New Roman"/>
                <a:cs typeface="Times New Roman"/>
              </a:rPr>
              <a:t>.</a:t>
            </a:r>
            <a:endParaRPr sz="900" dirty="0">
              <a:latin typeface="Times New Roman"/>
              <a:cs typeface="Times New Roman"/>
            </a:endParaRPr>
          </a:p>
          <a:p>
            <a:pPr marL="88265" marR="72390" indent="-75565">
              <a:lnSpc>
                <a:spcPts val="1030"/>
              </a:lnSpc>
              <a:spcBef>
                <a:spcPts val="120"/>
              </a:spcBef>
              <a:buFont typeface="Symbol"/>
              <a:buChar char=""/>
              <a:tabLst>
                <a:tab pos="88900" algn="l"/>
              </a:tabLst>
            </a:pPr>
            <a:r>
              <a:rPr sz="900" spc="-80" dirty="0">
                <a:latin typeface="Times New Roman"/>
                <a:cs typeface="Times New Roman"/>
              </a:rPr>
              <a:t>Develope</a:t>
            </a:r>
            <a:r>
              <a:rPr sz="900" spc="-60" dirty="0">
                <a:latin typeface="Times New Roman"/>
                <a:cs typeface="Times New Roman"/>
              </a:rPr>
              <a:t>d</a:t>
            </a:r>
            <a:r>
              <a:rPr sz="900" spc="-65" dirty="0">
                <a:latin typeface="Times New Roman"/>
                <a:cs typeface="Times New Roman"/>
              </a:rPr>
              <a:t> </a:t>
            </a:r>
            <a:r>
              <a:rPr sz="900" spc="-70" dirty="0">
                <a:latin typeface="Times New Roman"/>
                <a:cs typeface="Times New Roman"/>
              </a:rPr>
              <a:t>(wit</a:t>
            </a:r>
            <a:r>
              <a:rPr sz="900" spc="-60" dirty="0">
                <a:latin typeface="Times New Roman"/>
                <a:cs typeface="Times New Roman"/>
              </a:rPr>
              <a:t>h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75" dirty="0">
                <a:latin typeface="Times New Roman"/>
                <a:cs typeface="Times New Roman"/>
              </a:rPr>
              <a:t>othe</a:t>
            </a:r>
            <a:r>
              <a:rPr sz="900" spc="-40" dirty="0">
                <a:latin typeface="Times New Roman"/>
                <a:cs typeface="Times New Roman"/>
              </a:rPr>
              <a:t>r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105" dirty="0">
                <a:latin typeface="Times New Roman"/>
                <a:cs typeface="Times New Roman"/>
              </a:rPr>
              <a:t>V</a:t>
            </a:r>
            <a:r>
              <a:rPr sz="900" spc="-75" dirty="0">
                <a:latin typeface="Times New Roman"/>
                <a:cs typeface="Times New Roman"/>
              </a:rPr>
              <a:t>T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75" dirty="0">
                <a:latin typeface="Times New Roman"/>
                <a:cs typeface="Times New Roman"/>
              </a:rPr>
              <a:t>Desig</a:t>
            </a:r>
            <a:r>
              <a:rPr sz="900" spc="-60" dirty="0">
                <a:latin typeface="Times New Roman"/>
                <a:cs typeface="Times New Roman"/>
              </a:rPr>
              <a:t>n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75" dirty="0">
                <a:latin typeface="Times New Roman"/>
                <a:cs typeface="Times New Roman"/>
              </a:rPr>
              <a:t>Consortiu</a:t>
            </a:r>
            <a:r>
              <a:rPr sz="900" spc="-95" dirty="0">
                <a:latin typeface="Times New Roman"/>
                <a:cs typeface="Times New Roman"/>
              </a:rPr>
              <a:t>m</a:t>
            </a:r>
            <a:r>
              <a:rPr sz="900" spc="-75" dirty="0">
                <a:latin typeface="Times New Roman"/>
                <a:cs typeface="Times New Roman"/>
              </a:rPr>
              <a:t> </a:t>
            </a:r>
            <a:r>
              <a:rPr sz="900" spc="-70" dirty="0">
                <a:latin typeface="Times New Roman"/>
                <a:cs typeface="Times New Roman"/>
              </a:rPr>
              <a:t>fa</a:t>
            </a:r>
            <a:r>
              <a:rPr sz="900" spc="-75" dirty="0">
                <a:latin typeface="Times New Roman"/>
                <a:cs typeface="Times New Roman"/>
              </a:rPr>
              <a:t>c</a:t>
            </a:r>
            <a:r>
              <a:rPr sz="900" spc="-85" dirty="0">
                <a:latin typeface="Times New Roman"/>
                <a:cs typeface="Times New Roman"/>
              </a:rPr>
              <a:t>u</a:t>
            </a:r>
            <a:r>
              <a:rPr sz="900" spc="-55" dirty="0">
                <a:latin typeface="Times New Roman"/>
                <a:cs typeface="Times New Roman"/>
              </a:rPr>
              <a:t>lt</a:t>
            </a:r>
            <a:r>
              <a:rPr sz="900" spc="-60" dirty="0">
                <a:latin typeface="Times New Roman"/>
                <a:cs typeface="Times New Roman"/>
              </a:rPr>
              <a:t>y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85" dirty="0">
                <a:latin typeface="Times New Roman"/>
                <a:cs typeface="Times New Roman"/>
              </a:rPr>
              <a:t>members</a:t>
            </a:r>
            <a:r>
              <a:rPr sz="900" spc="-40" dirty="0">
                <a:latin typeface="Times New Roman"/>
                <a:cs typeface="Times New Roman"/>
              </a:rPr>
              <a:t>)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105" dirty="0">
                <a:latin typeface="Times New Roman"/>
                <a:cs typeface="Times New Roman"/>
              </a:rPr>
              <a:t>U</a:t>
            </a:r>
            <a:r>
              <a:rPr sz="900" spc="-85" dirty="0">
                <a:latin typeface="Times New Roman"/>
                <a:cs typeface="Times New Roman"/>
              </a:rPr>
              <a:t>G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80" dirty="0">
                <a:latin typeface="Times New Roman"/>
                <a:cs typeface="Times New Roman"/>
              </a:rPr>
              <a:t>an</a:t>
            </a:r>
            <a:r>
              <a:rPr sz="900" spc="-60" dirty="0">
                <a:latin typeface="Times New Roman"/>
                <a:cs typeface="Times New Roman"/>
              </a:rPr>
              <a:t>d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80" dirty="0">
                <a:latin typeface="Times New Roman"/>
                <a:cs typeface="Times New Roman"/>
              </a:rPr>
              <a:t>Honor</a:t>
            </a:r>
            <a:r>
              <a:rPr sz="900" spc="-50" dirty="0">
                <a:latin typeface="Times New Roman"/>
                <a:cs typeface="Times New Roman"/>
              </a:rPr>
              <a:t>s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75" dirty="0">
                <a:latin typeface="Times New Roman"/>
                <a:cs typeface="Times New Roman"/>
              </a:rPr>
              <a:t>course</a:t>
            </a:r>
            <a:r>
              <a:rPr sz="900" spc="-50" dirty="0">
                <a:latin typeface="Times New Roman"/>
                <a:cs typeface="Times New Roman"/>
              </a:rPr>
              <a:t>s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80" dirty="0">
                <a:latin typeface="Times New Roman"/>
                <a:cs typeface="Times New Roman"/>
              </a:rPr>
              <a:t>an</a:t>
            </a:r>
            <a:r>
              <a:rPr sz="900" spc="-60" dirty="0">
                <a:latin typeface="Times New Roman"/>
                <a:cs typeface="Times New Roman"/>
              </a:rPr>
              <a:t>d</a:t>
            </a:r>
            <a:r>
              <a:rPr sz="900" spc="-70" dirty="0">
                <a:latin typeface="Times New Roman"/>
                <a:cs typeface="Times New Roman"/>
              </a:rPr>
              <a:t> lecture</a:t>
            </a:r>
            <a:r>
              <a:rPr sz="900" spc="-65" dirty="0">
                <a:latin typeface="Times New Roman"/>
                <a:cs typeface="Times New Roman"/>
              </a:rPr>
              <a:t> serie</a:t>
            </a:r>
            <a:r>
              <a:rPr sz="900" spc="-50" dirty="0">
                <a:latin typeface="Times New Roman"/>
                <a:cs typeface="Times New Roman"/>
              </a:rPr>
              <a:t>s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60" dirty="0">
                <a:latin typeface="Times New Roman"/>
                <a:cs typeface="Times New Roman"/>
              </a:rPr>
              <a:t>f</a:t>
            </a:r>
            <a:r>
              <a:rPr sz="900" spc="-85" dirty="0">
                <a:latin typeface="Times New Roman"/>
                <a:cs typeface="Times New Roman"/>
              </a:rPr>
              <a:t>o</a:t>
            </a:r>
            <a:r>
              <a:rPr sz="900" spc="-75" dirty="0">
                <a:latin typeface="Times New Roman"/>
                <a:cs typeface="Times New Roman"/>
              </a:rPr>
              <a:t>c</a:t>
            </a:r>
            <a:r>
              <a:rPr sz="900" spc="-85" dirty="0">
                <a:latin typeface="Times New Roman"/>
                <a:cs typeface="Times New Roman"/>
              </a:rPr>
              <a:t>u</a:t>
            </a:r>
            <a:r>
              <a:rPr sz="900" spc="-70" dirty="0">
                <a:latin typeface="Times New Roman"/>
                <a:cs typeface="Times New Roman"/>
              </a:rPr>
              <a:t>se</a:t>
            </a:r>
            <a:r>
              <a:rPr sz="900" spc="-60" dirty="0">
                <a:latin typeface="Times New Roman"/>
                <a:cs typeface="Times New Roman"/>
              </a:rPr>
              <a:t>d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85" dirty="0">
                <a:latin typeface="Times New Roman"/>
                <a:cs typeface="Times New Roman"/>
              </a:rPr>
              <a:t>upo</a:t>
            </a:r>
            <a:r>
              <a:rPr sz="900" spc="-60" dirty="0">
                <a:latin typeface="Times New Roman"/>
                <a:cs typeface="Times New Roman"/>
              </a:rPr>
              <a:t>n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55" dirty="0">
                <a:latin typeface="Times New Roman"/>
                <a:cs typeface="Times New Roman"/>
              </a:rPr>
              <a:t>i</a:t>
            </a:r>
            <a:r>
              <a:rPr sz="900" spc="-85" dirty="0">
                <a:latin typeface="Times New Roman"/>
                <a:cs typeface="Times New Roman"/>
              </a:rPr>
              <a:t>n</a:t>
            </a:r>
            <a:r>
              <a:rPr sz="900" spc="-55" dirty="0">
                <a:latin typeface="Times New Roman"/>
                <a:cs typeface="Times New Roman"/>
              </a:rPr>
              <a:t>t</a:t>
            </a:r>
            <a:r>
              <a:rPr sz="900" spc="-75" dirty="0">
                <a:latin typeface="Times New Roman"/>
                <a:cs typeface="Times New Roman"/>
              </a:rPr>
              <a:t>e</a:t>
            </a:r>
            <a:r>
              <a:rPr sz="900" spc="-65" dirty="0">
                <a:latin typeface="Times New Roman"/>
                <a:cs typeface="Times New Roman"/>
              </a:rPr>
              <a:t>r</a:t>
            </a:r>
            <a:r>
              <a:rPr sz="900" spc="-85" dirty="0">
                <a:latin typeface="Times New Roman"/>
                <a:cs typeface="Times New Roman"/>
              </a:rPr>
              <a:t>d</a:t>
            </a:r>
            <a:r>
              <a:rPr sz="900" spc="-65" dirty="0">
                <a:latin typeface="Times New Roman"/>
                <a:cs typeface="Times New Roman"/>
              </a:rPr>
              <a:t>isc</a:t>
            </a:r>
            <a:r>
              <a:rPr sz="900" spc="-55" dirty="0">
                <a:latin typeface="Times New Roman"/>
                <a:cs typeface="Times New Roman"/>
              </a:rPr>
              <a:t>i</a:t>
            </a:r>
            <a:r>
              <a:rPr sz="900" spc="-85" dirty="0">
                <a:latin typeface="Times New Roman"/>
                <a:cs typeface="Times New Roman"/>
              </a:rPr>
              <a:t>p</a:t>
            </a:r>
            <a:r>
              <a:rPr sz="900" spc="-55" dirty="0">
                <a:latin typeface="Times New Roman"/>
                <a:cs typeface="Times New Roman"/>
              </a:rPr>
              <a:t>li</a:t>
            </a:r>
            <a:r>
              <a:rPr sz="900" spc="-85" dirty="0">
                <a:latin typeface="Times New Roman"/>
                <a:cs typeface="Times New Roman"/>
              </a:rPr>
              <a:t>n</a:t>
            </a:r>
            <a:r>
              <a:rPr sz="900" spc="-75" dirty="0">
                <a:latin typeface="Times New Roman"/>
                <a:cs typeface="Times New Roman"/>
              </a:rPr>
              <a:t>a</a:t>
            </a:r>
            <a:r>
              <a:rPr sz="900" spc="-65" dirty="0">
                <a:latin typeface="Times New Roman"/>
                <a:cs typeface="Times New Roman"/>
              </a:rPr>
              <a:t>r</a:t>
            </a:r>
            <a:r>
              <a:rPr sz="900" spc="-60" dirty="0">
                <a:latin typeface="Times New Roman"/>
                <a:cs typeface="Times New Roman"/>
              </a:rPr>
              <a:t>y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75" dirty="0">
                <a:latin typeface="Times New Roman"/>
                <a:cs typeface="Times New Roman"/>
              </a:rPr>
              <a:t>a</a:t>
            </a:r>
            <a:r>
              <a:rPr sz="900" spc="-85" dirty="0">
                <a:latin typeface="Times New Roman"/>
                <a:cs typeface="Times New Roman"/>
              </a:rPr>
              <a:t>n</a:t>
            </a:r>
            <a:r>
              <a:rPr sz="900" spc="-60" dirty="0">
                <a:latin typeface="Times New Roman"/>
                <a:cs typeface="Times New Roman"/>
              </a:rPr>
              <a:t>d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55" dirty="0">
                <a:latin typeface="Times New Roman"/>
                <a:cs typeface="Times New Roman"/>
              </a:rPr>
              <a:t>t</a:t>
            </a:r>
            <a:r>
              <a:rPr sz="900" spc="-65" dirty="0">
                <a:latin typeface="Times New Roman"/>
                <a:cs typeface="Times New Roman"/>
              </a:rPr>
              <a:t>r</a:t>
            </a:r>
            <a:r>
              <a:rPr sz="900" spc="-75" dirty="0">
                <a:latin typeface="Times New Roman"/>
                <a:cs typeface="Times New Roman"/>
              </a:rPr>
              <a:t>a</a:t>
            </a:r>
            <a:r>
              <a:rPr sz="900" spc="-85" dirty="0">
                <a:latin typeface="Times New Roman"/>
                <a:cs typeface="Times New Roman"/>
              </a:rPr>
              <a:t>n</a:t>
            </a:r>
            <a:r>
              <a:rPr sz="900" spc="-60" dirty="0">
                <a:latin typeface="Times New Roman"/>
                <a:cs typeface="Times New Roman"/>
              </a:rPr>
              <a:t>s</a:t>
            </a:r>
            <a:r>
              <a:rPr sz="900" spc="-65" dirty="0">
                <a:latin typeface="Times New Roman"/>
                <a:cs typeface="Times New Roman"/>
              </a:rPr>
              <a:t>-disciplinar</a:t>
            </a:r>
            <a:r>
              <a:rPr sz="900" spc="-60" dirty="0">
                <a:latin typeface="Times New Roman"/>
                <a:cs typeface="Times New Roman"/>
              </a:rPr>
              <a:t>y</a:t>
            </a:r>
            <a:r>
              <a:rPr sz="900" spc="-70" dirty="0">
                <a:latin typeface="Times New Roman"/>
                <a:cs typeface="Times New Roman"/>
              </a:rPr>
              <a:t> teachin</a:t>
            </a:r>
            <a:r>
              <a:rPr sz="900" spc="-60" dirty="0">
                <a:latin typeface="Times New Roman"/>
                <a:cs typeface="Times New Roman"/>
              </a:rPr>
              <a:t>g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80" dirty="0">
                <a:latin typeface="Times New Roman"/>
                <a:cs typeface="Times New Roman"/>
              </a:rPr>
              <a:t>an</a:t>
            </a:r>
            <a:r>
              <a:rPr sz="900" spc="-60" dirty="0">
                <a:latin typeface="Times New Roman"/>
                <a:cs typeface="Times New Roman"/>
              </a:rPr>
              <a:t>d</a:t>
            </a:r>
            <a:r>
              <a:rPr sz="900" spc="-70" dirty="0">
                <a:latin typeface="Times New Roman"/>
                <a:cs typeface="Times New Roman"/>
              </a:rPr>
              <a:t> learnin</a:t>
            </a:r>
            <a:r>
              <a:rPr sz="900" spc="-60" dirty="0">
                <a:latin typeface="Times New Roman"/>
                <a:cs typeface="Times New Roman"/>
              </a:rPr>
              <a:t>g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60" dirty="0">
                <a:latin typeface="Times New Roman"/>
                <a:cs typeface="Times New Roman"/>
              </a:rPr>
              <a:t>(4</a:t>
            </a:r>
            <a:r>
              <a:rPr sz="900" spc="-70" dirty="0">
                <a:latin typeface="Times New Roman"/>
                <a:cs typeface="Times New Roman"/>
              </a:rPr>
              <a:t> yrs)</a:t>
            </a:r>
            <a:r>
              <a:rPr sz="900" spc="-30" dirty="0">
                <a:latin typeface="Times New Roman"/>
                <a:cs typeface="Times New Roman"/>
              </a:rPr>
              <a:t>.</a:t>
            </a:r>
            <a:endParaRPr sz="900" dirty="0">
              <a:latin typeface="Times New Roman"/>
              <a:cs typeface="Times New Roman"/>
            </a:endParaRPr>
          </a:p>
          <a:p>
            <a:pPr marL="88265" indent="-75565">
              <a:lnSpc>
                <a:spcPct val="100000"/>
              </a:lnSpc>
              <a:buFont typeface="Symbol"/>
              <a:buChar char=""/>
              <a:tabLst>
                <a:tab pos="88900" algn="l"/>
              </a:tabLst>
            </a:pPr>
            <a:r>
              <a:rPr sz="900" spc="-80" dirty="0">
                <a:latin typeface="Times New Roman"/>
                <a:cs typeface="Times New Roman"/>
              </a:rPr>
              <a:t>Develope</a:t>
            </a:r>
            <a:r>
              <a:rPr sz="900" spc="-60" dirty="0">
                <a:latin typeface="Times New Roman"/>
                <a:cs typeface="Times New Roman"/>
              </a:rPr>
              <a:t>d</a:t>
            </a:r>
            <a:r>
              <a:rPr sz="900" spc="-65" dirty="0">
                <a:latin typeface="Times New Roman"/>
                <a:cs typeface="Times New Roman"/>
              </a:rPr>
              <a:t> </a:t>
            </a:r>
            <a:r>
              <a:rPr sz="900" spc="-80" dirty="0">
                <a:latin typeface="Times New Roman"/>
                <a:cs typeface="Times New Roman"/>
              </a:rPr>
              <a:t>an</a:t>
            </a:r>
            <a:r>
              <a:rPr sz="900" spc="-60" dirty="0">
                <a:latin typeface="Times New Roman"/>
                <a:cs typeface="Times New Roman"/>
              </a:rPr>
              <a:t>d</a:t>
            </a:r>
            <a:r>
              <a:rPr sz="900" spc="-70" dirty="0">
                <a:latin typeface="Times New Roman"/>
                <a:cs typeface="Times New Roman"/>
              </a:rPr>
              <a:t> coordinate</a:t>
            </a:r>
            <a:r>
              <a:rPr sz="900" spc="-60" dirty="0">
                <a:latin typeface="Times New Roman"/>
                <a:cs typeface="Times New Roman"/>
              </a:rPr>
              <a:t>d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75" dirty="0">
                <a:latin typeface="Times New Roman"/>
                <a:cs typeface="Times New Roman"/>
              </a:rPr>
              <a:t>Graduat</a:t>
            </a:r>
            <a:r>
              <a:rPr sz="900" spc="-55" dirty="0">
                <a:latin typeface="Times New Roman"/>
                <a:cs typeface="Times New Roman"/>
              </a:rPr>
              <a:t>e</a:t>
            </a:r>
            <a:r>
              <a:rPr sz="900" spc="-65" dirty="0">
                <a:latin typeface="Times New Roman"/>
                <a:cs typeface="Times New Roman"/>
              </a:rPr>
              <a:t> </a:t>
            </a:r>
            <a:r>
              <a:rPr sz="900" spc="-75" dirty="0">
                <a:latin typeface="Times New Roman"/>
                <a:cs typeface="Times New Roman"/>
              </a:rPr>
              <a:t>Researc</a:t>
            </a:r>
            <a:r>
              <a:rPr sz="900" spc="-60" dirty="0">
                <a:latin typeface="Times New Roman"/>
                <a:cs typeface="Times New Roman"/>
              </a:rPr>
              <a:t>h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80" dirty="0">
                <a:latin typeface="Times New Roman"/>
                <a:cs typeface="Times New Roman"/>
              </a:rPr>
              <a:t>Symposiu</a:t>
            </a:r>
            <a:r>
              <a:rPr sz="900" spc="-95" dirty="0">
                <a:latin typeface="Times New Roman"/>
                <a:cs typeface="Times New Roman"/>
              </a:rPr>
              <a:t>m</a:t>
            </a:r>
            <a:r>
              <a:rPr sz="900" spc="-80" dirty="0">
                <a:latin typeface="Times New Roman"/>
                <a:cs typeface="Times New Roman"/>
              </a:rPr>
              <a:t> </a:t>
            </a:r>
            <a:r>
              <a:rPr sz="900" spc="-75" dirty="0">
                <a:latin typeface="Times New Roman"/>
                <a:cs typeface="Times New Roman"/>
              </a:rPr>
              <a:t>(Blacksbur</a:t>
            </a:r>
            <a:r>
              <a:rPr sz="900" spc="-60" dirty="0">
                <a:latin typeface="Times New Roman"/>
                <a:cs typeface="Times New Roman"/>
              </a:rPr>
              <a:t>g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80" dirty="0">
                <a:latin typeface="Times New Roman"/>
                <a:cs typeface="Times New Roman"/>
              </a:rPr>
              <a:t>an</a:t>
            </a:r>
            <a:r>
              <a:rPr sz="900" spc="-60" dirty="0">
                <a:latin typeface="Times New Roman"/>
                <a:cs typeface="Times New Roman"/>
              </a:rPr>
              <a:t>d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110" dirty="0">
                <a:latin typeface="Times New Roman"/>
                <a:cs typeface="Times New Roman"/>
              </a:rPr>
              <a:t>WAAC</a:t>
            </a:r>
            <a:r>
              <a:rPr sz="900" spc="-65" dirty="0">
                <a:latin typeface="Times New Roman"/>
                <a:cs typeface="Times New Roman"/>
              </a:rPr>
              <a:t>)</a:t>
            </a:r>
            <a:r>
              <a:rPr sz="900" spc="-30" dirty="0">
                <a:latin typeface="Times New Roman"/>
                <a:cs typeface="Times New Roman"/>
              </a:rPr>
              <a:t>.</a:t>
            </a:r>
            <a:endParaRPr sz="900" dirty="0">
              <a:latin typeface="Times New Roman"/>
              <a:cs typeface="Times New Roman"/>
            </a:endParaRPr>
          </a:p>
          <a:p>
            <a:pPr marL="88265" indent="-75565">
              <a:lnSpc>
                <a:spcPts val="1055"/>
              </a:lnSpc>
              <a:spcBef>
                <a:spcPts val="25"/>
              </a:spcBef>
              <a:buFont typeface="Symbol"/>
              <a:buChar char=""/>
              <a:tabLst>
                <a:tab pos="88900" algn="l"/>
              </a:tabLst>
            </a:pPr>
            <a:r>
              <a:rPr sz="900" spc="-105" dirty="0">
                <a:latin typeface="Times New Roman"/>
                <a:cs typeface="Times New Roman"/>
              </a:rPr>
              <a:t>A</a:t>
            </a:r>
            <a:r>
              <a:rPr sz="900" spc="-50" dirty="0">
                <a:latin typeface="Times New Roman"/>
                <a:cs typeface="Times New Roman"/>
              </a:rPr>
              <a:t>s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65" dirty="0">
                <a:latin typeface="Times New Roman"/>
                <a:cs typeface="Times New Roman"/>
              </a:rPr>
              <a:t>interi</a:t>
            </a:r>
            <a:r>
              <a:rPr sz="900" spc="-95" dirty="0">
                <a:latin typeface="Times New Roman"/>
                <a:cs typeface="Times New Roman"/>
              </a:rPr>
              <a:t>m</a:t>
            </a:r>
            <a:r>
              <a:rPr sz="900" spc="-70" dirty="0">
                <a:latin typeface="Times New Roman"/>
                <a:cs typeface="Times New Roman"/>
              </a:rPr>
              <a:t> directo</a:t>
            </a:r>
            <a:r>
              <a:rPr sz="900" spc="-65" dirty="0">
                <a:latin typeface="Times New Roman"/>
                <a:cs typeface="Times New Roman"/>
              </a:rPr>
              <a:t>r</a:t>
            </a:r>
            <a:r>
              <a:rPr sz="900" spc="-30" dirty="0">
                <a:latin typeface="Times New Roman"/>
                <a:cs typeface="Times New Roman"/>
              </a:rPr>
              <a:t>,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65" dirty="0">
                <a:latin typeface="Times New Roman"/>
                <a:cs typeface="Times New Roman"/>
              </a:rPr>
              <a:t>le</a:t>
            </a:r>
            <a:r>
              <a:rPr sz="900" spc="-60" dirty="0">
                <a:latin typeface="Times New Roman"/>
                <a:cs typeface="Times New Roman"/>
              </a:rPr>
              <a:t>d</a:t>
            </a:r>
            <a:r>
              <a:rPr sz="900" spc="-70" dirty="0">
                <a:latin typeface="Times New Roman"/>
                <a:cs typeface="Times New Roman"/>
              </a:rPr>
              <a:t> re-establishmen</a:t>
            </a:r>
            <a:r>
              <a:rPr sz="900" spc="-35" dirty="0">
                <a:latin typeface="Times New Roman"/>
                <a:cs typeface="Times New Roman"/>
              </a:rPr>
              <a:t>t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80" dirty="0">
                <a:latin typeface="Times New Roman"/>
                <a:cs typeface="Times New Roman"/>
              </a:rPr>
              <a:t>o</a:t>
            </a:r>
            <a:r>
              <a:rPr sz="900" spc="-40" dirty="0">
                <a:latin typeface="Times New Roman"/>
                <a:cs typeface="Times New Roman"/>
              </a:rPr>
              <a:t>f</a:t>
            </a:r>
            <a:r>
              <a:rPr sz="900" spc="-70" dirty="0">
                <a:latin typeface="Times New Roman"/>
                <a:cs typeface="Times New Roman"/>
              </a:rPr>
              <a:t> th</a:t>
            </a:r>
            <a:r>
              <a:rPr sz="900" spc="-55" dirty="0">
                <a:latin typeface="Times New Roman"/>
                <a:cs typeface="Times New Roman"/>
              </a:rPr>
              <a:t>e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60" dirty="0">
                <a:latin typeface="Times New Roman"/>
                <a:cs typeface="Times New Roman"/>
              </a:rPr>
              <a:t>fi</a:t>
            </a:r>
            <a:r>
              <a:rPr sz="900" spc="-65" dirty="0">
                <a:latin typeface="Times New Roman"/>
                <a:cs typeface="Times New Roman"/>
              </a:rPr>
              <a:t>r</a:t>
            </a:r>
            <a:r>
              <a:rPr sz="900" spc="-70" dirty="0">
                <a:latin typeface="Times New Roman"/>
                <a:cs typeface="Times New Roman"/>
              </a:rPr>
              <a:t>s</a:t>
            </a:r>
            <a:r>
              <a:rPr sz="900" spc="-35" dirty="0">
                <a:latin typeface="Times New Roman"/>
                <a:cs typeface="Times New Roman"/>
              </a:rPr>
              <a:t>t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85" dirty="0">
                <a:latin typeface="Times New Roman"/>
                <a:cs typeface="Times New Roman"/>
              </a:rPr>
              <a:t>p</a:t>
            </a:r>
            <a:r>
              <a:rPr sz="900" spc="-65" dirty="0">
                <a:latin typeface="Times New Roman"/>
                <a:cs typeface="Times New Roman"/>
              </a:rPr>
              <a:t>r</a:t>
            </a:r>
            <a:r>
              <a:rPr sz="900" spc="-85" dirty="0">
                <a:latin typeface="Times New Roman"/>
                <a:cs typeface="Times New Roman"/>
              </a:rPr>
              <a:t>o</a:t>
            </a:r>
            <a:r>
              <a:rPr sz="900" spc="-65" dirty="0">
                <a:latin typeface="Times New Roman"/>
                <a:cs typeface="Times New Roman"/>
              </a:rPr>
              <a:t>fessi</a:t>
            </a:r>
            <a:r>
              <a:rPr sz="900" spc="-85" dirty="0">
                <a:latin typeface="Times New Roman"/>
                <a:cs typeface="Times New Roman"/>
              </a:rPr>
              <a:t>on</a:t>
            </a:r>
            <a:r>
              <a:rPr sz="900" spc="-75" dirty="0">
                <a:latin typeface="Times New Roman"/>
                <a:cs typeface="Times New Roman"/>
              </a:rPr>
              <a:t>a</a:t>
            </a:r>
            <a:r>
              <a:rPr sz="900" spc="-35" dirty="0">
                <a:latin typeface="Times New Roman"/>
                <a:cs typeface="Times New Roman"/>
              </a:rPr>
              <a:t>l</a:t>
            </a:r>
            <a:r>
              <a:rPr sz="900" spc="-65" dirty="0">
                <a:latin typeface="Times New Roman"/>
                <a:cs typeface="Times New Roman"/>
              </a:rPr>
              <a:t> </a:t>
            </a:r>
            <a:r>
              <a:rPr sz="900" spc="-75" dirty="0">
                <a:latin typeface="Times New Roman"/>
                <a:cs typeface="Times New Roman"/>
              </a:rPr>
              <a:t>master</a:t>
            </a:r>
            <a:r>
              <a:rPr sz="900" spc="-50" dirty="0">
                <a:latin typeface="Times New Roman"/>
                <a:cs typeface="Times New Roman"/>
              </a:rPr>
              <a:t>s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75" dirty="0">
                <a:latin typeface="Times New Roman"/>
                <a:cs typeface="Times New Roman"/>
              </a:rPr>
              <a:t>progra</a:t>
            </a:r>
            <a:r>
              <a:rPr sz="900" spc="-95" dirty="0">
                <a:latin typeface="Times New Roman"/>
                <a:cs typeface="Times New Roman"/>
              </a:rPr>
              <a:t>m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75" dirty="0">
                <a:latin typeface="Times New Roman"/>
                <a:cs typeface="Times New Roman"/>
              </a:rPr>
              <a:t>a</a:t>
            </a:r>
            <a:r>
              <a:rPr sz="900" spc="-35" dirty="0">
                <a:latin typeface="Times New Roman"/>
                <a:cs typeface="Times New Roman"/>
              </a:rPr>
              <a:t>t</a:t>
            </a:r>
            <a:r>
              <a:rPr sz="900" spc="-70" dirty="0">
                <a:latin typeface="Times New Roman"/>
                <a:cs typeface="Times New Roman"/>
              </a:rPr>
              <a:t> th</a:t>
            </a:r>
            <a:r>
              <a:rPr sz="900" spc="-55" dirty="0">
                <a:latin typeface="Times New Roman"/>
                <a:cs typeface="Times New Roman"/>
              </a:rPr>
              <a:t>e</a:t>
            </a:r>
            <a:r>
              <a:rPr sz="900" spc="-65" dirty="0">
                <a:latin typeface="Times New Roman"/>
                <a:cs typeface="Times New Roman"/>
              </a:rPr>
              <a:t> </a:t>
            </a:r>
            <a:r>
              <a:rPr sz="900" spc="-114" dirty="0">
                <a:latin typeface="Times New Roman"/>
                <a:cs typeface="Times New Roman"/>
              </a:rPr>
              <a:t>WAA</a:t>
            </a:r>
            <a:r>
              <a:rPr sz="900" spc="-105" dirty="0">
                <a:latin typeface="Times New Roman"/>
                <a:cs typeface="Times New Roman"/>
              </a:rPr>
              <a:t>C</a:t>
            </a:r>
            <a:r>
              <a:rPr sz="900" spc="-30" dirty="0">
                <a:latin typeface="Times New Roman"/>
                <a:cs typeface="Times New Roman"/>
              </a:rPr>
              <a:t>.</a:t>
            </a:r>
            <a:endParaRPr sz="900" dirty="0">
              <a:latin typeface="Times New Roman"/>
              <a:cs typeface="Times New Roman"/>
            </a:endParaRPr>
          </a:p>
          <a:p>
            <a:pPr marL="12700">
              <a:lnSpc>
                <a:spcPts val="1055"/>
              </a:lnSpc>
            </a:pPr>
            <a:r>
              <a:rPr sz="900" b="1" spc="-75" dirty="0">
                <a:latin typeface="Times New Roman"/>
                <a:cs typeface="Times New Roman"/>
              </a:rPr>
              <a:t>Scholarshi</a:t>
            </a:r>
            <a:r>
              <a:rPr sz="900" b="1" spc="-65" dirty="0">
                <a:latin typeface="Times New Roman"/>
                <a:cs typeface="Times New Roman"/>
              </a:rPr>
              <a:t>p </a:t>
            </a:r>
            <a:r>
              <a:rPr sz="900" b="1" spc="-80" dirty="0">
                <a:latin typeface="Times New Roman"/>
                <a:cs typeface="Times New Roman"/>
              </a:rPr>
              <a:t>o</a:t>
            </a:r>
            <a:r>
              <a:rPr sz="900" b="1" spc="-40" dirty="0">
                <a:latin typeface="Times New Roman"/>
                <a:cs typeface="Times New Roman"/>
              </a:rPr>
              <a:t>f</a:t>
            </a:r>
            <a:r>
              <a:rPr sz="900" b="1" spc="-70" dirty="0">
                <a:latin typeface="Times New Roman"/>
                <a:cs typeface="Times New Roman"/>
              </a:rPr>
              <a:t> </a:t>
            </a:r>
            <a:r>
              <a:rPr sz="900" b="1" spc="-80" dirty="0">
                <a:latin typeface="Times New Roman"/>
                <a:cs typeface="Times New Roman"/>
              </a:rPr>
              <a:t>Teachin</a:t>
            </a:r>
            <a:r>
              <a:rPr sz="900" b="1" spc="-60" dirty="0">
                <a:latin typeface="Times New Roman"/>
                <a:cs typeface="Times New Roman"/>
              </a:rPr>
              <a:t>g</a:t>
            </a:r>
            <a:r>
              <a:rPr sz="900" b="1" spc="-70" dirty="0">
                <a:latin typeface="Times New Roman"/>
                <a:cs typeface="Times New Roman"/>
              </a:rPr>
              <a:t> </a:t>
            </a:r>
            <a:r>
              <a:rPr sz="900" b="1" spc="-85" dirty="0">
                <a:latin typeface="Times New Roman"/>
                <a:cs typeface="Times New Roman"/>
              </a:rPr>
              <a:t>an</a:t>
            </a:r>
            <a:r>
              <a:rPr sz="900" b="1" spc="-65" dirty="0">
                <a:latin typeface="Times New Roman"/>
                <a:cs typeface="Times New Roman"/>
              </a:rPr>
              <a:t>d</a:t>
            </a:r>
            <a:r>
              <a:rPr sz="900" b="1" spc="-70" dirty="0">
                <a:latin typeface="Times New Roman"/>
                <a:cs typeface="Times New Roman"/>
              </a:rPr>
              <a:t> </a:t>
            </a:r>
            <a:r>
              <a:rPr sz="900" b="1" spc="-80" dirty="0">
                <a:latin typeface="Times New Roman"/>
                <a:cs typeface="Times New Roman"/>
              </a:rPr>
              <a:t>Learnin</a:t>
            </a:r>
            <a:r>
              <a:rPr sz="900" b="1" spc="-60" dirty="0">
                <a:latin typeface="Times New Roman"/>
                <a:cs typeface="Times New Roman"/>
              </a:rPr>
              <a:t>g</a:t>
            </a:r>
            <a:r>
              <a:rPr sz="900" b="1" spc="-70" dirty="0">
                <a:latin typeface="Times New Roman"/>
                <a:cs typeface="Times New Roman"/>
              </a:rPr>
              <a:t> </a:t>
            </a:r>
            <a:r>
              <a:rPr sz="900" spc="-80" dirty="0">
                <a:latin typeface="Times New Roman"/>
                <a:cs typeface="Times New Roman"/>
              </a:rPr>
              <a:t>(SoTL)</a:t>
            </a:r>
            <a:endParaRPr sz="900" dirty="0">
              <a:latin typeface="Times New Roman"/>
              <a:cs typeface="Times New Roman"/>
            </a:endParaRPr>
          </a:p>
          <a:p>
            <a:pPr marL="88265" marR="104139" indent="-75565">
              <a:lnSpc>
                <a:spcPts val="1030"/>
              </a:lnSpc>
              <a:spcBef>
                <a:spcPts val="120"/>
              </a:spcBef>
              <a:buFont typeface="Symbol"/>
              <a:buChar char=""/>
              <a:tabLst>
                <a:tab pos="88900" algn="l"/>
              </a:tabLst>
            </a:pPr>
            <a:r>
              <a:rPr sz="900" spc="-60" dirty="0">
                <a:latin typeface="Times New Roman"/>
                <a:cs typeface="Times New Roman"/>
              </a:rPr>
              <a:t>3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75" dirty="0">
                <a:latin typeface="Times New Roman"/>
                <a:cs typeface="Times New Roman"/>
              </a:rPr>
              <a:t>paper</a:t>
            </a:r>
            <a:r>
              <a:rPr sz="900" spc="-50" dirty="0">
                <a:latin typeface="Times New Roman"/>
                <a:cs typeface="Times New Roman"/>
              </a:rPr>
              <a:t>s</a:t>
            </a:r>
            <a:r>
              <a:rPr sz="900" spc="-70" dirty="0">
                <a:latin typeface="Times New Roman"/>
                <a:cs typeface="Times New Roman"/>
              </a:rPr>
              <a:t> publishe</a:t>
            </a:r>
            <a:r>
              <a:rPr sz="900" spc="-60" dirty="0">
                <a:latin typeface="Times New Roman"/>
                <a:cs typeface="Times New Roman"/>
              </a:rPr>
              <a:t>d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80" dirty="0">
                <a:latin typeface="Times New Roman"/>
                <a:cs typeface="Times New Roman"/>
              </a:rPr>
              <a:t>an</a:t>
            </a:r>
            <a:r>
              <a:rPr sz="900" spc="-60" dirty="0">
                <a:latin typeface="Times New Roman"/>
                <a:cs typeface="Times New Roman"/>
              </a:rPr>
              <a:t>d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60" dirty="0">
                <a:latin typeface="Times New Roman"/>
                <a:cs typeface="Times New Roman"/>
              </a:rPr>
              <a:t>9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75" dirty="0">
                <a:latin typeface="Times New Roman"/>
                <a:cs typeface="Times New Roman"/>
              </a:rPr>
              <a:t>conferenc</a:t>
            </a:r>
            <a:r>
              <a:rPr sz="900" spc="-55" dirty="0">
                <a:latin typeface="Times New Roman"/>
                <a:cs typeface="Times New Roman"/>
              </a:rPr>
              <a:t>e</a:t>
            </a:r>
            <a:r>
              <a:rPr sz="900" spc="-70" dirty="0">
                <a:latin typeface="Times New Roman"/>
                <a:cs typeface="Times New Roman"/>
              </a:rPr>
              <a:t> presentation</a:t>
            </a:r>
            <a:r>
              <a:rPr sz="900" spc="-50" dirty="0">
                <a:latin typeface="Times New Roman"/>
                <a:cs typeface="Times New Roman"/>
              </a:rPr>
              <a:t>s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55" dirty="0">
                <a:latin typeface="Times New Roman"/>
                <a:cs typeface="Times New Roman"/>
              </a:rPr>
              <a:t>i</a:t>
            </a:r>
            <a:r>
              <a:rPr sz="900" spc="-60" dirty="0">
                <a:latin typeface="Times New Roman"/>
                <a:cs typeface="Times New Roman"/>
              </a:rPr>
              <a:t>n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95" dirty="0">
                <a:latin typeface="Times New Roman"/>
                <a:cs typeface="Times New Roman"/>
              </a:rPr>
              <a:t>SoTL</a:t>
            </a:r>
            <a:r>
              <a:rPr sz="900" spc="-35" dirty="0">
                <a:latin typeface="Times New Roman"/>
                <a:cs typeface="Times New Roman"/>
              </a:rPr>
              <a:t>;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80" dirty="0">
                <a:latin typeface="Times New Roman"/>
                <a:cs typeface="Times New Roman"/>
              </a:rPr>
              <a:t>12</a:t>
            </a:r>
            <a:r>
              <a:rPr sz="900" spc="-70" dirty="0">
                <a:latin typeface="Times New Roman"/>
                <a:cs typeface="Times New Roman"/>
              </a:rPr>
              <a:t>+ </a:t>
            </a:r>
            <a:r>
              <a:rPr sz="900" spc="-75" dirty="0">
                <a:latin typeface="Times New Roman"/>
                <a:cs typeface="Times New Roman"/>
              </a:rPr>
              <a:t>paper</a:t>
            </a:r>
            <a:r>
              <a:rPr sz="900" spc="-50" dirty="0">
                <a:latin typeface="Times New Roman"/>
                <a:cs typeface="Times New Roman"/>
              </a:rPr>
              <a:t>s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95" dirty="0">
                <a:latin typeface="Times New Roman"/>
                <a:cs typeface="Times New Roman"/>
              </a:rPr>
              <a:t>&amp;</a:t>
            </a:r>
            <a:r>
              <a:rPr sz="900" spc="-70" dirty="0">
                <a:latin typeface="Times New Roman"/>
                <a:cs typeface="Times New Roman"/>
              </a:rPr>
              <a:t> presentation</a:t>
            </a:r>
            <a:r>
              <a:rPr sz="900" spc="-50" dirty="0">
                <a:latin typeface="Times New Roman"/>
                <a:cs typeface="Times New Roman"/>
              </a:rPr>
              <a:t>s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80" dirty="0">
                <a:latin typeface="Times New Roman"/>
                <a:cs typeface="Times New Roman"/>
              </a:rPr>
              <a:t>co</a:t>
            </a:r>
            <a:r>
              <a:rPr sz="900" spc="-70" dirty="0">
                <a:latin typeface="Times New Roman"/>
                <a:cs typeface="Times New Roman"/>
              </a:rPr>
              <a:t>-authored</a:t>
            </a:r>
            <a:r>
              <a:rPr sz="900" spc="-65" dirty="0">
                <a:latin typeface="Times New Roman"/>
                <a:cs typeface="Times New Roman"/>
              </a:rPr>
              <a:t> wit</a:t>
            </a:r>
            <a:r>
              <a:rPr sz="900" spc="-60" dirty="0">
                <a:latin typeface="Times New Roman"/>
                <a:cs typeface="Times New Roman"/>
              </a:rPr>
              <a:t>h</a:t>
            </a:r>
            <a:r>
              <a:rPr sz="900" spc="-70" dirty="0">
                <a:latin typeface="Times New Roman"/>
                <a:cs typeface="Times New Roman"/>
              </a:rPr>
              <a:t> student</a:t>
            </a:r>
            <a:r>
              <a:rPr sz="900" spc="-75" dirty="0">
                <a:latin typeface="Times New Roman"/>
                <a:cs typeface="Times New Roman"/>
              </a:rPr>
              <a:t>s</a:t>
            </a:r>
            <a:r>
              <a:rPr sz="900" spc="-35" dirty="0">
                <a:latin typeface="Times New Roman"/>
                <a:cs typeface="Times New Roman"/>
              </a:rPr>
              <a:t>;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80" dirty="0">
                <a:latin typeface="Times New Roman"/>
                <a:cs typeface="Times New Roman"/>
              </a:rPr>
              <a:t>25</a:t>
            </a:r>
            <a:r>
              <a:rPr sz="900" spc="-70" dirty="0">
                <a:latin typeface="Times New Roman"/>
                <a:cs typeface="Times New Roman"/>
              </a:rPr>
              <a:t>+ publi</a:t>
            </a:r>
            <a:r>
              <a:rPr sz="900" spc="-55" dirty="0">
                <a:latin typeface="Times New Roman"/>
                <a:cs typeface="Times New Roman"/>
              </a:rPr>
              <a:t>c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80" dirty="0">
                <a:latin typeface="Times New Roman"/>
                <a:cs typeface="Times New Roman"/>
              </a:rPr>
              <a:t>an</a:t>
            </a:r>
            <a:r>
              <a:rPr sz="900" spc="-60" dirty="0">
                <a:latin typeface="Times New Roman"/>
                <a:cs typeface="Times New Roman"/>
              </a:rPr>
              <a:t>d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80" dirty="0">
                <a:latin typeface="Times New Roman"/>
                <a:cs typeface="Times New Roman"/>
              </a:rPr>
              <a:t>communit</a:t>
            </a:r>
            <a:r>
              <a:rPr sz="900" spc="-60" dirty="0">
                <a:latin typeface="Times New Roman"/>
                <a:cs typeface="Times New Roman"/>
              </a:rPr>
              <a:t>y</a:t>
            </a:r>
            <a:r>
              <a:rPr sz="900" spc="-70" dirty="0">
                <a:latin typeface="Times New Roman"/>
                <a:cs typeface="Times New Roman"/>
              </a:rPr>
              <a:t> exhibition</a:t>
            </a:r>
            <a:r>
              <a:rPr sz="900" spc="-50" dirty="0">
                <a:latin typeface="Times New Roman"/>
                <a:cs typeface="Times New Roman"/>
              </a:rPr>
              <a:t>s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80" dirty="0">
                <a:latin typeface="Times New Roman"/>
                <a:cs typeface="Times New Roman"/>
              </a:rPr>
              <a:t>o</a:t>
            </a:r>
            <a:r>
              <a:rPr sz="900" spc="-40" dirty="0">
                <a:latin typeface="Times New Roman"/>
                <a:cs typeface="Times New Roman"/>
              </a:rPr>
              <a:t>f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80" dirty="0">
                <a:latin typeface="Times New Roman"/>
                <a:cs typeface="Times New Roman"/>
              </a:rPr>
              <a:t>studen</a:t>
            </a:r>
            <a:r>
              <a:rPr sz="900" spc="-35" dirty="0">
                <a:latin typeface="Times New Roman"/>
                <a:cs typeface="Times New Roman"/>
              </a:rPr>
              <a:t>t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85" dirty="0">
                <a:latin typeface="Times New Roman"/>
                <a:cs typeface="Times New Roman"/>
              </a:rPr>
              <a:t>wor</a:t>
            </a:r>
            <a:r>
              <a:rPr sz="900" spc="-75" dirty="0">
                <a:latin typeface="Times New Roman"/>
                <a:cs typeface="Times New Roman"/>
              </a:rPr>
              <a:t>k</a:t>
            </a:r>
            <a:r>
              <a:rPr sz="900" spc="-30" dirty="0">
                <a:latin typeface="Times New Roman"/>
                <a:cs typeface="Times New Roman"/>
              </a:rPr>
              <a:t>.</a:t>
            </a:r>
            <a:endParaRPr sz="900" dirty="0">
              <a:latin typeface="Times New Roman"/>
              <a:cs typeface="Times New Roman"/>
            </a:endParaRPr>
          </a:p>
          <a:p>
            <a:pPr marL="12700">
              <a:lnSpc>
                <a:spcPts val="1010"/>
              </a:lnSpc>
            </a:pPr>
            <a:r>
              <a:rPr sz="900" b="1" spc="-80" dirty="0">
                <a:latin typeface="Times New Roman"/>
                <a:cs typeface="Times New Roman"/>
              </a:rPr>
              <a:t>Educatio</a:t>
            </a:r>
            <a:r>
              <a:rPr sz="900" b="1" spc="-65" dirty="0">
                <a:latin typeface="Times New Roman"/>
                <a:cs typeface="Times New Roman"/>
              </a:rPr>
              <a:t>n</a:t>
            </a:r>
            <a:r>
              <a:rPr sz="900" b="1" spc="-70" dirty="0">
                <a:latin typeface="Times New Roman"/>
                <a:cs typeface="Times New Roman"/>
              </a:rPr>
              <a:t> </a:t>
            </a:r>
            <a:r>
              <a:rPr sz="900" b="1" spc="-85" dirty="0">
                <a:latin typeface="Times New Roman"/>
                <a:cs typeface="Times New Roman"/>
              </a:rPr>
              <a:t>Grant</a:t>
            </a:r>
            <a:r>
              <a:rPr sz="900" b="1" spc="-50" dirty="0">
                <a:latin typeface="Times New Roman"/>
                <a:cs typeface="Times New Roman"/>
              </a:rPr>
              <a:t>s</a:t>
            </a:r>
            <a:r>
              <a:rPr sz="900" b="1" spc="-70" dirty="0">
                <a:latin typeface="Times New Roman"/>
                <a:cs typeface="Times New Roman"/>
              </a:rPr>
              <a:t> </a:t>
            </a:r>
            <a:r>
              <a:rPr sz="900" b="1" spc="-85" dirty="0">
                <a:latin typeface="Times New Roman"/>
                <a:cs typeface="Times New Roman"/>
              </a:rPr>
              <a:t>Funded</a:t>
            </a:r>
            <a:endParaRPr sz="900" dirty="0">
              <a:latin typeface="Times New Roman"/>
              <a:cs typeface="Times New Roman"/>
            </a:endParaRPr>
          </a:p>
          <a:p>
            <a:pPr marL="88265" indent="-75565">
              <a:lnSpc>
                <a:spcPct val="100000"/>
              </a:lnSpc>
              <a:spcBef>
                <a:spcPts val="45"/>
              </a:spcBef>
              <a:buFont typeface="Symbol"/>
              <a:buChar char=""/>
              <a:tabLst>
                <a:tab pos="88900" algn="l"/>
              </a:tabLst>
            </a:pPr>
            <a:r>
              <a:rPr sz="900" spc="-90" dirty="0">
                <a:latin typeface="Times New Roman"/>
                <a:cs typeface="Times New Roman"/>
              </a:rPr>
              <a:t>CEUT/UOI</a:t>
            </a:r>
            <a:r>
              <a:rPr sz="900" spc="-65" dirty="0">
                <a:latin typeface="Times New Roman"/>
                <a:cs typeface="Times New Roman"/>
              </a:rPr>
              <a:t>P</a:t>
            </a:r>
            <a:r>
              <a:rPr sz="900" spc="-70" dirty="0">
                <a:latin typeface="Times New Roman"/>
                <a:cs typeface="Times New Roman"/>
              </a:rPr>
              <a:t> Internationa</a:t>
            </a:r>
            <a:r>
              <a:rPr sz="900" spc="-35" dirty="0">
                <a:latin typeface="Times New Roman"/>
                <a:cs typeface="Times New Roman"/>
              </a:rPr>
              <a:t>l</a:t>
            </a:r>
            <a:r>
              <a:rPr sz="900" spc="-70" dirty="0">
                <a:latin typeface="Times New Roman"/>
                <a:cs typeface="Times New Roman"/>
              </a:rPr>
              <a:t> Facult</a:t>
            </a:r>
            <a:r>
              <a:rPr sz="900" spc="-60" dirty="0">
                <a:latin typeface="Times New Roman"/>
                <a:cs typeface="Times New Roman"/>
              </a:rPr>
              <a:t>y</a:t>
            </a:r>
            <a:r>
              <a:rPr sz="900" spc="-65" dirty="0">
                <a:latin typeface="Times New Roman"/>
                <a:cs typeface="Times New Roman"/>
              </a:rPr>
              <a:t> </a:t>
            </a:r>
            <a:r>
              <a:rPr sz="900" spc="-75" dirty="0">
                <a:latin typeface="Times New Roman"/>
                <a:cs typeface="Times New Roman"/>
              </a:rPr>
              <a:t>Fellow</a:t>
            </a:r>
            <a:r>
              <a:rPr sz="900" spc="-30" dirty="0">
                <a:latin typeface="Times New Roman"/>
                <a:cs typeface="Times New Roman"/>
              </a:rPr>
              <a:t>.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80" dirty="0">
                <a:latin typeface="Times New Roman"/>
                <a:cs typeface="Times New Roman"/>
              </a:rPr>
              <a:t>Develo</a:t>
            </a:r>
            <a:r>
              <a:rPr sz="900" spc="-85" dirty="0">
                <a:latin typeface="Times New Roman"/>
                <a:cs typeface="Times New Roman"/>
              </a:rPr>
              <a:t>p</a:t>
            </a:r>
            <a:r>
              <a:rPr sz="900" spc="-75" dirty="0">
                <a:latin typeface="Times New Roman"/>
                <a:cs typeface="Times New Roman"/>
              </a:rPr>
              <a:t>e</a:t>
            </a:r>
            <a:r>
              <a:rPr sz="900" spc="-60" dirty="0">
                <a:latin typeface="Times New Roman"/>
                <a:cs typeface="Times New Roman"/>
              </a:rPr>
              <a:t>d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55" dirty="0">
                <a:latin typeface="Times New Roman"/>
                <a:cs typeface="Times New Roman"/>
              </a:rPr>
              <a:t>a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105" dirty="0">
                <a:latin typeface="Times New Roman"/>
                <a:cs typeface="Times New Roman"/>
              </a:rPr>
              <a:t>V</a:t>
            </a:r>
            <a:r>
              <a:rPr sz="900" spc="-75" dirty="0">
                <a:latin typeface="Times New Roman"/>
                <a:cs typeface="Times New Roman"/>
              </a:rPr>
              <a:t>T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80" dirty="0">
                <a:latin typeface="Times New Roman"/>
                <a:cs typeface="Times New Roman"/>
              </a:rPr>
              <a:t>imag</a:t>
            </a:r>
            <a:r>
              <a:rPr sz="900" spc="-55" dirty="0">
                <a:latin typeface="Times New Roman"/>
                <a:cs typeface="Times New Roman"/>
              </a:rPr>
              <a:t>e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75" dirty="0">
                <a:latin typeface="Times New Roman"/>
                <a:cs typeface="Times New Roman"/>
              </a:rPr>
              <a:t>databas</a:t>
            </a:r>
            <a:r>
              <a:rPr sz="900" spc="-55" dirty="0">
                <a:latin typeface="Times New Roman"/>
                <a:cs typeface="Times New Roman"/>
              </a:rPr>
              <a:t>e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60" dirty="0">
                <a:latin typeface="Times New Roman"/>
                <a:cs typeface="Times New Roman"/>
              </a:rPr>
              <a:t>f</a:t>
            </a:r>
            <a:r>
              <a:rPr sz="900" spc="-85" dirty="0">
                <a:latin typeface="Times New Roman"/>
                <a:cs typeface="Times New Roman"/>
              </a:rPr>
              <a:t>o</a:t>
            </a:r>
            <a:r>
              <a:rPr sz="900" spc="-40" dirty="0">
                <a:latin typeface="Times New Roman"/>
                <a:cs typeface="Times New Roman"/>
              </a:rPr>
              <a:t>r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55" dirty="0">
                <a:latin typeface="Times New Roman"/>
                <a:cs typeface="Times New Roman"/>
              </a:rPr>
              <a:t>t</a:t>
            </a:r>
            <a:r>
              <a:rPr sz="900" spc="-75" dirty="0">
                <a:latin typeface="Times New Roman"/>
                <a:cs typeface="Times New Roman"/>
              </a:rPr>
              <a:t>eac</a:t>
            </a:r>
            <a:r>
              <a:rPr sz="900" spc="-85" dirty="0">
                <a:latin typeface="Times New Roman"/>
                <a:cs typeface="Times New Roman"/>
              </a:rPr>
              <a:t>h</a:t>
            </a:r>
            <a:r>
              <a:rPr sz="900" spc="-55" dirty="0">
                <a:latin typeface="Times New Roman"/>
                <a:cs typeface="Times New Roman"/>
              </a:rPr>
              <a:t>i</a:t>
            </a:r>
            <a:r>
              <a:rPr sz="900" spc="-85" dirty="0">
                <a:latin typeface="Times New Roman"/>
                <a:cs typeface="Times New Roman"/>
              </a:rPr>
              <a:t>n</a:t>
            </a:r>
            <a:r>
              <a:rPr sz="900" spc="-60" dirty="0">
                <a:latin typeface="Times New Roman"/>
                <a:cs typeface="Times New Roman"/>
              </a:rPr>
              <a:t>g</a:t>
            </a:r>
            <a:r>
              <a:rPr sz="900" spc="-65" dirty="0">
                <a:latin typeface="Times New Roman"/>
                <a:cs typeface="Times New Roman"/>
              </a:rPr>
              <a:t> </a:t>
            </a:r>
            <a:r>
              <a:rPr sz="900" spc="-95" dirty="0">
                <a:latin typeface="Times New Roman"/>
                <a:cs typeface="Times New Roman"/>
              </a:rPr>
              <a:t>&amp;</a:t>
            </a:r>
            <a:r>
              <a:rPr sz="900" spc="-70" dirty="0">
                <a:latin typeface="Times New Roman"/>
                <a:cs typeface="Times New Roman"/>
              </a:rPr>
              <a:t> learning</a:t>
            </a:r>
            <a:r>
              <a:rPr sz="900" spc="-30" dirty="0">
                <a:latin typeface="Times New Roman"/>
                <a:cs typeface="Times New Roman"/>
              </a:rPr>
              <a:t>.</a:t>
            </a:r>
            <a:endParaRPr sz="900" dirty="0">
              <a:latin typeface="Times New Roman"/>
              <a:cs typeface="Times New Roman"/>
            </a:endParaRPr>
          </a:p>
          <a:p>
            <a:pPr marL="88265" indent="-75565">
              <a:lnSpc>
                <a:spcPts val="1055"/>
              </a:lnSpc>
              <a:spcBef>
                <a:spcPts val="25"/>
              </a:spcBef>
              <a:buFont typeface="Symbol"/>
              <a:buChar char=""/>
              <a:tabLst>
                <a:tab pos="88900" algn="l"/>
              </a:tabLst>
            </a:pPr>
            <a:r>
              <a:rPr sz="900" spc="-100" dirty="0">
                <a:latin typeface="Times New Roman"/>
                <a:cs typeface="Times New Roman"/>
              </a:rPr>
              <a:t>USD</a:t>
            </a:r>
            <a:r>
              <a:rPr sz="900" spc="-85" dirty="0">
                <a:latin typeface="Times New Roman"/>
                <a:cs typeface="Times New Roman"/>
              </a:rPr>
              <a:t>A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80" dirty="0">
                <a:latin typeface="Times New Roman"/>
                <a:cs typeface="Times New Roman"/>
              </a:rPr>
              <a:t>Highe</a:t>
            </a:r>
            <a:r>
              <a:rPr sz="900" spc="-40" dirty="0">
                <a:latin typeface="Times New Roman"/>
                <a:cs typeface="Times New Roman"/>
              </a:rPr>
              <a:t>r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75" dirty="0">
                <a:latin typeface="Times New Roman"/>
                <a:cs typeface="Times New Roman"/>
              </a:rPr>
              <a:t>Educatio</a:t>
            </a:r>
            <a:r>
              <a:rPr sz="900" spc="-60" dirty="0">
                <a:latin typeface="Times New Roman"/>
                <a:cs typeface="Times New Roman"/>
              </a:rPr>
              <a:t>n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80" dirty="0">
                <a:latin typeface="Times New Roman"/>
                <a:cs typeface="Times New Roman"/>
              </a:rPr>
              <a:t>Gran</a:t>
            </a:r>
            <a:r>
              <a:rPr sz="900" spc="-35" dirty="0">
                <a:latin typeface="Times New Roman"/>
                <a:cs typeface="Times New Roman"/>
              </a:rPr>
              <a:t>t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65" dirty="0">
                <a:latin typeface="Times New Roman"/>
                <a:cs typeface="Times New Roman"/>
              </a:rPr>
              <a:t>(</a:t>
            </a:r>
            <a:r>
              <a:rPr sz="900" spc="-60" dirty="0">
                <a:latin typeface="Times New Roman"/>
                <a:cs typeface="Times New Roman"/>
              </a:rPr>
              <a:t>6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105" dirty="0">
                <a:latin typeface="Times New Roman"/>
                <a:cs typeface="Times New Roman"/>
              </a:rPr>
              <a:t>U</a:t>
            </a:r>
            <a:r>
              <a:rPr sz="900" spc="-65" dirty="0">
                <a:latin typeface="Times New Roman"/>
                <a:cs typeface="Times New Roman"/>
              </a:rPr>
              <a:t>S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65" dirty="0">
                <a:latin typeface="Times New Roman"/>
                <a:cs typeface="Times New Roman"/>
              </a:rPr>
              <a:t>universities)</a:t>
            </a:r>
            <a:r>
              <a:rPr sz="900" spc="-30" dirty="0">
                <a:latin typeface="Times New Roman"/>
                <a:cs typeface="Times New Roman"/>
              </a:rPr>
              <a:t>.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80" dirty="0">
                <a:latin typeface="Times New Roman"/>
                <a:cs typeface="Times New Roman"/>
              </a:rPr>
              <a:t>Develope</a:t>
            </a:r>
            <a:r>
              <a:rPr sz="900" spc="-60" dirty="0">
                <a:latin typeface="Times New Roman"/>
                <a:cs typeface="Times New Roman"/>
              </a:rPr>
              <a:t>d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75" dirty="0">
                <a:latin typeface="Times New Roman"/>
                <a:cs typeface="Times New Roman"/>
              </a:rPr>
              <a:t>a</a:t>
            </a:r>
            <a:r>
              <a:rPr sz="900" spc="-60" dirty="0">
                <a:latin typeface="Times New Roman"/>
                <a:cs typeface="Times New Roman"/>
              </a:rPr>
              <a:t>n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80" dirty="0">
                <a:latin typeface="Times New Roman"/>
                <a:cs typeface="Times New Roman"/>
              </a:rPr>
              <a:t>on</a:t>
            </a:r>
            <a:r>
              <a:rPr sz="900" spc="-65" dirty="0">
                <a:latin typeface="Times New Roman"/>
                <a:cs typeface="Times New Roman"/>
              </a:rPr>
              <a:t>-lin</a:t>
            </a:r>
            <a:r>
              <a:rPr sz="900" spc="-55" dirty="0">
                <a:latin typeface="Times New Roman"/>
                <a:cs typeface="Times New Roman"/>
              </a:rPr>
              <a:t>e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80" dirty="0">
                <a:latin typeface="Times New Roman"/>
                <a:cs typeface="Times New Roman"/>
              </a:rPr>
              <a:t>imag</a:t>
            </a:r>
            <a:r>
              <a:rPr sz="900" spc="-55" dirty="0">
                <a:latin typeface="Times New Roman"/>
                <a:cs typeface="Times New Roman"/>
              </a:rPr>
              <a:t>e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75" dirty="0">
                <a:latin typeface="Times New Roman"/>
                <a:cs typeface="Times New Roman"/>
              </a:rPr>
              <a:t>databas</a:t>
            </a:r>
            <a:r>
              <a:rPr sz="900" spc="-55" dirty="0">
                <a:latin typeface="Times New Roman"/>
                <a:cs typeface="Times New Roman"/>
              </a:rPr>
              <a:t>e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60" dirty="0">
                <a:latin typeface="Times New Roman"/>
                <a:cs typeface="Times New Roman"/>
              </a:rPr>
              <a:t>f</a:t>
            </a:r>
            <a:r>
              <a:rPr sz="900" spc="-85" dirty="0">
                <a:latin typeface="Times New Roman"/>
                <a:cs typeface="Times New Roman"/>
              </a:rPr>
              <a:t>o</a:t>
            </a:r>
            <a:r>
              <a:rPr sz="900" spc="-40" dirty="0">
                <a:latin typeface="Times New Roman"/>
                <a:cs typeface="Times New Roman"/>
              </a:rPr>
              <a:t>r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55" dirty="0">
                <a:latin typeface="Times New Roman"/>
                <a:cs typeface="Times New Roman"/>
              </a:rPr>
              <a:t>t</a:t>
            </a:r>
            <a:r>
              <a:rPr sz="900" spc="-75" dirty="0">
                <a:latin typeface="Times New Roman"/>
                <a:cs typeface="Times New Roman"/>
              </a:rPr>
              <a:t>eac</a:t>
            </a:r>
            <a:r>
              <a:rPr sz="900" spc="-85" dirty="0">
                <a:latin typeface="Times New Roman"/>
                <a:cs typeface="Times New Roman"/>
              </a:rPr>
              <a:t>h</a:t>
            </a:r>
            <a:r>
              <a:rPr sz="900" spc="-55" dirty="0">
                <a:latin typeface="Times New Roman"/>
                <a:cs typeface="Times New Roman"/>
              </a:rPr>
              <a:t>i</a:t>
            </a:r>
            <a:r>
              <a:rPr sz="900" spc="-85" dirty="0">
                <a:latin typeface="Times New Roman"/>
                <a:cs typeface="Times New Roman"/>
              </a:rPr>
              <a:t>ng</a:t>
            </a:r>
            <a:r>
              <a:rPr sz="900" spc="-30" dirty="0">
                <a:latin typeface="Times New Roman"/>
                <a:cs typeface="Times New Roman"/>
              </a:rPr>
              <a:t>.</a:t>
            </a:r>
            <a:endParaRPr sz="900" dirty="0">
              <a:latin typeface="Times New Roman"/>
              <a:cs typeface="Times New Roman"/>
            </a:endParaRPr>
          </a:p>
          <a:p>
            <a:pPr marL="13335">
              <a:lnSpc>
                <a:spcPts val="1055"/>
              </a:lnSpc>
            </a:pPr>
            <a:r>
              <a:rPr sz="900" b="1" spc="-75" dirty="0">
                <a:latin typeface="Times New Roman"/>
                <a:cs typeface="Times New Roman"/>
              </a:rPr>
              <a:t>Teaching-relate</a:t>
            </a:r>
            <a:r>
              <a:rPr sz="900" b="1" spc="-65" dirty="0">
                <a:latin typeface="Times New Roman"/>
                <a:cs typeface="Times New Roman"/>
              </a:rPr>
              <a:t>d</a:t>
            </a:r>
            <a:r>
              <a:rPr sz="900" b="1" spc="-70" dirty="0">
                <a:latin typeface="Times New Roman"/>
                <a:cs typeface="Times New Roman"/>
              </a:rPr>
              <a:t> </a:t>
            </a:r>
            <a:r>
              <a:rPr sz="900" b="1" spc="-80" dirty="0">
                <a:latin typeface="Times New Roman"/>
                <a:cs typeface="Times New Roman"/>
              </a:rPr>
              <a:t>Servic</a:t>
            </a:r>
            <a:r>
              <a:rPr sz="900" b="1" spc="-55" dirty="0">
                <a:latin typeface="Times New Roman"/>
                <a:cs typeface="Times New Roman"/>
              </a:rPr>
              <a:t>e</a:t>
            </a:r>
            <a:r>
              <a:rPr sz="900" b="1" spc="-70" dirty="0">
                <a:latin typeface="Times New Roman"/>
                <a:cs typeface="Times New Roman"/>
              </a:rPr>
              <a:t> </a:t>
            </a:r>
            <a:r>
              <a:rPr sz="900" b="1" spc="-85" dirty="0">
                <a:latin typeface="Times New Roman"/>
                <a:cs typeface="Times New Roman"/>
              </a:rPr>
              <a:t>an</a:t>
            </a:r>
            <a:r>
              <a:rPr sz="900" b="1" spc="-65" dirty="0">
                <a:latin typeface="Times New Roman"/>
                <a:cs typeface="Times New Roman"/>
              </a:rPr>
              <a:t>d</a:t>
            </a:r>
            <a:r>
              <a:rPr sz="900" b="1" spc="-70" dirty="0">
                <a:latin typeface="Times New Roman"/>
                <a:cs typeface="Times New Roman"/>
              </a:rPr>
              <a:t> </a:t>
            </a:r>
            <a:r>
              <a:rPr sz="900" b="1" spc="-80" dirty="0">
                <a:latin typeface="Times New Roman"/>
                <a:cs typeface="Times New Roman"/>
              </a:rPr>
              <a:t>Outreach</a:t>
            </a:r>
            <a:endParaRPr sz="900" dirty="0">
              <a:latin typeface="Times New Roman"/>
              <a:cs typeface="Times New Roman"/>
            </a:endParaRPr>
          </a:p>
          <a:p>
            <a:pPr marL="88265" marR="281940" indent="-74930">
              <a:lnSpc>
                <a:spcPct val="96300"/>
              </a:lnSpc>
              <a:spcBef>
                <a:spcPts val="85"/>
              </a:spcBef>
              <a:buFont typeface="Symbol"/>
              <a:buChar char=""/>
              <a:tabLst>
                <a:tab pos="88900" algn="l"/>
              </a:tabLst>
            </a:pPr>
            <a:r>
              <a:rPr sz="900" spc="-80" dirty="0">
                <a:latin typeface="Times New Roman"/>
                <a:cs typeface="Times New Roman"/>
              </a:rPr>
              <a:t>Departmen</a:t>
            </a:r>
            <a:r>
              <a:rPr sz="900" spc="-35" dirty="0">
                <a:latin typeface="Times New Roman"/>
                <a:cs typeface="Times New Roman"/>
              </a:rPr>
              <a:t>t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80" dirty="0">
                <a:latin typeface="Times New Roman"/>
                <a:cs typeface="Times New Roman"/>
              </a:rPr>
              <a:t>an</a:t>
            </a:r>
            <a:r>
              <a:rPr sz="900" spc="-60" dirty="0">
                <a:latin typeface="Times New Roman"/>
                <a:cs typeface="Times New Roman"/>
              </a:rPr>
              <a:t>d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75" dirty="0">
                <a:latin typeface="Times New Roman"/>
                <a:cs typeface="Times New Roman"/>
              </a:rPr>
              <a:t>School</a:t>
            </a:r>
            <a:r>
              <a:rPr sz="900" spc="-35" dirty="0">
                <a:latin typeface="Times New Roman"/>
                <a:cs typeface="Times New Roman"/>
              </a:rPr>
              <a:t>: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105" dirty="0">
                <a:latin typeface="Times New Roman"/>
                <a:cs typeface="Times New Roman"/>
              </a:rPr>
              <a:t>U</a:t>
            </a:r>
            <a:r>
              <a:rPr sz="900" spc="-85" dirty="0">
                <a:latin typeface="Times New Roman"/>
                <a:cs typeface="Times New Roman"/>
              </a:rPr>
              <a:t>G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80" dirty="0">
                <a:latin typeface="Times New Roman"/>
                <a:cs typeface="Times New Roman"/>
              </a:rPr>
              <a:t>academi</a:t>
            </a:r>
            <a:r>
              <a:rPr sz="900" spc="-55" dirty="0">
                <a:latin typeface="Times New Roman"/>
                <a:cs typeface="Times New Roman"/>
              </a:rPr>
              <a:t>c</a:t>
            </a:r>
            <a:r>
              <a:rPr sz="900" spc="-70" dirty="0">
                <a:latin typeface="Times New Roman"/>
                <a:cs typeface="Times New Roman"/>
              </a:rPr>
              <a:t> advisor</a:t>
            </a:r>
            <a:r>
              <a:rPr sz="900" spc="-30" dirty="0">
                <a:latin typeface="Times New Roman"/>
                <a:cs typeface="Times New Roman"/>
              </a:rPr>
              <a:t>,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75" dirty="0">
                <a:latin typeface="Times New Roman"/>
                <a:cs typeface="Times New Roman"/>
              </a:rPr>
              <a:t>adviso</a:t>
            </a:r>
            <a:r>
              <a:rPr sz="900" spc="-40" dirty="0">
                <a:latin typeface="Times New Roman"/>
                <a:cs typeface="Times New Roman"/>
              </a:rPr>
              <a:t>r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95" dirty="0">
                <a:latin typeface="Times New Roman"/>
                <a:cs typeface="Times New Roman"/>
              </a:rPr>
              <a:t>&amp;</a:t>
            </a:r>
            <a:r>
              <a:rPr sz="900" spc="-70" dirty="0">
                <a:latin typeface="Times New Roman"/>
                <a:cs typeface="Times New Roman"/>
              </a:rPr>
              <a:t> coordinato</a:t>
            </a:r>
            <a:r>
              <a:rPr sz="900" spc="-40" dirty="0">
                <a:latin typeface="Times New Roman"/>
                <a:cs typeface="Times New Roman"/>
              </a:rPr>
              <a:t>r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80" dirty="0">
                <a:latin typeface="Times New Roman"/>
                <a:cs typeface="Times New Roman"/>
              </a:rPr>
              <a:t>o</a:t>
            </a:r>
            <a:r>
              <a:rPr sz="900" spc="-40" dirty="0">
                <a:latin typeface="Times New Roman"/>
                <a:cs typeface="Times New Roman"/>
              </a:rPr>
              <a:t>f</a:t>
            </a:r>
            <a:r>
              <a:rPr sz="900" spc="-70" dirty="0">
                <a:latin typeface="Times New Roman"/>
                <a:cs typeface="Times New Roman"/>
              </a:rPr>
              <a:t> 4t</a:t>
            </a:r>
            <a:r>
              <a:rPr sz="900" spc="-60" dirty="0">
                <a:latin typeface="Times New Roman"/>
                <a:cs typeface="Times New Roman"/>
              </a:rPr>
              <a:t>h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75" dirty="0">
                <a:latin typeface="Times New Roman"/>
                <a:cs typeface="Times New Roman"/>
              </a:rPr>
              <a:t>yea</a:t>
            </a:r>
            <a:r>
              <a:rPr sz="900" spc="-40" dirty="0">
                <a:latin typeface="Times New Roman"/>
                <a:cs typeface="Times New Roman"/>
              </a:rPr>
              <a:t>r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75" dirty="0">
                <a:latin typeface="Times New Roman"/>
                <a:cs typeface="Times New Roman"/>
              </a:rPr>
              <a:t>studi</a:t>
            </a:r>
            <a:r>
              <a:rPr sz="900" spc="-60" dirty="0">
                <a:latin typeface="Times New Roman"/>
                <a:cs typeface="Times New Roman"/>
              </a:rPr>
              <a:t>o</a:t>
            </a:r>
            <a:r>
              <a:rPr sz="900" spc="-70" dirty="0">
                <a:latin typeface="Times New Roman"/>
                <a:cs typeface="Times New Roman"/>
              </a:rPr>
              <a:t> option, adviso</a:t>
            </a:r>
            <a:r>
              <a:rPr sz="900" spc="-40" dirty="0">
                <a:latin typeface="Times New Roman"/>
                <a:cs typeface="Times New Roman"/>
              </a:rPr>
              <a:t>r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55" dirty="0">
                <a:latin typeface="Times New Roman"/>
                <a:cs typeface="Times New Roman"/>
              </a:rPr>
              <a:t>t</a:t>
            </a:r>
            <a:r>
              <a:rPr sz="900" spc="-60" dirty="0">
                <a:latin typeface="Times New Roman"/>
                <a:cs typeface="Times New Roman"/>
              </a:rPr>
              <a:t>o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100" dirty="0">
                <a:latin typeface="Times New Roman"/>
                <a:cs typeface="Times New Roman"/>
              </a:rPr>
              <a:t>ASLA</a:t>
            </a:r>
            <a:r>
              <a:rPr sz="900" spc="-85" dirty="0">
                <a:latin typeface="Times New Roman"/>
                <a:cs typeface="Times New Roman"/>
              </a:rPr>
              <a:t>-V</a:t>
            </a:r>
            <a:r>
              <a:rPr sz="900" spc="-75" dirty="0">
                <a:latin typeface="Times New Roman"/>
                <a:cs typeface="Times New Roman"/>
              </a:rPr>
              <a:t>T</a:t>
            </a:r>
            <a:r>
              <a:rPr sz="900" spc="-70" dirty="0">
                <a:latin typeface="Times New Roman"/>
                <a:cs typeface="Times New Roman"/>
              </a:rPr>
              <a:t> (studen</a:t>
            </a:r>
            <a:r>
              <a:rPr sz="900" spc="-35" dirty="0">
                <a:latin typeface="Times New Roman"/>
                <a:cs typeface="Times New Roman"/>
              </a:rPr>
              <a:t>t</a:t>
            </a:r>
            <a:r>
              <a:rPr sz="900" spc="-70" dirty="0">
                <a:latin typeface="Times New Roman"/>
                <a:cs typeface="Times New Roman"/>
              </a:rPr>
              <a:t> professiona</a:t>
            </a:r>
            <a:r>
              <a:rPr sz="900" spc="-35" dirty="0">
                <a:latin typeface="Times New Roman"/>
                <a:cs typeface="Times New Roman"/>
              </a:rPr>
              <a:t>l</a:t>
            </a:r>
            <a:r>
              <a:rPr sz="900" spc="-70" dirty="0">
                <a:latin typeface="Times New Roman"/>
                <a:cs typeface="Times New Roman"/>
              </a:rPr>
              <a:t> organization)</a:t>
            </a:r>
            <a:r>
              <a:rPr sz="900" spc="-30" dirty="0">
                <a:latin typeface="Times New Roman"/>
                <a:cs typeface="Times New Roman"/>
              </a:rPr>
              <a:t>,</a:t>
            </a:r>
            <a:r>
              <a:rPr sz="900" spc="-70" dirty="0">
                <a:latin typeface="Times New Roman"/>
                <a:cs typeface="Times New Roman"/>
              </a:rPr>
              <a:t> coordinato</a:t>
            </a:r>
            <a:r>
              <a:rPr sz="900" spc="-40" dirty="0">
                <a:latin typeface="Times New Roman"/>
                <a:cs typeface="Times New Roman"/>
              </a:rPr>
              <a:t>r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80" dirty="0">
                <a:latin typeface="Times New Roman"/>
                <a:cs typeface="Times New Roman"/>
              </a:rPr>
              <a:t>o</a:t>
            </a:r>
            <a:r>
              <a:rPr sz="900" spc="-40" dirty="0">
                <a:latin typeface="Times New Roman"/>
                <a:cs typeface="Times New Roman"/>
              </a:rPr>
              <a:t>f</a:t>
            </a:r>
            <a:r>
              <a:rPr sz="900" spc="-80" dirty="0">
                <a:latin typeface="Times New Roman"/>
                <a:cs typeface="Times New Roman"/>
              </a:rPr>
              <a:t> </a:t>
            </a:r>
            <a:r>
              <a:rPr sz="900" spc="-70" dirty="0">
                <a:latin typeface="Times New Roman"/>
                <a:cs typeface="Times New Roman"/>
              </a:rPr>
              <a:t>senio</a:t>
            </a:r>
            <a:r>
              <a:rPr sz="900" spc="-40" dirty="0">
                <a:latin typeface="Times New Roman"/>
                <a:cs typeface="Times New Roman"/>
              </a:rPr>
              <a:t>r</a:t>
            </a:r>
            <a:r>
              <a:rPr sz="900" spc="-70" dirty="0">
                <a:latin typeface="Times New Roman"/>
                <a:cs typeface="Times New Roman"/>
              </a:rPr>
              <a:t> project</a:t>
            </a:r>
            <a:r>
              <a:rPr sz="900" spc="-50" dirty="0">
                <a:latin typeface="Times New Roman"/>
                <a:cs typeface="Times New Roman"/>
              </a:rPr>
              <a:t>s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80" dirty="0">
                <a:latin typeface="Times New Roman"/>
                <a:cs typeface="Times New Roman"/>
              </a:rPr>
              <a:t>and</a:t>
            </a:r>
            <a:r>
              <a:rPr sz="900" spc="-70" dirty="0">
                <a:latin typeface="Times New Roman"/>
                <a:cs typeface="Times New Roman"/>
              </a:rPr>
              <a:t> competitio</a:t>
            </a:r>
            <a:r>
              <a:rPr sz="900" spc="-60" dirty="0">
                <a:latin typeface="Times New Roman"/>
                <a:cs typeface="Times New Roman"/>
              </a:rPr>
              <a:t>n</a:t>
            </a:r>
            <a:r>
              <a:rPr sz="900" spc="-70" dirty="0">
                <a:latin typeface="Times New Roman"/>
                <a:cs typeface="Times New Roman"/>
              </a:rPr>
              <a:t> fo</a:t>
            </a:r>
            <a:r>
              <a:rPr sz="900" spc="-40" dirty="0">
                <a:latin typeface="Times New Roman"/>
                <a:cs typeface="Times New Roman"/>
              </a:rPr>
              <a:t>r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75" dirty="0">
                <a:latin typeface="Times New Roman"/>
                <a:cs typeface="Times New Roman"/>
              </a:rPr>
              <a:t>bes</a:t>
            </a:r>
            <a:r>
              <a:rPr sz="900" spc="-35" dirty="0">
                <a:latin typeface="Times New Roman"/>
                <a:cs typeface="Times New Roman"/>
              </a:rPr>
              <a:t>t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75" dirty="0">
                <a:latin typeface="Times New Roman"/>
                <a:cs typeface="Times New Roman"/>
              </a:rPr>
              <a:t>senio</a:t>
            </a:r>
            <a:r>
              <a:rPr sz="900" spc="-40" dirty="0">
                <a:latin typeface="Times New Roman"/>
                <a:cs typeface="Times New Roman"/>
              </a:rPr>
              <a:t>r</a:t>
            </a:r>
            <a:r>
              <a:rPr sz="900" spc="-70" dirty="0">
                <a:latin typeface="Times New Roman"/>
                <a:cs typeface="Times New Roman"/>
              </a:rPr>
              <a:t> project</a:t>
            </a:r>
            <a:r>
              <a:rPr sz="900" spc="-30" dirty="0">
                <a:latin typeface="Times New Roman"/>
                <a:cs typeface="Times New Roman"/>
              </a:rPr>
              <a:t>,</a:t>
            </a:r>
            <a:r>
              <a:rPr sz="900" spc="-65" dirty="0">
                <a:latin typeface="Times New Roman"/>
                <a:cs typeface="Times New Roman"/>
              </a:rPr>
              <a:t> </a:t>
            </a:r>
            <a:r>
              <a:rPr sz="900" spc="-75" dirty="0">
                <a:latin typeface="Times New Roman"/>
                <a:cs typeface="Times New Roman"/>
              </a:rPr>
              <a:t>pee</a:t>
            </a:r>
            <a:r>
              <a:rPr sz="900" spc="-40" dirty="0">
                <a:latin typeface="Times New Roman"/>
                <a:cs typeface="Times New Roman"/>
              </a:rPr>
              <a:t>r</a:t>
            </a:r>
            <a:r>
              <a:rPr sz="900" spc="-70" dirty="0">
                <a:latin typeface="Times New Roman"/>
                <a:cs typeface="Times New Roman"/>
              </a:rPr>
              <a:t> revie</a:t>
            </a:r>
            <a:r>
              <a:rPr sz="900" spc="-85" dirty="0">
                <a:latin typeface="Times New Roman"/>
                <a:cs typeface="Times New Roman"/>
              </a:rPr>
              <a:t>w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80" dirty="0">
                <a:latin typeface="Times New Roman"/>
                <a:cs typeface="Times New Roman"/>
              </a:rPr>
              <a:t>an</a:t>
            </a:r>
            <a:r>
              <a:rPr sz="900" spc="-60" dirty="0">
                <a:latin typeface="Times New Roman"/>
                <a:cs typeface="Times New Roman"/>
              </a:rPr>
              <a:t>d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65" dirty="0">
                <a:latin typeface="Times New Roman"/>
                <a:cs typeface="Times New Roman"/>
              </a:rPr>
              <a:t>facult</a:t>
            </a:r>
            <a:r>
              <a:rPr sz="900" spc="-60" dirty="0">
                <a:latin typeface="Times New Roman"/>
                <a:cs typeface="Times New Roman"/>
              </a:rPr>
              <a:t>y</a:t>
            </a:r>
            <a:r>
              <a:rPr sz="900" spc="-70" dirty="0">
                <a:latin typeface="Times New Roman"/>
                <a:cs typeface="Times New Roman"/>
              </a:rPr>
              <a:t> searc</a:t>
            </a:r>
            <a:r>
              <a:rPr sz="900" spc="-60" dirty="0">
                <a:latin typeface="Times New Roman"/>
                <a:cs typeface="Times New Roman"/>
              </a:rPr>
              <a:t>h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75" dirty="0">
                <a:latin typeface="Times New Roman"/>
                <a:cs typeface="Times New Roman"/>
              </a:rPr>
              <a:t>committees</a:t>
            </a:r>
            <a:r>
              <a:rPr sz="900" spc="-30" dirty="0">
                <a:latin typeface="Times New Roman"/>
                <a:cs typeface="Times New Roman"/>
              </a:rPr>
              <a:t>,</a:t>
            </a:r>
            <a:r>
              <a:rPr sz="900" spc="-75" dirty="0">
                <a:latin typeface="Times New Roman"/>
                <a:cs typeface="Times New Roman"/>
              </a:rPr>
              <a:t> </a:t>
            </a:r>
            <a:r>
              <a:rPr sz="900" spc="-105" dirty="0">
                <a:latin typeface="Times New Roman"/>
                <a:cs typeface="Times New Roman"/>
              </a:rPr>
              <a:t>U</a:t>
            </a:r>
            <a:r>
              <a:rPr sz="900" spc="-85" dirty="0">
                <a:latin typeface="Times New Roman"/>
                <a:cs typeface="Times New Roman"/>
              </a:rPr>
              <a:t>G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75" dirty="0">
                <a:latin typeface="Times New Roman"/>
                <a:cs typeface="Times New Roman"/>
              </a:rPr>
              <a:t>curriculum committe</a:t>
            </a:r>
            <a:r>
              <a:rPr sz="900" spc="-55" dirty="0">
                <a:latin typeface="Times New Roman"/>
                <a:cs typeface="Times New Roman"/>
              </a:rPr>
              <a:t>e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75" dirty="0">
                <a:latin typeface="Times New Roman"/>
                <a:cs typeface="Times New Roman"/>
              </a:rPr>
              <a:t>(forme</a:t>
            </a:r>
            <a:r>
              <a:rPr sz="900" spc="-40" dirty="0">
                <a:latin typeface="Times New Roman"/>
                <a:cs typeface="Times New Roman"/>
              </a:rPr>
              <a:t>r</a:t>
            </a:r>
            <a:r>
              <a:rPr sz="900" spc="-70" dirty="0">
                <a:latin typeface="Times New Roman"/>
                <a:cs typeface="Times New Roman"/>
              </a:rPr>
              <a:t> chair)</a:t>
            </a:r>
            <a:r>
              <a:rPr sz="900" spc="-30" dirty="0">
                <a:latin typeface="Times New Roman"/>
                <a:cs typeface="Times New Roman"/>
              </a:rPr>
              <a:t>,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75" dirty="0">
                <a:latin typeface="Times New Roman"/>
                <a:cs typeface="Times New Roman"/>
              </a:rPr>
              <a:t>graduat</a:t>
            </a:r>
            <a:r>
              <a:rPr sz="900" spc="-55" dirty="0">
                <a:latin typeface="Times New Roman"/>
                <a:cs typeface="Times New Roman"/>
              </a:rPr>
              <a:t>e</a:t>
            </a:r>
            <a:r>
              <a:rPr sz="900" spc="-70" dirty="0">
                <a:latin typeface="Times New Roman"/>
                <a:cs typeface="Times New Roman"/>
              </a:rPr>
              <a:t> curriculu</a:t>
            </a:r>
            <a:r>
              <a:rPr sz="900" spc="-95" dirty="0">
                <a:latin typeface="Times New Roman"/>
                <a:cs typeface="Times New Roman"/>
              </a:rPr>
              <a:t>m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80" dirty="0">
                <a:latin typeface="Times New Roman"/>
                <a:cs typeface="Times New Roman"/>
              </a:rPr>
              <a:t>committe</a:t>
            </a:r>
            <a:r>
              <a:rPr sz="900" spc="-55" dirty="0">
                <a:latin typeface="Times New Roman"/>
                <a:cs typeface="Times New Roman"/>
              </a:rPr>
              <a:t>e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75" dirty="0">
                <a:latin typeface="Times New Roman"/>
                <a:cs typeface="Times New Roman"/>
              </a:rPr>
              <a:t>(forme</a:t>
            </a:r>
            <a:r>
              <a:rPr sz="900" spc="-40" dirty="0">
                <a:latin typeface="Times New Roman"/>
                <a:cs typeface="Times New Roman"/>
              </a:rPr>
              <a:t>r</a:t>
            </a:r>
            <a:r>
              <a:rPr sz="900" spc="-70" dirty="0">
                <a:latin typeface="Times New Roman"/>
                <a:cs typeface="Times New Roman"/>
              </a:rPr>
              <a:t> chair)</a:t>
            </a:r>
            <a:r>
              <a:rPr sz="900" spc="-30" dirty="0">
                <a:latin typeface="Times New Roman"/>
                <a:cs typeface="Times New Roman"/>
              </a:rPr>
              <a:t>.</a:t>
            </a:r>
            <a:endParaRPr sz="900" dirty="0">
              <a:latin typeface="Times New Roman"/>
              <a:cs typeface="Times New Roman"/>
            </a:endParaRPr>
          </a:p>
          <a:p>
            <a:pPr marL="88265" marR="361315" indent="-75565">
              <a:lnSpc>
                <a:spcPts val="1030"/>
              </a:lnSpc>
              <a:spcBef>
                <a:spcPts val="100"/>
              </a:spcBef>
              <a:buFont typeface="Symbol"/>
              <a:buChar char=""/>
              <a:tabLst>
                <a:tab pos="88900" algn="l"/>
              </a:tabLst>
            </a:pPr>
            <a:r>
              <a:rPr sz="900" spc="-75" dirty="0">
                <a:latin typeface="Times New Roman"/>
                <a:cs typeface="Times New Roman"/>
              </a:rPr>
              <a:t>College</a:t>
            </a:r>
            <a:r>
              <a:rPr sz="900" spc="-35" dirty="0">
                <a:latin typeface="Times New Roman"/>
                <a:cs typeface="Times New Roman"/>
              </a:rPr>
              <a:t>:</a:t>
            </a:r>
            <a:r>
              <a:rPr sz="900" spc="-70" dirty="0">
                <a:latin typeface="Times New Roman"/>
                <a:cs typeface="Times New Roman"/>
              </a:rPr>
              <a:t> Curriculu</a:t>
            </a:r>
            <a:r>
              <a:rPr sz="900" spc="-95" dirty="0">
                <a:latin typeface="Times New Roman"/>
                <a:cs typeface="Times New Roman"/>
              </a:rPr>
              <a:t>m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80" dirty="0">
                <a:latin typeface="Times New Roman"/>
                <a:cs typeface="Times New Roman"/>
              </a:rPr>
              <a:t>Committee</a:t>
            </a:r>
            <a:r>
              <a:rPr sz="900" spc="-30" dirty="0">
                <a:latin typeface="Times New Roman"/>
                <a:cs typeface="Times New Roman"/>
              </a:rPr>
              <a:t>,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75" dirty="0">
                <a:latin typeface="Times New Roman"/>
                <a:cs typeface="Times New Roman"/>
              </a:rPr>
              <a:t>Promotio</a:t>
            </a:r>
            <a:r>
              <a:rPr sz="900" spc="-60" dirty="0">
                <a:latin typeface="Times New Roman"/>
                <a:cs typeface="Times New Roman"/>
              </a:rPr>
              <a:t>n</a:t>
            </a:r>
            <a:r>
              <a:rPr sz="900" spc="-65" dirty="0">
                <a:latin typeface="Times New Roman"/>
                <a:cs typeface="Times New Roman"/>
              </a:rPr>
              <a:t> </a:t>
            </a:r>
            <a:r>
              <a:rPr sz="900" spc="-80" dirty="0">
                <a:latin typeface="Times New Roman"/>
                <a:cs typeface="Times New Roman"/>
              </a:rPr>
              <a:t>an</a:t>
            </a:r>
            <a:r>
              <a:rPr sz="900" spc="-60" dirty="0">
                <a:latin typeface="Times New Roman"/>
                <a:cs typeface="Times New Roman"/>
              </a:rPr>
              <a:t>d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80" dirty="0">
                <a:latin typeface="Times New Roman"/>
                <a:cs typeface="Times New Roman"/>
              </a:rPr>
              <a:t>Tenur</a:t>
            </a:r>
            <a:r>
              <a:rPr sz="900" spc="-55" dirty="0">
                <a:latin typeface="Times New Roman"/>
                <a:cs typeface="Times New Roman"/>
              </a:rPr>
              <a:t>e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80" dirty="0">
                <a:latin typeface="Times New Roman"/>
                <a:cs typeface="Times New Roman"/>
              </a:rPr>
              <a:t>Committee</a:t>
            </a:r>
            <a:r>
              <a:rPr sz="900" spc="-30" dirty="0">
                <a:latin typeface="Times New Roman"/>
                <a:cs typeface="Times New Roman"/>
              </a:rPr>
              <a:t>,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105" dirty="0">
                <a:latin typeface="Times New Roman"/>
                <a:cs typeface="Times New Roman"/>
              </a:rPr>
              <a:t>V</a:t>
            </a:r>
            <a:r>
              <a:rPr sz="900" spc="-75" dirty="0">
                <a:latin typeface="Times New Roman"/>
                <a:cs typeface="Times New Roman"/>
              </a:rPr>
              <a:t>T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75" dirty="0">
                <a:latin typeface="Times New Roman"/>
                <a:cs typeface="Times New Roman"/>
              </a:rPr>
              <a:t>Desig</a:t>
            </a:r>
            <a:r>
              <a:rPr sz="900" spc="-60" dirty="0">
                <a:latin typeface="Times New Roman"/>
                <a:cs typeface="Times New Roman"/>
              </a:rPr>
              <a:t>n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75" dirty="0">
                <a:latin typeface="Times New Roman"/>
                <a:cs typeface="Times New Roman"/>
              </a:rPr>
              <a:t>Consortium:</a:t>
            </a:r>
            <a:r>
              <a:rPr sz="900" spc="-85" dirty="0">
                <a:latin typeface="Times New Roman"/>
                <a:cs typeface="Times New Roman"/>
              </a:rPr>
              <a:t> membe</a:t>
            </a:r>
            <a:r>
              <a:rPr sz="900" spc="-40" dirty="0">
                <a:latin typeface="Times New Roman"/>
                <a:cs typeface="Times New Roman"/>
              </a:rPr>
              <a:t>r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80" dirty="0">
                <a:latin typeface="Times New Roman"/>
                <a:cs typeface="Times New Roman"/>
              </a:rPr>
              <a:t>an</a:t>
            </a:r>
            <a:r>
              <a:rPr sz="900" spc="-60" dirty="0">
                <a:latin typeface="Times New Roman"/>
                <a:cs typeface="Times New Roman"/>
              </a:rPr>
              <a:t>d</a:t>
            </a:r>
            <a:r>
              <a:rPr sz="900" spc="-70" dirty="0">
                <a:latin typeface="Times New Roman"/>
                <a:cs typeface="Times New Roman"/>
              </a:rPr>
              <a:t> chair</a:t>
            </a:r>
            <a:r>
              <a:rPr sz="900" spc="-30" dirty="0">
                <a:latin typeface="Times New Roman"/>
                <a:cs typeface="Times New Roman"/>
              </a:rPr>
              <a:t>,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105" dirty="0">
                <a:latin typeface="Times New Roman"/>
                <a:cs typeface="Times New Roman"/>
              </a:rPr>
              <a:t>CAU</a:t>
            </a:r>
            <a:r>
              <a:rPr sz="900" spc="-65" dirty="0">
                <a:latin typeface="Times New Roman"/>
                <a:cs typeface="Times New Roman"/>
              </a:rPr>
              <a:t>S</a:t>
            </a:r>
            <a:r>
              <a:rPr sz="900" spc="-70" dirty="0">
                <a:latin typeface="Times New Roman"/>
                <a:cs typeface="Times New Roman"/>
              </a:rPr>
              <a:t> Multicultura</a:t>
            </a:r>
            <a:r>
              <a:rPr sz="900" spc="-35" dirty="0">
                <a:latin typeface="Times New Roman"/>
                <a:cs typeface="Times New Roman"/>
              </a:rPr>
              <a:t>l</a:t>
            </a:r>
            <a:r>
              <a:rPr sz="900" spc="-65" dirty="0">
                <a:latin typeface="Times New Roman"/>
                <a:cs typeface="Times New Roman"/>
              </a:rPr>
              <a:t> </a:t>
            </a:r>
            <a:r>
              <a:rPr sz="900" spc="-85" dirty="0">
                <a:latin typeface="Times New Roman"/>
                <a:cs typeface="Times New Roman"/>
              </a:rPr>
              <a:t>Af</a:t>
            </a:r>
            <a:r>
              <a:rPr sz="900" spc="-65" dirty="0">
                <a:latin typeface="Times New Roman"/>
                <a:cs typeface="Times New Roman"/>
              </a:rPr>
              <a:t>fair</a:t>
            </a:r>
            <a:r>
              <a:rPr sz="900" spc="-50" dirty="0">
                <a:latin typeface="Times New Roman"/>
                <a:cs typeface="Times New Roman"/>
              </a:rPr>
              <a:t>s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80" dirty="0">
                <a:latin typeface="Times New Roman"/>
                <a:cs typeface="Times New Roman"/>
              </a:rPr>
              <a:t>Committee</a:t>
            </a:r>
            <a:r>
              <a:rPr sz="900" spc="-30" dirty="0">
                <a:latin typeface="Times New Roman"/>
                <a:cs typeface="Times New Roman"/>
              </a:rPr>
              <a:t>.</a:t>
            </a:r>
            <a:endParaRPr sz="900" dirty="0">
              <a:latin typeface="Times New Roman"/>
              <a:cs typeface="Times New Roman"/>
            </a:endParaRPr>
          </a:p>
          <a:p>
            <a:pPr marL="88265" marR="258445" indent="-75565">
              <a:lnSpc>
                <a:spcPct val="96300"/>
              </a:lnSpc>
              <a:spcBef>
                <a:spcPts val="55"/>
              </a:spcBef>
              <a:buFont typeface="Symbol"/>
              <a:buChar char=""/>
              <a:tabLst>
                <a:tab pos="88900" algn="l"/>
              </a:tabLst>
            </a:pPr>
            <a:r>
              <a:rPr sz="900" spc="-70" dirty="0">
                <a:latin typeface="Times New Roman"/>
                <a:cs typeface="Times New Roman"/>
              </a:rPr>
              <a:t>University</a:t>
            </a:r>
            <a:r>
              <a:rPr sz="900" spc="-35" dirty="0">
                <a:latin typeface="Times New Roman"/>
                <a:cs typeface="Times New Roman"/>
              </a:rPr>
              <a:t>:</a:t>
            </a:r>
            <a:r>
              <a:rPr sz="900" spc="-65" dirty="0">
                <a:latin typeface="Times New Roman"/>
                <a:cs typeface="Times New Roman"/>
              </a:rPr>
              <a:t> </a:t>
            </a:r>
            <a:r>
              <a:rPr sz="900" spc="-90" dirty="0">
                <a:latin typeface="Times New Roman"/>
                <a:cs typeface="Times New Roman"/>
              </a:rPr>
              <a:t>UOIP</a:t>
            </a:r>
            <a:r>
              <a:rPr sz="900" spc="-35" dirty="0">
                <a:latin typeface="Times New Roman"/>
                <a:cs typeface="Times New Roman"/>
              </a:rPr>
              <a:t>: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90" dirty="0">
                <a:latin typeface="Times New Roman"/>
                <a:cs typeface="Times New Roman"/>
              </a:rPr>
              <a:t>membe</a:t>
            </a:r>
            <a:r>
              <a:rPr sz="900" spc="-40" dirty="0">
                <a:latin typeface="Times New Roman"/>
                <a:cs typeface="Times New Roman"/>
              </a:rPr>
              <a:t>r</a:t>
            </a:r>
            <a:r>
              <a:rPr sz="900" spc="-75" dirty="0">
                <a:latin typeface="Times New Roman"/>
                <a:cs typeface="Times New Roman"/>
              </a:rPr>
              <a:t> </a:t>
            </a:r>
            <a:r>
              <a:rPr sz="900" spc="-95" dirty="0">
                <a:latin typeface="Times New Roman"/>
                <a:cs typeface="Times New Roman"/>
              </a:rPr>
              <a:t>&amp;</a:t>
            </a:r>
            <a:r>
              <a:rPr sz="900" spc="-70" dirty="0">
                <a:latin typeface="Times New Roman"/>
                <a:cs typeface="Times New Roman"/>
              </a:rPr>
              <a:t> chair</a:t>
            </a:r>
            <a:r>
              <a:rPr sz="900" spc="-30" dirty="0">
                <a:latin typeface="Times New Roman"/>
                <a:cs typeface="Times New Roman"/>
              </a:rPr>
              <a:t>,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80" dirty="0">
                <a:latin typeface="Times New Roman"/>
                <a:cs typeface="Times New Roman"/>
              </a:rPr>
              <a:t>co</a:t>
            </a:r>
            <a:r>
              <a:rPr sz="900" spc="-70" dirty="0">
                <a:latin typeface="Times New Roman"/>
                <a:cs typeface="Times New Roman"/>
              </a:rPr>
              <a:t>-autho</a:t>
            </a:r>
            <a:r>
              <a:rPr sz="900" spc="-40" dirty="0">
                <a:latin typeface="Times New Roman"/>
                <a:cs typeface="Times New Roman"/>
              </a:rPr>
              <a:t>r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80" dirty="0">
                <a:latin typeface="Times New Roman"/>
                <a:cs typeface="Times New Roman"/>
              </a:rPr>
              <a:t>o</a:t>
            </a:r>
            <a:r>
              <a:rPr sz="900" spc="-40" dirty="0">
                <a:latin typeface="Times New Roman"/>
                <a:cs typeface="Times New Roman"/>
              </a:rPr>
              <a:t>f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95" dirty="0">
                <a:latin typeface="Times New Roman"/>
                <a:cs typeface="Times New Roman"/>
              </a:rPr>
              <a:t>UOI</a:t>
            </a:r>
            <a:r>
              <a:rPr sz="900" spc="-65" dirty="0">
                <a:latin typeface="Times New Roman"/>
                <a:cs typeface="Times New Roman"/>
              </a:rPr>
              <a:t>P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80" dirty="0">
                <a:latin typeface="Times New Roman"/>
                <a:cs typeface="Times New Roman"/>
              </a:rPr>
              <a:t>whit</a:t>
            </a:r>
            <a:r>
              <a:rPr sz="900" spc="-55" dirty="0">
                <a:latin typeface="Times New Roman"/>
                <a:cs typeface="Times New Roman"/>
              </a:rPr>
              <a:t>e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80" dirty="0">
                <a:latin typeface="Times New Roman"/>
                <a:cs typeface="Times New Roman"/>
              </a:rPr>
              <a:t>pape</a:t>
            </a:r>
            <a:r>
              <a:rPr sz="900" spc="-40" dirty="0">
                <a:latin typeface="Times New Roman"/>
                <a:cs typeface="Times New Roman"/>
              </a:rPr>
              <a:t>r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80" dirty="0">
                <a:latin typeface="Times New Roman"/>
                <a:cs typeface="Times New Roman"/>
              </a:rPr>
              <a:t>o</a:t>
            </a:r>
            <a:r>
              <a:rPr sz="900" spc="-60" dirty="0">
                <a:latin typeface="Times New Roman"/>
                <a:cs typeface="Times New Roman"/>
              </a:rPr>
              <a:t>n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80" dirty="0">
                <a:latin typeface="Times New Roman"/>
                <a:cs typeface="Times New Roman"/>
              </a:rPr>
              <a:t>engagemen</a:t>
            </a:r>
            <a:r>
              <a:rPr sz="900" spc="-35" dirty="0">
                <a:latin typeface="Times New Roman"/>
                <a:cs typeface="Times New Roman"/>
              </a:rPr>
              <a:t>t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75" dirty="0">
                <a:latin typeface="Times New Roman"/>
                <a:cs typeface="Times New Roman"/>
              </a:rPr>
              <a:t>a</a:t>
            </a:r>
            <a:r>
              <a:rPr sz="900" spc="-35" dirty="0">
                <a:latin typeface="Times New Roman"/>
                <a:cs typeface="Times New Roman"/>
              </a:rPr>
              <a:t>t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100" dirty="0">
                <a:latin typeface="Times New Roman"/>
                <a:cs typeface="Times New Roman"/>
              </a:rPr>
              <a:t>VT</a:t>
            </a:r>
            <a:r>
              <a:rPr sz="900" spc="-35" dirty="0">
                <a:latin typeface="Times New Roman"/>
                <a:cs typeface="Times New Roman"/>
              </a:rPr>
              <a:t>;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80" dirty="0">
                <a:latin typeface="Times New Roman"/>
                <a:cs typeface="Times New Roman"/>
              </a:rPr>
              <a:t>Core</a:t>
            </a:r>
            <a:r>
              <a:rPr sz="900" spc="-70" dirty="0">
                <a:latin typeface="Times New Roman"/>
                <a:cs typeface="Times New Roman"/>
              </a:rPr>
              <a:t> Curriculu</a:t>
            </a:r>
            <a:r>
              <a:rPr sz="900" spc="-95" dirty="0">
                <a:latin typeface="Times New Roman"/>
                <a:cs typeface="Times New Roman"/>
              </a:rPr>
              <a:t>m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80" dirty="0">
                <a:latin typeface="Times New Roman"/>
                <a:cs typeface="Times New Roman"/>
              </a:rPr>
              <a:t>Committee</a:t>
            </a:r>
            <a:r>
              <a:rPr sz="900" spc="-35" dirty="0">
                <a:latin typeface="Times New Roman"/>
                <a:cs typeface="Times New Roman"/>
              </a:rPr>
              <a:t>: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90" dirty="0">
                <a:latin typeface="Times New Roman"/>
                <a:cs typeface="Times New Roman"/>
              </a:rPr>
              <a:t>membe</a:t>
            </a:r>
            <a:r>
              <a:rPr sz="900" spc="-40" dirty="0">
                <a:latin typeface="Times New Roman"/>
                <a:cs typeface="Times New Roman"/>
              </a:rPr>
              <a:t>r</a:t>
            </a:r>
            <a:r>
              <a:rPr sz="900" spc="-75" dirty="0">
                <a:latin typeface="Times New Roman"/>
                <a:cs typeface="Times New Roman"/>
              </a:rPr>
              <a:t> </a:t>
            </a:r>
            <a:r>
              <a:rPr sz="900" spc="-95" dirty="0">
                <a:latin typeface="Times New Roman"/>
                <a:cs typeface="Times New Roman"/>
              </a:rPr>
              <a:t>&amp;</a:t>
            </a:r>
            <a:r>
              <a:rPr sz="900" spc="-70" dirty="0">
                <a:latin typeface="Times New Roman"/>
                <a:cs typeface="Times New Roman"/>
              </a:rPr>
              <a:t> chair</a:t>
            </a:r>
            <a:r>
              <a:rPr sz="900" spc="-30" dirty="0">
                <a:latin typeface="Times New Roman"/>
                <a:cs typeface="Times New Roman"/>
              </a:rPr>
              <a:t>,</a:t>
            </a:r>
            <a:r>
              <a:rPr sz="900" spc="-70" dirty="0">
                <a:latin typeface="Times New Roman"/>
                <a:cs typeface="Times New Roman"/>
              </a:rPr>
              <a:t> faculty</a:t>
            </a:r>
            <a:r>
              <a:rPr sz="900" spc="-65" dirty="0">
                <a:latin typeface="Times New Roman"/>
                <a:cs typeface="Times New Roman"/>
              </a:rPr>
              <a:t>-lea</a:t>
            </a:r>
            <a:r>
              <a:rPr sz="900" spc="-60" dirty="0">
                <a:latin typeface="Times New Roman"/>
                <a:cs typeface="Times New Roman"/>
              </a:rPr>
              <a:t>d</a:t>
            </a:r>
            <a:r>
              <a:rPr sz="900" spc="-70" dirty="0">
                <a:latin typeface="Times New Roman"/>
                <a:cs typeface="Times New Roman"/>
              </a:rPr>
              <a:t> fo</a:t>
            </a:r>
            <a:r>
              <a:rPr sz="900" spc="-40" dirty="0">
                <a:latin typeface="Times New Roman"/>
                <a:cs typeface="Times New Roman"/>
              </a:rPr>
              <a:t>r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80" dirty="0">
                <a:latin typeface="Times New Roman"/>
                <a:cs typeface="Times New Roman"/>
              </a:rPr>
              <a:t>developmen</a:t>
            </a:r>
            <a:r>
              <a:rPr sz="900" spc="-35" dirty="0">
                <a:latin typeface="Times New Roman"/>
                <a:cs typeface="Times New Roman"/>
              </a:rPr>
              <a:t>t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80" dirty="0">
                <a:latin typeface="Times New Roman"/>
                <a:cs typeface="Times New Roman"/>
              </a:rPr>
              <a:t>an</a:t>
            </a:r>
            <a:r>
              <a:rPr sz="900" spc="-60" dirty="0">
                <a:latin typeface="Times New Roman"/>
                <a:cs typeface="Times New Roman"/>
              </a:rPr>
              <a:t>d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75" dirty="0">
                <a:latin typeface="Times New Roman"/>
                <a:cs typeface="Times New Roman"/>
              </a:rPr>
              <a:t>implementatio</a:t>
            </a:r>
            <a:r>
              <a:rPr sz="900" spc="-60" dirty="0">
                <a:latin typeface="Times New Roman"/>
                <a:cs typeface="Times New Roman"/>
              </a:rPr>
              <a:t>n</a:t>
            </a:r>
            <a:r>
              <a:rPr sz="900" spc="-70" dirty="0">
                <a:latin typeface="Times New Roman"/>
                <a:cs typeface="Times New Roman"/>
              </a:rPr>
              <a:t> of</a:t>
            </a:r>
            <a:r>
              <a:rPr sz="900" spc="-65" dirty="0">
                <a:latin typeface="Times New Roman"/>
                <a:cs typeface="Times New Roman"/>
              </a:rPr>
              <a:t> universit</a:t>
            </a:r>
            <a:r>
              <a:rPr sz="900" spc="-85" dirty="0">
                <a:latin typeface="Times New Roman"/>
                <a:cs typeface="Times New Roman"/>
              </a:rPr>
              <a:t>y</a:t>
            </a:r>
            <a:r>
              <a:rPr sz="900" spc="-75" dirty="0">
                <a:latin typeface="Times New Roman"/>
                <a:cs typeface="Times New Roman"/>
              </a:rPr>
              <a:t>-wid</a:t>
            </a:r>
            <a:r>
              <a:rPr sz="900" spc="-55" dirty="0">
                <a:latin typeface="Times New Roman"/>
                <a:cs typeface="Times New Roman"/>
              </a:rPr>
              <a:t>e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95" dirty="0">
                <a:latin typeface="Times New Roman"/>
                <a:cs typeface="Times New Roman"/>
              </a:rPr>
              <a:t>ViEW</a:t>
            </a:r>
            <a:r>
              <a:rPr sz="900" spc="-65" dirty="0">
                <a:latin typeface="Times New Roman"/>
                <a:cs typeface="Times New Roman"/>
              </a:rPr>
              <a:t>S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75" dirty="0">
                <a:latin typeface="Times New Roman"/>
                <a:cs typeface="Times New Roman"/>
              </a:rPr>
              <a:t>progra</a:t>
            </a:r>
            <a:r>
              <a:rPr sz="900" spc="-120" dirty="0">
                <a:latin typeface="Times New Roman"/>
                <a:cs typeface="Times New Roman"/>
              </a:rPr>
              <a:t>m</a:t>
            </a:r>
            <a:r>
              <a:rPr sz="900" spc="-35" dirty="0">
                <a:latin typeface="Times New Roman"/>
                <a:cs typeface="Times New Roman"/>
              </a:rPr>
              <a:t>;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80" dirty="0">
                <a:latin typeface="Times New Roman"/>
                <a:cs typeface="Times New Roman"/>
              </a:rPr>
              <a:t>Environmenta</a:t>
            </a:r>
            <a:r>
              <a:rPr sz="900" spc="-35" dirty="0">
                <a:latin typeface="Times New Roman"/>
                <a:cs typeface="Times New Roman"/>
              </a:rPr>
              <a:t>l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75" dirty="0">
                <a:latin typeface="Times New Roman"/>
                <a:cs typeface="Times New Roman"/>
              </a:rPr>
              <a:t>Studie</a:t>
            </a:r>
            <a:r>
              <a:rPr sz="900" spc="-50" dirty="0">
                <a:latin typeface="Times New Roman"/>
                <a:cs typeface="Times New Roman"/>
              </a:rPr>
              <a:t>s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80" dirty="0">
                <a:latin typeface="Times New Roman"/>
                <a:cs typeface="Times New Roman"/>
              </a:rPr>
              <a:t>Workin</a:t>
            </a:r>
            <a:r>
              <a:rPr sz="900" spc="-60" dirty="0">
                <a:latin typeface="Times New Roman"/>
                <a:cs typeface="Times New Roman"/>
              </a:rPr>
              <a:t>g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80" dirty="0">
                <a:latin typeface="Times New Roman"/>
                <a:cs typeface="Times New Roman"/>
              </a:rPr>
              <a:t>Group</a:t>
            </a:r>
            <a:r>
              <a:rPr sz="900" spc="-35" dirty="0">
                <a:latin typeface="Times New Roman"/>
                <a:cs typeface="Times New Roman"/>
              </a:rPr>
              <a:t>: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85" dirty="0">
                <a:latin typeface="Times New Roman"/>
                <a:cs typeface="Times New Roman"/>
              </a:rPr>
              <a:t>member</a:t>
            </a:r>
            <a:r>
              <a:rPr sz="900" spc="-30" dirty="0">
                <a:latin typeface="Times New Roman"/>
                <a:cs typeface="Times New Roman"/>
              </a:rPr>
              <a:t>,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75" dirty="0">
                <a:latin typeface="Times New Roman"/>
                <a:cs typeface="Times New Roman"/>
              </a:rPr>
              <a:t>developed majo</a:t>
            </a:r>
            <a:r>
              <a:rPr sz="900" spc="-40" dirty="0">
                <a:latin typeface="Times New Roman"/>
                <a:cs typeface="Times New Roman"/>
              </a:rPr>
              <a:t>r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95" dirty="0">
                <a:latin typeface="Times New Roman"/>
                <a:cs typeface="Times New Roman"/>
              </a:rPr>
              <a:t>&amp;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85" dirty="0">
                <a:latin typeface="Times New Roman"/>
                <a:cs typeface="Times New Roman"/>
              </a:rPr>
              <a:t>mino</a:t>
            </a:r>
            <a:r>
              <a:rPr sz="900" spc="-40" dirty="0">
                <a:latin typeface="Times New Roman"/>
                <a:cs typeface="Times New Roman"/>
              </a:rPr>
              <a:t>r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55" dirty="0">
                <a:latin typeface="Times New Roman"/>
                <a:cs typeface="Times New Roman"/>
              </a:rPr>
              <a:t>i</a:t>
            </a:r>
            <a:r>
              <a:rPr sz="900" spc="-60" dirty="0">
                <a:latin typeface="Times New Roman"/>
                <a:cs typeface="Times New Roman"/>
              </a:rPr>
              <a:t>n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80" dirty="0">
                <a:latin typeface="Times New Roman"/>
                <a:cs typeface="Times New Roman"/>
              </a:rPr>
              <a:t>Environmenta</a:t>
            </a:r>
            <a:r>
              <a:rPr sz="900" spc="-35" dirty="0">
                <a:latin typeface="Times New Roman"/>
                <a:cs typeface="Times New Roman"/>
              </a:rPr>
              <a:t>l</a:t>
            </a:r>
            <a:r>
              <a:rPr sz="900" spc="-70" dirty="0">
                <a:latin typeface="Times New Roman"/>
                <a:cs typeface="Times New Roman"/>
              </a:rPr>
              <a:t> Studies</a:t>
            </a:r>
            <a:r>
              <a:rPr sz="900" spc="-30" dirty="0">
                <a:latin typeface="Times New Roman"/>
                <a:cs typeface="Times New Roman"/>
              </a:rPr>
              <a:t>.</a:t>
            </a:r>
            <a:endParaRPr sz="900" dirty="0">
              <a:latin typeface="Times New Roman"/>
              <a:cs typeface="Times New Roman"/>
            </a:endParaRPr>
          </a:p>
          <a:p>
            <a:pPr marL="88265" marR="352425" indent="-75565">
              <a:lnSpc>
                <a:spcPts val="1030"/>
              </a:lnSpc>
              <a:spcBef>
                <a:spcPts val="100"/>
              </a:spcBef>
              <a:buFont typeface="Symbol"/>
              <a:buChar char=""/>
              <a:tabLst>
                <a:tab pos="88900" algn="l"/>
              </a:tabLst>
            </a:pPr>
            <a:r>
              <a:rPr sz="900" spc="-70" dirty="0">
                <a:latin typeface="Times New Roman"/>
                <a:cs typeface="Times New Roman"/>
              </a:rPr>
              <a:t>Professional</a:t>
            </a:r>
            <a:r>
              <a:rPr sz="900" spc="-35" dirty="0">
                <a:latin typeface="Times New Roman"/>
                <a:cs typeface="Times New Roman"/>
              </a:rPr>
              <a:t>: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105" dirty="0">
                <a:latin typeface="Times New Roman"/>
                <a:cs typeface="Times New Roman"/>
              </a:rPr>
              <a:t>V</a:t>
            </a:r>
            <a:r>
              <a:rPr sz="900" spc="-85" dirty="0">
                <a:latin typeface="Times New Roman"/>
                <a:cs typeface="Times New Roman"/>
              </a:rPr>
              <a:t>A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95" dirty="0">
                <a:latin typeface="Times New Roman"/>
                <a:cs typeface="Times New Roman"/>
              </a:rPr>
              <a:t>ASL</a:t>
            </a:r>
            <a:r>
              <a:rPr sz="900" spc="-85" dirty="0">
                <a:latin typeface="Times New Roman"/>
                <a:cs typeface="Times New Roman"/>
              </a:rPr>
              <a:t>A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65" dirty="0">
                <a:latin typeface="Times New Roman"/>
                <a:cs typeface="Times New Roman"/>
              </a:rPr>
              <a:t>liaiso</a:t>
            </a:r>
            <a:r>
              <a:rPr sz="900" spc="-60" dirty="0">
                <a:latin typeface="Times New Roman"/>
                <a:cs typeface="Times New Roman"/>
              </a:rPr>
              <a:t>n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60" dirty="0">
                <a:latin typeface="Times New Roman"/>
                <a:cs typeface="Times New Roman"/>
              </a:rPr>
              <a:t>f</a:t>
            </a:r>
            <a:r>
              <a:rPr sz="900" spc="-85" dirty="0">
                <a:latin typeface="Times New Roman"/>
                <a:cs typeface="Times New Roman"/>
              </a:rPr>
              <a:t>o</a:t>
            </a:r>
            <a:r>
              <a:rPr sz="900" spc="-40" dirty="0">
                <a:latin typeface="Times New Roman"/>
                <a:cs typeface="Times New Roman"/>
              </a:rPr>
              <a:t>r</a:t>
            </a:r>
            <a:r>
              <a:rPr sz="900" spc="-70" dirty="0">
                <a:latin typeface="Times New Roman"/>
                <a:cs typeface="Times New Roman"/>
              </a:rPr>
              <a:t> fa</a:t>
            </a:r>
            <a:r>
              <a:rPr sz="900" spc="-75" dirty="0">
                <a:latin typeface="Times New Roman"/>
                <a:cs typeface="Times New Roman"/>
              </a:rPr>
              <a:t>c</a:t>
            </a:r>
            <a:r>
              <a:rPr sz="900" spc="-85" dirty="0">
                <a:latin typeface="Times New Roman"/>
                <a:cs typeface="Times New Roman"/>
              </a:rPr>
              <a:t>u</a:t>
            </a:r>
            <a:r>
              <a:rPr sz="900" spc="-55" dirty="0">
                <a:latin typeface="Times New Roman"/>
                <a:cs typeface="Times New Roman"/>
              </a:rPr>
              <a:t>lt</a:t>
            </a:r>
            <a:r>
              <a:rPr sz="900" spc="-60" dirty="0">
                <a:latin typeface="Times New Roman"/>
                <a:cs typeface="Times New Roman"/>
              </a:rPr>
              <a:t>y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95" dirty="0">
                <a:latin typeface="Times New Roman"/>
                <a:cs typeface="Times New Roman"/>
              </a:rPr>
              <a:t>&amp;</a:t>
            </a:r>
            <a:r>
              <a:rPr sz="900" spc="-70" dirty="0">
                <a:latin typeface="Times New Roman"/>
                <a:cs typeface="Times New Roman"/>
              </a:rPr>
              <a:t> students</a:t>
            </a:r>
            <a:r>
              <a:rPr sz="900" spc="-35" dirty="0">
                <a:latin typeface="Times New Roman"/>
                <a:cs typeface="Times New Roman"/>
              </a:rPr>
              <a:t>;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95" dirty="0">
                <a:latin typeface="Times New Roman"/>
                <a:cs typeface="Times New Roman"/>
              </a:rPr>
              <a:t>CEL</a:t>
            </a:r>
            <a:r>
              <a:rPr sz="900" spc="-85" dirty="0">
                <a:latin typeface="Times New Roman"/>
                <a:cs typeface="Times New Roman"/>
              </a:rPr>
              <a:t>A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75" dirty="0">
                <a:latin typeface="Times New Roman"/>
                <a:cs typeface="Times New Roman"/>
              </a:rPr>
              <a:t>Desig</a:t>
            </a:r>
            <a:r>
              <a:rPr sz="900" spc="-60" dirty="0">
                <a:latin typeface="Times New Roman"/>
                <a:cs typeface="Times New Roman"/>
              </a:rPr>
              <a:t>n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75" dirty="0">
                <a:latin typeface="Times New Roman"/>
                <a:cs typeface="Times New Roman"/>
              </a:rPr>
              <a:t>Educatio</a:t>
            </a:r>
            <a:r>
              <a:rPr sz="900" spc="-60" dirty="0">
                <a:latin typeface="Times New Roman"/>
                <a:cs typeface="Times New Roman"/>
              </a:rPr>
              <a:t>n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95" dirty="0">
                <a:latin typeface="Times New Roman"/>
                <a:cs typeface="Times New Roman"/>
              </a:rPr>
              <a:t>&amp;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80" dirty="0">
                <a:latin typeface="Times New Roman"/>
                <a:cs typeface="Times New Roman"/>
              </a:rPr>
              <a:t>Pedagogy</a:t>
            </a:r>
            <a:r>
              <a:rPr sz="900" spc="-70" dirty="0">
                <a:latin typeface="Times New Roman"/>
                <a:cs typeface="Times New Roman"/>
              </a:rPr>
              <a:t> conferenc</a:t>
            </a:r>
            <a:r>
              <a:rPr sz="900" spc="-55" dirty="0">
                <a:latin typeface="Times New Roman"/>
                <a:cs typeface="Times New Roman"/>
              </a:rPr>
              <a:t>e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65" dirty="0">
                <a:latin typeface="Times New Roman"/>
                <a:cs typeface="Times New Roman"/>
              </a:rPr>
              <a:t>trac</a:t>
            </a:r>
            <a:r>
              <a:rPr sz="900" spc="-60" dirty="0">
                <a:latin typeface="Times New Roman"/>
                <a:cs typeface="Times New Roman"/>
              </a:rPr>
              <a:t>k</a:t>
            </a:r>
            <a:r>
              <a:rPr sz="900" spc="-70" dirty="0">
                <a:latin typeface="Times New Roman"/>
                <a:cs typeface="Times New Roman"/>
              </a:rPr>
              <a:t> chair</a:t>
            </a:r>
            <a:r>
              <a:rPr sz="900" spc="-35" dirty="0">
                <a:latin typeface="Times New Roman"/>
                <a:cs typeface="Times New Roman"/>
              </a:rPr>
              <a:t>;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80" dirty="0">
                <a:latin typeface="Times New Roman"/>
                <a:cs typeface="Times New Roman"/>
              </a:rPr>
              <a:t>IFL</a:t>
            </a:r>
            <a:r>
              <a:rPr sz="900" spc="-85" dirty="0">
                <a:latin typeface="Times New Roman"/>
                <a:cs typeface="Times New Roman"/>
              </a:rPr>
              <a:t>A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75" dirty="0">
                <a:latin typeface="Times New Roman"/>
                <a:cs typeface="Times New Roman"/>
              </a:rPr>
              <a:t>Educatio</a:t>
            </a:r>
            <a:r>
              <a:rPr sz="900" spc="-60" dirty="0">
                <a:latin typeface="Times New Roman"/>
                <a:cs typeface="Times New Roman"/>
              </a:rPr>
              <a:t>n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80" dirty="0">
                <a:latin typeface="Times New Roman"/>
                <a:cs typeface="Times New Roman"/>
              </a:rPr>
              <a:t>Committee</a:t>
            </a:r>
            <a:r>
              <a:rPr sz="900" spc="-30" dirty="0">
                <a:latin typeface="Times New Roman"/>
                <a:cs typeface="Times New Roman"/>
              </a:rPr>
              <a:t>,</a:t>
            </a:r>
            <a:r>
              <a:rPr sz="900" spc="-70" dirty="0">
                <a:latin typeface="Times New Roman"/>
                <a:cs typeface="Times New Roman"/>
              </a:rPr>
              <a:t> chair</a:t>
            </a:r>
            <a:r>
              <a:rPr sz="900" spc="-35" dirty="0">
                <a:latin typeface="Times New Roman"/>
                <a:cs typeface="Times New Roman"/>
              </a:rPr>
              <a:t>;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95" dirty="0">
                <a:latin typeface="Times New Roman"/>
                <a:cs typeface="Times New Roman"/>
              </a:rPr>
              <a:t>ASL</a:t>
            </a:r>
            <a:r>
              <a:rPr sz="900" spc="-85" dirty="0">
                <a:latin typeface="Times New Roman"/>
                <a:cs typeface="Times New Roman"/>
              </a:rPr>
              <a:t>A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105" dirty="0">
                <a:latin typeface="Times New Roman"/>
                <a:cs typeface="Times New Roman"/>
              </a:rPr>
              <a:t>V</a:t>
            </a:r>
            <a:r>
              <a:rPr sz="900" spc="-65" dirty="0">
                <a:latin typeface="Times New Roman"/>
                <a:cs typeface="Times New Roman"/>
              </a:rPr>
              <a:t>P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80" dirty="0">
                <a:latin typeface="Times New Roman"/>
                <a:cs typeface="Times New Roman"/>
              </a:rPr>
              <a:t>o</a:t>
            </a:r>
            <a:r>
              <a:rPr sz="900" spc="-40" dirty="0">
                <a:latin typeface="Times New Roman"/>
                <a:cs typeface="Times New Roman"/>
              </a:rPr>
              <a:t>f</a:t>
            </a:r>
            <a:r>
              <a:rPr sz="900" spc="-70" dirty="0">
                <a:latin typeface="Times New Roman"/>
                <a:cs typeface="Times New Roman"/>
              </a:rPr>
              <a:t> </a:t>
            </a:r>
            <a:r>
              <a:rPr sz="900" spc="-75" dirty="0">
                <a:latin typeface="Times New Roman"/>
                <a:cs typeface="Times New Roman"/>
              </a:rPr>
              <a:t>Educatio</a:t>
            </a:r>
            <a:r>
              <a:rPr sz="900" spc="-85" dirty="0">
                <a:latin typeface="Times New Roman"/>
                <a:cs typeface="Times New Roman"/>
              </a:rPr>
              <a:t>n</a:t>
            </a:r>
            <a:r>
              <a:rPr sz="900" spc="-30" dirty="0">
                <a:latin typeface="Times New Roman"/>
                <a:cs typeface="Times New Roman"/>
              </a:rPr>
              <a:t>.</a:t>
            </a:r>
            <a:endParaRPr sz="900" dirty="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257800" y="1524000"/>
            <a:ext cx="4572000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1300" marR="5080" indent="-228600">
              <a:lnSpc>
                <a:spcPct val="100299"/>
              </a:lnSpc>
              <a:tabLst>
                <a:tab pos="1676400" algn="l"/>
              </a:tabLst>
            </a:pPr>
            <a:r>
              <a:rPr sz="1800" spc="-5" dirty="0">
                <a:solidFill>
                  <a:srgbClr val="C95F2B"/>
                </a:solidFill>
                <a:latin typeface="Arial"/>
                <a:cs typeface="Arial"/>
              </a:rPr>
              <a:t>U</a:t>
            </a:r>
            <a:r>
              <a:rPr sz="1800" b="1" spc="-5" dirty="0">
                <a:solidFill>
                  <a:srgbClr val="C95F2B"/>
                </a:solidFill>
                <a:latin typeface="Arial"/>
                <a:cs typeface="Arial"/>
              </a:rPr>
              <a:t>s</a:t>
            </a:r>
            <a:r>
              <a:rPr sz="1800" b="1" dirty="0">
                <a:solidFill>
                  <a:srgbClr val="C95F2B"/>
                </a:solidFill>
                <a:latin typeface="Arial"/>
                <a:cs typeface="Arial"/>
              </a:rPr>
              <a:t>e full</a:t>
            </a:r>
            <a:r>
              <a:rPr sz="1800" b="1" spc="-5" dirty="0">
                <a:solidFill>
                  <a:srgbClr val="C95F2B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C95F2B"/>
                </a:solidFill>
                <a:latin typeface="Arial"/>
                <a:cs typeface="Arial"/>
              </a:rPr>
              <a:t>titles</a:t>
            </a:r>
            <a:r>
              <a:rPr sz="1800" b="1" spc="-5" dirty="0">
                <a:solidFill>
                  <a:srgbClr val="C95F2B"/>
                </a:solidFill>
                <a:latin typeface="Arial"/>
                <a:cs typeface="Arial"/>
              </a:rPr>
              <a:t> befor</a:t>
            </a:r>
            <a:r>
              <a:rPr sz="1800" b="1" dirty="0">
                <a:solidFill>
                  <a:srgbClr val="C95F2B"/>
                </a:solidFill>
                <a:latin typeface="Arial"/>
                <a:cs typeface="Arial"/>
              </a:rPr>
              <a:t>e relying </a:t>
            </a:r>
            <a:r>
              <a:rPr sz="1800" b="1" spc="-5" dirty="0">
                <a:solidFill>
                  <a:srgbClr val="C95F2B"/>
                </a:solidFill>
                <a:latin typeface="Arial"/>
                <a:cs typeface="Arial"/>
              </a:rPr>
              <a:t>o</a:t>
            </a:r>
            <a:r>
              <a:rPr sz="1800" b="1" dirty="0">
                <a:solidFill>
                  <a:srgbClr val="C95F2B"/>
                </a:solidFill>
                <a:latin typeface="Arial"/>
                <a:cs typeface="Arial"/>
              </a:rPr>
              <a:t>n</a:t>
            </a:r>
            <a:r>
              <a:rPr lang="en-US" sz="1800" b="1" dirty="0">
                <a:solidFill>
                  <a:srgbClr val="C95F2B"/>
                </a:solidFill>
                <a:latin typeface="Arial"/>
                <a:cs typeface="Arial"/>
              </a:rPr>
              <a:t> </a:t>
            </a:r>
            <a:r>
              <a:rPr sz="1800" b="1" spc="-5" dirty="0">
                <a:solidFill>
                  <a:srgbClr val="C95F2B"/>
                </a:solidFill>
                <a:latin typeface="Arial"/>
                <a:cs typeface="Arial"/>
              </a:rPr>
              <a:t>acronym</a:t>
            </a:r>
            <a:r>
              <a:rPr sz="1800" b="1" dirty="0">
                <a:solidFill>
                  <a:srgbClr val="C95F2B"/>
                </a:solidFill>
                <a:latin typeface="Arial"/>
                <a:cs typeface="Arial"/>
              </a:rPr>
              <a:t>s</a:t>
            </a:r>
            <a:r>
              <a:rPr lang="en-US" sz="1800" b="1" dirty="0">
                <a:solidFill>
                  <a:srgbClr val="C95F2B"/>
                </a:solidFill>
                <a:latin typeface="Arial"/>
                <a:cs typeface="Arial"/>
              </a:rPr>
              <a:t>.</a:t>
            </a:r>
          </a:p>
          <a:p>
            <a:pPr marL="241300" marR="5080" indent="-228600">
              <a:lnSpc>
                <a:spcPct val="100299"/>
              </a:lnSpc>
              <a:tabLst>
                <a:tab pos="1676400" algn="l"/>
              </a:tabLst>
            </a:pPr>
            <a:endParaRPr lang="en-US" b="1" dirty="0">
              <a:solidFill>
                <a:srgbClr val="C95F2B"/>
              </a:solidFill>
              <a:latin typeface="Arial"/>
              <a:cs typeface="Arial"/>
            </a:endParaRPr>
          </a:p>
          <a:p>
            <a:pPr marL="241300" marR="5080" indent="-228600">
              <a:lnSpc>
                <a:spcPct val="100299"/>
              </a:lnSpc>
              <a:tabLst>
                <a:tab pos="1676400" algn="l"/>
              </a:tabLst>
            </a:pPr>
            <a:endParaRPr lang="en-US" b="1" dirty="0">
              <a:solidFill>
                <a:srgbClr val="C95F2B"/>
              </a:solidFill>
              <a:latin typeface="Arial"/>
              <a:cs typeface="Arial"/>
            </a:endParaRPr>
          </a:p>
          <a:p>
            <a:pPr marL="241300" marR="5080" indent="-228600">
              <a:lnSpc>
                <a:spcPct val="100299"/>
              </a:lnSpc>
              <a:tabLst>
                <a:tab pos="1676400" algn="l"/>
              </a:tabLst>
            </a:pPr>
            <a:r>
              <a:rPr lang="en-US" sz="1800" b="1" dirty="0">
                <a:solidFill>
                  <a:srgbClr val="C95F2B"/>
                </a:solidFill>
                <a:latin typeface="Arial"/>
                <a:cs typeface="Arial"/>
              </a:rPr>
              <a:t>Use action verbs and numbers  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5830845" y="3687952"/>
            <a:ext cx="3032760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1300" marR="5080" indent="-228600">
              <a:lnSpc>
                <a:spcPct val="99500"/>
              </a:lnSpc>
            </a:pPr>
            <a:endParaRPr sz="18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045793" y="918922"/>
            <a:ext cx="3710304" cy="2749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67740">
              <a:lnSpc>
                <a:spcPts val="1065"/>
              </a:lnSpc>
            </a:pPr>
            <a:r>
              <a:rPr sz="900" b="1" spc="-55" dirty="0">
                <a:latin typeface="Times New Roman"/>
                <a:cs typeface="Times New Roman"/>
              </a:rPr>
              <a:t>I</a:t>
            </a:r>
            <a:r>
              <a:rPr sz="900" b="1" spc="-35" dirty="0">
                <a:latin typeface="Times New Roman"/>
                <a:cs typeface="Times New Roman"/>
              </a:rPr>
              <a:t>.</a:t>
            </a:r>
            <a:r>
              <a:rPr sz="900" b="1" spc="-30" dirty="0">
                <a:latin typeface="Times New Roman"/>
                <a:cs typeface="Times New Roman"/>
              </a:rPr>
              <a:t> </a:t>
            </a:r>
            <a:r>
              <a:rPr sz="900" b="1" spc="-60" dirty="0">
                <a:latin typeface="Times New Roman"/>
                <a:cs typeface="Times New Roman"/>
              </a:rPr>
              <a:t>Distinctive</a:t>
            </a:r>
            <a:r>
              <a:rPr sz="900" b="1" spc="-30" dirty="0">
                <a:latin typeface="Times New Roman"/>
                <a:cs typeface="Times New Roman"/>
              </a:rPr>
              <a:t> </a:t>
            </a:r>
            <a:r>
              <a:rPr sz="900" b="1" spc="-65" dirty="0">
                <a:latin typeface="Times New Roman"/>
                <a:cs typeface="Times New Roman"/>
              </a:rPr>
              <a:t>Contribution</a:t>
            </a:r>
            <a:r>
              <a:rPr sz="900" b="1" spc="-50" dirty="0">
                <a:latin typeface="Times New Roman"/>
                <a:cs typeface="Times New Roman"/>
              </a:rPr>
              <a:t>s</a:t>
            </a:r>
            <a:r>
              <a:rPr sz="900" b="1" spc="-30" dirty="0">
                <a:latin typeface="Times New Roman"/>
                <a:cs typeface="Times New Roman"/>
              </a:rPr>
              <a:t> </a:t>
            </a:r>
            <a:r>
              <a:rPr sz="900" b="1" spc="-70" dirty="0">
                <a:latin typeface="Times New Roman"/>
                <a:cs typeface="Times New Roman"/>
              </a:rPr>
              <a:t>and</a:t>
            </a:r>
            <a:r>
              <a:rPr sz="900" b="1" spc="-30" dirty="0">
                <a:latin typeface="Times New Roman"/>
                <a:cs typeface="Times New Roman"/>
              </a:rPr>
              <a:t> </a:t>
            </a:r>
            <a:r>
              <a:rPr sz="900" b="1" spc="-70" dirty="0">
                <a:latin typeface="Times New Roman"/>
                <a:cs typeface="Times New Roman"/>
              </a:rPr>
              <a:t>Achievements</a:t>
            </a:r>
            <a:endParaRPr sz="900">
              <a:latin typeface="Times New Roman"/>
              <a:cs typeface="Times New Roman"/>
            </a:endParaRPr>
          </a:p>
          <a:p>
            <a:pPr marL="12700">
              <a:lnSpc>
                <a:spcPts val="1065"/>
              </a:lnSpc>
            </a:pPr>
            <a:r>
              <a:rPr sz="900" b="1" spc="-70" dirty="0">
                <a:latin typeface="Times New Roman"/>
                <a:cs typeface="Times New Roman"/>
              </a:rPr>
              <a:t>Honors</a:t>
            </a:r>
            <a:r>
              <a:rPr sz="900" b="1" spc="-35" dirty="0">
                <a:latin typeface="Times New Roman"/>
                <a:cs typeface="Times New Roman"/>
              </a:rPr>
              <a:t> </a:t>
            </a:r>
            <a:r>
              <a:rPr sz="900" b="1" spc="-70" dirty="0">
                <a:latin typeface="Times New Roman"/>
                <a:cs typeface="Times New Roman"/>
              </a:rPr>
              <a:t>and</a:t>
            </a:r>
            <a:r>
              <a:rPr sz="900" b="1" spc="-30" dirty="0">
                <a:latin typeface="Times New Roman"/>
                <a:cs typeface="Times New Roman"/>
              </a:rPr>
              <a:t> </a:t>
            </a:r>
            <a:r>
              <a:rPr sz="900" b="1" spc="-100" dirty="0">
                <a:latin typeface="Times New Roman"/>
                <a:cs typeface="Times New Roman"/>
              </a:rPr>
              <a:t>A</a:t>
            </a:r>
            <a:r>
              <a:rPr sz="900" b="1" spc="-70" dirty="0">
                <a:latin typeface="Times New Roman"/>
                <a:cs typeface="Times New Roman"/>
              </a:rPr>
              <a:t>wards</a:t>
            </a:r>
            <a:r>
              <a:rPr sz="900" b="1" spc="-30" dirty="0">
                <a:latin typeface="Times New Roman"/>
                <a:cs typeface="Times New Roman"/>
              </a:rPr>
              <a:t> </a:t>
            </a:r>
            <a:r>
              <a:rPr sz="900" b="1" spc="-65" dirty="0">
                <a:latin typeface="Times New Roman"/>
                <a:cs typeface="Times New Roman"/>
              </a:rPr>
              <a:t>Recognizing</a:t>
            </a:r>
            <a:r>
              <a:rPr sz="900" b="1" spc="-30" dirty="0">
                <a:latin typeface="Times New Roman"/>
                <a:cs typeface="Times New Roman"/>
              </a:rPr>
              <a:t> </a:t>
            </a:r>
            <a:r>
              <a:rPr sz="900" b="1" spc="-70" dirty="0">
                <a:latin typeface="Times New Roman"/>
                <a:cs typeface="Times New Roman"/>
              </a:rPr>
              <a:t>and</a:t>
            </a:r>
            <a:r>
              <a:rPr sz="900" b="1" spc="-30" dirty="0">
                <a:latin typeface="Times New Roman"/>
                <a:cs typeface="Times New Roman"/>
              </a:rPr>
              <a:t> </a:t>
            </a:r>
            <a:r>
              <a:rPr sz="900" b="1" spc="-70" dirty="0">
                <a:latin typeface="Times New Roman"/>
                <a:cs typeface="Times New Roman"/>
              </a:rPr>
              <a:t>Supportin</a:t>
            </a:r>
            <a:r>
              <a:rPr sz="900" b="1" spc="-65" dirty="0">
                <a:latin typeface="Times New Roman"/>
                <a:cs typeface="Times New Roman"/>
              </a:rPr>
              <a:t>g</a:t>
            </a:r>
            <a:r>
              <a:rPr sz="900" b="1" spc="-30" dirty="0">
                <a:latin typeface="Times New Roman"/>
                <a:cs typeface="Times New Roman"/>
              </a:rPr>
              <a:t> </a:t>
            </a:r>
            <a:r>
              <a:rPr sz="900" b="1" spc="-85" dirty="0">
                <a:latin typeface="Times New Roman"/>
                <a:cs typeface="Times New Roman"/>
              </a:rPr>
              <a:t>E</a:t>
            </a:r>
            <a:r>
              <a:rPr sz="900" b="1" spc="-70" dirty="0">
                <a:latin typeface="Times New Roman"/>
                <a:cs typeface="Times New Roman"/>
              </a:rPr>
              <a:t>x</a:t>
            </a:r>
            <a:r>
              <a:rPr sz="900" b="1" spc="-55" dirty="0">
                <a:latin typeface="Times New Roman"/>
                <a:cs typeface="Times New Roman"/>
              </a:rPr>
              <a:t>cellence</a:t>
            </a:r>
            <a:r>
              <a:rPr sz="900" b="1" spc="-35" dirty="0">
                <a:latin typeface="Times New Roman"/>
                <a:cs typeface="Times New Roman"/>
              </a:rPr>
              <a:t> </a:t>
            </a:r>
            <a:r>
              <a:rPr sz="900" b="1" spc="-55" dirty="0">
                <a:latin typeface="Times New Roman"/>
                <a:cs typeface="Times New Roman"/>
              </a:rPr>
              <a:t>in</a:t>
            </a:r>
            <a:r>
              <a:rPr sz="900" b="1" spc="-30" dirty="0">
                <a:latin typeface="Times New Roman"/>
                <a:cs typeface="Times New Roman"/>
              </a:rPr>
              <a:t> </a:t>
            </a:r>
            <a:r>
              <a:rPr sz="900" b="1" spc="-65" dirty="0">
                <a:latin typeface="Times New Roman"/>
                <a:cs typeface="Times New Roman"/>
              </a:rPr>
              <a:t>Teaching</a:t>
            </a:r>
            <a:r>
              <a:rPr sz="900" b="1" spc="-30" dirty="0">
                <a:latin typeface="Times New Roman"/>
                <a:cs typeface="Times New Roman"/>
              </a:rPr>
              <a:t> </a:t>
            </a:r>
            <a:r>
              <a:rPr sz="900" b="1" spc="-70" dirty="0">
                <a:latin typeface="Times New Roman"/>
                <a:cs typeface="Times New Roman"/>
              </a:rPr>
              <a:t>and</a:t>
            </a:r>
            <a:r>
              <a:rPr sz="900" b="1" spc="-30" dirty="0">
                <a:latin typeface="Times New Roman"/>
                <a:cs typeface="Times New Roman"/>
              </a:rPr>
              <a:t> </a:t>
            </a:r>
            <a:r>
              <a:rPr sz="900" b="1" spc="-65" dirty="0">
                <a:latin typeface="Times New Roman"/>
                <a:cs typeface="Times New Roman"/>
              </a:rPr>
              <a:t>Learning</a:t>
            </a:r>
            <a:endParaRPr sz="9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45793" y="1196261"/>
            <a:ext cx="3805554" cy="23206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61290" indent="-148590">
              <a:lnSpc>
                <a:spcPct val="100000"/>
              </a:lnSpc>
              <a:buFont typeface="Symbol"/>
              <a:buChar char=""/>
              <a:tabLst>
                <a:tab pos="161925" algn="l"/>
              </a:tabLst>
            </a:pPr>
            <a:r>
              <a:rPr sz="900" spc="-50" dirty="0">
                <a:latin typeface="Times New Roman"/>
                <a:cs typeface="Times New Roman"/>
              </a:rPr>
              <a:t>Certificate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55" dirty="0">
                <a:latin typeface="Times New Roman"/>
                <a:cs typeface="Times New Roman"/>
              </a:rPr>
              <a:t>of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60" dirty="0">
                <a:latin typeface="Times New Roman"/>
                <a:cs typeface="Times New Roman"/>
              </a:rPr>
              <a:t>Teaching</a:t>
            </a:r>
            <a:r>
              <a:rPr sz="900" spc="-35" dirty="0">
                <a:latin typeface="Times New Roman"/>
                <a:cs typeface="Times New Roman"/>
              </a:rPr>
              <a:t> </a:t>
            </a:r>
            <a:r>
              <a:rPr sz="900" spc="-55" dirty="0">
                <a:latin typeface="Times New Roman"/>
                <a:cs typeface="Times New Roman"/>
              </a:rPr>
              <a:t>Excellence,</a:t>
            </a:r>
            <a:r>
              <a:rPr sz="900" spc="-35" dirty="0">
                <a:latin typeface="Times New Roman"/>
                <a:cs typeface="Times New Roman"/>
              </a:rPr>
              <a:t> </a:t>
            </a:r>
            <a:r>
              <a:rPr sz="900" spc="-60" dirty="0">
                <a:latin typeface="Times New Roman"/>
                <a:cs typeface="Times New Roman"/>
              </a:rPr>
              <a:t>College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55" dirty="0">
                <a:latin typeface="Times New Roman"/>
                <a:cs typeface="Times New Roman"/>
              </a:rPr>
              <a:t>of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65" dirty="0">
                <a:latin typeface="Times New Roman"/>
                <a:cs typeface="Times New Roman"/>
              </a:rPr>
              <a:t>Art</a:t>
            </a:r>
            <a:r>
              <a:rPr sz="900" spc="-50" dirty="0">
                <a:latin typeface="Times New Roman"/>
                <a:cs typeface="Times New Roman"/>
              </a:rPr>
              <a:t>s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65" dirty="0">
                <a:latin typeface="Times New Roman"/>
                <a:cs typeface="Times New Roman"/>
              </a:rPr>
              <a:t>and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65" dirty="0">
                <a:latin typeface="Times New Roman"/>
                <a:cs typeface="Times New Roman"/>
              </a:rPr>
              <a:t>Science</a:t>
            </a:r>
            <a:r>
              <a:rPr sz="900" spc="-50" dirty="0">
                <a:latin typeface="Times New Roman"/>
                <a:cs typeface="Times New Roman"/>
              </a:rPr>
              <a:t>s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65" dirty="0">
                <a:latin typeface="Times New Roman"/>
                <a:cs typeface="Times New Roman"/>
              </a:rPr>
              <a:t>–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65" dirty="0">
                <a:latin typeface="Times New Roman"/>
                <a:cs typeface="Times New Roman"/>
              </a:rPr>
              <a:t>2001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100" dirty="0">
                <a:latin typeface="Times New Roman"/>
                <a:cs typeface="Times New Roman"/>
              </a:rPr>
              <a:t>&amp;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65" dirty="0">
                <a:latin typeface="Times New Roman"/>
                <a:cs typeface="Times New Roman"/>
              </a:rPr>
              <a:t>2013</a:t>
            </a:r>
            <a:endParaRPr sz="900" dirty="0">
              <a:latin typeface="Times New Roman"/>
              <a:cs typeface="Times New Roman"/>
            </a:endParaRPr>
          </a:p>
          <a:p>
            <a:pPr marL="161290" marR="527685" indent="-148590">
              <a:lnSpc>
                <a:spcPts val="1050"/>
              </a:lnSpc>
              <a:spcBef>
                <a:spcPts val="100"/>
              </a:spcBef>
              <a:buFont typeface="Symbol"/>
              <a:buChar char=""/>
              <a:tabLst>
                <a:tab pos="161925" algn="l"/>
              </a:tabLst>
            </a:pPr>
            <a:r>
              <a:rPr sz="900" spc="-65" dirty="0">
                <a:latin typeface="Times New Roman"/>
                <a:cs typeface="Times New Roman"/>
              </a:rPr>
              <a:t>Progra</a:t>
            </a:r>
            <a:r>
              <a:rPr sz="900" spc="-100" dirty="0">
                <a:latin typeface="Times New Roman"/>
                <a:cs typeface="Times New Roman"/>
              </a:rPr>
              <a:t>m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55" dirty="0">
                <a:latin typeface="Times New Roman"/>
                <a:cs typeface="Times New Roman"/>
              </a:rPr>
              <a:t>of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60" dirty="0">
                <a:latin typeface="Times New Roman"/>
                <a:cs typeface="Times New Roman"/>
              </a:rPr>
              <a:t>Excellence</a:t>
            </a:r>
            <a:r>
              <a:rPr sz="900" spc="-35" dirty="0">
                <a:latin typeface="Times New Roman"/>
                <a:cs typeface="Times New Roman"/>
              </a:rPr>
              <a:t> </a:t>
            </a:r>
            <a:r>
              <a:rPr sz="900" spc="-75" dirty="0">
                <a:latin typeface="Times New Roman"/>
                <a:cs typeface="Times New Roman"/>
              </a:rPr>
              <a:t>Awar</a:t>
            </a:r>
            <a:r>
              <a:rPr sz="900" spc="-65" dirty="0">
                <a:latin typeface="Times New Roman"/>
                <a:cs typeface="Times New Roman"/>
              </a:rPr>
              <a:t>d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65" dirty="0">
                <a:latin typeface="Times New Roman"/>
                <a:cs typeface="Times New Roman"/>
              </a:rPr>
              <a:t>from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55" dirty="0">
                <a:latin typeface="Times New Roman"/>
                <a:cs typeface="Times New Roman"/>
              </a:rPr>
              <a:t>the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60" dirty="0">
                <a:latin typeface="Times New Roman"/>
                <a:cs typeface="Times New Roman"/>
              </a:rPr>
              <a:t>Basic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60" dirty="0">
                <a:latin typeface="Times New Roman"/>
                <a:cs typeface="Times New Roman"/>
              </a:rPr>
              <a:t>Course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60" dirty="0">
                <a:latin typeface="Times New Roman"/>
                <a:cs typeface="Times New Roman"/>
              </a:rPr>
              <a:t>Divisio</a:t>
            </a:r>
            <a:r>
              <a:rPr sz="900" spc="-65" dirty="0">
                <a:latin typeface="Times New Roman"/>
                <a:cs typeface="Times New Roman"/>
              </a:rPr>
              <a:t>n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55" dirty="0">
                <a:latin typeface="Times New Roman"/>
                <a:cs typeface="Times New Roman"/>
              </a:rPr>
              <a:t>of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55" dirty="0">
                <a:latin typeface="Times New Roman"/>
                <a:cs typeface="Times New Roman"/>
              </a:rPr>
              <a:t>the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80" dirty="0">
                <a:latin typeface="Times New Roman"/>
                <a:cs typeface="Times New Roman"/>
              </a:rPr>
              <a:t>Na</a:t>
            </a:r>
            <a:r>
              <a:rPr sz="900" spc="-50" dirty="0">
                <a:latin typeface="Times New Roman"/>
                <a:cs typeface="Times New Roman"/>
              </a:rPr>
              <a:t>tional</a:t>
            </a:r>
            <a:r>
              <a:rPr sz="900" spc="-65" dirty="0">
                <a:latin typeface="Times New Roman"/>
                <a:cs typeface="Times New Roman"/>
              </a:rPr>
              <a:t> Communication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60" dirty="0">
                <a:latin typeface="Times New Roman"/>
                <a:cs typeface="Times New Roman"/>
              </a:rPr>
              <a:t>Association</a:t>
            </a:r>
            <a:r>
              <a:rPr sz="900" spc="-35" dirty="0">
                <a:latin typeface="Times New Roman"/>
                <a:cs typeface="Times New Roman"/>
              </a:rPr>
              <a:t>;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55" dirty="0">
                <a:latin typeface="Times New Roman"/>
                <a:cs typeface="Times New Roman"/>
              </a:rPr>
              <a:t>courses</a:t>
            </a:r>
            <a:r>
              <a:rPr sz="900" spc="-35" dirty="0">
                <a:latin typeface="Times New Roman"/>
                <a:cs typeface="Times New Roman"/>
              </a:rPr>
              <a:t> </a:t>
            </a:r>
            <a:r>
              <a:rPr sz="900" spc="-60" dirty="0">
                <a:latin typeface="Times New Roman"/>
                <a:cs typeface="Times New Roman"/>
              </a:rPr>
              <a:t>designed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65" dirty="0">
                <a:latin typeface="Times New Roman"/>
                <a:cs typeface="Times New Roman"/>
              </a:rPr>
              <a:t>by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65" dirty="0">
                <a:latin typeface="Times New Roman"/>
                <a:cs typeface="Times New Roman"/>
              </a:rPr>
              <a:t>nominee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65" dirty="0">
                <a:latin typeface="Times New Roman"/>
                <a:cs typeface="Times New Roman"/>
              </a:rPr>
              <a:t>–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65" dirty="0">
                <a:latin typeface="Times New Roman"/>
                <a:cs typeface="Times New Roman"/>
              </a:rPr>
              <a:t>2012</a:t>
            </a:r>
            <a:endParaRPr sz="900" dirty="0">
              <a:latin typeface="Times New Roman"/>
              <a:cs typeface="Times New Roman"/>
            </a:endParaRPr>
          </a:p>
          <a:p>
            <a:pPr marL="161290" marR="20955" indent="-148590" algn="just">
              <a:lnSpc>
                <a:spcPts val="1050"/>
              </a:lnSpc>
              <a:spcBef>
                <a:spcPts val="85"/>
              </a:spcBef>
              <a:buFont typeface="Symbol"/>
              <a:buChar char=""/>
              <a:tabLst>
                <a:tab pos="161925" algn="l"/>
              </a:tabLst>
            </a:pPr>
            <a:r>
              <a:rPr sz="900" spc="-75" dirty="0">
                <a:latin typeface="Times New Roman"/>
                <a:cs typeface="Times New Roman"/>
              </a:rPr>
              <a:t>Award</a:t>
            </a:r>
            <a:r>
              <a:rPr sz="900" spc="-50" dirty="0">
                <a:latin typeface="Times New Roman"/>
                <a:cs typeface="Times New Roman"/>
              </a:rPr>
              <a:t>s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65" dirty="0">
                <a:latin typeface="Times New Roman"/>
                <a:cs typeface="Times New Roman"/>
              </a:rPr>
              <a:t>from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65" dirty="0">
                <a:latin typeface="Times New Roman"/>
                <a:cs typeface="Times New Roman"/>
              </a:rPr>
              <a:t>Communication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55" dirty="0">
                <a:latin typeface="Times New Roman"/>
                <a:cs typeface="Times New Roman"/>
              </a:rPr>
              <a:t>Centers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60" dirty="0">
                <a:latin typeface="Times New Roman"/>
                <a:cs typeface="Times New Roman"/>
              </a:rPr>
              <a:t>Sectio</a:t>
            </a:r>
            <a:r>
              <a:rPr sz="900" spc="-65" dirty="0">
                <a:latin typeface="Times New Roman"/>
                <a:cs typeface="Times New Roman"/>
              </a:rPr>
              <a:t>n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55" dirty="0">
                <a:latin typeface="Times New Roman"/>
                <a:cs typeface="Times New Roman"/>
              </a:rPr>
              <a:t>of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65" dirty="0">
                <a:latin typeface="Times New Roman"/>
                <a:cs typeface="Times New Roman"/>
              </a:rPr>
              <a:t>Nationa</a:t>
            </a:r>
            <a:r>
              <a:rPr sz="900" spc="-35" dirty="0">
                <a:latin typeface="Times New Roman"/>
                <a:cs typeface="Times New Roman"/>
              </a:rPr>
              <a:t>l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65" dirty="0">
                <a:latin typeface="Times New Roman"/>
                <a:cs typeface="Times New Roman"/>
              </a:rPr>
              <a:t>Communication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60" dirty="0">
                <a:latin typeface="Times New Roman"/>
                <a:cs typeface="Times New Roman"/>
              </a:rPr>
              <a:t>Associatio</a:t>
            </a:r>
            <a:r>
              <a:rPr sz="900" spc="-65" dirty="0">
                <a:latin typeface="Times New Roman"/>
                <a:cs typeface="Times New Roman"/>
              </a:rPr>
              <a:t>n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50" dirty="0">
                <a:latin typeface="Times New Roman"/>
                <a:cs typeface="Times New Roman"/>
              </a:rPr>
              <a:t>for</a:t>
            </a:r>
            <a:r>
              <a:rPr sz="900" spc="-35" dirty="0">
                <a:latin typeface="Times New Roman"/>
                <a:cs typeface="Times New Roman"/>
              </a:rPr>
              <a:t> </a:t>
            </a:r>
            <a:r>
              <a:rPr sz="900" spc="-75" dirty="0">
                <a:latin typeface="Times New Roman"/>
                <a:cs typeface="Times New Roman"/>
              </a:rPr>
              <a:t>wor</a:t>
            </a:r>
            <a:r>
              <a:rPr sz="900" spc="-65" dirty="0">
                <a:latin typeface="Times New Roman"/>
                <a:cs typeface="Times New Roman"/>
              </a:rPr>
              <a:t>k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50" dirty="0">
                <a:latin typeface="Times New Roman"/>
                <a:cs typeface="Times New Roman"/>
              </a:rPr>
              <a:t>in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65" dirty="0">
                <a:latin typeface="Times New Roman"/>
                <a:cs typeface="Times New Roman"/>
              </a:rPr>
              <a:t>suppor</a:t>
            </a:r>
            <a:r>
              <a:rPr sz="900" spc="-35" dirty="0">
                <a:latin typeface="Times New Roman"/>
                <a:cs typeface="Times New Roman"/>
              </a:rPr>
              <a:t>t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55" dirty="0">
                <a:latin typeface="Times New Roman"/>
                <a:cs typeface="Times New Roman"/>
              </a:rPr>
              <a:t>of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60" dirty="0">
                <a:latin typeface="Times New Roman"/>
                <a:cs typeface="Times New Roman"/>
              </a:rPr>
              <a:t>students</a:t>
            </a:r>
            <a:r>
              <a:rPr sz="900" spc="-45" dirty="0">
                <a:latin typeface="Times New Roman"/>
                <a:cs typeface="Times New Roman"/>
              </a:rPr>
              <a:t>’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50" dirty="0">
                <a:latin typeface="Times New Roman"/>
                <a:cs typeface="Times New Roman"/>
              </a:rPr>
              <a:t>oral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60" dirty="0">
                <a:latin typeface="Times New Roman"/>
                <a:cs typeface="Times New Roman"/>
              </a:rPr>
              <a:t>communication:</a:t>
            </a:r>
            <a:r>
              <a:rPr sz="900" spc="-35" dirty="0">
                <a:latin typeface="Times New Roman"/>
                <a:cs typeface="Times New Roman"/>
              </a:rPr>
              <a:t> </a:t>
            </a:r>
            <a:r>
              <a:rPr sz="900" spc="-60" dirty="0">
                <a:latin typeface="Times New Roman"/>
                <a:cs typeface="Times New Roman"/>
              </a:rPr>
              <a:t>Service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75" dirty="0">
                <a:latin typeface="Times New Roman"/>
                <a:cs typeface="Times New Roman"/>
              </a:rPr>
              <a:t>Awar</a:t>
            </a:r>
            <a:r>
              <a:rPr sz="900" spc="-65" dirty="0">
                <a:latin typeface="Times New Roman"/>
                <a:cs typeface="Times New Roman"/>
              </a:rPr>
              <a:t>d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50" dirty="0">
                <a:latin typeface="Times New Roman"/>
                <a:cs typeface="Times New Roman"/>
              </a:rPr>
              <a:t>(recipient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50" dirty="0">
                <a:latin typeface="Times New Roman"/>
                <a:cs typeface="Times New Roman"/>
              </a:rPr>
              <a:t>twice);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60" dirty="0">
                <a:latin typeface="Times New Roman"/>
                <a:cs typeface="Times New Roman"/>
              </a:rPr>
              <a:t>Preston</a:t>
            </a:r>
            <a:r>
              <a:rPr sz="900" spc="-40" dirty="0">
                <a:latin typeface="Times New Roman"/>
                <a:cs typeface="Times New Roman"/>
              </a:rPr>
              <a:t> </a:t>
            </a:r>
            <a:r>
              <a:rPr sz="900" spc="-60" dirty="0">
                <a:latin typeface="Times New Roman"/>
                <a:cs typeface="Times New Roman"/>
              </a:rPr>
              <a:t>Leadership</a:t>
            </a:r>
            <a:r>
              <a:rPr sz="900" spc="-35" dirty="0">
                <a:latin typeface="Times New Roman"/>
                <a:cs typeface="Times New Roman"/>
              </a:rPr>
              <a:t> </a:t>
            </a:r>
            <a:r>
              <a:rPr sz="900" spc="-75" dirty="0">
                <a:latin typeface="Times New Roman"/>
                <a:cs typeface="Times New Roman"/>
              </a:rPr>
              <a:t>Awar</a:t>
            </a:r>
            <a:r>
              <a:rPr sz="900" spc="-65" dirty="0">
                <a:latin typeface="Times New Roman"/>
                <a:cs typeface="Times New Roman"/>
              </a:rPr>
              <a:t>d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70" dirty="0">
                <a:latin typeface="Times New Roman"/>
                <a:cs typeface="Times New Roman"/>
              </a:rPr>
              <a:t>named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50" dirty="0">
                <a:latin typeface="Times New Roman"/>
                <a:cs typeface="Times New Roman"/>
              </a:rPr>
              <a:t>for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65" dirty="0">
                <a:latin typeface="Times New Roman"/>
                <a:cs typeface="Times New Roman"/>
              </a:rPr>
              <a:t>nominee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65" dirty="0">
                <a:latin typeface="Times New Roman"/>
                <a:cs typeface="Times New Roman"/>
              </a:rPr>
              <a:t>and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65" dirty="0">
                <a:latin typeface="Times New Roman"/>
                <a:cs typeface="Times New Roman"/>
              </a:rPr>
              <a:t>awarded</a:t>
            </a:r>
            <a:r>
              <a:rPr sz="900" spc="-35" dirty="0">
                <a:latin typeface="Times New Roman"/>
                <a:cs typeface="Times New Roman"/>
              </a:rPr>
              <a:t> </a:t>
            </a:r>
            <a:r>
              <a:rPr sz="900" spc="-55" dirty="0">
                <a:latin typeface="Times New Roman"/>
                <a:cs typeface="Times New Roman"/>
              </a:rPr>
              <a:t>annually</a:t>
            </a:r>
            <a:r>
              <a:rPr sz="900" spc="-35" dirty="0">
                <a:latin typeface="Times New Roman"/>
                <a:cs typeface="Times New Roman"/>
              </a:rPr>
              <a:t> </a:t>
            </a:r>
            <a:r>
              <a:rPr sz="900" spc="-50" dirty="0">
                <a:latin typeface="Times New Roman"/>
                <a:cs typeface="Times New Roman"/>
              </a:rPr>
              <a:t>at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55" dirty="0">
                <a:latin typeface="Times New Roman"/>
                <a:cs typeface="Times New Roman"/>
              </a:rPr>
              <a:t>national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60" dirty="0">
                <a:latin typeface="Times New Roman"/>
                <a:cs typeface="Times New Roman"/>
              </a:rPr>
              <a:t>conference</a:t>
            </a:r>
            <a:endParaRPr sz="900" dirty="0">
              <a:latin typeface="Times New Roman"/>
              <a:cs typeface="Times New Roman"/>
            </a:endParaRPr>
          </a:p>
          <a:p>
            <a:pPr marL="161290" marR="48260" indent="-148590">
              <a:lnSpc>
                <a:spcPts val="1050"/>
              </a:lnSpc>
              <a:spcBef>
                <a:spcPts val="85"/>
              </a:spcBef>
              <a:buFont typeface="Symbol"/>
              <a:buChar char=""/>
              <a:tabLst>
                <a:tab pos="161925" algn="l"/>
              </a:tabLst>
            </a:pPr>
            <a:r>
              <a:rPr sz="900" spc="-65" dirty="0">
                <a:latin typeface="Times New Roman"/>
                <a:cs typeface="Times New Roman"/>
              </a:rPr>
              <a:t>Exemplary</a:t>
            </a:r>
            <a:r>
              <a:rPr sz="900" spc="-35" dirty="0">
                <a:latin typeface="Times New Roman"/>
                <a:cs typeface="Times New Roman"/>
              </a:rPr>
              <a:t> </a:t>
            </a:r>
            <a:r>
              <a:rPr sz="900" spc="-70" dirty="0">
                <a:latin typeface="Times New Roman"/>
                <a:cs typeface="Times New Roman"/>
              </a:rPr>
              <a:t>Departmen</a:t>
            </a:r>
            <a:r>
              <a:rPr sz="900" spc="-35" dirty="0">
                <a:latin typeface="Times New Roman"/>
                <a:cs typeface="Times New Roman"/>
              </a:rPr>
              <a:t>t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75" dirty="0">
                <a:latin typeface="Times New Roman"/>
                <a:cs typeface="Times New Roman"/>
              </a:rPr>
              <a:t>Awar</a:t>
            </a:r>
            <a:r>
              <a:rPr sz="900" spc="-65" dirty="0">
                <a:latin typeface="Times New Roman"/>
                <a:cs typeface="Times New Roman"/>
              </a:rPr>
              <a:t>d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50" dirty="0">
                <a:latin typeface="Times New Roman"/>
                <a:cs typeface="Times New Roman"/>
              </a:rPr>
              <a:t>for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55" dirty="0">
                <a:latin typeface="Times New Roman"/>
                <a:cs typeface="Times New Roman"/>
              </a:rPr>
              <a:t>Introductory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60" dirty="0">
                <a:latin typeface="Times New Roman"/>
                <a:cs typeface="Times New Roman"/>
              </a:rPr>
              <a:t>Courses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45" dirty="0">
                <a:latin typeface="Times New Roman"/>
                <a:cs typeface="Times New Roman"/>
              </a:rPr>
              <a:t>--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100" dirty="0">
                <a:latin typeface="Times New Roman"/>
                <a:cs typeface="Times New Roman"/>
              </a:rPr>
              <a:t>COMM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60" dirty="0">
                <a:latin typeface="Times New Roman"/>
                <a:cs typeface="Times New Roman"/>
              </a:rPr>
              <a:t>1015-16,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60" dirty="0">
                <a:solidFill>
                  <a:srgbClr val="FF0000"/>
                </a:solidFill>
                <a:latin typeface="Times New Roman"/>
                <a:cs typeface="Times New Roman"/>
              </a:rPr>
              <a:t>designed</a:t>
            </a:r>
            <a:r>
              <a:rPr sz="900" spc="-3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900" spc="-65" dirty="0">
                <a:solidFill>
                  <a:srgbClr val="FF0000"/>
                </a:solidFill>
                <a:latin typeface="Times New Roman"/>
                <a:cs typeface="Times New Roman"/>
              </a:rPr>
              <a:t>and</a:t>
            </a:r>
            <a:r>
              <a:rPr sz="900" spc="-50" dirty="0">
                <a:solidFill>
                  <a:srgbClr val="FF0000"/>
                </a:solidFill>
                <a:latin typeface="Times New Roman"/>
                <a:cs typeface="Times New Roman"/>
              </a:rPr>
              <a:t> directed</a:t>
            </a:r>
            <a:r>
              <a:rPr sz="900" spc="-3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900" spc="-65" dirty="0">
                <a:solidFill>
                  <a:srgbClr val="FF0000"/>
                </a:solidFill>
                <a:latin typeface="Times New Roman"/>
                <a:cs typeface="Times New Roman"/>
              </a:rPr>
              <a:t>by</a:t>
            </a:r>
            <a:r>
              <a:rPr sz="900" spc="-3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900" spc="-65" dirty="0">
                <a:solidFill>
                  <a:srgbClr val="FF0000"/>
                </a:solidFill>
                <a:latin typeface="Times New Roman"/>
                <a:cs typeface="Times New Roman"/>
              </a:rPr>
              <a:t>nominee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45" dirty="0">
                <a:latin typeface="Times New Roman"/>
                <a:cs typeface="Times New Roman"/>
              </a:rPr>
              <a:t>--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65" dirty="0">
                <a:latin typeface="Times New Roman"/>
                <a:cs typeface="Times New Roman"/>
              </a:rPr>
              <a:t>2006</a:t>
            </a:r>
            <a:endParaRPr sz="900" dirty="0">
              <a:latin typeface="Times New Roman"/>
              <a:cs typeface="Times New Roman"/>
            </a:endParaRPr>
          </a:p>
          <a:p>
            <a:pPr marL="161290" marR="5080" indent="-148590">
              <a:lnSpc>
                <a:spcPts val="1050"/>
              </a:lnSpc>
              <a:spcBef>
                <a:spcPts val="70"/>
              </a:spcBef>
              <a:buFont typeface="Symbol"/>
              <a:buChar char=""/>
              <a:tabLst>
                <a:tab pos="161925" algn="l"/>
              </a:tabLst>
            </a:pPr>
            <a:r>
              <a:rPr sz="900" spc="-65" dirty="0">
                <a:latin typeface="Times New Roman"/>
                <a:cs typeface="Times New Roman"/>
              </a:rPr>
              <a:t>XCalibe</a:t>
            </a:r>
            <a:r>
              <a:rPr sz="900" spc="-45" dirty="0">
                <a:latin typeface="Times New Roman"/>
                <a:cs typeface="Times New Roman"/>
              </a:rPr>
              <a:t>r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50" dirty="0">
                <a:latin typeface="Times New Roman"/>
                <a:cs typeface="Times New Roman"/>
              </a:rPr>
              <a:t>Certificate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55" dirty="0">
                <a:latin typeface="Times New Roman"/>
                <a:cs typeface="Times New Roman"/>
              </a:rPr>
              <a:t>of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60" dirty="0">
                <a:latin typeface="Times New Roman"/>
                <a:cs typeface="Times New Roman"/>
              </a:rPr>
              <a:t>Excellence</a:t>
            </a:r>
            <a:r>
              <a:rPr sz="900" spc="-35" dirty="0">
                <a:latin typeface="Times New Roman"/>
                <a:cs typeface="Times New Roman"/>
              </a:rPr>
              <a:t> </a:t>
            </a:r>
            <a:r>
              <a:rPr sz="900" spc="-65" dirty="0">
                <a:latin typeface="Times New Roman"/>
                <a:cs typeface="Times New Roman"/>
              </a:rPr>
              <a:t>–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50" dirty="0">
                <a:latin typeface="Times New Roman"/>
                <a:cs typeface="Times New Roman"/>
              </a:rPr>
              <a:t>(1)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60" dirty="0">
                <a:latin typeface="Times New Roman"/>
                <a:cs typeface="Times New Roman"/>
              </a:rPr>
              <a:t>Teaching</a:t>
            </a:r>
            <a:r>
              <a:rPr sz="900" spc="-35" dirty="0">
                <a:latin typeface="Times New Roman"/>
                <a:cs typeface="Times New Roman"/>
              </a:rPr>
              <a:t> </a:t>
            </a:r>
            <a:r>
              <a:rPr sz="900" spc="-60" dirty="0">
                <a:latin typeface="Times New Roman"/>
                <a:cs typeface="Times New Roman"/>
              </a:rPr>
              <a:t>wit</a:t>
            </a:r>
            <a:r>
              <a:rPr sz="900" spc="-65" dirty="0">
                <a:latin typeface="Times New Roman"/>
                <a:cs typeface="Times New Roman"/>
              </a:rPr>
              <a:t>h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65" dirty="0">
                <a:latin typeface="Times New Roman"/>
                <a:cs typeface="Times New Roman"/>
              </a:rPr>
              <a:t>Technology</a:t>
            </a:r>
            <a:r>
              <a:rPr sz="900" spc="-35" dirty="0">
                <a:latin typeface="Times New Roman"/>
                <a:cs typeface="Times New Roman"/>
              </a:rPr>
              <a:t> </a:t>
            </a:r>
            <a:r>
              <a:rPr sz="900" spc="-60" dirty="0">
                <a:latin typeface="Times New Roman"/>
                <a:cs typeface="Times New Roman"/>
              </a:rPr>
              <a:t>(Honorable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70" dirty="0">
                <a:latin typeface="Times New Roman"/>
                <a:cs typeface="Times New Roman"/>
              </a:rPr>
              <a:t>Mention</a:t>
            </a:r>
            <a:r>
              <a:rPr sz="900" spc="-45" dirty="0">
                <a:latin typeface="Times New Roman"/>
                <a:cs typeface="Times New Roman"/>
              </a:rPr>
              <a:t>)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65" dirty="0">
                <a:latin typeface="Times New Roman"/>
                <a:cs typeface="Times New Roman"/>
              </a:rPr>
              <a:t>–</a:t>
            </a:r>
            <a:r>
              <a:rPr sz="900" spc="-55" dirty="0">
                <a:latin typeface="Times New Roman"/>
                <a:cs typeface="Times New Roman"/>
              </a:rPr>
              <a:t> 2007;</a:t>
            </a:r>
            <a:r>
              <a:rPr sz="900" dirty="0">
                <a:latin typeface="Times New Roman"/>
                <a:cs typeface="Times New Roman"/>
              </a:rPr>
              <a:t> </a:t>
            </a:r>
            <a:r>
              <a:rPr sz="900" spc="-60" dirty="0">
                <a:latin typeface="Times New Roman"/>
                <a:cs typeface="Times New Roman"/>
              </a:rPr>
              <a:t> </a:t>
            </a:r>
            <a:r>
              <a:rPr sz="900" spc="-50" dirty="0">
                <a:latin typeface="Times New Roman"/>
                <a:cs typeface="Times New Roman"/>
              </a:rPr>
              <a:t>(2)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65" dirty="0">
                <a:latin typeface="Times New Roman"/>
                <a:cs typeface="Times New Roman"/>
              </a:rPr>
              <a:t>Exemplary</a:t>
            </a:r>
            <a:r>
              <a:rPr sz="900" spc="-35" dirty="0">
                <a:latin typeface="Times New Roman"/>
                <a:cs typeface="Times New Roman"/>
              </a:rPr>
              <a:t> </a:t>
            </a:r>
            <a:r>
              <a:rPr sz="900" spc="-75" dirty="0">
                <a:latin typeface="Times New Roman"/>
                <a:cs typeface="Times New Roman"/>
              </a:rPr>
              <a:t>wor</a:t>
            </a:r>
            <a:r>
              <a:rPr sz="900" spc="-65" dirty="0">
                <a:latin typeface="Times New Roman"/>
                <a:cs typeface="Times New Roman"/>
              </a:rPr>
              <a:t>k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50" dirty="0">
                <a:latin typeface="Times New Roman"/>
                <a:cs typeface="Times New Roman"/>
              </a:rPr>
              <a:t>for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60" dirty="0">
                <a:latin typeface="Times New Roman"/>
                <a:cs typeface="Times New Roman"/>
              </a:rPr>
              <a:t>Teaching</a:t>
            </a:r>
            <a:r>
              <a:rPr sz="900" spc="-35" dirty="0">
                <a:latin typeface="Times New Roman"/>
                <a:cs typeface="Times New Roman"/>
              </a:rPr>
              <a:t> </a:t>
            </a:r>
            <a:r>
              <a:rPr sz="900" spc="-60" dirty="0">
                <a:latin typeface="Times New Roman"/>
                <a:cs typeface="Times New Roman"/>
              </a:rPr>
              <a:t>wit</a:t>
            </a:r>
            <a:r>
              <a:rPr sz="900" spc="-65" dirty="0">
                <a:latin typeface="Times New Roman"/>
                <a:cs typeface="Times New Roman"/>
              </a:rPr>
              <a:t>h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60" dirty="0">
                <a:latin typeface="Times New Roman"/>
                <a:cs typeface="Times New Roman"/>
              </a:rPr>
              <a:t>a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75" dirty="0">
                <a:latin typeface="Times New Roman"/>
                <a:cs typeface="Times New Roman"/>
              </a:rPr>
              <a:t>Team</a:t>
            </a:r>
            <a:r>
              <a:rPr sz="900" spc="-35" dirty="0">
                <a:latin typeface="Times New Roman"/>
                <a:cs typeface="Times New Roman"/>
              </a:rPr>
              <a:t> </a:t>
            </a:r>
            <a:r>
              <a:rPr sz="900" spc="-45" dirty="0">
                <a:latin typeface="Times New Roman"/>
                <a:cs typeface="Times New Roman"/>
              </a:rPr>
              <a:t>--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65" dirty="0">
                <a:latin typeface="Times New Roman"/>
                <a:cs typeface="Times New Roman"/>
              </a:rPr>
              <a:t>2005</a:t>
            </a:r>
            <a:endParaRPr sz="900" dirty="0">
              <a:latin typeface="Times New Roman"/>
              <a:cs typeface="Times New Roman"/>
            </a:endParaRPr>
          </a:p>
          <a:p>
            <a:pPr marL="161290" indent="-148590">
              <a:lnSpc>
                <a:spcPct val="100000"/>
              </a:lnSpc>
              <a:spcBef>
                <a:spcPts val="25"/>
              </a:spcBef>
              <a:buFont typeface="Symbol"/>
              <a:buChar char=""/>
              <a:tabLst>
                <a:tab pos="161925" algn="l"/>
              </a:tabLst>
            </a:pPr>
            <a:r>
              <a:rPr sz="900" spc="-65" dirty="0">
                <a:latin typeface="Times New Roman"/>
                <a:cs typeface="Times New Roman"/>
              </a:rPr>
              <a:t>Commendation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50" dirty="0">
                <a:latin typeface="Times New Roman"/>
                <a:cs typeface="Times New Roman"/>
              </a:rPr>
              <a:t>for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55" dirty="0">
                <a:latin typeface="Times New Roman"/>
                <a:cs typeface="Times New Roman"/>
              </a:rPr>
              <a:t>Exceptional</a:t>
            </a:r>
            <a:r>
              <a:rPr sz="900" spc="-35" dirty="0">
                <a:latin typeface="Times New Roman"/>
                <a:cs typeface="Times New Roman"/>
              </a:rPr>
              <a:t> </a:t>
            </a:r>
            <a:r>
              <a:rPr sz="900" spc="-60" dirty="0">
                <a:latin typeface="Times New Roman"/>
                <a:cs typeface="Times New Roman"/>
              </a:rPr>
              <a:t>Leadership</a:t>
            </a:r>
            <a:r>
              <a:rPr sz="900" spc="-35" dirty="0">
                <a:latin typeface="Times New Roman"/>
                <a:cs typeface="Times New Roman"/>
              </a:rPr>
              <a:t> </a:t>
            </a:r>
            <a:r>
              <a:rPr sz="900" spc="-65" dirty="0">
                <a:latin typeface="Times New Roman"/>
                <a:cs typeface="Times New Roman"/>
              </a:rPr>
              <a:t>and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60" dirty="0">
                <a:latin typeface="Times New Roman"/>
                <a:cs typeface="Times New Roman"/>
              </a:rPr>
              <a:t>Service</a:t>
            </a:r>
            <a:r>
              <a:rPr sz="900" spc="-35" dirty="0">
                <a:latin typeface="Times New Roman"/>
                <a:cs typeface="Times New Roman"/>
              </a:rPr>
              <a:t>,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75" dirty="0">
                <a:latin typeface="Times New Roman"/>
                <a:cs typeface="Times New Roman"/>
              </a:rPr>
              <a:t>CEUT,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65" dirty="0">
                <a:latin typeface="Times New Roman"/>
                <a:cs typeface="Times New Roman"/>
              </a:rPr>
              <a:t>2003</a:t>
            </a:r>
            <a:endParaRPr sz="900" dirty="0">
              <a:latin typeface="Times New Roman"/>
              <a:cs typeface="Times New Roman"/>
            </a:endParaRPr>
          </a:p>
          <a:p>
            <a:pPr marL="161290" marR="274955" indent="-148590">
              <a:lnSpc>
                <a:spcPts val="1050"/>
              </a:lnSpc>
              <a:spcBef>
                <a:spcPts val="100"/>
              </a:spcBef>
              <a:buFont typeface="Symbol"/>
              <a:buChar char=""/>
              <a:tabLst>
                <a:tab pos="161925" algn="l"/>
              </a:tabLst>
            </a:pPr>
            <a:r>
              <a:rPr sz="900" spc="-70" dirty="0">
                <a:latin typeface="Times New Roman"/>
                <a:cs typeface="Times New Roman"/>
              </a:rPr>
              <a:t>Gran</a:t>
            </a:r>
            <a:r>
              <a:rPr sz="900" spc="-65" dirty="0">
                <a:latin typeface="Times New Roman"/>
                <a:cs typeface="Times New Roman"/>
              </a:rPr>
              <a:t>d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75" dirty="0">
                <a:latin typeface="Times New Roman"/>
                <a:cs typeface="Times New Roman"/>
              </a:rPr>
              <a:t>Awar</a:t>
            </a:r>
            <a:r>
              <a:rPr sz="900" spc="-65" dirty="0">
                <a:latin typeface="Times New Roman"/>
                <a:cs typeface="Times New Roman"/>
              </a:rPr>
              <a:t>d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50" dirty="0">
                <a:latin typeface="Times New Roman"/>
                <a:cs typeface="Times New Roman"/>
              </a:rPr>
              <a:t>for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55" dirty="0">
                <a:latin typeface="Times New Roman"/>
                <a:cs typeface="Times New Roman"/>
              </a:rPr>
              <a:t>Innovation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65" dirty="0">
                <a:latin typeface="Times New Roman"/>
                <a:cs typeface="Times New Roman"/>
              </a:rPr>
              <a:t>from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55" dirty="0">
                <a:latin typeface="Times New Roman"/>
                <a:cs typeface="Times New Roman"/>
              </a:rPr>
              <a:t>the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60" dirty="0">
                <a:latin typeface="Times New Roman"/>
                <a:cs typeface="Times New Roman"/>
              </a:rPr>
              <a:t>Professiona</a:t>
            </a:r>
            <a:r>
              <a:rPr sz="900" spc="-35" dirty="0">
                <a:latin typeface="Times New Roman"/>
                <a:cs typeface="Times New Roman"/>
              </a:rPr>
              <a:t>l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65" dirty="0">
                <a:latin typeface="Times New Roman"/>
                <a:cs typeface="Times New Roman"/>
              </a:rPr>
              <a:t>and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60" dirty="0">
                <a:latin typeface="Times New Roman"/>
                <a:cs typeface="Times New Roman"/>
              </a:rPr>
              <a:t>Organizationa</a:t>
            </a:r>
            <a:r>
              <a:rPr sz="900" spc="-35" dirty="0">
                <a:latin typeface="Times New Roman"/>
                <a:cs typeface="Times New Roman"/>
              </a:rPr>
              <a:t>l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70" dirty="0">
                <a:latin typeface="Times New Roman"/>
                <a:cs typeface="Times New Roman"/>
              </a:rPr>
              <a:t>Development</a:t>
            </a:r>
            <a:r>
              <a:rPr sz="900" spc="-65" dirty="0">
                <a:latin typeface="Times New Roman"/>
                <a:cs typeface="Times New Roman"/>
              </a:rPr>
              <a:t> Network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50" dirty="0">
                <a:latin typeface="Times New Roman"/>
                <a:cs typeface="Times New Roman"/>
              </a:rPr>
              <a:t>in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70" dirty="0">
                <a:latin typeface="Times New Roman"/>
                <a:cs typeface="Times New Roman"/>
              </a:rPr>
              <a:t>Highe</a:t>
            </a:r>
            <a:r>
              <a:rPr sz="900" spc="-45" dirty="0">
                <a:latin typeface="Times New Roman"/>
                <a:cs typeface="Times New Roman"/>
              </a:rPr>
              <a:t>r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60" dirty="0">
                <a:latin typeface="Times New Roman"/>
                <a:cs typeface="Times New Roman"/>
              </a:rPr>
              <a:t>Education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50" dirty="0">
                <a:latin typeface="Times New Roman"/>
                <a:cs typeface="Times New Roman"/>
              </a:rPr>
              <a:t>(national)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50" dirty="0">
                <a:latin typeface="Times New Roman"/>
                <a:cs typeface="Times New Roman"/>
              </a:rPr>
              <a:t>for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50" dirty="0">
                <a:latin typeface="Times New Roman"/>
                <a:cs typeface="Times New Roman"/>
              </a:rPr>
              <a:t>faculty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60" dirty="0">
                <a:latin typeface="Times New Roman"/>
                <a:cs typeface="Times New Roman"/>
              </a:rPr>
              <a:t>development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55" dirty="0">
                <a:latin typeface="Times New Roman"/>
                <a:cs typeface="Times New Roman"/>
              </a:rPr>
              <a:t>strateg</a:t>
            </a:r>
            <a:r>
              <a:rPr sz="900" spc="-65" dirty="0">
                <a:latin typeface="Times New Roman"/>
                <a:cs typeface="Times New Roman"/>
              </a:rPr>
              <a:t>y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45" dirty="0">
                <a:latin typeface="Times New Roman"/>
                <a:cs typeface="Times New Roman"/>
              </a:rPr>
              <a:t>--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65" dirty="0">
                <a:latin typeface="Times New Roman"/>
                <a:cs typeface="Times New Roman"/>
              </a:rPr>
              <a:t>2002</a:t>
            </a:r>
            <a:endParaRPr sz="900" dirty="0">
              <a:latin typeface="Times New Roman"/>
              <a:cs typeface="Times New Roman"/>
            </a:endParaRPr>
          </a:p>
          <a:p>
            <a:pPr marL="161290" marR="64769" indent="-148590">
              <a:lnSpc>
                <a:spcPts val="1050"/>
              </a:lnSpc>
              <a:spcBef>
                <a:spcPts val="85"/>
              </a:spcBef>
              <a:buFont typeface="Symbol"/>
              <a:buChar char=""/>
              <a:tabLst>
                <a:tab pos="161925" algn="l"/>
              </a:tabLst>
            </a:pPr>
            <a:r>
              <a:rPr sz="900" spc="-55" dirty="0">
                <a:latin typeface="Times New Roman"/>
                <a:cs typeface="Times New Roman"/>
              </a:rPr>
              <a:t>Individual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65" dirty="0">
                <a:latin typeface="Times New Roman"/>
                <a:cs typeface="Times New Roman"/>
              </a:rPr>
              <a:t>and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55" dirty="0">
                <a:latin typeface="Times New Roman"/>
                <a:cs typeface="Times New Roman"/>
              </a:rPr>
              <a:t>collaborative</a:t>
            </a:r>
            <a:r>
              <a:rPr sz="900" spc="-35" dirty="0">
                <a:latin typeface="Times New Roman"/>
                <a:cs typeface="Times New Roman"/>
              </a:rPr>
              <a:t> </a:t>
            </a:r>
            <a:r>
              <a:rPr sz="900" spc="-55" dirty="0">
                <a:latin typeface="Times New Roman"/>
                <a:cs typeface="Times New Roman"/>
              </a:rPr>
              <a:t>grants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65" dirty="0">
                <a:latin typeface="Times New Roman"/>
                <a:cs typeface="Times New Roman"/>
              </a:rPr>
              <a:t>awarded</a:t>
            </a:r>
            <a:r>
              <a:rPr sz="900" spc="-35" dirty="0">
                <a:latin typeface="Times New Roman"/>
                <a:cs typeface="Times New Roman"/>
              </a:rPr>
              <a:t> </a:t>
            </a:r>
            <a:r>
              <a:rPr sz="900" spc="-50" dirty="0">
                <a:latin typeface="Times New Roman"/>
                <a:cs typeface="Times New Roman"/>
              </a:rPr>
              <a:t>to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65" dirty="0">
                <a:latin typeface="Times New Roman"/>
                <a:cs typeface="Times New Roman"/>
              </a:rPr>
              <a:t>suppor</a:t>
            </a:r>
            <a:r>
              <a:rPr sz="900" spc="-35" dirty="0">
                <a:latin typeface="Times New Roman"/>
                <a:cs typeface="Times New Roman"/>
              </a:rPr>
              <a:t>t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55" dirty="0">
                <a:latin typeface="Times New Roman"/>
                <a:cs typeface="Times New Roman"/>
              </a:rPr>
              <a:t>course</a:t>
            </a:r>
            <a:r>
              <a:rPr sz="900" spc="-35" dirty="0">
                <a:latin typeface="Times New Roman"/>
                <a:cs typeface="Times New Roman"/>
              </a:rPr>
              <a:t> </a:t>
            </a:r>
            <a:r>
              <a:rPr sz="900" spc="-55" dirty="0">
                <a:latin typeface="Times New Roman"/>
                <a:cs typeface="Times New Roman"/>
              </a:rPr>
              <a:t>design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65" dirty="0">
                <a:latin typeface="Times New Roman"/>
                <a:cs typeface="Times New Roman"/>
              </a:rPr>
              <a:t>and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60" dirty="0">
                <a:latin typeface="Times New Roman"/>
                <a:cs typeface="Times New Roman"/>
              </a:rPr>
              <a:t>curriculum</a:t>
            </a:r>
            <a:r>
              <a:rPr sz="900" spc="-55" dirty="0">
                <a:latin typeface="Times New Roman"/>
                <a:cs typeface="Times New Roman"/>
              </a:rPr>
              <a:t> innovation</a:t>
            </a:r>
            <a:r>
              <a:rPr sz="900" spc="-35" dirty="0">
                <a:latin typeface="Times New Roman"/>
                <a:cs typeface="Times New Roman"/>
              </a:rPr>
              <a:t> </a:t>
            </a:r>
            <a:r>
              <a:rPr sz="900" spc="-65" dirty="0">
                <a:latin typeface="Times New Roman"/>
                <a:cs typeface="Times New Roman"/>
              </a:rPr>
              <a:t>from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60" dirty="0">
                <a:latin typeface="Times New Roman"/>
                <a:cs typeface="Times New Roman"/>
              </a:rPr>
              <a:t>Office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55" dirty="0">
                <a:latin typeface="Times New Roman"/>
                <a:cs typeface="Times New Roman"/>
              </a:rPr>
              <a:t>of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70" dirty="0">
                <a:latin typeface="Times New Roman"/>
                <a:cs typeface="Times New Roman"/>
              </a:rPr>
              <a:t>Academi</a:t>
            </a:r>
            <a:r>
              <a:rPr sz="900" spc="-60" dirty="0">
                <a:latin typeface="Times New Roman"/>
                <a:cs typeface="Times New Roman"/>
              </a:rPr>
              <a:t>c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70" dirty="0">
                <a:latin typeface="Times New Roman"/>
                <a:cs typeface="Times New Roman"/>
              </a:rPr>
              <a:t>Assessmen</a:t>
            </a:r>
            <a:r>
              <a:rPr sz="900" spc="-35" dirty="0">
                <a:latin typeface="Times New Roman"/>
                <a:cs typeface="Times New Roman"/>
              </a:rPr>
              <a:t>t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45" dirty="0">
                <a:latin typeface="Times New Roman"/>
                <a:cs typeface="Times New Roman"/>
              </a:rPr>
              <a:t>(2),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60" dirty="0">
                <a:latin typeface="Times New Roman"/>
                <a:cs typeface="Times New Roman"/>
              </a:rPr>
              <a:t>Office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55" dirty="0">
                <a:latin typeface="Times New Roman"/>
                <a:cs typeface="Times New Roman"/>
              </a:rPr>
              <a:t>of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55" dirty="0">
                <a:latin typeface="Times New Roman"/>
                <a:cs typeface="Times New Roman"/>
              </a:rPr>
              <a:t>the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65" dirty="0">
                <a:latin typeface="Times New Roman"/>
                <a:cs typeface="Times New Roman"/>
              </a:rPr>
              <a:t>Provos</a:t>
            </a:r>
            <a:r>
              <a:rPr sz="900" spc="-35" dirty="0">
                <a:latin typeface="Times New Roman"/>
                <a:cs typeface="Times New Roman"/>
              </a:rPr>
              <a:t>t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45" dirty="0">
                <a:latin typeface="Times New Roman"/>
                <a:cs typeface="Times New Roman"/>
              </a:rPr>
              <a:t>(2),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60" dirty="0">
                <a:latin typeface="Times New Roman"/>
                <a:cs typeface="Times New Roman"/>
              </a:rPr>
              <a:t>Center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50" dirty="0">
                <a:latin typeface="Times New Roman"/>
                <a:cs typeface="Times New Roman"/>
              </a:rPr>
              <a:t>for</a:t>
            </a:r>
            <a:r>
              <a:rPr sz="900" spc="-55" dirty="0">
                <a:latin typeface="Times New Roman"/>
                <a:cs typeface="Times New Roman"/>
              </a:rPr>
              <a:t> Excellence</a:t>
            </a:r>
            <a:r>
              <a:rPr sz="900" spc="-35" dirty="0">
                <a:latin typeface="Times New Roman"/>
                <a:cs typeface="Times New Roman"/>
              </a:rPr>
              <a:t> </a:t>
            </a:r>
            <a:r>
              <a:rPr sz="900" spc="-50" dirty="0">
                <a:latin typeface="Times New Roman"/>
                <a:cs typeface="Times New Roman"/>
              </a:rPr>
              <a:t>in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65" dirty="0">
                <a:latin typeface="Times New Roman"/>
                <a:cs typeface="Times New Roman"/>
              </a:rPr>
              <a:t>Undergraduat</a:t>
            </a:r>
            <a:r>
              <a:rPr sz="900" spc="-60" dirty="0">
                <a:latin typeface="Times New Roman"/>
                <a:cs typeface="Times New Roman"/>
              </a:rPr>
              <a:t>e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60" dirty="0">
                <a:latin typeface="Times New Roman"/>
                <a:cs typeface="Times New Roman"/>
              </a:rPr>
              <a:t>Teaching</a:t>
            </a:r>
            <a:r>
              <a:rPr sz="900" spc="-35" dirty="0">
                <a:latin typeface="Times New Roman"/>
                <a:cs typeface="Times New Roman"/>
              </a:rPr>
              <a:t> </a:t>
            </a:r>
            <a:r>
              <a:rPr sz="900" spc="-50" dirty="0">
                <a:latin typeface="Times New Roman"/>
                <a:cs typeface="Times New Roman"/>
              </a:rPr>
              <a:t>(8)</a:t>
            </a:r>
            <a:r>
              <a:rPr sz="900" spc="-35" dirty="0">
                <a:latin typeface="Times New Roman"/>
                <a:cs typeface="Times New Roman"/>
              </a:rPr>
              <a:t> </a:t>
            </a:r>
            <a:r>
              <a:rPr sz="900" spc="-65" dirty="0">
                <a:latin typeface="Times New Roman"/>
                <a:cs typeface="Times New Roman"/>
              </a:rPr>
              <a:t>–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55" dirty="0">
                <a:latin typeface="Times New Roman"/>
                <a:cs typeface="Times New Roman"/>
              </a:rPr>
              <a:t>Total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50" dirty="0">
                <a:latin typeface="Times New Roman"/>
                <a:cs typeface="Times New Roman"/>
              </a:rPr>
              <a:t>grants: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60" dirty="0">
                <a:latin typeface="Times New Roman"/>
                <a:cs typeface="Times New Roman"/>
              </a:rPr>
              <a:t>$48,962</a:t>
            </a:r>
            <a:endParaRPr sz="9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23381" y="3532434"/>
            <a:ext cx="3896995" cy="38286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900" b="1" spc="-60" dirty="0">
                <a:latin typeface="Times New Roman"/>
                <a:cs typeface="Times New Roman"/>
              </a:rPr>
              <a:t>Pedagogical</a:t>
            </a:r>
            <a:r>
              <a:rPr sz="900" b="1" spc="-35" dirty="0">
                <a:latin typeface="Times New Roman"/>
                <a:cs typeface="Times New Roman"/>
              </a:rPr>
              <a:t> </a:t>
            </a:r>
            <a:r>
              <a:rPr sz="900" b="1" spc="-70" dirty="0">
                <a:latin typeface="Times New Roman"/>
                <a:cs typeface="Times New Roman"/>
              </a:rPr>
              <a:t>and</a:t>
            </a:r>
            <a:r>
              <a:rPr sz="900" b="1" spc="-30" dirty="0">
                <a:latin typeface="Times New Roman"/>
                <a:cs typeface="Times New Roman"/>
              </a:rPr>
              <a:t> </a:t>
            </a:r>
            <a:r>
              <a:rPr sz="900" b="1" spc="-65" dirty="0">
                <a:latin typeface="Times New Roman"/>
                <a:cs typeface="Times New Roman"/>
              </a:rPr>
              <a:t>Curricula</a:t>
            </a:r>
            <a:r>
              <a:rPr sz="900" b="1" spc="-60" dirty="0">
                <a:latin typeface="Times New Roman"/>
                <a:cs typeface="Times New Roman"/>
              </a:rPr>
              <a:t>r</a:t>
            </a:r>
            <a:r>
              <a:rPr sz="900" b="1" spc="-30" dirty="0">
                <a:latin typeface="Times New Roman"/>
                <a:cs typeface="Times New Roman"/>
              </a:rPr>
              <a:t> </a:t>
            </a:r>
            <a:r>
              <a:rPr sz="900" b="1" spc="-65" dirty="0">
                <a:latin typeface="Times New Roman"/>
                <a:cs typeface="Times New Roman"/>
              </a:rPr>
              <a:t>Innovation</a:t>
            </a:r>
            <a:r>
              <a:rPr sz="900" b="1" spc="-50" dirty="0">
                <a:latin typeface="Times New Roman"/>
                <a:cs typeface="Times New Roman"/>
              </a:rPr>
              <a:t>s</a:t>
            </a:r>
            <a:r>
              <a:rPr sz="900" b="1" spc="-30" dirty="0">
                <a:latin typeface="Times New Roman"/>
                <a:cs typeface="Times New Roman"/>
              </a:rPr>
              <a:t> </a:t>
            </a:r>
            <a:r>
              <a:rPr sz="900" b="1" spc="-55" dirty="0">
                <a:latin typeface="Times New Roman"/>
                <a:cs typeface="Times New Roman"/>
              </a:rPr>
              <a:t>to</a:t>
            </a:r>
            <a:r>
              <a:rPr sz="900" b="1" spc="-30" dirty="0">
                <a:latin typeface="Times New Roman"/>
                <a:cs typeface="Times New Roman"/>
              </a:rPr>
              <a:t> </a:t>
            </a:r>
            <a:r>
              <a:rPr sz="900" b="1" spc="-60" dirty="0">
                <a:latin typeface="Times New Roman"/>
                <a:cs typeface="Times New Roman"/>
              </a:rPr>
              <a:t>the</a:t>
            </a:r>
            <a:r>
              <a:rPr sz="900" b="1" spc="-30" dirty="0">
                <a:latin typeface="Times New Roman"/>
                <a:cs typeface="Times New Roman"/>
              </a:rPr>
              <a:t> </a:t>
            </a:r>
            <a:r>
              <a:rPr sz="900" b="1" spc="-70" dirty="0">
                <a:latin typeface="Times New Roman"/>
                <a:cs typeface="Times New Roman"/>
              </a:rPr>
              <a:t>Undergraduat</a:t>
            </a:r>
            <a:r>
              <a:rPr sz="900" b="1" spc="-60" dirty="0">
                <a:latin typeface="Times New Roman"/>
                <a:cs typeface="Times New Roman"/>
              </a:rPr>
              <a:t>e</a:t>
            </a:r>
            <a:r>
              <a:rPr sz="900" b="1" spc="-30" dirty="0">
                <a:latin typeface="Times New Roman"/>
                <a:cs typeface="Times New Roman"/>
              </a:rPr>
              <a:t> </a:t>
            </a:r>
            <a:r>
              <a:rPr sz="900" b="1" spc="-65" dirty="0">
                <a:latin typeface="Times New Roman"/>
                <a:cs typeface="Times New Roman"/>
              </a:rPr>
              <a:t>Teaching</a:t>
            </a:r>
            <a:r>
              <a:rPr sz="900" b="1" spc="-30" dirty="0">
                <a:latin typeface="Times New Roman"/>
                <a:cs typeface="Times New Roman"/>
              </a:rPr>
              <a:t> </a:t>
            </a:r>
            <a:r>
              <a:rPr sz="900" b="1" spc="-60" dirty="0">
                <a:latin typeface="Times New Roman"/>
                <a:cs typeface="Times New Roman"/>
              </a:rPr>
              <a:t>Mission</a:t>
            </a:r>
            <a:endParaRPr sz="900" dirty="0">
              <a:latin typeface="Times New Roman"/>
              <a:cs typeface="Times New Roman"/>
            </a:endParaRPr>
          </a:p>
          <a:p>
            <a:pPr marL="161290" indent="-148590">
              <a:lnSpc>
                <a:spcPct val="100000"/>
              </a:lnSpc>
              <a:spcBef>
                <a:spcPts val="40"/>
              </a:spcBef>
              <a:buFont typeface="Symbol"/>
              <a:buChar char=""/>
              <a:tabLst>
                <a:tab pos="161925" algn="l"/>
              </a:tabLst>
            </a:pPr>
            <a:r>
              <a:rPr sz="900" spc="-65" dirty="0">
                <a:solidFill>
                  <a:srgbClr val="FF0000"/>
                </a:solidFill>
                <a:latin typeface="Times New Roman"/>
                <a:cs typeface="Times New Roman"/>
              </a:rPr>
              <a:t>Designed</a:t>
            </a:r>
            <a:r>
              <a:rPr sz="900" spc="-35" dirty="0">
                <a:solidFill>
                  <a:srgbClr val="FF0000"/>
                </a:solidFill>
                <a:latin typeface="Times New Roman"/>
                <a:cs typeface="Times New Roman"/>
              </a:rPr>
              <a:t>,</a:t>
            </a:r>
            <a:r>
              <a:rPr sz="900" spc="-3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900" spc="-60" dirty="0">
                <a:solidFill>
                  <a:srgbClr val="FF0000"/>
                </a:solidFill>
                <a:latin typeface="Times New Roman"/>
                <a:cs typeface="Times New Roman"/>
              </a:rPr>
              <a:t>implemented</a:t>
            </a:r>
            <a:r>
              <a:rPr sz="900" spc="-3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900" spc="-65" dirty="0">
                <a:solidFill>
                  <a:srgbClr val="FF0000"/>
                </a:solidFill>
                <a:latin typeface="Times New Roman"/>
                <a:cs typeface="Times New Roman"/>
              </a:rPr>
              <a:t>and</a:t>
            </a:r>
            <a:r>
              <a:rPr sz="900" spc="-3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900" spc="-55" dirty="0">
                <a:solidFill>
                  <a:srgbClr val="FF0000"/>
                </a:solidFill>
                <a:latin typeface="Times New Roman"/>
                <a:cs typeface="Times New Roman"/>
              </a:rPr>
              <a:t>curren</a:t>
            </a:r>
            <a:r>
              <a:rPr sz="900" spc="-40" dirty="0">
                <a:solidFill>
                  <a:srgbClr val="FF0000"/>
                </a:solidFill>
                <a:latin typeface="Times New Roman"/>
                <a:cs typeface="Times New Roman"/>
              </a:rPr>
              <a:t>t</a:t>
            </a:r>
            <a:r>
              <a:rPr sz="900" spc="-50" dirty="0">
                <a:solidFill>
                  <a:srgbClr val="FF0000"/>
                </a:solidFill>
                <a:latin typeface="Times New Roman"/>
                <a:cs typeface="Times New Roman"/>
              </a:rPr>
              <a:t>ly</a:t>
            </a:r>
            <a:r>
              <a:rPr sz="900" spc="-3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900" spc="-50" dirty="0">
                <a:solidFill>
                  <a:srgbClr val="FF0000"/>
                </a:solidFill>
                <a:latin typeface="Times New Roman"/>
                <a:cs typeface="Times New Roman"/>
              </a:rPr>
              <a:t>direct</a:t>
            </a:r>
            <a:r>
              <a:rPr sz="900" spc="-3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900" spc="-65" dirty="0">
                <a:latin typeface="Times New Roman"/>
                <a:cs typeface="Times New Roman"/>
              </a:rPr>
              <a:t>Communication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55" dirty="0">
                <a:latin typeface="Times New Roman"/>
                <a:cs typeface="Times New Roman"/>
              </a:rPr>
              <a:t>Skill</a:t>
            </a:r>
            <a:r>
              <a:rPr sz="900" spc="-50" dirty="0">
                <a:latin typeface="Times New Roman"/>
                <a:cs typeface="Times New Roman"/>
              </a:rPr>
              <a:t>s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60" dirty="0">
                <a:latin typeface="Times New Roman"/>
                <a:cs typeface="Times New Roman"/>
              </a:rPr>
              <a:t>I&amp;II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90" dirty="0">
                <a:latin typeface="Times New Roman"/>
                <a:cs typeface="Times New Roman"/>
              </a:rPr>
              <a:t>(COMM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60" dirty="0">
                <a:latin typeface="Times New Roman"/>
                <a:cs typeface="Times New Roman"/>
              </a:rPr>
              <a:t>1015-16)</a:t>
            </a:r>
            <a:endParaRPr sz="900" dirty="0">
              <a:latin typeface="Times New Roman"/>
              <a:cs typeface="Times New Roman"/>
            </a:endParaRPr>
          </a:p>
          <a:p>
            <a:pPr marL="161290" marR="5080" indent="-148590">
              <a:lnSpc>
                <a:spcPts val="1050"/>
              </a:lnSpc>
              <a:spcBef>
                <a:spcPts val="100"/>
              </a:spcBef>
              <a:buFont typeface="Symbol"/>
              <a:buChar char=""/>
              <a:tabLst>
                <a:tab pos="161925" algn="l"/>
              </a:tabLst>
            </a:pPr>
            <a:r>
              <a:rPr sz="900" spc="-65" dirty="0">
                <a:latin typeface="Times New Roman"/>
                <a:cs typeface="Times New Roman"/>
              </a:rPr>
              <a:t>Designed</a:t>
            </a:r>
            <a:r>
              <a:rPr sz="900" spc="-35" dirty="0">
                <a:latin typeface="Times New Roman"/>
                <a:cs typeface="Times New Roman"/>
              </a:rPr>
              <a:t>,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60" dirty="0">
                <a:latin typeface="Times New Roman"/>
                <a:cs typeface="Times New Roman"/>
              </a:rPr>
              <a:t>implemented,</a:t>
            </a:r>
            <a:r>
              <a:rPr sz="900" spc="-35" dirty="0">
                <a:latin typeface="Times New Roman"/>
                <a:cs typeface="Times New Roman"/>
              </a:rPr>
              <a:t> </a:t>
            </a:r>
            <a:r>
              <a:rPr sz="900" spc="-65" dirty="0">
                <a:latin typeface="Times New Roman"/>
                <a:cs typeface="Times New Roman"/>
              </a:rPr>
              <a:t>and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55" dirty="0">
                <a:latin typeface="Times New Roman"/>
                <a:cs typeface="Times New Roman"/>
              </a:rPr>
              <a:t>currently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50" dirty="0">
                <a:latin typeface="Times New Roman"/>
                <a:cs typeface="Times New Roman"/>
              </a:rPr>
              <a:t>direct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75" dirty="0">
                <a:latin typeface="Times New Roman"/>
                <a:cs typeface="Times New Roman"/>
              </a:rPr>
              <a:t>CommLab,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60" dirty="0">
                <a:latin typeface="Times New Roman"/>
                <a:cs typeface="Times New Roman"/>
              </a:rPr>
              <a:t>a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60" dirty="0">
                <a:latin typeface="Times New Roman"/>
                <a:cs typeface="Times New Roman"/>
              </a:rPr>
              <a:t>speakin</a:t>
            </a:r>
            <a:r>
              <a:rPr sz="900" spc="-65" dirty="0">
                <a:latin typeface="Times New Roman"/>
                <a:cs typeface="Times New Roman"/>
              </a:rPr>
              <a:t>g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55" dirty="0">
                <a:latin typeface="Times New Roman"/>
                <a:cs typeface="Times New Roman"/>
              </a:rPr>
              <a:t>center</a:t>
            </a:r>
            <a:r>
              <a:rPr sz="900" spc="-35" dirty="0">
                <a:latin typeface="Times New Roman"/>
                <a:cs typeface="Times New Roman"/>
              </a:rPr>
              <a:t> </a:t>
            </a:r>
            <a:r>
              <a:rPr sz="900" spc="-50" dirty="0">
                <a:latin typeface="Times New Roman"/>
                <a:cs typeface="Times New Roman"/>
              </a:rPr>
              <a:t>for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60" dirty="0">
                <a:latin typeface="Times New Roman"/>
                <a:cs typeface="Times New Roman"/>
              </a:rPr>
              <a:t>student</a:t>
            </a:r>
            <a:r>
              <a:rPr sz="900" spc="-50" dirty="0">
                <a:latin typeface="Times New Roman"/>
                <a:cs typeface="Times New Roman"/>
              </a:rPr>
              <a:t>s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55" dirty="0">
                <a:latin typeface="Times New Roman"/>
                <a:cs typeface="Times New Roman"/>
              </a:rPr>
              <a:t>across</a:t>
            </a:r>
            <a:r>
              <a:rPr sz="900" spc="-50" dirty="0">
                <a:latin typeface="Times New Roman"/>
                <a:cs typeface="Times New Roman"/>
              </a:rPr>
              <a:t> disciplines,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60" dirty="0">
                <a:latin typeface="Times New Roman"/>
                <a:cs typeface="Times New Roman"/>
              </a:rPr>
              <a:t>housed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50" dirty="0">
                <a:latin typeface="Times New Roman"/>
                <a:cs typeface="Times New Roman"/>
              </a:rPr>
              <a:t>in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85" dirty="0">
                <a:latin typeface="Times New Roman"/>
                <a:cs typeface="Times New Roman"/>
              </a:rPr>
              <a:t>Newma</a:t>
            </a:r>
            <a:r>
              <a:rPr sz="900" spc="-65" dirty="0">
                <a:latin typeface="Times New Roman"/>
                <a:cs typeface="Times New Roman"/>
              </a:rPr>
              <a:t>n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55" dirty="0">
                <a:latin typeface="Times New Roman"/>
                <a:cs typeface="Times New Roman"/>
              </a:rPr>
              <a:t>Library</a:t>
            </a:r>
            <a:endParaRPr sz="900" dirty="0">
              <a:latin typeface="Times New Roman"/>
              <a:cs typeface="Times New Roman"/>
            </a:endParaRPr>
          </a:p>
          <a:p>
            <a:pPr marL="161290" indent="-148590">
              <a:lnSpc>
                <a:spcPct val="100000"/>
              </a:lnSpc>
              <a:spcBef>
                <a:spcPts val="25"/>
              </a:spcBef>
              <a:buFont typeface="Symbol"/>
              <a:buChar char=""/>
              <a:tabLst>
                <a:tab pos="161925" algn="l"/>
              </a:tabLst>
            </a:pPr>
            <a:r>
              <a:rPr sz="900" spc="-60" dirty="0">
                <a:latin typeface="Times New Roman"/>
                <a:cs typeface="Times New Roman"/>
              </a:rPr>
              <a:t>Designed,</a:t>
            </a:r>
            <a:r>
              <a:rPr sz="900" spc="-35" dirty="0">
                <a:latin typeface="Times New Roman"/>
                <a:cs typeface="Times New Roman"/>
              </a:rPr>
              <a:t> </a:t>
            </a:r>
            <a:r>
              <a:rPr sz="900" spc="-60" dirty="0">
                <a:latin typeface="Times New Roman"/>
                <a:cs typeface="Times New Roman"/>
              </a:rPr>
              <a:t>implemented,</a:t>
            </a:r>
            <a:r>
              <a:rPr sz="900" spc="-35" dirty="0">
                <a:latin typeface="Times New Roman"/>
                <a:cs typeface="Times New Roman"/>
              </a:rPr>
              <a:t> </a:t>
            </a:r>
            <a:r>
              <a:rPr sz="900" spc="-65" dirty="0">
                <a:latin typeface="Times New Roman"/>
                <a:cs typeface="Times New Roman"/>
              </a:rPr>
              <a:t>and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55" dirty="0">
                <a:latin typeface="Times New Roman"/>
                <a:cs typeface="Times New Roman"/>
              </a:rPr>
              <a:t>directed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55" dirty="0">
                <a:latin typeface="Times New Roman"/>
                <a:cs typeface="Times New Roman"/>
              </a:rPr>
              <a:t>hybrid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65" dirty="0">
                <a:latin typeface="Times New Roman"/>
                <a:cs typeface="Times New Roman"/>
              </a:rPr>
              <a:t>model</a:t>
            </a:r>
            <a:r>
              <a:rPr sz="900" spc="-35" dirty="0">
                <a:latin typeface="Times New Roman"/>
                <a:cs typeface="Times New Roman"/>
              </a:rPr>
              <a:t> </a:t>
            </a:r>
            <a:r>
              <a:rPr sz="900" spc="-50" dirty="0">
                <a:latin typeface="Times New Roman"/>
                <a:cs typeface="Times New Roman"/>
              </a:rPr>
              <a:t>for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60" dirty="0">
                <a:solidFill>
                  <a:srgbClr val="FF0000"/>
                </a:solidFill>
                <a:latin typeface="Times New Roman"/>
                <a:cs typeface="Times New Roman"/>
              </a:rPr>
              <a:t>Public</a:t>
            </a:r>
            <a:r>
              <a:rPr sz="900" spc="-3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900" spc="-65" dirty="0">
                <a:solidFill>
                  <a:srgbClr val="FF0000"/>
                </a:solidFill>
                <a:latin typeface="Times New Roman"/>
                <a:cs typeface="Times New Roman"/>
              </a:rPr>
              <a:t>Speaking</a:t>
            </a:r>
            <a:r>
              <a:rPr sz="900" spc="-3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900" spc="-90" dirty="0">
                <a:latin typeface="Times New Roman"/>
                <a:cs typeface="Times New Roman"/>
              </a:rPr>
              <a:t>(COMM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60" dirty="0">
                <a:latin typeface="Times New Roman"/>
                <a:cs typeface="Times New Roman"/>
              </a:rPr>
              <a:t>2004)</a:t>
            </a:r>
            <a:endParaRPr sz="900" dirty="0">
              <a:latin typeface="Times New Roman"/>
              <a:cs typeface="Times New Roman"/>
            </a:endParaRPr>
          </a:p>
          <a:p>
            <a:pPr marL="161290" indent="-148590">
              <a:lnSpc>
                <a:spcPct val="100000"/>
              </a:lnSpc>
              <a:spcBef>
                <a:spcPts val="40"/>
              </a:spcBef>
              <a:buFont typeface="Symbol"/>
              <a:buChar char=""/>
              <a:tabLst>
                <a:tab pos="161925" algn="l"/>
              </a:tabLst>
            </a:pPr>
            <a:r>
              <a:rPr sz="900" spc="-65" dirty="0">
                <a:latin typeface="Times New Roman"/>
                <a:cs typeface="Times New Roman"/>
              </a:rPr>
              <a:t>Designed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65" dirty="0">
                <a:latin typeface="Times New Roman"/>
                <a:cs typeface="Times New Roman"/>
              </a:rPr>
              <a:t>and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60" dirty="0">
                <a:latin typeface="Times New Roman"/>
                <a:cs typeface="Times New Roman"/>
              </a:rPr>
              <a:t>implemented</a:t>
            </a:r>
            <a:r>
              <a:rPr sz="900" spc="-35" dirty="0">
                <a:latin typeface="Times New Roman"/>
                <a:cs typeface="Times New Roman"/>
              </a:rPr>
              <a:t> </a:t>
            </a:r>
            <a:r>
              <a:rPr sz="900" spc="-55" dirty="0">
                <a:latin typeface="Times New Roman"/>
                <a:cs typeface="Times New Roman"/>
              </a:rPr>
              <a:t>online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65" dirty="0">
                <a:latin typeface="Times New Roman"/>
                <a:cs typeface="Times New Roman"/>
              </a:rPr>
              <a:t>model</a:t>
            </a:r>
            <a:r>
              <a:rPr sz="900" spc="-35" dirty="0">
                <a:latin typeface="Times New Roman"/>
                <a:cs typeface="Times New Roman"/>
              </a:rPr>
              <a:t> </a:t>
            </a:r>
            <a:r>
              <a:rPr sz="900" spc="-55" dirty="0">
                <a:latin typeface="Times New Roman"/>
                <a:cs typeface="Times New Roman"/>
              </a:rPr>
              <a:t>of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55" dirty="0">
                <a:solidFill>
                  <a:srgbClr val="FF0000"/>
                </a:solidFill>
                <a:latin typeface="Times New Roman"/>
                <a:cs typeface="Times New Roman"/>
              </a:rPr>
              <a:t>Interpersonal</a:t>
            </a:r>
            <a:r>
              <a:rPr sz="900" spc="-3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900" spc="-65" dirty="0">
                <a:solidFill>
                  <a:srgbClr val="FF0000"/>
                </a:solidFill>
                <a:latin typeface="Times New Roman"/>
                <a:cs typeface="Times New Roman"/>
              </a:rPr>
              <a:t>Communication</a:t>
            </a:r>
            <a:r>
              <a:rPr sz="900" spc="-3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900" spc="-90" dirty="0">
                <a:latin typeface="Times New Roman"/>
                <a:cs typeface="Times New Roman"/>
              </a:rPr>
              <a:t>(COMM</a:t>
            </a:r>
            <a:r>
              <a:rPr sz="900" spc="-35" dirty="0">
                <a:latin typeface="Times New Roman"/>
                <a:cs typeface="Times New Roman"/>
              </a:rPr>
              <a:t> </a:t>
            </a:r>
            <a:r>
              <a:rPr sz="900" spc="-60" dirty="0">
                <a:latin typeface="Times New Roman"/>
                <a:cs typeface="Times New Roman"/>
              </a:rPr>
              <a:t>3124)</a:t>
            </a:r>
            <a:endParaRPr sz="900" dirty="0">
              <a:latin typeface="Times New Roman"/>
              <a:cs typeface="Times New Roman"/>
            </a:endParaRPr>
          </a:p>
          <a:p>
            <a:pPr marL="161290" marR="112395" indent="-148590">
              <a:lnSpc>
                <a:spcPts val="1050"/>
              </a:lnSpc>
              <a:spcBef>
                <a:spcPts val="100"/>
              </a:spcBef>
              <a:buFont typeface="Symbol"/>
              <a:buChar char=""/>
              <a:tabLst>
                <a:tab pos="161925" algn="l"/>
              </a:tabLst>
            </a:pPr>
            <a:r>
              <a:rPr sz="900" spc="-65" dirty="0">
                <a:latin typeface="Times New Roman"/>
                <a:cs typeface="Times New Roman"/>
              </a:rPr>
              <a:t>Designed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65" dirty="0">
                <a:latin typeface="Times New Roman"/>
                <a:cs typeface="Times New Roman"/>
              </a:rPr>
              <a:t>and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60" dirty="0">
                <a:latin typeface="Times New Roman"/>
                <a:cs typeface="Times New Roman"/>
              </a:rPr>
              <a:t>implemented</a:t>
            </a:r>
            <a:r>
              <a:rPr sz="900" spc="-35" dirty="0">
                <a:latin typeface="Times New Roman"/>
                <a:cs typeface="Times New Roman"/>
              </a:rPr>
              <a:t> </a:t>
            </a:r>
            <a:r>
              <a:rPr sz="900" spc="-100" dirty="0">
                <a:solidFill>
                  <a:srgbClr val="FF0000"/>
                </a:solidFill>
                <a:latin typeface="Times New Roman"/>
                <a:cs typeface="Times New Roman"/>
              </a:rPr>
              <a:t>G</a:t>
            </a:r>
            <a:r>
              <a:rPr sz="900" spc="-60" dirty="0">
                <a:solidFill>
                  <a:srgbClr val="FF0000"/>
                </a:solidFill>
                <a:latin typeface="Times New Roman"/>
                <a:cs typeface="Times New Roman"/>
              </a:rPr>
              <a:t>roup</a:t>
            </a:r>
            <a:r>
              <a:rPr sz="900" spc="-3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900" spc="-65" dirty="0">
                <a:solidFill>
                  <a:srgbClr val="FF0000"/>
                </a:solidFill>
                <a:latin typeface="Times New Roman"/>
                <a:cs typeface="Times New Roman"/>
              </a:rPr>
              <a:t>Processe</a:t>
            </a:r>
            <a:r>
              <a:rPr sz="900" spc="-50" dirty="0">
                <a:solidFill>
                  <a:srgbClr val="FF0000"/>
                </a:solidFill>
                <a:latin typeface="Times New Roman"/>
                <a:cs typeface="Times New Roman"/>
              </a:rPr>
              <a:t>s</a:t>
            </a:r>
            <a:r>
              <a:rPr sz="900" spc="-3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900" spc="-65" dirty="0">
                <a:solidFill>
                  <a:srgbClr val="FF0000"/>
                </a:solidFill>
                <a:latin typeface="Times New Roman"/>
                <a:cs typeface="Times New Roman"/>
              </a:rPr>
              <a:t>and</a:t>
            </a:r>
            <a:r>
              <a:rPr sz="900" spc="-3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900" spc="-60" dirty="0">
                <a:solidFill>
                  <a:srgbClr val="FF0000"/>
                </a:solidFill>
                <a:latin typeface="Times New Roman"/>
                <a:cs typeface="Times New Roman"/>
              </a:rPr>
              <a:t>Presentatio</a:t>
            </a:r>
            <a:r>
              <a:rPr sz="900" spc="-65" dirty="0">
                <a:solidFill>
                  <a:srgbClr val="FF0000"/>
                </a:solidFill>
                <a:latin typeface="Times New Roman"/>
                <a:cs typeface="Times New Roman"/>
              </a:rPr>
              <a:t>n</a:t>
            </a:r>
            <a:r>
              <a:rPr sz="900" spc="-3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900" spc="-90" dirty="0">
                <a:latin typeface="Times New Roman"/>
                <a:cs typeface="Times New Roman"/>
              </a:rPr>
              <a:t>(COMM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55" dirty="0">
                <a:latin typeface="Times New Roman"/>
                <a:cs typeface="Times New Roman"/>
              </a:rPr>
              <a:t>3164)--1-credit</a:t>
            </a:r>
            <a:r>
              <a:rPr sz="900" spc="-35" dirty="0">
                <a:latin typeface="Times New Roman"/>
                <a:cs typeface="Times New Roman"/>
              </a:rPr>
              <a:t> </a:t>
            </a:r>
            <a:r>
              <a:rPr sz="900" spc="-55" dirty="0">
                <a:latin typeface="Times New Roman"/>
                <a:cs typeface="Times New Roman"/>
              </a:rPr>
              <a:t>co-</a:t>
            </a:r>
            <a:r>
              <a:rPr sz="900" spc="-50" dirty="0">
                <a:latin typeface="Times New Roman"/>
                <a:cs typeface="Times New Roman"/>
              </a:rPr>
              <a:t> requisite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55" dirty="0">
                <a:latin typeface="Times New Roman"/>
                <a:cs typeface="Times New Roman"/>
              </a:rPr>
              <a:t>course</a:t>
            </a:r>
            <a:endParaRPr sz="900" dirty="0">
              <a:latin typeface="Times New Roman"/>
              <a:cs typeface="Times New Roman"/>
            </a:endParaRPr>
          </a:p>
          <a:p>
            <a:pPr marL="161290" indent="-148590">
              <a:lnSpc>
                <a:spcPct val="100000"/>
              </a:lnSpc>
              <a:spcBef>
                <a:spcPts val="25"/>
              </a:spcBef>
              <a:buFont typeface="Symbol"/>
              <a:buChar char=""/>
              <a:tabLst>
                <a:tab pos="161925" algn="l"/>
              </a:tabLst>
            </a:pPr>
            <a:r>
              <a:rPr sz="900" spc="-65" dirty="0">
                <a:latin typeface="Times New Roman"/>
                <a:cs typeface="Times New Roman"/>
              </a:rPr>
              <a:t>Designed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65" dirty="0">
                <a:latin typeface="Times New Roman"/>
                <a:cs typeface="Times New Roman"/>
              </a:rPr>
              <a:t>and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60" dirty="0">
                <a:latin typeface="Times New Roman"/>
                <a:cs typeface="Times New Roman"/>
              </a:rPr>
              <a:t>implemented</a:t>
            </a:r>
            <a:r>
              <a:rPr sz="900" spc="-35" dirty="0">
                <a:latin typeface="Times New Roman"/>
                <a:cs typeface="Times New Roman"/>
              </a:rPr>
              <a:t> </a:t>
            </a:r>
            <a:r>
              <a:rPr sz="900" spc="-60" dirty="0">
                <a:latin typeface="Times New Roman"/>
                <a:cs typeface="Times New Roman"/>
              </a:rPr>
              <a:t>stud</a:t>
            </a:r>
            <a:r>
              <a:rPr sz="900" spc="-65" dirty="0">
                <a:latin typeface="Times New Roman"/>
                <a:cs typeface="Times New Roman"/>
              </a:rPr>
              <a:t>y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55" dirty="0">
                <a:latin typeface="Times New Roman"/>
                <a:cs typeface="Times New Roman"/>
              </a:rPr>
              <a:t>abroad:</a:t>
            </a:r>
            <a:r>
              <a:rPr sz="900" spc="-35" dirty="0">
                <a:latin typeface="Times New Roman"/>
                <a:cs typeface="Times New Roman"/>
              </a:rPr>
              <a:t> </a:t>
            </a:r>
            <a:r>
              <a:rPr sz="900" spc="-50" dirty="0">
                <a:latin typeface="Times New Roman"/>
                <a:cs typeface="Times New Roman"/>
              </a:rPr>
              <a:t>International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60" dirty="0">
                <a:latin typeface="Times New Roman"/>
                <a:cs typeface="Times New Roman"/>
              </a:rPr>
              <a:t>Perspective</a:t>
            </a:r>
            <a:r>
              <a:rPr sz="900" spc="-50" dirty="0">
                <a:latin typeface="Times New Roman"/>
                <a:cs typeface="Times New Roman"/>
              </a:rPr>
              <a:t>s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65" dirty="0">
                <a:latin typeface="Times New Roman"/>
                <a:cs typeface="Times New Roman"/>
              </a:rPr>
              <a:t>on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65" dirty="0">
                <a:latin typeface="Times New Roman"/>
                <a:cs typeface="Times New Roman"/>
              </a:rPr>
              <a:t>Communication</a:t>
            </a:r>
            <a:endParaRPr sz="900" dirty="0">
              <a:latin typeface="Times New Roman"/>
              <a:cs typeface="Times New Roman"/>
            </a:endParaRPr>
          </a:p>
          <a:p>
            <a:pPr marL="161290" indent="-148590">
              <a:lnSpc>
                <a:spcPts val="1065"/>
              </a:lnSpc>
              <a:spcBef>
                <a:spcPts val="40"/>
              </a:spcBef>
              <a:buFont typeface="Symbol"/>
              <a:buChar char=""/>
              <a:tabLst>
                <a:tab pos="161925" algn="l"/>
              </a:tabLst>
            </a:pPr>
            <a:r>
              <a:rPr sz="900" spc="-60" dirty="0">
                <a:latin typeface="Times New Roman"/>
                <a:cs typeface="Times New Roman"/>
              </a:rPr>
              <a:t>Created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65" dirty="0">
                <a:latin typeface="Times New Roman"/>
                <a:cs typeface="Times New Roman"/>
              </a:rPr>
              <a:t>and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60" dirty="0">
                <a:latin typeface="Times New Roman"/>
                <a:cs typeface="Times New Roman"/>
              </a:rPr>
              <a:t>implement</a:t>
            </a:r>
            <a:r>
              <a:rPr sz="900" spc="-35" dirty="0">
                <a:latin typeface="Times New Roman"/>
                <a:cs typeface="Times New Roman"/>
              </a:rPr>
              <a:t> </a:t>
            </a:r>
            <a:r>
              <a:rPr sz="900" spc="-60" dirty="0">
                <a:latin typeface="Times New Roman"/>
                <a:cs typeface="Times New Roman"/>
              </a:rPr>
              <a:t>procedures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50" dirty="0">
                <a:latin typeface="Times New Roman"/>
                <a:cs typeface="Times New Roman"/>
              </a:rPr>
              <a:t>for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55" dirty="0">
                <a:latin typeface="Times New Roman"/>
                <a:cs typeface="Times New Roman"/>
              </a:rPr>
              <a:t>department’s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70" dirty="0">
                <a:latin typeface="Times New Roman"/>
                <a:cs typeface="Times New Roman"/>
              </a:rPr>
              <a:t>new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60" dirty="0">
                <a:latin typeface="Times New Roman"/>
                <a:cs typeface="Times New Roman"/>
              </a:rPr>
              <a:t>Center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50" dirty="0">
                <a:latin typeface="Times New Roman"/>
                <a:cs typeface="Times New Roman"/>
              </a:rPr>
              <a:t>for</a:t>
            </a:r>
            <a:r>
              <a:rPr sz="900" spc="-35" dirty="0">
                <a:latin typeface="Times New Roman"/>
                <a:cs typeface="Times New Roman"/>
              </a:rPr>
              <a:t> </a:t>
            </a:r>
            <a:r>
              <a:rPr sz="900" spc="-65" dirty="0">
                <a:latin typeface="Times New Roman"/>
                <a:cs typeface="Times New Roman"/>
              </a:rPr>
              <a:t>Advising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65" dirty="0">
                <a:latin typeface="Times New Roman"/>
                <a:cs typeface="Times New Roman"/>
              </a:rPr>
              <a:t>Support</a:t>
            </a:r>
            <a:endParaRPr sz="900" dirty="0">
              <a:latin typeface="Times New Roman"/>
              <a:cs typeface="Times New Roman"/>
            </a:endParaRPr>
          </a:p>
          <a:p>
            <a:pPr marL="12700">
              <a:lnSpc>
                <a:spcPts val="1065"/>
              </a:lnSpc>
            </a:pPr>
            <a:r>
              <a:rPr sz="900" b="1" spc="-60" dirty="0">
                <a:latin typeface="Times New Roman"/>
                <a:cs typeface="Times New Roman"/>
              </a:rPr>
              <a:t>Pedagogical</a:t>
            </a:r>
            <a:r>
              <a:rPr sz="900" b="1" spc="-35" dirty="0">
                <a:latin typeface="Times New Roman"/>
                <a:cs typeface="Times New Roman"/>
              </a:rPr>
              <a:t> </a:t>
            </a:r>
            <a:r>
              <a:rPr sz="900" b="1" spc="-70" dirty="0">
                <a:latin typeface="Times New Roman"/>
                <a:cs typeface="Times New Roman"/>
              </a:rPr>
              <a:t>and</a:t>
            </a:r>
            <a:r>
              <a:rPr sz="900" b="1" spc="-30" dirty="0">
                <a:latin typeface="Times New Roman"/>
                <a:cs typeface="Times New Roman"/>
              </a:rPr>
              <a:t> </a:t>
            </a:r>
            <a:r>
              <a:rPr sz="900" b="1" spc="-65" dirty="0">
                <a:latin typeface="Times New Roman"/>
                <a:cs typeface="Times New Roman"/>
              </a:rPr>
              <a:t>Curricula</a:t>
            </a:r>
            <a:r>
              <a:rPr sz="900" b="1" spc="-60" dirty="0">
                <a:latin typeface="Times New Roman"/>
                <a:cs typeface="Times New Roman"/>
              </a:rPr>
              <a:t>r</a:t>
            </a:r>
            <a:r>
              <a:rPr sz="900" b="1" spc="-30" dirty="0">
                <a:latin typeface="Times New Roman"/>
                <a:cs typeface="Times New Roman"/>
              </a:rPr>
              <a:t> </a:t>
            </a:r>
            <a:r>
              <a:rPr sz="900" b="1" spc="-65" dirty="0">
                <a:latin typeface="Times New Roman"/>
                <a:cs typeface="Times New Roman"/>
              </a:rPr>
              <a:t>Innovation</a:t>
            </a:r>
            <a:r>
              <a:rPr sz="900" b="1" spc="-55" dirty="0">
                <a:latin typeface="Times New Roman"/>
                <a:cs typeface="Times New Roman"/>
              </a:rPr>
              <a:t>s--Faculty</a:t>
            </a:r>
            <a:r>
              <a:rPr sz="900" b="1" spc="-35" dirty="0">
                <a:latin typeface="Times New Roman"/>
                <a:cs typeface="Times New Roman"/>
              </a:rPr>
              <a:t> </a:t>
            </a:r>
            <a:r>
              <a:rPr sz="900" b="1" spc="-75" dirty="0">
                <a:latin typeface="Times New Roman"/>
                <a:cs typeface="Times New Roman"/>
              </a:rPr>
              <a:t>Developmen</a:t>
            </a:r>
            <a:r>
              <a:rPr sz="900" b="1" spc="-45" dirty="0">
                <a:latin typeface="Times New Roman"/>
                <a:cs typeface="Times New Roman"/>
              </a:rPr>
              <a:t>t</a:t>
            </a:r>
            <a:r>
              <a:rPr sz="900" b="1" spc="-30" dirty="0">
                <a:latin typeface="Times New Roman"/>
                <a:cs typeface="Times New Roman"/>
              </a:rPr>
              <a:t> </a:t>
            </a:r>
            <a:r>
              <a:rPr sz="900" b="1" spc="-70" dirty="0">
                <a:latin typeface="Times New Roman"/>
                <a:cs typeface="Times New Roman"/>
              </a:rPr>
              <a:t>and</a:t>
            </a:r>
            <a:r>
              <a:rPr sz="900" b="1" spc="-30" dirty="0">
                <a:latin typeface="Times New Roman"/>
                <a:cs typeface="Times New Roman"/>
              </a:rPr>
              <a:t> </a:t>
            </a:r>
            <a:r>
              <a:rPr sz="900" b="1" spc="-65" dirty="0">
                <a:latin typeface="Times New Roman"/>
                <a:cs typeface="Times New Roman"/>
              </a:rPr>
              <a:t>Graduate</a:t>
            </a:r>
            <a:r>
              <a:rPr sz="900" b="1" spc="-35" dirty="0">
                <a:latin typeface="Times New Roman"/>
                <a:cs typeface="Times New Roman"/>
              </a:rPr>
              <a:t> </a:t>
            </a:r>
            <a:r>
              <a:rPr sz="900" b="1" spc="-65" dirty="0">
                <a:latin typeface="Times New Roman"/>
                <a:cs typeface="Times New Roman"/>
              </a:rPr>
              <a:t>Teaching</a:t>
            </a:r>
            <a:endParaRPr sz="900" dirty="0">
              <a:latin typeface="Times New Roman"/>
              <a:cs typeface="Times New Roman"/>
            </a:endParaRPr>
          </a:p>
          <a:p>
            <a:pPr marL="161290" indent="-148590">
              <a:lnSpc>
                <a:spcPct val="100000"/>
              </a:lnSpc>
              <a:spcBef>
                <a:spcPts val="40"/>
              </a:spcBef>
              <a:buFont typeface="Symbol"/>
              <a:buChar char=""/>
              <a:tabLst>
                <a:tab pos="161925" algn="l"/>
              </a:tabLst>
            </a:pPr>
            <a:r>
              <a:rPr sz="900" spc="-65" dirty="0">
                <a:latin typeface="Times New Roman"/>
                <a:cs typeface="Times New Roman"/>
              </a:rPr>
              <a:t>Designed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65" dirty="0">
                <a:latin typeface="Times New Roman"/>
                <a:cs typeface="Times New Roman"/>
              </a:rPr>
              <a:t>and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60" dirty="0">
                <a:latin typeface="Times New Roman"/>
                <a:cs typeface="Times New Roman"/>
              </a:rPr>
              <a:t>implemented</a:t>
            </a:r>
            <a:r>
              <a:rPr sz="900" spc="-35" dirty="0">
                <a:latin typeface="Times New Roman"/>
                <a:cs typeface="Times New Roman"/>
              </a:rPr>
              <a:t> </a:t>
            </a:r>
            <a:r>
              <a:rPr sz="900" spc="-90" dirty="0">
                <a:latin typeface="Times New Roman"/>
                <a:cs typeface="Times New Roman"/>
              </a:rPr>
              <a:t>GT</a:t>
            </a:r>
            <a:r>
              <a:rPr sz="900" spc="-95" dirty="0">
                <a:latin typeface="Times New Roman"/>
                <a:cs typeface="Times New Roman"/>
              </a:rPr>
              <a:t>A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50" dirty="0">
                <a:latin typeface="Times New Roman"/>
                <a:cs typeface="Times New Roman"/>
              </a:rPr>
              <a:t>training</a:t>
            </a:r>
            <a:r>
              <a:rPr sz="900" spc="-35" dirty="0">
                <a:latin typeface="Times New Roman"/>
                <a:cs typeface="Times New Roman"/>
              </a:rPr>
              <a:t> </a:t>
            </a:r>
            <a:r>
              <a:rPr sz="900" spc="-55" dirty="0">
                <a:latin typeface="Times New Roman"/>
                <a:cs typeface="Times New Roman"/>
              </a:rPr>
              <a:t>pr</a:t>
            </a:r>
            <a:r>
              <a:rPr sz="900" spc="-70" dirty="0">
                <a:latin typeface="Times New Roman"/>
                <a:cs typeface="Times New Roman"/>
              </a:rPr>
              <a:t>o</a:t>
            </a:r>
            <a:r>
              <a:rPr sz="900" spc="-60" dirty="0">
                <a:latin typeface="Times New Roman"/>
                <a:cs typeface="Times New Roman"/>
              </a:rPr>
              <a:t>gram,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55" dirty="0">
                <a:latin typeface="Times New Roman"/>
                <a:cs typeface="Times New Roman"/>
              </a:rPr>
              <a:t>including</a:t>
            </a:r>
            <a:r>
              <a:rPr sz="900" spc="-35" dirty="0">
                <a:latin typeface="Times New Roman"/>
                <a:cs typeface="Times New Roman"/>
              </a:rPr>
              <a:t> </a:t>
            </a:r>
            <a:r>
              <a:rPr sz="900" spc="-60" dirty="0">
                <a:latin typeface="Times New Roman"/>
                <a:cs typeface="Times New Roman"/>
              </a:rPr>
              <a:t>Orientatio</a:t>
            </a:r>
            <a:r>
              <a:rPr sz="900" spc="-65" dirty="0">
                <a:latin typeface="Times New Roman"/>
                <a:cs typeface="Times New Roman"/>
              </a:rPr>
              <a:t>n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65" dirty="0">
                <a:latin typeface="Times New Roman"/>
                <a:cs typeface="Times New Roman"/>
              </a:rPr>
              <a:t>and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65" dirty="0">
                <a:latin typeface="Times New Roman"/>
                <a:cs typeface="Times New Roman"/>
              </a:rPr>
              <a:t>seminars</a:t>
            </a:r>
            <a:endParaRPr sz="900" dirty="0">
              <a:latin typeface="Times New Roman"/>
              <a:cs typeface="Times New Roman"/>
            </a:endParaRPr>
          </a:p>
          <a:p>
            <a:pPr marL="161290" indent="-148590">
              <a:lnSpc>
                <a:spcPct val="100000"/>
              </a:lnSpc>
              <a:spcBef>
                <a:spcPts val="40"/>
              </a:spcBef>
              <a:buFont typeface="Symbol"/>
              <a:buChar char=""/>
              <a:tabLst>
                <a:tab pos="161925" algn="l"/>
              </a:tabLst>
            </a:pPr>
            <a:r>
              <a:rPr sz="900" spc="-65" dirty="0">
                <a:latin typeface="Times New Roman"/>
                <a:cs typeface="Times New Roman"/>
              </a:rPr>
              <a:t>Designed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65" dirty="0">
                <a:latin typeface="Times New Roman"/>
                <a:cs typeface="Times New Roman"/>
              </a:rPr>
              <a:t>and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60" dirty="0">
                <a:latin typeface="Times New Roman"/>
                <a:cs typeface="Times New Roman"/>
              </a:rPr>
              <a:t>implemented</a:t>
            </a:r>
            <a:r>
              <a:rPr sz="900" spc="-35" dirty="0">
                <a:latin typeface="Times New Roman"/>
                <a:cs typeface="Times New Roman"/>
              </a:rPr>
              <a:t> </a:t>
            </a:r>
            <a:r>
              <a:rPr sz="900" spc="-100" dirty="0">
                <a:latin typeface="Times New Roman"/>
                <a:cs typeface="Times New Roman"/>
              </a:rPr>
              <a:t>COMM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70" dirty="0">
                <a:latin typeface="Times New Roman"/>
                <a:cs typeface="Times New Roman"/>
              </a:rPr>
              <a:t>Pedagog</a:t>
            </a:r>
            <a:r>
              <a:rPr sz="900" spc="-65" dirty="0">
                <a:latin typeface="Times New Roman"/>
                <a:cs typeface="Times New Roman"/>
              </a:rPr>
              <a:t>y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55" dirty="0">
                <a:latin typeface="Times New Roman"/>
                <a:cs typeface="Times New Roman"/>
              </a:rPr>
              <a:t>course</a:t>
            </a:r>
            <a:r>
              <a:rPr sz="900" spc="-35" dirty="0">
                <a:latin typeface="Times New Roman"/>
                <a:cs typeface="Times New Roman"/>
              </a:rPr>
              <a:t> </a:t>
            </a:r>
            <a:r>
              <a:rPr sz="900" spc="-50" dirty="0">
                <a:latin typeface="Times New Roman"/>
                <a:cs typeface="Times New Roman"/>
              </a:rPr>
              <a:t>for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55" dirty="0">
                <a:latin typeface="Times New Roman"/>
                <a:cs typeface="Times New Roman"/>
              </a:rPr>
              <a:t>graduate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60" dirty="0">
                <a:latin typeface="Times New Roman"/>
                <a:cs typeface="Times New Roman"/>
              </a:rPr>
              <a:t>students</a:t>
            </a:r>
            <a:endParaRPr sz="900" dirty="0">
              <a:latin typeface="Times New Roman"/>
              <a:cs typeface="Times New Roman"/>
            </a:endParaRPr>
          </a:p>
          <a:p>
            <a:pPr marL="161290" marR="71120" indent="-148590">
              <a:lnSpc>
                <a:spcPct val="97700"/>
              </a:lnSpc>
              <a:spcBef>
                <a:spcPts val="65"/>
              </a:spcBef>
              <a:buFont typeface="Symbol"/>
              <a:buChar char=""/>
              <a:tabLst>
                <a:tab pos="161925" algn="l"/>
              </a:tabLst>
            </a:pPr>
            <a:r>
              <a:rPr sz="900" spc="-65" dirty="0">
                <a:latin typeface="Times New Roman"/>
                <a:cs typeface="Times New Roman"/>
              </a:rPr>
              <a:t>Designed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65" dirty="0">
                <a:latin typeface="Times New Roman"/>
                <a:cs typeface="Times New Roman"/>
              </a:rPr>
              <a:t>and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60" dirty="0">
                <a:latin typeface="Times New Roman"/>
                <a:cs typeface="Times New Roman"/>
              </a:rPr>
              <a:t>implemented</a:t>
            </a:r>
            <a:r>
              <a:rPr sz="900" spc="-35" dirty="0">
                <a:latin typeface="Times New Roman"/>
                <a:cs typeface="Times New Roman"/>
              </a:rPr>
              <a:t> </a:t>
            </a:r>
            <a:r>
              <a:rPr sz="900" spc="-65" dirty="0">
                <a:latin typeface="Times New Roman"/>
                <a:cs typeface="Times New Roman"/>
              </a:rPr>
              <a:t>numerous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50" dirty="0">
                <a:latin typeface="Times New Roman"/>
                <a:cs typeface="Times New Roman"/>
              </a:rPr>
              <a:t>faculty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60" dirty="0">
                <a:latin typeface="Times New Roman"/>
                <a:cs typeface="Times New Roman"/>
              </a:rPr>
              <a:t>development</a:t>
            </a:r>
            <a:r>
              <a:rPr sz="900" spc="-35" dirty="0">
                <a:latin typeface="Times New Roman"/>
                <a:cs typeface="Times New Roman"/>
              </a:rPr>
              <a:t> </a:t>
            </a:r>
            <a:r>
              <a:rPr sz="900" spc="-60" dirty="0">
                <a:latin typeface="Times New Roman"/>
                <a:cs typeface="Times New Roman"/>
              </a:rPr>
              <a:t>programs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50" dirty="0">
                <a:latin typeface="Times New Roman"/>
                <a:cs typeface="Times New Roman"/>
              </a:rPr>
              <a:t>for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50" dirty="0">
                <a:latin typeface="Times New Roman"/>
                <a:cs typeface="Times New Roman"/>
              </a:rPr>
              <a:t>faculty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55" dirty="0">
                <a:latin typeface="Times New Roman"/>
                <a:cs typeface="Times New Roman"/>
              </a:rPr>
              <a:t>across</a:t>
            </a:r>
            <a:r>
              <a:rPr sz="900" spc="-65" dirty="0">
                <a:latin typeface="Times New Roman"/>
                <a:cs typeface="Times New Roman"/>
              </a:rPr>
              <a:t> campu</a:t>
            </a:r>
            <a:r>
              <a:rPr sz="900" spc="-55" dirty="0">
                <a:latin typeface="Times New Roman"/>
                <a:cs typeface="Times New Roman"/>
              </a:rPr>
              <a:t>s</a:t>
            </a:r>
            <a:r>
              <a:rPr sz="900" spc="-35" dirty="0">
                <a:latin typeface="Times New Roman"/>
                <a:cs typeface="Times New Roman"/>
              </a:rPr>
              <a:t>,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55" dirty="0">
                <a:latin typeface="Times New Roman"/>
                <a:cs typeface="Times New Roman"/>
              </a:rPr>
              <a:t>including</a:t>
            </a:r>
            <a:r>
              <a:rPr sz="900" spc="-35" dirty="0">
                <a:latin typeface="Times New Roman"/>
                <a:cs typeface="Times New Roman"/>
              </a:rPr>
              <a:t> </a:t>
            </a:r>
            <a:r>
              <a:rPr sz="900" spc="-75" dirty="0">
                <a:latin typeface="Times New Roman"/>
                <a:cs typeface="Times New Roman"/>
              </a:rPr>
              <a:t>wee</a:t>
            </a:r>
            <a:r>
              <a:rPr sz="900" spc="-55" dirty="0">
                <a:latin typeface="Times New Roman"/>
                <a:cs typeface="Times New Roman"/>
              </a:rPr>
              <a:t>k-long</a:t>
            </a:r>
            <a:r>
              <a:rPr sz="900" spc="-35" dirty="0">
                <a:latin typeface="Times New Roman"/>
                <a:cs typeface="Times New Roman"/>
              </a:rPr>
              <a:t> </a:t>
            </a:r>
            <a:r>
              <a:rPr sz="900" spc="-85" dirty="0">
                <a:latin typeface="Times New Roman"/>
                <a:cs typeface="Times New Roman"/>
              </a:rPr>
              <a:t>Summe</a:t>
            </a:r>
            <a:r>
              <a:rPr sz="900" spc="-45" dirty="0">
                <a:latin typeface="Times New Roman"/>
                <a:cs typeface="Times New Roman"/>
              </a:rPr>
              <a:t>r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60" dirty="0">
                <a:latin typeface="Times New Roman"/>
                <a:cs typeface="Times New Roman"/>
              </a:rPr>
              <a:t>Writing</a:t>
            </a:r>
            <a:r>
              <a:rPr sz="900" spc="-35" dirty="0">
                <a:latin typeface="Times New Roman"/>
                <a:cs typeface="Times New Roman"/>
              </a:rPr>
              <a:t> </a:t>
            </a:r>
            <a:r>
              <a:rPr sz="900" spc="-65" dirty="0">
                <a:latin typeface="Times New Roman"/>
                <a:cs typeface="Times New Roman"/>
              </a:rPr>
              <a:t>Workshops,</a:t>
            </a:r>
            <a:r>
              <a:rPr sz="900" spc="-35" dirty="0">
                <a:latin typeface="Times New Roman"/>
                <a:cs typeface="Times New Roman"/>
              </a:rPr>
              <a:t> </a:t>
            </a:r>
            <a:r>
              <a:rPr sz="900" spc="-90" dirty="0">
                <a:latin typeface="Times New Roman"/>
                <a:cs typeface="Times New Roman"/>
              </a:rPr>
              <a:t>GT</a:t>
            </a:r>
            <a:r>
              <a:rPr sz="900" spc="-95" dirty="0">
                <a:latin typeface="Times New Roman"/>
                <a:cs typeface="Times New Roman"/>
              </a:rPr>
              <a:t>A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65" dirty="0">
                <a:latin typeface="Times New Roman"/>
                <a:cs typeface="Times New Roman"/>
              </a:rPr>
              <a:t>Seminars</a:t>
            </a:r>
            <a:r>
              <a:rPr sz="900" spc="-35" dirty="0">
                <a:latin typeface="Times New Roman"/>
                <a:cs typeface="Times New Roman"/>
              </a:rPr>
              <a:t>,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65" dirty="0">
                <a:latin typeface="Times New Roman"/>
                <a:cs typeface="Times New Roman"/>
              </a:rPr>
              <a:t>and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70" dirty="0">
                <a:latin typeface="Times New Roman"/>
                <a:cs typeface="Times New Roman"/>
              </a:rPr>
              <a:t>workshops</a:t>
            </a:r>
            <a:r>
              <a:rPr sz="900" spc="-40" dirty="0">
                <a:latin typeface="Times New Roman"/>
                <a:cs typeface="Times New Roman"/>
              </a:rPr>
              <a:t> </a:t>
            </a:r>
            <a:r>
              <a:rPr sz="900" spc="-50" dirty="0">
                <a:latin typeface="Times New Roman"/>
                <a:cs typeface="Times New Roman"/>
              </a:rPr>
              <a:t>for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75" dirty="0">
                <a:latin typeface="Times New Roman"/>
                <a:cs typeface="Times New Roman"/>
              </a:rPr>
              <a:t>CEUT,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60" dirty="0">
                <a:latin typeface="Times New Roman"/>
                <a:cs typeface="Times New Roman"/>
              </a:rPr>
              <a:t>Universit</a:t>
            </a:r>
            <a:r>
              <a:rPr sz="900" spc="-65" dirty="0">
                <a:latin typeface="Times New Roman"/>
                <a:cs typeface="Times New Roman"/>
              </a:rPr>
              <a:t>y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60" dirty="0">
                <a:latin typeface="Times New Roman"/>
                <a:cs typeface="Times New Roman"/>
              </a:rPr>
              <a:t>Writing</a:t>
            </a:r>
            <a:r>
              <a:rPr sz="900" spc="-35" dirty="0">
                <a:latin typeface="Times New Roman"/>
                <a:cs typeface="Times New Roman"/>
              </a:rPr>
              <a:t> </a:t>
            </a:r>
            <a:r>
              <a:rPr sz="900" spc="-70" dirty="0">
                <a:latin typeface="Times New Roman"/>
                <a:cs typeface="Times New Roman"/>
              </a:rPr>
              <a:t>Program</a:t>
            </a:r>
            <a:r>
              <a:rPr sz="900" spc="-35" dirty="0">
                <a:latin typeface="Times New Roman"/>
                <a:cs typeface="Times New Roman"/>
              </a:rPr>
              <a:t>,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75" dirty="0">
                <a:latin typeface="Times New Roman"/>
                <a:cs typeface="Times New Roman"/>
              </a:rPr>
              <a:t>FDI</a:t>
            </a:r>
            <a:r>
              <a:rPr sz="900" spc="-35" dirty="0">
                <a:latin typeface="Times New Roman"/>
                <a:cs typeface="Times New Roman"/>
              </a:rPr>
              <a:t>,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65" dirty="0">
                <a:latin typeface="Times New Roman"/>
                <a:cs typeface="Times New Roman"/>
              </a:rPr>
              <a:t>Graduat</a:t>
            </a:r>
            <a:r>
              <a:rPr sz="900" spc="-60" dirty="0">
                <a:latin typeface="Times New Roman"/>
                <a:cs typeface="Times New Roman"/>
              </a:rPr>
              <a:t>e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70" dirty="0">
                <a:latin typeface="Times New Roman"/>
                <a:cs typeface="Times New Roman"/>
              </a:rPr>
              <a:t>Schoo</a:t>
            </a:r>
            <a:r>
              <a:rPr sz="900" spc="-35" dirty="0">
                <a:latin typeface="Times New Roman"/>
                <a:cs typeface="Times New Roman"/>
              </a:rPr>
              <a:t>l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60" dirty="0">
                <a:latin typeface="Times New Roman"/>
                <a:cs typeface="Times New Roman"/>
              </a:rPr>
              <a:t>Orientation</a:t>
            </a:r>
            <a:r>
              <a:rPr sz="900" spc="-35" dirty="0">
                <a:latin typeface="Times New Roman"/>
                <a:cs typeface="Times New Roman"/>
              </a:rPr>
              <a:t>,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65" dirty="0">
                <a:latin typeface="Times New Roman"/>
                <a:cs typeface="Times New Roman"/>
              </a:rPr>
              <a:t>and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65" dirty="0">
                <a:latin typeface="Times New Roman"/>
                <a:cs typeface="Times New Roman"/>
              </a:rPr>
              <a:t>Assessment</a:t>
            </a:r>
            <a:endParaRPr sz="900" dirty="0">
              <a:latin typeface="Times New Roman"/>
              <a:cs typeface="Times New Roman"/>
            </a:endParaRPr>
          </a:p>
          <a:p>
            <a:pPr marL="161290" marR="53975" indent="-148590">
              <a:lnSpc>
                <a:spcPts val="1060"/>
              </a:lnSpc>
              <a:spcBef>
                <a:spcPts val="90"/>
              </a:spcBef>
              <a:buFont typeface="Symbol"/>
              <a:buChar char=""/>
              <a:tabLst>
                <a:tab pos="161925" algn="l"/>
              </a:tabLst>
            </a:pPr>
            <a:r>
              <a:rPr sz="900" spc="-100" dirty="0">
                <a:latin typeface="Times New Roman"/>
                <a:cs typeface="Times New Roman"/>
              </a:rPr>
              <a:t>A</a:t>
            </a:r>
            <a:r>
              <a:rPr sz="900" spc="-50" dirty="0">
                <a:latin typeface="Times New Roman"/>
                <a:cs typeface="Times New Roman"/>
              </a:rPr>
              <a:t>s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55" dirty="0">
                <a:latin typeface="Times New Roman"/>
                <a:cs typeface="Times New Roman"/>
              </a:rPr>
              <a:t>chair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55" dirty="0">
                <a:latin typeface="Times New Roman"/>
                <a:cs typeface="Times New Roman"/>
              </a:rPr>
              <a:t>of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90" dirty="0">
                <a:latin typeface="Times New Roman"/>
                <a:cs typeface="Times New Roman"/>
              </a:rPr>
              <a:t>UCCLE</a:t>
            </a:r>
            <a:r>
              <a:rPr sz="900" spc="-35" dirty="0">
                <a:latin typeface="Times New Roman"/>
                <a:cs typeface="Times New Roman"/>
              </a:rPr>
              <a:t>,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60" dirty="0">
                <a:latin typeface="Times New Roman"/>
                <a:cs typeface="Times New Roman"/>
              </a:rPr>
              <a:t>designed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65" dirty="0">
                <a:latin typeface="Times New Roman"/>
                <a:cs typeface="Times New Roman"/>
              </a:rPr>
              <a:t>and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55" dirty="0">
                <a:latin typeface="Times New Roman"/>
                <a:cs typeface="Times New Roman"/>
              </a:rPr>
              <a:t>hosted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65" dirty="0">
                <a:latin typeface="Times New Roman"/>
                <a:cs typeface="Times New Roman"/>
              </a:rPr>
              <a:t>tw</a:t>
            </a:r>
            <a:r>
              <a:rPr sz="900" spc="-70" dirty="0">
                <a:latin typeface="Times New Roman"/>
                <a:cs typeface="Times New Roman"/>
              </a:rPr>
              <a:t>o</a:t>
            </a:r>
            <a:r>
              <a:rPr sz="900" spc="-50" dirty="0">
                <a:latin typeface="Times New Roman"/>
                <a:cs typeface="Times New Roman"/>
              </a:rPr>
              <a:t>-part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70" dirty="0">
                <a:latin typeface="Times New Roman"/>
                <a:cs typeface="Times New Roman"/>
              </a:rPr>
              <a:t>Symposiu</a:t>
            </a:r>
            <a:r>
              <a:rPr sz="900" spc="-100" dirty="0">
                <a:latin typeface="Times New Roman"/>
                <a:cs typeface="Times New Roman"/>
              </a:rPr>
              <a:t>m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65" dirty="0">
                <a:latin typeface="Times New Roman"/>
                <a:cs typeface="Times New Roman"/>
              </a:rPr>
              <a:t>on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70" dirty="0">
                <a:latin typeface="Times New Roman"/>
                <a:cs typeface="Times New Roman"/>
              </a:rPr>
              <a:t>Genera</a:t>
            </a:r>
            <a:r>
              <a:rPr sz="900" spc="-35" dirty="0">
                <a:latin typeface="Times New Roman"/>
                <a:cs typeface="Times New Roman"/>
              </a:rPr>
              <a:t>l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55" dirty="0">
                <a:latin typeface="Times New Roman"/>
                <a:cs typeface="Times New Roman"/>
              </a:rPr>
              <a:t>Education,</a:t>
            </a:r>
            <a:r>
              <a:rPr sz="900" spc="-35" dirty="0">
                <a:latin typeface="Times New Roman"/>
                <a:cs typeface="Times New Roman"/>
              </a:rPr>
              <a:t> </a:t>
            </a:r>
            <a:r>
              <a:rPr sz="900" spc="-60" dirty="0">
                <a:latin typeface="Times New Roman"/>
                <a:cs typeface="Times New Roman"/>
              </a:rPr>
              <a:t>2010;</a:t>
            </a:r>
            <a:r>
              <a:rPr sz="900" spc="-50" dirty="0">
                <a:latin typeface="Times New Roman"/>
                <a:cs typeface="Times New Roman"/>
              </a:rPr>
              <a:t> invited</a:t>
            </a:r>
            <a:r>
              <a:rPr sz="900" spc="-35" dirty="0">
                <a:latin typeface="Times New Roman"/>
                <a:cs typeface="Times New Roman"/>
              </a:rPr>
              <a:t> </a:t>
            </a:r>
            <a:r>
              <a:rPr sz="900" spc="-55" dirty="0">
                <a:latin typeface="Times New Roman"/>
                <a:cs typeface="Times New Roman"/>
              </a:rPr>
              <a:t>guest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65" dirty="0">
                <a:latin typeface="Times New Roman"/>
                <a:cs typeface="Times New Roman"/>
              </a:rPr>
              <a:t>speake</a:t>
            </a:r>
            <a:r>
              <a:rPr sz="900" spc="-45" dirty="0">
                <a:latin typeface="Times New Roman"/>
                <a:cs typeface="Times New Roman"/>
              </a:rPr>
              <a:t>r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65" dirty="0">
                <a:latin typeface="Times New Roman"/>
                <a:cs typeface="Times New Roman"/>
              </a:rPr>
              <a:t>from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100" dirty="0">
                <a:latin typeface="Times New Roman"/>
                <a:cs typeface="Times New Roman"/>
              </a:rPr>
              <a:t>AAC&amp;U</a:t>
            </a:r>
            <a:r>
              <a:rPr sz="900" spc="-35" dirty="0">
                <a:latin typeface="Times New Roman"/>
                <a:cs typeface="Times New Roman"/>
              </a:rPr>
              <a:t>;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65" dirty="0">
                <a:latin typeface="Times New Roman"/>
                <a:cs typeface="Times New Roman"/>
              </a:rPr>
              <a:t>80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50" dirty="0">
                <a:latin typeface="Times New Roman"/>
                <a:cs typeface="Times New Roman"/>
              </a:rPr>
              <a:t>faculty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50" dirty="0">
                <a:latin typeface="Times New Roman"/>
                <a:cs typeface="Times New Roman"/>
              </a:rPr>
              <a:t>participated.</a:t>
            </a:r>
            <a:endParaRPr sz="900" dirty="0">
              <a:latin typeface="Times New Roman"/>
              <a:cs typeface="Times New Roman"/>
            </a:endParaRPr>
          </a:p>
          <a:p>
            <a:pPr marL="12700">
              <a:lnSpc>
                <a:spcPts val="1015"/>
              </a:lnSpc>
            </a:pPr>
            <a:r>
              <a:rPr sz="900" b="1" spc="-65" dirty="0">
                <a:latin typeface="Times New Roman"/>
                <a:cs typeface="Times New Roman"/>
              </a:rPr>
              <a:t>Scholarshi</a:t>
            </a:r>
            <a:r>
              <a:rPr sz="900" b="1" spc="-70" dirty="0">
                <a:latin typeface="Times New Roman"/>
                <a:cs typeface="Times New Roman"/>
              </a:rPr>
              <a:t>p</a:t>
            </a:r>
            <a:r>
              <a:rPr sz="900" b="1" spc="-30" dirty="0">
                <a:latin typeface="Times New Roman"/>
                <a:cs typeface="Times New Roman"/>
              </a:rPr>
              <a:t> </a:t>
            </a:r>
            <a:r>
              <a:rPr sz="900" b="1" spc="-55" dirty="0">
                <a:latin typeface="Times New Roman"/>
                <a:cs typeface="Times New Roman"/>
              </a:rPr>
              <a:t>of</a:t>
            </a:r>
            <a:r>
              <a:rPr sz="900" b="1" spc="-30" dirty="0">
                <a:latin typeface="Times New Roman"/>
                <a:cs typeface="Times New Roman"/>
              </a:rPr>
              <a:t> </a:t>
            </a:r>
            <a:r>
              <a:rPr sz="900" b="1" spc="-65" dirty="0">
                <a:latin typeface="Times New Roman"/>
                <a:cs typeface="Times New Roman"/>
              </a:rPr>
              <a:t>Teaching</a:t>
            </a:r>
            <a:r>
              <a:rPr sz="900" b="1" spc="-30" dirty="0">
                <a:latin typeface="Times New Roman"/>
                <a:cs typeface="Times New Roman"/>
              </a:rPr>
              <a:t> </a:t>
            </a:r>
            <a:r>
              <a:rPr sz="900" b="1" spc="-70" dirty="0">
                <a:latin typeface="Times New Roman"/>
                <a:cs typeface="Times New Roman"/>
              </a:rPr>
              <a:t>and</a:t>
            </a:r>
            <a:r>
              <a:rPr sz="900" b="1" spc="-30" dirty="0">
                <a:latin typeface="Times New Roman"/>
                <a:cs typeface="Times New Roman"/>
              </a:rPr>
              <a:t> </a:t>
            </a:r>
            <a:r>
              <a:rPr sz="900" b="1" spc="-65" dirty="0">
                <a:latin typeface="Times New Roman"/>
                <a:cs typeface="Times New Roman"/>
              </a:rPr>
              <a:t>Learning</a:t>
            </a:r>
            <a:r>
              <a:rPr sz="900" b="1" spc="-30" dirty="0">
                <a:latin typeface="Times New Roman"/>
                <a:cs typeface="Times New Roman"/>
              </a:rPr>
              <a:t> </a:t>
            </a:r>
            <a:r>
              <a:rPr sz="900" b="1" spc="-65" dirty="0">
                <a:latin typeface="Times New Roman"/>
                <a:cs typeface="Times New Roman"/>
              </a:rPr>
              <a:t>–</a:t>
            </a:r>
            <a:r>
              <a:rPr sz="900" b="1" spc="-30" dirty="0">
                <a:latin typeface="Times New Roman"/>
                <a:cs typeface="Times New Roman"/>
              </a:rPr>
              <a:t> </a:t>
            </a:r>
            <a:r>
              <a:rPr sz="900" spc="-45" dirty="0">
                <a:latin typeface="Times New Roman"/>
                <a:cs typeface="Times New Roman"/>
              </a:rPr>
              <a:t>all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60" dirty="0">
                <a:latin typeface="Times New Roman"/>
                <a:cs typeface="Times New Roman"/>
              </a:rPr>
              <a:t>scholarshi</a:t>
            </a:r>
            <a:r>
              <a:rPr sz="900" spc="-65" dirty="0">
                <a:latin typeface="Times New Roman"/>
                <a:cs typeface="Times New Roman"/>
              </a:rPr>
              <a:t>p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50" dirty="0">
                <a:latin typeface="Times New Roman"/>
                <a:cs typeface="Times New Roman"/>
              </a:rPr>
              <a:t>related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50" dirty="0">
                <a:latin typeface="Times New Roman"/>
                <a:cs typeface="Times New Roman"/>
              </a:rPr>
              <a:t>to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85" dirty="0">
                <a:latin typeface="Times New Roman"/>
                <a:cs typeface="Times New Roman"/>
              </a:rPr>
              <a:t>T&amp;L</a:t>
            </a:r>
            <a:endParaRPr sz="900" dirty="0">
              <a:latin typeface="Times New Roman"/>
              <a:cs typeface="Times New Roman"/>
            </a:endParaRPr>
          </a:p>
          <a:p>
            <a:pPr marL="161290" indent="-148590">
              <a:lnSpc>
                <a:spcPts val="1065"/>
              </a:lnSpc>
              <a:spcBef>
                <a:spcPts val="55"/>
              </a:spcBef>
              <a:buFont typeface="Symbol"/>
              <a:buChar char=""/>
              <a:tabLst>
                <a:tab pos="161925" algn="l"/>
              </a:tabLst>
            </a:pPr>
            <a:r>
              <a:rPr sz="900" spc="-65" dirty="0">
                <a:latin typeface="Times New Roman"/>
                <a:cs typeface="Times New Roman"/>
              </a:rPr>
              <a:t>1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55" dirty="0">
                <a:latin typeface="Times New Roman"/>
                <a:cs typeface="Times New Roman"/>
              </a:rPr>
              <a:t>chapter,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65" dirty="0">
                <a:latin typeface="Times New Roman"/>
                <a:cs typeface="Times New Roman"/>
              </a:rPr>
              <a:t>8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55" dirty="0">
                <a:latin typeface="Times New Roman"/>
                <a:cs typeface="Times New Roman"/>
              </a:rPr>
              <a:t>papers,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65" dirty="0">
                <a:latin typeface="Times New Roman"/>
                <a:cs typeface="Times New Roman"/>
              </a:rPr>
              <a:t>49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55" dirty="0">
                <a:latin typeface="Times New Roman"/>
                <a:cs typeface="Times New Roman"/>
              </a:rPr>
              <a:t>conference/invited</a:t>
            </a:r>
            <a:r>
              <a:rPr sz="900" spc="-35" dirty="0">
                <a:latin typeface="Times New Roman"/>
                <a:cs typeface="Times New Roman"/>
              </a:rPr>
              <a:t> </a:t>
            </a:r>
            <a:r>
              <a:rPr sz="900" spc="-50" dirty="0">
                <a:latin typeface="Times New Roman"/>
                <a:cs typeface="Times New Roman"/>
              </a:rPr>
              <a:t>presentations,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65" dirty="0">
                <a:latin typeface="Times New Roman"/>
                <a:cs typeface="Times New Roman"/>
              </a:rPr>
              <a:t>2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spc="-55" dirty="0">
                <a:latin typeface="Times New Roman"/>
                <a:cs typeface="Times New Roman"/>
              </a:rPr>
              <a:t>course</a:t>
            </a:r>
            <a:r>
              <a:rPr sz="900" spc="-35" dirty="0">
                <a:latin typeface="Times New Roman"/>
                <a:cs typeface="Times New Roman"/>
              </a:rPr>
              <a:t> </a:t>
            </a:r>
            <a:r>
              <a:rPr sz="900" spc="-60" dirty="0">
                <a:latin typeface="Times New Roman"/>
                <a:cs typeface="Times New Roman"/>
              </a:rPr>
              <a:t>manuals</a:t>
            </a:r>
            <a:endParaRPr sz="900" dirty="0">
              <a:latin typeface="Times New Roman"/>
              <a:cs typeface="Times New Roman"/>
            </a:endParaRPr>
          </a:p>
          <a:p>
            <a:pPr marL="12700">
              <a:lnSpc>
                <a:spcPts val="1065"/>
              </a:lnSpc>
            </a:pPr>
            <a:r>
              <a:rPr sz="900" b="1" spc="-60" dirty="0">
                <a:latin typeface="Times New Roman"/>
                <a:cs typeface="Times New Roman"/>
              </a:rPr>
              <a:t>Teaching-related</a:t>
            </a:r>
            <a:r>
              <a:rPr sz="900" b="1" spc="-35" dirty="0">
                <a:latin typeface="Times New Roman"/>
                <a:cs typeface="Times New Roman"/>
              </a:rPr>
              <a:t> </a:t>
            </a:r>
            <a:r>
              <a:rPr sz="900" b="1" spc="-65" dirty="0">
                <a:latin typeface="Times New Roman"/>
                <a:cs typeface="Times New Roman"/>
              </a:rPr>
              <a:t>Servic</a:t>
            </a:r>
            <a:r>
              <a:rPr sz="900" b="1" spc="-60" dirty="0">
                <a:latin typeface="Times New Roman"/>
                <a:cs typeface="Times New Roman"/>
              </a:rPr>
              <a:t>e</a:t>
            </a:r>
            <a:r>
              <a:rPr sz="900" b="1" spc="-30" dirty="0">
                <a:latin typeface="Times New Roman"/>
                <a:cs typeface="Times New Roman"/>
              </a:rPr>
              <a:t> </a:t>
            </a:r>
            <a:r>
              <a:rPr sz="900" b="1" spc="-70" dirty="0">
                <a:latin typeface="Times New Roman"/>
                <a:cs typeface="Times New Roman"/>
              </a:rPr>
              <a:t>and</a:t>
            </a:r>
            <a:r>
              <a:rPr sz="900" b="1" spc="-30" dirty="0">
                <a:latin typeface="Times New Roman"/>
                <a:cs typeface="Times New Roman"/>
              </a:rPr>
              <a:t> </a:t>
            </a:r>
            <a:r>
              <a:rPr sz="900" b="1" spc="-65" dirty="0">
                <a:latin typeface="Times New Roman"/>
                <a:cs typeface="Times New Roman"/>
              </a:rPr>
              <a:t>Outreach,</a:t>
            </a:r>
            <a:r>
              <a:rPr sz="900" b="1" spc="-35" dirty="0">
                <a:latin typeface="Times New Roman"/>
                <a:cs typeface="Times New Roman"/>
              </a:rPr>
              <a:t> </a:t>
            </a:r>
            <a:r>
              <a:rPr sz="900" b="1" spc="-60" dirty="0">
                <a:latin typeface="Times New Roman"/>
                <a:cs typeface="Times New Roman"/>
              </a:rPr>
              <a:t>including</a:t>
            </a:r>
            <a:r>
              <a:rPr sz="900" b="1" spc="-35" dirty="0">
                <a:latin typeface="Times New Roman"/>
                <a:cs typeface="Times New Roman"/>
              </a:rPr>
              <a:t> </a:t>
            </a:r>
            <a:r>
              <a:rPr sz="900" b="1" spc="-70" dirty="0">
                <a:latin typeface="Times New Roman"/>
                <a:cs typeface="Times New Roman"/>
              </a:rPr>
              <a:t>Assessment</a:t>
            </a:r>
            <a:endParaRPr sz="900" dirty="0">
              <a:latin typeface="Times New Roman"/>
              <a:cs typeface="Times New Roman"/>
            </a:endParaRPr>
          </a:p>
          <a:p>
            <a:pPr marL="161290" indent="-148590">
              <a:lnSpc>
                <a:spcPct val="100000"/>
              </a:lnSpc>
              <a:spcBef>
                <a:spcPts val="40"/>
              </a:spcBef>
              <a:buFont typeface="Symbol"/>
              <a:buChar char=""/>
              <a:tabLst>
                <a:tab pos="161925" algn="l"/>
              </a:tabLst>
            </a:pPr>
            <a:r>
              <a:rPr sz="900" spc="-70" dirty="0">
                <a:solidFill>
                  <a:srgbClr val="FF0000"/>
                </a:solidFill>
                <a:latin typeface="Times New Roman"/>
                <a:cs typeface="Times New Roman"/>
              </a:rPr>
              <a:t>Departmen</a:t>
            </a:r>
            <a:r>
              <a:rPr sz="900" spc="-35" dirty="0">
                <a:solidFill>
                  <a:srgbClr val="FF0000"/>
                </a:solidFill>
                <a:latin typeface="Times New Roman"/>
                <a:cs typeface="Times New Roman"/>
              </a:rPr>
              <a:t>t</a:t>
            </a:r>
            <a:r>
              <a:rPr sz="900" spc="-3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900" spc="-55" dirty="0">
                <a:solidFill>
                  <a:srgbClr val="FF0000"/>
                </a:solidFill>
                <a:latin typeface="Times New Roman"/>
                <a:cs typeface="Times New Roman"/>
              </a:rPr>
              <a:t>servi</a:t>
            </a:r>
            <a:r>
              <a:rPr sz="900" spc="-50" dirty="0">
                <a:solidFill>
                  <a:srgbClr val="FF0000"/>
                </a:solidFill>
                <a:latin typeface="Times New Roman"/>
                <a:cs typeface="Times New Roman"/>
              </a:rPr>
              <a:t>ce:</a:t>
            </a:r>
            <a:r>
              <a:rPr sz="900" spc="-3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900" spc="-60" dirty="0">
                <a:solidFill>
                  <a:srgbClr val="FF0000"/>
                </a:solidFill>
                <a:latin typeface="Times New Roman"/>
                <a:cs typeface="Times New Roman"/>
              </a:rPr>
              <a:t>Curriculum</a:t>
            </a:r>
            <a:r>
              <a:rPr sz="900" spc="-3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900" spc="-60" dirty="0">
                <a:solidFill>
                  <a:srgbClr val="FF0000"/>
                </a:solidFill>
                <a:latin typeface="Times New Roman"/>
                <a:cs typeface="Times New Roman"/>
              </a:rPr>
              <a:t>Committee,</a:t>
            </a:r>
            <a:r>
              <a:rPr sz="900" spc="-3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900" spc="-55" dirty="0">
                <a:solidFill>
                  <a:srgbClr val="FF0000"/>
                </a:solidFill>
                <a:latin typeface="Times New Roman"/>
                <a:cs typeface="Times New Roman"/>
              </a:rPr>
              <a:t>chair</a:t>
            </a:r>
            <a:endParaRPr sz="900" dirty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marL="161290" indent="-148590">
              <a:lnSpc>
                <a:spcPct val="100000"/>
              </a:lnSpc>
              <a:spcBef>
                <a:spcPts val="40"/>
              </a:spcBef>
              <a:buFont typeface="Symbol"/>
              <a:buChar char=""/>
              <a:tabLst>
                <a:tab pos="161925" algn="l"/>
              </a:tabLst>
            </a:pPr>
            <a:r>
              <a:rPr sz="900" spc="-60" dirty="0">
                <a:solidFill>
                  <a:srgbClr val="FF0000"/>
                </a:solidFill>
                <a:latin typeface="Times New Roman"/>
                <a:cs typeface="Times New Roman"/>
              </a:rPr>
              <a:t>College</a:t>
            </a:r>
            <a:r>
              <a:rPr sz="900" spc="-3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900" spc="-60" dirty="0">
                <a:solidFill>
                  <a:srgbClr val="FF0000"/>
                </a:solidFill>
                <a:latin typeface="Times New Roman"/>
                <a:cs typeface="Times New Roman"/>
              </a:rPr>
              <a:t>service</a:t>
            </a:r>
            <a:r>
              <a:rPr sz="900" spc="-35" dirty="0">
                <a:solidFill>
                  <a:srgbClr val="FF0000"/>
                </a:solidFill>
                <a:latin typeface="Times New Roman"/>
                <a:cs typeface="Times New Roman"/>
              </a:rPr>
              <a:t>:</a:t>
            </a:r>
            <a:r>
              <a:rPr sz="900" spc="-3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900" spc="-60" dirty="0">
                <a:solidFill>
                  <a:srgbClr val="FF0000"/>
                </a:solidFill>
                <a:latin typeface="Times New Roman"/>
                <a:cs typeface="Times New Roman"/>
              </a:rPr>
              <a:t>Curriculum</a:t>
            </a:r>
            <a:r>
              <a:rPr sz="900" spc="-3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900" spc="-65" dirty="0">
                <a:solidFill>
                  <a:srgbClr val="FF0000"/>
                </a:solidFill>
                <a:latin typeface="Times New Roman"/>
                <a:cs typeface="Times New Roman"/>
              </a:rPr>
              <a:t>Committee</a:t>
            </a:r>
            <a:r>
              <a:rPr sz="900" spc="-3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900" spc="-70" dirty="0">
                <a:solidFill>
                  <a:srgbClr val="FF0000"/>
                </a:solidFill>
                <a:latin typeface="Times New Roman"/>
                <a:cs typeface="Times New Roman"/>
              </a:rPr>
              <a:t>member</a:t>
            </a:r>
            <a:r>
              <a:rPr sz="900" spc="-3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900" spc="-55" dirty="0">
                <a:solidFill>
                  <a:srgbClr val="FF0000"/>
                </a:solidFill>
                <a:latin typeface="Times New Roman"/>
                <a:cs typeface="Times New Roman"/>
              </a:rPr>
              <a:t>(5</a:t>
            </a:r>
            <a:r>
              <a:rPr sz="900" spc="-3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900" spc="-60" dirty="0">
                <a:solidFill>
                  <a:srgbClr val="FF0000"/>
                </a:solidFill>
                <a:latin typeface="Times New Roman"/>
                <a:cs typeface="Times New Roman"/>
              </a:rPr>
              <a:t>yea</a:t>
            </a:r>
            <a:r>
              <a:rPr sz="900" spc="-50" dirty="0">
                <a:solidFill>
                  <a:srgbClr val="FF0000"/>
                </a:solidFill>
                <a:latin typeface="Times New Roman"/>
                <a:cs typeface="Times New Roman"/>
              </a:rPr>
              <a:t>r</a:t>
            </a:r>
            <a:r>
              <a:rPr sz="900" spc="-45" dirty="0">
                <a:solidFill>
                  <a:srgbClr val="FF0000"/>
                </a:solidFill>
                <a:latin typeface="Times New Roman"/>
                <a:cs typeface="Times New Roman"/>
              </a:rPr>
              <a:t>s),</a:t>
            </a:r>
            <a:r>
              <a:rPr sz="900" spc="-3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900" spc="-55" dirty="0">
                <a:solidFill>
                  <a:srgbClr val="FF0000"/>
                </a:solidFill>
                <a:latin typeface="Times New Roman"/>
                <a:cs typeface="Times New Roman"/>
              </a:rPr>
              <a:t>chair</a:t>
            </a:r>
            <a:r>
              <a:rPr sz="900" spc="-3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900" spc="-55" dirty="0">
                <a:solidFill>
                  <a:srgbClr val="FF0000"/>
                </a:solidFill>
                <a:latin typeface="Times New Roman"/>
                <a:cs typeface="Times New Roman"/>
              </a:rPr>
              <a:t>(2</a:t>
            </a:r>
            <a:r>
              <a:rPr sz="900" spc="-3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900" spc="-55" dirty="0">
                <a:solidFill>
                  <a:srgbClr val="FF0000"/>
                </a:solidFill>
                <a:latin typeface="Times New Roman"/>
                <a:cs typeface="Times New Roman"/>
              </a:rPr>
              <a:t>years)</a:t>
            </a:r>
            <a:endParaRPr sz="900" dirty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marL="161290" marR="87630" indent="-148590">
              <a:lnSpc>
                <a:spcPts val="1050"/>
              </a:lnSpc>
              <a:spcBef>
                <a:spcPts val="100"/>
              </a:spcBef>
              <a:buFont typeface="Symbol"/>
              <a:buChar char=""/>
              <a:tabLst>
                <a:tab pos="161925" algn="l"/>
              </a:tabLst>
            </a:pPr>
            <a:r>
              <a:rPr sz="900" spc="-60" dirty="0">
                <a:solidFill>
                  <a:srgbClr val="FF0000"/>
                </a:solidFill>
                <a:latin typeface="Times New Roman"/>
                <a:cs typeface="Times New Roman"/>
              </a:rPr>
              <a:t>Universit</a:t>
            </a:r>
            <a:r>
              <a:rPr sz="900" spc="-65" dirty="0">
                <a:solidFill>
                  <a:srgbClr val="FF0000"/>
                </a:solidFill>
                <a:latin typeface="Times New Roman"/>
                <a:cs typeface="Times New Roman"/>
              </a:rPr>
              <a:t>y</a:t>
            </a:r>
            <a:r>
              <a:rPr sz="900" spc="-3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900" spc="-60" dirty="0">
                <a:solidFill>
                  <a:srgbClr val="FF0000"/>
                </a:solidFill>
                <a:latin typeface="Times New Roman"/>
                <a:cs typeface="Times New Roman"/>
              </a:rPr>
              <a:t>service</a:t>
            </a:r>
            <a:r>
              <a:rPr sz="900" spc="-35" dirty="0">
                <a:solidFill>
                  <a:srgbClr val="FF0000"/>
                </a:solidFill>
                <a:latin typeface="Times New Roman"/>
                <a:cs typeface="Times New Roman"/>
              </a:rPr>
              <a:t>:</a:t>
            </a:r>
            <a:r>
              <a:rPr sz="900" spc="-3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900" spc="-90" dirty="0">
                <a:solidFill>
                  <a:srgbClr val="FF0000"/>
                </a:solidFill>
                <a:latin typeface="Times New Roman"/>
                <a:cs typeface="Times New Roman"/>
              </a:rPr>
              <a:t>UCCL</a:t>
            </a:r>
            <a:r>
              <a:rPr sz="900" spc="-80" dirty="0">
                <a:solidFill>
                  <a:srgbClr val="FF0000"/>
                </a:solidFill>
                <a:latin typeface="Times New Roman"/>
                <a:cs typeface="Times New Roman"/>
              </a:rPr>
              <a:t>E</a:t>
            </a:r>
            <a:r>
              <a:rPr sz="900" spc="-3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900" spc="-70" dirty="0">
                <a:solidFill>
                  <a:srgbClr val="FF0000"/>
                </a:solidFill>
                <a:latin typeface="Times New Roman"/>
                <a:cs typeface="Times New Roman"/>
              </a:rPr>
              <a:t>member</a:t>
            </a:r>
            <a:r>
              <a:rPr sz="900" spc="-3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900" spc="-65" dirty="0">
                <a:solidFill>
                  <a:srgbClr val="FF0000"/>
                </a:solidFill>
                <a:latin typeface="Times New Roman"/>
                <a:cs typeface="Times New Roman"/>
              </a:rPr>
              <a:t>and</a:t>
            </a:r>
            <a:r>
              <a:rPr sz="900" spc="-3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900" spc="-55" dirty="0">
                <a:solidFill>
                  <a:srgbClr val="FF0000"/>
                </a:solidFill>
                <a:latin typeface="Times New Roman"/>
                <a:cs typeface="Times New Roman"/>
              </a:rPr>
              <a:t>past</a:t>
            </a:r>
            <a:r>
              <a:rPr sz="900" spc="-3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900" spc="-55" dirty="0">
                <a:solidFill>
                  <a:srgbClr val="FF0000"/>
                </a:solidFill>
                <a:latin typeface="Times New Roman"/>
                <a:cs typeface="Times New Roman"/>
              </a:rPr>
              <a:t>chair</a:t>
            </a:r>
            <a:r>
              <a:rPr sz="900" spc="-3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900" spc="-55" dirty="0">
                <a:solidFill>
                  <a:srgbClr val="FF0000"/>
                </a:solidFill>
                <a:latin typeface="Times New Roman"/>
                <a:cs typeface="Times New Roman"/>
              </a:rPr>
              <a:t>(7</a:t>
            </a:r>
            <a:r>
              <a:rPr sz="900" spc="-3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900" spc="-50" dirty="0">
                <a:solidFill>
                  <a:srgbClr val="FF0000"/>
                </a:solidFill>
                <a:latin typeface="Times New Roman"/>
                <a:cs typeface="Times New Roman"/>
              </a:rPr>
              <a:t>years);</a:t>
            </a:r>
            <a:r>
              <a:rPr sz="900" spc="-3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900" spc="-80" dirty="0">
                <a:solidFill>
                  <a:srgbClr val="FF0000"/>
                </a:solidFill>
                <a:latin typeface="Times New Roman"/>
                <a:cs typeface="Times New Roman"/>
              </a:rPr>
              <a:t>Common</a:t>
            </a:r>
            <a:r>
              <a:rPr sz="900" spc="-3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900" spc="-70" dirty="0">
                <a:solidFill>
                  <a:srgbClr val="FF0000"/>
                </a:solidFill>
                <a:latin typeface="Times New Roman"/>
                <a:cs typeface="Times New Roman"/>
              </a:rPr>
              <a:t>Book</a:t>
            </a:r>
            <a:r>
              <a:rPr sz="900" spc="-3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900" spc="-65" dirty="0">
                <a:solidFill>
                  <a:srgbClr val="FF0000"/>
                </a:solidFill>
                <a:latin typeface="Times New Roman"/>
                <a:cs typeface="Times New Roman"/>
              </a:rPr>
              <a:t>Committee</a:t>
            </a:r>
            <a:r>
              <a:rPr sz="900" spc="-3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900" spc="-55" dirty="0">
                <a:solidFill>
                  <a:srgbClr val="FF0000"/>
                </a:solidFill>
                <a:latin typeface="Times New Roman"/>
                <a:cs typeface="Times New Roman"/>
              </a:rPr>
              <a:t>(5</a:t>
            </a:r>
            <a:r>
              <a:rPr sz="900" spc="-50" dirty="0">
                <a:solidFill>
                  <a:srgbClr val="FF0000"/>
                </a:solidFill>
                <a:latin typeface="Times New Roman"/>
                <a:cs typeface="Times New Roman"/>
              </a:rPr>
              <a:t> years);</a:t>
            </a:r>
            <a:r>
              <a:rPr sz="900" spc="-3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900" spc="-60" dirty="0">
                <a:solidFill>
                  <a:srgbClr val="FF0000"/>
                </a:solidFill>
                <a:latin typeface="Times New Roman"/>
                <a:cs typeface="Times New Roman"/>
              </a:rPr>
              <a:t>Diversit</a:t>
            </a:r>
            <a:r>
              <a:rPr sz="900" spc="-65" dirty="0">
                <a:solidFill>
                  <a:srgbClr val="FF0000"/>
                </a:solidFill>
                <a:latin typeface="Times New Roman"/>
                <a:cs typeface="Times New Roman"/>
              </a:rPr>
              <a:t>y</a:t>
            </a:r>
            <a:r>
              <a:rPr sz="900" spc="-3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900" spc="-65" dirty="0">
                <a:solidFill>
                  <a:srgbClr val="FF0000"/>
                </a:solidFill>
                <a:latin typeface="Times New Roman"/>
                <a:cs typeface="Times New Roman"/>
              </a:rPr>
              <a:t>Committees</a:t>
            </a:r>
            <a:r>
              <a:rPr sz="900" spc="-3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900" spc="-65" dirty="0">
                <a:solidFill>
                  <a:srgbClr val="FF0000"/>
                </a:solidFill>
                <a:latin typeface="Times New Roman"/>
                <a:cs typeface="Times New Roman"/>
              </a:rPr>
              <a:t>–</a:t>
            </a:r>
            <a:r>
              <a:rPr sz="900" spc="-3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900" spc="-55" dirty="0">
                <a:solidFill>
                  <a:srgbClr val="FF0000"/>
                </a:solidFill>
                <a:latin typeface="Times New Roman"/>
                <a:cs typeface="Times New Roman"/>
              </a:rPr>
              <a:t>task</a:t>
            </a:r>
            <a:r>
              <a:rPr sz="900" spc="-3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900" spc="-55" dirty="0">
                <a:solidFill>
                  <a:srgbClr val="FF0000"/>
                </a:solidFill>
                <a:latin typeface="Times New Roman"/>
                <a:cs typeface="Times New Roman"/>
              </a:rPr>
              <a:t>force</a:t>
            </a:r>
            <a:r>
              <a:rPr sz="900" spc="-3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900" spc="-65" dirty="0">
                <a:solidFill>
                  <a:srgbClr val="FF0000"/>
                </a:solidFill>
                <a:latin typeface="Times New Roman"/>
                <a:cs typeface="Times New Roman"/>
              </a:rPr>
              <a:t>and</a:t>
            </a:r>
            <a:r>
              <a:rPr sz="900" spc="-3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900" spc="-65" dirty="0">
                <a:solidFill>
                  <a:srgbClr val="FF0000"/>
                </a:solidFill>
                <a:latin typeface="Times New Roman"/>
                <a:cs typeface="Times New Roman"/>
              </a:rPr>
              <a:t>working</a:t>
            </a:r>
            <a:r>
              <a:rPr sz="900" spc="-3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900" spc="-60" dirty="0">
                <a:solidFill>
                  <a:srgbClr val="FF0000"/>
                </a:solidFill>
                <a:latin typeface="Times New Roman"/>
                <a:cs typeface="Times New Roman"/>
              </a:rPr>
              <a:t>group</a:t>
            </a:r>
            <a:r>
              <a:rPr sz="900" spc="-3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900" spc="-55" dirty="0">
                <a:solidFill>
                  <a:srgbClr val="FF0000"/>
                </a:solidFill>
                <a:latin typeface="Times New Roman"/>
                <a:cs typeface="Times New Roman"/>
              </a:rPr>
              <a:t>(4</a:t>
            </a:r>
            <a:r>
              <a:rPr sz="900" spc="-3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900" spc="-55" dirty="0">
                <a:solidFill>
                  <a:srgbClr val="FF0000"/>
                </a:solidFill>
                <a:latin typeface="Times New Roman"/>
                <a:cs typeface="Times New Roman"/>
              </a:rPr>
              <a:t>years)</a:t>
            </a:r>
            <a:endParaRPr sz="900" dirty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marL="161290" indent="-148590">
              <a:lnSpc>
                <a:spcPct val="100000"/>
              </a:lnSpc>
              <a:spcBef>
                <a:spcPts val="25"/>
              </a:spcBef>
              <a:buFont typeface="Symbol"/>
              <a:buChar char=""/>
              <a:tabLst>
                <a:tab pos="161925" algn="l"/>
              </a:tabLst>
            </a:pPr>
            <a:r>
              <a:rPr sz="900" spc="-60" dirty="0">
                <a:solidFill>
                  <a:srgbClr val="FF0000"/>
                </a:solidFill>
                <a:latin typeface="Times New Roman"/>
                <a:cs typeface="Times New Roman"/>
              </a:rPr>
              <a:t>Office</a:t>
            </a:r>
            <a:r>
              <a:rPr sz="900" spc="-3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900" spc="-55" dirty="0">
                <a:solidFill>
                  <a:srgbClr val="FF0000"/>
                </a:solidFill>
                <a:latin typeface="Times New Roman"/>
                <a:cs typeface="Times New Roman"/>
              </a:rPr>
              <a:t>of</a:t>
            </a:r>
            <a:r>
              <a:rPr sz="900" spc="-3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900" spc="-70" dirty="0">
                <a:solidFill>
                  <a:srgbClr val="FF0000"/>
                </a:solidFill>
                <a:latin typeface="Times New Roman"/>
                <a:cs typeface="Times New Roman"/>
              </a:rPr>
              <a:t>Academi</a:t>
            </a:r>
            <a:r>
              <a:rPr sz="900" spc="-60" dirty="0">
                <a:solidFill>
                  <a:srgbClr val="FF0000"/>
                </a:solidFill>
                <a:latin typeface="Times New Roman"/>
                <a:cs typeface="Times New Roman"/>
              </a:rPr>
              <a:t>c</a:t>
            </a:r>
            <a:r>
              <a:rPr sz="900" spc="-3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900" spc="-70" dirty="0">
                <a:solidFill>
                  <a:srgbClr val="FF0000"/>
                </a:solidFill>
                <a:latin typeface="Times New Roman"/>
                <a:cs typeface="Times New Roman"/>
              </a:rPr>
              <a:t>Assessmen</a:t>
            </a:r>
            <a:r>
              <a:rPr sz="900" spc="-35" dirty="0">
                <a:solidFill>
                  <a:srgbClr val="FF0000"/>
                </a:solidFill>
                <a:latin typeface="Times New Roman"/>
                <a:cs typeface="Times New Roman"/>
              </a:rPr>
              <a:t>t</a:t>
            </a:r>
            <a:r>
              <a:rPr sz="900" spc="-3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900" spc="-65" dirty="0">
                <a:solidFill>
                  <a:srgbClr val="FF0000"/>
                </a:solidFill>
                <a:latin typeface="Times New Roman"/>
                <a:cs typeface="Times New Roman"/>
              </a:rPr>
              <a:t>Advisory</a:t>
            </a:r>
            <a:r>
              <a:rPr sz="900" spc="-3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900" spc="-65" dirty="0">
                <a:solidFill>
                  <a:srgbClr val="FF0000"/>
                </a:solidFill>
                <a:latin typeface="Times New Roman"/>
                <a:cs typeface="Times New Roman"/>
              </a:rPr>
              <a:t>Committee</a:t>
            </a:r>
            <a:r>
              <a:rPr sz="900" spc="-3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900" spc="-55" dirty="0">
                <a:solidFill>
                  <a:srgbClr val="FF0000"/>
                </a:solidFill>
                <a:latin typeface="Times New Roman"/>
                <a:cs typeface="Times New Roman"/>
              </a:rPr>
              <a:t>(2</a:t>
            </a:r>
            <a:r>
              <a:rPr sz="900" spc="-3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900" spc="-55" dirty="0">
                <a:solidFill>
                  <a:srgbClr val="FF0000"/>
                </a:solidFill>
                <a:latin typeface="Times New Roman"/>
                <a:cs typeface="Times New Roman"/>
              </a:rPr>
              <a:t>years)</a:t>
            </a:r>
            <a:endParaRPr sz="900" dirty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marL="161290" indent="-148590">
              <a:lnSpc>
                <a:spcPct val="100000"/>
              </a:lnSpc>
              <a:spcBef>
                <a:spcPts val="40"/>
              </a:spcBef>
              <a:buFont typeface="Symbol"/>
              <a:buChar char=""/>
              <a:tabLst>
                <a:tab pos="161925" algn="l"/>
              </a:tabLst>
            </a:pPr>
            <a:r>
              <a:rPr sz="900" spc="-60" dirty="0">
                <a:solidFill>
                  <a:srgbClr val="FF0000"/>
                </a:solidFill>
                <a:latin typeface="Times New Roman"/>
                <a:cs typeface="Times New Roman"/>
              </a:rPr>
              <a:t>Directe</a:t>
            </a:r>
            <a:r>
              <a:rPr sz="900" spc="-65" dirty="0">
                <a:solidFill>
                  <a:srgbClr val="FF0000"/>
                </a:solidFill>
                <a:latin typeface="Times New Roman"/>
                <a:cs typeface="Times New Roman"/>
              </a:rPr>
              <a:t>d</a:t>
            </a:r>
            <a:r>
              <a:rPr sz="900" spc="-3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900" spc="-55" dirty="0">
                <a:solidFill>
                  <a:srgbClr val="FF0000"/>
                </a:solidFill>
                <a:latin typeface="Times New Roman"/>
                <a:cs typeface="Times New Roman"/>
              </a:rPr>
              <a:t>or</a:t>
            </a:r>
            <a:r>
              <a:rPr sz="900" spc="-3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900" spc="-55" dirty="0">
                <a:solidFill>
                  <a:srgbClr val="FF0000"/>
                </a:solidFill>
                <a:latin typeface="Times New Roman"/>
                <a:cs typeface="Times New Roman"/>
              </a:rPr>
              <a:t>co-directed</a:t>
            </a:r>
            <a:r>
              <a:rPr sz="900" spc="-3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900" spc="-55" dirty="0">
                <a:solidFill>
                  <a:srgbClr val="FF0000"/>
                </a:solidFill>
                <a:latin typeface="Times New Roman"/>
                <a:cs typeface="Times New Roman"/>
              </a:rPr>
              <a:t>university</a:t>
            </a:r>
            <a:r>
              <a:rPr sz="900" spc="-3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900" spc="-60" dirty="0">
                <a:solidFill>
                  <a:srgbClr val="FF0000"/>
                </a:solidFill>
                <a:latin typeface="Times New Roman"/>
                <a:cs typeface="Times New Roman"/>
              </a:rPr>
              <a:t>assessments</a:t>
            </a:r>
            <a:r>
              <a:rPr sz="900" spc="-3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900" spc="-50" dirty="0">
                <a:solidFill>
                  <a:srgbClr val="FF0000"/>
                </a:solidFill>
                <a:latin typeface="Times New Roman"/>
                <a:cs typeface="Times New Roman"/>
              </a:rPr>
              <a:t>for</a:t>
            </a:r>
            <a:r>
              <a:rPr sz="900" spc="-3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900" spc="-90" dirty="0">
                <a:solidFill>
                  <a:srgbClr val="FF0000"/>
                </a:solidFill>
                <a:latin typeface="Times New Roman"/>
                <a:cs typeface="Times New Roman"/>
              </a:rPr>
              <a:t>SCHE</a:t>
            </a:r>
            <a:r>
              <a:rPr sz="900" spc="-95" dirty="0">
                <a:solidFill>
                  <a:srgbClr val="FF0000"/>
                </a:solidFill>
                <a:latin typeface="Times New Roman"/>
                <a:cs typeface="Times New Roman"/>
              </a:rPr>
              <a:t>V</a:t>
            </a:r>
            <a:r>
              <a:rPr sz="900" spc="-3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900" spc="-55" dirty="0">
                <a:solidFill>
                  <a:srgbClr val="FF0000"/>
                </a:solidFill>
                <a:latin typeface="Times New Roman"/>
                <a:cs typeface="Times New Roman"/>
              </a:rPr>
              <a:t>(4</a:t>
            </a:r>
            <a:r>
              <a:rPr sz="900" spc="-3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900" spc="-55" dirty="0">
                <a:solidFill>
                  <a:srgbClr val="FF0000"/>
                </a:solidFill>
                <a:latin typeface="Times New Roman"/>
                <a:cs typeface="Times New Roman"/>
              </a:rPr>
              <a:t>years)</a:t>
            </a:r>
            <a:endParaRPr sz="900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851347" y="4495800"/>
            <a:ext cx="5331040" cy="26930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1300" marR="5080" indent="-228600">
              <a:lnSpc>
                <a:spcPts val="2100"/>
              </a:lnSpc>
            </a:pPr>
            <a:r>
              <a:rPr sz="1800" b="1" spc="-5" dirty="0">
                <a:solidFill>
                  <a:srgbClr val="C95F2B"/>
                </a:solidFill>
                <a:latin typeface="Arial"/>
                <a:cs typeface="Arial"/>
              </a:rPr>
              <a:t>Us</a:t>
            </a:r>
            <a:r>
              <a:rPr sz="1800" b="1" dirty="0">
                <a:solidFill>
                  <a:srgbClr val="C95F2B"/>
                </a:solidFill>
                <a:latin typeface="Arial"/>
                <a:cs typeface="Arial"/>
              </a:rPr>
              <a:t>e course</a:t>
            </a:r>
            <a:r>
              <a:rPr sz="1800" b="1" spc="-5" dirty="0">
                <a:solidFill>
                  <a:srgbClr val="C95F2B"/>
                </a:solidFill>
                <a:latin typeface="Arial"/>
                <a:cs typeface="Arial"/>
              </a:rPr>
              <a:t> name</a:t>
            </a:r>
            <a:r>
              <a:rPr sz="1800" b="1" dirty="0">
                <a:solidFill>
                  <a:srgbClr val="C95F2B"/>
                </a:solidFill>
                <a:latin typeface="Arial"/>
                <a:cs typeface="Arial"/>
              </a:rPr>
              <a:t>s related</a:t>
            </a:r>
            <a:r>
              <a:rPr sz="1800" b="1" spc="-5" dirty="0">
                <a:solidFill>
                  <a:srgbClr val="C95F2B"/>
                </a:solidFill>
                <a:latin typeface="Arial"/>
                <a:cs typeface="Arial"/>
              </a:rPr>
              <a:t> </a:t>
            </a:r>
            <a:r>
              <a:rPr sz="1800" b="1" spc="-10" dirty="0">
                <a:solidFill>
                  <a:srgbClr val="C95F2B"/>
                </a:solidFill>
                <a:latin typeface="Arial"/>
                <a:cs typeface="Arial"/>
              </a:rPr>
              <a:t>to</a:t>
            </a:r>
            <a:r>
              <a:rPr sz="1800" b="1" spc="-5" dirty="0">
                <a:solidFill>
                  <a:srgbClr val="C95F2B"/>
                </a:solidFill>
                <a:latin typeface="Arial"/>
                <a:cs typeface="Arial"/>
              </a:rPr>
              <a:t> </a:t>
            </a:r>
            <a:r>
              <a:rPr lang="en-US" sz="1800" b="1" dirty="0">
                <a:solidFill>
                  <a:srgbClr val="C95F2B"/>
                </a:solidFill>
                <a:latin typeface="Arial"/>
                <a:cs typeface="Arial"/>
              </a:rPr>
              <a:t>SPOT information</a:t>
            </a:r>
            <a:endParaRPr sz="1800" b="1" dirty="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119985" y="2108499"/>
            <a:ext cx="5062402" cy="26443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1300" marR="5080" indent="-228600">
              <a:lnSpc>
                <a:spcPct val="101899"/>
              </a:lnSpc>
            </a:pPr>
            <a:r>
              <a:rPr lang="en-US" sz="1800" b="1" spc="-5" dirty="0">
                <a:solidFill>
                  <a:srgbClr val="C95F2B"/>
                </a:solidFill>
                <a:latin typeface="Arial"/>
                <a:cs typeface="Arial"/>
              </a:rPr>
              <a:t>Indicate </a:t>
            </a:r>
            <a:r>
              <a:rPr sz="1800" b="1" spc="-5" dirty="0">
                <a:solidFill>
                  <a:srgbClr val="C95F2B"/>
                </a:solidFill>
                <a:latin typeface="Arial"/>
                <a:cs typeface="Arial"/>
              </a:rPr>
              <a:t>persona</a:t>
            </a:r>
            <a:r>
              <a:rPr sz="1800" b="1" dirty="0">
                <a:solidFill>
                  <a:srgbClr val="C95F2B"/>
                </a:solidFill>
                <a:latin typeface="Arial"/>
                <a:cs typeface="Arial"/>
              </a:rPr>
              <a:t>l </a:t>
            </a:r>
            <a:r>
              <a:rPr lang="en-US" sz="1800" b="1" spc="-5" dirty="0">
                <a:solidFill>
                  <a:srgbClr val="C95F2B"/>
                </a:solidFill>
                <a:latin typeface="Arial"/>
                <a:cs typeface="Arial"/>
              </a:rPr>
              <a:t>responsibility for activities</a:t>
            </a:r>
            <a:endParaRPr sz="1800" b="1" dirty="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663227" y="7099650"/>
            <a:ext cx="5511853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0665" marR="5080" indent="-228600">
              <a:lnSpc>
                <a:spcPct val="99600"/>
              </a:lnSpc>
            </a:pPr>
            <a:r>
              <a:rPr sz="1800" b="1" dirty="0">
                <a:solidFill>
                  <a:srgbClr val="C95F2B"/>
                </a:solidFill>
                <a:latin typeface="Arial"/>
                <a:cs typeface="Arial"/>
              </a:rPr>
              <a:t>Includ</a:t>
            </a:r>
            <a:r>
              <a:rPr sz="1800" b="1" spc="-5" dirty="0">
                <a:solidFill>
                  <a:srgbClr val="C95F2B"/>
                </a:solidFill>
                <a:latin typeface="Arial"/>
                <a:cs typeface="Arial"/>
              </a:rPr>
              <a:t>e </a:t>
            </a:r>
            <a:r>
              <a:rPr lang="en-US" sz="1800" b="1" dirty="0">
                <a:solidFill>
                  <a:srgbClr val="C95F2B"/>
                </a:solidFill>
                <a:latin typeface="Arial"/>
                <a:cs typeface="Arial"/>
              </a:rPr>
              <a:t>activities</a:t>
            </a:r>
            <a:r>
              <a:rPr sz="1800" b="1" spc="-5" dirty="0">
                <a:solidFill>
                  <a:srgbClr val="C95F2B"/>
                </a:solidFill>
                <a:latin typeface="Arial"/>
                <a:cs typeface="Arial"/>
              </a:rPr>
              <a:t> </a:t>
            </a:r>
            <a:r>
              <a:rPr lang="en-US" sz="1800" b="1" spc="-5" dirty="0">
                <a:solidFill>
                  <a:srgbClr val="C95F2B"/>
                </a:solidFill>
                <a:latin typeface="Arial"/>
                <a:cs typeface="Arial"/>
              </a:rPr>
              <a:t>both internal and external to VT  </a:t>
            </a:r>
            <a:endParaRPr sz="1800" b="1" dirty="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976924" y="1042037"/>
            <a:ext cx="2067560" cy="1346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50" b="1" spc="-30" dirty="0">
                <a:latin typeface="Cambria"/>
                <a:cs typeface="Cambria"/>
              </a:rPr>
              <a:t>Disti</a:t>
            </a:r>
            <a:r>
              <a:rPr sz="850" b="1" spc="-45" dirty="0">
                <a:latin typeface="Cambria"/>
                <a:cs typeface="Cambria"/>
              </a:rPr>
              <a:t>n</a:t>
            </a:r>
            <a:r>
              <a:rPr sz="850" b="1" spc="-30" dirty="0">
                <a:latin typeface="Cambria"/>
                <a:cs typeface="Cambria"/>
              </a:rPr>
              <a:t>ctive</a:t>
            </a:r>
            <a:r>
              <a:rPr sz="850" b="1" spc="-15" dirty="0">
                <a:latin typeface="Cambria"/>
                <a:cs typeface="Cambria"/>
              </a:rPr>
              <a:t> </a:t>
            </a:r>
            <a:r>
              <a:rPr sz="850" b="1" spc="-40" dirty="0">
                <a:latin typeface="Cambria"/>
                <a:cs typeface="Cambria"/>
              </a:rPr>
              <a:t>Con</a:t>
            </a:r>
            <a:r>
              <a:rPr sz="850" b="1" spc="-35" dirty="0">
                <a:latin typeface="Cambria"/>
                <a:cs typeface="Cambria"/>
              </a:rPr>
              <a:t>tribution</a:t>
            </a:r>
            <a:r>
              <a:rPr sz="850" b="1" spc="-30" dirty="0">
                <a:latin typeface="Cambria"/>
                <a:cs typeface="Cambria"/>
              </a:rPr>
              <a:t>s</a:t>
            </a:r>
            <a:r>
              <a:rPr sz="850" b="1" spc="-15" dirty="0">
                <a:latin typeface="Cambria"/>
                <a:cs typeface="Cambria"/>
              </a:rPr>
              <a:t> </a:t>
            </a:r>
            <a:r>
              <a:rPr sz="850" b="1" spc="-40" dirty="0">
                <a:latin typeface="Cambria"/>
                <a:cs typeface="Cambria"/>
              </a:rPr>
              <a:t>and</a:t>
            </a:r>
            <a:r>
              <a:rPr sz="850" b="1" spc="-15" dirty="0">
                <a:latin typeface="Cambria"/>
                <a:cs typeface="Cambria"/>
              </a:rPr>
              <a:t> </a:t>
            </a:r>
            <a:r>
              <a:rPr sz="850" b="1" spc="-35" dirty="0">
                <a:latin typeface="Cambria"/>
                <a:cs typeface="Cambria"/>
              </a:rPr>
              <a:t>Achievements</a:t>
            </a:r>
            <a:endParaRPr sz="850">
              <a:latin typeface="Cambria"/>
              <a:cs typeface="Cambri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77750" y="1368913"/>
            <a:ext cx="2600960" cy="1346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50" b="1" spc="-40" dirty="0">
                <a:latin typeface="Cambria"/>
                <a:cs typeface="Cambria"/>
              </a:rPr>
              <a:t>Honor</a:t>
            </a:r>
            <a:r>
              <a:rPr sz="850" b="1" spc="-30" dirty="0">
                <a:latin typeface="Cambria"/>
                <a:cs typeface="Cambria"/>
              </a:rPr>
              <a:t>s</a:t>
            </a:r>
            <a:r>
              <a:rPr sz="850" b="1" spc="-15" dirty="0">
                <a:latin typeface="Cambria"/>
                <a:cs typeface="Cambria"/>
              </a:rPr>
              <a:t> </a:t>
            </a:r>
            <a:r>
              <a:rPr sz="850" b="1" spc="-40" dirty="0">
                <a:latin typeface="Cambria"/>
                <a:cs typeface="Cambria"/>
              </a:rPr>
              <a:t>and</a:t>
            </a:r>
            <a:r>
              <a:rPr sz="850" b="1" spc="-15" dirty="0">
                <a:latin typeface="Cambria"/>
                <a:cs typeface="Cambria"/>
              </a:rPr>
              <a:t> </a:t>
            </a:r>
            <a:r>
              <a:rPr sz="850" b="1" spc="-35" dirty="0">
                <a:latin typeface="Cambria"/>
                <a:cs typeface="Cambria"/>
              </a:rPr>
              <a:t>Awards</a:t>
            </a:r>
            <a:r>
              <a:rPr sz="850" b="1" spc="-15" dirty="0">
                <a:latin typeface="Cambria"/>
                <a:cs typeface="Cambria"/>
              </a:rPr>
              <a:t> </a:t>
            </a:r>
            <a:r>
              <a:rPr sz="850" b="1" spc="-35" dirty="0">
                <a:latin typeface="Cambria"/>
                <a:cs typeface="Cambria"/>
              </a:rPr>
              <a:t>Recognizing</a:t>
            </a:r>
            <a:r>
              <a:rPr sz="850" b="1" spc="-15" dirty="0">
                <a:latin typeface="Cambria"/>
                <a:cs typeface="Cambria"/>
              </a:rPr>
              <a:t> </a:t>
            </a:r>
            <a:r>
              <a:rPr sz="850" b="1" spc="-30" dirty="0">
                <a:latin typeface="Cambria"/>
                <a:cs typeface="Cambria"/>
              </a:rPr>
              <a:t>Excelle</a:t>
            </a:r>
            <a:r>
              <a:rPr sz="850" b="1" spc="-45" dirty="0">
                <a:latin typeface="Cambria"/>
                <a:cs typeface="Cambria"/>
              </a:rPr>
              <a:t>n</a:t>
            </a:r>
            <a:r>
              <a:rPr sz="850" b="1" spc="-30" dirty="0">
                <a:latin typeface="Cambria"/>
                <a:cs typeface="Cambria"/>
              </a:rPr>
              <a:t>ce</a:t>
            </a:r>
            <a:r>
              <a:rPr sz="850" b="1" spc="-15" dirty="0">
                <a:latin typeface="Cambria"/>
                <a:cs typeface="Cambria"/>
              </a:rPr>
              <a:t> </a:t>
            </a:r>
            <a:r>
              <a:rPr sz="850" b="1" spc="-25" dirty="0">
                <a:latin typeface="Cambria"/>
                <a:cs typeface="Cambria"/>
              </a:rPr>
              <a:t>i</a:t>
            </a:r>
            <a:r>
              <a:rPr sz="850" b="1" spc="-40" dirty="0">
                <a:latin typeface="Cambria"/>
                <a:cs typeface="Cambria"/>
              </a:rPr>
              <a:t>n</a:t>
            </a:r>
            <a:r>
              <a:rPr sz="850" b="1" spc="-15" dirty="0">
                <a:latin typeface="Cambria"/>
                <a:cs typeface="Cambria"/>
              </a:rPr>
              <a:t> </a:t>
            </a:r>
            <a:r>
              <a:rPr sz="850" b="1" spc="-40" dirty="0">
                <a:latin typeface="Cambria"/>
                <a:cs typeface="Cambria"/>
              </a:rPr>
              <a:t>Teachi</a:t>
            </a:r>
            <a:r>
              <a:rPr sz="850" b="1" spc="-35" dirty="0">
                <a:latin typeface="Cambria"/>
                <a:cs typeface="Cambria"/>
              </a:rPr>
              <a:t>ng</a:t>
            </a:r>
            <a:endParaRPr sz="850">
              <a:latin typeface="Cambria"/>
              <a:cs typeface="Cambri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99964" y="1630413"/>
            <a:ext cx="3871595" cy="9207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30835" marR="401320" indent="-151130">
              <a:lnSpc>
                <a:spcPct val="100000"/>
              </a:lnSpc>
              <a:buFont typeface="Symbol"/>
              <a:buChar char=""/>
              <a:tabLst>
                <a:tab pos="331470" algn="l"/>
              </a:tabLst>
            </a:pPr>
            <a:r>
              <a:rPr sz="850" spc="-30" dirty="0">
                <a:latin typeface="Times New Roman"/>
                <a:cs typeface="Times New Roman"/>
              </a:rPr>
              <a:t>College</a:t>
            </a:r>
            <a:r>
              <a:rPr sz="850" spc="-15" dirty="0">
                <a:latin typeface="Times New Roman"/>
                <a:cs typeface="Times New Roman"/>
              </a:rPr>
              <a:t> </a:t>
            </a:r>
            <a:r>
              <a:rPr sz="850" spc="-35" dirty="0">
                <a:latin typeface="Times New Roman"/>
                <a:cs typeface="Times New Roman"/>
              </a:rPr>
              <a:t>(CLAHS):</a:t>
            </a:r>
            <a:r>
              <a:rPr sz="850" dirty="0">
                <a:latin typeface="Times New Roman"/>
                <a:cs typeface="Times New Roman"/>
              </a:rPr>
              <a:t> </a:t>
            </a:r>
            <a:r>
              <a:rPr sz="850" spc="-30" dirty="0">
                <a:latin typeface="Times New Roman"/>
                <a:cs typeface="Times New Roman"/>
              </a:rPr>
              <a:t> </a:t>
            </a:r>
            <a:r>
              <a:rPr sz="850" spc="-25" dirty="0">
                <a:latin typeface="Times New Roman"/>
                <a:cs typeface="Times New Roman"/>
              </a:rPr>
              <a:t>Certificate</a:t>
            </a:r>
            <a:r>
              <a:rPr sz="850" spc="-15" dirty="0">
                <a:latin typeface="Times New Roman"/>
                <a:cs typeface="Times New Roman"/>
              </a:rPr>
              <a:t> </a:t>
            </a:r>
            <a:r>
              <a:rPr sz="850" spc="-25" dirty="0">
                <a:latin typeface="Times New Roman"/>
                <a:cs typeface="Times New Roman"/>
              </a:rPr>
              <a:t>of</a:t>
            </a:r>
            <a:r>
              <a:rPr sz="850" spc="-15" dirty="0">
                <a:latin typeface="Times New Roman"/>
                <a:cs typeface="Times New Roman"/>
              </a:rPr>
              <a:t> </a:t>
            </a:r>
            <a:r>
              <a:rPr sz="850" spc="-30" dirty="0">
                <a:latin typeface="Times New Roman"/>
                <a:cs typeface="Times New Roman"/>
              </a:rPr>
              <a:t>Teaching</a:t>
            </a:r>
            <a:r>
              <a:rPr sz="850" spc="-15" dirty="0">
                <a:latin typeface="Times New Roman"/>
                <a:cs typeface="Times New Roman"/>
              </a:rPr>
              <a:t> </a:t>
            </a:r>
            <a:r>
              <a:rPr sz="850" spc="-30" dirty="0">
                <a:latin typeface="Times New Roman"/>
                <a:cs typeface="Times New Roman"/>
              </a:rPr>
              <a:t>Excellence</a:t>
            </a:r>
            <a:r>
              <a:rPr sz="850" spc="-15" dirty="0">
                <a:latin typeface="Times New Roman"/>
                <a:cs typeface="Times New Roman"/>
              </a:rPr>
              <a:t> </a:t>
            </a:r>
            <a:r>
              <a:rPr sz="850" spc="-25" dirty="0">
                <a:latin typeface="Times New Roman"/>
                <a:cs typeface="Times New Roman"/>
              </a:rPr>
              <a:t>(2015);</a:t>
            </a:r>
            <a:r>
              <a:rPr sz="850" spc="-15" dirty="0">
                <a:latin typeface="Times New Roman"/>
                <a:cs typeface="Times New Roman"/>
              </a:rPr>
              <a:t> </a:t>
            </a:r>
            <a:r>
              <a:rPr sz="850" spc="-35" dirty="0">
                <a:latin typeface="Cambria"/>
                <a:cs typeface="Cambria"/>
              </a:rPr>
              <a:t>Excellenc</a:t>
            </a:r>
            <a:r>
              <a:rPr sz="850" spc="-30" dirty="0">
                <a:latin typeface="Cambria"/>
                <a:cs typeface="Cambria"/>
              </a:rPr>
              <a:t>e</a:t>
            </a:r>
            <a:r>
              <a:rPr sz="850" spc="-10" dirty="0">
                <a:latin typeface="Cambria"/>
                <a:cs typeface="Cambria"/>
              </a:rPr>
              <a:t> </a:t>
            </a:r>
            <a:r>
              <a:rPr sz="850" spc="-25" dirty="0">
                <a:latin typeface="Cambria"/>
                <a:cs typeface="Cambria"/>
              </a:rPr>
              <a:t>in</a:t>
            </a:r>
            <a:r>
              <a:rPr sz="850" spc="-30" dirty="0">
                <a:latin typeface="Cambria"/>
                <a:cs typeface="Cambria"/>
              </a:rPr>
              <a:t> Undergraduate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35" dirty="0">
                <a:latin typeface="Cambria"/>
                <a:cs typeface="Cambria"/>
              </a:rPr>
              <a:t>Mentorin</a:t>
            </a:r>
            <a:r>
              <a:rPr sz="850" spc="-30" dirty="0">
                <a:latin typeface="Cambria"/>
                <a:cs typeface="Cambria"/>
              </a:rPr>
              <a:t>g</a:t>
            </a:r>
            <a:r>
              <a:rPr sz="850" spc="-10" dirty="0">
                <a:latin typeface="Cambria"/>
                <a:cs typeface="Cambria"/>
              </a:rPr>
              <a:t> </a:t>
            </a:r>
            <a:r>
              <a:rPr sz="850" spc="-35" dirty="0">
                <a:latin typeface="Cambria"/>
                <a:cs typeface="Cambria"/>
              </a:rPr>
              <a:t>Award</a:t>
            </a:r>
            <a:r>
              <a:rPr sz="850" spc="10" dirty="0">
                <a:latin typeface="Cambria"/>
                <a:cs typeface="Cambria"/>
              </a:rPr>
              <a:t> </a:t>
            </a:r>
            <a:r>
              <a:rPr sz="850" spc="-30" dirty="0">
                <a:latin typeface="Times New Roman"/>
                <a:cs typeface="Times New Roman"/>
              </a:rPr>
              <a:t>(2009–10,</a:t>
            </a:r>
            <a:r>
              <a:rPr sz="850" spc="-15" dirty="0">
                <a:latin typeface="Times New Roman"/>
                <a:cs typeface="Times New Roman"/>
              </a:rPr>
              <a:t> </a:t>
            </a:r>
            <a:r>
              <a:rPr sz="850" spc="-25" dirty="0">
                <a:latin typeface="Times New Roman"/>
                <a:cs typeface="Times New Roman"/>
              </a:rPr>
              <a:t>inaugural</a:t>
            </a:r>
            <a:r>
              <a:rPr sz="850" spc="-20" dirty="0">
                <a:latin typeface="Times New Roman"/>
                <a:cs typeface="Times New Roman"/>
              </a:rPr>
              <a:t> </a:t>
            </a:r>
            <a:r>
              <a:rPr sz="850" spc="-25" dirty="0">
                <a:latin typeface="Times New Roman"/>
                <a:cs typeface="Times New Roman"/>
              </a:rPr>
              <a:t>year).</a:t>
            </a:r>
            <a:endParaRPr sz="850" dirty="0">
              <a:latin typeface="Times New Roman"/>
              <a:cs typeface="Times New Roman"/>
            </a:endParaRPr>
          </a:p>
          <a:p>
            <a:pPr marL="330835" marR="18415" indent="-151130">
              <a:lnSpc>
                <a:spcPct val="100000"/>
              </a:lnSpc>
              <a:spcBef>
                <a:spcPts val="25"/>
              </a:spcBef>
              <a:buFont typeface="Symbol"/>
              <a:buChar char=""/>
              <a:tabLst>
                <a:tab pos="331470" algn="l"/>
              </a:tabLst>
            </a:pPr>
            <a:r>
              <a:rPr sz="850" spc="-30" dirty="0">
                <a:latin typeface="Cambria"/>
                <a:cs typeface="Cambria"/>
              </a:rPr>
              <a:t>University:</a:t>
            </a:r>
            <a:r>
              <a:rPr sz="850" dirty="0">
                <a:latin typeface="Cambria"/>
                <a:cs typeface="Cambria"/>
              </a:rPr>
              <a:t>  </a:t>
            </a:r>
            <a:r>
              <a:rPr sz="850" spc="-40" dirty="0">
                <a:latin typeface="Cambria"/>
                <a:cs typeface="Cambria"/>
              </a:rPr>
              <a:t> </a:t>
            </a:r>
            <a:r>
              <a:rPr sz="850" spc="-30" dirty="0">
                <a:latin typeface="Times New Roman"/>
                <a:cs typeface="Times New Roman"/>
              </a:rPr>
              <a:t>University</a:t>
            </a:r>
            <a:r>
              <a:rPr sz="850" spc="-15" dirty="0">
                <a:latin typeface="Times New Roman"/>
                <a:cs typeface="Times New Roman"/>
              </a:rPr>
              <a:t> </a:t>
            </a:r>
            <a:r>
              <a:rPr sz="850" spc="-30" dirty="0">
                <a:latin typeface="Times New Roman"/>
                <a:cs typeface="Times New Roman"/>
              </a:rPr>
              <a:t>Exemplary</a:t>
            </a:r>
            <a:r>
              <a:rPr sz="850" spc="-20" dirty="0">
                <a:latin typeface="Times New Roman"/>
                <a:cs typeface="Times New Roman"/>
              </a:rPr>
              <a:t> </a:t>
            </a:r>
            <a:r>
              <a:rPr sz="850" spc="-35" dirty="0">
                <a:latin typeface="Times New Roman"/>
                <a:cs typeface="Times New Roman"/>
              </a:rPr>
              <a:t>Departmen</a:t>
            </a:r>
            <a:r>
              <a:rPr sz="850" spc="-20" dirty="0">
                <a:latin typeface="Times New Roman"/>
                <a:cs typeface="Times New Roman"/>
              </a:rPr>
              <a:t>t</a:t>
            </a:r>
            <a:r>
              <a:rPr sz="850" spc="-15" dirty="0">
                <a:latin typeface="Times New Roman"/>
                <a:cs typeface="Times New Roman"/>
              </a:rPr>
              <a:t> </a:t>
            </a:r>
            <a:r>
              <a:rPr sz="850" spc="-40" dirty="0">
                <a:latin typeface="Times New Roman"/>
                <a:cs typeface="Times New Roman"/>
              </a:rPr>
              <a:t>Awar</a:t>
            </a:r>
            <a:r>
              <a:rPr sz="850" spc="-30" dirty="0">
                <a:latin typeface="Times New Roman"/>
                <a:cs typeface="Times New Roman"/>
              </a:rPr>
              <a:t>d</a:t>
            </a:r>
            <a:r>
              <a:rPr sz="850" spc="-15" dirty="0">
                <a:latin typeface="Times New Roman"/>
                <a:cs typeface="Times New Roman"/>
              </a:rPr>
              <a:t> </a:t>
            </a:r>
            <a:r>
              <a:rPr sz="850" spc="-25" dirty="0">
                <a:latin typeface="Times New Roman"/>
                <a:cs typeface="Times New Roman"/>
              </a:rPr>
              <a:t>(share),</a:t>
            </a:r>
            <a:r>
              <a:rPr sz="850" spc="-15" dirty="0">
                <a:latin typeface="Times New Roman"/>
                <a:cs typeface="Times New Roman"/>
              </a:rPr>
              <a:t> </a:t>
            </a:r>
            <a:r>
              <a:rPr sz="850" spc="-25" dirty="0">
                <a:latin typeface="Times New Roman"/>
                <a:cs typeface="Times New Roman"/>
              </a:rPr>
              <a:t>for</a:t>
            </a:r>
            <a:r>
              <a:rPr sz="850" spc="-15" dirty="0">
                <a:latin typeface="Times New Roman"/>
                <a:cs typeface="Times New Roman"/>
              </a:rPr>
              <a:t> </a:t>
            </a:r>
            <a:r>
              <a:rPr sz="850" spc="-25" dirty="0">
                <a:latin typeface="Times New Roman"/>
                <a:cs typeface="Times New Roman"/>
              </a:rPr>
              <a:t>the</a:t>
            </a:r>
            <a:r>
              <a:rPr sz="850" spc="-20" dirty="0">
                <a:latin typeface="Times New Roman"/>
                <a:cs typeface="Times New Roman"/>
              </a:rPr>
              <a:t> </a:t>
            </a:r>
            <a:r>
              <a:rPr sz="850" spc="-40" dirty="0">
                <a:latin typeface="Times New Roman"/>
                <a:cs typeface="Times New Roman"/>
              </a:rPr>
              <a:t>CLAHS</a:t>
            </a:r>
            <a:r>
              <a:rPr sz="850" spc="-15" dirty="0">
                <a:latin typeface="Times New Roman"/>
                <a:cs typeface="Times New Roman"/>
              </a:rPr>
              <a:t> </a:t>
            </a:r>
            <a:r>
              <a:rPr sz="850" spc="-35" dirty="0">
                <a:latin typeface="Times New Roman"/>
                <a:cs typeface="Times New Roman"/>
              </a:rPr>
              <a:t>Undergraduat</a:t>
            </a:r>
            <a:r>
              <a:rPr sz="850" spc="-30" dirty="0">
                <a:latin typeface="Times New Roman"/>
                <a:cs typeface="Times New Roman"/>
              </a:rPr>
              <a:t>e</a:t>
            </a:r>
            <a:r>
              <a:rPr sz="850" spc="-10" dirty="0">
                <a:latin typeface="Times New Roman"/>
                <a:cs typeface="Times New Roman"/>
              </a:rPr>
              <a:t> </a:t>
            </a:r>
            <a:r>
              <a:rPr sz="850" spc="-30" dirty="0">
                <a:latin typeface="Times New Roman"/>
                <a:cs typeface="Times New Roman"/>
              </a:rPr>
              <a:t>Research</a:t>
            </a:r>
            <a:r>
              <a:rPr sz="850" spc="-15" dirty="0">
                <a:latin typeface="Times New Roman"/>
                <a:cs typeface="Times New Roman"/>
              </a:rPr>
              <a:t> </a:t>
            </a:r>
            <a:r>
              <a:rPr sz="850" spc="-25" dirty="0">
                <a:latin typeface="Times New Roman"/>
                <a:cs typeface="Times New Roman"/>
              </a:rPr>
              <a:t>Institute</a:t>
            </a:r>
            <a:r>
              <a:rPr sz="850" spc="-15" dirty="0">
                <a:latin typeface="Times New Roman"/>
                <a:cs typeface="Times New Roman"/>
              </a:rPr>
              <a:t> </a:t>
            </a:r>
            <a:r>
              <a:rPr sz="850" spc="-25" dirty="0">
                <a:latin typeface="Times New Roman"/>
                <a:cs typeface="Times New Roman"/>
              </a:rPr>
              <a:t>(2008);</a:t>
            </a:r>
            <a:r>
              <a:rPr sz="850" spc="-15" dirty="0">
                <a:latin typeface="Times New Roman"/>
                <a:cs typeface="Times New Roman"/>
              </a:rPr>
              <a:t> </a:t>
            </a:r>
            <a:r>
              <a:rPr sz="850" spc="-30" dirty="0">
                <a:latin typeface="Cambria"/>
                <a:cs typeface="Cambria"/>
              </a:rPr>
              <a:t>Diggs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30" dirty="0">
                <a:latin typeface="Cambria"/>
                <a:cs typeface="Cambria"/>
              </a:rPr>
              <a:t>Teaching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35" dirty="0">
                <a:latin typeface="Cambria"/>
                <a:cs typeface="Cambria"/>
              </a:rPr>
              <a:t>Schola</a:t>
            </a:r>
            <a:r>
              <a:rPr sz="850" spc="-25" dirty="0">
                <a:latin typeface="Cambria"/>
                <a:cs typeface="Cambria"/>
              </a:rPr>
              <a:t>r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35" dirty="0">
                <a:latin typeface="Cambria"/>
                <a:cs typeface="Cambria"/>
              </a:rPr>
              <a:t>Award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30" dirty="0">
                <a:solidFill>
                  <a:srgbClr val="FF0000"/>
                </a:solidFill>
                <a:latin typeface="Cambria"/>
                <a:cs typeface="Cambria"/>
              </a:rPr>
              <a:t>(2005–06).</a:t>
            </a:r>
            <a:endParaRPr sz="850" dirty="0">
              <a:solidFill>
                <a:srgbClr val="FF0000"/>
              </a:solidFill>
              <a:latin typeface="Cambria"/>
              <a:cs typeface="Cambria"/>
            </a:endParaRPr>
          </a:p>
          <a:p>
            <a:pPr marL="330835" indent="-151130">
              <a:lnSpc>
                <a:spcPct val="100000"/>
              </a:lnSpc>
              <a:spcBef>
                <a:spcPts val="25"/>
              </a:spcBef>
              <a:buFont typeface="Symbol"/>
              <a:buChar char=""/>
              <a:tabLst>
                <a:tab pos="331470" algn="l"/>
              </a:tabLst>
            </a:pPr>
            <a:r>
              <a:rPr sz="850" spc="-35" dirty="0">
                <a:latin typeface="Cambria"/>
                <a:cs typeface="Cambria"/>
              </a:rPr>
              <a:t>Commonwealth</a:t>
            </a:r>
            <a:r>
              <a:rPr sz="850" spc="-20" dirty="0">
                <a:latin typeface="Cambria"/>
                <a:cs typeface="Cambria"/>
              </a:rPr>
              <a:t> </a:t>
            </a:r>
            <a:r>
              <a:rPr sz="850" spc="-25" dirty="0">
                <a:latin typeface="Cambria"/>
                <a:cs typeface="Cambria"/>
              </a:rPr>
              <a:t>of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25" dirty="0">
                <a:latin typeface="Cambria"/>
                <a:cs typeface="Cambria"/>
              </a:rPr>
              <a:t>Virginia:</a:t>
            </a:r>
            <a:r>
              <a:rPr sz="850" dirty="0">
                <a:latin typeface="Cambria"/>
                <a:cs typeface="Cambria"/>
              </a:rPr>
              <a:t> </a:t>
            </a:r>
            <a:r>
              <a:rPr sz="850" spc="-30" dirty="0">
                <a:latin typeface="Cambria"/>
                <a:cs typeface="Cambria"/>
              </a:rPr>
              <a:t> </a:t>
            </a:r>
            <a:r>
              <a:rPr sz="850" spc="-30" dirty="0">
                <a:latin typeface="Times New Roman"/>
                <a:cs typeface="Times New Roman"/>
              </a:rPr>
              <a:t>Finalist</a:t>
            </a:r>
            <a:r>
              <a:rPr sz="850" spc="-15" dirty="0">
                <a:latin typeface="Times New Roman"/>
                <a:cs typeface="Times New Roman"/>
              </a:rPr>
              <a:t>, </a:t>
            </a:r>
            <a:r>
              <a:rPr sz="850" spc="-45" dirty="0">
                <a:latin typeface="Times New Roman"/>
                <a:cs typeface="Times New Roman"/>
              </a:rPr>
              <a:t>SCHEV</a:t>
            </a:r>
            <a:r>
              <a:rPr sz="850" spc="-15" dirty="0">
                <a:latin typeface="Times New Roman"/>
                <a:cs typeface="Times New Roman"/>
              </a:rPr>
              <a:t> </a:t>
            </a:r>
            <a:r>
              <a:rPr sz="850" spc="-35" dirty="0">
                <a:latin typeface="Times New Roman"/>
                <a:cs typeface="Times New Roman"/>
              </a:rPr>
              <a:t>Outstandin</a:t>
            </a:r>
            <a:r>
              <a:rPr sz="850" spc="-30" dirty="0">
                <a:latin typeface="Times New Roman"/>
                <a:cs typeface="Times New Roman"/>
              </a:rPr>
              <a:t>g</a:t>
            </a:r>
            <a:r>
              <a:rPr sz="850" spc="-15" dirty="0">
                <a:latin typeface="Times New Roman"/>
                <a:cs typeface="Times New Roman"/>
              </a:rPr>
              <a:t> </a:t>
            </a:r>
            <a:r>
              <a:rPr sz="850" spc="-30" dirty="0">
                <a:latin typeface="Times New Roman"/>
                <a:cs typeface="Times New Roman"/>
              </a:rPr>
              <a:t>Faculty</a:t>
            </a:r>
            <a:r>
              <a:rPr sz="850" spc="-15" dirty="0">
                <a:latin typeface="Times New Roman"/>
                <a:cs typeface="Times New Roman"/>
              </a:rPr>
              <a:t> </a:t>
            </a:r>
            <a:r>
              <a:rPr sz="850" spc="-40" dirty="0">
                <a:latin typeface="Times New Roman"/>
                <a:cs typeface="Times New Roman"/>
              </a:rPr>
              <a:t>Awar</a:t>
            </a:r>
            <a:r>
              <a:rPr sz="850" spc="-30" dirty="0">
                <a:latin typeface="Times New Roman"/>
                <a:cs typeface="Times New Roman"/>
              </a:rPr>
              <a:t>d</a:t>
            </a:r>
            <a:r>
              <a:rPr sz="850" spc="-15" dirty="0">
                <a:latin typeface="Times New Roman"/>
                <a:cs typeface="Times New Roman"/>
              </a:rPr>
              <a:t> </a:t>
            </a:r>
            <a:r>
              <a:rPr sz="850" spc="-30" dirty="0">
                <a:solidFill>
                  <a:srgbClr val="FF0000"/>
                </a:solidFill>
                <a:latin typeface="Times New Roman"/>
                <a:cs typeface="Times New Roman"/>
              </a:rPr>
              <a:t>(2009–10).</a:t>
            </a:r>
            <a:endParaRPr sz="850" dirty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8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850" b="1" spc="-30" dirty="0">
                <a:latin typeface="Cambria"/>
                <a:cs typeface="Cambria"/>
              </a:rPr>
              <a:t>Instructio</a:t>
            </a:r>
            <a:r>
              <a:rPr sz="850" b="1" spc="-40" dirty="0">
                <a:latin typeface="Cambria"/>
                <a:cs typeface="Cambria"/>
              </a:rPr>
              <a:t>na</a:t>
            </a:r>
            <a:r>
              <a:rPr sz="850" b="1" spc="-20" dirty="0">
                <a:latin typeface="Cambria"/>
                <a:cs typeface="Cambria"/>
              </a:rPr>
              <a:t>l</a:t>
            </a:r>
            <a:r>
              <a:rPr sz="850" b="1" spc="-15" dirty="0">
                <a:latin typeface="Cambria"/>
                <a:cs typeface="Cambria"/>
              </a:rPr>
              <a:t> </a:t>
            </a:r>
            <a:r>
              <a:rPr sz="850" b="1" spc="-35" dirty="0">
                <a:latin typeface="Cambria"/>
                <a:cs typeface="Cambria"/>
              </a:rPr>
              <a:t>Accomplishments</a:t>
            </a:r>
            <a:endParaRPr sz="850" dirty="0">
              <a:latin typeface="Cambria"/>
              <a:cs typeface="Cambri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067071" y="2667697"/>
            <a:ext cx="3362325" cy="2616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50" spc="-30" dirty="0">
                <a:latin typeface="Symbol"/>
                <a:cs typeface="Symbol"/>
              </a:rPr>
              <a:t></a:t>
            </a:r>
            <a:r>
              <a:rPr sz="850" spc="-30" dirty="0">
                <a:latin typeface="Times New Roman"/>
                <a:cs typeface="Times New Roman"/>
              </a:rPr>
              <a:t>   </a:t>
            </a:r>
            <a:r>
              <a:rPr sz="850" spc="-25" dirty="0">
                <a:latin typeface="Times New Roman"/>
                <a:cs typeface="Times New Roman"/>
              </a:rPr>
              <a:t> </a:t>
            </a:r>
            <a:r>
              <a:rPr sz="850" spc="-35" dirty="0">
                <a:latin typeface="Cambria"/>
                <a:cs typeface="Cambria"/>
              </a:rPr>
              <a:t>SPOT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30" dirty="0">
                <a:latin typeface="Cambria"/>
                <a:cs typeface="Cambria"/>
              </a:rPr>
              <a:t>scores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60" dirty="0">
                <a:latin typeface="Cambria"/>
                <a:cs typeface="Cambria"/>
              </a:rPr>
              <a:t>—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30" dirty="0">
                <a:latin typeface="Cambria"/>
                <a:cs typeface="Cambria"/>
              </a:rPr>
              <a:t>average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40" dirty="0">
                <a:latin typeface="Cambria"/>
                <a:cs typeface="Cambria"/>
              </a:rPr>
              <a:t>3</a:t>
            </a:r>
            <a:r>
              <a:rPr sz="850" spc="-15" dirty="0">
                <a:latin typeface="Cambria"/>
                <a:cs typeface="Cambria"/>
              </a:rPr>
              <a:t>.</a:t>
            </a:r>
            <a:r>
              <a:rPr sz="850" spc="-40" dirty="0">
                <a:latin typeface="Cambria"/>
                <a:cs typeface="Cambria"/>
              </a:rPr>
              <a:t>7</a:t>
            </a:r>
            <a:r>
              <a:rPr sz="850" spc="-35" dirty="0">
                <a:latin typeface="Cambria"/>
                <a:cs typeface="Cambria"/>
              </a:rPr>
              <a:t>4/</a:t>
            </a:r>
            <a:r>
              <a:rPr sz="850" spc="-40" dirty="0">
                <a:latin typeface="Cambria"/>
                <a:cs typeface="Cambria"/>
              </a:rPr>
              <a:t>4</a:t>
            </a:r>
            <a:r>
              <a:rPr sz="850" spc="-25" dirty="0">
                <a:latin typeface="Cambria"/>
                <a:cs typeface="Cambria"/>
              </a:rPr>
              <a:t>.0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30" dirty="0">
                <a:latin typeface="Cambria"/>
                <a:cs typeface="Cambria"/>
              </a:rPr>
              <a:t>(2006–11);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30" dirty="0">
                <a:latin typeface="Cambria"/>
                <a:cs typeface="Cambria"/>
              </a:rPr>
              <a:t>average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30" dirty="0">
                <a:latin typeface="Cambria"/>
                <a:cs typeface="Cambria"/>
              </a:rPr>
              <a:t>5.3</a:t>
            </a:r>
            <a:r>
              <a:rPr sz="850" spc="-40" dirty="0">
                <a:latin typeface="Cambria"/>
                <a:cs typeface="Cambria"/>
              </a:rPr>
              <a:t>6</a:t>
            </a:r>
            <a:r>
              <a:rPr sz="850" spc="-30" dirty="0">
                <a:latin typeface="Cambria"/>
                <a:cs typeface="Cambria"/>
              </a:rPr>
              <a:t>/</a:t>
            </a:r>
            <a:r>
              <a:rPr sz="850" spc="-40" dirty="0">
                <a:latin typeface="Cambria"/>
                <a:cs typeface="Cambria"/>
              </a:rPr>
              <a:t>6</a:t>
            </a:r>
            <a:r>
              <a:rPr sz="850" spc="-25" dirty="0">
                <a:latin typeface="Cambria"/>
                <a:cs typeface="Cambria"/>
              </a:rPr>
              <a:t>.0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30" dirty="0">
                <a:solidFill>
                  <a:srgbClr val="FF0000"/>
                </a:solidFill>
                <a:latin typeface="Cambria"/>
                <a:cs typeface="Cambria"/>
              </a:rPr>
              <a:t>(2012–14).</a:t>
            </a:r>
            <a:endParaRPr sz="850" dirty="0">
              <a:solidFill>
                <a:srgbClr val="FF0000"/>
              </a:solidFill>
              <a:latin typeface="Cambria"/>
              <a:cs typeface="Cambria"/>
            </a:endParaRPr>
          </a:p>
          <a:p>
            <a:pPr marL="163830" indent="-151130">
              <a:lnSpc>
                <a:spcPct val="100000"/>
              </a:lnSpc>
              <a:spcBef>
                <a:spcPts val="40"/>
              </a:spcBef>
              <a:buFont typeface="Symbol"/>
              <a:buChar char=""/>
              <a:tabLst>
                <a:tab pos="164465" algn="l"/>
              </a:tabLst>
            </a:pPr>
            <a:r>
              <a:rPr sz="850" spc="-30" dirty="0">
                <a:latin typeface="Cambria"/>
                <a:cs typeface="Cambria"/>
              </a:rPr>
              <a:t>Theses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30" dirty="0">
                <a:latin typeface="Cambria"/>
                <a:cs typeface="Cambria"/>
              </a:rPr>
              <a:t>directed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60" dirty="0">
                <a:latin typeface="Cambria"/>
                <a:cs typeface="Cambria"/>
              </a:rPr>
              <a:t>—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35" dirty="0">
                <a:latin typeface="Cambria"/>
                <a:cs typeface="Cambria"/>
              </a:rPr>
              <a:t>12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55" dirty="0">
                <a:latin typeface="Cambria"/>
                <a:cs typeface="Cambria"/>
              </a:rPr>
              <a:t>M</a:t>
            </a:r>
            <a:r>
              <a:rPr sz="850" spc="-40" dirty="0">
                <a:latin typeface="Cambria"/>
                <a:cs typeface="Cambria"/>
              </a:rPr>
              <a:t>A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35" dirty="0">
                <a:latin typeface="Cambria"/>
                <a:cs typeface="Cambria"/>
              </a:rPr>
              <a:t>theses</a:t>
            </a:r>
            <a:r>
              <a:rPr sz="850" spc="-20" dirty="0">
                <a:latin typeface="Cambria"/>
                <a:cs typeface="Cambria"/>
              </a:rPr>
              <a:t>;</a:t>
            </a:r>
            <a:r>
              <a:rPr sz="850" spc="-10" dirty="0">
                <a:latin typeface="Cambria"/>
                <a:cs typeface="Cambria"/>
              </a:rPr>
              <a:t> </a:t>
            </a:r>
            <a:r>
              <a:rPr sz="850" spc="-35" dirty="0">
                <a:latin typeface="Cambria"/>
                <a:cs typeface="Cambria"/>
              </a:rPr>
              <a:t>4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35" dirty="0">
                <a:latin typeface="Cambria"/>
                <a:cs typeface="Cambria"/>
              </a:rPr>
              <a:t>Honors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45" dirty="0">
                <a:latin typeface="Cambria"/>
                <a:cs typeface="Cambria"/>
              </a:rPr>
              <a:t>B</a:t>
            </a:r>
            <a:r>
              <a:rPr sz="850" spc="-40" dirty="0">
                <a:latin typeface="Cambria"/>
                <a:cs typeface="Cambria"/>
              </a:rPr>
              <a:t>A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35" dirty="0">
                <a:latin typeface="Cambria"/>
                <a:cs typeface="Cambria"/>
              </a:rPr>
              <a:t>theses</a:t>
            </a:r>
            <a:r>
              <a:rPr sz="850" spc="-20" dirty="0">
                <a:latin typeface="Cambria"/>
                <a:cs typeface="Cambria"/>
              </a:rPr>
              <a:t>;</a:t>
            </a:r>
            <a:r>
              <a:rPr sz="850" spc="-10" dirty="0">
                <a:latin typeface="Cambria"/>
                <a:cs typeface="Cambria"/>
              </a:rPr>
              <a:t> </a:t>
            </a:r>
            <a:r>
              <a:rPr sz="850" spc="-35" dirty="0">
                <a:latin typeface="Cambria"/>
                <a:cs typeface="Cambria"/>
              </a:rPr>
              <a:t>1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30" dirty="0">
                <a:latin typeface="Cambria"/>
                <a:cs typeface="Cambria"/>
              </a:rPr>
              <a:t>History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45" dirty="0">
                <a:latin typeface="Cambria"/>
                <a:cs typeface="Cambria"/>
              </a:rPr>
              <a:t>B</a:t>
            </a:r>
            <a:r>
              <a:rPr sz="850" spc="-40" dirty="0">
                <a:latin typeface="Cambria"/>
                <a:cs typeface="Cambria"/>
              </a:rPr>
              <a:t>A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30" dirty="0">
                <a:latin typeface="Cambria"/>
                <a:cs typeface="Cambria"/>
              </a:rPr>
              <a:t>thesis.</a:t>
            </a:r>
            <a:endParaRPr sz="850" dirty="0">
              <a:latin typeface="Cambria"/>
              <a:cs typeface="Cambri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915614" y="3057768"/>
            <a:ext cx="3858260" cy="7842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50" b="1" spc="-30" dirty="0">
                <a:latin typeface="Cambria"/>
                <a:cs typeface="Cambria"/>
              </a:rPr>
              <a:t>Curri</a:t>
            </a:r>
            <a:r>
              <a:rPr sz="850" b="1" spc="-35" dirty="0">
                <a:latin typeface="Cambria"/>
                <a:cs typeface="Cambria"/>
              </a:rPr>
              <a:t>cula</a:t>
            </a:r>
            <a:r>
              <a:rPr sz="850" b="1" spc="-30" dirty="0">
                <a:latin typeface="Cambria"/>
                <a:cs typeface="Cambria"/>
              </a:rPr>
              <a:t>r</a:t>
            </a:r>
            <a:r>
              <a:rPr sz="850" b="1" spc="-15" dirty="0">
                <a:latin typeface="Cambria"/>
                <a:cs typeface="Cambria"/>
              </a:rPr>
              <a:t> </a:t>
            </a:r>
            <a:r>
              <a:rPr sz="850" b="1" spc="-50" dirty="0">
                <a:latin typeface="Cambria"/>
                <a:cs typeface="Cambria"/>
              </a:rPr>
              <a:t>D</a:t>
            </a:r>
            <a:r>
              <a:rPr sz="850" b="1" spc="-35" dirty="0">
                <a:latin typeface="Cambria"/>
                <a:cs typeface="Cambria"/>
              </a:rPr>
              <a:t>evelopme</a:t>
            </a:r>
            <a:r>
              <a:rPr sz="850" b="1" spc="-45" dirty="0">
                <a:latin typeface="Cambria"/>
                <a:cs typeface="Cambria"/>
              </a:rPr>
              <a:t>n</a:t>
            </a:r>
            <a:r>
              <a:rPr sz="850" b="1" spc="-25" dirty="0">
                <a:latin typeface="Cambria"/>
                <a:cs typeface="Cambria"/>
              </a:rPr>
              <a:t>t</a:t>
            </a:r>
            <a:endParaRPr sz="850">
              <a:latin typeface="Cambria"/>
              <a:cs typeface="Cambria"/>
            </a:endParaRPr>
          </a:p>
          <a:p>
            <a:pPr>
              <a:lnSpc>
                <a:spcPct val="100000"/>
              </a:lnSpc>
              <a:spcBef>
                <a:spcPts val="4"/>
              </a:spcBef>
            </a:pPr>
            <a:endParaRPr sz="900">
              <a:latin typeface="Times New Roman"/>
              <a:cs typeface="Times New Roman"/>
            </a:endParaRPr>
          </a:p>
          <a:p>
            <a:pPr marL="315595" indent="-151765">
              <a:lnSpc>
                <a:spcPct val="100000"/>
              </a:lnSpc>
              <a:buFont typeface="Symbol"/>
              <a:buChar char=""/>
              <a:tabLst>
                <a:tab pos="316230" algn="l"/>
              </a:tabLst>
            </a:pPr>
            <a:r>
              <a:rPr sz="850" spc="-30" dirty="0">
                <a:latin typeface="Cambria"/>
                <a:cs typeface="Cambria"/>
              </a:rPr>
              <a:t>Graduate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60" dirty="0">
                <a:latin typeface="Cambria"/>
                <a:cs typeface="Cambria"/>
              </a:rPr>
              <a:t>—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30" dirty="0">
                <a:latin typeface="Cambria"/>
                <a:cs typeface="Cambria"/>
              </a:rPr>
              <a:t>Taught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35" dirty="0">
                <a:latin typeface="Cambria"/>
                <a:cs typeface="Cambria"/>
              </a:rPr>
              <a:t>most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30" dirty="0">
                <a:latin typeface="Cambria"/>
                <a:cs typeface="Cambria"/>
              </a:rPr>
              <a:t>courses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25" dirty="0">
                <a:latin typeface="Cambria"/>
                <a:cs typeface="Cambria"/>
              </a:rPr>
              <a:t>in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35" dirty="0">
                <a:latin typeface="Cambria"/>
                <a:cs typeface="Cambria"/>
              </a:rPr>
              <a:t>US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25" dirty="0">
                <a:latin typeface="Cambria"/>
                <a:cs typeface="Cambria"/>
              </a:rPr>
              <a:t>history;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30" dirty="0">
                <a:latin typeface="Cambria"/>
                <a:cs typeface="Cambria"/>
              </a:rPr>
              <a:t>created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40" dirty="0">
                <a:latin typeface="Cambria"/>
                <a:cs typeface="Cambria"/>
              </a:rPr>
              <a:t>an</a:t>
            </a:r>
            <a:r>
              <a:rPr sz="850" spc="-35" dirty="0">
                <a:latin typeface="Cambria"/>
                <a:cs typeface="Cambria"/>
              </a:rPr>
              <a:t>d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25" dirty="0">
                <a:latin typeface="Cambria"/>
                <a:cs typeface="Cambria"/>
              </a:rPr>
              <a:t>t</a:t>
            </a:r>
            <a:r>
              <a:rPr sz="850" spc="-40" dirty="0">
                <a:latin typeface="Cambria"/>
                <a:cs typeface="Cambria"/>
              </a:rPr>
              <a:t>augh</a:t>
            </a:r>
            <a:r>
              <a:rPr sz="850" spc="-25" dirty="0">
                <a:latin typeface="Cambria"/>
                <a:cs typeface="Cambria"/>
              </a:rPr>
              <a:t>t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35" dirty="0">
                <a:latin typeface="Cambria"/>
                <a:cs typeface="Cambria"/>
              </a:rPr>
              <a:t>3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40" dirty="0">
                <a:latin typeface="Cambria"/>
                <a:cs typeface="Cambria"/>
              </a:rPr>
              <a:t>ne</a:t>
            </a:r>
            <a:r>
              <a:rPr sz="850" spc="-50" dirty="0">
                <a:latin typeface="Cambria"/>
                <a:cs typeface="Cambria"/>
              </a:rPr>
              <a:t>w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30" dirty="0">
                <a:latin typeface="Cambria"/>
                <a:cs typeface="Cambria"/>
              </a:rPr>
              <a:t>courses.</a:t>
            </a:r>
            <a:endParaRPr sz="850">
              <a:latin typeface="Cambria"/>
              <a:cs typeface="Cambria"/>
            </a:endParaRPr>
          </a:p>
          <a:p>
            <a:pPr marL="315595" marR="28575" indent="-151765">
              <a:lnSpc>
                <a:spcPct val="98400"/>
              </a:lnSpc>
              <a:spcBef>
                <a:spcPts val="40"/>
              </a:spcBef>
              <a:buFont typeface="Symbol"/>
              <a:buChar char=""/>
              <a:tabLst>
                <a:tab pos="316230" algn="l"/>
              </a:tabLst>
            </a:pPr>
            <a:r>
              <a:rPr sz="850" spc="-30" dirty="0">
                <a:latin typeface="Cambria"/>
                <a:cs typeface="Cambria"/>
              </a:rPr>
              <a:t>Undergraduate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60" dirty="0">
                <a:latin typeface="Cambria"/>
                <a:cs typeface="Cambria"/>
              </a:rPr>
              <a:t>—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30" dirty="0">
                <a:latin typeface="Cambria"/>
                <a:cs typeface="Cambria"/>
              </a:rPr>
              <a:t>Courses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35" dirty="0">
                <a:latin typeface="Cambria"/>
                <a:cs typeface="Cambria"/>
              </a:rPr>
              <a:t>cre</a:t>
            </a:r>
            <a:r>
              <a:rPr sz="850" spc="-30" dirty="0">
                <a:latin typeface="Cambria"/>
                <a:cs typeface="Cambria"/>
              </a:rPr>
              <a:t>ated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35" dirty="0">
                <a:latin typeface="Cambria"/>
                <a:cs typeface="Cambria"/>
              </a:rPr>
              <a:t>and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30" dirty="0">
                <a:latin typeface="Cambria"/>
                <a:cs typeface="Cambria"/>
              </a:rPr>
              <a:t>taug</a:t>
            </a:r>
            <a:r>
              <a:rPr sz="850" spc="-40" dirty="0">
                <a:latin typeface="Cambria"/>
                <a:cs typeface="Cambria"/>
              </a:rPr>
              <a:t>h</a:t>
            </a:r>
            <a:r>
              <a:rPr sz="850" spc="-20" dirty="0">
                <a:latin typeface="Cambria"/>
                <a:cs typeface="Cambria"/>
              </a:rPr>
              <a:t>t:</a:t>
            </a:r>
            <a:r>
              <a:rPr sz="850" dirty="0">
                <a:latin typeface="Cambria"/>
                <a:cs typeface="Cambria"/>
              </a:rPr>
              <a:t> </a:t>
            </a:r>
            <a:r>
              <a:rPr sz="850" spc="-25" dirty="0">
                <a:latin typeface="Cambria"/>
                <a:cs typeface="Cambria"/>
              </a:rPr>
              <a:t> </a:t>
            </a:r>
            <a:r>
              <a:rPr sz="850" spc="-35" dirty="0">
                <a:latin typeface="Cambria"/>
                <a:cs typeface="Cambria"/>
              </a:rPr>
              <a:t>10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35" dirty="0">
                <a:latin typeface="Cambria"/>
                <a:cs typeface="Cambria"/>
              </a:rPr>
              <a:t>ne</a:t>
            </a:r>
            <a:r>
              <a:rPr sz="850" spc="-50" dirty="0">
                <a:latin typeface="Cambria"/>
                <a:cs typeface="Cambria"/>
              </a:rPr>
              <a:t>w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30" dirty="0">
                <a:latin typeface="Cambria"/>
                <a:cs typeface="Cambria"/>
              </a:rPr>
              <a:t>History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35" dirty="0">
                <a:latin typeface="Cambria"/>
                <a:cs typeface="Cambria"/>
              </a:rPr>
              <a:t>co</a:t>
            </a:r>
            <a:r>
              <a:rPr sz="850" spc="-30" dirty="0">
                <a:latin typeface="Cambria"/>
                <a:cs typeface="Cambria"/>
              </a:rPr>
              <a:t>urses;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35" dirty="0">
                <a:latin typeface="Cambria"/>
                <a:cs typeface="Cambria"/>
              </a:rPr>
              <a:t>7</a:t>
            </a:r>
            <a:r>
              <a:rPr sz="850" spc="-30" dirty="0">
                <a:latin typeface="Cambria"/>
                <a:cs typeface="Cambria"/>
              </a:rPr>
              <a:t> University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35" dirty="0">
                <a:latin typeface="Cambria"/>
                <a:cs typeface="Cambria"/>
              </a:rPr>
              <a:t>Honors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25" dirty="0">
                <a:latin typeface="Cambria"/>
                <a:cs typeface="Cambria"/>
              </a:rPr>
              <a:t>colloquia;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35" dirty="0">
                <a:latin typeface="Cambria"/>
                <a:cs typeface="Cambria"/>
              </a:rPr>
              <a:t>1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25" dirty="0">
                <a:latin typeface="Cambria"/>
                <a:cs typeface="Cambria"/>
              </a:rPr>
              <a:t>special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30" dirty="0">
                <a:latin typeface="Cambria"/>
                <a:cs typeface="Cambria"/>
              </a:rPr>
              <a:t>History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30" dirty="0">
                <a:latin typeface="Cambria"/>
                <a:cs typeface="Cambria"/>
              </a:rPr>
              <a:t>course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25" dirty="0">
                <a:latin typeface="Cambria"/>
                <a:cs typeface="Cambria"/>
              </a:rPr>
              <a:t>for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30" dirty="0">
                <a:latin typeface="Cambria"/>
                <a:cs typeface="Cambria"/>
              </a:rPr>
              <a:t>entering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35" dirty="0">
                <a:latin typeface="Cambria"/>
                <a:cs typeface="Cambria"/>
              </a:rPr>
              <a:t>Honors</a:t>
            </a:r>
            <a:r>
              <a:rPr sz="850" spc="-30" dirty="0">
                <a:latin typeface="Cambria"/>
                <a:cs typeface="Cambria"/>
              </a:rPr>
              <a:t> freshmen;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40" dirty="0">
                <a:latin typeface="Cambria"/>
                <a:cs typeface="Cambria"/>
              </a:rPr>
              <a:t>many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30" dirty="0">
                <a:latin typeface="Cambria"/>
                <a:cs typeface="Cambria"/>
              </a:rPr>
              <a:t>courses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30" dirty="0">
                <a:latin typeface="Cambria"/>
                <a:cs typeface="Cambria"/>
              </a:rPr>
              <a:t>rout</a:t>
            </a:r>
            <a:r>
              <a:rPr sz="850" spc="-25" dirty="0">
                <a:latin typeface="Cambria"/>
                <a:cs typeface="Cambria"/>
              </a:rPr>
              <a:t>i</a:t>
            </a:r>
            <a:r>
              <a:rPr sz="850" spc="-35" dirty="0">
                <a:latin typeface="Cambria"/>
                <a:cs typeface="Cambria"/>
              </a:rPr>
              <a:t>ne</a:t>
            </a:r>
            <a:r>
              <a:rPr sz="850" spc="-25" dirty="0">
                <a:latin typeface="Cambria"/>
                <a:cs typeface="Cambria"/>
              </a:rPr>
              <a:t>ly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30" dirty="0">
                <a:latin typeface="Cambria"/>
                <a:cs typeface="Cambria"/>
              </a:rPr>
              <a:t>revised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35" dirty="0">
                <a:latin typeface="Cambria"/>
                <a:cs typeface="Cambria"/>
              </a:rPr>
              <a:t>and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30" dirty="0">
                <a:latin typeface="Cambria"/>
                <a:cs typeface="Cambria"/>
              </a:rPr>
              <a:t>taug</a:t>
            </a:r>
            <a:r>
              <a:rPr sz="850" spc="-40" dirty="0">
                <a:latin typeface="Cambria"/>
                <a:cs typeface="Cambria"/>
              </a:rPr>
              <a:t>h</a:t>
            </a:r>
            <a:r>
              <a:rPr sz="850" spc="-25" dirty="0">
                <a:latin typeface="Cambria"/>
                <a:cs typeface="Cambria"/>
              </a:rPr>
              <a:t>t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30" dirty="0">
                <a:latin typeface="Cambria"/>
                <a:cs typeface="Cambria"/>
              </a:rPr>
              <a:t>but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35" dirty="0">
                <a:latin typeface="Cambria"/>
                <a:cs typeface="Cambria"/>
              </a:rPr>
              <a:t>n</a:t>
            </a:r>
            <a:r>
              <a:rPr sz="850" spc="-40" dirty="0">
                <a:latin typeface="Cambria"/>
                <a:cs typeface="Cambria"/>
              </a:rPr>
              <a:t>o</a:t>
            </a:r>
            <a:r>
              <a:rPr sz="850" spc="-25" dirty="0">
                <a:latin typeface="Cambria"/>
                <a:cs typeface="Cambria"/>
              </a:rPr>
              <a:t>t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35" dirty="0">
                <a:latin typeface="Cambria"/>
                <a:cs typeface="Cambria"/>
              </a:rPr>
              <a:t>necess</a:t>
            </a:r>
            <a:r>
              <a:rPr sz="850" spc="-25" dirty="0">
                <a:latin typeface="Cambria"/>
                <a:cs typeface="Cambria"/>
              </a:rPr>
              <a:t>aril</a:t>
            </a:r>
            <a:r>
              <a:rPr sz="850" spc="-30" dirty="0">
                <a:latin typeface="Cambria"/>
                <a:cs typeface="Cambria"/>
              </a:rPr>
              <a:t>y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35" dirty="0">
                <a:latin typeface="Cambria"/>
                <a:cs typeface="Cambria"/>
              </a:rPr>
              <a:t>cre</a:t>
            </a:r>
            <a:r>
              <a:rPr sz="850" spc="-25" dirty="0">
                <a:latin typeface="Cambria"/>
                <a:cs typeface="Cambria"/>
              </a:rPr>
              <a:t>at</a:t>
            </a:r>
            <a:r>
              <a:rPr sz="850" spc="-30" dirty="0">
                <a:latin typeface="Cambria"/>
                <a:cs typeface="Cambria"/>
              </a:rPr>
              <a:t>ed.</a:t>
            </a:r>
            <a:endParaRPr sz="850">
              <a:latin typeface="Cambria"/>
              <a:cs typeface="Cambria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915614" y="3964301"/>
            <a:ext cx="2947670" cy="1346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50" b="1" spc="-35" dirty="0">
                <a:latin typeface="Cambria"/>
                <a:cs typeface="Cambria"/>
              </a:rPr>
              <a:t>Promotion</a:t>
            </a:r>
            <a:r>
              <a:rPr sz="850" b="1" spc="-20" dirty="0">
                <a:latin typeface="Cambria"/>
                <a:cs typeface="Cambria"/>
              </a:rPr>
              <a:t> </a:t>
            </a:r>
            <a:r>
              <a:rPr sz="850" b="1" spc="-40" dirty="0">
                <a:latin typeface="Cambria"/>
                <a:cs typeface="Cambria"/>
              </a:rPr>
              <a:t>o</a:t>
            </a:r>
            <a:r>
              <a:rPr sz="850" b="1" spc="-20" dirty="0">
                <a:latin typeface="Cambria"/>
                <a:cs typeface="Cambria"/>
              </a:rPr>
              <a:t>f</a:t>
            </a:r>
            <a:r>
              <a:rPr sz="850" b="1" spc="-15" dirty="0">
                <a:latin typeface="Cambria"/>
                <a:cs typeface="Cambria"/>
              </a:rPr>
              <a:t> </a:t>
            </a:r>
            <a:r>
              <a:rPr sz="850" b="1" spc="-35" dirty="0">
                <a:latin typeface="Cambria"/>
                <a:cs typeface="Cambria"/>
              </a:rPr>
              <a:t>the</a:t>
            </a:r>
            <a:r>
              <a:rPr sz="850" b="1" spc="-15" dirty="0">
                <a:latin typeface="Cambria"/>
                <a:cs typeface="Cambria"/>
              </a:rPr>
              <a:t> </a:t>
            </a:r>
            <a:r>
              <a:rPr sz="850" b="1" spc="-30" dirty="0">
                <a:latin typeface="Cambria"/>
                <a:cs typeface="Cambria"/>
              </a:rPr>
              <a:t>Professio</a:t>
            </a:r>
            <a:r>
              <a:rPr sz="850" b="1" spc="-40" dirty="0">
                <a:latin typeface="Cambria"/>
                <a:cs typeface="Cambria"/>
              </a:rPr>
              <a:t>na</a:t>
            </a:r>
            <a:r>
              <a:rPr sz="850" b="1" spc="-20" dirty="0">
                <a:latin typeface="Cambria"/>
                <a:cs typeface="Cambria"/>
              </a:rPr>
              <a:t>l</a:t>
            </a:r>
            <a:r>
              <a:rPr sz="850" b="1" spc="-15" dirty="0">
                <a:latin typeface="Cambria"/>
                <a:cs typeface="Cambria"/>
              </a:rPr>
              <a:t> </a:t>
            </a:r>
            <a:r>
              <a:rPr sz="850" b="1" spc="-35" dirty="0">
                <a:latin typeface="Cambria"/>
                <a:cs typeface="Cambria"/>
              </a:rPr>
              <a:t>Developme</a:t>
            </a:r>
            <a:r>
              <a:rPr sz="850" b="1" spc="-45" dirty="0">
                <a:latin typeface="Cambria"/>
                <a:cs typeface="Cambria"/>
              </a:rPr>
              <a:t>n</a:t>
            </a:r>
            <a:r>
              <a:rPr sz="850" b="1" spc="-25" dirty="0">
                <a:latin typeface="Cambria"/>
                <a:cs typeface="Cambria"/>
              </a:rPr>
              <a:t>t</a:t>
            </a:r>
            <a:r>
              <a:rPr sz="850" b="1" spc="-15" dirty="0">
                <a:latin typeface="Cambria"/>
                <a:cs typeface="Cambria"/>
              </a:rPr>
              <a:t> </a:t>
            </a:r>
            <a:r>
              <a:rPr sz="850" b="1" spc="-40" dirty="0">
                <a:latin typeface="Cambria"/>
                <a:cs typeface="Cambria"/>
              </a:rPr>
              <a:t>o</a:t>
            </a:r>
            <a:r>
              <a:rPr sz="850" b="1" spc="-20" dirty="0">
                <a:latin typeface="Cambria"/>
                <a:cs typeface="Cambria"/>
              </a:rPr>
              <a:t>f</a:t>
            </a:r>
            <a:r>
              <a:rPr sz="850" b="1" spc="-15" dirty="0">
                <a:latin typeface="Cambria"/>
                <a:cs typeface="Cambria"/>
              </a:rPr>
              <a:t> </a:t>
            </a:r>
            <a:r>
              <a:rPr sz="850" b="1" spc="-50" dirty="0">
                <a:latin typeface="Cambria"/>
                <a:cs typeface="Cambria"/>
              </a:rPr>
              <a:t>U</a:t>
            </a:r>
            <a:r>
              <a:rPr sz="850" b="1" spc="-40" dirty="0">
                <a:latin typeface="Cambria"/>
                <a:cs typeface="Cambria"/>
              </a:rPr>
              <a:t>ndergraduates</a:t>
            </a:r>
            <a:endParaRPr sz="850">
              <a:latin typeface="Cambria"/>
              <a:cs typeface="Cambri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067071" y="4225801"/>
            <a:ext cx="3646804" cy="2609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63830" marR="5080" indent="-151130">
              <a:lnSpc>
                <a:spcPts val="1000"/>
              </a:lnSpc>
              <a:buFont typeface="Symbol"/>
              <a:buChar char=""/>
              <a:tabLst>
                <a:tab pos="164465" algn="l"/>
              </a:tabLst>
            </a:pPr>
            <a:r>
              <a:rPr sz="850" spc="-40" dirty="0">
                <a:latin typeface="Cambria"/>
                <a:cs typeface="Cambria"/>
              </a:rPr>
              <a:t>Yea</a:t>
            </a:r>
            <a:r>
              <a:rPr sz="850" spc="-25" dirty="0">
                <a:latin typeface="Cambria"/>
                <a:cs typeface="Cambria"/>
              </a:rPr>
              <a:t>r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30" dirty="0">
                <a:latin typeface="Cambria"/>
                <a:cs typeface="Cambria"/>
              </a:rPr>
              <a:t>afte</a:t>
            </a:r>
            <a:r>
              <a:rPr sz="850" spc="-25" dirty="0">
                <a:latin typeface="Cambria"/>
                <a:cs typeface="Cambria"/>
              </a:rPr>
              <a:t>r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25" dirty="0">
                <a:latin typeface="Cambria"/>
                <a:cs typeface="Cambria"/>
              </a:rPr>
              <a:t>year,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30" dirty="0">
                <a:solidFill>
                  <a:srgbClr val="FF0000"/>
                </a:solidFill>
                <a:latin typeface="Cambria"/>
                <a:cs typeface="Cambria"/>
              </a:rPr>
              <a:t>a</a:t>
            </a:r>
            <a:r>
              <a:rPr sz="850" spc="-15" dirty="0">
                <a:solidFill>
                  <a:srgbClr val="FF0000"/>
                </a:solidFill>
                <a:latin typeface="Cambria"/>
                <a:cs typeface="Cambria"/>
              </a:rPr>
              <a:t> </a:t>
            </a:r>
            <a:r>
              <a:rPr sz="850" spc="-45" dirty="0">
                <a:solidFill>
                  <a:srgbClr val="FF0000"/>
                </a:solidFill>
                <a:latin typeface="Cambria"/>
                <a:cs typeface="Cambria"/>
              </a:rPr>
              <a:t>numbe</a:t>
            </a:r>
            <a:r>
              <a:rPr sz="850" spc="-25" dirty="0">
                <a:solidFill>
                  <a:srgbClr val="FF0000"/>
                </a:solidFill>
                <a:latin typeface="Cambria"/>
                <a:cs typeface="Cambria"/>
              </a:rPr>
              <a:t>r</a:t>
            </a:r>
            <a:r>
              <a:rPr sz="850" spc="-15" dirty="0">
                <a:solidFill>
                  <a:srgbClr val="FF0000"/>
                </a:solidFill>
                <a:latin typeface="Cambria"/>
                <a:cs typeface="Cambria"/>
              </a:rPr>
              <a:t> </a:t>
            </a:r>
            <a:r>
              <a:rPr sz="850" spc="-25" dirty="0">
                <a:solidFill>
                  <a:srgbClr val="FF0000"/>
                </a:solidFill>
                <a:latin typeface="Cambria"/>
                <a:cs typeface="Cambria"/>
              </a:rPr>
              <a:t>of</a:t>
            </a:r>
            <a:r>
              <a:rPr sz="850" spc="-15" dirty="0">
                <a:solidFill>
                  <a:srgbClr val="FF0000"/>
                </a:solidFill>
                <a:latin typeface="Cambria"/>
                <a:cs typeface="Cambria"/>
              </a:rPr>
              <a:t> </a:t>
            </a:r>
            <a:r>
              <a:rPr sz="850" spc="-40" dirty="0">
                <a:solidFill>
                  <a:srgbClr val="FF0000"/>
                </a:solidFill>
                <a:latin typeface="Cambria"/>
                <a:cs typeface="Cambria"/>
              </a:rPr>
              <a:t>my</a:t>
            </a:r>
            <a:r>
              <a:rPr sz="850" spc="-15" dirty="0">
                <a:solidFill>
                  <a:srgbClr val="FF0000"/>
                </a:solidFill>
                <a:latin typeface="Cambria"/>
                <a:cs typeface="Cambria"/>
              </a:rPr>
              <a:t> </a:t>
            </a:r>
            <a:r>
              <a:rPr sz="850" spc="-30" dirty="0">
                <a:solidFill>
                  <a:srgbClr val="FF0000"/>
                </a:solidFill>
                <a:latin typeface="Cambria"/>
                <a:cs typeface="Cambria"/>
              </a:rPr>
              <a:t>students</a:t>
            </a:r>
            <a:r>
              <a:rPr sz="850" spc="-20" dirty="0">
                <a:solidFill>
                  <a:srgbClr val="FF0000"/>
                </a:solidFill>
                <a:latin typeface="Cambria"/>
                <a:cs typeface="Cambria"/>
              </a:rPr>
              <a:t> </a:t>
            </a:r>
            <a:r>
              <a:rPr sz="850" spc="-35" dirty="0">
                <a:solidFill>
                  <a:srgbClr val="FF0000"/>
                </a:solidFill>
                <a:latin typeface="Cambria"/>
                <a:cs typeface="Cambria"/>
              </a:rPr>
              <a:t>presen</a:t>
            </a:r>
            <a:r>
              <a:rPr sz="850" spc="-25" dirty="0">
                <a:solidFill>
                  <a:srgbClr val="FF0000"/>
                </a:solidFill>
                <a:latin typeface="Cambria"/>
                <a:cs typeface="Cambria"/>
              </a:rPr>
              <a:t>t</a:t>
            </a:r>
            <a:r>
              <a:rPr sz="850" spc="-15" dirty="0">
                <a:solidFill>
                  <a:srgbClr val="FF0000"/>
                </a:solidFill>
                <a:latin typeface="Cambria"/>
                <a:cs typeface="Cambria"/>
              </a:rPr>
              <a:t> </a:t>
            </a:r>
            <a:r>
              <a:rPr sz="850" spc="-35" dirty="0">
                <a:solidFill>
                  <a:srgbClr val="FF0000"/>
                </a:solidFill>
                <a:latin typeface="Cambria"/>
                <a:cs typeface="Cambria"/>
              </a:rPr>
              <a:t>a</a:t>
            </a:r>
            <a:r>
              <a:rPr sz="850" spc="-25" dirty="0">
                <a:solidFill>
                  <a:srgbClr val="FF0000"/>
                </a:solidFill>
                <a:latin typeface="Cambria"/>
                <a:cs typeface="Cambria"/>
              </a:rPr>
              <a:t>t</a:t>
            </a:r>
            <a:r>
              <a:rPr sz="850" spc="-15" dirty="0">
                <a:solidFill>
                  <a:srgbClr val="FF0000"/>
                </a:solidFill>
                <a:latin typeface="Cambria"/>
                <a:cs typeface="Cambria"/>
              </a:rPr>
              <a:t> </a:t>
            </a:r>
            <a:r>
              <a:rPr sz="850" spc="-30" dirty="0">
                <a:solidFill>
                  <a:srgbClr val="FF0000"/>
                </a:solidFill>
                <a:latin typeface="Cambria"/>
                <a:cs typeface="Cambria"/>
              </a:rPr>
              <a:t>conferences;</a:t>
            </a:r>
            <a:r>
              <a:rPr sz="850" spc="-15" dirty="0">
                <a:solidFill>
                  <a:srgbClr val="FF0000"/>
                </a:solidFill>
                <a:latin typeface="Cambria"/>
                <a:cs typeface="Cambria"/>
              </a:rPr>
              <a:t> </a:t>
            </a:r>
            <a:r>
              <a:rPr sz="850" spc="-35" dirty="0">
                <a:solidFill>
                  <a:srgbClr val="FF0000"/>
                </a:solidFill>
                <a:latin typeface="Cambria"/>
                <a:cs typeface="Cambria"/>
              </a:rPr>
              <a:t>some</a:t>
            </a:r>
            <a:r>
              <a:rPr sz="850" spc="-15" dirty="0">
                <a:solidFill>
                  <a:srgbClr val="FF0000"/>
                </a:solidFill>
                <a:latin typeface="Cambria"/>
                <a:cs typeface="Cambria"/>
              </a:rPr>
              <a:t> </a:t>
            </a:r>
            <a:r>
              <a:rPr sz="850" spc="-35" dirty="0">
                <a:solidFill>
                  <a:srgbClr val="FF0000"/>
                </a:solidFill>
                <a:latin typeface="Cambria"/>
                <a:cs typeface="Cambria"/>
              </a:rPr>
              <a:t>have</a:t>
            </a:r>
            <a:r>
              <a:rPr sz="850" spc="-15" dirty="0">
                <a:solidFill>
                  <a:srgbClr val="FF0000"/>
                </a:solidFill>
                <a:latin typeface="Cambria"/>
                <a:cs typeface="Cambria"/>
              </a:rPr>
              <a:t> </a:t>
            </a:r>
            <a:r>
              <a:rPr sz="850" spc="-45" dirty="0">
                <a:solidFill>
                  <a:srgbClr val="FF0000"/>
                </a:solidFill>
                <a:latin typeface="Cambria"/>
                <a:cs typeface="Cambria"/>
              </a:rPr>
              <a:t>won</a:t>
            </a:r>
            <a:r>
              <a:rPr sz="850" spc="-30" dirty="0">
                <a:solidFill>
                  <a:srgbClr val="FF0000"/>
                </a:solidFill>
                <a:latin typeface="Cambria"/>
                <a:cs typeface="Cambria"/>
              </a:rPr>
              <a:t> prizes</a:t>
            </a:r>
            <a:r>
              <a:rPr sz="850" spc="-10" dirty="0">
                <a:solidFill>
                  <a:srgbClr val="FF0000"/>
                </a:solidFill>
                <a:latin typeface="Cambria"/>
                <a:cs typeface="Cambria"/>
              </a:rPr>
              <a:t> </a:t>
            </a:r>
            <a:r>
              <a:rPr sz="850" spc="-25" dirty="0">
                <a:solidFill>
                  <a:srgbClr val="FF0000"/>
                </a:solidFill>
                <a:latin typeface="Cambria"/>
                <a:cs typeface="Cambria"/>
              </a:rPr>
              <a:t>for</a:t>
            </a:r>
            <a:r>
              <a:rPr sz="850" spc="-15" dirty="0">
                <a:solidFill>
                  <a:srgbClr val="FF0000"/>
                </a:solidFill>
                <a:latin typeface="Cambria"/>
                <a:cs typeface="Cambria"/>
              </a:rPr>
              <a:t> </a:t>
            </a:r>
            <a:r>
              <a:rPr sz="850" spc="-30" dirty="0">
                <a:solidFill>
                  <a:srgbClr val="FF0000"/>
                </a:solidFill>
                <a:latin typeface="Cambria"/>
                <a:cs typeface="Cambria"/>
              </a:rPr>
              <a:t>thei</a:t>
            </a:r>
            <a:r>
              <a:rPr sz="850" spc="-25" dirty="0">
                <a:solidFill>
                  <a:srgbClr val="FF0000"/>
                </a:solidFill>
                <a:latin typeface="Cambria"/>
                <a:cs typeface="Cambria"/>
              </a:rPr>
              <a:t>r</a:t>
            </a:r>
            <a:r>
              <a:rPr sz="850" spc="-10" dirty="0">
                <a:solidFill>
                  <a:srgbClr val="FF0000"/>
                </a:solidFill>
                <a:latin typeface="Cambria"/>
                <a:cs typeface="Cambria"/>
              </a:rPr>
              <a:t> </a:t>
            </a:r>
            <a:r>
              <a:rPr sz="850" spc="-35" dirty="0">
                <a:solidFill>
                  <a:srgbClr val="FF0000"/>
                </a:solidFill>
                <a:latin typeface="Cambria"/>
                <a:cs typeface="Cambria"/>
              </a:rPr>
              <a:t>projects</a:t>
            </a:r>
            <a:r>
              <a:rPr sz="850" spc="-20" dirty="0">
                <a:solidFill>
                  <a:srgbClr val="FF0000"/>
                </a:solidFill>
                <a:latin typeface="Cambria"/>
                <a:cs typeface="Cambria"/>
              </a:rPr>
              <a:t>;</a:t>
            </a:r>
            <a:r>
              <a:rPr sz="850" spc="-10" dirty="0">
                <a:solidFill>
                  <a:srgbClr val="FF0000"/>
                </a:solidFill>
                <a:latin typeface="Cambria"/>
                <a:cs typeface="Cambria"/>
              </a:rPr>
              <a:t> </a:t>
            </a:r>
            <a:r>
              <a:rPr sz="850" spc="-40" dirty="0">
                <a:solidFill>
                  <a:srgbClr val="FF0000"/>
                </a:solidFill>
                <a:latin typeface="Cambria"/>
                <a:cs typeface="Cambria"/>
              </a:rPr>
              <a:t>many</a:t>
            </a:r>
            <a:r>
              <a:rPr sz="850" spc="-15" dirty="0">
                <a:solidFill>
                  <a:srgbClr val="FF0000"/>
                </a:solidFill>
                <a:latin typeface="Cambria"/>
                <a:cs typeface="Cambria"/>
              </a:rPr>
              <a:t> </a:t>
            </a:r>
            <a:r>
              <a:rPr sz="850" spc="-35" dirty="0">
                <a:solidFill>
                  <a:srgbClr val="FF0000"/>
                </a:solidFill>
                <a:latin typeface="Cambria"/>
                <a:cs typeface="Cambria"/>
              </a:rPr>
              <a:t>have</a:t>
            </a:r>
            <a:r>
              <a:rPr sz="850" spc="-15" dirty="0">
                <a:solidFill>
                  <a:srgbClr val="FF0000"/>
                </a:solidFill>
                <a:latin typeface="Cambria"/>
                <a:cs typeface="Cambria"/>
              </a:rPr>
              <a:t> </a:t>
            </a:r>
            <a:r>
              <a:rPr sz="850" spc="-35" dirty="0">
                <a:solidFill>
                  <a:srgbClr val="FF0000"/>
                </a:solidFill>
                <a:latin typeface="Cambria"/>
                <a:cs typeface="Cambria"/>
              </a:rPr>
              <a:t>published</a:t>
            </a:r>
            <a:r>
              <a:rPr sz="850" spc="-15" dirty="0">
                <a:solidFill>
                  <a:srgbClr val="FF0000"/>
                </a:solidFill>
                <a:latin typeface="Cambria"/>
                <a:cs typeface="Cambria"/>
              </a:rPr>
              <a:t> </a:t>
            </a:r>
            <a:r>
              <a:rPr sz="850" spc="-30" dirty="0">
                <a:solidFill>
                  <a:srgbClr val="FF0000"/>
                </a:solidFill>
                <a:latin typeface="Cambria"/>
                <a:cs typeface="Cambria"/>
              </a:rPr>
              <a:t>thei</a:t>
            </a:r>
            <a:r>
              <a:rPr sz="850" spc="-25" dirty="0">
                <a:solidFill>
                  <a:srgbClr val="FF0000"/>
                </a:solidFill>
                <a:latin typeface="Cambria"/>
                <a:cs typeface="Cambria"/>
              </a:rPr>
              <a:t>r</a:t>
            </a:r>
            <a:r>
              <a:rPr sz="850" spc="-10" dirty="0">
                <a:solidFill>
                  <a:srgbClr val="FF0000"/>
                </a:solidFill>
                <a:latin typeface="Cambria"/>
                <a:cs typeface="Cambria"/>
              </a:rPr>
              <a:t> </a:t>
            </a:r>
            <a:r>
              <a:rPr sz="850" spc="-40" dirty="0">
                <a:solidFill>
                  <a:srgbClr val="FF0000"/>
                </a:solidFill>
                <a:latin typeface="Cambria"/>
                <a:cs typeface="Cambria"/>
              </a:rPr>
              <a:t>work</a:t>
            </a:r>
            <a:r>
              <a:rPr sz="850" spc="-15" dirty="0">
                <a:solidFill>
                  <a:srgbClr val="FF0000"/>
                </a:solidFill>
                <a:latin typeface="Cambria"/>
                <a:cs typeface="Cambria"/>
              </a:rPr>
              <a:t>,</a:t>
            </a:r>
            <a:r>
              <a:rPr sz="850" spc="-10" dirty="0">
                <a:solidFill>
                  <a:srgbClr val="FF0000"/>
                </a:solidFill>
                <a:latin typeface="Cambria"/>
                <a:cs typeface="Cambria"/>
              </a:rPr>
              <a:t> </a:t>
            </a:r>
            <a:r>
              <a:rPr sz="850" spc="-35" dirty="0">
                <a:solidFill>
                  <a:srgbClr val="FF0000"/>
                </a:solidFill>
                <a:latin typeface="Cambria"/>
                <a:cs typeface="Cambria"/>
              </a:rPr>
              <a:t>with</a:t>
            </a:r>
            <a:r>
              <a:rPr sz="850" spc="-15" dirty="0">
                <a:solidFill>
                  <a:srgbClr val="FF0000"/>
                </a:solidFill>
                <a:latin typeface="Cambria"/>
                <a:cs typeface="Cambria"/>
              </a:rPr>
              <a:t> </a:t>
            </a:r>
            <a:r>
              <a:rPr sz="850" spc="-40" dirty="0">
                <a:solidFill>
                  <a:srgbClr val="FF0000"/>
                </a:solidFill>
                <a:latin typeface="Cambria"/>
                <a:cs typeface="Cambria"/>
              </a:rPr>
              <a:t>me</a:t>
            </a:r>
            <a:r>
              <a:rPr sz="850" spc="-15" dirty="0">
                <a:solidFill>
                  <a:srgbClr val="FF0000"/>
                </a:solidFill>
                <a:latin typeface="Cambria"/>
                <a:cs typeface="Cambria"/>
              </a:rPr>
              <a:t> </a:t>
            </a:r>
            <a:r>
              <a:rPr sz="850" spc="-30" dirty="0">
                <a:solidFill>
                  <a:srgbClr val="FF0000"/>
                </a:solidFill>
                <a:latin typeface="Cambria"/>
                <a:cs typeface="Cambria"/>
              </a:rPr>
              <a:t>or</a:t>
            </a:r>
            <a:r>
              <a:rPr sz="850" spc="-15" dirty="0">
                <a:solidFill>
                  <a:srgbClr val="FF0000"/>
                </a:solidFill>
                <a:latin typeface="Cambria"/>
                <a:cs typeface="Cambria"/>
              </a:rPr>
              <a:t> </a:t>
            </a:r>
            <a:r>
              <a:rPr sz="850" spc="-30" dirty="0">
                <a:solidFill>
                  <a:srgbClr val="FF0000"/>
                </a:solidFill>
                <a:latin typeface="Cambria"/>
                <a:cs typeface="Cambria"/>
              </a:rPr>
              <a:t>separately.</a:t>
            </a:r>
            <a:endParaRPr sz="850" dirty="0">
              <a:solidFill>
                <a:srgbClr val="FF0000"/>
              </a:solidFill>
              <a:latin typeface="Cambria"/>
              <a:cs typeface="Cambria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915614" y="4604977"/>
            <a:ext cx="2121535" cy="1346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50" b="1" spc="-35" dirty="0">
                <a:latin typeface="Cambria"/>
                <a:cs typeface="Cambria"/>
              </a:rPr>
              <a:t>Leadership</a:t>
            </a:r>
            <a:r>
              <a:rPr sz="850" b="1" spc="-20" dirty="0">
                <a:latin typeface="Cambria"/>
                <a:cs typeface="Cambria"/>
              </a:rPr>
              <a:t> </a:t>
            </a:r>
            <a:r>
              <a:rPr sz="850" b="1" spc="-30" dirty="0">
                <a:latin typeface="Cambria"/>
                <a:cs typeface="Cambria"/>
              </a:rPr>
              <a:t>Roles</a:t>
            </a:r>
            <a:r>
              <a:rPr sz="850" b="1" spc="-15" dirty="0">
                <a:latin typeface="Cambria"/>
                <a:cs typeface="Cambria"/>
              </a:rPr>
              <a:t> </a:t>
            </a:r>
            <a:r>
              <a:rPr sz="850" b="1" spc="-25" dirty="0">
                <a:latin typeface="Cambria"/>
                <a:cs typeface="Cambria"/>
              </a:rPr>
              <a:t>i</a:t>
            </a:r>
            <a:r>
              <a:rPr sz="850" b="1" spc="-40" dirty="0">
                <a:latin typeface="Cambria"/>
                <a:cs typeface="Cambria"/>
              </a:rPr>
              <a:t>n</a:t>
            </a:r>
            <a:r>
              <a:rPr sz="850" b="1" spc="-15" dirty="0">
                <a:latin typeface="Cambria"/>
                <a:cs typeface="Cambria"/>
              </a:rPr>
              <a:t> </a:t>
            </a:r>
            <a:r>
              <a:rPr sz="850" b="1" spc="-50" dirty="0">
                <a:latin typeface="Cambria"/>
                <a:cs typeface="Cambria"/>
              </a:rPr>
              <a:t>U</a:t>
            </a:r>
            <a:r>
              <a:rPr sz="850" b="1" spc="-40" dirty="0">
                <a:latin typeface="Cambria"/>
                <a:cs typeface="Cambria"/>
              </a:rPr>
              <a:t>ndergraduat</a:t>
            </a:r>
            <a:r>
              <a:rPr sz="850" b="1" spc="-35" dirty="0">
                <a:latin typeface="Cambria"/>
                <a:cs typeface="Cambria"/>
              </a:rPr>
              <a:t>e</a:t>
            </a:r>
            <a:r>
              <a:rPr sz="850" b="1" spc="-15" dirty="0">
                <a:latin typeface="Cambria"/>
                <a:cs typeface="Cambria"/>
              </a:rPr>
              <a:t> </a:t>
            </a:r>
            <a:r>
              <a:rPr sz="850" b="1" spc="-35" dirty="0">
                <a:latin typeface="Cambria"/>
                <a:cs typeface="Cambria"/>
              </a:rPr>
              <a:t>Research</a:t>
            </a:r>
            <a:endParaRPr sz="850">
              <a:latin typeface="Cambria"/>
              <a:cs typeface="Cambria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067071" y="4868656"/>
            <a:ext cx="3765550" cy="6508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63830" marR="34925" indent="-151130">
              <a:lnSpc>
                <a:spcPts val="1000"/>
              </a:lnSpc>
              <a:buFont typeface="Symbol"/>
              <a:buChar char=""/>
              <a:tabLst>
                <a:tab pos="164465" algn="l"/>
              </a:tabLst>
            </a:pPr>
            <a:r>
              <a:rPr sz="850" spc="-35" dirty="0">
                <a:latin typeface="Cambria"/>
                <a:cs typeface="Cambria"/>
              </a:rPr>
              <a:t>CLA</a:t>
            </a:r>
            <a:r>
              <a:rPr sz="850" spc="-50" dirty="0">
                <a:latin typeface="Cambria"/>
                <a:cs typeface="Cambria"/>
              </a:rPr>
              <a:t>H</a:t>
            </a:r>
            <a:r>
              <a:rPr sz="850" spc="-25" dirty="0">
                <a:latin typeface="Cambria"/>
                <a:cs typeface="Cambria"/>
              </a:rPr>
              <a:t>S:</a:t>
            </a:r>
            <a:r>
              <a:rPr sz="850" dirty="0">
                <a:latin typeface="Cambria"/>
                <a:cs typeface="Cambria"/>
              </a:rPr>
              <a:t> </a:t>
            </a:r>
            <a:r>
              <a:rPr sz="850" spc="-25" dirty="0">
                <a:latin typeface="Cambria"/>
                <a:cs typeface="Cambria"/>
              </a:rPr>
              <a:t> </a:t>
            </a:r>
            <a:r>
              <a:rPr sz="850" spc="-40" dirty="0">
                <a:latin typeface="Cambria"/>
                <a:cs typeface="Cambria"/>
              </a:rPr>
              <a:t>Un</a:t>
            </a:r>
            <a:r>
              <a:rPr sz="850" spc="-30" dirty="0">
                <a:latin typeface="Cambria"/>
                <a:cs typeface="Cambria"/>
              </a:rPr>
              <a:t>dergraduate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40" dirty="0">
                <a:latin typeface="Cambria"/>
                <a:cs typeface="Cambria"/>
              </a:rPr>
              <a:t>Rese</a:t>
            </a:r>
            <a:r>
              <a:rPr sz="850" spc="-30" dirty="0">
                <a:latin typeface="Cambria"/>
                <a:cs typeface="Cambria"/>
              </a:rPr>
              <a:t>arch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20" dirty="0">
                <a:latin typeface="Cambria"/>
                <a:cs typeface="Cambria"/>
              </a:rPr>
              <a:t>I</a:t>
            </a:r>
            <a:r>
              <a:rPr sz="850" spc="-35" dirty="0">
                <a:latin typeface="Cambria"/>
                <a:cs typeface="Cambria"/>
              </a:rPr>
              <a:t>ns</a:t>
            </a:r>
            <a:r>
              <a:rPr sz="850" spc="-25" dirty="0">
                <a:latin typeface="Cambria"/>
                <a:cs typeface="Cambria"/>
              </a:rPr>
              <a:t>ti</a:t>
            </a:r>
            <a:r>
              <a:rPr sz="850" spc="-30" dirty="0">
                <a:latin typeface="Cambria"/>
                <a:cs typeface="Cambria"/>
              </a:rPr>
              <a:t>tute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60" dirty="0">
                <a:latin typeface="Cambria"/>
                <a:cs typeface="Cambria"/>
              </a:rPr>
              <a:t>—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35" dirty="0">
                <a:latin typeface="Cambria"/>
                <a:cs typeface="Cambria"/>
              </a:rPr>
              <a:t>Founding</a:t>
            </a:r>
            <a:r>
              <a:rPr sz="850" spc="-20" dirty="0">
                <a:latin typeface="Cambria"/>
                <a:cs typeface="Cambria"/>
              </a:rPr>
              <a:t> </a:t>
            </a:r>
            <a:r>
              <a:rPr sz="850" spc="-40" dirty="0">
                <a:latin typeface="Cambria"/>
                <a:cs typeface="Cambria"/>
              </a:rPr>
              <a:t>member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25" dirty="0">
                <a:latin typeface="Cambria"/>
                <a:cs typeface="Cambria"/>
              </a:rPr>
              <a:t>of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35" dirty="0">
                <a:latin typeface="Cambria"/>
                <a:cs typeface="Cambria"/>
              </a:rPr>
              <a:t>th</a:t>
            </a:r>
            <a:r>
              <a:rPr sz="850" spc="-30" dirty="0">
                <a:latin typeface="Cambria"/>
                <a:cs typeface="Cambria"/>
              </a:rPr>
              <a:t>e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35" dirty="0">
                <a:latin typeface="Cambria"/>
                <a:cs typeface="Cambria"/>
              </a:rPr>
              <a:t>URI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35" dirty="0">
                <a:latin typeface="Cambria"/>
                <a:cs typeface="Cambria"/>
              </a:rPr>
              <a:t>Fac</a:t>
            </a:r>
            <a:r>
              <a:rPr sz="850" spc="-25" dirty="0">
                <a:latin typeface="Cambria"/>
                <a:cs typeface="Cambria"/>
              </a:rPr>
              <a:t>ulty B</a:t>
            </a:r>
            <a:r>
              <a:rPr sz="850" spc="-40" dirty="0">
                <a:latin typeface="Cambria"/>
                <a:cs typeface="Cambria"/>
              </a:rPr>
              <a:t>o</a:t>
            </a:r>
            <a:r>
              <a:rPr sz="850" spc="-30" dirty="0">
                <a:latin typeface="Cambria"/>
                <a:cs typeface="Cambria"/>
              </a:rPr>
              <a:t>ar</a:t>
            </a:r>
            <a:r>
              <a:rPr sz="850" spc="-35" dirty="0">
                <a:latin typeface="Cambria"/>
                <a:cs typeface="Cambria"/>
              </a:rPr>
              <a:t>d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35" dirty="0">
                <a:latin typeface="Cambria"/>
                <a:cs typeface="Cambria"/>
              </a:rPr>
              <a:t>(2005–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20" dirty="0">
                <a:latin typeface="Cambria"/>
                <a:cs typeface="Cambria"/>
              </a:rPr>
              <a:t>);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35" dirty="0">
                <a:latin typeface="Cambria"/>
                <a:cs typeface="Cambria"/>
              </a:rPr>
              <a:t>Search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35" dirty="0">
                <a:latin typeface="Cambria"/>
                <a:cs typeface="Cambria"/>
              </a:rPr>
              <a:t>Committee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35" dirty="0">
                <a:latin typeface="Cambria"/>
                <a:cs typeface="Cambria"/>
              </a:rPr>
              <a:t>member,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25" dirty="0">
                <a:latin typeface="Cambria"/>
                <a:cs typeface="Cambria"/>
              </a:rPr>
              <a:t>for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40" dirty="0">
                <a:latin typeface="Cambria"/>
                <a:cs typeface="Cambria"/>
              </a:rPr>
              <a:t>new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35" dirty="0">
                <a:latin typeface="Cambria"/>
                <a:cs typeface="Cambria"/>
              </a:rPr>
              <a:t>URI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30" dirty="0">
                <a:latin typeface="Cambria"/>
                <a:cs typeface="Cambria"/>
              </a:rPr>
              <a:t>director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35" dirty="0">
                <a:latin typeface="Cambria"/>
                <a:cs typeface="Cambria"/>
              </a:rPr>
              <a:t>(2013–14</a:t>
            </a:r>
            <a:r>
              <a:rPr sz="850" spc="-30" dirty="0">
                <a:latin typeface="Cambria"/>
                <a:cs typeface="Cambria"/>
              </a:rPr>
              <a:t>)</a:t>
            </a:r>
            <a:r>
              <a:rPr sz="850" spc="-15" dirty="0">
                <a:latin typeface="Cambria"/>
                <a:cs typeface="Cambria"/>
              </a:rPr>
              <a:t>.</a:t>
            </a:r>
            <a:endParaRPr sz="850">
              <a:latin typeface="Cambria"/>
              <a:cs typeface="Cambria"/>
            </a:endParaRPr>
          </a:p>
          <a:p>
            <a:pPr marL="163830" marR="5080" indent="-151130">
              <a:lnSpc>
                <a:spcPct val="98400"/>
              </a:lnSpc>
              <a:spcBef>
                <a:spcPts val="30"/>
              </a:spcBef>
              <a:buFont typeface="Symbol"/>
              <a:buChar char=""/>
              <a:tabLst>
                <a:tab pos="164465" algn="l"/>
              </a:tabLst>
            </a:pPr>
            <a:r>
              <a:rPr sz="850" spc="-30" dirty="0">
                <a:latin typeface="Cambria"/>
                <a:cs typeface="Cambria"/>
              </a:rPr>
              <a:t>Universit</a:t>
            </a:r>
            <a:r>
              <a:rPr sz="850" spc="-35" dirty="0">
                <a:latin typeface="Cambria"/>
                <a:cs typeface="Cambria"/>
              </a:rPr>
              <a:t>y</a:t>
            </a:r>
            <a:r>
              <a:rPr sz="850" spc="-20" dirty="0">
                <a:latin typeface="Cambria"/>
                <a:cs typeface="Cambria"/>
              </a:rPr>
              <a:t>:</a:t>
            </a:r>
            <a:r>
              <a:rPr sz="850" dirty="0">
                <a:latin typeface="Cambria"/>
                <a:cs typeface="Cambria"/>
              </a:rPr>
              <a:t> </a:t>
            </a:r>
            <a:r>
              <a:rPr sz="850" spc="-25" dirty="0">
                <a:latin typeface="Cambria"/>
                <a:cs typeface="Cambria"/>
              </a:rPr>
              <a:t> </a:t>
            </a:r>
            <a:r>
              <a:rPr sz="850" spc="-40" dirty="0">
                <a:latin typeface="Cambria"/>
                <a:cs typeface="Cambria"/>
              </a:rPr>
              <a:t>O</a:t>
            </a:r>
            <a:r>
              <a:rPr sz="850" spc="-25" dirty="0">
                <a:latin typeface="Cambria"/>
                <a:cs typeface="Cambria"/>
              </a:rPr>
              <a:t>ffi</a:t>
            </a:r>
            <a:r>
              <a:rPr sz="850" spc="-30" dirty="0">
                <a:latin typeface="Cambria"/>
                <a:cs typeface="Cambria"/>
              </a:rPr>
              <a:t>ce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40" dirty="0">
                <a:latin typeface="Cambria"/>
                <a:cs typeface="Cambria"/>
              </a:rPr>
              <a:t>o</a:t>
            </a:r>
            <a:r>
              <a:rPr sz="850" spc="-20" dirty="0">
                <a:latin typeface="Cambria"/>
                <a:cs typeface="Cambria"/>
              </a:rPr>
              <a:t>f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40" dirty="0">
                <a:latin typeface="Cambria"/>
                <a:cs typeface="Cambria"/>
              </a:rPr>
              <a:t>Und</a:t>
            </a:r>
            <a:r>
              <a:rPr sz="850" spc="-35" dirty="0">
                <a:latin typeface="Cambria"/>
                <a:cs typeface="Cambria"/>
              </a:rPr>
              <a:t>e</a:t>
            </a:r>
            <a:r>
              <a:rPr sz="850" spc="-30" dirty="0">
                <a:latin typeface="Cambria"/>
                <a:cs typeface="Cambria"/>
              </a:rPr>
              <a:t>rgra</a:t>
            </a:r>
            <a:r>
              <a:rPr sz="850" spc="-40" dirty="0">
                <a:latin typeface="Cambria"/>
                <a:cs typeface="Cambria"/>
              </a:rPr>
              <a:t>d</a:t>
            </a:r>
            <a:r>
              <a:rPr sz="850" spc="-30" dirty="0">
                <a:latin typeface="Cambria"/>
                <a:cs typeface="Cambria"/>
              </a:rPr>
              <a:t>uate</a:t>
            </a:r>
            <a:r>
              <a:rPr sz="850" spc="-10" dirty="0">
                <a:latin typeface="Cambria"/>
                <a:cs typeface="Cambria"/>
              </a:rPr>
              <a:t> </a:t>
            </a:r>
            <a:r>
              <a:rPr sz="850" spc="-30" dirty="0">
                <a:latin typeface="Cambria"/>
                <a:cs typeface="Cambria"/>
              </a:rPr>
              <a:t>Research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35" dirty="0">
                <a:latin typeface="Cambria"/>
                <a:cs typeface="Cambria"/>
              </a:rPr>
              <a:t>(OUR)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60" dirty="0">
                <a:latin typeface="Cambria"/>
                <a:cs typeface="Cambria"/>
              </a:rPr>
              <a:t>—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30" dirty="0">
                <a:latin typeface="Cambria"/>
                <a:cs typeface="Cambria"/>
              </a:rPr>
              <a:t>Search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40" dirty="0">
                <a:latin typeface="Cambria"/>
                <a:cs typeface="Cambria"/>
              </a:rPr>
              <a:t>C</a:t>
            </a:r>
            <a:r>
              <a:rPr sz="850" spc="-35" dirty="0">
                <a:latin typeface="Cambria"/>
                <a:cs typeface="Cambria"/>
              </a:rPr>
              <a:t>ommittee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30" dirty="0">
                <a:latin typeface="Cambria"/>
                <a:cs typeface="Cambria"/>
              </a:rPr>
              <a:t>co</a:t>
            </a:r>
            <a:r>
              <a:rPr sz="850" spc="15" dirty="0">
                <a:latin typeface="Cambria"/>
                <a:cs typeface="Cambria"/>
              </a:rPr>
              <a:t>`</a:t>
            </a:r>
            <a:r>
              <a:rPr sz="850" spc="-25" dirty="0">
                <a:latin typeface="Cambria"/>
                <a:cs typeface="Cambria"/>
              </a:rPr>
              <a:t>chair, for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30" dirty="0">
                <a:latin typeface="Cambria"/>
                <a:cs typeface="Cambria"/>
              </a:rPr>
              <a:t>the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30" dirty="0">
                <a:latin typeface="Cambria"/>
                <a:cs typeface="Cambria"/>
              </a:rPr>
              <a:t>fou</a:t>
            </a:r>
            <a:r>
              <a:rPr sz="850" spc="-35" dirty="0">
                <a:latin typeface="Cambria"/>
                <a:cs typeface="Cambria"/>
              </a:rPr>
              <a:t>ndin</a:t>
            </a:r>
            <a:r>
              <a:rPr sz="850" spc="-30" dirty="0">
                <a:latin typeface="Cambria"/>
                <a:cs typeface="Cambria"/>
              </a:rPr>
              <a:t>g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30" dirty="0">
                <a:latin typeface="Cambria"/>
                <a:cs typeface="Cambria"/>
              </a:rPr>
              <a:t>director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25" dirty="0">
                <a:latin typeface="Cambria"/>
                <a:cs typeface="Cambria"/>
              </a:rPr>
              <a:t>of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30" dirty="0">
                <a:latin typeface="Cambria"/>
                <a:cs typeface="Cambria"/>
              </a:rPr>
              <a:t>the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45" dirty="0">
                <a:latin typeface="Cambria"/>
                <a:cs typeface="Cambria"/>
              </a:rPr>
              <a:t>O</a:t>
            </a:r>
            <a:r>
              <a:rPr sz="850" spc="-40" dirty="0">
                <a:latin typeface="Cambria"/>
                <a:cs typeface="Cambria"/>
              </a:rPr>
              <a:t>UR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35" dirty="0">
                <a:latin typeface="Cambria"/>
                <a:cs typeface="Cambria"/>
              </a:rPr>
              <a:t>(2009–10</a:t>
            </a:r>
            <a:r>
              <a:rPr sz="850" spc="-30" dirty="0">
                <a:latin typeface="Cambria"/>
                <a:cs typeface="Cambria"/>
              </a:rPr>
              <a:t>)</a:t>
            </a:r>
            <a:r>
              <a:rPr sz="850" spc="-20" dirty="0">
                <a:latin typeface="Cambria"/>
                <a:cs typeface="Cambria"/>
              </a:rPr>
              <a:t>;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25" dirty="0">
                <a:latin typeface="Cambria"/>
                <a:cs typeface="Cambria"/>
              </a:rPr>
              <a:t>original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40" dirty="0">
                <a:latin typeface="Cambria"/>
                <a:cs typeface="Cambria"/>
              </a:rPr>
              <a:t>member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25" dirty="0">
                <a:latin typeface="Cambria"/>
                <a:cs typeface="Cambria"/>
              </a:rPr>
              <a:t>of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35" dirty="0">
                <a:latin typeface="Cambria"/>
                <a:cs typeface="Cambria"/>
              </a:rPr>
              <a:t>th</a:t>
            </a:r>
            <a:r>
              <a:rPr sz="850" spc="-30" dirty="0">
                <a:latin typeface="Cambria"/>
                <a:cs typeface="Cambria"/>
              </a:rPr>
              <a:t>e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45" dirty="0">
                <a:latin typeface="Cambria"/>
                <a:cs typeface="Cambria"/>
              </a:rPr>
              <a:t>OUR</a:t>
            </a:r>
            <a:r>
              <a:rPr sz="850" spc="-20" dirty="0">
                <a:latin typeface="Cambria"/>
                <a:cs typeface="Cambria"/>
              </a:rPr>
              <a:t> </a:t>
            </a:r>
            <a:r>
              <a:rPr sz="850" spc="-35" dirty="0">
                <a:latin typeface="Cambria"/>
                <a:cs typeface="Cambria"/>
              </a:rPr>
              <a:t>Fac</a:t>
            </a:r>
            <a:r>
              <a:rPr sz="850" spc="-25" dirty="0">
                <a:latin typeface="Cambria"/>
                <a:cs typeface="Cambria"/>
              </a:rPr>
              <a:t>ulty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30" dirty="0">
                <a:latin typeface="Cambria"/>
                <a:cs typeface="Cambria"/>
              </a:rPr>
              <a:t>Advisory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40" dirty="0">
                <a:latin typeface="Cambria"/>
                <a:cs typeface="Cambria"/>
              </a:rPr>
              <a:t>Boar</a:t>
            </a:r>
            <a:r>
              <a:rPr sz="850" spc="-35" dirty="0">
                <a:latin typeface="Cambria"/>
                <a:cs typeface="Cambria"/>
              </a:rPr>
              <a:t>d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30" dirty="0">
                <a:latin typeface="Cambria"/>
                <a:cs typeface="Cambria"/>
              </a:rPr>
              <a:t>(2011–);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30" dirty="0">
                <a:latin typeface="Cambria"/>
                <a:cs typeface="Cambria"/>
              </a:rPr>
              <a:t>currently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30" dirty="0">
                <a:latin typeface="Cambria"/>
                <a:cs typeface="Cambria"/>
              </a:rPr>
              <a:t>Advisory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40" dirty="0">
                <a:latin typeface="Cambria"/>
                <a:cs typeface="Cambria"/>
              </a:rPr>
              <a:t>Boar</a:t>
            </a:r>
            <a:r>
              <a:rPr sz="850" spc="-35" dirty="0">
                <a:latin typeface="Cambria"/>
                <a:cs typeface="Cambria"/>
              </a:rPr>
              <a:t>d</a:t>
            </a:r>
            <a:r>
              <a:rPr sz="850" spc="-10" dirty="0">
                <a:latin typeface="Cambria"/>
                <a:cs typeface="Cambria"/>
              </a:rPr>
              <a:t> </a:t>
            </a:r>
            <a:r>
              <a:rPr sz="850" spc="-30" dirty="0">
                <a:latin typeface="Cambria"/>
                <a:cs typeface="Cambria"/>
              </a:rPr>
              <a:t>co</a:t>
            </a:r>
            <a:r>
              <a:rPr sz="850" spc="15" dirty="0">
                <a:latin typeface="Cambria"/>
                <a:cs typeface="Cambria"/>
              </a:rPr>
              <a:t>`</a:t>
            </a:r>
            <a:r>
              <a:rPr sz="850" spc="-30" dirty="0">
                <a:latin typeface="Cambria"/>
                <a:cs typeface="Cambria"/>
              </a:rPr>
              <a:t>chair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35" dirty="0">
                <a:latin typeface="Cambria"/>
                <a:cs typeface="Cambria"/>
              </a:rPr>
              <a:t>(201</a:t>
            </a:r>
            <a:r>
              <a:rPr sz="850" spc="-40" dirty="0">
                <a:latin typeface="Cambria"/>
                <a:cs typeface="Cambria"/>
              </a:rPr>
              <a:t>4</a:t>
            </a:r>
            <a:r>
              <a:rPr sz="850" spc="-30" dirty="0">
                <a:latin typeface="Cambria"/>
                <a:cs typeface="Cambria"/>
              </a:rPr>
              <a:t>–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20" dirty="0">
                <a:latin typeface="Cambria"/>
                <a:cs typeface="Cambria"/>
              </a:rPr>
              <a:t>).</a:t>
            </a:r>
            <a:endParaRPr sz="850">
              <a:latin typeface="Cambria"/>
              <a:cs typeface="Cambria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915614" y="5640081"/>
            <a:ext cx="1052195" cy="1346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50" b="1" spc="-40" dirty="0">
                <a:latin typeface="Cambria"/>
                <a:cs typeface="Cambria"/>
              </a:rPr>
              <a:t>Teachi</a:t>
            </a:r>
            <a:r>
              <a:rPr sz="850" b="1" spc="-35" dirty="0">
                <a:latin typeface="Cambria"/>
                <a:cs typeface="Cambria"/>
              </a:rPr>
              <a:t>ng</a:t>
            </a:r>
            <a:r>
              <a:rPr sz="850" b="1" spc="-15" dirty="0">
                <a:latin typeface="Cambria"/>
                <a:cs typeface="Cambria"/>
              </a:rPr>
              <a:t> </a:t>
            </a:r>
            <a:r>
              <a:rPr sz="850" b="1" spc="-30" dirty="0">
                <a:latin typeface="Cambria"/>
                <a:cs typeface="Cambria"/>
              </a:rPr>
              <a:t>Publi</a:t>
            </a:r>
            <a:r>
              <a:rPr sz="850" b="1" spc="-35" dirty="0">
                <a:latin typeface="Cambria"/>
                <a:cs typeface="Cambria"/>
              </a:rPr>
              <a:t>c</a:t>
            </a:r>
            <a:r>
              <a:rPr sz="850" b="1" spc="-30" dirty="0">
                <a:latin typeface="Cambria"/>
                <a:cs typeface="Cambria"/>
              </a:rPr>
              <a:t>atio</a:t>
            </a:r>
            <a:r>
              <a:rPr sz="850" b="1" spc="-45" dirty="0">
                <a:latin typeface="Cambria"/>
                <a:cs typeface="Cambria"/>
              </a:rPr>
              <a:t>n</a:t>
            </a:r>
            <a:r>
              <a:rPr sz="850" b="1" spc="-30" dirty="0">
                <a:latin typeface="Cambria"/>
                <a:cs typeface="Cambria"/>
              </a:rPr>
              <a:t>s</a:t>
            </a:r>
            <a:endParaRPr sz="850">
              <a:latin typeface="Cambria"/>
              <a:cs typeface="Cambria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067071" y="5901581"/>
            <a:ext cx="3794760" cy="6508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63830" marR="5080" indent="-151130">
              <a:lnSpc>
                <a:spcPct val="98400"/>
              </a:lnSpc>
              <a:buFont typeface="Symbol"/>
              <a:buChar char=""/>
              <a:tabLst>
                <a:tab pos="164465" algn="l"/>
              </a:tabLst>
            </a:pPr>
            <a:r>
              <a:rPr sz="850" spc="-35" dirty="0">
                <a:latin typeface="Cambria"/>
                <a:cs typeface="Cambria"/>
              </a:rPr>
              <a:t>4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40" dirty="0">
                <a:latin typeface="Cambria"/>
                <a:cs typeface="Cambria"/>
              </a:rPr>
              <a:t>b</a:t>
            </a:r>
            <a:r>
              <a:rPr sz="850" spc="-30" dirty="0">
                <a:latin typeface="Cambria"/>
                <a:cs typeface="Cambria"/>
              </a:rPr>
              <a:t>ooks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25" dirty="0">
                <a:latin typeface="Cambria"/>
                <a:cs typeface="Cambria"/>
              </a:rPr>
              <a:t>for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40" dirty="0">
                <a:latin typeface="Cambria"/>
                <a:cs typeface="Cambria"/>
              </a:rPr>
              <a:t>my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30" dirty="0">
                <a:latin typeface="Cambria"/>
                <a:cs typeface="Cambria"/>
              </a:rPr>
              <a:t>classes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30" dirty="0">
                <a:latin typeface="Cambria"/>
                <a:cs typeface="Cambria"/>
              </a:rPr>
              <a:t>or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25" dirty="0">
                <a:latin typeface="Cambria"/>
                <a:cs typeface="Cambria"/>
              </a:rPr>
              <a:t>for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30" dirty="0">
                <a:latin typeface="Cambria"/>
                <a:cs typeface="Cambria"/>
              </a:rPr>
              <a:t>Virginia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30" dirty="0">
                <a:latin typeface="Cambria"/>
                <a:cs typeface="Cambria"/>
              </a:rPr>
              <a:t>history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30" dirty="0">
                <a:latin typeface="Cambria"/>
                <a:cs typeface="Cambria"/>
              </a:rPr>
              <a:t>classes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30" dirty="0">
                <a:latin typeface="Cambria"/>
                <a:cs typeface="Cambria"/>
              </a:rPr>
              <a:t>a</a:t>
            </a:r>
            <a:r>
              <a:rPr sz="850" spc="-40" dirty="0">
                <a:latin typeface="Cambria"/>
                <a:cs typeface="Cambria"/>
              </a:rPr>
              <a:t>ny</a:t>
            </a:r>
            <a:r>
              <a:rPr sz="850" spc="-50" dirty="0">
                <a:latin typeface="Cambria"/>
                <a:cs typeface="Cambria"/>
              </a:rPr>
              <a:t>w</a:t>
            </a:r>
            <a:r>
              <a:rPr sz="850" spc="-40" dirty="0">
                <a:latin typeface="Cambria"/>
                <a:cs typeface="Cambria"/>
              </a:rPr>
              <a:t>h</a:t>
            </a:r>
            <a:r>
              <a:rPr sz="850" spc="-35" dirty="0">
                <a:latin typeface="Cambria"/>
                <a:cs typeface="Cambria"/>
              </a:rPr>
              <a:t>e</a:t>
            </a:r>
            <a:r>
              <a:rPr sz="850" spc="-30" dirty="0">
                <a:latin typeface="Cambria"/>
                <a:cs typeface="Cambria"/>
              </a:rPr>
              <a:t>r</a:t>
            </a:r>
            <a:r>
              <a:rPr sz="850" spc="-35" dirty="0">
                <a:latin typeface="Cambria"/>
                <a:cs typeface="Cambria"/>
              </a:rPr>
              <a:t>e</a:t>
            </a:r>
            <a:r>
              <a:rPr sz="850" spc="-20" dirty="0">
                <a:latin typeface="Cambria"/>
                <a:cs typeface="Cambria"/>
              </a:rPr>
              <a:t>;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35" dirty="0">
                <a:latin typeface="Cambria"/>
                <a:cs typeface="Cambria"/>
              </a:rPr>
              <a:t>4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30" dirty="0">
                <a:latin typeface="Cambria"/>
                <a:cs typeface="Cambria"/>
              </a:rPr>
              <a:t>journal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30" dirty="0">
                <a:latin typeface="Cambria"/>
                <a:cs typeface="Cambria"/>
              </a:rPr>
              <a:t>articles</a:t>
            </a:r>
            <a:r>
              <a:rPr sz="850" spc="-20" dirty="0">
                <a:latin typeface="Cambria"/>
                <a:cs typeface="Cambria"/>
              </a:rPr>
              <a:t>   </a:t>
            </a:r>
            <a:r>
              <a:rPr sz="850" spc="-25" dirty="0">
                <a:latin typeface="Cambria"/>
                <a:cs typeface="Cambria"/>
              </a:rPr>
              <a:t>for</a:t>
            </a:r>
            <a:r>
              <a:rPr sz="850" spc="-5" dirty="0">
                <a:latin typeface="Cambria"/>
                <a:cs typeface="Cambria"/>
              </a:rPr>
              <a:t> </a:t>
            </a:r>
            <a:r>
              <a:rPr sz="850" spc="-45" dirty="0">
                <a:latin typeface="Cambria"/>
                <a:cs typeface="Cambria"/>
              </a:rPr>
              <a:t>K</a:t>
            </a:r>
            <a:r>
              <a:rPr sz="850" spc="-35" dirty="0">
                <a:latin typeface="Cambria"/>
                <a:cs typeface="Cambria"/>
              </a:rPr>
              <a:t>–12</a:t>
            </a:r>
            <a:r>
              <a:rPr sz="850" spc="-5" dirty="0">
                <a:latin typeface="Cambria"/>
                <a:cs typeface="Cambria"/>
              </a:rPr>
              <a:t> </a:t>
            </a:r>
            <a:r>
              <a:rPr sz="850" spc="-30" dirty="0">
                <a:latin typeface="Cambria"/>
                <a:cs typeface="Cambria"/>
              </a:rPr>
              <a:t>a</a:t>
            </a:r>
            <a:r>
              <a:rPr sz="850" spc="-40" dirty="0">
                <a:latin typeface="Cambria"/>
                <a:cs typeface="Cambria"/>
              </a:rPr>
              <a:t>n</a:t>
            </a:r>
            <a:r>
              <a:rPr sz="850" spc="-35" dirty="0">
                <a:latin typeface="Cambria"/>
                <a:cs typeface="Cambria"/>
              </a:rPr>
              <a:t>d</a:t>
            </a:r>
            <a:r>
              <a:rPr sz="850" spc="-5" dirty="0">
                <a:latin typeface="Cambria"/>
                <a:cs typeface="Cambria"/>
              </a:rPr>
              <a:t> </a:t>
            </a:r>
            <a:r>
              <a:rPr sz="850" spc="-30" dirty="0">
                <a:latin typeface="Cambria"/>
                <a:cs typeface="Cambria"/>
              </a:rPr>
              <a:t>college</a:t>
            </a:r>
            <a:r>
              <a:rPr sz="850" spc="-5" dirty="0">
                <a:latin typeface="Cambria"/>
                <a:cs typeface="Cambria"/>
              </a:rPr>
              <a:t> </a:t>
            </a:r>
            <a:r>
              <a:rPr sz="850" spc="-30" dirty="0">
                <a:latin typeface="Cambria"/>
                <a:cs typeface="Cambria"/>
              </a:rPr>
              <a:t>teachers</a:t>
            </a:r>
            <a:r>
              <a:rPr sz="850" spc="-5" dirty="0">
                <a:latin typeface="Cambria"/>
                <a:cs typeface="Cambria"/>
              </a:rPr>
              <a:t> </a:t>
            </a:r>
            <a:r>
              <a:rPr sz="850" spc="-35" dirty="0">
                <a:latin typeface="Cambria"/>
                <a:cs typeface="Cambria"/>
              </a:rPr>
              <a:t>anywhe</a:t>
            </a:r>
            <a:r>
              <a:rPr sz="850" spc="-30" dirty="0">
                <a:latin typeface="Cambria"/>
                <a:cs typeface="Cambria"/>
              </a:rPr>
              <a:t>r</a:t>
            </a:r>
            <a:r>
              <a:rPr sz="850" spc="-25" dirty="0">
                <a:latin typeface="Cambria"/>
                <a:cs typeface="Cambria"/>
              </a:rPr>
              <a:t>e;</a:t>
            </a:r>
            <a:r>
              <a:rPr sz="850" spc="-5" dirty="0">
                <a:latin typeface="Cambria"/>
                <a:cs typeface="Cambria"/>
              </a:rPr>
              <a:t> </a:t>
            </a:r>
            <a:r>
              <a:rPr sz="850" spc="-35" dirty="0">
                <a:latin typeface="Cambria"/>
                <a:cs typeface="Cambria"/>
              </a:rPr>
              <a:t>3</a:t>
            </a:r>
            <a:r>
              <a:rPr sz="850" spc="-5" dirty="0">
                <a:latin typeface="Cambria"/>
                <a:cs typeface="Cambria"/>
              </a:rPr>
              <a:t> </a:t>
            </a:r>
            <a:r>
              <a:rPr sz="850" spc="-35" dirty="0">
                <a:latin typeface="Cambria"/>
                <a:cs typeface="Cambria"/>
              </a:rPr>
              <a:t>b</a:t>
            </a:r>
            <a:r>
              <a:rPr sz="850" spc="-40" dirty="0">
                <a:latin typeface="Cambria"/>
                <a:cs typeface="Cambria"/>
              </a:rPr>
              <a:t>o</a:t>
            </a:r>
            <a:r>
              <a:rPr sz="850" spc="-30" dirty="0">
                <a:latin typeface="Cambria"/>
                <a:cs typeface="Cambria"/>
              </a:rPr>
              <a:t>oks</a:t>
            </a:r>
            <a:r>
              <a:rPr sz="850" spc="-5" dirty="0">
                <a:latin typeface="Cambria"/>
                <a:cs typeface="Cambria"/>
              </a:rPr>
              <a:t> </a:t>
            </a:r>
            <a:r>
              <a:rPr sz="850" spc="-30" dirty="0">
                <a:latin typeface="Cambria"/>
                <a:cs typeface="Cambria"/>
              </a:rPr>
              <a:t>(2011;</a:t>
            </a:r>
            <a:r>
              <a:rPr sz="850" spc="-5" dirty="0">
                <a:latin typeface="Cambria"/>
                <a:cs typeface="Cambria"/>
              </a:rPr>
              <a:t> </a:t>
            </a:r>
            <a:r>
              <a:rPr sz="850" spc="-50" dirty="0">
                <a:latin typeface="Cambria"/>
                <a:cs typeface="Cambria"/>
              </a:rPr>
              <a:t>w</a:t>
            </a:r>
            <a:r>
              <a:rPr sz="850" spc="-25" dirty="0">
                <a:latin typeface="Cambria"/>
                <a:cs typeface="Cambria"/>
              </a:rPr>
              <a:t>i</a:t>
            </a:r>
            <a:r>
              <a:rPr sz="850" spc="-40" dirty="0">
                <a:latin typeface="Cambria"/>
                <a:cs typeface="Cambria"/>
              </a:rPr>
              <a:t>d</a:t>
            </a:r>
            <a:r>
              <a:rPr sz="850" spc="-35" dirty="0">
                <a:latin typeface="Cambria"/>
                <a:cs typeface="Cambria"/>
              </a:rPr>
              <a:t>e</a:t>
            </a:r>
            <a:r>
              <a:rPr sz="850" spc="-25" dirty="0">
                <a:latin typeface="Cambria"/>
                <a:cs typeface="Cambria"/>
              </a:rPr>
              <a:t>ly</a:t>
            </a:r>
            <a:r>
              <a:rPr sz="850" spc="-5" dirty="0">
                <a:latin typeface="Cambria"/>
                <a:cs typeface="Cambria"/>
              </a:rPr>
              <a:t> </a:t>
            </a:r>
            <a:r>
              <a:rPr sz="850" spc="-30" dirty="0">
                <a:latin typeface="Cambria"/>
                <a:cs typeface="Cambria"/>
              </a:rPr>
              <a:t>a</a:t>
            </a:r>
            <a:r>
              <a:rPr sz="850" spc="-40" dirty="0">
                <a:latin typeface="Cambria"/>
                <a:cs typeface="Cambria"/>
              </a:rPr>
              <a:t>do</a:t>
            </a:r>
            <a:r>
              <a:rPr sz="850" spc="-30" dirty="0">
                <a:latin typeface="Cambria"/>
                <a:cs typeface="Cambria"/>
              </a:rPr>
              <a:t>pt</a:t>
            </a:r>
            <a:r>
              <a:rPr sz="850" spc="-35" dirty="0">
                <a:latin typeface="Cambria"/>
                <a:cs typeface="Cambria"/>
              </a:rPr>
              <a:t>ed</a:t>
            </a:r>
            <a:r>
              <a:rPr sz="850" spc="-5" dirty="0">
                <a:latin typeface="Cambria"/>
                <a:cs typeface="Cambria"/>
              </a:rPr>
              <a:t> </a:t>
            </a:r>
            <a:r>
              <a:rPr sz="850" spc="-25" dirty="0">
                <a:latin typeface="Cambria"/>
                <a:cs typeface="Cambria"/>
              </a:rPr>
              <a:t>i</a:t>
            </a:r>
            <a:r>
              <a:rPr sz="850" spc="-35" dirty="0">
                <a:latin typeface="Cambria"/>
                <a:cs typeface="Cambria"/>
              </a:rPr>
              <a:t>n</a:t>
            </a:r>
            <a:r>
              <a:rPr sz="850" spc="-5" dirty="0">
                <a:latin typeface="Cambria"/>
                <a:cs typeface="Cambria"/>
              </a:rPr>
              <a:t> </a:t>
            </a:r>
            <a:r>
              <a:rPr sz="850" spc="-40" dirty="0">
                <a:latin typeface="Cambria"/>
                <a:cs typeface="Cambria"/>
              </a:rPr>
              <a:t>V</a:t>
            </a:r>
            <a:r>
              <a:rPr sz="850" spc="-25" dirty="0">
                <a:latin typeface="Cambria"/>
                <a:cs typeface="Cambria"/>
              </a:rPr>
              <a:t>i</a:t>
            </a:r>
            <a:r>
              <a:rPr sz="850" spc="-30" dirty="0">
                <a:latin typeface="Cambria"/>
                <a:cs typeface="Cambria"/>
              </a:rPr>
              <a:t>rg</a:t>
            </a:r>
            <a:r>
              <a:rPr sz="850" spc="-25" dirty="0">
                <a:latin typeface="Cambria"/>
                <a:cs typeface="Cambria"/>
              </a:rPr>
              <a:t>i</a:t>
            </a:r>
            <a:r>
              <a:rPr sz="850" spc="-35" dirty="0">
                <a:latin typeface="Cambria"/>
                <a:cs typeface="Cambria"/>
              </a:rPr>
              <a:t>n</a:t>
            </a:r>
            <a:r>
              <a:rPr sz="850" spc="-25" dirty="0">
                <a:latin typeface="Cambria"/>
                <a:cs typeface="Cambria"/>
              </a:rPr>
              <a:t>ia,</a:t>
            </a:r>
            <a:r>
              <a:rPr sz="850" spc="-30" dirty="0">
                <a:latin typeface="Cambria"/>
                <a:cs typeface="Cambria"/>
              </a:rPr>
              <a:t> on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30" dirty="0">
                <a:latin typeface="Cambria"/>
                <a:cs typeface="Cambria"/>
              </a:rPr>
              <a:t>Virginia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30" dirty="0">
                <a:latin typeface="Cambria"/>
                <a:cs typeface="Cambria"/>
              </a:rPr>
              <a:t>or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45" dirty="0">
                <a:latin typeface="Cambria"/>
                <a:cs typeface="Cambria"/>
              </a:rPr>
              <a:t>U</a:t>
            </a:r>
            <a:r>
              <a:rPr sz="850" spc="-30" dirty="0">
                <a:latin typeface="Cambria"/>
                <a:cs typeface="Cambria"/>
              </a:rPr>
              <a:t>S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30" dirty="0">
                <a:latin typeface="Cambria"/>
                <a:cs typeface="Cambria"/>
              </a:rPr>
              <a:t>history)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25" dirty="0">
                <a:latin typeface="Cambria"/>
                <a:cs typeface="Cambria"/>
              </a:rPr>
              <a:t>for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30" dirty="0">
                <a:latin typeface="Cambria"/>
                <a:cs typeface="Cambria"/>
              </a:rPr>
              <a:t>4t</a:t>
            </a:r>
            <a:r>
              <a:rPr sz="850" spc="-40" dirty="0">
                <a:latin typeface="Cambria"/>
                <a:cs typeface="Cambria"/>
              </a:rPr>
              <a:t>h</a:t>
            </a:r>
            <a:r>
              <a:rPr sz="850" spc="-30" dirty="0">
                <a:latin typeface="Cambria"/>
                <a:cs typeface="Cambria"/>
              </a:rPr>
              <a:t>–6th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35" dirty="0">
                <a:latin typeface="Cambria"/>
                <a:cs typeface="Cambria"/>
              </a:rPr>
              <a:t>gr</a:t>
            </a:r>
            <a:r>
              <a:rPr sz="850" spc="-30" dirty="0">
                <a:latin typeface="Cambria"/>
                <a:cs typeface="Cambria"/>
              </a:rPr>
              <a:t>aders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30" dirty="0">
                <a:latin typeface="Cambria"/>
                <a:cs typeface="Cambria"/>
              </a:rPr>
              <a:t>a</a:t>
            </a:r>
            <a:r>
              <a:rPr sz="850" spc="-40" dirty="0">
                <a:latin typeface="Cambria"/>
                <a:cs typeface="Cambria"/>
              </a:rPr>
              <a:t>n</a:t>
            </a:r>
            <a:r>
              <a:rPr sz="850" spc="-35" dirty="0">
                <a:latin typeface="Cambria"/>
                <a:cs typeface="Cambria"/>
              </a:rPr>
              <a:t>d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25" dirty="0">
                <a:latin typeface="Cambria"/>
                <a:cs typeface="Cambria"/>
              </a:rPr>
              <a:t>their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30" dirty="0">
                <a:latin typeface="Cambria"/>
                <a:cs typeface="Cambria"/>
              </a:rPr>
              <a:t>teachers.</a:t>
            </a:r>
            <a:endParaRPr sz="850">
              <a:latin typeface="Cambria"/>
              <a:cs typeface="Cambria"/>
            </a:endParaRPr>
          </a:p>
          <a:p>
            <a:pPr marL="163830" marR="432434" indent="-151130">
              <a:lnSpc>
                <a:spcPts val="1000"/>
              </a:lnSpc>
              <a:spcBef>
                <a:spcPts val="90"/>
              </a:spcBef>
              <a:buFont typeface="Symbol"/>
              <a:buChar char=""/>
              <a:tabLst>
                <a:tab pos="164465" algn="l"/>
              </a:tabLst>
            </a:pPr>
            <a:r>
              <a:rPr sz="850" i="1" spc="-30" dirty="0">
                <a:latin typeface="Cambria"/>
                <a:cs typeface="Cambria"/>
              </a:rPr>
              <a:t>Cradle</a:t>
            </a:r>
            <a:r>
              <a:rPr sz="850" i="1" spc="-15" dirty="0">
                <a:latin typeface="Cambria"/>
                <a:cs typeface="Cambria"/>
              </a:rPr>
              <a:t> </a:t>
            </a:r>
            <a:r>
              <a:rPr sz="850" i="1" spc="-25" dirty="0">
                <a:latin typeface="Cambria"/>
                <a:cs typeface="Cambria"/>
              </a:rPr>
              <a:t>of</a:t>
            </a:r>
            <a:r>
              <a:rPr sz="850" i="1" spc="-15" dirty="0">
                <a:latin typeface="Cambria"/>
                <a:cs typeface="Cambria"/>
              </a:rPr>
              <a:t> </a:t>
            </a:r>
            <a:r>
              <a:rPr sz="850" i="1" spc="-35" dirty="0">
                <a:latin typeface="Cambria"/>
                <a:cs typeface="Cambria"/>
              </a:rPr>
              <a:t>America</a:t>
            </a:r>
            <a:r>
              <a:rPr sz="850" i="1" spc="-15" dirty="0">
                <a:latin typeface="Cambria"/>
                <a:cs typeface="Cambria"/>
              </a:rPr>
              <a:t> </a:t>
            </a:r>
            <a:r>
              <a:rPr sz="850" spc="-40" dirty="0">
                <a:latin typeface="Cambria"/>
                <a:cs typeface="Cambria"/>
              </a:rPr>
              <a:t>made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30" dirty="0">
                <a:latin typeface="Cambria"/>
                <a:cs typeface="Cambria"/>
              </a:rPr>
              <a:t>a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50" dirty="0">
                <a:latin typeface="Cambria"/>
                <a:cs typeface="Cambria"/>
              </a:rPr>
              <a:t>H</a:t>
            </a:r>
            <a:r>
              <a:rPr sz="850" spc="-25" dirty="0">
                <a:latin typeface="Cambria"/>
                <a:cs typeface="Cambria"/>
              </a:rPr>
              <a:t>i</a:t>
            </a:r>
            <a:r>
              <a:rPr sz="850" spc="-35" dirty="0">
                <a:latin typeface="Cambria"/>
                <a:cs typeface="Cambria"/>
              </a:rPr>
              <a:t>s</a:t>
            </a:r>
            <a:r>
              <a:rPr sz="850" spc="-25" dirty="0">
                <a:latin typeface="Cambria"/>
                <a:cs typeface="Cambria"/>
              </a:rPr>
              <a:t>t</a:t>
            </a:r>
            <a:r>
              <a:rPr sz="850" spc="-40" dirty="0">
                <a:latin typeface="Cambria"/>
                <a:cs typeface="Cambria"/>
              </a:rPr>
              <a:t>o</a:t>
            </a:r>
            <a:r>
              <a:rPr sz="850" spc="-30" dirty="0">
                <a:latin typeface="Cambria"/>
                <a:cs typeface="Cambria"/>
              </a:rPr>
              <a:t>ry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40" dirty="0">
                <a:latin typeface="Cambria"/>
                <a:cs typeface="Cambria"/>
              </a:rPr>
              <a:t>Boo</a:t>
            </a:r>
            <a:r>
              <a:rPr sz="850" spc="-35" dirty="0">
                <a:latin typeface="Cambria"/>
                <a:cs typeface="Cambria"/>
              </a:rPr>
              <a:t>k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35" dirty="0">
                <a:latin typeface="Cambria"/>
                <a:cs typeface="Cambria"/>
              </a:rPr>
              <a:t>Club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35" dirty="0">
                <a:latin typeface="Cambria"/>
                <a:cs typeface="Cambria"/>
              </a:rPr>
              <a:t>s</a:t>
            </a:r>
            <a:r>
              <a:rPr sz="850" spc="-30" dirty="0">
                <a:latin typeface="Cambria"/>
                <a:cs typeface="Cambria"/>
              </a:rPr>
              <a:t>ele</a:t>
            </a:r>
            <a:r>
              <a:rPr sz="850" spc="-25" dirty="0">
                <a:latin typeface="Cambria"/>
                <a:cs typeface="Cambria"/>
              </a:rPr>
              <a:t>cti</a:t>
            </a:r>
            <a:r>
              <a:rPr sz="850" spc="-40" dirty="0">
                <a:latin typeface="Cambria"/>
                <a:cs typeface="Cambria"/>
              </a:rPr>
              <a:t>o</a:t>
            </a:r>
            <a:r>
              <a:rPr sz="850" spc="-35" dirty="0">
                <a:latin typeface="Cambria"/>
                <a:cs typeface="Cambria"/>
              </a:rPr>
              <a:t>n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30" dirty="0">
                <a:latin typeface="Cambria"/>
                <a:cs typeface="Cambria"/>
              </a:rPr>
              <a:t>(</a:t>
            </a:r>
            <a:r>
              <a:rPr sz="850" spc="-40" dirty="0">
                <a:latin typeface="Cambria"/>
                <a:cs typeface="Cambria"/>
              </a:rPr>
              <a:t>2007</a:t>
            </a:r>
            <a:r>
              <a:rPr sz="850" spc="-25" dirty="0">
                <a:latin typeface="Cambria"/>
                <a:cs typeface="Cambria"/>
              </a:rPr>
              <a:t>)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25" dirty="0">
                <a:latin typeface="Cambria"/>
                <a:cs typeface="Cambria"/>
              </a:rPr>
              <a:t>i</a:t>
            </a:r>
            <a:r>
              <a:rPr sz="850" spc="-35" dirty="0">
                <a:latin typeface="Cambria"/>
                <a:cs typeface="Cambria"/>
              </a:rPr>
              <a:t>n</a:t>
            </a:r>
            <a:r>
              <a:rPr sz="850" spc="-10" dirty="0">
                <a:latin typeface="Cambria"/>
                <a:cs typeface="Cambria"/>
              </a:rPr>
              <a:t> </a:t>
            </a:r>
            <a:r>
              <a:rPr sz="850" spc="-35" dirty="0">
                <a:latin typeface="Cambria"/>
                <a:cs typeface="Cambria"/>
              </a:rPr>
              <a:t>view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25" dirty="0">
                <a:latin typeface="Cambria"/>
                <a:cs typeface="Cambria"/>
              </a:rPr>
              <a:t>of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25" dirty="0">
                <a:latin typeface="Cambria"/>
                <a:cs typeface="Cambria"/>
              </a:rPr>
              <a:t>its</a:t>
            </a:r>
            <a:r>
              <a:rPr sz="850" spc="-30" dirty="0">
                <a:latin typeface="Cambria"/>
                <a:cs typeface="Cambria"/>
              </a:rPr>
              <a:t> perceived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30" dirty="0">
                <a:latin typeface="Cambria"/>
                <a:cs typeface="Cambria"/>
              </a:rPr>
              <a:t>potential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25" dirty="0">
                <a:latin typeface="Cambria"/>
                <a:cs typeface="Cambria"/>
              </a:rPr>
              <a:t>f</a:t>
            </a:r>
            <a:r>
              <a:rPr sz="850" spc="-30" dirty="0">
                <a:latin typeface="Cambria"/>
                <a:cs typeface="Cambria"/>
              </a:rPr>
              <a:t>or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30" dirty="0">
                <a:latin typeface="Cambria"/>
                <a:cs typeface="Cambria"/>
              </a:rPr>
              <a:t>rea</a:t>
            </a:r>
            <a:r>
              <a:rPr sz="850" spc="-35" dirty="0">
                <a:latin typeface="Cambria"/>
                <a:cs typeface="Cambria"/>
              </a:rPr>
              <a:t>ch</a:t>
            </a:r>
            <a:r>
              <a:rPr sz="850" spc="-30" dirty="0">
                <a:latin typeface="Cambria"/>
                <a:cs typeface="Cambria"/>
              </a:rPr>
              <a:t>ing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30" dirty="0">
                <a:latin typeface="Cambria"/>
                <a:cs typeface="Cambria"/>
              </a:rPr>
              <a:t>a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35" dirty="0">
                <a:latin typeface="Cambria"/>
                <a:cs typeface="Cambria"/>
              </a:rPr>
              <a:t>b</a:t>
            </a:r>
            <a:r>
              <a:rPr sz="850" spc="-30" dirty="0">
                <a:latin typeface="Cambria"/>
                <a:cs typeface="Cambria"/>
              </a:rPr>
              <a:t>r</a:t>
            </a:r>
            <a:r>
              <a:rPr sz="850" spc="-40" dirty="0">
                <a:latin typeface="Cambria"/>
                <a:cs typeface="Cambria"/>
              </a:rPr>
              <a:t>o</a:t>
            </a:r>
            <a:r>
              <a:rPr sz="850" spc="-35" dirty="0">
                <a:latin typeface="Cambria"/>
                <a:cs typeface="Cambria"/>
              </a:rPr>
              <a:t>ad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35" dirty="0">
                <a:latin typeface="Cambria"/>
                <a:cs typeface="Cambria"/>
              </a:rPr>
              <a:t>au</a:t>
            </a:r>
            <a:r>
              <a:rPr sz="850" spc="-40" dirty="0">
                <a:latin typeface="Cambria"/>
                <a:cs typeface="Cambria"/>
              </a:rPr>
              <a:t>d</a:t>
            </a:r>
            <a:r>
              <a:rPr sz="850" spc="-25" dirty="0">
                <a:latin typeface="Cambria"/>
                <a:cs typeface="Cambria"/>
              </a:rPr>
              <a:t>i</a:t>
            </a:r>
            <a:r>
              <a:rPr sz="850" spc="-35" dirty="0">
                <a:latin typeface="Cambria"/>
                <a:cs typeface="Cambria"/>
              </a:rPr>
              <a:t>e</a:t>
            </a:r>
            <a:r>
              <a:rPr sz="850" spc="-30" dirty="0">
                <a:latin typeface="Cambria"/>
                <a:cs typeface="Cambria"/>
              </a:rPr>
              <a:t>nce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40" dirty="0">
                <a:latin typeface="Cambria"/>
                <a:cs typeface="Cambria"/>
              </a:rPr>
              <a:t>o</a:t>
            </a:r>
            <a:r>
              <a:rPr sz="850" spc="-20" dirty="0">
                <a:latin typeface="Cambria"/>
                <a:cs typeface="Cambria"/>
              </a:rPr>
              <a:t>f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30" dirty="0">
                <a:latin typeface="Cambria"/>
                <a:cs typeface="Cambria"/>
              </a:rPr>
              <a:t>g</a:t>
            </a:r>
            <a:r>
              <a:rPr sz="850" spc="-35" dirty="0">
                <a:latin typeface="Cambria"/>
                <a:cs typeface="Cambria"/>
              </a:rPr>
              <a:t>enera</a:t>
            </a:r>
            <a:r>
              <a:rPr sz="850" spc="-20" dirty="0">
                <a:latin typeface="Cambria"/>
                <a:cs typeface="Cambria"/>
              </a:rPr>
              <a:t>l</a:t>
            </a:r>
            <a:r>
              <a:rPr sz="850" spc="-10" dirty="0">
                <a:latin typeface="Cambria"/>
                <a:cs typeface="Cambria"/>
              </a:rPr>
              <a:t> </a:t>
            </a:r>
            <a:r>
              <a:rPr sz="850" spc="-30" dirty="0">
                <a:latin typeface="Cambria"/>
                <a:cs typeface="Cambria"/>
              </a:rPr>
              <a:t>readers.</a:t>
            </a:r>
            <a:endParaRPr sz="850">
              <a:latin typeface="Cambria"/>
              <a:cs typeface="Cambria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915614" y="6673007"/>
            <a:ext cx="1528445" cy="1346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50" b="1" spc="-35" dirty="0">
                <a:latin typeface="Cambria"/>
                <a:cs typeface="Cambria"/>
              </a:rPr>
              <a:t>Outr</a:t>
            </a:r>
            <a:r>
              <a:rPr sz="850" b="1" spc="-40" dirty="0">
                <a:latin typeface="Cambria"/>
                <a:cs typeface="Cambria"/>
              </a:rPr>
              <a:t>e</a:t>
            </a:r>
            <a:r>
              <a:rPr sz="850" b="1" spc="-35" dirty="0">
                <a:latin typeface="Cambria"/>
                <a:cs typeface="Cambria"/>
              </a:rPr>
              <a:t>ac</a:t>
            </a:r>
            <a:r>
              <a:rPr sz="850" b="1" spc="-40" dirty="0">
                <a:latin typeface="Cambria"/>
                <a:cs typeface="Cambria"/>
              </a:rPr>
              <a:t>h</a:t>
            </a:r>
            <a:r>
              <a:rPr sz="850" b="1" spc="-15" dirty="0">
                <a:latin typeface="Cambria"/>
                <a:cs typeface="Cambria"/>
              </a:rPr>
              <a:t> </a:t>
            </a:r>
            <a:r>
              <a:rPr sz="850" b="1" spc="-40" dirty="0">
                <a:latin typeface="Cambria"/>
                <a:cs typeface="Cambria"/>
              </a:rPr>
              <a:t>E</a:t>
            </a:r>
            <a:r>
              <a:rPr sz="850" b="1" spc="-35" dirty="0">
                <a:latin typeface="Cambria"/>
                <a:cs typeface="Cambria"/>
              </a:rPr>
              <a:t>xce</a:t>
            </a:r>
            <a:r>
              <a:rPr sz="850" b="1" spc="-20" dirty="0">
                <a:latin typeface="Cambria"/>
                <a:cs typeface="Cambria"/>
              </a:rPr>
              <a:t>ll</a:t>
            </a:r>
            <a:r>
              <a:rPr sz="850" b="1" spc="-40" dirty="0">
                <a:latin typeface="Cambria"/>
                <a:cs typeface="Cambria"/>
              </a:rPr>
              <a:t>enc</a:t>
            </a:r>
            <a:r>
              <a:rPr sz="850" b="1" spc="-35" dirty="0">
                <a:latin typeface="Cambria"/>
                <a:cs typeface="Cambria"/>
              </a:rPr>
              <a:t>e</a:t>
            </a:r>
            <a:r>
              <a:rPr sz="850" b="1" spc="-15" dirty="0">
                <a:latin typeface="Cambria"/>
                <a:cs typeface="Cambria"/>
              </a:rPr>
              <a:t> </a:t>
            </a:r>
            <a:r>
              <a:rPr sz="850" b="1" spc="-25" dirty="0">
                <a:latin typeface="Cambria"/>
                <a:cs typeface="Cambria"/>
              </a:rPr>
              <a:t>i</a:t>
            </a:r>
            <a:r>
              <a:rPr sz="850" b="1" spc="-40" dirty="0">
                <a:latin typeface="Cambria"/>
                <a:cs typeface="Cambria"/>
              </a:rPr>
              <a:t>n</a:t>
            </a:r>
            <a:r>
              <a:rPr sz="850" b="1" spc="-15" dirty="0">
                <a:latin typeface="Cambria"/>
                <a:cs typeface="Cambria"/>
              </a:rPr>
              <a:t> </a:t>
            </a:r>
            <a:r>
              <a:rPr sz="850" b="1" spc="-40" dirty="0">
                <a:latin typeface="Cambria"/>
                <a:cs typeface="Cambria"/>
              </a:rPr>
              <a:t>Te</a:t>
            </a:r>
            <a:r>
              <a:rPr sz="850" b="1" spc="-35" dirty="0">
                <a:latin typeface="Cambria"/>
                <a:cs typeface="Cambria"/>
              </a:rPr>
              <a:t>aching</a:t>
            </a:r>
            <a:endParaRPr sz="850">
              <a:latin typeface="Cambria"/>
              <a:cs typeface="Cambria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067071" y="6934506"/>
            <a:ext cx="3475990" cy="2635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63830" marR="5080" indent="-151130">
              <a:lnSpc>
                <a:spcPct val="100000"/>
              </a:lnSpc>
              <a:buFont typeface="Symbol"/>
              <a:buChar char=""/>
              <a:tabLst>
                <a:tab pos="164465" algn="l"/>
              </a:tabLst>
            </a:pPr>
            <a:r>
              <a:rPr sz="850" spc="-35" dirty="0">
                <a:latin typeface="Cambria"/>
                <a:cs typeface="Cambria"/>
              </a:rPr>
              <a:t>Led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35" dirty="0">
                <a:latin typeface="Cambria"/>
                <a:cs typeface="Cambria"/>
              </a:rPr>
              <a:t>and/or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55" dirty="0">
                <a:latin typeface="Cambria"/>
                <a:cs typeface="Cambria"/>
              </a:rPr>
              <a:t>m</a:t>
            </a:r>
            <a:r>
              <a:rPr sz="850" spc="-30" dirty="0">
                <a:latin typeface="Cambria"/>
                <a:cs typeface="Cambria"/>
              </a:rPr>
              <a:t>a</a:t>
            </a:r>
            <a:r>
              <a:rPr sz="850" spc="-40" dirty="0">
                <a:latin typeface="Cambria"/>
                <a:cs typeface="Cambria"/>
              </a:rPr>
              <a:t>d</a:t>
            </a:r>
            <a:r>
              <a:rPr sz="850" spc="-30" dirty="0">
                <a:latin typeface="Cambria"/>
                <a:cs typeface="Cambria"/>
              </a:rPr>
              <a:t>e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35" dirty="0">
                <a:latin typeface="Cambria"/>
                <a:cs typeface="Cambria"/>
              </a:rPr>
              <a:t>40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30" dirty="0">
                <a:latin typeface="Cambria"/>
                <a:cs typeface="Cambria"/>
              </a:rPr>
              <a:t>presentations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25" dirty="0">
                <a:latin typeface="Cambria"/>
                <a:cs typeface="Cambria"/>
              </a:rPr>
              <a:t>at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50" dirty="0">
                <a:latin typeface="Cambria"/>
                <a:cs typeface="Cambria"/>
              </a:rPr>
              <a:t>w</a:t>
            </a:r>
            <a:r>
              <a:rPr sz="850" spc="-40" dirty="0">
                <a:latin typeface="Cambria"/>
                <a:cs typeface="Cambria"/>
              </a:rPr>
              <a:t>o</a:t>
            </a:r>
            <a:r>
              <a:rPr sz="850" spc="-30" dirty="0">
                <a:latin typeface="Cambria"/>
                <a:cs typeface="Cambria"/>
              </a:rPr>
              <a:t>r</a:t>
            </a:r>
            <a:r>
              <a:rPr sz="850" spc="-35" dirty="0">
                <a:latin typeface="Cambria"/>
                <a:cs typeface="Cambria"/>
              </a:rPr>
              <a:t>ks</a:t>
            </a:r>
            <a:r>
              <a:rPr sz="850" spc="-40" dirty="0">
                <a:latin typeface="Cambria"/>
                <a:cs typeface="Cambria"/>
              </a:rPr>
              <a:t>ho</a:t>
            </a:r>
            <a:r>
              <a:rPr sz="850" spc="-30" dirty="0">
                <a:latin typeface="Cambria"/>
                <a:cs typeface="Cambria"/>
              </a:rPr>
              <a:t>ps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25" dirty="0">
                <a:latin typeface="Cambria"/>
                <a:cs typeface="Cambria"/>
              </a:rPr>
              <a:t>for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45" dirty="0">
                <a:latin typeface="Cambria"/>
                <a:cs typeface="Cambria"/>
              </a:rPr>
              <a:t>K</a:t>
            </a:r>
            <a:r>
              <a:rPr sz="850" spc="-35" dirty="0">
                <a:latin typeface="Cambria"/>
                <a:cs typeface="Cambria"/>
              </a:rPr>
              <a:t>–12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30" dirty="0">
                <a:latin typeface="Cambria"/>
                <a:cs typeface="Cambria"/>
              </a:rPr>
              <a:t>tea</a:t>
            </a:r>
            <a:r>
              <a:rPr sz="850" spc="-35" dirty="0">
                <a:latin typeface="Cambria"/>
                <a:cs typeface="Cambria"/>
              </a:rPr>
              <a:t>cher</a:t>
            </a:r>
            <a:r>
              <a:rPr sz="850" spc="-25" dirty="0">
                <a:latin typeface="Cambria"/>
                <a:cs typeface="Cambria"/>
              </a:rPr>
              <a:t>s;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30" dirty="0">
                <a:latin typeface="Cambria"/>
                <a:cs typeface="Cambria"/>
              </a:rPr>
              <a:t>tau</a:t>
            </a:r>
            <a:r>
              <a:rPr sz="850" spc="-40" dirty="0">
                <a:latin typeface="Cambria"/>
                <a:cs typeface="Cambria"/>
              </a:rPr>
              <a:t>gh</a:t>
            </a:r>
            <a:r>
              <a:rPr sz="850" spc="-25" dirty="0">
                <a:latin typeface="Cambria"/>
                <a:cs typeface="Cambria"/>
              </a:rPr>
              <a:t>t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35" dirty="0">
                <a:latin typeface="Cambria"/>
                <a:cs typeface="Cambria"/>
              </a:rPr>
              <a:t>2</a:t>
            </a:r>
            <a:r>
              <a:rPr sz="850" spc="-25" dirty="0">
                <a:latin typeface="Cambria"/>
                <a:cs typeface="Cambria"/>
              </a:rPr>
              <a:t> g</a:t>
            </a:r>
            <a:r>
              <a:rPr sz="850" spc="-35" dirty="0">
                <a:latin typeface="Cambria"/>
                <a:cs typeface="Cambria"/>
              </a:rPr>
              <a:t>raduat</a:t>
            </a:r>
            <a:r>
              <a:rPr sz="850" spc="-30" dirty="0">
                <a:latin typeface="Cambria"/>
                <a:cs typeface="Cambria"/>
              </a:rPr>
              <a:t>e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35" dirty="0">
                <a:latin typeface="Cambria"/>
                <a:cs typeface="Cambria"/>
              </a:rPr>
              <a:t>cou</a:t>
            </a:r>
            <a:r>
              <a:rPr sz="850" spc="-30" dirty="0">
                <a:latin typeface="Cambria"/>
                <a:cs typeface="Cambria"/>
              </a:rPr>
              <a:t>rses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25" dirty="0">
                <a:latin typeface="Cambria"/>
                <a:cs typeface="Cambria"/>
              </a:rPr>
              <a:t>for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45" dirty="0">
                <a:latin typeface="Cambria"/>
                <a:cs typeface="Cambria"/>
              </a:rPr>
              <a:t>K</a:t>
            </a:r>
            <a:r>
              <a:rPr sz="850" spc="-35" dirty="0">
                <a:latin typeface="Cambria"/>
                <a:cs typeface="Cambria"/>
              </a:rPr>
              <a:t>–12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30" dirty="0">
                <a:latin typeface="Cambria"/>
                <a:cs typeface="Cambria"/>
              </a:rPr>
              <a:t>tea</a:t>
            </a:r>
            <a:r>
              <a:rPr sz="850" spc="-35" dirty="0">
                <a:latin typeface="Cambria"/>
                <a:cs typeface="Cambria"/>
              </a:rPr>
              <a:t>cher</a:t>
            </a:r>
            <a:r>
              <a:rPr sz="850" spc="-30" dirty="0">
                <a:latin typeface="Cambria"/>
                <a:cs typeface="Cambria"/>
              </a:rPr>
              <a:t>s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25" dirty="0">
                <a:latin typeface="Cambria"/>
                <a:cs typeface="Cambria"/>
              </a:rPr>
              <a:t>at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30" dirty="0">
                <a:latin typeface="Cambria"/>
                <a:cs typeface="Cambria"/>
              </a:rPr>
              <a:t>the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40" dirty="0">
                <a:latin typeface="Cambria"/>
                <a:cs typeface="Cambria"/>
              </a:rPr>
              <a:t>Ro</a:t>
            </a:r>
            <a:r>
              <a:rPr sz="850" spc="-30" dirty="0">
                <a:latin typeface="Cambria"/>
                <a:cs typeface="Cambria"/>
              </a:rPr>
              <a:t>a</a:t>
            </a:r>
            <a:r>
              <a:rPr sz="850" spc="-40" dirty="0">
                <a:latin typeface="Cambria"/>
                <a:cs typeface="Cambria"/>
              </a:rPr>
              <a:t>no</a:t>
            </a:r>
            <a:r>
              <a:rPr sz="850" spc="-35" dirty="0">
                <a:latin typeface="Cambria"/>
                <a:cs typeface="Cambria"/>
              </a:rPr>
              <a:t>ke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30" dirty="0">
                <a:latin typeface="Cambria"/>
                <a:cs typeface="Cambria"/>
              </a:rPr>
              <a:t>Higher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35" dirty="0">
                <a:latin typeface="Cambria"/>
                <a:cs typeface="Cambria"/>
              </a:rPr>
              <a:t>Educ</a:t>
            </a:r>
            <a:r>
              <a:rPr sz="850" spc="-30" dirty="0">
                <a:latin typeface="Cambria"/>
                <a:cs typeface="Cambria"/>
              </a:rPr>
              <a:t>ation</a:t>
            </a:r>
            <a:r>
              <a:rPr sz="850" spc="-15" dirty="0">
                <a:latin typeface="Cambria"/>
                <a:cs typeface="Cambria"/>
              </a:rPr>
              <a:t> </a:t>
            </a:r>
            <a:r>
              <a:rPr sz="850" spc="-35" dirty="0">
                <a:latin typeface="Cambria"/>
                <a:cs typeface="Cambria"/>
              </a:rPr>
              <a:t>Cen</a:t>
            </a:r>
            <a:r>
              <a:rPr sz="850" spc="-30" dirty="0">
                <a:latin typeface="Cambria"/>
                <a:cs typeface="Cambria"/>
              </a:rPr>
              <a:t>t</a:t>
            </a:r>
            <a:r>
              <a:rPr sz="850" spc="-25" dirty="0">
                <a:latin typeface="Cambria"/>
                <a:cs typeface="Cambria"/>
              </a:rPr>
              <a:t>er.</a:t>
            </a:r>
            <a:endParaRPr sz="850">
              <a:latin typeface="Cambria"/>
              <a:cs typeface="Cambria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3779777" y="1252569"/>
            <a:ext cx="6429739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39395" marR="5080" indent="-227329">
              <a:lnSpc>
                <a:spcPct val="100000"/>
              </a:lnSpc>
            </a:pPr>
            <a:r>
              <a:rPr sz="1800" b="1" dirty="0">
                <a:solidFill>
                  <a:srgbClr val="C95F2B"/>
                </a:solidFill>
                <a:latin typeface="Arial"/>
                <a:cs typeface="Arial"/>
              </a:rPr>
              <a:t>Bullet</a:t>
            </a:r>
            <a:r>
              <a:rPr sz="1800" b="1" spc="-5" dirty="0">
                <a:solidFill>
                  <a:srgbClr val="C95F2B"/>
                </a:solidFill>
                <a:latin typeface="Arial"/>
                <a:cs typeface="Arial"/>
              </a:rPr>
              <a:t> poin</a:t>
            </a:r>
            <a:r>
              <a:rPr sz="1800" b="1" dirty="0">
                <a:solidFill>
                  <a:srgbClr val="C95F2B"/>
                </a:solidFill>
                <a:latin typeface="Arial"/>
                <a:cs typeface="Arial"/>
              </a:rPr>
              <a:t>t </a:t>
            </a:r>
            <a:r>
              <a:rPr sz="1800" b="1" spc="-5" dirty="0">
                <a:solidFill>
                  <a:srgbClr val="C95F2B"/>
                </a:solidFill>
                <a:latin typeface="Arial"/>
                <a:cs typeface="Arial"/>
              </a:rPr>
              <a:t>description</a:t>
            </a:r>
            <a:r>
              <a:rPr sz="1800" b="1" dirty="0">
                <a:solidFill>
                  <a:srgbClr val="C95F2B"/>
                </a:solidFill>
                <a:latin typeface="Arial"/>
                <a:cs typeface="Arial"/>
              </a:rPr>
              <a:t>s </a:t>
            </a:r>
            <a:r>
              <a:rPr lang="en-US" sz="1800" b="1" spc="-5" dirty="0">
                <a:solidFill>
                  <a:srgbClr val="C95F2B"/>
                </a:solidFill>
                <a:latin typeface="Arial"/>
                <a:cs typeface="Arial"/>
              </a:rPr>
              <a:t>highlight </a:t>
            </a:r>
            <a:r>
              <a:rPr sz="1800" b="1" dirty="0">
                <a:solidFill>
                  <a:srgbClr val="C95F2B"/>
                </a:solidFill>
                <a:latin typeface="Arial"/>
                <a:cs typeface="Arial"/>
              </a:rPr>
              <a:t>range</a:t>
            </a:r>
            <a:r>
              <a:rPr sz="1800" b="1" spc="-5" dirty="0">
                <a:solidFill>
                  <a:srgbClr val="C95F2B"/>
                </a:solidFill>
                <a:latin typeface="Arial"/>
                <a:cs typeface="Arial"/>
              </a:rPr>
              <a:t> </a:t>
            </a:r>
            <a:r>
              <a:rPr sz="1800" b="1" spc="-15" dirty="0">
                <a:solidFill>
                  <a:srgbClr val="C95F2B"/>
                </a:solidFill>
                <a:latin typeface="Arial"/>
                <a:cs typeface="Arial"/>
              </a:rPr>
              <a:t>o</a:t>
            </a:r>
            <a:r>
              <a:rPr sz="1800" b="1" spc="-5" dirty="0">
                <a:solidFill>
                  <a:srgbClr val="C95F2B"/>
                </a:solidFill>
                <a:latin typeface="Arial"/>
                <a:cs typeface="Arial"/>
              </a:rPr>
              <a:t>f</a:t>
            </a:r>
            <a:r>
              <a:rPr sz="1800" b="1" dirty="0">
                <a:solidFill>
                  <a:srgbClr val="C95F2B"/>
                </a:solidFill>
                <a:latin typeface="Arial"/>
                <a:cs typeface="Arial"/>
              </a:rPr>
              <a:t> contributions</a:t>
            </a:r>
            <a:endParaRPr sz="1800" b="1" dirty="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4713875" y="3930408"/>
            <a:ext cx="5192125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1300" marR="5080" indent="-228600">
              <a:lnSpc>
                <a:spcPct val="99500"/>
              </a:lnSpc>
            </a:pPr>
            <a:r>
              <a:rPr lang="en-US" sz="1800" b="1" spc="-5" dirty="0">
                <a:solidFill>
                  <a:srgbClr val="C95F2B"/>
                </a:solidFill>
                <a:latin typeface="Arial"/>
                <a:cs typeface="Arial"/>
              </a:rPr>
              <a:t>Brief additional explanation highlights impacts</a:t>
            </a:r>
            <a:endParaRPr sz="1800" b="1" dirty="0">
              <a:latin typeface="Arial"/>
              <a:cs typeface="Arial"/>
            </a:endParaRPr>
          </a:p>
        </p:txBody>
      </p:sp>
      <p:sp>
        <p:nvSpPr>
          <p:cNvPr id="18" name="object 20">
            <a:extLst>
              <a:ext uri="{FF2B5EF4-FFF2-40B4-BE49-F238E27FC236}">
                <a16:creationId xmlns:a16="http://schemas.microsoft.com/office/drawing/2014/main" id="{1B915FAF-AA82-7D4D-AF39-2C4198523B0C}"/>
              </a:ext>
            </a:extLst>
          </p:cNvPr>
          <p:cNvSpPr txBox="1"/>
          <p:nvPr/>
        </p:nvSpPr>
        <p:spPr>
          <a:xfrm>
            <a:off x="5115794" y="1573634"/>
            <a:ext cx="4388285" cy="26654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1300" marR="5080" indent="-229235">
              <a:lnSpc>
                <a:spcPct val="102899"/>
              </a:lnSpc>
            </a:pPr>
            <a:r>
              <a:rPr lang="en-US" b="1" spc="-5" dirty="0">
                <a:solidFill>
                  <a:srgbClr val="C95F2B"/>
                </a:solidFill>
                <a:latin typeface="Arial"/>
                <a:cs typeface="Arial"/>
              </a:rPr>
              <a:t>Recognize</a:t>
            </a:r>
            <a:r>
              <a:rPr b="1" dirty="0">
                <a:solidFill>
                  <a:srgbClr val="C95F2B"/>
                </a:solidFill>
                <a:latin typeface="Arial"/>
                <a:cs typeface="Arial"/>
              </a:rPr>
              <a:t> shared</a:t>
            </a:r>
            <a:r>
              <a:rPr b="1" spc="-5" dirty="0">
                <a:solidFill>
                  <a:srgbClr val="C95F2B"/>
                </a:solidFill>
                <a:latin typeface="Arial"/>
                <a:cs typeface="Arial"/>
              </a:rPr>
              <a:t> </a:t>
            </a:r>
            <a:r>
              <a:rPr b="1" dirty="0">
                <a:solidFill>
                  <a:srgbClr val="C95F2B"/>
                </a:solidFill>
                <a:latin typeface="Arial"/>
                <a:cs typeface="Arial"/>
              </a:rPr>
              <a:t>contributions</a:t>
            </a:r>
            <a:endParaRPr b="1" dirty="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80000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33459</TotalTime>
  <Words>5144</Words>
  <Application>Microsoft Office PowerPoint</Application>
  <PresentationFormat>Custom</PresentationFormat>
  <Paragraphs>385</Paragraphs>
  <Slides>23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2" baseType="lpstr">
      <vt:lpstr>Malgun Gothic</vt:lpstr>
      <vt:lpstr>Arial</vt:lpstr>
      <vt:lpstr>Calibri</vt:lpstr>
      <vt:lpstr>Cambria</vt:lpstr>
      <vt:lpstr>Courier New</vt:lpstr>
      <vt:lpstr>Georgia</vt:lpstr>
      <vt:lpstr>Symbol</vt:lpstr>
      <vt:lpstr>Times New Roman</vt:lpstr>
      <vt:lpstr>Office Theme</vt:lpstr>
      <vt:lpstr>PowerPoint Presentation</vt:lpstr>
      <vt:lpstr>PowerPoint Presentation</vt:lpstr>
      <vt:lpstr>Dossier Contents</vt:lpstr>
      <vt:lpstr>Distinctive Contributions and Achievements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Statement of Teaching Philosophy</vt:lpstr>
      <vt:lpstr>PowerPoint Presentation</vt:lpstr>
      <vt:lpstr>Answer some of these questions &amp; provide examples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2015 ATE Dossier Workshop.pptx</dc:title>
  <dc:creator>Kee Jeong Kim, Ph.D.</dc:creator>
  <cp:lastModifiedBy>Johnson, Sharon</cp:lastModifiedBy>
  <cp:revision>47</cp:revision>
  <cp:lastPrinted>2022-11-07T14:50:58Z</cp:lastPrinted>
  <dcterms:created xsi:type="dcterms:W3CDTF">2017-10-16T17:54:57Z</dcterms:created>
  <dcterms:modified xsi:type="dcterms:W3CDTF">2022-11-09T00:24:19Z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2015-11-02T00:00:00Z</vt:filetime>
  </property>
  <property fmtid="{D5CDD505-2E9C-101B-9397-08002B2CF9AE}" pid="3" name="LastSaved">
    <vt:filetime>2017-10-16T00:00:00Z</vt:filetime>
  </property>
</Properties>
</file>