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9" r:id="rId1"/>
  </p:sldMasterIdLst>
  <p:notesMasterIdLst>
    <p:notesMasterId r:id="rId27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7" d="100"/>
          <a:sy n="107" d="100"/>
        </p:scale>
        <p:origin x="114" y="51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 sz="1100"/>
            </a:lvl1pPr>
            <a:lvl2pPr lvl="1">
              <a:spcBef>
                <a:spcPts val="0"/>
              </a:spcBef>
              <a:defRPr sz="1100"/>
            </a:lvl2pPr>
            <a:lvl3pPr lvl="2">
              <a:spcBef>
                <a:spcPts val="0"/>
              </a:spcBef>
              <a:defRPr sz="1100"/>
            </a:lvl3pPr>
            <a:lvl4pPr lvl="3">
              <a:spcBef>
                <a:spcPts val="0"/>
              </a:spcBef>
              <a:defRPr sz="1100"/>
            </a:lvl4pPr>
            <a:lvl5pPr lvl="4">
              <a:spcBef>
                <a:spcPts val="0"/>
              </a:spcBef>
              <a:defRPr sz="1100"/>
            </a:lvl5pPr>
            <a:lvl6pPr lvl="5">
              <a:spcBef>
                <a:spcPts val="0"/>
              </a:spcBef>
              <a:defRPr sz="1100"/>
            </a:lvl6pPr>
            <a:lvl7pPr lvl="6">
              <a:spcBef>
                <a:spcPts val="0"/>
              </a:spcBef>
              <a:defRPr sz="1100"/>
            </a:lvl7pPr>
            <a:lvl8pPr lvl="7">
              <a:spcBef>
                <a:spcPts val="0"/>
              </a:spcBef>
              <a:defRPr sz="1100"/>
            </a:lvl8pPr>
            <a:lvl9pPr lvl="8">
              <a:spcBef>
                <a:spcPts val="0"/>
              </a:spcBef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Shape 5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Shape 5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Shape 124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5" name="Shape 12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Shape 130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1" name="Shape 13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Shape 14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2" name="Shape 14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Shape 150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1" name="Shape 15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Shape 160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1" name="Shape 16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Shape 168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9" name="Shape 16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Shape 17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6" name="Shape 17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Shape 188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9" name="Shape 18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Shape 20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4" name="Shape 20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Shape 21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6" name="Shape 21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Shape 60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Shape 6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Shape 227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8" name="Shape 22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Shape 23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6" name="Shape 23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" name="Shape 24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4" name="Shape 24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" name="Shape 25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3" name="Shape 25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" name="Shape 25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0" name="Shape 26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" name="Shape 267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8" name="Shape 26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Shape 67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" name="Shape 6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Shape 74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5" name="Shape 7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Shape 80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1" name="Shape 8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Shape 90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1" name="Shape 9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Shape 96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7" name="Shape 9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Shape 104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5" name="Shape 10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Focus on those that ARE OER.</a:t>
            </a: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Shape 117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8" name="Shape 11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 algn="ctr">
              <a:spcBef>
                <a:spcPts val="0"/>
              </a:spcBef>
              <a:buSzPct val="100000"/>
              <a:defRPr sz="5200"/>
            </a:lvl1pPr>
            <a:lvl2pPr lvl="1" algn="ctr">
              <a:spcBef>
                <a:spcPts val="0"/>
              </a:spcBef>
              <a:buSzPct val="100000"/>
              <a:defRPr sz="5200"/>
            </a:lvl2pPr>
            <a:lvl3pPr lvl="2" algn="ctr">
              <a:spcBef>
                <a:spcPts val="0"/>
              </a:spcBef>
              <a:buSzPct val="100000"/>
              <a:defRPr sz="5200"/>
            </a:lvl3pPr>
            <a:lvl4pPr lvl="3" algn="ctr">
              <a:spcBef>
                <a:spcPts val="0"/>
              </a:spcBef>
              <a:buSzPct val="100000"/>
              <a:defRPr sz="5200"/>
            </a:lvl4pPr>
            <a:lvl5pPr lvl="4" algn="ctr">
              <a:spcBef>
                <a:spcPts val="0"/>
              </a:spcBef>
              <a:buSzPct val="100000"/>
              <a:defRPr sz="5200"/>
            </a:lvl5pPr>
            <a:lvl6pPr lvl="5" algn="ctr">
              <a:spcBef>
                <a:spcPts val="0"/>
              </a:spcBef>
              <a:buSzPct val="100000"/>
              <a:defRPr sz="5200"/>
            </a:lvl6pPr>
            <a:lvl7pPr lvl="6" algn="ctr">
              <a:spcBef>
                <a:spcPts val="0"/>
              </a:spcBef>
              <a:buSzPct val="100000"/>
              <a:defRPr sz="5200"/>
            </a:lvl7pPr>
            <a:lvl8pPr lvl="7" algn="ctr">
              <a:spcBef>
                <a:spcPts val="0"/>
              </a:spcBef>
              <a:buSzPct val="100000"/>
              <a:defRPr sz="5200"/>
            </a:lvl8pPr>
            <a:lvl9pPr lvl="8" algn="ctr">
              <a:spcBef>
                <a:spcPts val="0"/>
              </a:spcBef>
              <a:buSzPct val="100000"/>
              <a:defRPr sz="5200"/>
            </a:lvl9pPr>
          </a:lstStyle>
          <a:p>
            <a:endParaRPr/>
          </a:p>
        </p:txBody>
      </p:sp>
      <p:sp>
        <p:nvSpPr>
          <p:cNvPr id="11" name="Shape 11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9pPr>
          </a:lstStyle>
          <a:p>
            <a:endParaRPr/>
          </a:p>
        </p:txBody>
      </p:sp>
      <p:sp>
        <p:nvSpPr>
          <p:cNvPr id="12" name="Shape 12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Big 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 txBox="1">
            <a:spLocks noGrp="1"/>
          </p:cNvSpPr>
          <p:nvPr>
            <p:ph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 algn="ctr">
              <a:spcBef>
                <a:spcPts val="0"/>
              </a:spcBef>
              <a:buSzPct val="100000"/>
              <a:defRPr sz="12000"/>
            </a:lvl1pPr>
            <a:lvl2pPr lvl="1" algn="ctr">
              <a:spcBef>
                <a:spcPts val="0"/>
              </a:spcBef>
              <a:buSzPct val="100000"/>
              <a:defRPr sz="12000"/>
            </a:lvl2pPr>
            <a:lvl3pPr lvl="2" algn="ctr">
              <a:spcBef>
                <a:spcPts val="0"/>
              </a:spcBef>
              <a:buSzPct val="100000"/>
              <a:defRPr sz="12000"/>
            </a:lvl3pPr>
            <a:lvl4pPr lvl="3" algn="ctr">
              <a:spcBef>
                <a:spcPts val="0"/>
              </a:spcBef>
              <a:buSzPct val="100000"/>
              <a:defRPr sz="12000"/>
            </a:lvl4pPr>
            <a:lvl5pPr lvl="4" algn="ctr">
              <a:spcBef>
                <a:spcPts val="0"/>
              </a:spcBef>
              <a:buSzPct val="100000"/>
              <a:defRPr sz="12000"/>
            </a:lvl5pPr>
            <a:lvl6pPr lvl="5" algn="ctr">
              <a:spcBef>
                <a:spcPts val="0"/>
              </a:spcBef>
              <a:buSzPct val="100000"/>
              <a:defRPr sz="12000"/>
            </a:lvl6pPr>
            <a:lvl7pPr lvl="6" algn="ctr">
              <a:spcBef>
                <a:spcPts val="0"/>
              </a:spcBef>
              <a:buSzPct val="100000"/>
              <a:defRPr sz="12000"/>
            </a:lvl7pPr>
            <a:lvl8pPr lvl="7" algn="ctr">
              <a:spcBef>
                <a:spcPts val="0"/>
              </a:spcBef>
              <a:buSzPct val="100000"/>
              <a:defRPr sz="12000"/>
            </a:lvl8pPr>
            <a:lvl9pPr lvl="8" algn="ctr">
              <a:spcBef>
                <a:spcPts val="0"/>
              </a:spcBef>
              <a:buSzPct val="100000"/>
              <a:defRPr sz="12000"/>
            </a:lvl9pPr>
          </a:lstStyle>
          <a:p>
            <a:endParaRPr/>
          </a:p>
        </p:txBody>
      </p:sp>
      <p:sp>
        <p:nvSpPr>
          <p:cNvPr id="46" name="Shape 46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algn="ctr">
              <a:spcBef>
                <a:spcPts val="0"/>
              </a:spcBef>
              <a:defRPr/>
            </a:lvl1pPr>
            <a:lvl2pPr lvl="1" algn="ctr">
              <a:spcBef>
                <a:spcPts val="0"/>
              </a:spcBef>
              <a:defRPr/>
            </a:lvl2pPr>
            <a:lvl3pPr lvl="2" algn="ctr">
              <a:spcBef>
                <a:spcPts val="0"/>
              </a:spcBef>
              <a:defRPr/>
            </a:lvl3pPr>
            <a:lvl4pPr lvl="3" algn="ctr">
              <a:spcBef>
                <a:spcPts val="0"/>
              </a:spcBef>
              <a:defRPr/>
            </a:lvl4pPr>
            <a:lvl5pPr lvl="4" algn="ctr">
              <a:spcBef>
                <a:spcPts val="0"/>
              </a:spcBef>
              <a:defRPr/>
            </a:lvl5pPr>
            <a:lvl6pPr lvl="5" algn="ctr">
              <a:spcBef>
                <a:spcPts val="0"/>
              </a:spcBef>
              <a:defRPr/>
            </a:lvl6pPr>
            <a:lvl7pPr lvl="6" algn="ctr">
              <a:spcBef>
                <a:spcPts val="0"/>
              </a:spcBef>
              <a:defRPr/>
            </a:lvl7pPr>
            <a:lvl8pPr lvl="7" algn="ctr">
              <a:spcBef>
                <a:spcPts val="0"/>
              </a:spcBef>
              <a:defRPr/>
            </a:lvl8pPr>
            <a:lvl9pPr lvl="8" algn="ctr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7" name="Shape 47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on 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 algn="ctr">
              <a:spcBef>
                <a:spcPts val="0"/>
              </a:spcBef>
              <a:buSzPct val="100000"/>
              <a:defRPr sz="3600"/>
            </a:lvl1pPr>
            <a:lvl2pPr lvl="1" algn="ctr">
              <a:spcBef>
                <a:spcPts val="0"/>
              </a:spcBef>
              <a:buSzPct val="100000"/>
              <a:defRPr sz="3600"/>
            </a:lvl2pPr>
            <a:lvl3pPr lvl="2" algn="ctr">
              <a:spcBef>
                <a:spcPts val="0"/>
              </a:spcBef>
              <a:buSzPct val="100000"/>
              <a:defRPr sz="3600"/>
            </a:lvl3pPr>
            <a:lvl4pPr lvl="3" algn="ctr">
              <a:spcBef>
                <a:spcPts val="0"/>
              </a:spcBef>
              <a:buSzPct val="100000"/>
              <a:defRPr sz="3600"/>
            </a:lvl4pPr>
            <a:lvl5pPr lvl="4" algn="ctr">
              <a:spcBef>
                <a:spcPts val="0"/>
              </a:spcBef>
              <a:buSzPct val="100000"/>
              <a:defRPr sz="3600"/>
            </a:lvl5pPr>
            <a:lvl6pPr lvl="5" algn="ctr">
              <a:spcBef>
                <a:spcPts val="0"/>
              </a:spcBef>
              <a:buSzPct val="100000"/>
              <a:defRPr sz="3600"/>
            </a:lvl6pPr>
            <a:lvl7pPr lvl="6" algn="ctr">
              <a:spcBef>
                <a:spcPts val="0"/>
              </a:spcBef>
              <a:buSzPct val="100000"/>
              <a:defRPr sz="3600"/>
            </a:lvl7pPr>
            <a:lvl8pPr lvl="7" algn="ctr">
              <a:spcBef>
                <a:spcPts val="0"/>
              </a:spcBef>
              <a:buSzPct val="100000"/>
              <a:defRPr sz="3600"/>
            </a:lvl8pPr>
            <a:lvl9pPr lvl="8" algn="ctr">
              <a:spcBef>
                <a:spcPts val="0"/>
              </a:spcBef>
              <a:buSzPct val="100000"/>
              <a:defRPr sz="3600"/>
            </a:lvl9pPr>
          </a:lstStyle>
          <a:p>
            <a:endParaRPr/>
          </a:p>
        </p:txBody>
      </p:sp>
      <p:sp>
        <p:nvSpPr>
          <p:cNvPr id="15" name="Shape 15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8" name="Shape 18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9" name="Shape 19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>
  <p:cSld name="Title and two 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2" name="Shape 22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>
            <a:endParaRPr/>
          </a:p>
        </p:txBody>
      </p:sp>
      <p:sp>
        <p:nvSpPr>
          <p:cNvPr id="23" name="Shape 23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>
            <a:endParaRPr/>
          </a:p>
        </p:txBody>
      </p:sp>
      <p:sp>
        <p:nvSpPr>
          <p:cNvPr id="24" name="Shape 24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One column 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>
              <a:spcBef>
                <a:spcPts val="0"/>
              </a:spcBef>
              <a:buSzPct val="100000"/>
              <a:defRPr sz="2400"/>
            </a:lvl1pPr>
            <a:lvl2pPr lvl="1">
              <a:spcBef>
                <a:spcPts val="0"/>
              </a:spcBef>
              <a:buSzPct val="100000"/>
              <a:defRPr sz="2400"/>
            </a:lvl2pPr>
            <a:lvl3pPr lvl="2">
              <a:spcBef>
                <a:spcPts val="0"/>
              </a:spcBef>
              <a:buSzPct val="100000"/>
              <a:defRPr sz="2400"/>
            </a:lvl3pPr>
            <a:lvl4pPr lvl="3">
              <a:spcBef>
                <a:spcPts val="0"/>
              </a:spcBef>
              <a:buSzPct val="100000"/>
              <a:defRPr sz="2400"/>
            </a:lvl4pPr>
            <a:lvl5pPr lvl="4">
              <a:spcBef>
                <a:spcPts val="0"/>
              </a:spcBef>
              <a:buSzPct val="100000"/>
              <a:defRPr sz="2400"/>
            </a:lvl5pPr>
            <a:lvl6pPr lvl="5">
              <a:spcBef>
                <a:spcPts val="0"/>
              </a:spcBef>
              <a:buSzPct val="100000"/>
              <a:defRPr sz="2400"/>
            </a:lvl6pPr>
            <a:lvl7pPr lvl="6">
              <a:spcBef>
                <a:spcPts val="0"/>
              </a:spcBef>
              <a:buSzPct val="100000"/>
              <a:defRPr sz="2400"/>
            </a:lvl7pPr>
            <a:lvl8pPr lvl="7">
              <a:spcBef>
                <a:spcPts val="0"/>
              </a:spcBef>
              <a:buSzPct val="100000"/>
              <a:defRPr sz="2400"/>
            </a:lvl8pPr>
            <a:lvl9pPr lvl="8">
              <a:spcBef>
                <a:spcPts val="0"/>
              </a:spcBef>
              <a:buSzPct val="100000"/>
              <a:defRPr sz="2400"/>
            </a:lvl9pPr>
          </a:lstStyle>
          <a:p>
            <a:endParaRPr/>
          </a:p>
        </p:txBody>
      </p:sp>
      <p:sp>
        <p:nvSpPr>
          <p:cNvPr id="30" name="Shape 30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SzPct val="100000"/>
              <a:defRPr sz="12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>
            <a:endParaRPr/>
          </a:p>
        </p:txBody>
      </p:sp>
      <p:sp>
        <p:nvSpPr>
          <p:cNvPr id="31" name="Shape 31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Main 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>
              <a:spcBef>
                <a:spcPts val="0"/>
              </a:spcBef>
              <a:buSzPct val="100000"/>
              <a:defRPr sz="4800"/>
            </a:lvl1pPr>
            <a:lvl2pPr lvl="1">
              <a:spcBef>
                <a:spcPts val="0"/>
              </a:spcBef>
              <a:buSzPct val="100000"/>
              <a:defRPr sz="4800"/>
            </a:lvl2pPr>
            <a:lvl3pPr lvl="2">
              <a:spcBef>
                <a:spcPts val="0"/>
              </a:spcBef>
              <a:buSzPct val="100000"/>
              <a:defRPr sz="4800"/>
            </a:lvl3pPr>
            <a:lvl4pPr lvl="3">
              <a:spcBef>
                <a:spcPts val="0"/>
              </a:spcBef>
              <a:buSzPct val="100000"/>
              <a:defRPr sz="4800"/>
            </a:lvl4pPr>
            <a:lvl5pPr lvl="4">
              <a:spcBef>
                <a:spcPts val="0"/>
              </a:spcBef>
              <a:buSzPct val="100000"/>
              <a:defRPr sz="4800"/>
            </a:lvl5pPr>
            <a:lvl6pPr lvl="5">
              <a:spcBef>
                <a:spcPts val="0"/>
              </a:spcBef>
              <a:buSzPct val="100000"/>
              <a:defRPr sz="4800"/>
            </a:lvl6pPr>
            <a:lvl7pPr lvl="6">
              <a:spcBef>
                <a:spcPts val="0"/>
              </a:spcBef>
              <a:buSzPct val="100000"/>
              <a:defRPr sz="4800"/>
            </a:lvl7pPr>
            <a:lvl8pPr lvl="7">
              <a:spcBef>
                <a:spcPts val="0"/>
              </a:spcBef>
              <a:buSzPct val="100000"/>
              <a:defRPr sz="4800"/>
            </a:lvl8pPr>
            <a:lvl9pPr lvl="8">
              <a:spcBef>
                <a:spcPts val="0"/>
              </a:spcBef>
              <a:buSzPct val="100000"/>
              <a:defRPr sz="4800"/>
            </a:lvl9pPr>
          </a:lstStyle>
          <a:p>
            <a:endParaRPr/>
          </a:p>
        </p:txBody>
      </p:sp>
      <p:sp>
        <p:nvSpPr>
          <p:cNvPr id="34" name="Shape 34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Section title and 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7" name="Shape 37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 algn="ctr">
              <a:spcBef>
                <a:spcPts val="0"/>
              </a:spcBef>
              <a:buSzPct val="100000"/>
              <a:defRPr sz="4200"/>
            </a:lvl1pPr>
            <a:lvl2pPr lvl="1" algn="ctr">
              <a:spcBef>
                <a:spcPts val="0"/>
              </a:spcBef>
              <a:buSzPct val="100000"/>
              <a:defRPr sz="4200"/>
            </a:lvl2pPr>
            <a:lvl3pPr lvl="2" algn="ctr">
              <a:spcBef>
                <a:spcPts val="0"/>
              </a:spcBef>
              <a:buSzPct val="100000"/>
              <a:defRPr sz="4200"/>
            </a:lvl3pPr>
            <a:lvl4pPr lvl="3" algn="ctr">
              <a:spcBef>
                <a:spcPts val="0"/>
              </a:spcBef>
              <a:buSzPct val="100000"/>
              <a:defRPr sz="4200"/>
            </a:lvl4pPr>
            <a:lvl5pPr lvl="4" algn="ctr">
              <a:spcBef>
                <a:spcPts val="0"/>
              </a:spcBef>
              <a:buSzPct val="100000"/>
              <a:defRPr sz="4200"/>
            </a:lvl5pPr>
            <a:lvl6pPr lvl="5" algn="ctr">
              <a:spcBef>
                <a:spcPts val="0"/>
              </a:spcBef>
              <a:buSzPct val="100000"/>
              <a:defRPr sz="4200"/>
            </a:lvl6pPr>
            <a:lvl7pPr lvl="6" algn="ctr">
              <a:spcBef>
                <a:spcPts val="0"/>
              </a:spcBef>
              <a:buSzPct val="100000"/>
              <a:defRPr sz="4200"/>
            </a:lvl7pPr>
            <a:lvl8pPr lvl="7" algn="ctr">
              <a:spcBef>
                <a:spcPts val="0"/>
              </a:spcBef>
              <a:buSzPct val="100000"/>
              <a:defRPr sz="4200"/>
            </a:lvl8pPr>
            <a:lvl9pPr lvl="8" algn="ctr">
              <a:spcBef>
                <a:spcPts val="0"/>
              </a:spcBef>
              <a:buSzPct val="100000"/>
              <a:defRPr sz="4200"/>
            </a:lvl9pPr>
          </a:lstStyle>
          <a:p>
            <a:endParaRPr/>
          </a:p>
        </p:txBody>
      </p:sp>
      <p:sp>
        <p:nvSpPr>
          <p:cNvPr id="38" name="Shape 38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9pPr>
          </a:lstStyle>
          <a:p>
            <a:endParaRPr/>
          </a:p>
        </p:txBody>
      </p:sp>
      <p:sp>
        <p:nvSpPr>
          <p:cNvPr id="39" name="Shape 3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0" name="Shape 40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aption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42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</a:lstStyle>
          <a:p>
            <a:endParaRPr/>
          </a:p>
        </p:txBody>
      </p:sp>
      <p:sp>
        <p:nvSpPr>
          <p:cNvPr id="43" name="Shape 43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defRPr sz="1800">
                <a:solidFill>
                  <a:schemeClr val="dk2"/>
                </a:solidFill>
              </a:defRPr>
            </a:lvl1pPr>
            <a:lvl2pPr lvl="1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r">
              <a:spcBef>
                <a:spcPts val="0"/>
              </a:spcBef>
              <a:buNone/>
            </a:pPr>
            <a:fld id="{00000000-1234-1234-1234-123412341234}" type="slidenum">
              <a:rPr lang="en" sz="1000">
                <a:solidFill>
                  <a:schemeClr val="dk2"/>
                </a:solidFill>
              </a:rPr>
              <a:t>‹#›</a:t>
            </a:fld>
            <a:endParaRPr lang="en" sz="1000">
              <a:solidFill>
                <a:schemeClr val="dk2"/>
              </a:solidFill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hyperlink" Target="https://pixabay.com/en/tree-elm-elm-tree-leaf-green-1484370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hyperlink" Target="http://hdl.handle.net/10919/78393" TargetMode="External"/><Relationship Id="rId4" Type="http://schemas.openxmlformats.org/officeDocument/2006/relationships/hyperlink" Target="https://creativecommons.org/licenses/by/4.0/" TargetMode="Externa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hyperlink" Target="http://hdl.handle.net/10919/78393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Relationship Id="rId6" Type="http://schemas.openxmlformats.org/officeDocument/2006/relationships/hyperlink" Target="https://creativecommons.org/licenses/by/4.0/" TargetMode="External"/><Relationship Id="rId5" Type="http://schemas.openxmlformats.org/officeDocument/2006/relationships/image" Target="../media/image1.png"/><Relationship Id="rId4" Type="http://schemas.openxmlformats.org/officeDocument/2006/relationships/hyperlink" Target="https://pixabay.com/en/tree-elm-elm-tree-leaf-green-1484370/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Relationship Id="rId4" Type="http://schemas.openxmlformats.org/officeDocument/2006/relationships/hyperlink" Target="http://fairuse.stanford.edu/overview/public-domain/welcome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Relationship Id="rId6" Type="http://schemas.openxmlformats.org/officeDocument/2006/relationships/hyperlink" Target="https://wiki.creativecommons.org/wiki/Marking_Works_Technical" TargetMode="External"/><Relationship Id="rId5" Type="http://schemas.openxmlformats.org/officeDocument/2006/relationships/image" Target="../media/image1.png"/><Relationship Id="rId4" Type="http://schemas.openxmlformats.org/officeDocument/2006/relationships/hyperlink" Target="https://creativecommons.org/licenses/by/4.0/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hyperlink" Target="https://wiki.creativecommons.org/wiki/Best_practices_for_attribution" TargetMode="Externa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Relationship Id="rId6" Type="http://schemas.openxmlformats.org/officeDocument/2006/relationships/hyperlink" Target="https://creativecommons.org/licenses/by/2.0/" TargetMode="External"/><Relationship Id="rId5" Type="http://schemas.openxmlformats.org/officeDocument/2006/relationships/hyperlink" Target="https://flic.kr/p/8JCr55" TargetMode="External"/><Relationship Id="rId4" Type="http://schemas.openxmlformats.org/officeDocument/2006/relationships/image" Target="../media/image19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hyperlink" Target="https://creativecommons.org/licenses/by/4.0/" TargetMode="External"/><Relationship Id="rId3" Type="http://schemas.openxmlformats.org/officeDocument/2006/relationships/image" Target="../media/image2.png"/><Relationship Id="rId7" Type="http://schemas.openxmlformats.org/officeDocument/2006/relationships/image" Target="../media/image20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Relationship Id="rId6" Type="http://schemas.openxmlformats.org/officeDocument/2006/relationships/hyperlink" Target="https://wiki.creativecommons.org/wiki/Best_practices_for_attribution" TargetMode="External"/><Relationship Id="rId5" Type="http://schemas.openxmlformats.org/officeDocument/2006/relationships/hyperlink" Target="https://creativecommons.org/licenses/by/2.0/" TargetMode="External"/><Relationship Id="rId4" Type="http://schemas.openxmlformats.org/officeDocument/2006/relationships/hyperlink" Target="https://flic.kr/p/8JCr55" TargetMode="Externa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hyperlink" Target="http://publicdomainreview.org/guide-to-finding-interesting-public-domain-works-online/" TargetMode="Externa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Relationship Id="rId6" Type="http://schemas.openxmlformats.org/officeDocument/2006/relationships/hyperlink" Target="http://guides.lib.vt.edu/oer/PD" TargetMode="External"/><Relationship Id="rId5" Type="http://schemas.openxmlformats.org/officeDocument/2006/relationships/image" Target="../media/image21.png"/><Relationship Id="rId4" Type="http://schemas.openxmlformats.org/officeDocument/2006/relationships/hyperlink" Target="http://publicdomainreview.org/collections/images-from-the-earliest-known-colour-book-on-fish-1754" TargetMode="Externa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3.xml"/><Relationship Id="rId6" Type="http://schemas.openxmlformats.org/officeDocument/2006/relationships/hyperlink" Target="http://publicdomainreview.org/collections/images-from-the-earliest-known-colour-book-on-fish-1754" TargetMode="External"/><Relationship Id="rId5" Type="http://schemas.openxmlformats.org/officeDocument/2006/relationships/hyperlink" Target="https://creativecommons.org/licenses/by/2.0/" TargetMode="External"/><Relationship Id="rId4" Type="http://schemas.openxmlformats.org/officeDocument/2006/relationships/hyperlink" Target="https://flic.kr/p/8JCr55" TargetMode="Externa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hyperlink" Target="http://hdl.handle.net/10919/76739" TargetMode="External"/><Relationship Id="rId3" Type="http://schemas.openxmlformats.org/officeDocument/2006/relationships/image" Target="../media/image2.png"/><Relationship Id="rId7" Type="http://schemas.openxmlformats.org/officeDocument/2006/relationships/hyperlink" Target="https://open.umn.edu/opentextbooks/Submit.aspx" TargetMode="External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3.xml"/><Relationship Id="rId6" Type="http://schemas.openxmlformats.org/officeDocument/2006/relationships/hyperlink" Target="https://www.merlot.org/" TargetMode="External"/><Relationship Id="rId5" Type="http://schemas.openxmlformats.org/officeDocument/2006/relationships/hyperlink" Target="http://www.oercommons.org/" TargetMode="External"/><Relationship Id="rId4" Type="http://schemas.openxmlformats.org/officeDocument/2006/relationships/hyperlink" Target="https://vtechworks.lib.vt.edu" TargetMode="Externa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3.xml"/><Relationship Id="rId4" Type="http://schemas.openxmlformats.org/officeDocument/2006/relationships/hyperlink" Target="https://pixabay.com/en/tree-elm-elm-tree-leaf-green-1484370/" TargetMode="Externa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s://search.creativecommons.org" TargetMode="External"/><Relationship Id="rId7" Type="http://schemas.openxmlformats.org/officeDocument/2006/relationships/image" Target="../media/image23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3.xml"/><Relationship Id="rId6" Type="http://schemas.openxmlformats.org/officeDocument/2006/relationships/hyperlink" Target="http://guides.lib.vt.edu/oer" TargetMode="External"/><Relationship Id="rId5" Type="http://schemas.openxmlformats.org/officeDocument/2006/relationships/hyperlink" Target="https://phet.colorado.edu" TargetMode="External"/><Relationship Id="rId4" Type="http://schemas.openxmlformats.org/officeDocument/2006/relationships/hyperlink" Target="https://open.umn.edu/opentextbooks" TargetMode="Externa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https://researchinformatics.lib.vt.edu/oeig16-17" TargetMode="External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.png"/><Relationship Id="rId5" Type="http://schemas.openxmlformats.org/officeDocument/2006/relationships/hyperlink" Target="http://hdl.handle.net/10919/78393" TargetMode="External"/><Relationship Id="rId4" Type="http://schemas.openxmlformats.org/officeDocument/2006/relationships/hyperlink" Target="https://creativecommons.org/licenses/by/4.0/" TargetMode="Externa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.png"/><Relationship Id="rId7" Type="http://schemas.openxmlformats.org/officeDocument/2006/relationships/image" Target="../media/image1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1.png"/><Relationship Id="rId5" Type="http://schemas.openxmlformats.org/officeDocument/2006/relationships/image" Target="../media/image15.png"/><Relationship Id="rId10" Type="http://schemas.openxmlformats.org/officeDocument/2006/relationships/hyperlink" Target="http://www.hewlett.org/strategy/open-educational-resources/" TargetMode="External"/><Relationship Id="rId4" Type="http://schemas.openxmlformats.org/officeDocument/2006/relationships/image" Target="../media/image14.png"/><Relationship Id="rId9" Type="http://schemas.openxmlformats.org/officeDocument/2006/relationships/hyperlink" Target="https://creativecommons.org/licenses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opencontent.org/definition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Shape 55"/>
          <p:cNvSpPr txBox="1">
            <a:spLocks noGrp="1"/>
          </p:cNvSpPr>
          <p:nvPr>
            <p:ph type="ctrTitle"/>
          </p:nvPr>
        </p:nvSpPr>
        <p:spPr>
          <a:xfrm>
            <a:off x="224357" y="1251125"/>
            <a:ext cx="8791015" cy="20526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 dirty="0">
              <a:solidFill>
                <a:schemeClr val="tx1"/>
              </a:solidFill>
            </a:endParaRPr>
          </a:p>
          <a:p>
            <a:pPr lvl="0">
              <a:spcBef>
                <a:spcPts val="0"/>
              </a:spcBef>
              <a:buNone/>
            </a:pPr>
            <a:endParaRPr dirty="0">
              <a:solidFill>
                <a:schemeClr val="tx1"/>
              </a:solidFill>
            </a:endParaRPr>
          </a:p>
          <a:p>
            <a:pPr lvl="0">
              <a:spcBef>
                <a:spcPts val="0"/>
              </a:spcBef>
              <a:buNone/>
            </a:pPr>
            <a:endParaRPr dirty="0">
              <a:solidFill>
                <a:schemeClr val="tx1"/>
              </a:solidFill>
            </a:endParaRPr>
          </a:p>
          <a:p>
            <a:pPr lvl="0">
              <a:spcBef>
                <a:spcPts val="0"/>
              </a:spcBef>
              <a:buNone/>
            </a:pPr>
            <a:r>
              <a:rPr lang="en" dirty="0">
                <a:solidFill>
                  <a:schemeClr val="tx1"/>
                </a:solidFill>
              </a:rPr>
              <a:t>Creative Commons </a:t>
            </a:r>
            <a:r>
              <a:rPr lang="en" dirty="0" smtClean="0">
                <a:solidFill>
                  <a:schemeClr val="tx1"/>
                </a:solidFill>
              </a:rPr>
              <a:t>and </a:t>
            </a:r>
            <a:r>
              <a:rPr lang="en" dirty="0">
                <a:solidFill>
                  <a:schemeClr val="tx1"/>
                </a:solidFill>
              </a:rPr>
              <a:t>OER</a:t>
            </a:r>
          </a:p>
          <a:p>
            <a:pPr lvl="0">
              <a:spcBef>
                <a:spcPts val="0"/>
              </a:spcBef>
              <a:buNone/>
            </a:pPr>
            <a:r>
              <a:rPr lang="en" dirty="0">
                <a:solidFill>
                  <a:schemeClr val="tx1"/>
                </a:solidFill>
              </a:rPr>
              <a:t>in 30 minutes</a:t>
            </a:r>
          </a:p>
        </p:txBody>
      </p:sp>
      <p:pic>
        <p:nvPicPr>
          <p:cNvPr id="56" name="Shape 56" descr="CC BY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102150" y="4680475"/>
            <a:ext cx="836900" cy="292799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Shape 57"/>
          <p:cNvSpPr txBox="1"/>
          <p:nvPr/>
        </p:nvSpPr>
        <p:spPr>
          <a:xfrm>
            <a:off x="106975" y="4617025"/>
            <a:ext cx="7914000" cy="292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/>
            <a:r>
              <a:rPr lang="en" sz="800" dirty="0">
                <a:solidFill>
                  <a:schemeClr val="tx1"/>
                </a:solidFill>
              </a:rPr>
              <a:t>© Anita Walz. Unless otherwise noted, this presentation is licensed with a </a:t>
            </a:r>
            <a:r>
              <a:rPr lang="en" sz="800" u="sng" dirty="0">
                <a:solidFill>
                  <a:schemeClr val="tx1"/>
                </a:solidFill>
                <a:hlinkClick r:id="rId4"/>
              </a:rPr>
              <a:t>Creative Commons Attribution 4.0 license</a:t>
            </a:r>
            <a:r>
              <a:rPr lang="en" sz="800" dirty="0">
                <a:solidFill>
                  <a:schemeClr val="tx1"/>
                </a:solidFill>
              </a:rPr>
              <a:t>. Anyone may modify and redistribute this presentation with attribution. Required attribution: This presentation is adapted from © Anita Walz’s </a:t>
            </a:r>
            <a:r>
              <a:rPr lang="en" sz="800" u="sng" dirty="0">
                <a:solidFill>
                  <a:schemeClr val="tx1"/>
                </a:solidFill>
                <a:hlinkClick r:id="rId4"/>
              </a:rPr>
              <a:t>CC BY 4.0 licensed presentation</a:t>
            </a:r>
            <a:r>
              <a:rPr lang="en" sz="800" dirty="0">
                <a:solidFill>
                  <a:schemeClr val="tx1"/>
                </a:solidFill>
              </a:rPr>
              <a:t> </a:t>
            </a:r>
            <a:r>
              <a:rPr lang="en" sz="800" dirty="0" smtClean="0">
                <a:solidFill>
                  <a:schemeClr val="tx1"/>
                </a:solidFill>
              </a:rPr>
              <a:t>“Creative </a:t>
            </a:r>
            <a:r>
              <a:rPr lang="en" sz="800" dirty="0">
                <a:solidFill>
                  <a:schemeClr val="tx1"/>
                </a:solidFill>
              </a:rPr>
              <a:t>Commons </a:t>
            </a:r>
            <a:r>
              <a:rPr lang="en" sz="800" dirty="0" smtClean="0">
                <a:solidFill>
                  <a:schemeClr val="tx1"/>
                </a:solidFill>
              </a:rPr>
              <a:t>and OER in </a:t>
            </a:r>
            <a:r>
              <a:rPr lang="en" sz="800" dirty="0">
                <a:solidFill>
                  <a:schemeClr val="tx1"/>
                </a:solidFill>
              </a:rPr>
              <a:t>30 minutes” available </a:t>
            </a:r>
            <a:r>
              <a:rPr lang="en" sz="800" dirty="0" smtClean="0">
                <a:solidFill>
                  <a:schemeClr val="tx1"/>
                </a:solidFill>
              </a:rPr>
              <a:t>from: </a:t>
            </a:r>
            <a:r>
              <a:rPr lang="en-US" sz="800" dirty="0" smtClean="0">
                <a:solidFill>
                  <a:schemeClr val="tx1"/>
                </a:solidFill>
                <a:hlinkClick r:id="rId5"/>
              </a:rPr>
              <a:t>http</a:t>
            </a:r>
            <a:r>
              <a:rPr lang="en-US" sz="800" dirty="0">
                <a:solidFill>
                  <a:schemeClr val="tx1"/>
                </a:solidFill>
                <a:hlinkClick r:id="rId5"/>
              </a:rPr>
              <a:t>://</a:t>
            </a:r>
            <a:r>
              <a:rPr lang="en-US" sz="800" dirty="0" smtClean="0">
                <a:solidFill>
                  <a:schemeClr val="tx1"/>
                </a:solidFill>
                <a:hlinkClick r:id="rId5"/>
              </a:rPr>
              <a:t>hdl.handle.net/10919/78393</a:t>
            </a:r>
            <a:r>
              <a:rPr lang="en-US" sz="800" dirty="0" smtClean="0">
                <a:solidFill>
                  <a:schemeClr val="tx1"/>
                </a:solidFill>
              </a:rPr>
              <a:t> </a:t>
            </a:r>
            <a:endParaRPr lang="en" sz="800" dirty="0">
              <a:solidFill>
                <a:schemeClr val="tx1"/>
              </a:solidFill>
            </a:endParaRPr>
          </a:p>
        </p:txBody>
      </p:sp>
      <p:pic>
        <p:nvPicPr>
          <p:cNvPr id="8" name="Shape 239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7651495" y="2682900"/>
            <a:ext cx="1138550" cy="1241650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Shape 239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7149797" y="3278509"/>
            <a:ext cx="1138550" cy="12416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Shape 239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7876823" y="3303725"/>
            <a:ext cx="1138550" cy="12416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Shape 239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896760" y="2855715"/>
            <a:ext cx="1138550" cy="1241650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Shape 137"/>
          <p:cNvSpPr txBox="1"/>
          <p:nvPr/>
        </p:nvSpPr>
        <p:spPr>
          <a:xfrm>
            <a:off x="5748900" y="4947600"/>
            <a:ext cx="3395100" cy="1959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sz="600" dirty="0"/>
              <a:t>Public domain image: </a:t>
            </a:r>
            <a:r>
              <a:rPr lang="en" sz="600" u="sng" dirty="0">
                <a:solidFill>
                  <a:schemeClr val="hlink"/>
                </a:solidFill>
                <a:hlinkClick r:id="rId7"/>
              </a:rPr>
              <a:t>https://pixabay.com/en/tree-elm-elm-tree-leaf-green-1484370/</a:t>
            </a:r>
            <a:r>
              <a:rPr lang="en" sz="600" dirty="0"/>
              <a:t>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Shape 127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Questions?</a:t>
            </a:r>
          </a:p>
        </p:txBody>
      </p:sp>
      <p:pic>
        <p:nvPicPr>
          <p:cNvPr id="128" name="Shape 12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463274" y="1152474"/>
            <a:ext cx="4127124" cy="35338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Shape 133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Best practices for creating &amp; sharing OER</a:t>
            </a:r>
          </a:p>
        </p:txBody>
      </p:sp>
      <p:pic>
        <p:nvPicPr>
          <p:cNvPr id="134" name="Shape 13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173024" y="1351300"/>
            <a:ext cx="3659274" cy="3364849"/>
          </a:xfrm>
          <a:prstGeom prst="rect">
            <a:avLst/>
          </a:prstGeom>
          <a:noFill/>
          <a:ln>
            <a:noFill/>
          </a:ln>
        </p:spPr>
      </p:pic>
      <p:sp>
        <p:nvSpPr>
          <p:cNvPr id="135" name="Shape 135"/>
          <p:cNvSpPr txBox="1"/>
          <p:nvPr/>
        </p:nvSpPr>
        <p:spPr>
          <a:xfrm>
            <a:off x="4947125" y="3234100"/>
            <a:ext cx="1834200" cy="774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sz="3600" b="1">
                <a:solidFill>
                  <a:srgbClr val="FF0000"/>
                </a:solidFill>
              </a:rPr>
              <a:t>ELMS</a:t>
            </a:r>
          </a:p>
        </p:txBody>
      </p:sp>
      <p:sp>
        <p:nvSpPr>
          <p:cNvPr id="136" name="Shape 136"/>
          <p:cNvSpPr txBox="1"/>
          <p:nvPr/>
        </p:nvSpPr>
        <p:spPr>
          <a:xfrm>
            <a:off x="1335575" y="1240300"/>
            <a:ext cx="4727700" cy="36279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sz="3000" b="1">
                <a:solidFill>
                  <a:srgbClr val="FF0000"/>
                </a:solidFill>
              </a:rPr>
              <a:t>E</a:t>
            </a:r>
            <a:r>
              <a:rPr lang="en" sz="3000" b="1"/>
              <a:t>valuate</a:t>
            </a:r>
          </a:p>
          <a:p>
            <a:pPr lvl="0">
              <a:spcBef>
                <a:spcPts val="0"/>
              </a:spcBef>
              <a:buNone/>
            </a:pPr>
            <a:endParaRPr/>
          </a:p>
          <a:p>
            <a:pPr lvl="0">
              <a:spcBef>
                <a:spcPts val="0"/>
              </a:spcBef>
              <a:buNone/>
            </a:pPr>
            <a:endParaRPr/>
          </a:p>
          <a:p>
            <a:pPr lvl="0">
              <a:spcBef>
                <a:spcPts val="0"/>
              </a:spcBef>
              <a:buNone/>
            </a:pPr>
            <a:r>
              <a:rPr lang="en" sz="3000" b="1">
                <a:solidFill>
                  <a:srgbClr val="FF0000"/>
                </a:solidFill>
              </a:rPr>
              <a:t>L</a:t>
            </a:r>
            <a:r>
              <a:rPr lang="en" sz="3000" b="1">
                <a:solidFill>
                  <a:schemeClr val="dk1"/>
                </a:solidFill>
              </a:rPr>
              <a:t>icense</a:t>
            </a:r>
          </a:p>
          <a:p>
            <a:pPr lvl="0">
              <a:spcBef>
                <a:spcPts val="0"/>
              </a:spcBef>
              <a:buNone/>
            </a:pPr>
            <a:endParaRPr sz="3000" b="1">
              <a:solidFill>
                <a:srgbClr val="FF0000"/>
              </a:solidFill>
            </a:endParaRPr>
          </a:p>
          <a:p>
            <a:pPr lvl="0">
              <a:spcBef>
                <a:spcPts val="0"/>
              </a:spcBef>
              <a:buNone/>
            </a:pPr>
            <a:r>
              <a:rPr lang="en" sz="3000" b="1">
                <a:solidFill>
                  <a:srgbClr val="FF0000"/>
                </a:solidFill>
              </a:rPr>
              <a:t>M</a:t>
            </a:r>
            <a:r>
              <a:rPr lang="en" sz="3000" b="1">
                <a:solidFill>
                  <a:schemeClr val="dk1"/>
                </a:solidFill>
              </a:rPr>
              <a:t>ark</a:t>
            </a:r>
          </a:p>
          <a:p>
            <a:pPr lvl="0">
              <a:spcBef>
                <a:spcPts val="0"/>
              </a:spcBef>
              <a:buNone/>
            </a:pPr>
            <a:endParaRPr/>
          </a:p>
          <a:p>
            <a:pPr lvl="0">
              <a:spcBef>
                <a:spcPts val="0"/>
              </a:spcBef>
              <a:buNone/>
            </a:pPr>
            <a:endParaRPr/>
          </a:p>
          <a:p>
            <a:pPr lvl="0">
              <a:spcBef>
                <a:spcPts val="0"/>
              </a:spcBef>
              <a:buNone/>
            </a:pPr>
            <a:r>
              <a:rPr lang="en" sz="3000" b="1">
                <a:solidFill>
                  <a:srgbClr val="FF0000"/>
                </a:solidFill>
              </a:rPr>
              <a:t>S</a:t>
            </a:r>
            <a:r>
              <a:rPr lang="en" sz="3000" b="1"/>
              <a:t>hare</a:t>
            </a:r>
          </a:p>
        </p:txBody>
      </p:sp>
      <p:sp>
        <p:nvSpPr>
          <p:cNvPr id="137" name="Shape 137"/>
          <p:cNvSpPr txBox="1"/>
          <p:nvPr/>
        </p:nvSpPr>
        <p:spPr>
          <a:xfrm>
            <a:off x="5748900" y="4947600"/>
            <a:ext cx="3395100" cy="1959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sz="600" dirty="0"/>
              <a:t>Public domain image: </a:t>
            </a:r>
            <a:r>
              <a:rPr lang="en" sz="600" u="sng" dirty="0">
                <a:solidFill>
                  <a:schemeClr val="hlink"/>
                </a:solidFill>
                <a:hlinkClick r:id="rId4"/>
              </a:rPr>
              <a:t>https://pixabay.com/en/tree-elm-elm-tree-leaf-green-1484370/</a:t>
            </a:r>
            <a:r>
              <a:rPr lang="en" sz="600" dirty="0"/>
              <a:t>  </a:t>
            </a:r>
          </a:p>
        </p:txBody>
      </p:sp>
      <p:pic>
        <p:nvPicPr>
          <p:cNvPr id="138" name="Shape 138" descr="CC BY.png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8102150" y="4680475"/>
            <a:ext cx="836900" cy="292799"/>
          </a:xfrm>
          <a:prstGeom prst="rect">
            <a:avLst/>
          </a:prstGeom>
          <a:noFill/>
          <a:ln>
            <a:noFill/>
          </a:ln>
        </p:spPr>
      </p:pic>
      <p:sp>
        <p:nvSpPr>
          <p:cNvPr id="139" name="Shape 139"/>
          <p:cNvSpPr txBox="1"/>
          <p:nvPr/>
        </p:nvSpPr>
        <p:spPr>
          <a:xfrm>
            <a:off x="45850" y="4680475"/>
            <a:ext cx="7914000" cy="292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/>
            <a:r>
              <a:rPr lang="en" sz="800" dirty="0"/>
              <a:t>© Anita Walz. Unless otherwise noted, this presentation is licensed with a </a:t>
            </a:r>
            <a:r>
              <a:rPr lang="en" sz="800" u="sng" dirty="0">
                <a:hlinkClick r:id="rId6"/>
              </a:rPr>
              <a:t>Creative Commons Attribution 4.0 license</a:t>
            </a:r>
            <a:r>
              <a:rPr lang="en" sz="800" dirty="0"/>
              <a:t>. Anyone may modify and redistribute this presentation with attribution. Required attribution: This presentation is adapted from © Anita Walz’s </a:t>
            </a:r>
            <a:r>
              <a:rPr lang="en" sz="800" u="sng" dirty="0">
                <a:hlinkClick r:id="rId6"/>
              </a:rPr>
              <a:t>CC BY 4.0 licensed presentation</a:t>
            </a:r>
            <a:r>
              <a:rPr lang="en" sz="800" dirty="0"/>
              <a:t> </a:t>
            </a:r>
            <a:r>
              <a:rPr lang="en" sz="800" dirty="0" smtClean="0"/>
              <a:t>“</a:t>
            </a:r>
            <a:r>
              <a:rPr lang="en" sz="800" dirty="0">
                <a:solidFill>
                  <a:schemeClr val="tx1"/>
                </a:solidFill>
              </a:rPr>
              <a:t>Creative Commons and OER in 30 minutes</a:t>
            </a:r>
            <a:r>
              <a:rPr lang="en" sz="800" dirty="0" smtClean="0"/>
              <a:t>” </a:t>
            </a:r>
            <a:r>
              <a:rPr lang="en" sz="800" dirty="0"/>
              <a:t>available </a:t>
            </a:r>
            <a:r>
              <a:rPr lang="en" sz="800" dirty="0" smtClean="0"/>
              <a:t>from: </a:t>
            </a:r>
            <a:r>
              <a:rPr lang="en-US" sz="800" dirty="0" smtClean="0">
                <a:hlinkClick r:id="rId7"/>
              </a:rPr>
              <a:t>http</a:t>
            </a:r>
            <a:r>
              <a:rPr lang="en-US" sz="800" dirty="0">
                <a:hlinkClick r:id="rId7"/>
              </a:rPr>
              <a:t>://</a:t>
            </a:r>
            <a:r>
              <a:rPr lang="en-US" sz="800" dirty="0" smtClean="0">
                <a:hlinkClick r:id="rId7"/>
              </a:rPr>
              <a:t>hdl.handle.net/10919/78393</a:t>
            </a:r>
            <a:r>
              <a:rPr lang="en-US" sz="800" dirty="0" smtClean="0"/>
              <a:t> </a:t>
            </a:r>
            <a:endParaRPr lang="en" sz="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4" name="Shape 14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738324" y="3488149"/>
            <a:ext cx="1138550" cy="1241650"/>
          </a:xfrm>
          <a:prstGeom prst="rect">
            <a:avLst/>
          </a:prstGeom>
          <a:noFill/>
          <a:ln>
            <a:noFill/>
          </a:ln>
        </p:spPr>
      </p:pic>
      <p:sp>
        <p:nvSpPr>
          <p:cNvPr id="145" name="Shape 145"/>
          <p:cNvSpPr txBox="1"/>
          <p:nvPr/>
        </p:nvSpPr>
        <p:spPr>
          <a:xfrm>
            <a:off x="7333155" y="4340458"/>
            <a:ext cx="1074300" cy="5379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800" b="1">
                <a:solidFill>
                  <a:srgbClr val="FF0000"/>
                </a:solidFill>
              </a:rPr>
              <a:t>ELMS</a:t>
            </a:r>
          </a:p>
        </p:txBody>
      </p:sp>
      <p:sp>
        <p:nvSpPr>
          <p:cNvPr id="146" name="Shape 14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b="1">
                <a:solidFill>
                  <a:srgbClr val="FF0000"/>
                </a:solidFill>
              </a:rPr>
              <a:t>E</a:t>
            </a:r>
            <a:r>
              <a:rPr lang="en" b="1"/>
              <a:t>valuate</a:t>
            </a:r>
          </a:p>
        </p:txBody>
      </p:sp>
      <p:sp>
        <p:nvSpPr>
          <p:cNvPr id="147" name="Shape 147"/>
          <p:cNvSpPr txBox="1"/>
          <p:nvPr/>
        </p:nvSpPr>
        <p:spPr>
          <a:xfrm>
            <a:off x="749800" y="936925"/>
            <a:ext cx="8031000" cy="3445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  <a:p>
            <a:pPr marL="457200" lvl="0" indent="-381000" rtl="0">
              <a:spcBef>
                <a:spcPts val="0"/>
              </a:spcBef>
              <a:buSzPct val="100000"/>
              <a:buChar char="-"/>
            </a:pPr>
            <a:r>
              <a:rPr lang="en" sz="2400"/>
              <a:t>Did I create (and still own) all of the content in the item?</a:t>
            </a:r>
          </a:p>
          <a:p>
            <a:pPr lvl="0">
              <a:spcBef>
                <a:spcPts val="0"/>
              </a:spcBef>
              <a:buNone/>
            </a:pPr>
            <a:endParaRPr sz="2400"/>
          </a:p>
          <a:p>
            <a:pPr marL="457200" lvl="0" indent="-381000" rtl="0">
              <a:spcBef>
                <a:spcPts val="0"/>
              </a:spcBef>
              <a:buSzPct val="100000"/>
              <a:buChar char="-"/>
            </a:pPr>
            <a:r>
              <a:rPr lang="en" sz="2400"/>
              <a:t>If not, do I have permission for my use of third party content?</a:t>
            </a:r>
          </a:p>
          <a:p>
            <a:pPr marL="914400" lvl="0" indent="-228600" rtl="0">
              <a:spcBef>
                <a:spcPts val="0"/>
              </a:spcBef>
              <a:buChar char="-"/>
            </a:pPr>
            <a:r>
              <a:rPr lang="en"/>
              <a:t>CC-licensed content - requires attribution</a:t>
            </a:r>
          </a:p>
          <a:p>
            <a:pPr marL="914400" lvl="0" indent="-228600" rtl="0">
              <a:spcBef>
                <a:spcPts val="0"/>
              </a:spcBef>
              <a:buChar char="-"/>
            </a:pPr>
            <a:r>
              <a:rPr lang="en"/>
              <a:t>Public domain content (pre-1923, © expired, or U.S. Government content*)</a:t>
            </a:r>
          </a:p>
          <a:p>
            <a:pPr marL="914400" lvl="0" indent="-228600" rtl="0">
              <a:spcBef>
                <a:spcPts val="0"/>
              </a:spcBef>
              <a:buChar char="-"/>
            </a:pPr>
            <a:r>
              <a:rPr lang="en"/>
              <a:t>Written permission from the author for your use</a:t>
            </a:r>
          </a:p>
          <a:p>
            <a:pPr marL="914400" lvl="0" indent="-228600" rtl="0">
              <a:spcBef>
                <a:spcPts val="0"/>
              </a:spcBef>
              <a:buChar char="-"/>
            </a:pPr>
            <a:r>
              <a:rPr lang="en"/>
              <a:t>Fair use (not recommended if you plan to “share with the world”)</a:t>
            </a:r>
          </a:p>
          <a:p>
            <a:pPr lvl="0" rtl="0">
              <a:spcBef>
                <a:spcPts val="0"/>
              </a:spcBef>
              <a:buNone/>
            </a:pPr>
            <a:endParaRPr/>
          </a:p>
          <a:p>
            <a:pPr lvl="0" rtl="0">
              <a:spcBef>
                <a:spcPts val="0"/>
              </a:spcBef>
              <a:buNone/>
            </a:pPr>
            <a:endParaRPr/>
          </a:p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48" name="Shape 148"/>
          <p:cNvSpPr txBox="1"/>
          <p:nvPr/>
        </p:nvSpPr>
        <p:spPr>
          <a:xfrm>
            <a:off x="305700" y="4539275"/>
            <a:ext cx="6724800" cy="431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sz="1000"/>
              <a:t>* Public Domain in the U.S. Works of a U.S. Government employee within the scope of their official duties</a:t>
            </a:r>
          </a:p>
          <a:p>
            <a:pPr lvl="0">
              <a:spcBef>
                <a:spcPts val="0"/>
              </a:spcBef>
              <a:buNone/>
            </a:pPr>
            <a:r>
              <a:rPr lang="en" sz="1000"/>
              <a:t>What is the Public Domain? </a:t>
            </a:r>
            <a:r>
              <a:rPr lang="en" sz="1000" u="sng">
                <a:solidFill>
                  <a:schemeClr val="hlink"/>
                </a:solidFill>
                <a:hlinkClick r:id="rId4"/>
              </a:rPr>
              <a:t>http://fairuse.stanford.edu/overview/public-domain/welcome</a:t>
            </a:r>
            <a:r>
              <a:rPr lang="en" sz="100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Shape 153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b="1">
                <a:solidFill>
                  <a:srgbClr val="FF0000"/>
                </a:solidFill>
              </a:rPr>
              <a:t>L</a:t>
            </a:r>
            <a:r>
              <a:rPr lang="en" b="1">
                <a:solidFill>
                  <a:srgbClr val="000000"/>
                </a:solidFill>
              </a:rPr>
              <a:t>icense</a:t>
            </a:r>
          </a:p>
        </p:txBody>
      </p:sp>
      <p:pic>
        <p:nvPicPr>
          <p:cNvPr id="154" name="Shape 15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738324" y="3488149"/>
            <a:ext cx="1138550" cy="1241650"/>
          </a:xfrm>
          <a:prstGeom prst="rect">
            <a:avLst/>
          </a:prstGeom>
          <a:noFill/>
          <a:ln>
            <a:noFill/>
          </a:ln>
        </p:spPr>
      </p:pic>
      <p:sp>
        <p:nvSpPr>
          <p:cNvPr id="155" name="Shape 155"/>
          <p:cNvSpPr txBox="1"/>
          <p:nvPr/>
        </p:nvSpPr>
        <p:spPr>
          <a:xfrm>
            <a:off x="7333155" y="4340458"/>
            <a:ext cx="1074300" cy="5379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800" b="1">
                <a:solidFill>
                  <a:srgbClr val="FF0000"/>
                </a:solidFill>
              </a:rPr>
              <a:t>ELMS</a:t>
            </a:r>
          </a:p>
        </p:txBody>
      </p:sp>
      <p:sp>
        <p:nvSpPr>
          <p:cNvPr id="156" name="Shape 156"/>
          <p:cNvSpPr txBox="1"/>
          <p:nvPr/>
        </p:nvSpPr>
        <p:spPr>
          <a:xfrm>
            <a:off x="820950" y="1017725"/>
            <a:ext cx="6611400" cy="3000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2400">
                <a:solidFill>
                  <a:schemeClr val="dk1"/>
                </a:solidFill>
              </a:rPr>
              <a:t>Example:</a:t>
            </a:r>
          </a:p>
          <a:p>
            <a:pPr lvl="0" rtl="0">
              <a:spcBef>
                <a:spcPts val="0"/>
              </a:spcBef>
              <a:buNone/>
            </a:pPr>
            <a:endParaRPr sz="2400">
              <a:solidFill>
                <a:schemeClr val="dk1"/>
              </a:solidFill>
            </a:endParaRPr>
          </a:p>
          <a:p>
            <a:pPr marL="457200" lvl="0" indent="0" rtl="0">
              <a:spcBef>
                <a:spcPts val="0"/>
              </a:spcBef>
              <a:buNone/>
            </a:pPr>
            <a:r>
              <a:rPr lang="en">
                <a:solidFill>
                  <a:schemeClr val="dk1"/>
                </a:solidFill>
              </a:rPr>
              <a:t>© MyName, Publication Year. Unless otherwise noted, licensed with a </a:t>
            </a:r>
          </a:p>
          <a:p>
            <a:pPr marL="457200" lvl="0" indent="0" rtl="0">
              <a:spcBef>
                <a:spcPts val="0"/>
              </a:spcBef>
              <a:buNone/>
            </a:pPr>
            <a:r>
              <a:rPr lang="en" u="sng">
                <a:solidFill>
                  <a:schemeClr val="accent5"/>
                </a:solidFill>
                <a:hlinkClick r:id="rId4"/>
              </a:rPr>
              <a:t>Creative Commons Attribution License 4.0</a:t>
            </a:r>
          </a:p>
        </p:txBody>
      </p:sp>
      <p:pic>
        <p:nvPicPr>
          <p:cNvPr id="157" name="Shape 157" descr="CC BY.png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757490" y="2888102"/>
            <a:ext cx="788493" cy="275874"/>
          </a:xfrm>
          <a:prstGeom prst="rect">
            <a:avLst/>
          </a:prstGeom>
          <a:noFill/>
          <a:ln>
            <a:noFill/>
          </a:ln>
        </p:spPr>
      </p:pic>
      <p:sp>
        <p:nvSpPr>
          <p:cNvPr id="158" name="Shape 158"/>
          <p:cNvSpPr txBox="1"/>
          <p:nvPr/>
        </p:nvSpPr>
        <p:spPr>
          <a:xfrm>
            <a:off x="279500" y="4792550"/>
            <a:ext cx="6707400" cy="218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800"/>
              <a:t>Marking CC licensed works to be Machine Readable: </a:t>
            </a:r>
            <a:r>
              <a:rPr lang="en" sz="800" u="sng">
                <a:solidFill>
                  <a:schemeClr val="hlink"/>
                </a:solidFill>
                <a:hlinkClick r:id="rId6"/>
              </a:rPr>
              <a:t>https://wiki.creativecommons.org/wiki/Marking_Works_Technical</a:t>
            </a:r>
            <a:r>
              <a:rPr lang="en" sz="80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Shape 163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b="1">
                <a:solidFill>
                  <a:srgbClr val="FF0000"/>
                </a:solidFill>
              </a:rPr>
              <a:t>M</a:t>
            </a:r>
            <a:r>
              <a:rPr lang="en" b="1"/>
              <a:t>ark</a:t>
            </a:r>
          </a:p>
        </p:txBody>
      </p:sp>
      <p:pic>
        <p:nvPicPr>
          <p:cNvPr id="164" name="Shape 16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738324" y="3488149"/>
            <a:ext cx="1138550" cy="1241650"/>
          </a:xfrm>
          <a:prstGeom prst="rect">
            <a:avLst/>
          </a:prstGeom>
          <a:noFill/>
          <a:ln>
            <a:noFill/>
          </a:ln>
        </p:spPr>
      </p:pic>
      <p:sp>
        <p:nvSpPr>
          <p:cNvPr id="165" name="Shape 165"/>
          <p:cNvSpPr txBox="1"/>
          <p:nvPr/>
        </p:nvSpPr>
        <p:spPr>
          <a:xfrm>
            <a:off x="7333155" y="4340458"/>
            <a:ext cx="1074300" cy="5379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800" b="1">
                <a:solidFill>
                  <a:srgbClr val="FF0000"/>
                </a:solidFill>
              </a:rPr>
              <a:t>ELMS</a:t>
            </a:r>
          </a:p>
        </p:txBody>
      </p:sp>
      <p:sp>
        <p:nvSpPr>
          <p:cNvPr id="166" name="Shape 166"/>
          <p:cNvSpPr txBox="1"/>
          <p:nvPr/>
        </p:nvSpPr>
        <p:spPr>
          <a:xfrm>
            <a:off x="558975" y="993475"/>
            <a:ext cx="7755300" cy="3580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 sz="2400"/>
          </a:p>
          <a:p>
            <a:pPr lvl="0" rtl="0">
              <a:spcBef>
                <a:spcPts val="0"/>
              </a:spcBef>
              <a:buNone/>
            </a:pPr>
            <a:r>
              <a:rPr lang="en" sz="2400"/>
              <a:t>Mark 3rd party content within the document</a:t>
            </a:r>
          </a:p>
          <a:p>
            <a:pPr marL="457200" lvl="0" indent="0" rtl="0">
              <a:spcBef>
                <a:spcPts val="0"/>
              </a:spcBef>
              <a:buNone/>
            </a:pPr>
            <a:endParaRPr/>
          </a:p>
          <a:p>
            <a:pPr marL="457200" lvl="0" indent="0" rtl="0">
              <a:spcBef>
                <a:spcPts val="0"/>
              </a:spcBef>
              <a:buNone/>
            </a:pPr>
            <a:r>
              <a:rPr lang="en"/>
              <a:t>Permission granted by:</a:t>
            </a:r>
          </a:p>
          <a:p>
            <a:pPr marL="457200" lvl="0" indent="0">
              <a:spcBef>
                <a:spcPts val="0"/>
              </a:spcBef>
              <a:buNone/>
            </a:pPr>
            <a:endParaRPr/>
          </a:p>
          <a:p>
            <a:pPr marL="914400" lvl="0" indent="-228600" rtl="0">
              <a:spcBef>
                <a:spcPts val="0"/>
              </a:spcBef>
              <a:buChar char="-"/>
            </a:pPr>
            <a:r>
              <a:rPr lang="en"/>
              <a:t>Creative Commons license</a:t>
            </a:r>
          </a:p>
          <a:p>
            <a:pPr marL="914400" lvl="0" indent="-228600" rtl="0">
              <a:spcBef>
                <a:spcPts val="0"/>
              </a:spcBef>
              <a:buChar char="-"/>
            </a:pPr>
            <a:r>
              <a:rPr lang="en"/>
              <a:t>Public domain (not in copyright)</a:t>
            </a:r>
          </a:p>
          <a:p>
            <a:pPr marL="914400" lvl="0" indent="-228600" rtl="0">
              <a:spcBef>
                <a:spcPts val="0"/>
              </a:spcBef>
              <a:buChar char="-"/>
            </a:pPr>
            <a:r>
              <a:rPr lang="en"/>
              <a:t>Author-granted permission (preferably in writing)</a:t>
            </a:r>
          </a:p>
          <a:p>
            <a:pPr marL="914400" lvl="0" indent="-228600">
              <a:spcBef>
                <a:spcPts val="0"/>
              </a:spcBef>
              <a:buChar char="-"/>
            </a:pPr>
            <a:r>
              <a:rPr lang="en"/>
              <a:t>Fair Use (</a:t>
            </a:r>
            <a:r>
              <a:rPr lang="en" i="1"/>
              <a:t>not recommended for CC-licensed works shared with the world</a:t>
            </a:r>
            <a:r>
              <a:rPr lang="en"/>
              <a:t>)</a:t>
            </a:r>
          </a:p>
          <a:p>
            <a:pPr lvl="0">
              <a:spcBef>
                <a:spcPts val="0"/>
              </a:spcBef>
              <a:buNone/>
            </a:pPr>
            <a:endParaRPr/>
          </a:p>
          <a:p>
            <a:pPr lvl="0" rtl="0">
              <a:spcBef>
                <a:spcPts val="0"/>
              </a:spcBef>
              <a:buNone/>
            </a:pPr>
            <a:endParaRPr/>
          </a:p>
          <a:p>
            <a:pPr marL="457200" lvl="0" indent="0" rt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1" name="Shape 17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193241" y="0"/>
            <a:ext cx="6757516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72" name="Shape 172"/>
          <p:cNvSpPr txBox="1"/>
          <p:nvPr/>
        </p:nvSpPr>
        <p:spPr>
          <a:xfrm>
            <a:off x="0" y="338450"/>
            <a:ext cx="1179000" cy="890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b="1"/>
              <a:t>Creative Commons example</a:t>
            </a:r>
          </a:p>
        </p:txBody>
      </p:sp>
      <p:sp>
        <p:nvSpPr>
          <p:cNvPr id="173" name="Shape 173"/>
          <p:cNvSpPr/>
          <p:nvPr/>
        </p:nvSpPr>
        <p:spPr>
          <a:xfrm>
            <a:off x="6427900" y="4740150"/>
            <a:ext cx="1615800" cy="681300"/>
          </a:xfrm>
          <a:prstGeom prst="ellipse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8" name="Shape 17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738324" y="3488149"/>
            <a:ext cx="1138550" cy="1241650"/>
          </a:xfrm>
          <a:prstGeom prst="rect">
            <a:avLst/>
          </a:prstGeom>
          <a:noFill/>
          <a:ln>
            <a:noFill/>
          </a:ln>
        </p:spPr>
      </p:pic>
      <p:sp>
        <p:nvSpPr>
          <p:cNvPr id="179" name="Shape 179"/>
          <p:cNvSpPr txBox="1"/>
          <p:nvPr/>
        </p:nvSpPr>
        <p:spPr>
          <a:xfrm>
            <a:off x="7333155" y="4340458"/>
            <a:ext cx="1074300" cy="5379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800" b="1">
                <a:solidFill>
                  <a:srgbClr val="FF0000"/>
                </a:solidFill>
              </a:rPr>
              <a:t>ELMS</a:t>
            </a:r>
          </a:p>
        </p:txBody>
      </p:sp>
      <p:sp>
        <p:nvSpPr>
          <p:cNvPr id="180" name="Shape 180"/>
          <p:cNvSpPr txBox="1"/>
          <p:nvPr/>
        </p:nvSpPr>
        <p:spPr>
          <a:xfrm>
            <a:off x="558975" y="993475"/>
            <a:ext cx="7755300" cy="3580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457200" lvl="0" indent="0" rtl="0">
              <a:spcBef>
                <a:spcPts val="0"/>
              </a:spcBef>
              <a:buNone/>
            </a:pPr>
            <a:endParaRPr/>
          </a:p>
        </p:txBody>
      </p:sp>
      <p:pic>
        <p:nvPicPr>
          <p:cNvPr id="181" name="Shape 18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014524" y="765099"/>
            <a:ext cx="4928625" cy="3274800"/>
          </a:xfrm>
          <a:prstGeom prst="rect">
            <a:avLst/>
          </a:prstGeom>
          <a:noFill/>
          <a:ln>
            <a:noFill/>
          </a:ln>
        </p:spPr>
      </p:pic>
      <p:sp>
        <p:nvSpPr>
          <p:cNvPr id="182" name="Shape 182"/>
          <p:cNvSpPr txBox="1"/>
          <p:nvPr/>
        </p:nvSpPr>
        <p:spPr>
          <a:xfrm>
            <a:off x="1901000" y="3999775"/>
            <a:ext cx="4751100" cy="218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buNone/>
            </a:pPr>
            <a:r>
              <a:rPr lang="en">
                <a:solidFill>
                  <a:schemeClr val="dk1"/>
                </a:solidFill>
              </a:rPr>
              <a:t>© David Lenker </a:t>
            </a:r>
            <a:r>
              <a:rPr lang="en" u="sng">
                <a:solidFill>
                  <a:schemeClr val="accent5"/>
                </a:solidFill>
                <a:hlinkClick r:id="rId5"/>
              </a:rPr>
              <a:t>Strawberry</a:t>
            </a:r>
            <a:r>
              <a:rPr lang="en">
                <a:solidFill>
                  <a:schemeClr val="dk1"/>
                </a:solidFill>
              </a:rPr>
              <a:t> </a:t>
            </a:r>
            <a:r>
              <a:rPr lang="en" u="sng">
                <a:solidFill>
                  <a:schemeClr val="accent5"/>
                </a:solidFill>
                <a:hlinkClick r:id="rId6"/>
              </a:rPr>
              <a:t>CC BY 2.0</a:t>
            </a:r>
          </a:p>
        </p:txBody>
      </p:sp>
      <p:sp>
        <p:nvSpPr>
          <p:cNvPr id="183" name="Shape 183"/>
          <p:cNvSpPr txBox="1"/>
          <p:nvPr/>
        </p:nvSpPr>
        <p:spPr>
          <a:xfrm>
            <a:off x="148525" y="4771950"/>
            <a:ext cx="8916900" cy="2811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sz="1000"/>
              <a:t>Best practice for attributing CC-licensed materials: </a:t>
            </a:r>
            <a:r>
              <a:rPr lang="en" sz="1000" u="sng">
                <a:solidFill>
                  <a:schemeClr val="hlink"/>
                </a:solidFill>
                <a:hlinkClick r:id="rId7"/>
              </a:rPr>
              <a:t>https://wiki.creativecommons.org/wiki/Best_practices_for_attribution</a:t>
            </a:r>
            <a:r>
              <a:rPr lang="en" sz="1000"/>
              <a:t> </a:t>
            </a:r>
          </a:p>
        </p:txBody>
      </p:sp>
      <p:sp>
        <p:nvSpPr>
          <p:cNvPr id="184" name="Shape 184"/>
          <p:cNvSpPr/>
          <p:nvPr/>
        </p:nvSpPr>
        <p:spPr>
          <a:xfrm>
            <a:off x="311700" y="2738662"/>
            <a:ext cx="1554600" cy="1816500"/>
          </a:xfrm>
          <a:prstGeom prst="curvedRightArrow">
            <a:avLst>
              <a:gd name="adj1" fmla="val 25000"/>
              <a:gd name="adj2" fmla="val 50000"/>
              <a:gd name="adj3" fmla="val 25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85" name="Shape 185"/>
          <p:cNvSpPr txBox="1"/>
          <p:nvPr/>
        </p:nvSpPr>
        <p:spPr>
          <a:xfrm>
            <a:off x="106300" y="1665975"/>
            <a:ext cx="1761300" cy="8559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Attribution is </a:t>
            </a:r>
            <a:r>
              <a:rPr lang="en" b="1"/>
              <a:t>always required </a:t>
            </a:r>
            <a:r>
              <a:rPr lang="en"/>
              <a:t>when using CC-licensed materials.</a:t>
            </a:r>
          </a:p>
        </p:txBody>
      </p:sp>
      <p:sp>
        <p:nvSpPr>
          <p:cNvPr id="186" name="Shape 186"/>
          <p:cNvSpPr txBox="1"/>
          <p:nvPr/>
        </p:nvSpPr>
        <p:spPr>
          <a:xfrm>
            <a:off x="0" y="338450"/>
            <a:ext cx="1179000" cy="890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b="1"/>
              <a:t>Creative Commons example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1" name="Shape 19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738324" y="3488149"/>
            <a:ext cx="1138550" cy="1241650"/>
          </a:xfrm>
          <a:prstGeom prst="rect">
            <a:avLst/>
          </a:prstGeom>
          <a:noFill/>
          <a:ln>
            <a:noFill/>
          </a:ln>
        </p:spPr>
      </p:pic>
      <p:sp>
        <p:nvSpPr>
          <p:cNvPr id="192" name="Shape 192"/>
          <p:cNvSpPr txBox="1"/>
          <p:nvPr/>
        </p:nvSpPr>
        <p:spPr>
          <a:xfrm>
            <a:off x="7333155" y="4340458"/>
            <a:ext cx="1074300" cy="5379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800" b="1">
                <a:solidFill>
                  <a:srgbClr val="FF0000"/>
                </a:solidFill>
              </a:rPr>
              <a:t>ELMS</a:t>
            </a:r>
          </a:p>
        </p:txBody>
      </p:sp>
      <p:sp>
        <p:nvSpPr>
          <p:cNvPr id="193" name="Shape 193"/>
          <p:cNvSpPr txBox="1"/>
          <p:nvPr/>
        </p:nvSpPr>
        <p:spPr>
          <a:xfrm>
            <a:off x="558975" y="993475"/>
            <a:ext cx="7755300" cy="3580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457200" lvl="0" indent="0" rtl="0">
              <a:spcBef>
                <a:spcPts val="0"/>
              </a:spcBef>
              <a:buNone/>
            </a:pPr>
            <a:endParaRPr/>
          </a:p>
        </p:txBody>
      </p:sp>
      <p:sp>
        <p:nvSpPr>
          <p:cNvPr id="194" name="Shape 194"/>
          <p:cNvSpPr txBox="1"/>
          <p:nvPr/>
        </p:nvSpPr>
        <p:spPr>
          <a:xfrm>
            <a:off x="1901000" y="3999775"/>
            <a:ext cx="4751100" cy="218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buNone/>
            </a:pPr>
            <a:r>
              <a:rPr lang="en">
                <a:solidFill>
                  <a:schemeClr val="dk1"/>
                </a:solidFill>
              </a:rPr>
              <a:t>© David Lenker </a:t>
            </a:r>
            <a:r>
              <a:rPr lang="en" u="sng">
                <a:solidFill>
                  <a:schemeClr val="accent5"/>
                </a:solidFill>
                <a:hlinkClick r:id="rId4"/>
              </a:rPr>
              <a:t>Strawberry</a:t>
            </a:r>
            <a:r>
              <a:rPr lang="en">
                <a:solidFill>
                  <a:schemeClr val="dk1"/>
                </a:solidFill>
              </a:rPr>
              <a:t> </a:t>
            </a:r>
            <a:r>
              <a:rPr lang="en" u="sng">
                <a:solidFill>
                  <a:schemeClr val="accent5"/>
                </a:solidFill>
                <a:hlinkClick r:id="rId5"/>
              </a:rPr>
              <a:t>CC BY 2.0</a:t>
            </a:r>
          </a:p>
        </p:txBody>
      </p:sp>
      <p:sp>
        <p:nvSpPr>
          <p:cNvPr id="195" name="Shape 195"/>
          <p:cNvSpPr txBox="1"/>
          <p:nvPr/>
        </p:nvSpPr>
        <p:spPr>
          <a:xfrm>
            <a:off x="227100" y="4771950"/>
            <a:ext cx="8916900" cy="2811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000"/>
              <a:t>Best practice for attributing CC-licensed materials: </a:t>
            </a:r>
            <a:r>
              <a:rPr lang="en" sz="1000" u="sng">
                <a:solidFill>
                  <a:schemeClr val="hlink"/>
                </a:solidFill>
                <a:hlinkClick r:id="rId6"/>
              </a:rPr>
              <a:t>https://wiki.creativecommons.org/wiki/Best_practices_for_attribution</a:t>
            </a:r>
            <a:r>
              <a:rPr lang="en" sz="1000"/>
              <a:t> </a:t>
            </a:r>
          </a:p>
        </p:txBody>
      </p:sp>
      <p:sp>
        <p:nvSpPr>
          <p:cNvPr id="196" name="Shape 196"/>
          <p:cNvSpPr txBox="1"/>
          <p:nvPr/>
        </p:nvSpPr>
        <p:spPr>
          <a:xfrm>
            <a:off x="106300" y="1665975"/>
            <a:ext cx="1761300" cy="8559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Attribution is </a:t>
            </a:r>
            <a:r>
              <a:rPr lang="en" b="1"/>
              <a:t>always required </a:t>
            </a:r>
            <a:r>
              <a:rPr lang="en"/>
              <a:t>when using CC-licensed materials.</a:t>
            </a:r>
          </a:p>
        </p:txBody>
      </p:sp>
      <p:pic>
        <p:nvPicPr>
          <p:cNvPr id="197" name="Shape 197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1849475" y="145137"/>
            <a:ext cx="5514975" cy="4429125"/>
          </a:xfrm>
          <a:prstGeom prst="rect">
            <a:avLst/>
          </a:prstGeom>
          <a:noFill/>
          <a:ln>
            <a:noFill/>
          </a:ln>
        </p:spPr>
      </p:pic>
      <p:sp>
        <p:nvSpPr>
          <p:cNvPr id="198" name="Shape 198"/>
          <p:cNvSpPr txBox="1"/>
          <p:nvPr/>
        </p:nvSpPr>
        <p:spPr>
          <a:xfrm>
            <a:off x="1883550" y="4548175"/>
            <a:ext cx="5446800" cy="122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sz="800"/>
              <a:t>Source: </a:t>
            </a:r>
            <a:r>
              <a:rPr lang="en" sz="800" u="sng">
                <a:solidFill>
                  <a:schemeClr val="hlink"/>
                </a:solidFill>
                <a:hlinkClick r:id="rId8"/>
              </a:rPr>
              <a:t>https://creativecommons.org/licenses/by/4.0/</a:t>
            </a:r>
            <a:r>
              <a:rPr lang="en" sz="800"/>
              <a:t> </a:t>
            </a:r>
          </a:p>
        </p:txBody>
      </p:sp>
      <p:sp>
        <p:nvSpPr>
          <p:cNvPr id="199" name="Shape 199"/>
          <p:cNvSpPr/>
          <p:nvPr/>
        </p:nvSpPr>
        <p:spPr>
          <a:xfrm rot="10800000" flipH="1">
            <a:off x="247600" y="2605427"/>
            <a:ext cx="1478700" cy="1694100"/>
          </a:xfrm>
          <a:prstGeom prst="curvedRightArrow">
            <a:avLst>
              <a:gd name="adj1" fmla="val 25000"/>
              <a:gd name="adj2" fmla="val 48601"/>
              <a:gd name="adj3" fmla="val 24604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00" name="Shape 200"/>
          <p:cNvSpPr txBox="1"/>
          <p:nvPr/>
        </p:nvSpPr>
        <p:spPr>
          <a:xfrm>
            <a:off x="106300" y="1115625"/>
            <a:ext cx="4751100" cy="218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buNone/>
            </a:pPr>
            <a:r>
              <a:rPr lang="en">
                <a:solidFill>
                  <a:schemeClr val="dk1"/>
                </a:solidFill>
              </a:rPr>
              <a:t>© David Lenker </a:t>
            </a:r>
            <a:r>
              <a:rPr lang="en" u="sng">
                <a:solidFill>
                  <a:schemeClr val="accent5"/>
                </a:solidFill>
                <a:hlinkClick r:id="rId4"/>
              </a:rPr>
              <a:t>Strawberry</a:t>
            </a:r>
            <a:r>
              <a:rPr lang="en">
                <a:solidFill>
                  <a:schemeClr val="dk1"/>
                </a:solidFill>
              </a:rPr>
              <a:t> </a:t>
            </a:r>
            <a:r>
              <a:rPr lang="en" u="sng">
                <a:solidFill>
                  <a:schemeClr val="accent5"/>
                </a:solidFill>
                <a:hlinkClick r:id="rId5"/>
              </a:rPr>
              <a:t>CC BY 2.0</a:t>
            </a:r>
          </a:p>
        </p:txBody>
      </p:sp>
      <p:sp>
        <p:nvSpPr>
          <p:cNvPr id="201" name="Shape 201"/>
          <p:cNvSpPr txBox="1"/>
          <p:nvPr/>
        </p:nvSpPr>
        <p:spPr>
          <a:xfrm>
            <a:off x="0" y="338450"/>
            <a:ext cx="1179000" cy="890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b="1"/>
              <a:t>Creative Commons example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6" name="Shape 20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738324" y="3488149"/>
            <a:ext cx="1138550" cy="1241650"/>
          </a:xfrm>
          <a:prstGeom prst="rect">
            <a:avLst/>
          </a:prstGeom>
          <a:noFill/>
          <a:ln>
            <a:noFill/>
          </a:ln>
        </p:spPr>
      </p:pic>
      <p:sp>
        <p:nvSpPr>
          <p:cNvPr id="207" name="Shape 207"/>
          <p:cNvSpPr txBox="1"/>
          <p:nvPr/>
        </p:nvSpPr>
        <p:spPr>
          <a:xfrm>
            <a:off x="7333155" y="4340458"/>
            <a:ext cx="1074300" cy="5379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800" b="1">
                <a:solidFill>
                  <a:srgbClr val="FF0000"/>
                </a:solidFill>
              </a:rPr>
              <a:t>ELMS</a:t>
            </a:r>
          </a:p>
        </p:txBody>
      </p:sp>
      <p:sp>
        <p:nvSpPr>
          <p:cNvPr id="208" name="Shape 208"/>
          <p:cNvSpPr txBox="1"/>
          <p:nvPr/>
        </p:nvSpPr>
        <p:spPr>
          <a:xfrm>
            <a:off x="558975" y="993475"/>
            <a:ext cx="7755300" cy="3580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457200" lvl="0" indent="0" rtl="0">
              <a:spcBef>
                <a:spcPts val="0"/>
              </a:spcBef>
              <a:buNone/>
            </a:pPr>
            <a:endParaRPr/>
          </a:p>
        </p:txBody>
      </p:sp>
      <p:sp>
        <p:nvSpPr>
          <p:cNvPr id="209" name="Shape 209"/>
          <p:cNvSpPr txBox="1"/>
          <p:nvPr/>
        </p:nvSpPr>
        <p:spPr>
          <a:xfrm>
            <a:off x="2259050" y="3908900"/>
            <a:ext cx="5173200" cy="218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buNone/>
            </a:pPr>
            <a:r>
              <a:rPr lang="en" i="1">
                <a:solidFill>
                  <a:srgbClr val="444444"/>
                </a:solidFill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Poissons, Ecrevisses et Crabes </a:t>
            </a:r>
            <a:r>
              <a:rPr lang="en">
                <a:solidFill>
                  <a:srgbClr val="444444"/>
                </a:solidFill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(1719). Retrieved from: </a:t>
            </a:r>
            <a:r>
              <a:rPr lang="en" u="sng">
                <a:solidFill>
                  <a:schemeClr val="hlink"/>
                </a:solidFill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  <a:hlinkClick r:id="rId4"/>
              </a:rPr>
              <a:t>http://publicdomainreview.org/collections/images-from-the-earliest-known-colour-book-on-fish-1754</a:t>
            </a:r>
            <a:r>
              <a:rPr lang="en">
                <a:solidFill>
                  <a:srgbClr val="444444"/>
                </a:solidFill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 [Public domain]</a:t>
            </a:r>
          </a:p>
        </p:txBody>
      </p:sp>
      <p:sp>
        <p:nvSpPr>
          <p:cNvPr id="210" name="Shape 210"/>
          <p:cNvSpPr txBox="1"/>
          <p:nvPr/>
        </p:nvSpPr>
        <p:spPr>
          <a:xfrm>
            <a:off x="148525" y="2520325"/>
            <a:ext cx="2899500" cy="8559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Citations are good scholarly practice.</a:t>
            </a:r>
          </a:p>
          <a:p>
            <a:pPr lvl="0">
              <a:spcBef>
                <a:spcPts val="0"/>
              </a:spcBef>
              <a:buNone/>
            </a:pPr>
            <a:endParaRPr/>
          </a:p>
          <a:p>
            <a:pPr lvl="0" rtl="0">
              <a:spcBef>
                <a:spcPts val="0"/>
              </a:spcBef>
              <a:buNone/>
            </a:pPr>
            <a:r>
              <a:rPr lang="en"/>
              <a:t>Attribution of public domain works is </a:t>
            </a:r>
            <a:r>
              <a:rPr lang="en" b="1"/>
              <a:t>not </a:t>
            </a:r>
            <a:r>
              <a:rPr lang="en"/>
              <a:t>legally required.</a:t>
            </a:r>
          </a:p>
        </p:txBody>
      </p:sp>
      <p:sp>
        <p:nvSpPr>
          <p:cNvPr id="211" name="Shape 211"/>
          <p:cNvSpPr txBox="1"/>
          <p:nvPr/>
        </p:nvSpPr>
        <p:spPr>
          <a:xfrm>
            <a:off x="148525" y="303525"/>
            <a:ext cx="2375700" cy="890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b="1"/>
              <a:t>Public domain example</a:t>
            </a:r>
          </a:p>
        </p:txBody>
      </p:sp>
      <p:pic>
        <p:nvPicPr>
          <p:cNvPr id="212" name="Shape 212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161348" y="177712"/>
            <a:ext cx="2959025" cy="3822074"/>
          </a:xfrm>
          <a:prstGeom prst="rect">
            <a:avLst/>
          </a:prstGeom>
          <a:noFill/>
          <a:ln>
            <a:noFill/>
          </a:ln>
        </p:spPr>
      </p:pic>
      <p:sp>
        <p:nvSpPr>
          <p:cNvPr id="213" name="Shape 213"/>
          <p:cNvSpPr txBox="1"/>
          <p:nvPr/>
        </p:nvSpPr>
        <p:spPr>
          <a:xfrm>
            <a:off x="148525" y="4747325"/>
            <a:ext cx="7536900" cy="174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sz="800"/>
              <a:t>About the Public Domain: </a:t>
            </a:r>
            <a:r>
              <a:rPr lang="en" sz="800" u="sng">
                <a:solidFill>
                  <a:schemeClr val="hlink"/>
                </a:solidFill>
                <a:hlinkClick r:id="rId6"/>
              </a:rPr>
              <a:t>http://guides.lib.vt.edu/oer/PD</a:t>
            </a:r>
            <a:r>
              <a:rPr lang="en" sz="800"/>
              <a:t> </a:t>
            </a:r>
          </a:p>
          <a:p>
            <a:pPr lvl="0">
              <a:spcBef>
                <a:spcPts val="0"/>
              </a:spcBef>
              <a:buNone/>
            </a:pPr>
            <a:r>
              <a:rPr lang="en" sz="800"/>
              <a:t>More info on finding Public Domain works: </a:t>
            </a:r>
            <a:r>
              <a:rPr lang="en" sz="800" u="sng">
                <a:solidFill>
                  <a:schemeClr val="hlink"/>
                </a:solidFill>
                <a:hlinkClick r:id="rId7"/>
              </a:rPr>
              <a:t>http://publicdomainreview.org/guide-to-finding-interesting-public-domain-works-online/</a:t>
            </a:r>
            <a:r>
              <a:rPr lang="en" sz="80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8" name="Shape 2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738324" y="3488149"/>
            <a:ext cx="1138550" cy="1241650"/>
          </a:xfrm>
          <a:prstGeom prst="rect">
            <a:avLst/>
          </a:prstGeom>
          <a:noFill/>
          <a:ln>
            <a:noFill/>
          </a:ln>
        </p:spPr>
      </p:pic>
      <p:sp>
        <p:nvSpPr>
          <p:cNvPr id="219" name="Shape 219"/>
          <p:cNvSpPr txBox="1"/>
          <p:nvPr/>
        </p:nvSpPr>
        <p:spPr>
          <a:xfrm>
            <a:off x="7333155" y="4340458"/>
            <a:ext cx="1074300" cy="5379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800" b="1">
                <a:solidFill>
                  <a:srgbClr val="FF0000"/>
                </a:solidFill>
              </a:rPr>
              <a:t>ELMS</a:t>
            </a:r>
          </a:p>
        </p:txBody>
      </p:sp>
      <p:sp>
        <p:nvSpPr>
          <p:cNvPr id="220" name="Shape 220"/>
          <p:cNvSpPr txBox="1"/>
          <p:nvPr/>
        </p:nvSpPr>
        <p:spPr>
          <a:xfrm>
            <a:off x="549725" y="976000"/>
            <a:ext cx="7755300" cy="3580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457200" lvl="0" indent="0" rtl="0">
              <a:spcBef>
                <a:spcPts val="0"/>
              </a:spcBef>
              <a:buNone/>
            </a:pPr>
            <a:endParaRPr/>
          </a:p>
        </p:txBody>
      </p:sp>
      <p:sp>
        <p:nvSpPr>
          <p:cNvPr id="221" name="Shape 221"/>
          <p:cNvSpPr txBox="1"/>
          <p:nvPr/>
        </p:nvSpPr>
        <p:spPr>
          <a:xfrm>
            <a:off x="262050" y="434525"/>
            <a:ext cx="2375700" cy="890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b="1"/>
              <a:t>Author permission example</a:t>
            </a:r>
          </a:p>
        </p:txBody>
      </p:sp>
      <p:pic>
        <p:nvPicPr>
          <p:cNvPr id="222" name="Shape 222"/>
          <p:cNvPicPr preferRelativeResize="0"/>
          <p:nvPr/>
        </p:nvPicPr>
        <p:blipFill rotWithShape="1">
          <a:blip r:embed="rId4">
            <a:alphaModFix/>
          </a:blip>
          <a:srcRect l="1420" r="-1419" b="12487"/>
          <a:stretch/>
        </p:blipFill>
        <p:spPr>
          <a:xfrm>
            <a:off x="3085200" y="548075"/>
            <a:ext cx="4532850" cy="2674149"/>
          </a:xfrm>
          <a:prstGeom prst="rect">
            <a:avLst/>
          </a:prstGeom>
          <a:noFill/>
          <a:ln>
            <a:noFill/>
          </a:ln>
        </p:spPr>
      </p:pic>
      <p:pic>
        <p:nvPicPr>
          <p:cNvPr id="223" name="Shape 223"/>
          <p:cNvPicPr preferRelativeResize="0"/>
          <p:nvPr/>
        </p:nvPicPr>
        <p:blipFill rotWithShape="1">
          <a:blip r:embed="rId4">
            <a:alphaModFix/>
          </a:blip>
          <a:srcRect t="87615"/>
          <a:stretch/>
        </p:blipFill>
        <p:spPr>
          <a:xfrm>
            <a:off x="2994325" y="3144699"/>
            <a:ext cx="8016250" cy="607240"/>
          </a:xfrm>
          <a:prstGeom prst="rect">
            <a:avLst/>
          </a:prstGeom>
          <a:noFill/>
          <a:ln>
            <a:noFill/>
          </a:ln>
        </p:spPr>
      </p:pic>
      <p:sp>
        <p:nvSpPr>
          <p:cNvPr id="224" name="Shape 224"/>
          <p:cNvSpPr/>
          <p:nvPr/>
        </p:nvSpPr>
        <p:spPr>
          <a:xfrm>
            <a:off x="6768525" y="3089525"/>
            <a:ext cx="2108400" cy="398700"/>
          </a:xfrm>
          <a:prstGeom prst="roundRect">
            <a:avLst>
              <a:gd name="adj" fmla="val 16667"/>
            </a:avLst>
          </a:prstGeom>
          <a:noFill/>
          <a:ln w="9525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25" name="Shape 225"/>
          <p:cNvSpPr txBox="1"/>
          <p:nvPr/>
        </p:nvSpPr>
        <p:spPr>
          <a:xfrm>
            <a:off x="262050" y="2844975"/>
            <a:ext cx="2497800" cy="10743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>
                <a:solidFill>
                  <a:schemeClr val="dk1"/>
                </a:solidFill>
              </a:rPr>
              <a:t>The permission granter may require a particular statement.  </a:t>
            </a:r>
          </a:p>
          <a:p>
            <a:pPr lvl="0">
              <a:spcBef>
                <a:spcPts val="0"/>
              </a:spcBef>
              <a:buNone/>
            </a:pPr>
            <a:endParaRPr/>
          </a:p>
          <a:p>
            <a:pPr lvl="0">
              <a:spcBef>
                <a:spcPts val="0"/>
              </a:spcBef>
              <a:buNone/>
            </a:pPr>
            <a:r>
              <a:rPr lang="en"/>
              <a:t>Citation is good scholarly practice.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Shape 63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Creative Commons licenses can help you to:</a:t>
            </a:r>
          </a:p>
        </p:txBody>
      </p:sp>
      <p:sp>
        <p:nvSpPr>
          <p:cNvPr id="64" name="Shape 6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  <a:p>
            <a:pPr marL="457200" lvl="0" indent="-228600" rtl="0">
              <a:spcBef>
                <a:spcPts val="0"/>
              </a:spcBef>
              <a:buChar char="-"/>
            </a:pPr>
            <a:r>
              <a:rPr lang="en"/>
              <a:t>Create &amp; more broadly share your original works</a:t>
            </a:r>
          </a:p>
          <a:p>
            <a:pPr lvl="0" rtl="0">
              <a:spcBef>
                <a:spcPts val="0"/>
              </a:spcBef>
              <a:buNone/>
            </a:pPr>
            <a:endParaRPr/>
          </a:p>
          <a:p>
            <a:pPr marL="457200" lvl="0" indent="-228600" rtl="0">
              <a:spcBef>
                <a:spcPts val="0"/>
              </a:spcBef>
              <a:spcAft>
                <a:spcPts val="0"/>
              </a:spcAft>
              <a:buChar char="-"/>
            </a:pPr>
            <a:r>
              <a:rPr lang="en"/>
              <a:t>Legally (and easily) incorporate CC-licensed works authored </a:t>
            </a:r>
          </a:p>
          <a:p>
            <a:pPr lv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       by others in your own work</a:t>
            </a:r>
          </a:p>
          <a:p>
            <a:pPr lvl="0">
              <a:spcBef>
                <a:spcPts val="0"/>
              </a:spcBef>
              <a:buNone/>
            </a:pPr>
            <a:endParaRPr/>
          </a:p>
        </p:txBody>
      </p:sp>
      <p:pic>
        <p:nvPicPr>
          <p:cNvPr id="65" name="Shape 6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616147" y="3012775"/>
            <a:ext cx="1909677" cy="1556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Shape 230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b="1">
                <a:solidFill>
                  <a:srgbClr val="FF0000"/>
                </a:solidFill>
              </a:rPr>
              <a:t>M</a:t>
            </a:r>
            <a:r>
              <a:rPr lang="en" b="1"/>
              <a:t>ark</a:t>
            </a:r>
          </a:p>
        </p:txBody>
      </p:sp>
      <p:pic>
        <p:nvPicPr>
          <p:cNvPr id="231" name="Shape 23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738324" y="3488149"/>
            <a:ext cx="1138550" cy="1241650"/>
          </a:xfrm>
          <a:prstGeom prst="rect">
            <a:avLst/>
          </a:prstGeom>
          <a:noFill/>
          <a:ln>
            <a:noFill/>
          </a:ln>
        </p:spPr>
      </p:pic>
      <p:sp>
        <p:nvSpPr>
          <p:cNvPr id="232" name="Shape 232"/>
          <p:cNvSpPr txBox="1"/>
          <p:nvPr/>
        </p:nvSpPr>
        <p:spPr>
          <a:xfrm>
            <a:off x="7333155" y="4340458"/>
            <a:ext cx="1074300" cy="5379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800" b="1">
                <a:solidFill>
                  <a:srgbClr val="FF0000"/>
                </a:solidFill>
              </a:rPr>
              <a:t>ELMS</a:t>
            </a:r>
          </a:p>
        </p:txBody>
      </p:sp>
      <p:sp>
        <p:nvSpPr>
          <p:cNvPr id="233" name="Shape 233"/>
          <p:cNvSpPr txBox="1"/>
          <p:nvPr/>
        </p:nvSpPr>
        <p:spPr>
          <a:xfrm>
            <a:off x="558975" y="993475"/>
            <a:ext cx="7755300" cy="3580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 sz="2400" dirty="0"/>
          </a:p>
          <a:p>
            <a:pPr lvl="0" rtl="0">
              <a:spcBef>
                <a:spcPts val="0"/>
              </a:spcBef>
              <a:buNone/>
            </a:pPr>
            <a:r>
              <a:rPr lang="en" sz="2400" dirty="0"/>
              <a:t>Mark 3rd party content within the document</a:t>
            </a:r>
          </a:p>
          <a:p>
            <a:pPr lvl="0" rtl="0">
              <a:spcBef>
                <a:spcPts val="0"/>
              </a:spcBef>
              <a:buNone/>
            </a:pPr>
            <a:endParaRPr sz="2400" dirty="0"/>
          </a:p>
          <a:p>
            <a:pPr marL="914400" lvl="1" indent="-228600" rtl="0">
              <a:spcBef>
                <a:spcPts val="0"/>
              </a:spcBef>
              <a:buChar char="-"/>
            </a:pPr>
            <a:r>
              <a:rPr lang="en" dirty="0">
                <a:latin typeface="+mn-lt"/>
              </a:rPr>
              <a:t>Creative Commons Example:  © David Lenker </a:t>
            </a:r>
            <a:r>
              <a:rPr lang="en" u="sng" dirty="0">
                <a:solidFill>
                  <a:schemeClr val="hlink"/>
                </a:solidFill>
                <a:latin typeface="+mn-lt"/>
                <a:hlinkClick r:id="rId4"/>
              </a:rPr>
              <a:t>Strawberry</a:t>
            </a:r>
            <a:r>
              <a:rPr lang="en" dirty="0">
                <a:latin typeface="+mn-lt"/>
              </a:rPr>
              <a:t> </a:t>
            </a:r>
            <a:r>
              <a:rPr lang="en" u="sng" dirty="0">
                <a:solidFill>
                  <a:schemeClr val="hlink"/>
                </a:solidFill>
                <a:latin typeface="+mn-lt"/>
                <a:hlinkClick r:id="rId5"/>
              </a:rPr>
              <a:t>CC BY 2.0</a:t>
            </a:r>
          </a:p>
          <a:p>
            <a:pPr marL="457200" lvl="0" indent="0" rtl="0">
              <a:spcBef>
                <a:spcPts val="0"/>
              </a:spcBef>
              <a:buNone/>
            </a:pPr>
            <a:endParaRPr dirty="0">
              <a:latin typeface="+mn-lt"/>
            </a:endParaRPr>
          </a:p>
          <a:p>
            <a:pPr marL="914400" lvl="1" indent="-228600" rtl="0">
              <a:spcBef>
                <a:spcPts val="0"/>
              </a:spcBef>
              <a:buChar char="-"/>
            </a:pPr>
            <a:r>
              <a:rPr lang="en" dirty="0">
                <a:latin typeface="+mn-lt"/>
              </a:rPr>
              <a:t>Public Domain Example: </a:t>
            </a:r>
            <a:r>
              <a:rPr lang="en" sz="1300" i="1" dirty="0">
                <a:solidFill>
                  <a:srgbClr val="444444"/>
                </a:solidFill>
                <a:highlight>
                  <a:srgbClr val="FFFFFF"/>
                </a:highlight>
                <a:latin typeface="+mn-lt"/>
                <a:ea typeface="Times New Roman"/>
                <a:cs typeface="Times New Roman"/>
                <a:sym typeface="Times New Roman"/>
              </a:rPr>
              <a:t>Poissons, Ecrevisses et Crabes </a:t>
            </a:r>
            <a:r>
              <a:rPr lang="en" sz="1300" dirty="0">
                <a:solidFill>
                  <a:srgbClr val="444444"/>
                </a:solidFill>
                <a:highlight>
                  <a:srgbClr val="FFFFFF"/>
                </a:highlight>
                <a:latin typeface="+mn-lt"/>
                <a:ea typeface="Times New Roman"/>
                <a:cs typeface="Times New Roman"/>
                <a:sym typeface="Times New Roman"/>
              </a:rPr>
              <a:t>(1719). Retrieved from: </a:t>
            </a:r>
            <a:r>
              <a:rPr lang="en" sz="1300" u="sng" dirty="0">
                <a:solidFill>
                  <a:schemeClr val="accent5"/>
                </a:solidFill>
                <a:highlight>
                  <a:srgbClr val="FFFFFF"/>
                </a:highlight>
                <a:latin typeface="+mn-lt"/>
                <a:ea typeface="Times New Roman"/>
                <a:cs typeface="Times New Roman"/>
                <a:sym typeface="Times New Roman"/>
                <a:hlinkClick r:id="rId6"/>
              </a:rPr>
              <a:t>http://publicdomainreview.org/collections/images-from-the-earliest-known-colour-book-on-fish-1754</a:t>
            </a:r>
            <a:r>
              <a:rPr lang="en" sz="1300" dirty="0">
                <a:solidFill>
                  <a:srgbClr val="444444"/>
                </a:solidFill>
                <a:highlight>
                  <a:srgbClr val="FFFFFF"/>
                </a:highlight>
                <a:latin typeface="+mn-lt"/>
                <a:ea typeface="Times New Roman"/>
                <a:cs typeface="Times New Roman"/>
                <a:sym typeface="Times New Roman"/>
              </a:rPr>
              <a:t> [Public domain]</a:t>
            </a:r>
          </a:p>
          <a:p>
            <a:pPr lvl="0" algn="l" rtl="0">
              <a:spcBef>
                <a:spcPts val="0"/>
              </a:spcBef>
              <a:buNone/>
            </a:pPr>
            <a:endParaRPr sz="1300" dirty="0">
              <a:solidFill>
                <a:srgbClr val="444444"/>
              </a:solidFill>
              <a:highlight>
                <a:srgbClr val="FFFFFF"/>
              </a:highlight>
              <a:latin typeface="+mn-lt"/>
              <a:ea typeface="Times New Roman"/>
              <a:cs typeface="Times New Roman"/>
              <a:sym typeface="Times New Roman"/>
            </a:endParaRPr>
          </a:p>
          <a:p>
            <a:pPr marL="914400" lvl="0" indent="-311150" algn="l" rtl="0">
              <a:spcBef>
                <a:spcPts val="0"/>
              </a:spcBef>
              <a:buClr>
                <a:srgbClr val="444444"/>
              </a:buClr>
              <a:buFont typeface="Times New Roman"/>
              <a:buChar char="-"/>
            </a:pPr>
            <a:r>
              <a:rPr lang="en" dirty="0">
                <a:solidFill>
                  <a:srgbClr val="444444"/>
                </a:solidFill>
                <a:highlight>
                  <a:srgbClr val="FFFFFF"/>
                </a:highlight>
                <a:latin typeface="+mn-lt"/>
              </a:rPr>
              <a:t>Permission Example</a:t>
            </a:r>
            <a:r>
              <a:rPr lang="en" sz="1300" dirty="0">
                <a:solidFill>
                  <a:srgbClr val="444444"/>
                </a:solidFill>
                <a:highlight>
                  <a:srgbClr val="FFFFFF"/>
                </a:highlight>
                <a:latin typeface="+mn-lt"/>
              </a:rPr>
              <a:t>:</a:t>
            </a:r>
            <a:r>
              <a:rPr lang="en" sz="1300" dirty="0">
                <a:solidFill>
                  <a:srgbClr val="444444"/>
                </a:solidFill>
                <a:highlight>
                  <a:srgbClr val="FFFFFF"/>
                </a:highlight>
                <a:latin typeface="+mn-lt"/>
                <a:ea typeface="Times New Roman"/>
                <a:cs typeface="Times New Roman"/>
                <a:sym typeface="Times New Roman"/>
              </a:rPr>
              <a:t> © Mark Perry All Rights Reserved. Used with Permission</a:t>
            </a:r>
          </a:p>
          <a:p>
            <a:pPr marL="0" lvl="0" indent="0" rtl="0">
              <a:spcBef>
                <a:spcPts val="0"/>
              </a:spcBef>
              <a:buNone/>
            </a:pPr>
            <a:endParaRPr dirty="0"/>
          </a:p>
          <a:p>
            <a:pPr lvl="0" rtl="0">
              <a:spcBef>
                <a:spcPts val="0"/>
              </a:spcBef>
              <a:buNone/>
            </a:pPr>
            <a:endParaRPr sz="2400" dirty="0"/>
          </a:p>
          <a:p>
            <a:pPr marL="457200" lvl="0" indent="0" rtl="0">
              <a:spcBef>
                <a:spcPts val="0"/>
              </a:spcBef>
              <a:buNone/>
            </a:pPr>
            <a:r>
              <a:rPr lang="en" dirty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Shape 238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b="1">
                <a:solidFill>
                  <a:srgbClr val="FF0000"/>
                </a:solidFill>
              </a:rPr>
              <a:t>S</a:t>
            </a:r>
            <a:r>
              <a:rPr lang="en" b="1"/>
              <a:t>hare</a:t>
            </a:r>
          </a:p>
        </p:txBody>
      </p:sp>
      <p:pic>
        <p:nvPicPr>
          <p:cNvPr id="239" name="Shape 23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738324" y="3488149"/>
            <a:ext cx="1138550" cy="1241650"/>
          </a:xfrm>
          <a:prstGeom prst="rect">
            <a:avLst/>
          </a:prstGeom>
          <a:noFill/>
          <a:ln>
            <a:noFill/>
          </a:ln>
        </p:spPr>
      </p:pic>
      <p:sp>
        <p:nvSpPr>
          <p:cNvPr id="240" name="Shape 240"/>
          <p:cNvSpPr txBox="1"/>
          <p:nvPr/>
        </p:nvSpPr>
        <p:spPr>
          <a:xfrm>
            <a:off x="7333155" y="4340458"/>
            <a:ext cx="1074300" cy="5379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800" b="1">
                <a:solidFill>
                  <a:srgbClr val="FF0000"/>
                </a:solidFill>
              </a:rPr>
              <a:t>ELMS</a:t>
            </a:r>
          </a:p>
        </p:txBody>
      </p:sp>
      <p:sp>
        <p:nvSpPr>
          <p:cNvPr id="241" name="Shape 241"/>
          <p:cNvSpPr txBox="1"/>
          <p:nvPr/>
        </p:nvSpPr>
        <p:spPr>
          <a:xfrm>
            <a:off x="1152850" y="1089550"/>
            <a:ext cx="7724100" cy="3580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dirty="0"/>
              <a:t>Share in your usual places: </a:t>
            </a:r>
          </a:p>
          <a:p>
            <a:pPr marL="457200" lvl="0" indent="-228600" rtl="0">
              <a:spcBef>
                <a:spcPts val="0"/>
              </a:spcBef>
              <a:buChar char="-"/>
            </a:pPr>
            <a:r>
              <a:rPr lang="en" dirty="0"/>
              <a:t>In print</a:t>
            </a:r>
          </a:p>
          <a:p>
            <a:pPr marL="457200" lvl="0" indent="-228600" rtl="0">
              <a:spcBef>
                <a:spcPts val="0"/>
              </a:spcBef>
              <a:buChar char="-"/>
            </a:pPr>
            <a:r>
              <a:rPr lang="en" dirty="0"/>
              <a:t>On your website</a:t>
            </a:r>
          </a:p>
          <a:p>
            <a:pPr lvl="0" rtl="0">
              <a:spcBef>
                <a:spcPts val="0"/>
              </a:spcBef>
              <a:buNone/>
            </a:pPr>
            <a:endParaRPr dirty="0"/>
          </a:p>
          <a:p>
            <a:pPr lvl="0" rtl="0">
              <a:spcBef>
                <a:spcPts val="0"/>
              </a:spcBef>
              <a:buNone/>
            </a:pPr>
            <a:r>
              <a:rPr lang="en" dirty="0"/>
              <a:t>Share to avoid eventual broken links and so that others can find your </a:t>
            </a:r>
            <a:r>
              <a:rPr lang="en" dirty="0" smtClean="0"/>
              <a:t>work:</a:t>
            </a:r>
            <a:endParaRPr lang="en" dirty="0"/>
          </a:p>
          <a:p>
            <a:pPr marL="457200" lvl="0" indent="-228600" rtl="0">
              <a:spcBef>
                <a:spcPts val="0"/>
              </a:spcBef>
              <a:buChar char="-"/>
            </a:pPr>
            <a:r>
              <a:rPr lang="en" dirty="0"/>
              <a:t>VTechWorks (VT’s instituional repository) </a:t>
            </a:r>
            <a:r>
              <a:rPr lang="en" u="sng" dirty="0">
                <a:solidFill>
                  <a:schemeClr val="hlink"/>
                </a:solidFill>
                <a:hlinkClick r:id="rId4"/>
              </a:rPr>
              <a:t>https://vtechworks.lib.vt.edu</a:t>
            </a:r>
            <a:r>
              <a:rPr lang="en" dirty="0"/>
              <a:t> (Google crawls)</a:t>
            </a:r>
          </a:p>
          <a:p>
            <a:pPr marL="457200" lvl="0" indent="-228600" rtl="0">
              <a:spcBef>
                <a:spcPts val="0"/>
              </a:spcBef>
              <a:buChar char="-"/>
            </a:pPr>
            <a:r>
              <a:rPr lang="en" dirty="0"/>
              <a:t>Disciplinary repositories (contact your professional society)</a:t>
            </a:r>
          </a:p>
          <a:p>
            <a:pPr marL="457200" lvl="0" indent="-228600" rtl="0">
              <a:spcBef>
                <a:spcPts val="0"/>
              </a:spcBef>
              <a:buChar char="-"/>
            </a:pPr>
            <a:r>
              <a:rPr lang="en" dirty="0" smtClean="0"/>
              <a:t>Open </a:t>
            </a:r>
            <a:r>
              <a:rPr lang="en" dirty="0"/>
              <a:t>repositories: </a:t>
            </a:r>
            <a:r>
              <a:rPr lang="en" dirty="0" smtClean="0"/>
              <a:t>OERCommons </a:t>
            </a:r>
            <a:r>
              <a:rPr lang="en" dirty="0" smtClean="0">
                <a:hlinkClick r:id="rId5"/>
              </a:rPr>
              <a:t>http://www.oercommons.org</a:t>
            </a:r>
            <a:r>
              <a:rPr lang="en" dirty="0" smtClean="0"/>
              <a:t> </a:t>
            </a:r>
          </a:p>
          <a:p>
            <a:pPr marL="228600" lvl="3"/>
            <a:r>
              <a:rPr lang="en" dirty="0" smtClean="0"/>
              <a:t>		   MERLOT </a:t>
            </a:r>
            <a:r>
              <a:rPr lang="en-US" dirty="0">
                <a:hlinkClick r:id="rId6"/>
              </a:rPr>
              <a:t>https://</a:t>
            </a:r>
            <a:r>
              <a:rPr lang="en-US" dirty="0" smtClean="0">
                <a:hlinkClick r:id="rId6"/>
              </a:rPr>
              <a:t>www.merlot.org</a:t>
            </a:r>
            <a:r>
              <a:rPr lang="en-US" dirty="0"/>
              <a:t> </a:t>
            </a:r>
            <a:endParaRPr lang="en" dirty="0" smtClean="0"/>
          </a:p>
          <a:p>
            <a:pPr marL="228600" lvl="1"/>
            <a:r>
              <a:rPr lang="en" dirty="0" smtClean="0"/>
              <a:t>                                   Open </a:t>
            </a:r>
            <a:r>
              <a:rPr lang="en" dirty="0"/>
              <a:t>Textbook Library </a:t>
            </a:r>
            <a:r>
              <a:rPr lang="en" sz="1200" u="sng" dirty="0">
                <a:solidFill>
                  <a:schemeClr val="hlink"/>
                </a:solidFill>
                <a:hlinkClick r:id="rId7"/>
              </a:rPr>
              <a:t>https://open.umn.edu/opentextbooks/Submit.aspx</a:t>
            </a:r>
            <a:r>
              <a:rPr lang="en" sz="1200" dirty="0"/>
              <a:t> </a:t>
            </a:r>
          </a:p>
          <a:p>
            <a:pPr marL="457200" lvl="0" indent="-228600" rtl="0">
              <a:spcBef>
                <a:spcPts val="0"/>
              </a:spcBef>
              <a:buChar char="-"/>
            </a:pPr>
            <a:r>
              <a:rPr lang="en" dirty="0"/>
              <a:t>More platforms for creating and sharing: </a:t>
            </a:r>
            <a:r>
              <a:rPr lang="en" u="sng" dirty="0">
                <a:solidFill>
                  <a:schemeClr val="hlink"/>
                </a:solidFill>
                <a:hlinkClick r:id="rId8"/>
              </a:rPr>
              <a:t>http://hdl.handle.net/10919/76739</a:t>
            </a:r>
            <a:r>
              <a:rPr lang="en" dirty="0"/>
              <a:t> </a:t>
            </a:r>
          </a:p>
          <a:p>
            <a:pPr lvl="0" rtl="0">
              <a:spcBef>
                <a:spcPts val="0"/>
              </a:spcBef>
              <a:buNone/>
            </a:pPr>
            <a:endParaRPr dirty="0"/>
          </a:p>
          <a:p>
            <a:pPr lvl="0" rtl="0">
              <a:spcBef>
                <a:spcPts val="0"/>
              </a:spcBef>
              <a:buNone/>
            </a:pPr>
            <a:r>
              <a:rPr lang="en" dirty="0"/>
              <a:t>Tell people about your </a:t>
            </a:r>
            <a:r>
              <a:rPr lang="en" dirty="0" smtClean="0"/>
              <a:t>work:</a:t>
            </a:r>
            <a:endParaRPr lang="en" dirty="0"/>
          </a:p>
          <a:p>
            <a:pPr marL="457200" lvl="0" indent="-228600" rtl="0">
              <a:spcBef>
                <a:spcPts val="0"/>
              </a:spcBef>
              <a:buChar char="-"/>
            </a:pPr>
            <a:r>
              <a:rPr lang="en" dirty="0"/>
              <a:t>Social media channels: Twitter, Facebook, Listservs</a:t>
            </a:r>
          </a:p>
          <a:p>
            <a:pPr marL="457200" lvl="0" indent="-228600" rtl="0">
              <a:spcBef>
                <a:spcPts val="0"/>
              </a:spcBef>
              <a:buChar char="-"/>
            </a:pPr>
            <a:r>
              <a:rPr lang="en" dirty="0"/>
              <a:t>University communication channels &amp; news services</a:t>
            </a:r>
          </a:p>
          <a:p>
            <a:pPr marL="457200" lvl="0" indent="-228600" rtl="0">
              <a:spcBef>
                <a:spcPts val="0"/>
              </a:spcBef>
              <a:buChar char="-"/>
            </a:pPr>
            <a:r>
              <a:rPr lang="en" dirty="0" smtClean="0"/>
              <a:t>Tell </a:t>
            </a:r>
            <a:r>
              <a:rPr lang="en" dirty="0"/>
              <a:t>your </a:t>
            </a:r>
            <a:r>
              <a:rPr lang="en" dirty="0" smtClean="0"/>
              <a:t>colleagues: Face to face</a:t>
            </a:r>
            <a:endParaRPr lang="e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Shape 24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Best practices for creating &amp; sharing OER</a:t>
            </a:r>
          </a:p>
        </p:txBody>
      </p:sp>
      <p:pic>
        <p:nvPicPr>
          <p:cNvPr id="247" name="Shape 24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173024" y="1351300"/>
            <a:ext cx="3659274" cy="3364849"/>
          </a:xfrm>
          <a:prstGeom prst="rect">
            <a:avLst/>
          </a:prstGeom>
          <a:noFill/>
          <a:ln>
            <a:noFill/>
          </a:ln>
        </p:spPr>
      </p:pic>
      <p:sp>
        <p:nvSpPr>
          <p:cNvPr id="248" name="Shape 248"/>
          <p:cNvSpPr txBox="1"/>
          <p:nvPr/>
        </p:nvSpPr>
        <p:spPr>
          <a:xfrm>
            <a:off x="4947125" y="3234100"/>
            <a:ext cx="1834200" cy="774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3600" b="1">
                <a:solidFill>
                  <a:srgbClr val="FF0000"/>
                </a:solidFill>
              </a:rPr>
              <a:t>ELMS</a:t>
            </a:r>
          </a:p>
        </p:txBody>
      </p:sp>
      <p:sp>
        <p:nvSpPr>
          <p:cNvPr id="249" name="Shape 249"/>
          <p:cNvSpPr txBox="1"/>
          <p:nvPr/>
        </p:nvSpPr>
        <p:spPr>
          <a:xfrm>
            <a:off x="1335575" y="1240300"/>
            <a:ext cx="4727700" cy="36279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3000" b="1" dirty="0">
                <a:solidFill>
                  <a:srgbClr val="FF0000"/>
                </a:solidFill>
              </a:rPr>
              <a:t>E</a:t>
            </a:r>
            <a:r>
              <a:rPr lang="en" sz="3000" b="1" dirty="0"/>
              <a:t>valuate</a:t>
            </a:r>
          </a:p>
          <a:p>
            <a:pPr lvl="0" rtl="0">
              <a:spcBef>
                <a:spcPts val="0"/>
              </a:spcBef>
              <a:buNone/>
            </a:pPr>
            <a:endParaRPr dirty="0"/>
          </a:p>
          <a:p>
            <a:pPr lvl="0" rtl="0">
              <a:spcBef>
                <a:spcPts val="0"/>
              </a:spcBef>
              <a:buNone/>
            </a:pPr>
            <a:endParaRPr dirty="0"/>
          </a:p>
          <a:p>
            <a:r>
              <a:rPr lang="en" sz="3000" b="1" dirty="0">
                <a:solidFill>
                  <a:srgbClr val="FF0000"/>
                </a:solidFill>
              </a:rPr>
              <a:t>L</a:t>
            </a:r>
            <a:r>
              <a:rPr lang="en" sz="3000" b="1" dirty="0">
                <a:solidFill>
                  <a:schemeClr val="dk1"/>
                </a:solidFill>
              </a:rPr>
              <a:t>icense</a:t>
            </a:r>
          </a:p>
          <a:p>
            <a:pPr lvl="0" rtl="0">
              <a:spcBef>
                <a:spcPts val="0"/>
              </a:spcBef>
              <a:buNone/>
            </a:pPr>
            <a:endParaRPr lang="en" sz="3000" b="1" dirty="0" smtClean="0">
              <a:solidFill>
                <a:srgbClr val="FF0000"/>
              </a:solidFill>
            </a:endParaRPr>
          </a:p>
          <a:p>
            <a:pPr lvl="0" rtl="0">
              <a:spcBef>
                <a:spcPts val="0"/>
              </a:spcBef>
              <a:buNone/>
            </a:pPr>
            <a:r>
              <a:rPr lang="en" sz="3000" b="1" dirty="0" smtClean="0">
                <a:solidFill>
                  <a:srgbClr val="FF0000"/>
                </a:solidFill>
              </a:rPr>
              <a:t>M</a:t>
            </a:r>
            <a:r>
              <a:rPr lang="en" sz="3000" b="1" dirty="0" smtClean="0">
                <a:solidFill>
                  <a:schemeClr val="dk1"/>
                </a:solidFill>
              </a:rPr>
              <a:t>ark</a:t>
            </a:r>
            <a:endParaRPr lang="en" sz="3000" b="1" dirty="0">
              <a:solidFill>
                <a:schemeClr val="dk1"/>
              </a:solidFill>
            </a:endParaRPr>
          </a:p>
          <a:p>
            <a:pPr lvl="0" rtl="0">
              <a:spcBef>
                <a:spcPts val="0"/>
              </a:spcBef>
              <a:buNone/>
            </a:pPr>
            <a:endParaRPr dirty="0"/>
          </a:p>
          <a:p>
            <a:pPr lvl="0" rtl="0">
              <a:spcBef>
                <a:spcPts val="0"/>
              </a:spcBef>
              <a:buNone/>
            </a:pPr>
            <a:endParaRPr dirty="0"/>
          </a:p>
          <a:p>
            <a:pPr lvl="0" rtl="0">
              <a:spcBef>
                <a:spcPts val="0"/>
              </a:spcBef>
              <a:buNone/>
            </a:pPr>
            <a:r>
              <a:rPr lang="en" sz="3000" b="1" dirty="0">
                <a:solidFill>
                  <a:srgbClr val="FF0000"/>
                </a:solidFill>
              </a:rPr>
              <a:t>S</a:t>
            </a:r>
            <a:r>
              <a:rPr lang="en" sz="3000" b="1" dirty="0"/>
              <a:t>hare</a:t>
            </a:r>
          </a:p>
        </p:txBody>
      </p:sp>
      <p:sp>
        <p:nvSpPr>
          <p:cNvPr id="250" name="Shape 250"/>
          <p:cNvSpPr txBox="1"/>
          <p:nvPr/>
        </p:nvSpPr>
        <p:spPr>
          <a:xfrm>
            <a:off x="133575" y="4868200"/>
            <a:ext cx="8280300" cy="1959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600" dirty="0"/>
              <a:t>Public domain images: </a:t>
            </a:r>
            <a:r>
              <a:rPr lang="en" sz="600" u="sng" dirty="0">
                <a:solidFill>
                  <a:schemeClr val="hlink"/>
                </a:solidFill>
                <a:hlinkClick r:id="rId4"/>
              </a:rPr>
              <a:t>https://pixabay.com/en/tree-elm-elm-tree-leaf-green-1484370</a:t>
            </a:r>
            <a:r>
              <a:rPr lang="en" sz="600" u="sng" dirty="0" smtClean="0">
                <a:solidFill>
                  <a:schemeClr val="hlink"/>
                </a:solidFill>
                <a:hlinkClick r:id="rId4"/>
              </a:rPr>
              <a:t>/</a:t>
            </a:r>
            <a:endParaRPr lang="en" sz="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Shape 25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832300" cy="572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sz="2400">
                <a:solidFill>
                  <a:srgbClr val="FF0000"/>
                </a:solidFill>
              </a:rPr>
              <a:t>Finding </a:t>
            </a:r>
            <a:r>
              <a:rPr lang="en" sz="2400"/>
              <a:t>OER, Creative Commons &amp; Public Domain Resources</a:t>
            </a:r>
          </a:p>
        </p:txBody>
      </p:sp>
      <p:sp>
        <p:nvSpPr>
          <p:cNvPr id="256" name="Shape 256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Google Advanced Search (“Usage Rights” filter) </a:t>
            </a:r>
          </a:p>
          <a:p>
            <a:pPr lvl="0">
              <a:spcBef>
                <a:spcPts val="0"/>
              </a:spcBef>
              <a:buNone/>
            </a:pPr>
            <a:endParaRPr/>
          </a:p>
          <a:p>
            <a:pPr lvl="0">
              <a:spcBef>
                <a:spcPts val="0"/>
              </a:spcBef>
              <a:buNone/>
            </a:pPr>
            <a:r>
              <a:rPr lang="en"/>
              <a:t>Images, music, media &amp; video: </a:t>
            </a:r>
            <a:r>
              <a:rPr lang="en" u="sng">
                <a:solidFill>
                  <a:schemeClr val="hlink"/>
                </a:solidFill>
                <a:hlinkClick r:id="rId3"/>
              </a:rPr>
              <a:t>https://search.creativecommons.org</a:t>
            </a:r>
          </a:p>
          <a:p>
            <a:pPr lvl="0">
              <a:spcBef>
                <a:spcPts val="0"/>
              </a:spcBef>
              <a:buNone/>
            </a:pPr>
            <a:r>
              <a:rPr lang="en"/>
              <a:t>Open (OER) Textbooks: </a:t>
            </a:r>
            <a:r>
              <a:rPr lang="en" u="sng">
                <a:solidFill>
                  <a:schemeClr val="hlink"/>
                </a:solidFill>
                <a:hlinkClick r:id="rId4"/>
              </a:rPr>
              <a:t>https://open.umn.edu/opentextbooks</a:t>
            </a:r>
          </a:p>
          <a:p>
            <a:pPr lvl="0">
              <a:spcBef>
                <a:spcPts val="0"/>
              </a:spcBef>
              <a:buNone/>
            </a:pPr>
            <a:r>
              <a:rPr lang="en"/>
              <a:t>Interactive Simulations: </a:t>
            </a:r>
            <a:r>
              <a:rPr lang="en" u="sng">
                <a:solidFill>
                  <a:schemeClr val="hlink"/>
                </a:solidFill>
                <a:hlinkClick r:id="rId5"/>
              </a:rPr>
              <a:t>https://phet.colorado.edu</a:t>
            </a:r>
            <a:r>
              <a:rPr lang="en"/>
              <a:t> </a:t>
            </a:r>
          </a:p>
          <a:p>
            <a:pPr lvl="0">
              <a:spcBef>
                <a:spcPts val="0"/>
              </a:spcBef>
              <a:buNone/>
            </a:pPr>
            <a:r>
              <a:rPr lang="en"/>
              <a:t>And more: </a:t>
            </a:r>
            <a:r>
              <a:rPr lang="en" u="sng">
                <a:solidFill>
                  <a:schemeClr val="hlink"/>
                </a:solidFill>
                <a:hlinkClick r:id="rId6"/>
              </a:rPr>
              <a:t>http://guides.lib.vt.edu/oer</a:t>
            </a:r>
            <a:r>
              <a:rPr lang="en"/>
              <a:t> </a:t>
            </a:r>
          </a:p>
          <a:p>
            <a:pPr lvl="0">
              <a:spcBef>
                <a:spcPts val="0"/>
              </a:spcBef>
              <a:buNone/>
            </a:pPr>
            <a:endParaRPr/>
          </a:p>
        </p:txBody>
      </p:sp>
      <p:pic>
        <p:nvPicPr>
          <p:cNvPr id="257" name="Shape 257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5365046" y="899200"/>
            <a:ext cx="3569375" cy="12967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" name="Shape 262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>
                <a:solidFill>
                  <a:srgbClr val="FF0000"/>
                </a:solidFill>
              </a:rPr>
              <a:t>Services </a:t>
            </a:r>
            <a:r>
              <a:rPr lang="en"/>
              <a:t>offered by the University Libraries</a:t>
            </a:r>
          </a:p>
        </p:txBody>
      </p:sp>
      <p:sp>
        <p:nvSpPr>
          <p:cNvPr id="263" name="Shape 263"/>
          <p:cNvSpPr txBox="1">
            <a:spLocks noGrp="1"/>
          </p:cNvSpPr>
          <p:nvPr>
            <p:ph type="body" idx="1"/>
          </p:nvPr>
        </p:nvSpPr>
        <p:spPr>
          <a:xfrm>
            <a:off x="214691" y="883261"/>
            <a:ext cx="8520600" cy="2827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228600" rtl="0">
              <a:spcBef>
                <a:spcPts val="0"/>
              </a:spcBef>
              <a:buChar char="-"/>
            </a:pPr>
            <a:r>
              <a:rPr lang="en" b="1" dirty="0"/>
              <a:t>Consultations &amp; Referrals</a:t>
            </a:r>
            <a:r>
              <a:rPr lang="en" dirty="0"/>
              <a:t>: Where do I start? Who can help me? </a:t>
            </a:r>
          </a:p>
          <a:p>
            <a:pPr marL="457200" lvl="0" indent="-228600" rtl="0">
              <a:spcBef>
                <a:spcPts val="0"/>
              </a:spcBef>
              <a:buChar char="-"/>
            </a:pPr>
            <a:r>
              <a:rPr lang="en" dirty="0"/>
              <a:t>Copyright, Creative Commons/Open Licensing </a:t>
            </a:r>
            <a:r>
              <a:rPr lang="en" b="1" dirty="0"/>
              <a:t>consultations</a:t>
            </a:r>
          </a:p>
          <a:p>
            <a:pPr marL="457200" lvl="0" indent="-228600" rtl="0">
              <a:spcBef>
                <a:spcPts val="0"/>
              </a:spcBef>
              <a:buChar char="-"/>
            </a:pPr>
            <a:r>
              <a:rPr lang="en" dirty="0"/>
              <a:t>Assistance </a:t>
            </a:r>
            <a:r>
              <a:rPr lang="en" b="1" dirty="0"/>
              <a:t>locating &amp; adapting</a:t>
            </a:r>
            <a:r>
              <a:rPr lang="en" dirty="0"/>
              <a:t> openly licensed content</a:t>
            </a:r>
          </a:p>
          <a:p>
            <a:pPr marL="457200" lvl="0" indent="-228600" rtl="0">
              <a:spcBef>
                <a:spcPts val="0"/>
              </a:spcBef>
              <a:buChar char="-"/>
            </a:pPr>
            <a:r>
              <a:rPr lang="en" b="1" dirty="0"/>
              <a:t>VTechWorks </a:t>
            </a:r>
            <a:r>
              <a:rPr lang="en" dirty="0"/>
              <a:t>Institutional Repository</a:t>
            </a:r>
          </a:p>
          <a:p>
            <a:pPr marL="457200" lvl="0" indent="-228600" rtl="0">
              <a:spcBef>
                <a:spcPts val="0"/>
              </a:spcBef>
              <a:buChar char="-"/>
            </a:pPr>
            <a:r>
              <a:rPr lang="en" dirty="0"/>
              <a:t>Open Textbook </a:t>
            </a:r>
            <a:r>
              <a:rPr lang="en" b="1" dirty="0"/>
              <a:t>Publishing</a:t>
            </a:r>
          </a:p>
          <a:p>
            <a:pPr marL="457200" lvl="0" indent="-228600" rtl="0">
              <a:spcBef>
                <a:spcPts val="0"/>
              </a:spcBef>
              <a:buChar char="-"/>
            </a:pPr>
            <a:r>
              <a:rPr lang="en" b="1" dirty="0"/>
              <a:t>Hosting </a:t>
            </a:r>
            <a:r>
              <a:rPr lang="en" dirty="0"/>
              <a:t>of Open Journals and Open Conference Proceeding</a:t>
            </a:r>
          </a:p>
          <a:p>
            <a:pPr marL="457200" lvl="0" indent="-228600" rtl="0">
              <a:spcBef>
                <a:spcPts val="0"/>
              </a:spcBef>
              <a:buChar char="-"/>
            </a:pPr>
            <a:r>
              <a:rPr lang="en" dirty="0"/>
              <a:t>Open Education Initiative </a:t>
            </a:r>
            <a:r>
              <a:rPr lang="en" b="1" dirty="0"/>
              <a:t>Faculty</a:t>
            </a:r>
            <a:r>
              <a:rPr lang="en" dirty="0"/>
              <a:t> </a:t>
            </a:r>
            <a:r>
              <a:rPr lang="en" b="1" dirty="0"/>
              <a:t>Grants </a:t>
            </a:r>
            <a:r>
              <a:rPr lang="en" dirty="0"/>
              <a:t>for development of openly licensed learning resources - </a:t>
            </a:r>
            <a:r>
              <a:rPr lang="en" u="sng" dirty="0">
                <a:solidFill>
                  <a:schemeClr val="hlink"/>
                </a:solidFill>
                <a:hlinkClick r:id="rId3"/>
              </a:rPr>
              <a:t>https://</a:t>
            </a:r>
            <a:r>
              <a:rPr lang="en" u="sng" dirty="0" smtClean="0">
                <a:solidFill>
                  <a:schemeClr val="hlink"/>
                </a:solidFill>
                <a:hlinkClick r:id="rId3"/>
              </a:rPr>
              <a:t>researchinformatics.lib.vt.edu/oeig16-17</a:t>
            </a:r>
            <a:endParaRPr lang="en" dirty="0"/>
          </a:p>
        </p:txBody>
      </p:sp>
      <p:sp>
        <p:nvSpPr>
          <p:cNvPr id="264" name="Shape 264"/>
          <p:cNvSpPr txBox="1"/>
          <p:nvPr/>
        </p:nvSpPr>
        <p:spPr>
          <a:xfrm>
            <a:off x="124450" y="4680475"/>
            <a:ext cx="7914000" cy="292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/>
            <a:r>
              <a:rPr lang="en" sz="800" dirty="0"/>
              <a:t>© Anita Walz. This presentation is licensed with a </a:t>
            </a:r>
            <a:r>
              <a:rPr lang="en" sz="800" u="sng" dirty="0">
                <a:solidFill>
                  <a:schemeClr val="hlink"/>
                </a:solidFill>
                <a:hlinkClick r:id="rId4"/>
              </a:rPr>
              <a:t>Creative Commons Attribution 4.0 license</a:t>
            </a:r>
            <a:r>
              <a:rPr lang="en" sz="800" dirty="0"/>
              <a:t>. Anyone may modify and redistribute this presentation with attribution. Required attribution: This presentation is adapted from © Anita Walz’s </a:t>
            </a:r>
            <a:r>
              <a:rPr lang="en" sz="800" u="sng" dirty="0">
                <a:solidFill>
                  <a:schemeClr val="hlink"/>
                </a:solidFill>
                <a:hlinkClick r:id="rId4"/>
              </a:rPr>
              <a:t>CC BY 4.0 licensed presentation</a:t>
            </a:r>
            <a:r>
              <a:rPr lang="en" sz="800" dirty="0"/>
              <a:t> </a:t>
            </a:r>
            <a:r>
              <a:rPr lang="en" sz="800" dirty="0" smtClean="0"/>
              <a:t>“</a:t>
            </a:r>
            <a:r>
              <a:rPr lang="en" sz="800" dirty="0">
                <a:solidFill>
                  <a:schemeClr val="tx1"/>
                </a:solidFill>
              </a:rPr>
              <a:t>Creative Commons and OER in 30 minutes</a:t>
            </a:r>
            <a:r>
              <a:rPr lang="en" sz="800" dirty="0" smtClean="0"/>
              <a:t>” </a:t>
            </a:r>
            <a:r>
              <a:rPr lang="en" sz="800" dirty="0"/>
              <a:t>available from</a:t>
            </a:r>
            <a:r>
              <a:rPr lang="en" sz="800" dirty="0" smtClean="0"/>
              <a:t>: </a:t>
            </a:r>
            <a:r>
              <a:rPr lang="en-US" sz="800" dirty="0">
                <a:hlinkClick r:id="rId5"/>
              </a:rPr>
              <a:t>http://</a:t>
            </a:r>
            <a:r>
              <a:rPr lang="en-US" sz="800" dirty="0" smtClean="0">
                <a:hlinkClick r:id="rId5"/>
              </a:rPr>
              <a:t>hdl.handle.net/10919/78393</a:t>
            </a:r>
            <a:r>
              <a:rPr lang="en-US" sz="800" dirty="0" smtClean="0"/>
              <a:t> </a:t>
            </a:r>
            <a:endParaRPr lang="en" sz="800" dirty="0"/>
          </a:p>
        </p:txBody>
      </p:sp>
      <p:pic>
        <p:nvPicPr>
          <p:cNvPr id="265" name="Shape 265" descr="CC BY.png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8102150" y="4680475"/>
            <a:ext cx="836900" cy="2927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" name="Shape 270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Thank you and discussion</a:t>
            </a:r>
          </a:p>
        </p:txBody>
      </p:sp>
      <p:pic>
        <p:nvPicPr>
          <p:cNvPr id="271" name="Shape 27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463274" y="1152474"/>
            <a:ext cx="4127124" cy="35338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Shape 70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Added bonuses:</a:t>
            </a:r>
          </a:p>
        </p:txBody>
      </p:sp>
      <p:sp>
        <p:nvSpPr>
          <p:cNvPr id="71" name="Shape 7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dirty="0"/>
              <a:t>Using CC-licenses may:</a:t>
            </a:r>
          </a:p>
          <a:p>
            <a:pPr marL="457200" lvl="0" indent="-228600" rtl="0">
              <a:spcBef>
                <a:spcPts val="0"/>
              </a:spcBef>
              <a:buChar char="-"/>
            </a:pPr>
            <a:r>
              <a:rPr lang="en" dirty="0"/>
              <a:t>Extend your impact, audience and the reach of your work</a:t>
            </a:r>
          </a:p>
          <a:p>
            <a:pPr lvl="0" rtl="0">
              <a:spcBef>
                <a:spcPts val="0"/>
              </a:spcBef>
              <a:buNone/>
            </a:pPr>
            <a:endParaRPr dirty="0"/>
          </a:p>
          <a:p>
            <a:pPr marL="457200" lvl="0" indent="-228600" rtl="0">
              <a:spcBef>
                <a:spcPts val="0"/>
              </a:spcBef>
              <a:buChar char="-"/>
            </a:pPr>
            <a:r>
              <a:rPr lang="en" dirty="0"/>
              <a:t>Start (and build on) a virtuous cycle of sharing</a:t>
            </a:r>
          </a:p>
          <a:p>
            <a:pPr lvl="0" rtl="0">
              <a:spcBef>
                <a:spcPts val="0"/>
              </a:spcBef>
              <a:buNone/>
            </a:pPr>
            <a:endParaRPr dirty="0"/>
          </a:p>
          <a:p>
            <a:pPr marL="457200" lvl="0" indent="-228600" rtl="0">
              <a:spcBef>
                <a:spcPts val="0"/>
              </a:spcBef>
              <a:buChar char="-"/>
            </a:pPr>
            <a:r>
              <a:rPr lang="en" dirty="0"/>
              <a:t>Save money for your students and other readers</a:t>
            </a:r>
          </a:p>
          <a:p>
            <a:pPr lvl="0">
              <a:spcBef>
                <a:spcPts val="0"/>
              </a:spcBef>
              <a:buNone/>
            </a:pPr>
            <a:endParaRPr dirty="0"/>
          </a:p>
        </p:txBody>
      </p:sp>
      <p:pic>
        <p:nvPicPr>
          <p:cNvPr id="72" name="Shape 7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106013" y="1494030"/>
            <a:ext cx="2324675" cy="23246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Shape 77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Discussion: Have you heard of OER or CC-licenses?</a:t>
            </a:r>
          </a:p>
        </p:txBody>
      </p:sp>
      <p:pic>
        <p:nvPicPr>
          <p:cNvPr id="78" name="Shape 7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463274" y="1152474"/>
            <a:ext cx="4127124" cy="35338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5" name="Shape 85" descr="by.large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7400" y="1622275"/>
            <a:ext cx="2002650" cy="2002650"/>
          </a:xfrm>
          <a:prstGeom prst="rect">
            <a:avLst/>
          </a:prstGeom>
          <a:noFill/>
          <a:ln>
            <a:noFill/>
          </a:ln>
        </p:spPr>
      </p:pic>
      <p:pic>
        <p:nvPicPr>
          <p:cNvPr id="86" name="Shape 86" descr="nc.large.pn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123612" y="1483375"/>
            <a:ext cx="2280425" cy="2280425"/>
          </a:xfrm>
          <a:prstGeom prst="rect">
            <a:avLst/>
          </a:prstGeom>
          <a:noFill/>
          <a:ln>
            <a:noFill/>
          </a:ln>
        </p:spPr>
      </p:pic>
      <p:pic>
        <p:nvPicPr>
          <p:cNvPr id="87" name="Shape 87" descr="sa.large.png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457587" y="1431525"/>
            <a:ext cx="2280425" cy="2280425"/>
          </a:xfrm>
          <a:prstGeom prst="rect">
            <a:avLst/>
          </a:prstGeom>
          <a:noFill/>
          <a:ln>
            <a:noFill/>
          </a:ln>
        </p:spPr>
      </p:pic>
      <p:pic>
        <p:nvPicPr>
          <p:cNvPr id="88" name="Shape 88" descr="nd.large.png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6794775" y="1431512"/>
            <a:ext cx="2280425" cy="22804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3" name="Shape 9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307349" y="496549"/>
            <a:ext cx="6429926" cy="4646950"/>
          </a:xfrm>
          <a:prstGeom prst="rect">
            <a:avLst/>
          </a:prstGeom>
          <a:noFill/>
          <a:ln>
            <a:noFill/>
          </a:ln>
        </p:spPr>
      </p:pic>
      <p:pic>
        <p:nvPicPr>
          <p:cNvPr id="94" name="Shape 94" descr="publicdomain.pn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695025" y="69200"/>
            <a:ext cx="1549224" cy="5351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Shape 99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Not all CC-licenses allow derivatives</a:t>
            </a:r>
          </a:p>
        </p:txBody>
      </p:sp>
      <p:pic>
        <p:nvPicPr>
          <p:cNvPr id="100" name="Shape 100" descr="CC BY ND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987624" y="2125923"/>
            <a:ext cx="3185400" cy="1114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1" name="Shape 101" descr="CC BY NC ND.pn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810300" y="2750650"/>
            <a:ext cx="3067050" cy="1066800"/>
          </a:xfrm>
          <a:prstGeom prst="rect">
            <a:avLst/>
          </a:prstGeom>
          <a:noFill/>
          <a:ln>
            <a:noFill/>
          </a:ln>
        </p:spPr>
      </p:pic>
      <p:sp>
        <p:nvSpPr>
          <p:cNvPr id="102" name="Shape 102"/>
          <p:cNvSpPr txBox="1"/>
          <p:nvPr/>
        </p:nvSpPr>
        <p:spPr>
          <a:xfrm>
            <a:off x="311700" y="4390875"/>
            <a:ext cx="7426200" cy="6549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b="1" dirty="0"/>
              <a:t>These licenses (ND) are not “open licenses” as they do not allow </a:t>
            </a:r>
            <a:r>
              <a:rPr lang="en" b="1" dirty="0" smtClean="0"/>
              <a:t>derivatives.</a:t>
            </a:r>
            <a:endParaRPr lang="en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7" name="Shape 107" descr="CC BY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09237" y="1666250"/>
            <a:ext cx="2240550" cy="783903"/>
          </a:xfrm>
          <a:prstGeom prst="rect">
            <a:avLst/>
          </a:prstGeom>
          <a:noFill/>
          <a:ln>
            <a:noFill/>
          </a:ln>
        </p:spPr>
      </p:pic>
      <p:pic>
        <p:nvPicPr>
          <p:cNvPr id="108" name="Shape 108" descr="CC BY NC SA.pn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17112" y="4359325"/>
            <a:ext cx="2240550" cy="784174"/>
          </a:xfrm>
          <a:prstGeom prst="rect">
            <a:avLst/>
          </a:prstGeom>
          <a:noFill/>
          <a:ln>
            <a:noFill/>
          </a:ln>
        </p:spPr>
      </p:pic>
      <p:pic>
        <p:nvPicPr>
          <p:cNvPr id="109" name="Shape 109" descr="CC Zero.png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17125" y="833262"/>
            <a:ext cx="2224783" cy="783899"/>
          </a:xfrm>
          <a:prstGeom prst="rect">
            <a:avLst/>
          </a:prstGeom>
          <a:noFill/>
          <a:ln>
            <a:noFill/>
          </a:ln>
        </p:spPr>
      </p:pic>
      <p:pic>
        <p:nvPicPr>
          <p:cNvPr id="110" name="Shape 110" descr="publicdomain.png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516775" y="0"/>
            <a:ext cx="2225486" cy="7841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1" name="Shape 111" descr="CC BY NC.png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517124" y="3461400"/>
            <a:ext cx="2240550" cy="783923"/>
          </a:xfrm>
          <a:prstGeom prst="rect">
            <a:avLst/>
          </a:prstGeom>
          <a:noFill/>
          <a:ln>
            <a:noFill/>
          </a:ln>
        </p:spPr>
      </p:pic>
      <p:pic>
        <p:nvPicPr>
          <p:cNvPr id="112" name="Shape 112" descr="CC BY SA.png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517125" y="2563474"/>
            <a:ext cx="2240550" cy="783913"/>
          </a:xfrm>
          <a:prstGeom prst="rect">
            <a:avLst/>
          </a:prstGeom>
          <a:noFill/>
          <a:ln>
            <a:noFill/>
          </a:ln>
        </p:spPr>
      </p:pic>
      <p:sp>
        <p:nvSpPr>
          <p:cNvPr id="113" name="Shape 113"/>
          <p:cNvSpPr txBox="1"/>
          <p:nvPr/>
        </p:nvSpPr>
        <p:spPr>
          <a:xfrm>
            <a:off x="2794775" y="294800"/>
            <a:ext cx="6349200" cy="3669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No known copyright</a:t>
            </a:r>
          </a:p>
          <a:p>
            <a:pPr lvl="0">
              <a:spcBef>
                <a:spcPts val="0"/>
              </a:spcBef>
              <a:buNone/>
            </a:pPr>
            <a:endParaRPr/>
          </a:p>
          <a:p>
            <a:pPr lvl="0">
              <a:spcBef>
                <a:spcPts val="0"/>
              </a:spcBef>
              <a:buNone/>
            </a:pPr>
            <a:endParaRPr/>
          </a:p>
          <a:p>
            <a:pPr lvl="0">
              <a:spcBef>
                <a:spcPts val="0"/>
              </a:spcBef>
              <a:buNone/>
            </a:pPr>
            <a:endParaRPr/>
          </a:p>
          <a:p>
            <a:pPr lvl="0">
              <a:spcBef>
                <a:spcPts val="0"/>
              </a:spcBef>
              <a:buNone/>
            </a:pPr>
            <a:r>
              <a:rPr lang="en"/>
              <a:t>Donated to the public domain (and marked as such)</a:t>
            </a:r>
          </a:p>
          <a:p>
            <a:pPr lvl="0">
              <a:spcBef>
                <a:spcPts val="0"/>
              </a:spcBef>
              <a:buNone/>
            </a:pPr>
            <a:endParaRPr/>
          </a:p>
          <a:p>
            <a:pPr lvl="0">
              <a:spcBef>
                <a:spcPts val="0"/>
              </a:spcBef>
              <a:buNone/>
            </a:pPr>
            <a:endParaRPr/>
          </a:p>
          <a:p>
            <a:pPr lvl="0">
              <a:spcBef>
                <a:spcPts val="0"/>
              </a:spcBef>
              <a:buNone/>
            </a:pPr>
            <a:endParaRPr/>
          </a:p>
          <a:p>
            <a:pPr lvl="0">
              <a:spcBef>
                <a:spcPts val="0"/>
              </a:spcBef>
              <a:buNone/>
            </a:pPr>
            <a:r>
              <a:rPr lang="en"/>
              <a:t>Creative Commons Attribution License (CC BY)</a:t>
            </a:r>
          </a:p>
          <a:p>
            <a:pPr lvl="0">
              <a:spcBef>
                <a:spcPts val="0"/>
              </a:spcBef>
              <a:buNone/>
            </a:pPr>
            <a:endParaRPr/>
          </a:p>
          <a:p>
            <a:pPr lvl="0">
              <a:spcBef>
                <a:spcPts val="0"/>
              </a:spcBef>
              <a:buNone/>
            </a:pPr>
            <a:endParaRPr/>
          </a:p>
          <a:p>
            <a:pPr lvl="0">
              <a:spcBef>
                <a:spcPts val="0"/>
              </a:spcBef>
              <a:buNone/>
            </a:pPr>
            <a:endParaRPr/>
          </a:p>
          <a:p>
            <a:pPr lvl="0">
              <a:spcBef>
                <a:spcPts val="0"/>
              </a:spcBef>
              <a:buNone/>
            </a:pPr>
            <a:r>
              <a:rPr lang="en"/>
              <a:t>Creative Commons Attribution Share-Alike License (CC BY SA)</a:t>
            </a:r>
          </a:p>
          <a:p>
            <a:pPr lvl="0">
              <a:spcBef>
                <a:spcPts val="0"/>
              </a:spcBef>
              <a:buNone/>
            </a:pPr>
            <a:endParaRPr/>
          </a:p>
          <a:p>
            <a:pPr lvl="0">
              <a:spcBef>
                <a:spcPts val="0"/>
              </a:spcBef>
              <a:buNone/>
            </a:pPr>
            <a:endParaRPr/>
          </a:p>
          <a:p>
            <a:pPr lvl="0">
              <a:spcBef>
                <a:spcPts val="0"/>
              </a:spcBef>
              <a:buNone/>
            </a:pPr>
            <a:endParaRPr/>
          </a:p>
          <a:p>
            <a:pPr lvl="0">
              <a:spcBef>
                <a:spcPts val="0"/>
              </a:spcBef>
              <a:buNone/>
            </a:pPr>
            <a:r>
              <a:rPr lang="en"/>
              <a:t>Creative Commons Attribution Non-Commerical License (CC BY NC)</a:t>
            </a:r>
          </a:p>
          <a:p>
            <a:pPr lvl="0">
              <a:spcBef>
                <a:spcPts val="0"/>
              </a:spcBef>
              <a:buNone/>
            </a:pPr>
            <a:endParaRPr/>
          </a:p>
          <a:p>
            <a:pPr lvl="0">
              <a:spcBef>
                <a:spcPts val="0"/>
              </a:spcBef>
              <a:buNone/>
            </a:pPr>
            <a:endParaRPr/>
          </a:p>
          <a:p>
            <a:pPr lvl="0">
              <a:spcBef>
                <a:spcPts val="0"/>
              </a:spcBef>
              <a:buNone/>
            </a:pPr>
            <a:endParaRPr/>
          </a:p>
          <a:p>
            <a:pPr lvl="0">
              <a:spcBef>
                <a:spcPts val="0"/>
              </a:spcBef>
              <a:buNone/>
            </a:pPr>
            <a:r>
              <a:rPr lang="en"/>
              <a:t>Creative Commons Attribution Non-Commercial ShareAlike (CC BY NC SA)</a:t>
            </a:r>
          </a:p>
        </p:txBody>
      </p:sp>
      <p:sp>
        <p:nvSpPr>
          <p:cNvPr id="114" name="Shape 114"/>
          <p:cNvSpPr txBox="1"/>
          <p:nvPr/>
        </p:nvSpPr>
        <p:spPr>
          <a:xfrm>
            <a:off x="5240150" y="50325"/>
            <a:ext cx="3842700" cy="96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sz="800"/>
              <a:t>Read more here: </a:t>
            </a:r>
            <a:r>
              <a:rPr lang="en" sz="800" u="sng">
                <a:solidFill>
                  <a:schemeClr val="hlink"/>
                </a:solidFill>
                <a:hlinkClick r:id="rId9"/>
              </a:rPr>
              <a:t>https://creativecommons.org/licenses</a:t>
            </a:r>
            <a:r>
              <a:rPr lang="en" sz="800"/>
              <a:t> </a:t>
            </a:r>
          </a:p>
          <a:p>
            <a:pPr lvl="0">
              <a:spcBef>
                <a:spcPts val="0"/>
              </a:spcBef>
              <a:buNone/>
            </a:pPr>
            <a:r>
              <a:rPr lang="en" sz="800"/>
              <a:t>OER definition: </a:t>
            </a:r>
            <a:r>
              <a:rPr lang="en" sz="800" u="sng">
                <a:solidFill>
                  <a:schemeClr val="hlink"/>
                </a:solidFill>
                <a:hlinkClick r:id="rId10"/>
              </a:rPr>
              <a:t>http://www.hewlett.org/strategy/open-educational-resources/</a:t>
            </a:r>
            <a:r>
              <a:rPr lang="en" sz="800"/>
              <a:t> </a:t>
            </a:r>
          </a:p>
        </p:txBody>
      </p:sp>
      <p:sp>
        <p:nvSpPr>
          <p:cNvPr id="115" name="Shape 115"/>
          <p:cNvSpPr/>
          <p:nvPr/>
        </p:nvSpPr>
        <p:spPr>
          <a:xfrm rot="-5400000">
            <a:off x="-2259975" y="2411599"/>
            <a:ext cx="5128151" cy="320299"/>
          </a:xfrm>
          <a:prstGeom prst="rect">
            <a:avLst/>
          </a:prstGeom>
        </p:spPr>
        <p:txBody>
          <a:bodyPr>
            <a:prstTxWarp prst="textPlain">
              <a:avLst/>
            </a:prstTxWarp>
          </a:bodyPr>
          <a:lstStyle/>
          <a:p>
            <a:pPr lvl="0" algn="ctr"/>
            <a:r>
              <a:rPr b="0" i="0">
                <a:ln w="9525" cap="flat" cmpd="sng">
                  <a:solidFill>
                    <a:schemeClr val="dk2"/>
                  </a:solidFill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6AA84F"/>
                </a:solidFill>
                <a:latin typeface="Arial"/>
              </a:rPr>
              <a:t>Open Educational Resources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Shape 120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What can I do with OER?</a:t>
            </a:r>
          </a:p>
        </p:txBody>
      </p:sp>
      <p:sp>
        <p:nvSpPr>
          <p:cNvPr id="121" name="Shape 121"/>
          <p:cNvSpPr txBox="1">
            <a:spLocks noGrp="1"/>
          </p:cNvSpPr>
          <p:nvPr>
            <p:ph type="body" idx="1"/>
          </p:nvPr>
        </p:nvSpPr>
        <p:spPr>
          <a:xfrm>
            <a:off x="311700" y="969075"/>
            <a:ext cx="8520600" cy="3416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 b="1"/>
              <a:t>Retain </a:t>
            </a:r>
            <a:r>
              <a:rPr lang="en" sz="1700"/>
              <a:t>- Make, own, and control copies of the content (store, manage, download, duplicate)</a:t>
            </a:r>
          </a:p>
          <a:p>
            <a:pPr lvl="0">
              <a:spcBef>
                <a:spcPts val="0"/>
              </a:spcBef>
              <a:spcAft>
                <a:spcPts val="0"/>
              </a:spcAft>
              <a:buNone/>
            </a:pPr>
            <a:endParaRPr sz="1700"/>
          </a:p>
          <a:p>
            <a:pPr lv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 b="1"/>
              <a:t>Reuse </a:t>
            </a:r>
            <a:r>
              <a:rPr lang="en" sz="1700"/>
              <a:t>- Use the content in various ways (in class, study group, extension, journal article, on the radio, in a video, website etc.)</a:t>
            </a:r>
          </a:p>
          <a:p>
            <a:pPr lvl="0">
              <a:spcBef>
                <a:spcPts val="0"/>
              </a:spcBef>
              <a:spcAft>
                <a:spcPts val="0"/>
              </a:spcAft>
              <a:buNone/>
            </a:pPr>
            <a:endParaRPr sz="1700"/>
          </a:p>
          <a:p>
            <a:pPr lv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 b="1"/>
              <a:t>Revise</a:t>
            </a:r>
            <a:r>
              <a:rPr lang="en" sz="1700"/>
              <a:t> - Adapt, modify, alter the content (reformat or translate)</a:t>
            </a:r>
          </a:p>
          <a:p>
            <a:pPr lvl="0">
              <a:spcBef>
                <a:spcPts val="0"/>
              </a:spcBef>
              <a:spcAft>
                <a:spcPts val="0"/>
              </a:spcAft>
              <a:buNone/>
            </a:pPr>
            <a:endParaRPr sz="1700"/>
          </a:p>
          <a:p>
            <a:pPr lv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 b="1"/>
              <a:t>Remix - </a:t>
            </a:r>
            <a:r>
              <a:rPr lang="en" sz="1700"/>
              <a:t>Combine revised or original content with other materials to create something new (i.e. mashup)</a:t>
            </a:r>
          </a:p>
          <a:p>
            <a:pPr lvl="0">
              <a:spcBef>
                <a:spcPts val="0"/>
              </a:spcBef>
              <a:spcAft>
                <a:spcPts val="0"/>
              </a:spcAft>
              <a:buNone/>
            </a:pPr>
            <a:endParaRPr sz="1700"/>
          </a:p>
          <a:p>
            <a:pPr lv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 b="1"/>
              <a:t>Redistribute - </a:t>
            </a:r>
            <a:r>
              <a:rPr lang="en" sz="1700"/>
              <a:t>Share copies of original content, revised content, or remixes with others</a:t>
            </a:r>
          </a:p>
        </p:txBody>
      </p:sp>
      <p:sp>
        <p:nvSpPr>
          <p:cNvPr id="122" name="Shape 122"/>
          <p:cNvSpPr txBox="1"/>
          <p:nvPr/>
        </p:nvSpPr>
        <p:spPr>
          <a:xfrm>
            <a:off x="311700" y="4871175"/>
            <a:ext cx="8762400" cy="2373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sz="800">
                <a:solidFill>
                  <a:schemeClr val="dk1"/>
                </a:solidFill>
                <a:highlight>
                  <a:srgbClr val="FFFFFF"/>
                </a:highlight>
              </a:rPr>
              <a:t>Source: This material is based on original writing by David Wiley, which was published freely under a Creative Commons Attribution 4.0 license at </a:t>
            </a:r>
            <a:r>
              <a:rPr lang="en" sz="800" u="sng">
                <a:solidFill>
                  <a:schemeClr val="hlink"/>
                </a:solidFill>
                <a:highlight>
                  <a:srgbClr val="FFFFFF"/>
                </a:highlight>
                <a:hlinkClick r:id="rId3"/>
              </a:rPr>
              <a:t>http://opencontent.org/definition</a:t>
            </a:r>
            <a:r>
              <a:rPr lang="en" sz="800">
                <a:solidFill>
                  <a:schemeClr val="dk1"/>
                </a:solidFill>
                <a:highlight>
                  <a:srgbClr val="FFFFFF"/>
                </a:highlight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imple-light-2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1115</Words>
  <Application>Microsoft Office PowerPoint</Application>
  <PresentationFormat>On-screen Show (16:9)</PresentationFormat>
  <Paragraphs>191</Paragraphs>
  <Slides>25</Slides>
  <Notes>25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8" baseType="lpstr">
      <vt:lpstr>Arial</vt:lpstr>
      <vt:lpstr>Times New Roman</vt:lpstr>
      <vt:lpstr>simple-light-2</vt:lpstr>
      <vt:lpstr>   Creative Commons and OER in 30 minutes</vt:lpstr>
      <vt:lpstr>Creative Commons licenses can help you to:</vt:lpstr>
      <vt:lpstr>Added bonuses:</vt:lpstr>
      <vt:lpstr>Discussion: Have you heard of OER or CC-licenses?</vt:lpstr>
      <vt:lpstr>PowerPoint Presentation</vt:lpstr>
      <vt:lpstr>PowerPoint Presentation</vt:lpstr>
      <vt:lpstr>Not all CC-licenses allow derivatives</vt:lpstr>
      <vt:lpstr>PowerPoint Presentation</vt:lpstr>
      <vt:lpstr>What can I do with OER?</vt:lpstr>
      <vt:lpstr>Questions?</vt:lpstr>
      <vt:lpstr>Best practices for creating &amp; sharing OER</vt:lpstr>
      <vt:lpstr>Evaluate</vt:lpstr>
      <vt:lpstr>License</vt:lpstr>
      <vt:lpstr>Mark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Mark</vt:lpstr>
      <vt:lpstr>Share</vt:lpstr>
      <vt:lpstr>Best practices for creating &amp; sharing OER</vt:lpstr>
      <vt:lpstr>Finding OER, Creative Commons &amp; Public Domain Resources</vt:lpstr>
      <vt:lpstr>Services offered by the University Libraries</vt:lpstr>
      <vt:lpstr>Thank you and discussion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Creative Commons &amp; OER in 30 minutes</dc:title>
  <dc:creator>Walz, Anita</dc:creator>
  <cp:lastModifiedBy>Walz, Anita</cp:lastModifiedBy>
  <cp:revision>6</cp:revision>
  <dcterms:modified xsi:type="dcterms:W3CDTF">2017-07-21T13:08:29Z</dcterms:modified>
</cp:coreProperties>
</file>