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3" r:id="rId1"/>
  </p:sldMasterIdLst>
  <p:notesMasterIdLst>
    <p:notesMasterId r:id="rId23"/>
  </p:notesMasterIdLst>
  <p:sldIdLst>
    <p:sldId id="266" r:id="rId2"/>
    <p:sldId id="262" r:id="rId3"/>
    <p:sldId id="261" r:id="rId4"/>
    <p:sldId id="263" r:id="rId5"/>
    <p:sldId id="256" r:id="rId6"/>
    <p:sldId id="265" r:id="rId7"/>
    <p:sldId id="260" r:id="rId8"/>
    <p:sldId id="257" r:id="rId9"/>
    <p:sldId id="259" r:id="rId10"/>
    <p:sldId id="264" r:id="rId11"/>
    <p:sldId id="258"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snapToGrid="0">
      <p:cViewPr varScale="1">
        <p:scale>
          <a:sx n="75" d="100"/>
          <a:sy n="75" d="100"/>
        </p:scale>
        <p:origin x="40" y="140"/>
      </p:cViewPr>
      <p:guideLst/>
    </p:cSldViewPr>
  </p:slideViewPr>
  <p:notesTextViewPr>
    <p:cViewPr>
      <p:scale>
        <a:sx n="3" d="2"/>
        <a:sy n="3" d="2"/>
      </p:scale>
      <p:origin x="0" y="0"/>
    </p:cViewPr>
  </p:notesTextViewPr>
  <p:sorterViewPr>
    <p:cViewPr>
      <p:scale>
        <a:sx n="100" d="100"/>
        <a:sy n="100" d="100"/>
      </p:scale>
      <p:origin x="0" y="-1320"/>
    </p:cViewPr>
  </p:sorterViewPr>
  <p:notesViewPr>
    <p:cSldViewPr snapToGrid="0">
      <p:cViewPr varScale="1">
        <p:scale>
          <a:sx n="51" d="100"/>
          <a:sy n="51" d="100"/>
        </p:scale>
        <p:origin x="269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A66493-3947-4195-B155-F72B71E56120}" type="datetimeFigureOut">
              <a:rPr lang="en-US" smtClean="0"/>
              <a:t>12/8/2017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CBE4A1-B0C0-4012-AAD4-92CD194E40BA}" type="slidenum">
              <a:rPr lang="en-US" smtClean="0"/>
              <a:t>‹#›</a:t>
            </a:fld>
            <a:endParaRPr lang="en-US"/>
          </a:p>
        </p:txBody>
      </p:sp>
    </p:spTree>
    <p:extLst>
      <p:ext uri="{BB962C8B-B14F-4D97-AF65-F5344CB8AC3E}">
        <p14:creationId xmlns:p14="http://schemas.microsoft.com/office/powerpoint/2010/main" val="473458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telegraph.co.uk/libya/"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telegraph.co.uk/libya/"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400" dirty="0" smtClean="0"/>
              <a:t>A visual reflection on the purpose of the first Advancing the Human Condition symposium.</a:t>
            </a:r>
            <a:br>
              <a:rPr lang="en-US" sz="1400" dirty="0" smtClean="0"/>
            </a:br>
            <a:endParaRPr lang="en-US" sz="1400" dirty="0" smtClean="0"/>
          </a:p>
          <a:p>
            <a:pPr marL="171450" indent="-171450">
              <a:buFont typeface="Arial" panose="020B0604020202020204" pitchFamily="34" charset="0"/>
              <a:buChar char="•"/>
            </a:pPr>
            <a:r>
              <a:rPr lang="en-US" sz="1400" dirty="0"/>
              <a:t>This month, the prestigious Taylor </a:t>
            </a:r>
            <a:r>
              <a:rPr lang="en-US" sz="1400" dirty="0" err="1"/>
              <a:t>Wessing</a:t>
            </a:r>
            <a:r>
              <a:rPr lang="en-US" sz="1400" dirty="0"/>
              <a:t> </a:t>
            </a:r>
            <a:r>
              <a:rPr lang="en-US" sz="1400" dirty="0" err="1" smtClean="0"/>
              <a:t>Photograpy</a:t>
            </a:r>
            <a:r>
              <a:rPr lang="en-US" sz="1400" dirty="0" smtClean="0"/>
              <a:t> Portrait </a:t>
            </a:r>
            <a:r>
              <a:rPr lang="en-US" sz="1400" dirty="0"/>
              <a:t>Prize announced  the winners for its 2017 competition.</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DFCBE4A1-B0C0-4012-AAD4-92CD194E40BA}" type="slidenum">
              <a:rPr lang="en-US" smtClean="0"/>
              <a:t>1</a:t>
            </a:fld>
            <a:endParaRPr lang="en-US"/>
          </a:p>
        </p:txBody>
      </p:sp>
    </p:spTree>
    <p:extLst>
      <p:ext uri="{BB962C8B-B14F-4D97-AF65-F5344CB8AC3E}">
        <p14:creationId xmlns:p14="http://schemas.microsoft.com/office/powerpoint/2010/main" val="3716568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Whatever we do, the concern for advancing equity and eliminating social disparity is fundamental to our research, scholarship, and praxis—</a:t>
            </a:r>
          </a:p>
          <a:p>
            <a:endParaRPr lang="en-US" sz="1400" dirty="0"/>
          </a:p>
          <a:p>
            <a:r>
              <a:rPr lang="en-US" sz="1400" dirty="0" smtClean="0"/>
              <a:t>So that the human condition may flourish…</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10</a:t>
            </a:fld>
            <a:endParaRPr lang="en-US"/>
          </a:p>
        </p:txBody>
      </p:sp>
    </p:spTree>
    <p:extLst>
      <p:ext uri="{BB962C8B-B14F-4D97-AF65-F5344CB8AC3E}">
        <p14:creationId xmlns:p14="http://schemas.microsoft.com/office/powerpoint/2010/main" val="1760607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And be lived—and completed—with dignity.</a:t>
            </a:r>
          </a:p>
          <a:p>
            <a:endParaRPr lang="en-US" dirty="0" smtClean="0"/>
          </a:p>
          <a:p>
            <a:r>
              <a:rPr lang="en-US" dirty="0" smtClean="0"/>
              <a:t>Photographer: Matthew Finn</a:t>
            </a:r>
            <a:endParaRPr lang="en-US" dirty="0"/>
          </a:p>
        </p:txBody>
      </p:sp>
      <p:sp>
        <p:nvSpPr>
          <p:cNvPr id="4" name="Slide Number Placeholder 3"/>
          <p:cNvSpPr>
            <a:spLocks noGrp="1"/>
          </p:cNvSpPr>
          <p:nvPr>
            <p:ph type="sldNum" sz="quarter" idx="10"/>
          </p:nvPr>
        </p:nvSpPr>
        <p:spPr/>
        <p:txBody>
          <a:bodyPr/>
          <a:lstStyle/>
          <a:p>
            <a:fld id="{DFCBE4A1-B0C0-4012-AAD4-92CD194E40BA}" type="slidenum">
              <a:rPr lang="en-US" smtClean="0"/>
              <a:t>11</a:t>
            </a:fld>
            <a:endParaRPr lang="en-US"/>
          </a:p>
        </p:txBody>
      </p:sp>
    </p:spTree>
    <p:extLst>
      <p:ext uri="{BB962C8B-B14F-4D97-AF65-F5344CB8AC3E}">
        <p14:creationId xmlns:p14="http://schemas.microsoft.com/office/powerpoint/2010/main" val="2414845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467877"/>
          </a:xfrm>
        </p:spPr>
        <p:txBody>
          <a:bodyPr/>
          <a:lstStyle/>
          <a:p>
            <a:pPr marL="285750" indent="-285750">
              <a:buFont typeface="Arial" panose="020B0604020202020204" pitchFamily="34" charset="0"/>
              <a:buChar char="•"/>
            </a:pPr>
            <a:r>
              <a:rPr lang="en-US" sz="1400" dirty="0" smtClean="0"/>
              <a:t>The top prize was César </a:t>
            </a:r>
            <a:r>
              <a:rPr lang="en-US" sz="1400" dirty="0" err="1" smtClean="0"/>
              <a:t>Dezfuli’s</a:t>
            </a:r>
            <a:r>
              <a:rPr lang="en-US" sz="1400" dirty="0" smtClean="0"/>
              <a:t> portrait of </a:t>
            </a:r>
            <a:r>
              <a:rPr lang="en-US" sz="1400" dirty="0" err="1" smtClean="0"/>
              <a:t>Amadou</a:t>
            </a:r>
            <a:r>
              <a:rPr lang="en-US" sz="1400" dirty="0" smtClean="0"/>
              <a:t> </a:t>
            </a:r>
            <a:r>
              <a:rPr lang="en-US" sz="1400" dirty="0" err="1" smtClean="0"/>
              <a:t>Sumaila</a:t>
            </a:r>
            <a:r>
              <a:rPr lang="en-US" sz="1400" dirty="0" smtClean="0"/>
              <a:t> – a teenager rescued from the sea off the coast of </a:t>
            </a:r>
            <a:r>
              <a:rPr lang="en-US" sz="1400" dirty="0" smtClean="0">
                <a:hlinkClick r:id="rId3"/>
              </a:rPr>
              <a:t>Libya</a:t>
            </a:r>
            <a:r>
              <a:rPr lang="en-US" sz="1400" dirty="0" smtClean="0"/>
              <a:t>.  </a:t>
            </a:r>
            <a:br>
              <a:rPr lang="en-US" sz="1400" dirty="0" smtClean="0"/>
            </a:br>
            <a:endParaRPr lang="en-US" sz="1400" dirty="0" smtClean="0"/>
          </a:p>
          <a:p>
            <a:pPr marL="285750" indent="-285750">
              <a:buFont typeface="Arial" panose="020B0604020202020204" pitchFamily="34" charset="0"/>
              <a:buChar char="•"/>
            </a:pPr>
            <a:r>
              <a:rPr lang="en-US" sz="1400" dirty="0" smtClean="0"/>
              <a:t>The face of </a:t>
            </a:r>
            <a:r>
              <a:rPr lang="en-US" sz="1400" dirty="0" err="1" smtClean="0"/>
              <a:t>Amadou</a:t>
            </a:r>
            <a:r>
              <a:rPr lang="en-US" sz="1400" dirty="0" smtClean="0"/>
              <a:t> demands attention to one of the most profound challenges facing the human condition in the 21</a:t>
            </a:r>
            <a:r>
              <a:rPr lang="en-US" sz="1400" baseline="30000" dirty="0" smtClean="0"/>
              <a:t>st</a:t>
            </a:r>
            <a:r>
              <a:rPr lang="en-US" sz="1400" dirty="0" smtClean="0"/>
              <a:t> century: the mass displacement of people.</a:t>
            </a:r>
            <a:br>
              <a:rPr lang="en-US" sz="1400" dirty="0" smtClean="0"/>
            </a:br>
            <a:endParaRPr lang="en-US" sz="1400" dirty="0" smtClean="0"/>
          </a:p>
          <a:p>
            <a:pPr marL="285750" indent="-285750">
              <a:buFont typeface="Arial" panose="020B0604020202020204" pitchFamily="34" charset="0"/>
              <a:buChar char="•"/>
            </a:pPr>
            <a:r>
              <a:rPr lang="en-US" sz="1400" dirty="0" smtClean="0"/>
              <a:t>Whether it be precipitated by geopolitical conflict, ethnic cleansing, extreme poverty, natural disaster or  human-facilitated environmental or resource crises, the number of people forced to migrate under dire circumstances is unprecedented.</a:t>
            </a:r>
          </a:p>
          <a:p>
            <a:pPr marL="171450" indent="-171450">
              <a:buFont typeface="Arial" panose="020B0604020202020204" pitchFamily="34" charset="0"/>
              <a:buChar char="•"/>
            </a:pPr>
            <a:endParaRPr lang="en-US" dirty="0"/>
          </a:p>
          <a:p>
            <a:pPr marL="285750" indent="-285750">
              <a:buFont typeface="Arial" panose="020B0604020202020204" pitchFamily="34" charset="0"/>
              <a:buChar char="•"/>
            </a:pPr>
            <a:r>
              <a:rPr lang="en-US" sz="1400" dirty="0" smtClean="0"/>
              <a:t>What can an academic do? Our work in the areas of </a:t>
            </a:r>
            <a:r>
              <a:rPr lang="en-US" sz="1400" dirty="0"/>
              <a:t>g</a:t>
            </a:r>
            <a:r>
              <a:rPr lang="en-US" sz="1400" dirty="0" smtClean="0"/>
              <a:t>lobal systems, integrated security, policy, adaptive brain and behavior, data and decisions—all hold some part of the solution to the complex and protracted issue of forced migration and human displacement.</a:t>
            </a:r>
            <a:br>
              <a:rPr lang="en-US" sz="1400" dirty="0" smtClean="0"/>
            </a:br>
            <a:endParaRPr lang="en-US" sz="1400" dirty="0" smtClean="0"/>
          </a:p>
          <a:p>
            <a:pPr marL="285750" indent="-285750">
              <a:buFont typeface="Arial" panose="020B0604020202020204" pitchFamily="34" charset="0"/>
              <a:buChar char="•"/>
            </a:pPr>
            <a:r>
              <a:rPr lang="en-US" sz="1400" dirty="0" smtClean="0"/>
              <a:t>The face of </a:t>
            </a:r>
            <a:r>
              <a:rPr lang="en-US" sz="1400" dirty="0" err="1" smtClean="0"/>
              <a:t>Amadou</a:t>
            </a:r>
            <a:r>
              <a:rPr lang="en-US" sz="1400" dirty="0" smtClean="0"/>
              <a:t> confronts us “bare life”…</a:t>
            </a:r>
          </a:p>
          <a:p>
            <a:pPr marL="285750" indent="-285750">
              <a:buFont typeface="Arial" panose="020B0604020202020204" pitchFamily="34" charset="0"/>
              <a:buChar char="•"/>
            </a:pP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12</a:t>
            </a:fld>
            <a:endParaRPr lang="en-US"/>
          </a:p>
        </p:txBody>
      </p:sp>
    </p:spTree>
    <p:extLst>
      <p:ext uri="{BB962C8B-B14F-4D97-AF65-F5344CB8AC3E}">
        <p14:creationId xmlns:p14="http://schemas.microsoft.com/office/powerpoint/2010/main" val="4130803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Whereas the portrait of Erica, from </a:t>
            </a:r>
            <a:r>
              <a:rPr lang="en-US" sz="1400" dirty="0" err="1" smtClean="0"/>
              <a:t>Maija</a:t>
            </a:r>
            <a:r>
              <a:rPr lang="en-US" sz="1400" dirty="0" smtClean="0"/>
              <a:t> </a:t>
            </a:r>
            <a:r>
              <a:rPr lang="en-US" sz="1400" dirty="0" err="1" smtClean="0"/>
              <a:t>Tammi’s</a:t>
            </a:r>
            <a:r>
              <a:rPr lang="en-US" sz="1400" dirty="0" smtClean="0"/>
              <a:t>  series,  One of Them Is a Human,  raises new questions—specifically, what does it mean to be alive? </a:t>
            </a:r>
          </a:p>
          <a:p>
            <a:endParaRPr lang="en-US" sz="1400" dirty="0"/>
          </a:p>
          <a:p>
            <a:pPr marL="285750" indent="-285750">
              <a:buFont typeface="Arial" panose="020B0604020202020204" pitchFamily="34" charset="0"/>
              <a:buChar char="•"/>
            </a:pPr>
            <a:r>
              <a:rPr lang="en-US" sz="1400" dirty="0" smtClean="0"/>
              <a:t>Erica is an android created by scientists at Osaka University. Her inclusion in the contest—and the fact that her portrait garnered third prize—provoked controversy. Is Taylor </a:t>
            </a:r>
            <a:r>
              <a:rPr lang="en-US" sz="1400" dirty="0" err="1" smtClean="0"/>
              <a:t>Wessing</a:t>
            </a:r>
            <a:r>
              <a:rPr lang="en-US" sz="1400" dirty="0" smtClean="0"/>
              <a:t> breaking its own rules by allowing an image of something that is non human? </a:t>
            </a:r>
            <a:br>
              <a:rPr lang="en-US" sz="1400" dirty="0" smtClean="0"/>
            </a:br>
            <a:endParaRPr lang="en-US" sz="1400" dirty="0" smtClean="0"/>
          </a:p>
          <a:p>
            <a:pPr marL="285750" indent="-285750">
              <a:buFont typeface="Arial" panose="020B0604020202020204" pitchFamily="34" charset="0"/>
              <a:buChar char="•"/>
            </a:pPr>
            <a:r>
              <a:rPr lang="en-US" sz="1400" dirty="0" smtClean="0"/>
              <a:t>Or, does its inclusion require us to consider how innovations in robotics, artificial intelligence, and autonomous systems are altering the meaning of the human?</a:t>
            </a:r>
            <a:br>
              <a:rPr lang="en-US" sz="1400" dirty="0" smtClean="0"/>
            </a:br>
            <a:endParaRPr lang="en-US" sz="1400" dirty="0" smtClean="0"/>
          </a:p>
          <a:p>
            <a:pPr marL="285750" indent="-285750">
              <a:buFont typeface="Arial" panose="020B0604020202020204" pitchFamily="34" charset="0"/>
              <a:buChar char="•"/>
            </a:pPr>
            <a:r>
              <a:rPr lang="en-US" sz="1400" dirty="0" smtClean="0"/>
              <a:t>Robots and refugees—these are two of the faces of the human condition in 2017.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13</a:t>
            </a:fld>
            <a:endParaRPr lang="en-US"/>
          </a:p>
        </p:txBody>
      </p:sp>
    </p:spTree>
    <p:extLst>
      <p:ext uri="{BB962C8B-B14F-4D97-AF65-F5344CB8AC3E}">
        <p14:creationId xmlns:p14="http://schemas.microsoft.com/office/powerpoint/2010/main" val="2119501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However, while </a:t>
            </a:r>
            <a:r>
              <a:rPr lang="en-US" sz="1400" dirty="0" err="1" smtClean="0"/>
              <a:t>Amadu</a:t>
            </a:r>
            <a:r>
              <a:rPr lang="en-US" sz="1400" dirty="0" smtClean="0"/>
              <a:t> and Erica are named, the young woman fleeing Mosul who is the subject of the second prize photograph by Abbie </a:t>
            </a:r>
            <a:r>
              <a:rPr lang="en-US" sz="1400" dirty="0" err="1" smtClean="0"/>
              <a:t>Trayler</a:t>
            </a:r>
            <a:r>
              <a:rPr lang="en-US" sz="1400" dirty="0" smtClean="0"/>
              <a:t>-Smith is unnamed. </a:t>
            </a:r>
            <a:br>
              <a:rPr lang="en-US" sz="1400" dirty="0" smtClean="0"/>
            </a:br>
            <a:endParaRPr lang="en-US" sz="1400" dirty="0" smtClean="0"/>
          </a:p>
          <a:p>
            <a:pPr marL="285750" indent="-285750">
              <a:buFont typeface="Arial" panose="020B0604020202020204" pitchFamily="34" charset="0"/>
              <a:buChar char="•"/>
            </a:pPr>
            <a:r>
              <a:rPr lang="en-US" sz="1400" dirty="0" smtClean="0"/>
              <a:t>The image is personal, intimate. It is part of a series entitled Women in War: Life After Isis.  It draws us closer to her lived experience. And yet, she remains separate from us—behind the window of the bus that brought her to the Hasan Sham camp in northern Iraq. We can only infer—her lived reality remains unknowable to us.</a:t>
            </a:r>
            <a:br>
              <a:rPr lang="en-US" sz="1400" dirty="0" smtClean="0"/>
            </a:br>
            <a:endParaRPr lang="en-US" sz="1400" dirty="0" smtClean="0"/>
          </a:p>
          <a:p>
            <a:pPr marL="285750" indent="-285750">
              <a:buFont typeface="Arial" panose="020B0604020202020204" pitchFamily="34" charset="0"/>
              <a:buChar char="•"/>
            </a:pPr>
            <a:r>
              <a:rPr lang="en-US" sz="1400" dirty="0" smtClean="0"/>
              <a:t> Without a name, do we render her voiceless under our gaze? The question of who tells the story and how it is told, of who determines what advances the human condition—these questions need to remain central to our collective work toward equity.</a:t>
            </a:r>
            <a:br>
              <a:rPr lang="en-US" sz="1400" dirty="0" smtClean="0"/>
            </a:br>
            <a:endParaRPr lang="en-US" sz="1400" dirty="0" smtClean="0"/>
          </a:p>
          <a:p>
            <a:pPr marL="285750" indent="-285750">
              <a:buFont typeface="Arial" panose="020B0604020202020204" pitchFamily="34" charset="0"/>
              <a:buChar char="•"/>
            </a:pPr>
            <a:r>
              <a:rPr lang="en-US" sz="1400" dirty="0" smtClean="0"/>
              <a:t>Thus, in addition to exploring the emerging theories and technologies of the human condition, we must also interrogate our methodologies to discern how they advance the human condition.</a:t>
            </a:r>
          </a:p>
        </p:txBody>
      </p:sp>
      <p:sp>
        <p:nvSpPr>
          <p:cNvPr id="4" name="Slide Number Placeholder 3"/>
          <p:cNvSpPr>
            <a:spLocks noGrp="1"/>
          </p:cNvSpPr>
          <p:nvPr>
            <p:ph type="sldNum" sz="quarter" idx="10"/>
          </p:nvPr>
        </p:nvSpPr>
        <p:spPr/>
        <p:txBody>
          <a:bodyPr/>
          <a:lstStyle/>
          <a:p>
            <a:fld id="{DFCBE4A1-B0C0-4012-AAD4-92CD194E40BA}" type="slidenum">
              <a:rPr lang="en-US" smtClean="0"/>
              <a:t>14</a:t>
            </a:fld>
            <a:endParaRPr lang="en-US"/>
          </a:p>
        </p:txBody>
      </p:sp>
    </p:spTree>
    <p:extLst>
      <p:ext uri="{BB962C8B-B14F-4D97-AF65-F5344CB8AC3E}">
        <p14:creationId xmlns:p14="http://schemas.microsoft.com/office/powerpoint/2010/main" val="3615598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3984" y="4446740"/>
            <a:ext cx="5458216" cy="3516682"/>
          </a:xfrm>
        </p:spPr>
        <p:txBody>
          <a:bodyPr/>
          <a:lstStyle/>
          <a:p>
            <a:pPr marL="285750" indent="-285750">
              <a:buFont typeface="Arial" panose="020B0604020202020204" pitchFamily="34" charset="0"/>
              <a:buChar char="•"/>
            </a:pPr>
            <a:r>
              <a:rPr lang="en-US" sz="1400" dirty="0" smtClean="0"/>
              <a:t>The symposium explores multiple facts of advancing the human condition: theories, methodologies, pedagogies, technologies, communities. </a:t>
            </a:r>
            <a:r>
              <a:rPr lang="en-US" dirty="0" smtClean="0"/>
              <a:t>	</a:t>
            </a:r>
            <a:br>
              <a:rPr lang="en-US" dirty="0" smtClean="0"/>
            </a:br>
            <a:endParaRPr lang="en-US" dirty="0" smtClean="0"/>
          </a:p>
          <a:p>
            <a:pPr marL="285750" indent="-285750">
              <a:buFont typeface="Arial" panose="020B0604020202020204" pitchFamily="34" charset="0"/>
              <a:buChar char="•"/>
            </a:pPr>
            <a:r>
              <a:rPr lang="en-US" sz="1400" dirty="0" smtClean="0"/>
              <a:t>(This photograph is of Nick </a:t>
            </a:r>
            <a:r>
              <a:rPr lang="en-US" sz="1400" dirty="0" err="1" smtClean="0"/>
              <a:t>Bostrom</a:t>
            </a:r>
            <a:r>
              <a:rPr lang="en-US" sz="1400" dirty="0" smtClean="0"/>
              <a:t>, founding director of the Future of Humanity Institute at the University of Oxford. The Institute brings the tools of mathematics, philosophy and social sciences to bear on big-picture questions about humanity and its prospects)</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smtClean="0"/>
              <a:t>Similar to campuses across the globe, our approach is interdisciplinary.</a:t>
            </a:r>
            <a:br>
              <a:rPr lang="en-US" sz="1400" dirty="0" smtClean="0"/>
            </a:b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15</a:t>
            </a:fld>
            <a:endParaRPr lang="en-US"/>
          </a:p>
        </p:txBody>
      </p:sp>
    </p:spTree>
    <p:extLst>
      <p:ext uri="{BB962C8B-B14F-4D97-AF65-F5344CB8AC3E}">
        <p14:creationId xmlns:p14="http://schemas.microsoft.com/office/powerpoint/2010/main" val="4131861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38128"/>
            <a:ext cx="5486400" cy="3600450"/>
          </a:xfrm>
        </p:spPr>
        <p:txBody>
          <a:bodyPr/>
          <a:lstStyle/>
          <a:p>
            <a:pPr marL="285750" indent="-285750">
              <a:buFont typeface="Arial" panose="020B0604020202020204" pitchFamily="34" charset="0"/>
              <a:buChar char="•"/>
            </a:pPr>
            <a:r>
              <a:rPr lang="en-US" sz="1400" dirty="0" smtClean="0"/>
              <a:t>Our symposium also explores human dimensions of the built environment,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And interconnected ecologies that are simultaneously local and global in scale,</a:t>
            </a:r>
            <a:br>
              <a:rPr lang="en-US" sz="1400" dirty="0" smtClean="0"/>
            </a:br>
            <a:endParaRPr lang="en-US" sz="1400" dirty="0" smtClean="0"/>
          </a:p>
          <a:p>
            <a:pPr marL="285750" indent="-285750">
              <a:buFont typeface="Arial" panose="020B0604020202020204" pitchFamily="34" charset="0"/>
              <a:buChar char="•"/>
            </a:pPr>
            <a:r>
              <a:rPr lang="en-US" sz="1400" dirty="0" smtClean="0"/>
              <a:t>And the intersections between social, economic, and environmental justice.</a:t>
            </a:r>
          </a:p>
          <a:p>
            <a:endParaRPr lang="en-US" sz="1400" dirty="0"/>
          </a:p>
          <a:p>
            <a:r>
              <a:rPr lang="en-US" sz="1400" dirty="0" smtClean="0"/>
              <a:t>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16</a:t>
            </a:fld>
            <a:endParaRPr lang="en-US"/>
          </a:p>
        </p:txBody>
      </p:sp>
    </p:spTree>
    <p:extLst>
      <p:ext uri="{BB962C8B-B14F-4D97-AF65-F5344CB8AC3E}">
        <p14:creationId xmlns:p14="http://schemas.microsoft.com/office/powerpoint/2010/main" val="3758491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 </a:t>
            </a:r>
            <a:r>
              <a:rPr lang="en-US" sz="1400" dirty="0" smtClean="0"/>
              <a:t>The topics explored in this year’s symposium are wide ranging and include:</a:t>
            </a:r>
            <a:endParaRPr lang="en-US" sz="1400" dirty="0"/>
          </a:p>
          <a:p>
            <a:pPr marL="171450" indent="-171450">
              <a:buFont typeface="Arial" panose="020B0604020202020204" pitchFamily="34" charset="0"/>
              <a:buChar char="•"/>
            </a:pPr>
            <a:r>
              <a:rPr lang="en-US" sz="1400" dirty="0" smtClean="0"/>
              <a:t>Social equity and inclusion in education policy</a:t>
            </a:r>
          </a:p>
          <a:p>
            <a:pPr marL="171450" indent="-171450">
              <a:buFont typeface="Arial" panose="020B0604020202020204" pitchFamily="34" charset="0"/>
              <a:buChar char="•"/>
            </a:pPr>
            <a:r>
              <a:rPr lang="en-US" sz="1400" dirty="0" smtClean="0"/>
              <a:t>Learning experience that empower and build resilience.</a:t>
            </a:r>
          </a:p>
          <a:p>
            <a:pPr marL="171450" indent="-171450">
              <a:buFont typeface="Arial" panose="020B0604020202020204" pitchFamily="34" charset="0"/>
              <a:buChar char="•"/>
            </a:pPr>
            <a:endParaRPr lang="en-US" sz="1400" dirty="0"/>
          </a:p>
          <a:p>
            <a:endParaRPr lang="en-US" dirty="0"/>
          </a:p>
        </p:txBody>
      </p:sp>
      <p:sp>
        <p:nvSpPr>
          <p:cNvPr id="4" name="Slide Number Placeholder 3"/>
          <p:cNvSpPr>
            <a:spLocks noGrp="1"/>
          </p:cNvSpPr>
          <p:nvPr>
            <p:ph type="sldNum" sz="quarter" idx="10"/>
          </p:nvPr>
        </p:nvSpPr>
        <p:spPr/>
        <p:txBody>
          <a:bodyPr/>
          <a:lstStyle/>
          <a:p>
            <a:fld id="{DFCBE4A1-B0C0-4012-AAD4-92CD194E40BA}" type="slidenum">
              <a:rPr lang="en-US" smtClean="0"/>
              <a:t>17</a:t>
            </a:fld>
            <a:endParaRPr lang="en-US"/>
          </a:p>
        </p:txBody>
      </p:sp>
    </p:spTree>
    <p:extLst>
      <p:ext uri="{BB962C8B-B14F-4D97-AF65-F5344CB8AC3E}">
        <p14:creationId xmlns:p14="http://schemas.microsoft.com/office/powerpoint/2010/main" val="3173631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Embracing one health through integrated dialogue around rural and underserved populations and human-animal interactions;</a:t>
            </a:r>
            <a:br>
              <a:rPr lang="en-US" sz="1400" dirty="0" smtClean="0"/>
            </a:br>
            <a:endParaRPr lang="en-US" sz="1400" dirty="0" smtClean="0"/>
          </a:p>
          <a:p>
            <a:pPr marL="285750" indent="-285750">
              <a:buFont typeface="Arial" panose="020B0604020202020204" pitchFamily="34" charset="0"/>
              <a:buChar char="•"/>
            </a:pPr>
            <a:r>
              <a:rPr lang="en-US" sz="1400" dirty="0" smtClean="0"/>
              <a:t>As well as producing ecological and equitable food systems, </a:t>
            </a:r>
            <a:br>
              <a:rPr lang="en-US" sz="1400" dirty="0" smtClean="0"/>
            </a:br>
            <a:endParaRPr lang="en-US" sz="1400" dirty="0" smtClean="0"/>
          </a:p>
          <a:p>
            <a:pPr marL="285750" indent="-285750">
              <a:buFont typeface="Arial" panose="020B0604020202020204" pitchFamily="34" charset="0"/>
              <a:buChar char="•"/>
            </a:pPr>
            <a:r>
              <a:rPr lang="en-US" sz="1400" dirty="0" smtClean="0"/>
              <a:t>And advancing food security through community leadership and vitality.</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18</a:t>
            </a:fld>
            <a:endParaRPr lang="en-US"/>
          </a:p>
        </p:txBody>
      </p:sp>
    </p:spTree>
    <p:extLst>
      <p:ext uri="{BB962C8B-B14F-4D97-AF65-F5344CB8AC3E}">
        <p14:creationId xmlns:p14="http://schemas.microsoft.com/office/powerpoint/2010/main" val="2011673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All of us here add value to this common challenge of advancing the human condition.   </a:t>
            </a:r>
            <a:br>
              <a:rPr lang="en-US" sz="1400" dirty="0" smtClean="0"/>
            </a:br>
            <a:endParaRPr lang="en-US" sz="1400" dirty="0" smtClean="0"/>
          </a:p>
          <a:p>
            <a:pPr marL="285750" indent="-285750">
              <a:buFont typeface="Arial" panose="020B0604020202020204" pitchFamily="34" charset="0"/>
              <a:buChar char="•"/>
            </a:pPr>
            <a:r>
              <a:rPr lang="en-US" sz="1400" dirty="0" smtClean="0"/>
              <a:t>Sometimes, the work requires the high level expertise evident in the sessions on biomedical and neuroscience research,  in order better understand something like opioid addiction.</a:t>
            </a:r>
            <a:br>
              <a:rPr lang="en-US" sz="1400" dirty="0" smtClean="0"/>
            </a:br>
            <a:endParaRPr lang="en-US" sz="1400" dirty="0" smtClean="0"/>
          </a:p>
          <a:p>
            <a:pPr marL="285750" indent="-285750">
              <a:buFont typeface="Arial" panose="020B0604020202020204" pitchFamily="34" charset="0"/>
              <a:buChar char="•"/>
            </a:pPr>
            <a:r>
              <a:rPr lang="en-US" sz="1400" dirty="0" smtClean="0"/>
              <a:t>Other times, the solution is simpler—as we can see in this photo from the </a:t>
            </a:r>
            <a:r>
              <a:rPr lang="en-US" sz="1400" dirty="0" err="1" smtClean="0"/>
              <a:t>Burkini</a:t>
            </a:r>
            <a:r>
              <a:rPr lang="en-US" sz="1400" dirty="0" smtClean="0"/>
              <a:t> Island series by Anna </a:t>
            </a:r>
            <a:r>
              <a:rPr lang="en-US" sz="1400" dirty="0" err="1" smtClean="0"/>
              <a:t>Boylazis</a:t>
            </a:r>
            <a:r>
              <a:rPr lang="en-US" sz="1400" dirty="0" smtClean="0"/>
              <a:t>—where the design of modest swimwear made it possible for girls living along the Indian Ocean off </a:t>
            </a:r>
            <a:r>
              <a:rPr lang="en-US" sz="1400" dirty="0" err="1" smtClean="0"/>
              <a:t>Mnyuni</a:t>
            </a:r>
            <a:r>
              <a:rPr lang="en-US" sz="1400" dirty="0" smtClean="0"/>
              <a:t>, Zanzibar to learn to swim safely.</a:t>
            </a:r>
          </a:p>
          <a:p>
            <a:r>
              <a:rPr lang="en-US" sz="1400" dirty="0" smtClean="0"/>
              <a:t/>
            </a:r>
            <a:br>
              <a:rPr lang="en-US" sz="1400" dirty="0" smtClean="0"/>
            </a:br>
            <a:r>
              <a:rPr lang="en-US" sz="1400" dirty="0" smtClean="0"/>
              <a:t>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19</a:t>
            </a:fld>
            <a:endParaRPr lang="en-US"/>
          </a:p>
        </p:txBody>
      </p:sp>
    </p:spTree>
    <p:extLst>
      <p:ext uri="{BB962C8B-B14F-4D97-AF65-F5344CB8AC3E}">
        <p14:creationId xmlns:p14="http://schemas.microsoft.com/office/powerpoint/2010/main" val="4229837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467877"/>
          </a:xfrm>
        </p:spPr>
        <p:txBody>
          <a:bodyPr/>
          <a:lstStyle/>
          <a:p>
            <a:pPr marL="285750" indent="-285750">
              <a:buFont typeface="Arial" panose="020B0604020202020204" pitchFamily="34" charset="0"/>
              <a:buChar char="•"/>
            </a:pPr>
            <a:r>
              <a:rPr lang="en-US" sz="1400" dirty="0" smtClean="0"/>
              <a:t>The top prize was César </a:t>
            </a:r>
            <a:r>
              <a:rPr lang="en-US" sz="1400" dirty="0" err="1" smtClean="0"/>
              <a:t>Dezfuli’s</a:t>
            </a:r>
            <a:r>
              <a:rPr lang="en-US" sz="1400" dirty="0" smtClean="0"/>
              <a:t> portrait of </a:t>
            </a:r>
            <a:r>
              <a:rPr lang="en-US" sz="1400" dirty="0" err="1" smtClean="0"/>
              <a:t>Amadou</a:t>
            </a:r>
            <a:r>
              <a:rPr lang="en-US" sz="1400" dirty="0" smtClean="0"/>
              <a:t> </a:t>
            </a:r>
            <a:r>
              <a:rPr lang="en-US" sz="1400" dirty="0" err="1" smtClean="0"/>
              <a:t>Sumaila</a:t>
            </a:r>
            <a:r>
              <a:rPr lang="en-US" sz="1400" dirty="0" smtClean="0"/>
              <a:t> – a teenager rescued from the sea off the coast of </a:t>
            </a:r>
            <a:r>
              <a:rPr lang="en-US" sz="1400" dirty="0" smtClean="0">
                <a:hlinkClick r:id="rId3"/>
              </a:rPr>
              <a:t>Libya</a:t>
            </a:r>
            <a:r>
              <a:rPr lang="en-US" sz="1400" dirty="0" smtClean="0"/>
              <a:t>.  </a:t>
            </a:r>
            <a:br>
              <a:rPr lang="en-US" sz="1400" dirty="0" smtClean="0"/>
            </a:br>
            <a:endParaRPr lang="en-US" sz="1400" dirty="0" smtClean="0"/>
          </a:p>
          <a:p>
            <a:pPr marL="285750" indent="-285750">
              <a:buFont typeface="Arial" panose="020B0604020202020204" pitchFamily="34" charset="0"/>
              <a:buChar char="•"/>
            </a:pPr>
            <a:r>
              <a:rPr lang="en-US" sz="1400" dirty="0" smtClean="0"/>
              <a:t>The face of </a:t>
            </a:r>
            <a:r>
              <a:rPr lang="en-US" sz="1400" dirty="0" err="1" smtClean="0"/>
              <a:t>Amadou</a:t>
            </a:r>
            <a:r>
              <a:rPr lang="en-US" sz="1400" dirty="0" smtClean="0"/>
              <a:t> demands attention to one of the most profound challenges facing the human condition in the 21</a:t>
            </a:r>
            <a:r>
              <a:rPr lang="en-US" sz="1400" baseline="30000" dirty="0" smtClean="0"/>
              <a:t>st</a:t>
            </a:r>
            <a:r>
              <a:rPr lang="en-US" sz="1400" dirty="0" smtClean="0"/>
              <a:t> century: the mass displacement of people.</a:t>
            </a:r>
            <a:br>
              <a:rPr lang="en-US" sz="1400" dirty="0" smtClean="0"/>
            </a:br>
            <a:endParaRPr lang="en-US" sz="1400" dirty="0" smtClean="0"/>
          </a:p>
          <a:p>
            <a:pPr marL="285750" indent="-285750">
              <a:buFont typeface="Arial" panose="020B0604020202020204" pitchFamily="34" charset="0"/>
              <a:buChar char="•"/>
            </a:pPr>
            <a:r>
              <a:rPr lang="en-US" sz="1400" dirty="0" smtClean="0"/>
              <a:t>Whether it be precipitated by geopolitical conflict, ethnic cleansing, extreme poverty, natural disaster or  human-facilitated environmental or resource crises, the number of people forced to migrate under dire circumstances is unprecedented.</a:t>
            </a:r>
          </a:p>
          <a:p>
            <a:pPr marL="171450" indent="-171450">
              <a:buFont typeface="Arial" panose="020B0604020202020204" pitchFamily="34" charset="0"/>
              <a:buChar char="•"/>
            </a:pPr>
            <a:endParaRPr lang="en-US" dirty="0"/>
          </a:p>
          <a:p>
            <a:pPr marL="285750" indent="-285750">
              <a:buFont typeface="Arial" panose="020B0604020202020204" pitchFamily="34" charset="0"/>
              <a:buChar char="•"/>
            </a:pPr>
            <a:r>
              <a:rPr lang="en-US" sz="1400" dirty="0" smtClean="0"/>
              <a:t>What can an academic do? Our work in the areas of </a:t>
            </a:r>
            <a:r>
              <a:rPr lang="en-US" sz="1400" dirty="0"/>
              <a:t>g</a:t>
            </a:r>
            <a:r>
              <a:rPr lang="en-US" sz="1400" dirty="0" smtClean="0"/>
              <a:t>lobal systems, integrated security, policy, adaptive brain and behavior, data and decisions—all hold some part of the solution to the complex and protracted issue of forced migration and human displacement.</a:t>
            </a:r>
            <a:br>
              <a:rPr lang="en-US" sz="1400" dirty="0" smtClean="0"/>
            </a:br>
            <a:endParaRPr lang="en-US" sz="1400" dirty="0" smtClean="0"/>
          </a:p>
          <a:p>
            <a:pPr marL="285750" indent="-285750">
              <a:buFont typeface="Arial" panose="020B0604020202020204" pitchFamily="34" charset="0"/>
              <a:buChar char="•"/>
            </a:pPr>
            <a:r>
              <a:rPr lang="en-US" sz="1400" dirty="0" smtClean="0"/>
              <a:t>The face of </a:t>
            </a:r>
            <a:r>
              <a:rPr lang="en-US" sz="1400" dirty="0" err="1" smtClean="0"/>
              <a:t>Amadou</a:t>
            </a:r>
            <a:r>
              <a:rPr lang="en-US" sz="1400" dirty="0" smtClean="0"/>
              <a:t> confronts us “bare life”…</a:t>
            </a:r>
          </a:p>
          <a:p>
            <a:pPr marL="285750" indent="-285750">
              <a:buFont typeface="Arial" panose="020B0604020202020204" pitchFamily="34" charset="0"/>
              <a:buChar char="•"/>
            </a:pP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2</a:t>
            </a:fld>
            <a:endParaRPr lang="en-US"/>
          </a:p>
        </p:txBody>
      </p:sp>
    </p:spTree>
    <p:extLst>
      <p:ext uri="{BB962C8B-B14F-4D97-AF65-F5344CB8AC3E}">
        <p14:creationId xmlns:p14="http://schemas.microsoft.com/office/powerpoint/2010/main" val="3063349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Whatever we do, the concern for advancing equity and eliminating social disparity is fundamental to our research, scholarship, and praxis—</a:t>
            </a:r>
          </a:p>
          <a:p>
            <a:endParaRPr lang="en-US" sz="1400" dirty="0"/>
          </a:p>
          <a:p>
            <a:r>
              <a:rPr lang="en-US" sz="1400" dirty="0" smtClean="0"/>
              <a:t>So that the human condition may flourish…</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20</a:t>
            </a:fld>
            <a:endParaRPr lang="en-US"/>
          </a:p>
        </p:txBody>
      </p:sp>
    </p:spTree>
    <p:extLst>
      <p:ext uri="{BB962C8B-B14F-4D97-AF65-F5344CB8AC3E}">
        <p14:creationId xmlns:p14="http://schemas.microsoft.com/office/powerpoint/2010/main" val="3597820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And be lived—and completed—with dignity.</a:t>
            </a:r>
          </a:p>
          <a:p>
            <a:endParaRPr lang="en-US" dirty="0" smtClean="0"/>
          </a:p>
          <a:p>
            <a:r>
              <a:rPr lang="en-US" dirty="0" smtClean="0"/>
              <a:t>Photographer: Matthew Finn</a:t>
            </a:r>
            <a:endParaRPr lang="en-US" dirty="0"/>
          </a:p>
        </p:txBody>
      </p:sp>
      <p:sp>
        <p:nvSpPr>
          <p:cNvPr id="4" name="Slide Number Placeholder 3"/>
          <p:cNvSpPr>
            <a:spLocks noGrp="1"/>
          </p:cNvSpPr>
          <p:nvPr>
            <p:ph type="sldNum" sz="quarter" idx="10"/>
          </p:nvPr>
        </p:nvSpPr>
        <p:spPr/>
        <p:txBody>
          <a:bodyPr/>
          <a:lstStyle/>
          <a:p>
            <a:fld id="{DFCBE4A1-B0C0-4012-AAD4-92CD194E40BA}" type="slidenum">
              <a:rPr lang="en-US" smtClean="0"/>
              <a:t>21</a:t>
            </a:fld>
            <a:endParaRPr lang="en-US"/>
          </a:p>
        </p:txBody>
      </p:sp>
    </p:spTree>
    <p:extLst>
      <p:ext uri="{BB962C8B-B14F-4D97-AF65-F5344CB8AC3E}">
        <p14:creationId xmlns:p14="http://schemas.microsoft.com/office/powerpoint/2010/main" val="142190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Whereas the portrait of Erica, from </a:t>
            </a:r>
            <a:r>
              <a:rPr lang="en-US" sz="1400" dirty="0" err="1" smtClean="0"/>
              <a:t>Maija</a:t>
            </a:r>
            <a:r>
              <a:rPr lang="en-US" sz="1400" dirty="0" smtClean="0"/>
              <a:t> </a:t>
            </a:r>
            <a:r>
              <a:rPr lang="en-US" sz="1400" dirty="0" err="1" smtClean="0"/>
              <a:t>Tammi’s</a:t>
            </a:r>
            <a:r>
              <a:rPr lang="en-US" sz="1400" dirty="0" smtClean="0"/>
              <a:t>  series,  One of Them Is a Human,  raises new questions—specifically, what does it mean to be alive? </a:t>
            </a:r>
          </a:p>
          <a:p>
            <a:endParaRPr lang="en-US" sz="1400" dirty="0"/>
          </a:p>
          <a:p>
            <a:pPr marL="285750" indent="-285750">
              <a:buFont typeface="Arial" panose="020B0604020202020204" pitchFamily="34" charset="0"/>
              <a:buChar char="•"/>
            </a:pPr>
            <a:r>
              <a:rPr lang="en-US" sz="1400" dirty="0" smtClean="0"/>
              <a:t>Erica is an android created by scientists at Osaka University. Her inclusion in the contest—and the fact that her portrait garnered third prize—provoked controversy. Is Taylor </a:t>
            </a:r>
            <a:r>
              <a:rPr lang="en-US" sz="1400" dirty="0" err="1" smtClean="0"/>
              <a:t>Wessing</a:t>
            </a:r>
            <a:r>
              <a:rPr lang="en-US" sz="1400" dirty="0" smtClean="0"/>
              <a:t> breaking its own rules by allowing an image of something that is non human? </a:t>
            </a:r>
            <a:br>
              <a:rPr lang="en-US" sz="1400" dirty="0" smtClean="0"/>
            </a:br>
            <a:endParaRPr lang="en-US" sz="1400" dirty="0" smtClean="0"/>
          </a:p>
          <a:p>
            <a:pPr marL="285750" indent="-285750">
              <a:buFont typeface="Arial" panose="020B0604020202020204" pitchFamily="34" charset="0"/>
              <a:buChar char="•"/>
            </a:pPr>
            <a:r>
              <a:rPr lang="en-US" sz="1400" dirty="0" smtClean="0"/>
              <a:t>Or, does its inclusion require us to consider how innovations in robotics, artificial intelligence, and autonomous systems are altering the meaning of the human?</a:t>
            </a:r>
            <a:br>
              <a:rPr lang="en-US" sz="1400" dirty="0" smtClean="0"/>
            </a:br>
            <a:endParaRPr lang="en-US" sz="1400" dirty="0" smtClean="0"/>
          </a:p>
          <a:p>
            <a:pPr marL="285750" indent="-285750">
              <a:buFont typeface="Arial" panose="020B0604020202020204" pitchFamily="34" charset="0"/>
              <a:buChar char="•"/>
            </a:pPr>
            <a:r>
              <a:rPr lang="en-US" sz="1400" dirty="0" smtClean="0"/>
              <a:t>Robots and refugees—these are two of the faces of the human condition in 2017.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3</a:t>
            </a:fld>
            <a:endParaRPr lang="en-US"/>
          </a:p>
        </p:txBody>
      </p:sp>
    </p:spTree>
    <p:extLst>
      <p:ext uri="{BB962C8B-B14F-4D97-AF65-F5344CB8AC3E}">
        <p14:creationId xmlns:p14="http://schemas.microsoft.com/office/powerpoint/2010/main" val="1323024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However, while </a:t>
            </a:r>
            <a:r>
              <a:rPr lang="en-US" sz="1400" dirty="0" err="1" smtClean="0"/>
              <a:t>Amadu</a:t>
            </a:r>
            <a:r>
              <a:rPr lang="en-US" sz="1400" dirty="0" smtClean="0"/>
              <a:t> and Erica are named, the young woman fleeing Mosul who is the subject of the second prize photograph by Abbie </a:t>
            </a:r>
            <a:r>
              <a:rPr lang="en-US" sz="1400" dirty="0" err="1" smtClean="0"/>
              <a:t>Trayler</a:t>
            </a:r>
            <a:r>
              <a:rPr lang="en-US" sz="1400" dirty="0" smtClean="0"/>
              <a:t>-Smith is unnamed. </a:t>
            </a:r>
            <a:br>
              <a:rPr lang="en-US" sz="1400" dirty="0" smtClean="0"/>
            </a:br>
            <a:endParaRPr lang="en-US" sz="1400" dirty="0" smtClean="0"/>
          </a:p>
          <a:p>
            <a:pPr marL="285750" indent="-285750">
              <a:buFont typeface="Arial" panose="020B0604020202020204" pitchFamily="34" charset="0"/>
              <a:buChar char="•"/>
            </a:pPr>
            <a:r>
              <a:rPr lang="en-US" sz="1400" dirty="0" smtClean="0"/>
              <a:t>The image is personal, intimate. It is part of a series entitled Women in War: Life After Isis.  It draws us closer to her lived experience. And yet, she remains separate from us—behind the window of the bus that brought her to the Hasan Sham camp in northern Iraq. We can only infer—her lived reality remains unknowable to us.</a:t>
            </a:r>
            <a:br>
              <a:rPr lang="en-US" sz="1400" dirty="0" smtClean="0"/>
            </a:br>
            <a:endParaRPr lang="en-US" sz="1400" dirty="0" smtClean="0"/>
          </a:p>
          <a:p>
            <a:pPr marL="285750" indent="-285750">
              <a:buFont typeface="Arial" panose="020B0604020202020204" pitchFamily="34" charset="0"/>
              <a:buChar char="•"/>
            </a:pPr>
            <a:r>
              <a:rPr lang="en-US" sz="1400" dirty="0" smtClean="0"/>
              <a:t> Without a name, do we render her voiceless under our gaze? The question of who tells the story and how it is told, of who determines what advances the human condition—these questions need to remain central to our collective work toward equity.</a:t>
            </a:r>
            <a:br>
              <a:rPr lang="en-US" sz="1400" dirty="0" smtClean="0"/>
            </a:br>
            <a:endParaRPr lang="en-US" sz="1400" dirty="0" smtClean="0"/>
          </a:p>
          <a:p>
            <a:pPr marL="285750" indent="-285750">
              <a:buFont typeface="Arial" panose="020B0604020202020204" pitchFamily="34" charset="0"/>
              <a:buChar char="•"/>
            </a:pPr>
            <a:r>
              <a:rPr lang="en-US" sz="1400" dirty="0" smtClean="0"/>
              <a:t>Thus, in addition to exploring the emerging theories and technologies of the human condition, we must also interrogate our methodologies to discern how they advance the human condition.</a:t>
            </a:r>
          </a:p>
        </p:txBody>
      </p:sp>
      <p:sp>
        <p:nvSpPr>
          <p:cNvPr id="4" name="Slide Number Placeholder 3"/>
          <p:cNvSpPr>
            <a:spLocks noGrp="1"/>
          </p:cNvSpPr>
          <p:nvPr>
            <p:ph type="sldNum" sz="quarter" idx="10"/>
          </p:nvPr>
        </p:nvSpPr>
        <p:spPr/>
        <p:txBody>
          <a:bodyPr/>
          <a:lstStyle/>
          <a:p>
            <a:fld id="{DFCBE4A1-B0C0-4012-AAD4-92CD194E40BA}" type="slidenum">
              <a:rPr lang="en-US" smtClean="0"/>
              <a:t>4</a:t>
            </a:fld>
            <a:endParaRPr lang="en-US"/>
          </a:p>
        </p:txBody>
      </p:sp>
    </p:spTree>
    <p:extLst>
      <p:ext uri="{BB962C8B-B14F-4D97-AF65-F5344CB8AC3E}">
        <p14:creationId xmlns:p14="http://schemas.microsoft.com/office/powerpoint/2010/main" val="1148615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3984" y="4446740"/>
            <a:ext cx="5458216" cy="3516682"/>
          </a:xfrm>
        </p:spPr>
        <p:txBody>
          <a:bodyPr/>
          <a:lstStyle/>
          <a:p>
            <a:pPr marL="285750" indent="-285750">
              <a:buFont typeface="Arial" panose="020B0604020202020204" pitchFamily="34" charset="0"/>
              <a:buChar char="•"/>
            </a:pPr>
            <a:r>
              <a:rPr lang="en-US" sz="1400" dirty="0" smtClean="0"/>
              <a:t>The symposium explores multiple facts of advancing the human condition: theories, methodologies, pedagogies, technologies, communities. </a:t>
            </a:r>
            <a:r>
              <a:rPr lang="en-US" dirty="0" smtClean="0"/>
              <a:t>	</a:t>
            </a:r>
            <a:br>
              <a:rPr lang="en-US" dirty="0" smtClean="0"/>
            </a:br>
            <a:endParaRPr lang="en-US" dirty="0" smtClean="0"/>
          </a:p>
          <a:p>
            <a:pPr marL="285750" indent="-285750">
              <a:buFont typeface="Arial" panose="020B0604020202020204" pitchFamily="34" charset="0"/>
              <a:buChar char="•"/>
            </a:pPr>
            <a:r>
              <a:rPr lang="en-US" sz="1400" dirty="0" smtClean="0"/>
              <a:t>(This photograph is of Nick </a:t>
            </a:r>
            <a:r>
              <a:rPr lang="en-US" sz="1400" dirty="0" err="1" smtClean="0"/>
              <a:t>Bostrom</a:t>
            </a:r>
            <a:r>
              <a:rPr lang="en-US" sz="1400" dirty="0" smtClean="0"/>
              <a:t>, founding director of the Future of Humanity Institute at the University of Oxford. The Institute brings the tools of mathematics, philosophy and social sciences to bear on big-picture questions about humanity and its prospects)</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smtClean="0"/>
              <a:t>Similar to campuses across the globe, our approach is interdisciplinary.</a:t>
            </a:r>
            <a:br>
              <a:rPr lang="en-US" sz="1400" dirty="0" smtClean="0"/>
            </a:b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5</a:t>
            </a:fld>
            <a:endParaRPr lang="en-US"/>
          </a:p>
        </p:txBody>
      </p:sp>
    </p:spTree>
    <p:extLst>
      <p:ext uri="{BB962C8B-B14F-4D97-AF65-F5344CB8AC3E}">
        <p14:creationId xmlns:p14="http://schemas.microsoft.com/office/powerpoint/2010/main" val="1209720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38128"/>
            <a:ext cx="5486400" cy="3600450"/>
          </a:xfrm>
        </p:spPr>
        <p:txBody>
          <a:bodyPr/>
          <a:lstStyle/>
          <a:p>
            <a:pPr marL="285750" indent="-285750">
              <a:buFont typeface="Arial" panose="020B0604020202020204" pitchFamily="34" charset="0"/>
              <a:buChar char="•"/>
            </a:pPr>
            <a:r>
              <a:rPr lang="en-US" sz="1400" dirty="0" smtClean="0"/>
              <a:t>Our symposium also explores human dimensions of the built environment,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And interconnected ecologies that are simultaneously local and global in scale,</a:t>
            </a:r>
            <a:br>
              <a:rPr lang="en-US" sz="1400" dirty="0" smtClean="0"/>
            </a:br>
            <a:endParaRPr lang="en-US" sz="1400" dirty="0" smtClean="0"/>
          </a:p>
          <a:p>
            <a:pPr marL="285750" indent="-285750">
              <a:buFont typeface="Arial" panose="020B0604020202020204" pitchFamily="34" charset="0"/>
              <a:buChar char="•"/>
            </a:pPr>
            <a:r>
              <a:rPr lang="en-US" sz="1400" dirty="0" smtClean="0"/>
              <a:t>And the intersections between social, economic, and environmental justice.</a:t>
            </a:r>
          </a:p>
          <a:p>
            <a:endParaRPr lang="en-US" sz="1400" dirty="0"/>
          </a:p>
          <a:p>
            <a:r>
              <a:rPr lang="en-US" sz="1400" dirty="0" smtClean="0"/>
              <a:t>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6</a:t>
            </a:fld>
            <a:endParaRPr lang="en-US"/>
          </a:p>
        </p:txBody>
      </p:sp>
    </p:spTree>
    <p:extLst>
      <p:ext uri="{BB962C8B-B14F-4D97-AF65-F5344CB8AC3E}">
        <p14:creationId xmlns:p14="http://schemas.microsoft.com/office/powerpoint/2010/main" val="848921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 </a:t>
            </a:r>
            <a:r>
              <a:rPr lang="en-US" sz="1400" dirty="0" smtClean="0"/>
              <a:t>The topics explored in this year’s symposium are wide ranging and include:</a:t>
            </a:r>
            <a:endParaRPr lang="en-US" sz="1400" dirty="0"/>
          </a:p>
          <a:p>
            <a:pPr marL="171450" indent="-171450">
              <a:buFont typeface="Arial" panose="020B0604020202020204" pitchFamily="34" charset="0"/>
              <a:buChar char="•"/>
            </a:pPr>
            <a:r>
              <a:rPr lang="en-US" sz="1400" dirty="0" smtClean="0"/>
              <a:t>Social equity and inclusion in education policy</a:t>
            </a:r>
          </a:p>
          <a:p>
            <a:pPr marL="171450" indent="-171450">
              <a:buFont typeface="Arial" panose="020B0604020202020204" pitchFamily="34" charset="0"/>
              <a:buChar char="•"/>
            </a:pPr>
            <a:r>
              <a:rPr lang="en-US" sz="1400" dirty="0" smtClean="0"/>
              <a:t>Learning experience that empower and build resilience.</a:t>
            </a:r>
          </a:p>
          <a:p>
            <a:pPr marL="171450" indent="-171450">
              <a:buFont typeface="Arial" panose="020B0604020202020204" pitchFamily="34" charset="0"/>
              <a:buChar char="•"/>
            </a:pPr>
            <a:endParaRPr lang="en-US" sz="1400" dirty="0"/>
          </a:p>
          <a:p>
            <a:endParaRPr lang="en-US" dirty="0"/>
          </a:p>
        </p:txBody>
      </p:sp>
      <p:sp>
        <p:nvSpPr>
          <p:cNvPr id="4" name="Slide Number Placeholder 3"/>
          <p:cNvSpPr>
            <a:spLocks noGrp="1"/>
          </p:cNvSpPr>
          <p:nvPr>
            <p:ph type="sldNum" sz="quarter" idx="10"/>
          </p:nvPr>
        </p:nvSpPr>
        <p:spPr/>
        <p:txBody>
          <a:bodyPr/>
          <a:lstStyle/>
          <a:p>
            <a:fld id="{DFCBE4A1-B0C0-4012-AAD4-92CD194E40BA}" type="slidenum">
              <a:rPr lang="en-US" smtClean="0"/>
              <a:t>7</a:t>
            </a:fld>
            <a:endParaRPr lang="en-US"/>
          </a:p>
        </p:txBody>
      </p:sp>
    </p:spTree>
    <p:extLst>
      <p:ext uri="{BB962C8B-B14F-4D97-AF65-F5344CB8AC3E}">
        <p14:creationId xmlns:p14="http://schemas.microsoft.com/office/powerpoint/2010/main" val="3972101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Embracing one health through integrated dialogue around rural and underserved populations and human-animal interactions;</a:t>
            </a:r>
            <a:br>
              <a:rPr lang="en-US" sz="1400" dirty="0" smtClean="0"/>
            </a:br>
            <a:endParaRPr lang="en-US" sz="1400" dirty="0" smtClean="0"/>
          </a:p>
          <a:p>
            <a:pPr marL="285750" indent="-285750">
              <a:buFont typeface="Arial" panose="020B0604020202020204" pitchFamily="34" charset="0"/>
              <a:buChar char="•"/>
            </a:pPr>
            <a:r>
              <a:rPr lang="en-US" sz="1400" dirty="0" smtClean="0"/>
              <a:t>As well as producing ecological and equitable food systems, </a:t>
            </a:r>
            <a:br>
              <a:rPr lang="en-US" sz="1400" dirty="0" smtClean="0"/>
            </a:br>
            <a:endParaRPr lang="en-US" sz="1400" dirty="0" smtClean="0"/>
          </a:p>
          <a:p>
            <a:pPr marL="285750" indent="-285750">
              <a:buFont typeface="Arial" panose="020B0604020202020204" pitchFamily="34" charset="0"/>
              <a:buChar char="•"/>
            </a:pPr>
            <a:r>
              <a:rPr lang="en-US" sz="1400" dirty="0" smtClean="0"/>
              <a:t>And advancing food security through community leadership and vitality.</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8</a:t>
            </a:fld>
            <a:endParaRPr lang="en-US"/>
          </a:p>
        </p:txBody>
      </p:sp>
    </p:spTree>
    <p:extLst>
      <p:ext uri="{BB962C8B-B14F-4D97-AF65-F5344CB8AC3E}">
        <p14:creationId xmlns:p14="http://schemas.microsoft.com/office/powerpoint/2010/main" val="3833459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400" dirty="0" smtClean="0"/>
              <a:t>All of us here add value to this common challenge of advancing the human condition.   </a:t>
            </a:r>
            <a:br>
              <a:rPr lang="en-US" sz="1400" dirty="0" smtClean="0"/>
            </a:br>
            <a:endParaRPr lang="en-US" sz="1400" dirty="0" smtClean="0"/>
          </a:p>
          <a:p>
            <a:pPr marL="285750" indent="-285750">
              <a:buFont typeface="Arial" panose="020B0604020202020204" pitchFamily="34" charset="0"/>
              <a:buChar char="•"/>
            </a:pPr>
            <a:r>
              <a:rPr lang="en-US" sz="1400" dirty="0" smtClean="0"/>
              <a:t>Sometimes, the work requires the high level expertise evident in the sessions on biomedical and neuroscience research,  in order better understand something like opioid addiction.</a:t>
            </a:r>
            <a:br>
              <a:rPr lang="en-US" sz="1400" dirty="0" smtClean="0"/>
            </a:br>
            <a:endParaRPr lang="en-US" sz="1400" dirty="0" smtClean="0"/>
          </a:p>
          <a:p>
            <a:pPr marL="285750" indent="-285750">
              <a:buFont typeface="Arial" panose="020B0604020202020204" pitchFamily="34" charset="0"/>
              <a:buChar char="•"/>
            </a:pPr>
            <a:r>
              <a:rPr lang="en-US" sz="1400" dirty="0" smtClean="0"/>
              <a:t>Other times, the solution is simpler—as we can see in this photo from the </a:t>
            </a:r>
            <a:r>
              <a:rPr lang="en-US" sz="1400" dirty="0" err="1" smtClean="0"/>
              <a:t>Burkini</a:t>
            </a:r>
            <a:r>
              <a:rPr lang="en-US" sz="1400" dirty="0" smtClean="0"/>
              <a:t> Island series by Anna </a:t>
            </a:r>
            <a:r>
              <a:rPr lang="en-US" sz="1400" dirty="0" err="1" smtClean="0"/>
              <a:t>Boylazis</a:t>
            </a:r>
            <a:r>
              <a:rPr lang="en-US" sz="1400" dirty="0" smtClean="0"/>
              <a:t>—where the design of modest swimwear made it possible for girls living along the Indian Ocean off </a:t>
            </a:r>
            <a:r>
              <a:rPr lang="en-US" sz="1400" dirty="0" err="1" smtClean="0"/>
              <a:t>Mnyuni</a:t>
            </a:r>
            <a:r>
              <a:rPr lang="en-US" sz="1400" dirty="0" smtClean="0"/>
              <a:t>, Zanzibar to learn to swim safely.</a:t>
            </a:r>
          </a:p>
          <a:p>
            <a:r>
              <a:rPr lang="en-US" sz="1400" dirty="0" smtClean="0"/>
              <a:t/>
            </a:r>
            <a:br>
              <a:rPr lang="en-US" sz="1400" dirty="0" smtClean="0"/>
            </a:br>
            <a:r>
              <a:rPr lang="en-US" sz="1400" dirty="0" smtClean="0"/>
              <a:t> </a:t>
            </a:r>
            <a:endParaRPr lang="en-US" sz="1400" dirty="0"/>
          </a:p>
        </p:txBody>
      </p:sp>
      <p:sp>
        <p:nvSpPr>
          <p:cNvPr id="4" name="Slide Number Placeholder 3"/>
          <p:cNvSpPr>
            <a:spLocks noGrp="1"/>
          </p:cNvSpPr>
          <p:nvPr>
            <p:ph type="sldNum" sz="quarter" idx="10"/>
          </p:nvPr>
        </p:nvSpPr>
        <p:spPr/>
        <p:txBody>
          <a:bodyPr/>
          <a:lstStyle/>
          <a:p>
            <a:fld id="{DFCBE4A1-B0C0-4012-AAD4-92CD194E40BA}" type="slidenum">
              <a:rPr lang="en-US" smtClean="0"/>
              <a:t>9</a:t>
            </a:fld>
            <a:endParaRPr lang="en-US"/>
          </a:p>
        </p:txBody>
      </p:sp>
    </p:spTree>
    <p:extLst>
      <p:ext uri="{BB962C8B-B14F-4D97-AF65-F5344CB8AC3E}">
        <p14:creationId xmlns:p14="http://schemas.microsoft.com/office/powerpoint/2010/main" val="1124013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5456834"/>
      </p:ext>
    </p:extLst>
  </p:cSld>
  <p:clrMapOvr>
    <a:masterClrMapping/>
  </p:clrMapOvr>
  <p:transition spd="med" advClick="0" advTm="20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41577160"/>
      </p:ext>
    </p:extLst>
  </p:cSld>
  <p:clrMapOvr>
    <a:masterClrMapping/>
  </p:clrMapOvr>
  <p:transition spd="med" advClick="0" advTm="20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72154299"/>
      </p:ext>
    </p:extLst>
  </p:cSld>
  <p:clrMapOvr>
    <a:masterClrMapping/>
  </p:clrMapOvr>
  <p:transition spd="med" advClick="0" advTm="20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22815049"/>
      </p:ext>
    </p:extLst>
  </p:cSld>
  <p:clrMapOvr>
    <a:masterClrMapping/>
  </p:clrMapOvr>
  <p:transition spd="med" advClick="0" advTm="20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3604336"/>
      </p:ext>
    </p:extLst>
  </p:cSld>
  <p:clrMapOvr>
    <a:masterClrMapping/>
  </p:clrMapOvr>
  <p:transition spd="med" advClick="0" advTm="20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23659375"/>
      </p:ext>
    </p:extLst>
  </p:cSld>
  <p:clrMapOvr>
    <a:masterClrMapping/>
  </p:clrMapOvr>
  <p:transition spd="med" advClick="0" advTm="20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92147473"/>
      </p:ext>
    </p:extLst>
  </p:cSld>
  <p:clrMapOvr>
    <a:masterClrMapping/>
  </p:clrMapOvr>
  <p:transition spd="med" advClick="0" advTm="20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11968976"/>
      </p:ext>
    </p:extLst>
  </p:cSld>
  <p:clrMapOvr>
    <a:masterClrMapping/>
  </p:clrMapOvr>
  <p:transition spd="med" advClick="0" advTm="20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38541768"/>
      </p:ext>
    </p:extLst>
  </p:cSld>
  <p:clrMapOvr>
    <a:masterClrMapping/>
  </p:clrMapOvr>
  <p:transition spd="med" advClick="0" advTm="20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71130760"/>
      </p:ext>
    </p:extLst>
  </p:cSld>
  <p:clrMapOvr>
    <a:masterClrMapping/>
  </p:clrMapOvr>
  <p:transition spd="med" advClick="0" advTm="20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6916607"/>
      </p:ext>
    </p:extLst>
  </p:cSld>
  <p:clrMapOvr>
    <a:masterClrMapping/>
  </p:clrMapOvr>
  <p:transition spd="med" advClick="0" advTm="20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9391517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spd="med" advClick="0" advTm="2000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algn="ctr"/>
            <a:r>
              <a:rPr lang="en-US" sz="6000" b="1" dirty="0" smtClean="0"/>
              <a:t>A</a:t>
            </a:r>
            <a:r>
              <a:rPr lang="en-US" sz="6000" dirty="0" smtClean="0"/>
              <a:t>dvancing the </a:t>
            </a:r>
            <a:r>
              <a:rPr lang="en-US" sz="6000" b="1" dirty="0" smtClean="0"/>
              <a:t>H</a:t>
            </a:r>
            <a:r>
              <a:rPr lang="en-US" sz="6000" dirty="0" smtClean="0"/>
              <a:t>uman </a:t>
            </a:r>
            <a:r>
              <a:rPr lang="en-US" sz="6000" b="1" dirty="0" smtClean="0"/>
              <a:t>C</a:t>
            </a:r>
            <a:r>
              <a:rPr lang="en-US" sz="6000" dirty="0" smtClean="0"/>
              <a:t>ondition</a:t>
            </a:r>
            <a:endParaRPr lang="en-US" sz="6000" dirty="0"/>
          </a:p>
        </p:txBody>
      </p:sp>
      <p:pic>
        <p:nvPicPr>
          <p:cNvPr id="1026" name="Picture 2" descr="Image result for Advancing the human condition"/>
          <p:cNvPicPr>
            <a:picLocks noGrp="1" noChangeAspect="1" noChangeArrowheads="1"/>
          </p:cNvPicPr>
          <p:nvPr>
            <p:ph sz="half" idx="1"/>
          </p:nvPr>
        </p:nvPicPr>
        <p:blipFill>
          <a:blip r:embed="rId3">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bwMode="auto">
          <a:xfrm>
            <a:off x="6199910" y="2344089"/>
            <a:ext cx="5297054" cy="2979593"/>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half" idx="2"/>
          </p:nvPr>
        </p:nvSpPr>
        <p:spPr>
          <a:xfrm>
            <a:off x="1018310" y="2697018"/>
            <a:ext cx="5181600" cy="2179782"/>
          </a:xfrm>
          <a:solidFill>
            <a:schemeClr val="tx1"/>
          </a:solidFill>
        </p:spPr>
        <p:txBody>
          <a:bodyPr/>
          <a:lstStyle/>
          <a:p>
            <a:pPr marL="0" indent="0" algn="ctr">
              <a:buNone/>
            </a:pPr>
            <a:r>
              <a:rPr lang="en-US" sz="7200" dirty="0" smtClean="0">
                <a:solidFill>
                  <a:schemeClr val="bg1"/>
                </a:solidFill>
              </a:rPr>
              <a:t>Emerging Questions</a:t>
            </a:r>
          </a:p>
          <a:p>
            <a:pPr marL="0" indent="0">
              <a:buNone/>
            </a:pPr>
            <a:endParaRPr lang="en-US" dirty="0"/>
          </a:p>
        </p:txBody>
      </p:sp>
      <p:sp>
        <p:nvSpPr>
          <p:cNvPr id="3" name="TextBox 2"/>
          <p:cNvSpPr txBox="1"/>
          <p:nvPr/>
        </p:nvSpPr>
        <p:spPr>
          <a:xfrm>
            <a:off x="956733" y="5676611"/>
            <a:ext cx="10540231" cy="369332"/>
          </a:xfrm>
          <a:prstGeom prst="rect">
            <a:avLst/>
          </a:prstGeom>
          <a:noFill/>
        </p:spPr>
        <p:txBody>
          <a:bodyPr wrap="square" rtlCol="0">
            <a:spAutoFit/>
          </a:bodyPr>
          <a:lstStyle/>
          <a:p>
            <a:pPr algn="r"/>
            <a:r>
              <a:rPr lang="en-US" i="1" dirty="0" smtClean="0"/>
              <a:t>Photos are from the 2017 Taylor </a:t>
            </a:r>
            <a:r>
              <a:rPr lang="en-US" i="1" dirty="0" err="1" smtClean="0"/>
              <a:t>Wessing</a:t>
            </a:r>
            <a:r>
              <a:rPr lang="en-US" i="1" dirty="0" smtClean="0"/>
              <a:t> Portrait Prize series. </a:t>
            </a:r>
            <a:endParaRPr lang="en-US" i="1" dirty="0"/>
          </a:p>
        </p:txBody>
      </p:sp>
    </p:spTree>
    <p:extLst>
      <p:ext uri="{BB962C8B-B14F-4D97-AF65-F5344CB8AC3E}">
        <p14:creationId xmlns:p14="http://schemas.microsoft.com/office/powerpoint/2010/main" val="1929405134"/>
      </p:ext>
    </p:extLst>
  </p:cSld>
  <p:clrMapOvr>
    <a:masterClrMapping/>
  </p:clrMapOvr>
  <p:transition spd="med" advClick="0" advTm="20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55073" y="1572644"/>
            <a:ext cx="5181600" cy="3434899"/>
          </a:xfrm>
        </p:spPr>
      </p:pic>
      <p:sp>
        <p:nvSpPr>
          <p:cNvPr id="3" name="Content Placeholder 2"/>
          <p:cNvSpPr>
            <a:spLocks noGrp="1"/>
          </p:cNvSpPr>
          <p:nvPr>
            <p:ph sz="half" idx="2"/>
          </p:nvPr>
        </p:nvSpPr>
        <p:spPr>
          <a:xfrm>
            <a:off x="6239164" y="1740187"/>
            <a:ext cx="5181600" cy="3475279"/>
          </a:xfrm>
        </p:spPr>
        <p:txBody>
          <a:bodyPr>
            <a:normAutofit lnSpcReduction="10000"/>
          </a:bodyPr>
          <a:lstStyle/>
          <a:p>
            <a:pPr marL="0" indent="0">
              <a:buNone/>
            </a:pPr>
            <a:r>
              <a:rPr lang="en-US" sz="3900" dirty="0"/>
              <a:t>How can we continue the discourse and research surrounding the opioid epidemic and its consequences</a:t>
            </a:r>
            <a:r>
              <a:rPr lang="en-US" sz="3900" dirty="0" smtClean="0"/>
              <a:t>?</a:t>
            </a:r>
            <a:br>
              <a:rPr lang="en-US" sz="3900" dirty="0" smtClean="0"/>
            </a:br>
            <a:endParaRPr lang="en-US" sz="3900" dirty="0" smtClean="0"/>
          </a:p>
          <a:p>
            <a:pPr marL="0" indent="0">
              <a:buNone/>
            </a:pPr>
            <a:r>
              <a:rPr lang="en-US" sz="1200" dirty="0" smtClean="0"/>
              <a:t>By Sean Smith</a:t>
            </a:r>
            <a:endParaRPr lang="en-US" sz="1200" dirty="0"/>
          </a:p>
          <a:p>
            <a:pPr marL="0" indent="0">
              <a:buNone/>
            </a:pPr>
            <a:endParaRPr lang="en-US" dirty="0"/>
          </a:p>
        </p:txBody>
      </p:sp>
    </p:spTree>
    <p:extLst>
      <p:ext uri="{BB962C8B-B14F-4D97-AF65-F5344CB8AC3E}">
        <p14:creationId xmlns:p14="http://schemas.microsoft.com/office/powerpoint/2010/main" val="2236506736"/>
      </p:ext>
    </p:extLst>
  </p:cSld>
  <p:clrMapOvr>
    <a:masterClrMapping/>
  </p:clrMapOvr>
  <p:transition spd="med" advClick="0" advTm="8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01254" y="1384370"/>
            <a:ext cx="5669131" cy="4453011"/>
          </a:xfrm>
        </p:spPr>
      </p:pic>
      <p:sp>
        <p:nvSpPr>
          <p:cNvPr id="3" name="Content Placeholder 2"/>
          <p:cNvSpPr>
            <a:spLocks noGrp="1"/>
          </p:cNvSpPr>
          <p:nvPr>
            <p:ph sz="half" idx="2"/>
          </p:nvPr>
        </p:nvSpPr>
        <p:spPr>
          <a:xfrm>
            <a:off x="6797193" y="1687175"/>
            <a:ext cx="4565073" cy="3583709"/>
          </a:xfrm>
        </p:spPr>
        <p:txBody>
          <a:bodyPr>
            <a:normAutofit/>
          </a:bodyPr>
          <a:lstStyle/>
          <a:p>
            <a:pPr marL="0" indent="0">
              <a:buNone/>
            </a:pPr>
            <a:r>
              <a:rPr lang="en-US" sz="3600" dirty="0"/>
              <a:t>How can we empower the voices in academia that have been marginalized by the dominant culture</a:t>
            </a:r>
            <a:r>
              <a:rPr lang="en-US" sz="3600" dirty="0" smtClean="0"/>
              <a:t>?</a:t>
            </a:r>
          </a:p>
          <a:p>
            <a:pPr marL="0" indent="0">
              <a:buNone/>
            </a:pPr>
            <a:endParaRPr lang="en-US" sz="1200" dirty="0"/>
          </a:p>
          <a:p>
            <a:pPr marL="0" indent="0">
              <a:buNone/>
            </a:pPr>
            <a:r>
              <a:rPr lang="en-US" sz="1200" dirty="0" smtClean="0"/>
              <a:t>By Matthew Finn, Portrait of his mother</a:t>
            </a:r>
            <a:endParaRPr lang="en-US" sz="1200" dirty="0"/>
          </a:p>
        </p:txBody>
      </p:sp>
    </p:spTree>
    <p:extLst>
      <p:ext uri="{BB962C8B-B14F-4D97-AF65-F5344CB8AC3E}">
        <p14:creationId xmlns:p14="http://schemas.microsoft.com/office/powerpoint/2010/main" val="2407917732"/>
      </p:ext>
    </p:extLst>
  </p:cSld>
  <p:clrMapOvr>
    <a:masterClrMapping/>
  </p:clrMapOvr>
  <p:transition spd="med" advClick="0" advTm="8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97913" y="1300740"/>
            <a:ext cx="4351338" cy="4351338"/>
          </a:xfrm>
        </p:spPr>
      </p:pic>
      <p:sp>
        <p:nvSpPr>
          <p:cNvPr id="3" name="Content Placeholder 2"/>
          <p:cNvSpPr>
            <a:spLocks noGrp="1"/>
          </p:cNvSpPr>
          <p:nvPr>
            <p:ph sz="half" idx="2"/>
          </p:nvPr>
        </p:nvSpPr>
        <p:spPr>
          <a:xfrm>
            <a:off x="6172200" y="1847273"/>
            <a:ext cx="5181600" cy="3482109"/>
          </a:xfrm>
        </p:spPr>
        <p:txBody>
          <a:bodyPr>
            <a:normAutofit/>
          </a:bodyPr>
          <a:lstStyle/>
          <a:p>
            <a:pPr marL="0" indent="0">
              <a:buNone/>
            </a:pPr>
            <a:r>
              <a:rPr lang="en-US" sz="3600" dirty="0"/>
              <a:t>How can we redefine contribution and/or reward at Tech so that differing perspectives receive the respect they deserve? </a:t>
            </a:r>
          </a:p>
          <a:p>
            <a:pPr marL="0" indent="0">
              <a:buNone/>
            </a:pPr>
            <a:endParaRPr lang="en-US" dirty="0"/>
          </a:p>
        </p:txBody>
      </p:sp>
    </p:spTree>
    <p:extLst>
      <p:ext uri="{BB962C8B-B14F-4D97-AF65-F5344CB8AC3E}">
        <p14:creationId xmlns:p14="http://schemas.microsoft.com/office/powerpoint/2010/main" val="3957714194"/>
      </p:ext>
    </p:extLst>
  </p:cSld>
  <p:clrMapOvr>
    <a:masterClrMapping/>
  </p:clrMapOvr>
  <p:transition spd="med" advClick="0" advTm="8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77481" y="1188315"/>
            <a:ext cx="4325792" cy="4682861"/>
          </a:xfrm>
        </p:spPr>
      </p:pic>
      <p:sp>
        <p:nvSpPr>
          <p:cNvPr id="3" name="Content Placeholder 2"/>
          <p:cNvSpPr>
            <a:spLocks noGrp="1"/>
          </p:cNvSpPr>
          <p:nvPr>
            <p:ph sz="half" idx="2"/>
          </p:nvPr>
        </p:nvSpPr>
        <p:spPr>
          <a:xfrm>
            <a:off x="5987473" y="1690253"/>
            <a:ext cx="5181600" cy="4098781"/>
          </a:xfrm>
        </p:spPr>
        <p:txBody>
          <a:bodyPr/>
          <a:lstStyle/>
          <a:p>
            <a:pPr marL="0" indent="0">
              <a:buNone/>
            </a:pPr>
            <a:r>
              <a:rPr lang="en-US" sz="3600" dirty="0" smtClean="0"/>
              <a:t>How do we acknowledge that we are all situated </a:t>
            </a:r>
            <a:r>
              <a:rPr lang="en-US" sz="3600" dirty="0"/>
              <a:t>within a particular life world </a:t>
            </a:r>
            <a:r>
              <a:rPr lang="en-US" sz="3600" dirty="0" smtClean="0"/>
              <a:t>that influences our choice </a:t>
            </a:r>
            <a:r>
              <a:rPr lang="en-US" sz="3600" dirty="0"/>
              <a:t>of research </a:t>
            </a:r>
            <a:r>
              <a:rPr lang="en-US" sz="3600" dirty="0" smtClean="0"/>
              <a:t>pursuits?</a:t>
            </a:r>
            <a:endParaRPr lang="en-US" sz="3600" dirty="0"/>
          </a:p>
          <a:p>
            <a:pPr marL="0" indent="0">
              <a:buNone/>
            </a:pPr>
            <a:endParaRPr lang="en-US" dirty="0"/>
          </a:p>
        </p:txBody>
      </p:sp>
    </p:spTree>
    <p:extLst>
      <p:ext uri="{BB962C8B-B14F-4D97-AF65-F5344CB8AC3E}">
        <p14:creationId xmlns:p14="http://schemas.microsoft.com/office/powerpoint/2010/main" val="1644491610"/>
      </p:ext>
    </p:extLst>
  </p:cSld>
  <p:clrMapOvr>
    <a:masterClrMapping/>
  </p:clrMapOvr>
  <p:transition spd="med" advClick="0" advTm="8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01254" y="1497202"/>
            <a:ext cx="5181600" cy="3881348"/>
          </a:xfrm>
        </p:spPr>
      </p:pic>
      <p:sp>
        <p:nvSpPr>
          <p:cNvPr id="3" name="Content Placeholder 2"/>
          <p:cNvSpPr>
            <a:spLocks noGrp="1"/>
          </p:cNvSpPr>
          <p:nvPr>
            <p:ph sz="half" idx="2"/>
          </p:nvPr>
        </p:nvSpPr>
        <p:spPr>
          <a:xfrm>
            <a:off x="6172200" y="1145308"/>
            <a:ext cx="5181600" cy="5327218"/>
          </a:xfrm>
        </p:spPr>
        <p:txBody>
          <a:bodyPr>
            <a:normAutofit fontScale="92500"/>
          </a:bodyPr>
          <a:lstStyle/>
          <a:p>
            <a:pPr marL="0" indent="0">
              <a:buNone/>
            </a:pPr>
            <a:r>
              <a:rPr lang="en-US" sz="3600" dirty="0" smtClean="0"/>
              <a:t>Given </a:t>
            </a:r>
            <a:r>
              <a:rPr lang="en-US" sz="3600" dirty="0"/>
              <a:t>that James Baldwin wrote “the human condition is uniquely personal,” how can we share our positionality with our students and those in our research in order to ensure that advancing the human condition is participatory and inclusive, even </a:t>
            </a:r>
            <a:r>
              <a:rPr lang="en-US" sz="3600" dirty="0" err="1"/>
              <a:t>liberatory</a:t>
            </a:r>
            <a:r>
              <a:rPr lang="en-US" sz="3600" dirty="0"/>
              <a:t>?</a:t>
            </a:r>
            <a:r>
              <a:rPr lang="en-US" dirty="0"/>
              <a:t/>
            </a:r>
            <a:br>
              <a:rPr lang="en-US" dirty="0"/>
            </a:br>
            <a:endParaRPr lang="en-US" dirty="0"/>
          </a:p>
          <a:p>
            <a:pPr marL="0" indent="0">
              <a:buNone/>
            </a:pPr>
            <a:endParaRPr lang="en-US" dirty="0"/>
          </a:p>
        </p:txBody>
      </p:sp>
    </p:spTree>
    <p:extLst>
      <p:ext uri="{BB962C8B-B14F-4D97-AF65-F5344CB8AC3E}">
        <p14:creationId xmlns:p14="http://schemas.microsoft.com/office/powerpoint/2010/main" val="2264930161"/>
      </p:ext>
    </p:extLst>
  </p:cSld>
  <p:clrMapOvr>
    <a:masterClrMapping/>
  </p:clrMapOvr>
  <p:transition spd="med" advClick="0" advTm="8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82781" y="1472046"/>
            <a:ext cx="5181600" cy="3931659"/>
          </a:xfrm>
        </p:spPr>
      </p:pic>
      <p:sp>
        <p:nvSpPr>
          <p:cNvPr id="3" name="Content Placeholder 2"/>
          <p:cNvSpPr>
            <a:spLocks noGrp="1"/>
          </p:cNvSpPr>
          <p:nvPr>
            <p:ph sz="half" idx="2"/>
          </p:nvPr>
        </p:nvSpPr>
        <p:spPr>
          <a:xfrm>
            <a:off x="6283036" y="1200727"/>
            <a:ext cx="5181600" cy="4856163"/>
          </a:xfrm>
        </p:spPr>
        <p:txBody>
          <a:bodyPr>
            <a:normAutofit fontScale="92500" lnSpcReduction="10000"/>
          </a:bodyPr>
          <a:lstStyle/>
          <a:p>
            <a:pPr marL="0" indent="0">
              <a:buNone/>
            </a:pPr>
            <a:r>
              <a:rPr lang="en-US" sz="3600" dirty="0" smtClean="0"/>
              <a:t>How do we articulate </a:t>
            </a:r>
            <a:r>
              <a:rPr lang="en-US" sz="3600" dirty="0"/>
              <a:t>the benefits from a more flat and inclusive society (all the way down to communities and workplaces) and </a:t>
            </a:r>
            <a:r>
              <a:rPr lang="en-US" sz="3600" dirty="0" smtClean="0"/>
              <a:t>how do we equip </a:t>
            </a:r>
            <a:r>
              <a:rPr lang="en-US" sz="3600" dirty="0"/>
              <a:t>students to understand and express the advantages and morality of such a non-hierarchical space in which everyone has a voice? </a:t>
            </a:r>
            <a:r>
              <a:rPr lang="en-US" dirty="0"/>
              <a:t/>
            </a:r>
            <a:br>
              <a:rPr lang="en-US" dirty="0"/>
            </a:br>
            <a:endParaRPr lang="en-US" dirty="0"/>
          </a:p>
          <a:p>
            <a:pPr marL="0" indent="0">
              <a:buNone/>
            </a:pPr>
            <a:endParaRPr lang="en-US" dirty="0"/>
          </a:p>
        </p:txBody>
      </p:sp>
    </p:spTree>
    <p:extLst>
      <p:ext uri="{BB962C8B-B14F-4D97-AF65-F5344CB8AC3E}">
        <p14:creationId xmlns:p14="http://schemas.microsoft.com/office/powerpoint/2010/main" val="777909728"/>
      </p:ext>
    </p:extLst>
  </p:cSld>
  <p:clrMapOvr>
    <a:masterClrMapping/>
  </p:clrMapOvr>
  <p:transition spd="med" advClick="0" advTm="8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addens Wind Farm by Catherine Hyl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082039" y="634133"/>
            <a:ext cx="4296088" cy="532332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half" idx="2"/>
          </p:nvPr>
        </p:nvSpPr>
        <p:spPr>
          <a:xfrm>
            <a:off x="5698836" y="1173018"/>
            <a:ext cx="5710383" cy="5262563"/>
          </a:xfrm>
        </p:spPr>
        <p:txBody>
          <a:bodyPr>
            <a:normAutofit/>
          </a:bodyPr>
          <a:lstStyle/>
          <a:p>
            <a:pPr marL="0" indent="0">
              <a:buNone/>
            </a:pPr>
            <a:r>
              <a:rPr lang="en-US" sz="3600" dirty="0" smtClean="0"/>
              <a:t>How </a:t>
            </a:r>
            <a:r>
              <a:rPr lang="en-US" sz="3600" dirty="0"/>
              <a:t>can we as researchers, scholars, and instructors subvert </a:t>
            </a:r>
            <a:r>
              <a:rPr lang="en-US" sz="3600" dirty="0" smtClean="0"/>
              <a:t>the neoliberal process that renders the personhood of certain groups as less than human and in need of improvement? </a:t>
            </a:r>
            <a:endParaRPr lang="en-US" sz="3600" dirty="0"/>
          </a:p>
        </p:txBody>
      </p:sp>
    </p:spTree>
    <p:extLst>
      <p:ext uri="{BB962C8B-B14F-4D97-AF65-F5344CB8AC3E}">
        <p14:creationId xmlns:p14="http://schemas.microsoft.com/office/powerpoint/2010/main" val="3639710197"/>
      </p:ext>
    </p:extLst>
  </p:cSld>
  <p:clrMapOvr>
    <a:masterClrMapping/>
  </p:clrMapOvr>
  <p:transition spd="med" advClick="0" advTm="8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76158" y="905164"/>
            <a:ext cx="3665657" cy="5271799"/>
          </a:xfrm>
        </p:spPr>
      </p:pic>
      <p:sp>
        <p:nvSpPr>
          <p:cNvPr id="3" name="Content Placeholder 2"/>
          <p:cNvSpPr>
            <a:spLocks noGrp="1"/>
          </p:cNvSpPr>
          <p:nvPr>
            <p:ph sz="half" idx="2"/>
          </p:nvPr>
        </p:nvSpPr>
        <p:spPr>
          <a:xfrm>
            <a:off x="5608782" y="1365394"/>
            <a:ext cx="5181600" cy="4351338"/>
          </a:xfrm>
        </p:spPr>
        <p:txBody>
          <a:bodyPr>
            <a:normAutofit/>
          </a:bodyPr>
          <a:lstStyle/>
          <a:p>
            <a:pPr marL="0" indent="0">
              <a:buNone/>
            </a:pPr>
            <a:r>
              <a:rPr lang="en-US" dirty="0"/>
              <a:t/>
            </a:r>
            <a:br>
              <a:rPr lang="en-US" dirty="0"/>
            </a:br>
            <a:endParaRPr lang="en-US" dirty="0"/>
          </a:p>
        </p:txBody>
      </p:sp>
      <p:sp>
        <p:nvSpPr>
          <p:cNvPr id="2" name="Rectangle 1"/>
          <p:cNvSpPr/>
          <p:nvPr/>
        </p:nvSpPr>
        <p:spPr>
          <a:xfrm>
            <a:off x="5467927" y="1434097"/>
            <a:ext cx="5126183" cy="3970318"/>
          </a:xfrm>
          <a:prstGeom prst="rect">
            <a:avLst/>
          </a:prstGeom>
        </p:spPr>
        <p:txBody>
          <a:bodyPr wrap="square">
            <a:spAutoFit/>
          </a:bodyPr>
          <a:lstStyle/>
          <a:p>
            <a:r>
              <a:rPr lang="en-US" sz="3600" dirty="0"/>
              <a:t>How can we instead imagine people as whole and full of alternative possibilities beyond the deficits seen through a neoliberal lens? </a:t>
            </a:r>
            <a:endParaRPr lang="en-US" sz="3600" dirty="0" smtClean="0"/>
          </a:p>
          <a:p>
            <a:r>
              <a:rPr lang="en-US" sz="3600" dirty="0" smtClean="0"/>
              <a:t>Or </a:t>
            </a:r>
            <a:r>
              <a:rPr lang="en-US" sz="3600" dirty="0"/>
              <a:t>is this even possible?  </a:t>
            </a:r>
          </a:p>
        </p:txBody>
      </p:sp>
    </p:spTree>
    <p:extLst>
      <p:ext uri="{BB962C8B-B14F-4D97-AF65-F5344CB8AC3E}">
        <p14:creationId xmlns:p14="http://schemas.microsoft.com/office/powerpoint/2010/main" val="3659678657"/>
      </p:ext>
    </p:extLst>
  </p:cSld>
  <p:clrMapOvr>
    <a:masterClrMapping/>
  </p:clrMapOvr>
  <p:transition spd="med" advClick="0" advTm="800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20688" y="685999"/>
            <a:ext cx="4405664" cy="5426309"/>
          </a:xfrm>
        </p:spPr>
      </p:pic>
      <p:sp>
        <p:nvSpPr>
          <p:cNvPr id="3" name="Content Placeholder 2"/>
          <p:cNvSpPr>
            <a:spLocks noGrp="1"/>
          </p:cNvSpPr>
          <p:nvPr>
            <p:ph sz="half" idx="2"/>
          </p:nvPr>
        </p:nvSpPr>
        <p:spPr>
          <a:xfrm>
            <a:off x="5950527" y="1760970"/>
            <a:ext cx="5181600" cy="4351338"/>
          </a:xfrm>
        </p:spPr>
        <p:txBody>
          <a:bodyPr/>
          <a:lstStyle/>
          <a:p>
            <a:pPr marL="0" indent="0">
              <a:buNone/>
            </a:pPr>
            <a:r>
              <a:rPr lang="en-US" dirty="0"/>
              <a:t>   </a:t>
            </a:r>
            <a:br>
              <a:rPr lang="en-US" dirty="0"/>
            </a:br>
            <a:endParaRPr lang="en-US" dirty="0"/>
          </a:p>
        </p:txBody>
      </p:sp>
      <p:sp>
        <p:nvSpPr>
          <p:cNvPr id="2" name="Rectangle 1"/>
          <p:cNvSpPr/>
          <p:nvPr/>
        </p:nvSpPr>
        <p:spPr>
          <a:xfrm>
            <a:off x="5745018" y="750654"/>
            <a:ext cx="5387109" cy="5078313"/>
          </a:xfrm>
          <a:prstGeom prst="rect">
            <a:avLst/>
          </a:prstGeom>
        </p:spPr>
        <p:txBody>
          <a:bodyPr wrap="square">
            <a:spAutoFit/>
          </a:bodyPr>
          <a:lstStyle/>
          <a:p>
            <a:r>
              <a:rPr lang="en-US" sz="3600" dirty="0"/>
              <a:t>Story making emerges us in the sticky-ness of epistemological and ontological imaginaries.  </a:t>
            </a:r>
            <a:r>
              <a:rPr lang="en-US" sz="3600" dirty="0" smtClean="0"/>
              <a:t/>
            </a:r>
            <a:br>
              <a:rPr lang="en-US" sz="3600" dirty="0" smtClean="0"/>
            </a:br>
            <a:r>
              <a:rPr lang="en-US" sz="3600" dirty="0" smtClean="0"/>
              <a:t>How </a:t>
            </a:r>
            <a:r>
              <a:rPr lang="en-US" sz="3600" dirty="0"/>
              <a:t>do the stories we tell help us change the way we think about change? </a:t>
            </a:r>
            <a:endParaRPr lang="en-US" sz="3600" dirty="0" smtClean="0"/>
          </a:p>
          <a:p>
            <a:r>
              <a:rPr lang="en-US" sz="3600" dirty="0" smtClean="0"/>
              <a:t>What </a:t>
            </a:r>
            <a:r>
              <a:rPr lang="en-US" sz="3600" dirty="0"/>
              <a:t>are your stories of making change?  </a:t>
            </a:r>
            <a:r>
              <a:rPr lang="en-US" dirty="0"/>
              <a:t> </a:t>
            </a:r>
          </a:p>
        </p:txBody>
      </p:sp>
    </p:spTree>
    <p:extLst>
      <p:ext uri="{BB962C8B-B14F-4D97-AF65-F5344CB8AC3E}">
        <p14:creationId xmlns:p14="http://schemas.microsoft.com/office/powerpoint/2010/main" val="2690021539"/>
      </p:ext>
    </p:extLst>
  </p:cSld>
  <p:clrMapOvr>
    <a:masterClrMapping/>
  </p:clrMapOvr>
  <p:transition spd="med" advClick="0" advTm="8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10491" y="1704420"/>
            <a:ext cx="5181600" cy="3451614"/>
          </a:xfrm>
        </p:spPr>
      </p:pic>
      <p:sp>
        <p:nvSpPr>
          <p:cNvPr id="3" name="Content Placeholder 2"/>
          <p:cNvSpPr>
            <a:spLocks noGrp="1"/>
          </p:cNvSpPr>
          <p:nvPr>
            <p:ph sz="half" idx="2"/>
          </p:nvPr>
        </p:nvSpPr>
        <p:spPr>
          <a:xfrm>
            <a:off x="6329217" y="1071418"/>
            <a:ext cx="5181600" cy="3851564"/>
          </a:xfrm>
        </p:spPr>
        <p:txBody>
          <a:bodyPr>
            <a:noAutofit/>
          </a:bodyPr>
          <a:lstStyle/>
          <a:p>
            <a:pPr marL="0" indent="0">
              <a:buNone/>
            </a:pPr>
            <a:r>
              <a:rPr lang="en-US" sz="3200" dirty="0" smtClean="0"/>
              <a:t>The </a:t>
            </a:r>
            <a:r>
              <a:rPr lang="en-US" sz="3200" dirty="0"/>
              <a:t>allowance of silence is an ingredient for empathic receptivity. How to find the needed time and space to make new meaning together, through story, in the face of the urgency that comes with this work?  Put another way, as an enduring question, is this useful enough?</a:t>
            </a:r>
            <a:r>
              <a:rPr lang="en-US" sz="3200" dirty="0" smtClean="0"/>
              <a:t> </a:t>
            </a:r>
            <a:endParaRPr lang="en-US" sz="3200" dirty="0"/>
          </a:p>
        </p:txBody>
      </p:sp>
    </p:spTree>
    <p:extLst>
      <p:ext uri="{BB962C8B-B14F-4D97-AF65-F5344CB8AC3E}">
        <p14:creationId xmlns:p14="http://schemas.microsoft.com/office/powerpoint/2010/main" val="209435565"/>
      </p:ext>
    </p:extLst>
  </p:cSld>
  <p:clrMapOvr>
    <a:masterClrMapping/>
  </p:clrMapOvr>
  <p:transition spd="med" advClick="0" advTm="8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97913" y="1300740"/>
            <a:ext cx="4351338" cy="4351338"/>
          </a:xfrm>
        </p:spPr>
      </p:pic>
      <p:sp>
        <p:nvSpPr>
          <p:cNvPr id="3" name="Content Placeholder 2"/>
          <p:cNvSpPr>
            <a:spLocks noGrp="1"/>
          </p:cNvSpPr>
          <p:nvPr>
            <p:ph sz="half" idx="2"/>
          </p:nvPr>
        </p:nvSpPr>
        <p:spPr>
          <a:xfrm>
            <a:off x="6172200" y="1847273"/>
            <a:ext cx="5181600" cy="3482109"/>
          </a:xfrm>
        </p:spPr>
        <p:txBody>
          <a:bodyPr>
            <a:normAutofit lnSpcReduction="10000"/>
          </a:bodyPr>
          <a:lstStyle/>
          <a:p>
            <a:pPr marL="0" indent="0">
              <a:buNone/>
            </a:pPr>
            <a:r>
              <a:rPr lang="en-US" sz="3600" dirty="0" smtClean="0"/>
              <a:t>Who is not here from our communities</a:t>
            </a:r>
            <a:r>
              <a:rPr lang="en-US" sz="3600" dirty="0" smtClean="0"/>
              <a:t>?</a:t>
            </a:r>
          </a:p>
          <a:p>
            <a:pPr marL="0" indent="0">
              <a:buNone/>
            </a:pPr>
            <a:endParaRPr lang="en-US" sz="3600" dirty="0"/>
          </a:p>
          <a:p>
            <a:pPr marL="0" indent="0">
              <a:buNone/>
            </a:pPr>
            <a:endParaRPr lang="en-US" sz="3600" dirty="0" smtClean="0"/>
          </a:p>
          <a:p>
            <a:pPr marL="0" indent="0">
              <a:buNone/>
            </a:pPr>
            <a:endParaRPr lang="en-US" sz="3600" dirty="0"/>
          </a:p>
          <a:p>
            <a:pPr marL="0" indent="0">
              <a:buNone/>
            </a:pPr>
            <a:r>
              <a:rPr lang="en-US" sz="1200" dirty="0" smtClean="0"/>
              <a:t/>
            </a:r>
            <a:br>
              <a:rPr lang="en-US" sz="1200" dirty="0" smtClean="0"/>
            </a:br>
            <a:r>
              <a:rPr lang="en-US" sz="1200" dirty="0" smtClean="0"/>
              <a:t/>
            </a:r>
            <a:br>
              <a:rPr lang="en-US" sz="1200" dirty="0" smtClean="0"/>
            </a:br>
            <a:r>
              <a:rPr lang="en-US" sz="1200" dirty="0" err="1" smtClean="0"/>
              <a:t>Amadou</a:t>
            </a:r>
            <a:r>
              <a:rPr lang="en-US" sz="1200" dirty="0" smtClean="0"/>
              <a:t> </a:t>
            </a:r>
            <a:r>
              <a:rPr lang="en-US" sz="1200" dirty="0" err="1" smtClean="0"/>
              <a:t>Sumalia</a:t>
            </a:r>
            <a:r>
              <a:rPr lang="en-US" sz="1200" dirty="0" smtClean="0"/>
              <a:t> by Cesar </a:t>
            </a:r>
            <a:r>
              <a:rPr lang="en-US" sz="1200" dirty="0" err="1" smtClean="0"/>
              <a:t>Dezfuli</a:t>
            </a:r>
            <a:endParaRPr lang="en-US" sz="12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43912369"/>
      </p:ext>
    </p:extLst>
  </p:cSld>
  <p:clrMapOvr>
    <a:masterClrMapping/>
  </p:clrMapOvr>
  <p:transition spd="med" advClick="0" advTm="8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36600" y="1738899"/>
            <a:ext cx="5181600" cy="3434899"/>
          </a:xfrm>
        </p:spPr>
      </p:pic>
      <p:sp>
        <p:nvSpPr>
          <p:cNvPr id="3" name="Content Placeholder 2"/>
          <p:cNvSpPr>
            <a:spLocks noGrp="1"/>
          </p:cNvSpPr>
          <p:nvPr>
            <p:ph sz="half" idx="2"/>
          </p:nvPr>
        </p:nvSpPr>
        <p:spPr>
          <a:xfrm>
            <a:off x="6135255" y="1456170"/>
            <a:ext cx="5181600" cy="4351338"/>
          </a:xfrm>
        </p:spPr>
        <p:txBody>
          <a:bodyPr>
            <a:normAutofit/>
          </a:bodyPr>
          <a:lstStyle/>
          <a:p>
            <a:pPr marL="0" indent="0">
              <a:buNone/>
            </a:pPr>
            <a:r>
              <a:rPr lang="en-US" sz="3600" dirty="0"/>
              <a:t>The regaining of hope is far more elusive and difficult than is imagined.   </a:t>
            </a:r>
            <a:endParaRPr lang="en-US" sz="3600" dirty="0" smtClean="0"/>
          </a:p>
          <a:p>
            <a:pPr marL="0" indent="0">
              <a:buNone/>
            </a:pPr>
            <a:r>
              <a:rPr lang="en-US" sz="3600" dirty="0" smtClean="0"/>
              <a:t>What </a:t>
            </a:r>
            <a:r>
              <a:rPr lang="en-US" sz="3600" dirty="0"/>
              <a:t>gives you hope?  </a:t>
            </a:r>
            <a:endParaRPr lang="en-US" sz="3600" dirty="0" smtClean="0"/>
          </a:p>
          <a:p>
            <a:pPr marL="0" indent="0">
              <a:buNone/>
            </a:pPr>
            <a:r>
              <a:rPr lang="en-US" sz="3600" dirty="0" smtClean="0"/>
              <a:t>What </a:t>
            </a:r>
            <a:r>
              <a:rPr lang="en-US" sz="3600" dirty="0"/>
              <a:t>stories still need to be told to regain hope where it is needed most?  </a:t>
            </a:r>
          </a:p>
        </p:txBody>
      </p:sp>
    </p:spTree>
    <p:extLst>
      <p:ext uri="{BB962C8B-B14F-4D97-AF65-F5344CB8AC3E}">
        <p14:creationId xmlns:p14="http://schemas.microsoft.com/office/powerpoint/2010/main" val="120990503"/>
      </p:ext>
    </p:extLst>
  </p:cSld>
  <p:clrMapOvr>
    <a:masterClrMapping/>
  </p:clrMapOvr>
  <p:transition spd="med" advClick="0" advTm="8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68928" y="1347426"/>
            <a:ext cx="5181600" cy="4070063"/>
          </a:xfrm>
        </p:spPr>
      </p:pic>
      <p:sp>
        <p:nvSpPr>
          <p:cNvPr id="3" name="Content Placeholder 2"/>
          <p:cNvSpPr>
            <a:spLocks noGrp="1"/>
          </p:cNvSpPr>
          <p:nvPr>
            <p:ph sz="half" idx="2"/>
          </p:nvPr>
        </p:nvSpPr>
        <p:spPr>
          <a:xfrm>
            <a:off x="6199909" y="1419225"/>
            <a:ext cx="5181600" cy="4351338"/>
          </a:xfrm>
        </p:spPr>
        <p:txBody>
          <a:bodyPr>
            <a:normAutofit fontScale="92500"/>
          </a:bodyPr>
          <a:lstStyle/>
          <a:p>
            <a:pPr marL="0" indent="0">
              <a:buNone/>
            </a:pPr>
            <a:r>
              <a:rPr lang="en-US" sz="3600" dirty="0" smtClean="0"/>
              <a:t>We are listening to questions and uncertainty—and staying in a place of uncertainty without jumping to an immediate answer. How do we cultivate the praxis of sitting with the questions, even when they terrify us? </a:t>
            </a:r>
          </a:p>
          <a:p>
            <a:pPr marL="0" indent="0">
              <a:buNone/>
            </a:pPr>
            <a:endParaRPr lang="en-US" dirty="0"/>
          </a:p>
        </p:txBody>
      </p:sp>
    </p:spTree>
    <p:extLst>
      <p:ext uri="{BB962C8B-B14F-4D97-AF65-F5344CB8AC3E}">
        <p14:creationId xmlns:p14="http://schemas.microsoft.com/office/powerpoint/2010/main" val="135962975"/>
      </p:ext>
    </p:extLst>
  </p:cSld>
  <p:clrMapOvr>
    <a:masterClrMapping/>
  </p:clrMapOvr>
  <p:transition spd="med" advClick="0" advTm="8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16026" y="1132898"/>
            <a:ext cx="4019548" cy="4351338"/>
          </a:xfrm>
        </p:spPr>
      </p:pic>
      <p:sp>
        <p:nvSpPr>
          <p:cNvPr id="3" name="Content Placeholder 2"/>
          <p:cNvSpPr>
            <a:spLocks noGrp="1"/>
          </p:cNvSpPr>
          <p:nvPr>
            <p:ph sz="half" idx="2"/>
          </p:nvPr>
        </p:nvSpPr>
        <p:spPr>
          <a:xfrm>
            <a:off x="6172200" y="2096655"/>
            <a:ext cx="5181600" cy="3305078"/>
          </a:xfrm>
        </p:spPr>
        <p:txBody>
          <a:bodyPr/>
          <a:lstStyle/>
          <a:p>
            <a:pPr marL="0" indent="0">
              <a:buNone/>
            </a:pPr>
            <a:r>
              <a:rPr lang="en-US" dirty="0" smtClean="0"/>
              <a:t>How is the academic language we use exclusionary insofar as it prevents some people from participating in the conversation</a:t>
            </a:r>
            <a:r>
              <a:rPr lang="en-US" dirty="0" smtClean="0"/>
              <a:t>?</a:t>
            </a:r>
          </a:p>
          <a:p>
            <a:pPr marL="0" indent="0">
              <a:buNone/>
            </a:pPr>
            <a:endParaRPr lang="en-US" dirty="0"/>
          </a:p>
          <a:p>
            <a:pPr marL="0" indent="0">
              <a:buNone/>
            </a:pPr>
            <a:r>
              <a:rPr lang="en-US" sz="1200" dirty="0" smtClean="0"/>
              <a:t>One of them is a Human #1 by </a:t>
            </a:r>
            <a:r>
              <a:rPr lang="en-US" sz="1200" dirty="0" err="1" smtClean="0"/>
              <a:t>Maija</a:t>
            </a:r>
            <a:r>
              <a:rPr lang="en-US" sz="1200" dirty="0" smtClean="0"/>
              <a:t> </a:t>
            </a:r>
            <a:r>
              <a:rPr lang="en-US" sz="1200" dirty="0" err="1" smtClean="0"/>
              <a:t>Tammi</a:t>
            </a:r>
            <a:endParaRPr lang="en-US" sz="1200" dirty="0"/>
          </a:p>
        </p:txBody>
      </p:sp>
    </p:spTree>
    <p:extLst>
      <p:ext uri="{BB962C8B-B14F-4D97-AF65-F5344CB8AC3E}">
        <p14:creationId xmlns:p14="http://schemas.microsoft.com/office/powerpoint/2010/main" val="4177022226"/>
      </p:ext>
    </p:extLst>
  </p:cSld>
  <p:clrMapOvr>
    <a:masterClrMapping/>
  </p:clrMapOvr>
  <p:transition spd="med" advClick="0" advTm="8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65909" y="1700402"/>
            <a:ext cx="5181600" cy="3881348"/>
          </a:xfrm>
        </p:spPr>
      </p:pic>
      <p:sp>
        <p:nvSpPr>
          <p:cNvPr id="3" name="Content Placeholder 2"/>
          <p:cNvSpPr>
            <a:spLocks noGrp="1"/>
          </p:cNvSpPr>
          <p:nvPr>
            <p:ph sz="half" idx="2"/>
          </p:nvPr>
        </p:nvSpPr>
        <p:spPr>
          <a:xfrm>
            <a:off x="6393872" y="2060620"/>
            <a:ext cx="5181600" cy="4351338"/>
          </a:xfrm>
        </p:spPr>
        <p:txBody>
          <a:bodyPr/>
          <a:lstStyle/>
          <a:p>
            <a:pPr marL="0" indent="0">
              <a:buNone/>
            </a:pPr>
            <a:r>
              <a:rPr lang="en-US" dirty="0" smtClean="0"/>
              <a:t>How can we extend these dialogues beyond campus so that they include the people who are the subjects of research and the people whose lives are directly impacted by the issues we explore</a:t>
            </a:r>
            <a:r>
              <a:rPr lang="en-US" dirty="0" smtClean="0"/>
              <a:t>?</a:t>
            </a:r>
          </a:p>
          <a:p>
            <a:pPr marL="0" indent="0">
              <a:buNone/>
            </a:pPr>
            <a:endParaRPr lang="en-US" dirty="0"/>
          </a:p>
          <a:p>
            <a:pPr marL="0" indent="0">
              <a:buNone/>
            </a:pPr>
            <a:r>
              <a:rPr lang="en-US" sz="1200" dirty="0" smtClean="0"/>
              <a:t>Fleeing Mosul by Abbie </a:t>
            </a:r>
            <a:r>
              <a:rPr lang="en-US" sz="1200" dirty="0" err="1" smtClean="0"/>
              <a:t>Trayler</a:t>
            </a:r>
            <a:r>
              <a:rPr lang="en-US" sz="1200" dirty="0" smtClean="0"/>
              <a:t>-Smith</a:t>
            </a:r>
            <a:endParaRPr lang="en-US" sz="1200" dirty="0"/>
          </a:p>
        </p:txBody>
      </p:sp>
    </p:spTree>
    <p:extLst>
      <p:ext uri="{BB962C8B-B14F-4D97-AF65-F5344CB8AC3E}">
        <p14:creationId xmlns:p14="http://schemas.microsoft.com/office/powerpoint/2010/main" val="4183326308"/>
      </p:ext>
    </p:extLst>
  </p:cSld>
  <p:clrMapOvr>
    <a:masterClrMapping/>
  </p:clrMapOvr>
  <p:transition spd="med" advClick="0" advTm="8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90418" y="1490518"/>
            <a:ext cx="5181600" cy="3931659"/>
          </a:xfrm>
        </p:spPr>
      </p:pic>
      <p:sp>
        <p:nvSpPr>
          <p:cNvPr id="3" name="Content Placeholder 2"/>
          <p:cNvSpPr>
            <a:spLocks noGrp="1"/>
          </p:cNvSpPr>
          <p:nvPr>
            <p:ph sz="half" idx="2"/>
          </p:nvPr>
        </p:nvSpPr>
        <p:spPr>
          <a:xfrm>
            <a:off x="6301509" y="1490518"/>
            <a:ext cx="5181600" cy="4621790"/>
          </a:xfrm>
        </p:spPr>
        <p:txBody>
          <a:bodyPr/>
          <a:lstStyle/>
          <a:p>
            <a:pPr marL="0" indent="0">
              <a:buNone/>
            </a:pPr>
            <a:r>
              <a:rPr lang="en-US" dirty="0" smtClean="0"/>
              <a:t>Sometimes </a:t>
            </a:r>
            <a:r>
              <a:rPr lang="en-US" dirty="0"/>
              <a:t>I feel very alone </a:t>
            </a:r>
            <a:r>
              <a:rPr lang="en-US" dirty="0" smtClean="0"/>
              <a:t>at </a:t>
            </a:r>
            <a:r>
              <a:rPr lang="en-US" dirty="0"/>
              <a:t>VT because some of the questions I want to ask are difficult. </a:t>
            </a:r>
            <a:endParaRPr lang="en-US" dirty="0" smtClean="0"/>
          </a:p>
          <a:p>
            <a:pPr marL="0" indent="0">
              <a:buNone/>
            </a:pPr>
            <a:r>
              <a:rPr lang="en-US" dirty="0" smtClean="0"/>
              <a:t>How do we break </a:t>
            </a:r>
            <a:r>
              <a:rPr lang="en-US" dirty="0"/>
              <a:t>out of this thing where we do what funding agencies </a:t>
            </a:r>
            <a:r>
              <a:rPr lang="en-US" dirty="0" smtClean="0"/>
              <a:t>want in order </a:t>
            </a:r>
            <a:r>
              <a:rPr lang="en-US" dirty="0"/>
              <a:t>to speak up and ask the questions that need to be </a:t>
            </a:r>
            <a:r>
              <a:rPr lang="en-US" dirty="0" smtClean="0"/>
              <a:t>asked</a:t>
            </a:r>
            <a:r>
              <a:rPr lang="en-US" dirty="0" smtClean="0"/>
              <a:t>?</a:t>
            </a:r>
          </a:p>
          <a:p>
            <a:pPr marL="0" indent="0">
              <a:buNone/>
            </a:pPr>
            <a:endParaRPr lang="en-US" sz="1200" dirty="0" smtClean="0"/>
          </a:p>
          <a:p>
            <a:pPr marL="0" indent="0">
              <a:buNone/>
            </a:pPr>
            <a:r>
              <a:rPr lang="en-US" sz="1200" dirty="0" smtClean="0"/>
              <a:t>Nick </a:t>
            </a:r>
            <a:r>
              <a:rPr lang="en-US" sz="1200" dirty="0" err="1" smtClean="0"/>
              <a:t>Bostrom</a:t>
            </a:r>
            <a:r>
              <a:rPr lang="en-US" sz="1200" dirty="0" smtClean="0"/>
              <a:t>, The Future of Humanity Institute, Oxford. From the series </a:t>
            </a:r>
            <a:r>
              <a:rPr lang="en-US" sz="1200" dirty="0" err="1" smtClean="0"/>
              <a:t>Transhuman</a:t>
            </a:r>
            <a:r>
              <a:rPr lang="en-US" sz="1200" dirty="0" smtClean="0"/>
              <a:t> by David </a:t>
            </a:r>
            <a:r>
              <a:rPr lang="en-US" sz="1200" dirty="0" err="1" smtClean="0"/>
              <a:t>Vintiner</a:t>
            </a:r>
            <a:endParaRPr lang="en-US" sz="1200" dirty="0" smtClean="0"/>
          </a:p>
          <a:p>
            <a:pPr marL="0" indent="0">
              <a:buNone/>
            </a:pPr>
            <a:endParaRPr lang="en-US" dirty="0"/>
          </a:p>
          <a:p>
            <a:pPr marL="0" indent="0">
              <a:buNone/>
            </a:pPr>
            <a:endParaRPr lang="en-US" sz="1200" dirty="0"/>
          </a:p>
        </p:txBody>
      </p:sp>
    </p:spTree>
    <p:extLst>
      <p:ext uri="{BB962C8B-B14F-4D97-AF65-F5344CB8AC3E}">
        <p14:creationId xmlns:p14="http://schemas.microsoft.com/office/powerpoint/2010/main" val="3049379550"/>
      </p:ext>
    </p:extLst>
  </p:cSld>
  <p:clrMapOvr>
    <a:masterClrMapping/>
  </p:clrMapOvr>
  <p:transition spd="med" advClick="0" advTm="8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addens Wind Farm by Catherine Hyl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442257" y="717260"/>
            <a:ext cx="4145742" cy="513702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half" idx="2"/>
          </p:nvPr>
        </p:nvSpPr>
        <p:spPr/>
        <p:txBody>
          <a:bodyPr>
            <a:normAutofit/>
          </a:bodyPr>
          <a:lstStyle/>
          <a:p>
            <a:pPr marL="0" indent="0">
              <a:buNone/>
            </a:pPr>
            <a:r>
              <a:rPr lang="en-US" sz="3600" dirty="0"/>
              <a:t>Can we counter the forces behind the economic interests in place now? </a:t>
            </a:r>
            <a:r>
              <a:rPr lang="en-US" sz="3600" dirty="0" smtClean="0"/>
              <a:t>How do we move beyond capitalism</a:t>
            </a:r>
            <a:r>
              <a:rPr lang="en-US" sz="3600" dirty="0" smtClean="0"/>
              <a:t>?</a:t>
            </a:r>
          </a:p>
          <a:p>
            <a:pPr marL="0" indent="0">
              <a:buNone/>
            </a:pPr>
            <a:endParaRPr lang="en-US" sz="3600" dirty="0"/>
          </a:p>
          <a:p>
            <a:pPr marL="0" indent="0">
              <a:buNone/>
            </a:pPr>
            <a:r>
              <a:rPr lang="en-US" sz="1200" dirty="0" smtClean="0"/>
              <a:t>Maddens Wind Farm by Catherine Hyland</a:t>
            </a:r>
            <a:endParaRPr lang="en-US" sz="1200" dirty="0"/>
          </a:p>
        </p:txBody>
      </p:sp>
    </p:spTree>
    <p:extLst>
      <p:ext uri="{BB962C8B-B14F-4D97-AF65-F5344CB8AC3E}">
        <p14:creationId xmlns:p14="http://schemas.microsoft.com/office/powerpoint/2010/main" val="2388206348"/>
      </p:ext>
    </p:extLst>
  </p:cSld>
  <p:clrMapOvr>
    <a:masterClrMapping/>
  </p:clrMapOvr>
  <p:transition spd="med" advClick="0" advTm="8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76158" y="905164"/>
            <a:ext cx="3665657" cy="5271799"/>
          </a:xfrm>
        </p:spPr>
      </p:pic>
      <p:sp>
        <p:nvSpPr>
          <p:cNvPr id="3" name="Content Placeholder 2"/>
          <p:cNvSpPr>
            <a:spLocks noGrp="1"/>
          </p:cNvSpPr>
          <p:nvPr>
            <p:ph sz="half" idx="2"/>
          </p:nvPr>
        </p:nvSpPr>
        <p:spPr>
          <a:xfrm>
            <a:off x="5608782" y="1365394"/>
            <a:ext cx="5181600" cy="4351338"/>
          </a:xfrm>
        </p:spPr>
        <p:txBody>
          <a:bodyPr>
            <a:normAutofit lnSpcReduction="10000"/>
          </a:bodyPr>
          <a:lstStyle/>
          <a:p>
            <a:pPr marL="0" indent="0">
              <a:buNone/>
            </a:pPr>
            <a:r>
              <a:rPr lang="en-US" sz="3600" dirty="0" smtClean="0"/>
              <a:t>How do we imagine a future that looks beyond </a:t>
            </a:r>
            <a:r>
              <a:rPr lang="en-US" sz="3600" dirty="0"/>
              <a:t>familiar systems. </a:t>
            </a:r>
            <a:r>
              <a:rPr lang="en-US" sz="3600" dirty="0" smtClean="0"/>
              <a:t>For example, what about </a:t>
            </a:r>
            <a:r>
              <a:rPr lang="en-US" sz="3600" dirty="0"/>
              <a:t>democracy in indigenous systems? </a:t>
            </a:r>
            <a:endParaRPr lang="en-US" sz="3600" dirty="0" smtClean="0"/>
          </a:p>
          <a:p>
            <a:pPr marL="0" indent="0">
              <a:buNone/>
            </a:pPr>
            <a:r>
              <a:rPr lang="en-US" sz="3600" dirty="0" smtClean="0"/>
              <a:t>What </a:t>
            </a:r>
            <a:r>
              <a:rPr lang="en-US" sz="3600" dirty="0"/>
              <a:t>can be gained by looking at different historical models? </a:t>
            </a:r>
            <a:r>
              <a:rPr lang="en-US" sz="3600" dirty="0" smtClean="0"/>
              <a:t> </a:t>
            </a:r>
            <a:endParaRPr lang="en-US" sz="3600" dirty="0"/>
          </a:p>
          <a:p>
            <a:pPr marL="0" indent="0">
              <a:buNone/>
            </a:pPr>
            <a:endParaRPr lang="en-US" dirty="0"/>
          </a:p>
        </p:txBody>
      </p:sp>
    </p:spTree>
    <p:extLst>
      <p:ext uri="{BB962C8B-B14F-4D97-AF65-F5344CB8AC3E}">
        <p14:creationId xmlns:p14="http://schemas.microsoft.com/office/powerpoint/2010/main" val="2312952837"/>
      </p:ext>
    </p:extLst>
  </p:cSld>
  <p:clrMapOvr>
    <a:masterClrMapping/>
  </p:clrMapOvr>
  <p:transition spd="med" advClick="0" advTm="8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73028" y="929696"/>
            <a:ext cx="4313371" cy="5312635"/>
          </a:xfrm>
        </p:spPr>
      </p:pic>
      <p:sp>
        <p:nvSpPr>
          <p:cNvPr id="3" name="Content Placeholder 2"/>
          <p:cNvSpPr>
            <a:spLocks noGrp="1"/>
          </p:cNvSpPr>
          <p:nvPr>
            <p:ph sz="half" idx="2"/>
          </p:nvPr>
        </p:nvSpPr>
        <p:spPr>
          <a:xfrm>
            <a:off x="5802744" y="929695"/>
            <a:ext cx="5881255" cy="5454171"/>
          </a:xfrm>
        </p:spPr>
        <p:txBody>
          <a:bodyPr>
            <a:noAutofit/>
          </a:bodyPr>
          <a:lstStyle/>
          <a:p>
            <a:pPr marL="0" indent="0">
              <a:buNone/>
            </a:pPr>
            <a:r>
              <a:rPr lang="en-US" sz="3600" dirty="0"/>
              <a:t>How can </a:t>
            </a:r>
            <a:r>
              <a:rPr lang="en-US" sz="3600" dirty="0" smtClean="0"/>
              <a:t>medical professionals, scientific researchers, and concerned citizens engage </a:t>
            </a:r>
            <a:r>
              <a:rPr lang="en-US" sz="3600" dirty="0"/>
              <a:t>opioid-addicted patients and their families and encourage them to seek the help they need without </a:t>
            </a:r>
            <a:r>
              <a:rPr lang="en-US" sz="3600" dirty="0" smtClean="0"/>
              <a:t>guilt</a:t>
            </a:r>
            <a:r>
              <a:rPr lang="en-US" sz="3600" dirty="0"/>
              <a:t>, recrimination, and </a:t>
            </a:r>
            <a:r>
              <a:rPr lang="en-US" sz="3600" dirty="0" smtClean="0"/>
              <a:t>threat of prosecution</a:t>
            </a:r>
            <a:r>
              <a:rPr lang="en-US" sz="3600" dirty="0" smtClean="0"/>
              <a:t>?</a:t>
            </a:r>
          </a:p>
          <a:p>
            <a:pPr marL="0" indent="0">
              <a:buNone/>
            </a:pPr>
            <a:r>
              <a:rPr lang="en-US" sz="1200" dirty="0" smtClean="0"/>
              <a:t/>
            </a:r>
            <a:br>
              <a:rPr lang="en-US" sz="1200" dirty="0" smtClean="0"/>
            </a:br>
            <a:r>
              <a:rPr lang="en-US" sz="1200" dirty="0" smtClean="0"/>
              <a:t>Anna and Helen, Blue Earth County Fair, Minnesota from the series The Unchosen Ones by RJ Kern</a:t>
            </a:r>
            <a:endParaRPr lang="en-US" sz="1200" dirty="0"/>
          </a:p>
        </p:txBody>
      </p:sp>
    </p:spTree>
    <p:extLst>
      <p:ext uri="{BB962C8B-B14F-4D97-AF65-F5344CB8AC3E}">
        <p14:creationId xmlns:p14="http://schemas.microsoft.com/office/powerpoint/2010/main" val="3118258571"/>
      </p:ext>
    </p:extLst>
  </p:cSld>
  <p:clrMapOvr>
    <a:masterClrMapping/>
  </p:clrMapOvr>
  <p:transition spd="med" advClick="0" advTm="8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10491" y="1704420"/>
            <a:ext cx="5181600" cy="3451614"/>
          </a:xfrm>
        </p:spPr>
      </p:pic>
      <p:sp>
        <p:nvSpPr>
          <p:cNvPr id="3" name="Content Placeholder 2"/>
          <p:cNvSpPr>
            <a:spLocks noGrp="1"/>
          </p:cNvSpPr>
          <p:nvPr>
            <p:ph sz="half" idx="2"/>
          </p:nvPr>
        </p:nvSpPr>
        <p:spPr>
          <a:xfrm>
            <a:off x="6238394" y="536479"/>
            <a:ext cx="5181600" cy="5551054"/>
          </a:xfrm>
        </p:spPr>
        <p:txBody>
          <a:bodyPr>
            <a:normAutofit lnSpcReduction="10000"/>
          </a:bodyPr>
          <a:lstStyle/>
          <a:p>
            <a:pPr marL="0" indent="0">
              <a:buNone/>
            </a:pPr>
            <a:r>
              <a:rPr lang="en-US" sz="3600" dirty="0" smtClean="0"/>
              <a:t>How </a:t>
            </a:r>
            <a:r>
              <a:rPr lang="en-US" sz="3600" dirty="0"/>
              <a:t>can we encourage exchange of information, discourse, and collaboration between </a:t>
            </a:r>
            <a:r>
              <a:rPr lang="en-US" sz="3600" dirty="0" smtClean="0"/>
              <a:t>independent professionals </a:t>
            </a:r>
            <a:r>
              <a:rPr lang="en-US" sz="3600" dirty="0"/>
              <a:t>and entities so that a coherent, unified voice about the dangers and treatment of opioid addiction is heard</a:t>
            </a:r>
            <a:r>
              <a:rPr lang="en-US" sz="3600" dirty="0" smtClean="0"/>
              <a:t>?</a:t>
            </a:r>
            <a:br>
              <a:rPr lang="en-US" sz="3600" dirty="0" smtClean="0"/>
            </a:br>
            <a:endParaRPr lang="en-US" sz="3600" dirty="0" smtClean="0"/>
          </a:p>
          <a:p>
            <a:pPr marL="0" indent="0">
              <a:buNone/>
            </a:pPr>
            <a:r>
              <a:rPr lang="en-US" sz="1200" dirty="0" smtClean="0"/>
              <a:t>From the series </a:t>
            </a:r>
            <a:r>
              <a:rPr lang="en-US" sz="1200" dirty="0" err="1" smtClean="0"/>
              <a:t>Burkini</a:t>
            </a:r>
            <a:r>
              <a:rPr lang="en-US" sz="1200" dirty="0" smtClean="0"/>
              <a:t> Island by Anna </a:t>
            </a:r>
            <a:r>
              <a:rPr lang="en-US" sz="1200" dirty="0" err="1" smtClean="0"/>
              <a:t>Boyiazis</a:t>
            </a:r>
            <a:r>
              <a:rPr lang="en-US" dirty="0"/>
              <a:t/>
            </a:r>
            <a:br>
              <a:rPr lang="en-US" dirty="0"/>
            </a:br>
            <a:endParaRPr lang="en-US" dirty="0"/>
          </a:p>
        </p:txBody>
      </p:sp>
    </p:spTree>
    <p:extLst>
      <p:ext uri="{BB962C8B-B14F-4D97-AF65-F5344CB8AC3E}">
        <p14:creationId xmlns:p14="http://schemas.microsoft.com/office/powerpoint/2010/main" val="2394853337"/>
      </p:ext>
    </p:extLst>
  </p:cSld>
  <p:clrMapOvr>
    <a:masterClrMapping/>
  </p:clrMapOvr>
  <p:transition spd="med" advClick="0" advTm="8000">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316</TotalTime>
  <Words>1211</Words>
  <Application>Microsoft Office PowerPoint</Application>
  <PresentationFormat>Widescreen</PresentationFormat>
  <Paragraphs>153</Paragraphs>
  <Slides>21</Slides>
  <Notes>21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Advancing the Human Condition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Deramo, Michele</dc:creator>
  <cp:lastModifiedBy>Deramo, Michele</cp:lastModifiedBy>
  <cp:revision>41</cp:revision>
  <dcterms:created xsi:type="dcterms:W3CDTF">2017-11-28T01:38:56Z</dcterms:created>
  <dcterms:modified xsi:type="dcterms:W3CDTF">2017-12-08T17:28:50Z</dcterms:modified>
</cp:coreProperties>
</file>