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9cd06a3ec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9cd06a3ec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9cd06a3ec4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9cd06a3ec4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9cd06a3ec4_0_3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19cd06a3ec4_0_3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9de9c5b751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9de9c5b751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9cd06a3ec4_0_3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9cd06a3ec4_0_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9cd06a3ec4_0_3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9cd06a3ec4_0_3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9cd06a3ec4_0_3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19cd06a3ec4_0_3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9cd06a3ec4_0_3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9cd06a3ec4_0_3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9cd06a3ec4_0_3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19cd06a3ec4_0_3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9de9c5b751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19de9c5b751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9cd06a3ec4_0_3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19cd06a3ec4_0_3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9cd06a3ec4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9cd06a3ec4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9de9c5b75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19de9c5b75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9cd06a3ec4_0_3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19cd06a3ec4_0_3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9cd06a3ec4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9cd06a3ec4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9cd06a3ec4_0_3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9cd06a3ec4_0_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9cd06a3ec4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9cd06a3ec4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9cd06a3ec4_0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9cd06a3ec4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9de9c5b75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9de9c5b75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9de9c5b751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9de9c5b751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9de9c5b751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9de9c5b751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immersive-archeology.000webhostapp.com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5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3.png"/><Relationship Id="rId6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5" Type="http://schemas.openxmlformats.org/officeDocument/2006/relationships/image" Target="../media/image11.png"/><Relationship Id="rId6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763250"/>
            <a:ext cx="8520600" cy="171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Immersive Archaeology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658675" y="2663075"/>
            <a:ext cx="7826700" cy="171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n" sz="2360">
                <a:solidFill>
                  <a:schemeClr val="dk1"/>
                </a:solidFill>
              </a:rPr>
              <a:t>Sam Williams, Enmu Liu</a:t>
            </a:r>
            <a:endParaRPr sz="236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n" sz="1616">
                <a:solidFill>
                  <a:schemeClr val="dk1"/>
                </a:solidFill>
              </a:rPr>
              <a:t>CS 4624 Multimedia, Hypertext and information Access</a:t>
            </a:r>
            <a:endParaRPr sz="1616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n" sz="1616">
                <a:solidFill>
                  <a:schemeClr val="dk1"/>
                </a:solidFill>
              </a:rPr>
              <a:t>Instructor: Dr. Edward A. Fox</a:t>
            </a:r>
            <a:endParaRPr sz="1616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n" sz="1616">
                <a:solidFill>
                  <a:schemeClr val="dk1"/>
                </a:solidFill>
              </a:rPr>
              <a:t>Client: Dr. Todd Ogle</a:t>
            </a:r>
            <a:endParaRPr sz="1616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n" sz="1616">
                <a:solidFill>
                  <a:schemeClr val="dk1"/>
                </a:solidFill>
              </a:rPr>
              <a:t>Virginia Tech, Blacksburg VA 24061</a:t>
            </a:r>
            <a:endParaRPr sz="1616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n" sz="1616">
                <a:solidFill>
                  <a:schemeClr val="dk1"/>
                </a:solidFill>
              </a:rPr>
              <a:t>12/14/2022</a:t>
            </a:r>
            <a:endParaRPr sz="1616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Service/Interaction Diagram</a:t>
            </a:r>
            <a:endParaRPr/>
          </a:p>
        </p:txBody>
      </p:sp>
      <p:pic>
        <p:nvPicPr>
          <p:cNvPr id="167" name="Google Shape;16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8225" y="980375"/>
            <a:ext cx="7067550" cy="378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Users</a:t>
            </a:r>
            <a:endParaRPr/>
          </a:p>
        </p:txBody>
      </p:sp>
      <p:sp>
        <p:nvSpPr>
          <p:cNvPr id="173" name="Google Shape;173;p23"/>
          <p:cNvSpPr txBox="1"/>
          <p:nvPr>
            <p:ph idx="1" type="body"/>
          </p:nvPr>
        </p:nvSpPr>
        <p:spPr>
          <a:xfrm>
            <a:off x="311700" y="1152475"/>
            <a:ext cx="5956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Users can interact with</a:t>
            </a:r>
            <a:endParaRPr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Artifacts</a:t>
            </a:r>
            <a:endParaRPr sz="1600"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Dig Sites</a:t>
            </a:r>
            <a:endParaRPr sz="1600"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In Desktop web browsers or Oculus Headset</a:t>
            </a:r>
            <a:endParaRPr sz="1600"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Mobile and other headsets not </a:t>
            </a:r>
            <a:r>
              <a:rPr i="1" lang="en" sz="1600">
                <a:solidFill>
                  <a:schemeClr val="dk1"/>
                </a:solidFill>
              </a:rPr>
              <a:t>officially</a:t>
            </a:r>
            <a:r>
              <a:rPr lang="en" sz="1600">
                <a:solidFill>
                  <a:schemeClr val="dk1"/>
                </a:solidFill>
              </a:rPr>
              <a:t> supported</a:t>
            </a:r>
            <a:endParaRPr sz="16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Users can leave comments (on static pages)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74" name="Google Shape;17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67150" y="2187625"/>
            <a:ext cx="2381250" cy="238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Clients</a:t>
            </a:r>
            <a:endParaRPr/>
          </a:p>
        </p:txBody>
      </p:sp>
      <p:sp>
        <p:nvSpPr>
          <p:cNvPr id="180" name="Google Shape;180;p24"/>
          <p:cNvSpPr txBox="1"/>
          <p:nvPr>
            <p:ph idx="1" type="body"/>
          </p:nvPr>
        </p:nvSpPr>
        <p:spPr>
          <a:xfrm>
            <a:off x="311700" y="1152475"/>
            <a:ext cx="4493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Not to be confused with our project client, Dr. Ogle.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Clients are a subset of users who have dig site and artifact metadata they would like to upload for other users and themselves to interact with. 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81" name="Google Shape;18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7800" y="1170125"/>
            <a:ext cx="4033802" cy="2688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Clients</a:t>
            </a:r>
            <a:endParaRPr/>
          </a:p>
        </p:txBody>
      </p:sp>
      <p:sp>
        <p:nvSpPr>
          <p:cNvPr id="187" name="Google Shape;187;p25"/>
          <p:cNvSpPr txBox="1"/>
          <p:nvPr>
            <p:ph idx="1" type="body"/>
          </p:nvPr>
        </p:nvSpPr>
        <p:spPr>
          <a:xfrm>
            <a:off x="311700" y="1152475"/>
            <a:ext cx="46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43">
                <a:solidFill>
                  <a:srgbClr val="000000"/>
                </a:solidFill>
              </a:rPr>
              <a:t>Client</a:t>
            </a:r>
            <a:r>
              <a:rPr lang="en" sz="1843">
                <a:solidFill>
                  <a:srgbClr val="000000"/>
                </a:solidFill>
              </a:rPr>
              <a:t>s should be:</a:t>
            </a:r>
            <a:endParaRPr sz="1843">
              <a:solidFill>
                <a:srgbClr val="000000"/>
              </a:solidFill>
            </a:endParaRPr>
          </a:p>
          <a:p>
            <a:pPr indent="-332955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43"/>
              <a:buChar char="●"/>
            </a:pPr>
            <a:r>
              <a:rPr lang="en" sz="1643">
                <a:solidFill>
                  <a:srgbClr val="000000"/>
                </a:solidFill>
              </a:rPr>
              <a:t>In p</a:t>
            </a:r>
            <a:r>
              <a:rPr lang="en" sz="1643">
                <a:solidFill>
                  <a:srgbClr val="000000"/>
                </a:solidFill>
              </a:rPr>
              <a:t>ossess</a:t>
            </a:r>
            <a:r>
              <a:rPr lang="en" sz="1643">
                <a:solidFill>
                  <a:srgbClr val="000000"/>
                </a:solidFill>
              </a:rPr>
              <a:t>ion of</a:t>
            </a:r>
            <a:r>
              <a:rPr lang="en" sz="1643">
                <a:solidFill>
                  <a:srgbClr val="000000"/>
                </a:solidFill>
              </a:rPr>
              <a:t> a 3D modeling program that allows them to export gltf/glb models, ideally that retain coordinate data.</a:t>
            </a:r>
            <a:endParaRPr sz="1643">
              <a:solidFill>
                <a:srgbClr val="000000"/>
              </a:solidFill>
            </a:endParaRPr>
          </a:p>
          <a:p>
            <a:pPr indent="-332955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43"/>
              <a:buChar char="●"/>
            </a:pPr>
            <a:r>
              <a:rPr lang="en" sz="1643">
                <a:solidFill>
                  <a:srgbClr val="000000"/>
                </a:solidFill>
              </a:rPr>
              <a:t>Publicly </a:t>
            </a:r>
            <a:r>
              <a:rPr lang="en" sz="1643">
                <a:solidFill>
                  <a:srgbClr val="000000"/>
                </a:solidFill>
              </a:rPr>
              <a:t>hosting </a:t>
            </a:r>
            <a:r>
              <a:rPr lang="en" sz="1643">
                <a:solidFill>
                  <a:srgbClr val="000000"/>
                </a:solidFill>
              </a:rPr>
              <a:t>the corresponding models. </a:t>
            </a:r>
            <a:endParaRPr sz="1643">
              <a:solidFill>
                <a:srgbClr val="000000"/>
              </a:solidFill>
            </a:endParaRPr>
          </a:p>
          <a:p>
            <a:pPr indent="-332955" lvl="0" marL="45720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43"/>
              <a:buChar char="●"/>
            </a:pPr>
            <a:r>
              <a:rPr lang="en" sz="1643">
                <a:solidFill>
                  <a:srgbClr val="000000"/>
                </a:solidFill>
              </a:rPr>
              <a:t>Aware of all artifact and dig site metadata that they wish to upload</a:t>
            </a:r>
            <a:endParaRPr sz="1643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88" name="Google Shape;18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6675" y="1498813"/>
            <a:ext cx="3425625" cy="272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Client </a:t>
            </a:r>
            <a:r>
              <a:rPr lang="en"/>
              <a:t>Criterion </a:t>
            </a:r>
            <a:r>
              <a:rPr lang="en"/>
              <a:t>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6"/>
          <p:cNvSpPr txBox="1"/>
          <p:nvPr>
            <p:ph idx="1" type="body"/>
          </p:nvPr>
        </p:nvSpPr>
        <p:spPr>
          <a:xfrm>
            <a:off x="311700" y="1152475"/>
            <a:ext cx="5214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Clients should be in possession of a 3D modeling program that exports dig sites and artifacts as gltf/glb files.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Dig site model data recorded via drones/lidar, stored as point clouds.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If the location (coordinate) data of the dig site is retained, artifact coordinates can be copied into the artifact upload form. 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1000"/>
              </a:spcBef>
              <a:spcAft>
                <a:spcPts val="120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Otherwise, the client manually positions artifacts with dig site in app like Blender.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95" name="Google Shape;19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7575" y="1763775"/>
            <a:ext cx="3610900" cy="180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 </a:t>
            </a:r>
            <a:r>
              <a:rPr lang="en"/>
              <a:t>Criterion 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7"/>
          <p:cNvSpPr txBox="1"/>
          <p:nvPr>
            <p:ph idx="1" type="body"/>
          </p:nvPr>
        </p:nvSpPr>
        <p:spPr>
          <a:xfrm>
            <a:off x="311700" y="1152475"/>
            <a:ext cx="4377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Clients should publicly host the gltf/glb models. 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Our website does not support storing the gltf/glb files, only links.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Free and easy way is via Github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“Raw URL” can be used as the model URL. 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202" name="Google Shape;20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74725" y="1518675"/>
            <a:ext cx="3398750" cy="190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 </a:t>
            </a:r>
            <a:r>
              <a:rPr lang="en"/>
              <a:t>Criterion 3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8"/>
          <p:cNvSpPr txBox="1"/>
          <p:nvPr>
            <p:ph idx="1" type="body"/>
          </p:nvPr>
        </p:nvSpPr>
        <p:spPr>
          <a:xfrm>
            <a:off x="311700" y="1152475"/>
            <a:ext cx="4113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Clients should be aware of the metadata of the artifacts and dig sites they wish to upload. 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According to our client, clients will have artifact and dig site metadata stored in spreadsheet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209" name="Google Shape;20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4825" y="1425225"/>
            <a:ext cx="4413900" cy="2293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Deliverables</a:t>
            </a:r>
            <a:endParaRPr/>
          </a:p>
        </p:txBody>
      </p:sp>
      <p:sp>
        <p:nvSpPr>
          <p:cNvPr id="215" name="Google Shape;215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Users can perform any of the three activities on our website:</a:t>
            </a:r>
            <a:endParaRPr sz="20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800">
                <a:solidFill>
                  <a:schemeClr val="dk1"/>
                </a:solidFill>
              </a:rPr>
              <a:t>Interact with individual artifacts &amp; dig sites on dynamic web pages.</a:t>
            </a:r>
            <a:endParaRPr sz="18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800">
                <a:solidFill>
                  <a:schemeClr val="dk1"/>
                </a:solidFill>
              </a:rPr>
              <a:t>Interact with a particular dig site and all of its artifacts in an immersive WebXR environment:</a:t>
            </a:r>
            <a:endParaRPr sz="1800"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800">
                <a:solidFill>
                  <a:schemeClr val="dk1"/>
                </a:solidFill>
              </a:rPr>
              <a:t>Navigate through</a:t>
            </a:r>
            <a:endParaRPr sz="1800"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800">
                <a:solidFill>
                  <a:schemeClr val="dk1"/>
                </a:solidFill>
              </a:rPr>
              <a:t>Interact with by brushing artifacts by particular excavation dates.</a:t>
            </a:r>
            <a:endParaRPr sz="1800"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800">
                <a:solidFill>
                  <a:schemeClr val="dk1"/>
                </a:solidFill>
              </a:rPr>
              <a:t>E</a:t>
            </a:r>
            <a:r>
              <a:rPr lang="en" sz="1800">
                <a:solidFill>
                  <a:schemeClr val="dk1"/>
                </a:solidFill>
              </a:rPr>
              <a:t>ither desktop web browser or an Oculus Quest.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Goals We did not </a:t>
            </a:r>
            <a:r>
              <a:rPr lang="en"/>
              <a:t>Achieve</a:t>
            </a:r>
            <a:endParaRPr/>
          </a:p>
        </p:txBody>
      </p:sp>
      <p:sp>
        <p:nvSpPr>
          <p:cNvPr id="221" name="Google Shape;221;p30"/>
          <p:cNvSpPr txBox="1"/>
          <p:nvPr>
            <p:ph idx="1" type="body"/>
          </p:nvPr>
        </p:nvSpPr>
        <p:spPr>
          <a:xfrm>
            <a:off x="311700" y="1152475"/>
            <a:ext cx="4355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000">
                <a:solidFill>
                  <a:schemeClr val="dk1"/>
                </a:solidFill>
              </a:rPr>
              <a:t>A search system for the artifact and dig site metadata.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Refined Website Style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User testing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Custom VT web hosting service and domain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222" name="Google Shape;22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9975" y="1404449"/>
            <a:ext cx="2496100" cy="202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28" name="Google Shape;228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Teams in subsequent semesters can work on the following:</a:t>
            </a:r>
            <a:endParaRPr sz="20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Improve site security &amp; comprehensive error handling</a:t>
            </a:r>
            <a:endParaRPr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E.g. login feature</a:t>
            </a:r>
            <a:endParaRPr sz="16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User-Artifact interaction in VR (Allows the user to pick and rotate the artifact)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Enable user to do the following without leaving the VR environment</a:t>
            </a:r>
            <a:endParaRPr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See high-resolution digital photos of the artifact</a:t>
            </a:r>
            <a:endParaRPr sz="1600"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Read the field archaeologist’s notes regarding the discovery of the artifact</a:t>
            </a:r>
            <a:endParaRPr sz="16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User-User Interaction in VR </a:t>
            </a:r>
            <a:endParaRPr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Avatar, Voice discussion, pinpoint a detail on an object, etc.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Project Description &amp; Objectives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Project Design &amp; Implementation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Service Diagram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Users &amp; Clients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Project Deliverables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Project Goals &amp; </a:t>
            </a:r>
            <a:r>
              <a:rPr lang="en" sz="2000">
                <a:solidFill>
                  <a:schemeClr val="dk1"/>
                </a:solidFill>
              </a:rPr>
              <a:t>Future Work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OKR Status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Acknowledgement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b="0" l="0" r="7757" t="0"/>
          <a:stretch/>
        </p:blipFill>
        <p:spPr>
          <a:xfrm>
            <a:off x="5443625" y="823375"/>
            <a:ext cx="3203674" cy="370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	</a:t>
            </a:r>
            <a:endParaRPr/>
          </a:p>
        </p:txBody>
      </p:sp>
      <p:sp>
        <p:nvSpPr>
          <p:cNvPr id="234" name="Google Shape;234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Running live on: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https://immersive-archeology.000webhostapp.com</a:t>
            </a:r>
            <a:r>
              <a:rPr lang="en"/>
              <a:t> (A warning might be displayed but the website is safe to visit)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40" name="Google Shape;240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 to Dr. Ogle and Dr. Fox for their assistance.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Description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T</a:t>
            </a:r>
            <a:r>
              <a:rPr lang="en">
                <a:solidFill>
                  <a:schemeClr val="dk1"/>
                </a:solidFill>
              </a:rPr>
              <a:t>o create a website that allows users to upload 3D scanning data from archaeological sites and artifacts found in a particular dig site for virtual analysis of corroborating evidence from the results of fieldwork. 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575" y="2773200"/>
            <a:ext cx="2419625" cy="1592351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/>
          <p:nvPr/>
        </p:nvSpPr>
        <p:spPr>
          <a:xfrm>
            <a:off x="2555675" y="3261575"/>
            <a:ext cx="587100" cy="615600"/>
          </a:xfrm>
          <a:prstGeom prst="plus">
            <a:avLst>
              <a:gd fmla="val 38509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31625" y="2743850"/>
            <a:ext cx="1651050" cy="165105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/>
          <p:nvPr/>
        </p:nvSpPr>
        <p:spPr>
          <a:xfrm>
            <a:off x="5222950" y="3233375"/>
            <a:ext cx="941100" cy="672000"/>
          </a:xfrm>
          <a:prstGeom prst="mathEqual">
            <a:avLst>
              <a:gd fmla="val 23520" name="adj1"/>
              <a:gd fmla="val 11760" name="adj2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 rotWithShape="1">
          <a:blip r:embed="rId5">
            <a:alphaModFix/>
          </a:blip>
          <a:srcRect b="11408" l="0" r="0" t="8083"/>
          <a:stretch/>
        </p:blipFill>
        <p:spPr>
          <a:xfrm>
            <a:off x="6164050" y="2641725"/>
            <a:ext cx="3014725" cy="1927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Description</a:t>
            </a:r>
            <a:endParaRPr/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311700" y="1152475"/>
            <a:ext cx="4799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For </a:t>
            </a:r>
            <a:r>
              <a:rPr lang="en">
                <a:solidFill>
                  <a:schemeClr val="dk1"/>
                </a:solidFill>
              </a:rPr>
              <a:t>this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semester</a:t>
            </a:r>
            <a:r>
              <a:rPr lang="en">
                <a:solidFill>
                  <a:schemeClr val="dk1"/>
                </a:solidFill>
              </a:rPr>
              <a:t>, our goals were:</a:t>
            </a:r>
            <a:endParaRPr>
              <a:solidFill>
                <a:schemeClr val="dk1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○"/>
            </a:pPr>
            <a:r>
              <a:rPr lang="en" sz="1700">
                <a:solidFill>
                  <a:schemeClr val="dk1"/>
                </a:solidFill>
              </a:rPr>
              <a:t>Creating both a static and immersive one-user environment to interact with artifacts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○"/>
            </a:pPr>
            <a:r>
              <a:rPr lang="en" sz="1700">
                <a:solidFill>
                  <a:schemeClr val="dk1"/>
                </a:solidFill>
              </a:rPr>
              <a:t>Providing interface for clients to upload dig sites and artifacts 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80" name="Google Shape;80;p16"/>
          <p:cNvPicPr preferRelativeResize="0"/>
          <p:nvPr/>
        </p:nvPicPr>
        <p:blipFill rotWithShape="1">
          <a:blip r:embed="rId3">
            <a:alphaModFix/>
          </a:blip>
          <a:srcRect b="-9030" l="1640" r="-1639" t="9030"/>
          <a:stretch/>
        </p:blipFill>
        <p:spPr>
          <a:xfrm>
            <a:off x="5288299" y="1431100"/>
            <a:ext cx="3855700" cy="257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Objectives</a:t>
            </a:r>
            <a:endParaRPr/>
          </a:p>
        </p:txBody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311700" y="1152475"/>
            <a:ext cx="4958700" cy="386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Create</a:t>
            </a:r>
            <a:r>
              <a:rPr lang="en" sz="2100">
                <a:solidFill>
                  <a:schemeClr val="dk1"/>
                </a:solidFill>
              </a:rPr>
              <a:t> a:</a:t>
            </a:r>
            <a:endParaRPr sz="21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800">
                <a:solidFill>
                  <a:schemeClr val="dk1"/>
                </a:solidFill>
              </a:rPr>
              <a:t>Working website that allows clients to upload artifacts and dig sites. </a:t>
            </a:r>
            <a:endParaRPr sz="18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800">
                <a:solidFill>
                  <a:schemeClr val="dk1"/>
                </a:solidFill>
              </a:rPr>
              <a:t>Platform for users to comment on the artifact. </a:t>
            </a:r>
            <a:endParaRPr sz="18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800">
                <a:solidFill>
                  <a:schemeClr val="dk1"/>
                </a:solidFill>
              </a:rPr>
              <a:t>2D display and 2D interaction with the dig sites and artifacts.</a:t>
            </a:r>
            <a:endParaRPr sz="18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800">
                <a:solidFill>
                  <a:schemeClr val="dk1"/>
                </a:solidFill>
              </a:rPr>
              <a:t>VR/XR interaction with the dig sites and their artifacts.</a:t>
            </a:r>
            <a:endParaRPr sz="1800"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800">
                <a:solidFill>
                  <a:schemeClr val="dk1"/>
                </a:solidFill>
              </a:rPr>
              <a:t>Time-brushing function.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70400" y="1351875"/>
            <a:ext cx="3661325" cy="2196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Initial Project Design</a:t>
            </a:r>
            <a:endParaRPr/>
          </a:p>
        </p:txBody>
      </p:sp>
      <p:sp>
        <p:nvSpPr>
          <p:cNvPr id="93" name="Google Shape;93;p18"/>
          <p:cNvSpPr/>
          <p:nvPr/>
        </p:nvSpPr>
        <p:spPr>
          <a:xfrm>
            <a:off x="728850" y="1753275"/>
            <a:ext cx="2344800" cy="2144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Artifact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GITF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Metadata</a:t>
            </a:r>
            <a:endParaRPr/>
          </a:p>
        </p:txBody>
      </p:sp>
      <p:sp>
        <p:nvSpPr>
          <p:cNvPr id="94" name="Google Shape;94;p18"/>
          <p:cNvSpPr/>
          <p:nvPr/>
        </p:nvSpPr>
        <p:spPr>
          <a:xfrm>
            <a:off x="5365200" y="1373050"/>
            <a:ext cx="2919600" cy="106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Interface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Upload Artifacts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User login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Static Viewing</a:t>
            </a:r>
            <a:endParaRPr/>
          </a:p>
        </p:txBody>
      </p:sp>
      <p:sp>
        <p:nvSpPr>
          <p:cNvPr id="95" name="Google Shape;95;p18"/>
          <p:cNvSpPr/>
          <p:nvPr/>
        </p:nvSpPr>
        <p:spPr>
          <a:xfrm>
            <a:off x="5365200" y="2571750"/>
            <a:ext cx="2919600" cy="179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XR</a:t>
            </a:r>
            <a:endParaRPr/>
          </a:p>
        </p:txBody>
      </p:sp>
      <p:sp>
        <p:nvSpPr>
          <p:cNvPr id="96" name="Google Shape;96;p18"/>
          <p:cNvSpPr/>
          <p:nvPr/>
        </p:nvSpPr>
        <p:spPr>
          <a:xfrm>
            <a:off x="5568700" y="3105775"/>
            <a:ext cx="1180200" cy="106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Museum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 artifacts display</a:t>
            </a:r>
            <a:endParaRPr/>
          </a:p>
        </p:txBody>
      </p:sp>
      <p:sp>
        <p:nvSpPr>
          <p:cNvPr id="97" name="Google Shape;97;p18"/>
          <p:cNvSpPr/>
          <p:nvPr/>
        </p:nvSpPr>
        <p:spPr>
          <a:xfrm>
            <a:off x="6973138" y="3105775"/>
            <a:ext cx="1180200" cy="106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Dig Site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8"/>
          <p:cNvSpPr/>
          <p:nvPr/>
        </p:nvSpPr>
        <p:spPr>
          <a:xfrm>
            <a:off x="7031102" y="3415566"/>
            <a:ext cx="426000" cy="70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8"/>
          <p:cNvSpPr/>
          <p:nvPr/>
        </p:nvSpPr>
        <p:spPr>
          <a:xfrm>
            <a:off x="7654583" y="3415566"/>
            <a:ext cx="426000" cy="70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8"/>
          <p:cNvSpPr/>
          <p:nvPr/>
        </p:nvSpPr>
        <p:spPr>
          <a:xfrm>
            <a:off x="3770250" y="2196750"/>
            <a:ext cx="1180200" cy="7500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8"/>
          <p:cNvSpPr/>
          <p:nvPr/>
        </p:nvSpPr>
        <p:spPr>
          <a:xfrm>
            <a:off x="470125" y="1140675"/>
            <a:ext cx="3157500" cy="3538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8"/>
          <p:cNvSpPr/>
          <p:nvPr/>
        </p:nvSpPr>
        <p:spPr>
          <a:xfrm>
            <a:off x="814825" y="1320225"/>
            <a:ext cx="2595300" cy="125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Artifact</a:t>
            </a:r>
            <a:endParaRPr b="1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GITF (3D Model)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Metadata</a:t>
            </a:r>
            <a:endParaRPr sz="1800"/>
          </a:p>
        </p:txBody>
      </p:sp>
      <p:sp>
        <p:nvSpPr>
          <p:cNvPr id="103" name="Google Shape;103;p18"/>
          <p:cNvSpPr/>
          <p:nvPr/>
        </p:nvSpPr>
        <p:spPr>
          <a:xfrm>
            <a:off x="5093075" y="1140675"/>
            <a:ext cx="3504000" cy="3492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8"/>
          <p:cNvSpPr/>
          <p:nvPr/>
        </p:nvSpPr>
        <p:spPr>
          <a:xfrm>
            <a:off x="5292750" y="1320225"/>
            <a:ext cx="3064500" cy="121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Web Browser Interface</a:t>
            </a:r>
            <a:endParaRPr b="1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Upload Artifacts/Dig sites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Static Viewing</a:t>
            </a:r>
            <a:endParaRPr sz="1800"/>
          </a:p>
        </p:txBody>
      </p:sp>
      <p:sp>
        <p:nvSpPr>
          <p:cNvPr id="105" name="Google Shape;105;p18"/>
          <p:cNvSpPr/>
          <p:nvPr/>
        </p:nvSpPr>
        <p:spPr>
          <a:xfrm>
            <a:off x="5275625" y="2689525"/>
            <a:ext cx="2919600" cy="179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Web XR</a:t>
            </a:r>
            <a:endParaRPr b="1" sz="1800"/>
          </a:p>
        </p:txBody>
      </p:sp>
      <p:sp>
        <p:nvSpPr>
          <p:cNvPr id="106" name="Google Shape;106;p18"/>
          <p:cNvSpPr/>
          <p:nvPr/>
        </p:nvSpPr>
        <p:spPr>
          <a:xfrm>
            <a:off x="5479125" y="3223550"/>
            <a:ext cx="1180200" cy="106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Museum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All artifacts display</a:t>
            </a:r>
            <a:endParaRPr sz="1500"/>
          </a:p>
        </p:txBody>
      </p:sp>
      <p:sp>
        <p:nvSpPr>
          <p:cNvPr id="107" name="Google Shape;107;p18"/>
          <p:cNvSpPr/>
          <p:nvPr/>
        </p:nvSpPr>
        <p:spPr>
          <a:xfrm>
            <a:off x="6883575" y="3223550"/>
            <a:ext cx="1180200" cy="113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Dig Site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8"/>
          <p:cNvSpPr/>
          <p:nvPr/>
        </p:nvSpPr>
        <p:spPr>
          <a:xfrm>
            <a:off x="6943952" y="3588941"/>
            <a:ext cx="426000" cy="70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</a:t>
            </a:r>
            <a:endParaRPr/>
          </a:p>
        </p:txBody>
      </p:sp>
      <p:sp>
        <p:nvSpPr>
          <p:cNvPr id="109" name="Google Shape;109;p18"/>
          <p:cNvSpPr/>
          <p:nvPr/>
        </p:nvSpPr>
        <p:spPr>
          <a:xfrm>
            <a:off x="7565008" y="3588941"/>
            <a:ext cx="426000" cy="70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</a:t>
            </a:r>
            <a:endParaRPr/>
          </a:p>
        </p:txBody>
      </p:sp>
      <p:sp>
        <p:nvSpPr>
          <p:cNvPr id="110" name="Google Shape;110;p18"/>
          <p:cNvSpPr txBox="1"/>
          <p:nvPr/>
        </p:nvSpPr>
        <p:spPr>
          <a:xfrm>
            <a:off x="470125" y="4632925"/>
            <a:ext cx="3284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Storage (Database)</a:t>
            </a:r>
            <a:endParaRPr b="1" sz="2100"/>
          </a:p>
        </p:txBody>
      </p:sp>
      <p:sp>
        <p:nvSpPr>
          <p:cNvPr id="111" name="Google Shape;111;p18"/>
          <p:cNvSpPr txBox="1"/>
          <p:nvPr/>
        </p:nvSpPr>
        <p:spPr>
          <a:xfrm>
            <a:off x="5093075" y="4632925"/>
            <a:ext cx="3284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Website</a:t>
            </a:r>
            <a:endParaRPr b="1" sz="2100"/>
          </a:p>
        </p:txBody>
      </p:sp>
      <p:sp>
        <p:nvSpPr>
          <p:cNvPr id="112" name="Google Shape;112;p18"/>
          <p:cNvSpPr/>
          <p:nvPr/>
        </p:nvSpPr>
        <p:spPr>
          <a:xfrm>
            <a:off x="850975" y="3105775"/>
            <a:ext cx="2523000" cy="106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Dig Site</a:t>
            </a:r>
            <a:endParaRPr b="1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GITF (3D Model)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Metadata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Refined</a:t>
            </a:r>
            <a:r>
              <a:rPr lang="en"/>
              <a:t> Project Design</a:t>
            </a:r>
            <a:endParaRPr/>
          </a:p>
        </p:txBody>
      </p:sp>
      <p:sp>
        <p:nvSpPr>
          <p:cNvPr id="118" name="Google Shape;118;p19"/>
          <p:cNvSpPr/>
          <p:nvPr/>
        </p:nvSpPr>
        <p:spPr>
          <a:xfrm>
            <a:off x="728850" y="1753275"/>
            <a:ext cx="2344800" cy="2144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Artifact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GITF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Metadata</a:t>
            </a:r>
            <a:endParaRPr/>
          </a:p>
        </p:txBody>
      </p:sp>
      <p:sp>
        <p:nvSpPr>
          <p:cNvPr id="119" name="Google Shape;119;p19"/>
          <p:cNvSpPr/>
          <p:nvPr/>
        </p:nvSpPr>
        <p:spPr>
          <a:xfrm>
            <a:off x="5365200" y="1373050"/>
            <a:ext cx="2919600" cy="106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Interface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Upload Artifacts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User login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Static Viewing</a:t>
            </a:r>
            <a:endParaRPr/>
          </a:p>
        </p:txBody>
      </p:sp>
      <p:sp>
        <p:nvSpPr>
          <p:cNvPr id="120" name="Google Shape;120;p19"/>
          <p:cNvSpPr/>
          <p:nvPr/>
        </p:nvSpPr>
        <p:spPr>
          <a:xfrm>
            <a:off x="5365200" y="2571750"/>
            <a:ext cx="2919600" cy="179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XR</a:t>
            </a:r>
            <a:endParaRPr/>
          </a:p>
        </p:txBody>
      </p:sp>
      <p:sp>
        <p:nvSpPr>
          <p:cNvPr id="121" name="Google Shape;121;p19"/>
          <p:cNvSpPr/>
          <p:nvPr/>
        </p:nvSpPr>
        <p:spPr>
          <a:xfrm>
            <a:off x="5568700" y="3105775"/>
            <a:ext cx="1180200" cy="106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Museum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 artifacts display</a:t>
            </a:r>
            <a:endParaRPr/>
          </a:p>
        </p:txBody>
      </p:sp>
      <p:sp>
        <p:nvSpPr>
          <p:cNvPr id="122" name="Google Shape;122;p19"/>
          <p:cNvSpPr/>
          <p:nvPr/>
        </p:nvSpPr>
        <p:spPr>
          <a:xfrm>
            <a:off x="6973138" y="3105775"/>
            <a:ext cx="1180200" cy="106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Dig Site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9"/>
          <p:cNvSpPr/>
          <p:nvPr/>
        </p:nvSpPr>
        <p:spPr>
          <a:xfrm>
            <a:off x="7031102" y="3415566"/>
            <a:ext cx="426000" cy="70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9"/>
          <p:cNvSpPr/>
          <p:nvPr/>
        </p:nvSpPr>
        <p:spPr>
          <a:xfrm>
            <a:off x="7654583" y="3415566"/>
            <a:ext cx="426000" cy="70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9"/>
          <p:cNvSpPr/>
          <p:nvPr/>
        </p:nvSpPr>
        <p:spPr>
          <a:xfrm>
            <a:off x="3770250" y="2196750"/>
            <a:ext cx="1180200" cy="7500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9"/>
          <p:cNvSpPr/>
          <p:nvPr/>
        </p:nvSpPr>
        <p:spPr>
          <a:xfrm>
            <a:off x="470125" y="1140675"/>
            <a:ext cx="3157500" cy="3538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9"/>
          <p:cNvSpPr/>
          <p:nvPr/>
        </p:nvSpPr>
        <p:spPr>
          <a:xfrm>
            <a:off x="814825" y="1320225"/>
            <a:ext cx="2595300" cy="125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Artifact</a:t>
            </a:r>
            <a:endParaRPr b="1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GITF (3D Model)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Metadata</a:t>
            </a:r>
            <a:endParaRPr sz="1800"/>
          </a:p>
        </p:txBody>
      </p:sp>
      <p:sp>
        <p:nvSpPr>
          <p:cNvPr id="128" name="Google Shape;128;p19"/>
          <p:cNvSpPr/>
          <p:nvPr/>
        </p:nvSpPr>
        <p:spPr>
          <a:xfrm>
            <a:off x="5093075" y="1140675"/>
            <a:ext cx="3504000" cy="3492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9"/>
          <p:cNvSpPr/>
          <p:nvPr/>
        </p:nvSpPr>
        <p:spPr>
          <a:xfrm>
            <a:off x="5292750" y="1320225"/>
            <a:ext cx="3064500" cy="121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Web browser Interface</a:t>
            </a:r>
            <a:endParaRPr b="1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Upload Artifacts/Dig sites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Static Viewing</a:t>
            </a:r>
            <a:endParaRPr sz="1800"/>
          </a:p>
        </p:txBody>
      </p:sp>
      <p:sp>
        <p:nvSpPr>
          <p:cNvPr id="130" name="Google Shape;130;p19"/>
          <p:cNvSpPr/>
          <p:nvPr/>
        </p:nvSpPr>
        <p:spPr>
          <a:xfrm>
            <a:off x="5275625" y="2689525"/>
            <a:ext cx="2919600" cy="179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Web XR</a:t>
            </a:r>
            <a:endParaRPr b="1" sz="1800"/>
          </a:p>
        </p:txBody>
      </p:sp>
      <p:sp>
        <p:nvSpPr>
          <p:cNvPr id="131" name="Google Shape;131;p19"/>
          <p:cNvSpPr/>
          <p:nvPr/>
        </p:nvSpPr>
        <p:spPr>
          <a:xfrm>
            <a:off x="5479125" y="3223550"/>
            <a:ext cx="1180200" cy="106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Museum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All artifacts display</a:t>
            </a:r>
            <a:endParaRPr sz="1500"/>
          </a:p>
        </p:txBody>
      </p:sp>
      <p:sp>
        <p:nvSpPr>
          <p:cNvPr id="132" name="Google Shape;132;p19"/>
          <p:cNvSpPr/>
          <p:nvPr/>
        </p:nvSpPr>
        <p:spPr>
          <a:xfrm>
            <a:off x="6883575" y="3223550"/>
            <a:ext cx="1180200" cy="1139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Dig Site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9"/>
          <p:cNvSpPr/>
          <p:nvPr/>
        </p:nvSpPr>
        <p:spPr>
          <a:xfrm>
            <a:off x="6943952" y="3588941"/>
            <a:ext cx="426000" cy="70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</a:t>
            </a:r>
            <a:endParaRPr/>
          </a:p>
        </p:txBody>
      </p:sp>
      <p:sp>
        <p:nvSpPr>
          <p:cNvPr id="134" name="Google Shape;134;p19"/>
          <p:cNvSpPr/>
          <p:nvPr/>
        </p:nvSpPr>
        <p:spPr>
          <a:xfrm>
            <a:off x="7565008" y="3588941"/>
            <a:ext cx="426000" cy="70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</a:t>
            </a:r>
            <a:endParaRPr/>
          </a:p>
        </p:txBody>
      </p:sp>
      <p:sp>
        <p:nvSpPr>
          <p:cNvPr id="135" name="Google Shape;135;p19"/>
          <p:cNvSpPr txBox="1"/>
          <p:nvPr/>
        </p:nvSpPr>
        <p:spPr>
          <a:xfrm>
            <a:off x="470125" y="4632925"/>
            <a:ext cx="3284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Storage (Database)</a:t>
            </a:r>
            <a:endParaRPr b="1" sz="2100"/>
          </a:p>
        </p:txBody>
      </p:sp>
      <p:sp>
        <p:nvSpPr>
          <p:cNvPr id="136" name="Google Shape;136;p19"/>
          <p:cNvSpPr txBox="1"/>
          <p:nvPr/>
        </p:nvSpPr>
        <p:spPr>
          <a:xfrm>
            <a:off x="5093075" y="4632925"/>
            <a:ext cx="3284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Website</a:t>
            </a:r>
            <a:endParaRPr b="1" sz="2100"/>
          </a:p>
        </p:txBody>
      </p:sp>
      <p:sp>
        <p:nvSpPr>
          <p:cNvPr id="137" name="Google Shape;137;p19"/>
          <p:cNvSpPr/>
          <p:nvPr/>
        </p:nvSpPr>
        <p:spPr>
          <a:xfrm>
            <a:off x="850975" y="3105775"/>
            <a:ext cx="2523000" cy="106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Dig Site</a:t>
            </a:r>
            <a:endParaRPr b="1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GITF (3D Model)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Metadata</a:t>
            </a:r>
            <a:endParaRPr sz="1800"/>
          </a:p>
        </p:txBody>
      </p:sp>
      <p:sp>
        <p:nvSpPr>
          <p:cNvPr id="138" name="Google Shape;138;p19"/>
          <p:cNvSpPr/>
          <p:nvPr/>
        </p:nvSpPr>
        <p:spPr>
          <a:xfrm>
            <a:off x="5147325" y="2924150"/>
            <a:ext cx="1843800" cy="1665600"/>
          </a:xfrm>
          <a:prstGeom prst="mathMultiply">
            <a:avLst>
              <a:gd fmla="val 10793" name="adj1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Implementation</a:t>
            </a:r>
            <a:endParaRPr/>
          </a:p>
        </p:txBody>
      </p:sp>
      <p:sp>
        <p:nvSpPr>
          <p:cNvPr id="144" name="Google Shape;144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AMP Stack (Apache, MySQL, PHP)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Developed with WAMP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Publicly hosted on 000Webhost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XR -&gt; Three.JS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Primarily JavaScript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5" name="Google Shape;145;p20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7600" y="445019"/>
            <a:ext cx="3772524" cy="23326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10488" y="2893550"/>
            <a:ext cx="1604450" cy="192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0150" y="3456375"/>
            <a:ext cx="2775451" cy="117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90100" y="3397350"/>
            <a:ext cx="2387401" cy="120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 </a:t>
            </a:r>
            <a:r>
              <a:rPr lang="en"/>
              <a:t>Implementation</a:t>
            </a:r>
            <a:endParaRPr/>
          </a:p>
        </p:txBody>
      </p:sp>
      <p:pic>
        <p:nvPicPr>
          <p:cNvPr id="154" name="Google Shape;15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025" y="2064475"/>
            <a:ext cx="1835675" cy="163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6563" y="2064463"/>
            <a:ext cx="1984225" cy="238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11500" y="2064475"/>
            <a:ext cx="1781175" cy="233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81650" y="2064463"/>
            <a:ext cx="1924050" cy="234315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1"/>
          <p:cNvSpPr txBox="1"/>
          <p:nvPr/>
        </p:nvSpPr>
        <p:spPr>
          <a:xfrm>
            <a:off x="762513" y="1450375"/>
            <a:ext cx="1167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Database</a:t>
            </a:r>
            <a:endParaRPr sz="1800"/>
          </a:p>
        </p:txBody>
      </p:sp>
      <p:sp>
        <p:nvSpPr>
          <p:cNvPr id="159" name="Google Shape;159;p21"/>
          <p:cNvSpPr txBox="1"/>
          <p:nvPr/>
        </p:nvSpPr>
        <p:spPr>
          <a:xfrm>
            <a:off x="2902412" y="1450375"/>
            <a:ext cx="104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Artifacts</a:t>
            </a:r>
            <a:endParaRPr sz="1800"/>
          </a:p>
        </p:txBody>
      </p:sp>
      <p:sp>
        <p:nvSpPr>
          <p:cNvPr id="160" name="Google Shape;160;p21"/>
          <p:cNvSpPr txBox="1"/>
          <p:nvPr/>
        </p:nvSpPr>
        <p:spPr>
          <a:xfrm>
            <a:off x="5071075" y="1450375"/>
            <a:ext cx="1201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Dig Sites</a:t>
            </a:r>
            <a:endParaRPr sz="1800"/>
          </a:p>
        </p:txBody>
      </p:sp>
      <p:sp>
        <p:nvSpPr>
          <p:cNvPr id="161" name="Google Shape;161;p21"/>
          <p:cNvSpPr txBox="1"/>
          <p:nvPr/>
        </p:nvSpPr>
        <p:spPr>
          <a:xfrm>
            <a:off x="7000975" y="1450375"/>
            <a:ext cx="1464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Comments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