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43891200" cy="32918400"/>
  <p:notesSz cx="14782800" cy="9296400"/>
  <p:defaultTextStyle>
    <a:defPPr>
      <a:defRPr lang="en-US"/>
    </a:defPPr>
    <a:lvl1pPr marL="0" algn="l" defTabSz="3921629" rtl="0" eaLnBrk="1" latinLnBrk="0" hangingPunct="1">
      <a:defRPr sz="7600" kern="1200">
        <a:solidFill>
          <a:schemeClr val="tx1"/>
        </a:solidFill>
        <a:latin typeface="+mn-lt"/>
        <a:ea typeface="+mn-ea"/>
        <a:cs typeface="+mn-cs"/>
      </a:defRPr>
    </a:lvl1pPr>
    <a:lvl2pPr marL="1960815" algn="l" defTabSz="3921629" rtl="0" eaLnBrk="1" latinLnBrk="0" hangingPunct="1">
      <a:defRPr sz="7600" kern="1200">
        <a:solidFill>
          <a:schemeClr val="tx1"/>
        </a:solidFill>
        <a:latin typeface="+mn-lt"/>
        <a:ea typeface="+mn-ea"/>
        <a:cs typeface="+mn-cs"/>
      </a:defRPr>
    </a:lvl2pPr>
    <a:lvl3pPr marL="3921629" algn="l" defTabSz="3921629" rtl="0" eaLnBrk="1" latinLnBrk="0" hangingPunct="1">
      <a:defRPr sz="7600" kern="1200">
        <a:solidFill>
          <a:schemeClr val="tx1"/>
        </a:solidFill>
        <a:latin typeface="+mn-lt"/>
        <a:ea typeface="+mn-ea"/>
        <a:cs typeface="+mn-cs"/>
      </a:defRPr>
    </a:lvl3pPr>
    <a:lvl4pPr marL="5882444" algn="l" defTabSz="3921629" rtl="0" eaLnBrk="1" latinLnBrk="0" hangingPunct="1">
      <a:defRPr sz="7600" kern="1200">
        <a:solidFill>
          <a:schemeClr val="tx1"/>
        </a:solidFill>
        <a:latin typeface="+mn-lt"/>
        <a:ea typeface="+mn-ea"/>
        <a:cs typeface="+mn-cs"/>
      </a:defRPr>
    </a:lvl4pPr>
    <a:lvl5pPr marL="7843257" algn="l" defTabSz="3921629" rtl="0" eaLnBrk="1" latinLnBrk="0" hangingPunct="1">
      <a:defRPr sz="7600" kern="1200">
        <a:solidFill>
          <a:schemeClr val="tx1"/>
        </a:solidFill>
        <a:latin typeface="+mn-lt"/>
        <a:ea typeface="+mn-ea"/>
        <a:cs typeface="+mn-cs"/>
      </a:defRPr>
    </a:lvl5pPr>
    <a:lvl6pPr marL="9804072" algn="l" defTabSz="3921629" rtl="0" eaLnBrk="1" latinLnBrk="0" hangingPunct="1">
      <a:defRPr sz="7600" kern="1200">
        <a:solidFill>
          <a:schemeClr val="tx1"/>
        </a:solidFill>
        <a:latin typeface="+mn-lt"/>
        <a:ea typeface="+mn-ea"/>
        <a:cs typeface="+mn-cs"/>
      </a:defRPr>
    </a:lvl6pPr>
    <a:lvl7pPr marL="11764887" algn="l" defTabSz="3921629" rtl="0" eaLnBrk="1" latinLnBrk="0" hangingPunct="1">
      <a:defRPr sz="7600" kern="1200">
        <a:solidFill>
          <a:schemeClr val="tx1"/>
        </a:solidFill>
        <a:latin typeface="+mn-lt"/>
        <a:ea typeface="+mn-ea"/>
        <a:cs typeface="+mn-cs"/>
      </a:defRPr>
    </a:lvl7pPr>
    <a:lvl8pPr marL="13725701" algn="l" defTabSz="3921629" rtl="0" eaLnBrk="1" latinLnBrk="0" hangingPunct="1">
      <a:defRPr sz="7600" kern="1200">
        <a:solidFill>
          <a:schemeClr val="tx1"/>
        </a:solidFill>
        <a:latin typeface="+mn-lt"/>
        <a:ea typeface="+mn-ea"/>
        <a:cs typeface="+mn-cs"/>
      </a:defRPr>
    </a:lvl8pPr>
    <a:lvl9pPr marL="15686516" algn="l" defTabSz="3921629" rtl="0" eaLnBrk="1" latinLnBrk="0" hangingPunct="1">
      <a:defRPr sz="7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7F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2166" autoAdjust="0"/>
    <p:restoredTop sz="95360" autoAdjust="0"/>
  </p:normalViewPr>
  <p:slideViewPr>
    <p:cSldViewPr>
      <p:cViewPr>
        <p:scale>
          <a:sx n="22" d="100"/>
          <a:sy n="22" d="100"/>
        </p:scale>
        <p:origin x="-750" y="-132"/>
      </p:cViewPr>
      <p:guideLst>
        <p:guide orient="horz" pos="7824"/>
        <p:guide pos="336"/>
      </p:guideLst>
    </p:cSldViewPr>
  </p:slideViewPr>
  <p:notesTextViewPr>
    <p:cViewPr>
      <p:scale>
        <a:sx n="100" d="100"/>
        <a:sy n="100" d="100"/>
      </p:scale>
      <p:origin x="24" y="1398"/>
    </p:cViewPr>
  </p:notesTextViewPr>
  <p:notesViewPr>
    <p:cSldViewPr>
      <p:cViewPr varScale="1">
        <p:scale>
          <a:sx n="59" d="100"/>
          <a:sy n="59" d="100"/>
        </p:scale>
        <p:origin x="-2556" y="-90"/>
      </p:cViewPr>
      <p:guideLst>
        <p:guide orient="horz" pos="2928"/>
        <p:guide pos="465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6407219" cy="465138"/>
          </a:xfrm>
          <a:prstGeom prst="rect">
            <a:avLst/>
          </a:prstGeom>
        </p:spPr>
        <p:txBody>
          <a:bodyPr vert="horz" lIns="135007" tIns="67504" rIns="135007" bIns="67504" rtlCol="0"/>
          <a:lstStyle>
            <a:lvl1pPr algn="l">
              <a:defRPr sz="1800"/>
            </a:lvl1pPr>
          </a:lstStyle>
          <a:p>
            <a:endParaRPr lang="en-US"/>
          </a:p>
        </p:txBody>
      </p:sp>
      <p:sp>
        <p:nvSpPr>
          <p:cNvPr id="3" name="Date Placeholder 2"/>
          <p:cNvSpPr>
            <a:spLocks noGrp="1"/>
          </p:cNvSpPr>
          <p:nvPr>
            <p:ph type="dt" sz="quarter" idx="1"/>
          </p:nvPr>
        </p:nvSpPr>
        <p:spPr>
          <a:xfrm>
            <a:off x="8372235" y="0"/>
            <a:ext cx="6407219" cy="465138"/>
          </a:xfrm>
          <a:prstGeom prst="rect">
            <a:avLst/>
          </a:prstGeom>
        </p:spPr>
        <p:txBody>
          <a:bodyPr vert="horz" lIns="135007" tIns="67504" rIns="135007" bIns="67504" rtlCol="0"/>
          <a:lstStyle>
            <a:lvl1pPr algn="r">
              <a:defRPr sz="1800"/>
            </a:lvl1pPr>
          </a:lstStyle>
          <a:p>
            <a:fld id="{8377E144-56D5-46B2-BF58-57C9B1DD4312}" type="datetimeFigureOut">
              <a:rPr lang="en-US" smtClean="0"/>
              <a:pPr/>
              <a:t>5/16/2011</a:t>
            </a:fld>
            <a:endParaRPr lang="en-US"/>
          </a:p>
        </p:txBody>
      </p:sp>
      <p:sp>
        <p:nvSpPr>
          <p:cNvPr id="4" name="Footer Placeholder 3"/>
          <p:cNvSpPr>
            <a:spLocks noGrp="1"/>
          </p:cNvSpPr>
          <p:nvPr>
            <p:ph type="ftr" sz="quarter" idx="2"/>
          </p:nvPr>
        </p:nvSpPr>
        <p:spPr>
          <a:xfrm>
            <a:off x="3" y="8829675"/>
            <a:ext cx="6407219" cy="465138"/>
          </a:xfrm>
          <a:prstGeom prst="rect">
            <a:avLst/>
          </a:prstGeom>
        </p:spPr>
        <p:txBody>
          <a:bodyPr vert="horz" lIns="135007" tIns="67504" rIns="135007" bIns="67504" rtlCol="0" anchor="b"/>
          <a:lstStyle>
            <a:lvl1pPr algn="l">
              <a:defRPr sz="1800"/>
            </a:lvl1pPr>
          </a:lstStyle>
          <a:p>
            <a:endParaRPr lang="en-US"/>
          </a:p>
        </p:txBody>
      </p:sp>
      <p:sp>
        <p:nvSpPr>
          <p:cNvPr id="5" name="Slide Number Placeholder 4"/>
          <p:cNvSpPr>
            <a:spLocks noGrp="1"/>
          </p:cNvSpPr>
          <p:nvPr>
            <p:ph type="sldNum" sz="quarter" idx="3"/>
          </p:nvPr>
        </p:nvSpPr>
        <p:spPr>
          <a:xfrm>
            <a:off x="8372235" y="8829675"/>
            <a:ext cx="6407219" cy="465138"/>
          </a:xfrm>
          <a:prstGeom prst="rect">
            <a:avLst/>
          </a:prstGeom>
        </p:spPr>
        <p:txBody>
          <a:bodyPr vert="horz" lIns="135007" tIns="67504" rIns="135007" bIns="67504" rtlCol="0" anchor="b"/>
          <a:lstStyle>
            <a:lvl1pPr algn="r">
              <a:defRPr sz="1800"/>
            </a:lvl1pPr>
          </a:lstStyle>
          <a:p>
            <a:fld id="{EF0EF97B-067E-4D63-A7CA-F5D2CC356A2D}" type="slidenum">
              <a:rPr lang="en-US" smtClean="0"/>
              <a:pPr/>
              <a:t>‹#›</a:t>
            </a:fld>
            <a:endParaRPr lang="en-US"/>
          </a:p>
        </p:txBody>
      </p:sp>
    </p:spTree>
    <p:extLst>
      <p:ext uri="{BB962C8B-B14F-4D97-AF65-F5344CB8AC3E}">
        <p14:creationId xmlns:p14="http://schemas.microsoft.com/office/powerpoint/2010/main" val="18990015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6405880" cy="464820"/>
          </a:xfrm>
          <a:prstGeom prst="rect">
            <a:avLst/>
          </a:prstGeom>
        </p:spPr>
        <p:txBody>
          <a:bodyPr vert="horz" lIns="137563" tIns="68782" rIns="137563" bIns="68782" rtlCol="0"/>
          <a:lstStyle>
            <a:lvl1pPr algn="l">
              <a:defRPr sz="1900"/>
            </a:lvl1pPr>
          </a:lstStyle>
          <a:p>
            <a:endParaRPr lang="en-US"/>
          </a:p>
        </p:txBody>
      </p:sp>
      <p:sp>
        <p:nvSpPr>
          <p:cNvPr id="3" name="Date Placeholder 2"/>
          <p:cNvSpPr>
            <a:spLocks noGrp="1"/>
          </p:cNvSpPr>
          <p:nvPr>
            <p:ph type="dt" idx="1"/>
          </p:nvPr>
        </p:nvSpPr>
        <p:spPr>
          <a:xfrm>
            <a:off x="8373498" y="0"/>
            <a:ext cx="6405880" cy="464820"/>
          </a:xfrm>
          <a:prstGeom prst="rect">
            <a:avLst/>
          </a:prstGeom>
        </p:spPr>
        <p:txBody>
          <a:bodyPr vert="horz" lIns="137563" tIns="68782" rIns="137563" bIns="68782" rtlCol="0"/>
          <a:lstStyle>
            <a:lvl1pPr algn="r">
              <a:defRPr sz="1900"/>
            </a:lvl1pPr>
          </a:lstStyle>
          <a:p>
            <a:fld id="{C950215A-40E3-4B76-9857-D73F074D1F87}" type="datetimeFigureOut">
              <a:rPr lang="en-US" smtClean="0"/>
              <a:pPr/>
              <a:t>5/16/2011</a:t>
            </a:fld>
            <a:endParaRPr lang="en-US"/>
          </a:p>
        </p:txBody>
      </p:sp>
      <p:sp>
        <p:nvSpPr>
          <p:cNvPr id="4" name="Slide Image Placeholder 3"/>
          <p:cNvSpPr>
            <a:spLocks noGrp="1" noRot="1" noChangeAspect="1"/>
          </p:cNvSpPr>
          <p:nvPr>
            <p:ph type="sldImg" idx="2"/>
          </p:nvPr>
        </p:nvSpPr>
        <p:spPr>
          <a:xfrm>
            <a:off x="5068888" y="695325"/>
            <a:ext cx="4649787" cy="3486150"/>
          </a:xfrm>
          <a:prstGeom prst="rect">
            <a:avLst/>
          </a:prstGeom>
          <a:noFill/>
          <a:ln w="12700">
            <a:solidFill>
              <a:prstClr val="black"/>
            </a:solidFill>
          </a:ln>
        </p:spPr>
        <p:txBody>
          <a:bodyPr vert="horz" lIns="137563" tIns="68782" rIns="137563" bIns="68782" rtlCol="0" anchor="ctr"/>
          <a:lstStyle/>
          <a:p>
            <a:endParaRPr lang="en-US"/>
          </a:p>
        </p:txBody>
      </p:sp>
      <p:sp>
        <p:nvSpPr>
          <p:cNvPr id="5" name="Notes Placeholder 4"/>
          <p:cNvSpPr>
            <a:spLocks noGrp="1"/>
          </p:cNvSpPr>
          <p:nvPr>
            <p:ph type="body" sz="quarter" idx="3"/>
          </p:nvPr>
        </p:nvSpPr>
        <p:spPr>
          <a:xfrm>
            <a:off x="1478280" y="4415790"/>
            <a:ext cx="11826240" cy="4183380"/>
          </a:xfrm>
          <a:prstGeom prst="rect">
            <a:avLst/>
          </a:prstGeom>
        </p:spPr>
        <p:txBody>
          <a:bodyPr vert="horz" lIns="137563" tIns="68782" rIns="137563" bIns="6878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6"/>
            <a:ext cx="6405880" cy="464820"/>
          </a:xfrm>
          <a:prstGeom prst="rect">
            <a:avLst/>
          </a:prstGeom>
        </p:spPr>
        <p:txBody>
          <a:bodyPr vert="horz" lIns="137563" tIns="68782" rIns="137563" bIns="68782" rtlCol="0" anchor="b"/>
          <a:lstStyle>
            <a:lvl1pPr algn="l">
              <a:defRPr sz="1900"/>
            </a:lvl1pPr>
          </a:lstStyle>
          <a:p>
            <a:endParaRPr lang="en-US"/>
          </a:p>
        </p:txBody>
      </p:sp>
      <p:sp>
        <p:nvSpPr>
          <p:cNvPr id="7" name="Slide Number Placeholder 6"/>
          <p:cNvSpPr>
            <a:spLocks noGrp="1"/>
          </p:cNvSpPr>
          <p:nvPr>
            <p:ph type="sldNum" sz="quarter" idx="5"/>
          </p:nvPr>
        </p:nvSpPr>
        <p:spPr>
          <a:xfrm>
            <a:off x="8373498" y="8829966"/>
            <a:ext cx="6405880" cy="464820"/>
          </a:xfrm>
          <a:prstGeom prst="rect">
            <a:avLst/>
          </a:prstGeom>
        </p:spPr>
        <p:txBody>
          <a:bodyPr vert="horz" lIns="137563" tIns="68782" rIns="137563" bIns="68782" rtlCol="0" anchor="b"/>
          <a:lstStyle>
            <a:lvl1pPr algn="r">
              <a:defRPr sz="1900"/>
            </a:lvl1pPr>
          </a:lstStyle>
          <a:p>
            <a:fld id="{08C4E8C0-CF0C-46FD-914D-985A15BE1B1C}" type="slidenum">
              <a:rPr lang="en-US" smtClean="0"/>
              <a:pPr/>
              <a:t>‹#›</a:t>
            </a:fld>
            <a:endParaRPr lang="en-US"/>
          </a:p>
        </p:txBody>
      </p:sp>
    </p:spTree>
    <p:extLst>
      <p:ext uri="{BB962C8B-B14F-4D97-AF65-F5344CB8AC3E}">
        <p14:creationId xmlns:p14="http://schemas.microsoft.com/office/powerpoint/2010/main" val="1282354087"/>
      </p:ext>
    </p:extLst>
  </p:cSld>
  <p:clrMap bg1="lt1" tx1="dk1" bg2="lt2" tx2="dk2" accent1="accent1" accent2="accent2" accent3="accent3" accent4="accent4" accent5="accent5" accent6="accent6" hlink="hlink" folHlink="folHlink"/>
  <p:notesStyle>
    <a:lvl1pPr marL="0" algn="l" defTabSz="817006" rtl="0" eaLnBrk="1" latinLnBrk="0" hangingPunct="1">
      <a:defRPr sz="1100" kern="1200">
        <a:solidFill>
          <a:schemeClr val="tx1"/>
        </a:solidFill>
        <a:latin typeface="+mn-lt"/>
        <a:ea typeface="+mn-ea"/>
        <a:cs typeface="+mn-cs"/>
      </a:defRPr>
    </a:lvl1pPr>
    <a:lvl2pPr marL="408504" algn="l" defTabSz="817006" rtl="0" eaLnBrk="1" latinLnBrk="0" hangingPunct="1">
      <a:defRPr sz="1100" kern="1200">
        <a:solidFill>
          <a:schemeClr val="tx1"/>
        </a:solidFill>
        <a:latin typeface="+mn-lt"/>
        <a:ea typeface="+mn-ea"/>
        <a:cs typeface="+mn-cs"/>
      </a:defRPr>
    </a:lvl2pPr>
    <a:lvl3pPr marL="817006" algn="l" defTabSz="817006" rtl="0" eaLnBrk="1" latinLnBrk="0" hangingPunct="1">
      <a:defRPr sz="1100" kern="1200">
        <a:solidFill>
          <a:schemeClr val="tx1"/>
        </a:solidFill>
        <a:latin typeface="+mn-lt"/>
        <a:ea typeface="+mn-ea"/>
        <a:cs typeface="+mn-cs"/>
      </a:defRPr>
    </a:lvl3pPr>
    <a:lvl4pPr marL="1225510" algn="l" defTabSz="817006" rtl="0" eaLnBrk="1" latinLnBrk="0" hangingPunct="1">
      <a:defRPr sz="1100" kern="1200">
        <a:solidFill>
          <a:schemeClr val="tx1"/>
        </a:solidFill>
        <a:latin typeface="+mn-lt"/>
        <a:ea typeface="+mn-ea"/>
        <a:cs typeface="+mn-cs"/>
      </a:defRPr>
    </a:lvl4pPr>
    <a:lvl5pPr marL="1634012" algn="l" defTabSz="817006" rtl="0" eaLnBrk="1" latinLnBrk="0" hangingPunct="1">
      <a:defRPr sz="1100" kern="1200">
        <a:solidFill>
          <a:schemeClr val="tx1"/>
        </a:solidFill>
        <a:latin typeface="+mn-lt"/>
        <a:ea typeface="+mn-ea"/>
        <a:cs typeface="+mn-cs"/>
      </a:defRPr>
    </a:lvl5pPr>
    <a:lvl6pPr marL="2042516" algn="l" defTabSz="817006" rtl="0" eaLnBrk="1" latinLnBrk="0" hangingPunct="1">
      <a:defRPr sz="1100" kern="1200">
        <a:solidFill>
          <a:schemeClr val="tx1"/>
        </a:solidFill>
        <a:latin typeface="+mn-lt"/>
        <a:ea typeface="+mn-ea"/>
        <a:cs typeface="+mn-cs"/>
      </a:defRPr>
    </a:lvl6pPr>
    <a:lvl7pPr marL="2451018" algn="l" defTabSz="817006" rtl="0" eaLnBrk="1" latinLnBrk="0" hangingPunct="1">
      <a:defRPr sz="1100" kern="1200">
        <a:solidFill>
          <a:schemeClr val="tx1"/>
        </a:solidFill>
        <a:latin typeface="+mn-lt"/>
        <a:ea typeface="+mn-ea"/>
        <a:cs typeface="+mn-cs"/>
      </a:defRPr>
    </a:lvl7pPr>
    <a:lvl8pPr marL="2859521" algn="l" defTabSz="817006" rtl="0" eaLnBrk="1" latinLnBrk="0" hangingPunct="1">
      <a:defRPr sz="1100" kern="1200">
        <a:solidFill>
          <a:schemeClr val="tx1"/>
        </a:solidFill>
        <a:latin typeface="+mn-lt"/>
        <a:ea typeface="+mn-ea"/>
        <a:cs typeface="+mn-cs"/>
      </a:defRPr>
    </a:lvl8pPr>
    <a:lvl9pPr marL="3268023" algn="l" defTabSz="817006"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68888" y="695325"/>
            <a:ext cx="4649787" cy="3486150"/>
          </a:xfrm>
        </p:spPr>
      </p:sp>
      <p:sp>
        <p:nvSpPr>
          <p:cNvPr id="3" name="Notes Placeholder 2"/>
          <p:cNvSpPr>
            <a:spLocks noGrp="1"/>
          </p:cNvSpPr>
          <p:nvPr>
            <p:ph type="body" idx="1"/>
          </p:nvPr>
        </p:nvSpPr>
        <p:spPr/>
        <p:txBody>
          <a:bodyPr/>
          <a:lstStyle/>
          <a:p>
            <a:r>
              <a:rPr lang="en-US" dirty="0" smtClean="0"/>
              <a:t>Space, Place, Ethnopedology: Kosmos, Corpus, Praxis. Understanding  local K of soils and land use patterns</a:t>
            </a:r>
          </a:p>
          <a:p>
            <a:endParaRPr lang="en-US" dirty="0" smtClean="0"/>
          </a:p>
          <a:p>
            <a:r>
              <a:rPr lang="en-US" sz="1900" b="1" dirty="0"/>
              <a:t>“Land Moves and Behaves: Indigenous discourse on sustainable land management in Pichataro, Patzcuaro Basin, Mexico.”</a:t>
            </a:r>
            <a:r>
              <a:rPr lang="en-US" sz="1900" dirty="0"/>
              <a:t> 2003</a:t>
            </a:r>
          </a:p>
          <a:p>
            <a:r>
              <a:rPr lang="en-US" sz="1900" dirty="0"/>
              <a:t>SKB: entered</a:t>
            </a:r>
          </a:p>
          <a:p>
            <a:r>
              <a:rPr lang="en-US" sz="1900" dirty="0"/>
              <a:t>Keywords: ethnopedology, indigenous people, local attitudes towards soil health, local land use systems, mountain landscapes, Mexico</a:t>
            </a:r>
          </a:p>
          <a:p>
            <a:r>
              <a:rPr lang="en-US" sz="1900" dirty="0"/>
              <a:t>The researchers documented farmer's perceptions that land is dynamic (as shown in the title quote) and soil is treated holistically as being integrated with climate, relief, and the water cycles. Traditional agriculture, which sees erosion and fertility losses as inevitable thus making land management imperative to human health and sustenance, does not lead to land degradation.</a:t>
            </a:r>
          </a:p>
          <a:p>
            <a:r>
              <a:rPr lang="en-US" sz="1900" dirty="0"/>
              <a:t>Research methods (carried out over 18 months) included a geopedological survey and ethnographic study comprised of participatory mapping, transect walks, ¿free listing¿ of soil terms, soil grouping, problem ranking, coallation of calendars, village history chronicling, discussions, household surveys, and interviews. Four principles of land management in this locality were land position, behavior, resilience, and quality. </a:t>
            </a:r>
          </a:p>
          <a:p>
            <a:r>
              <a:rPr lang="en-US" sz="1900" dirty="0"/>
              <a:t>Figure 2 show corresponding calendars of climate, agricultural activities, and religious events. Figure 4 shows activities that correspond to different lunar phases. There are 10 figures and tables that would be very informative for researchers interested in the specifics of </a:t>
            </a:r>
            <a:r>
              <a:rPr lang="en-US" sz="1900" dirty="0" err="1"/>
              <a:t>Patzcuaro</a:t>
            </a:r>
            <a:r>
              <a:rPr lang="en-US" sz="1900" dirty="0"/>
              <a:t> Basin, Mexico.</a:t>
            </a:r>
          </a:p>
          <a:p>
            <a:endParaRPr lang="en-US" dirty="0" smtClean="0"/>
          </a:p>
          <a:p>
            <a:r>
              <a:rPr lang="en-US" sz="1900" b="1" dirty="0"/>
              <a:t>“</a:t>
            </a:r>
            <a:r>
              <a:rPr lang="en-US" sz="1900" b="1" dirty="0" err="1"/>
              <a:t>Ethnopedology</a:t>
            </a:r>
            <a:r>
              <a:rPr lang="en-US" sz="1900" b="1" dirty="0"/>
              <a:t>: a worldview on the soil knowledge of local people.” </a:t>
            </a:r>
            <a:endParaRPr lang="en-US" sz="1900" dirty="0"/>
          </a:p>
          <a:p>
            <a:r>
              <a:rPr lang="en-US" sz="1900" dirty="0"/>
              <a:t>The KCP model is also introduced, explaining the beliefs and symbolic associations (</a:t>
            </a:r>
            <a:r>
              <a:rPr lang="en-US" sz="1900" dirty="0" err="1"/>
              <a:t>Kosmos</a:t>
            </a:r>
            <a:r>
              <a:rPr lang="en-US" sz="1900" dirty="0"/>
              <a:t>), cognitive systems (Corpus) and methods of production (Praxis). Methodological approaches such as the ethnographic, comparative, and integrated approaches are explained and critiqued to help other researchers avoid the pitfalls of each. In the ethnographic approach, the EPS is not compared to scientific soil data as it is in the comparative approach, and thus more emphasis is placed on linguistic analysis and the local perspectives on land uses. Finally, the global spread of EPS is explained and regions that may have need for extended studies are identified. It is evident that much information is available for Mexico, Peru, Nigeria, India, and Nepal, but lacks for east Asia and the Pacific.</a:t>
            </a:r>
          </a:p>
          <a:p>
            <a:endParaRPr lang="en-US" sz="1900" dirty="0"/>
          </a:p>
          <a:p>
            <a:r>
              <a:rPr lang="en-US" dirty="0" smtClean="0"/>
              <a:t>Methodology: </a:t>
            </a:r>
            <a:r>
              <a:rPr lang="en-US" dirty="0" err="1" smtClean="0"/>
              <a:t>ethnopedological</a:t>
            </a:r>
            <a:r>
              <a:rPr lang="en-US" dirty="0" smtClean="0"/>
              <a:t> methods that rely on geography </a:t>
            </a:r>
            <a:r>
              <a:rPr lang="en-US" dirty="0" smtClean="0">
                <a:sym typeface="Wingdings" pitchFamily="2" charset="2"/>
              </a:rPr>
              <a:t> participatory mapping</a:t>
            </a:r>
          </a:p>
          <a:p>
            <a:r>
              <a:rPr lang="en-US" sz="1900" dirty="0"/>
              <a:t>	Geography provides a way to understand the world through spatial relationships and unlimited variables. Regardless of training, all people develop and use mental maps and can explain relationships in their surroundings. Mapping can provide an interface for understanding relationships between local and scientific knowledge (LK and SK). Soil samples would be randomly collected by soil scientists, analyzed, and compiled into a GIS soil map. Without contaminating information, participatory mapping approaches would be used by an ethnographer. Maps can be created with community members using whatever variables are deemed most relevant to the research, and pathways, resources, access, labor, and control can all be spatially represented. Using the hand-drawn maps as a guide, the ethnographer should then go on a transect walk with a farmer and note-taker who speaks both languages. Transect walks are important because interactions with the environment are an expression of a person’s sense of place. GPS points should be taken along the walk whenever a boundary is crossed or a feature is reached. The note-taker will need to record what each point represents in order, as the points need to be identified in later stages when an annotated map is created. Afterwards, the researcher and farmer will each draw their own diagram of the transect walk as a cross-section that shows topography, resource, field and landscape features, etc. The GPS points and soil GIS will be combined to form a culturally informed spatial overlay for comparison with scientific knowledge. This map can then be annotated with the help of local farmers and given to them to use as a land management resource. </a:t>
            </a:r>
          </a:p>
          <a:p>
            <a:r>
              <a:rPr lang="en-US" sz="1900" dirty="0"/>
              <a:t>	</a:t>
            </a:r>
            <a:r>
              <a:rPr lang="en-US" sz="1900" i="1" dirty="0"/>
              <a:t>Surveys – both structured and formal and the informal conversations that arise from them – are a methodological tool that relies heavily on the understanding that any language barrier will be able to be breached by recording, translation, and transcription. An </a:t>
            </a:r>
            <a:r>
              <a:rPr lang="en-US" sz="1900" i="1" dirty="0" err="1"/>
              <a:t>ethnopedological</a:t>
            </a:r>
            <a:r>
              <a:rPr lang="en-US" sz="1900" i="1" dirty="0"/>
              <a:t> survey would be useful in determining basic soil types and subdivisions of categories, as a large number of people could be polled and contribute to the degrees of homo- or hetero-</a:t>
            </a:r>
            <a:r>
              <a:rPr lang="en-US" sz="1900" i="1" dirty="0" err="1"/>
              <a:t>geneity</a:t>
            </a:r>
            <a:r>
              <a:rPr lang="en-US" sz="1900" i="1" dirty="0"/>
              <a:t>. In an effort to better understand local cosmology, researchers may try asking about medicinal plants, asking who in the locality knows the most about them, and then interviewing that person more thoroughly to understand the local ideologies that tie existence to health to spirituality.</a:t>
            </a:r>
          </a:p>
          <a:p>
            <a:r>
              <a:rPr lang="en-US" sz="1900" i="1" dirty="0"/>
              <a:t>	A household survey would be an extensive undertaking, but is necessary for baseline data. The heads of household will be asked to describe the soils that they own, use, or have access to, what the best soils are, how they rank soils, and what soil properties determine the land’s use. </a:t>
            </a:r>
          </a:p>
          <a:p>
            <a:r>
              <a:rPr lang="en-US" sz="1900" i="1" dirty="0"/>
              <a:t>	When a language barrier exists, the cliché “a picture says a thousand words” becomes a matter of survival in successful communication. Pictures of soil types, land uses, and agricultural activities can be taken either during or after the transect walk, and then farmers can be asked to match pictures of soils with their uses. </a:t>
            </a:r>
          </a:p>
          <a:p>
            <a:r>
              <a:rPr lang="en-US" sz="1900" i="1" dirty="0"/>
              <a:t>	Through these methodologies, and others used by local researchers, we hope to gather information on the location, soil properties, local name, ranking, uses, gender and status of users, and access, control, and labor associated with the land.</a:t>
            </a:r>
          </a:p>
          <a:p>
            <a:endParaRPr lang="en-US" sz="1900" dirty="0"/>
          </a:p>
          <a:p>
            <a:endParaRPr lang="en-US" dirty="0" smtClean="0"/>
          </a:p>
          <a:p>
            <a:r>
              <a:rPr lang="en-US" sz="1900" dirty="0"/>
              <a:t>Briggs explains the binary tensions between indigenous knowledge and western science, the </a:t>
            </a:r>
            <a:r>
              <a:rPr lang="en-US" sz="1900" dirty="0" err="1"/>
              <a:t>romanticisation</a:t>
            </a:r>
            <a:r>
              <a:rPr lang="en-US" sz="1900" dirty="0"/>
              <a:t> of indigenous knowledge, and the problems that arise from taking it out of context. This article is important to keep on hand to remind us of the pitfalls of ethnographic study applied to development projects. Indigenous knowledge is especially limited as it is often conceptualized as separate from other knowledge that farmers possess, when, in reality, pragmatism primes a farmer for hybridizing and adapting at all times.</a:t>
            </a:r>
          </a:p>
          <a:p>
            <a:endParaRPr lang="en-US" sz="1900" dirty="0"/>
          </a:p>
          <a:p>
            <a:endParaRPr lang="en-US" dirty="0"/>
          </a:p>
        </p:txBody>
      </p:sp>
      <p:sp>
        <p:nvSpPr>
          <p:cNvPr id="4" name="Slide Number Placeholder 3"/>
          <p:cNvSpPr>
            <a:spLocks noGrp="1"/>
          </p:cNvSpPr>
          <p:nvPr>
            <p:ph type="sldNum" sz="quarter" idx="10"/>
          </p:nvPr>
        </p:nvSpPr>
        <p:spPr/>
        <p:txBody>
          <a:bodyPr/>
          <a:lstStyle/>
          <a:p>
            <a:fld id="{08C4E8C0-CF0C-46FD-914D-985A15BE1B1C}" type="slidenum">
              <a:rPr lang="en-US" smtClean="0"/>
              <a:pPr/>
              <a:t>1</a:t>
            </a:fld>
            <a:endParaRPr lang="en-US"/>
          </a:p>
        </p:txBody>
      </p:sp>
    </p:spTree>
    <p:extLst>
      <p:ext uri="{BB962C8B-B14F-4D97-AF65-F5344CB8AC3E}">
        <p14:creationId xmlns:p14="http://schemas.microsoft.com/office/powerpoint/2010/main" val="12138896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1960815" indent="0" algn="ctr">
              <a:buNone/>
              <a:defRPr>
                <a:solidFill>
                  <a:schemeClr val="tx1">
                    <a:tint val="75000"/>
                  </a:schemeClr>
                </a:solidFill>
              </a:defRPr>
            </a:lvl2pPr>
            <a:lvl3pPr marL="3921629" indent="0" algn="ctr">
              <a:buNone/>
              <a:defRPr>
                <a:solidFill>
                  <a:schemeClr val="tx1">
                    <a:tint val="75000"/>
                  </a:schemeClr>
                </a:solidFill>
              </a:defRPr>
            </a:lvl3pPr>
            <a:lvl4pPr marL="5882444" indent="0" algn="ctr">
              <a:buNone/>
              <a:defRPr>
                <a:solidFill>
                  <a:schemeClr val="tx1">
                    <a:tint val="75000"/>
                  </a:schemeClr>
                </a:solidFill>
              </a:defRPr>
            </a:lvl4pPr>
            <a:lvl5pPr marL="7843257" indent="0" algn="ctr">
              <a:buNone/>
              <a:defRPr>
                <a:solidFill>
                  <a:schemeClr val="tx1">
                    <a:tint val="75000"/>
                  </a:schemeClr>
                </a:solidFill>
              </a:defRPr>
            </a:lvl5pPr>
            <a:lvl6pPr marL="9804072" indent="0" algn="ctr">
              <a:buNone/>
              <a:defRPr>
                <a:solidFill>
                  <a:schemeClr val="tx1">
                    <a:tint val="75000"/>
                  </a:schemeClr>
                </a:solidFill>
              </a:defRPr>
            </a:lvl6pPr>
            <a:lvl7pPr marL="11764887" indent="0" algn="ctr">
              <a:buNone/>
              <a:defRPr>
                <a:solidFill>
                  <a:schemeClr val="tx1">
                    <a:tint val="75000"/>
                  </a:schemeClr>
                </a:solidFill>
              </a:defRPr>
            </a:lvl7pPr>
            <a:lvl8pPr marL="13725701" indent="0" algn="ctr">
              <a:buNone/>
              <a:defRPr>
                <a:solidFill>
                  <a:schemeClr val="tx1">
                    <a:tint val="75000"/>
                  </a:schemeClr>
                </a:solidFill>
              </a:defRPr>
            </a:lvl8pPr>
            <a:lvl9pPr marL="15686516"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2991BC-9B2F-4CFB-9791-F05AC91ACB19}" type="datetimeFigureOut">
              <a:rPr lang="en-US" smtClean="0"/>
              <a:pPr/>
              <a:t>5/16/2011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0118B9-77AE-441E-B325-49BFB91BAAB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2991BC-9B2F-4CFB-9791-F05AC91ACB19}" type="datetimeFigureOut">
              <a:rPr lang="en-US" smtClean="0"/>
              <a:pPr/>
              <a:t>5/16/2011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0118B9-77AE-441E-B325-49BFB91BAAB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2991BC-9B2F-4CFB-9791-F05AC91ACB19}" type="datetimeFigureOut">
              <a:rPr lang="en-US" smtClean="0"/>
              <a:pPr/>
              <a:t>5/16/2011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0118B9-77AE-441E-B325-49BFB91BAAB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2991BC-9B2F-4CFB-9791-F05AC91ACB19}" type="datetimeFigureOut">
              <a:rPr lang="en-US" smtClean="0"/>
              <a:pPr/>
              <a:t>5/16/2011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0118B9-77AE-441E-B325-49BFB91BAAB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73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9"/>
          </a:xfrm>
        </p:spPr>
        <p:txBody>
          <a:bodyPr anchor="b"/>
          <a:lstStyle>
            <a:lvl1pPr marL="0" indent="0">
              <a:buNone/>
              <a:defRPr sz="8600">
                <a:solidFill>
                  <a:schemeClr val="tx1">
                    <a:tint val="75000"/>
                  </a:schemeClr>
                </a:solidFill>
              </a:defRPr>
            </a:lvl1pPr>
            <a:lvl2pPr marL="1960815" indent="0">
              <a:buNone/>
              <a:defRPr sz="7600">
                <a:solidFill>
                  <a:schemeClr val="tx1">
                    <a:tint val="75000"/>
                  </a:schemeClr>
                </a:solidFill>
              </a:defRPr>
            </a:lvl2pPr>
            <a:lvl3pPr marL="3921629" indent="0">
              <a:buNone/>
              <a:defRPr sz="6800">
                <a:solidFill>
                  <a:schemeClr val="tx1">
                    <a:tint val="75000"/>
                  </a:schemeClr>
                </a:solidFill>
              </a:defRPr>
            </a:lvl3pPr>
            <a:lvl4pPr marL="5882444" indent="0">
              <a:buNone/>
              <a:defRPr sz="6100">
                <a:solidFill>
                  <a:schemeClr val="tx1">
                    <a:tint val="75000"/>
                  </a:schemeClr>
                </a:solidFill>
              </a:defRPr>
            </a:lvl4pPr>
            <a:lvl5pPr marL="7843257" indent="0">
              <a:buNone/>
              <a:defRPr sz="6100">
                <a:solidFill>
                  <a:schemeClr val="tx1">
                    <a:tint val="75000"/>
                  </a:schemeClr>
                </a:solidFill>
              </a:defRPr>
            </a:lvl5pPr>
            <a:lvl6pPr marL="9804072" indent="0">
              <a:buNone/>
              <a:defRPr sz="6100">
                <a:solidFill>
                  <a:schemeClr val="tx1">
                    <a:tint val="75000"/>
                  </a:schemeClr>
                </a:solidFill>
              </a:defRPr>
            </a:lvl6pPr>
            <a:lvl7pPr marL="11764887" indent="0">
              <a:buNone/>
              <a:defRPr sz="6100">
                <a:solidFill>
                  <a:schemeClr val="tx1">
                    <a:tint val="75000"/>
                  </a:schemeClr>
                </a:solidFill>
              </a:defRPr>
            </a:lvl7pPr>
            <a:lvl8pPr marL="13725701" indent="0">
              <a:buNone/>
              <a:defRPr sz="6100">
                <a:solidFill>
                  <a:schemeClr val="tx1">
                    <a:tint val="75000"/>
                  </a:schemeClr>
                </a:solidFill>
              </a:defRPr>
            </a:lvl8pPr>
            <a:lvl9pPr marL="15686516" indent="0">
              <a:buNone/>
              <a:defRPr sz="61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2991BC-9B2F-4CFB-9791-F05AC91ACB19}" type="datetimeFigureOut">
              <a:rPr lang="en-US" smtClean="0"/>
              <a:pPr/>
              <a:t>5/16/2011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0118B9-77AE-441E-B325-49BFB91BAAB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4"/>
            <a:ext cx="19385280" cy="21724622"/>
          </a:xfrm>
        </p:spPr>
        <p:txBody>
          <a:bodyPr/>
          <a:lstStyle>
            <a:lvl1pPr>
              <a:defRPr sz="12000"/>
            </a:lvl1pPr>
            <a:lvl2pPr>
              <a:defRPr sz="10300"/>
            </a:lvl2pPr>
            <a:lvl3pPr>
              <a:defRPr sz="8600"/>
            </a:lvl3pPr>
            <a:lvl4pPr>
              <a:defRPr sz="7600"/>
            </a:lvl4pPr>
            <a:lvl5pPr>
              <a:defRPr sz="7600"/>
            </a:lvl5pPr>
            <a:lvl6pPr>
              <a:defRPr sz="7600"/>
            </a:lvl6pPr>
            <a:lvl7pPr>
              <a:defRPr sz="7600"/>
            </a:lvl7pPr>
            <a:lvl8pPr>
              <a:defRPr sz="7600"/>
            </a:lvl8pPr>
            <a:lvl9pPr>
              <a:defRPr sz="7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4"/>
            <a:ext cx="19385280" cy="21724622"/>
          </a:xfrm>
        </p:spPr>
        <p:txBody>
          <a:bodyPr/>
          <a:lstStyle>
            <a:lvl1pPr>
              <a:defRPr sz="12000"/>
            </a:lvl1pPr>
            <a:lvl2pPr>
              <a:defRPr sz="10300"/>
            </a:lvl2pPr>
            <a:lvl3pPr>
              <a:defRPr sz="8600"/>
            </a:lvl3pPr>
            <a:lvl4pPr>
              <a:defRPr sz="7600"/>
            </a:lvl4pPr>
            <a:lvl5pPr>
              <a:defRPr sz="7600"/>
            </a:lvl5pPr>
            <a:lvl6pPr>
              <a:defRPr sz="7600"/>
            </a:lvl6pPr>
            <a:lvl7pPr>
              <a:defRPr sz="7600"/>
            </a:lvl7pPr>
            <a:lvl8pPr>
              <a:defRPr sz="7600"/>
            </a:lvl8pPr>
            <a:lvl9pPr>
              <a:defRPr sz="7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2991BC-9B2F-4CFB-9791-F05AC91ACB19}" type="datetimeFigureOut">
              <a:rPr lang="en-US" smtClean="0"/>
              <a:pPr/>
              <a:t>5/16/2011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0118B9-77AE-441E-B325-49BFB91BAAB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9"/>
          </a:xfrm>
        </p:spPr>
        <p:txBody>
          <a:bodyPr anchor="b"/>
          <a:lstStyle>
            <a:lvl1pPr marL="0" indent="0">
              <a:buNone/>
              <a:defRPr sz="10300" b="1"/>
            </a:lvl1pPr>
            <a:lvl2pPr marL="1960815" indent="0">
              <a:buNone/>
              <a:defRPr sz="8600" b="1"/>
            </a:lvl2pPr>
            <a:lvl3pPr marL="3921629" indent="0">
              <a:buNone/>
              <a:defRPr sz="7600" b="1"/>
            </a:lvl3pPr>
            <a:lvl4pPr marL="5882444" indent="0">
              <a:buNone/>
              <a:defRPr sz="6800" b="1"/>
            </a:lvl4pPr>
            <a:lvl5pPr marL="7843257" indent="0">
              <a:buNone/>
              <a:defRPr sz="6800" b="1"/>
            </a:lvl5pPr>
            <a:lvl6pPr marL="9804072" indent="0">
              <a:buNone/>
              <a:defRPr sz="6800" b="1"/>
            </a:lvl6pPr>
            <a:lvl7pPr marL="11764887" indent="0">
              <a:buNone/>
              <a:defRPr sz="6800" b="1"/>
            </a:lvl7pPr>
            <a:lvl8pPr marL="13725701" indent="0">
              <a:buNone/>
              <a:defRPr sz="6800" b="1"/>
            </a:lvl8pPr>
            <a:lvl9pPr marL="15686516" indent="0">
              <a:buNone/>
              <a:defRPr sz="6800" b="1"/>
            </a:lvl9pPr>
          </a:lstStyle>
          <a:p>
            <a:pPr lvl="0"/>
            <a:r>
              <a:rPr lang="en-US" smtClean="0"/>
              <a:t>Click to edit Master text styles</a:t>
            </a:r>
          </a:p>
        </p:txBody>
      </p:sp>
      <p:sp>
        <p:nvSpPr>
          <p:cNvPr id="4" name="Content Placeholder 3"/>
          <p:cNvSpPr>
            <a:spLocks noGrp="1"/>
          </p:cNvSpPr>
          <p:nvPr>
            <p:ph sz="half" idx="2"/>
          </p:nvPr>
        </p:nvSpPr>
        <p:spPr>
          <a:xfrm>
            <a:off x="2194560" y="10439401"/>
            <a:ext cx="19392902" cy="18966182"/>
          </a:xfrm>
        </p:spPr>
        <p:txBody>
          <a:bodyPr/>
          <a:lstStyle>
            <a:lvl1pPr>
              <a:defRPr sz="10300"/>
            </a:lvl1pPr>
            <a:lvl2pPr>
              <a:defRPr sz="8600"/>
            </a:lvl2pPr>
            <a:lvl3pPr>
              <a:defRPr sz="7600"/>
            </a:lvl3pPr>
            <a:lvl4pPr>
              <a:defRPr sz="6800"/>
            </a:lvl4pPr>
            <a:lvl5pPr>
              <a:defRPr sz="6800"/>
            </a:lvl5pPr>
            <a:lvl6pPr>
              <a:defRPr sz="6800"/>
            </a:lvl6pPr>
            <a:lvl7pPr>
              <a:defRPr sz="6800"/>
            </a:lvl7pPr>
            <a:lvl8pPr>
              <a:defRPr sz="6800"/>
            </a:lvl8pPr>
            <a:lvl9pPr>
              <a:defRPr sz="6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9"/>
          </a:xfrm>
        </p:spPr>
        <p:txBody>
          <a:bodyPr anchor="b"/>
          <a:lstStyle>
            <a:lvl1pPr marL="0" indent="0">
              <a:buNone/>
              <a:defRPr sz="10300" b="1"/>
            </a:lvl1pPr>
            <a:lvl2pPr marL="1960815" indent="0">
              <a:buNone/>
              <a:defRPr sz="8600" b="1"/>
            </a:lvl2pPr>
            <a:lvl3pPr marL="3921629" indent="0">
              <a:buNone/>
              <a:defRPr sz="7600" b="1"/>
            </a:lvl3pPr>
            <a:lvl4pPr marL="5882444" indent="0">
              <a:buNone/>
              <a:defRPr sz="6800" b="1"/>
            </a:lvl4pPr>
            <a:lvl5pPr marL="7843257" indent="0">
              <a:buNone/>
              <a:defRPr sz="6800" b="1"/>
            </a:lvl5pPr>
            <a:lvl6pPr marL="9804072" indent="0">
              <a:buNone/>
              <a:defRPr sz="6800" b="1"/>
            </a:lvl6pPr>
            <a:lvl7pPr marL="11764887" indent="0">
              <a:buNone/>
              <a:defRPr sz="6800" b="1"/>
            </a:lvl7pPr>
            <a:lvl8pPr marL="13725701" indent="0">
              <a:buNone/>
              <a:defRPr sz="6800" b="1"/>
            </a:lvl8pPr>
            <a:lvl9pPr marL="15686516" indent="0">
              <a:buNone/>
              <a:defRPr sz="6800" b="1"/>
            </a:lvl9pPr>
          </a:lstStyle>
          <a:p>
            <a:pPr lvl="0"/>
            <a:r>
              <a:rPr lang="en-US" smtClean="0"/>
              <a:t>Click to edit Master text styles</a:t>
            </a:r>
          </a:p>
        </p:txBody>
      </p:sp>
      <p:sp>
        <p:nvSpPr>
          <p:cNvPr id="6" name="Content Placeholder 5"/>
          <p:cNvSpPr>
            <a:spLocks noGrp="1"/>
          </p:cNvSpPr>
          <p:nvPr>
            <p:ph sz="quarter" idx="4"/>
          </p:nvPr>
        </p:nvSpPr>
        <p:spPr>
          <a:xfrm>
            <a:off x="22296122" y="10439401"/>
            <a:ext cx="19400520" cy="18966182"/>
          </a:xfrm>
        </p:spPr>
        <p:txBody>
          <a:bodyPr/>
          <a:lstStyle>
            <a:lvl1pPr>
              <a:defRPr sz="10300"/>
            </a:lvl1pPr>
            <a:lvl2pPr>
              <a:defRPr sz="8600"/>
            </a:lvl2pPr>
            <a:lvl3pPr>
              <a:defRPr sz="7600"/>
            </a:lvl3pPr>
            <a:lvl4pPr>
              <a:defRPr sz="6800"/>
            </a:lvl4pPr>
            <a:lvl5pPr>
              <a:defRPr sz="6800"/>
            </a:lvl5pPr>
            <a:lvl6pPr>
              <a:defRPr sz="6800"/>
            </a:lvl6pPr>
            <a:lvl7pPr>
              <a:defRPr sz="6800"/>
            </a:lvl7pPr>
            <a:lvl8pPr>
              <a:defRPr sz="6800"/>
            </a:lvl8pPr>
            <a:lvl9pPr>
              <a:defRPr sz="6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2991BC-9B2F-4CFB-9791-F05AC91ACB19}" type="datetimeFigureOut">
              <a:rPr lang="en-US" smtClean="0"/>
              <a:pPr/>
              <a:t>5/16/2011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0118B9-77AE-441E-B325-49BFB91BAAB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2991BC-9B2F-4CFB-9791-F05AC91ACB19}" type="datetimeFigureOut">
              <a:rPr lang="en-US" smtClean="0"/>
              <a:pPr/>
              <a:t>5/16/2011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0118B9-77AE-441E-B325-49BFB91BAAB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2991BC-9B2F-4CFB-9791-F05AC91ACB19}" type="datetimeFigureOut">
              <a:rPr lang="en-US" smtClean="0"/>
              <a:pPr/>
              <a:t>5/16/2011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0118B9-77AE-441E-B325-49BFB91BAAB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4" y="1310640"/>
            <a:ext cx="14439902" cy="5577840"/>
          </a:xfrm>
        </p:spPr>
        <p:txBody>
          <a:bodyPr anchor="b"/>
          <a:lstStyle>
            <a:lvl1pPr algn="l">
              <a:defRPr sz="8600" b="1"/>
            </a:lvl1pPr>
          </a:lstStyle>
          <a:p>
            <a:r>
              <a:rPr lang="en-US" smtClean="0"/>
              <a:t>Click to edit Master title style</a:t>
            </a:r>
            <a:endParaRPr lang="en-US"/>
          </a:p>
        </p:txBody>
      </p:sp>
      <p:sp>
        <p:nvSpPr>
          <p:cNvPr id="3" name="Content Placeholder 2"/>
          <p:cNvSpPr>
            <a:spLocks noGrp="1"/>
          </p:cNvSpPr>
          <p:nvPr>
            <p:ph idx="1"/>
          </p:nvPr>
        </p:nvSpPr>
        <p:spPr>
          <a:xfrm>
            <a:off x="17160240" y="1310644"/>
            <a:ext cx="24536400" cy="28094942"/>
          </a:xfrm>
        </p:spPr>
        <p:txBody>
          <a:bodyPr/>
          <a:lstStyle>
            <a:lvl1pPr>
              <a:defRPr sz="13800"/>
            </a:lvl1pPr>
            <a:lvl2pPr>
              <a:defRPr sz="12000"/>
            </a:lvl2pPr>
            <a:lvl3pPr>
              <a:defRPr sz="103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4" y="6888484"/>
            <a:ext cx="14439902" cy="22517102"/>
          </a:xfrm>
        </p:spPr>
        <p:txBody>
          <a:bodyPr/>
          <a:lstStyle>
            <a:lvl1pPr marL="0" indent="0">
              <a:buNone/>
              <a:defRPr sz="6100"/>
            </a:lvl1pPr>
            <a:lvl2pPr marL="1960815" indent="0">
              <a:buNone/>
              <a:defRPr sz="5100"/>
            </a:lvl2pPr>
            <a:lvl3pPr marL="3921629" indent="0">
              <a:buNone/>
              <a:defRPr sz="4400"/>
            </a:lvl3pPr>
            <a:lvl4pPr marL="5882444" indent="0">
              <a:buNone/>
              <a:defRPr sz="3700"/>
            </a:lvl4pPr>
            <a:lvl5pPr marL="7843257" indent="0">
              <a:buNone/>
              <a:defRPr sz="3700"/>
            </a:lvl5pPr>
            <a:lvl6pPr marL="9804072" indent="0">
              <a:buNone/>
              <a:defRPr sz="3700"/>
            </a:lvl6pPr>
            <a:lvl7pPr marL="11764887" indent="0">
              <a:buNone/>
              <a:defRPr sz="3700"/>
            </a:lvl7pPr>
            <a:lvl8pPr marL="13725701" indent="0">
              <a:buNone/>
              <a:defRPr sz="3700"/>
            </a:lvl8pPr>
            <a:lvl9pPr marL="15686516" indent="0">
              <a:buNone/>
              <a:defRPr sz="37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2991BC-9B2F-4CFB-9791-F05AC91ACB19}" type="datetimeFigureOut">
              <a:rPr lang="en-US" smtClean="0"/>
              <a:pPr/>
              <a:t>5/16/2011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0118B9-77AE-441E-B325-49BFB91BAAB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1"/>
            <a:ext cx="26334720" cy="2720342"/>
          </a:xfrm>
        </p:spPr>
        <p:txBody>
          <a:bodyPr anchor="b"/>
          <a:lstStyle>
            <a:lvl1pPr algn="l">
              <a:defRPr sz="8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3800"/>
            </a:lvl1pPr>
            <a:lvl2pPr marL="1960815" indent="0">
              <a:buNone/>
              <a:defRPr sz="12000"/>
            </a:lvl2pPr>
            <a:lvl3pPr marL="3921629" indent="0">
              <a:buNone/>
              <a:defRPr sz="10300"/>
            </a:lvl3pPr>
            <a:lvl4pPr marL="5882444" indent="0">
              <a:buNone/>
              <a:defRPr sz="8600"/>
            </a:lvl4pPr>
            <a:lvl5pPr marL="7843257" indent="0">
              <a:buNone/>
              <a:defRPr sz="8600"/>
            </a:lvl5pPr>
            <a:lvl6pPr marL="9804072" indent="0">
              <a:buNone/>
              <a:defRPr sz="8600"/>
            </a:lvl6pPr>
            <a:lvl7pPr marL="11764887" indent="0">
              <a:buNone/>
              <a:defRPr sz="8600"/>
            </a:lvl7pPr>
            <a:lvl8pPr marL="13725701" indent="0">
              <a:buNone/>
              <a:defRPr sz="8600"/>
            </a:lvl8pPr>
            <a:lvl9pPr marL="15686516" indent="0">
              <a:buNone/>
              <a:defRPr sz="8600"/>
            </a:lvl9pPr>
          </a:lstStyle>
          <a:p>
            <a:endParaRPr lang="en-US"/>
          </a:p>
        </p:txBody>
      </p:sp>
      <p:sp>
        <p:nvSpPr>
          <p:cNvPr id="4" name="Text Placeholder 3"/>
          <p:cNvSpPr>
            <a:spLocks noGrp="1"/>
          </p:cNvSpPr>
          <p:nvPr>
            <p:ph type="body" sz="half" idx="2"/>
          </p:nvPr>
        </p:nvSpPr>
        <p:spPr>
          <a:xfrm>
            <a:off x="8602982" y="25763222"/>
            <a:ext cx="26334720" cy="3863339"/>
          </a:xfrm>
        </p:spPr>
        <p:txBody>
          <a:bodyPr/>
          <a:lstStyle>
            <a:lvl1pPr marL="0" indent="0">
              <a:buNone/>
              <a:defRPr sz="6100"/>
            </a:lvl1pPr>
            <a:lvl2pPr marL="1960815" indent="0">
              <a:buNone/>
              <a:defRPr sz="5100"/>
            </a:lvl2pPr>
            <a:lvl3pPr marL="3921629" indent="0">
              <a:buNone/>
              <a:defRPr sz="4400"/>
            </a:lvl3pPr>
            <a:lvl4pPr marL="5882444" indent="0">
              <a:buNone/>
              <a:defRPr sz="3700"/>
            </a:lvl4pPr>
            <a:lvl5pPr marL="7843257" indent="0">
              <a:buNone/>
              <a:defRPr sz="3700"/>
            </a:lvl5pPr>
            <a:lvl6pPr marL="9804072" indent="0">
              <a:buNone/>
              <a:defRPr sz="3700"/>
            </a:lvl6pPr>
            <a:lvl7pPr marL="11764887" indent="0">
              <a:buNone/>
              <a:defRPr sz="3700"/>
            </a:lvl7pPr>
            <a:lvl8pPr marL="13725701" indent="0">
              <a:buNone/>
              <a:defRPr sz="3700"/>
            </a:lvl8pPr>
            <a:lvl9pPr marL="15686516" indent="0">
              <a:buNone/>
              <a:defRPr sz="37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2991BC-9B2F-4CFB-9791-F05AC91ACB19}" type="datetimeFigureOut">
              <a:rPr lang="en-US" smtClean="0"/>
              <a:pPr/>
              <a:t>5/16/2011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0118B9-77AE-441E-B325-49BFB91BAAB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392163" tIns="196082" rIns="392163" bIns="196082"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4"/>
            <a:ext cx="39502080" cy="21724622"/>
          </a:xfrm>
          <a:prstGeom prst="rect">
            <a:avLst/>
          </a:prstGeom>
        </p:spPr>
        <p:txBody>
          <a:bodyPr vert="horz" lIns="392163" tIns="196082" rIns="392163" bIns="19608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392163" tIns="196082" rIns="392163" bIns="196082" rtlCol="0" anchor="ctr"/>
          <a:lstStyle>
            <a:lvl1pPr algn="l">
              <a:defRPr sz="5100">
                <a:solidFill>
                  <a:schemeClr val="tx1">
                    <a:tint val="75000"/>
                  </a:schemeClr>
                </a:solidFill>
              </a:defRPr>
            </a:lvl1pPr>
          </a:lstStyle>
          <a:p>
            <a:fld id="{EC2991BC-9B2F-4CFB-9791-F05AC91ACB19}" type="datetimeFigureOut">
              <a:rPr lang="en-US" smtClean="0"/>
              <a:pPr/>
              <a:t>5/16/2011</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392163" tIns="196082" rIns="392163" bIns="196082" rtlCol="0" anchor="ctr"/>
          <a:lstStyle>
            <a:lvl1pPr algn="ctr">
              <a:defRPr sz="51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392163" tIns="196082" rIns="392163" bIns="196082" rtlCol="0" anchor="ctr"/>
          <a:lstStyle>
            <a:lvl1pPr algn="r">
              <a:defRPr sz="5100">
                <a:solidFill>
                  <a:schemeClr val="tx1">
                    <a:tint val="75000"/>
                  </a:schemeClr>
                </a:solidFill>
              </a:defRPr>
            </a:lvl1pPr>
          </a:lstStyle>
          <a:p>
            <a:fld id="{CF0118B9-77AE-441E-B325-49BFB91BAAB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921629" rtl="0" eaLnBrk="1" latinLnBrk="0" hangingPunct="1">
        <a:spcBef>
          <a:spcPct val="0"/>
        </a:spcBef>
        <a:buNone/>
        <a:defRPr sz="18800" kern="1200">
          <a:solidFill>
            <a:schemeClr val="tx1"/>
          </a:solidFill>
          <a:latin typeface="+mj-lt"/>
          <a:ea typeface="+mj-ea"/>
          <a:cs typeface="+mj-cs"/>
        </a:defRPr>
      </a:lvl1pPr>
    </p:titleStyle>
    <p:bodyStyle>
      <a:lvl1pPr marL="1470610" indent="-1470610" algn="l" defTabSz="3921629" rtl="0" eaLnBrk="1" latinLnBrk="0" hangingPunct="1">
        <a:spcBef>
          <a:spcPct val="20000"/>
        </a:spcBef>
        <a:buFont typeface="Arial" pitchFamily="34" charset="0"/>
        <a:buChar char="•"/>
        <a:defRPr sz="13800" kern="1200">
          <a:solidFill>
            <a:schemeClr val="tx1"/>
          </a:solidFill>
          <a:latin typeface="+mn-lt"/>
          <a:ea typeface="+mn-ea"/>
          <a:cs typeface="+mn-cs"/>
        </a:defRPr>
      </a:lvl1pPr>
      <a:lvl2pPr marL="3186324" indent="-1225510" algn="l" defTabSz="3921629" rtl="0" eaLnBrk="1" latinLnBrk="0" hangingPunct="1">
        <a:spcBef>
          <a:spcPct val="20000"/>
        </a:spcBef>
        <a:buFont typeface="Arial" pitchFamily="34" charset="0"/>
        <a:buChar char="–"/>
        <a:defRPr sz="12000" kern="1200">
          <a:solidFill>
            <a:schemeClr val="tx1"/>
          </a:solidFill>
          <a:latin typeface="+mn-lt"/>
          <a:ea typeface="+mn-ea"/>
          <a:cs typeface="+mn-cs"/>
        </a:defRPr>
      </a:lvl2pPr>
      <a:lvl3pPr marL="4902035" indent="-980407" algn="l" defTabSz="3921629" rtl="0" eaLnBrk="1" latinLnBrk="0" hangingPunct="1">
        <a:spcBef>
          <a:spcPct val="20000"/>
        </a:spcBef>
        <a:buFont typeface="Arial" pitchFamily="34" charset="0"/>
        <a:buChar char="•"/>
        <a:defRPr sz="10300" kern="1200">
          <a:solidFill>
            <a:schemeClr val="tx1"/>
          </a:solidFill>
          <a:latin typeface="+mn-lt"/>
          <a:ea typeface="+mn-ea"/>
          <a:cs typeface="+mn-cs"/>
        </a:defRPr>
      </a:lvl3pPr>
      <a:lvl4pPr marL="6862850" indent="-980407" algn="l" defTabSz="3921629" rtl="0" eaLnBrk="1" latinLnBrk="0" hangingPunct="1">
        <a:spcBef>
          <a:spcPct val="20000"/>
        </a:spcBef>
        <a:buFont typeface="Arial" pitchFamily="34" charset="0"/>
        <a:buChar char="–"/>
        <a:defRPr sz="8600" kern="1200">
          <a:solidFill>
            <a:schemeClr val="tx1"/>
          </a:solidFill>
          <a:latin typeface="+mn-lt"/>
          <a:ea typeface="+mn-ea"/>
          <a:cs typeface="+mn-cs"/>
        </a:defRPr>
      </a:lvl4pPr>
      <a:lvl5pPr marL="8823666" indent="-980407" algn="l" defTabSz="3921629" rtl="0" eaLnBrk="1" latinLnBrk="0" hangingPunct="1">
        <a:spcBef>
          <a:spcPct val="20000"/>
        </a:spcBef>
        <a:buFont typeface="Arial" pitchFamily="34" charset="0"/>
        <a:buChar char="»"/>
        <a:defRPr sz="8600" kern="1200">
          <a:solidFill>
            <a:schemeClr val="tx1"/>
          </a:solidFill>
          <a:latin typeface="+mn-lt"/>
          <a:ea typeface="+mn-ea"/>
          <a:cs typeface="+mn-cs"/>
        </a:defRPr>
      </a:lvl5pPr>
      <a:lvl6pPr marL="10784479" indent="-980407" algn="l" defTabSz="3921629" rtl="0" eaLnBrk="1" latinLnBrk="0" hangingPunct="1">
        <a:spcBef>
          <a:spcPct val="20000"/>
        </a:spcBef>
        <a:buFont typeface="Arial" pitchFamily="34" charset="0"/>
        <a:buChar char="•"/>
        <a:defRPr sz="8600" kern="1200">
          <a:solidFill>
            <a:schemeClr val="tx1"/>
          </a:solidFill>
          <a:latin typeface="+mn-lt"/>
          <a:ea typeface="+mn-ea"/>
          <a:cs typeface="+mn-cs"/>
        </a:defRPr>
      </a:lvl6pPr>
      <a:lvl7pPr marL="12745294" indent="-980407" algn="l" defTabSz="3921629" rtl="0" eaLnBrk="1" latinLnBrk="0" hangingPunct="1">
        <a:spcBef>
          <a:spcPct val="20000"/>
        </a:spcBef>
        <a:buFont typeface="Arial" pitchFamily="34" charset="0"/>
        <a:buChar char="•"/>
        <a:defRPr sz="8600" kern="1200">
          <a:solidFill>
            <a:schemeClr val="tx1"/>
          </a:solidFill>
          <a:latin typeface="+mn-lt"/>
          <a:ea typeface="+mn-ea"/>
          <a:cs typeface="+mn-cs"/>
        </a:defRPr>
      </a:lvl7pPr>
      <a:lvl8pPr marL="14706108" indent="-980407" algn="l" defTabSz="3921629" rtl="0" eaLnBrk="1" latinLnBrk="0" hangingPunct="1">
        <a:spcBef>
          <a:spcPct val="20000"/>
        </a:spcBef>
        <a:buFont typeface="Arial" pitchFamily="34" charset="0"/>
        <a:buChar char="•"/>
        <a:defRPr sz="8600" kern="1200">
          <a:solidFill>
            <a:schemeClr val="tx1"/>
          </a:solidFill>
          <a:latin typeface="+mn-lt"/>
          <a:ea typeface="+mn-ea"/>
          <a:cs typeface="+mn-cs"/>
        </a:defRPr>
      </a:lvl8pPr>
      <a:lvl9pPr marL="16666923" indent="-980407" algn="l" defTabSz="3921629" rtl="0" eaLnBrk="1" latinLnBrk="0" hangingPunct="1">
        <a:spcBef>
          <a:spcPct val="20000"/>
        </a:spcBef>
        <a:buFont typeface="Arial" pitchFamily="34" charset="0"/>
        <a:buChar char="•"/>
        <a:defRPr sz="8600" kern="1200">
          <a:solidFill>
            <a:schemeClr val="tx1"/>
          </a:solidFill>
          <a:latin typeface="+mn-lt"/>
          <a:ea typeface="+mn-ea"/>
          <a:cs typeface="+mn-cs"/>
        </a:defRPr>
      </a:lvl9pPr>
    </p:bodyStyle>
    <p:otherStyle>
      <a:defPPr>
        <a:defRPr lang="en-US"/>
      </a:defPPr>
      <a:lvl1pPr marL="0" algn="l" defTabSz="3921629" rtl="0" eaLnBrk="1" latinLnBrk="0" hangingPunct="1">
        <a:defRPr sz="7600" kern="1200">
          <a:solidFill>
            <a:schemeClr val="tx1"/>
          </a:solidFill>
          <a:latin typeface="+mn-lt"/>
          <a:ea typeface="+mn-ea"/>
          <a:cs typeface="+mn-cs"/>
        </a:defRPr>
      </a:lvl1pPr>
      <a:lvl2pPr marL="1960815" algn="l" defTabSz="3921629" rtl="0" eaLnBrk="1" latinLnBrk="0" hangingPunct="1">
        <a:defRPr sz="7600" kern="1200">
          <a:solidFill>
            <a:schemeClr val="tx1"/>
          </a:solidFill>
          <a:latin typeface="+mn-lt"/>
          <a:ea typeface="+mn-ea"/>
          <a:cs typeface="+mn-cs"/>
        </a:defRPr>
      </a:lvl2pPr>
      <a:lvl3pPr marL="3921629" algn="l" defTabSz="3921629" rtl="0" eaLnBrk="1" latinLnBrk="0" hangingPunct="1">
        <a:defRPr sz="7600" kern="1200">
          <a:solidFill>
            <a:schemeClr val="tx1"/>
          </a:solidFill>
          <a:latin typeface="+mn-lt"/>
          <a:ea typeface="+mn-ea"/>
          <a:cs typeface="+mn-cs"/>
        </a:defRPr>
      </a:lvl3pPr>
      <a:lvl4pPr marL="5882444" algn="l" defTabSz="3921629" rtl="0" eaLnBrk="1" latinLnBrk="0" hangingPunct="1">
        <a:defRPr sz="7600" kern="1200">
          <a:solidFill>
            <a:schemeClr val="tx1"/>
          </a:solidFill>
          <a:latin typeface="+mn-lt"/>
          <a:ea typeface="+mn-ea"/>
          <a:cs typeface="+mn-cs"/>
        </a:defRPr>
      </a:lvl4pPr>
      <a:lvl5pPr marL="7843257" algn="l" defTabSz="3921629" rtl="0" eaLnBrk="1" latinLnBrk="0" hangingPunct="1">
        <a:defRPr sz="7600" kern="1200">
          <a:solidFill>
            <a:schemeClr val="tx1"/>
          </a:solidFill>
          <a:latin typeface="+mn-lt"/>
          <a:ea typeface="+mn-ea"/>
          <a:cs typeface="+mn-cs"/>
        </a:defRPr>
      </a:lvl5pPr>
      <a:lvl6pPr marL="9804072" algn="l" defTabSz="3921629" rtl="0" eaLnBrk="1" latinLnBrk="0" hangingPunct="1">
        <a:defRPr sz="7600" kern="1200">
          <a:solidFill>
            <a:schemeClr val="tx1"/>
          </a:solidFill>
          <a:latin typeface="+mn-lt"/>
          <a:ea typeface="+mn-ea"/>
          <a:cs typeface="+mn-cs"/>
        </a:defRPr>
      </a:lvl6pPr>
      <a:lvl7pPr marL="11764887" algn="l" defTabSz="3921629" rtl="0" eaLnBrk="1" latinLnBrk="0" hangingPunct="1">
        <a:defRPr sz="7600" kern="1200">
          <a:solidFill>
            <a:schemeClr val="tx1"/>
          </a:solidFill>
          <a:latin typeface="+mn-lt"/>
          <a:ea typeface="+mn-ea"/>
          <a:cs typeface="+mn-cs"/>
        </a:defRPr>
      </a:lvl7pPr>
      <a:lvl8pPr marL="13725701" algn="l" defTabSz="3921629" rtl="0" eaLnBrk="1" latinLnBrk="0" hangingPunct="1">
        <a:defRPr sz="7600" kern="1200">
          <a:solidFill>
            <a:schemeClr val="tx1"/>
          </a:solidFill>
          <a:latin typeface="+mn-lt"/>
          <a:ea typeface="+mn-ea"/>
          <a:cs typeface="+mn-cs"/>
        </a:defRPr>
      </a:lvl8pPr>
      <a:lvl9pPr marL="15686516" algn="l" defTabSz="3921629" rtl="0" eaLnBrk="1" latinLnBrk="0" hangingPunct="1">
        <a:defRPr sz="7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jpeg"/><Relationship Id="rId5" Type="http://schemas.openxmlformats.org/officeDocument/2006/relationships/image" Target="../media/image3.jpeg"/><Relationship Id="rId15" Type="http://schemas.openxmlformats.org/officeDocument/2006/relationships/image" Target="../media/image13.jpe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jpeg"/><Relationship Id="rId1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r="16455"/>
          <a:stretch/>
        </p:blipFill>
        <p:spPr>
          <a:xfrm>
            <a:off x="0" y="-457200"/>
            <a:ext cx="43891200" cy="33375600"/>
          </a:xfrm>
          <a:prstGeom prst="rect">
            <a:avLst/>
          </a:prstGeom>
        </p:spPr>
      </p:pic>
      <p:sp>
        <p:nvSpPr>
          <p:cNvPr id="21" name="Rounded Rectangle 20"/>
          <p:cNvSpPr/>
          <p:nvPr/>
        </p:nvSpPr>
        <p:spPr>
          <a:xfrm>
            <a:off x="29337000" y="2858758"/>
            <a:ext cx="15732302" cy="19745404"/>
          </a:xfrm>
          <a:prstGeom prst="roundRect">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path path="circle">
              <a:fillToRect l="50000" t="50000" r="50000" b="50000"/>
            </a:path>
            <a:tileRect/>
          </a:gra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lIns="81701" tIns="40851" rIns="81701" bIns="40851" rtlCol="0" anchor="ctr"/>
          <a:lstStyle/>
          <a:p>
            <a:pPr algn="ctr"/>
            <a:endParaRPr lang="en-US" dirty="0"/>
          </a:p>
        </p:txBody>
      </p:sp>
      <p:sp>
        <p:nvSpPr>
          <p:cNvPr id="22" name="Rounded Rectangle 21"/>
          <p:cNvSpPr/>
          <p:nvPr/>
        </p:nvSpPr>
        <p:spPr>
          <a:xfrm>
            <a:off x="14296164" y="5334000"/>
            <a:ext cx="15544800" cy="8229600"/>
          </a:xfrm>
          <a:prstGeom prst="roundRect">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path path="circle">
              <a:fillToRect l="50000" t="50000" r="50000" b="50000"/>
            </a:path>
            <a:tileRect/>
          </a:gra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lIns="81701" tIns="40851" rIns="81701" bIns="40851" rtlCol="0" anchor="ctr"/>
          <a:lstStyle/>
          <a:p>
            <a:pPr algn="ctr"/>
            <a:endParaRPr lang="en-US" dirty="0"/>
          </a:p>
        </p:txBody>
      </p:sp>
      <p:sp>
        <p:nvSpPr>
          <p:cNvPr id="15" name="Rounded Rectangle 14"/>
          <p:cNvSpPr/>
          <p:nvPr/>
        </p:nvSpPr>
        <p:spPr>
          <a:xfrm>
            <a:off x="-650019" y="15242658"/>
            <a:ext cx="14823394" cy="16227942"/>
          </a:xfrm>
          <a:prstGeom prst="roundRect">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path path="circle">
              <a:fillToRect l="50000" t="50000" r="50000" b="50000"/>
            </a:path>
            <a:tileRect/>
          </a:gra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lIns="81701" tIns="40851" rIns="81701" bIns="40851" rtlCol="0" anchor="ctr"/>
          <a:lstStyle/>
          <a:p>
            <a:pPr algn="ctr"/>
            <a:endParaRPr lang="en-US" dirty="0"/>
          </a:p>
        </p:txBody>
      </p:sp>
      <p:sp>
        <p:nvSpPr>
          <p:cNvPr id="18" name="Oval 17"/>
          <p:cNvSpPr/>
          <p:nvPr/>
        </p:nvSpPr>
        <p:spPr>
          <a:xfrm>
            <a:off x="29489400" y="17071947"/>
            <a:ext cx="18211800" cy="19106689"/>
          </a:xfrm>
          <a:prstGeom prst="ellipse">
            <a:avLst/>
          </a:prstGeom>
          <a:gradFill flip="none" rotWithShape="1">
            <a:gsLst>
              <a:gs pos="0">
                <a:schemeClr val="accent3">
                  <a:lumMod val="40000"/>
                  <a:lumOff val="60000"/>
                  <a:shade val="30000"/>
                  <a:satMod val="115000"/>
                </a:schemeClr>
              </a:gs>
              <a:gs pos="50000">
                <a:schemeClr val="accent3">
                  <a:lumMod val="40000"/>
                  <a:lumOff val="60000"/>
                  <a:shade val="67500"/>
                  <a:satMod val="115000"/>
                </a:schemeClr>
              </a:gs>
              <a:gs pos="100000">
                <a:schemeClr val="accent3">
                  <a:lumMod val="40000"/>
                  <a:lumOff val="60000"/>
                  <a:shade val="100000"/>
                  <a:satMod val="115000"/>
                </a:schemeClr>
              </a:gs>
            </a:gsLst>
            <a:path path="circle">
              <a:fillToRect l="50000" t="50000" r="50000" b="50000"/>
            </a:path>
            <a:tileRect/>
          </a:gra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lIns="81701" tIns="40851" rIns="81701" bIns="40851" rtlCol="0" anchor="ctr"/>
          <a:lstStyle/>
          <a:p>
            <a:pPr algn="ctr"/>
            <a:endParaRPr lang="en-US" dirty="0"/>
          </a:p>
        </p:txBody>
      </p:sp>
      <p:sp>
        <p:nvSpPr>
          <p:cNvPr id="14" name="Oval 13"/>
          <p:cNvSpPr/>
          <p:nvPr/>
        </p:nvSpPr>
        <p:spPr>
          <a:xfrm>
            <a:off x="-1401036" y="2743200"/>
            <a:ext cx="16325428" cy="16733520"/>
          </a:xfrm>
          <a:prstGeom prst="ellipse">
            <a:avLst/>
          </a:prstGeom>
          <a:gradFill flip="none" rotWithShape="1">
            <a:gsLst>
              <a:gs pos="0">
                <a:schemeClr val="accent3">
                  <a:lumMod val="40000"/>
                  <a:lumOff val="60000"/>
                  <a:shade val="30000"/>
                  <a:satMod val="115000"/>
                </a:schemeClr>
              </a:gs>
              <a:gs pos="50000">
                <a:schemeClr val="accent3">
                  <a:lumMod val="40000"/>
                  <a:lumOff val="60000"/>
                  <a:shade val="67500"/>
                  <a:satMod val="115000"/>
                </a:schemeClr>
              </a:gs>
              <a:gs pos="100000">
                <a:schemeClr val="accent3">
                  <a:lumMod val="40000"/>
                  <a:lumOff val="60000"/>
                  <a:shade val="100000"/>
                  <a:satMod val="115000"/>
                </a:schemeClr>
              </a:gs>
            </a:gsLst>
            <a:path path="circle">
              <a:fillToRect l="50000" t="50000" r="50000" b="50000"/>
            </a:path>
            <a:tileRect/>
          </a:gra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lIns="81701" tIns="40851" rIns="81701" bIns="40851" rtlCol="0" anchor="ctr"/>
          <a:lstStyle/>
          <a:p>
            <a:pPr algn="ctr"/>
            <a:endParaRPr lang="en-US" dirty="0"/>
          </a:p>
        </p:txBody>
      </p:sp>
      <p:sp>
        <p:nvSpPr>
          <p:cNvPr id="2" name="Title 1"/>
          <p:cNvSpPr>
            <a:spLocks noGrp="1"/>
          </p:cNvSpPr>
          <p:nvPr>
            <p:ph type="ctrTitle"/>
          </p:nvPr>
        </p:nvSpPr>
        <p:spPr>
          <a:xfrm>
            <a:off x="9343234" y="-304800"/>
            <a:ext cx="25204733" cy="4767944"/>
          </a:xfrm>
        </p:spPr>
        <p:txBody>
          <a:bodyPr>
            <a:noAutofit/>
          </a:bodyPr>
          <a:lstStyle/>
          <a:p>
            <a:r>
              <a:rPr lang="en-US" sz="7500" b="1" dirty="0" smtClean="0">
                <a:effectLst>
                  <a:outerShdw blurRad="38100" dist="38100" dir="2700000" algn="tl">
                    <a:srgbClr val="000000">
                      <a:alpha val="43137"/>
                    </a:srgbClr>
                  </a:outerShdw>
                </a:effectLst>
                <a:latin typeface="Papyrus" pitchFamily="66" charset="0"/>
              </a:rPr>
              <a:t>Gender Cross-Cutting Research Activity</a:t>
            </a:r>
            <a:br>
              <a:rPr lang="en-US" sz="7500" b="1" dirty="0" smtClean="0">
                <a:effectLst>
                  <a:outerShdw blurRad="38100" dist="38100" dir="2700000" algn="tl">
                    <a:srgbClr val="000000">
                      <a:alpha val="43137"/>
                    </a:srgbClr>
                  </a:outerShdw>
                </a:effectLst>
                <a:latin typeface="Papyrus" pitchFamily="66" charset="0"/>
              </a:rPr>
            </a:br>
            <a:r>
              <a:rPr lang="en-US" sz="7500" b="1" dirty="0" smtClean="0">
                <a:effectLst>
                  <a:outerShdw blurRad="38100" dist="38100" dir="2700000" algn="tl">
                    <a:srgbClr val="000000">
                      <a:alpha val="43137"/>
                    </a:srgbClr>
                  </a:outerShdw>
                </a:effectLst>
                <a:latin typeface="Papyrus" pitchFamily="66" charset="0"/>
              </a:rPr>
              <a:t>Gendered Perspectives for Conservation Agriculture: Local soil knowledge and crop-livestock interaction</a:t>
            </a:r>
            <a:endParaRPr lang="en-US" sz="7500" b="1" dirty="0">
              <a:effectLst>
                <a:outerShdw blurRad="38100" dist="38100" dir="2700000" algn="tl">
                  <a:srgbClr val="000000">
                    <a:alpha val="43137"/>
                  </a:srgbClr>
                </a:outerShdw>
              </a:effectLst>
              <a:latin typeface="Papyrus" pitchFamily="66" charset="0"/>
            </a:endParaRPr>
          </a:p>
        </p:txBody>
      </p:sp>
      <p:sp>
        <p:nvSpPr>
          <p:cNvPr id="3" name="Subtitle 2"/>
          <p:cNvSpPr>
            <a:spLocks noGrp="1"/>
          </p:cNvSpPr>
          <p:nvPr>
            <p:ph type="subTitle" idx="1"/>
          </p:nvPr>
        </p:nvSpPr>
        <p:spPr>
          <a:xfrm>
            <a:off x="13681564" y="4045329"/>
            <a:ext cx="16528072" cy="1860479"/>
          </a:xfrm>
        </p:spPr>
        <p:txBody>
          <a:bodyPr>
            <a:noAutofit/>
          </a:bodyPr>
          <a:lstStyle/>
          <a:p>
            <a:r>
              <a:rPr lang="en-US" sz="5400" b="1" dirty="0" smtClean="0">
                <a:solidFill>
                  <a:schemeClr val="bg2"/>
                </a:solidFill>
                <a:effectLst>
                  <a:outerShdw blurRad="38100" dist="38100" dir="2700000" algn="tl">
                    <a:srgbClr val="000000">
                      <a:alpha val="43137"/>
                    </a:srgbClr>
                  </a:outerShdw>
                </a:effectLst>
              </a:rPr>
              <a:t>Dr</a:t>
            </a:r>
            <a:r>
              <a:rPr lang="en-US" sz="5400" b="1" dirty="0">
                <a:solidFill>
                  <a:schemeClr val="bg2"/>
                </a:solidFill>
                <a:effectLst>
                  <a:outerShdw blurRad="38100" dist="38100" dir="2700000" algn="tl">
                    <a:srgbClr val="000000">
                      <a:alpha val="43137"/>
                    </a:srgbClr>
                  </a:outerShdw>
                </a:effectLst>
              </a:rPr>
              <a:t>. Maria Elisa </a:t>
            </a:r>
            <a:r>
              <a:rPr lang="en-US" sz="5400" b="1" dirty="0" smtClean="0">
                <a:solidFill>
                  <a:schemeClr val="bg2"/>
                </a:solidFill>
                <a:effectLst>
                  <a:outerShdw blurRad="38100" dist="38100" dir="2700000" algn="tl">
                    <a:srgbClr val="000000">
                      <a:alpha val="43137"/>
                    </a:srgbClr>
                  </a:outerShdw>
                </a:effectLst>
              </a:rPr>
              <a:t>Christie, Keri Agriesti, and Jess Martin</a:t>
            </a:r>
            <a:endParaRPr lang="en-US" sz="5400" b="1" dirty="0">
              <a:solidFill>
                <a:schemeClr val="bg2"/>
              </a:solidFill>
              <a:effectLst>
                <a:outerShdw blurRad="38100" dist="38100" dir="2700000" algn="tl">
                  <a:srgbClr val="000000">
                    <a:alpha val="43137"/>
                  </a:srgbClr>
                </a:outerShdw>
              </a:effectLst>
            </a:endParaRPr>
          </a:p>
        </p:txBody>
      </p:sp>
      <p:sp>
        <p:nvSpPr>
          <p:cNvPr id="5" name="TextBox 4"/>
          <p:cNvSpPr txBox="1"/>
          <p:nvPr/>
        </p:nvSpPr>
        <p:spPr>
          <a:xfrm>
            <a:off x="990601" y="10439402"/>
            <a:ext cx="11963400" cy="698053"/>
          </a:xfrm>
          <a:prstGeom prst="rect">
            <a:avLst/>
          </a:prstGeom>
          <a:noFill/>
        </p:spPr>
        <p:txBody>
          <a:bodyPr wrap="square" lIns="81701" tIns="40851" rIns="81701" bIns="40851" rtlCol="0">
            <a:spAutoFit/>
          </a:bodyPr>
          <a:lstStyle/>
          <a:p>
            <a:r>
              <a:rPr lang="en-US" sz="2000" dirty="0"/>
              <a:t/>
            </a:r>
            <a:br>
              <a:rPr lang="en-US" sz="2000" dirty="0"/>
            </a:br>
            <a:endParaRPr lang="en-US" sz="2000" dirty="0"/>
          </a:p>
        </p:txBody>
      </p:sp>
      <p:sp>
        <p:nvSpPr>
          <p:cNvPr id="6" name="TextBox 5"/>
          <p:cNvSpPr txBox="1"/>
          <p:nvPr/>
        </p:nvSpPr>
        <p:spPr>
          <a:xfrm>
            <a:off x="347296" y="3886200"/>
            <a:ext cx="13063904" cy="7823080"/>
          </a:xfrm>
          <a:prstGeom prst="rect">
            <a:avLst/>
          </a:prstGeom>
          <a:noFill/>
        </p:spPr>
        <p:txBody>
          <a:bodyPr wrap="square" lIns="81701" tIns="40851" rIns="81701" bIns="40851" rtlCol="0" anchor="ctr">
            <a:spAutoFit/>
          </a:bodyPr>
          <a:lstStyle/>
          <a:p>
            <a:pPr algn="ctr"/>
            <a:r>
              <a:rPr lang="en-US" sz="4400" b="1" dirty="0" smtClean="0">
                <a:latin typeface="Papyrus" pitchFamily="66" charset="0"/>
              </a:rPr>
              <a:t>Introduction</a:t>
            </a:r>
          </a:p>
          <a:p>
            <a:pPr algn="ctr"/>
            <a:r>
              <a:rPr lang="en-US" sz="3300" dirty="0"/>
              <a:t>The </a:t>
            </a:r>
            <a:r>
              <a:rPr lang="en-US" sz="3300" dirty="0">
                <a:effectLst>
                  <a:outerShdw blurRad="38100" dist="38100" dir="2700000" algn="tl">
                    <a:srgbClr val="000000">
                      <a:alpha val="43137"/>
                    </a:srgbClr>
                  </a:outerShdw>
                </a:effectLst>
              </a:rPr>
              <a:t>Sustainable Agriculture and Natural </a:t>
            </a:r>
            <a:endParaRPr lang="en-US" sz="3300" dirty="0" smtClean="0">
              <a:effectLst>
                <a:outerShdw blurRad="38100" dist="38100" dir="2700000" algn="tl">
                  <a:srgbClr val="000000">
                    <a:alpha val="43137"/>
                  </a:srgbClr>
                </a:outerShdw>
              </a:effectLst>
            </a:endParaRPr>
          </a:p>
          <a:p>
            <a:pPr algn="ctr"/>
            <a:r>
              <a:rPr lang="en-US" sz="3300" dirty="0" smtClean="0">
                <a:effectLst>
                  <a:outerShdw blurRad="38100" dist="38100" dir="2700000" algn="tl">
                    <a:srgbClr val="000000">
                      <a:alpha val="43137"/>
                    </a:srgbClr>
                  </a:outerShdw>
                </a:effectLst>
              </a:rPr>
              <a:t>Resource </a:t>
            </a:r>
            <a:r>
              <a:rPr lang="en-US" sz="3300" dirty="0">
                <a:effectLst>
                  <a:outerShdw blurRad="38100" dist="38100" dir="2700000" algn="tl">
                    <a:srgbClr val="000000">
                      <a:alpha val="43137"/>
                    </a:srgbClr>
                  </a:outerShdw>
                </a:effectLst>
              </a:rPr>
              <a:t>Management Collaborative Research </a:t>
            </a:r>
            <a:endParaRPr lang="en-US" sz="3300" dirty="0" smtClean="0">
              <a:effectLst>
                <a:outerShdw blurRad="38100" dist="38100" dir="2700000" algn="tl">
                  <a:srgbClr val="000000">
                    <a:alpha val="43137"/>
                  </a:srgbClr>
                </a:outerShdw>
              </a:effectLst>
            </a:endParaRPr>
          </a:p>
          <a:p>
            <a:pPr algn="ctr"/>
            <a:r>
              <a:rPr lang="en-US" sz="3300" dirty="0" smtClean="0">
                <a:effectLst>
                  <a:outerShdw blurRad="38100" dist="38100" dir="2700000" algn="tl">
                    <a:srgbClr val="000000">
                      <a:alpha val="43137"/>
                    </a:srgbClr>
                  </a:outerShdw>
                </a:effectLst>
              </a:rPr>
              <a:t>Support </a:t>
            </a:r>
            <a:r>
              <a:rPr lang="en-US" sz="3300" dirty="0">
                <a:effectLst>
                  <a:outerShdw blurRad="38100" dist="38100" dir="2700000" algn="tl">
                    <a:srgbClr val="000000">
                      <a:alpha val="43137"/>
                    </a:srgbClr>
                  </a:outerShdw>
                </a:effectLst>
              </a:rPr>
              <a:t>Program (SANREM CRSP</a:t>
            </a:r>
            <a:r>
              <a:rPr lang="en-US" sz="3300" dirty="0"/>
              <a:t>) is in its fourth phase </a:t>
            </a:r>
            <a:r>
              <a:rPr lang="en-US" sz="3300" dirty="0" smtClean="0"/>
              <a:t>of</a:t>
            </a:r>
          </a:p>
          <a:p>
            <a:pPr algn="ctr"/>
            <a:r>
              <a:rPr lang="en-US" sz="3300" dirty="0" smtClean="0"/>
              <a:t> using science </a:t>
            </a:r>
            <a:r>
              <a:rPr lang="en-US" sz="3300" dirty="0"/>
              <a:t>to improve the livelihoods and food </a:t>
            </a:r>
            <a:endParaRPr lang="en-US" sz="3300" dirty="0" smtClean="0"/>
          </a:p>
          <a:p>
            <a:pPr algn="ctr"/>
            <a:r>
              <a:rPr lang="en-US" sz="3300" dirty="0" smtClean="0"/>
              <a:t>security </a:t>
            </a:r>
            <a:r>
              <a:rPr lang="en-US" sz="3300" dirty="0"/>
              <a:t>of small farmers in the developing world. The current </a:t>
            </a:r>
            <a:endParaRPr lang="en-US" sz="3300" dirty="0" smtClean="0"/>
          </a:p>
          <a:p>
            <a:pPr algn="ctr"/>
            <a:r>
              <a:rPr lang="en-US" sz="3300" dirty="0" smtClean="0"/>
              <a:t>phase </a:t>
            </a:r>
            <a:r>
              <a:rPr lang="en-US" sz="3300" dirty="0"/>
              <a:t>focuses on conservation agriculture production systems (CAPS), defined by the following components: year-round soil cover, no tillage, </a:t>
            </a:r>
            <a:endParaRPr lang="en-US" sz="3300" dirty="0" smtClean="0"/>
          </a:p>
          <a:p>
            <a:pPr algn="ctr"/>
            <a:r>
              <a:rPr lang="en-US" sz="3300" dirty="0" smtClean="0"/>
              <a:t>and </a:t>
            </a:r>
            <a:r>
              <a:rPr lang="en-US" sz="3300" dirty="0"/>
              <a:t>crop rotation. It includes the </a:t>
            </a:r>
            <a:r>
              <a:rPr lang="en-US" sz="3300" dirty="0">
                <a:effectLst>
                  <a:outerShdw blurRad="38100" dist="38100" dir="2700000" algn="tl">
                    <a:srgbClr val="000000">
                      <a:alpha val="43137"/>
                    </a:srgbClr>
                  </a:outerShdw>
                </a:effectLst>
              </a:rPr>
              <a:t>Gendered Perspectives for Conservation Agriculture</a:t>
            </a:r>
            <a:r>
              <a:rPr lang="en-US" sz="3300" dirty="0"/>
              <a:t> cross-cutting research activity (CCRA), which addresses gender-related factors that contribute to the success or failure of CAPS. Socio-economic factors such as increased labor requirements—especially for women—are among the critical constraints to adoption of CAPS (Giller, 2009). </a:t>
            </a:r>
          </a:p>
          <a:p>
            <a:pPr algn="ctr"/>
            <a:endParaRPr lang="en-US" sz="3300" dirty="0"/>
          </a:p>
        </p:txBody>
      </p:sp>
      <p:sp>
        <p:nvSpPr>
          <p:cNvPr id="7" name="TextBox 6"/>
          <p:cNvSpPr txBox="1"/>
          <p:nvPr/>
        </p:nvSpPr>
        <p:spPr>
          <a:xfrm>
            <a:off x="31083705" y="3810000"/>
            <a:ext cx="12238893" cy="1267440"/>
          </a:xfrm>
          <a:prstGeom prst="rect">
            <a:avLst/>
          </a:prstGeom>
          <a:noFill/>
        </p:spPr>
        <p:txBody>
          <a:bodyPr wrap="square" lIns="81701" tIns="40851" rIns="81701" bIns="40851" rtlCol="0" anchor="ctr">
            <a:spAutoFit/>
          </a:bodyPr>
          <a:lstStyle/>
          <a:p>
            <a:pPr algn="ctr"/>
            <a:r>
              <a:rPr lang="en-US" sz="4400" b="1" dirty="0" smtClean="0">
                <a:latin typeface="Papyrus" pitchFamily="66" charset="0"/>
              </a:rPr>
              <a:t>Research Data</a:t>
            </a:r>
            <a:endParaRPr lang="en-US" sz="4400" b="1" dirty="0">
              <a:latin typeface="Papyrus" pitchFamily="66" charset="0"/>
            </a:endParaRPr>
          </a:p>
          <a:p>
            <a:pPr algn="ctr"/>
            <a:r>
              <a:rPr lang="en-US" sz="3300" dirty="0"/>
              <a:t>     </a:t>
            </a:r>
          </a:p>
        </p:txBody>
      </p:sp>
      <p:sp>
        <p:nvSpPr>
          <p:cNvPr id="20" name="TextBox 19"/>
          <p:cNvSpPr txBox="1"/>
          <p:nvPr/>
        </p:nvSpPr>
        <p:spPr>
          <a:xfrm>
            <a:off x="15256072" y="6172200"/>
            <a:ext cx="13624984" cy="4098984"/>
          </a:xfrm>
          <a:prstGeom prst="rect">
            <a:avLst/>
          </a:prstGeom>
          <a:noFill/>
        </p:spPr>
        <p:txBody>
          <a:bodyPr wrap="square" lIns="81701" tIns="40851" rIns="81701" bIns="40851" rtlCol="0" anchor="ctr">
            <a:spAutoFit/>
          </a:bodyPr>
          <a:lstStyle/>
          <a:p>
            <a:pPr algn="ctr"/>
            <a:r>
              <a:rPr lang="en-US" sz="4400" b="1" dirty="0" smtClean="0">
                <a:latin typeface="Papyrus" pitchFamily="66" charset="0"/>
              </a:rPr>
              <a:t>Research Objectives</a:t>
            </a:r>
            <a:endParaRPr lang="en-US" sz="4400" b="1" dirty="0">
              <a:latin typeface="Papyrus" pitchFamily="66" charset="0"/>
            </a:endParaRPr>
          </a:p>
          <a:p>
            <a:r>
              <a:rPr lang="en-US" sz="3300" dirty="0" smtClean="0"/>
              <a:t>Objective </a:t>
            </a:r>
            <a:r>
              <a:rPr lang="en-US" sz="3300" dirty="0"/>
              <a:t>1: Document differences in men and  </a:t>
            </a:r>
            <a:r>
              <a:rPr lang="en-US" sz="3300" dirty="0" smtClean="0"/>
              <a:t>women’s </a:t>
            </a:r>
            <a:r>
              <a:rPr lang="en-US" sz="3300" dirty="0"/>
              <a:t>knowledge, beliefs, and perceptions of soil  </a:t>
            </a:r>
            <a:r>
              <a:rPr lang="en-US" sz="3300" dirty="0" smtClean="0"/>
              <a:t>fertility. </a:t>
            </a:r>
            <a:endParaRPr lang="en-US" sz="3300" dirty="0"/>
          </a:p>
          <a:p>
            <a:r>
              <a:rPr lang="en-US" sz="3300" dirty="0"/>
              <a:t> </a:t>
            </a:r>
          </a:p>
          <a:p>
            <a:r>
              <a:rPr lang="en-US" sz="3300" dirty="0"/>
              <a:t>Objective 2:  Document the gendered nature </a:t>
            </a:r>
            <a:r>
              <a:rPr lang="en-US" sz="3300" dirty="0" smtClean="0"/>
              <a:t>of crop-livestock </a:t>
            </a:r>
            <a:r>
              <a:rPr lang="en-US" sz="3300" dirty="0"/>
              <a:t>interaction with respect to the </a:t>
            </a:r>
            <a:r>
              <a:rPr lang="en-US" sz="3300" dirty="0" smtClean="0"/>
              <a:t>conservation </a:t>
            </a:r>
            <a:r>
              <a:rPr lang="en-US" sz="3300" dirty="0"/>
              <a:t>objective of maintaining crop residue  </a:t>
            </a:r>
            <a:r>
              <a:rPr lang="en-US" sz="3300" dirty="0" smtClean="0"/>
              <a:t>cover </a:t>
            </a:r>
            <a:r>
              <a:rPr lang="en-US" sz="3300" dirty="0"/>
              <a:t>on the </a:t>
            </a:r>
            <a:r>
              <a:rPr lang="en-US" sz="3300" dirty="0" smtClean="0"/>
              <a:t>soil.</a:t>
            </a:r>
            <a:endParaRPr lang="en-US" sz="3300" dirty="0"/>
          </a:p>
          <a:p>
            <a:endParaRPr lang="en-US" sz="1900" dirty="0"/>
          </a:p>
        </p:txBody>
      </p:sp>
      <p:sp>
        <p:nvSpPr>
          <p:cNvPr id="16" name="TextBox 15"/>
          <p:cNvSpPr txBox="1">
            <a:spLocks noChangeAspect="1"/>
          </p:cNvSpPr>
          <p:nvPr/>
        </p:nvSpPr>
        <p:spPr>
          <a:xfrm>
            <a:off x="30937200" y="4412649"/>
            <a:ext cx="12344400" cy="2710814"/>
          </a:xfrm>
          <a:prstGeom prst="rect">
            <a:avLst/>
          </a:prstGeom>
          <a:noFill/>
        </p:spPr>
        <p:txBody>
          <a:bodyPr wrap="square" lIns="81701" tIns="40851" rIns="81701" bIns="40851" rtlCol="0" anchor="ctr">
            <a:spAutoFit/>
          </a:bodyPr>
          <a:lstStyle/>
          <a:p>
            <a:r>
              <a:rPr lang="en-US" sz="3300" dirty="0" smtClean="0"/>
              <a:t>From </a:t>
            </a:r>
            <a:r>
              <a:rPr lang="en-US" sz="3300" dirty="0"/>
              <a:t>2009 to 2010, </a:t>
            </a:r>
            <a:r>
              <a:rPr lang="en-US" sz="3300" dirty="0" smtClean="0"/>
              <a:t>focus group activities, including soil interpretation were conducted in: Mali, Ghana, Uganda, Ecuador, Kenya, and Philippines. </a:t>
            </a:r>
            <a:r>
              <a:rPr lang="en-US" sz="3300" dirty="0"/>
              <a:t>Fieldwork begins in Bolivia and the </a:t>
            </a:r>
            <a:r>
              <a:rPr lang="en-US" sz="3300" dirty="0" smtClean="0"/>
              <a:t>Philippines </a:t>
            </a:r>
            <a:r>
              <a:rPr lang="en-US" sz="3300" dirty="0"/>
              <a:t>in 2011, and India and Cambodia in 2012.</a:t>
            </a:r>
          </a:p>
          <a:p>
            <a:r>
              <a:rPr lang="en-US" sz="3300" dirty="0" smtClean="0"/>
              <a:t> </a:t>
            </a:r>
            <a:endParaRPr lang="en-US" sz="3300" dirty="0"/>
          </a:p>
        </p:txBody>
      </p:sp>
      <p:sp>
        <p:nvSpPr>
          <p:cNvPr id="25" name="TextBox 24"/>
          <p:cNvSpPr txBox="1"/>
          <p:nvPr/>
        </p:nvSpPr>
        <p:spPr>
          <a:xfrm>
            <a:off x="759802" y="19202400"/>
            <a:ext cx="12238893" cy="1267440"/>
          </a:xfrm>
          <a:prstGeom prst="rect">
            <a:avLst/>
          </a:prstGeom>
          <a:noFill/>
        </p:spPr>
        <p:txBody>
          <a:bodyPr wrap="square" lIns="81701" tIns="40851" rIns="81701" bIns="40851" rtlCol="0" anchor="ctr">
            <a:spAutoFit/>
          </a:bodyPr>
          <a:lstStyle/>
          <a:p>
            <a:pPr algn="ctr"/>
            <a:r>
              <a:rPr lang="en-US" sz="4400" b="1" dirty="0" smtClean="0">
                <a:latin typeface="Papyrus" pitchFamily="66" charset="0"/>
              </a:rPr>
              <a:t>Gendered Knowledge, Beliefs, </a:t>
            </a:r>
            <a:r>
              <a:rPr lang="en-US" sz="4400" b="1" dirty="0">
                <a:latin typeface="Papyrus" pitchFamily="66" charset="0"/>
              </a:rPr>
              <a:t>&amp;</a:t>
            </a:r>
            <a:r>
              <a:rPr lang="en-US" sz="4400" b="1" dirty="0" smtClean="0">
                <a:latin typeface="Papyrus" pitchFamily="66" charset="0"/>
              </a:rPr>
              <a:t> Perceptions</a:t>
            </a:r>
            <a:endParaRPr lang="en-US" sz="4400" b="1" dirty="0">
              <a:latin typeface="Papyrus" pitchFamily="66" charset="0"/>
            </a:endParaRPr>
          </a:p>
          <a:p>
            <a:r>
              <a:rPr lang="en-US" sz="3300" dirty="0"/>
              <a:t>      </a:t>
            </a:r>
          </a:p>
        </p:txBody>
      </p:sp>
      <p:sp>
        <p:nvSpPr>
          <p:cNvPr id="26" name="TextBox 25"/>
          <p:cNvSpPr txBox="1"/>
          <p:nvPr/>
        </p:nvSpPr>
        <p:spPr>
          <a:xfrm>
            <a:off x="355236" y="19907975"/>
            <a:ext cx="13048025" cy="2113825"/>
          </a:xfrm>
          <a:prstGeom prst="rect">
            <a:avLst/>
          </a:prstGeom>
          <a:noFill/>
        </p:spPr>
        <p:txBody>
          <a:bodyPr wrap="square" lIns="81701" tIns="40851" rIns="81701" bIns="40851" rtlCol="0" anchor="ctr">
            <a:spAutoFit/>
          </a:bodyPr>
          <a:lstStyle/>
          <a:p>
            <a:r>
              <a:rPr lang="en-US" sz="3300" dirty="0"/>
              <a:t>Using </a:t>
            </a:r>
            <a:r>
              <a:rPr lang="en-US" sz="3300" dirty="0" smtClean="0"/>
              <a:t>qualitative, case </a:t>
            </a:r>
            <a:r>
              <a:rPr lang="en-US" sz="3300" dirty="0"/>
              <a:t>study-based research, this project considers how gendered access to and control of land and livestock correlates with men and women’s knowledge, beliefs, and perceptions of soil fertility. </a:t>
            </a:r>
          </a:p>
          <a:p>
            <a:endParaRPr lang="en-US" sz="3300" dirty="0"/>
          </a:p>
        </p:txBody>
      </p:sp>
      <p:pic>
        <p:nvPicPr>
          <p:cNvPr id="1032" name="Picture 1031"/>
          <p:cNvPicPr>
            <a:picLocks noChangeAspect="1"/>
          </p:cNvPicPr>
          <p:nvPr/>
        </p:nvPicPr>
        <p:blipFill rotWithShape="1">
          <a:blip r:embed="rId4" cstate="print">
            <a:extLst>
              <a:ext uri="{28A0092B-C50C-407E-A947-70E740481C1C}">
                <a14:useLocalDpi xmlns:a14="http://schemas.microsoft.com/office/drawing/2010/main" val="0"/>
              </a:ext>
            </a:extLst>
          </a:blip>
          <a:srcRect l="17632" t="17565" r="14225" b="20471"/>
          <a:stretch/>
        </p:blipFill>
        <p:spPr>
          <a:xfrm>
            <a:off x="8382300" y="14035235"/>
            <a:ext cx="2720645" cy="1722925"/>
          </a:xfrm>
          <a:prstGeom prst="rect">
            <a:avLst/>
          </a:prstGeom>
          <a:effectLst>
            <a:softEdge rad="127000"/>
          </a:effectLst>
        </p:spPr>
      </p:pic>
      <p:pic>
        <p:nvPicPr>
          <p:cNvPr id="1034" name="Picture 1033"/>
          <p:cNvPicPr>
            <a:picLocks noChangeAspect="1"/>
          </p:cNvPicPr>
          <p:nvPr/>
        </p:nvPicPr>
        <p:blipFill rotWithShape="1">
          <a:blip r:embed="rId5" cstate="print">
            <a:extLst>
              <a:ext uri="{28A0092B-C50C-407E-A947-70E740481C1C}">
                <a14:useLocalDpi xmlns:a14="http://schemas.microsoft.com/office/drawing/2010/main" val="0"/>
              </a:ext>
            </a:extLst>
          </a:blip>
          <a:srcRect l="6741" r="18258"/>
          <a:stretch/>
        </p:blipFill>
        <p:spPr>
          <a:xfrm>
            <a:off x="656364" y="11506200"/>
            <a:ext cx="7287068" cy="6766560"/>
          </a:xfrm>
          <a:prstGeom prst="rect">
            <a:avLst/>
          </a:prstGeom>
          <a:effectLst>
            <a:softEdge rad="317500"/>
          </a:effectLst>
        </p:spPr>
      </p:pic>
      <p:sp>
        <p:nvSpPr>
          <p:cNvPr id="30" name="TextBox 29"/>
          <p:cNvSpPr txBox="1"/>
          <p:nvPr/>
        </p:nvSpPr>
        <p:spPr>
          <a:xfrm>
            <a:off x="7742964" y="16412944"/>
            <a:ext cx="3423139" cy="1631216"/>
          </a:xfrm>
          <a:prstGeom prst="rect">
            <a:avLst/>
          </a:prstGeom>
          <a:noFill/>
        </p:spPr>
        <p:txBody>
          <a:bodyPr wrap="square" rtlCol="0">
            <a:spAutoFit/>
          </a:bodyPr>
          <a:lstStyle/>
          <a:p>
            <a:r>
              <a:rPr lang="en-US" sz="2500" dirty="0" smtClean="0"/>
              <a:t>Indigenous women interpreting </a:t>
            </a:r>
            <a:r>
              <a:rPr lang="en-US" sz="2500" dirty="0"/>
              <a:t>soil photographs (Illangama, Ecuador). </a:t>
            </a:r>
          </a:p>
        </p:txBody>
      </p:sp>
      <p:sp>
        <p:nvSpPr>
          <p:cNvPr id="62" name="Oval 61"/>
          <p:cNvSpPr/>
          <p:nvPr/>
        </p:nvSpPr>
        <p:spPr>
          <a:xfrm>
            <a:off x="14067564" y="10470567"/>
            <a:ext cx="16002000" cy="17352682"/>
          </a:xfrm>
          <a:prstGeom prst="ellipse">
            <a:avLst/>
          </a:prstGeom>
          <a:gradFill flip="none" rotWithShape="1">
            <a:gsLst>
              <a:gs pos="0">
                <a:schemeClr val="accent3">
                  <a:lumMod val="40000"/>
                  <a:lumOff val="60000"/>
                  <a:shade val="30000"/>
                  <a:satMod val="115000"/>
                </a:schemeClr>
              </a:gs>
              <a:gs pos="53750">
                <a:srgbClr val="B8C59D"/>
              </a:gs>
              <a:gs pos="50000">
                <a:schemeClr val="accent3">
                  <a:lumMod val="40000"/>
                  <a:lumOff val="60000"/>
                  <a:shade val="67500"/>
                  <a:satMod val="115000"/>
                </a:schemeClr>
              </a:gs>
              <a:gs pos="100000">
                <a:schemeClr val="accent3">
                  <a:lumMod val="40000"/>
                  <a:lumOff val="60000"/>
                  <a:shade val="100000"/>
                  <a:satMod val="115000"/>
                </a:schemeClr>
              </a:gs>
            </a:gsLst>
            <a:path path="circle">
              <a:fillToRect l="50000" t="50000" r="50000" b="50000"/>
            </a:path>
            <a:tileRect/>
          </a:gra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lIns="81701" tIns="40851" rIns="81701" bIns="40851" rtlCol="0" anchor="ctr"/>
          <a:lstStyle/>
          <a:p>
            <a:pPr algn="ctr"/>
            <a:endParaRPr lang="en-US" dirty="0"/>
          </a:p>
        </p:txBody>
      </p:sp>
      <p:pic>
        <p:nvPicPr>
          <p:cNvPr id="35"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386000" y="0"/>
            <a:ext cx="2661772" cy="2834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 name="Picture 37"/>
          <p:cNvPicPr>
            <a:picLocks noChangeAspect="1"/>
          </p:cNvPicPr>
          <p:nvPr/>
        </p:nvPicPr>
        <p:blipFill rotWithShape="1">
          <a:blip r:embed="rId7" cstate="print">
            <a:extLst>
              <a:ext uri="{28A0092B-C50C-407E-A947-70E740481C1C}">
                <a14:useLocalDpi xmlns:a14="http://schemas.microsoft.com/office/drawing/2010/main" val="0"/>
              </a:ext>
            </a:extLst>
          </a:blip>
          <a:srcRect l="25016" t="38215" r="53627" b="43327"/>
          <a:stretch/>
        </p:blipFill>
        <p:spPr>
          <a:xfrm>
            <a:off x="30795076" y="21564600"/>
            <a:ext cx="12816151" cy="8476089"/>
          </a:xfrm>
          <a:prstGeom prst="rect">
            <a:avLst/>
          </a:prstGeom>
          <a:effectLst>
            <a:softEdge rad="317500"/>
          </a:effectLst>
        </p:spPr>
      </p:pic>
      <p:sp>
        <p:nvSpPr>
          <p:cNvPr id="44" name="TextBox 43"/>
          <p:cNvSpPr txBox="1">
            <a:spLocks noChangeAspect="1"/>
          </p:cNvSpPr>
          <p:nvPr/>
        </p:nvSpPr>
        <p:spPr>
          <a:xfrm>
            <a:off x="34198159" y="29870400"/>
            <a:ext cx="6009985" cy="477054"/>
          </a:xfrm>
          <a:prstGeom prst="rect">
            <a:avLst/>
          </a:prstGeom>
          <a:noFill/>
        </p:spPr>
        <p:txBody>
          <a:bodyPr wrap="square" rtlCol="0">
            <a:spAutoFit/>
          </a:bodyPr>
          <a:lstStyle/>
          <a:p>
            <a:r>
              <a:rPr lang="en-US" sz="2500" dirty="0" smtClean="0"/>
              <a:t>Men and </a:t>
            </a:r>
            <a:r>
              <a:rPr lang="en-US" sz="2500" dirty="0"/>
              <a:t>women farming (Tiraque, Bolivia</a:t>
            </a:r>
            <a:r>
              <a:rPr lang="en-US" sz="2500" dirty="0" smtClean="0"/>
              <a:t>).</a:t>
            </a:r>
            <a:endParaRPr lang="en-US" sz="2500" dirty="0"/>
          </a:p>
        </p:txBody>
      </p:sp>
      <p:sp>
        <p:nvSpPr>
          <p:cNvPr id="10" name="TextBox 9"/>
          <p:cNvSpPr txBox="1">
            <a:spLocks noChangeAspect="1"/>
          </p:cNvSpPr>
          <p:nvPr/>
        </p:nvSpPr>
        <p:spPr>
          <a:xfrm>
            <a:off x="30896988" y="18516600"/>
            <a:ext cx="12612326" cy="2877711"/>
          </a:xfrm>
          <a:prstGeom prst="rect">
            <a:avLst/>
          </a:prstGeom>
          <a:noFill/>
        </p:spPr>
        <p:txBody>
          <a:bodyPr wrap="square" rtlCol="0">
            <a:spAutoFit/>
          </a:bodyPr>
          <a:lstStyle/>
          <a:p>
            <a:pPr algn="ctr"/>
            <a:r>
              <a:rPr lang="en-US" sz="3200" b="1" dirty="0" smtClean="0">
                <a:latin typeface="Papyrus" pitchFamily="66" charset="0"/>
              </a:rPr>
              <a:t>Impediments Encountered</a:t>
            </a:r>
            <a:endParaRPr lang="en-US" sz="3200" b="1" dirty="0">
              <a:latin typeface="Papyrus" pitchFamily="66" charset="0"/>
            </a:endParaRPr>
          </a:p>
          <a:p>
            <a:r>
              <a:rPr lang="en-US" sz="2400" dirty="0" smtClean="0"/>
              <a:t>1. Understanding beliefs and perceptions requires ethnographic techniques and understanding</a:t>
            </a:r>
          </a:p>
          <a:p>
            <a:r>
              <a:rPr lang="en-US" sz="2400" dirty="0" smtClean="0"/>
              <a:t> of local culture and language. 2. Researchers mistranslate and summarize indigenous and local </a:t>
            </a:r>
            <a:r>
              <a:rPr lang="en-US" sz="2400" dirty="0"/>
              <a:t>knowledge into Western science constructs.  </a:t>
            </a:r>
          </a:p>
          <a:p>
            <a:endParaRPr lang="en-US" dirty="0"/>
          </a:p>
        </p:txBody>
      </p:sp>
      <p:sp>
        <p:nvSpPr>
          <p:cNvPr id="28" name="TextBox 27"/>
          <p:cNvSpPr txBox="1">
            <a:spLocks noChangeAspect="1"/>
          </p:cNvSpPr>
          <p:nvPr/>
        </p:nvSpPr>
        <p:spPr>
          <a:xfrm>
            <a:off x="31687937" y="30566886"/>
            <a:ext cx="11030428" cy="969496"/>
          </a:xfrm>
          <a:prstGeom prst="rect">
            <a:avLst/>
          </a:prstGeom>
          <a:noFill/>
        </p:spPr>
        <p:txBody>
          <a:bodyPr wrap="square" rtlCol="0">
            <a:spAutoFit/>
          </a:bodyPr>
          <a:lstStyle/>
          <a:p>
            <a:pPr algn="ctr"/>
            <a:r>
              <a:rPr lang="en-US" sz="1450" b="1" dirty="0">
                <a:effectLst>
                  <a:outerShdw blurRad="38100" dist="38100" dir="2700000" algn="tl">
                    <a:srgbClr val="000000">
                      <a:alpha val="43137"/>
                    </a:srgbClr>
                  </a:outerShdw>
                </a:effectLst>
                <a:latin typeface="Papyrus" pitchFamily="66" charset="0"/>
              </a:rPr>
              <a:t>Acknowledgements</a:t>
            </a:r>
            <a:r>
              <a:rPr lang="en-US" sz="1500" dirty="0"/>
              <a:t> </a:t>
            </a:r>
          </a:p>
          <a:p>
            <a:r>
              <a:rPr lang="en-US" sz="1400" dirty="0"/>
              <a:t>This publication/presentation was made possible by the United States Agency for International Development and the generous support of the American People for the Sustainable </a:t>
            </a:r>
            <a:r>
              <a:rPr lang="en-US" sz="1400" dirty="0" smtClean="0"/>
              <a:t>Agriculture </a:t>
            </a:r>
            <a:r>
              <a:rPr lang="en-US" sz="1400" dirty="0"/>
              <a:t>and Natural Resources Management Collaborative Research Support Program under terms of Cooperative Agreement No. </a:t>
            </a:r>
            <a:r>
              <a:rPr lang="en-US" sz="1400" smtClean="0"/>
              <a:t>EPP-A-00-04-00013-00.</a:t>
            </a:r>
            <a:endParaRPr lang="en-US" sz="1400" dirty="0"/>
          </a:p>
        </p:txBody>
      </p:sp>
      <p:sp>
        <p:nvSpPr>
          <p:cNvPr id="31" name="TextBox 30"/>
          <p:cNvSpPr txBox="1">
            <a:spLocks noChangeAspect="1"/>
          </p:cNvSpPr>
          <p:nvPr/>
        </p:nvSpPr>
        <p:spPr>
          <a:xfrm>
            <a:off x="31758944" y="31599426"/>
            <a:ext cx="10888415" cy="861774"/>
          </a:xfrm>
          <a:prstGeom prst="rect">
            <a:avLst/>
          </a:prstGeom>
          <a:noFill/>
        </p:spPr>
        <p:txBody>
          <a:bodyPr wrap="square" rtlCol="0">
            <a:spAutoFit/>
          </a:bodyPr>
          <a:lstStyle/>
          <a:p>
            <a:pPr algn="ctr"/>
            <a:r>
              <a:rPr lang="en-US" sz="1400" b="1" dirty="0" smtClean="0">
                <a:latin typeface="Papyrus" pitchFamily="66" charset="0"/>
              </a:rPr>
              <a:t>Reference</a:t>
            </a:r>
            <a:r>
              <a:rPr lang="en-US" sz="1400" dirty="0" smtClean="0"/>
              <a:t>s</a:t>
            </a:r>
            <a:endParaRPr lang="en-US" sz="1400" dirty="0"/>
          </a:p>
          <a:p>
            <a:r>
              <a:rPr lang="en-US" sz="1200" dirty="0" smtClean="0"/>
              <a:t>Giller</a:t>
            </a:r>
            <a:r>
              <a:rPr lang="en-US" sz="1200" dirty="0"/>
              <a:t>, K. E. (2009). Conservation agriculture and smallholder farming in Africa: The heretics' view. Field crops research 114(1): </a:t>
            </a:r>
            <a:r>
              <a:rPr lang="en-US" sz="1200" dirty="0" smtClean="0"/>
              <a:t>23.</a:t>
            </a:r>
          </a:p>
          <a:p>
            <a:r>
              <a:rPr lang="en-US" sz="1200" dirty="0" smtClean="0"/>
              <a:t>Rubin</a:t>
            </a:r>
            <a:r>
              <a:rPr lang="en-US" sz="1200" dirty="0"/>
              <a:t>, D., C. Manfre and K.N. Barrett. (2009). Promoting Gender Equitable Opportunities in Agricultural Value Chains [Handbook]. </a:t>
            </a:r>
            <a:r>
              <a:rPr lang="en-US" sz="1200" dirty="0" smtClean="0"/>
              <a:t>Greater </a:t>
            </a:r>
            <a:r>
              <a:rPr lang="en-US" sz="1200" dirty="0"/>
              <a:t>Access to </a:t>
            </a:r>
            <a:r>
              <a:rPr lang="en-US" sz="1200" dirty="0" smtClean="0"/>
              <a:t>Trade Expansion </a:t>
            </a:r>
            <a:r>
              <a:rPr lang="en-US" sz="1200" dirty="0"/>
              <a:t>(GATE) Project under the Women </a:t>
            </a:r>
            <a:r>
              <a:rPr lang="en-US" sz="1200" dirty="0" smtClean="0"/>
              <a:t>in </a:t>
            </a:r>
            <a:r>
              <a:rPr lang="en-US" sz="1200" dirty="0"/>
              <a:t>Development IQC. USAID</a:t>
            </a:r>
            <a:r>
              <a:rPr lang="en-US" sz="1200" dirty="0" smtClean="0"/>
              <a:t>.</a:t>
            </a:r>
            <a:endParaRPr lang="en-US" sz="1200" dirty="0"/>
          </a:p>
        </p:txBody>
      </p:sp>
      <p:sp>
        <p:nvSpPr>
          <p:cNvPr id="32" name="TextBox 31"/>
          <p:cNvSpPr txBox="1">
            <a:spLocks noChangeAspect="1"/>
          </p:cNvSpPr>
          <p:nvPr/>
        </p:nvSpPr>
        <p:spPr>
          <a:xfrm>
            <a:off x="33901441" y="20345400"/>
            <a:ext cx="6603421" cy="1277273"/>
          </a:xfrm>
          <a:prstGeom prst="rect">
            <a:avLst/>
          </a:prstGeom>
          <a:noFill/>
        </p:spPr>
        <p:txBody>
          <a:bodyPr wrap="square" rtlCol="0">
            <a:spAutoFit/>
          </a:bodyPr>
          <a:lstStyle/>
          <a:p>
            <a:r>
              <a:rPr lang="en-US" sz="4400" b="1" dirty="0" smtClean="0">
                <a:latin typeface="Papyrus" pitchFamily="66" charset="0"/>
              </a:rPr>
              <a:t>Practices and Participation</a:t>
            </a:r>
          </a:p>
          <a:p>
            <a:pPr algn="ctr"/>
            <a:r>
              <a:rPr lang="en-US" sz="3300" dirty="0" smtClean="0"/>
              <a:t>Who does what?</a:t>
            </a:r>
            <a:endParaRPr lang="en-US" sz="3300" dirty="0"/>
          </a:p>
        </p:txBody>
      </p:sp>
      <p:sp>
        <p:nvSpPr>
          <p:cNvPr id="36" name="TextBox 35"/>
          <p:cNvSpPr txBox="1"/>
          <p:nvPr/>
        </p:nvSpPr>
        <p:spPr>
          <a:xfrm>
            <a:off x="7742964" y="11795760"/>
            <a:ext cx="5443904" cy="1477328"/>
          </a:xfrm>
          <a:prstGeom prst="rect">
            <a:avLst/>
          </a:prstGeom>
          <a:noFill/>
        </p:spPr>
        <p:txBody>
          <a:bodyPr wrap="square" rtlCol="0">
            <a:spAutoFit/>
          </a:bodyPr>
          <a:lstStyle/>
          <a:p>
            <a:pPr marL="514350" indent="-514350">
              <a:buAutoNum type="arabicPeriod"/>
            </a:pPr>
            <a:r>
              <a:rPr lang="en-US" sz="3000" i="1" dirty="0" smtClean="0"/>
              <a:t>Describe the quality </a:t>
            </a:r>
            <a:r>
              <a:rPr lang="en-US" sz="3000" i="1" dirty="0"/>
              <a:t>o</a:t>
            </a:r>
            <a:r>
              <a:rPr lang="en-US" sz="3000" i="1" dirty="0" smtClean="0"/>
              <a:t>f the soil.</a:t>
            </a:r>
          </a:p>
          <a:p>
            <a:pPr marL="514350" indent="-514350">
              <a:buAutoNum type="arabicPeriod"/>
            </a:pPr>
            <a:r>
              <a:rPr lang="en-US" sz="3000" i="1" dirty="0" smtClean="0"/>
              <a:t>Which one is better?</a:t>
            </a:r>
          </a:p>
          <a:p>
            <a:pPr marL="514350" indent="-514350">
              <a:buAutoNum type="arabicPeriod"/>
            </a:pPr>
            <a:r>
              <a:rPr lang="en-US" sz="3000" i="1" dirty="0" smtClean="0"/>
              <a:t>How do you know?</a:t>
            </a:r>
            <a:endParaRPr lang="en-US" sz="3000" i="1" dirty="0"/>
          </a:p>
        </p:txBody>
      </p:sp>
      <p:sp>
        <p:nvSpPr>
          <p:cNvPr id="54" name="Rounded Rectangle 53"/>
          <p:cNvSpPr/>
          <p:nvPr/>
        </p:nvSpPr>
        <p:spPr>
          <a:xfrm>
            <a:off x="14097000" y="23639275"/>
            <a:ext cx="15925800" cy="9050525"/>
          </a:xfrm>
          <a:prstGeom prst="roundRect">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path path="circle">
              <a:fillToRect l="50000" t="50000" r="50000" b="50000"/>
            </a:path>
            <a:tileRect/>
          </a:gra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lIns="81701" tIns="40851" rIns="81701" bIns="40851" rtlCol="0" anchor="ctr"/>
          <a:lstStyle/>
          <a:p>
            <a:pPr algn="ctr"/>
            <a:endParaRPr lang="en-US" dirty="0"/>
          </a:p>
        </p:txBody>
      </p:sp>
      <p:sp>
        <p:nvSpPr>
          <p:cNvPr id="37" name="TextBox 36"/>
          <p:cNvSpPr txBox="1"/>
          <p:nvPr/>
        </p:nvSpPr>
        <p:spPr>
          <a:xfrm>
            <a:off x="15187704" y="15849600"/>
            <a:ext cx="13761720" cy="3816429"/>
          </a:xfrm>
          <a:prstGeom prst="rect">
            <a:avLst/>
          </a:prstGeom>
          <a:noFill/>
        </p:spPr>
        <p:txBody>
          <a:bodyPr wrap="square" rtlCol="0">
            <a:spAutoFit/>
          </a:bodyPr>
          <a:lstStyle/>
          <a:p>
            <a:pPr algn="ctr"/>
            <a:r>
              <a:rPr lang="en-US" sz="4400" b="1" dirty="0" smtClean="0">
                <a:latin typeface="Papyrus" pitchFamily="66" charset="0"/>
              </a:rPr>
              <a:t>Methodology</a:t>
            </a:r>
          </a:p>
          <a:p>
            <a:r>
              <a:rPr lang="en-US" sz="3300" dirty="0" smtClean="0"/>
              <a:t>Researchers </a:t>
            </a:r>
            <a:r>
              <a:rPr lang="en-US" sz="3300" dirty="0"/>
              <a:t>use participatory, qualitative techniques, including: focus group discussions, socio-economic activity charts, participant observation, transect walks, structured and unstructured interviews, participatory mapping, and interpretation of photographs and soil samples. Gender disaggregated data is gathered by dividing men and women into different groups to carry out activities, and then coming back together to present as a whole</a:t>
            </a:r>
            <a:r>
              <a:rPr lang="en-US" sz="3300" dirty="0" smtClean="0"/>
              <a:t>.</a:t>
            </a:r>
            <a:endParaRPr lang="en-US" sz="3300" dirty="0"/>
          </a:p>
        </p:txBody>
      </p:sp>
      <p:pic>
        <p:nvPicPr>
          <p:cNvPr id="1033" name="Picture 1032"/>
          <p:cNvPicPr>
            <a:picLocks/>
          </p:cNvPicPr>
          <p:nvPr/>
        </p:nvPicPr>
        <p:blipFill>
          <a:blip r:embed="rId8" cstate="print">
            <a:extLst>
              <a:ext uri="{28A0092B-C50C-407E-A947-70E740481C1C}">
                <a14:useLocalDpi xmlns:a14="http://schemas.microsoft.com/office/drawing/2010/main" val="0"/>
              </a:ext>
            </a:extLst>
          </a:blip>
          <a:stretch>
            <a:fillRect/>
          </a:stretch>
        </p:blipFill>
        <p:spPr>
          <a:xfrm>
            <a:off x="889928" y="21680424"/>
            <a:ext cx="11978640" cy="8494776"/>
          </a:xfrm>
          <a:prstGeom prst="rect">
            <a:avLst/>
          </a:prstGeom>
          <a:effectLst>
            <a:softEdge rad="317500"/>
          </a:effectLst>
        </p:spPr>
      </p:pic>
      <p:sp>
        <p:nvSpPr>
          <p:cNvPr id="55" name="TextBox 54"/>
          <p:cNvSpPr txBox="1"/>
          <p:nvPr/>
        </p:nvSpPr>
        <p:spPr>
          <a:xfrm>
            <a:off x="3006680" y="30002946"/>
            <a:ext cx="7745137" cy="477054"/>
          </a:xfrm>
          <a:prstGeom prst="rect">
            <a:avLst/>
          </a:prstGeom>
          <a:noFill/>
        </p:spPr>
        <p:txBody>
          <a:bodyPr wrap="square" rtlCol="0" anchor="ctr">
            <a:spAutoFit/>
          </a:bodyPr>
          <a:lstStyle/>
          <a:p>
            <a:r>
              <a:rPr lang="en-US" sz="2500" dirty="0" smtClean="0"/>
              <a:t>Men interpreting </a:t>
            </a:r>
            <a:r>
              <a:rPr lang="en-US" sz="2500" dirty="0"/>
              <a:t>soil photographs </a:t>
            </a:r>
            <a:r>
              <a:rPr lang="en-US" sz="2500" dirty="0" smtClean="0"/>
              <a:t>(Claveria, Philippines). </a:t>
            </a:r>
            <a:endParaRPr lang="en-US" sz="2500" dirty="0"/>
          </a:p>
        </p:txBody>
      </p:sp>
      <p:pic>
        <p:nvPicPr>
          <p:cNvPr id="1025" name="Picture 1024"/>
          <p:cNvPicPr>
            <a:picLocks noChangeAspect="1"/>
          </p:cNvPicPr>
          <p:nvPr/>
        </p:nvPicPr>
        <p:blipFill rotWithShape="1">
          <a:blip r:embed="rId9" cstate="print">
            <a:extLst>
              <a:ext uri="{28A0092B-C50C-407E-A947-70E740481C1C}">
                <a14:useLocalDpi xmlns:a14="http://schemas.microsoft.com/office/drawing/2010/main" val="0"/>
              </a:ext>
            </a:extLst>
          </a:blip>
          <a:srcRect l="8988" t="12265" r="4695" b="4998"/>
          <a:stretch/>
        </p:blipFill>
        <p:spPr>
          <a:xfrm>
            <a:off x="14945618" y="19507200"/>
            <a:ext cx="14245892" cy="9509760"/>
          </a:xfrm>
          <a:prstGeom prst="rect">
            <a:avLst/>
          </a:prstGeom>
          <a:effectLst>
            <a:softEdge rad="317500"/>
          </a:effectLst>
        </p:spPr>
      </p:pic>
      <p:sp>
        <p:nvSpPr>
          <p:cNvPr id="39" name="TextBox 38"/>
          <p:cNvSpPr txBox="1"/>
          <p:nvPr/>
        </p:nvSpPr>
        <p:spPr>
          <a:xfrm>
            <a:off x="15164844" y="29565600"/>
            <a:ext cx="13807440" cy="2286000"/>
          </a:xfrm>
          <a:prstGeom prst="rect">
            <a:avLst/>
          </a:prstGeom>
          <a:noFill/>
        </p:spPr>
        <p:txBody>
          <a:bodyPr wrap="square" rtlCol="0">
            <a:spAutoFit/>
          </a:bodyPr>
          <a:lstStyle/>
          <a:p>
            <a:pPr algn="ctr"/>
            <a:r>
              <a:rPr lang="en-US" sz="4400" b="1" dirty="0" smtClean="0">
                <a:latin typeface="Papyrus" pitchFamily="66" charset="0"/>
              </a:rPr>
              <a:t>Access to Resources</a:t>
            </a:r>
          </a:p>
          <a:p>
            <a:r>
              <a:rPr lang="en-US" sz="3300" dirty="0"/>
              <a:t>Using participatory </a:t>
            </a:r>
            <a:r>
              <a:rPr lang="en-US" sz="3300" dirty="0" smtClean="0"/>
              <a:t>methods</a:t>
            </a:r>
            <a:r>
              <a:rPr lang="en-US" sz="3300" dirty="0"/>
              <a:t> </a:t>
            </a:r>
            <a:r>
              <a:rPr lang="en-US" sz="3300" dirty="0" smtClean="0"/>
              <a:t>to map </a:t>
            </a:r>
            <a:r>
              <a:rPr lang="en-US" sz="3300" dirty="0"/>
              <a:t>gendered landscapes showing access, control and labor in relation to productive and reproductive activities—including gardening and raising small animals.</a:t>
            </a:r>
          </a:p>
          <a:p>
            <a:endParaRPr lang="en-US" dirty="0"/>
          </a:p>
        </p:txBody>
      </p:sp>
      <p:sp>
        <p:nvSpPr>
          <p:cNvPr id="27" name="TextBox 26"/>
          <p:cNvSpPr txBox="1"/>
          <p:nvPr/>
        </p:nvSpPr>
        <p:spPr>
          <a:xfrm>
            <a:off x="11580901" y="13006894"/>
            <a:ext cx="6248399" cy="600164"/>
          </a:xfrm>
          <a:prstGeom prst="rect">
            <a:avLst/>
          </a:prstGeom>
          <a:gradFill>
            <a:gsLst>
              <a:gs pos="0">
                <a:schemeClr val="bg2">
                  <a:lumMod val="75000"/>
                </a:schemeClr>
              </a:gs>
              <a:gs pos="70000">
                <a:schemeClr val="bg2">
                  <a:lumMod val="75000"/>
                </a:schemeClr>
              </a:gs>
              <a:gs pos="100000">
                <a:schemeClr val="bg2">
                  <a:lumMod val="75000"/>
                  <a:shade val="100000"/>
                  <a:satMod val="115000"/>
                </a:schemeClr>
              </a:gs>
            </a:gsLst>
            <a:path path="circle">
              <a:fillToRect l="50000" t="50000" r="50000" b="50000"/>
            </a:path>
          </a:gradFill>
          <a:effectLst>
            <a:softEdge rad="317500"/>
          </a:effectLst>
        </p:spPr>
        <p:txBody>
          <a:bodyPr wrap="square" rtlCol="0">
            <a:spAutoFit/>
          </a:bodyPr>
          <a:lstStyle/>
          <a:p>
            <a:endParaRPr lang="en-US" sz="3300" b="1" dirty="0"/>
          </a:p>
        </p:txBody>
      </p:sp>
      <p:sp>
        <p:nvSpPr>
          <p:cNvPr id="61" name="TextBox 60"/>
          <p:cNvSpPr txBox="1">
            <a:spLocks noChangeAspect="1"/>
          </p:cNvSpPr>
          <p:nvPr/>
        </p:nvSpPr>
        <p:spPr>
          <a:xfrm>
            <a:off x="30869026" y="16898541"/>
            <a:ext cx="12668250" cy="1846659"/>
          </a:xfrm>
          <a:prstGeom prst="rect">
            <a:avLst/>
          </a:prstGeom>
          <a:noFill/>
        </p:spPr>
        <p:txBody>
          <a:bodyPr wrap="square" rtlCol="0">
            <a:spAutoFit/>
          </a:bodyPr>
          <a:lstStyle/>
          <a:p>
            <a:pPr algn="ctr"/>
            <a:r>
              <a:rPr lang="en-US" sz="3200" b="1" dirty="0" smtClean="0">
                <a:latin typeface="Papyrus" pitchFamily="66" charset="0"/>
              </a:rPr>
              <a:t>Anticipated Products</a:t>
            </a:r>
          </a:p>
          <a:p>
            <a:r>
              <a:rPr lang="en-US" sz="2400" dirty="0" smtClean="0"/>
              <a:t>Two MSc theses, peer-reviewed journal articles, methodological tools for future research and projects. Recommendations for building on women’s knowledge for promotion of CAPS.</a:t>
            </a:r>
          </a:p>
          <a:p>
            <a:endParaRPr lang="en-US" sz="3300" dirty="0"/>
          </a:p>
        </p:txBody>
      </p:sp>
      <p:pic>
        <p:nvPicPr>
          <p:cNvPr id="1026"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8270426" y="9570720"/>
            <a:ext cx="7596277" cy="6126480"/>
          </a:xfrm>
          <a:prstGeom prst="rect">
            <a:avLst/>
          </a:prstGeom>
          <a:noFill/>
          <a:ln>
            <a:noFill/>
          </a:ln>
          <a:effectLst>
            <a:outerShdw dist="35921" dir="2700000" algn="ctr" rotWithShape="0">
              <a:schemeClr val="bg2"/>
            </a:outerShdw>
            <a:softEdge rad="2286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Group 8"/>
          <p:cNvGrpSpPr>
            <a:grpSpLocks noChangeAspect="1"/>
          </p:cNvGrpSpPr>
          <p:nvPr/>
        </p:nvGrpSpPr>
        <p:grpSpPr>
          <a:xfrm>
            <a:off x="31292733" y="6736080"/>
            <a:ext cx="11820836" cy="9875520"/>
            <a:chOff x="14812108" y="19838359"/>
            <a:chExt cx="13991492" cy="12487275"/>
          </a:xfrm>
        </p:grpSpPr>
        <p:pic>
          <p:nvPicPr>
            <p:cNvPr id="45" name="Picture 44"/>
            <p:cNvPicPr>
              <a:picLocks noChangeAspect="1"/>
            </p:cNvPicPr>
            <p:nvPr/>
          </p:nvPicPr>
          <p:blipFill rotWithShape="1">
            <a:blip r:embed="rId11" cstate="print">
              <a:extLst>
                <a:ext uri="{28A0092B-C50C-407E-A947-70E740481C1C}">
                  <a14:useLocalDpi xmlns:a14="http://schemas.microsoft.com/office/drawing/2010/main" val="0"/>
                </a:ext>
              </a:extLst>
            </a:blip>
            <a:srcRect l="3180" t="11674" r="16422" b="4194"/>
            <a:stretch/>
          </p:blipFill>
          <p:spPr>
            <a:xfrm>
              <a:off x="14835554" y="28907210"/>
              <a:ext cx="13968046" cy="3418424"/>
            </a:xfrm>
            <a:prstGeom prst="rect">
              <a:avLst/>
            </a:prstGeom>
          </p:spPr>
        </p:pic>
        <p:pic>
          <p:nvPicPr>
            <p:cNvPr id="47" name="Picture 46"/>
            <p:cNvPicPr>
              <a:picLocks noChangeAspect="1"/>
            </p:cNvPicPr>
            <p:nvPr/>
          </p:nvPicPr>
          <p:blipFill rotWithShape="1">
            <a:blip r:embed="rId12" cstate="print">
              <a:extLst>
                <a:ext uri="{28A0092B-C50C-407E-A947-70E740481C1C}">
                  <a14:useLocalDpi xmlns:a14="http://schemas.microsoft.com/office/drawing/2010/main" val="0"/>
                </a:ext>
              </a:extLst>
            </a:blip>
            <a:srcRect l="3329" t="7702" r="16273" b="428"/>
            <a:stretch/>
          </p:blipFill>
          <p:spPr>
            <a:xfrm>
              <a:off x="14835554" y="25039009"/>
              <a:ext cx="13968046" cy="3868202"/>
            </a:xfrm>
            <a:prstGeom prst="rect">
              <a:avLst/>
            </a:prstGeom>
          </p:spPr>
        </p:pic>
        <p:pic>
          <p:nvPicPr>
            <p:cNvPr id="48" name="Picture 47"/>
            <p:cNvPicPr>
              <a:picLocks noChangeAspect="1"/>
            </p:cNvPicPr>
            <p:nvPr/>
          </p:nvPicPr>
          <p:blipFill rotWithShape="1">
            <a:blip r:embed="rId13" cstate="print">
              <a:extLst>
                <a:ext uri="{28A0092B-C50C-407E-A947-70E740481C1C}">
                  <a14:useLocalDpi xmlns:a14="http://schemas.microsoft.com/office/drawing/2010/main" val="0"/>
                </a:ext>
              </a:extLst>
            </a:blip>
            <a:srcRect l="3180" t="8723" r="16422" b="-1"/>
            <a:stretch/>
          </p:blipFill>
          <p:spPr>
            <a:xfrm>
              <a:off x="14812108" y="19838359"/>
              <a:ext cx="13968046" cy="5200650"/>
            </a:xfrm>
            <a:prstGeom prst="rect">
              <a:avLst/>
            </a:prstGeom>
          </p:spPr>
        </p:pic>
      </p:grpSp>
      <p:sp>
        <p:nvSpPr>
          <p:cNvPr id="41" name="Rectangle 40"/>
          <p:cNvSpPr/>
          <p:nvPr/>
        </p:nvSpPr>
        <p:spPr>
          <a:xfrm>
            <a:off x="11781564" y="12039600"/>
            <a:ext cx="6326099" cy="4572000"/>
          </a:xfrm>
          <a:prstGeom prst="rect">
            <a:avLst/>
          </a:prstGeom>
          <a:gradFill>
            <a:gsLst>
              <a:gs pos="0">
                <a:schemeClr val="bg2">
                  <a:lumMod val="75000"/>
                </a:schemeClr>
              </a:gs>
              <a:gs pos="70000">
                <a:schemeClr val="bg2">
                  <a:lumMod val="75000"/>
                </a:schemeClr>
              </a:gs>
              <a:gs pos="100000">
                <a:schemeClr val="bg2">
                  <a:lumMod val="75000"/>
                  <a:shade val="100000"/>
                  <a:satMod val="115000"/>
                </a:schemeClr>
              </a:gs>
            </a:gsLst>
            <a:path path="circle">
              <a:fillToRect l="50000" t="50000" r="50000" b="50000"/>
            </a:path>
          </a:gradFill>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26107164" y="11978640"/>
            <a:ext cx="4830036" cy="4023360"/>
          </a:xfrm>
          <a:prstGeom prst="rect">
            <a:avLst/>
          </a:prstGeom>
          <a:gradFill>
            <a:gsLst>
              <a:gs pos="0">
                <a:schemeClr val="bg2">
                  <a:lumMod val="75000"/>
                </a:schemeClr>
              </a:gs>
              <a:gs pos="70000">
                <a:schemeClr val="bg2">
                  <a:lumMod val="75000"/>
                </a:schemeClr>
              </a:gs>
              <a:gs pos="100000">
                <a:schemeClr val="bg2">
                  <a:lumMod val="75000"/>
                  <a:shade val="100000"/>
                  <a:satMod val="115000"/>
                </a:schemeClr>
              </a:gs>
            </a:gsLst>
            <a:path path="circle">
              <a:fillToRect l="50000" t="50000" r="50000" b="50000"/>
            </a:path>
          </a:gradFill>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p:cNvSpPr txBox="1"/>
          <p:nvPr/>
        </p:nvSpPr>
        <p:spPr>
          <a:xfrm>
            <a:off x="12122965" y="12541508"/>
            <a:ext cx="5830799" cy="4708981"/>
          </a:xfrm>
          <a:prstGeom prst="rect">
            <a:avLst/>
          </a:prstGeom>
          <a:noFill/>
        </p:spPr>
        <p:txBody>
          <a:bodyPr wrap="square" rtlCol="0">
            <a:spAutoFit/>
          </a:bodyPr>
          <a:lstStyle/>
          <a:p>
            <a:pPr algn="ctr"/>
            <a:r>
              <a:rPr lang="en-US" sz="3200" b="1" dirty="0">
                <a:latin typeface="Papyrus" pitchFamily="66" charset="0"/>
              </a:rPr>
              <a:t>Gender Analysis</a:t>
            </a:r>
          </a:p>
          <a:p>
            <a:pPr algn="ctr"/>
            <a:r>
              <a:rPr lang="en-US" sz="3200" dirty="0"/>
              <a:t>The Gender Dimensions Framework (GDF) </a:t>
            </a:r>
            <a:r>
              <a:rPr lang="en-US" sz="3200" dirty="0" smtClean="0"/>
              <a:t>facilitates </a:t>
            </a:r>
            <a:r>
              <a:rPr lang="en-US" sz="3200" dirty="0"/>
              <a:t>a gender analysis of data collected. It incorporates four dimensions and the cross-cutting dimension of power (Rubin et al., 2009). </a:t>
            </a:r>
          </a:p>
          <a:p>
            <a:endParaRPr lang="en-US" dirty="0"/>
          </a:p>
        </p:txBody>
      </p:sp>
      <p:sp>
        <p:nvSpPr>
          <p:cNvPr id="34" name="TextBox 33"/>
          <p:cNvSpPr txBox="1"/>
          <p:nvPr/>
        </p:nvSpPr>
        <p:spPr>
          <a:xfrm>
            <a:off x="26420235" y="12497812"/>
            <a:ext cx="4203895" cy="3046988"/>
          </a:xfrm>
          <a:prstGeom prst="rect">
            <a:avLst/>
          </a:prstGeom>
          <a:noFill/>
        </p:spPr>
        <p:txBody>
          <a:bodyPr wrap="square" rtlCol="0">
            <a:spAutoFit/>
          </a:bodyPr>
          <a:lstStyle/>
          <a:p>
            <a:pPr algn="ctr"/>
            <a:r>
              <a:rPr lang="en-US" sz="3200" b="1" dirty="0" smtClean="0">
                <a:latin typeface="Papyrus" pitchFamily="66" charset="0"/>
              </a:rPr>
              <a:t>Hypothesis</a:t>
            </a:r>
            <a:endParaRPr lang="en-US" sz="3200" b="1" dirty="0">
              <a:latin typeface="Papyrus" pitchFamily="66" charset="0"/>
            </a:endParaRPr>
          </a:p>
          <a:p>
            <a:pPr algn="ctr"/>
            <a:r>
              <a:rPr lang="en-US" sz="3200" dirty="0" smtClean="0"/>
              <a:t> </a:t>
            </a:r>
            <a:r>
              <a:rPr lang="en-US" sz="3200" dirty="0"/>
              <a:t>Women </a:t>
            </a:r>
            <a:r>
              <a:rPr lang="en-US" sz="3200" dirty="0" smtClean="0"/>
              <a:t>will  </a:t>
            </a:r>
            <a:r>
              <a:rPr lang="en-US" sz="3200" dirty="0"/>
              <a:t>identify soil </a:t>
            </a:r>
            <a:r>
              <a:rPr lang="en-US" sz="3200" dirty="0" smtClean="0"/>
              <a:t>variables relating to fertility while men </a:t>
            </a:r>
            <a:r>
              <a:rPr lang="en-US" sz="3200" dirty="0"/>
              <a:t>will </a:t>
            </a:r>
            <a:r>
              <a:rPr lang="en-US" sz="3200" dirty="0" smtClean="0"/>
              <a:t>identify variables related to </a:t>
            </a:r>
            <a:r>
              <a:rPr lang="en-US" sz="3200" dirty="0"/>
              <a:t>field labor.</a:t>
            </a:r>
          </a:p>
        </p:txBody>
      </p:sp>
      <p:sp>
        <p:nvSpPr>
          <p:cNvPr id="50" name="TextBox 49"/>
          <p:cNvSpPr txBox="1"/>
          <p:nvPr/>
        </p:nvSpPr>
        <p:spPr>
          <a:xfrm>
            <a:off x="17153665" y="28859946"/>
            <a:ext cx="9829798" cy="477054"/>
          </a:xfrm>
          <a:prstGeom prst="rect">
            <a:avLst/>
          </a:prstGeom>
          <a:noFill/>
        </p:spPr>
        <p:txBody>
          <a:bodyPr wrap="square" rtlCol="0">
            <a:spAutoFit/>
          </a:bodyPr>
          <a:lstStyle/>
          <a:p>
            <a:r>
              <a:rPr lang="en-US" sz="2500" dirty="0" smtClean="0"/>
              <a:t>Map of Kaplak showing access, control, and labor (Kapchorwa</a:t>
            </a:r>
            <a:r>
              <a:rPr lang="en-US" sz="2500" dirty="0"/>
              <a:t>, Uganda</a:t>
            </a:r>
            <a:r>
              <a:rPr lang="en-US" sz="2500" dirty="0" smtClean="0"/>
              <a:t>).</a:t>
            </a:r>
            <a:endParaRPr lang="en-US" sz="2500" dirty="0"/>
          </a:p>
        </p:txBody>
      </p:sp>
      <p:pic>
        <p:nvPicPr>
          <p:cNvPr id="49" name="Picture 48" descr="Horizontal_CMYK_600.jpg"/>
          <p:cNvPicPr>
            <a:picLocks noChangeAspect="1"/>
          </p:cNvPicPr>
          <p:nvPr/>
        </p:nvPicPr>
        <p:blipFill>
          <a:blip r:embed="rId14" cstate="print"/>
          <a:stretch>
            <a:fillRect/>
          </a:stretch>
        </p:blipFill>
        <p:spPr>
          <a:xfrm>
            <a:off x="1295400" y="31242000"/>
            <a:ext cx="3842317" cy="1143000"/>
          </a:xfrm>
          <a:prstGeom prst="rect">
            <a:avLst/>
          </a:prstGeom>
        </p:spPr>
      </p:pic>
      <p:pic>
        <p:nvPicPr>
          <p:cNvPr id="52" name="Picture 51" descr="VT_marn_she_invent_cmyk copy.JPG"/>
          <p:cNvPicPr>
            <a:picLocks noChangeAspect="1"/>
          </p:cNvPicPr>
          <p:nvPr/>
        </p:nvPicPr>
        <p:blipFill>
          <a:blip r:embed="rId15" cstate="print"/>
          <a:stretch>
            <a:fillRect/>
          </a:stretch>
        </p:blipFill>
        <p:spPr>
          <a:xfrm>
            <a:off x="5410200" y="31318200"/>
            <a:ext cx="4961860" cy="10668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5835</TotalTime>
  <Words>1070</Words>
  <Application>Microsoft Office PowerPoint</Application>
  <PresentationFormat>Custom</PresentationFormat>
  <Paragraphs>71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Gender Cross-Cutting Research Activity Gendered Perspectives for Conservation Agriculture: Local soil knowledge and crop-livestock interaction</vt:lpstr>
    </vt:vector>
  </TitlesOfParts>
  <Company>Virginia Tech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Space and Place through Soils:  Participatory Mapping, Ethnopedology, and the importance of Local &amp; Gendered Knowledge</dc:title>
  <dc:creator>jmartin5</dc:creator>
  <cp:lastModifiedBy>agriesti</cp:lastModifiedBy>
  <cp:revision>170</cp:revision>
  <cp:lastPrinted>2011-05-06T19:00:38Z</cp:lastPrinted>
  <dcterms:created xsi:type="dcterms:W3CDTF">2011-02-17T21:41:42Z</dcterms:created>
  <dcterms:modified xsi:type="dcterms:W3CDTF">2011-05-16T22:07:57Z</dcterms:modified>
</cp:coreProperties>
</file>