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Ex1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56"/>
  </p:notesMasterIdLst>
  <p:handoutMasterIdLst>
    <p:handoutMasterId r:id="rId57"/>
  </p:handoutMasterIdLst>
  <p:sldIdLst>
    <p:sldId id="276" r:id="rId2"/>
    <p:sldId id="306" r:id="rId3"/>
    <p:sldId id="257" r:id="rId4"/>
    <p:sldId id="307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60" r:id="rId17"/>
    <p:sldId id="270" r:id="rId18"/>
    <p:sldId id="271" r:id="rId19"/>
    <p:sldId id="272" r:id="rId20"/>
    <p:sldId id="300" r:id="rId21"/>
    <p:sldId id="262" r:id="rId22"/>
    <p:sldId id="263" r:id="rId23"/>
    <p:sldId id="288" r:id="rId24"/>
    <p:sldId id="289" r:id="rId25"/>
    <p:sldId id="290" r:id="rId26"/>
    <p:sldId id="291" r:id="rId27"/>
    <p:sldId id="328" r:id="rId28"/>
    <p:sldId id="329" r:id="rId29"/>
    <p:sldId id="296" r:id="rId30"/>
    <p:sldId id="312" r:id="rId31"/>
    <p:sldId id="297" r:id="rId32"/>
    <p:sldId id="304" r:id="rId33"/>
    <p:sldId id="321" r:id="rId34"/>
    <p:sldId id="301" r:id="rId35"/>
    <p:sldId id="274" r:id="rId36"/>
    <p:sldId id="313" r:id="rId37"/>
    <p:sldId id="268" r:id="rId38"/>
    <p:sldId id="265" r:id="rId39"/>
    <p:sldId id="264" r:id="rId40"/>
    <p:sldId id="320" r:id="rId41"/>
    <p:sldId id="267" r:id="rId42"/>
    <p:sldId id="314" r:id="rId43"/>
    <p:sldId id="315" r:id="rId44"/>
    <p:sldId id="310" r:id="rId45"/>
    <p:sldId id="302" r:id="rId46"/>
    <p:sldId id="330" r:id="rId47"/>
    <p:sldId id="311" r:id="rId48"/>
    <p:sldId id="308" r:id="rId49"/>
    <p:sldId id="309" r:id="rId50"/>
    <p:sldId id="323" r:id="rId51"/>
    <p:sldId id="324" r:id="rId52"/>
    <p:sldId id="325" r:id="rId53"/>
    <p:sldId id="327" r:id="rId54"/>
    <p:sldId id="331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urabh chakravarty" initials="sc" lastIdx="1" clrIdx="0">
    <p:extLst/>
  </p:cmAuthor>
  <p:cmAuthor id="2" name="saurabh chakravarty" initials="sc [2]" lastIdx="1" clrIdx="1">
    <p:extLst/>
  </p:cmAuthor>
  <p:cmAuthor id="3" name="saurabh chakravarty" initials="sc [2] [2]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6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85048"/>
  </p:normalViewPr>
  <p:slideViewPr>
    <p:cSldViewPr snapToGrid="0">
      <p:cViewPr varScale="1">
        <p:scale>
          <a:sx n="61" d="100"/>
          <a:sy n="61" d="100"/>
        </p:scale>
        <p:origin x="1776" y="78"/>
      </p:cViewPr>
      <p:guideLst/>
    </p:cSldViewPr>
  </p:slideViewPr>
  <p:outlineViewPr>
    <p:cViewPr>
      <p:scale>
        <a:sx n="33" d="100"/>
        <a:sy n="33" d="100"/>
      </p:scale>
      <p:origin x="0" y="-18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Class distribution of manually labeled data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Class distribution of manually labeled data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58</c:v>
                </c:pt>
                <c:pt idx="1">
                  <c:v>172</c:v>
                </c:pt>
                <c:pt idx="2">
                  <c:v>16</c:v>
                </c:pt>
                <c:pt idx="3">
                  <c:v>189</c:v>
                </c:pt>
                <c:pt idx="4">
                  <c:v>157</c:v>
                </c:pt>
                <c:pt idx="5">
                  <c:v>108</c:v>
                </c:pt>
                <c:pt idx="6">
                  <c:v>169</c:v>
                </c:pt>
                <c:pt idx="7">
                  <c:v>83</c:v>
                </c:pt>
                <c:pt idx="8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AD-43C9-880F-CC162659AB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3216016"/>
        <c:axId val="2093219136"/>
      </c:barChart>
      <c:catAx>
        <c:axId val="2093216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Class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219136"/>
        <c:crosses val="autoZero"/>
        <c:auto val="1"/>
        <c:lblAlgn val="ctr"/>
        <c:lblOffset val="100"/>
        <c:noMultiLvlLbl val="0"/>
      </c:catAx>
      <c:valAx>
        <c:axId val="2093219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 of Tweets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216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Word2Vec with logistic regression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Without Cleaning</c:v>
                </c:pt>
                <c:pt idx="1">
                  <c:v>With Cleaning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0.93612499999999998</c:v>
                </c:pt>
                <c:pt idx="1">
                  <c:v>0.9544125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3C-49D7-9D18-7773395C98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Association Rules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Without Cleaning</c:v>
                </c:pt>
                <c:pt idx="1">
                  <c:v>With Cleaning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0.88571428571428501</c:v>
                </c:pt>
                <c:pt idx="1">
                  <c:v>0.94382022471910099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3C-49D7-9D18-7773395C98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3241152"/>
        <c:axId val="2093244544"/>
      </c:barChart>
      <c:catAx>
        <c:axId val="2093241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Training</a:t>
                </a:r>
                <a:r>
                  <a:rPr lang="en-US" baseline="0" dirty="0"/>
                  <a:t> and Testing Data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244544"/>
        <c:crosses val="autoZero"/>
        <c:auto val="1"/>
        <c:lblAlgn val="ctr"/>
        <c:lblOffset val="100"/>
        <c:noMultiLvlLbl val="0"/>
      </c:catAx>
      <c:valAx>
        <c:axId val="2093244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F1 Score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241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Accuracy</a:t>
            </a:r>
            <a:r>
              <a:rPr lang="en-US" baseline="0" dirty="0"/>
              <a:t> Comparison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Word2Vec With Logistic Regression  
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Weighted F1</c:v>
                </c:pt>
                <c:pt idx="1">
                  <c:v>Weighted Precision</c:v>
                </c:pt>
                <c:pt idx="2">
                  <c:v>Weighted Recall</c:v>
                </c:pt>
              </c:strCache>
            </c:strRef>
          </c:cat>
          <c:val>
            <c:numRef>
              <c:f>Sheet1!$B$2:$B$4</c:f>
              <c:numCache>
                <c:formatCode>0.0000</c:formatCode>
                <c:ptCount val="3"/>
                <c:pt idx="0">
                  <c:v>0.96093502107058404</c:v>
                </c:pt>
                <c:pt idx="1">
                  <c:v>0.96375349047320402</c:v>
                </c:pt>
                <c:pt idx="2">
                  <c:v>0.96074766355140095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3D-466D-B801-52F68DF1ED9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Association Rules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Weighted F1</c:v>
                </c:pt>
                <c:pt idx="1">
                  <c:v>Weighted Precision</c:v>
                </c:pt>
                <c:pt idx="2">
                  <c:v>Weighted Recall</c:v>
                </c:pt>
              </c:strCache>
            </c:strRef>
          </c:cat>
          <c:val>
            <c:numRef>
              <c:f>Sheet1!$C$2:$C$4</c:f>
              <c:numCache>
                <c:formatCode>0.0000</c:formatCode>
                <c:ptCount val="3"/>
                <c:pt idx="0">
                  <c:v>0.90048141555449202</c:v>
                </c:pt>
                <c:pt idx="1">
                  <c:v>0.91087785875091098</c:v>
                </c:pt>
                <c:pt idx="2">
                  <c:v>0.91043321651090303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3D-466D-B801-52F68DF1ED9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93302064"/>
        <c:axId val="2093304816"/>
      </c:barChart>
      <c:catAx>
        <c:axId val="209330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304816"/>
        <c:crosses val="autoZero"/>
        <c:auto val="1"/>
        <c:lblAlgn val="ctr"/>
        <c:lblOffset val="100"/>
        <c:noMultiLvlLbl val="0"/>
      </c:catAx>
      <c:valAx>
        <c:axId val="2093304816"/>
        <c:scaling>
          <c:orientation val="minMax"/>
          <c:min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30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Classifier</a:t>
            </a:r>
            <a:r>
              <a:rPr lang="en-US" baseline="0" dirty="0"/>
              <a:t> prediction performance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Word2Vec with logistic regression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3000</c:v>
                </c:pt>
                <c:pt idx="1">
                  <c:v>6000</c:v>
                </c:pt>
                <c:pt idx="2">
                  <c:v>9000</c:v>
                </c:pt>
                <c:pt idx="3" formatCode="#,##0">
                  <c:v>20000</c:v>
                </c:pt>
                <c:pt idx="4" formatCode="#,##0">
                  <c:v>40000</c:v>
                </c:pt>
                <c:pt idx="5" formatCode="#,##0">
                  <c:v>80000</c:v>
                </c:pt>
                <c:pt idx="6" formatCode="#,##0">
                  <c:v>160000</c:v>
                </c:pt>
                <c:pt idx="7" formatCode="#,##0">
                  <c:v>320000</c:v>
                </c:pt>
                <c:pt idx="8" formatCode="#,##0">
                  <c:v>640000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0.91800000000000004</c:v>
                </c:pt>
                <c:pt idx="1">
                  <c:v>1.2490000000000001</c:v>
                </c:pt>
                <c:pt idx="2">
                  <c:v>1.585</c:v>
                </c:pt>
                <c:pt idx="3">
                  <c:v>2.4820000000000002</c:v>
                </c:pt>
                <c:pt idx="4">
                  <c:v>4.2279999999999998</c:v>
                </c:pt>
                <c:pt idx="5">
                  <c:v>6.9530000000000003</c:v>
                </c:pt>
                <c:pt idx="6">
                  <c:v>12.853</c:v>
                </c:pt>
                <c:pt idx="7">
                  <c:v>29.798999999999999</c:v>
                </c:pt>
                <c:pt idx="8">
                  <c:v>49.866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EF-4B1B-B5F2-219A15B67D3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Association Rules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3000</c:v>
                </c:pt>
                <c:pt idx="1">
                  <c:v>6000</c:v>
                </c:pt>
                <c:pt idx="2">
                  <c:v>9000</c:v>
                </c:pt>
                <c:pt idx="3" formatCode="#,##0">
                  <c:v>20000</c:v>
                </c:pt>
                <c:pt idx="4" formatCode="#,##0">
                  <c:v>40000</c:v>
                </c:pt>
                <c:pt idx="5" formatCode="#,##0">
                  <c:v>80000</c:v>
                </c:pt>
                <c:pt idx="6" formatCode="#,##0">
                  <c:v>160000</c:v>
                </c:pt>
                <c:pt idx="7" formatCode="#,##0">
                  <c:v>320000</c:v>
                </c:pt>
                <c:pt idx="8" formatCode="#,##0">
                  <c:v>640000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4.6020000000000003</c:v>
                </c:pt>
                <c:pt idx="1">
                  <c:v>4.7089999999999996</c:v>
                </c:pt>
                <c:pt idx="2">
                  <c:v>6.1269999999999998</c:v>
                </c:pt>
                <c:pt idx="3">
                  <c:v>6.66</c:v>
                </c:pt>
                <c:pt idx="4">
                  <c:v>9.9849999999999994</c:v>
                </c:pt>
                <c:pt idx="5">
                  <c:v>10.167999999999999</c:v>
                </c:pt>
                <c:pt idx="6">
                  <c:v>17.059999999999999</c:v>
                </c:pt>
                <c:pt idx="7">
                  <c:v>28.97</c:v>
                </c:pt>
                <c:pt idx="8">
                  <c:v>30.102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EF-4B1B-B5F2-219A15B67D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2395520"/>
        <c:axId val="2092397648"/>
      </c:lineChart>
      <c:catAx>
        <c:axId val="20923955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 </a:t>
                </a:r>
                <a:r>
                  <a:rPr lang="en-US" baseline="0" dirty="0"/>
                  <a:t>of tweets to predict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2397648"/>
        <c:crosses val="autoZero"/>
        <c:auto val="1"/>
        <c:lblAlgn val="ctr"/>
        <c:lblOffset val="100"/>
        <c:noMultiLvlLbl val="0"/>
      </c:catAx>
      <c:valAx>
        <c:axId val="209239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Seconds to predict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239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Word2Vec with logistic regression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3000</c:v>
                </c:pt>
                <c:pt idx="1">
                  <c:v>6000</c:v>
                </c:pt>
                <c:pt idx="2">
                  <c:v>9000</c:v>
                </c:pt>
                <c:pt idx="3" formatCode="#,##0">
                  <c:v>20000</c:v>
                </c:pt>
                <c:pt idx="4" formatCode="#,##0">
                  <c:v>40000</c:v>
                </c:pt>
                <c:pt idx="5" formatCode="#,##0">
                  <c:v>80000</c:v>
                </c:pt>
                <c:pt idx="6" formatCode="#,##0">
                  <c:v>160000</c:v>
                </c:pt>
                <c:pt idx="7" formatCode="#,##0">
                  <c:v>320000</c:v>
                </c:pt>
                <c:pt idx="8" formatCode="#,##0">
                  <c:v>640000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0.91800000000000004</c:v>
                </c:pt>
                <c:pt idx="1">
                  <c:v>1.2490000000000001</c:v>
                </c:pt>
                <c:pt idx="2">
                  <c:v>1.585</c:v>
                </c:pt>
                <c:pt idx="3">
                  <c:v>2.4820000000000002</c:v>
                </c:pt>
                <c:pt idx="4">
                  <c:v>4.227999999999998</c:v>
                </c:pt>
                <c:pt idx="5">
                  <c:v>6.9530000000000003</c:v>
                </c:pt>
                <c:pt idx="6">
                  <c:v>12.853</c:v>
                </c:pt>
                <c:pt idx="7">
                  <c:v>29.798999999999999</c:v>
                </c:pt>
                <c:pt idx="8">
                  <c:v>49.866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FE2-4E4A-BBF6-8032829585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Association Rules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3000</c:v>
                </c:pt>
                <c:pt idx="1">
                  <c:v>6000</c:v>
                </c:pt>
                <c:pt idx="2">
                  <c:v>9000</c:v>
                </c:pt>
                <c:pt idx="3" formatCode="#,##0">
                  <c:v>20000</c:v>
                </c:pt>
                <c:pt idx="4" formatCode="#,##0">
                  <c:v>40000</c:v>
                </c:pt>
                <c:pt idx="5" formatCode="#,##0">
                  <c:v>80000</c:v>
                </c:pt>
                <c:pt idx="6" formatCode="#,##0">
                  <c:v>160000</c:v>
                </c:pt>
                <c:pt idx="7" formatCode="#,##0">
                  <c:v>320000</c:v>
                </c:pt>
                <c:pt idx="8" formatCode="#,##0">
                  <c:v>640000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4.6019999999999976</c:v>
                </c:pt>
                <c:pt idx="1">
                  <c:v>4.7089999999999996</c:v>
                </c:pt>
                <c:pt idx="2">
                  <c:v>6.126999999999998</c:v>
                </c:pt>
                <c:pt idx="3">
                  <c:v>6.6599999999999984</c:v>
                </c:pt>
                <c:pt idx="4">
                  <c:v>9.9849999999999994</c:v>
                </c:pt>
                <c:pt idx="5">
                  <c:v>10.167999999999999</c:v>
                </c:pt>
                <c:pt idx="6">
                  <c:v>17.059999999999999</c:v>
                </c:pt>
                <c:pt idx="7">
                  <c:v>28.97</c:v>
                </c:pt>
                <c:pt idx="8">
                  <c:v>30.102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FE2-4E4A-BBF6-8032829585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Optimized Word2Vec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3000</c:v>
                </c:pt>
                <c:pt idx="1">
                  <c:v>6000</c:v>
                </c:pt>
                <c:pt idx="2">
                  <c:v>9000</c:v>
                </c:pt>
                <c:pt idx="3" formatCode="#,##0">
                  <c:v>20000</c:v>
                </c:pt>
                <c:pt idx="4" formatCode="#,##0">
                  <c:v>40000</c:v>
                </c:pt>
                <c:pt idx="5" formatCode="#,##0">
                  <c:v>80000</c:v>
                </c:pt>
                <c:pt idx="6" formatCode="#,##0">
                  <c:v>160000</c:v>
                </c:pt>
                <c:pt idx="7" formatCode="#,##0">
                  <c:v>320000</c:v>
                </c:pt>
                <c:pt idx="8" formatCode="#,##0">
                  <c:v>640000</c:v>
                </c:pt>
              </c:numCache>
            </c:numRef>
          </c:cat>
          <c:val>
            <c:numRef>
              <c:f>Sheet1!$D$2:$D$10</c:f>
              <c:numCache>
                <c:formatCode>General</c:formatCode>
                <c:ptCount val="9"/>
                <c:pt idx="0">
                  <c:v>4.6339999999999977</c:v>
                </c:pt>
                <c:pt idx="1">
                  <c:v>4.9630000000000001</c:v>
                </c:pt>
                <c:pt idx="2">
                  <c:v>4.9714999999999998</c:v>
                </c:pt>
                <c:pt idx="3">
                  <c:v>6.0990000000000002</c:v>
                </c:pt>
                <c:pt idx="4">
                  <c:v>7.2649999999999979</c:v>
                </c:pt>
                <c:pt idx="5">
                  <c:v>8.8835000000000033</c:v>
                </c:pt>
                <c:pt idx="6">
                  <c:v>12.0855</c:v>
                </c:pt>
                <c:pt idx="7">
                  <c:v>18.76599999999998</c:v>
                </c:pt>
                <c:pt idx="8">
                  <c:v>24.530999999999999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FE2-4E4A-BBF6-8032829585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7869936"/>
        <c:axId val="2127873328"/>
      </c:lineChart>
      <c:catAx>
        <c:axId val="21278699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 of tweets to predict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7873328"/>
        <c:crosses val="autoZero"/>
        <c:auto val="1"/>
        <c:lblAlgn val="ctr"/>
        <c:lblOffset val="100"/>
        <c:noMultiLvlLbl val="0"/>
      </c:catAx>
      <c:valAx>
        <c:axId val="2127873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Seconds to Predict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7869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FA5-4EE5-ABFF-31892C06653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DFA5-4EE5-ABFF-31892C06653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FA5-4EE5-ABFF-31892C06653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DFA5-4EE5-ABFF-31892C06653E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DFA5-4EE5-ABFF-31892C06653E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2-DFA5-4EE5-ABFF-31892C06653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DFA5-4EE5-ABFF-31892C06653E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4-DFA5-4EE5-ABFF-31892C06653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42</c:v>
                </c:pt>
                <c:pt idx="1">
                  <c:v>91</c:v>
                </c:pt>
                <c:pt idx="2">
                  <c:v>112</c:v>
                </c:pt>
                <c:pt idx="3">
                  <c:v>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A5-4EE5-ABFF-31892C06653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Sheet1!$A$2:$A$322</cx:f>
        <cx:lvl ptCount="321" formatCode="General">
          <cx:pt idx="0">0.5</cx:pt>
          <cx:pt idx="1">0.5</cx:pt>
          <cx:pt idx="2">0.33331985936992797</cx:pt>
          <cx:pt idx="3">0.5</cx:pt>
          <cx:pt idx="4">0.20000000000000001</cx:pt>
          <cx:pt idx="5">1</cx:pt>
          <cx:pt idx="6">1</cx:pt>
          <cx:pt idx="7">0.5</cx:pt>
          <cx:pt idx="8">1</cx:pt>
          <cx:pt idx="9">0.5</cx:pt>
          <cx:pt idx="10">1</cx:pt>
          <cx:pt idx="11">0.32848154485396502</cx:pt>
          <cx:pt idx="12">0.49881884010489003</cx:pt>
          <cx:pt idx="13">0.25</cx:pt>
          <cx:pt idx="14">1</cx:pt>
          <cx:pt idx="15">0.33333151327555899</cx:pt>
          <cx:pt idx="16">0.5</cx:pt>
          <cx:pt idx="17">1</cx:pt>
          <cx:pt idx="18">0.5</cx:pt>
          <cx:pt idx="19">0.5</cx:pt>
          <cx:pt idx="20">0.33333333333333298</cx:pt>
          <cx:pt idx="21">0.33333333333333198</cx:pt>
          <cx:pt idx="22">1</cx:pt>
          <cx:pt idx="23">0.49999997806123903</cx:pt>
          <cx:pt idx="24">0.99999999781184301</cx:pt>
          <cx:pt idx="25">0.5</cx:pt>
          <cx:pt idx="26">0.49593382012114401</cx:pt>
          <cx:pt idx="27">1</cx:pt>
          <cx:pt idx="28">0.20000000000000001</cx:pt>
          <cx:pt idx="29">0.33333333333333298</cx:pt>
          <cx:pt idx="30">0.24999967857754299</cx:pt>
          <cx:pt idx="31">1</cx:pt>
          <cx:pt idx="32">1</cx:pt>
          <cx:pt idx="33">0.33332290344408499</cx:pt>
          <cx:pt idx="34">0.49976258773183002</cx:pt>
          <cx:pt idx="35">0.333280700546635</cx:pt>
          <cx:pt idx="36">1</cx:pt>
          <cx:pt idx="37">1</cx:pt>
          <cx:pt idx="38">0.49999751418576099</cx:pt>
          <cx:pt idx="39">0.25</cx:pt>
          <cx:pt idx="40">0.5</cx:pt>
          <cx:pt idx="41">0.33304812196700101</cx:pt>
          <cx:pt idx="42">0.33333333333333298</cx:pt>
          <cx:pt idx="43">0.33333333333333298</cx:pt>
          <cx:pt idx="44">0.33333333333333298</cx:pt>
          <cx:pt idx="45">0.49999999999998601</cx:pt>
          <cx:pt idx="46">0.5</cx:pt>
          <cx:pt idx="47">0.49999999999956801</cx:pt>
          <cx:pt idx="48">0.33333333333333298</cx:pt>
          <cx:pt idx="49">0.33333333332903098</cx:pt>
          <cx:pt idx="50">0.25</cx:pt>
          <cx:pt idx="51">0.49999999456813199</cx:pt>
          <cx:pt idx="52">0.5</cx:pt>
          <cx:pt idx="53">0.33333333333333298</cx:pt>
          <cx:pt idx="54">0.33333333333304299</cx:pt>
          <cx:pt idx="55">1</cx:pt>
          <cx:pt idx="56">0.331872082308939</cx:pt>
          <cx:pt idx="57">0.5</cx:pt>
          <cx:pt idx="58">1</cx:pt>
          <cx:pt idx="59">0.33333332384062803</cx:pt>
          <cx:pt idx="60">0.49927821746478201</cx:pt>
          <cx:pt idx="61">0.49938776952146402</cx:pt>
          <cx:pt idx="62">1</cx:pt>
          <cx:pt idx="63">0.24999984845969001</cx:pt>
          <cx:pt idx="64">0.33316146688438802</cx:pt>
          <cx:pt idx="65">0.47976110154877899</cx:pt>
          <cx:pt idx="66">0.5</cx:pt>
          <cx:pt idx="67">0.49997812272442299</cx:pt>
          <cx:pt idx="68">0.49997875986100698</cx:pt>
          <cx:pt idx="69">0.33333333333333298</cx:pt>
          <cx:pt idx="70">0.24999998031982701</cx:pt>
          <cx:pt idx="71">0.5</cx:pt>
          <cx:pt idx="72">0.5</cx:pt>
          <cx:pt idx="73">0.49973958117804701</cx:pt>
          <cx:pt idx="74">0.5</cx:pt>
          <cx:pt idx="75">1</cx:pt>
          <cx:pt idx="76">0.5</cx:pt>
          <cx:pt idx="77">0.99999953203391101</cx:pt>
          <cx:pt idx="78">0.49999999999998701</cx:pt>
          <cx:pt idx="79">1</cx:pt>
          <cx:pt idx="80">0.5</cx:pt>
          <cx:pt idx="81">0.499999999999999</cx:pt>
          <cx:pt idx="82">0.33241655684499199</cx:pt>
          <cx:pt idx="83">0.25</cx:pt>
          <cx:pt idx="84">0.49999999999986</cx:pt>
          <cx:pt idx="85">1</cx:pt>
          <cx:pt idx="86">0.20000000000000001</cx:pt>
          <cx:pt idx="87">0.25</cx:pt>
          <cx:pt idx="88">0.31396071227932898</cx:pt>
          <cx:pt idx="89">0.33333333333333298</cx:pt>
          <cx:pt idx="90">1</cx:pt>
          <cx:pt idx="91">1</cx:pt>
          <cx:pt idx="92">0.46878972726225199</cx:pt>
          <cx:pt idx="93">1</cx:pt>
          <cx:pt idx="94">0.5</cx:pt>
          <cx:pt idx="95">0.33332798993815599</cx:pt>
          <cx:pt idx="96">0.20000000000000001</cx:pt>
          <cx:pt idx="97">0.5</cx:pt>
          <cx:pt idx="98">1</cx:pt>
          <cx:pt idx="99">0.33333333333333298</cx:pt>
          <cx:pt idx="100">1</cx:pt>
          <cx:pt idx="101">0.33333304742646802</cx:pt>
          <cx:pt idx="102">0.33333333333333298</cx:pt>
          <cx:pt idx="103">0.33333333333333298</cx:pt>
          <cx:pt idx="104">0.40139802847853301</cx:pt>
          <cx:pt idx="105">0.241021446649725</cx:pt>
          <cx:pt idx="106">0.5</cx:pt>
          <cx:pt idx="107">1</cx:pt>
          <cx:pt idx="108">0.5</cx:pt>
          <cx:pt idx="109">0.33333333333333298</cx:pt>
          <cx:pt idx="110">0.33333333333326498</cx:pt>
          <cx:pt idx="111">0.25192033379553902</cx:pt>
          <cx:pt idx="112">0.33333333333325099</cx:pt>
          <cx:pt idx="113">0.249999999952351</cx:pt>
          <cx:pt idx="114">0.999999999653023</cx:pt>
          <cx:pt idx="115">0.5</cx:pt>
          <cx:pt idx="116">0.499119124753864</cx:pt>
          <cx:pt idx="117">0.333333324320716</cx:pt>
          <cx:pt idx="118">0.5</cx:pt>
          <cx:pt idx="119">0.20000000000000001</cx:pt>
          <cx:pt idx="120">0.25</cx:pt>
          <cx:pt idx="121">1</cx:pt>
          <cx:pt idx="122">0.33333333333333198</cx:pt>
          <cx:pt idx="123">1</cx:pt>
          <cx:pt idx="124">0.66030739027978202</cx:pt>
          <cx:pt idx="125">0.5</cx:pt>
          <cx:pt idx="126">0.5</cx:pt>
          <cx:pt idx="127">0.49999999999995398</cx:pt>
          <cx:pt idx="128">0.5</cx:pt>
          <cx:pt idx="129">0.5</cx:pt>
          <cx:pt idx="130">0.49963722377580799</cx:pt>
          <cx:pt idx="131">0.99999999984209498</cx:pt>
          <cx:pt idx="132">1</cx:pt>
          <cx:pt idx="133">0.33333333333333298</cx:pt>
          <cx:pt idx="134">0.395984555565427</cx:pt>
          <cx:pt idx="135">0.99999999985323995</cx:pt>
          <cx:pt idx="136">0.99999999999910205</cx:pt>
          <cx:pt idx="137">0.333333324320716</cx:pt>
          <cx:pt idx="138">0.499999632602246</cx:pt>
          <cx:pt idx="139">0.5</cx:pt>
          <cx:pt idx="140">0.999990030876731</cx:pt>
          <cx:pt idx="141">0.5</cx:pt>
          <cx:pt idx="142">1</cx:pt>
          <cx:pt idx="143">0.24382878694726101</cx:pt>
          <cx:pt idx="144">0.5</cx:pt>
          <cx:pt idx="145">0.5</cx:pt>
          <cx:pt idx="146">0.33333295503452298</cx:pt>
          <cx:pt idx="147">0.5</cx:pt>
          <cx:pt idx="148">0.49652710416527901</cx:pt>
          <cx:pt idx="149">0.33333332195510101</cx:pt>
          <cx:pt idx="150">0.33333333333288101</cx:pt>
          <cx:pt idx="151">0.99994824170446805</cx:pt>
          <cx:pt idx="152">0.5</cx:pt>
          <cx:pt idx="153">0.34190858886832498</cx:pt>
          <cx:pt idx="154">1</cx:pt>
          <cx:pt idx="155">1</cx:pt>
          <cx:pt idx="156">0.32976790097737402</cx:pt>
          <cx:pt idx="157">1</cx:pt>
          <cx:pt idx="158">0.33333333333333198</cx:pt>
          <cx:pt idx="159">1</cx:pt>
          <cx:pt idx="160">0.499999999999999</cx:pt>
          <cx:pt idx="161">0.33283869406670002</cx:pt>
          <cx:pt idx="162">0.24999904571048301</cx:pt>
          <cx:pt idx="163">1</cx:pt>
          <cx:pt idx="164">0.49999999999994099</cx:pt>
          <cx:pt idx="165">0.5</cx:pt>
          <cx:pt idx="166">0.499999999982354</cx:pt>
          <cx:pt idx="167">0.20000000000000001</cx:pt>
          <cx:pt idx="168">0.33333333333333298</cx:pt>
          <cx:pt idx="169">0.33333333320262798</cx:pt>
          <cx:pt idx="170">0.499999999999999</cx:pt>
          <cx:pt idx="171">0.5</cx:pt>
          <cx:pt idx="172">0.24999999999984701</cx:pt>
          <cx:pt idx="173">0.25</cx:pt>
          <cx:pt idx="174">0.99999953203391101</cx:pt>
          <cx:pt idx="175">0.49999999999997402</cx:pt>
          <cx:pt idx="176">0.5</cx:pt>
          <cx:pt idx="177">0.5</cx:pt>
          <cx:pt idx="178">0.5</cx:pt>
          <cx:pt idx="179">0.33333333333333198</cx:pt>
          <cx:pt idx="180">0.33333333098068402</cx:pt>
          <cx:pt idx="181">0.25</cx:pt>
          <cx:pt idx="182">0.33333333333333298</cx:pt>
          <cx:pt idx="183">0.33333333333333298</cx:pt>
          <cx:pt idx="184">0.33333333333333198</cx:pt>
          <cx:pt idx="185">0.49927821746478201</cx:pt>
          <cx:pt idx="186">0.37302866699238801</cx:pt>
          <cx:pt idx="187">0.262797839595658</cx:pt>
          <cx:pt idx="188">0.33333333113891001</cx:pt>
          <cx:pt idx="189">0.33292432490706603</cx:pt>
          <cx:pt idx="190">0.5</cx:pt>
          <cx:pt idx="191">0.5</cx:pt>
          <cx:pt idx="192">0.20000000000000001</cx:pt>
          <cx:pt idx="193">0.5</cx:pt>
          <cx:pt idx="194">1</cx:pt>
          <cx:pt idx="195">0.49999999429255398</cx:pt>
          <cx:pt idx="196">0.5</cx:pt>
          <cx:pt idx="197">0.33332994383200298</cx:pt>
          <cx:pt idx="198">0.5</cx:pt>
          <cx:pt idx="199">0.5</cx:pt>
          <cx:pt idx="200">0.25</cx:pt>
          <cx:pt idx="201">1</cx:pt>
          <cx:pt idx="202">0.33333333333333298</cx:pt>
          <cx:pt idx="203">0.33313243274750498</cx:pt>
          <cx:pt idx="204">0.49995704111940098</cx:pt>
          <cx:pt idx="205">0.333333324320716</cx:pt>
          <cx:pt idx="206">0.5</cx:pt>
          <cx:pt idx="207">0.33333333316874503</cx:pt>
          <cx:pt idx="208">1</cx:pt>
          <cx:pt idx="209">0.25</cx:pt>
          <cx:pt idx="210">0.97413628625290705</cx:pt>
          <cx:pt idx="211">0.82449331310273899</cx:pt>
          <cx:pt idx="212">0.25</cx:pt>
          <cx:pt idx="213">0.33333333333332699</cx:pt>
          <cx:pt idx="214">1</cx:pt>
          <cx:pt idx="215">0.317239654806869</cx:pt>
          <cx:pt idx="216">0.5</cx:pt>
          <cx:pt idx="217">0.33333333333333298</cx:pt>
          <cx:pt idx="218">1</cx:pt>
          <cx:pt idx="219">0.99999829135846197</cx:pt>
          <cx:pt idx="220">0.99999999999801903</cx:pt>
          <cx:pt idx="221">0.96762782290375005</cx:pt>
          <cx:pt idx="222">0.5</cx:pt>
          <cx:pt idx="223">0.33333333333333298</cx:pt>
          <cx:pt idx="224">0.25</cx:pt>
          <cx:pt idx="225">0.249999999999963</cx:pt>
          <cx:pt idx="226">1</cx:pt>
          <cx:pt idx="227">0.5</cx:pt>
          <cx:pt idx="228">0.99999999999297895</cx:pt>
          <cx:pt idx="229">0.499659376182019</cx:pt>
          <cx:pt idx="230">0.333333333280595</cx:pt>
          <cx:pt idx="231">0.5</cx:pt>
          <cx:pt idx="232">0.5</cx:pt>
          <cx:pt idx="233">0.5</cx:pt>
          <cx:pt idx="234">0.99999546088012203</cx:pt>
          <cx:pt idx="235">0.5</cx:pt>
          <cx:pt idx="236">0.499999999999995</cx:pt>
          <cx:pt idx="237">0.25</cx:pt>
          <cx:pt idx="238">0.39610841424858301</cx:pt>
          <cx:pt idx="239">0.25</cx:pt>
          <cx:pt idx="240">0.30459924850049602</cx:pt>
          <cx:pt idx="241">0.33109421081702201</cx:pt>
          <cx:pt idx="242">0.33333333333333298</cx:pt>
          <cx:pt idx="243">0.49999999999999001</cx:pt>
          <cx:pt idx="244">1</cx:pt>
          <cx:pt idx="245">0.49999987026741299</cx:pt>
          <cx:pt idx="246">1</cx:pt>
          <cx:pt idx="247">0.5</cx:pt>
          <cx:pt idx="248">1</cx:pt>
          <cx:pt idx="249">0.49999999999997102</cx:pt>
          <cx:pt idx="250">0.33333250047073099</cx:pt>
          <cx:pt idx="251">0.99999953203391101</cx:pt>
          <cx:pt idx="252">0.33333333333331699</cx:pt>
          <cx:pt idx="253">0.333333324320716</cx:pt>
          <cx:pt idx="254">0.24999999999999001</cx:pt>
          <cx:pt idx="255">1</cx:pt>
          <cx:pt idx="256">0.499999615212462</cx:pt>
          <cx:pt idx="257">0.99999999999999301</cx:pt>
          <cx:pt idx="258">0.249538291351282</cx:pt>
          <cx:pt idx="259">1</cx:pt>
          <cx:pt idx="260">0.33333234974989501</cx:pt>
          <cx:pt idx="261">0.25</cx:pt>
          <cx:pt idx="262">0.5</cx:pt>
          <cx:pt idx="263">0.33333333333304299</cx:pt>
          <cx:pt idx="264">0.33333333333333298</cx:pt>
          <cx:pt idx="265">1</cx:pt>
          <cx:pt idx="266">0.25334809080535797</cx:pt>
          <cx:pt idx="267">0.333333323585497</cx:pt>
          <cx:pt idx="268">0.5</cx:pt>
          <cx:pt idx="269">0.5</cx:pt>
          <cx:pt idx="270">0.33333323861559899</cx:pt>
          <cx:pt idx="271">0.33333333333333298</cx:pt>
          <cx:pt idx="272">0.5</cx:pt>
          <cx:pt idx="273">1</cx:pt>
          <cx:pt idx="274">0.33242047086658599</cx:pt>
          <cx:pt idx="275">0.33333333333333298</cx:pt>
          <cx:pt idx="276">0.33333333333305898</cx:pt>
          <cx:pt idx="277">0.333333324320716</cx:pt>
          <cx:pt idx="278">0.5</cx:pt>
          <cx:pt idx="279">1</cx:pt>
          <cx:pt idx="280">1</cx:pt>
          <cx:pt idx="281">1</cx:pt>
          <cx:pt idx="282">1</cx:pt>
          <cx:pt idx="283">0.49915760949795801</cx:pt>
          <cx:pt idx="284">1</cx:pt>
          <cx:pt idx="285">0.24999999998141101</cx:pt>
          <cx:pt idx="286">0.360877595230922</cx:pt>
          <cx:pt idx="287">0.5</cx:pt>
          <cx:pt idx="288">1</cx:pt>
          <cx:pt idx="289">0.33279142035300502</cx:pt>
          <cx:pt idx="290">0.5</cx:pt>
          <cx:pt idx="291">0.49961706259627298</cx:pt>
          <cx:pt idx="292">0.25</cx:pt>
          <cx:pt idx="293">0.999999999999999</cx:pt>
          <cx:pt idx="294">0.5</cx:pt>
          <cx:pt idx="295">0.33333333333333298</cx:pt>
          <cx:pt idx="296">0.33333333333332898</cx:pt>
          <cx:pt idx="297">1</cx:pt>
          <cx:pt idx="298">0.249999999999202</cx:pt>
          <cx:pt idx="299">0.5</cx:pt>
          <cx:pt idx="300">1</cx:pt>
          <cx:pt idx="301">0.5</cx:pt>
          <cx:pt idx="302">0.33333333333333298</cx:pt>
          <cx:pt idx="303">0.49999999980409598</cx:pt>
          <cx:pt idx="304">0.33333333333333298</cx:pt>
          <cx:pt idx="305">0.5</cx:pt>
          <cx:pt idx="306">0.33333333321428199</cx:pt>
          <cx:pt idx="307">0.5</cx:pt>
          <cx:pt idx="308">0.33333333333333298</cx:pt>
          <cx:pt idx="309">0.99999999102565296</cx:pt>
          <cx:pt idx="310">0.25</cx:pt>
          <cx:pt idx="311">0.33330094494003498</cx:pt>
          <cx:pt idx="312">0.5</cx:pt>
          <cx:pt idx="313">0.20000000000000001</cx:pt>
          <cx:pt idx="314">0.25</cx:pt>
          <cx:pt idx="315">0.49999999989156002</cx:pt>
          <cx:pt idx="316">1</cx:pt>
          <cx:pt idx="317">0.33333333333333298</cx:pt>
          <cx:pt idx="318">0.5</cx:pt>
          <cx:pt idx="319">0.5</cx:pt>
          <cx:pt idx="320">0.33333143059145698</cx:pt>
        </cx:lvl>
      </cx:numDim>
    </cx:data>
  </cx:chartData>
  <cx:chart>
    <cx:title pos="t" align="ctr" overlay="0">
      <cx:tx>
        <cx:txData>
          <cx:v/>
        </cx:txData>
      </cx:tx>
      <cx:txPr>
        <a:bodyPr spcFirstLastPara="1" vertOverflow="ellipsis" wrap="square" lIns="0" tIns="0" rIns="0" bIns="0" anchor="ctr" anchorCtr="1"/>
        <a:lstStyle/>
        <a:p>
          <a:pPr algn="ctr">
            <a:defRPr/>
          </a:pPr>
          <a:endParaRPr lang="en-US" dirty="0"/>
        </a:p>
      </cx:txPr>
    </cx:title>
    <cx:plotArea>
      <cx:plotAreaRegion>
        <cx:series layoutId="clusteredColumn" uniqueId="{7D731F83-9BF0-4C18-B44A-F064987CF31D}">
          <cx:tx>
            <cx:txData>
              <cx:f>Sheet1!$A$1</cx:f>
              <cx:v>Probability Distribution</cx:v>
            </cx:txData>
          </cx:tx>
          <cx:dataLabels>
            <cx:visibility seriesName="0" categoryName="0" value="1"/>
          </cx:dataLabels>
          <cx:dataId val="0"/>
          <cx:layoutPr>
            <cx:binning intervalClosed="r">
              <cx:binSize val="0.10000000000000001"/>
            </cx:binning>
          </cx:layoutPr>
        </cx:series>
      </cx:plotAreaRegion>
      <cx:axis id="0">
        <cx:catScaling gapWidth="0"/>
        <cx:title>
          <cx:tx>
            <cx:txData>
              <cx:v>Probability Range</cx:v>
            </cx:txData>
          </cx:tx>
          <cx:txPr>
            <a:bodyPr spcFirstLastPara="1" vertOverflow="ellipsis" wrap="square" lIns="0" tIns="0" rIns="0" bIns="0" anchor="ctr" anchorCtr="1"/>
            <a:lstStyle/>
            <a:p>
              <a:pPr algn="ctr">
                <a:defRPr/>
              </a:pPr>
              <a:r>
                <a:rPr lang="en-US" dirty="0"/>
                <a:t>Probability Range</a:t>
              </a:r>
            </a:p>
          </cx:txPr>
        </cx:title>
        <cx:tickLabels/>
      </cx:axis>
      <cx:axis id="1">
        <cx:valScaling/>
        <cx:title>
          <cx:tx>
            <cx:txData>
              <cx:v>Number of Tweets</cx:v>
            </cx:txData>
          </cx:tx>
          <cx:txPr>
            <a:bodyPr spcFirstLastPara="1" vertOverflow="ellipsis" wrap="square" lIns="0" tIns="0" rIns="0" bIns="0" anchor="ctr" anchorCtr="1"/>
            <a:lstStyle/>
            <a:p>
              <a:pPr algn="ctr">
                <a:defRPr/>
              </a:pPr>
              <a:r>
                <a:rPr lang="en-US" dirty="0"/>
                <a:t>Number of Tweets</a:t>
              </a:r>
            </a:p>
          </cx:txPr>
        </cx:title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043A9-06D5-474B-A2CE-82CE274C3301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3DFE2-8646-FD4A-B628-061102E15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4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72ECD-1332-4610-89C9-CD8807F3DE05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09EBE-4E62-41BE-9020-8AEAF4F76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74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09EBE-4E62-41BE-9020-8AEAF4F76B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184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f1 reduced errors (</a:t>
            </a:r>
            <a:r>
              <a:rPr lang="en-US" dirty="0" err="1"/>
              <a:t>Lr-ar</a:t>
            </a:r>
            <a:r>
              <a:rPr lang="en-US" dirty="0"/>
              <a:t>)/(1-ar)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09EBE-4E62-41BE-9020-8AEAF4F76B8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61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09EBE-4E62-41BE-9020-8AEAF4F76B8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76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Bigger</a:t>
            </a:r>
            <a:r>
              <a:rPr lang="en-US"/>
              <a:t> </a:t>
            </a:r>
            <a:r>
              <a:rPr lang="en-US" dirty="0"/>
              <a:t>Corpus(Google News). Gives -&gt; </a:t>
            </a:r>
            <a:r>
              <a:rPr lang="en-US"/>
              <a:t>word </a:t>
            </a:r>
            <a:r>
              <a:rPr lang="en-US" baseline="0"/>
              <a:t>vectors with </a:t>
            </a:r>
            <a:r>
              <a:rPr lang="en-US" dirty="0"/>
              <a:t>richer</a:t>
            </a:r>
            <a:r>
              <a:rPr lang="en-US"/>
              <a:t> </a:t>
            </a:r>
            <a:r>
              <a:rPr lang="en-US" dirty="0"/>
              <a:t>relationships. Better word vectors -&gt; Better </a:t>
            </a:r>
            <a:r>
              <a:rPr lang="en-US"/>
              <a:t>classification accuracy</a:t>
            </a:r>
            <a:r>
              <a:rPr lang="en-US" baseline="0"/>
              <a:t>.</a:t>
            </a:r>
            <a:r>
              <a:rPr lang="en-US"/>
              <a:t> 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/>
              <a:t>The </a:t>
            </a:r>
            <a:r>
              <a:rPr lang="en-US" baseline="0" dirty="0" err="1"/>
              <a:t>cron</a:t>
            </a:r>
            <a:r>
              <a:rPr lang="en-US" baseline="0" dirty="0"/>
              <a:t> job would ensure that the new tweets are classified as they come in, of course, in batches.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A1C21-2AAD-A845-AB9C-1C078E334E9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01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A1C21-2AAD-A845-AB9C-1C078E334E9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07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CBOW </a:t>
            </a:r>
            <a:r>
              <a:rPr lang="mr-IN" dirty="0"/>
              <a:t>–</a:t>
            </a:r>
            <a:r>
              <a:rPr lang="en-US" dirty="0"/>
              <a:t> Give</a:t>
            </a:r>
            <a:r>
              <a:rPr lang="en-US" baseline="0" dirty="0"/>
              <a:t>n a context, predict the word.</a:t>
            </a:r>
          </a:p>
          <a:p>
            <a:r>
              <a:rPr lang="en-US" baseline="0" dirty="0"/>
              <a:t>Skip-gram </a:t>
            </a:r>
            <a:r>
              <a:rPr lang="mr-IN" baseline="0" dirty="0"/>
              <a:t>–</a:t>
            </a:r>
            <a:r>
              <a:rPr lang="en-US" baseline="0" dirty="0"/>
              <a:t> Given a word, predict the neighbors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A1C21-2AAD-A845-AB9C-1C078E334E9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5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CBOW </a:t>
            </a:r>
            <a:r>
              <a:rPr lang="mr-IN" dirty="0"/>
              <a:t>–</a:t>
            </a:r>
            <a:r>
              <a:rPr lang="en-US" dirty="0"/>
              <a:t> Give</a:t>
            </a:r>
            <a:r>
              <a:rPr lang="en-US" baseline="0" dirty="0"/>
              <a:t>n a context, predict the word.</a:t>
            </a:r>
          </a:p>
          <a:p>
            <a:r>
              <a:rPr lang="en-US" baseline="0" dirty="0"/>
              <a:t>Skip-gram </a:t>
            </a:r>
            <a:r>
              <a:rPr lang="mr-IN" baseline="0" dirty="0"/>
              <a:t>–</a:t>
            </a:r>
            <a:r>
              <a:rPr lang="en-US" baseline="0" dirty="0"/>
              <a:t> Given a word, predict the neighbors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A1C21-2AAD-A845-AB9C-1C078E334E9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69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Duplicate</a:t>
            </a:r>
            <a:r>
              <a:rPr lang="en-US"/>
              <a:t> remove stop word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09EBE-4E62-41BE-9020-8AEAF4F76B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</a:t>
            </a:r>
            <a:r>
              <a:rPr lang="en-US"/>
              <a:t> stuff as examples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09EBE-4E62-41BE-9020-8AEAF4F76B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75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</a:t>
            </a:r>
            <a:r>
              <a:rPr lang="en-US"/>
              <a:t> want to put a pie chart instead?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09EBE-4E62-41BE-9020-8AEAF4F76B8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4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Why?</a:t>
            </a:r>
            <a:r>
              <a:rPr lang="en-US" baseline="0" dirty="0"/>
              <a:t> Because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09EBE-4E62-41BE-9020-8AEAF4F76B8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23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Similar words are grouped</a:t>
            </a:r>
            <a:r>
              <a:rPr lang="en-US" baseline="0" dirty="0"/>
              <a:t> together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A1C21-2AAD-A845-AB9C-1C078E334E9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615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Word</a:t>
            </a:r>
            <a:r>
              <a:rPr lang="en-US" baseline="0" dirty="0"/>
              <a:t> relationships are displacements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A1C21-2AAD-A845-AB9C-1C078E334E9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80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don’t care about the neural network and the output. We just need the hidden layer representation of the word vectors.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A1C21-2AAD-A845-AB9C-1C078E334E9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93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don’t care about the neural network and the output. We just need the hidden layer representation of the word vectors.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A1C21-2AAD-A845-AB9C-1C078E334E9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15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127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68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374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675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018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972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68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7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5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5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395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A7177-6680-40BA-90B7-92BBE71ED47A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590E20C-D2DC-4A38-BBB9-8868335F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5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iles.meetup.com/12426342/5_An_overview_of_word2vec.pdf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iles.meetup.com/12426342/5_An_overview_of_word2vec.pdf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iles.meetup.com/12426342/5_An_overview_of_word2vec.pdf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meetup.com/12426342/5_An_overview_of_word2vec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295422"/>
            <a:ext cx="9143999" cy="88144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Classification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1303474"/>
            <a:ext cx="9144000" cy="13643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CS5604 Information Storage and Retrieval - Fall 2016 </a:t>
            </a:r>
          </a:p>
          <a:p>
            <a:pPr marL="0" indent="0" algn="ctr">
              <a:buNone/>
            </a:pPr>
            <a:r>
              <a:rPr lang="en-US" dirty="0"/>
              <a:t>Virginia Polytechnic Institute and State University</a:t>
            </a:r>
          </a:p>
          <a:p>
            <a:pPr marL="0" indent="0" algn="ctr">
              <a:buNone/>
            </a:pPr>
            <a:r>
              <a:rPr lang="en-US" dirty="0"/>
              <a:t>Blacksburg,  Virginia 24061</a:t>
            </a:r>
          </a:p>
          <a:p>
            <a:pPr marL="0" indent="0" algn="ctr">
              <a:buNone/>
            </a:pPr>
            <a:r>
              <a:rPr lang="en-US" dirty="0"/>
              <a:t>Professor: E. Fox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Presenters:</a:t>
            </a:r>
          </a:p>
          <a:p>
            <a:pPr marL="0" indent="0" algn="ctr">
              <a:buNone/>
            </a:pPr>
            <a:r>
              <a:rPr lang="en-US" dirty="0"/>
              <a:t>Saurabh Chakravarty,</a:t>
            </a:r>
          </a:p>
          <a:p>
            <a:pPr marL="0" indent="0" algn="ctr">
              <a:buNone/>
            </a:pPr>
            <a:r>
              <a:rPr lang="en-US" dirty="0"/>
              <a:t>Eric Williamson</a:t>
            </a:r>
          </a:p>
          <a:p>
            <a:pPr marL="0" indent="0" algn="ctr">
              <a:buNone/>
            </a:pPr>
            <a:r>
              <a:rPr lang="en-US" dirty="0"/>
              <a:t>December 1, 2016</a:t>
            </a:r>
          </a:p>
        </p:txBody>
      </p:sp>
    </p:spTree>
    <p:extLst>
      <p:ext uri="{BB962C8B-B14F-4D97-AF65-F5344CB8AC3E}">
        <p14:creationId xmlns:p14="http://schemas.microsoft.com/office/powerpoint/2010/main" val="2660603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TRAINING PIPELINE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28190" y="2155115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Pre-processing</a:t>
            </a:r>
          </a:p>
          <a:p>
            <a:pPr algn="ctr"/>
            <a:r>
              <a:rPr lang="en-US" sz="1000" dirty="0"/>
              <a:t>(clean/lemmatize/remove stop words)</a:t>
            </a:r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3" name="Card 2"/>
          <p:cNvSpPr/>
          <p:nvPr/>
        </p:nvSpPr>
        <p:spPr>
          <a:xfrm>
            <a:off x="677262" y="2723478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Training data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828800" y="2449606"/>
            <a:ext cx="1099390" cy="228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928190" y="3398519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Train word vectors</a:t>
            </a:r>
            <a:endParaRPr lang="en-US" sz="1000" dirty="0"/>
          </a:p>
        </p:txBody>
      </p:sp>
      <p:sp>
        <p:nvSpPr>
          <p:cNvPr id="5" name="Down Arrow 4"/>
          <p:cNvSpPr/>
          <p:nvPr/>
        </p:nvSpPr>
        <p:spPr>
          <a:xfrm>
            <a:off x="4637601" y="2972249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422778" y="3398518"/>
            <a:ext cx="1499371" cy="238909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266" y="5050714"/>
            <a:ext cx="1338394" cy="520701"/>
          </a:xfrm>
          <a:prstGeom prst="rect">
            <a:avLst/>
          </a:prstGeom>
        </p:spPr>
      </p:pic>
      <p:sp>
        <p:nvSpPr>
          <p:cNvPr id="12" name="Card 11"/>
          <p:cNvSpPr/>
          <p:nvPr/>
        </p:nvSpPr>
        <p:spPr>
          <a:xfrm>
            <a:off x="7709884" y="3530676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Word2Vec Model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6626712" y="3732006"/>
            <a:ext cx="796064" cy="2052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928190" y="4641923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Train Classifier</a:t>
            </a:r>
            <a:endParaRPr lang="en-US" sz="1000" dirty="0"/>
          </a:p>
        </p:txBody>
      </p:sp>
      <p:sp>
        <p:nvSpPr>
          <p:cNvPr id="16" name="Down Arrow 15"/>
          <p:cNvSpPr/>
          <p:nvPr/>
        </p:nvSpPr>
        <p:spPr>
          <a:xfrm>
            <a:off x="4638656" y="4215653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0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TRAINING PIPELINE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28190" y="2155115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Pre-processing</a:t>
            </a:r>
          </a:p>
          <a:p>
            <a:pPr algn="ctr"/>
            <a:r>
              <a:rPr lang="en-US" sz="1000" dirty="0"/>
              <a:t>(clean/lemmatize/remove stop words)</a:t>
            </a:r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3" name="Card 2"/>
          <p:cNvSpPr/>
          <p:nvPr/>
        </p:nvSpPr>
        <p:spPr>
          <a:xfrm>
            <a:off x="677262" y="2723478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Training data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828800" y="2449606"/>
            <a:ext cx="1099390" cy="228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928190" y="3398519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Train word vectors</a:t>
            </a:r>
            <a:endParaRPr lang="en-US" sz="1000" dirty="0"/>
          </a:p>
        </p:txBody>
      </p:sp>
      <p:sp>
        <p:nvSpPr>
          <p:cNvPr id="5" name="Down Arrow 4"/>
          <p:cNvSpPr/>
          <p:nvPr/>
        </p:nvSpPr>
        <p:spPr>
          <a:xfrm>
            <a:off x="4637601" y="2972249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422778" y="3398518"/>
            <a:ext cx="1499371" cy="238909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266" y="5050714"/>
            <a:ext cx="1338394" cy="520701"/>
          </a:xfrm>
          <a:prstGeom prst="rect">
            <a:avLst/>
          </a:prstGeom>
        </p:spPr>
      </p:pic>
      <p:sp>
        <p:nvSpPr>
          <p:cNvPr id="12" name="Card 11"/>
          <p:cNvSpPr/>
          <p:nvPr/>
        </p:nvSpPr>
        <p:spPr>
          <a:xfrm>
            <a:off x="7709884" y="3530676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Word2Vec Model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6626712" y="3732006"/>
            <a:ext cx="796064" cy="2052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928190" y="4641923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Train Classifier</a:t>
            </a:r>
            <a:endParaRPr lang="en-US" sz="1000" dirty="0"/>
          </a:p>
        </p:txBody>
      </p:sp>
      <p:sp>
        <p:nvSpPr>
          <p:cNvPr id="16" name="Down Arrow 15"/>
          <p:cNvSpPr/>
          <p:nvPr/>
        </p:nvSpPr>
        <p:spPr>
          <a:xfrm>
            <a:off x="4638656" y="4215653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6626712" y="4935963"/>
            <a:ext cx="796064" cy="2052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rd 17"/>
          <p:cNvSpPr/>
          <p:nvPr/>
        </p:nvSpPr>
        <p:spPr>
          <a:xfrm>
            <a:off x="7709884" y="4308621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Classifier Model</a:t>
            </a:r>
          </a:p>
        </p:txBody>
      </p:sp>
    </p:spTree>
    <p:extLst>
      <p:ext uri="{BB962C8B-B14F-4D97-AF65-F5344CB8AC3E}">
        <p14:creationId xmlns:p14="http://schemas.microsoft.com/office/powerpoint/2010/main" val="705906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Prediction PIPELINE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28190" y="2155115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Pre-processing</a:t>
            </a:r>
          </a:p>
          <a:p>
            <a:pPr algn="ctr"/>
            <a:r>
              <a:rPr lang="en-US" sz="1000" dirty="0"/>
              <a:t>(clean/lemmatize/remove stop words)</a:t>
            </a:r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3" name="Card 2"/>
          <p:cNvSpPr/>
          <p:nvPr/>
        </p:nvSpPr>
        <p:spPr>
          <a:xfrm>
            <a:off x="677262" y="2723478"/>
            <a:ext cx="925157" cy="675040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&lt;&lt;table&gt;&gt; </a:t>
            </a:r>
          </a:p>
          <a:p>
            <a:pPr algn="ctr"/>
            <a:r>
              <a:rPr lang="en-US" sz="1100" dirty="0"/>
              <a:t>ideal-cs5604f16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828800" y="2449606"/>
            <a:ext cx="1099390" cy="228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422778" y="3398518"/>
            <a:ext cx="1499371" cy="238909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266" y="5050714"/>
            <a:ext cx="1338394" cy="520701"/>
          </a:xfrm>
          <a:prstGeom prst="rect">
            <a:avLst/>
          </a:prstGeom>
        </p:spPr>
      </p:pic>
      <p:sp>
        <p:nvSpPr>
          <p:cNvPr id="12" name="Card 11"/>
          <p:cNvSpPr/>
          <p:nvPr/>
        </p:nvSpPr>
        <p:spPr>
          <a:xfrm>
            <a:off x="7709884" y="3530676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Word2Vec Model</a:t>
            </a:r>
          </a:p>
        </p:txBody>
      </p:sp>
      <p:sp>
        <p:nvSpPr>
          <p:cNvPr id="18" name="Card 17"/>
          <p:cNvSpPr/>
          <p:nvPr/>
        </p:nvSpPr>
        <p:spPr>
          <a:xfrm>
            <a:off x="7709884" y="4308621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Classifier Model</a:t>
            </a:r>
          </a:p>
        </p:txBody>
      </p:sp>
    </p:spTree>
    <p:extLst>
      <p:ext uri="{BB962C8B-B14F-4D97-AF65-F5344CB8AC3E}">
        <p14:creationId xmlns:p14="http://schemas.microsoft.com/office/powerpoint/2010/main" val="921663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Prediction PIPELINE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28190" y="2155115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Pre-processing</a:t>
            </a:r>
          </a:p>
          <a:p>
            <a:pPr algn="ctr"/>
            <a:r>
              <a:rPr lang="en-US" sz="1000" dirty="0"/>
              <a:t>(clean/lemmatize/remove stop words)</a:t>
            </a:r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1828800" y="2449606"/>
            <a:ext cx="1099390" cy="228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928190" y="3398519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Load Word2Vec &amp; Classifier model</a:t>
            </a:r>
            <a:endParaRPr lang="en-US" sz="1000" dirty="0"/>
          </a:p>
        </p:txBody>
      </p:sp>
      <p:sp>
        <p:nvSpPr>
          <p:cNvPr id="5" name="Down Arrow 4"/>
          <p:cNvSpPr/>
          <p:nvPr/>
        </p:nvSpPr>
        <p:spPr>
          <a:xfrm>
            <a:off x="4637601" y="2972249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422778" y="3398518"/>
            <a:ext cx="1499371" cy="238909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266" y="5050714"/>
            <a:ext cx="1338394" cy="520701"/>
          </a:xfrm>
          <a:prstGeom prst="rect">
            <a:avLst/>
          </a:prstGeom>
        </p:spPr>
      </p:pic>
      <p:sp>
        <p:nvSpPr>
          <p:cNvPr id="12" name="Card 11"/>
          <p:cNvSpPr/>
          <p:nvPr/>
        </p:nvSpPr>
        <p:spPr>
          <a:xfrm>
            <a:off x="7709884" y="3530676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Word2Vec Model</a:t>
            </a:r>
          </a:p>
        </p:txBody>
      </p:sp>
      <p:sp>
        <p:nvSpPr>
          <p:cNvPr id="13" name="Right Arrow 12"/>
          <p:cNvSpPr/>
          <p:nvPr/>
        </p:nvSpPr>
        <p:spPr>
          <a:xfrm rot="10800000">
            <a:off x="6626712" y="3732006"/>
            <a:ext cx="796064" cy="2052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rd 17"/>
          <p:cNvSpPr/>
          <p:nvPr/>
        </p:nvSpPr>
        <p:spPr>
          <a:xfrm>
            <a:off x="7709884" y="4308621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Classifier Model</a:t>
            </a:r>
          </a:p>
        </p:txBody>
      </p:sp>
      <p:sp>
        <p:nvSpPr>
          <p:cNvPr id="19" name="Card 18"/>
          <p:cNvSpPr/>
          <p:nvPr/>
        </p:nvSpPr>
        <p:spPr>
          <a:xfrm>
            <a:off x="677262" y="2723478"/>
            <a:ext cx="925157" cy="675040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&lt;&lt;table&gt;&gt; </a:t>
            </a:r>
          </a:p>
          <a:p>
            <a:pPr algn="ctr"/>
            <a:r>
              <a:rPr lang="en-US" sz="1100" dirty="0"/>
              <a:t>ideal-cs5604f16</a:t>
            </a:r>
          </a:p>
        </p:txBody>
      </p:sp>
    </p:spTree>
    <p:extLst>
      <p:ext uri="{BB962C8B-B14F-4D97-AF65-F5344CB8AC3E}">
        <p14:creationId xmlns:p14="http://schemas.microsoft.com/office/powerpoint/2010/main" val="2871587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Prediction PIPELINE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28190" y="2155115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Pre-processing</a:t>
            </a:r>
          </a:p>
          <a:p>
            <a:pPr algn="ctr"/>
            <a:r>
              <a:rPr lang="en-US" sz="1000" dirty="0"/>
              <a:t>(clean/lemmatize/remove stop words)</a:t>
            </a:r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1828800" y="2449606"/>
            <a:ext cx="1099390" cy="228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928190" y="3398519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Load Word2Vec &amp; Classifier model</a:t>
            </a:r>
            <a:endParaRPr lang="en-US" sz="1000" dirty="0"/>
          </a:p>
        </p:txBody>
      </p:sp>
      <p:sp>
        <p:nvSpPr>
          <p:cNvPr id="5" name="Down Arrow 4"/>
          <p:cNvSpPr/>
          <p:nvPr/>
        </p:nvSpPr>
        <p:spPr>
          <a:xfrm>
            <a:off x="4637601" y="2972249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422778" y="3398518"/>
            <a:ext cx="1499371" cy="238909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266" y="5050714"/>
            <a:ext cx="1338394" cy="520701"/>
          </a:xfrm>
          <a:prstGeom prst="rect">
            <a:avLst/>
          </a:prstGeom>
        </p:spPr>
      </p:pic>
      <p:sp>
        <p:nvSpPr>
          <p:cNvPr id="12" name="Card 11"/>
          <p:cNvSpPr/>
          <p:nvPr/>
        </p:nvSpPr>
        <p:spPr>
          <a:xfrm>
            <a:off x="7709884" y="3530676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Word2Vec Model</a:t>
            </a:r>
          </a:p>
        </p:txBody>
      </p:sp>
      <p:sp>
        <p:nvSpPr>
          <p:cNvPr id="13" name="Right Arrow 12"/>
          <p:cNvSpPr/>
          <p:nvPr/>
        </p:nvSpPr>
        <p:spPr>
          <a:xfrm rot="10800000">
            <a:off x="6626712" y="3732006"/>
            <a:ext cx="796064" cy="2052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928190" y="4641923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Predict Tweet Event</a:t>
            </a:r>
            <a:endParaRPr lang="en-US" sz="1000" dirty="0"/>
          </a:p>
        </p:txBody>
      </p:sp>
      <p:sp>
        <p:nvSpPr>
          <p:cNvPr id="16" name="Down Arrow 15"/>
          <p:cNvSpPr/>
          <p:nvPr/>
        </p:nvSpPr>
        <p:spPr>
          <a:xfrm>
            <a:off x="4638656" y="4215653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rd 17"/>
          <p:cNvSpPr/>
          <p:nvPr/>
        </p:nvSpPr>
        <p:spPr>
          <a:xfrm>
            <a:off x="7709884" y="4308621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Classifier Model</a:t>
            </a:r>
          </a:p>
        </p:txBody>
      </p:sp>
      <p:sp>
        <p:nvSpPr>
          <p:cNvPr id="19" name="Card 18"/>
          <p:cNvSpPr/>
          <p:nvPr/>
        </p:nvSpPr>
        <p:spPr>
          <a:xfrm>
            <a:off x="677262" y="2723478"/>
            <a:ext cx="925157" cy="675040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&lt;&lt;table&gt;&gt; </a:t>
            </a:r>
          </a:p>
          <a:p>
            <a:pPr algn="ctr"/>
            <a:r>
              <a:rPr lang="en-US" sz="1100" dirty="0"/>
              <a:t>ideal-cs5604f16</a:t>
            </a:r>
          </a:p>
        </p:txBody>
      </p:sp>
    </p:spTree>
    <p:extLst>
      <p:ext uri="{BB962C8B-B14F-4D97-AF65-F5344CB8AC3E}">
        <p14:creationId xmlns:p14="http://schemas.microsoft.com/office/powerpoint/2010/main" val="3116759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Prediction PIPELINE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28190" y="2155115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Pre-processing</a:t>
            </a:r>
          </a:p>
          <a:p>
            <a:pPr algn="ctr"/>
            <a:r>
              <a:rPr lang="en-US" sz="1000" dirty="0"/>
              <a:t>(clean/lemmatize/remove stop words)</a:t>
            </a:r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1828800" y="2449606"/>
            <a:ext cx="1099390" cy="228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928190" y="3398519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Load Word2Vec &amp; Classifier model</a:t>
            </a:r>
            <a:endParaRPr lang="en-US" sz="1000" dirty="0"/>
          </a:p>
        </p:txBody>
      </p:sp>
      <p:sp>
        <p:nvSpPr>
          <p:cNvPr id="5" name="Down Arrow 4"/>
          <p:cNvSpPr/>
          <p:nvPr/>
        </p:nvSpPr>
        <p:spPr>
          <a:xfrm>
            <a:off x="4637601" y="2972249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422778" y="3398518"/>
            <a:ext cx="1499371" cy="238909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266" y="5050714"/>
            <a:ext cx="1338394" cy="520701"/>
          </a:xfrm>
          <a:prstGeom prst="rect">
            <a:avLst/>
          </a:prstGeom>
        </p:spPr>
      </p:pic>
      <p:sp>
        <p:nvSpPr>
          <p:cNvPr id="12" name="Card 11"/>
          <p:cNvSpPr/>
          <p:nvPr/>
        </p:nvSpPr>
        <p:spPr>
          <a:xfrm>
            <a:off x="7709884" y="3530676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Word2Vec Model</a:t>
            </a:r>
          </a:p>
        </p:txBody>
      </p:sp>
      <p:sp>
        <p:nvSpPr>
          <p:cNvPr id="13" name="Right Arrow 12"/>
          <p:cNvSpPr/>
          <p:nvPr/>
        </p:nvSpPr>
        <p:spPr>
          <a:xfrm rot="10800000">
            <a:off x="6626712" y="3732006"/>
            <a:ext cx="796064" cy="2052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928190" y="4641923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Predict Tweet Event</a:t>
            </a:r>
            <a:endParaRPr lang="en-US" sz="1000" dirty="0"/>
          </a:p>
        </p:txBody>
      </p:sp>
      <p:sp>
        <p:nvSpPr>
          <p:cNvPr id="16" name="Down Arrow 15"/>
          <p:cNvSpPr/>
          <p:nvPr/>
        </p:nvSpPr>
        <p:spPr>
          <a:xfrm>
            <a:off x="4638656" y="4215653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0800000">
            <a:off x="1817576" y="4948067"/>
            <a:ext cx="1110614" cy="215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rd 17"/>
          <p:cNvSpPr/>
          <p:nvPr/>
        </p:nvSpPr>
        <p:spPr>
          <a:xfrm>
            <a:off x="7709884" y="4308621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Classifier Model</a:t>
            </a:r>
          </a:p>
        </p:txBody>
      </p:sp>
      <p:sp>
        <p:nvSpPr>
          <p:cNvPr id="20" name="Card 19"/>
          <p:cNvSpPr/>
          <p:nvPr/>
        </p:nvSpPr>
        <p:spPr>
          <a:xfrm>
            <a:off x="677262" y="2723478"/>
            <a:ext cx="925157" cy="675040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&lt;&lt;table&gt;&gt; </a:t>
            </a:r>
          </a:p>
          <a:p>
            <a:pPr algn="ctr"/>
            <a:r>
              <a:rPr lang="en-US" sz="1100" dirty="0"/>
              <a:t>ideal-cs5604f16</a:t>
            </a:r>
          </a:p>
        </p:txBody>
      </p:sp>
    </p:spTree>
    <p:extLst>
      <p:ext uri="{BB962C8B-B14F-4D97-AF65-F5344CB8AC3E}">
        <p14:creationId xmlns:p14="http://schemas.microsoft.com/office/powerpoint/2010/main" val="2612891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 Retrieval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amounts of data (1.5 billion tweets)</a:t>
            </a:r>
          </a:p>
          <a:p>
            <a:r>
              <a:rPr lang="en-US" dirty="0"/>
              <a:t>Have to avoid serial execution</a:t>
            </a:r>
          </a:p>
          <a:p>
            <a:r>
              <a:rPr lang="en-US" dirty="0"/>
              <a:t>Cannot fit into memory</a:t>
            </a:r>
          </a:p>
          <a:p>
            <a:r>
              <a:rPr lang="en-US" dirty="0"/>
              <a:t>Prevent reprocessing data unnecessarily</a:t>
            </a:r>
          </a:p>
        </p:txBody>
      </p:sp>
    </p:spTree>
    <p:extLst>
      <p:ext uri="{BB962C8B-B14F-4D97-AF65-F5344CB8AC3E}">
        <p14:creationId xmlns:p14="http://schemas.microsoft.com/office/powerpoint/2010/main" val="173901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Data Retrieval from HBase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2799056"/>
              </p:ext>
            </p:extLst>
          </p:nvPr>
        </p:nvGraphicFramePr>
        <p:xfrm>
          <a:off x="450574" y="2016125"/>
          <a:ext cx="8401880" cy="3191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0470">
                  <a:extLst>
                    <a:ext uri="{9D8B030D-6E8A-4147-A177-3AD203B41FA5}">
                      <a16:colId xmlns:a16="http://schemas.microsoft.com/office/drawing/2014/main" val="1244034475"/>
                    </a:ext>
                  </a:extLst>
                </a:gridCol>
                <a:gridCol w="2100470">
                  <a:extLst>
                    <a:ext uri="{9D8B030D-6E8A-4147-A177-3AD203B41FA5}">
                      <a16:colId xmlns:a16="http://schemas.microsoft.com/office/drawing/2014/main" val="74287896"/>
                    </a:ext>
                  </a:extLst>
                </a:gridCol>
                <a:gridCol w="2100470">
                  <a:extLst>
                    <a:ext uri="{9D8B030D-6E8A-4147-A177-3AD203B41FA5}">
                      <a16:colId xmlns:a16="http://schemas.microsoft.com/office/drawing/2014/main" val="2631914288"/>
                    </a:ext>
                  </a:extLst>
                </a:gridCol>
                <a:gridCol w="2100470">
                  <a:extLst>
                    <a:ext uri="{9D8B030D-6E8A-4147-A177-3AD203B41FA5}">
                      <a16:colId xmlns:a16="http://schemas.microsoft.com/office/drawing/2014/main" val="192555960"/>
                    </a:ext>
                  </a:extLst>
                </a:gridCol>
              </a:tblGrid>
              <a:tr h="688466">
                <a:tc>
                  <a:txBody>
                    <a:bodyPr/>
                    <a:lstStyle/>
                    <a:p>
                      <a:r>
                        <a:rPr lang="en-US" dirty="0"/>
                        <a:t>Retrieval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Smaller collection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Larger collection performance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709501"/>
                  </a:ext>
                </a:extLst>
              </a:tr>
              <a:tr h="1251756">
                <a:tc>
                  <a:txBody>
                    <a:bodyPr/>
                    <a:lstStyle/>
                    <a:p>
                      <a:r>
                        <a:rPr lang="en-US" dirty="0"/>
                        <a:t>Spark </a:t>
                      </a:r>
                      <a:r>
                        <a:rPr lang="en-US" dirty="0" err="1"/>
                        <a:t>HadoopRDD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Load data into driver and parallelize across the cluster.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Seamless reading from HBase.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Hangs and does not complete reading on collections &gt; one million.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800278"/>
                  </a:ext>
                </a:extLst>
              </a:tr>
              <a:tr h="1251756">
                <a:tc>
                  <a:txBody>
                    <a:bodyPr/>
                    <a:lstStyle/>
                    <a:p>
                      <a:r>
                        <a:rPr lang="en-US" dirty="0"/>
                        <a:t>Batch Processing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Load one batch at a time onto the drive and parallelize across the</a:t>
                      </a:r>
                      <a:r>
                        <a:rPr lang="en-US" baseline="0" dirty="0"/>
                        <a:t> cluster.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Slower reading</a:t>
                      </a:r>
                      <a:r>
                        <a:rPr lang="en-US" baseline="0" dirty="0"/>
                        <a:t> due to batch overhead.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Allows classification</a:t>
                      </a:r>
                      <a:r>
                        <a:rPr lang="en-US" baseline="0" dirty="0"/>
                        <a:t> or arbitrarily large collections.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616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007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Challenges With tweets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Abbreviations and Slang (</a:t>
            </a:r>
            <a:r>
              <a:rPr lang="en-US" dirty="0" err="1"/>
              <a:t>u,omg</a:t>
            </a:r>
            <a:r>
              <a:rPr lang="en-US" dirty="0"/>
              <a:t>)</a:t>
            </a:r>
          </a:p>
          <a:p>
            <a:r>
              <a:rPr lang="en-US" dirty="0"/>
              <a:t>Non English URLs and characters</a:t>
            </a:r>
          </a:p>
          <a:p>
            <a:r>
              <a:rPr lang="en-US" dirty="0"/>
              <a:t>Misspellings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/>
              <a:t>RT</a:t>
            </a:r>
            <a:r>
              <a:rPr lang="en-US" dirty="0"/>
              <a:t>: @</a:t>
            </a:r>
            <a:r>
              <a:rPr lang="en-US" dirty="0" err="1"/>
              <a:t>AssociationsNow</a:t>
            </a:r>
            <a:r>
              <a:rPr lang="en-US" dirty="0"/>
              <a:t> A Year After Texas Explosion </a:t>
            </a:r>
            <a:r>
              <a:rPr lang="en-US"/>
              <a:t>Federal </a:t>
            </a:r>
            <a:r>
              <a:rPr lang="en-US" err="1"/>
              <a:t>Repourt</a:t>
            </a:r>
            <a:r>
              <a:rPr lang="en-US"/>
              <a:t> Outlines </a:t>
            </a:r>
            <a:r>
              <a:rPr lang="en-US" dirty="0"/>
              <a:t>Progress on Fertilize... http://t.co/8fDbMu9asU #</a:t>
            </a:r>
            <a:r>
              <a:rPr lang="en-US" dirty="0" err="1"/>
              <a:t>meetingprofs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988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Text-Preprocessing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Remove URLs</a:t>
            </a:r>
          </a:p>
          <a:p>
            <a:r>
              <a:rPr lang="en-US" dirty="0"/>
              <a:t>Remove the # characters</a:t>
            </a:r>
          </a:p>
          <a:p>
            <a:r>
              <a:rPr lang="en-US" dirty="0"/>
              <a:t>Lemmatization using </a:t>
            </a:r>
            <a:r>
              <a:rPr lang="en-US" dirty="0" err="1"/>
              <a:t>StanfordNLP</a:t>
            </a:r>
            <a:endParaRPr lang="en-US" dirty="0"/>
          </a:p>
          <a:p>
            <a:r>
              <a:rPr lang="en-US" dirty="0" err="1"/>
              <a:t>Stopword</a:t>
            </a:r>
            <a:r>
              <a:rPr lang="en-US" dirty="0"/>
              <a:t> removal</a:t>
            </a:r>
          </a:p>
        </p:txBody>
      </p:sp>
    </p:spTree>
    <p:extLst>
      <p:ext uri="{BB962C8B-B14F-4D97-AF65-F5344CB8AC3E}">
        <p14:creationId xmlns:p14="http://schemas.microsoft.com/office/powerpoint/2010/main" val="163162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Definition</a:t>
            </a:r>
          </a:p>
          <a:p>
            <a:r>
              <a:rPr lang="en-US" dirty="0"/>
              <a:t>High-Level Architecture</a:t>
            </a:r>
          </a:p>
          <a:p>
            <a:r>
              <a:rPr lang="en-US" dirty="0"/>
              <a:t>Data-Retrieval and Processing</a:t>
            </a:r>
          </a:p>
          <a:p>
            <a:r>
              <a:rPr lang="en-US" dirty="0"/>
              <a:t>Classification</a:t>
            </a:r>
          </a:p>
          <a:p>
            <a:r>
              <a:rPr lang="en-US" dirty="0"/>
              <a:t>Experimental Results</a:t>
            </a:r>
          </a:p>
          <a:p>
            <a:r>
              <a:rPr lang="en-US" dirty="0"/>
              <a:t>Conclusion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3538865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Cleaning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200" b="1" dirty="0"/>
              <a:t>Raw:</a:t>
            </a:r>
          </a:p>
          <a:p>
            <a:pPr marL="0" indent="0">
              <a:buNone/>
            </a:pPr>
            <a:r>
              <a:rPr lang="en-US" dirty="0"/>
              <a:t>RT: @</a:t>
            </a:r>
            <a:r>
              <a:rPr lang="en-US" dirty="0" err="1"/>
              <a:t>AssociationsNow</a:t>
            </a:r>
            <a:r>
              <a:rPr lang="en-US" dirty="0"/>
              <a:t> A Year After Texas Explosion Federal Report Outlines Progress on Fertilize... http://t.co/8fDbMu9asU #</a:t>
            </a:r>
            <a:r>
              <a:rPr lang="en-US" dirty="0" err="1"/>
              <a:t>meetingprofs</a:t>
            </a:r>
            <a:endParaRPr lang="en-US" dirty="0"/>
          </a:p>
          <a:p>
            <a:pPr marL="0" indent="0">
              <a:buNone/>
            </a:pPr>
            <a:r>
              <a:rPr lang="en-US" sz="2200" b="1" dirty="0"/>
              <a:t>Clean:</a:t>
            </a:r>
          </a:p>
          <a:p>
            <a:pPr marL="0" indent="0">
              <a:buNone/>
            </a:pPr>
            <a:r>
              <a:rPr lang="en-US" dirty="0"/>
              <a:t>year </a:t>
            </a:r>
            <a:r>
              <a:rPr lang="en-US" dirty="0" err="1"/>
              <a:t>texas</a:t>
            </a:r>
            <a:r>
              <a:rPr lang="en-US" dirty="0"/>
              <a:t> explosion federal report outline progress fertilize </a:t>
            </a:r>
            <a:r>
              <a:rPr lang="en-US" dirty="0" err="1"/>
              <a:t>meetingprof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53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Training Data Generation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Random samples of collections corresponding to real world events.</a:t>
            </a:r>
          </a:p>
          <a:p>
            <a:endParaRPr lang="en-US" dirty="0"/>
          </a:p>
          <a:p>
            <a:r>
              <a:rPr lang="en-US" dirty="0"/>
              <a:t>Tweet assigned a number with the class it belongs to most.</a:t>
            </a:r>
          </a:p>
          <a:p>
            <a:endParaRPr lang="en-US" dirty="0"/>
          </a:p>
          <a:p>
            <a:r>
              <a:rPr lang="en-US" dirty="0"/>
              <a:t>Hand Labeled 1000 Tweets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41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Class</a:t>
            </a:r>
            <a:r>
              <a:rPr lang="en-US"/>
              <a:t> distribution for training and test data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6476836"/>
              </p:ext>
            </p:extLst>
          </p:nvPr>
        </p:nvGraphicFramePr>
        <p:xfrm>
          <a:off x="1443038" y="2016125"/>
          <a:ext cx="6572250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870364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Text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/>
              <a:t>Feature selection</a:t>
            </a:r>
          </a:p>
          <a:p>
            <a:r>
              <a:rPr lang="x-none" dirty="0"/>
              <a:t>Feature representation</a:t>
            </a:r>
          </a:p>
          <a:p>
            <a:r>
              <a:rPr lang="x-none" dirty="0"/>
              <a:t>Choice of classifier</a:t>
            </a:r>
          </a:p>
        </p:txBody>
      </p:sp>
    </p:spTree>
    <p:extLst>
      <p:ext uri="{BB962C8B-B14F-4D97-AF65-F5344CB8AC3E}">
        <p14:creationId xmlns:p14="http://schemas.microsoft.com/office/powerpoint/2010/main" val="110712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430" y="621640"/>
            <a:ext cx="6571343" cy="1049235"/>
          </a:xfrm>
        </p:spPr>
        <p:txBody>
          <a:bodyPr/>
          <a:lstStyle/>
          <a:p>
            <a:r>
              <a:rPr lang="en-US" dirty="0"/>
              <a:t>A comparison of Feature selection techniques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744905"/>
              </p:ext>
            </p:extLst>
          </p:nvPr>
        </p:nvGraphicFramePr>
        <p:xfrm>
          <a:off x="1154430" y="1759846"/>
          <a:ext cx="7069152" cy="3997801"/>
        </p:xfrm>
        <a:graphic>
          <a:graphicData uri="http://schemas.openxmlformats.org/drawingml/2006/table">
            <a:tbl>
              <a:tblPr/>
              <a:tblGrid>
                <a:gridCol w="2053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5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1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1816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Technique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Advantages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Disadvantages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564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Tf-idf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Gill Sans MT" charset="0"/>
                      </a:endParaRP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Superior for small feature.</a:t>
                      </a:r>
                    </a:p>
                    <a:p>
                      <a:pPr marL="171450" marR="0" indent="-17145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High term removal capability.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Accuracy suffers for large datasets.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797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Mutual information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Simple to implement.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Inferior accuracy</a:t>
                      </a:r>
                      <a:r>
                        <a:rPr lang="en-US" sz="1400" baseline="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performance</a:t>
                      </a:r>
                      <a:r>
                        <a:rPr lang="en-US" sz="1400" baseline="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.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Gill Sans MT" charset="0"/>
                      </a:endParaRP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0623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Association rules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1400">
                          <a:solidFill>
                            <a:srgbClr val="6964E9"/>
                          </a:solidFill>
                          <a:effectLst/>
                          <a:latin typeface="Gill Sans MT" charset="0"/>
                        </a:rPr>
                        <a:t>Fast execution. </a:t>
                      </a:r>
                    </a:p>
                    <a:p>
                      <a:pPr marL="171450" marR="0" indent="-17145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1400">
                          <a:solidFill>
                            <a:srgbClr val="6964E9"/>
                          </a:solidFill>
                          <a:effectLst/>
                          <a:latin typeface="Gill Sans MT" charset="0"/>
                        </a:rPr>
                        <a:t>Very good accuracy for multi-class scenarios. </a:t>
                      </a:r>
                    </a:p>
                    <a:p>
                      <a:pPr marL="171450" marR="0" indent="-17145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1400">
                          <a:solidFill>
                            <a:srgbClr val="6964E9"/>
                          </a:solidFill>
                          <a:effectLst/>
                          <a:latin typeface="Gill Sans MT" charset="0"/>
                        </a:rPr>
                        <a:t>Easy to interpret the rules</a:t>
                      </a:r>
                      <a:endParaRPr lang="en-US" sz="1400" dirty="0">
                        <a:solidFill>
                          <a:srgbClr val="6964E9"/>
                        </a:solidFill>
                        <a:effectLst/>
                        <a:latin typeface="Gill Sans MT" charset="0"/>
                      </a:endParaRP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6964E9"/>
                          </a:solidFill>
                          <a:effectLst/>
                          <a:latin typeface="Gill Sans MT" charset="0"/>
                        </a:rPr>
                        <a:t>Prone to discovering too many rules or poorly understandable rules that hurt performance and interpretation. </a:t>
                      </a:r>
                      <a:endParaRPr lang="en-US" sz="1400" dirty="0">
                        <a:solidFill>
                          <a:srgbClr val="6964E9"/>
                        </a:solidFill>
                        <a:effectLst/>
                        <a:latin typeface="Gill Sans MT" charset="0"/>
                      </a:endParaRP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71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Chi-square statistic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Robust accuracy and performance with large sample sets with fewer classes.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Difficulty in interpretation of when there are a large number of classes.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797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Within class popularity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Identifies words that are most discriminative. 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Ignores the sequence of words. 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8797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Word2Vec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6964E9"/>
                          </a:solidFill>
                          <a:effectLst/>
                          <a:latin typeface="Gill Sans MT" charset="0"/>
                        </a:rPr>
                        <a:t>Captures relationships of a word with neighbors.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6964E9"/>
                          </a:solidFill>
                          <a:effectLst/>
                          <a:latin typeface="Gill Sans MT" charset="0"/>
                        </a:rPr>
                        <a:t>High computational complexity.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6964E9"/>
                          </a:solidFill>
                          <a:effectLst/>
                          <a:latin typeface="Gill Sans MT" charset="0"/>
                        </a:rPr>
                        <a:t>Long training time for large sample size.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57900" y="5846618"/>
            <a:ext cx="2952504" cy="158394"/>
          </a:xfrm>
        </p:spPr>
        <p:txBody>
          <a:bodyPr/>
          <a:lstStyle/>
          <a:p>
            <a:r>
              <a:rPr lang="en-US" dirty="0"/>
              <a:t>For more details, please refer the appendix section.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0873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</a:t>
            </a:r>
            <a:r>
              <a:rPr lang="en-US"/>
              <a:t> Feature representation</a:t>
            </a:r>
            <a:r>
              <a:rPr lang="en-US" dirty="0"/>
              <a:t> </a:t>
            </a:r>
            <a:r>
              <a:rPr lang="en-US"/>
              <a:t>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One-hot encoding</a:t>
            </a:r>
          </a:p>
          <a:p>
            <a:r>
              <a:rPr lang="en-US" dirty="0"/>
              <a:t>Bag of words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Challenges </a:t>
            </a:r>
          </a:p>
          <a:p>
            <a:r>
              <a:rPr lang="en-US" dirty="0"/>
              <a:t>Large number of dimensions</a:t>
            </a:r>
          </a:p>
          <a:p>
            <a:r>
              <a:rPr lang="en-US" dirty="0"/>
              <a:t>Word relationships with neighbors are not captured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708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Word2Vec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feature selection technique.</a:t>
            </a:r>
          </a:p>
          <a:p>
            <a:r>
              <a:rPr lang="en-US" dirty="0"/>
              <a:t>Captures the semantic context of a word’s relation with neighbors.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05600" y="5785658"/>
            <a:ext cx="2132084" cy="239222"/>
          </a:xfrm>
        </p:spPr>
        <p:txBody>
          <a:bodyPr/>
          <a:lstStyle/>
          <a:p>
            <a:r>
              <a:rPr lang="en-US" dirty="0"/>
              <a:t>For more details, refer the appendix.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069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Word2vec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2351" y="2071543"/>
            <a:ext cx="5013621" cy="3449638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81055" y="5846618"/>
            <a:ext cx="4729349" cy="201552"/>
          </a:xfrm>
        </p:spPr>
        <p:txBody>
          <a:bodyPr/>
          <a:lstStyle/>
          <a:p>
            <a:r>
              <a:rPr lang="en-US" dirty="0"/>
              <a:t>Slide courtesy - </a:t>
            </a:r>
            <a:r>
              <a:rPr lang="en-US" dirty="0">
                <a:hlinkClick r:id="rId4"/>
              </a:rPr>
              <a:t>http://files.meetup.com/12426342/5_An_overview_of_word2vec.pdf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60640" y="2275840"/>
            <a:ext cx="1239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Similar words are grouped together and closer to one another.</a:t>
            </a:r>
          </a:p>
        </p:txBody>
      </p:sp>
    </p:spTree>
    <p:extLst>
      <p:ext uri="{BB962C8B-B14F-4D97-AF65-F5344CB8AC3E}">
        <p14:creationId xmlns:p14="http://schemas.microsoft.com/office/powerpoint/2010/main" val="3690642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Word2vec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2" y="2114550"/>
            <a:ext cx="8001000" cy="3543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51040" y="2438400"/>
            <a:ext cx="15341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Word displacements are relationships between the words.</a:t>
            </a:r>
          </a:p>
        </p:txBody>
      </p:sp>
    </p:spTree>
    <p:extLst>
      <p:ext uri="{BB962C8B-B14F-4D97-AF65-F5344CB8AC3E}">
        <p14:creationId xmlns:p14="http://schemas.microsoft.com/office/powerpoint/2010/main" val="7235425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456" y="86509"/>
            <a:ext cx="6571343" cy="553572"/>
          </a:xfrm>
        </p:spPr>
        <p:txBody>
          <a:bodyPr/>
          <a:lstStyle/>
          <a:p>
            <a:pPr algn="ctr"/>
            <a:r>
              <a:rPr lang="en-US" dirty="0"/>
              <a:t>Word2vec</a:t>
            </a: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680461" y="5868420"/>
            <a:ext cx="5329944" cy="179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Slide courtesy - http://</a:t>
            </a:r>
            <a:r>
              <a:rPr lang="en-US" dirty="0" err="1"/>
              <a:t>mccormickml.com</a:t>
            </a:r>
            <a:r>
              <a:rPr lang="en-US" dirty="0"/>
              <a:t>/2016/04/19/word2vec-tutorial-the-skip-gram-model/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86" y="754379"/>
            <a:ext cx="7891543" cy="499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76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the tweets in the GETAR and IDEAL collections and a set of real world events, determine which tweets belong to each real world event.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142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456" y="86509"/>
            <a:ext cx="6571343" cy="553572"/>
          </a:xfrm>
        </p:spPr>
        <p:txBody>
          <a:bodyPr/>
          <a:lstStyle/>
          <a:p>
            <a:pPr algn="ctr"/>
            <a:r>
              <a:rPr lang="en-US" dirty="0"/>
              <a:t>Word2vec</a:t>
            </a: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680461" y="5868420"/>
            <a:ext cx="5329944" cy="179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Slide courtesy - http://</a:t>
            </a:r>
            <a:r>
              <a:rPr lang="en-US" dirty="0" err="1"/>
              <a:t>mccormickml.com</a:t>
            </a:r>
            <a:r>
              <a:rPr lang="en-US" dirty="0"/>
              <a:t>/2016/04/19/word2vec-tutorial-the-skip-gram-model/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528" y="747781"/>
            <a:ext cx="7332642" cy="512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122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Classifier </a:t>
            </a:r>
            <a:r>
              <a:rPr lang="mr-IN" dirty="0"/>
              <a:t>–</a:t>
            </a:r>
            <a:r>
              <a:rPr lang="en-US" dirty="0"/>
              <a:t> Implementation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word feature is an average of the word vectors generated by the Word2Vec model.</a:t>
            </a:r>
          </a:p>
          <a:p>
            <a:r>
              <a:rPr lang="en-US" dirty="0"/>
              <a:t>We used a vector representation with a default of 100 values.</a:t>
            </a:r>
          </a:p>
          <a:p>
            <a:r>
              <a:rPr lang="en-US" dirty="0"/>
              <a:t>We chose the </a:t>
            </a:r>
            <a:r>
              <a:rPr lang="en-US" b="1" dirty="0"/>
              <a:t>multi-class logistic regression </a:t>
            </a:r>
            <a:r>
              <a:rPr lang="en-US" dirty="0"/>
              <a:t>in the Spark framework to perform classification.</a:t>
            </a:r>
          </a:p>
          <a:p>
            <a:r>
              <a:rPr lang="en-US" dirty="0"/>
              <a:t>The classifier labels the </a:t>
            </a:r>
            <a:r>
              <a:rPr lang="en-US" b="1" dirty="0"/>
              <a:t>predicted class </a:t>
            </a:r>
            <a:r>
              <a:rPr lang="en-US" dirty="0"/>
              <a:t>along with the </a:t>
            </a:r>
            <a:r>
              <a:rPr lang="en-US" b="1" dirty="0"/>
              <a:t>normalized probabilities </a:t>
            </a:r>
            <a:r>
              <a:rPr lang="en-US" dirty="0"/>
              <a:t>of the other classes.</a:t>
            </a:r>
          </a:p>
        </p:txBody>
      </p:sp>
    </p:spTree>
    <p:extLst>
      <p:ext uri="{BB962C8B-B14F-4D97-AF65-F5344CB8AC3E}">
        <p14:creationId xmlns:p14="http://schemas.microsoft.com/office/powerpoint/2010/main" val="334689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Experiments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Effect of preprocessing</a:t>
            </a:r>
          </a:p>
          <a:p>
            <a:r>
              <a:rPr lang="en-US" dirty="0"/>
              <a:t>Accuracy performance</a:t>
            </a:r>
          </a:p>
          <a:p>
            <a:r>
              <a:rPr lang="en-US" dirty="0"/>
              <a:t>Runtime performance</a:t>
            </a:r>
          </a:p>
          <a:p>
            <a:r>
              <a:rPr lang="en-US" dirty="0"/>
              <a:t>Probability distribution</a:t>
            </a:r>
          </a:p>
          <a:p>
            <a:r>
              <a:rPr lang="en-US" dirty="0"/>
              <a:t>Class assignment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28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Cleaning Experiment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Determine how cleaning the data influences accuracy</a:t>
            </a:r>
          </a:p>
          <a:p>
            <a:r>
              <a:rPr lang="en-US" dirty="0"/>
              <a:t>Cleaning:</a:t>
            </a:r>
          </a:p>
          <a:p>
            <a:pPr lvl="1"/>
            <a:r>
              <a:rPr lang="en-US" dirty="0"/>
              <a:t>Lemmatization</a:t>
            </a:r>
          </a:p>
          <a:p>
            <a:pPr lvl="1"/>
            <a:r>
              <a:rPr lang="en-US" dirty="0" err="1"/>
              <a:t>Stopword</a:t>
            </a:r>
            <a:r>
              <a:rPr lang="en-US" dirty="0"/>
              <a:t> removal</a:t>
            </a:r>
          </a:p>
          <a:p>
            <a:pPr lvl="1"/>
            <a:r>
              <a:rPr lang="en-US" dirty="0"/>
              <a:t>Hashtag removal</a:t>
            </a:r>
          </a:p>
          <a:p>
            <a:r>
              <a:rPr lang="en-US" dirty="0"/>
              <a:t>Experimental setup:</a:t>
            </a:r>
          </a:p>
          <a:p>
            <a:pPr lvl="1"/>
            <a:r>
              <a:rPr lang="en-US" dirty="0"/>
              <a:t>Split hand-labeled data:</a:t>
            </a:r>
          </a:p>
          <a:p>
            <a:pPr lvl="2"/>
            <a:r>
              <a:rPr lang="en-US" dirty="0"/>
              <a:t>70% train</a:t>
            </a:r>
          </a:p>
          <a:p>
            <a:pPr lvl="2"/>
            <a:r>
              <a:rPr lang="en-US" dirty="0"/>
              <a:t>30% test</a:t>
            </a:r>
          </a:p>
        </p:txBody>
      </p:sp>
    </p:spTree>
    <p:extLst>
      <p:ext uri="{BB962C8B-B14F-4D97-AF65-F5344CB8AC3E}">
        <p14:creationId xmlns:p14="http://schemas.microsoft.com/office/powerpoint/2010/main" val="1036922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Cleaning</a:t>
            </a:r>
            <a:r>
              <a:rPr lang="en-US"/>
              <a:t> improves accuracy!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102385"/>
              </p:ext>
            </p:extLst>
          </p:nvPr>
        </p:nvGraphicFramePr>
        <p:xfrm>
          <a:off x="1443038" y="2016125"/>
          <a:ext cx="6572250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5465763"/>
            <a:ext cx="9143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Word2Vec with logistic regression:  29% fewer misclassifications</a:t>
            </a:r>
          </a:p>
          <a:p>
            <a:pPr algn="ctr"/>
            <a:r>
              <a:rPr lang="en-US" sz="1400" dirty="0"/>
              <a:t>Association Rules: 	                        51% fewer misclassifications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225967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Accuracy Experiment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 which classifier gives </a:t>
            </a:r>
            <a:r>
              <a:rPr lang="en-US"/>
              <a:t>better results on labeled data</a:t>
            </a:r>
            <a:endParaRPr lang="en-US" dirty="0"/>
          </a:p>
          <a:p>
            <a:r>
              <a:rPr lang="en-US"/>
              <a:t>Experimental setup:</a:t>
            </a:r>
            <a:endParaRPr lang="en-US" dirty="0"/>
          </a:p>
          <a:p>
            <a:pPr lvl="1"/>
            <a:r>
              <a:rPr lang="en-US"/>
              <a:t>Generate 10 different </a:t>
            </a:r>
            <a:r>
              <a:rPr lang="en-US" dirty="0"/>
              <a:t>breakups</a:t>
            </a:r>
            <a:r>
              <a:rPr lang="en-US"/>
              <a:t> of the </a:t>
            </a:r>
            <a:r>
              <a:rPr lang="en-US" dirty="0"/>
              <a:t>labeled</a:t>
            </a:r>
            <a:r>
              <a:rPr lang="en-US"/>
              <a:t> data</a:t>
            </a:r>
            <a:endParaRPr lang="en-US" dirty="0"/>
          </a:p>
          <a:p>
            <a:pPr lvl="1"/>
            <a:r>
              <a:rPr lang="en-US"/>
              <a:t>Calculate metrics for each classifier on same breakup</a:t>
            </a:r>
          </a:p>
          <a:p>
            <a:pPr lvl="1"/>
            <a:r>
              <a:rPr lang="en-US" dirty="0"/>
              <a:t>9</a:t>
            </a:r>
            <a:r>
              <a:rPr lang="en-US"/>
              <a:t> different 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7512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rved Right Arrow 28"/>
          <p:cNvSpPr/>
          <p:nvPr/>
        </p:nvSpPr>
        <p:spPr>
          <a:xfrm>
            <a:off x="3468272" y="3731510"/>
            <a:ext cx="1173480" cy="179753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010422" y="3956634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930705" y="3898778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20970" y="4036563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44770" y="3967090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65053" y="3898778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41896" y="2115041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65696" y="2051319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89496" y="1987597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13296" y="1919285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37096" y="1850973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Labeled Data</a:t>
            </a:r>
          </a:p>
          <a:p>
            <a:pPr algn="ctr"/>
            <a:r>
              <a:rPr lang="en-US" dirty="0"/>
              <a:t>Divided into 10 sets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92370" y="3818105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7 sets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858022" y="3818105"/>
            <a:ext cx="2644726" cy="1051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 sets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2370" y="3362178"/>
            <a:ext cx="264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Training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58022" y="3362178"/>
            <a:ext cx="264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Test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42646" y="5499584"/>
            <a:ext cx="673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Generate 10 different training and test sets</a:t>
            </a:r>
          </a:p>
        </p:txBody>
      </p:sp>
      <p:sp>
        <p:nvSpPr>
          <p:cNvPr id="27" name="Curved Right Arrow 26"/>
          <p:cNvSpPr/>
          <p:nvPr/>
        </p:nvSpPr>
        <p:spPr>
          <a:xfrm rot="10800000">
            <a:off x="4637649" y="3590647"/>
            <a:ext cx="1173480" cy="179753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93930" y="4238909"/>
            <a:ext cx="1024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Rotate sets</a:t>
            </a:r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</p:spPr>
        <p:txBody>
          <a:bodyPr/>
          <a:lstStyle/>
          <a:p>
            <a:pPr algn="ctr"/>
            <a:r>
              <a:rPr lang="en-US" dirty="0"/>
              <a:t>Accuracy 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15095314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Word2vec</a:t>
            </a:r>
            <a:r>
              <a:rPr lang="en-US"/>
              <a:t> outperforms association rules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4068981"/>
              </p:ext>
            </p:extLst>
          </p:nvPr>
        </p:nvGraphicFramePr>
        <p:xfrm>
          <a:off x="1443038" y="2016125"/>
          <a:ext cx="6572250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22695" y="5465763"/>
            <a:ext cx="5261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Word2Vec with logistic regression had a 6.7% increase in F1 score over association rules.</a:t>
            </a:r>
          </a:p>
        </p:txBody>
      </p:sp>
    </p:spTree>
    <p:extLst>
      <p:ext uri="{BB962C8B-B14F-4D97-AF65-F5344CB8AC3E}">
        <p14:creationId xmlns:p14="http://schemas.microsoft.com/office/powerpoint/2010/main" val="35764683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Classifier Runtime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be able to handle large collections efficiently to classify all of the tweets</a:t>
            </a:r>
          </a:p>
          <a:p>
            <a:r>
              <a:rPr lang="en-US" dirty="0"/>
              <a:t>Classify at a rate faster than the tweets coming in</a:t>
            </a:r>
          </a:p>
          <a:p>
            <a:r>
              <a:rPr lang="en-US" dirty="0"/>
              <a:t>Allow reruns as more classes are added to the training set</a:t>
            </a:r>
          </a:p>
        </p:txBody>
      </p:sp>
    </p:spTree>
    <p:extLst>
      <p:ext uri="{BB962C8B-B14F-4D97-AF65-F5344CB8AC3E}">
        <p14:creationId xmlns:p14="http://schemas.microsoft.com/office/powerpoint/2010/main" val="62436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Classification Runtime Performance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9872035"/>
              </p:ext>
            </p:extLst>
          </p:nvPr>
        </p:nvGraphicFramePr>
        <p:xfrm>
          <a:off x="1443038" y="2016125"/>
          <a:ext cx="6572250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4040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956603" y="1842868"/>
            <a:ext cx="2405575" cy="41499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88720" y="2268250"/>
            <a:ext cx="19413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700" dirty="0"/>
              <a:t>20: hurricane sandy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808763" y="1842868"/>
            <a:ext cx="1899139" cy="41499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91643" y="2166425"/>
            <a:ext cx="1519311" cy="6852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Hurricane Sandy</a:t>
            </a:r>
          </a:p>
        </p:txBody>
      </p:sp>
      <p:sp>
        <p:nvSpPr>
          <p:cNvPr id="5" name="Rectangle 4"/>
          <p:cNvSpPr/>
          <p:nvPr/>
        </p:nvSpPr>
        <p:spPr>
          <a:xfrm>
            <a:off x="6991642" y="2851689"/>
            <a:ext cx="1519311" cy="6852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Hurricane Arthur</a:t>
            </a:r>
          </a:p>
        </p:txBody>
      </p:sp>
      <p:sp>
        <p:nvSpPr>
          <p:cNvPr id="6" name="Rectangle 5"/>
          <p:cNvSpPr/>
          <p:nvPr/>
        </p:nvSpPr>
        <p:spPr>
          <a:xfrm>
            <a:off x="6991641" y="3549099"/>
            <a:ext cx="1519311" cy="6852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Fairdale Tornado</a:t>
            </a:r>
          </a:p>
        </p:txBody>
      </p:sp>
      <p:sp>
        <p:nvSpPr>
          <p:cNvPr id="7" name="Rectangle 6"/>
          <p:cNvSpPr/>
          <p:nvPr/>
        </p:nvSpPr>
        <p:spPr>
          <a:xfrm>
            <a:off x="6991640" y="4246509"/>
            <a:ext cx="1519311" cy="6852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Manhattan Explosion</a:t>
            </a:r>
          </a:p>
        </p:txBody>
      </p:sp>
      <p:sp>
        <p:nvSpPr>
          <p:cNvPr id="8" name="Flowchart: Connector 7"/>
          <p:cNvSpPr/>
          <p:nvPr/>
        </p:nvSpPr>
        <p:spPr>
          <a:xfrm>
            <a:off x="7765363" y="5198973"/>
            <a:ext cx="100895" cy="1125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7765362" y="5414320"/>
            <a:ext cx="100895" cy="1125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7765362" y="5613095"/>
            <a:ext cx="100895" cy="1125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188720" y="2764026"/>
            <a:ext cx="19413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27: hurricane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8720" y="4733188"/>
            <a:ext cx="19413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174: #Manhattan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88720" y="4242474"/>
            <a:ext cx="19413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632: </a:t>
            </a:r>
            <a:r>
              <a:rPr lang="en-US" dirty="0" err="1"/>
              <a:t>fairdale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188720" y="3751138"/>
            <a:ext cx="19413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182: #tornado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188720" y="3259802"/>
            <a:ext cx="19413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188: #Arthur</a:t>
            </a:r>
          </a:p>
        </p:txBody>
      </p:sp>
      <p:cxnSp>
        <p:nvCxnSpPr>
          <p:cNvPr id="25" name="Straight Arrow Connector 24"/>
          <p:cNvCxnSpPr>
            <a:stCxn id="16" idx="3"/>
          </p:cNvCxnSpPr>
          <p:nvPr/>
        </p:nvCxnSpPr>
        <p:spPr>
          <a:xfrm flipV="1">
            <a:off x="3130060" y="2347056"/>
            <a:ext cx="3861580" cy="10586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9" idx="3"/>
            <a:endCxn id="4" idx="1"/>
          </p:cNvCxnSpPr>
          <p:nvPr/>
        </p:nvCxnSpPr>
        <p:spPr>
          <a:xfrm flipV="1">
            <a:off x="3130060" y="2509057"/>
            <a:ext cx="3861583" cy="439635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3"/>
            <a:endCxn id="5" idx="1"/>
          </p:cNvCxnSpPr>
          <p:nvPr/>
        </p:nvCxnSpPr>
        <p:spPr>
          <a:xfrm>
            <a:off x="3130060" y="2948692"/>
            <a:ext cx="3861582" cy="2456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3" idx="3"/>
          </p:cNvCxnSpPr>
          <p:nvPr/>
        </p:nvCxnSpPr>
        <p:spPr>
          <a:xfrm flipV="1">
            <a:off x="3130060" y="3321564"/>
            <a:ext cx="3861580" cy="1229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2" idx="3"/>
            <a:endCxn id="6" idx="1"/>
          </p:cNvCxnSpPr>
          <p:nvPr/>
        </p:nvCxnSpPr>
        <p:spPr>
          <a:xfrm flipV="1">
            <a:off x="3130060" y="3891731"/>
            <a:ext cx="3861581" cy="440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1" idx="3"/>
          </p:cNvCxnSpPr>
          <p:nvPr/>
        </p:nvCxnSpPr>
        <p:spPr>
          <a:xfrm flipV="1">
            <a:off x="3130060" y="4004272"/>
            <a:ext cx="3861580" cy="4228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0" idx="3"/>
            <a:endCxn id="7" idx="1"/>
          </p:cNvCxnSpPr>
          <p:nvPr/>
        </p:nvCxnSpPr>
        <p:spPr>
          <a:xfrm flipV="1">
            <a:off x="3130060" y="4589141"/>
            <a:ext cx="3861580" cy="3287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7" name="Flowchart: Connector 46"/>
          <p:cNvSpPr/>
          <p:nvPr/>
        </p:nvSpPr>
        <p:spPr>
          <a:xfrm>
            <a:off x="2079670" y="5194714"/>
            <a:ext cx="100895" cy="1125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Connector 47"/>
          <p:cNvSpPr/>
          <p:nvPr/>
        </p:nvSpPr>
        <p:spPr>
          <a:xfrm>
            <a:off x="2079669" y="5410061"/>
            <a:ext cx="100895" cy="1125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Connector 48"/>
          <p:cNvSpPr/>
          <p:nvPr/>
        </p:nvSpPr>
        <p:spPr>
          <a:xfrm>
            <a:off x="2079669" y="5608836"/>
            <a:ext cx="100895" cy="1125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956602" y="1842868"/>
            <a:ext cx="2405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Tweet Collection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808763" y="1842868"/>
            <a:ext cx="189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Real world event</a:t>
            </a:r>
          </a:p>
        </p:txBody>
      </p:sp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</p:spPr>
        <p:txBody>
          <a:bodyPr/>
          <a:lstStyle/>
          <a:p>
            <a:pPr algn="ctr"/>
            <a:r>
              <a:rPr lang="en-US"/>
              <a:t>Problem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4936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Optimization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011710" y="1853755"/>
            <a:ext cx="1418420" cy="3317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HBase</a:t>
            </a:r>
            <a:r>
              <a:rPr lang="en-US" dirty="0"/>
              <a:t> Read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3492" y="2902990"/>
            <a:ext cx="6571342" cy="29069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36239" y="3048177"/>
            <a:ext cx="1308295" cy="26165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67588" y="3048177"/>
            <a:ext cx="1308295" cy="26165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05991" y="3048177"/>
            <a:ext cx="1308295" cy="26165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6860401" y="4253220"/>
            <a:ext cx="196947" cy="206503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7150048" y="4253219"/>
            <a:ext cx="196947" cy="206503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7437617" y="4253218"/>
            <a:ext cx="196947" cy="206503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urved Connector 12"/>
          <p:cNvCxnSpPr>
            <a:stCxn id="29" idx="1"/>
            <a:endCxn id="6" idx="0"/>
          </p:cNvCxnSpPr>
          <p:nvPr/>
        </p:nvCxnSpPr>
        <p:spPr>
          <a:xfrm rot="10800000" flipV="1">
            <a:off x="2390388" y="2326613"/>
            <a:ext cx="1621323" cy="72156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30" idx="2"/>
            <a:endCxn id="8" idx="0"/>
          </p:cNvCxnSpPr>
          <p:nvPr/>
        </p:nvCxnSpPr>
        <p:spPr>
          <a:xfrm rot="5400000">
            <a:off x="4133482" y="2494340"/>
            <a:ext cx="580495" cy="52717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31" idx="2"/>
            <a:endCxn id="7" idx="0"/>
          </p:cNvCxnSpPr>
          <p:nvPr/>
        </p:nvCxnSpPr>
        <p:spPr>
          <a:xfrm rot="16200000" flipH="1">
            <a:off x="5277260" y="2403700"/>
            <a:ext cx="558195" cy="73075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011710" y="2185544"/>
            <a:ext cx="391478" cy="28213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422808" y="2185544"/>
            <a:ext cx="529020" cy="28213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951828" y="2179194"/>
            <a:ext cx="478302" cy="3107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500468" y="2011422"/>
            <a:ext cx="1514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Partition and distribute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885071" y="3291840"/>
            <a:ext cx="970671" cy="492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Clean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893865" y="4103724"/>
            <a:ext cx="953081" cy="530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Classify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893865" y="4953813"/>
            <a:ext cx="953081" cy="43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Write</a:t>
            </a:r>
          </a:p>
        </p:txBody>
      </p:sp>
      <p:cxnSp>
        <p:nvCxnSpPr>
          <p:cNvPr id="42" name="Straight Arrow Connector 41"/>
          <p:cNvCxnSpPr>
            <a:stCxn id="36" idx="2"/>
            <a:endCxn id="38" idx="0"/>
          </p:cNvCxnSpPr>
          <p:nvPr/>
        </p:nvCxnSpPr>
        <p:spPr>
          <a:xfrm flipH="1">
            <a:off x="2370406" y="3784209"/>
            <a:ext cx="1" cy="319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8" idx="2"/>
            <a:endCxn id="39" idx="0"/>
          </p:cNvCxnSpPr>
          <p:nvPr/>
        </p:nvCxnSpPr>
        <p:spPr>
          <a:xfrm>
            <a:off x="2370406" y="4634298"/>
            <a:ext cx="0" cy="319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645809" y="3291840"/>
            <a:ext cx="970671" cy="492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Clean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654603" y="4103724"/>
            <a:ext cx="953081" cy="530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Classify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654603" y="4953813"/>
            <a:ext cx="953081" cy="43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Write</a:t>
            </a:r>
          </a:p>
        </p:txBody>
      </p:sp>
      <p:cxnSp>
        <p:nvCxnSpPr>
          <p:cNvPr id="51" name="Straight Arrow Connector 50"/>
          <p:cNvCxnSpPr>
            <a:stCxn id="48" idx="2"/>
            <a:endCxn id="49" idx="0"/>
          </p:cNvCxnSpPr>
          <p:nvPr/>
        </p:nvCxnSpPr>
        <p:spPr>
          <a:xfrm flipH="1">
            <a:off x="4131144" y="3784209"/>
            <a:ext cx="1" cy="319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9" idx="2"/>
            <a:endCxn id="50" idx="0"/>
          </p:cNvCxnSpPr>
          <p:nvPr/>
        </p:nvCxnSpPr>
        <p:spPr>
          <a:xfrm>
            <a:off x="4131144" y="4634298"/>
            <a:ext cx="0" cy="319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5430130" y="3290785"/>
            <a:ext cx="970671" cy="492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Clean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438924" y="4102669"/>
            <a:ext cx="953081" cy="530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Classify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438924" y="4952758"/>
            <a:ext cx="953081" cy="43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Write</a:t>
            </a:r>
          </a:p>
        </p:txBody>
      </p:sp>
      <p:cxnSp>
        <p:nvCxnSpPr>
          <p:cNvPr id="56" name="Straight Arrow Connector 55"/>
          <p:cNvCxnSpPr>
            <a:stCxn id="53" idx="2"/>
            <a:endCxn id="54" idx="0"/>
          </p:cNvCxnSpPr>
          <p:nvPr/>
        </p:nvCxnSpPr>
        <p:spPr>
          <a:xfrm flipH="1">
            <a:off x="5915465" y="3783154"/>
            <a:ext cx="1" cy="319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4" idx="2"/>
            <a:endCxn id="55" idx="0"/>
          </p:cNvCxnSpPr>
          <p:nvPr/>
        </p:nvCxnSpPr>
        <p:spPr>
          <a:xfrm>
            <a:off x="5915465" y="4633243"/>
            <a:ext cx="0" cy="319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806692" y="2972325"/>
            <a:ext cx="123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Partition 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546424" y="2972325"/>
            <a:ext cx="123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Partition 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267588" y="2983385"/>
            <a:ext cx="123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Partition 3</a:t>
            </a:r>
          </a:p>
        </p:txBody>
      </p:sp>
      <p:sp>
        <p:nvSpPr>
          <p:cNvPr id="62" name="Rectangle 61"/>
          <p:cNvSpPr/>
          <p:nvPr/>
        </p:nvSpPr>
        <p:spPr>
          <a:xfrm>
            <a:off x="98215" y="3146878"/>
            <a:ext cx="1226604" cy="100984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Word2Vec Model</a:t>
            </a:r>
          </a:p>
        </p:txBody>
      </p:sp>
      <p:sp>
        <p:nvSpPr>
          <p:cNvPr id="63" name="Rectangle 62"/>
          <p:cNvSpPr/>
          <p:nvPr/>
        </p:nvSpPr>
        <p:spPr>
          <a:xfrm>
            <a:off x="98215" y="4158630"/>
            <a:ext cx="1226604" cy="100984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Logistic Regression Model</a:t>
            </a:r>
          </a:p>
        </p:txBody>
      </p:sp>
      <p:cxnSp>
        <p:nvCxnSpPr>
          <p:cNvPr id="67" name="Straight Arrow Connector 66"/>
          <p:cNvCxnSpPr>
            <a:endCxn id="38" idx="1"/>
          </p:cNvCxnSpPr>
          <p:nvPr/>
        </p:nvCxnSpPr>
        <p:spPr>
          <a:xfrm>
            <a:off x="1324819" y="4156725"/>
            <a:ext cx="569046" cy="21228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2" idx="3"/>
            <a:endCxn id="49" idx="1"/>
          </p:cNvCxnSpPr>
          <p:nvPr/>
        </p:nvCxnSpPr>
        <p:spPr>
          <a:xfrm>
            <a:off x="1324819" y="3651802"/>
            <a:ext cx="2329784" cy="71720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endCxn id="54" idx="1"/>
          </p:cNvCxnSpPr>
          <p:nvPr/>
        </p:nvCxnSpPr>
        <p:spPr>
          <a:xfrm>
            <a:off x="1324819" y="3375797"/>
            <a:ext cx="4114105" cy="99215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3178" y="2266763"/>
            <a:ext cx="1521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Broadcast models to each partition</a:t>
            </a:r>
          </a:p>
        </p:txBody>
      </p:sp>
    </p:spTree>
    <p:extLst>
      <p:ext uri="{BB962C8B-B14F-4D97-AF65-F5344CB8AC3E}">
        <p14:creationId xmlns:p14="http://schemas.microsoft.com/office/powerpoint/2010/main" val="37175265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Processing</a:t>
            </a:r>
            <a:r>
              <a:rPr lang="en-US"/>
              <a:t> across partitions increases runtime performance!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6119129"/>
              </p:ext>
            </p:extLst>
          </p:nvPr>
        </p:nvGraphicFramePr>
        <p:xfrm>
          <a:off x="1443037" y="1853755"/>
          <a:ext cx="6572250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" y="5458138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57</a:t>
            </a:r>
            <a:r>
              <a:rPr lang="en-US" sz="1400" dirty="0"/>
              <a:t>% faster than original Word2Vec</a:t>
            </a:r>
          </a:p>
          <a:p>
            <a:pPr algn="ctr"/>
            <a:r>
              <a:rPr lang="en-US" sz="1400" dirty="0"/>
              <a:t>14% faster than Association Rules</a:t>
            </a:r>
          </a:p>
        </p:txBody>
      </p:sp>
    </p:spTree>
    <p:extLst>
      <p:ext uri="{BB962C8B-B14F-4D97-AF65-F5344CB8AC3E}">
        <p14:creationId xmlns:p14="http://schemas.microsoft.com/office/powerpoint/2010/main" val="18537130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Probability Distribution for Test Data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74302604"/>
                  </p:ext>
                </p:extLst>
              </p:nvPr>
            </p:nvGraphicFramePr>
            <p:xfrm>
              <a:off x="1443038" y="2016125"/>
              <a:ext cx="6572250" cy="344963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6" name="Content Placeholder 5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43038" y="2016125"/>
                <a:ext cx="6572250" cy="344963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23474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MULTI-Class Assignment Distribution for Test Data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465338"/>
              </p:ext>
            </p:extLst>
          </p:nvPr>
        </p:nvGraphicFramePr>
        <p:xfrm>
          <a:off x="1443038" y="2016125"/>
          <a:ext cx="6572250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16869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Reading data in blocks from </a:t>
            </a:r>
            <a:r>
              <a:rPr lang="en-US" dirty="0" err="1"/>
              <a:t>HBase</a:t>
            </a:r>
            <a:r>
              <a:rPr lang="en-US" dirty="0"/>
              <a:t> and then partitioning it into parallel tasks results in huge run time performance efficiency and predictability.</a:t>
            </a:r>
          </a:p>
          <a:p>
            <a:r>
              <a:rPr lang="en-US" dirty="0"/>
              <a:t>Cleaning text based on the English usage nuances in the Twitter universe results in better accuracy.</a:t>
            </a:r>
          </a:p>
          <a:p>
            <a:r>
              <a:rPr lang="en-US" dirty="0"/>
              <a:t>Feature selection methods like Word2Vec that capture richer word semantics and context result in better accuracy than traditional ones for text classification.</a:t>
            </a:r>
          </a:p>
          <a:p>
            <a:r>
              <a:rPr lang="en-US" dirty="0"/>
              <a:t>It is natural for a Tweet to be classified in multiple classes and the tradeoff between precision and recall is dependent on the user/product requirements.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5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system can be retrained using a bigger corpus to generate a newer set of word vectors. Training on a text corpus like Google News can help generate word vectors that have richer word relationships encoded within. These can help improve the classification accuracy.</a:t>
            </a:r>
          </a:p>
          <a:p>
            <a:r>
              <a:rPr lang="en-US" dirty="0"/>
              <a:t>The Logistic Regression classifier can be retrained on new classes. </a:t>
            </a:r>
          </a:p>
          <a:p>
            <a:r>
              <a:rPr lang="en-US" dirty="0"/>
              <a:t>The system will be configured to run via a </a:t>
            </a:r>
            <a:r>
              <a:rPr lang="en-US" dirty="0" err="1"/>
              <a:t>cron</a:t>
            </a:r>
            <a:r>
              <a:rPr lang="en-US" dirty="0"/>
              <a:t> job periodically.</a:t>
            </a:r>
          </a:p>
          <a:p>
            <a:r>
              <a:rPr lang="en-US" dirty="0"/>
              <a:t>In addition to classifying a tweet, the system also emits probabilities of all the classes that could be saved in </a:t>
            </a:r>
            <a:r>
              <a:rPr lang="en-US" dirty="0" err="1"/>
              <a:t>HBase</a:t>
            </a:r>
            <a:r>
              <a:rPr lang="en-US" dirty="0"/>
              <a:t> and can be used by SOLR or the front-end team to use as a criterion for customizing the indexing or user experience.</a:t>
            </a:r>
          </a:p>
          <a:p>
            <a:r>
              <a:rPr lang="en-US" dirty="0"/>
              <a:t>Comparisons can be performed with the results of the developed classifier with the AR classifier or a few more classifiers and a inter-classifier agreement analysis can throw further light on the efficacy of the developed classifier. </a:t>
            </a:r>
          </a:p>
        </p:txBody>
      </p:sp>
    </p:spTree>
    <p:extLst>
      <p:ext uri="{BB962C8B-B14F-4D97-AF65-F5344CB8AC3E}">
        <p14:creationId xmlns:p14="http://schemas.microsoft.com/office/powerpoint/2010/main" val="50974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We would like to acknowledge and thank the following for assisting and supporting us throughout this project. </a:t>
            </a:r>
          </a:p>
          <a:p>
            <a:r>
              <a:rPr lang="en-US" dirty="0"/>
              <a:t>Dr. Edward Fox, Dr. </a:t>
            </a:r>
            <a:r>
              <a:rPr lang="en-US" dirty="0" err="1"/>
              <a:t>Denilson</a:t>
            </a:r>
            <a:r>
              <a:rPr lang="en-US" dirty="0"/>
              <a:t> Alves Pereira</a:t>
            </a:r>
          </a:p>
          <a:p>
            <a:pPr lvl="0"/>
            <a:r>
              <a:rPr lang="en-US" dirty="0"/>
              <a:t>NSF grant IIS - 1619028, III: Small: Collaborative Research: Global Event and Trend Archive Research (GETAR) </a:t>
            </a:r>
          </a:p>
          <a:p>
            <a:pPr lvl="0"/>
            <a:r>
              <a:rPr lang="en-US" dirty="0"/>
              <a:t>NSF grant IIS - 1319578, III: Small: Integrated Digital Event Archiving and Library (IDEAL) </a:t>
            </a:r>
          </a:p>
          <a:p>
            <a:pPr lvl="0"/>
            <a:r>
              <a:rPr lang="en-US" dirty="0"/>
              <a:t>Digital Library Research Laboratory </a:t>
            </a:r>
          </a:p>
          <a:p>
            <a:pPr lvl="0"/>
            <a:r>
              <a:rPr lang="en-US" dirty="0"/>
              <a:t>Graduate Research Assistant – </a:t>
            </a:r>
            <a:r>
              <a:rPr lang="en-US" dirty="0" err="1"/>
              <a:t>Sunshin</a:t>
            </a:r>
            <a:r>
              <a:rPr lang="en-US" dirty="0"/>
              <a:t> Lee </a:t>
            </a:r>
          </a:p>
          <a:p>
            <a:r>
              <a:rPr lang="en-US" dirty="0"/>
              <a:t>Other teams in CS 5604 </a:t>
            </a:r>
          </a:p>
        </p:txBody>
      </p:sp>
    </p:spTree>
    <p:extLst>
      <p:ext uri="{BB962C8B-B14F-4D97-AF65-F5344CB8AC3E}">
        <p14:creationId xmlns:p14="http://schemas.microsoft.com/office/powerpoint/2010/main" val="3921138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587" y="870115"/>
            <a:ext cx="3948989" cy="458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4195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71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01079" y="158310"/>
            <a:ext cx="6572250" cy="1049338"/>
          </a:xfrm>
        </p:spPr>
        <p:txBody>
          <a:bodyPr/>
          <a:lstStyle/>
          <a:p>
            <a:r>
              <a:rPr lang="en-US" dirty="0"/>
              <a:t>Feature selection techniques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24507742"/>
              </p:ext>
            </p:extLst>
          </p:nvPr>
        </p:nvGraphicFramePr>
        <p:xfrm>
          <a:off x="1185154" y="931423"/>
          <a:ext cx="6988840" cy="4528502"/>
        </p:xfrm>
        <a:graphic>
          <a:graphicData uri="http://schemas.openxmlformats.org/drawingml/2006/table">
            <a:tbl>
              <a:tblPr/>
              <a:tblGrid>
                <a:gridCol w="2029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5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2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951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Technique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Advantages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Disadvantages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5091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Tf-idf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Superior for small feature sets that have a large scatter of features among the classes. High term removal capability.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Accuracy suffers for large data sets where a term distribution alone does not suffice in class discrimination.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664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Mutual information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Simple to implement.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Inferior performance in estimation of probabilities because of bias. 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5091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Association rules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Fast execution. Very good accuracy for multi-class scenarios. Rule based classifier helps understand the classification decision easily.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Prone to discovering too many rules or poorly understandable rules that hurt performance and interpretation. 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2377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Chi-square statistic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Robust accuracy and performance with large sample sets with fewer classes.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Difficulty in interpretation of when there are a large number of classes.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9664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Within class popularity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Identifies words that are most discriminative. 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Ignores the sequence of words. 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9664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Word2Vec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Captures relationships of a word with neighbors.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High computation complexity. Long training time for large sample size.</a:t>
                      </a:r>
                    </a:p>
                  </a:txBody>
                  <a:tcPr marL="28276" marR="28276" marT="28276" marB="2827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0454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High level architecture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561242" y="2302136"/>
            <a:ext cx="1882588" cy="81758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Classification pipeline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561242" y="4420596"/>
            <a:ext cx="1882588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n 5"/>
          <p:cNvSpPr/>
          <p:nvPr/>
        </p:nvSpPr>
        <p:spPr>
          <a:xfrm>
            <a:off x="1742738" y="2226832"/>
            <a:ext cx="1355464" cy="119409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465" y="4553523"/>
            <a:ext cx="1338394" cy="520701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17574" y="2734630"/>
            <a:ext cx="1205791" cy="353212"/>
          </a:xfrm>
          <a:prstGeom prst="rect">
            <a:avLst/>
          </a:prstGeom>
        </p:spPr>
      </p:pic>
      <p:sp>
        <p:nvSpPr>
          <p:cNvPr id="10" name="Left-Right Arrow 9"/>
          <p:cNvSpPr/>
          <p:nvPr/>
        </p:nvSpPr>
        <p:spPr>
          <a:xfrm>
            <a:off x="3098201" y="2498390"/>
            <a:ext cx="1463041" cy="51375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-Down Arrow 11"/>
          <p:cNvSpPr/>
          <p:nvPr/>
        </p:nvSpPr>
        <p:spPr>
          <a:xfrm>
            <a:off x="5134553" y="3119718"/>
            <a:ext cx="656217" cy="130087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058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Word2Vec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46588" y="2006155"/>
            <a:ext cx="5488060" cy="3449638"/>
          </a:xfrm>
          <a:prstGeom prst="rect">
            <a:avLst/>
          </a:prstGeom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4281055" y="5846618"/>
            <a:ext cx="4729349" cy="201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 courtesy - </a:t>
            </a:r>
            <a:r>
              <a:rPr lang="en-US">
                <a:hlinkClick r:id="rId4"/>
              </a:rPr>
              <a:t>http://files.meetup.com/12426342/5_An_overview_of_word2vec.pdf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3092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Word2vec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learn the word vectors via two forms.</a:t>
            </a:r>
          </a:p>
          <a:p>
            <a:endParaRPr lang="en-US" dirty="0"/>
          </a:p>
          <a:p>
            <a:r>
              <a:rPr lang="en-US" dirty="0"/>
              <a:t>CBOW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7420" y="3308572"/>
            <a:ext cx="4611832" cy="1083229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/>
        </p:nvSpPr>
        <p:spPr>
          <a:xfrm>
            <a:off x="4281055" y="5846618"/>
            <a:ext cx="4729349" cy="201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 courtesy - </a:t>
            </a:r>
            <a:r>
              <a:rPr lang="en-US">
                <a:hlinkClick r:id="rId4"/>
              </a:rPr>
              <a:t>http://files.meetup.com/12426342/5_An_overview_of_word2vec.pdf</a:t>
            </a:r>
            <a:endParaRPr lang="en-US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29252" y="3308572"/>
            <a:ext cx="1757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Predict </a:t>
            </a:r>
            <a:r>
              <a:rPr lang="en-US" dirty="0"/>
              <a:t>the word, given the context.</a:t>
            </a:r>
          </a:p>
        </p:txBody>
      </p:sp>
    </p:spTree>
    <p:extLst>
      <p:ext uri="{BB962C8B-B14F-4D97-AF65-F5344CB8AC3E}">
        <p14:creationId xmlns:p14="http://schemas.microsoft.com/office/powerpoint/2010/main" val="5567237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Word2vec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Skip-gram </a:t>
            </a:r>
            <a:r>
              <a:rPr lang="mr-IN" dirty="0"/>
              <a:t>–</a:t>
            </a:r>
            <a:r>
              <a:rPr lang="en-US" dirty="0"/>
              <a:t> Inverse objective of CBOW. Predict the context, given a word.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4281055" y="5846618"/>
            <a:ext cx="4729349" cy="201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 courtesy - </a:t>
            </a:r>
            <a:r>
              <a:rPr lang="en-US">
                <a:hlinkClick r:id="rId3"/>
              </a:rPr>
              <a:t>http://files.meetup.com/12426342/5_An_overview_of_word2vec.pdf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7245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Real World Events Used for Experiments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8574978"/>
              </p:ext>
            </p:extLst>
          </p:nvPr>
        </p:nvGraphicFramePr>
        <p:xfrm>
          <a:off x="1443038" y="3151247"/>
          <a:ext cx="6572250" cy="19862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286125">
                  <a:extLst>
                    <a:ext uri="{9D8B030D-6E8A-4147-A177-3AD203B41FA5}">
                      <a16:colId xmlns:a16="http://schemas.microsoft.com/office/drawing/2014/main" val="983370084"/>
                    </a:ext>
                  </a:extLst>
                </a:gridCol>
                <a:gridCol w="3286125">
                  <a:extLst>
                    <a:ext uri="{9D8B030D-6E8A-4147-A177-3AD203B41FA5}">
                      <a16:colId xmlns:a16="http://schemas.microsoft.com/office/drawing/2014/main" val="2628100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Hurricane Sandy (108 tweets)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Hurricane Isaac (83 tweets)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557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New</a:t>
                      </a:r>
                      <a:r>
                        <a:rPr lang="en-US" baseline="0" dirty="0"/>
                        <a:t> York Firefighter Shooting (58 tweets)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Kentucky Accidental Child Shooting (16 tweets)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0921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Newtown School Shooting (157 tweets)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Manhattan Building Explosion (189 tweets)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288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China Factory Explosion (178 tweets)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Texas Fertilizer Explosion (120 tweets)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277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Hurricane Arthur (169 tweets)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26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43038" y="2049517"/>
            <a:ext cx="6571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real world event along with the amount of tweets labeled as that class for our experimental sets.</a:t>
            </a:r>
          </a:p>
        </p:txBody>
      </p:sp>
    </p:spTree>
    <p:extLst>
      <p:ext uri="{BB962C8B-B14F-4D97-AF65-F5344CB8AC3E}">
        <p14:creationId xmlns:p14="http://schemas.microsoft.com/office/powerpoint/2010/main" val="33833860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Real World Events Classified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014681"/>
              </p:ext>
            </p:extLst>
          </p:nvPr>
        </p:nvGraphicFramePr>
        <p:xfrm>
          <a:off x="1443038" y="2489105"/>
          <a:ext cx="6572252" cy="349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63">
                  <a:extLst>
                    <a:ext uri="{9D8B030D-6E8A-4147-A177-3AD203B41FA5}">
                      <a16:colId xmlns:a16="http://schemas.microsoft.com/office/drawing/2014/main" val="1235244776"/>
                    </a:ext>
                  </a:extLst>
                </a:gridCol>
                <a:gridCol w="1643063">
                  <a:extLst>
                    <a:ext uri="{9D8B030D-6E8A-4147-A177-3AD203B41FA5}">
                      <a16:colId xmlns:a16="http://schemas.microsoft.com/office/drawing/2014/main" val="2236001821"/>
                    </a:ext>
                  </a:extLst>
                </a:gridCol>
                <a:gridCol w="1643063">
                  <a:extLst>
                    <a:ext uri="{9D8B030D-6E8A-4147-A177-3AD203B41FA5}">
                      <a16:colId xmlns:a16="http://schemas.microsoft.com/office/drawing/2014/main" val="1914762153"/>
                    </a:ext>
                  </a:extLst>
                </a:gridCol>
                <a:gridCol w="1643063">
                  <a:extLst>
                    <a:ext uri="{9D8B030D-6E8A-4147-A177-3AD203B41FA5}">
                      <a16:colId xmlns:a16="http://schemas.microsoft.com/office/drawing/2014/main" val="3417837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Real World</a:t>
                      </a:r>
                      <a:r>
                        <a:rPr lang="en-US" baseline="0" dirty="0"/>
                        <a:t> Event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Collections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Real World</a:t>
                      </a:r>
                      <a:r>
                        <a:rPr lang="en-US" baseline="0" dirty="0"/>
                        <a:t> Event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Collections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210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Hurricane Sandy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23,27,375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Hurricane Isaac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27,28,375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75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New</a:t>
                      </a:r>
                      <a:r>
                        <a:rPr lang="en-US" baseline="0" dirty="0"/>
                        <a:t> York Firefighter Shooting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43,46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Kentucky Accidental Child Shooting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45,46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490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Newtown School Shooting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41,42,46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Manhattan Building Explosion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173,174,399,400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6445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China Factory Explosion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231,232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Texas Fertilizer Explosion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77,381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317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Hurricane Arthur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27,187,188,375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Quebec Train Derailment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96,98,381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005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Fairdale Tornado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406,632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Oklahoma Tornado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406,84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212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Mississippi Tornado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406,528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Alabama Tornado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406,407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64354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43038" y="1853755"/>
            <a:ext cx="6571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real world events classified along with some collections tweets of that event are found. </a:t>
            </a:r>
          </a:p>
        </p:txBody>
      </p:sp>
    </p:spTree>
    <p:extLst>
      <p:ext uri="{BB962C8B-B14F-4D97-AF65-F5344CB8AC3E}">
        <p14:creationId xmlns:p14="http://schemas.microsoft.com/office/powerpoint/2010/main" val="3577014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TRAINING PIPELINE</a:t>
            </a:r>
            <a:br>
              <a:rPr lang="en-US" dirty="0"/>
            </a:br>
            <a:endParaRPr lang="en-US" dirty="0"/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3" name="Card 2"/>
          <p:cNvSpPr/>
          <p:nvPr/>
        </p:nvSpPr>
        <p:spPr>
          <a:xfrm>
            <a:off x="677262" y="2723478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Training data</a:t>
            </a:r>
          </a:p>
        </p:txBody>
      </p:sp>
    </p:spTree>
    <p:extLst>
      <p:ext uri="{BB962C8B-B14F-4D97-AF65-F5344CB8AC3E}">
        <p14:creationId xmlns:p14="http://schemas.microsoft.com/office/powerpoint/2010/main" val="2070678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TRAINING PIPELINE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28190" y="2155115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Pre-processing</a:t>
            </a:r>
          </a:p>
          <a:p>
            <a:pPr algn="ctr"/>
            <a:r>
              <a:rPr lang="en-US" sz="1000" dirty="0"/>
              <a:t>(clean/lemmatize/remove stop words)</a:t>
            </a:r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3" name="Card 2"/>
          <p:cNvSpPr/>
          <p:nvPr/>
        </p:nvSpPr>
        <p:spPr>
          <a:xfrm>
            <a:off x="677262" y="2723478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Training data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828800" y="2449606"/>
            <a:ext cx="1099390" cy="228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43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TRAINING PIPELINE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28190" y="2155115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Pre-processing</a:t>
            </a:r>
          </a:p>
          <a:p>
            <a:pPr algn="ctr"/>
            <a:r>
              <a:rPr lang="en-US" sz="1000"/>
              <a:t>(</a:t>
            </a:r>
            <a:r>
              <a:rPr lang="en-US" sz="1000" dirty="0"/>
              <a:t>clean/lemmatize/remove</a:t>
            </a:r>
            <a:r>
              <a:rPr lang="en-US" sz="1000"/>
              <a:t> stop words)</a:t>
            </a:r>
            <a:endParaRPr lang="en-US" sz="1000" dirty="0"/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3" name="Card 2"/>
          <p:cNvSpPr/>
          <p:nvPr/>
        </p:nvSpPr>
        <p:spPr>
          <a:xfrm>
            <a:off x="677262" y="2723478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Training data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828800" y="2449606"/>
            <a:ext cx="1099390" cy="228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928190" y="3398519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Train word vectors</a:t>
            </a:r>
            <a:endParaRPr lang="en-US" sz="1000" dirty="0"/>
          </a:p>
        </p:txBody>
      </p:sp>
      <p:sp>
        <p:nvSpPr>
          <p:cNvPr id="5" name="Down Arrow 4"/>
          <p:cNvSpPr/>
          <p:nvPr/>
        </p:nvSpPr>
        <p:spPr>
          <a:xfrm>
            <a:off x="4637601" y="2972249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17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TRAINING PIPELINE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928190" y="2155115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Pre-processing</a:t>
            </a:r>
          </a:p>
          <a:p>
            <a:pPr algn="ctr"/>
            <a:r>
              <a:rPr lang="en-US" sz="1000"/>
              <a:t>(</a:t>
            </a:r>
            <a:r>
              <a:rPr lang="en-US" sz="1000" dirty="0"/>
              <a:t>clean/lemmatize/remove</a:t>
            </a:r>
            <a:r>
              <a:rPr lang="en-US" sz="1000"/>
              <a:t> stop words)</a:t>
            </a:r>
            <a:endParaRPr lang="en-US" sz="1000" dirty="0"/>
          </a:p>
        </p:txBody>
      </p:sp>
      <p:sp>
        <p:nvSpPr>
          <p:cNvPr id="6" name="Can 5"/>
          <p:cNvSpPr/>
          <p:nvPr/>
        </p:nvSpPr>
        <p:spPr>
          <a:xfrm>
            <a:off x="462110" y="2022435"/>
            <a:ext cx="1355464" cy="343706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46" y="4697502"/>
            <a:ext cx="1205791" cy="353212"/>
          </a:xfrm>
          <a:prstGeom prst="rect">
            <a:avLst/>
          </a:prstGeom>
        </p:spPr>
      </p:pic>
      <p:sp>
        <p:nvSpPr>
          <p:cNvPr id="3" name="Card 2"/>
          <p:cNvSpPr/>
          <p:nvPr/>
        </p:nvSpPr>
        <p:spPr>
          <a:xfrm>
            <a:off x="677262" y="2723478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Training data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828800" y="2449606"/>
            <a:ext cx="1099390" cy="228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928190" y="3398519"/>
            <a:ext cx="3698522" cy="817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Train word vectors</a:t>
            </a:r>
            <a:endParaRPr lang="en-US" sz="1000" dirty="0"/>
          </a:p>
        </p:txBody>
      </p:sp>
      <p:sp>
        <p:nvSpPr>
          <p:cNvPr id="5" name="Down Arrow 4"/>
          <p:cNvSpPr/>
          <p:nvPr/>
        </p:nvSpPr>
        <p:spPr>
          <a:xfrm>
            <a:off x="4637601" y="2972249"/>
            <a:ext cx="279699" cy="426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422778" y="3398518"/>
            <a:ext cx="1499371" cy="238909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266" y="5050714"/>
            <a:ext cx="1338394" cy="520701"/>
          </a:xfrm>
          <a:prstGeom prst="rect">
            <a:avLst/>
          </a:prstGeom>
        </p:spPr>
      </p:pic>
      <p:sp>
        <p:nvSpPr>
          <p:cNvPr id="12" name="Card 11"/>
          <p:cNvSpPr/>
          <p:nvPr/>
        </p:nvSpPr>
        <p:spPr>
          <a:xfrm>
            <a:off x="7709884" y="3530676"/>
            <a:ext cx="925157" cy="498438"/>
          </a:xfrm>
          <a:prstGeom prst="flowChartPunchedCar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Word2Vec Model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6626712" y="3732006"/>
            <a:ext cx="796064" cy="2052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54939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2381</TotalTime>
  <Words>1976</Words>
  <Application>Microsoft Office PowerPoint</Application>
  <PresentationFormat>On-screen Show (4:3)</PresentationFormat>
  <Paragraphs>400</Paragraphs>
  <Slides>54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9" baseType="lpstr">
      <vt:lpstr>Arial</vt:lpstr>
      <vt:lpstr>Calibri</vt:lpstr>
      <vt:lpstr>Gill Sans MT</vt:lpstr>
      <vt:lpstr>Mangal</vt:lpstr>
      <vt:lpstr>Gallery</vt:lpstr>
      <vt:lpstr>PowerPoint Presentation</vt:lpstr>
      <vt:lpstr>Table of contents</vt:lpstr>
      <vt:lpstr>Problem Statement</vt:lpstr>
      <vt:lpstr>Problem Statement</vt:lpstr>
      <vt:lpstr>High level architecture</vt:lpstr>
      <vt:lpstr>TRAINING PIPELINE </vt:lpstr>
      <vt:lpstr>TRAINING PIPELINE </vt:lpstr>
      <vt:lpstr>TRAINING PIPELINE </vt:lpstr>
      <vt:lpstr>TRAINING PIPELINE </vt:lpstr>
      <vt:lpstr>TRAINING PIPELINE </vt:lpstr>
      <vt:lpstr>TRAINING PIPELINE </vt:lpstr>
      <vt:lpstr>Prediction PIPELINE </vt:lpstr>
      <vt:lpstr>Prediction PIPELINE </vt:lpstr>
      <vt:lpstr>Prediction PIPELINE </vt:lpstr>
      <vt:lpstr>Prediction PIPELINE </vt:lpstr>
      <vt:lpstr>Data Retrieval Challenges</vt:lpstr>
      <vt:lpstr>Data Retrieval from HBase</vt:lpstr>
      <vt:lpstr>Challenges With tweets</vt:lpstr>
      <vt:lpstr>Text-Preprocessing</vt:lpstr>
      <vt:lpstr>Cleaning Example</vt:lpstr>
      <vt:lpstr>Training Data Generation</vt:lpstr>
      <vt:lpstr>Class distribution for training and test data</vt:lpstr>
      <vt:lpstr>Text Classification</vt:lpstr>
      <vt:lpstr>A comparison of Feature selection techniques</vt:lpstr>
      <vt:lpstr>Common Feature representation techniques</vt:lpstr>
      <vt:lpstr>Word2Vec </vt:lpstr>
      <vt:lpstr>Word2vec </vt:lpstr>
      <vt:lpstr>Word2vec </vt:lpstr>
      <vt:lpstr>Word2vec</vt:lpstr>
      <vt:lpstr>Word2vec</vt:lpstr>
      <vt:lpstr>Classifier – Implementation details</vt:lpstr>
      <vt:lpstr>Experiments</vt:lpstr>
      <vt:lpstr>Cleaning Experiment</vt:lpstr>
      <vt:lpstr>Cleaning improves accuracy! </vt:lpstr>
      <vt:lpstr>Accuracy Experiment</vt:lpstr>
      <vt:lpstr>Accuracy Experimental Setup</vt:lpstr>
      <vt:lpstr>Word2vec outperforms association rules</vt:lpstr>
      <vt:lpstr>Classifier Runtime Performance</vt:lpstr>
      <vt:lpstr>Classification Runtime Performance</vt:lpstr>
      <vt:lpstr>Optimization</vt:lpstr>
      <vt:lpstr>Processing across partitions increases runtime performance!</vt:lpstr>
      <vt:lpstr>Probability Distribution for Test Data </vt:lpstr>
      <vt:lpstr>MULTI-Class Assignment Distribution for Test Data</vt:lpstr>
      <vt:lpstr>Conclusion</vt:lpstr>
      <vt:lpstr>Future work</vt:lpstr>
      <vt:lpstr>Acknowledgements</vt:lpstr>
      <vt:lpstr>PowerPoint Presentation</vt:lpstr>
      <vt:lpstr>Appendix</vt:lpstr>
      <vt:lpstr>Feature selection techniques</vt:lpstr>
      <vt:lpstr>Word2Vec</vt:lpstr>
      <vt:lpstr>Word2vec</vt:lpstr>
      <vt:lpstr>Word2vec</vt:lpstr>
      <vt:lpstr>Real World Events Used for Experiments </vt:lpstr>
      <vt:lpstr>Real World Events Classified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</dc:title>
  <dc:creator>Eric Williamson</dc:creator>
  <cp:lastModifiedBy>Eric Williamson</cp:lastModifiedBy>
  <cp:revision>92</cp:revision>
  <dcterms:created xsi:type="dcterms:W3CDTF">2016-11-29T17:04:27Z</dcterms:created>
  <dcterms:modified xsi:type="dcterms:W3CDTF">2016-12-19T03:21:37Z</dcterms:modified>
</cp:coreProperties>
</file>