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0" r:id="rId4"/>
    <p:sldId id="271" r:id="rId5"/>
    <p:sldId id="268" r:id="rId6"/>
    <p:sldId id="260" r:id="rId7"/>
    <p:sldId id="273" r:id="rId8"/>
    <p:sldId id="274" r:id="rId9"/>
    <p:sldId id="275" r:id="rId10"/>
    <p:sldId id="284" r:id="rId11"/>
    <p:sldId id="272" r:id="rId12"/>
    <p:sldId id="263" r:id="rId13"/>
    <p:sldId id="262" r:id="rId14"/>
    <p:sldId id="276" r:id="rId15"/>
    <p:sldId id="277" r:id="rId16"/>
    <p:sldId id="278" r:id="rId17"/>
    <p:sldId id="279" r:id="rId18"/>
    <p:sldId id="280" r:id="rId19"/>
    <p:sldId id="261" r:id="rId20"/>
    <p:sldId id="281" r:id="rId21"/>
    <p:sldId id="283" r:id="rId22"/>
    <p:sldId id="264" r:id="rId23"/>
    <p:sldId id="265" r:id="rId24"/>
    <p:sldId id="26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C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3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0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5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7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1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65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7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3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3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1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0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4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9FF5-C0EB-CA4E-B543-AA87DFAE34CC}" type="datetimeFigureOut">
              <a:rPr lang="en-US" smtClean="0"/>
              <a:t>1/27/16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2A617-7493-5B4B-8C96-F90A51D39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4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4867"/>
            <a:ext cx="7772400" cy="26896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Integrated Agricultural, Migration, and Social Protection Strategies to Reduce Vulnerability to Climate Change in East Africa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40622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Bradford Mills</a:t>
            </a:r>
          </a:p>
          <a:p>
            <a:r>
              <a:rPr lang="en-US" dirty="0" err="1" smtClean="0"/>
              <a:t>Genti</a:t>
            </a:r>
            <a:r>
              <a:rPr lang="en-US" dirty="0" smtClean="0"/>
              <a:t> </a:t>
            </a:r>
            <a:r>
              <a:rPr lang="en-US" dirty="0" err="1" smtClean="0"/>
              <a:t>Kostandini</a:t>
            </a:r>
            <a:endParaRPr lang="en-US" dirty="0" smtClean="0"/>
          </a:p>
          <a:p>
            <a:r>
              <a:rPr lang="en-US" dirty="0" smtClean="0"/>
              <a:t>Anthony Murray</a:t>
            </a:r>
          </a:p>
          <a:p>
            <a:r>
              <a:rPr lang="en-US" dirty="0" err="1" smtClean="0"/>
              <a:t>Jianfeng</a:t>
            </a:r>
            <a:r>
              <a:rPr lang="en-US" dirty="0" smtClean="0"/>
              <a:t> </a:t>
            </a:r>
            <a:r>
              <a:rPr lang="en-US" dirty="0" err="1" smtClean="0"/>
              <a:t>Gao</a:t>
            </a:r>
            <a:endParaRPr lang="en-US" dirty="0" smtClean="0"/>
          </a:p>
          <a:p>
            <a:r>
              <a:rPr lang="en-US" dirty="0" err="1" smtClean="0"/>
              <a:t>Jawoo</a:t>
            </a:r>
            <a:r>
              <a:rPr lang="en-US" dirty="0" smtClean="0"/>
              <a:t> Koo</a:t>
            </a:r>
          </a:p>
          <a:p>
            <a:r>
              <a:rPr lang="en-US" dirty="0" err="1" smtClean="0"/>
              <a:t>Zhe</a:t>
            </a:r>
            <a:r>
              <a:rPr lang="en-US" dirty="0" smtClean="0"/>
              <a:t> </a:t>
            </a:r>
            <a:r>
              <a:rPr lang="en-US" dirty="0" err="1" smtClean="0"/>
              <a:t>Guo</a:t>
            </a:r>
            <a:endParaRPr lang="en-US" dirty="0" smtClean="0"/>
          </a:p>
          <a:p>
            <a:r>
              <a:rPr lang="en-US" dirty="0" smtClean="0"/>
              <a:t>Joseph </a:t>
            </a:r>
            <a:r>
              <a:rPr lang="en-US" dirty="0" err="1" smtClean="0"/>
              <a:t>Rusike</a:t>
            </a:r>
            <a:endParaRPr lang="en-US" dirty="0" smtClean="0"/>
          </a:p>
          <a:p>
            <a:r>
              <a:rPr lang="en-US" dirty="0" smtClean="0"/>
              <a:t>Steven </a:t>
            </a:r>
            <a:r>
              <a:rPr lang="en-US" dirty="0" err="1" smtClean="0"/>
              <a:t>Omamo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31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52" y="1109384"/>
            <a:ext cx="3728037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Yield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per-capita      consumption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Do not fully absorb shocks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Room to improve household resiliency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8226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628378"/>
              </p:ext>
            </p:extLst>
          </p:nvPr>
        </p:nvGraphicFramePr>
        <p:xfrm>
          <a:off x="962189" y="420824"/>
          <a:ext cx="7569218" cy="6307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Document" r:id="rId3" imgW="5638800" imgH="4699000" progId="Word.Document.12">
                  <p:embed/>
                </p:oleObj>
              </mc:Choice>
              <mc:Fallback>
                <p:oleObj name="Document" r:id="rId3" imgW="5638800" imgH="469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2189" y="420824"/>
                        <a:ext cx="7569218" cy="6307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272794" y="4194652"/>
            <a:ext cx="2360570" cy="474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818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costs of climatic 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Household annual costs of exposure to climate variability for Maize</a:t>
            </a:r>
          </a:p>
          <a:p>
            <a:pPr lvl="1"/>
            <a:r>
              <a:rPr lang="en-US" dirty="0" smtClean="0"/>
              <a:t>$15 - $150 in Ethiopia</a:t>
            </a:r>
          </a:p>
          <a:p>
            <a:pPr lvl="1"/>
            <a:r>
              <a:rPr lang="en-US" dirty="0" smtClean="0"/>
              <a:t>$50 - $90 in Zambia</a:t>
            </a:r>
          </a:p>
        </p:txBody>
      </p:sp>
    </p:spTree>
    <p:extLst>
      <p:ext uri="{BB962C8B-B14F-4D97-AF65-F5344CB8AC3E}">
        <p14:creationId xmlns:p14="http://schemas.microsoft.com/office/powerpoint/2010/main" val="455090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353" y="5023207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951311" y="5018736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7725" y="1979324"/>
            <a:ext cx="27298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Evidence crop mix response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Technologies can buffer shocks</a:t>
            </a:r>
          </a:p>
        </p:txBody>
      </p:sp>
    </p:spTree>
    <p:extLst>
      <p:ext uri="{BB962C8B-B14F-4D97-AF65-F5344CB8AC3E}">
        <p14:creationId xmlns:p14="http://schemas.microsoft.com/office/powerpoint/2010/main" val="428674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8" grpId="0" animBg="1"/>
      <p:bldP spid="37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774367"/>
              </p:ext>
            </p:extLst>
          </p:nvPr>
        </p:nvGraphicFramePr>
        <p:xfrm>
          <a:off x="303442" y="269745"/>
          <a:ext cx="8417704" cy="6258318"/>
        </p:xfrm>
        <a:graphic>
          <a:graphicData uri="http://schemas.openxmlformats.org/drawingml/2006/table">
            <a:tbl>
              <a:tblPr/>
              <a:tblGrid>
                <a:gridCol w="2935208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  <a:gridCol w="342656"/>
              </a:tblGrid>
              <a:tr h="94098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Sample (all households with positive hectares of maize planted)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09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of Cropland  that is Maize 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0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5789" marR="5789" marT="57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p-val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Adult Equivalent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 Headed Household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-0.0260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-0.0120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-1.37E+00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-0.0265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 Income (less Maize) (US Dollars)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-6.36E-06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-2.88E-05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9.94E-06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-4.69E-06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4.02E-06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-6.15E-06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Assets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4.89E-06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2.39E-06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6.23E-06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7.02E-06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2.15E-06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Remittance (U.S. Dollars)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3.11E-05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1.05E-04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1.15E-04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6.04E-06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6.30E-05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2.58E-05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3.33E-05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Livestock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Landholdings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3.60E-05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9.06E-04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Hectares Cultivated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0.2497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-0.0039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Had Fallow Land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-0.0214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-0.0124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Fertilizer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0.1574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0.0774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a Radio (Dummy)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2.92E-05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Cash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-0.4036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-38.15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-0.6306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-0.3559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-20.94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-0.2879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-20.97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High Value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-0.2145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-32.06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-0.4253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-21.22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-0.1834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-17.11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Other Staple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-0.4209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-52.13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-0.8146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-35.67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-0.3122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-22.88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-0.2181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-17.98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C, H, </a:t>
                      </a:r>
                      <a:r>
                        <a:rPr lang="en-US" sz="5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O.S.  Crops (current panel year)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0.2752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0.0287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 Season 2006/2007 Dummy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0.0788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 Season 2002/2003 Dummy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-0.0125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-0.0279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3.29E-05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3.99E-05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Planting &amp; Growing Season CV (5 </a:t>
                      </a:r>
                      <a:r>
                        <a:rPr lang="en-US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0.1348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0.1598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0.1084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0.1732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0.0687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-0.0351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-0.0541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0.083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-0.0339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94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Lagged Harvest Avg. daily rainfall  Mean (5 </a:t>
                      </a:r>
                      <a:r>
                        <a:rPr lang="en-US" sz="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 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-0.0111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-0.0097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Adult Equivalent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 Headed Household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-0.0197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0.0508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 Income (less Maize) (US Dollars)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3.04E-06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9.93E-06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7.07E-06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-7.30E-06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4.51E-06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-1.62E+00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Assets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-1.04E-05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3.99E-06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-1.29E-05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8.15E-06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-1.41E-05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1.14E-05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Remittance (U.S. Dollars)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Livestock (dummy)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Landholdings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-0.0048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0.751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Hectares Cultivated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Had Fallow Land (dummy)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-0.0612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-0.0172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Fertilizer (dummy)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0.0865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0.0356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Owns a Radio (Dummy)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-0.0582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-0.0678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-0.0665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0.057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Cash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-0.0410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High Value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Other Staple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-0.2762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-19.67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-0.2367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-7.38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-0.3123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0.0200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-15.61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-0.2748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-14.08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Grew C, H, </a:t>
                      </a:r>
                      <a:r>
                        <a:rPr lang="en-US" sz="500" b="1" i="1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</a:t>
                      </a: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O.S.  Crops (current panel year)  (Household 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0.2908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0.1521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0.1304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0.3038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0.2670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-9.41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-0.0006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-8.33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-0.1444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-0.4568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0.1514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-3.02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-0.1345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0.0896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0.0670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 (Mean across Panel Years) 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-0.0607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-4.73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-0.1123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-3.53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-0.0845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-4.46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0.1203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0.1430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0.0633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0.2214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0.1000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0.0359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  (Mean across Panel Years)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-0.0914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-0.1795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-0.0854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-3.35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-0.0344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Constant</a:t>
                      </a:r>
                    </a:p>
                  </a:txBody>
                  <a:tcPr marL="5789" marR="5789" marT="578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1.3454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0.1048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2.2969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0.2250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0.9731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0.4422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0.1375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0.1642427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0.2187537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0.1439512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σ_u: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0.1444139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N: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3967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0.2136089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0.2780408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0.1872087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σ_e: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0.1675108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0.3715428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0.3823364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0.3715671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ρ: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0.4263574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0: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8307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1855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Uncensored: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3326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9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2110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462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Censored @ 1:</a:t>
                      </a:r>
                    </a:p>
                  </a:txBody>
                  <a:tcPr marL="5789" marR="5789" marT="57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329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89" marR="5789" marT="578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6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Crop Share Responses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910453"/>
              </p:ext>
            </p:extLst>
          </p:nvPr>
        </p:nvGraphicFramePr>
        <p:xfrm>
          <a:off x="580825" y="1798085"/>
          <a:ext cx="8229599" cy="2944357"/>
        </p:xfrm>
        <a:graphic>
          <a:graphicData uri="http://schemas.openxmlformats.org/drawingml/2006/table">
            <a:tbl>
              <a:tblPr/>
              <a:tblGrid>
                <a:gridCol w="3128901"/>
                <a:gridCol w="720238"/>
                <a:gridCol w="625780"/>
                <a:gridCol w="625780"/>
                <a:gridCol w="625780"/>
                <a:gridCol w="625780"/>
                <a:gridCol w="625780"/>
                <a:gridCol w="625780"/>
                <a:gridCol w="625780"/>
              </a:tblGrid>
              <a:tr h="41726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Maize 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2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1807" marR="11807" marT="118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0.00008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0.00003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0.00022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0.00007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0.00004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0.00009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8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0.00004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0.13475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0.04451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0.15983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0.12047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0.10844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0.07355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0.17318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0.06676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0.05380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0.00975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0.04205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0.02643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0.06873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0.01586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0.04869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0.01529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2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-0.03513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0.01053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-0.05406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0.03120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-0.02486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0.01757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-0.03387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CE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0.01451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7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</a:t>
                      </a:r>
                    </a:p>
                  </a:txBody>
                  <a:tcPr marL="11807" marR="11807" marT="11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-0.01107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0.01389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0.03360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0.03489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-0.00967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0.02279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-0.04052</a:t>
                      </a:r>
                    </a:p>
                  </a:txBody>
                  <a:tcPr marL="11807" marR="11807" marT="11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0.02394</a:t>
                      </a:r>
                    </a:p>
                  </a:txBody>
                  <a:tcPr marL="11807" marR="11807" marT="11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997350"/>
              </p:ext>
            </p:extLst>
          </p:nvPr>
        </p:nvGraphicFramePr>
        <p:xfrm>
          <a:off x="4159250" y="5188470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71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Area Share Responses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93444"/>
              </p:ext>
            </p:extLst>
          </p:nvPr>
        </p:nvGraphicFramePr>
        <p:xfrm>
          <a:off x="457198" y="1674466"/>
          <a:ext cx="8229602" cy="2349814"/>
        </p:xfrm>
        <a:graphic>
          <a:graphicData uri="http://schemas.openxmlformats.org/drawingml/2006/table">
            <a:tbl>
              <a:tblPr/>
              <a:tblGrid>
                <a:gridCol w="3094197"/>
                <a:gridCol w="593518"/>
                <a:gridCol w="648841"/>
                <a:gridCol w="648841"/>
                <a:gridCol w="648841"/>
                <a:gridCol w="648841"/>
                <a:gridCol w="648841"/>
                <a:gridCol w="648841"/>
                <a:gridCol w="648841"/>
              </a:tblGrid>
              <a:tr h="32986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Cassava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5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8213" marR="8213" marT="82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-0.0002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-0.0002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-0.3517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0.0798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-0.8233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0.1997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-0.3392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7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0.1351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-0.0132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0.1299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0.0773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0.0179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0.0415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0.0433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0.0923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0.0306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0.0564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57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0.0746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0.0190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0.0521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0.0577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0.0322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-0.0013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0.0287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yr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</a:t>
                      </a:r>
                    </a:p>
                  </a:txBody>
                  <a:tcPr marL="8213" marR="8213" marT="82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0.1351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0.0196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0.2186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0.0483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0.1391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0.0338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0.0465</a:t>
                      </a:r>
                    </a:p>
                  </a:txBody>
                  <a:tcPr marL="8213" marR="8213" marT="82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0.0348</a:t>
                      </a:r>
                    </a:p>
                  </a:txBody>
                  <a:tcPr marL="8213" marR="8213" marT="82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859733"/>
              </p:ext>
            </p:extLst>
          </p:nvPr>
        </p:nvGraphicFramePr>
        <p:xfrm>
          <a:off x="4159250" y="4649045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06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Area Share Responses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77162"/>
              </p:ext>
            </p:extLst>
          </p:nvPr>
        </p:nvGraphicFramePr>
        <p:xfrm>
          <a:off x="247252" y="1786846"/>
          <a:ext cx="8439549" cy="2709111"/>
        </p:xfrm>
        <a:graphic>
          <a:graphicData uri="http://schemas.openxmlformats.org/drawingml/2006/table">
            <a:tbl>
              <a:tblPr/>
              <a:tblGrid>
                <a:gridCol w="3259189"/>
                <a:gridCol w="534852"/>
                <a:gridCol w="663644"/>
                <a:gridCol w="663644"/>
                <a:gridCol w="663644"/>
                <a:gridCol w="663644"/>
                <a:gridCol w="663644"/>
                <a:gridCol w="663644"/>
                <a:gridCol w="663644"/>
              </a:tblGrid>
              <a:tr h="39206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Groundnuts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9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  <a:endParaRPr lang="en-US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210" marR="12210" marT="1221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-0.3233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-0.6890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0.1679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-0.2177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0.0769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-0.2269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0.0537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0.0147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0.0101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0.0373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-0.0153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0.0285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9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0.0123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9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0.0364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0.0700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0.0413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CB9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0.0187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0.0116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06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</a:t>
                      </a:r>
                    </a:p>
                  </a:txBody>
                  <a:tcPr marL="12210" marR="12210" marT="122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0.0222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0.1193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0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0.0558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-0.0038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0.0259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0.0110</a:t>
                      </a:r>
                    </a:p>
                  </a:txBody>
                  <a:tcPr marL="12210" marR="12210" marT="1221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0.0198</a:t>
                      </a:r>
                    </a:p>
                  </a:txBody>
                  <a:tcPr marL="12210" marR="12210" marT="122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252869"/>
              </p:ext>
            </p:extLst>
          </p:nvPr>
        </p:nvGraphicFramePr>
        <p:xfrm>
          <a:off x="4572000" y="4896281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56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Area Share Responses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272038"/>
              </p:ext>
            </p:extLst>
          </p:nvPr>
        </p:nvGraphicFramePr>
        <p:xfrm>
          <a:off x="4900997" y="4963709"/>
          <a:ext cx="825500" cy="541020"/>
        </p:xfrm>
        <a:graphic>
          <a:graphicData uri="http://schemas.openxmlformats.org/drawingml/2006/table">
            <a:tbl>
              <a:tblPr/>
              <a:tblGrid>
                <a:gridCol w="8255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867273"/>
              </p:ext>
            </p:extLst>
          </p:nvPr>
        </p:nvGraphicFramePr>
        <p:xfrm>
          <a:off x="457200" y="1932938"/>
          <a:ext cx="8229599" cy="2562387"/>
        </p:xfrm>
        <a:graphic>
          <a:graphicData uri="http://schemas.openxmlformats.org/drawingml/2006/table">
            <a:tbl>
              <a:tblPr/>
              <a:tblGrid>
                <a:gridCol w="3067839"/>
                <a:gridCol w="645220"/>
                <a:gridCol w="645220"/>
                <a:gridCol w="645220"/>
                <a:gridCol w="645220"/>
                <a:gridCol w="645220"/>
                <a:gridCol w="645220"/>
                <a:gridCol w="645220"/>
                <a:gridCol w="645220"/>
              </a:tblGrid>
              <a:tr h="37010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 = Share Sweet Potato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Sample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(0, 1)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[1, 2)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Farm Size: [2,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∞)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4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174" marR="12174" marT="121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Total Rainfall (past season) [mm]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Planting &amp; Growing Season CV (5 yr)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0.112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0.064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0.353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0.212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0.113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0.069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P &amp; G Avg. daily rainfall  Mean (5 yr) 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0.056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0.014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-0.021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0.046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0.069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0.055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4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Season CV (5 yr)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0.024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-0.014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0.015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1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Harvest Avg. daily rainfall  Mean (5 yr) </a:t>
                      </a:r>
                    </a:p>
                  </a:txBody>
                  <a:tcPr marL="12174" marR="12174" marT="1217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0.040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A5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0.105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0.031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</a:t>
                      </a:r>
                    </a:p>
                  </a:txBody>
                  <a:tcPr marL="12174" marR="12174" marT="12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</a:t>
                      </a:r>
                    </a:p>
                  </a:txBody>
                  <a:tcPr marL="12174" marR="12174" marT="121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177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5" dist="22987" dir="5400000" algn="tl" rotWithShape="0">
              <a:srgbClr val="008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951311" y="5018736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5842001" y="1256743"/>
            <a:ext cx="31505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M</a:t>
            </a:r>
            <a:r>
              <a:rPr lang="en-US" sz="2400" dirty="0" smtClean="0"/>
              <a:t>igration &amp; off-farm employment response to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Rainfall Levels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Rainfall variance</a:t>
            </a:r>
          </a:p>
          <a:p>
            <a:pPr marL="285750" indent="-285750">
              <a:buFontTx/>
              <a:buChar char="-"/>
            </a:pPr>
            <a:endParaRPr lang="en-US" sz="2400" dirty="0" smtClean="0"/>
          </a:p>
          <a:p>
            <a:pPr marL="285750" indent="-285750">
              <a:buFontTx/>
              <a:buChar char="-"/>
            </a:pPr>
            <a:r>
              <a:rPr lang="en-US" sz="2400" dirty="0" smtClean="0"/>
              <a:t>No (public or informal)transfer responses</a:t>
            </a:r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Not a buffer </a:t>
            </a:r>
          </a:p>
        </p:txBody>
      </p:sp>
    </p:spTree>
    <p:extLst>
      <p:ext uri="{BB962C8B-B14F-4D97-AF65-F5344CB8AC3E}">
        <p14:creationId xmlns:p14="http://schemas.microsoft.com/office/powerpoint/2010/main" val="298895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35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41386" y="49640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353" y="5023207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951311" y="5018736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5888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3" grpId="0" animBg="1"/>
      <p:bldP spid="34" grpId="0" animBg="1"/>
      <p:bldP spid="35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166944"/>
              </p:ext>
            </p:extLst>
          </p:nvPr>
        </p:nvGraphicFramePr>
        <p:xfrm>
          <a:off x="259895" y="573139"/>
          <a:ext cx="8583047" cy="4252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3" imgW="5638800" imgH="2794000" progId="Word.Document.12">
                  <p:embed/>
                </p:oleObj>
              </mc:Choice>
              <mc:Fallback>
                <p:oleObj name="Document" r:id="rId3" imgW="5638800" imgH="2794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895" y="573139"/>
                        <a:ext cx="8583047" cy="4252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437545" y="1975463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37545" y="2642503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03788" y="3205388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03788" y="2538348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88059" y="2575299"/>
            <a:ext cx="1321406" cy="667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5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178360"/>
              </p:ext>
            </p:extLst>
          </p:nvPr>
        </p:nvGraphicFramePr>
        <p:xfrm>
          <a:off x="962189" y="420824"/>
          <a:ext cx="7569218" cy="6307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ocument" r:id="rId3" imgW="5638800" imgH="4699000" progId="Word.Document.12">
                  <p:embed/>
                </p:oleObj>
              </mc:Choice>
              <mc:Fallback>
                <p:oleObj name="Document" r:id="rId3" imgW="5638800" imgH="4699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2189" y="420824"/>
                        <a:ext cx="7569218" cy="63076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225143" y="1375900"/>
            <a:ext cx="2394306" cy="489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45261" y="3261404"/>
            <a:ext cx="2394306" cy="4895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225143" y="1865402"/>
            <a:ext cx="2394306" cy="1396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1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– What is not 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Informal transfers do not buffer covariate </a:t>
            </a:r>
            <a:r>
              <a:rPr lang="en-US" dirty="0"/>
              <a:t>s</a:t>
            </a:r>
            <a:r>
              <a:rPr lang="en-US" dirty="0" smtClean="0"/>
              <a:t>hocks</a:t>
            </a:r>
          </a:p>
          <a:p>
            <a:pPr lvl="1"/>
            <a:r>
              <a:rPr lang="en-US" dirty="0" smtClean="0"/>
              <a:t>Public/formal transfer programs do not respond rapidly</a:t>
            </a:r>
          </a:p>
          <a:p>
            <a:pPr lvl="1"/>
            <a:endParaRPr lang="en-US" dirty="0"/>
          </a:p>
          <a:p>
            <a:r>
              <a:rPr lang="en-US" dirty="0"/>
              <a:t>Need for adaptive social protection programs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64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– What can work better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Agricultural technologies </a:t>
            </a:r>
          </a:p>
          <a:p>
            <a:pPr lvl="1"/>
            <a:r>
              <a:rPr lang="en-US" dirty="0" smtClean="0"/>
              <a:t>Stabilize household incomes (rather than mean yield increases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Index based insurance</a:t>
            </a:r>
            <a:endParaRPr lang="en-US" dirty="0" smtClean="0"/>
          </a:p>
          <a:p>
            <a:r>
              <a:rPr lang="en-US" dirty="0"/>
              <a:t>Policies that </a:t>
            </a:r>
            <a:r>
              <a:rPr lang="en-US" dirty="0" smtClean="0"/>
              <a:t>help households diversify</a:t>
            </a:r>
          </a:p>
          <a:p>
            <a:pPr lvl="1"/>
            <a:r>
              <a:rPr lang="en-US" dirty="0"/>
              <a:t>Support (or don’t actively deter) migration</a:t>
            </a:r>
          </a:p>
          <a:p>
            <a:pPr lvl="1"/>
            <a:r>
              <a:rPr lang="en-US" dirty="0"/>
              <a:t>Support off-farm </a:t>
            </a:r>
            <a:r>
              <a:rPr lang="en-US" dirty="0" smtClean="0"/>
              <a:t>opportunities</a:t>
            </a:r>
            <a:endParaRPr lang="en-US" dirty="0"/>
          </a:p>
          <a:p>
            <a:pPr lvl="2"/>
            <a:r>
              <a:rPr lang="en-US" dirty="0"/>
              <a:t>‘Thicken’ rural economies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23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AGRA – Policy briefs</a:t>
            </a:r>
          </a:p>
          <a:p>
            <a:pPr lvl="1"/>
            <a:r>
              <a:rPr lang="en-US" dirty="0" smtClean="0"/>
              <a:t>Assist countries think through integrated approach</a:t>
            </a:r>
          </a:p>
          <a:p>
            <a:pPr lvl="2"/>
            <a:r>
              <a:rPr lang="en-US" dirty="0" smtClean="0"/>
              <a:t>Adaptive social protection</a:t>
            </a:r>
          </a:p>
          <a:p>
            <a:pPr lvl="2"/>
            <a:r>
              <a:rPr lang="en-US" dirty="0" smtClean="0"/>
              <a:t>Income stabilizing technologies</a:t>
            </a:r>
          </a:p>
          <a:p>
            <a:pPr lvl="2"/>
            <a:r>
              <a:rPr lang="en-US" dirty="0" smtClean="0"/>
              <a:t>Facilitate household </a:t>
            </a:r>
            <a:r>
              <a:rPr lang="en-US" dirty="0" smtClean="0"/>
              <a:t>diversification and mitigate exposure to risk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573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96911" y="5253667"/>
            <a:ext cx="1260575" cy="70494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55789" y="5253667"/>
            <a:ext cx="1795982" cy="817016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Non-resilient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22444" y="5031188"/>
            <a:ext cx="1631134" cy="1153039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525227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60449" y="147014"/>
            <a:ext cx="5463182" cy="874060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63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3867" y="1979324"/>
            <a:ext cx="1817904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Production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665712" y="1232198"/>
            <a:ext cx="511091" cy="498084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187764" y="2185065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826353" y="1979324"/>
            <a:ext cx="1817904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Agricultural Response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7383683" y="2938139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76803" y="3359273"/>
            <a:ext cx="1223219" cy="8229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Crop Mix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7383683" y="4460271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26997" y="3376554"/>
            <a:ext cx="1130617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echnology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96911" y="5233695"/>
            <a:ext cx="1260575" cy="724920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Agri. Output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187764" y="5472421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422444" y="1956833"/>
            <a:ext cx="1817904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Other Responses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194431" y="2891025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30092" y="3337167"/>
            <a:ext cx="1513105" cy="84506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Migration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95597" y="3342836"/>
            <a:ext cx="1513105" cy="83939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Off-farm activities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73941" y="3359274"/>
            <a:ext cx="1513105" cy="82296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Transfers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835032" y="4924255"/>
            <a:ext cx="2228801" cy="1259972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Resilient Household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3458508" y="2185065"/>
            <a:ext cx="492803" cy="430439"/>
          </a:xfrm>
          <a:prstGeom prst="lef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36125" y="4742677"/>
            <a:ext cx="2318944" cy="1459487"/>
          </a:xfrm>
          <a:prstGeom prst="rect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 </a:t>
            </a:r>
            <a:r>
              <a:rPr lang="en-US" sz="2400" dirty="0" smtClean="0">
                <a:solidFill>
                  <a:schemeClr val="tx1"/>
                </a:solidFill>
              </a:rPr>
              <a:t>Off-farm Income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3261975" y="5472421"/>
            <a:ext cx="423932" cy="486193"/>
          </a:xfrm>
          <a:prstGeom prst="right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2060449" y="4325713"/>
            <a:ext cx="572764" cy="399028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802877" y="3395866"/>
            <a:ext cx="1341123" cy="805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  <a:cs typeface="Symbol" charset="2"/>
              </a:rPr>
              <a:t>Intensity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60449" y="147014"/>
            <a:ext cx="5463182" cy="874060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6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083" y="402394"/>
            <a:ext cx="8551334" cy="11946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Household resiliency pathways:</a:t>
            </a:r>
            <a:br>
              <a:rPr lang="en-US" dirty="0" smtClean="0"/>
            </a:br>
            <a:r>
              <a:rPr lang="en-US" dirty="0" smtClean="0"/>
              <a:t> Ethiopia &amp; </a:t>
            </a:r>
            <a:r>
              <a:rPr lang="en-US" dirty="0"/>
              <a:t>Zambia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1557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dirty="0" smtClean="0"/>
              <a:t>Long-term panel </a:t>
            </a:r>
            <a:r>
              <a:rPr lang="en-US" dirty="0"/>
              <a:t>d</a:t>
            </a:r>
            <a:r>
              <a:rPr lang="en-US" dirty="0" smtClean="0"/>
              <a:t>ata:</a:t>
            </a:r>
            <a:endParaRPr lang="en-US" dirty="0"/>
          </a:p>
          <a:p>
            <a:pPr lvl="1"/>
            <a:r>
              <a:rPr lang="en-US" sz="2400" dirty="0" smtClean="0"/>
              <a:t>Ethiopia : 1999</a:t>
            </a:r>
            <a:r>
              <a:rPr lang="en-US" sz="2400" dirty="0"/>
              <a:t>-2004-</a:t>
            </a:r>
            <a:r>
              <a:rPr lang="en-US" sz="2400" dirty="0" smtClean="0"/>
              <a:t>2009</a:t>
            </a:r>
            <a:endParaRPr lang="en-US" sz="2400" dirty="0"/>
          </a:p>
          <a:p>
            <a:pPr lvl="1"/>
            <a:r>
              <a:rPr lang="en-US" sz="2400" dirty="0" smtClean="0"/>
              <a:t>Zambia: 1999</a:t>
            </a:r>
            <a:r>
              <a:rPr lang="en-US" sz="2400" dirty="0"/>
              <a:t>/2000, 2002/2003, and 2006/2007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dirty="0" smtClean="0"/>
              <a:t>Crop simulation models: </a:t>
            </a:r>
          </a:p>
          <a:p>
            <a:pPr lvl="1"/>
            <a:r>
              <a:rPr lang="en-US" sz="2400" dirty="0" smtClean="0"/>
              <a:t>Historical </a:t>
            </a:r>
            <a:r>
              <a:rPr lang="en-US" sz="2400" dirty="0"/>
              <a:t>weather </a:t>
            </a:r>
            <a:endParaRPr lang="en-US" sz="2400" dirty="0" smtClean="0"/>
          </a:p>
          <a:p>
            <a:pPr lvl="2"/>
            <a:r>
              <a:rPr lang="en-US" dirty="0" smtClean="0"/>
              <a:t>1980 </a:t>
            </a:r>
            <a:r>
              <a:rPr lang="en-US" dirty="0"/>
              <a:t>– 2010 </a:t>
            </a:r>
            <a:endParaRPr lang="en-US" dirty="0" smtClean="0"/>
          </a:p>
          <a:p>
            <a:pPr lvl="2"/>
            <a:r>
              <a:rPr lang="en-US" dirty="0" smtClean="0"/>
              <a:t>future projections to 2050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26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12590" y="513364"/>
            <a:ext cx="3539181" cy="499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Climatic Shocks/ Change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0689" y="1249157"/>
            <a:ext cx="1036478" cy="2826395"/>
          </a:xfrm>
          <a:prstGeom prst="downArrow">
            <a:avLst/>
          </a:prstGeom>
          <a:solidFill>
            <a:schemeClr val="tx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22515" y="4787508"/>
            <a:ext cx="2000460" cy="1145058"/>
          </a:xfrm>
          <a:prstGeom prst="rect">
            <a:avLst/>
          </a:prstGeom>
          <a:solidFill>
            <a:srgbClr val="C3C23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Household well-being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25252" y="1109384"/>
            <a:ext cx="37280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Decreased rainfall</a:t>
            </a:r>
          </a:p>
          <a:p>
            <a:pPr marL="457200" indent="-457200">
              <a:buFontTx/>
              <a:buChar char="-"/>
            </a:pPr>
            <a:endParaRPr lang="en-US" sz="2800" dirty="0" smtClean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Decreased </a:t>
            </a:r>
            <a:r>
              <a:rPr lang="en-US" sz="2800" dirty="0" smtClean="0"/>
              <a:t>Yield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966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434297"/>
              </p:ext>
            </p:extLst>
          </p:nvPr>
        </p:nvGraphicFramePr>
        <p:xfrm>
          <a:off x="808239" y="320680"/>
          <a:ext cx="7036433" cy="6117685"/>
        </p:xfrm>
        <a:graphic>
          <a:graphicData uri="http://schemas.openxmlformats.org/drawingml/2006/table">
            <a:tbl>
              <a:tblPr/>
              <a:tblGrid>
                <a:gridCol w="4280786"/>
                <a:gridCol w="918549"/>
                <a:gridCol w="918549"/>
                <a:gridCol w="918549"/>
              </a:tblGrid>
              <a:tr h="174791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Dependent Variable: Logged Yield Maize (kg) for entire sample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t-stat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Daily Rainfall (mm) Growing Season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Lagged 5 year SD growing season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0.0416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 Fertilizer  = 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0.4234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Adult Equivalent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 Headed Household = 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-0.2743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-4.64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Value of assets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Land Holdings (hectares)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0.0353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0.0272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Inverse Mills Ratio (Lambda)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-0.9452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0.1005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-9.41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IMR * T2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0.3597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0.1168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IMR * T3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0.3233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0.1389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 (Time Dummy = 1 for 2nd panel year)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-0.3335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0.0296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-11.26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T3 (Time Dummy = 1 for 3rd panel year)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-0.1506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0.0876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Avg. Daily Rainfall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-0.0188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0.0373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5 year SD  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-0.0580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-1.59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used fertilizer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0.3662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0.0536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Adult equiv.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3.45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Female Headed Household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0.0570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Assets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Land Holdings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0.0758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District Share that grows maize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1.0953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0.1517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of 5 year growing season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0.0260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0.0430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Constant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5.4138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0.1353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Observations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12,858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Bootstrap replications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Wald Chi-square (19 dof)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6570.7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Prob &gt; Chi2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R-Squared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0.4611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Adj. R-squared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Root MSE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0.9294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Note: Standard Errors are bootstrapped</a:t>
                      </a: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62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32156"/>
              </p:ext>
            </p:extLst>
          </p:nvPr>
        </p:nvGraphicFramePr>
        <p:xfrm>
          <a:off x="887848" y="415812"/>
          <a:ext cx="7428709" cy="6042660"/>
        </p:xfrm>
        <a:graphic>
          <a:graphicData uri="http://schemas.openxmlformats.org/drawingml/2006/table">
            <a:tbl>
              <a:tblPr/>
              <a:tblGrid>
                <a:gridCol w="4676849"/>
                <a:gridCol w="1375930"/>
                <a:gridCol w="1375930"/>
              </a:tblGrid>
              <a:tr h="35212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Zambia Yield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(kg) Responses to Average Daily Rainfall (mm) in the Growing Season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(All)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(0-1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(1 - 2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(2+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Sweet potatoes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Cassava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Groundnuts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124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1257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073277"/>
              </p:ext>
            </p:extLst>
          </p:nvPr>
        </p:nvGraphicFramePr>
        <p:xfrm>
          <a:off x="640600" y="539427"/>
          <a:ext cx="7777106" cy="6042660"/>
        </p:xfrm>
        <a:graphic>
          <a:graphicData uri="http://schemas.openxmlformats.org/drawingml/2006/table">
            <a:tbl>
              <a:tblPr/>
              <a:tblGrid>
                <a:gridCol w="4871866"/>
                <a:gridCol w="1452620"/>
                <a:gridCol w="1452620"/>
              </a:tblGrid>
              <a:tr h="64252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Zambia Yield (kg) Responses to Lagged 5 Year Variance of Rainfall (mm) in Growing Season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Coef.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Std. Err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 (All)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(0-1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de-DE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de-DE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(1 - 2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Maize</a:t>
                      </a:r>
                      <a:r>
                        <a:rPr lang="tr-T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(2+ ha)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Sweet potatoes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-0.283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Cassava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-0.119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Groundnuts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987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= 0.10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56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12941</TotalTime>
  <Words>2999</Words>
  <Application>Microsoft Macintosh PowerPoint</Application>
  <PresentationFormat>On-screen Show (4:3)</PresentationFormat>
  <Paragraphs>1383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Integrated Agricultural, Migration, and Social Protection Strategies to Reduce Vulnerability to Climate Change in East Africa</vt:lpstr>
      <vt:lpstr>PowerPoint Presentation</vt:lpstr>
      <vt:lpstr>PowerPoint Presentation</vt:lpstr>
      <vt:lpstr>PowerPoint Presentation</vt:lpstr>
      <vt:lpstr>Household resiliency pathways:  Ethiopia &amp; Zambia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 costs of climatic variability</vt:lpstr>
      <vt:lpstr>PowerPoint Presentation</vt:lpstr>
      <vt:lpstr>PowerPoint Presentation</vt:lpstr>
      <vt:lpstr>Area Crop Share Responses</vt:lpstr>
      <vt:lpstr>Crop Area Share Responses</vt:lpstr>
      <vt:lpstr>Crop Area Share Responses</vt:lpstr>
      <vt:lpstr>Crop Area Share Responses</vt:lpstr>
      <vt:lpstr>PowerPoint Presentation</vt:lpstr>
      <vt:lpstr>PowerPoint Presentation</vt:lpstr>
      <vt:lpstr>PowerPoint Presentation</vt:lpstr>
      <vt:lpstr>Implications – What is not working</vt:lpstr>
      <vt:lpstr>Implications – What can work better</vt:lpstr>
      <vt:lpstr>Next Step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Agricultural, Migration, and Social Protection Strategies to Reduce Vulnerability to Climate Change in East Africa</dc:title>
  <dc:creator>Brad Mills</dc:creator>
  <cp:lastModifiedBy>Brad Mills</cp:lastModifiedBy>
  <cp:revision>63</cp:revision>
  <dcterms:created xsi:type="dcterms:W3CDTF">2016-01-14T22:08:37Z</dcterms:created>
  <dcterms:modified xsi:type="dcterms:W3CDTF">2016-01-27T09:01:48Z</dcterms:modified>
</cp:coreProperties>
</file>