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3">
  <p:sldMasterIdLst>
    <p:sldMasterId id="2147483648" r:id="rId1"/>
  </p:sldMasterIdLst>
  <p:sldIdLst>
    <p:sldId id="279" r:id="rId2"/>
    <p:sldId id="262" r:id="rId3"/>
    <p:sldId id="264" r:id="rId4"/>
    <p:sldId id="263" r:id="rId5"/>
    <p:sldId id="266" r:id="rId6"/>
    <p:sldId id="267" r:id="rId7"/>
    <p:sldId id="268" r:id="rId8"/>
    <p:sldId id="269" r:id="rId9"/>
    <p:sldId id="286" r:id="rId10"/>
    <p:sldId id="271" r:id="rId11"/>
    <p:sldId id="265" r:id="rId12"/>
    <p:sldId id="270" r:id="rId13"/>
    <p:sldId id="256" r:id="rId14"/>
    <p:sldId id="259" r:id="rId15"/>
    <p:sldId id="260" r:id="rId16"/>
    <p:sldId id="257" r:id="rId17"/>
    <p:sldId id="258" r:id="rId18"/>
    <p:sldId id="272" r:id="rId19"/>
    <p:sldId id="287" r:id="rId20"/>
    <p:sldId id="261" r:id="rId21"/>
    <p:sldId id="273" r:id="rId22"/>
    <p:sldId id="274" r:id="rId23"/>
    <p:sldId id="275" r:id="rId24"/>
    <p:sldId id="276" r:id="rId25"/>
    <p:sldId id="277" r:id="rId26"/>
    <p:sldId id="285" r:id="rId27"/>
    <p:sldId id="278" r:id="rId28"/>
    <p:sldId id="280" r:id="rId29"/>
    <p:sldId id="281" r:id="rId30"/>
    <p:sldId id="282" r:id="rId31"/>
    <p:sldId id="283" r:id="rId32"/>
    <p:sldId id="284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jpeg"/><Relationship Id="rId2" Type="http://schemas.openxmlformats.org/officeDocument/2006/relationships/image" Target="../media/image60.jpeg"/><Relationship Id="rId1" Type="http://schemas.openxmlformats.org/officeDocument/2006/relationships/image" Target="../media/image59.jpeg"/><Relationship Id="rId4" Type="http://schemas.openxmlformats.org/officeDocument/2006/relationships/oleObject" Target="../embeddings/oleObject2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0.jpeg"/><Relationship Id="rId1" Type="http://schemas.openxmlformats.org/officeDocument/2006/relationships/image" Target="../media/image59.jpeg"/><Relationship Id="rId4" Type="http://schemas.openxmlformats.org/officeDocument/2006/relationships/oleObject" Target="../embeddings/oleObject3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0585087343348097"/>
          <c:y val="3.2882035578885971E-2"/>
          <c:w val="0.8868464021767406"/>
          <c:h val="0.72984955322732592"/>
        </c:manualLayout>
      </c:layout>
      <c:barChart>
        <c:barDir val="col"/>
        <c:grouping val="clustered"/>
        <c:varyColors val="0"/>
        <c:ser>
          <c:idx val="1"/>
          <c:order val="0"/>
          <c:tx>
            <c:strRef>
              <c:f>Sheet1!$G$1</c:f>
              <c:strCache>
                <c:ptCount val="1"/>
                <c:pt idx="0">
                  <c:v>grain yield (mg ha-1)</c:v>
                </c:pt>
              </c:strCache>
            </c:strRef>
          </c:tx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Sheet1!$A$2:$A$6</c:f>
              <c:strCache>
                <c:ptCount val="5"/>
                <c:pt idx="0">
                  <c:v>Arun-2</c:v>
                </c:pt>
                <c:pt idx="1">
                  <c:v>Poshilo</c:v>
                </c:pt>
                <c:pt idx="2">
                  <c:v>Manakamana-4</c:v>
                </c:pt>
                <c:pt idx="3">
                  <c:v>Manakamana-3</c:v>
                </c:pt>
                <c:pt idx="4">
                  <c:v>Local </c:v>
                </c:pt>
              </c:strCache>
            </c:strRef>
          </c:cat>
          <c:val>
            <c:numRef>
              <c:f>Sheet1!$G$2:$G$6</c:f>
              <c:numCache>
                <c:formatCode>General</c:formatCode>
                <c:ptCount val="5"/>
                <c:pt idx="0">
                  <c:v>5.5</c:v>
                </c:pt>
                <c:pt idx="1">
                  <c:v>5</c:v>
                </c:pt>
                <c:pt idx="2">
                  <c:v>10.68</c:v>
                </c:pt>
                <c:pt idx="3">
                  <c:v>6.9</c:v>
                </c:pt>
                <c:pt idx="4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507648"/>
        <c:axId val="36509568"/>
      </c:barChart>
      <c:catAx>
        <c:axId val="36507648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00"/>
                </a:pPr>
                <a:r>
                  <a:rPr lang="en-US" sz="1100"/>
                  <a:t>Maize varieties</a:t>
                </a:r>
              </a:p>
            </c:rich>
          </c:tx>
          <c:layout>
            <c:manualLayout>
              <c:xMode val="edge"/>
              <c:yMode val="edge"/>
              <c:x val="0.48849311923645633"/>
              <c:y val="0.84154946940067843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36509568"/>
        <c:crosses val="autoZero"/>
        <c:auto val="1"/>
        <c:lblAlgn val="ctr"/>
        <c:lblOffset val="100"/>
        <c:noMultiLvlLbl val="0"/>
      </c:catAx>
      <c:valAx>
        <c:axId val="3650956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100"/>
                </a:pPr>
                <a:r>
                  <a:rPr lang="en-US" sz="1100"/>
                  <a:t>Grain yield (Mg ha-1)</a:t>
                </a:r>
              </a:p>
            </c:rich>
          </c:tx>
          <c:layout>
            <c:manualLayout>
              <c:xMode val="edge"/>
              <c:yMode val="edge"/>
              <c:x val="1.6097112860892389E-2"/>
              <c:y val="0.15109616506270049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100"/>
            </a:pPr>
            <a:endParaRPr lang="en-US"/>
          </a:p>
        </c:txPr>
        <c:crossAx val="36507648"/>
        <c:crosses val="autoZero"/>
        <c:crossBetween val="between"/>
      </c:valAx>
      <c:spPr>
        <a:ln>
          <a:solidFill>
            <a:schemeClr val="accent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Sheet3!$B$12</c:f>
              <c:strCache>
                <c:ptCount val="1"/>
                <c:pt idx="0">
                  <c:v>%coverage</c:v>
                </c:pt>
              </c:strCache>
            </c:strRef>
          </c:tx>
          <c:invertIfNegative val="0"/>
          <c:errBars>
            <c:errBarType val="both"/>
            <c:errValType val="stdErr"/>
            <c:noEndCap val="0"/>
          </c:errBars>
          <c:cat>
            <c:strRef>
              <c:f>Sheet3!$A$13:$A$19</c:f>
              <c:strCache>
                <c:ptCount val="7"/>
                <c:pt idx="0">
                  <c:v>Chickpea</c:v>
                </c:pt>
                <c:pt idx="1">
                  <c:v>Berseem</c:v>
                </c:pt>
                <c:pt idx="2">
                  <c:v>Pea</c:v>
                </c:pt>
                <c:pt idx="3">
                  <c:v>Small pea</c:v>
                </c:pt>
                <c:pt idx="4">
                  <c:v>Lentil</c:v>
                </c:pt>
                <c:pt idx="5">
                  <c:v>Lathyrus</c:v>
                </c:pt>
                <c:pt idx="6">
                  <c:v>Rajma</c:v>
                </c:pt>
              </c:strCache>
            </c:strRef>
          </c:cat>
          <c:val>
            <c:numRef>
              <c:f>Sheet3!$B$13:$B$19</c:f>
              <c:numCache>
                <c:formatCode>0.0</c:formatCode>
                <c:ptCount val="7"/>
                <c:pt idx="0">
                  <c:v>47.1325</c:v>
                </c:pt>
                <c:pt idx="1">
                  <c:v>34.5</c:v>
                </c:pt>
                <c:pt idx="2">
                  <c:v>29.88</c:v>
                </c:pt>
                <c:pt idx="3">
                  <c:v>65</c:v>
                </c:pt>
                <c:pt idx="4">
                  <c:v>49.8</c:v>
                </c:pt>
                <c:pt idx="5">
                  <c:v>65</c:v>
                </c:pt>
                <c:pt idx="6">
                  <c:v>49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36963840"/>
        <c:axId val="36965760"/>
      </c:barChart>
      <c:catAx>
        <c:axId val="3696384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800"/>
                </a:pPr>
                <a:r>
                  <a:rPr lang="en-US" sz="1800"/>
                  <a:t>Cover crops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965760"/>
        <c:crosses val="autoZero"/>
        <c:auto val="1"/>
        <c:lblAlgn val="ctr"/>
        <c:lblOffset val="100"/>
        <c:noMultiLvlLbl val="0"/>
      </c:catAx>
      <c:valAx>
        <c:axId val="369657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800"/>
                </a:pPr>
                <a:r>
                  <a:rPr lang="en-US" sz="1800" dirty="0" smtClean="0"/>
                  <a:t>Land area </a:t>
                </a:r>
                <a:r>
                  <a:rPr lang="en-US" sz="1800" dirty="0"/>
                  <a:t>coverage (%)</a:t>
                </a:r>
              </a:p>
            </c:rich>
          </c:tx>
          <c:layout>
            <c:manualLayout>
              <c:xMode val="edge"/>
              <c:yMode val="edge"/>
              <c:x val="8.8888451443569546E-3"/>
              <c:y val="0.27791608660351597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963840"/>
        <c:crosses val="autoZero"/>
        <c:crossBetween val="between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invertIfNegative val="0"/>
          <c:dPt>
            <c:idx val="4"/>
            <c:invertIfNegative val="0"/>
            <c:bubble3D val="0"/>
            <c:spPr>
              <a:solidFill>
                <a:schemeClr val="accent1"/>
              </a:solidFill>
            </c:spPr>
          </c:dPt>
          <c:cat>
            <c:strRef>
              <c:f>'% coverage'!$A$15:$A$19</c:f>
              <c:strCache>
                <c:ptCount val="5"/>
                <c:pt idx="0">
                  <c:v>Pea</c:v>
                </c:pt>
                <c:pt idx="1">
                  <c:v>Small pea</c:v>
                </c:pt>
                <c:pt idx="2">
                  <c:v>Lentil</c:v>
                </c:pt>
                <c:pt idx="3">
                  <c:v>Lathyrus</c:v>
                </c:pt>
                <c:pt idx="4">
                  <c:v>Rajma</c:v>
                </c:pt>
              </c:strCache>
            </c:strRef>
          </c:cat>
          <c:val>
            <c:numRef>
              <c:f>'% coverage'!$B$15:$B$19</c:f>
              <c:numCache>
                <c:formatCode>0.00</c:formatCode>
                <c:ptCount val="5"/>
                <c:pt idx="0">
                  <c:v>0.16</c:v>
                </c:pt>
                <c:pt idx="1">
                  <c:v>0.28000000000000003</c:v>
                </c:pt>
                <c:pt idx="2">
                  <c:v>0.45</c:v>
                </c:pt>
                <c:pt idx="3">
                  <c:v>0.46</c:v>
                </c:pt>
                <c:pt idx="4">
                  <c:v>0.24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6755712"/>
        <c:axId val="36757888"/>
        <c:axId val="0"/>
      </c:bar3DChart>
      <c:catAx>
        <c:axId val="3675571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600"/>
                </a:pPr>
                <a:r>
                  <a:rPr lang="en-US" sz="1600"/>
                  <a:t>Winter cover crops</a:t>
                </a:r>
              </a:p>
            </c:rich>
          </c:tx>
          <c:layout>
            <c:manualLayout>
              <c:xMode val="edge"/>
              <c:yMode val="edge"/>
              <c:x val="0.4191636045494313"/>
              <c:y val="0.92706984543598714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757888"/>
        <c:crosses val="autoZero"/>
        <c:auto val="1"/>
        <c:lblAlgn val="ctr"/>
        <c:lblOffset val="100"/>
        <c:noMultiLvlLbl val="0"/>
      </c:catAx>
      <c:valAx>
        <c:axId val="36757888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600"/>
                </a:pPr>
                <a:r>
                  <a:rPr lang="en-US" sz="1600"/>
                  <a:t>Grain yield (Mg ha-1)</a:t>
                </a:r>
              </a:p>
            </c:rich>
          </c:tx>
          <c:layout>
            <c:manualLayout>
              <c:xMode val="edge"/>
              <c:yMode val="edge"/>
              <c:x val="2.5110673665791772E-2"/>
              <c:y val="6.5931758530183737E-2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67557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19700240594925636"/>
          <c:y val="6.8549678878564613E-2"/>
          <c:w val="0.74466426071741032"/>
          <c:h val="0.65434167995881543"/>
        </c:manualLayout>
      </c:layout>
      <c:bar3DChart>
        <c:barDir val="col"/>
        <c:grouping val="clustered"/>
        <c:varyColors val="0"/>
        <c:ser>
          <c:idx val="0"/>
          <c:order val="0"/>
          <c:invertIfNegative val="0"/>
          <c:cat>
            <c:strRef>
              <c:f>'% coverage'!$A$13:$A$20</c:f>
              <c:strCache>
                <c:ptCount val="8"/>
                <c:pt idx="0">
                  <c:v>Chick pea</c:v>
                </c:pt>
                <c:pt idx="1">
                  <c:v>Berseem</c:v>
                </c:pt>
                <c:pt idx="2">
                  <c:v>Pea</c:v>
                </c:pt>
                <c:pt idx="3">
                  <c:v>Small pea</c:v>
                </c:pt>
                <c:pt idx="4">
                  <c:v>Lentil</c:v>
                </c:pt>
                <c:pt idx="5">
                  <c:v>Lathyrus</c:v>
                </c:pt>
                <c:pt idx="6">
                  <c:v>Rajma</c:v>
                </c:pt>
                <c:pt idx="7">
                  <c:v>Maize</c:v>
                </c:pt>
              </c:strCache>
            </c:strRef>
          </c:cat>
          <c:val>
            <c:numRef>
              <c:f>'% coverage'!$C$13:$C$20</c:f>
              <c:numCache>
                <c:formatCode>0.00</c:formatCode>
                <c:ptCount val="8"/>
                <c:pt idx="0">
                  <c:v>1.06</c:v>
                </c:pt>
                <c:pt idx="1">
                  <c:v>1.3433333333333335</c:v>
                </c:pt>
                <c:pt idx="2">
                  <c:v>1.03</c:v>
                </c:pt>
                <c:pt idx="3">
                  <c:v>1.1966666666666665</c:v>
                </c:pt>
                <c:pt idx="4">
                  <c:v>2.956666666666667</c:v>
                </c:pt>
                <c:pt idx="5">
                  <c:v>2.0233333333333334</c:v>
                </c:pt>
                <c:pt idx="6">
                  <c:v>1.5366666666666668</c:v>
                </c:pt>
                <c:pt idx="7">
                  <c:v>8.1166666666666654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cylinder"/>
        <c:axId val="37077376"/>
        <c:axId val="37079296"/>
        <c:axId val="0"/>
      </c:bar3DChart>
      <c:catAx>
        <c:axId val="370773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400"/>
                </a:pPr>
                <a:r>
                  <a:rPr lang="en-US" sz="1400"/>
                  <a:t>Winter cover crop treatments</a:t>
                </a:r>
              </a:p>
            </c:rich>
          </c:tx>
          <c:layout>
            <c:manualLayout>
              <c:xMode val="edge"/>
              <c:yMode val="edge"/>
              <c:x val="0.25012029746281711"/>
              <c:y val="0.91386923901393358"/>
            </c:manualLayout>
          </c:layout>
          <c:overlay val="0"/>
        </c:title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079296"/>
        <c:crosses val="autoZero"/>
        <c:auto val="1"/>
        <c:lblAlgn val="ctr"/>
        <c:lblOffset val="100"/>
        <c:noMultiLvlLbl val="0"/>
      </c:catAx>
      <c:valAx>
        <c:axId val="3707929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 dirty="0" smtClean="0"/>
                  <a:t>Fresh </a:t>
                </a:r>
                <a:r>
                  <a:rPr lang="en-US" sz="1400" dirty="0"/>
                  <a:t>biomass yield (Mg ha-1)</a:t>
                </a:r>
              </a:p>
            </c:rich>
          </c:tx>
          <c:layout>
            <c:manualLayout>
              <c:xMode val="edge"/>
              <c:yMode val="edge"/>
              <c:x val="1.653980752405949E-2"/>
              <c:y val="0.1189155001458151"/>
            </c:manualLayout>
          </c:layout>
          <c:overlay val="0"/>
        </c:title>
        <c:numFmt formatCode="0.00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en-US"/>
          </a:p>
        </c:txPr>
        <c:crossAx val="3707737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6983676864830002"/>
          <c:y val="5.1400554097404488E-2"/>
          <c:w val="0.80797520684750967"/>
          <c:h val="0.75510223520447028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Dibbling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  <a:ln w="31750"/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Sheet1!$B$1:$D$1</c:f>
              <c:strCache>
                <c:ptCount val="3"/>
                <c:pt idx="0">
                  <c:v>30 DAS</c:v>
                </c:pt>
                <c:pt idx="1">
                  <c:v>60 DAS</c:v>
                </c:pt>
                <c:pt idx="2">
                  <c:v>90 DAS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1.077</c:v>
                </c:pt>
                <c:pt idx="1">
                  <c:v>0.95200000000000062</c:v>
                </c:pt>
                <c:pt idx="2">
                  <c:v>0.77500000000000779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Stripe tillage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  <a:ln w="31750"/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Sheet1!$B$1:$D$1</c:f>
              <c:strCache>
                <c:ptCount val="3"/>
                <c:pt idx="0">
                  <c:v>30 DAS</c:v>
                </c:pt>
                <c:pt idx="1">
                  <c:v>60 DAS</c:v>
                </c:pt>
                <c:pt idx="2">
                  <c:v>90 DAS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1.454</c:v>
                </c:pt>
                <c:pt idx="1">
                  <c:v>0.86800000000000677</c:v>
                </c:pt>
                <c:pt idx="2">
                  <c:v>0.75600000000000755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Conventional tillage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tile tx="0" ty="0" sx="100000" sy="100000" flip="none" algn="tl"/>
            </a:blipFill>
            <a:ln w="31750"/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Sheet1!$B$1:$D$1</c:f>
              <c:strCache>
                <c:ptCount val="3"/>
                <c:pt idx="0">
                  <c:v>30 DAS</c:v>
                </c:pt>
                <c:pt idx="1">
                  <c:v>60 DAS</c:v>
                </c:pt>
                <c:pt idx="2">
                  <c:v>90 DAS</c:v>
                </c:pt>
              </c:strCache>
            </c:strRef>
          </c:cat>
          <c:val>
            <c:numRef>
              <c:f>Sheet1!$B$4:$D$4</c:f>
              <c:numCache>
                <c:formatCode>General</c:formatCode>
                <c:ptCount val="3"/>
                <c:pt idx="0">
                  <c:v>1.6970000000000001</c:v>
                </c:pt>
                <c:pt idx="1">
                  <c:v>1.254</c:v>
                </c:pt>
                <c:pt idx="2">
                  <c:v>0.69299999999999995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95618176"/>
        <c:axId val="103420672"/>
      </c:barChart>
      <c:catAx>
        <c:axId val="9561817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400"/>
                </a:pPr>
                <a:r>
                  <a:rPr lang="en-US" sz="2400"/>
                  <a:t>Crop</a:t>
                </a:r>
                <a:r>
                  <a:rPr lang="en-US" sz="2400" baseline="0"/>
                  <a:t> growth period</a:t>
                </a:r>
                <a:endParaRPr lang="en-US" sz="2400"/>
              </a:p>
            </c:rich>
          </c:tx>
          <c:layout/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03420672"/>
        <c:crossesAt val="0.2"/>
        <c:auto val="1"/>
        <c:lblAlgn val="ctr"/>
        <c:lblOffset val="100"/>
        <c:noMultiLvlLbl val="0"/>
      </c:catAx>
      <c:valAx>
        <c:axId val="103420672"/>
        <c:scaling>
          <c:orientation val="minMax"/>
          <c:max val="2"/>
          <c:min val="0.4"/>
        </c:scaling>
        <c:delete val="0"/>
        <c:axPos val="l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Percent N</a:t>
                </a:r>
              </a:p>
            </c:rich>
          </c:tx>
          <c:layout>
            <c:manualLayout>
              <c:xMode val="edge"/>
              <c:yMode val="edge"/>
              <c:x val="1.4203407622739014E-2"/>
              <c:y val="0.3189027271868024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95618176"/>
        <c:crosses val="autoZero"/>
        <c:crossBetween val="between"/>
        <c:majorUnit val="0.4"/>
      </c:valAx>
    </c:plotArea>
    <c:legend>
      <c:legendPos val="r"/>
      <c:layout>
        <c:manualLayout>
          <c:xMode val="edge"/>
          <c:yMode val="edge"/>
          <c:x val="0.6767851307189543"/>
          <c:y val="8.5301897872324936E-2"/>
          <c:w val="0.32026939284485723"/>
          <c:h val="0.24414230657358929"/>
        </c:manualLayout>
      </c:layout>
      <c:overlay val="0"/>
      <c:txPr>
        <a:bodyPr/>
        <a:lstStyle/>
        <a:p>
          <a:pPr rtl="0"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100">
          <a:latin typeface="Times New Roman" pitchFamily="18" charset="0"/>
          <a:cs typeface="Times New Roman" pitchFamily="18" charset="0"/>
        </a:defRPr>
      </a:pPr>
      <a:endParaRPr lang="en-US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003737032870892"/>
          <c:y val="3.1178593484637949E-2"/>
          <c:w val="0.80091338582677163"/>
          <c:h val="0.7480114250424579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Sheet1!$B$3</c:f>
              <c:strCache>
                <c:ptCount val="1"/>
                <c:pt idx="0">
                  <c:v>Dibbling</c:v>
                </c:pt>
              </c:strCache>
            </c:strRef>
          </c:tx>
          <c:spPr>
            <a:blipFill>
              <a:blip xmlns:r="http://schemas.openxmlformats.org/officeDocument/2006/relationships" r:embed="rId1"/>
              <a:tile tx="0" ty="0" sx="100000" sy="100000" flip="none" algn="tl"/>
            </a:blipFill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Sheet1!$C$2:$E$2</c:f>
              <c:strCache>
                <c:ptCount val="3"/>
                <c:pt idx="0">
                  <c:v>30 DAS</c:v>
                </c:pt>
                <c:pt idx="1">
                  <c:v>60 DAS</c:v>
                </c:pt>
                <c:pt idx="2">
                  <c:v>90 DAS</c:v>
                </c:pt>
              </c:strCache>
            </c:strRef>
          </c:cat>
          <c:val>
            <c:numRef>
              <c:f>Sheet1!$C$3:$E$3</c:f>
              <c:numCache>
                <c:formatCode>General</c:formatCode>
                <c:ptCount val="3"/>
                <c:pt idx="0">
                  <c:v>0.26400000000000001</c:v>
                </c:pt>
                <c:pt idx="1">
                  <c:v>0.254</c:v>
                </c:pt>
                <c:pt idx="2">
                  <c:v>0.21300000000000024</c:v>
                </c:pt>
              </c:numCache>
            </c:numRef>
          </c:val>
        </c:ser>
        <c:ser>
          <c:idx val="1"/>
          <c:order val="1"/>
          <c:tx>
            <c:strRef>
              <c:f>Sheet1!$B$4</c:f>
              <c:strCache>
                <c:ptCount val="1"/>
                <c:pt idx="0">
                  <c:v>Stripe tillage</c:v>
                </c:pt>
              </c:strCache>
            </c:strRef>
          </c:tx>
          <c:spPr>
            <a:blipFill>
              <a:blip xmlns:r="http://schemas.openxmlformats.org/officeDocument/2006/relationships" r:embed="rId2"/>
              <a:tile tx="0" ty="0" sx="100000" sy="100000" flip="none" algn="tl"/>
            </a:blipFill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Sheet1!$C$2:$E$2</c:f>
              <c:strCache>
                <c:ptCount val="3"/>
                <c:pt idx="0">
                  <c:v>30 DAS</c:v>
                </c:pt>
                <c:pt idx="1">
                  <c:v>60 DAS</c:v>
                </c:pt>
                <c:pt idx="2">
                  <c:v>90 DAS</c:v>
                </c:pt>
              </c:strCache>
            </c:strRef>
          </c:cat>
          <c:val>
            <c:numRef>
              <c:f>Sheet1!$C$4:$E$4</c:f>
              <c:numCache>
                <c:formatCode>General</c:formatCode>
                <c:ptCount val="3"/>
                <c:pt idx="0">
                  <c:v>0.30900000000000138</c:v>
                </c:pt>
                <c:pt idx="1">
                  <c:v>0.30000000000000032</c:v>
                </c:pt>
                <c:pt idx="2">
                  <c:v>0.24400000000000024</c:v>
                </c:pt>
              </c:numCache>
            </c:numRef>
          </c:val>
        </c:ser>
        <c:ser>
          <c:idx val="2"/>
          <c:order val="2"/>
          <c:tx>
            <c:strRef>
              <c:f>Sheet1!$B$5</c:f>
              <c:strCache>
                <c:ptCount val="1"/>
                <c:pt idx="0">
                  <c:v>Conventional tillage</c:v>
                </c:pt>
              </c:strCache>
            </c:strRef>
          </c:tx>
          <c:spPr>
            <a:blipFill>
              <a:blip xmlns:r="http://schemas.openxmlformats.org/officeDocument/2006/relationships" r:embed="rId3"/>
              <a:tile tx="0" ty="0" sx="100000" sy="100000" flip="none" algn="tl"/>
            </a:blipFill>
          </c:spPr>
          <c:invertIfNegative val="0"/>
          <c:errBars>
            <c:errBarType val="both"/>
            <c:errValType val="stdErr"/>
            <c:noEndCap val="0"/>
          </c:errBars>
          <c:cat>
            <c:strRef>
              <c:f>Sheet1!$C$2:$E$2</c:f>
              <c:strCache>
                <c:ptCount val="3"/>
                <c:pt idx="0">
                  <c:v>30 DAS</c:v>
                </c:pt>
                <c:pt idx="1">
                  <c:v>60 DAS</c:v>
                </c:pt>
                <c:pt idx="2">
                  <c:v>90 DAS</c:v>
                </c:pt>
              </c:strCache>
            </c:strRef>
          </c:cat>
          <c:val>
            <c:numRef>
              <c:f>Sheet1!$C$5:$E$5</c:f>
              <c:numCache>
                <c:formatCode>General</c:formatCode>
                <c:ptCount val="3"/>
                <c:pt idx="0">
                  <c:v>0.26900000000000002</c:v>
                </c:pt>
                <c:pt idx="1">
                  <c:v>0.26900000000000002</c:v>
                </c:pt>
                <c:pt idx="2">
                  <c:v>0.21900000000000044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3640320"/>
        <c:axId val="103667200"/>
      </c:barChart>
      <c:catAx>
        <c:axId val="153640320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 dirty="0" smtClean="0"/>
                  <a:t>Crop</a:t>
                </a:r>
                <a:r>
                  <a:rPr lang="en-US" sz="2800" baseline="0" dirty="0" smtClean="0"/>
                  <a:t> growth period</a:t>
                </a:r>
                <a:endParaRPr lang="en-US" sz="2800" dirty="0"/>
              </a:p>
            </c:rich>
          </c:tx>
          <c:layout>
            <c:manualLayout>
              <c:xMode val="edge"/>
              <c:yMode val="edge"/>
              <c:x val="0.38164479440069993"/>
              <c:y val="0.95447197776748494"/>
            </c:manualLayout>
          </c:layout>
          <c:overlay val="0"/>
        </c:title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03667200"/>
        <c:crosses val="autoZero"/>
        <c:auto val="1"/>
        <c:lblAlgn val="ctr"/>
        <c:lblOffset val="100"/>
        <c:noMultiLvlLbl val="0"/>
      </c:catAx>
      <c:valAx>
        <c:axId val="103667200"/>
        <c:scaling>
          <c:orientation val="minMax"/>
          <c:min val="0.2"/>
        </c:scaling>
        <c:delete val="0"/>
        <c:axPos val="l"/>
        <c:title>
          <c:tx>
            <c:rich>
              <a:bodyPr/>
              <a:lstStyle/>
              <a:p>
                <a:pPr>
                  <a:defRPr sz="2800"/>
                </a:pPr>
                <a:r>
                  <a:rPr lang="en-US" sz="2800"/>
                  <a:t>Percent P</a:t>
                </a:r>
              </a:p>
            </c:rich>
          </c:tx>
          <c:layout>
            <c:manualLayout>
              <c:xMode val="edge"/>
              <c:yMode val="edge"/>
              <c:x val="1.1771528558930136E-2"/>
              <c:y val="0.33732881735371312"/>
            </c:manualLayout>
          </c:layout>
          <c:overlay val="0"/>
        </c:title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2000"/>
            </a:pPr>
            <a:endParaRPr lang="en-US"/>
          </a:p>
        </c:txPr>
        <c:crossAx val="153640320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56995700537432825"/>
          <c:y val="1.8928516288405203E-3"/>
          <c:w val="0.41731621047369077"/>
          <c:h val="0.27817488806546242"/>
        </c:manualLayout>
      </c:layout>
      <c:overlay val="0"/>
      <c:txPr>
        <a:bodyPr/>
        <a:lstStyle/>
        <a:p>
          <a:pPr>
            <a:defRPr sz="2000"/>
          </a:pPr>
          <a:endParaRPr lang="en-US"/>
        </a:p>
      </c:txPr>
    </c:legend>
    <c:plotVisOnly val="1"/>
    <c:dispBlanksAs val="gap"/>
    <c:showDLblsOverMax val="0"/>
  </c:chart>
  <c:txPr>
    <a:bodyPr/>
    <a:lstStyle/>
    <a:p>
      <a:pPr>
        <a:defRPr sz="1000">
          <a:latin typeface="Times New Roman" pitchFamily="18" charset="0"/>
          <a:cs typeface="Times New Roman" pitchFamily="18" charset="0"/>
        </a:defRPr>
      </a:pPr>
      <a:endParaRPr lang="en-US"/>
    </a:p>
  </c:txPr>
  <c:externalData r:id="rId4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5614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2416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1485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22052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46959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695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16851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332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6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1207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3355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73E4E-79DF-429A-8439-1644654F41FE}" type="datetimeFigureOut">
              <a:rPr lang="en-US" smtClean="0"/>
              <a:t>9/25/2013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4757CD-6138-4DAD-8242-7FC9C565EA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671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jpeg"/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7.jpeg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e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06432" y="5156981"/>
            <a:ext cx="9037568" cy="1701019"/>
            <a:chOff x="152400" y="5237646"/>
            <a:chExt cx="9037568" cy="1701019"/>
          </a:xfrm>
        </p:grpSpPr>
        <p:grpSp>
          <p:nvGrpSpPr>
            <p:cNvPr id="3" name="Group 2"/>
            <p:cNvGrpSpPr/>
            <p:nvPr/>
          </p:nvGrpSpPr>
          <p:grpSpPr>
            <a:xfrm>
              <a:off x="152400" y="5237646"/>
              <a:ext cx="8763000" cy="1620354"/>
              <a:chOff x="152400" y="5237646"/>
              <a:chExt cx="8763000" cy="1620354"/>
            </a:xfrm>
          </p:grpSpPr>
          <p:pic>
            <p:nvPicPr>
              <p:cNvPr id="5" name="Picture 7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152400" y="5237646"/>
                <a:ext cx="1981200" cy="14679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" name="Picture 17"/>
              <p:cNvPicPr>
                <a:picLocks noChangeAspect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2246312" y="5486400"/>
                <a:ext cx="1335088" cy="1371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7" name="Picture 6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3886200" y="5486400"/>
                <a:ext cx="1143000" cy="1219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" name="Picture 36" descr="C:\Users\Bikash\Desktop\images.jpg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/>
              <a:stretch>
                <a:fillRect/>
              </a:stretch>
            </p:blipFill>
            <p:spPr bwMode="auto">
              <a:xfrm>
                <a:off x="6858000" y="5562600"/>
                <a:ext cx="685800" cy="119014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l="72000" t="7333" r="21000" b="78445"/>
              <a:stretch>
                <a:fillRect/>
              </a:stretch>
            </p:blipFill>
            <p:spPr bwMode="auto">
              <a:xfrm>
                <a:off x="7924800" y="5410200"/>
                <a:ext cx="990600" cy="11316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>
                <a:outerShdw blurRad="50800" dist="50800" dir="5400000" algn="ctr" rotWithShape="0">
                  <a:srgbClr val="000000"/>
                </a:outerShdw>
              </a:effectLst>
            </p:spPr>
          </p:pic>
          <p:graphicFrame>
            <p:nvGraphicFramePr>
              <p:cNvPr id="10" name="Object 9"/>
              <p:cNvGraphicFramePr>
                <a:graphicFrameLocks noChangeAspect="1"/>
              </p:cNvGraphicFramePr>
              <p:nvPr>
                <p:extLst>
                  <p:ext uri="{D42A27DB-BD31-4B8C-83A1-F6EECF244321}">
                    <p14:modId xmlns:p14="http://schemas.microsoft.com/office/powerpoint/2010/main" val="928262690"/>
                  </p:ext>
                </p:extLst>
              </p:nvPr>
            </p:nvGraphicFramePr>
            <p:xfrm>
              <a:off x="5334000" y="5473700"/>
              <a:ext cx="1219200" cy="1308100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057" name="Bitmap Image" r:id="rId8" imgW="1228571" imgH="1390844" progId="Paint.Picture">
                      <p:embed/>
                    </p:oleObj>
                  </mc:Choice>
                  <mc:Fallback>
                    <p:oleObj name="Bitmap Image" r:id="rId8" imgW="1228571" imgH="1390844" progId="Paint.Picture">
                      <p:embed/>
                      <p:pic>
                        <p:nvPicPr>
                          <p:cNvPr id="0" name=""/>
                          <p:cNvPicPr>
                            <a:picLocks noChangeAspect="1" noChangeArrowheads="1"/>
                          </p:cNvPicPr>
                          <p:nvPr/>
                        </p:nvPicPr>
                        <p:blipFill>
                          <a:blip r:embed="rId9">
                            <a:extLst>
                              <a:ext uri="{28A0092B-C50C-407E-A947-70E740481C1C}">
                                <a14:useLocalDpi xmlns:a14="http://schemas.microsoft.com/office/drawing/2010/main" val="0"/>
                              </a:ext>
                            </a:extLst>
                          </a:blip>
                          <a:srcRect/>
                          <a:stretch>
                            <a:fillRect/>
                          </a:stretch>
                        </p:blipFill>
                        <p:spPr bwMode="auto">
                          <a:xfrm>
                            <a:off x="5334000" y="5473700"/>
                            <a:ext cx="1219200" cy="1308100"/>
                          </a:xfrm>
                          <a:prstGeom prst="rect">
                            <a:avLst/>
                          </a:prstGeom>
                          <a:solidFill>
                            <a:srgbClr val="008000"/>
                          </a:solidFill>
                        </p:spPr>
                      </p:pic>
                    </p:oleObj>
                  </mc:Fallback>
                </mc:AlternateContent>
              </a:graphicData>
            </a:graphic>
          </p:graphicFrame>
        </p:grpSp>
        <p:sp>
          <p:nvSpPr>
            <p:cNvPr id="4" name="TextBox 3"/>
            <p:cNvSpPr txBox="1"/>
            <p:nvPr/>
          </p:nvSpPr>
          <p:spPr>
            <a:xfrm>
              <a:off x="7772400" y="6477000"/>
              <a:ext cx="141756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00B050"/>
                  </a:solidFill>
                </a:rPr>
                <a:t>IAAS, T.U.</a:t>
              </a:r>
              <a:endParaRPr lang="en-US" sz="2400" b="1" dirty="0">
                <a:solidFill>
                  <a:srgbClr val="00B05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229075" y="577150"/>
            <a:ext cx="891492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On-station and on-farm experiments  on Conservation Agriculture in slopping lands of Nepal</a:t>
            </a:r>
            <a:endParaRPr lang="en-US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985698" y="2667000"/>
            <a:ext cx="3415102" cy="18774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Presentation by </a:t>
            </a:r>
          </a:p>
          <a:p>
            <a:r>
              <a:rPr lang="en-US" sz="2000" dirty="0" smtClean="0"/>
              <a:t>Dr. K.R. </a:t>
            </a:r>
            <a:r>
              <a:rPr lang="en-US" sz="2000" dirty="0" err="1" smtClean="0"/>
              <a:t>Pande</a:t>
            </a:r>
            <a:r>
              <a:rPr lang="en-US" sz="2000" dirty="0" smtClean="0"/>
              <a:t>, IAAS, T.U. Nepal</a:t>
            </a:r>
          </a:p>
          <a:p>
            <a:endParaRPr lang="en-US" sz="2000" dirty="0"/>
          </a:p>
          <a:p>
            <a:endParaRPr lang="en-US" sz="2000" dirty="0" smtClean="0"/>
          </a:p>
          <a:p>
            <a:pPr algn="ctr"/>
            <a:r>
              <a:rPr lang="en-US" sz="2800" b="1" dirty="0" smtClean="0"/>
              <a:t>Sept. 2013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2854579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9896"/>
            <a:ext cx="3012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Maize varietal Trial</a:t>
            </a:r>
            <a:endParaRPr lang="en-US" sz="28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52400" y="609600"/>
            <a:ext cx="893154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Four improved maize varieties and one local (control) was planted as </a:t>
            </a:r>
          </a:p>
          <a:p>
            <a:r>
              <a:rPr lang="en-US" sz="2400" dirty="0" smtClean="0"/>
              <a:t>farmers practice and preference was evaluated in </a:t>
            </a:r>
            <a:r>
              <a:rPr lang="en-US" sz="2400" dirty="0" err="1" smtClean="0"/>
              <a:t>Thumka</a:t>
            </a:r>
            <a:r>
              <a:rPr lang="en-US" sz="2400" dirty="0" smtClean="0"/>
              <a:t>, </a:t>
            </a:r>
            <a:r>
              <a:rPr lang="en-US" sz="2400" dirty="0" err="1" smtClean="0"/>
              <a:t>Hyakryang</a:t>
            </a:r>
            <a:r>
              <a:rPr lang="en-US" sz="2400" dirty="0" smtClean="0"/>
              <a:t> </a:t>
            </a:r>
          </a:p>
          <a:p>
            <a:r>
              <a:rPr lang="en-US" sz="2400" dirty="0" smtClean="0"/>
              <a:t>and </a:t>
            </a:r>
            <a:r>
              <a:rPr lang="en-US" sz="2400" dirty="0" err="1" smtClean="0"/>
              <a:t>Kholagaun</a:t>
            </a:r>
            <a:r>
              <a:rPr lang="en-US" sz="2400" dirty="0" smtClean="0"/>
              <a:t> of Nepal (plot area: 20 m2 for each variety ).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130629" y="1948190"/>
            <a:ext cx="12534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Results</a:t>
            </a:r>
            <a:endParaRPr lang="en-US" sz="2800" b="1" u="sng" dirty="0"/>
          </a:p>
        </p:txBody>
      </p:sp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10766367"/>
              </p:ext>
            </p:extLst>
          </p:nvPr>
        </p:nvGraphicFramePr>
        <p:xfrm>
          <a:off x="130628" y="2471410"/>
          <a:ext cx="5889172" cy="38531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44046" y="6326787"/>
            <a:ext cx="5811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Grain yield of different varieties of maize at </a:t>
            </a:r>
            <a:r>
              <a:rPr lang="en-US" dirty="0" err="1" smtClean="0"/>
              <a:t>midhills</a:t>
            </a:r>
            <a:r>
              <a:rPr lang="en-US" dirty="0" smtClean="0"/>
              <a:t> of Nepal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312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55" y="304800"/>
            <a:ext cx="9130145" cy="2514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-6927" y="3091190"/>
            <a:ext cx="31776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Farmers’ perception</a:t>
            </a:r>
            <a:endParaRPr lang="en-US" sz="2800" b="1" u="sng" dirty="0"/>
          </a:p>
        </p:txBody>
      </p:sp>
      <p:sp>
        <p:nvSpPr>
          <p:cNvPr id="4" name="TextBox 3"/>
          <p:cNvSpPr txBox="1"/>
          <p:nvPr/>
        </p:nvSpPr>
        <p:spPr>
          <a:xfrm>
            <a:off x="20782" y="3699164"/>
            <a:ext cx="897081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Most preferred </a:t>
            </a:r>
            <a:r>
              <a:rPr lang="en-US" sz="2400" dirty="0"/>
              <a:t>characters of </a:t>
            </a:r>
            <a:r>
              <a:rPr lang="en-US" sz="2400" dirty="0" smtClean="0"/>
              <a:t>maize: Larger cob, more number of grains, more grain </a:t>
            </a:r>
            <a:r>
              <a:rPr lang="en-US" sz="2400" dirty="0" err="1" smtClean="0"/>
              <a:t>wt</a:t>
            </a:r>
            <a:r>
              <a:rPr lang="en-US" sz="2400" dirty="0" smtClean="0"/>
              <a:t>, taste and storability  were.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/>
              <a:t>A</a:t>
            </a:r>
            <a:r>
              <a:rPr lang="en-US" sz="2400" dirty="0" smtClean="0"/>
              <a:t>mong the tested varieties </a:t>
            </a:r>
            <a:r>
              <a:rPr lang="en-US" sz="2400" b="1" dirty="0" smtClean="0"/>
              <a:t>Manakamana-4 and Manakamana-3</a:t>
            </a:r>
            <a:r>
              <a:rPr lang="en-US" sz="2400" dirty="0" smtClean="0"/>
              <a:t> are preferred by the farmers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Farmers have been testing storability  and will be reported</a:t>
            </a:r>
          </a:p>
        </p:txBody>
      </p:sp>
    </p:spTree>
    <p:extLst>
      <p:ext uri="{BB962C8B-B14F-4D97-AF65-F5344CB8AC3E}">
        <p14:creationId xmlns:p14="http://schemas.microsoft.com/office/powerpoint/2010/main" val="403372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 maize research\IMG_03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0" t="17980" r="21636"/>
          <a:stretch/>
        </p:blipFill>
        <p:spPr bwMode="auto">
          <a:xfrm>
            <a:off x="0" y="1233055"/>
            <a:ext cx="1967346" cy="562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photo maize research\IMG_03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8" r="36060"/>
          <a:stretch/>
        </p:blipFill>
        <p:spPr bwMode="auto">
          <a:xfrm>
            <a:off x="1905000" y="1739854"/>
            <a:ext cx="3311236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photo maize research\IMG_039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3" t="15152" r="14053" b="11919"/>
          <a:stretch/>
        </p:blipFill>
        <p:spPr bwMode="auto">
          <a:xfrm>
            <a:off x="5181601" y="1739854"/>
            <a:ext cx="1981200" cy="511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photo maize research\IMG_039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t="7090" r="10638" b="13544"/>
          <a:stretch/>
        </p:blipFill>
        <p:spPr bwMode="auto">
          <a:xfrm>
            <a:off x="7162801" y="1415143"/>
            <a:ext cx="1973943" cy="54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0" y="826716"/>
            <a:ext cx="2189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Manakamana-4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19800" y="1348448"/>
            <a:ext cx="21894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Manakamana-3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341846" y="1278189"/>
            <a:ext cx="1599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Local types</a:t>
            </a:r>
            <a:endParaRPr lang="en-US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3995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photo maize research\IMG_038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5"/>
          <a:stretch/>
        </p:blipFill>
        <p:spPr bwMode="auto">
          <a:xfrm>
            <a:off x="-914400" y="990600"/>
            <a:ext cx="6541958" cy="4572000"/>
          </a:xfrm>
          <a:prstGeom prst="rect">
            <a:avLst/>
          </a:prstGeom>
          <a:noFill/>
          <a:scene3d>
            <a:camera prst="orthographicFront">
              <a:rot lat="0" lon="0" rev="5400000"/>
            </a:camera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photo maize research\IMG_039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45"/>
          <a:stretch/>
        </p:blipFill>
        <p:spPr bwMode="auto">
          <a:xfrm>
            <a:off x="5289804" y="0"/>
            <a:ext cx="3854196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E:\photo maize research\IMG_039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894" t="8616" r="35792" b="-8616"/>
          <a:stretch/>
        </p:blipFill>
        <p:spPr bwMode="auto">
          <a:xfrm>
            <a:off x="3429000" y="1143000"/>
            <a:ext cx="3158836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9835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E:\photo maize research\IMG_04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14" r="4921" b="5051"/>
          <a:stretch/>
        </p:blipFill>
        <p:spPr bwMode="auto">
          <a:xfrm>
            <a:off x="0" y="2969"/>
            <a:ext cx="3532909" cy="651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E:\photo maize research\IMG_0410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077" b="17071"/>
          <a:stretch/>
        </p:blipFill>
        <p:spPr bwMode="auto">
          <a:xfrm>
            <a:off x="3505200" y="762000"/>
            <a:ext cx="3204695" cy="5687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:\photo maize research\IMG_039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9" t="8616" r="38149" b="-8616"/>
          <a:stretch/>
        </p:blipFill>
        <p:spPr bwMode="auto">
          <a:xfrm>
            <a:off x="6294535" y="1719072"/>
            <a:ext cx="2819071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42686" y="5461575"/>
            <a:ext cx="285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Manakamana-4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88843" y="5461574"/>
            <a:ext cx="28518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Manakamana-3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178543" y="5487550"/>
            <a:ext cx="1051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Local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16200000">
            <a:off x="455853" y="3505199"/>
            <a:ext cx="31456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Cob length: 20cm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6200000">
            <a:off x="3283278" y="3536234"/>
            <a:ext cx="3462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Cob length: 14.5cm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876088" y="3627175"/>
            <a:ext cx="3462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Cob length: 13.5cm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453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E:\photo maize research\IMG_040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51" t="12140" b="22828"/>
          <a:stretch/>
        </p:blipFill>
        <p:spPr bwMode="auto">
          <a:xfrm>
            <a:off x="0" y="576072"/>
            <a:ext cx="3632523" cy="471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E:\photo maize research\IMG_03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59" t="8616" r="38149" b="-8616"/>
          <a:stretch/>
        </p:blipFill>
        <p:spPr bwMode="auto">
          <a:xfrm>
            <a:off x="3505200" y="576072"/>
            <a:ext cx="2819071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389208" y="4344550"/>
            <a:ext cx="10510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Local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rot="16200000">
            <a:off x="3086753" y="2484175"/>
            <a:ext cx="3462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Cob length: 13.5cm</a:t>
            </a:r>
            <a:endParaRPr lang="en-US" sz="3200" b="1" dirty="0">
              <a:solidFill>
                <a:srgbClr val="00B0F0"/>
              </a:solidFill>
            </a:endParaRPr>
          </a:p>
        </p:txBody>
      </p:sp>
      <p:pic>
        <p:nvPicPr>
          <p:cNvPr id="5125" name="Picture 5" descr="E:\photo maize research\IMG_0409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21" t="12946" b="18284"/>
          <a:stretch/>
        </p:blipFill>
        <p:spPr bwMode="auto">
          <a:xfrm>
            <a:off x="6324600" y="576072"/>
            <a:ext cx="2835887" cy="4716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04800" y="4508062"/>
            <a:ext cx="26322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err="1" smtClean="0">
                <a:solidFill>
                  <a:srgbClr val="00B0F0"/>
                </a:solidFill>
              </a:rPr>
              <a:t>Poshilo</a:t>
            </a:r>
            <a:r>
              <a:rPr lang="en-US" sz="3200" b="1" dirty="0" smtClean="0">
                <a:solidFill>
                  <a:srgbClr val="00B0F0"/>
                </a:solidFill>
              </a:rPr>
              <a:t> (QPM)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010400" y="4240490"/>
            <a:ext cx="135165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Arun-2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16200000">
            <a:off x="5954726" y="2429712"/>
            <a:ext cx="3462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Cob length: 13.5cm</a:t>
            </a:r>
            <a:endParaRPr lang="en-US" sz="3200" b="1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84761" y="2484174"/>
            <a:ext cx="34629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B0F0"/>
                </a:solidFill>
              </a:rPr>
              <a:t>Cob length: 13.5cm</a:t>
            </a:r>
            <a:endParaRPr lang="en-US" sz="3200" b="1" dirty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7810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hoto maize research\IMG_03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9536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232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 maize research\IMG_038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0" t="17980" r="21636"/>
          <a:stretch/>
        </p:blipFill>
        <p:spPr bwMode="auto">
          <a:xfrm>
            <a:off x="0" y="1233055"/>
            <a:ext cx="1967346" cy="5624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photo maize research\IMG_039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28" r="36060"/>
          <a:stretch/>
        </p:blipFill>
        <p:spPr bwMode="auto">
          <a:xfrm>
            <a:off x="1905000" y="1739854"/>
            <a:ext cx="3311236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photo maize research\IMG_0396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43" t="15152" r="14053" b="11919"/>
          <a:stretch/>
        </p:blipFill>
        <p:spPr bwMode="auto">
          <a:xfrm>
            <a:off x="5181601" y="1739854"/>
            <a:ext cx="1981200" cy="511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E:\photo maize research\IMG_0393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147" t="7090" r="10638" b="13544"/>
          <a:stretch/>
        </p:blipFill>
        <p:spPr bwMode="auto">
          <a:xfrm>
            <a:off x="7162801" y="1415143"/>
            <a:ext cx="1973943" cy="5442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1008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photo maize research\IMG_04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55" y="0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418" y="5149334"/>
            <a:ext cx="9039975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Grains of different maize varieties tested in farmers field at </a:t>
            </a:r>
            <a:r>
              <a:rPr lang="en-US" sz="2400" dirty="0" err="1" smtClean="0"/>
              <a:t>Kholagaun</a:t>
            </a:r>
            <a:r>
              <a:rPr lang="en-US" sz="2400" dirty="0" smtClean="0"/>
              <a:t>, </a:t>
            </a:r>
          </a:p>
          <a:p>
            <a:pPr algn="ctr"/>
            <a:r>
              <a:rPr lang="en-US" sz="2400" dirty="0" err="1" smtClean="0"/>
              <a:t>Thumka</a:t>
            </a:r>
            <a:r>
              <a:rPr lang="en-US" sz="2400" dirty="0" smtClean="0"/>
              <a:t> and </a:t>
            </a:r>
            <a:r>
              <a:rPr lang="en-US" sz="2400" dirty="0" err="1" smtClean="0"/>
              <a:t>Hyakryang</a:t>
            </a:r>
            <a:r>
              <a:rPr lang="en-US" sz="2400" dirty="0" smtClean="0"/>
              <a:t>, Nepal, 2013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634483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Photoes Hawaii\IMG_02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59"/>
          <a:stretch/>
        </p:blipFill>
        <p:spPr bwMode="auto">
          <a:xfrm>
            <a:off x="3948102" y="6927"/>
            <a:ext cx="519589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photo maize research\IMG_037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5651" r="2726" b="28566"/>
          <a:stretch/>
        </p:blipFill>
        <p:spPr bwMode="auto">
          <a:xfrm>
            <a:off x="1" y="0"/>
            <a:ext cx="5246182" cy="320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dell\Desktop\Balaram research photos\cover crops at 90 DAS\IMG_113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6"/>
          <a:stretch/>
        </p:blipFill>
        <p:spPr bwMode="auto">
          <a:xfrm>
            <a:off x="-76200" y="3664529"/>
            <a:ext cx="3352800" cy="32004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0" y="74013"/>
            <a:ext cx="2816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Maize varietal performance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46182" y="272534"/>
            <a:ext cx="2323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Soyabean</a:t>
            </a:r>
            <a:r>
              <a:rPr lang="en-US" b="1" dirty="0" smtClean="0">
                <a:solidFill>
                  <a:srgbClr val="FF0000"/>
                </a:solidFill>
              </a:rPr>
              <a:t> varietal trial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6949764" y="5193313"/>
            <a:ext cx="2683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Expt. IV: Strip tilled maize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after cover crops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152400" y="3207327"/>
            <a:ext cx="490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Expt. I:  maize varieties at 3 sites with 5 reps, 013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9869" y="3200400"/>
            <a:ext cx="363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Expt. II: </a:t>
            </a:r>
            <a:r>
              <a:rPr lang="en-US" b="1" dirty="0" err="1" smtClean="0">
                <a:solidFill>
                  <a:srgbClr val="FF0000"/>
                </a:solidFill>
              </a:rPr>
              <a:t>soyabean</a:t>
            </a:r>
            <a:r>
              <a:rPr lang="en-US" b="1" dirty="0" smtClean="0">
                <a:solidFill>
                  <a:srgbClr val="FF0000"/>
                </a:solidFill>
              </a:rPr>
              <a:t> varieties at 3 sites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1902622" y="5114689"/>
            <a:ext cx="3117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Expt</a:t>
            </a:r>
            <a:r>
              <a:rPr lang="en-US" b="1" dirty="0" smtClean="0">
                <a:solidFill>
                  <a:srgbClr val="FF0000"/>
                </a:solidFill>
              </a:rPr>
              <a:t> .III:  cover crops, 2013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5" name="Picture 2" descr="C:\Users\dell\Desktop\Balaram research photos\maize top dressing\IMG_382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2" r="27273"/>
          <a:stretch/>
        </p:blipFill>
        <p:spPr bwMode="auto">
          <a:xfrm>
            <a:off x="3925686" y="3664527"/>
            <a:ext cx="3999114" cy="314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7311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27380" y="0"/>
            <a:ext cx="9200080" cy="6858000"/>
            <a:chOff x="-27380" y="0"/>
            <a:chExt cx="9200080" cy="6858000"/>
          </a:xfrm>
        </p:grpSpPr>
        <p:pic>
          <p:nvPicPr>
            <p:cNvPr id="1027" name="Picture 3" descr="E:\Photoes Hawaii\IMG_0243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492" t="18170" r="28413"/>
            <a:stretch/>
          </p:blipFill>
          <p:spPr bwMode="auto">
            <a:xfrm>
              <a:off x="5119585" y="0"/>
              <a:ext cx="4024415" cy="384811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28" name="Picture 4" descr="E:\Photoes Hawaii\IMG_024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394" t="27220" r="19010"/>
            <a:stretch/>
          </p:blipFill>
          <p:spPr bwMode="auto">
            <a:xfrm>
              <a:off x="-1" y="0"/>
              <a:ext cx="4717803" cy="374017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-27380" y="2485860"/>
              <a:ext cx="9200080" cy="4372140"/>
              <a:chOff x="-27380" y="2485860"/>
              <a:chExt cx="9200080" cy="4372140"/>
            </a:xfrm>
          </p:grpSpPr>
          <p:pic>
            <p:nvPicPr>
              <p:cNvPr id="1026" name="Picture 2" descr="E:\Photoes Hawaii\IMG_0239.JPG"/>
              <p:cNvPicPr>
                <a:picLocks noChangeAspect="1"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1637" t="37724" r="35556" b="16848"/>
              <a:stretch/>
            </p:blipFill>
            <p:spPr bwMode="auto">
              <a:xfrm>
                <a:off x="0" y="4523510"/>
                <a:ext cx="3914239" cy="233449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0" name="Picture 6" descr="E:\Photoes Hawaii\IMG_0249.JPG"/>
              <p:cNvPicPr>
                <a:picLocks noChangeAspect="1" noChangeArrowheads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-8025" t="17934" r="40296" b="30983"/>
              <a:stretch/>
            </p:blipFill>
            <p:spPr bwMode="auto">
              <a:xfrm>
                <a:off x="2979718" y="4073553"/>
                <a:ext cx="6192982" cy="26251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1" name="Picture 7" descr="E:\Photoes Hawaii\IMG_0242.JPG"/>
              <p:cNvPicPr>
                <a:picLocks noChangeAspect="1" noChangeArrowheads="1"/>
              </p:cNvPicPr>
              <p:nvPr/>
            </p:nvPicPr>
            <p:blipFill rotWithShape="1"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424" t="40165" r="53182" b="19670"/>
              <a:stretch/>
            </p:blipFill>
            <p:spPr bwMode="auto">
              <a:xfrm>
                <a:off x="3279055" y="3200400"/>
                <a:ext cx="3197945" cy="1832422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2" name="Picture 8" descr="E:\Photoes Hawaii\IMG_0260.JPG"/>
              <p:cNvPicPr>
                <a:picLocks noChangeAspect="1" noChangeArrowheads="1"/>
              </p:cNvPicPr>
              <p:nvPr/>
            </p:nvPicPr>
            <p:blipFill rotWithShape="1">
              <a:blip r:embed="rId7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727" t="50000" r="42424"/>
              <a:stretch/>
            </p:blipFill>
            <p:spPr bwMode="auto">
              <a:xfrm>
                <a:off x="2596334" y="4999304"/>
                <a:ext cx="2635809" cy="1858696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33" name="Picture 9" descr="E:\Photoes Hawaii\IMG_0259.JPG"/>
              <p:cNvPicPr>
                <a:picLocks noChangeAspect="1" noChangeArrowheads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303" t="14278" b="8816"/>
              <a:stretch/>
            </p:blipFill>
            <p:spPr bwMode="auto">
              <a:xfrm>
                <a:off x="-27380" y="2485860"/>
                <a:ext cx="3325091" cy="222135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</p:grpSp>
      <p:sp>
        <p:nvSpPr>
          <p:cNvPr id="2" name="TextBox 1"/>
          <p:cNvSpPr txBox="1"/>
          <p:nvPr/>
        </p:nvSpPr>
        <p:spPr>
          <a:xfrm>
            <a:off x="5119585" y="6334780"/>
            <a:ext cx="40567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Farming slopping land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1750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27709" y="31384"/>
            <a:ext cx="49754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Maize- </a:t>
            </a:r>
            <a:r>
              <a:rPr lang="en-US" sz="2800" b="1" u="sng" dirty="0" err="1" smtClean="0"/>
              <a:t>Soyabean</a:t>
            </a:r>
            <a:r>
              <a:rPr lang="en-US" sz="2800" b="1" u="sng" dirty="0" smtClean="0"/>
              <a:t>  inter cropping</a:t>
            </a:r>
            <a:endParaRPr lang="en-US" sz="2800" b="1" u="sng" dirty="0"/>
          </a:p>
        </p:txBody>
      </p:sp>
      <p:grpSp>
        <p:nvGrpSpPr>
          <p:cNvPr id="6" name="Group 5"/>
          <p:cNvGrpSpPr/>
          <p:nvPr/>
        </p:nvGrpSpPr>
        <p:grpSpPr>
          <a:xfrm>
            <a:off x="-76200" y="457200"/>
            <a:ext cx="9411748" cy="6175829"/>
            <a:chOff x="-76200" y="457200"/>
            <a:chExt cx="9411748" cy="6175829"/>
          </a:xfrm>
        </p:grpSpPr>
        <p:grpSp>
          <p:nvGrpSpPr>
            <p:cNvPr id="4" name="Group 3"/>
            <p:cNvGrpSpPr/>
            <p:nvPr/>
          </p:nvGrpSpPr>
          <p:grpSpPr>
            <a:xfrm>
              <a:off x="-76200" y="457200"/>
              <a:ext cx="9334804" cy="6175829"/>
              <a:chOff x="-76200" y="457200"/>
              <a:chExt cx="9334804" cy="6175829"/>
            </a:xfrm>
          </p:grpSpPr>
          <p:pic>
            <p:nvPicPr>
              <p:cNvPr id="2050" name="Picture 2" descr="E:\photo maize research\IMG_0350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697" r="11818" b="7607"/>
              <a:stretch/>
            </p:blipFill>
            <p:spPr bwMode="auto">
              <a:xfrm>
                <a:off x="-76200" y="457200"/>
                <a:ext cx="9334804" cy="61758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1" name="Picture 3" descr="E:\photo maize research\IMG_0351.JPG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3093" t="27826" r="17121" b="13954"/>
              <a:stretch/>
            </p:blipFill>
            <p:spPr bwMode="auto">
              <a:xfrm>
                <a:off x="3200400" y="2057400"/>
                <a:ext cx="6007404" cy="457562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5" name="TextBox 4"/>
            <p:cNvSpPr txBox="1"/>
            <p:nvPr/>
          </p:nvSpPr>
          <p:spPr>
            <a:xfrm>
              <a:off x="6164487" y="1295400"/>
              <a:ext cx="3171061" cy="1569660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u="sng" dirty="0" smtClean="0">
                  <a:solidFill>
                    <a:srgbClr val="0070C0"/>
                  </a:solidFill>
                </a:rPr>
                <a:t>Results:</a:t>
              </a:r>
            </a:p>
            <a:p>
              <a:r>
                <a:rPr lang="en-US" sz="2400" b="1" dirty="0" smtClean="0">
                  <a:solidFill>
                    <a:srgbClr val="00B0F0"/>
                  </a:solidFill>
                </a:rPr>
                <a:t>+Maize harvested</a:t>
              </a:r>
            </a:p>
            <a:p>
              <a:r>
                <a:rPr lang="en-US" sz="2400" b="1" dirty="0" smtClean="0">
                  <a:solidFill>
                    <a:srgbClr val="00B0F0"/>
                  </a:solidFill>
                </a:rPr>
                <a:t>+</a:t>
              </a:r>
              <a:r>
                <a:rPr lang="en-US" sz="2400" b="1" dirty="0" err="1" smtClean="0">
                  <a:solidFill>
                    <a:srgbClr val="00B0F0"/>
                  </a:solidFill>
                </a:rPr>
                <a:t>Soyabean</a:t>
              </a:r>
              <a:r>
                <a:rPr lang="en-US" sz="2400" b="1" dirty="0" smtClean="0">
                  <a:solidFill>
                    <a:srgbClr val="00B0F0"/>
                  </a:solidFill>
                </a:rPr>
                <a:t> in the field</a:t>
              </a:r>
            </a:p>
            <a:p>
              <a:r>
                <a:rPr lang="en-US" sz="2400" b="1" dirty="0" smtClean="0">
                  <a:solidFill>
                    <a:srgbClr val="00B0F0"/>
                  </a:solidFill>
                </a:rPr>
                <a:t>+Waiting for full results</a:t>
              </a:r>
              <a:endParaRPr lang="en-US" sz="2400" b="1" dirty="0">
                <a:solidFill>
                  <a:srgbClr val="00B0F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65863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411"/>
            <a:ext cx="903022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err="1" smtClean="0"/>
              <a:t>Soyabean</a:t>
            </a:r>
            <a:r>
              <a:rPr lang="en-US" sz="2800" b="1" u="sng" dirty="0" smtClean="0"/>
              <a:t> varietal performance evaluation on farmers field </a:t>
            </a:r>
          </a:p>
          <a:p>
            <a:pPr algn="ctr"/>
            <a:r>
              <a:rPr lang="en-US" sz="2800" b="1" u="sng" dirty="0"/>
              <a:t>a</a:t>
            </a:r>
            <a:r>
              <a:rPr lang="en-US" sz="2800" b="1" u="sng" dirty="0" smtClean="0"/>
              <a:t>t </a:t>
            </a:r>
            <a:r>
              <a:rPr lang="en-US" sz="2800" b="1" u="sng" dirty="0" err="1" smtClean="0"/>
              <a:t>Hyakryang</a:t>
            </a:r>
            <a:r>
              <a:rPr lang="en-US" sz="2800" b="1" u="sng" dirty="0" smtClean="0"/>
              <a:t>, </a:t>
            </a:r>
            <a:r>
              <a:rPr lang="en-US" sz="2800" b="1" u="sng" dirty="0" err="1" smtClean="0"/>
              <a:t>Kholagaun</a:t>
            </a:r>
            <a:r>
              <a:rPr lang="en-US" sz="2800" b="1" u="sng" dirty="0" smtClean="0"/>
              <a:t> and </a:t>
            </a:r>
            <a:r>
              <a:rPr lang="en-US" sz="2800" b="1" u="sng" dirty="0" err="1" smtClean="0"/>
              <a:t>Thumka</a:t>
            </a:r>
            <a:r>
              <a:rPr lang="en-US" sz="2800" b="1" u="sng" dirty="0" smtClean="0"/>
              <a:t> of Nepal</a:t>
            </a:r>
            <a:endParaRPr lang="en-US" sz="2800" b="1" u="sng" dirty="0"/>
          </a:p>
        </p:txBody>
      </p:sp>
      <p:pic>
        <p:nvPicPr>
          <p:cNvPr id="3074" name="Picture 2" descr="E:\photo maize research\IMG_034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9536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8304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Photoes Hawaii\IMG_02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-1" y="5243247"/>
            <a:ext cx="89942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Farmer showing varietal performance of </a:t>
            </a:r>
            <a:r>
              <a:rPr lang="en-US" sz="2200" dirty="0" err="1" smtClean="0"/>
              <a:t>soyabean</a:t>
            </a:r>
            <a:r>
              <a:rPr lang="en-US" sz="2200" dirty="0" smtClean="0"/>
              <a:t> at </a:t>
            </a:r>
            <a:r>
              <a:rPr lang="en-US" sz="2200" dirty="0" err="1" smtClean="0"/>
              <a:t>Kholagaun</a:t>
            </a:r>
            <a:r>
              <a:rPr lang="en-US" sz="2200" dirty="0" smtClean="0"/>
              <a:t>, Nepal, 2013</a:t>
            </a:r>
          </a:p>
          <a:p>
            <a:r>
              <a:rPr lang="en-US" sz="2200" b="1" dirty="0" smtClean="0"/>
              <a:t>Result: </a:t>
            </a:r>
            <a:r>
              <a:rPr lang="en-US" sz="2200" dirty="0" smtClean="0"/>
              <a:t>waiting for yield performance and farmers perception</a:t>
            </a: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3940972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6927" y="504625"/>
            <a:ext cx="8942199" cy="6200270"/>
            <a:chOff x="-6927" y="504625"/>
            <a:chExt cx="8942199" cy="6200270"/>
          </a:xfrm>
        </p:grpSpPr>
        <p:pic>
          <p:nvPicPr>
            <p:cNvPr id="5122" name="Picture 2" descr="C:\Users\dell\Desktop\Balaram research photos\cover crops at 90 DAS\IMG_1135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2727"/>
            <a:stretch/>
          </p:blipFill>
          <p:spPr bwMode="auto">
            <a:xfrm>
              <a:off x="-6927" y="504625"/>
              <a:ext cx="4297680" cy="29847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3" name="Picture 3" descr="C:\Users\dell\Desktop\Balaram research photos\cover crops at 90 DAS\IMG_1138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333" t="42828"/>
            <a:stretch/>
          </p:blipFill>
          <p:spPr bwMode="auto">
            <a:xfrm>
              <a:off x="0" y="3684243"/>
              <a:ext cx="4297680" cy="30206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C:\Users\dell\Desktop\Balaram research photos\cover crops at 90 DAS\IMG_1133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910" t="7358" b="27677"/>
            <a:stretch/>
          </p:blipFill>
          <p:spPr bwMode="auto">
            <a:xfrm>
              <a:off x="4876800" y="525408"/>
              <a:ext cx="4058472" cy="2980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5" name="Picture 5" descr="C:\Users\dell\Desktop\Balaram research photos\cover crops at 90 DAS\IMG_1134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1364" b="39596"/>
            <a:stretch/>
          </p:blipFill>
          <p:spPr bwMode="auto">
            <a:xfrm>
              <a:off x="4876800" y="3657600"/>
              <a:ext cx="4058472" cy="301752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3" name="TextBox 2"/>
            <p:cNvSpPr txBox="1"/>
            <p:nvPr/>
          </p:nvSpPr>
          <p:spPr>
            <a:xfrm>
              <a:off x="838200" y="2015880"/>
              <a:ext cx="127426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>
                  <a:solidFill>
                    <a:srgbClr val="FF0000"/>
                  </a:solidFill>
                </a:rPr>
                <a:t>Lathyrus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410200" y="2246712"/>
              <a:ext cx="142539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Small pea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066800" y="5867400"/>
              <a:ext cx="890308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Lentil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64804" y="5867400"/>
              <a:ext cx="13372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</a:rPr>
                <a:t>Chickpea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0" y="-18595"/>
            <a:ext cx="754168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Effects of </a:t>
            </a:r>
            <a:r>
              <a:rPr lang="en-US" sz="2800" b="1" u="sng" dirty="0"/>
              <a:t>winter cover </a:t>
            </a:r>
            <a:r>
              <a:rPr lang="en-US" sz="2800" b="1" u="sng" dirty="0" smtClean="0"/>
              <a:t>crops on succeeding maize</a:t>
            </a:r>
          </a:p>
        </p:txBody>
      </p:sp>
      <p:sp>
        <p:nvSpPr>
          <p:cNvPr id="6" name="Rectangle 5"/>
          <p:cNvSpPr/>
          <p:nvPr/>
        </p:nvSpPr>
        <p:spPr>
          <a:xfrm>
            <a:off x="2324640" y="340742"/>
            <a:ext cx="52036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/>
              <a:t>Cover crops sown on December 7. 2012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76200" y="3653135"/>
            <a:ext cx="91440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Cover crops (Dec.-Apr.) -Maize (May-Aug./Sept)-</a:t>
            </a:r>
            <a:r>
              <a:rPr lang="en-US" sz="2400" b="1" dirty="0" err="1" smtClean="0"/>
              <a:t>Soyabean</a:t>
            </a:r>
            <a:r>
              <a:rPr lang="en-US" sz="2400" b="1" dirty="0" smtClean="0"/>
              <a:t> (June-Dec.)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2562687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94516662"/>
              </p:ext>
            </p:extLst>
          </p:nvPr>
        </p:nvGraphicFramePr>
        <p:xfrm>
          <a:off x="0" y="76200"/>
          <a:ext cx="7620000" cy="4756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34636" y="4832866"/>
            <a:ext cx="831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Area coverage by cover crops during winter season, </a:t>
            </a:r>
            <a:r>
              <a:rPr lang="en-US" dirty="0" err="1" smtClean="0"/>
              <a:t>onstation</a:t>
            </a:r>
            <a:r>
              <a:rPr lang="en-US" dirty="0" smtClean="0"/>
              <a:t> experiment, Nepal,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9516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4528894"/>
            <a:ext cx="819718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Residue was recycled and maize was grown under strip tillage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Maize is already harvested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108 Soil and 108 plant samples are under analysis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Maize growth and yield data are under processing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Soyabean</a:t>
            </a:r>
            <a:r>
              <a:rPr lang="en-US" sz="2400" dirty="0" smtClean="0"/>
              <a:t> has been intercropped under strip tillage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err="1" smtClean="0"/>
              <a:t>Soyabean</a:t>
            </a:r>
            <a:r>
              <a:rPr lang="en-US" sz="2400" dirty="0" smtClean="0"/>
              <a:t> is flowering and fruiting</a:t>
            </a:r>
            <a:endParaRPr lang="en-US" sz="2400" dirty="0"/>
          </a:p>
        </p:txBody>
      </p:sp>
      <p:graphicFrame>
        <p:nvGraphicFramePr>
          <p:cNvPr id="3" name="Char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40957971"/>
              </p:ext>
            </p:extLst>
          </p:nvPr>
        </p:nvGraphicFramePr>
        <p:xfrm>
          <a:off x="0" y="0"/>
          <a:ext cx="4648200" cy="327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96726957"/>
              </p:ext>
            </p:extLst>
          </p:nvPr>
        </p:nvGraphicFramePr>
        <p:xfrm>
          <a:off x="4343400" y="20782"/>
          <a:ext cx="4800600" cy="3332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7942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ell\Desktop\Balaram research photos\maize top dressing\IMG_382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2" r="27273"/>
          <a:stretch/>
        </p:blipFill>
        <p:spPr bwMode="auto">
          <a:xfrm>
            <a:off x="27709" y="0"/>
            <a:ext cx="9171711" cy="7222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854" y="4724400"/>
            <a:ext cx="91440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Cover crops (Dec.-Apr.) -Maize (May-Aug./Sept)-</a:t>
            </a:r>
            <a:r>
              <a:rPr lang="en-US" sz="2400" b="1" dirty="0" err="1" smtClean="0"/>
              <a:t>Soyabean</a:t>
            </a:r>
            <a:r>
              <a:rPr lang="en-US" sz="2400" b="1" dirty="0" smtClean="0"/>
              <a:t> (June-Dec.)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08302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9114"/>
            <a:ext cx="83390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 smtClean="0"/>
              <a:t>Tillage effects on maize yield and soil properties</a:t>
            </a:r>
            <a:endParaRPr lang="en-US" sz="3200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152399" y="838200"/>
            <a:ext cx="899160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Field experiment was conducted at farmers field with </a:t>
            </a:r>
            <a:r>
              <a:rPr lang="en-US" sz="2400" b="1" dirty="0" smtClean="0"/>
              <a:t>three levels of tillage treatments (conventional: multiple tillage, dibbling, strip tillage) as main factor and different levels of FYM as 2Mg ha-1, 5 Mg ha-1, 10 Mg ha-1 and 20 Mg ha-1 </a:t>
            </a:r>
            <a:r>
              <a:rPr lang="en-US" sz="2400" dirty="0" smtClean="0"/>
              <a:t>as sub-factor,  </a:t>
            </a:r>
            <a:r>
              <a:rPr lang="en-US" sz="2400" b="1" dirty="0" smtClean="0"/>
              <a:t>maize  and soil productivity </a:t>
            </a:r>
            <a:r>
              <a:rPr lang="en-US" sz="2400" dirty="0" smtClean="0"/>
              <a:t>were evaluated.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468955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357488"/>
              </p:ext>
            </p:extLst>
          </p:nvPr>
        </p:nvGraphicFramePr>
        <p:xfrm>
          <a:off x="76200" y="1371600"/>
          <a:ext cx="9067800" cy="57989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60170"/>
                <a:gridCol w="906780"/>
                <a:gridCol w="906780"/>
                <a:gridCol w="997458"/>
                <a:gridCol w="906780"/>
                <a:gridCol w="906780"/>
                <a:gridCol w="816102"/>
                <a:gridCol w="1178814"/>
                <a:gridCol w="1088136"/>
              </a:tblGrid>
              <a:tr h="257440"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Treatments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rowSpan="2"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Crop yield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(Mg ha</a:t>
                      </a:r>
                      <a:r>
                        <a:rPr lang="en-US" sz="1600" baseline="30000">
                          <a:effectLst/>
                        </a:rPr>
                        <a:t>-1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Residual soil nutrients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N-uptake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(kg ha</a:t>
                      </a:r>
                      <a:r>
                        <a:rPr lang="en-US" sz="1600" baseline="30000">
                          <a:effectLst/>
                        </a:rPr>
                        <a:t>-1</a:t>
                      </a:r>
                      <a:r>
                        <a:rPr lang="en-US" sz="1600">
                          <a:effectLst/>
                        </a:rPr>
                        <a:t>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P uptake (kgha-1)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7347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%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(mg kg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-1</a:t>
                      </a: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 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Straw 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Grain 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OM 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N 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P 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K 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Tillage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Dibbling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8.048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3.171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1.546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0.15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22.30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80.57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134.670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31.734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Strip tillage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8.273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2.983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1.606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0.13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21.72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80.30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134.670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32.918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5309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Convention tillage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8.448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3.293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1.634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0.10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21.12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87.70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134.670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34.172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SEm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0.222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0.126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0.075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0.01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2.12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5.07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134.670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1.465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LSD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NS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NS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NS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0.03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NS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NS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134.670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NS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 gridSpan="7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FYM Levels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 Mg ha</a:t>
                      </a:r>
                      <a:r>
                        <a:rPr lang="en-US" sz="1600" baseline="300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6.793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2.411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1.418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0.12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16.40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63.2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78.313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17.649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d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5309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 Mg ha</a:t>
                      </a:r>
                      <a:r>
                        <a:rPr lang="en-US" sz="1600" baseline="300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7.619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c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2.926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bc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1.450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0.12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 b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20.81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67.52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101.783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25.299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c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 Mg ha</a:t>
                      </a:r>
                      <a:r>
                        <a:rPr lang="en-US" sz="1600" baseline="300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8.739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3.446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1.563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0.11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 b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21.36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80.30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131.972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33.794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b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5309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20 Mg ha</a:t>
                      </a:r>
                      <a:r>
                        <a:rPr lang="en-US" sz="1600" baseline="30000">
                          <a:effectLst/>
                        </a:rPr>
                        <a:t>-1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9.874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3.814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1.950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 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0.16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 a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28.28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120.41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174.712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55.023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a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SEm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0.256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0.145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0.087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0.011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2.451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5.854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5.201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1.692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53091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LSD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1.021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0.581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0.346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0.031</a:t>
                      </a:r>
                      <a:r>
                        <a:rPr lang="en-US" sz="1600" baseline="30000" dirty="0">
                          <a:solidFill>
                            <a:schemeClr val="bg1"/>
                          </a:solidFill>
                          <a:effectLst/>
                        </a:rPr>
                        <a:t>*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7.188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23.33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20.73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6.744</a:t>
                      </a:r>
                      <a:r>
                        <a:rPr lang="en-US" sz="1600" baseline="30000">
                          <a:solidFill>
                            <a:schemeClr val="bg1"/>
                          </a:solidFill>
                          <a:effectLst/>
                        </a:rPr>
                        <a:t>**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  <a:tr h="25744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CV%</a:t>
                      </a:r>
                      <a:endParaRPr lang="en-US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9.31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13.86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solidFill>
                            <a:schemeClr val="bg1"/>
                          </a:solidFill>
                          <a:effectLst/>
                        </a:rPr>
                        <a:t>16.30</a:t>
                      </a:r>
                      <a:endParaRPr lang="en-US" sz="160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25.06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33.86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21.19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12.8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600" dirty="0">
                          <a:solidFill>
                            <a:schemeClr val="bg1"/>
                          </a:solidFill>
                          <a:effectLst/>
                        </a:rPr>
                        <a:t>15.41</a:t>
                      </a:r>
                      <a:endParaRPr lang="en-US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76200" y="304800"/>
            <a:ext cx="9067800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400" b="1" i="0" u="none" strike="noStrike" cap="none" normalizeH="0" baseline="0" dirty="0" smtClean="0" bmk="_Toc359992776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Effect of tillage and FYM on yield of maize, </a:t>
            </a:r>
            <a:r>
              <a:rPr lang="en-US" sz="2400" b="1" dirty="0" smtClean="0" bmk="_Toc359992776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Times New Roman" pitchFamily="18" charset="0"/>
              </a:rPr>
              <a:t>residual soil nutrients and nutrients uptake by maize at </a:t>
            </a:r>
            <a:r>
              <a:rPr kumimoji="0" lang="en-US" sz="2400" b="1" i="0" u="none" strike="noStrike" cap="none" normalizeH="0" baseline="0" dirty="0" err="1" smtClean="0" bmk="_Toc359992776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Kabilash</a:t>
            </a:r>
            <a:r>
              <a:rPr kumimoji="0" lang="en-US" sz="2400" b="1" i="0" u="none" strike="noStrike" cap="none" normalizeH="0" baseline="0" dirty="0" smtClean="0" bmk="_Toc359992776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en-US" sz="2400" b="1" i="0" u="none" strike="noStrike" cap="none" normalizeH="0" baseline="0" dirty="0" err="1" smtClean="0" bmk="_Toc359992776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Chitwan</a:t>
            </a:r>
            <a:r>
              <a:rPr kumimoji="0" lang="en-US" sz="2400" b="1" i="0" u="none" strike="noStrike" cap="none" normalizeH="0" baseline="0" dirty="0" smtClean="0" bmk="_Toc359992776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Nepal, 2012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-152400"/>
            <a:ext cx="140653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u="sng" dirty="0"/>
              <a:t>Results</a:t>
            </a:r>
          </a:p>
        </p:txBody>
      </p:sp>
    </p:spTree>
    <p:extLst>
      <p:ext uri="{BB962C8B-B14F-4D97-AF65-F5344CB8AC3E}">
        <p14:creationId xmlns:p14="http://schemas.microsoft.com/office/powerpoint/2010/main" val="2972173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2721739118"/>
              </p:ext>
            </p:extLst>
          </p:nvPr>
        </p:nvGraphicFramePr>
        <p:xfrm>
          <a:off x="152400" y="152400"/>
          <a:ext cx="8056418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3855" y="5024735"/>
            <a:ext cx="900545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/>
              <a:t>N concentration in maize during different growth period, </a:t>
            </a:r>
            <a:r>
              <a:rPr lang="en-US" sz="2300" b="1" dirty="0" err="1" smtClean="0"/>
              <a:t>Kabilash</a:t>
            </a:r>
            <a:r>
              <a:rPr lang="en-US" sz="2300" b="1" dirty="0" smtClean="0"/>
              <a:t>, </a:t>
            </a:r>
          </a:p>
          <a:p>
            <a:pPr algn="ctr"/>
            <a:r>
              <a:rPr lang="en-US" sz="2300" b="1" dirty="0" smtClean="0"/>
              <a:t>Nepal, 2012</a:t>
            </a:r>
            <a:endParaRPr lang="en-US" sz="2300" b="1" dirty="0"/>
          </a:p>
        </p:txBody>
      </p:sp>
    </p:spTree>
    <p:extLst>
      <p:ext uri="{BB962C8B-B14F-4D97-AF65-F5344CB8AC3E}">
        <p14:creationId xmlns:p14="http://schemas.microsoft.com/office/powerpoint/2010/main" val="2208991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:\Photoes Hawaii\IMG_02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59536"/>
            <a:ext cx="9144000" cy="5138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781800" y="3657600"/>
            <a:ext cx="2362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Animal shed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4921246"/>
            <a:ext cx="1570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Manure</a:t>
            </a:r>
            <a:endParaRPr lang="en-US" sz="3200" b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3000" y="4383801"/>
            <a:ext cx="15706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chemeClr val="bg1"/>
                </a:solidFill>
              </a:rPr>
              <a:t>Banana</a:t>
            </a:r>
            <a:endParaRPr lang="en-US" sz="32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771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/>
          <p:nvPr>
            <p:extLst>
              <p:ext uri="{D42A27DB-BD31-4B8C-83A1-F6EECF244321}">
                <p14:modId xmlns:p14="http://schemas.microsoft.com/office/powerpoint/2010/main" val="653666293"/>
              </p:ext>
            </p:extLst>
          </p:nvPr>
        </p:nvGraphicFramePr>
        <p:xfrm>
          <a:off x="0" y="152400"/>
          <a:ext cx="8001000" cy="5181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-13855" y="5524381"/>
            <a:ext cx="9005455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300" b="1" dirty="0" smtClean="0"/>
              <a:t>P concentration in maize during different growth period, </a:t>
            </a:r>
            <a:r>
              <a:rPr lang="en-US" sz="2300" b="1" dirty="0" err="1" smtClean="0"/>
              <a:t>Kabilash</a:t>
            </a:r>
            <a:r>
              <a:rPr lang="en-US" sz="2300" b="1" dirty="0" smtClean="0"/>
              <a:t>, </a:t>
            </a:r>
          </a:p>
          <a:p>
            <a:pPr algn="ctr"/>
            <a:r>
              <a:rPr lang="en-US" sz="2300" b="1" dirty="0" smtClean="0"/>
              <a:t>Nepal, 2012</a:t>
            </a:r>
            <a:endParaRPr lang="en-US" sz="2300" b="1" dirty="0"/>
          </a:p>
        </p:txBody>
      </p:sp>
    </p:spTree>
    <p:extLst>
      <p:ext uri="{BB962C8B-B14F-4D97-AF65-F5344CB8AC3E}">
        <p14:creationId xmlns:p14="http://schemas.microsoft.com/office/powerpoint/2010/main" val="1458386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6687296"/>
              </p:ext>
            </p:extLst>
          </p:nvPr>
        </p:nvGraphicFramePr>
        <p:xfrm>
          <a:off x="0" y="762000"/>
          <a:ext cx="9143999" cy="672998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50207"/>
                <a:gridCol w="2392855"/>
                <a:gridCol w="2420882"/>
                <a:gridCol w="1580055"/>
              </a:tblGrid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Treatments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Soil Moisture %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 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30 DAS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60 DAS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90 DAS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Tillage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Dibbling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9.225</a:t>
                      </a:r>
                      <a:r>
                        <a:rPr lang="en-US" sz="2400" baseline="30000">
                          <a:effectLst/>
                        </a:rPr>
                        <a:t>a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17.247</a:t>
                      </a:r>
                      <a:r>
                        <a:rPr lang="en-US" sz="2400" baseline="30000">
                          <a:effectLst/>
                        </a:rPr>
                        <a:t> a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17.282</a:t>
                      </a:r>
                      <a:r>
                        <a:rPr lang="en-US" sz="2400" baseline="30000">
                          <a:effectLst/>
                        </a:rPr>
                        <a:t> a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Strip tillage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7.608</a:t>
                      </a:r>
                      <a:r>
                        <a:rPr lang="en-US" sz="2400" baseline="30000">
                          <a:effectLst/>
                        </a:rPr>
                        <a:t> b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15.658</a:t>
                      </a:r>
                      <a:r>
                        <a:rPr lang="en-US" sz="2400" baseline="30000">
                          <a:effectLst/>
                        </a:rPr>
                        <a:t>ab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14.848</a:t>
                      </a:r>
                      <a:r>
                        <a:rPr lang="en-US" sz="2400" baseline="30000">
                          <a:effectLst/>
                        </a:rPr>
                        <a:t> b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Conventional tillage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6.694</a:t>
                      </a:r>
                      <a:r>
                        <a:rPr lang="en-US" sz="2400" baseline="30000">
                          <a:effectLst/>
                        </a:rPr>
                        <a:t> c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14.015</a:t>
                      </a:r>
                      <a:r>
                        <a:rPr lang="en-US" sz="2400" baseline="30000">
                          <a:effectLst/>
                        </a:rPr>
                        <a:t> b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13.893</a:t>
                      </a:r>
                      <a:r>
                        <a:rPr lang="en-US" sz="2400" baseline="30000">
                          <a:effectLst/>
                        </a:rPr>
                        <a:t> b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SEm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0.139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0.425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0.355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LSD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0.557</a:t>
                      </a:r>
                      <a:r>
                        <a:rPr lang="en-US" sz="2400" baseline="30000">
                          <a:effectLst/>
                        </a:rPr>
                        <a:t>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1.694</a:t>
                      </a:r>
                      <a:r>
                        <a:rPr lang="en-US" sz="2400" baseline="30000">
                          <a:effectLst/>
                        </a:rPr>
                        <a:t>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1.417</a:t>
                      </a:r>
                      <a:r>
                        <a:rPr lang="en-US" sz="2400" baseline="30000">
                          <a:effectLst/>
                        </a:rPr>
                        <a:t>**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 gridSpan="4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FYM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 Mg ha</a:t>
                      </a:r>
                      <a:r>
                        <a:rPr lang="en-US" sz="2400" baseline="30000">
                          <a:effectLst/>
                        </a:rPr>
                        <a:t>-1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7.766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15.131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15.284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5 Mg ha</a:t>
                      </a:r>
                      <a:r>
                        <a:rPr lang="en-US" sz="2400" baseline="30000">
                          <a:effectLst/>
                        </a:rPr>
                        <a:t>-1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7.807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15.162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14.820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10 Mg ha</a:t>
                      </a:r>
                      <a:r>
                        <a:rPr lang="en-US" sz="2400" baseline="30000">
                          <a:effectLst/>
                        </a:rPr>
                        <a:t>-1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7.649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15.774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15.244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20 Mg ha</a:t>
                      </a:r>
                      <a:r>
                        <a:rPr lang="en-US" sz="2400" baseline="30000">
                          <a:effectLst/>
                        </a:rPr>
                        <a:t>-1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8.149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16.491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16.016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SEm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0.161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0.491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0.410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LSD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NS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575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CV%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6.16%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</a:rPr>
                        <a:t>9.42%</a:t>
                      </a:r>
                      <a:endParaRPr lang="en-US" sz="2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</a:rPr>
                        <a:t>8.03%</a:t>
                      </a:r>
                      <a:endParaRPr lang="en-US" sz="2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" y="7203"/>
            <a:ext cx="91440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Effect of tillage and FYM on soil moisture at </a:t>
            </a:r>
            <a:r>
              <a:rPr kumimoji="0" lang="en-U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Chitwan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, Nepal, 2012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4861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hotoes Hawaii\IMG_031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998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819400" y="337711"/>
            <a:ext cx="288732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Namaste, Aloha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0" y="5998464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5400" b="1" cap="none" spc="0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Mahalo</a:t>
            </a:r>
            <a:r>
              <a:rPr lang="en-US" sz="5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!!      Thank you !!!</a:t>
            </a:r>
            <a:endParaRPr lang="en-US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Picture 4" descr="E:\Photoes Hawaii\IMG_026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94" r="32728"/>
          <a:stretch/>
        </p:blipFill>
        <p:spPr bwMode="auto">
          <a:xfrm>
            <a:off x="-20782" y="0"/>
            <a:ext cx="2791690" cy="32004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8058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E:\Photoes Hawaii\IMG_0246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18" t="10515" r="10455"/>
          <a:stretch/>
        </p:blipFill>
        <p:spPr bwMode="auto">
          <a:xfrm>
            <a:off x="3142" y="-228600"/>
            <a:ext cx="6016658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E:\Photoes Hawaii\IMG_026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18" t="16818"/>
          <a:stretch/>
        </p:blipFill>
        <p:spPr bwMode="auto">
          <a:xfrm>
            <a:off x="3809456" y="3200400"/>
            <a:ext cx="533454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943600" y="609600"/>
            <a:ext cx="323896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 roof</a:t>
            </a:r>
          </a:p>
          <a:p>
            <a:r>
              <a:rPr lang="en-US" sz="2800" dirty="0" smtClean="0"/>
              <a:t>Direct solar radiation</a:t>
            </a:r>
          </a:p>
          <a:p>
            <a:r>
              <a:rPr lang="en-US" sz="2800" dirty="0" smtClean="0"/>
              <a:t>Rainwater Entry</a:t>
            </a:r>
          </a:p>
          <a:p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3874623" y="4191000"/>
            <a:ext cx="4179990" cy="523220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FF00"/>
                </a:solidFill>
              </a:rPr>
              <a:t>Poor manure management</a:t>
            </a:r>
            <a:endParaRPr lang="en-US" sz="28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657600"/>
            <a:ext cx="3901517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Nutrient  loss by </a:t>
            </a:r>
          </a:p>
          <a:p>
            <a:r>
              <a:rPr lang="en-US" sz="2400" dirty="0" smtClean="0"/>
              <a:t>      direct sunlight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Nutrient washed out </a:t>
            </a:r>
          </a:p>
          <a:p>
            <a:r>
              <a:rPr lang="en-US" sz="2400" dirty="0" smtClean="0"/>
              <a:t>     by rain water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400" dirty="0" smtClean="0"/>
              <a:t>Nutrient leaching and </a:t>
            </a:r>
          </a:p>
          <a:p>
            <a:r>
              <a:rPr lang="en-US" sz="2400" dirty="0" smtClean="0"/>
              <a:t>     pollution of aquatic system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63913" y="2942271"/>
            <a:ext cx="74991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Need of Scientific manure management practices</a:t>
            </a:r>
            <a:endParaRPr lang="en-US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33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-18603" y="-27819"/>
            <a:ext cx="9156475" cy="6853371"/>
            <a:chOff x="-18603" y="-27819"/>
            <a:chExt cx="9156475" cy="6853371"/>
          </a:xfrm>
        </p:grpSpPr>
        <p:pic>
          <p:nvPicPr>
            <p:cNvPr id="4099" name="Picture 3" descr="E:\Photoes Hawaii\IMG_0212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970"/>
            <a:stretch/>
          </p:blipFill>
          <p:spPr bwMode="auto">
            <a:xfrm>
              <a:off x="0" y="0"/>
              <a:ext cx="4728295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0" name="Picture 4" descr="E:\Photoes Hawaii\IMG_0215.JPG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1709" t="27759" b="527"/>
            <a:stretch/>
          </p:blipFill>
          <p:spPr bwMode="auto">
            <a:xfrm>
              <a:off x="5288527" y="0"/>
              <a:ext cx="3834691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101" name="Picture 5" descr="E:\Photoes Hawaii\IMG_0214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273"/>
            <a:stretch/>
          </p:blipFill>
          <p:spPr bwMode="auto">
            <a:xfrm>
              <a:off x="-18603" y="3248890"/>
              <a:ext cx="4711039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E:\Photoes Hawaii\IMG_031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727" r="16516"/>
            <a:stretch/>
          </p:blipFill>
          <p:spPr bwMode="auto">
            <a:xfrm>
              <a:off x="5336983" y="3255820"/>
              <a:ext cx="3744672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17256" y="6456220"/>
              <a:ext cx="90643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Farmers crops after maize for Autumn season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17256" y="-27819"/>
              <a:ext cx="3665940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Maize </a:t>
              </a:r>
              <a:r>
                <a:rPr lang="en-US" sz="2400" b="1" dirty="0" err="1" smtClean="0"/>
                <a:t>stover</a:t>
              </a:r>
              <a:r>
                <a:rPr lang="en-US" sz="2400" b="1" dirty="0" smtClean="0"/>
                <a:t> at steep slope</a:t>
              </a:r>
              <a:endParaRPr lang="en-US" sz="24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78621" y="4864043"/>
              <a:ext cx="319305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/>
                <a:t>Blackgram</a:t>
              </a:r>
              <a:r>
                <a:rPr lang="en-US" sz="2400" b="1" dirty="0" smtClean="0"/>
                <a:t> under tillage</a:t>
              </a:r>
              <a:endParaRPr lang="en-US" sz="24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612792" y="5952439"/>
              <a:ext cx="289624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Cowpea under tillage</a:t>
              </a:r>
              <a:endParaRPr lang="en-US" sz="24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515679" y="3635171"/>
              <a:ext cx="26221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/>
                <a:t>Millet under tillage</a:t>
              </a:r>
              <a:endParaRPr lang="en-US" sz="24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278374" y="35876"/>
              <a:ext cx="185499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err="1" smtClean="0"/>
                <a:t>Sessame</a:t>
              </a:r>
              <a:r>
                <a:rPr lang="en-US" sz="2400" b="1" dirty="0" smtClean="0"/>
                <a:t> (</a:t>
              </a:r>
              <a:r>
                <a:rPr lang="en-US" sz="2400" b="1" dirty="0" err="1" smtClean="0"/>
                <a:t>Til</a:t>
              </a:r>
              <a:r>
                <a:rPr lang="en-US" sz="2400" b="1" dirty="0" smtClean="0"/>
                <a:t>)</a:t>
              </a:r>
              <a:endParaRPr lang="en-US" sz="24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4174808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-76200" y="0"/>
            <a:ext cx="9220200" cy="6781800"/>
            <a:chOff x="-76200" y="0"/>
            <a:chExt cx="9220200" cy="6781800"/>
          </a:xfrm>
        </p:grpSpPr>
        <p:pic>
          <p:nvPicPr>
            <p:cNvPr id="5123" name="Picture 3" descr="E:\Photoes Hawaii\IMG_022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26515"/>
            <a:stretch/>
          </p:blipFill>
          <p:spPr bwMode="auto">
            <a:xfrm>
              <a:off x="0" y="76200"/>
              <a:ext cx="4184714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4" name="Picture 4" descr="E:\Photoes Hawaii\IMG_0216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855" y="3581400"/>
              <a:ext cx="4114800" cy="3200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125" name="Picture 5" descr="E:\Photoes Hawaii\IMG_0219.JP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804" y="76200"/>
              <a:ext cx="3854196" cy="6705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E:\Photoes Hawaii\IMG_0261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106" r="56212"/>
            <a:stretch/>
          </p:blipFill>
          <p:spPr bwMode="auto">
            <a:xfrm>
              <a:off x="2667000" y="2286000"/>
              <a:ext cx="3501489" cy="318599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" name="TextBox 1"/>
            <p:cNvSpPr txBox="1"/>
            <p:nvPr/>
          </p:nvSpPr>
          <p:spPr>
            <a:xfrm>
              <a:off x="-76200" y="0"/>
              <a:ext cx="25657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Slopping land agriculture</a:t>
              </a:r>
              <a:endParaRPr lang="en-US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3855" y="369332"/>
              <a:ext cx="16344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Multiple tillage</a:t>
              </a:r>
              <a:endParaRPr lang="en-US" b="1" dirty="0">
                <a:solidFill>
                  <a:schemeClr val="tx2">
                    <a:lumMod val="60000"/>
                    <a:lumOff val="40000"/>
                  </a:schemeClr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0" y="773668"/>
              <a:ext cx="362984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Poor manure and land management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710" y="1219200"/>
              <a:ext cx="12943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Soil erosion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565" y="1688068"/>
              <a:ext cx="17602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Nutrient erosion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76200" y="2069068"/>
              <a:ext cx="194309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N and P deficiency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410" y="2394663"/>
              <a:ext cx="18771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chemeClr val="bg1"/>
                  </a:solidFill>
                </a:rPr>
                <a:t>Lower Production</a:t>
              </a:r>
              <a:endParaRPr lang="en-US" b="1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3725545" y="915609"/>
              <a:ext cx="1744837" cy="52322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</p:spPr>
          <p:txBody>
            <a:bodyPr wrap="none" rtlCol="0">
              <a:spAutoFit/>
            </a:bodyPr>
            <a:lstStyle/>
            <a:p>
              <a:r>
                <a:rPr lang="en-US" sz="2800" b="1" dirty="0" smtClean="0">
                  <a:solidFill>
                    <a:srgbClr val="C00000"/>
                  </a:solidFill>
                </a:rPr>
                <a:t>Food crisis</a:t>
              </a:r>
              <a:endParaRPr lang="en-US" sz="2800" b="1" dirty="0">
                <a:solidFill>
                  <a:srgbClr val="C00000"/>
                </a:solidFill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5368436" y="369332"/>
              <a:ext cx="272036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C000"/>
                  </a:solidFill>
                </a:rPr>
                <a:t>Low yielding crop varieties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382490" y="697468"/>
              <a:ext cx="2818785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C000"/>
                  </a:solidFill>
                </a:rPr>
                <a:t>Lack of education</a:t>
              </a:r>
            </a:p>
            <a:p>
              <a:r>
                <a:rPr lang="en-US" b="1" dirty="0" smtClean="0">
                  <a:solidFill>
                    <a:srgbClr val="FFC000"/>
                  </a:solidFill>
                </a:rPr>
                <a:t>Lack of infrastructures</a:t>
              </a:r>
            </a:p>
            <a:p>
              <a:r>
                <a:rPr lang="en-US" b="1" dirty="0" smtClean="0">
                  <a:solidFill>
                    <a:srgbClr val="FFC000"/>
                  </a:solidFill>
                </a:rPr>
                <a:t>Lack of </a:t>
              </a:r>
              <a:r>
                <a:rPr lang="en-US" b="1" dirty="0" err="1" smtClean="0">
                  <a:solidFill>
                    <a:srgbClr val="FFC000"/>
                  </a:solidFill>
                </a:rPr>
                <a:t>agri.inputs</a:t>
              </a:r>
              <a:endParaRPr lang="en-US" b="1" dirty="0" smtClean="0">
                <a:solidFill>
                  <a:srgbClr val="FFC000"/>
                </a:solidFill>
              </a:endParaRPr>
            </a:p>
            <a:p>
              <a:r>
                <a:rPr lang="en-US" b="1" dirty="0" smtClean="0">
                  <a:solidFill>
                    <a:srgbClr val="FFC000"/>
                  </a:solidFill>
                </a:rPr>
                <a:t>Lack of modern production </a:t>
              </a:r>
            </a:p>
            <a:p>
              <a:r>
                <a:rPr lang="en-US" b="1" dirty="0">
                  <a:solidFill>
                    <a:srgbClr val="FFC000"/>
                  </a:solidFill>
                </a:rPr>
                <a:t> </a:t>
              </a:r>
              <a:r>
                <a:rPr lang="en-US" b="1" dirty="0" smtClean="0">
                  <a:solidFill>
                    <a:srgbClr val="FFC000"/>
                  </a:solidFill>
                </a:rPr>
                <a:t>             technologies</a:t>
              </a:r>
              <a:endParaRPr lang="en-US" b="1" dirty="0">
                <a:solidFill>
                  <a:srgbClr val="FFC000"/>
                </a:solidFill>
              </a:endParaRPr>
            </a:p>
          </p:txBody>
        </p:sp>
      </p:grpSp>
      <p:sp>
        <p:nvSpPr>
          <p:cNvPr id="25" name="TextBox 24"/>
          <p:cNvSpPr txBox="1"/>
          <p:nvPr/>
        </p:nvSpPr>
        <p:spPr>
          <a:xfrm>
            <a:off x="3988363" y="5472545"/>
            <a:ext cx="1524001" cy="1338828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700" b="1" dirty="0" smtClean="0">
                <a:solidFill>
                  <a:srgbClr val="C00000"/>
                </a:solidFill>
              </a:rPr>
              <a:t>Down stream pollution</a:t>
            </a:r>
          </a:p>
        </p:txBody>
      </p:sp>
      <p:pic>
        <p:nvPicPr>
          <p:cNvPr id="2050" name="Picture 2" descr="http://www.bodybuilding.com/fun/images/2010/body_fat_categories_b.jpg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52" t="14277" r="24372" b="14248"/>
          <a:stretch/>
        </p:blipFill>
        <p:spPr bwMode="auto">
          <a:xfrm>
            <a:off x="1087581" y="2916395"/>
            <a:ext cx="2341419" cy="3865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2239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-76200"/>
            <a:ext cx="1745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Objectives</a:t>
            </a:r>
            <a:endParaRPr lang="en-US" sz="2800" b="1" u="sng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57200"/>
            <a:ext cx="91370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To  improve soil and crop productivity of slopping land for long run by conservation agriculture in maize based cropping systems of Nepal.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/>
              <a:t>Improve food security and livelihood of tribal people of slopping land.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-1" y="1752600"/>
            <a:ext cx="2737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u="sng" dirty="0" smtClean="0"/>
              <a:t>Potential options</a:t>
            </a:r>
            <a:endParaRPr lang="en-US" sz="2800" b="1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76199" y="2275820"/>
            <a:ext cx="8984673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improve soil productivity by reducing </a:t>
            </a:r>
            <a:r>
              <a:rPr lang="en-US" sz="2400" dirty="0">
                <a:solidFill>
                  <a:srgbClr val="FF0000"/>
                </a:solidFill>
              </a:rPr>
              <a:t>tillage </a:t>
            </a:r>
            <a:endParaRPr lang="en-US" sz="24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Introduce legumes to improve soil productivity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Introduce different maize varieties  to increase production and food security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Introduce different  </a:t>
            </a:r>
            <a:r>
              <a:rPr lang="en-US" sz="2400" dirty="0" err="1" smtClean="0">
                <a:solidFill>
                  <a:srgbClr val="FF0000"/>
                </a:solidFill>
              </a:rPr>
              <a:t>soyabean</a:t>
            </a:r>
            <a:r>
              <a:rPr lang="en-US" sz="2400" dirty="0" smtClean="0">
                <a:solidFill>
                  <a:srgbClr val="FF0000"/>
                </a:solidFill>
              </a:rPr>
              <a:t> varieties in maize based cropping system of slopping land to improve food security and soil productivity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Evaluate </a:t>
            </a:r>
            <a:r>
              <a:rPr lang="en-US" sz="2400" dirty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the effects of different cover crops on maize production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Determine different crop management practices to introduce </a:t>
            </a:r>
            <a:r>
              <a:rPr lang="en-US" sz="2400" dirty="0" err="1" smtClean="0">
                <a:solidFill>
                  <a:srgbClr val="FF0000"/>
                </a:solidFill>
              </a:rPr>
              <a:t>soyabean</a:t>
            </a:r>
            <a:r>
              <a:rPr lang="en-US" sz="2400" dirty="0" smtClean="0">
                <a:solidFill>
                  <a:srgbClr val="FF0000"/>
                </a:solidFill>
              </a:rPr>
              <a:t> as intercropping with maize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FF0000"/>
                </a:solidFill>
              </a:rPr>
              <a:t>Introduce and evaluate  different high value perennial crops  in slopping lands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6615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E:\Photoes Hawaii\IMG_027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759"/>
          <a:stretch/>
        </p:blipFill>
        <p:spPr bwMode="auto">
          <a:xfrm>
            <a:off x="3948102" y="6927"/>
            <a:ext cx="5195898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E:\photo maize research\IMG_037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77" t="5651" r="2726" b="28566"/>
          <a:stretch/>
        </p:blipFill>
        <p:spPr bwMode="auto">
          <a:xfrm>
            <a:off x="1" y="0"/>
            <a:ext cx="5246182" cy="32073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:\Users\dell\Desktop\Balaram research photos\cover crops at 90 DAS\IMG_1133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76"/>
          <a:stretch/>
        </p:blipFill>
        <p:spPr bwMode="auto">
          <a:xfrm>
            <a:off x="-76200" y="3664529"/>
            <a:ext cx="3352800" cy="320040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0" y="74013"/>
            <a:ext cx="28162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Maize varietal performance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46182" y="272534"/>
            <a:ext cx="2323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Soyabean</a:t>
            </a:r>
            <a:r>
              <a:rPr lang="en-US" b="1" dirty="0" smtClean="0">
                <a:solidFill>
                  <a:srgbClr val="FF0000"/>
                </a:solidFill>
              </a:rPr>
              <a:t> varietal trial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6949764" y="5193313"/>
            <a:ext cx="26830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Expt. IV: Strip tilled maize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after cover crops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-152400" y="3207327"/>
            <a:ext cx="49074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Expt. I:  maize varieties at 3 sites with 5 reps, 013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109869" y="3200400"/>
            <a:ext cx="3633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Expt. II: </a:t>
            </a:r>
            <a:r>
              <a:rPr lang="en-US" b="1" dirty="0" err="1" smtClean="0">
                <a:solidFill>
                  <a:srgbClr val="FF0000"/>
                </a:solidFill>
              </a:rPr>
              <a:t>soyabean</a:t>
            </a:r>
            <a:r>
              <a:rPr lang="en-US" b="1" dirty="0" smtClean="0">
                <a:solidFill>
                  <a:srgbClr val="FF0000"/>
                </a:solidFill>
              </a:rPr>
              <a:t> varieties at 3 sites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rot="16200000">
            <a:off x="1902622" y="5114689"/>
            <a:ext cx="31172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Expt</a:t>
            </a:r>
            <a:r>
              <a:rPr lang="en-US" b="1" dirty="0" smtClean="0">
                <a:solidFill>
                  <a:srgbClr val="FF0000"/>
                </a:solidFill>
              </a:rPr>
              <a:t> .III:  cover crops, 2013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5" name="Picture 2" descr="C:\Users\dell\Desktop\Balaram research photos\maize top dressing\IMG_3828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52" r="27273"/>
          <a:stretch/>
        </p:blipFill>
        <p:spPr bwMode="auto">
          <a:xfrm>
            <a:off x="3925686" y="3664527"/>
            <a:ext cx="3999114" cy="3149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-76200" y="3653135"/>
            <a:ext cx="9144000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Cover crops (Dec.-Apr.) -Maize (May-Aug./Sept)-</a:t>
            </a:r>
            <a:r>
              <a:rPr lang="en-US" sz="2400" b="1" dirty="0" err="1" smtClean="0"/>
              <a:t>Soyabean</a:t>
            </a:r>
            <a:r>
              <a:rPr lang="en-US" sz="2400" b="1" dirty="0" smtClean="0"/>
              <a:t> (June-Dec.)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539975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-119288" y="192741"/>
            <a:ext cx="9348453" cy="6391326"/>
            <a:chOff x="-119288" y="192741"/>
            <a:chExt cx="9348453" cy="6391326"/>
          </a:xfrm>
        </p:grpSpPr>
        <p:pic>
          <p:nvPicPr>
            <p:cNvPr id="4" name="Picture 2" descr="E:\Photoes Hawaii\IMG_0231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27"/>
            <a:stretch/>
          </p:blipFill>
          <p:spPr bwMode="auto">
            <a:xfrm>
              <a:off x="5563320" y="3456937"/>
              <a:ext cx="3558647" cy="3124944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" name="Picture 2" descr="E:\Visit to Bigisland, USA\IMG_0621.JP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921" y="3456937"/>
              <a:ext cx="5560399" cy="31249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E:\Visit to Bigisland, USA\IMG_0695.JPG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41"/>
            <a:stretch/>
          </p:blipFill>
          <p:spPr bwMode="auto">
            <a:xfrm>
              <a:off x="2839162" y="228600"/>
              <a:ext cx="3527047" cy="27432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E:\Photoes Hawaii\IMG_0264.JPG"/>
            <p:cNvPicPr>
              <a:picLocks noChangeAspect="1" noChangeArrowheads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94" r="32728"/>
            <a:stretch/>
          </p:blipFill>
          <p:spPr bwMode="auto">
            <a:xfrm>
              <a:off x="2921" y="226366"/>
              <a:ext cx="2791690" cy="2743200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2" name="Picture 4" descr="E:\Visit to Bigisland, USA\IMG_0519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646" t="13869" r="16912" b="29611"/>
            <a:stretch/>
          </p:blipFill>
          <p:spPr bwMode="auto">
            <a:xfrm rot="5400000">
              <a:off x="5020773" y="1496568"/>
              <a:ext cx="5512219" cy="290456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9"/>
            <p:cNvSpPr txBox="1"/>
            <p:nvPr/>
          </p:nvSpPr>
          <p:spPr>
            <a:xfrm>
              <a:off x="-119288" y="2844922"/>
              <a:ext cx="2176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Potential crop Guava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3112" y="6203991"/>
              <a:ext cx="21304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Potential crop Citrus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324600" y="3272271"/>
              <a:ext cx="25263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Potential crop Pineapple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2839162" y="2692039"/>
              <a:ext cx="219534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Potential crop Coffee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37844" y="6214735"/>
              <a:ext cx="322825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Potential crop </a:t>
              </a:r>
              <a:r>
                <a:rPr lang="en-US" b="1" dirty="0" err="1" smtClean="0">
                  <a:solidFill>
                    <a:srgbClr val="FF0000"/>
                  </a:solidFill>
                </a:rPr>
                <a:t>millet+blackgram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41243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1152</Words>
  <Application>Microsoft Office PowerPoint</Application>
  <PresentationFormat>On-screen Show (4:3)</PresentationFormat>
  <Paragraphs>336</Paragraphs>
  <Slides>32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Office Theme</vt:lpstr>
      <vt:lpstr>Bitmap Image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dell</cp:lastModifiedBy>
  <cp:revision>64</cp:revision>
  <dcterms:created xsi:type="dcterms:W3CDTF">2013-09-17T02:43:14Z</dcterms:created>
  <dcterms:modified xsi:type="dcterms:W3CDTF">2013-09-24T20:39:01Z</dcterms:modified>
</cp:coreProperties>
</file>