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3" roundtripDataSignature="AMtx7mhwlujnnrEcydS6t/Nsu7rt2eL5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85D83FD-DD53-4673-A96D-9849114B48D9}">
  <a:tblStyle styleId="{585D83FD-DD53-4673-A96D-9849114B48D9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customschemas.google.com/relationships/presentationmetadata" Target="metadata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9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9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38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3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39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1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1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2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32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3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3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33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33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33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36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3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3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37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1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jpg"/><Relationship Id="rId4" Type="http://schemas.openxmlformats.org/officeDocument/2006/relationships/image" Target="../media/image23.png"/><Relationship Id="rId5" Type="http://schemas.openxmlformats.org/officeDocument/2006/relationships/image" Target="../media/image2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ng"/><Relationship Id="rId4" Type="http://schemas.openxmlformats.org/officeDocument/2006/relationships/image" Target="../media/image24.png"/><Relationship Id="rId5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6.png"/><Relationship Id="rId4" Type="http://schemas.openxmlformats.org/officeDocument/2006/relationships/image" Target="../media/image2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2.png"/><Relationship Id="rId4" Type="http://schemas.openxmlformats.org/officeDocument/2006/relationships/image" Target="../media/image50.png"/><Relationship Id="rId5" Type="http://schemas.openxmlformats.org/officeDocument/2006/relationships/image" Target="../media/image2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Relationship Id="rId4" Type="http://schemas.openxmlformats.org/officeDocument/2006/relationships/image" Target="../media/image3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9.png"/><Relationship Id="rId4" Type="http://schemas.openxmlformats.org/officeDocument/2006/relationships/image" Target="../media/image3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4.png"/><Relationship Id="rId4" Type="http://schemas.openxmlformats.org/officeDocument/2006/relationships/image" Target="../media/image43.png"/><Relationship Id="rId5" Type="http://schemas.openxmlformats.org/officeDocument/2006/relationships/image" Target="../media/image38.png"/><Relationship Id="rId6" Type="http://schemas.openxmlformats.org/officeDocument/2006/relationships/image" Target="../media/image31.png"/><Relationship Id="rId7" Type="http://schemas.openxmlformats.org/officeDocument/2006/relationships/image" Target="../media/image3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6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0.png"/><Relationship Id="rId4" Type="http://schemas.openxmlformats.org/officeDocument/2006/relationships/image" Target="../media/image3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Relationship Id="rId4" Type="http://schemas.openxmlformats.org/officeDocument/2006/relationships/image" Target="../media/image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9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8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2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Relationship Id="rId4" Type="http://schemas.openxmlformats.org/officeDocument/2006/relationships/image" Target="../media/image15.png"/><Relationship Id="rId5" Type="http://schemas.openxmlformats.org/officeDocument/2006/relationships/image" Target="../media/image2.png"/><Relationship Id="rId6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livingatlas.arcgis.com/en/browse/?q=dlpk%20classification#d=2&amp;q=dlpk+classification" TargetMode="External"/><Relationship Id="rId4" Type="http://schemas.openxmlformats.org/officeDocument/2006/relationships/image" Target="../media/image1.jpg"/><Relationship Id="rId5" Type="http://schemas.openxmlformats.org/officeDocument/2006/relationships/hyperlink" Target="https://segment-anything.com/demo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png"/><Relationship Id="rId4" Type="http://schemas.openxmlformats.org/officeDocument/2006/relationships/image" Target="../media/image5.png"/><Relationship Id="rId5" Type="http://schemas.openxmlformats.org/officeDocument/2006/relationships/image" Target="../media/image3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Relationship Id="rId5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21.png"/><Relationship Id="rId5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034561" y="170284"/>
            <a:ext cx="10122877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 sz="4400"/>
              <a:t>Using Deep Learning to Detect Land Cover Change and Correlate with Water Quality for the New River 2011-2021</a:t>
            </a:r>
            <a:br>
              <a:rPr lang="en-US" sz="4400"/>
            </a:br>
            <a:endParaRPr sz="4400"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524000" y="4656397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/>
              <a:t>Andrew Foy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/>
              <a:t>Professor of Geospatial Science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/>
              <a:t>Radford University</a:t>
            </a:r>
            <a:endParaRPr/>
          </a:p>
        </p:txBody>
      </p:sp>
      <p:pic>
        <p:nvPicPr>
          <p:cNvPr descr="High Resolution imagery"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860" y="2304806"/>
            <a:ext cx="3540767" cy="22483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assified results from the model" id="87" name="Google Shape;8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62025" y="2304806"/>
            <a:ext cx="3467950" cy="2248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459373" y="3424683"/>
            <a:ext cx="3607642" cy="1076908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"/>
          <p:cNvSpPr/>
          <p:nvPr/>
        </p:nvSpPr>
        <p:spPr>
          <a:xfrm>
            <a:off x="3209731" y="4553193"/>
            <a:ext cx="1595534" cy="345378"/>
          </a:xfrm>
          <a:prstGeom prst="curvedUp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7346907" y="4553193"/>
            <a:ext cx="1595534" cy="345378"/>
          </a:xfrm>
          <a:prstGeom prst="curvedUp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4" name="Google Shape;164;p10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165" name="Google Shape;16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9057" y="845764"/>
            <a:ext cx="9144000" cy="5911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15868" y="3274624"/>
            <a:ext cx="4567075" cy="3247522"/>
          </a:xfrm>
          <a:prstGeom prst="rect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7" name="Google Shape;167;p10"/>
          <p:cNvSpPr txBox="1"/>
          <p:nvPr/>
        </p:nvSpPr>
        <p:spPr>
          <a:xfrm>
            <a:off x="2635541" y="-107796"/>
            <a:ext cx="6920918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EPA – How’s My Waterway</a:t>
            </a:r>
            <a:endParaRPr/>
          </a:p>
        </p:txBody>
      </p:sp>
      <p:pic>
        <p:nvPicPr>
          <p:cNvPr id="168" name="Google Shape;168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81617" y="637940"/>
            <a:ext cx="3089504" cy="2544609"/>
          </a:xfrm>
          <a:prstGeom prst="rect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"/>
          <p:cNvSpPr txBox="1"/>
          <p:nvPr>
            <p:ph type="title"/>
          </p:nvPr>
        </p:nvSpPr>
        <p:spPr>
          <a:xfrm>
            <a:off x="703046" y="122205"/>
            <a:ext cx="10785908" cy="7825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HUC 10 Land Cover Classification Failure - 2011</a:t>
            </a:r>
            <a:endParaRPr/>
          </a:p>
        </p:txBody>
      </p:sp>
      <p:sp>
        <p:nvSpPr>
          <p:cNvPr id="174" name="Google Shape;174;p11"/>
          <p:cNvSpPr txBox="1"/>
          <p:nvPr>
            <p:ph idx="1" type="body"/>
          </p:nvPr>
        </p:nvSpPr>
        <p:spPr>
          <a:xfrm>
            <a:off x="167951" y="4091744"/>
            <a:ext cx="3592286" cy="262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Why does this not meet model specs ?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Resolution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Topography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Temporal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Climate Change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</a:pPr>
            <a:r>
              <a:rPr lang="en-US"/>
              <a:t>Randomness</a:t>
            </a:r>
            <a:endParaRPr/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175" name="Google Shape;17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46848" y="1056708"/>
            <a:ext cx="7924217" cy="5567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1"/>
          <p:cNvPicPr preferRelativeResize="0"/>
          <p:nvPr/>
        </p:nvPicPr>
        <p:blipFill rotWithShape="1">
          <a:blip r:embed="rId4">
            <a:alphaModFix/>
          </a:blip>
          <a:srcRect b="1523" l="0" r="0" t="3531"/>
          <a:stretch/>
        </p:blipFill>
        <p:spPr>
          <a:xfrm>
            <a:off x="4053373" y="4730621"/>
            <a:ext cx="1752600" cy="17634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7951" y="1574917"/>
            <a:ext cx="3592286" cy="18540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"/>
          <p:cNvSpPr txBox="1"/>
          <p:nvPr>
            <p:ph type="title"/>
          </p:nvPr>
        </p:nvSpPr>
        <p:spPr>
          <a:xfrm>
            <a:off x="180392" y="267272"/>
            <a:ext cx="11831216" cy="5399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/>
              <a:t>A visual comparison of Landcover 750 m. riparian zone 2011 - 2021</a:t>
            </a:r>
            <a:endParaRPr/>
          </a:p>
        </p:txBody>
      </p:sp>
      <p:sp>
        <p:nvSpPr>
          <p:cNvPr id="183" name="Google Shape;183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84" name="Google Shape;18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53934" y="1735649"/>
            <a:ext cx="5460489" cy="494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0255" y="1718268"/>
            <a:ext cx="5534395" cy="49484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12"/>
          <p:cNvSpPr txBox="1"/>
          <p:nvPr/>
        </p:nvSpPr>
        <p:spPr>
          <a:xfrm>
            <a:off x="1091683" y="1044330"/>
            <a:ext cx="381622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2011 -  Over predicted water, indiscriminate of impervious surfaces</a:t>
            </a:r>
            <a:endParaRPr/>
          </a:p>
        </p:txBody>
      </p:sp>
      <p:sp>
        <p:nvSpPr>
          <p:cNvPr id="187" name="Google Shape;187;p12"/>
          <p:cNvSpPr txBox="1"/>
          <p:nvPr/>
        </p:nvSpPr>
        <p:spPr>
          <a:xfrm>
            <a:off x="7537580" y="1044330"/>
            <a:ext cx="381622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Meets or exceeds error metrics of the DL model (86.5% accuracy)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"/>
          <p:cNvSpPr txBox="1"/>
          <p:nvPr>
            <p:ph type="title"/>
          </p:nvPr>
        </p:nvSpPr>
        <p:spPr>
          <a:xfrm>
            <a:off x="771621" y="83765"/>
            <a:ext cx="10515600" cy="104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/>
              <a:t>Example of the DL Pixel Classification results for Claytor Lake - 2021</a:t>
            </a:r>
            <a:endParaRPr/>
          </a:p>
        </p:txBody>
      </p:sp>
      <p:sp>
        <p:nvSpPr>
          <p:cNvPr id="193" name="Google Shape;193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94" name="Google Shape;194;p13"/>
          <p:cNvPicPr preferRelativeResize="0"/>
          <p:nvPr/>
        </p:nvPicPr>
        <p:blipFill rotWithShape="1">
          <a:blip r:embed="rId3">
            <a:alphaModFix/>
          </a:blip>
          <a:srcRect b="0" l="0" r="1186" t="0"/>
          <a:stretch/>
        </p:blipFill>
        <p:spPr>
          <a:xfrm>
            <a:off x="6096000" y="1448026"/>
            <a:ext cx="5546498" cy="4934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2556" y="1448026"/>
            <a:ext cx="5436921" cy="4934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053656" y="4715227"/>
            <a:ext cx="1509810" cy="16110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02" name="Google Shape;202;p1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203" name="Google Shape;20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255" y="1931254"/>
            <a:ext cx="5759539" cy="4057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14"/>
          <p:cNvPicPr preferRelativeResize="0"/>
          <p:nvPr/>
        </p:nvPicPr>
        <p:blipFill rotWithShape="1">
          <a:blip r:embed="rId4">
            <a:alphaModFix/>
          </a:blip>
          <a:srcRect b="6594" l="4112" r="4755" t="1592"/>
          <a:stretch/>
        </p:blipFill>
        <p:spPr>
          <a:xfrm>
            <a:off x="6165452" y="1931254"/>
            <a:ext cx="5759539" cy="4057212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14"/>
          <p:cNvSpPr txBox="1"/>
          <p:nvPr/>
        </p:nvSpPr>
        <p:spPr>
          <a:xfrm>
            <a:off x="771621" y="83765"/>
            <a:ext cx="10515600" cy="10452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675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 sz="6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Example of the DL Pixel Classification results for Claytor Lake State Park- 2021</a:t>
            </a:r>
            <a:endParaRPr sz="6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11" name="Google Shape;211;p15"/>
          <p:cNvPicPr preferRelativeResize="0"/>
          <p:nvPr/>
        </p:nvPicPr>
        <p:blipFill rotWithShape="1">
          <a:blip r:embed="rId3">
            <a:alphaModFix/>
          </a:blip>
          <a:srcRect b="0" l="972" r="64" t="0"/>
          <a:stretch/>
        </p:blipFill>
        <p:spPr>
          <a:xfrm>
            <a:off x="6115560" y="1946609"/>
            <a:ext cx="5903372" cy="4754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9522" y="1946609"/>
            <a:ext cx="5691413" cy="4740442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5"/>
          <p:cNvSpPr txBox="1"/>
          <p:nvPr/>
        </p:nvSpPr>
        <p:spPr>
          <a:xfrm>
            <a:off x="838200" y="440405"/>
            <a:ext cx="10515600" cy="1045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 lnSpcReduction="200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 sz="4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Example of the DL Pixel Classification results for Peak Creek - 2021</a:t>
            </a:r>
            <a:endParaRPr sz="4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16"/>
          <p:cNvPicPr preferRelativeResize="0"/>
          <p:nvPr/>
        </p:nvPicPr>
        <p:blipFill rotWithShape="1">
          <a:blip r:embed="rId3">
            <a:alphaModFix/>
          </a:blip>
          <a:srcRect b="-7062" l="-358" r="357" t="7062"/>
          <a:stretch/>
        </p:blipFill>
        <p:spPr>
          <a:xfrm>
            <a:off x="8385048" y="4877351"/>
            <a:ext cx="2557272" cy="201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16"/>
          <p:cNvPicPr preferRelativeResize="0"/>
          <p:nvPr/>
        </p:nvPicPr>
        <p:blipFill rotWithShape="1">
          <a:blip r:embed="rId4">
            <a:alphaModFix/>
          </a:blip>
          <a:srcRect b="8652" l="12519" r="22378" t="33343"/>
          <a:stretch/>
        </p:blipFill>
        <p:spPr>
          <a:xfrm>
            <a:off x="140832" y="277799"/>
            <a:ext cx="5849660" cy="440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6"/>
          <p:cNvPicPr preferRelativeResize="0"/>
          <p:nvPr/>
        </p:nvPicPr>
        <p:blipFill rotWithShape="1">
          <a:blip r:embed="rId5">
            <a:alphaModFix/>
          </a:blip>
          <a:srcRect b="16691" l="9638" r="32789" t="31014"/>
          <a:stretch/>
        </p:blipFill>
        <p:spPr>
          <a:xfrm>
            <a:off x="6201508" y="292297"/>
            <a:ext cx="5685692" cy="440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16"/>
          <p:cNvPicPr preferRelativeResize="0"/>
          <p:nvPr>
            <p:ph idx="1" type="body"/>
          </p:nvPr>
        </p:nvPicPr>
        <p:blipFill rotWithShape="1">
          <a:blip r:embed="rId6">
            <a:alphaModFix/>
          </a:blip>
          <a:srcRect b="2930" l="13202" r="23870" t="29974"/>
          <a:stretch/>
        </p:blipFill>
        <p:spPr>
          <a:xfrm>
            <a:off x="1551814" y="4877351"/>
            <a:ext cx="2557272" cy="1879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1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632705" y="4956243"/>
            <a:ext cx="1228724" cy="1801007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16"/>
          <p:cNvSpPr txBox="1"/>
          <p:nvPr/>
        </p:nvSpPr>
        <p:spPr>
          <a:xfrm>
            <a:off x="2604066" y="170073"/>
            <a:ext cx="113420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2011</a:t>
            </a:r>
            <a:endParaRPr sz="3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16"/>
          <p:cNvSpPr txBox="1"/>
          <p:nvPr/>
        </p:nvSpPr>
        <p:spPr>
          <a:xfrm>
            <a:off x="8634808" y="171011"/>
            <a:ext cx="1134208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2021</a:t>
            </a:r>
            <a:endParaRPr sz="3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Land Cover Composition</a:t>
            </a:r>
            <a:endParaRPr/>
          </a:p>
        </p:txBody>
      </p:sp>
      <p:graphicFrame>
        <p:nvGraphicFramePr>
          <p:cNvPr id="231" name="Google Shape;231;p17"/>
          <p:cNvGraphicFramePr/>
          <p:nvPr/>
        </p:nvGraphicFramePr>
        <p:xfrm>
          <a:off x="1703539" y="1778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{585D83FD-DD53-4673-A96D-9849114B48D9}</a:tableStyleId>
              </a:tblPr>
              <a:tblGrid>
                <a:gridCol w="1086025"/>
                <a:gridCol w="2896075"/>
                <a:gridCol w="2355475"/>
                <a:gridCol w="2355475"/>
              </a:tblGrid>
              <a:tr h="4183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Value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Class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2011 Percent LC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2021 Percent LC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2"/>
                    </a:solidFill>
                  </a:tcPr>
                </a:tc>
              </a:tr>
              <a:tr h="418375"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Water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29.78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23.02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8375"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Wetlands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0.00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8375"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Tree Canopy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42.86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56.09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8375"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Shrubland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NA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0.06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8375"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Low Vegetation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22.87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18.49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8375"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Barren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0.09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0.10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8375"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Structures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0.15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0.76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8375"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Impervious Surfaces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4.2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0.66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18375"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Impervious Roads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0.05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en-US" sz="2400" u="none" cap="none" strike="noStrik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0.65</a:t>
                      </a:r>
                      <a:endParaRPr/>
                    </a:p>
                  </a:txBody>
                  <a:tcPr marT="9525" marB="0" marR="9525" marL="9525" anchor="b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/>
              <a:t>So, the land cover modeling is not suitable for change detection. Let’s explore the dynamics of water quality and explore future opportunities. </a:t>
            </a:r>
            <a:endParaRPr/>
          </a:p>
        </p:txBody>
      </p:sp>
      <p:sp>
        <p:nvSpPr>
          <p:cNvPr id="237" name="Google Shape;237;p18"/>
          <p:cNvSpPr txBox="1"/>
          <p:nvPr>
            <p:ph idx="1" type="body"/>
          </p:nvPr>
        </p:nvSpPr>
        <p:spPr>
          <a:xfrm>
            <a:off x="838200" y="2141537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Ammonia is the only variable with a statistically significant difference (p&lt;0.05) between sites. Let’s explore the data</a:t>
            </a:r>
            <a:endParaRPr/>
          </a:p>
        </p:txBody>
      </p:sp>
      <p:sp>
        <p:nvSpPr>
          <p:cNvPr descr="Upward trends' of ammonia confirmed in groundwater at Ipswich" id="238" name="Google Shape;238;p18"/>
          <p:cNvSpPr/>
          <p:nvPr/>
        </p:nvSpPr>
        <p:spPr>
          <a:xfrm>
            <a:off x="155575" y="-144463"/>
            <a:ext cx="1347910" cy="13479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chemicals in fish ponds" id="239" name="Google Shape;23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01461" y="3156981"/>
            <a:ext cx="5196254" cy="34459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9"/>
          <p:cNvSpPr txBox="1"/>
          <p:nvPr>
            <p:ph idx="1" type="subTitle"/>
          </p:nvPr>
        </p:nvSpPr>
        <p:spPr>
          <a:xfrm>
            <a:off x="926431" y="431428"/>
            <a:ext cx="4411579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b="1" lang="en-US"/>
              <a:t>Ammonia mg/L 2011 - 2021 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/>
              <a:t>Peaks in September/October</a:t>
            </a:r>
            <a:endParaRPr/>
          </a:p>
          <a:p>
            <a:pPr indent="-342900" lvl="0" marL="3429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</a:pPr>
            <a:r>
              <a:rPr lang="en-US"/>
              <a:t>Seasonal variation – stops in 2017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descr="data:image/png;base64,iVBORw0KGgoAAAANSUhEUgAABkAAAAMwCAYAAAB4FqzBAAAAAXNSR0IArs4c6QAAAARnQU1BAACxjwv8YQUAAAAJcEhZcwAAFxEAABcRAcom8z8AAP+lSURBVHhe7N0FmFXV3oDxZWJhx7W7O66B3d3X7hZb+a6d18BGxbh2K2KB3YHd3R3YLQrm/va75qy5m8OZYYAZOLPn/T3PZmZO7Gav+K8YLUiSJElS27koX3Zq+FWS2o0t8qVXw6+SJKm9MgAiSZIkqS3FAMgkk0wSOnXq1PCKJNWpn376Kfz666/8agBEkqQSMAAiSZIkqS3FAEifPn3C+uuv3/CKJNWpvffeO5x99tn8agBEkqQSGL3yU5IkSZIkSZIkqT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Ja1dlnnx1mnHHGMP744ze5TDLJJGGllVYKJ554Ynj99dcr35QkSZJajwEQSZIkSVKr6tq1a3jjjTfCIYccEsYcc8ww/fTTh1tvvTV8/fXX4bvvvotLv379wnzzzReOPPLIsPDCC4eddtopDBw4sLIGSZIkacQZAJEkSZIktaoxxhgjjDfeeGGNNdaIP8cee+ww55xzhnHHHTd06tQpLgQ/evToEV577bXYI+Syyy4Ls846awyOSJIkSa3BAIgkSZIkqU2MNtpold8G/x38TaBk9tlnD88880yYaKKJYg+Rgw46qPIJSZIkacQYAJEkSZIkjVL0/Nh+++3Dn3/+GW666aZw5513Vt6RJEmShp8BEEmSJEnSKLfXXnuFiSeeOPz6669DBEA+//zzOFn6LLPMEnuOTDvttOH0008P3377beUTDb788stw7LHHhkknnTR+jmXppZeOPUz+/vvvyqdCePDBB8O+++4bxhlnnPD000+HDz74IOy8887x81NMMUXo3r17+O233yqfliRJUntlAESSJEmSNMoxUXqXLl3CX3/9FT799NMwaNCg+Pr7778fJ0onSPHkk0+G9957L6y88srxtWOOOSZ+Fp999lnYeOONww033BCuv/768Pvvv4eHH344vPnmm2GFFVYIH374YciyLH5nyy23DD179ox/33vvveH888+PfxNoWXfddePcJCySJElq3wyASJIkSZLqAnOCMAwWwQ4CIAMGDAj33HNP+OOPP8IRRxwRppxyytgLZO+99w6LLbZYuOWWW8LLL78cv8NPAhjLLLNMWGihhcJYY40VAyprrbVW/D7BEHqBHHXUUXH9M844Y3x95plnjr1LmKB9sskmi0EUXqfXyI8//ljZM0mSJLVHBkAkSZIkSaPcmGOOGYe2Kvrkk0/CQw89FCaYYILw888/h3fffTcuIFjBkFevvvpqDJQQyGBC9fnmmy906tQpBjF4n/eaQpBkttlmq/zVsA8MgcXQWGyveogtSZIktS8GQCRJkiRJoxwBi7feeivOw0EAA/TA4DUmRt96663D5ptvHpeuXbuGjz76KMw777zxswybNeecc4a77rorbLPNNrEnCPN8MNzV448/HnuISJIkqeMxACJJkiRJGuUGDhwYgx30wmCYq9QLgyAIQQ0CGc8+++wQC5OZ0xuE+TzeeeedcNVVV8Vhrnr16hU23HDDsOKKK8Z1SpIkqeMxACJJkiRJGuXSnBsEPpjfY+yxx45DVIEJzn/55Zf4e1OYHP2www4L5513Xthggw3CueeeG1ZdddXGdUiSJKnjMQAiSZIkSRqlvvrqq3DaaaeFX3/9NQ5ltckmm8ShsCaeeOIw/fTTx0nLX3nllTiJedFPP/0UgyN87/LLLw8PPPBA7PWx2mqrxUCKJEmSOjYDIJIkSZKkUYYgxhlnnBHn75h66qnDnnvuGYMeBECYkHyBBRYIr732WuzZ8dRTT4VBgwbF7/3222+hX79+MTBCAOT111+P7xFAMfghSZIkGACRJEmSJLU6emt8+OGHcQJyfv/hhx/iPB3Jd999F+6///5wwgknxAAIgY6DDjoobLnllpVPhDDllFOG9dZbL84Jcuutt4Yjjjgifv6kk04K3bt3j0GTiSaaKEw44YRhxhlnjMNmvfjii3HukAEDBoRHH300TpbO9r///vu4DwyVxXu///57nDydvxP29dtvv43vMeQW35EkSVL7NUblpyRJkiS1hfXyZZHNN988zDXXXA2vqPSYsJzJyHv37h3efffd8Mcff4Svv/46PPfcc+HBBx+MC8ELenAQJNl0003DtttuG7hPinN2jDHGGHGCc3qCEDDh+3fffXfsCUKQYo011ghdunQJnTt3DpNMMkmcRP2JJ56Iw2KlwMuXX34ZXn311dCpU6cw22yzxaDITTfdFPeRdbBfn376aZhqqqnCxRdfHPr27Rt7k9CrhKG5CKrMNNNMcV9UfnfeeWd4+umn+fXGfHmVXyRJUvs1WuWnJEmSJLWFi/Jlpz59+oT111+/4RWV3vPPPx8rkQcOHFh5ZUgEFBjyiuDCQgst1Oxk5fTGICjBcFdMlD7++OOH+eabL/YamWCCCeJn6F1CQIVgB8GPRRddNCyyyCLh448/Dvfdd1/sJbLkkkuGL774Iu5fsTcK215rrbXi54qTrY8++uhh/vnnD8suu6yTqXcQe++9dzj77LP5dYt86cUvkiSp/TIAIkmSJKktGQCR1G4YAJEkqVycA0SSJEmSJEmSJJWOARBJkiRJkiRJklQ6BkAkSZIkSZIkSVLpGACRJEmSJEmSJEmlYwBEkiRJkiRJkiSVjgEQSZIkSZIkSZJUOgZAJEmSJEmSJElS6RgAkSRJkiRJkiRJpWMARJIkSZIkSZIklY4BEEmSJEmSJEmSVDoGQCRJkiRJkiRJUukYAJEkSZIkSZIkSaVjAESSJEmSJEmSJJWOARBJkiRJkiRJklQ6BkAkSZIkSZIkSVLpGACRJEmSJEmSJEmlYwBEkiRJkiRJkiSVjgEQSZIkSZIkSZJUOqNVfkqSJElSW7goX3a68cYbw7rrrtvwiiTVqf322y+ce+65/LpFvvTiF0mS1H4ZAJEkSZLUlmIApOFXSWo3DIBIklQCBkAkSZIktaUT82XThl+lVjdlvgzIl1/jX1Lr2Sdfbmv4VZIkSZIkSZKkkevafFm/4VdJkiRpcE6CL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me0yk9JkiRJkupV53yZPl/Gj3/9z3H5ck++9It//c/3+fJhvvwZ/5IkSVKHZABEkiRJklTvZs+XffJlxfjX/0yXLz/my8/xr/+5JF8uyJcB8S9JkiRJkiRJkqQ6RM+PbvlCz45sKMtn+bJMvoyZL5IkSerAnANEkiRJklTvfsmXh/Pl6fhX83rny+v54vBXkiRJkiRJkiSp7tEL5MB8+TZfavX8YPkoX5bOF3t/SJIkyR4gkiRJkqR2gV4gD+TLc/Gv2uj98Wa+2PtDkiRJkiRJkiS1G+PlyyH58k2+VPf+eDdfnPtDkiRJjewBIkmSJElqL37Nl3vy5cX41+Cuzxd7f0iSJKmRARBJkiRJUnvCBOcP5gu9QJK38+WOfPk+/iVJkiTlDIBIkiRJktqTgflyZ768Ev9qcEO+0Pvjr/iXJEmSlDMAIkmSJElqb+gF8lC+0AuEwAfDYn2XL5IkSVKj0So/Jam94LlFYVeS2hNaK6/R8KvU4RyYL2s3/Cq1qmnyZfp8+T1f3smXAfkitZZj8uWBhl8lVTxc+SlJ7YYBEEntDc+tvxt+laR2g0q5zg2/Sh3ORfmyU8OvktRubJEvvRp+lVSRVX5KUrthAERSexMDIFNMMUW47777Gl6RpDq24IIL8sMAiDqyGAA544wzwoorrtjwiiTVqe7du4devWLcwwCINKRs7LHHDs8880zlT0mqXwsttFDIsswAiKR2JwZApplmmtC/f/+GVySpjo02WsxuGQBRRxYDIH369Anrr79+wyuSVKf23nvvcPbZZ/OrARBpSFmnTp3CoEGDKn9KUv0affTRYwDESdAlSZIkSZIkSVLpGACRJEmSJEmSJEmlYwBEkiRJkiRJkiSVjgEQSZIkSZIkSZJUOgZAJEmSJEmSJElS6RgAkSRJkiRJkiRJpWMARJIkSZIkSZIklY4BEEmSJEmSJEmSVDoGQCRJkiRJkiRJUukYAJEkSZIkSZIkSaVjAESSJEmSJEmSJJWOARBJkiRJkiRJklQ6BkAkSZIkSZIkSVLpGACRJEmSJEmSJEmlYwBEkiRJkiRJkiSVjgEQSZIkSZIkSZJUOgZAJEmSJEmSJElS6RgAkSRJkiRJkiRJpWMARJIkSZI0yvz999/h9ttvD+edd1549913K69KkiRJI260yk9Jai94bv09zTTThP79+ze8onaNSo+bb745vP/++2HttdcO88wzT+WdkYv9uPHGG8MXX3wR1lprrTDrrLNW3pFGzGijxezWgHzpzC9SB3RRvuzUp0+fsP766ze8ouHyyy+/hOeffz789ddfYdlllw1jjDFG5Z327c8//wwbb7xxuPvuu8NVV10V/vWvf1XeGfU+//zz8NBDD4WPPvqo8sqQRh999DD55JOHmWeeOcw555xhqqmmKs216Yj23nvvcPbZZ/PrFvnSi18kNco6deoUBg0aVPmzfD7++OPw9ttvhxdeeCFstdVWgbqH1pYC/2xntdVWC/PNN18qMwyTLMvCK6+8Ep544omYBi255JJhwgknrLxb/+qlLqAecW25P/r16xemnnrqsPTSS4dJJpmk8q5aijwa59IeIJLUDBLkp59+Opx77rnh8MMPj8sxxxwTrrvuupgx+uGHH8Ibb7wRf2r4cI6vvPLKcMQRR4SXX3658urIR2XSZZddFo4//viY0ah3VICdeuqpjfflUUcdFV599dVYidRSd9xxR+P3jzvuuHD//fdX3pEk1RsKbx9++GE44YQTwuWXX16qvAeFUyqZjj766DDvvPNWXh12zz33XPjyyy9j3qK1cN7JI7z11lvhnHPOief/0UcfDQMGDIivs3z33XfhgQceiHmIww47LFxzzTXhp59+qqxBkjQy8Pzv27dvLCcNbzpAeYhn+aGHHhrLSJ9++mnlndbF/lGncOSRR8a0a3j3lzTq2WefjeVCjr295Q1SXQDnelTWBTTn66+/DrfeemusF2rN/MXQcG0p3/fo0SNcf/314dtvv628o+FhsxRJ7Q3NIo7q3Llz6NatW8MrbYSMCK2/7rvvvtgaY+KJJw5slxYvn332WXjwwQfDbbfdFl577bUw++yzhymmmKLyTQ2rCSaYICy++OJhmWWWiS0o29o999wTppxyyngtE64x15f9oOUM17ueff/99+Gbb74Jd911V+jdu3e8H8cee+zQpUuXMM4441Q+1TQyUHvssUf87h9//BEWW2yxMOOMM4bpp5++8gm1FoKmud/zpTu/SB3QevmyyOabbx7mmmuuhlc0zH7//ffYCvCss86KwW7OJfmPMiANJvBBPmB481MEIsi30VL3H//4RwyqtAbyBvPPP3+YZZZZwuuvvx7T3z333DOmoSuttFJYbrnlwhJLLBF7jtLro1evXuHxxx+PrVkXXXTRMP744w9Xq16NOnfeeWes6MrdmC+v8oukRkePOeaYscK6nlAxTbn9xBNPjM/ihRZaaLCyXksRRCE9oVcC6e6OO+4Ypp122sq7rYv0gTIYaR9l0+FNKzhO0iDKgfwcnuOmByZpJ+XJtkJDAXowsH/FYx3ZdQHDgvvqkUceiY0fyHuRrrekrN1axhprrDDTTDPFa0ueb3i2XavuY2QYVdutVimLS1K7Q0qZ5YXbrC316dMnywu1WZ7IZFdffXX2wQcfZH/88Ud8j59vv/12lheyswUXXDBbfvnls2effTa+p/qXZ2SzjTbaKPvss88qr7RfeYYsu+mmm7I8U5Tx/2KGGWbIHnvsscZ7tTkXX3wx3dezPOOdnXvuuVmeoau8o9bGtcmXn/NF6qgYAiumrRp+/fv3z/bdd99s7rnnziaccMLskEMOyQYNGlR5Vw8++GDWpUuX7IEHHmhROjisPv7442ybbbbJpptuuqxXr141tzFgwICYvvKZscYaK8sL3dnAgQMr76q92GuvvVLavTkPMEmDiWWIevP999/HdJF9W2ONNUaofM5ze+aZZ87GHnvs7Kmnnqq8Wl6Uj9dbb73syy+/rLzS+kgzt9pqq1ivQhm2vfjxxx+zY489Nt5XK6+8cvbEE09U3mkfuLYbbrjhSK/7qKc6l9FGGy2m6Q6BJUlViPAznBCt9/7zn/+ETTfdNEbdaekCfhJ9Z6iG7bbbLrZYUPtxww03hDwjG7uUtne0nJltttliC6eFF1449ghh2A3GiG8O3XjpvcQ4sbSQmmGGGRyrXJLqGK1RaZXKs5p8Ca1SGYKzrYbmaG8YIqJnz57hzTffjOdqVKE1Lz2d1lxzzZhfPP/882O+clTukySVHeU6nv+M0kAvBoaEYjilP/74o/IJNYcRAej11pblY+aBY56SYRmueVTjfLz77rvhgw8+iL1LmROGpT3dV9R9tPW1raUe61wMgEhSAYnZKaecEicS22CDDeKSAh/VJppoorDyyiuHRRZZJPz444+VV1XPGDqE7qtcr3pKjEcUGX0qW6h4ueWWW8JXX33V7PE9+eSTcYJWhrySJNW/X3/9NRZgGWqJSTAZrpBCOfmV5jBcE4GBLbfcMuy1115xuESGcaKRR7ESgnSDxh9MRL7//vvHbfG5Z555pvKJBqQtzIF2xhlnxIr+jTbaKA4HxbAj7GMt7AOf32yzzeLn2Y/HHntssHG0CeBffPHFYdttt40VJAn7yH4wTxXfZdltt93iWNzMwcE6+J2x2tkH0neGOthkk03ifCLF/BnroWELE6yznv32269N5vwab7zxwvbbbx+HfWAC9TTUZBEBG8Z9Zz8454ccckic36Xot99+i+efY0vHzrljCJGBAwdWPhXCe++9F6699to4TAuVDVxLJpJP14exw5u6NpJUBkzIzvOWoSFXWGGF8PPPP8fnrHMmDN1DDz0U01jOWVshz3HyySfHRnjtCY1Nvvjii9gYlonqaWTIfUU62x48/PDDcT6bkV1XVaxzqSc295TU3rTpHCAUKplAjAL3scceG+aZZ54mx+LkdcbIpFUfQRLGhk4okL/44ovhtNNOixUPTOxFoZRKZ8a2Lra2JxGlRQTbY4xp1svnKRhTgCWBJcjCdmhFyP4xCSeFYiq+WRJagjLWIoVdKikI0jCOMeumYoHWC4yxPe6448a5SxhHnH1kvGrGlyweL60WmZicHgVsd8EFFwwTTjhhbE1DBQLjbFPgJiPAWKOMR0nhnTkpWCfboHcMFfJURlx66aXho48+CgsssMBgY1dS6XHFFVfETBGVBWQwEq4DlTsk3JxHzhOZW8Zh5dgSJhpluyS0F1xwQbj66qtj5Q0tNRhHlHNx5plnNga3WC+T43HcjNG9/PLLxwwZ+3jeeefF9RfHeuX7nLv//ve/8fyzv2QoqOSYeuqp47lLmCSV3hXdu3ePAQbeYztULHFdaZnE9Sx+J62f88Q23nnnnbhuMlxUWkw66aSVTw6J+4NWTlRycI9RETLddNPFHiHFbSRk5Lg/dthhhziJKxVZVL7MMccclU80FCJYJ5+j0orzSeaYa1o8Xvbz9ttvj2Ptcq75/8AEbVQ6cY769+8f96N6LFn2mfuRz7FurisFFHqkcNxFqaKNe4rzR4tn7jeuf63/m/x/4lqffvrp8f8PlWz0kknjyVIJxXniM1SWca645ueee25cH+ehtcaNTyrjjjoHiDoy5wAZQTwjSc85h6QJPF9Jh3i2MX549bMTTMxNusizjbkqSHteeuml+Dzl2Ud6TH6EniUEMeacc86w+uqrx9cpvJIG8Duvg7wNLR9Jp9gen+XZT8CCsdLB87m4L6RJTAqePs/7rJuWgTybSfNJE3beeeeYfhCgX3XVVWN+hLSatJxx5gkGrLPOOnFfeO3GG2+M+R/+Zt2si4AQ69ppp51iowDSH46TYyQNYz0rrrhiDCCRLpHmk78h7SnmPZpCXoN8InkdKkLYx6bSC64R54Xj5zMEf0hDce+998aAB8fTpUuXeH0uueSSmD8hDSKd5XjvuOOOmOegccNaa60V8xRMzkseI5078nxcT/JjbI/rQVCHnqGsizwJeRAqtsjrtHb6VlbOASI1q+7mAKEcRRmVdI75BpjLk/IM80qQDjSHMjaTkVN2o3xCukDaQhmFZ2eaA4TPUf6mbEx6xWfYLmUKnsM8g3n28xymTE45hNcvv/zymH7w3C6WgUnXeT5TBmbuSZ7ppAek05SNKG9zPJRdLrzwwvg35S7KjTzfU30CZUX2mXI96RNpBekGyAdQzmEbpB+kQ3yedII0lHSedIZ6AY6P88Y+cVykTxwvx0daw4gBqczEPnD8BOPJi7B+XuecEezgPFDvwfFQp8D75B8oh/KThgGk2csuu2zcR8qNqS6ANJByM/vF+lgol5JWk+ehjoWyJ/tFespxcH3YFuu86KKL4nm/7LLL4r7xHusdnvTvk08+idsmTaX+ifPBMZPv4nw0hfoNyqLUPbAP1KHQaINeSnyPfQVlfa4rZV2Oi/It32Vhn7mHKbdS78I14rvsB2hcwv3KeWP+FvI1fJ5ry3f5DtunbEx+Kl3bVPcB6iXSvcV5pt6GSfS5F1Nejs9QZub+4t5hDhfOO0EzzjXnfO655473HPlErkuxzqXWdke2SlncAIikdqfNAiAk+iRUFL6p4OVByQO+OSQ0JLpkdFKGJmWiKJyTOFIIJwNAgkJmhgwBFQBsg4T5pJNOiq+T2SEAQiKy1FJLxYADlfoUgMl8kdhSIGayTRKkvn37xkSZgAbrpKKXxJ4MBMdABiFltsg8kWBTaCahZV1UElAJwHskYlResK4UyCEBJmpPoZr10BuG4A3HSeaJxIzElmNhf8kckFEhs0dCPdlkk8VMGJUnTBbGvnJeCDSQ+JFxZl9oJUlFCN+n0mO++eaL2yezR0tVElsyYFSckIhy3CTEVKKlfSSR5XzTMnbDDTeM+8l+kFhT2cH5YX/IBJMJIXNAJpftsW9cs2222SbcdNNNMWPCttLEsiTkZOTIvHEdOQ9kCjjfZH7JTHGOOSdcRzIhZOoIsJDhJrPC/lMRw7Ulc0HGgt5DKfPDuaHFLddj3XXXjfvPuqkk4ntkBJuSAiDsM/vAfrFNzgOZ6bSNhHuKIBKVaGyjOgDCueE+4Tg4Zwy1wntcC46P88Lxsx4+Q4aGe4H/A1S0cA3YZzI5FBDInFHxljKdbJsWvpyLrbfeOrbS4j4gA8f9zQT0KcDCeSf4RZCNFrv//Oc/4/+jlBmmQEGmjuvKfcn1Pvjgg8N6660Xry0BOCq4qLDiPmW/uZ8ICHIfcC9yz/NdCgWcd9ZVK3A0IgyASAZARgTpIc830irSDvIAPFtJg0lLU0V/NSpKCHQzXCfpLpUHpCek+VTepwAIle9UHBGUJu9BAZv0ju+TvlPJAdILntWkK7vuumvMP1Do5X3SIfIr9EzheUv+iAI8z2Q+v/vuu8d1cf1JA0kfeAavv/768XjYf/II5HfovcH+UVlA/oDj3GKLLWIvlvR6qshhH9hftstrpD307FhllVXiaxwf6eT//d//xYAD6yafwbOfvBB5HCpfmuvxmwxLAITtUmFEekwaRqMDKkAINtGLg/SPtJd1sHCuyMewD+RbqBjjHPF90kzSdM41aSj7QOUG14p0i/NPmkZQjO8SLOH4eJ2KHxoPkFZyH6QKDTXPAIjUrLoKgFBW41nJ85VnM+VDnnmUfSnD8IwlKFIL6Sv5dNIvyg9rr712LBdQniZdo6KfAAhpJ43xKGvzfKDsQtmHsillB8pP9EZku1QSk0aTFvIejbcoY1KuYn9IH0mXaHjAc579JI0mTaZugDIq5V3SZcpd/CTtJ7DBc4m0hTIeaRnpC894ykuU1Ui7KUtxDkjbODaOnWPjdYIP1D1QJmJ7pCGU3UhXKIfxHukn5WPKs3yf9IVzy3kkDSE/wrGQznCeyEOQ3pCmke5Sp8A5otxGPQnlcOpECBCxv+Q1qB/hNc4vdQGkf6kugP0ifSeoQ/rP9aCRBPUkHAsL+8p5YT85N1S+830q5TnHrJ+6EMq6rINrRR1HChq1BPcVjf3IV5Cucs6pJ6Ceg3Vx/tm3auRt/v3vf8dtkrfg/HLsNEghHU8NXknPOS7OE2k815p7iHwPeRvSec4ljWLJ35CHoE6B88n9xbXi/iVvQx0CAQfqYtgu55B7gfuPBiCcr2LdB+smz0DehHoIhnYnGEU+j7Iz14X9Yp3Uj/Ea5XKuC/cu9zbv8zv7S90M+8b77B/brVXnwnZHhUpZPDSfy5OkDiS1NCSxI4MxtOAHSERJDIuobCDxotKXgj0ZEBIIErW99947JmIkSMsss0zMYFAZQKGeBIz1kXEjk0WmgswMGRYqmUnIeY3t8T4JMNshM8P+kimh0E+mi54WFMpJfKicJ6NFAk0lPxUMZBTYPvsBElEqpmh9QAJK4sX+sl+05ihi+xSwyWhyrAmJOUEpMsMknmSMSexSRo/zQAaEY2E/ySBxjullQuU25z8h0SWzSILJ+aASnspsMmlkbqgE55xSsCdjQgJLYksGgHPEOSGRpsKen1SOkDFLrRk4z3yG74NMAS1N6EVBBVMRFfWcM46bc0RGjs+zPo6VTAGZQK41lTusk4oeWv5w3Fy/NNcGx8A1I6N64IEHxn0GmV/OF8fJeaJShgoeKqlaiuvN9wkKkCEkM7LvvvsOluHn2KjQ6tq1a9y3Wsgsk+Gk8iVVpHBvck/RkoTzSYaV88/9s88++8RjJWhAoYEMIcdCkJJACoEoKp64diBAw/U64IAD4nXns2RaybSzbjKZXEMKFpwX7gPuEa4tx0jFGdeK9fF/ifuL75MxpzUQ9+waa6wRt0/mkQAZrVq4TmTMuE5cB7bPPnNtyMRxP5CxbKqA1AqIquzc8GuHRAlh+nxx0qSOqQv/0BqeSmT+r6nlKECSPyHowHOQZxfPPp6VpIGkxxQseZ4WUalOXoFCLoVhnm/kF0ijqIRIKLhSacNzlMIpBXPyDqQVCa02CeyTBvN9AhZ8jvwCaQLPVgrjBBTYF/I2VCiRT6Cyg+2y7+wDQQgqJUiTyHORPyFPQmUClTAJ6SZpNgvPab7L50k7+Z1jID0eGipWOBekUeneI01nP6jQIk3iPJKPaS0cK5UQHANpespbkK6lRiWphS7Hw99UIpEOcr1IpzhG9pM8DNecdZHf4HfyCKTN5Ad5jfwU1580OOX7QN6QdVDBQTrOZ7luarEd82XZhl+l8F6+ME5QecbRLQEqYXmG88ylHMUzkPSEil+CC5RlUqv5alTg81wmLaCRIc9e0jCez5RZU7rKczM1gqPSmrSIMiGV2zxjKRPx7Kb8RXpLGYpnN89inv+k4TzjSevYP75DJTkVzzzLE8q9pJ+UkXid9JHGcaS5fI9yDd8jCEEZk/cp99CQknNAGTrhM6TvlP9pKEG6RPmbdJbjYaFCnrIQ6yGNoayU6gc4B5w3ypOcBz7HPlC/QFrKeaexHueC/aYOgXoI9oXyH+kZx8J32C7rYhucM9J0tk8aTnmO4EmqC2A/+Qz1Clw/tsV+pvSb9I60jAp70nXKhNRl0BuBhgGcF+4F1kH+icpvyrAcWxoRoCUoEzN0JmV7tkl+h2tLAIq8ENeF+60aZX2+S74oHSf7Qz0IvyecI/JWlF1ZP9eb90mrwb3DPcn5TL1uEs47n9tjjz1i/QPnlfuNMjzrYKGugrxXqvvgc+xHQpmchXI6dSBcY7bJurl2vMa1I1DHdSIgxno47+QtOB/sN2V48lnkGTkf1XUu1dsdlewDK0kFFFJJXHig88AeVhRqafFAYkZGg0SABIgMBJkCMk60CqCrIYVXMjN8ju2R6JBYkECQ8PM9Ei1eJ/FOmSWwXhJUMhxsk30mASIxovKCwjGZMtZPAZp1sV4yNxwjGZhUycFCYk6mgpYIrDMhE1jrPJA4pkQtoQBPZpOMBfvMvrOdtH0CKuwjFdgESNhn3qPiJLWESDh/VKJQCU4QhX3jnJCJIhPLsbCfrCPtB9tjH/gc+53OFa1JixmGWtgPKvSpTCrivJPxonKJ9zmn7CfnketGxoZMLb0RyGCSYeRcksHjHHCNuKb8zvfIvHHtCC7QgjThOAlakJEE9wOZNDKTw4JrSlCN60OQiHujKG2D89gU7p2UoeH+4W+Ol/PJ71Q4kUFlW+m+4fiodOFY+QzHyjb4DhlAMmjpGrBezhn3asps8zn+j5C54v4E+0n3a85puo9YNy2kyEQTdOE+IJPF62TKKBRQCOD6g30j88b1IENIwYB95Dqzz3yO+4ZrwrUhg8v900a4wWmi3VEXSp5v5csjLh1y+SJf4v+xVOmrluHZSQs8nuc8C8EzlmcXQV7SD96n8F+NZyTpGJUIDLlEGg8aQfCs5DkInt+kSwT5CVbwHZ6FpLdpuAK2T3pI+kwhu5hmsx4KuDybUyCbz5F2pvwL6VJCpf0VV1wRh/NM9wPrq743SIuoGEg9PEnPaUVLRQAV+i1BesOwEjRmoFKEc0b6zUKvEtI00g7Sh9ZEHoVzWsxTsS9UmhAIJG+T9oN9Yl4T9oXvUIlGWkljESp0yCNxfWkZzEKgqhbOYcpzJaSPXEvuo5YEizSEN/Kl+nnm0nEXMom0nqqVz+lIS93g2UYZjPSBshPPP9IOnq2kVfRSpxxSfBYnVG4zBBTpHOX0YvmBhoekVQnrJd3leZzKwcWyJ2UJnttUYvOT/E56HpMGpkp60kawDvaRslSxPE3ZizSB75K20tiB42AblJtYF8910gHSC77L+wzRRFCgiO1xjBx/qlxPDfU4R0NDmYmyPftB+lxdZuI19oXyMQv7wnnh+Pmdug7SveZwnKkuoIhtUlbkmnKcNOZIWCfDPLEv5Is4LirhKVvToI194XxxPcnHcO7ptcE6hrY/CfcVZVHqbQhCsA3OPwEWtklQgrxOrfXR4IJGJeRTuO/4LvkjGsIWrzXXkPwJ9y84l6yf4Bf4LPk47hPK3UXkWzgejpl7im3wWYJz3L8twXXiOLmeqUzOOeUakndjYV28zznlmnDdyTPyGbbJ79x35BGp32np+ZUktQyluix/wOfP69aVP+SzPKHN8od5lic0Wf4gr7zTci+//HK29tprZzvuuGOWJ4qVV//n0UcfzfIEMMsTiuy1117L8kSicbt5BiB75JFHsjyhrHw6i+vIE6f4nTzxr7yaZXkhOevZs2eWZ0Sy0047LcsTvvg6P/faa68sT6yyM888M8sTx/g68kQ4yzNZWZ4ZaNx28sEHH2R55iDLM1xZnlmpvJplX3zxRZYndNm8886b5RmoyqtZ9ueff2Znn312lmf6sv333z/LE/D4Otvfdttt4zYuvvjiwdbFcS666KJZnsBm999/f1wH8gxZtv7668fzfu2118bXOPd5hiVehzzjEV8D54ZjyjNy8Sd/5wX6+Df7yrr69++fHXHEEVmegczyzE921llnZb/++mv8PvuQJ+Jx/z799NP4WsK+s02O6Y477oiv5RmSbL/99stWWGGF7Omnn46vFb3wwgtZntHKJp544uyee+6J22cbeUY6yzOW2W233dZ4bTBw4MAsz7hmeaY3e+KJJyqvZvFa5ZmKeH7OPffceEycH84f32kO91zXrl3jNcQrr7ySzTrrrHH7nE/2CayPz91+++3xb17nXuVeYT8TPpdn+OI5ZdvfffdddsEFF2R5hizuI9eb8wL2c/XVV8/yTFB20003xb8TvjvnnHPG+/qxxx5rvK+5d7mXuH7sw+OPP56tt956cX+XWWaZ7Jlnnomfywsscd15pjjr169ffA2ff/55PL9cQ/4/sb8sO+20UzyWvKAQr3FaON95hi7eX+wj9z37wzXjuv7www+VNbcdnln5MiBf6AbTURdKZQRBGH/FpeMtl+VL1qdPn8r/CrUUz9WtttoqPrOKzzaedeQlOK+k3XfffXflG//Dc3b33XePz8bOnTvH5+E+++yT5QX3+NxM8sJ6tuqqq8Y0k+3w7D744IOz9957r/KJLMsL2dmmm26aLbXUUjXTQ9LgjTfeOD6bb7755ph+bbDBBnF9Tz311GDbq4X0gLSAZ/X1119febUB6dAll1wS8wrkcfbdd99shhlmyLbffvvGfeQ8bbHFFnF79957b2Pax+ukLeSzSEvI/5AGVS/F/FJT8sJ9ts0228T8Ra9evRq3UQvbXXbZZWP6w/Xi/JAuzjfffHFfnn322Zr78c477wyWdyK97dGjRzw3Bx54YLbLLrtkU0011QinxWoe9xn/t/Jl23yp9Uxz6ZgLXbdr5XE62hKfKfWAMuM111wTn5PFsu0bb7yRrbnmmrHcWV0mTnh9ookmij8pvxXx7Jx55pljmY00DDw/33333VgPsfjii2dvvfVWfB2UJw466KCY3p5++unx+wllF8oclKdfffXVxucwaQjp+1hjjZVdeumljekk351pppkG2zb4HmUf0gCOLdU1cNyUu/kOaT5lONxyyy0x3Se95JlG2Zd1UC5O5WiwPcqO448/fkyrEt5n+6SrpGfVZSbKuJS7WUh3qA84+eSTG8texx13XPb999/Hz3J+//nPf8a8COlc2jY4D6Tv3FepLgCkhVxX6kIOPfTQxjI115b6jwcffDCuh+M/8cQTY30J56CYV5p99tnjeSRvcdlllw1WLm8O5dUbbrgh6969+2D31dtvv51tuOGG8b7iWGuVIzmGKaecMt4/3bp1a6zDSec9Oe+88+J+kUZzrjhHbIvjZvvgb/aDPN/WW28dzx3I880///wxP8I1517gXHAtq6/tXHPNFfNmXKcitsG55P8Q1+/hhx+OdSEc20orrZQ9//zz8XNcH/KE/F/hfKRrCr63yiqrxPxH3759G/MfxTqX6u2OCpxn7i97gEhSBVFvWlnQYmB40bqSaD7rqrUeov+0FMkThcGGfNLg8sxJHPqIc0hrgyRPvGJLBFq68JO/aUHD37S2YFgjxmnlPbrn0pphRNCaiJYVbIdrWo3WELQq4VrmmYPKq8OOVre0WKEVCMNqLbfccnGS2TwDNMzHQM8Lej2AVrJ5Jij+zrrzTEnskt0cjpNj4rzTOpeu2bScZf+GpdtwU2gxwj7SEof9pOUVLYfpIVTE/xVa2NCihF4keQaw8k4DWqCke4Dz//rrr8fvXHnllbHrcVqYq4S5SWjdS4vbUYiM19cdePk2Xxg24leXDrmY4A0nWgaSFjBMQfHZxvBS9JSkdSOtAOnhxzO+iGck42EzdjNDetA6jzk86L1IT430XCVfQo8MhufgOcozk+c/PSZIi5EXpmM6lxeYY4vIaqTXpB88kxPScr5D3qj6Gd4SeZk1PruZ1Jxj5SdpJK1jSftbgnVwXtgHWkfmBfKaC+eqNZEnodUq2+ecTlBpWUz+j33htVr7Mdtss8VWtXyPa06ehmvFcJMMU8FnaCWqkYbm2rWeaS4dc/kuX6rzNx1xqQs8J+ndQNrFsNGU43mGsjA3IkP58PxnSORiz3uQJpHWsQ7KG7XKee0dZT7OA6MvkA+gNwXDGXHcpDPF9Hp4kBaRrg4cODAON8w8U6Rx9Nik9/2IopcKvXMYUYEeF6SdXC96f3C9uM4cA9eSUQNIZ5mfkvlTUl6JkTkoI5KXYJ6NYr1Cc9gWPTCZZ7R4X1GWZIhqjpOhnikjVyNfxogMrIM5RMl/MYwY+1g8L5tttlkcMp3jYTv0hGH/6blDebk59FiiJy9DjpF/4zzRk5SeJ3y3JdeWz1H+5v8JvU6oe6BMzvkuKwMgklRBgkgCR4JBQkTmYFiRAFNJQOUAlefVSKyrKwg0JDI3VJyQoUrDQjWF801FPxOKEixgcrpddtklBidG9DyzbirXqYSnIqNarQqf4UHAgXFmmaeCiiiGyGDeCyaP7d+/f+VTLcN9TIUJx0+QgXFKuS/JBDJm59ACKpx7xmxn0lUm02eukoMOOigGLVqaaWwO55P9Y5xQxntlTFYyf9X7RXdaMoYMgcUcLGReqUgjA09mk8ogumanQCP3CxWFnEu645J5q15SBZQktRcMecSzkorv6mcaQzMSDCCtYrgpnoHVeJYyh1Lv3r1jEIFhFAiEEEigkA3SMNIMnrkU7Akk82wlH0SlRjGwwneaG36K9UxcGTKRZzHrYQhC0vNqVGgwsSfpTi0EEZjQk2OjoQAVOTzjWxr8AGk0eTvSjzQcxcjA+eZ6sH2GG2GYD9JQriPngmvQHPKhZ555ZjwHDNVFwwiupcEPSWrAc53nLMMGUWZhGKS0UJYhLSONTEMP8vmEshEBfl5rjfJNPaLcQyMI5pogKEEjTfIU5Ak4P5yDEUF6ynxelMGp+zj22GPjME8MlUXaN6LIPxBgoREeFfvMoUGDEAILNFogP5BQvmQfCOwQ0KrOL7GkhnNDw7q4r/gOc7cU7yvyM8wZwz4xLxppdfG+AtuhfMv9xxBi5D0IppCH4V5MeR6GoKL8zzWhYR95HeY/Zb43giXN4TjJx3FtyR+QV+B3hltnP6v3qRY+s8MOO8Q5Zcj/kecgkEJ+pawMgEhSwfbbbx8LmETTaTneVKF8aEjoaG3RFHos0ALAQEhtVG7QIoGW/1TiVyPjQ8aN88xcFxdccEHMpNDyhMoFMnyteW7Zj+YCEYwRS4VPqowfVuwrGTwyPGTuDjvssFihzz1IJUpLMjFFVDrRA4b7l7HTyUSRSSPDO7TzQoUXk+ET9GHSPCbr49haq3BARpyABuO6U6FF5rVWRotzSSsUKv643mToaDFLKy4m2uX7KaBBJpu5QDhPVCoN7/9bSaonBB5uv/322JKw1rObfASFa8YMT/NcFPGsTb0pedamSg/G2mZcdALLVGDQE4+KAwLRBJ2ZHJzgBMES0mDGuaagTuvENGY1PUFq4TMU5EnHCVLzk8A1rXSrgw+kdzy7ax0bz3H2ic/Q+5D0YFgCHwlpF/kDtk3Dglp5Myo4CPy0Fnrj0IOGHphUTFChwH6wpGAMvTnIaxbRovSJJ56Ic61wzukBwjlk/G8DH5I0OCp9qVBmvg7KPpQTigs9HihPkpaS5hWf/6SLVJSDeQVHVnB8ZKMMR08BJmenTEmZlXIVZU3KtyOC/ARpHXkRGs6RVvF7awQ/EtJ/elRwDcmP0JODRgRcu1R+5FpSt0I6SeCi2GhjeJB2P/zwwzHPVOu+IphEw0DK6uSHap1H8kz0oiUPR16MoAh1CaT9BHESjo/gA41BzjrrrJj3IR9AzxHW3xzWSf6Qxi1cX/ILX3zxRZxUngakQysPE7CiXE2Zmh4g7Mvw5LPaEwMgklRAQZxEgISUSmAK380hs0RiTOt68H0SHyocSKCbSrjokkrC2JqV9GVC4kuGg/NPawYq44uo5KHigISfCgIqVsiMUOnCtWstVBjRcogMC5VB1ZUVCdsmQzm826aFK61qqXwiQ0evCzI+tMx54YUXhtoLphrnjx4WrI8gCj0uCCBwzzWH+5lKF4bb4D5mYr7WbBVFhpRWM1h77bWH2sKEVjZkZnv27Nk4GT09WqicY5K29P8nVXBxvpjot1YFF/9PW7OCS5LaGgVaWgzSq6IWKhlohUhwgGAGlRHF3oqkK6yDSiKQNpBWpecvv/McJY2hdWKqAOI9Cvnrrrtu3AaBENJbKvJpZEBAnda2ReR5KHhT0cJ3wTCHpCVUJjA0A8/x1OKUIRdIbwi4NIX9IR/FPrQ0AEDLTSp3ig0HaJ3KdkgHOCYCFKligPSdNJhAUmtg23vttVccboUKEiqHqIBKmKCUtJi8y2qrrdY4sSvHSgOEVInBeeIYOPbWrEySpDJIQXKem1S81ypT06iR9+hdT5pTLE9RdqDMxU+GMhrRSvN6RO8Cyk6cG9IdAglUrtNjhop73hveXiB8L62DRhUMD9UWaRXr5DpxHcln0CiC/Ajl84TP0BCEvAtlRnplpPxMQgCMciB5hOZwX5F3otxPL9um7ivOIQED0nLS/SLyUzQ+5N7i3iMQQnmec0TAjvwa26FBH/kz9pt8HvkD6pT4m/1trvElgQvWCfIY5Cceeuih2ADylVdeGeq15X4ncMK5I9/GNjsCAyCSVEAFNtFwMggkfrQ+b6rSm4SVhJ+M18orrxxfo/UBv5MwUvFc3X2RSgMqAiiMF8eArFckhrRWpKUnFRsJ54TWDkNrmTC8qKShJQljU1JhURwKihb+nEfOP++TkeF3MhktDUC0tKcAmUUqfAhsUXHDUkTFBa1haSFC8GV4cW4J9ICMFt1a55133jhmKL0cqOwfVlSKkaEhg8NwbGS+WpIx5VxyTvlsSz4/LDjf7A/HOLTKLHr3XH311TETxzkgA8n/K84F90d1hpTeP1RwcY1oCVZdwcXYqmTQJak9oDUgwznWet4V8ZwjreYz9ORgyIXiEJyMjb7ffvvF/AifpbcDPQN5ZpJu8T1ep3ceQ1ekPA+VRbRcpEDO85f0lYI1AXoCFwyNdd9998X0gnwQz1jGxib/lIY0pCKf1o48u9ku+SPWRWGdeUg23XTTmHaD5zTPe9DIgf2icoFeiFR63HTTTTG4zdwn9CihlSeVWSloT+CHhhOcL1rzchxUhFAxwev0/iDdIU/B2NnsAwsBHdL4poJMCWkjlSrsG7+T9hdbcbJNAim0OGZ/yBcwDjmtj4t5E/JU5DNZB0EkKljYD/IbBGeoIOG4yU8utNBCsbKEe4HjoxUpFVpU+nFcXFMaCnAOaChC+srf9CRJaJDD/UB+rTpoJUntFc9f0hV62TXVwIv0hYA/z2E+S+V/sfcijR7pgc8zthigL6LMWD1/SHtBnQPpfWrQyfmgQQPnhHS6uuEg6TmNCluK88UyPGVw0sCWonxHuZZgw+WXXx7T+ep6FBqL0OiAsjn5G/InqZ6CcjZDUpEXGFrZlu/Q+4PGquRXaklBg3nmmSem0exXMd9FHRJl2JRHIO9BHoN8D+cq5b0IfjCKRcI1oUEf9zR1HE1tH6T5jIKR6kfStaUMTLm5umEm551rm8rG/ORY2Q++21aqtzuqtewulaQOhMpnIuK0oCejRCLF3Axp/GoyBySuRO2J0tNlkEQKJCCMpUjghAAIFQRpiAkyVnQ3PeaYY2KrgZQA8z6JGIkQBetiAsHfFPgpyJO4JiSYVBSQ6BHhT607+ZtEnsIvhfHimNtkNvhcSthJkBJajZJYsy8sCZOPUaFBJQOFbtZLQZvzw3Y5hvPOOy9WeHC8rJ/9pRBOQbvYc4NzRkaM7VMBkTI+7DPjenLcVKKABJuWHUwYxjouvPDCWGlAgk5ggHVRmU2GgsoDMkaMQcr3OX6uFy1E2F8qCMi40uqDbfJ9riHHwc+jjjoqnl/OF8fEaymjy34wb8b+++8ft8m1o3UFn+E8nXjiibFnBd1PyYyBSopUEcFnOd6E9fMe554KkoT10V2VfWGfuRbsP5kpzm0a6qkamU6uHcdWPQEuFWLMk8F+kSmkgqWI4+W88x0miGO7HC+VLrSyoaBA5pHj4dpzzclAU+nEuaNyjPF007HyN+tIOD+p0oX/RyBjxwR0fI4eVmQMCSJSccb5ZV3c86l1MdeSVjRkMDkHxYXj4TqnDCeZWs4f9wSZUTLKZI75LPcO6+A+4ZzxPtuiEDSsvWskqS2RHjA8IBXopOFM7MpzOQUHEtJM0gnyG4wfzXOY5yFzNlG5QctAnrn0umNdPHsJINMjcI899ojpWcq7kO/h8/SCIBjAc5N0j20fcMABsYAMnq/0wKOXAp/hd57FBGrYD/JNBDsSvsdnqAigMQHpAc9e0kwCGRTy+QyFY4ISpL0cF8EYhoKgMH/ooYfG4+f5niYw5XfSZtI98kb0OKFygV4m9FwkwMDvVFDw3CevwpCOtJhkzinSfPaD/B29LQmOpGOshZaYnEMW8i8EHxgzm++nNIm8BfkQgjoEHTjvBDOqK4X4m6ASLY45ZtJB9oXzznxmnEv2hfVxDciHcb34DsfJsZOHZD9IW0l7ySfwN+kblTycL9bPcGQEkNhfzis9JDkfqTJMktojylE8z0krSBOae35T9iOt42e3bt1i2pPKK/QsYB4F1kF5jsp10mDKppTLeDbz7KRRHu/z7OT5np7blIkSyr/8TfpCGajYK4C0inUSzOe9VF7jM5TFeHYX6wAIsKcyFD3fE/abdbANykiUw8C+8DplNl5PZSPQCILyIGU31k9aQVpVbATB8ZP+s71UPub4OU7qL1g/ZSb2KyFdJZ2iwp68CGUrzg8V+gT/+Q51D5TDH3jggbhuGhywD6T1XEPSavaVc5PyODQ0qEbehTwE22N+Efa1+poTyKL3Je9T3ibYQACB9Jl95PfU67Up3CM0/Ej3xNA+S/rMT/Ip1AmleheOkfk02B/OGX+TV6ERA/mk1OCC18mL8Tm+y/Wl7E19BvVL9HThvHNvUF7l/BZHOSBvRQMX7in2g2tF/owhtTgP5Dc4jlT3wbXgJ/kIPs854hqT9+A68H0a0nAvUWfD/cV1pTcMdRPsH3nFYh6CfaNRLPc0n031S+n+YHvVdS6SpJYjJcryRC5PM9pW/gDP8gd+lhc8symmmCLr1KlTNs4442R5gTzbYYcdsjyBjp+pJU8gsiuuuCJbdNFFs/HHHz9+b911183yDEKWP/jjZ/KEINtxxx2zPGHO8gSWHE821lhjZUsssUSWJyzZHHPMkY099tjxdd7nc3mCll111VVZnohnecIS3+Pn/PPPn2200UbZ7LPPPtjrecKT5Qlutvbaa8f9SNvJE8MsLxhneUKXzTTTTHG7vM7CNjfZZJO4j2Bftt9++7g+zkOeSGd5xiU766yzsgUWWCCenyeffDK78sor4/byxLZx++wz+5sXwLM88znY9jmGRx55JMszX4O9nmdmK1vOsjyxzfLCfJZnXOL7s802W3b66adneUYpyxPu+Jk8Q5Udf/zxWZ6ZiNvYe++9szwxznr16pXlBf1snnnmifuWznueqMfPcswcV56RyPIMQfxs2o88g5Rdeuml8fPgOt9///3ZaqutlnXu3Dlez+WWWy5ug31MevbsOdjxcA74fJ7ZjteIe6j6HOQZmizP/GR5hjr7z3/+k00++eTx9Q033DB7+OGHszxTXFn74PJMerxHWA/r5Hgmnnji7Pnnn2/8DsfMdeb40vnid46vuC/sJ8fPfnBf3nXXXVmeuYyfWW+99bJHH300yzNk8d7kfjn11FOzPNOa5ZmrIa73Lbfcki288MLxHFUfa54JzPIMXrbmmmvGz88wwwxZnjGP14T7aJJJJsl23nnnLM8Ex+vau3fveE+xjlpLnvHMbr755izPdMVjY9/Zz1VWWaVxv/h+nuGM15DPcTzsD+/xGe7pPOPauI62UNnf/5VGpI7nonzJ+vTpU/lfoebw/ONZmRbyFOkZXsSznmdX8bMsvMZ7PBP5Hj/T51gXfxfxfEyf4/20jurPJaybfWzJZ1G9n3y3eDz8ntaVlrQ+3kvf5SfrKm4/7Xv1Z6u3ger9SOsbmurvNbXwmeL+NKcl+1L8DMfD3+m1dOws1eeOpXr9aeGzLdm/jo68Ls+sfNmcB5ikwcQywqjAc4wyNeUeyhmUW9dYY43s/fffr3yiAc/Ac889N5t55pkbywQsfI/y3CeffBI/R1rzwAMPxHVQdmHZdtttY1mTMg/loR49esQyTNou62HblNkOPvjg7KKLLorlKMo2vMdPyuSXXXZZtsEGGwxWBub7a621ViyvUUZJ36FsctRRR2UHHXTQEGUo1t23b99Y7ipun/VSbjrggANiOZ/XOdbNN988e+utt+L2n3jiiVgWp8zO5+eaa65Yhv/555/j8SeUxTge1k89x7fffputv/76jWWmdLzsH2kLSH84ds4xZbLtttsu1p2wrxw/5dTzzz8/+/HHH+PnuUazzDJLvGbbbLNN9s0338RyaXVdQPfu3ePni/hut27dYvkzbb8a15w6CY6fMinrYx/YxwEDBlQ+VRvHQtmb42df2EfK+pyXIrZx8cUXxzqJ6vuK8if7SX0A54EyLp/j3FAfwbkgDU6OPPLIxs9zjdnnlVZaKbv99tvjfck+U+9BXQLbYHtcE9ZNHUS/fv3iT8r6XH+O9bTTTot1G0UcA+tnH1PdB3755Zds9dVXj+ec/aS+hPoI7qnJJpss69q1a9y3pZZaarB7m23xOvcx+1y8dpTluffIZ9SqcxlV0j42HdKSpPrEc+tvovy0Fmhr+fMyRshZivIEKC75w7TyypDS91gH+GyeaAz2nTwRHWLdvJ8nIDFSnr6bpG3yvaLiOovfSdvk89XrSu+xnWpsh/eS4n6mY0/nhvUU/67eDuup9TrScRZVb5vvpu+nbbEU8X46J+l9Ps9r1d/h9bRNXmNbxdcSXk/fQVofP1FrX4r7UcRxFr9blGcK4nusJ20Dad1sp5bieSliW8XvcFwcS3qNz9e65mB76Xyk/eV76XoU94332H41Pltrv8Cxgu2n99O+peNJx837aRxUWsnmhYH4+YQWNbSaYZ4WWjynYcL4XvFcs+60ThS3nfBeOsa2UDn39IOu/3HvpLZBAGQnWmzS4kyS6hnDwdGbJrdFvvTiF0mNCIA09qQY2arz8qmsUslvN6JckcouRdWfry47pHJBKi+lckRTZQjWU70dXuO9WmWitP3iNsHnwXeqpc9Xq/UdXmNh3WyLn2k/0n6l7yW8VzzedPzF/UN6L2G9ad3F9aZ9Lb7GZ9Ixp/UUt5vwevpOwufYTtr/pqTPsaCp462l+njTdeJnUfGYi9LneZ3f076kv6v3g3PB37yfzlf1Nvl+8boP6zbAe9XXNknHnL7Lz3R8xb/5TBHrqPU6Ul1Ec9sd2dh+PM7K35LUXvDcGmkBEEmjBl2+6WbOUC4MI1ILw5K8//77cfiP8ccfv/Jq/SETmDMAoo7MAIikdsMAiNSsURoAkaRhkQIgQw+DSZIkjUQEN5l3hLFEm0JrGMY+X2qppRrHsZckSZIkSSoyACJJkuoKk74xiSsT0R188MFxMvnipGlMmMsE6BtttFHjBH6SJEmSJEnVDIBIkqS60rlz53DkkUeG2267LUwwwQRhiy22CBNPPHEYe+yxw2KLLRbuuuuusOuuu4YZZ5zR4IckSZIkSWqSARBJklR3GKuzS5cu4bLLLguff/55+P333+PCsFi77bZb46TnkiRJkiRJTTEAIkmSJEmSJEmSSscAiCRJkiRJkiRJKh0DIJIkSZIkSZIkqXQMgEiSJEmSJEmSpNIxACJJkiRJkiRJkkrHAIgkSZIkSZIkSSodAyCSJEmSJEmSJKl0DIBIkiRJkiRJkqTSMQAiSZIkSZIkSZJKxwCIJEmSJEmSJEkqHQMgkiRJkiRJkiSpdAyASJIkSZIkSZKk0jEAIkmSJEmSJEmSSme0yk9Jai94bv09zTTThP79+ze8Ikl1bLTRYnZrQL505hepA7ooX3aaf/75w+STT97wiiTVqXfeeSd8+umn/LpFvvTiF0mNsk6dOoVBgwZV/pSk+jX66KOHLMsMgEhqd2IAZOyxxw6LLrpowyuSVMeeeOIJfhgAUUcWAyANv0pSu2EARBpSRoXiEkssUflTkupXpSxuAERSuxMDIA2/SlK7YQBEHdkM+WLXD7WVE/Ll7nx5OP4ltZ4P8uX7hl8lVWSVn5LUbhgAkdQezVv5KUntBYHbNxp+lSS1omvzhVb6feNfkqS2ZFlckiRJkiRJGkkIgKzf8KskSZI0uNErPyVJkiRJkiRJkkrD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pntMpPSZIkSZLam2vzpVe+9I1/SZJa0/v5MnbDr5LUbsyUL382/GoARJIkSZLUfhkAkaS2MyhfOjX8Kkntxlj5YgBEkiRJktTuGQCRpLYTAyBff/11GGOMMRpekaQ6Ne2004aBAwfyqwEQSe0az60fG36VpHbjl3yZuuFXSVIrMgAiSW0nBkD+/PNPAyCS6t74448ffv31V341ACKpXeO59XfDr5LUbgzIl84Nv0qSWpEBEElqOwZAJLUbBkAklUUMgEw99dThgw8+aHhFkurYOOOMww8DIJLUNgyASFLbMQAiqd0wACKpLGIAZJpppgn9+/dveEWS6thoo8XslgEQSWobBkAkqe0YAJHUbjQVABm98lOSJEmSJEmSJKk0DIBIkiRJkiRJkqTSMQAiSZIkSZIkSZJKxwCIJEmSJEmSJEkqHQMgkiRJkiRJkiSpdAyASJIkSZIkSZKk0jEAIkmSJEmSJEmSSscAiCRJkiRJkiRJKh0DIJIkSZIkSZIkqXQMgEiSJEmSJEmSpNIxACJJkiRJkiRJkkrHAIgkSZIkSZIkSSodAyCSJEmSJEmSJKl0DIBIkiRJkiRJkqTSMQAiSZIkSZIkSZJKxwCIJEmSJEmSJEkqHQMgkiRJkiRJkqQR9u6774ZrrrkmbL/99uHpp58Of/75Z+WdUevbb78Nl1xySdh2223DI488UnlVHYEBEEmSJEmSJEnqQL755ptw5JFHhjXXXDOsscYaYZ111gmnnHJK+Oijj8LHH38c7r333sonW+7WW28NhxxySDj66KPD9ddfHz7//PPw999/V94ddb766quw6667hmOPPTb06tUrfPLJJ5V31BEYAJEkSZIkSZKkDuK1116LPSHuueeesOmmm8agxf/93/+FP/74I/zrX/8K22yzTXjvvfcqn265RRddNOy///5h4oknDlmWVV4d9SaccMKw7777xt4oHKM6FgMgkqQhnHnmmWHJJZdscunSpUtYf/31w3/+85/w8MMPh59++qnyTUmSJEmSVK9+//33cNBBB4XHHnssdO/ePWy22WZh+eWXj8uOO+4Ytttuu/DCCy+Ev/76q/KNlptmmmnCYostFgMgo402WuXVUW+cccYJSy21VJhvvvnqar80chgAkSQNYZNNNglnn312mGmmmcLzzz8fOnXqFA4//PBw/vnnx+Xkk0+OmaP7778/juu5++67x7E9hyeDVC9onXLhhReGH3/8sfJK+3T11VeH/v3710U3Y0mSJElSfXnjjTdi8IPeGjRwHG+88eLrBAb+8Y9/hK222ipsvPHG8bUy4fjSsapjMQAiSRoCrTYWWWSRmOkhkzDVVFOFFVZYISy44IJxoeXEzjvvHHr27BmWWWaZcMcdd8RMEuN9ttfupL/99lsMHtTLBG3Dg5Y8N954oz1yJEmSJEk1vfXWW2HQoEHh1VdfrVl2ZLioDTbYoPKX1P4ZAJEk1UTgY4IJJoi/jz766GHMMceMv2OMMcaImSK6jzK5GZOmMUnaOeecE958883Kp9qXU089Nbz99tuVv9qnSy65JPbYac9BHEmSJElS26FR4ySTTBK+/fbbsPXWWw9Rhqf8P8sss4Rxxx238sr//PLLL+Gaa66JDSRnnXXW2IPkrLPOCl9//XXlE0NiAnJGkZhnnnnid/bbb78wYMCAyruDY/2MRsE+8tl//vOf8btNrZ+RDx544IGw3nrrhTnmmCN+Z8MNNwxPPfWU5WI1ctAzSe0Nz62/6aHAMD9qOwwJddddd8WWH2QgLrvssjhuZjUyHNdee22cD+TDDz+Mk6fttddeYfLJJ698ov5dd911YZdddonHR3fgySabrPJO+3H33XeHvffeO3z22Wfh8ccfj8EpMq4a9SpjzJLD78wvkqRWdW2+9MqXvvEvSe3BlPkyfb6MHf8a9WbMl6nyZYz416g3e75Mmi/1UGfHOEijU5FMIziVA0NXd+vWLTZgTCM+HHzwwXH+jxT0YGQHRhgYf/zx498gCMGQ2O+88078LGV+giE33HBD2HLLLcMee+wRpphiivi9ddZZJw6zRbCD9ROgYFs0PLziiivCRhttFC666KLB7iuCIqyXzzOR+q+//hrXT0O/lVZaKRxxxBFh7rnnrny6YR9PP/30OF8JI1QQAHn55ZfDoYceGoMuJ510Uth8883jkN7gPma+k5tvvjlcddVVcZ9VLtyv3De5sfKlMQJmAERSe2MAZCRpaQAEn3/+eTjggAPi8EsMj3XuueeGeeedt/JuCM8991wcLouWGWSGyJjQimPxxRdvrKR/9NFHw5133hmHobrpppvCl19+GSdjf/HFF8PUU08d9txzzzgZ21hjkY41YL6OW265JW7vgw8+iK9R8U8QhqG5yOiQuWP75513XsyAESi4/vrr47pnn332OMYp26XrL/tC8IPeLTvssEPMwDHPCZ8nc7fvvvuGV155JWYUX3/99bDEEkvETBjDhdF9+L///W88Z2TE2F8CEsUMY8J+kFHjJ+aff/74Nz/xww8/hPvuuy9mJGmZQ+aP9bPd1157LW6XOVnYLk488cRwwQUXhE8//TRet0knnTT22FlllVXivCZkYj/55JN4jTjPc801VzjwwAPj57777rvYg0dtxwCIJLWpK/Kld77cFv/SyDRrvkyRL/XS4oJasUkafq0LZIYnavh1lKNGc458GTJjOmp8ky8U5upl7NxP8oV9qpcJDd/Llx/ypR4m9bs5X8YyAFI+lDkpN1OOpAxJuZU5QZgcvVb5kEplAhcED/bZZ5+w+uqrx3viwQcfjN/hfYIjXbp0iYEGAiAPPfRQLFOzHQIjlLfpbULvEeoFaHxIsCOhbP3kk0/GoAflb/aLXiqUaU877bQYsDjssMNiGR7UP1x66aWha9eusexL+Z+yOEN8bbrppjFgQ2PH5ZZbLpaPDYCUnwEQSWVhAGQkGZYACBmJHj16xEr8zp07xxYaZHzI4Nx2220xw0MlPd1Xn3nmmZhBGThwYOzayoTrxxxzTFw/rTTY7pFHHhmmnHLK+N57770Xjj/++JgRIqNFJT5BkO+//z72OiGosttuu8UMFi1RCFKwHgIjbO+MM86ImSUyTnyPfSG4seuuu8bADcENjougAvvEdgiCpBYjt99+ewy0LLvssmHdddeNXXHpuktrFYIqdA1m22TCyFgxqRrBhb59+8YgD12KU4sT0Fvm//7v/2KQhwDMI488Enbaaacw0UQTxQAK6z722GNjpoztsl+0dllsscViwIj5Vmg1QwaSY1tggQViAv/zzz+Hf/3rX+Gll16K+0zLGLbLMGYERtZaa6147GRUQQCIgArHwfVV2zEAIkmtarZ8WS5fqHgH3TYp6Q6Mf7WuCfOFSv4hxwAZNaatLPXSap7WJ1Qa10MlLd7KFwazz+Jfo94b+VIvE7MNypd38iXWCtUBrlG9BBvAvtTLfQz2p17u45/zpZMBkHKiHEmZn9EQaBjHNaY8SzmaYMZss5HkNqBBHj0rKF927949zDgjHafyxDcvQx933HFxKOajjjoqlllTAITGdwRN6P0x9tgNSRefp0zNENoPP/xw/DzlpY8++igsvfTSsSEhvVEqZahYP0AZnde++eabWDdAHQXle3qxsC3qD2hkmTBKBXUF1AOsuuqqcR/YbwMg5WcARFJZGAAZSYYlAEIGg8p4KuZpSdKrV6/YaoQMCpmK3XffPQYPyEzRI4N1kbFZaKGFwj333BMzQ1Tg0+KE63rllVfGynxe5/MM6URgg7/J8Ky88sqxVweZIHo3kOGi9wStPajkv/jii2MmiIwc33n//fdjAICAB8EBWpww6TnHyD7x+5xzzhkzY2kILI6JvwlkMKQXY5uybQIOZAxZFwEZzhEZQI6T3hpk1Migcc64T5kYnh4svE4mj5YpBE7YB9ZDJoweLP/+97/juebcsG2+xzninLDdhRdeOLZa+eKLL2I3YrZLaxcylgR2OIY11lgjZjwJqhSHwOJcEBih9Uu6hoytSuaP4IsBkLZVogDIzPkydb44ttqo9898qf1A1sjC/wMq4P9XM6CRhaAEQY/UJZQW5E/kCxnD1q4wpPL6/Xxpi+DK8PisstRLq3kqjOulkhb1VGmMeqrg57zU2/VS+0DwzABIiXFtKYtT5iRgAK71DDPMEBvorbbaarHcTDCDgAMBCxo3pvlCQVmUcjsN8PhucQgsenNQN5ACIEy+TgCEgAe9RyhnU14iSEH5nQaDDI9VRBn4hBNOiL1V6AFCg0JGimB/+D5lacrcRZTJCbywPcrIzA3CPhoAKTcDIJLKwgDISDIsARCQsWFCdIZaIgBCwIGKfoZxIqNCgCG14mC4KoaoopUJPTjItJBpYmgmhr7q169fbHWS0LqDHgtkwOhdQTCEXg1keAhWkAmaaaaZYoaGVilsj58EXuiRQuBhxRVXjOtmCCs+m/YFZIqqAyAgEEEAhB4mZPwIdEw/PcMVhxjcYYgrAioEIshcpeG5OAdk8sj80WOD+5Xt0aWX4bYYVoseHwnDadHahV4vffr0iftCAIQMIAETeqKk7RLkIQBCho1M4LbbbhuPsbkACEEhetswrFZqYQMynASsDIC0rcK9Vi+tLofXh/nyeb7UUwvJjuq5fPmt4VeNIvw/YDbOd+NfGpnSQzX9ZJgYWrbTSrkt1NMzzwpsSSObAZAOgnIm5XRGdqDcTVmSxng0WGSIaEZYYCQHGioSAKk11HMyPAEQghiU+Xv37h3rIIoI0FCeZbsMD82QW5TDaejHugmIVAdAqAOgDE+9AXOE0JvFAEj5NRUAkaT2hsJuNs0002RqW3///Xd2xx13ZHlGJcszCdnAgQMr7wwpz0hkp59+erwu44wzTtanT5/4+f322y/LM0txHZ06dWpc+DvP5FCAz/KMR9wWn59xxhnj95999tnKmhv88ssv2XnnnZd17tw523bbbbM8ExO/k2essjyjFn/ntTwzlE0++eRxvSeffHL2008/xe/nmatslllmyfLEMMszdfHzRWx7hhlmyKaYYorsm2++qbzacFw33XRTfH2rrbbKPvnkk8o7Wfb1119nm2++edynG2+8Me5LwufmnXfebIEFFmjcV/Zzk002yfKCw2DnIp2PdF/fe++9cbucQ7a7xRZbDLZdtrPHHnvE89qzZ8/GY8wzktkKK6wQX3/ppZfiOpLLLrssG2usseLx77rrrvF8gs8UP6e2wbXNlzh8QDtfKLW41McypktdLNQEEWl2GbVLY5RZktTqCIBkf/75ZyVnqzKgfHznnXcOcV1TGfuss86KZZjpppsuu++++2KZ8eabb24sF1PGbc5vv/2Wrbrqqtl4440Xy7X8nVD2nmOOOWI5+PHHH28smx9wwAHZmGOOmZ166qnx76Kff/456969eyzrHnXUUdmvv/6aXXfdddlcc80Vy+TvvPNO5ZP/8/HHH8f3J5hgguztt99uLJNvtNFGsS7i6quvrnxSZcI9x72bL+TVG5FhlCRphOQZotiCg94E0047bZxcG3lGI/a2oMUFk4zTcoNlwIABsccCLUO22GKLwXpj1ELPE+a8yDNJsWcK+A49LpjgjJ4S9MBgHg6G2ir2rqgXtJp6+eWX4xBan332WeO5SOeDc8E5ZHiv1sY5pgVOntmMc35MPPHEcR4Uzl3qJaKRghb77Xn53aVuFlozuYz6JY0Z7zJql4aMgSRJahHK1Iw4QDm+KJWxt99++zgSAWX2Dz/8ML5OGZ+RDZijk3J+NebjvPfee+MoD8Pr77//Dq+99lrlryGxD5T508gLoNcKZeqmMGcnIyaoY7PWQ5I0wghukNGhkp9ABQEIKtbJWFGpz3wTdJkmo1K9DG8FPJkjuuauv/76cR4PurEyQfrkk08+1IDKqML5IGNIRrLWuWCOj7bYd7obMxQZ3YQXWWSR2L358ssvjxOsE5ySJEmSJHUcDMv81VdfNTYwLKLhIYEDypHMBUIZlTL+VFNNFefiZFisyjBDjZ599tkYoBjeYAPDXlHGZ1ispoIos88+e5hnnnliuZk5MhkmmrkumfOTMm4tDIPFvtdrHYFGDgMgkqQR9tBDD8WMEBkWxtSk1wcBjznmmCP+ZE6M6tYlw4NgCRON04OBuTXOP//8ONfFrrvu2pgxq9eMDZk0JmonSEQrmloZzbbEuWOOkKeffjrOQ8I5pOcJY63SM0SSJEmS1DFQFtxzzz1rltMJJlBmpXHhYostFl9jDg3m26DhHo3pevbs2RioYKQD5tJk5AbeHx5LLbVUnEeUuTaZN6To888/D2+++WZYaKGFGveHAM2qq64ay7XMo8koC0VMgk7PEEY+IKCjjs0AiCRphNDllAnEmMibVhhMbs4kaQQ+ZpxxxhiQYHIyJq2vrvR//PHHw2233TbUYAATpX399dcxA0amhwwMPRfIlPE3XXHrHQEQMo1kJslo0iumiCGwmPz90UcfrbzSeo477rjwxRdfxN+5HgRCyCBON910cVJ4eqVIkiRJkjoOhsGiDP/8889XXmmYPHzTTTcNr776arjyyitjA0QwuTQBCkZgICBx8MEHh8kmmyyWL5ksnUAE5UsQxPjxxx/jyAf06KA8n7BeRpDgvWLZl/IygQ96axx99NHh3HPPjZ/58ssvw4UXXhjLy3vvvXcc/QHUN+y3335xn2688cZwxBFHhHfffTc2ymS9TIzOiBH0GkmjTjAhOsEaMBz0yG6UqFHHAIgkqUlkHlArY8B7BCVOO+20cNddd8XK/WOOOSZmoBJ6g/A6rTVoLfLwww/HrrJkXgic8F1acBR7bZDJoYdCcdt0aWX4Jnp7MBYp+A4L76eF1it8r/ha8W+kn9VYF9smw8dnWFf6Xq3vFF+vfr/4evG9rl27xm7DBG+WXHLJ+JNzwXYJIF199dXxGKsV11Fcdzo2pPNBgIVjYP9Tax6CLeecc07cVkJ3ZroZk4FMGVVJkiRJUrlRbmRuSAITZ599dgw40HuDhoaURykfErhgBIMiRng48cQTw2GHHRZHYKBMudxyy4XrrrsuzstJ8IKgA705XnzxxRikOO+88+I8oTR8pPHisssuG3uO8N3DDz88BlGoVwDfJ0Cy5ZZbxkaUNKykgSXzfpx++ulxyKsieptccMEFcRs07FtwwQXDuOOOG84444xw7bXXhtVXX72xRwpl5BVWWCGOTsFrHAcNBSVJqkfUlGfTTDNNprYzYMCA7NNPP8123HHHLM8cZKuttlr29NNPZ1999VVc3n333SzPMGVdunTJJp544myttdbKHn300ezPP/+srOF/8oxONvvss2d5BifLM1rU1md5RijLMzPZ8ccf3/idgQMHZjPOOGP8TJ5Byq688sq4rZdeeinbdddds1VXXTV75pln4mdx9913Z0suuWS2wAILZDfeeGP23nvvZWeddVa2yCKLxG3ttNNO8fN9+/bN8gxRNsEEE8Rj6dOnT/bNN99kf//9d2VNWfbHH39km2++eZZn+rIrrrgiHl+eccvefvvt7KijjsrGG2+8bMUVV8weeuih7Ndff43n55FHHonHP+aYY2b77LNP9tZbb2W//fZb9v3332eXXHJJlmfk4vbyzGD27bffNm4vz4hlk046aXyPc8HCOrinOad//fVX9uWXX2Y9evSI2+V4OL6ff/45++mnn7LnnnsuW3vtteP3t9lmm3h+2C7nsVu3blnnzp2zk046Kfv888/jT/bn4IMPzqaYYoosz5RmH330UTyvnJeZZpop69mzZ9wvtZ3KdW56Zj5JkiSpPtF0v2Y5T5LqDXUoPLPyZUweYIkzwEhqb3hu/c2QRwyppLbRvXv3cMkll1T+GhJdSLkGXbp0CRtttFFsaUGX1abQ+oP5OhjiiV4IdEPda6+94lBMqTsqrU/mmmuu2MWVrra9e/eOPSRowcHYnvvuu29sZZLQ+6FXr16xhQktRuiKu9tuu8WeJccee2zcn5122ik89dRT4d577429LBImTmPYruIEbbQEoUcEPSi23nrr2JWWHi3se8IE7wxfxb1Hb43ixG8zzzxzOOigg2JPC3pzpN4XoKUJY6TSqgaMR8rn2Lc8jY77061bt9h6hqGpOP/0qkloOUM3ZI6ZbsrF7dJKh3NLjxLOA8dM119au9CSh4no6D684YYbxh449Lr54Ycfwqyzzhr22GOPsN5661XWpLZCC6vcgHwZvhkBJUmSpFGDAEgn5jGkTCJJ9Yyh2ir1JXT9+ZNfYABEUntjAKSkigEQxuxkHFGpDAyASJIkqZ0yACKp3WgqAOIcIJIkSZIkSZIkqXQMgEiS6gI9QGhZxDBPX331VeVVSZIkSZIkafgYAJEkjVLMlXHzzTfHOUeYm4I5OC699NJw4403xr8lSZIkSZKk4WEARJI0StHjg4nG33///bDddtuFrl27himnnDJOgF6c7FuSJEmSJEkaFk6CLqm9cRJ0Se2Kk6BLkiSpnXISdEnthpOgS5IkSZIkSZKkDsMAiCRJkiRJkiRJKh0DIJIkSZIkSZIkqXQMgEiSJEmSJEmSpNIxACJJkiRJkiRJkkrHAIgkSZIkSZIkSSodAyCSJEmSJEmSJKl0DIBIkiRJkiRJkqTSMQAiSZIkSZIkSZJKxwCIJEmSJEmSJEkqHQMgkiRJkiRJkiSpdAyASJIkSZIkSZKk0hmt8lOS2gueW39PM800oX///g2vSFIdG220mN0akC+d+UWSJElqJwblS6d//OMfDX9JUh378ssvQ5Zl/DpWvvzJLzAAIqm9MQAiqV0xACJJkqR2KgZAGn6VWtecK+wX3nr4zBAaKqyl1mQARFK7FgMgo48+eujc2bpESfXvxx9/5IcBEEmSJLU3E1V+Sq1upX0f+Oa5y7af8scfP/678pLUWmIhPDEAIqm9iQGQhl8lqd0wACJJkiRJFavs/+gfk3z62TjXX7/pX5WXpDZhAERSezRO5afUmkgTv86XyeNfUutjCAFJkiRJ6vAMgEiSJI1cBEBopS9JkiRJktoQAZBNNuk9RuVPqc2MXvkpSZIkSZIkSZJUGgZAJEmSJEmSJElS6RgAkSRJkiRJkiRJpWMARJIkSZIkSZIklY4BEEmSJEmSJEmSVDoGQCRJkiRJkiRJUukYAJEkSZIkSZIkSaVjAESSJEmSJEmSJJWOARBJkiRJkiRJklQ6BkAkSZIkSZIkSVLpGACRJEmSJEmSJEmlYwBEkiRJkiRJkiSVjgEQSZIkSZIkSZJUOgZAJEmSJEmSJElS6RgAkSRJkiRJkiRJpWMARJIkSZIkSZIklY4BEEmSJEmSJEmSVDoGQCRJkiRJkiRJUukYAJEkSZIkSZIkSaVjAESSJEmSJEmSJJWOARBJkiRJkiRJklQ6BkAkSZIkSZIkSVLpGACRJEmSJEmSJEmlYwBEkiRJkiRJkiSVjgEQSZIkSZIkSZJUOgZAJEmSJEmSJElS6RgAkSRJkiRJkiRJpWMARJIkSZIkSZIklY4BEEmSJEmSJEmSVDoGQCRJkiRJkiRJUukYAJEkSZIkSZIkSaVjAESSJEmSJEmSJJWOARBJkiRJkiRJklQ6BkAkSZIkSZIkSVLpGACRJEmSJEmSJEmlYwBEkiRJkiRJkiSVjgEQSZIkSZIkSZJUOgZAJEmSJEmSJElS6RgAkSRJkiRJkiRJpWMARJIkSZIkSZIklY4BEEmSJEmSJEmSVDoGQCRJkiRJkiRJUukYAJEkSZIkSZIkSaVjAESSJEmSJEmSJJWOARBJkiRJkiRJklQ6BkAkSZIkSZIkSVLpGACRJEmSJEmSJEmlYwBEkiRJkiRJkiSVjgEQSZIkSZIkSZJUOgZAJEmSJEmSJElS6RgAkSRJkiRJkiRJpWMARJIkSZIkSZIklY4BEEmSJEmSJEmSVDoGQCRJkiRJkiRJUukYAJEkSZIkSZIkSaVjAESSJEmSJEmSJJWOARBJkiRJkiRJklQ6BkAkSZIkSZIkSVLpGACRJEmSJEmSJEmlYwBEkiRJkiRJkiSVjgEQSZIkSZIkSZJUOgZAJEmSJEmSJElS6RgAkSRJkiRJkiRJpWMARJIkSZIkSZIklY4BEEmSJEmSJEmSVDoGQCRJkiRJkiRJUumMli9zN/wqSe3Kn/nyTsOvUqsgTfw5XyaIf0n1Y6Z8GbfhV0mqW/3z5aeGXyVJJTFXvlBOklrdKvs/+vLDZ6++8B9//PJX5SWptbyZL1nDrw0PscY/JKkd+Sxfpm34VWoVBkBUr/rly7INv0pS3dosX3o3/CpJKolB+dKp4VepdS23+63hkfPXD1n2d+UVqdWMlS80nI5iAKRTp05hhRVWaHhFkupYlmXhnnvu4VcDIGptBkBUr2IAZI455gjjjDNOwyuSVCf69+8fvv32W341ACJJ5RMDIKuttloYbTQ7gqh1zbzE9uGDpy7Pf7NtvlrHfffdF/76K3YoGjIA8o9//CN8/vnnDa9IUh0jADL66HH6IgMgam0GQFSvYgDkxBNPDDPMMEPDK5JUJy699NJw77338qsBEEkqnxgA+fPPP8MYY4zR8Iok1anxxx8//Prrr/w6WADESdAlSZIkSZIkSVLpGACRJEmSJEmSJEmlYwBEkiRJkiRJkiSVjgEQSZIkSZIkSZJUOgZAJEmSJEmSJEmj1C+//BLOPvvscPzxx4d33nmn8mrHwfE//fTT4ZxzzglXX311+PHHHyvvaEQYAJEkSZIkSZKkVvT333+H559/PvTo0SN07do17LzzznE54YQTwlNPPRX++uuvWNn9/vvvhyzLKt/q2AYOHBhuvvnmcNVVV4X+/ftXXu0Yvvnmm3DJJZeEww8/PHTv3j3ce++9YcCAAZV3NSIMgEiSJEmSJElSK3nttdfCkUceGU466aRYsb3ooouGlVZaKay88sphwgknDFdccUXYdtttw/777x9efvnlDhkAufHGG8NPP/1U+atB586dw2GHHRZOPfXUMM8881Re7RjGGWecsMgii4QFFlgg/Pzzz5VX1RoMgEiSJEmSJElSK+jXr1846qijQp8+fcIKK6wQdtppp7DNNtuELbfcMmyxxRbxJ8uff/4Ze4BUBwE6gj/++CNceOGFscdHUadOnWKgaO211w5TTjll5dWOYYIJJghLLbVUWGKJJcLYY49deVWtwQCIJEmSJEmSJI2gV155JZx11lnhvvvuC9ttt13YdNNNw8wzzxwr9pNJJ500dOnSJQZJpp122jDaaKNV3uk4Lr300vDCCy9U/pLalgEQSZIkSZIkSRoB9Oig18fDDz8cW/GvscYaMdhRK8DBa3PNNVfYZZddwmeffdahhsC6++674xwXTPgtjQwGQCRJkiRJkiRpBDDvxyOPPBJ+/PHHsNxyyw21d8foo48e1ltvvTDmmGNWXvkfgim9evWKc4YQTGFYqFNOOSV89dVXlU80+PTTT8O1114bh9S6/PLLwyeffBKuvvrqOIQU3+vWrVtjgOWll14KBxxwQOx9svTSS8fPM1F70bPPPhtOPvnk+P1XX3013HHHHWGrrbaK69p4443DbbfdFvcNDz30UNwu77HO66+/Pvz6669xnczhwfBfvMe2nnzyyfD777+Ho48+Ouy9997ho48+isNfrbnmmvEzBx54YNxHXv/Pf/4Thwx77rnn4naYQ6Vv375h1113jevlM/y9ySabxO/utdde4Z133hniWMA6OMdLLrlk/CzzsrCPLTFo0KB4PQlS8V0Wtsk5KAZv3njjjXD++efHY+GcfP755+Hcc88Nyy67bPzOEUcc0eRk5uwLx8T15Xxx7NXXWCNujHw5mjHG/u///q/hFUmqc8cccww/mBHqdH6RWgk500Pz5YT4l1Q/dsiXGVdZZZUw0UQTNbwiSXXixRdfDO+//z6/3pAvr/GLJKk0Ds+XMak0prJeTaPy/c4774wV81R2M/zVQgstVDO4UTTJJJOEueeeO87/kPz222+ha9eu4YMPPgiHHnpoWG211WJl/AUXXBCDLPQcYX6MJ554IvakuOyyy+JwUpNNNlnc9nzzzRdWX3318NZbb4VbbrklptNU2H/33XdhnXXWieujYp8Ay5xzzhlmn332GKg57bTTwvHHHx+Pg6AJARz2n3lLZp111vDYY4/Fyn8mcWeCcrbH/hPcINBAoIMJvBnua6aZZorvsQ22v9FGG8V1zDbbbLFnDNsgIEIQhmHCCBYQOCLAwHs//PBD3M+//vorBmQIKDz11FPxPmTOlOmnnz6su+66cb/pdfP666+HxRdfPEw88cSVsxji+TrkkEMC5Sgmm+d9JqXnfBGw+O9//xvefvvtuD/VON833XRTOOGEE+J+E2Th+/Tu4Zg4Z7zO9eac9e7dO7z55pthmmmmiYEjzj/7TzDkyiuvjD95rfj/iADQnnvuGa/TfvvtF9Zaa634OQJaH3/8cZh//vkbJ81Xy3C9mF8md2y+NEbEfHpJkiRJkiRJ0nAiAELAgt4KBCcmn3zyoQY/wGTXfLaoR48esRKd4MciiywSK96pgN9nn33i3CLMMUJFOcEGegxQsU7vCbZHIGHBBReMlecHHXRQ3BeCFuOOO25YddVVwxxzzBEDM6zr66+/jttKPSLodXHFFVeEscYaKwYepptuuhgwIUhCsGHnnXeOwRkq6GkAQeOs5ZdfPr7PdxKCEgRP6HnB/CdjjEH7+wYzzDBDDNAQJCEYQCCF/SVgQvDg9NNPj8fB9sE+/Pvf/w7bb799XC/vsc1lllkmzDvvvGHzzTePn7n//vvj+U/f4/yxLs4t+815JJiw++67xx4bU0wxRbjuuuua7BDAdXz88cdjIISeGZxXzjPBFM4XwZjvv/8+9tzgehDYYdvjjTde7DHDOeE8sz2OkwDJt99+W1l7A849PUYIoKSePgSD6E2TetmodRgAkSRJkiRJkqQRQMtzKsGppC9W+g8LhrQ677zzYqU7wQMq/alAJ5BB5TvBAnohsIw//vgxoMA8IwQg/vGPf4SpppoqBlX4Hq/zOz0tZpxxxtg7gtdZqKDnbyrx09BRbIOKfNY1zjjjxN9T7wP+pocHgQAmeifAQCU96y8GP4r4Du+xvZZgXfRuYd8SAiUERjguziv7SO8PAg2sl/cIZhCo4NxxrGBILAI8nC96ovBZ9oWADsfNcGB8j0BNLex7586d43fZBteT/aOnDr+zPa416+I6cS3Yv1lmmSVeB35nm/QSIVBEr5UPP/ywca4Xhhpj6Ct61xAEYt9YL8Gcf/7zn4P1ZNGIMwAiSZIkSZIkSaNYv379YkU+vTuKgQN+p3KcXgLMgUEFevVcFlSgF4dYSvhuqpBP+LvWZ5P0nSIq8gk+MDwVQRCCJ62N7TYVUEn7VNzv4jETkEkBhtSDgl4hxblBCGzweYafSr1FaiF4xPBZ9BIhiMLwYQSmGIqL3je1pH0vnufq/UsYtougCL1EisfD7wRaiq9pxHk2JUmSJEmSJGk4UWFNb4IRbbn/8ssvxwr76uAD6PVAEIReEfQ2SZX9Iwvbp9cElfxsvxhYqDeLLrpoHP6KYBLzn1SfK3pmcDxN4XrS+4Uhv+ipwQTwBJ4Y8opeKCOCQAhzlhDooPeI2p4BEEmSJEmSJEkaTlSYM/QRleb9+/eP80xU99BoidRLgCGcamE7xR4GIxPbbS89E5hThB4cDDvFHB1MsM65PeKII8LPP/8c5wdh2KqmEDBhmDHmGKG3DZNrH3nkkXEOFXp1jAj2gyG4OJ8jui61jAEQSZIkSZIkSRoByy23XFh44YXj708//fQQk14PCyrIm0KQZeqpp449CEYFKu0nm2yyOEdGvSJQQ/CCidgffPDBGBBhWKuPP/44PPDAA3GOleYCSQSwCJLQA2SnnXaKQ4/RY6Q1AkD07pl77rnjutkftT0DIJIkSZIkSZI0Ahgaac0114wTjt98881xngyGimoOleCHHnpo43wU6667bqyYv++++5oMoDDxOfNSNDVXRlth3gz2ieDLvPPO2+wQUvWA+TpWXHHFcNddd4XPPvssfPHFF+Huu++OwYzmel4wtBdzhzz11FNxiKr55puvVXu+EAChJwm9TJgLRG3PAEiVTz75JPz3v/8NSy+9dOzaNCLR2npGN7w777wzrL322mH77bcPb775ZuWdtsV/bh7i//znP8MWW2wRI6pthS5ldFPbcsstw+qrrx6j7/WABykTJ80555zhoIMOanLyJEmSpJYij8UYx//5z3/C8ccfH95///3KOy3HhJbXX3992GeffeIEnM1NDDkysR9nnHFGbH1XL/k5SZKkagQuNttss7DddtvF4ZWo83nxxRebnCuD4AdDMv3f//1fY4X8UkstFdZaa604QfbFF18cX0uYiPvVV1+N9UnLLLNM5dW2wTBRjz76aOWvBtTh0ZuCOj32EwQGCPhwvAQZBg0aFF/HN998E4+jqeOn3o4hqtrCc889F84888x4jpn4nGANS5oEfWjIW7PfXNPmeooMrz322CP25LnjjjvivC/V2DbXm/y5RlzdBkCIknIzXHHFFY3j37W1J554Iuy6667xwUPhisIWN3zZELG9+uqr40OZIAgPtZF5nPwn/v3339t0wiau3eOPPx5WW221cN1114Xvv/9+mLdFZJjgEF366FbIw3zrrbeO3RCJBPMgHd79Z/84B/VSsSBJUr0hv/Dkk0+Gk08+Oeywww5hm222icu///3vcMstt4SvvvoqfP3117FQqQbkS8hbDE8elgLWiSeeGM8thdWmCqpNIV9HwxPGWuY6UfCnMREF5y+//DK2oOPn8OKYRsVkn5IkScOCXhkHHnhgOOqoo8KAAQPisFjUM9JQJeVjyMdedtll4V//+lfM204yySTxdVD/RD0WE6offfTRcQJuggpUhF955ZWxkQs9RtLwUzSqZc4RPsNPtpkwvBL5OoIANG7hZ/LII4/E/B+Tcb/22muVV/+H9bBtekyw32+//XacS4NgAPW17B8I3Cy++OJx/pMbbrghvPfeezHPdtttt8W6R75Lve6GG24Y1lhjjdjQnB4Q888/f6wX43h4/7DDDouTlbPPb731VjweGqmDekyOg8bcBGGYjDwhgML55POUC1gHqLfjGNhX6vM4r8WF16666qr42WopqLPIIovE+uF77rkn7vc111wTj4kyCOeaY33ooYfCu+++G+cY4fwybwj7m3BueY9jfeyxxyqvNkzCTt6b46LXD4EQvs91Yb84Hs4h5426cf7W8COElXGT1lMrdAo4dFM65phjYgU0EdMpppii8m7r4Zi5mQgEEHXjPyX/SXv06BFOOumk0LVr17D//vuHySefvPKN8uDhwn/c/fbbL3YHO+644+L4cyMD5zk99FuzC1k1Cu7PPPNMHO+PB1fPnj1jN7eW4KFJZQvr4AG/5JJLxof8JZdcEu8JHlw8nLlHhycSnM5BW0WSy4zzVrlvPsuXhhRXah38Z/w5XyaIf0n1o1++LEsGme7uHQGFiEsvvTQWLDbZZJPYwi0V8mhFRm9SKurJM1IooPDY0dx4441h1VVXjXnYopTHGp78BfkbepBQkNx5553Dsssu26KJGSnkUVi79dZbYwF4nXXWifvF5J30KKGnMa9zLaeZZprKt4aNeaf6xf/Ve++9l183y5fe/CJJKg1qXTtRh9SSPIH+h3wLFfVUmBPs4HfqmAiQLLroorHekfxRU8NYUeFNvRP1UDRcpl50t912CzvuuGMsE7AuAiUESchzpXzSbLPNFutUzznnnDj0U6o4570FFlggjkjCSCkEF8hLgzqW9ddfP+Yv+Tw9TMgXUud14YUXxjoy8nbMqUFwh/k0itg2wRn2heNkH+i9y+g6DAnGtjfYYIO47wR7+JvAB3V0BGFobMw+EySiZwmNmEGQgNFj6M3BsaRjJIBCUIk8K/lPgh7pPXp5UFZgLhbqOpnHo6nJ6OkNQsCC61CN83v//feHbt26xaALDawJPFFvTIMf6pT33HPPeL7OP//82Psl7UOnTp1Cr169wuGHHx7zwalhP+9NMMEEsazDcGlsg8AH+0n95VRTTRXraRlijDw552f33XePP0f2cGftFYGtyvXmhDX2qKD0UHcBEPaFC81QVEQEiThyo7Umbkq6GNGqkP9kE000UXydm5L/HFQylDkAwvETxeWBwYNtZAZARhaOkagxgQwe6i0NgPCQ58FPDxIedjw0iwk9rxM04qHPfcoDTCMP19UAiNqIARDVqw4VAKGAdfnll8eCzb777htbl9VKa2l5xZABq6yySocLgFDwokBMoao6ADIiyC9RyCWvQwG1JQEQ0mVav9GAiLGM6U097rjjVt4NsdcHrdYotG266abDHQBR/TIAIkmlZgBkBJFXqqUldUm1vlv9vaY+09x2m3uPhi3UE5IvJOjA/BdFze13cb3pc7VeS4b2+eHFutj/E044IQZXKENVN8AmALTXXnvFXh4EbpoyvPvIZ5v6XHPnAcXvVn9WzWsqAFJ3Q2BxgV944YXYuo8JfajAJlrW2l19iDAS6BiRrvhqH4b1YUFkl4I8YxpON910QyTyXbp0iRFZE39JkloXrb569+4d82k0YKCyvKl0nFZwtAij8NKSQkiZcI4IANUDgjG09KOQSSu9YvADtGQjkGLgQ5IkdUTkZWstLdGS7zX1mVqvswztvWot+UxS63O1XktqvVd8bXgX0MOG0WDoTUH9XfVnCIrQsHmuueaKn29K8TtJ8bWmluY+V63W+8XfNeLqLgDC+GwsK6+8cpy4mggdPTWYj6EpdBkiGs1YafxOITj9zULBrIj107uEMdX4PC3+WSi41cLrvJ/WVV3IZh28zvvFbfOdaqwr7RcLn61eH3+nbfKzuH6WWvtQVL2NoX2+KencpPXwO681hfeK2+XYaknHU2u/+Lt47dI5qFb9OZbhPc5qVL6wPlo/0p2u1nHQda86epywD8XzVmu/0vWtdf2rr3et887f6fj5nXUUv1PrnCUtOb9oyX5IktRaSHP69u0bh72iwpyeH02ltQmNEqhgryWllayXn6R3TeUTeD19Nn2+uc+yruLnWIppJL/zmbTN6n1pat3Fz9X6LOt74IEHYld5pM/yOvhscbtFQ1v38GI9BKzIX9OdP427XMQwCZNNNlnlryGxv8X9Kp5LpOOq9R6qz2+t76fP8LP4N99J56+WtO3i/tU6b9XrrLUfkiRJ9a6Yz2mveZnnn38+jvbDUFq18sX8TUN7ergwbL7Kr+4CIEyqQwU0re8ZeohoHZMmUqCq9R+Pbi1MRsNQVRSAuXnpNcLQRDPPPHMsbDG2XRrii4pcxmijmz6YgGbeeeeNczwwLl8RBRe+d/HFF8cCNi0N11prrTjBI++BnioUQhkyifHbmNzmlFNOCZNOOmlcJ4VB8J+L8eAYvmKeeeYJ008/fZh99tnj0A7sb1of+8f6jz322NjNjF4qFHT5HN9jH6h8f/XVVxu/k7ANJs/hPznj+qVIJ4EkziEV2C3FcTF5EUOPcR5ptcf424ytV2vSdI6Tz9NNju3Sc4L5W2gRmCYp5TMUkBmjkDGrt91229jbIuGhxCRFBx98cDx21sFxMNk4kw2lbfI5jp9rznkkasswbssvv3ycaHNEH9CMxcgxU3ilqxzXlwmLiutl32pVuPAAZQKktddeO+4XLSG32mqrGEzhenEM3N8Mx8U9zvAVxeAe15+xCmn1yv3B9VtooYXiOOepQoHzyN8M0cawF6yb88G4hOwX32NIMybIKuK8MZkU7/F/i3PHeSYqzn1evKYcB8dNy1rOBfvBdxg2rbV7Y0mSBCZgJN8AWmJV9ySohWGVyOdVt44irWQ83+7du8eu7eSjGD+ZvFh1PoFu/kxuSB6NHp7kE+kGT36sOIEh+C5pKfnIffbZJ66f79J7mbGJSUtJf9k2Q7iykNchTWWdpN3kUflsMV/G90iLmS/jgAMOCHvvvXecsJFxl0njScNZGD+az3C8fJ/xh9nna6+9NuYhaDRE3pG0nXGV07op/JG/YDJO1s0xMnwW+abqYxxWjHFM3oPxll955ZU4xxzHUsynMtbxxBNPHK9XEcdEwIthtzhurhXHRF6K40E651w/xkBmfOSEYyNvSf6EvDPfJ3/I+aCXN98lP0f5gl4zvMe62ebtt98eJx1lLG3GqObzxbwQUt6J97nenLvjjz8+FqqLx8d2WCfjZjMsG+eXfBnXnXNfvV5JkqR6Q36FOkXqNakTZLnzzjtjXos8UXtC3RijCjEEFnnEJ598Mta9UT9J3oxyx2mnnRbn9CAPq/KrqwAIBR1uSCa5pOBL6z8qiQkQUJCkErwahUAKeRSKCIZQ0X/TTTfFAg0FFgp6ffr0Cdttt10sqFBIo/D4xBNPxEpztsFkQRRkqJBP+I/Pdh988MFYsc7nzz777PhZCtGsG/QiocKeQiXrZ1J1CqxUYNPaLRXeGJ6BinD2kf9oDLFEAYmCEZNMMnEk36cym8IykxLR+4BCL8EfjoPCGxXnvMYkkqynWIinUM+E7rxOQZxzSeGOBxgV8kzA05IgCA83tsexpEmIOA8EdZjwiII1hftUmKPgTKGV46BCgO2yfSoEqDwnKML26XXDeaLSnwJ3sSKdhynXjnNLIImHE0OfMYkmhX/2IwWTuAYEdRgjnPuC7RGYodDN6+zviOC+4F4gkENAhnHFKYyzfhIAjpvgAQXmYoUL15oCN5P2c4xcc+419oeHKgV2vs84yVSycB0plCdcf77PuWf8bCouGE+ZCiDOO5UDfP6iiy6KhW/GR2dfCOIRBGQ+Gyo+ONfcPyzp/uAn73Gvsh2uA/c3AQ6uGRO9c93B+wT9qBhhYf8JLILgG+8V7ztJkkYU6Qr5HRocMPcagffhneiPfAmFNdJdKqLJt5A2kjch30b+KqFxwc033xwDEqT95PXIn5EXZeJI8mkp/wHSRNJMGoiQNyF9J3/KZ8G2STPJf5HOk+4T1GGeNQpf5JfGHnvsOCcGAZaUD0gNWPgO+8z6yE+QNlM4I69Db5iddtopbp8GPqyHRjd8liAQ22HyyZdeeqkx/wn2n7wweQrySVTmH3nkkTF/QZpenJhxeDCkAHkmJo/kOhJg4FjIy6VWdwRAaGBCQ56Ez3K85A/J93Oc5GUIppBXIu/Jd8lzkvfp169fGs+3EeeH/Cr5cs4tZQLy9uSraXBD3phCPNeDBkWsi89y7pmUkzw3eSGCVOSzqvOm3EPkkygLkK8iT8q4wuTvOM/kw1i4p2icwrw15J1obELDJc47vZo4D5IkSfWM+kLqGmkITINfGkKT5yH/mepA2wvqFcmbXXDBBXHfOQbyc+QTaTBDwxWDHx0LkxgcTaGEybBHNQoPVJoz8TkV5xQwKAxTKAUTWPOfsFjpTOt4Ci4UUCnkbLPNNrF1HYU6CooEIShkEnAgKJEmiqTAxH9kCmIEDZj5HxTGCHZQyKLinv8kFMoo3PGfn8ITBWgK0kQU2Scq6Qm60DOC1n2zzDJLfJ/18p+JQigtziggUUglCMNCzxOOhxZptJSjhT0BHyqZ+ZuCFRN7Mgkln+N4ODcUoijEUghkMm7WxTYI+lBxQKGRcwcq6imkEygiWMD6KaSCc0LFORUNK620UjwXFID5PteBgiTnl+2yfdZDgIYCJZNcsv+cF4IZ3D/0guEBwvXhPFM4pwJio402ig8eepBQAUClBueXfWOoM7bLtacwzjmmdR+f4dxR+cF+E4igWxqT1fM3gQKCWhtuuGHcP75HIZVC7lJLLRX3DVRKUPDkutJ7h2vWEvQ8YVtUdNB7hUI8rQs5P7zO8VVXzPAZ9p0gA/vFueEYeLBy3jheCts8cLlXuI+YbInXqGih8E1gg2ALD2bWz3FxLjh/BCyYPDT1niEAwr1AIIbgE4XudB/TApF7gM/yf4F9oJKE/adihXuU16k84X5PQSXuBQIlVP5QeUFlBcfBMCTsB+vl/yQBmVGZUFABkaOW4qF8YSJ0F5fWWnbIl3uqXnNxGdULM3z/gzSTVvRlRDpNWkl6T/pCfmWSSSYZLM8H8lK03GIhL0c6mBbyReRpaTBCfo3GBOQxSOtYF3kkGonQoIP8Iago5/NrrLFGTBvZHuk8+QDSRtJ2Gkak4bjI11BJTj6P9fIavT3Jb5BXYr3kQfhJ/pXrxXVL6yadJV1lm+w/+V22R6MH0mPyeeQtydvxOkENGlTwOXqWsg7OFfk38n5rrrlm/Cyvc1zsC/lH0nhavfEa54o8EnkN8hzkzzhP5G9Yf9pv8h2cXxoFsc3UE5tjHBryH+SxKDhzLgjYcK7ZNvvHNeV8Fa8neRPy4uwn+VnWwcL5IS/C+SFPR56LvBMNZcg/0cOabRE84lg5l5QFOFa+z7Vmu+SbyEeRl2E9bC/lt8nTsl6OjfPBuilH0OObc8N+ci/S8GjdddeN+TKwfo6RRjHku7he3Hfcu6yL68F5Jg/GfpC/5doS1OHat+Rctkc0Sqr0OLohX17jF0lSaRyeL2NSX1PWdEwNyNswkgs9XtNCsID6H/I17Q33K/W5G2+8cawHS8fE3+SZi/lSlQe9fiqNzI7Nl8bW21ztjIIdBYJRiZ2jEEqBhwpdCm64//77Y6U6BTFavFEJTgGqiAIgBRMKQVQUU5lP4QkUUmmBRaGH9dM6jcIdlbgrrLBCrJCnUpdCJqggpqUgLfQJpBC4oMACCjxUQNN6nhZzVPhTECKayLoobFEBnwqoCQVJCna0/KP7fBGFQ1qKUTCl5T9BGgq2BDMIRFDRSwAkBW5AoSsVvAn8UKhKwRICEUziU0yY2G8CM5w/Ks75yfmhQp/PE+ihpRrngoIw+0iFAfuVKggSWunRIpFzSms6CpsEmAgU8SCh9V46dloUUuCk8ExrQCoBOPcEbxgWYLbZZosV/myXFpkMI0HvGQIbFB7BfcH1oIUm6+dasF7ODw8wKu25xgQPeJ/KAwI0XCe2ReGX88d1pRBLpcKw4FwTOGC9FOy4NpwT7kkCXwQFwLYIfhBsIUDDOQWf59rSupR7lIAE14bgAq0Uia5zLPwfpBUivXQ4B8V7iPuK+5DKHc4515l7ngc5/28JQFFRBPaDv1nvYostFluysr+0juQe4L5hqIyUeHFe2BcqQfh/R0UBwQ+OgwwO1zdhaAjOOdeCa8g9PypwjJX7m+atj/CL1Er4T8eN/WD8S6ofi+XLxAydVNbMOq3t6c1Lr0YqpEkLU9CgiHSVvB7pPnkWeljwGT5LkICeEORLyPfRGIGCHMgLkR8jjSQIQMGH9IQeE+Q5+SwtxYrIg9LggrSRtJq8Cek5rfrZDoEO3iNNIp9KRTjpP+ulUp6eFuwXBUnyVQm9PWjEQAU779HYhMp+1k2FOhX2HBNpPMOzklckmENDErZF3oj8G8fOMKEpj8h2abhBTwa+T56P+4XP0ZuC77KOFPzgPJJHIW9N/oQgBdeB71OhT/6JwEPKU7cEeQQa0ZAX4hrwN9vjnJMPIpCUAi303qW3DI04CDila8U+kDdnfwk+EEDhNc4nQSV6C5OfI6BF/pHzzv6n75NH4jpzvQlskfchIHH++efHnh/kMwmisF6QFyIPzrkjj0u+FFwj8q/8vyNfltCLhPw3157zSZCDe4K8FXmvdL7YL46PMgf3C8efyjdlQ5mFvGFus3zpzS+SpNKg4WEn0sthyRNI0qhAvp98eI5W643d3OsmfEtBjEIGFc60rqNHBQut7ygkUQlMoZhCY3tD4IXhByj0VaPimwI0x0VBmELb0PAdKqYpWFLoojKAgioFXFrEVVcWUCCkAEuBmQANhdGmUGCnEE8hjuBONQqwFGS5ThTWuTYEJQjGMIwBiWIRhVduPn42hf3nWDhHbDcVSEEhmcIohU8qDzg2CqZU6FNBQE8S5h5haATORWujIoLWiQTEKIQTbKLChYoZgj1pqASOm8oY9rdYycFxU0jn+7QKTIXzahTsCbBQ2UEQJA1hxUIlAAVsts/6hxXnl+AFARSCUMXCN/tDwIvgHPcO+8H/Of6/cdwER9J+8P+RVqxUlDR1HCMZY+Kt6uLSygv/qWu97uIyKpdX8mWIFvRlQ/pPukmwgvSIPEY13qenLHkDKrE5H6RJBAiosOd9WvKTrySAQaUsCxXy9B6gtwEV13yPXgrkv6j4r5W+0tuVNJN8EXkU9ocABwEHKt6pIKeHCOk3eaHU+GFoyBexDvJj7Cf5M4IvNEQgEEA+g8AE+WL2sdZ5GBZsi0Y7NKAgaEBggPwT+Sa23Zo4NhpI7LLLLo09X8iHcA3Iz3BtOB5eI6/BdSawVMwnUrlCQxaGIC3mCauRZybfROCCHj/pWnNsrJ/AUjFPNizYL/Km3CepkVRCXoqABsfJvnJvcCzkoYv3HOUWjo0eJ8WGTJIkSZJGrroIgFDIoBBG7w8KYrRISwsFSwqVVPjT+p3KWQo17UkaK48ARTUqMyhIVfdqaQ6FqOrhhyj8UaCkYFuroExgofo7tRDUIFLGUh3MAPtKYa5YAUOvGlq1cW1oWcf3uEYU3qmUoJdGcy3e+CwVAFRMMHY290NzOD4qMmgJSGtRCpy0oEy9IEYUx06BOlUKUCinpSit2wgULLfccnGf6V1BbxSwz1RY8LO5AFNTWB/b5DzR44SgDhUF1QuF7WGt/GLdBD+4NwjY1LquCZ+lood7LAVfai0EZCRJai2ktVRWkw7Swp58QXPpFZ9PPUSodE89G0nHyMvQQ5Nei/SgrF7oEcDnqbimEp2AC9+rxnqrG4PQ+5IGCTReIX9HXoAeJ/QOZn0tQZ4vBXsS8jYMTUrFOZX5pMXkr+gtW/zc8GDdBFJokMN+km+iQQe9eWs1dhlWrJ+8E/k4cE1o9MMQqPS2oDcweUeGSSLfxDnnO1xn8lqcf/4eVtwfbJNAVVPXmqDP8AQf2B+CY/xMjV1qSe9zTATk6I1caz8YWqu5vLAkSZKktlMXARAKLxTGKJBSoU3L8+LC0EDMlUBBkx4Mla4s7Q5DGDSFAigF7WHpUkiBmAJlEeenKaybQmBLtkFAqrmCPK3hUtCGABXDJvE3PQYYYosKgWuuuSa23mNog+Z6LlBQ5jgIlhBEoaK+GoXQFGBgOCqGfqBlJMNOEZSgN0hroUDO8GCpIJ9QWcK8LvTmoEKCAjut+yj8ci0YsoMADr1jqnHP0pKQddfCOeCcEqhILSJbC+tOY2/Ty6hWLyrG607nl2Aj+0Dl0/BUSEiSNKxIqxgyk4YWBCPoVUma2hKkz6lnIushP5XmBGkJ0sXmtkUamvJOpPfMH8HwUgRCyH+QtjLXGsMuDUv6zb6mQAh5XBoYMD8YPUfJP1GxPyz5wqaQxhP4SPOvMdwXvRJaI/gBrhf5BoYdLSLfQaCF80TPG65RGhYr5U1AsKdWsIv8IHmRpnDe2AbXuqX3Skuxf/R45npyfavxOtulcRN5XD5PHo+8oSRJkqT6MsoDIFSwMjwPrcJoWZ8KsEWMu0tLOwpq7XEYLAqwHCcV900V0BiOgXGaWzLEEQV6WpoxtwPnhgIgFfIUvjg/TfVAoKDJcADNFXiZCJNgBBUPXJdaLSJBbwuCKWwT7A/DFVBop7BKbwYK78xhwrE1h8I9BXK2SwE9zbVRxBBf7A8tBQmwEGRg3hG2l/ahNRFcaSoAQItMhhRju6nAzn3LPcq5pxKkurUgBX6GCGvq+nMOuIash+G9KFRXb5t1MI70sAYluD9oCUtgg/NIIK66gobeOgxLwTHRupVtUBFTq/KI3kbshyRJrYkeHTR4SUNtUvHcXC+QWkhPyXeQHpO3rM5PkD6TvpO+0fCAVvmkf1ReN5XnIX9GHoo0kgY7rINtMBfYVlttFSv4qYhn+KNajTiqcUzkZ8hH0YiEfSZ4QiMQ5pAgHa6VHx4epOcEJhj2iqEuyQdyflsbjWbYTq3rRc+eNHRYOsfkTchzcuzMGUIgoTp/Q16U9TaV7yF4xNBh9PihZ0n19eMac62b68HRFPaP88U66XVMPreI/Bw9dnid88m9RCCHQFb1/tKghgBR6lksSZIkaeQa5QEQCg4UmGjxVz3hdkJLPiYRp5KcAiK9HFqrhRXrGZ4hi4YFEzASBGG/qYAuYtsUihiGgFaEFLgSCl1UNldXQqcgEL0RqNSmQE4Xf+bGoADI0AnFwhe/UyCj4Ekvm+YK1WnyTSrgOdfVPRYo3HHNNt9883hdwLrphcH2GYKAycxZCFBQsB8a9p+WgVx/ggSMqc25SgVFeiYw6SXXH6knDa0K+W5boFBLAKC6F0jCdglWpQAM122ttdaK55YJL+n9wjkE6+C4uNZNnQ++z/wq9CJhEnd60KT5XUDFAOusNYza0LB/3H9UPhC4YNxyzmcqzHOPUTHC3DIEx1ZaaaUYjGLILyaOJ/CS7icqdpgwtqXDfEiS1FKkQQyxSO8E0k4mmibfUV2x3Rwq1JlHg/wdw0nR+CTlo6icp5EFC79TwU3QhfcJbFTnB+k5QV6EoY1S4xGGayWPktJF0k6GeiJPwj5XNzBg3dVBEdJV8n4EOvg+aOTBPhEsaGnwg/MytDws+8n22Tfy2qnXRWvjfBPASUOD1pKCUwSdyJukoAh5E/Ku5G3TeeV8kBfj/DSV12M9nEPyqvfcc0/My6RgB9eN8gX3z7D0yknIl3EfEtgiD8e9lPJgrI+gGfcH+XDybjRIIj/MfnAOUjmFvBb3DIGYYbmPJUlS+0V+hnzR+eefH4488si4MNdxdd1e2XDcNAhi1BQakAxPI5T2hmMmn0gdKL2tUz2b6s8oDYBQgKDlOcNczTzzzE1OdEjBhwIqLcXoWUClLK36UgU5lbH8x2J9FGCLBR0KKOk9ClJgfRRoqIymQMg6KSC99NJLsUUXDyXWzXeLhVYKZmyLAiqfT9unwEMBlG3QCq0aFfcECCj4Mb8D/ylYB+vi4UAF9CabbBKHfiiioEThn0Ihn+VvKq6pHGcsYYIQ6ZxRiKe3BS3Q+I/H91Lhi4Ibld477LBDLMyB9zgejo99Tw9iCnJ8jhaCVMT37t27sUBKhcE555wTh05gYstUQOdaEJShYrzWuMdMYE4rPrBdCoHV26X3BOuloMs2Dz300HDAAQfE7x988MHxWlFIJugw33zzxe9w7ni4UPDt27dv3D+k4Zu4F7ge7D+fG5bgAdfnwgsvDCeffHJMuFKhlf3mfuV4GeeZgFHCXCdMMsq2uQYM08X+85NgEvcB+889xj5y7Ox7ekCmIS84R1zjAw88sPEcduvWLR5f6unDsfA97rl0bsE9yfZZB/vK7+B7TBpLkIm5dA4//PDG88tEslQiUDHCuumJxf3I9xl+7t///vdg+8G9T0BFkqTWRov+NddcMwbjyYcxJ1Z1r0zSZCrI6SGSXktIx2hUwUJ6ddNNN8U8EHkUFhqikH+hEQcLPTrJgz711FNx3jnSV9ZJOk1hhkYh5DtSnof8wa233hrXk/KBfJa8JnkZ0tKE9ZDHpIcDleVpvczFQX6AuTEYvovKdvI/bIO8C/kDFvKlaRJ09ou8IMETjpHvkQdgfewTPWbYHz7Dwu/sE59ln2jYQH6TPBGvExwg/1r8DvvKT/ImaZv8bAk+x75ybjjelL8jP0LDFfKK5OWL844QNKJXLXly8ro09EjXiTwovVdTPpf1pYYl5E/Ae+RXyZMQRKHhSvFak2dmW+RxyDOxL5wz7qV07cDx8h73VfE+I49H8Ivv0Dv36quvblw39yTlEq4j14L7hL8Zwox8bNoPfhIQIQ/LcUqSpFGPPNHRRx/dWM+RFupuqHdpaf6nFr5LPoH8AHkp8grkawiCNDXKRlmQl0rz9VJnRp6zXpB/vPjiixvrwbjW5NPI/5JPZ7+HB8f84IMPxmOm4VWq31P9YWDho+m6zcUfmSh4MJQREy1TEKTAQcGGitrUswA8PLiZqIymcMoDhAIvBR2+Q+H2ggsuaBxeioIhBUaGK+AGpLBCAIDt8ZCjgEhhl8IQn6cSncIgLeIo/FBQvvnmmxtbdlFoYX9o0cV/lrQPFPJo0cW22AaV0BRA2QaBFgp0POhA4ZNWbhSMaDVIIY8KcY6b/xxUODOeNPsE/gNR6KawSMCCghm9CihUci4oMDL3Ba3eCKqAbfA6LdA4NwwlxTmhspv/0GyficIpAHOcPIw4PxSAOR4K3Zx7CnG0zqOinPNCsIbPMicGx8Ux7LrrrrGgnnqrcI04fs4RlQfVCwVQgh0UUjlfbJfzWtwuLR7ZdwqIXEP2PbXaZDgIgj18huMlkEABk/1i/zl2AiQ80FJhl8Iw561Hjx7xsylAlQJpzSEoxnVhYnfWTYtCEi8m5acATOUEPZL22WefeL4Stss14F7jOnN92T/OFT1vKERzjzBEFr1cuFfYR64J36OCgvuW+41rxvc5B/SA4frtuOOOsZKGezQdF9vi/wDnn0qj0047LfTp0ycm2lRi8JNzRu8czhsBLiqNuI+pvOGccV0YvozrzjWlQoHzx/FwLUi8uY5sh4oLevZUB+tGNoJ9ObrnnM4vUiuhmfGh+XJC/EuqHzvky4z09qShQ5mlCnsm0aZxB2kyFfWkp+QhSPtIl8kLks4xJCcNCPhsypdQ0UxaT36K/BxpJOvgfXqHENBIQ1qRjpO/YF3kTdgO+TvSSs416T2f4bPgffIr7BeNeJ599tn4PdJXevzyE+QhSWvJY/N99oH9Jh9K3oden6TtpLnpmMlbsn7SXvJWfJeCIz1C+Qz5CfaJfALfI5/IdsA2+CwNQsg38DvHz3nge+SnyL9wHsjjcPzki8iLkJfgHHDeyH+yj3wm9RohEJGOvxb2lTw1+VjyB+wT6yAQwjGTf6SXBPkq3k95V84D+8d2ydNz7KnRCfmiLl26xP3k2vTq1asxr81+ke/juHif33k95Yc4JtbJcGqcY/5Ox0V+kLwPr3Fs5HNZOGfkjymLcI7IB7Fu7kP2l/uB68x9R/6Ie4j8E3l97ivycqyP88BnOBbycrxO/o98dSoXlBH3YqUh0g350vSEhJKk9ujwfBmTCvyU12rvSPOpi6HujHmIqXehLiY1fCH9Hl7ke84888yYF6EOjsbD5Cmoo+MnvZ352d6RryTvSh60WC9JnR55MPK61DGl90Yl8mbHH398rNckj8e1Jv/I6zRYob6V/DDXZlhxzOTPuXc4ZvLN9XDMHdkJJ5wQr2fu2Hxp7IJNaSajAEEmfWSi0EWELW2Xm4ZCEIXY4tjEFKr4j0XrsepIKZ+nsMFNywMs4aG8wgorxIIphaQiHkLrrbdeLITwn5VABL/Tao+blkIvrekS1kULMApz7Cv7nfAe/7mpyKewlvAAWHXVVYco6FA4SwUELgYPPf7zUSmfgh/gPVrdMwTRIYccEgv3bJ/XeRDzH4v/VLUSH84Xx0ABMkUe+c9NxTX7Co6BfaBQyj6Be4CCHAVUsB4+Q0GS4+NvKhdYD58pbpt1sJ8cR9pGwnmhUEmCQtCGiniCFMXt0kqThw8oeBI8oMKC46XgyTZ5P22TfSH4QQGV+4bKDAq4bIeKes5/mmyTe6xy48fXOUYews2h8ErhmEoMflLgpTKC88Y+UPHBPrG+ahwv+0XQje9yjdk3AhdcY+5Trg8JbbqXKBSzv+m+J/DE/c454DPcl9yDbJfjpfKH68J5SKgI4f8O9zz7n7C/3GPpfKTjYR/ZF+4jrgnBk+qHNP8PuBbc92yL/2uc6zQU2ajCvlTuhc/yZVp+kVoJaSKJRusPkC+NmH75sizdyUkLOgqe9+R/SBfJi6T0HOSHCASQjtUqRJIe813Sbyq9SQPJv5AHqP4826ECns+ShvI3eQDyIGyHtDehkp00k/wK+Q7yM6TvpI0EEcD3ybvS4IMKf+YIISDBQt6Q9bKOYj6R7xDooKKdfecz7GsqnFPpzjZSfok8HnlKtk9+mHwGeV7S+JS/4PyQxyAfQZrOvpP2sw7ydKyjUmkdt8fn+H4xv83nUv6jKew7543tkh/hepHH5jW+R/6G68Q5rVUg5Nqyb+RRWFfaP/YfxWMF6+S8ss/gda4f+RW2yXnlWrBNzhvvke/h/CesgyALeS3uD7abkMeg4M6xgGvAtSYQw3ucb64N6y5iP7l+nGt+p8zBPvD56jJB2VBmIciU2yxfevOLJKk0SEA7kd6WrWKXOjFGyiDvQjpG79xKXcNwIT9Bow0q27fZZpuw2267xXoU8hLUVZHHoW4n5THaK/Kq1157bcxX0li5WJ9Zbyg/MHoLvcppMEy+nDwp14p6Uxq0M2oNyxFHHFH5ltozyhCV8gwZ8MYJCkdZAERN4z9oCoDQ0p2W/9WBhXpyxRVXxJuL6HZ1YZCHCgVBeqJQCGRYC2lEcE8ZAFEbMQCietUhAyDtFelUCoDQOIT8UQqOSGVkAESSSq20ARAaYNBDgwYRNFSlQUlzjT6GhnNE6/Nzzz031uVtu+22dR0cGF40lGXYdxqS77fffnV9jPTKpRc9DWeYh6W6ITMNpqhzZeQZAyDl0FQAZPhDm1KOngg84GkhWSuKTeJBZTU/aU0nSZIkSZIklQ0VrzRqpnFwGYdCosc0jaBp+FDsnV2vCIDQS5r95trQUKmIHuIEqlR+BkDqEF3x+Q9KdzKGImBIgHpF936GG2CycCavLPYkSl3KGE+PIcls/ShJksqOYQHIy1EoJA/HEEySJElqPxh6vGfPnnF4+zQsOr2xmR9uo402ihObpwAA+T7mJmbEE4aGYnhPPst3t95668GGMGfIUIIHm222WVhppZUa55dlyNNi5TyfY4iubt26xXUwbCmNj5lf9r///W8cbpQ5avfaa69w9tlnx+E++ZvPss40oTv5UrZ/1FFHhdVXXz3uE3PSUt9YjdFbOGa+z8JnGRoqDYvOfGoMf3/ZZZfF/C09QFnnLrvsEnvQkO/t3bt3DChQP8jwoUUcE70wNt5448Zt7LvvvnFagyLOK8Pes22Oj+Ngbj16m/Adtscw+2nY1+bQG5thXjkGziV1lNVBEHqy1BpSlyFNmROX3txsl+HSmMeac58wvBn3AkOeMfwZ90IR5+XAAw+MPY1YB71NGPI+YV+YN4/7ZYcddoj3AUO/MioQn2fb7EOtY2Xb9DjnnuCzW265Zax/rXVtWScTwPM5lp133jn2WO9ICEeOkknQNSRuaB4kBx10UPzPThCEBwGTizNMGeMdM4Z1PeHe4aGdHmRMVs9DkAnjmayUYa+Ym4LuZiMylqJU5CToaiP0d3YSdNWjDjMJenv33XffhXPOOScWyigEUvCjcMFP8kLtfcxnqZY0x2HOSdAlqXxKNwl6QqCC3gzUvXXt2jUOj8ToJeeff36cx+PWW2+NwY/ZZpstVmRT0cwcr8y9Sv0X83swpwc9PZjzi2GUCAyQJlLRveuuu8bKZuZkIw9Ixf6xxx4b6/sIEqy11lpxXhDq0Pr06ROH4GIOX/aBQMRhhx0W+vXrF4foYrvUCRI8Yegu8prUH7IuGiaDOcqWXXbZOK8c+86E7FTIkz9lgm+Wxx9/PM6HwXaYDy1dUwIEW2yxRaycZ+4SgjwET9gPtkc5hONlDlnqJZn3lvk0CGDQ4Jn3aBhNPpgKfeaPZf7iNEw+lfIcD+eOAMYaa6wR5+K46KKLQt++feM5Zp+oWzzrrLPiujhWhqhiSCPOHQEZRp9hQnnWw/4zb1xz2C/OB3kV8uQEE9gnzmeao411sq7ifNTk3W+66aZw/fXXx8AW14rXOHfcN3yfIc+OPvroGBQhQLPwwgvHY075ffaf4Me//vWvGDzheLnWTMZOYIbjZbg0AlsELrgGfIYyBIEleqewv1wz7iGWhLpi/k9y73HdqHdlvmXmNKHMwfGkHkh33HFHDP5st912cU5s7nPOO+tO91WZNDUJujXSdYQHD/+piN7yH4VoL/+xuTGXXnrpxodaPWGf+E9OJJEH4yWXXBKj0TwAiM4ygTtBEIMfkiSp7JizjdZXtOSj4EzAnpZryy23XOOk3pIkSapfVBJTL0c9FhWp5OGY7HuuueaKgYANN9wwVqo/+OCDcVglKpqZp4/6L4IQBAio3F588cXDggsu2FixTuX0I488Elv6EzRYcsklY48NAi4EOZism14W2GSTTcJJJ50UgxAERAgQ0Pj4yiuvjK3+Dz744NiTIr3PdgjAUAFPXRyV2gRp2H8CHwRq2N4ee+wRgwrU31GRnxBIYaF+j+NjQnjytARlCGgQGCFQMN9888XKe4IHBB84RtbNce++++6xQp0gRnUvCyr+CdrsueeeMUjDvhAEohH1Rx99FPeLoArnfNNNN42V+6yDhWMnIMAxEphZaKGF4j4RlKrV26GIOkt6rWy11VYxYEEg5NBDD43n/YEHHoifIWBBo/OEc8Z1oqcMefj1118/LL/88jFow71AEIRt02uE42H/qo+ZXiKpV8dqq63WeLx8nmvco0ePMGjQoHiuTznllPgdriX30TrrrBPPKfch36M3EsENeqSAgBb3Bt8nuMK9RHCIQA1BFIJQ33//fdwf7it60lA24d5lfQRCON+sk/Of1lt21krXER5a/KcjUsp/6LTwn5zIX70GEdhv9m+OOeYYbL954Nfz5O2SJEmtiQIvhUEKncWF1n1lHAdakiSpbGjEy7BIVPKTt6NSnwp+6uToPUBQgPe+/PLLGExoCYaXInhBvRnrTg2cCY5QgU1FNq36zzzzzFhxzfbmmWeeuH0q6Ak6UOFOPRsV7iy09Gc/qI/jd95P9XP8TnCAfCnD0ZMP5T16cNADgP2m0j7hO/xNgINj5LMEPFLvC4a+bw77yT5Sn1nd6IdgAI2lqdtMPUiQRpQh2ENvFQI7bJdj4TxxjtgHjpmeEenYeJ9gBpX71UNO1cK5ZNJ2hinj+wQJbr/99hgIoGcGw04VffPNN7H3B+eDxuicS84fwSGCGSlYwnGwbwQr+EwRPUfoMcLQVykAxk+CKdSTEmxifhL2jXPCsbIOriv7yLFynbh+BEbYZ3oqgcAb32eeZXqFsG/cB6y7S5cu8fqlYMxVV10V7wMCSGmyevaD4+ZvglIE8zoCAyCSJEmSJEmSVEBFdApWgL+p+OYnFdPFIEJzaMVPRTsV5tVDolJ5Tc8G1nnLLbcMEVQh8MJnmsL+NNVgOu1rQmV5rUY59Phgfgx6X4Chv+g1wNBOw4JzVb0v9NZgWDAq+quPg78JgIChsOjdUMS6UsAE/J32nyAI12BoOP4pp5wyzrvy5JNPxt7ZBHU+/fTT2EuG4ADDRCUELrhWBCoIUCQEdujBQSCLniFpP6qPmXuC3iycQ4JbDEeVglaM+kPPG7bB+S5q6ljZf9bJsbJwLgmG0MgqBTVAkIjpCAg20fiKzzI1AfvBEFlpH1gYvox9YLgthjjrCAyASJIkSZIkSVIbYP4JhstqKpBB7wnmq6CnRUuDKq2JXgPsA0PxM9cJw3Ex7BOju4woKuAZZqlYuV/EdpnnkGNvSUBjeBEsIAB13HHHxZ4PzNNCIISeNxxvGjaK4AI9UorBFhCIYD/pIVQMPFTj+jFk2PTTTx9uvPHG2GMjLY8++mjcHsN+EQwZVqyb77OPKTiS8Dtz0dBDhfcIEDHcFsfMBPnV+0HPDwJzDJHWERgAkSRJkiRJkqQ2QGU0letUfPN7NSqsi70IRjb2afvtt4+9JJh7olevXnEuiureKsODIAPHTsV9reBOWx57//79Y4U/+5AQxGCuFIbcOv300+O+0QuCycZBEIbPE2Ro6RBnRayP77NtepEwjBXBkOqletisluIcsn6GYGtu/o60Hxwbw2nV2geGEyP41REYAJEkSZIkSZKkNvTGG280O3E3wxNVz6ExMhx77LEx6MG8GARCmIeiNYIfRa+99lqzvVs49uENCjSFYAbzfVSfc4IuzC+yyy67xMnN+Rw9VcAcGQwvxRwjTHZejSDWww8/HAMQtbDuNBk8wYfW7NVCoIiJ0umBwvBkP/zwQ+Wd/2Gf77333vg788hw7OwzAZGOzACIJEmSJEmSJLWBZZddNvYGoJcBE1o3VSnOsEitHQQYGnoREPyggpzeH60d+GAicHoZ9OvXLwYNmqqIZ+it5oaWGl70AGlquwSb5pprrjh8FBOK85PX6LXBPCB9+vSJc2UUMb8HQQ56ktTCUF8M68U1PuSQQ+LQWtWYi+Suu+6q/NVybJdeG+wjE60TUKvuUXT//ffHeUeYm4Sf9AI54IADhpgwngAN9yMTqncEBkAkSZIkSZIkaQRRsUyFO3N+JAsuuGCcbJtKcSbRLr4H5mQgENG1a9eRPhRWGioJTc3TUY3jYHgohokamkUWWSSsueaa8fguvfTSIXpjPPLII/E1JhgvzmnRWph0/N///ncYNGhQ5ZX/IXjA0Fz0+iBIhSmmmCJsvPHGcb4W5s448cQTw1dffRXfYy4XelgQiGhu6Khtt902zsXx3HPPxev+4osvNgZgGBrrlFNOGe75VVgfPTs4nm7duoX77ruvcSgs7iMmSacHD/fRzjvvHH+nt8hKK60U5yZJOG4mTCcA1BEYAJEkSZIkSZLUYdAK/+uvv46V/w888MBgwzN98cUXseU/FfN333135dUQJ+p+5513Ymt6enIwWXZCxTMVzD/++GP49NNPB2txT2X6qaeeGhZeeOHQs2fPcPTRR8cAApXibHufffaJvQ3oeZDQOp8hjqjoptK86LvvvovDGrE/BFvYZsLQTVTYUynOMRZ7MPD3N998E3sOsK8EMqjI33DDDeN56N69ewzOUDl+1FFHxYp7ts8xU/FP74cpp5wyTD755PHc0buBib6fffbZuE3Wy3Gzb6lSnp4I5557bph77rljxT/HTlACVN4T+Ljjjjvi5OJgnzgm1sNP9iFhm5xb9olgBH+3RN++fcPSSy8d9zMFIljP5ptvHq8vw2QR+ADnY7nllotBDM7VSSed1DjsFNeP/WK4LqRzyTkrHjO9STh/fIeJxpdYYonYs4e/mZR83nnnjROWsy8cI9eIa/r000/H74P7I11j7jPuSRBY4ZyxHq4HvXbojcK6Gc6LJQVn+Mzxxx8fA0scO/vP51gITBFImXTSSeNny47QWsbJ4z+uJNU7EohKi4jP8mVafpFaCWkiTVgmiH9J9aNfvixL6yMy35JUT2jNWRlrerN86c0vkqTSoNl8J1rK0+q9DKiQ3mijjeL8DCnokVr0Uxl+6623hh49ejT2VOC9/2/vPsAkqQq1ARcgGSXDkkSyICxBcpZfFMk5rSIoQVSSpHtRMoKooCAicMlJQIKAgOBKliQSBCRnWLKSs/Tf35mpsRlmlwUGmal93+epZ3s6VOqanXPqOyE3/H/zm99U2223XQkY8rncVM5wUV//+tfLkETHHHNMuRGeG/i5Z5HP5bW99967TDgduUGeibezrtz4zv2N9ddfv9phhx3Kzel8Luc6z5133nk920kPhTx32GGHlZvkeX+CgXpbmbNi//33ry6//PLq1FNPLTfUs+7sQ25y53gyDFJu1nf29lhttdWqM844o2xnvfXWK0FAbo5nTpBhw4ZVRxxxRAkA0oNj1113rRZeeOEStvz0pz+tDjnkkGro0KHVPvvsU27oJ8TJuct5yz6lN0uOPT0QIqFF6jNHHnlkz+TiCSCyX+khk+PMsW+//fblPXmc57KfGR4r20qQkqCgPu7s61FHHVWtu+66JWjpLd9xgpv07kgAkH3Od5zPJ5TKdbDTTjuVdWdbtZy7BA4p4+QcZD3Zx2222aZaY401yvWQwGfLLbesLrroop5jTjCRY86k49lG5grJMWdYqpzjnKcEI9luvptsO/uUY43sU/Y1vTwOOuigErB0Hmu+xwQzOdb06sh3c8kll5TrLkFI1pewpfNc5PMJ2RKE5PqI+nvL9591N0l+F7t7WI3bXnrGBxOAAIOKAISPkQCEgUoAAgxYAhCARmtcAJJ7Crkp3Jfca8jrWXrLa319rr5x3tdn8lrvG8y9t5/31Estr/deX72uev96v/5h973ev85t5rm8lp/zfL1/WaJ+b+fzvfc5z9XrrtXrq3V+vtZ7PVG/3vv5qPd1ZOr9zL/1Uqu3PbLP5731/vb13vc75t7b7L2OkR1rls7zVOs81vdbd6cP8t7BbmQByLuvRAAAAACABspN34Q5fS15LTeZR/ZaX8/n/SP7TOfN8Frv9XTe1K71tb56XSPbxw+777XOz9b7U38ur9XPRf3ezuc7P1+/1lvv/ei93ui9nvp9fT2fpffne6tfz7+919HX9jvltVG9t6/1deq9zd7r6P35zvf0fj5L52ffb92dPsh7m+q9VyMAAAAAAMAgJwABAAAAAAAaRwACAAAAAAA0Tgb8ak099dTVtdde2/UMwAA3++yz5x+ToNPf8jfRJOgMRGUS9F122aWabrrpup4BGCDOOuus6uqrr85Dk6ADNE+ZBP2ee+4p8wYADGTzzjtv9frr+W/r3ZOglwCk6yHAoCIAob8JQBioSgDS9RBgwBKAADRPCUC6HgIMGu8JQC7reggwqDzbXtbregj9QgDCQHVIexna9RBgwNq7vVze9RCAhri4vYzX9RBg0Phye/l310MAoJYA5OWuhwAAAAAMdgbwAwAAAAAAGkcAAgAAAAAANI4ABAAAAAAAaBwBCAAAAAAA0DgCE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Zq/tfABjT5W/iS+1lkvITfPImaC+f6noIMGi81l7+3fUQAAA+WQIQAOgiAGGgObe9rN71EGDQWLG9DO96CAAAn6zc7PlC10OAQeXt9nJ310PoFwIQBpoSgMwyyyzVRBNN1PUMwAD12GOPVS+88EIeCkAAABgwcrOn1fUQYFAZ0V5m6HoI/UIAwkBTApArr7yyWmaZZbqeARigNthgg+qMM87IQwEIAAADRglAxh9//OpLX/pS1zMAA9wf//jH/CMAob8JQBhoBCDAoCEAAQBgICoByJAhQ6onnnii6xmAAazValVjjz12HgpA6G8CEAYaAQgwaAhAAAAYiMpdRAAAAAAAgCYRgAAAAAAAAI0jAAEAAAAAABpHAAIAAAAAADSOAAQAAAAAAGgcAQgAAAAAANA4AhAAAAAAAKBxBCAAAAAAAEDjCEAAAAAAAIDGEYAAAAAAAACNIwABAAAAAAAaRwACAAAAAAA0jgAEAAAAAABoHAEIAAAAAADQOAIQAAAAAACgcQQgAAAAAABA4whAAAAAAACAxhGAAAAwYNx6663V/vvvX80555zVOeecU73xxhvdrzTTv//972r33XevZplllurQQw+tXn755e5Xmu9vf/tbtffee5djv/jii6u33367+5XBodVqVZdffnm11FJLVcOGDavuvPPO7lc+upyLDTfcsJp22mmr8847r/tZAADggxKAAACMQW677bZqjTXWqCaeeOKyfOYzn6l++MMfVs8++2z3O97fPvvsU00++eQ961h//fWrd955p/vVD++4446rNt1002rfffetHn744eqtt97qfqXZEvIk+HjzzTfLTfUxwVFHHVVtsskm1QEHHFCNGDGi3PAfnWN/6KGHqq997WvluptkkkmqueaaqzrwwAOre+65p7rsssuqa665pvud/x0JsF599dXqtdde65ffgU5Z70svvTTogiEAABhoWkOGDGnXNxhTtSturRNOOKE1zzzztLbddtvWI4880v3KB/foo4+2dthhh3JNnXnmmd3PQv955513cncky+PlfzDoP2O1lzGn6TWDwbntpXXllVd2/w/YP/L/6BtvvNH63e9+15prrrnK/6nzzz9/a/jw4d3vGLWUE2adddbWWGON1VpllVVaTz/9dOvNN9/sfvWDufjii1tXXHFF6/XXXy8/v/32262XXnqprHeiiSZqnX766T2vNcGf/vSn1mWXXdZ67bXXup/p8tZbb5XvJMc/pqi/62WXXbY14YQTtv7whz+873X0l7/8pTXttNO2ll9++dYdd9xRzuM999zT2nzzzVvjjTdea4kllujzOs519Le//e1DX6eR/f3pT3/aeu6557qf6ZJydNabJb9bH8aBBx7YGjFixHs+n3Xm+s82BoP111+/LqN9ub0AAMCAoAfIIJcWYV//+terdsWxGnfccftcxh9//GqhhRaqdt555+rBBx/s/uS7pfVau5I12q3v+pIWeV/84herQw45pHrqqaf6vRUcAPDRjTXWWNV4441XLbHEEtWyyy5bnrvjjjuqK6+8snruuefKz6Ny7LHHlhb7KS+su+661RRTTFHKGx9Uyhw33nhjdf/99/eUPcYZZ5yyb2OPPXbZzybJ8WbIp/vuu6/7mf/41Kc+VY47xz+myLHmusl3PTpef/31UuZNefX000+v5p577mqCCSaoZp999urHP/5x9YMf/KCUZ3uXY9OL6KqrrqqeeOKJ7mc+nPTG+P3vf9/9039k/+sy94e5ZtP7J0O95frorS7Hj+45AgAA3ktpepBLhfnEE0+sXnjhhWr11VcvocPKK69cbmCkQpXK4t13310tueSS1UEHHVR96Utfqk455ZTuT3dJpSrDTeR9hx12WPXZz362+5UP5nOf+1wJWGaaaaYPHaIAAP8duVk7xxxzVKuuumr52/2HP/yh+sc//tH9at8effTR6qabbqoWW2yxcgM76/iwQcXw4cPLNseUOS8uvfTS6vzzzy9DGvHBJTxKY5v/9//+XzXNNNP0XHf5Nz+vvfbapZzb2+9+97syT0eGqPoo9txzz3L997fMd5MyuIZDAADw8RCANEACjLQaTACSx6kIfvrTny6Pc3MiwUTGRs4kk4888kgZc7l368N8pv7sR5H9GDp0aPdPAMBAlr/98847bzXbbLOVXiCZRyENKEYm8ysssMACZf6Pj1Jm+Pvf/179+te/Lje1x4RGE7fffnt1+OGHV3/961+7n+GDyrWZayVBUl89ldKAZ/755+/+qctf/vKX6le/+lWfvW4+iMxN88tf/rLfr9XTTjutOvjggxs/0T8AAHySBCBjiIkmmqhac801Swu5tDLrqwt/f/moIQoA8N+TQGPxxRcvw+1cdNFFIx0uMzdp8/pGG21Uhh4ambSS/973vlfKA1kyyfpWW21Vns8N5AsvvLAMZZTeHxnOaLvttitDeWYf0ruktwxdlEnaM+l11pftP//8892vvtuf/vSnaumlly7vS9knk7Pfe++93a9WpSFIgpdFFlmkrDM31dP7dZZZZimfyeTad911V2mNf+2115ayU4YgypJhlvqalD3Htc022/QcbxqhbL755mVbOd6LL764GjZsWHXuueeW481QTTne9KLJEGDPPPNMaaiS3ji5Gd67h8jjjz9e9iO9frP+DP2UIZM6Zfikq6++ugx5mvOd7f3xj38sSya9Hx05z7vvvnvZ//pYlllmmeqWW255143/BBDbbrttNemkk5YAK6/nPOf9aXRzxBFHlOPsLcNTpddyQopcazneXE+je/N/+eWXL8Hbv/71r3I+eocauT6mnnrq8l3l+8tQbd/4xjeq6667rvSIXm+99UpDnaynvsZ7X1tZMizcrbfeWo455zXH9q1vfav8/Nhjj1VTTjll2Y899tij9CrJOV5ppZWqDTfcsISItXyvO+20UzXVVFOVgDFBTHqinHXWWeX63XrrravNNtus9IDK8Fo5dwkk11hjjbL/ua5ynnNMZ599dvdau2S7Z555ZvWFL3yh7HPes+OOO77nd/fJJ5+stthii3JNZLL4Y445pgx1l14xQhcAAMYkJkFviOOPP77Vrhy32hWnPidhvP/++1tLLbVUq11hbe28885lss1au4JXfm5XWPv8bF7PJIyZbDJL3tvXhIyZxHP11VdPLbl1xhlndD/7H1l3tlGvJ+vMuvvaZmQbndvtvX95XL/WudT7ltezT/XzIzs+Bo98f7m+2otJ0OlvSW9Ngs5A8rFMgl57/PHHWz//+c9bZ555Zuv6669vLbfccq3xxx+/deKJJ/Y58fhpp53W+vGPf9x6/vnnWxtttFEpc6Ts0VkeuO+++1qTTz55mYz67rvvbr3yyiutww47rDXuuOO21lprrfLZyN/mAw44oDXllFO2DjnkkPI3upYyxmqrrVYmQd9uu+1aP/vZz1pPPfVU+cyee+5Z9nHllVd+VzkmfxuOPPLI1tRTT9266667Wq+++mrr2GOPbU0xxRStRRddtHX11Ve3rr322jK5+iSTTFL2fcMNN2wdfPDBrdtuu62sa/fddy/7s/TSS5dtnnTSSa2XX365lFM22WSTcgxHH310+blWH+9iiy3Ws90jjjiirH/VVVd91/FmnVNNNVXZZn28Oa68b7zxxit/2zLJ9osvvlheyzFdddVVrZlnnrkcS7b72GOPtdZee+0yAX32L3L+Mzn4wgsvXN6fz91yyy3lHOZ4//73v5f3jUomts9E+AsssEBZV/Y3k7XnXOV7yOuxxx57tKabbrqy/Yknnri1zz77lAm8czw5/nXWWaf12c9+tnXUUUeV99fyes7vkksuWcqHuS4yKfmaa65ZJkDPuR2dSdB33XXX1jjjjFO2n/3IdnK++iqTRtb3ve99r3xHmfS/c/05pnnnnbccc66NnN9LL720HG+WnOta9j/HNeOMM/ZMgp7nTjjhhNZkk01W9ifn+/bbby+v5XvddNNNW3vttVd5nHXn+px++unL71wmf4/8nuW85zw/9NBDPWXUBx98sLw3683xnnXWWeX5+Oc//1mupZVWWqn83ub4s+7ZZ5+9bDPl/cjvd66tX/ziF+U6zD7kcc7Fb37zmz5/xz8qk6ADADAQ6QEyhmjXSUrLu3blp7SIbFfgSiu4PJ/Wb+2KU5knJK3HOsc3zutpaXfyySdXyy23XGnBls+mddwll1xStSuw3e98f2+88UZp2ZnWbGm9WA9V0K7ElW1m/zpl3WkZmJacs846a3l/WuFlfPLsc1q1pVXjggsuWFripTVlWrilNVzdAi/7vt9++5WeL2mx9/3vf798FgD4j/QcyKToKRukl+jDDz/c/UqX119/vQwntMEGG5RyxMjkPfnbu9pqq1Vzzjln+ducORsWXnjh0no+vStGV8osY401VvXtb3+7/B1PD4j0rJh22mmrK6644l1/z1M22GeffUpvi7R0z3bTkv473/lOT8/X9HTJv+nlkGNImSHzRmQIsBx3WuTncXo1pDV+egykZ0CGE035Ib1e0luks4dG5/HW283xLrroomWi+PebUyXHlR4B+Xx6LnRK75T0YMg8benRkf2YYYYZenoyHHrooaXnwFtvvVWGUso5Ti+anLMMR5ryVo55dNx8883VU089Va2wwgrVfPPNV851yl+ZVy7lt5zvlAkznOoDDzxQ5ozJ95P37rLLLuXczDzzzKUHTealS6+Q+jylfJdJyy+44IJq++23L703cv5zzeU7GzJkSNnn0ZEy3c4771x6n6QcmN5DKRumTPriiy9+oHk0UiZ9+umnqy9/+cvlOHJ+0+Mlx5zrPb01cswjk2NOT6YMLZsyZqf0ssg6MidJemdk3bmON9lkk3LdvZ9cf/fff38p/3bKOtODKt93rtdcZ+mxk9/deeaZp2w3vVdyzlOGzj7mO802sw/pqZRraVQ9uAAAoGkEIGOAVN7S1T7jdufGQ4YcSAUvEjKkEpUJGFP5fbPXkAXpvp+hGlKhOuOMM8rNi1QyU0nPjYV05x+dyUuz3j//+c/VXnvtVYZ8SKU+21trrbXKmMq77rpruUlQhyCpbP/85z8vNy5SYcwwB6nQpbKb0CQ3VTKEQYZZyCSquUGQil1uPmRc8VRkY4oppiiVvd122628JxXn6aefvrwGAHTJDe+lllqqNHTIsEwZNio31iPliAwHFfm7Oqqb1QkQPv/5z5e/w/nca6+9VoKK/PtBZZik3NjtDFxyM3mSSSYpN9/rIbWypCFHbopn31LWyZKhoxIw5L0pY+TnWsoMGZooAUdveS1lhZyTWkKXySab7D3HXh9vPf/ZhznebC83ujtvSueYTjrppBKuJFDp3JeUnTLcUm5+Z8ikyPtTPktZ65///Gd5LuHHV7/61fcEK32ZffbZS+OUfG857ym3JcBJiJF19yUhTEKPWn5OEJB/E4JkiZT5fvvb35byZz38VS3luawj52B05DxkKLJTTz21rCvbyhBUCYW++93vlrJiypCjI8dcX6tZb44518gHmZQ/10N+J6abbrruZ7pkfXfeeWcZ5i3/Zp9yjAlAcrz19zYqWUdCjU7PPvtsGf4s12LnnHt5X4KghDn5HYl8PmXt7EPClPw+Zx+23HLLDxQ6AQDAYCcAaaBUlq+//vqeJa0T02Ixre5S2UuLsfSaiNxESAvBeiznTqko5YZCQoe0tktrv1SW0mIvLflSYdxzzz1LS7RRtbhLxTkVrxNOOKF8Ni3PUvlNK8b//d//LeMfp9KecaHTEi/SsyPBTCp3mdw9Nz9SuUyQkX3OenKDJhOKZj0JVnJs2c5DDz1U1lHL/qeFZCrGdaWQRhivvSxmsfTzkr+LfT1vsXwSy+TtpdxAzd+83Jgd2c3o/pAW/wkccgP9/PPPL38/I9vN/BXp/ZG/waOSv8/Z36wrDRLyuV/84hcfeRLqUUnAkW2m10pu7qbHRJbMfZAb7wkp0nu1dyOP/lAfbxqW5HjPO++80oDjox5vGoQkOEi5K2FM583qBBrHH398KdslNMlN7S9+8Yvl5ngae6SXRq6XlOPSIyQhw/vJDfTM7bHOOuuUeSTSuCTryaTtH/WaywTwCatSXktvhY8q4UF6miTsSSOd7Htu9ue7TqOXlHtHpydIegynZ0t6pKRXS33MOXcfpCdJXxJo5ZrLd5SGPJlzI9dJzkFCilH1ohqZfA9puJS5ZRLcJXip5RpI+Trl9vzu5eeEOwnu0ssmPafyO53eUJnvJsFYwiMAABgTpDaVOUAMC9QACRhSwclwUJ1DHqTVWUKRtOT75je/WW4KpIVnXflKJS+f3XfffauvfOUrJWTIcFNp/Zn3poVhnusdHhxyyCGl50aGXMiQE6mM5SZEKs+5AZAeI2mRl+76qfgddNBBpWKZniOdUuHM+tPK8De/+U0ZXiut+TLcRCpxuZGQFpyRSl9eTyU/rTnrUCayPwlqcowJRhKy5NgTrqRSnxaDH6bCycCSGwDdLSfTxPPKPIB+tEJ7ubTrIXzi8sd86kzYnUYAP/nJT0pPx9FpPT46Ui7ITeMMt5O/3ZFhc/I3OX9n87c05YJMrp2eoBluKDdd87c+Ldnzt/3oo48uN907eyKkFX7WUw8llXJEenvmc+k5mp6geZy/71kymXSCi7oHRIKKddddt/ztzkTWKTfUvRjydz2hQxo8pPyQXit5Ljd78/ncsB/VTfZsNxON51ymQcgOO+xQeoJEysKZYD37nXJN9jM3kiPlj5RJ8t7sV1rgR328Kbdk22ndnyFFE/qk/JMb4AmVst2cg0x2nvObbdfHm7AjDUIylFIm5E7v19yczvZy0zyTeNeTXY9Mynm50Z0yTxqC5BzkvOWmeI7j/XqB5DjSayaTyKfHcD6fwCs9bTNsWAKXrCv7kOPKdZhtJkCoG9WkPJnyX77LXDc5x7lucw5SBsxx5bhTTq3lu8sE4mmwk+spn+vsIdIpvWoSxnWWR3Nes9/ZvzScSWiXCfdzLtIbJSFQvuP0GMn5zTmp159jzvmtjznDRKVnTa77HHMa5my88cbvOuYcY77vOnzIOnI9ZBu51g844IDyXeV9mbj8uOOOK0Nt5fcp5ym9NHJeE4TkdybHn+8n13OCopS/6+85x5Yh2tLQKGXq9PzJ0GKrrLJKWVf2r/fQW53q8v0pp5xSwrnnnnuuBGLZfpaUrUd1TX0YWW/2tW3F9jI8DwAAYCAwCXpDjGwS9EzWmAlUMzl5u3LXWmaZZVrtil2Z4DLaFe8yueYss8zSalcaWw8//HB5PhMuzjrrrGXC03YltzzX6eabby4TP2YSzHqiyKyz9yTo2f7222/fGjp0aJmEtLdMQplJMzMJ5sknn1wmIv3LX/7SmmeeecpkmZkIspZ9m3nmmVvTTjttmdyxUyaZbFcIW+1Ke5mIM/KediW4Z6JQBr9c27m+2otJ0OlvuRNkEnQGkv/aJOi1TJa82WablUmgt95669YDDzxQJr4+77zzeibuzt/6kU2CnrJBJuPO3+Nrrrmm/J995513lknRF1lkkdZ1111X3pd1vN8k6ClfnH766e+arDmPUz4Yf/zxeyb8znMpY6QckYmkRyXbzaTdmQh6t912az3zzDPdr7RaI0aMKBPBZ0LqlEPe7pjsPOWPmWaaqRxXZ5moPt5MpF2Xce69995SfllooYXKOYhst69J0CPb2XnnnVuTTjppzyToOQcrrLBCOc5TTz21fL63lK+yz7Ws85JLLmltscUWrbnnnrtMLL7iiiuWibI7v6O+5DvKhOk5j+eee26ZLDzbzKTW44wzTilH1WXLbCcTgqe8ddNNN5XnIts455xzykT0w4YNaz366KNlHfvtt1857kyC3nm+I9/d8ssvX76795sEPddiJvvuS8qAmSA/5dyvfe1rPfuV9Y1sEvR//OMf5b055vPPP7/nmNddd93W2GOPXcqkvY+5cxL0yOvDhw9vzTfffO+aBL2WMmwmHs+5nWKKKcrvTPYzE5lHjr+vSdAj+5J15vynTJ7XMqH9bLPN1lp88cXLJPK9vfzyy+VcdF5f99xzT/ld+8pXvlK+s+xDfgfy3v6W6yX/Z7UXk6ADADBgGAJrDJBWamlFmB4SaYWYoQHSui1DHIxK5v9Iy7S0tmtXurqf/Y+04Otr7Oze0oItE2vm3wxF1Vt6ZaTVXYYvqGU4g0y6nhZzaTmXLv/ZhzzOPqUFXz7TKS3Z0mMl20iru3bFsWw3Y1Bn/GwAYNTS8j+TJqd3cFq2Z8jL/A1Oz9L360WQngyZayt/qzMUUcoc/w1p0T906NDydz89EFLe6JRyQ3p3pMdCf+o83vRaTW+U/pIyUebkiPRsSFmst8suu6z0TEn5KL0H0pp/xRVXLL0t0us15aj0GEjvlL7KX7V8PkMnXXXVVaXHQ4ZoGlkvjA8qPWgyFFSGWc2QXvX8JB9W5r94/fXXu3/6j/QKyYTjGe7rzTffLNfCqOSY0+s4vZsykXnKif11zJEhv1IGTU/lDEGbnk8ZbjY9YtIrJL2sc/18EPl+MwRdhtfKcG+ZpL33ceYc33HHHeX7zrBe6fWRXt//8z//U3riZDjY9BpJPSDr6Kt8DwAATSMAGUOk0pSbGanYpjKaSlGGahgdGce6r8pmLcNAjE6lMUNcpaI+MglTJpxwwrKvWWeGSUilOcMWHHrooWXJUBip3O+44459hi8rr7xyGT4gn8mwBgl5UtEz9wcAvL8My5ObwZlT4rHHHivD7GRIpwz99H7D5eRmbOZPyM37zLsxOlqtronS3++G9ahkn1M2yHZz8z9D8Dz//PPltdxkTjkmYcGLL75YnusvncebAGZ05Ibz6BxvjikBRgKpBBgZxigNU2opT2XYpgy3lHWdddZZJeyIfCYNRXLDPWWg3ARPCDQyCYwSoOTfDCXW2SDlo8o1kyAnw0Ol3JnhSxNQ9JbzMqoJ12s5xkzq3ZeUbxPSpezYe1LyrDdBXh2O5ZzVx5z9G91jzvXUVxjVW4ZRyxBtOfeReTcyvFnmLsnn0zinM3zI49G5PhMkZUi5BElp7JOh6epwKwFfhudKmTyNhBJo5brPeY1MQp/ALkFR3tvfvw8AADBQCUDGMKlQpzKaiuD7tTxLBTKBRCqbqcCNrJVYWnimsj0yGcc6oURuRqSy2VfFN9JqLxN91pXQVNYzFnQmFs3NglT8M+7x/vvvXypxfd2ISau4zTbbrIyl/H//939lTOnll1++XyvzADDYpRyQm6gJBx5//PHyd7aWBhOZbyCNBzJXwfzzz98zX0XkBu7TTz9d1pH5F+q/6/lbmxvoKV/k5nyez9/u9DzNv/k528w8Dfk3rdlzwzot5XOT9rbbbivrzQ3dlAFyczo3+jvDgrp3araRgKa+Yb7aaqtVq666anl/5tPIvGYpL2Q55phjyvpzUzzrzo3frDPH0VkmyXvyetadFvyd283PdVkkS7bbebw5xrw/r+XGc+/jTTkqx5vzmOPNPqRMlMe5MZ8erzne3Bivy2cJdXJM2VZ6dGRei/qY8jg31bPOyPozt0n2I5/Pvqbcle8vIUnvXrOdEhyk/JR/E+jkHORcpIdBeglk+1l/1pfrpT5v2d+8XstzubGe85DjyBIJw3Ic2a/MGZPJy3PMWTK/SdabdWU+mjRgyc/199pbvvsc+0knndQTLuSz2a/MlZFyaxrD5BqOlBUTGuTYMudNji3hRI4h5y/PJ5jpPOZcQ72POeXn/D6kQVCOOd/fzTffXH7OMeezeVz/HmWfMo9Ijie9j7K++jvO/B3Zdq6f7F/CxTyfRjs5R5lXJecy28jvQ+Q6ihxLrvXMv5eeR5lbL6FGrolcI5n/JevLurPOk08+uQSCOZbsQ663/JvPZ76avsrSAADQNJnZca9UnnbaaaeuZxi00uorQz8kSMgkjr0rNan8nHjiiaVym6EsNttsszJsVCpC+WxakaWbfAKHVLDSCyOVqwQgs88+e6lAJ8yoZULFDI3xox/9qAxZle0lJElF6+677y4ToOczqVxGKrypGKbSVVdMIzcwLrjggvJ8JsLM9ZibBanMpYKYSc3zfFqk5j2pxI+swpbnU9nP+rJ/CXG+/e1vC0AaJhX+tjRpPDgPoJ/kP5bd2sv+5Sf45G3UXubK3+vcrOwv+Rt75plnlpuj+ducm6ZpOJC/r/n7nL/budmb4YHWXHPN0gMkQUVuaGfYoLQ8z/BYuYGdG6oJUHKjNkFJPn/DDTeUm8r1DercEM/N3YQIKXfkb3PKGBkCM701E6Lkxm+2kXVlMuy0ns/N56wjN5zTQCJDQaXckfXnZnNuCme9mSQ+5ZZMUp0b5Dme9JpIEJGb3umdsfrqq5cb1Rl+KD0Isp3sf44pwUhayud8XHvtteXmeG5WZ/3Zbnqf5uZ8Aovc6M568tmUpXK8OdbsUz4TufGcfch+53gzDFL2Lz1Xc6zpBZH3pEyVc57vIktCk6w/20x5LOWhNPjI+UvP3ZyTfF/ZrwQvKd+kAUrOXQKnDHma7eYmfr6f3LjPuUlvkHrS7r7k5n5ummfopAQSOTd1o5d8rwmmEiykLJiyYvY15yk36bPPOe4cS4KmlL+y3ZyfXGc5vpTl0hAm60i5Mucr5zLlv2w7N/xTFs01lzJsyo4JinqX9XI95Nznesy6s1/5nnNO8v3l9QR3aSyTayvqdaQsm3OY46ob5uQ6zH7kmHOd5LU6JMjz2Yccc76H9KTJec6E6bk+so68nnAjvxMpRydEyXec7y7rSJk312MCl+xjvpc8l+Fac+2kp0a9f/m+ch5zPrLuXC8//elPy6T2dbCS9eb/gQxBm+su78/5zHWRa6oOR/J7mHXn/GT9uaZyfeZ9+f5yPWVC+s4yen/JtZHrqO2k9vJAHgAAwCctpe5Mgl4K8AxeqbRlfN+0/ksru1RCU1mLVOZSCU+lP88nDNhll12qzTffvFSyUmHL2MQZNiLjPu+1116lAprPpaK0ww47lMf5NzdCUtlO5XbXXXctlbHdd9+9p2VhKmMJK1LZy1jD3/ve98rzuYGR8YbT8i/d//N8QpNU4tNTIzcwtthiizLkRipj2e6WW25ZKsPzzTdf2c9OeU8ClsUWW+w9FeRU7HJ8aR34k5/8pBwnzZFrMTcI2ka0lxnyAPpJ/jNJsNbVpBo+eZkEffX8TUzjhP6Sv9UJNzpb7+fvaraR1vp5nJu9uWGanxMQ5P/d3PjNHAy5CZ3/izulPJAbz3k+N8Hzdz2BRm5W5wZ4bkDnpnJ6Giy00ELlhntuDudGep6fdtppy3xl2bfcIM9N21r2J2WL9OqsW7LXcqM3N5TrG95pvZ/35YZ2yju50Z0QIOtPOJDjrlvTR8ovyy67bJmTISFQgolaylEZLijnIUFJ53ZzHHXvjPp4U1bJ8eZc5HjTEKM+3pRncry52Z7jTTCSOUNy0zo31RMO1aFDbo4vvvji5fxFXst5yk3/bC/hRxqE1OW8fFfZXraVQCk34yPnPdvOtt5P1psQIQFN9iPrT0+FhAa5eZ/AKvuU+kJ6PtTnImWwHEPOcXqfpExZy/eW51O2y3eR7y77lnOdm/oZFivnIMFAfs5QVHX40Zf0iMg68p3me05ZM2FN9iHfY8qLOTe9h0hNeJCAId9RQo9c53UglOdzzDme3secoCHHnO8zErAkhMt78x3l3Oaayf6n7BkJu9IzOseT6yHfeRoeJRBJkJJwIsdYf7eRaz2hX36/EuLlmsvnE7rl89lezl/OVbYbOaaEHrnGcl5yfeW1XAP1+UtjpHxveT2/E/m9TRk+x5h9+DgaB22wwQalIVTbiu1leB4AAMAnTQAyyKWSmlAhlatU0FO5T8UwFbZ6WKpUnFLpSYU/LcfSkyJDS+VmQCpQ6TXy85//vFRK0+pwq622Kr1Dcl1k/Wl9ljAhFfCsOxWr9LLITYdvfetb5cZIKp+5aZEQJq0zU4nLGMUZgiLbyj7kZkTWk0plKn7ZfiqXqThnmKq8v64Q5qZMhjhIJSrr6i03YjI2dibtTOu8zhCk3uccU85NKtg0R64lAQgfEwEIA83HEoAAfBwEIAAADEQCkEEuN4Mz7EFny8G+pBVeWgAmwEh4UbcOS4u1tCCrh5+IvCfDRdS9OrKNe+65p7Qky5AG+TnvSQ+OBBh1+JDXMhRBWqtFblKnpVta9NXSei5d8nO9pZVlPp/Wetmnzl4e2ZdMep79Tiu97hvePRLmZELQTTbZpAQ2na/nPGTc5Wwnw3NlHTSHAISPkQCEgUYAAgwaAhAAAAYiAQgDUiayTKiTMbtzfXb28Ij0XMlwARl/Or1QOgOQBDCZADVDU6ywwgrdz9IUAhA+RgIQBhoBCDBoCEAAABiI3t2sHgaADH+VCSUzZnEmzOwdfkR6i6Q3SQKOztfTcyRjcaeHSMadBgAAAABgzCQAYcDJ3CLp2ZFJ248//vgyGWU9PFc89thj5bXMZZKhuDLsViaMzDwiCUQy78h3v/vdnjlQAAAAAAAY8whAGHAyV8khhxxSJmK//PLLq/XXX79acskly8TuW2yxRXXzzTdXK664Ypk75FOf+lTpDZLnrrjiimriiSeuDjvssGqhhRbqXhsAAAAAAGMic4AwIGWehwyB9dxzz1Uvv/xy+Tkmmmiiauqpp64mnXTSd02+/uCDD5ZeIplUfcYZZ3zPpOk0hzlA+BiZA4SBxhwgwKBhDhAAAAYid4kZkBJuJOSYddZZq6FDh1bzzz9/WeaYY45qsskme9e8H+n1Me+885bXMySW8AMAAAAAAHeKAQAAAACAxhGAAAAAAAAAjSMAAQAAAAAAGkcAAgAAAAAANI4ABAAAAAAAaBwBCAAAAAAA0DgCEAAAAAAAoHEEIAAAAAAAQOMIQAAAAAAAgMYRgAAAAAAAAI0jAAEAAAAAABpnrPbSGjJkSPXEE090PQMwgLVarWrssUt2O6K9zJAH0E/yN/Gl9jJJ+Qk+eee2l9UvvfTSaqmllup6BmCAGjZsWHXmmWfm4YrtZXgeAADAJ00AAgwqAhA+RgIQBpoSgHQ9BBg0BCAAAAwYJQCZeuqpq2uuuabrGYABLAHInHPOmYcCEPqbAISB5oj28v+6HgIMGt9sLyqXAAAMCCUA6XoIMKgIQOhvAhAAAACABsnNnj93PQQYVJ5rL+t3PYR+IQABAAAAAAAaJwHIy10PAQAAABjsykzCAAAAAAAATSIAAQAAAAAAGkcAAgAAAAAANI4ABAAAAAAAaBwBCAAAAAAA0DgCE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RgAAAAAAAAI0jAAEAAAAAABpHAAIAAAAAADTOWO1l5a6HAIPK6+3l0q6H0C/yN/Gl9jJJ+QkGjsXbyxRdDwEGjb+0lxe6HgIAwCcjN3taXQ8BBpUR7WWGrofQLwQgDFRXtpdluh4CDBqLtJcbux4CAMAnowQgE000UTVs2LCuZwAGsFarVR199NF5KAChvwlAGKhKALLOOutUU0yhIwgwsF144YXV448/nocCEAAAPnElABkyZEj1xBNPdD0DMIAlABl77DJ9kQCE/iYAYaAqAcitt95aDR06tOsZgAFqxRVXrIYPH56HAhAAAD5xJkEHAAAAAAAaRwACAAAAAAA0jgAEAAAAAABoHAEIAAAAAADQOAIQAAAAAACgcQQgAAAAAABA4whAAAAAAACAxhGAAAAAAAAAjSMAAQAAAAAAGkcAAgAAAAAANI4ABAAAAAAAaBwBCAAAAAAA0DgCEAAAAAAAoHEEIAAAAAAAQOMIQAAAAAAAgMYRgAAAAAAAAI0jAAEAAAAAABpHAAIAAAAAADSOAAQAAAAAAGgcAUhDXXbZZdX2229fTTzxxNXf/va37mcHnnfeeac66qijqjnmmKPaYYcdqscff7z7FQAA4sorr6x+8IMfVJNMMkl13XXXdT/7yXj77berNddcs5p00kmr8847r/tZAACAgUkAMgj8+9//rs4555zqa1/7Wgk0xh577LIsueSS1W9/+9vqrbfeqk477bTq+uuvr1qtVrXLLrtU6667bnXIIYeUgGGgyz5nP/MvAEATXXLJJdWiiy7aU47rvYw//vglWLj88surN998s/tTVfWjH/2oWm+99apf/vKXpcw3EMpLKbcpuwEAAINFa8iQIe36CwPRn//859Ziiy3WmmuuuVq//vWvW0899VTr3//+d3nt6quvbq2yyiqtcccdN7XP1gknnNDz2muvvdaaeeaZWxNMMEHrxhtvLM812Z577lnODc33zjvvlOu9veguRH8bq7283PUQBpQr20vr1ltv7f6fkMEq5bRzzjmnNd9887VmmWWW1p/+9KfW22+/XZbf/va3remnn778jdtuu+1aL774Yvenusp1c845Z2v88cdvXXPNNd3PwsD05S9/uS6rLdxeAADgE6UHyACVVnUnnnhiteWWW1YvvfRSddJJJ1Xf+c53qmmmmaa0Eoylllqq+v3vf1/98Ic/LK0Gx1Q5P2eeeWb3TwAAA1PKcPPNN18144wzdj/TZZxxxqk23HDD6je/+U01ZMiQ0ov3+OOPr15//fXudwAAAPBhCEAGqOHDh1e/+MUvqueee6766U9/Wi244II9wUenT33qU9X//M//VEOHDh0Uw131t1dffbXaddddq4cffrj7GQCAwWmllVaq5plnnlK+SxiScmDLMFMAAAAfmgBkAEqPhrPPPru6++67q7XXXruad955S0V4ZNL7IyHAo48+2mclOc+98cYbZYLxO++8s7r33nurf/7zn32+N+978sknq3vuuae897777qtefPHFd4UrCR2eeuqpsn95nPGo83Pen2XEiBE978+xPPjgg+X5Bx54oPzcKe97/vnny3uyjkysWcvjrOuuu+6q7r///uqFF14o28v+ZN9zPGkheeSRR5Z5Uup9fuyxx8p6876HHnqoeuSRR8rncn7qfey95AZDvc8vv/xyOUf1a/nZzQcA4OOWniCzzz57Ne6445bGHSmD9CVlr5TX6rJKHqeskiXlpZSd6teydJaxXnnllVImq1/L++syUNabclSeT9krZam67FWrt51yV1/lurw3n8068p6nn366fKZT7zJeyoKdZTwAAID+IgAZgDKZ+d/+9rdSOVxooYWqKaecsvuVkctwWHPOOWc11lgZwv4/UolMpfLmm28uQcGwYcOq1VZbrfQqSYDQKZXYSy+9tPr5z39eff/73y9DMeS9hx12WKmEJ2TIZ84444xqxx13rL74xS+W9992223VKaecUn37298u+5F/89wTTzxR/fnPf67222+/auONN67WWmut8r66Mp/1pXKcni6rrLJKdeCBB5YKemTyz2uuuaZ8NsOA7bbbbtXvfve76uSTT64uuOCCEtT83//9X3XeeedV4403Xvl5++23r771rW+VFpMJZ379619Xa6yxRrXJJptU1157bbX33ntXSyyxRLXiiiuWCeXTqyZLJoz/4x//WCreccstt1Tf+973yvFtsMEG5efsKwDAxynlttdee638O8EEE5RApLcEFrfffnspE2222WbVV77ylWqHHXYojTcSNKT8lDLcwgsvXM0///zVqquuWspfdYiRMlIaziy22GKloc3VV19dPpey1xVXXFHtueee1RZbbFEmX0+DnAzDeuGFF5Z9Snkrk7lvu+221ZJLLlnKgbWUW9Pw5IQTTihlsm9+85tlP1KG++tf/1o+G9nWddddV+2///7VVlttVf3v//7vu8p4vcMSAACAj8ok6ANIu/LYOuigg8p3Mumkk7bOOuusVrtC2v3q6KsnQc8E6fvtt1/rvPPOa7Urnq1HH3209Z3vfKes/4ADDijbi2wj21pvvfVap59+euvVV19t3Xfffa2vf/3rZT8yGefTTz/dOvXUU1vtymzrM5/5TFn3L37xi9Zpp51W3p917bLLLuX5JZZYorz3yiuvLOu///77W2uuuWZr3nnnbZ1//vllEtCXX365dcQRR7Q+//nPt9oV/NY222zTeuyxx8r7b7755tZKK630rnVnctBMGHrMMcf0nJMc56yzztqaeOKJeyZBz3sPOeSQ1iKLLNIab7zxWu3Kf6tdoW5df/31Zf+OO+64sm+LLrpomWz0jDPOaLUr2+WzteHDh7e+9rWvlc/0fo1P1jsmQefjYxJ0BiqToDdIylcpY3ROgl579tlnWwsvvHApFy2//PKl7BX1JOgpY+21116lrPb666+XMsqBBx5YykHf+MY3ys8p76X8lW1MNdVUrZ/97GfluU6ZSH399ddv/fGPf+x57YYbbmgttdRSpcyUclb268QTTyxlpZNOOqn8/X3iiSdaa621VmuCCSYoZazf//735bMp191zzz2tHXbYobXFFlu07r777tYrr7xSPveFL3yhtfbaa7duu+22so5cx6uuumrr5JNPLmXBfDbHM/vss7eOOuqo9+wrg49J0AEAGEhysyc3w0trfT557cpmtfvuu1e/+tWvyoTn7Ypg9aUvfanPFoCjkkkzP//5z5dhDNLzI70yIq370msivSrSIvCXv/xlNcUUU5RWgwcccEDpEbHppptWn/70p8v704pw8803L8MlpHVeekVkHxdffPHS+jAtCtdZZ52e/ctQVmlxmN4U6cWScawjn0+LwLQqzGTuOcb03Mi60hvloIMOKr1T0iJxhhlmKL03MsH7T37yk2qBBRYo68+wCvvuu28122yzlZ4ZGR4ix9muWJeeIxnOIecs0mMjLRrTAyStH9OqcKaZZiqvRfbn4IMPrg4//PDqu9/9bunxkfMQ2U5aPeY40lNkwgknLM8zMLTr1fV8OP9qL1vlAfST/E08sb18o/wEA8fe7WXu/F3N3+nevT0ZXDLk0zbbbFOGfzr00EOrr371q6VMk+E4zzzzzFIGSS+IlIHSwyNDnaa8k/JMPpvPbL311j3XQZ5LuWz66acvPVqnm2668v702N1jjz1KD5G99tqrvB4p56QMlPJ/yoKTTTZZeT7by+fTwzZlrfytTXkqZbZM3J7eHNnmG2+8US266KJl/7ONlLXSKyVl1nPPPbf03l1++eXLOjOUanrg3nrrrWX9OdZjjjmmOuuss8rziyyySE8ZLz1CPve5z1Xrr79+KSMyeKW3deYzbFukvdyYBwAA8EkRgAww/R2AJBhIEJDgIlLBTIXkG9/4RrX00kuX4acSDKQimvk0UsHNsFv1hOup0GZIqQxpkApxKqV5LRXtVHwvuuiiatlll+15fx2ApHKcz0w11VTl+fycYRR22WWXErDUAUj2J+tNpTcV6DoAOfHEE0ulPQHEmmuuWfZ14oknLiFHbhBkH3NO3i8AyWdTSU9485nPfKa8VsvwCz/84Q9LGJJhvzKUQ44jx5CJ5bP9ueeeu+fYGBg6ApCMWXZaHkA/yd/EhB8JQWAgWaW9TJshMnPDWAAyuNUBSAKtDBOVud5SHkpjlHPOOacEEgkQdtppp57GGXUAkiFJL7vssjKkZy3loryWxispz9WNTzLU1T777FP9/e9/Lw1QMhRpyk5pHPPjH/+4BBopX9VlzDQKyftSRkwwknJRhuFKiJG54+prL2XVDJ118cUX9wQgOaYMi5W/zym7JoSJlMcyTNYdd9xRgpiUTU877bRSDlxhhRXKerIPk0wySSk3PvvssyXkG9Xcdwx8AhAAAAaaMhwSA0O7UtlqV0pbU045ZZ9DI4yuegisDFFw4403dj/bNURBu8LammaaacpwBO2KdFn/oYceWoYeWHnllctQVBnyqvfSrnCXYQnalfDWAgssUNad57LO2gMPPNBqV9bLUAzPPPNM97Ot8pkMOzXjjDO2fvSjH/UMb5DPZhisz372s+8aAuv2228v3ecnnHDCMoRVhnv4wx/+0HryySfL8Am1vobAihzT5Zdf3ppsssla7Qp364UXXuh+5T8yNMPee+/dalfSWwcffHB5T9Z95JFHtvbdd9937T8DR76j/L/VXgyBRX/LXWVDYDEQGQKrQeohsCaffPLW1ltv3dp9993L0FEpa6VckvJLXU6q1UNgjT/++GX4qk4ZNmuGGWYoQ4recccd3c92lb2OPfbYUp7M+jOcVv6GZripffbZp5TZOt10001leNBs44tf/GIpj1544YU9w3DVMszWaqut1jMEVtaZoUszzGmGUn3xxRe739m3f/zjH+X4J5pootbQoUNbe+yxRxkeNcNrdZYpGbwMgQUAwECiafsAk5Zz6QGR1n+ZrPKZZ5752CeDbNdTSk+PbCc9PDIcVYbG6r2kNeJ/a0iC9Lz4wQ9+UFohZtL0DH2V3iH5Nz00ss8fVbviXY7ps5/9bJms/ZFHHinnvF0xL89POumk3e8EAOhfKeulB0R6XWRIqpS10vt0ueWW65fyVobOSq/c9O694YYbSi+MlKnuueeeMrxoeoB3Si+S9IDdaKONSvkzvTTyc4a0evTRR7vf1bf0UEnvjfT4zTCoozLXXHOVSdI32WST8t70Aq7LeOnN+84773S/EwAA4KMTgAwwGVpg6NCh1ayzzlpuxmd4hH/9K1MdfHyyzQwPlWEKMpRUKrGftARBGf4qNwIyTEPmLHnyySerI444ojrssMPKsFX9IcNOZHiwDA+R+U5uueWWcsMgIZThFwCAwSxzamTY0scff7y64oorSjknAUPmA8nwVp1S9sowWZmbI6FE5o9Lo5PMy5ayV8KNkUnZKYHO008/XUKM3jKEVobSSgCT7WQ4rAQs2c5WW21VPpc567KdvAcAAKC/CEAGoPR+yLjIU045ZZmMMuMqJ5wYlYzHnEnDP0yruVREM1ZzejxkXOmMGd17PRkvOj0jMon6f0Pm58i8NNmvTHieCUEzWXoq7L/97W9L5bo/eoFMPvnk1WqrrVb+zbjZmZgzY09n7hJjrAMAg1nm1kiZMpOap0x59NFHl7LUzDPP/J5yTgKS9OLI3HDDhg0rjVB+9rOflfLoSSedVOYf6UvWk/lHss6EHOlV2zssSRkyIUzKl3/961/L42mnnbZab731qt12262U8Wacccbq9NNPL+VevUAAAID+IgAZgNIib911161WXnnlasSIEWUS8lEN+5ShqzIJZW7if5ib9vlMhkfIkAQJHjIh+LXXXttTeU1PlDPPPLP8+98KBW699dZSUc82I5X1TBT65S9/uQyX0Hs/EhCl0v5BZT2LLbZYtdRSS1W33357mdg9E3RmwnUAgMEs5ZxMiv6lL32plClTvsrQn/Xk6p0STFx00UU9PYETSGy++eYlQHm/MmAajiy77LKl98bZZ59dGuXUZbg0aElP2/QSSfkqj1PGy/CrkTJehsPKxNmvvfZaeQ4AAKC/CEAGqLTUyxwYG2+8cRmaadttt61OPPHE6rnnnusJQlJxvPzyy0tgkdZ6Sy65ZE/l9Pnnny+VyIQjqWjWEmpkKKn8m+EIMuRAZMitddZZp/S4OP/886uddtqpzL+R7W+66aalV0gqwhkWKr1BEkJk3VlXZzCTnzM8VQKJzu1mX9JrI8N55fPZv8h6UiFPhTmv1RXf9GhJb4zDDz+87GO2kRaBDz30UBk2IcebYx1nnHFKRT77UveUSRiU9eTnrD8V+bqS3ZcM2ZA5P1IpX2ihhappppmm9IoBAOhPKc9kzrGUwVKmy9waoxpaqpZyTMo2KR8lxOgse2UdKeukzJN195ZeIGnskTk/5pxzzlJu6quck3X/6le/Kg1v6nJT5gtJz49VVlmlDA8a2e88l31IuS/SAyRDl6Y8ld4e++yzTyk/phyZIa4yp0jKmCm3pax2wgknlKG16nJkyogp4yUEGdn+AQAAfBjjtJe9UjHKDW8Gjtzcn3rqqasvfOEL1RxzzFEqiMOHD68uuOCC0hsjy80331zNMssspTK76KKL9kyYefzxx5eJJO+8885SmU3lNXOJpIfIXnvtVVrlZeiBhBCpRKcymu1k6IJUbtNi78YbbyzrT6+KhALpfZFQJuMzZ6LOTKSZ4bASMiQcyfjS2223XRkiIRXYDF2QCnAq5akU77zzzqW1X8KMzDOSIRLSEvAvf/lLCTrSOjCvjTvuuKUHRirC2aes55RTTinhT4ZmSC+VbbbZplSOc45SQc7QDAltsk+p/GcOlQzxkPOQ8/bSSy+V11LhTivI3pXqrCf7cu+991Zrrrlm6Q1j/o+BLeOTt73UXg7OA+gnSZB3ay/7l59g4Nisvcy89dZbl2GDGJxSrkqjlWOPPbb0OE35JOWoSy+9tJT5Rjb/WMpBKdelp2oafKQMlTJRykk//OEPSxkp5aYEJCl7pZyVyc9TpoqUc1JGTAOUJZZYojSY6WuS9fQASXkuZamUoVKmu+qqq0q5KJOWJ8BIWS3XYSZVz76k/JYGMimfpZyZcmkCnZQvb7rpprKubDONbGafffZS5rztttvK+yPDmiYMSYOelGe///3vl/KoAGRwy7WTa7Lt/9rLiDwAAIBPSm72tNIiLBUYBqa06sv3k9Aildu0lEtlNnN2pLKYf/NzLYFHQohOucGf9yas6JzHI5/LBJnpAZJKaXpvpPVggoNUbCeccMLyet1qLxXr7Evn2MwJOBKSpDJc9+CoZYiFVGRT2U0YU6vXm4pxQpJ6fbkWU0FOb5BMzJ6eIXVPjokmmqgnpOmsGGebGbor+5v9TICS3idpoVjLDYWEJjnOvirV119/fXXxxRdXG264YQmcOs8nA0uu/+7vMBXqruao0D/yi59gbZLyEwwcV7aXZXJTOSE/g1PKJWlsUQ8NVUuZIw00UgZKWau3BB69h0LNZxJypHxVD1kVeT4NQ3KddIYpaQhy4YUXVssss0zpDdJXOSflv3w2vT+yzaw3Za+EGhmmKp/pLHNF9jflppSxImXMBC1Z8vl6bpAEPHUgk56/aXyVsl1dxsvwrykX9i7jMTilJ08abrUt0l5uzAMAAPikCEAY4yV8Sc+WVPIzIXpf42IzcAhA+BgJQBioBCB8aPm7edZZZ5XeG2ussUbPUFbwcRGAAAAwkGhixRgt4Ud6f2S4sLo3DQBAEyT8SO+PDEeVXhyGUAMAAMY0AhDGOBkiLPOIzD///NWCCy5YbbbZZmUc7Sx9DT0BADBYZA6Q/fbbr5RzFlhggWr99dcvc34stdRS5jgDAADGOAIQxjiZDyVjWGcC0oxnnQlEc3Mg41QDAAxmCTnSwzXzjWRuty222KJMXD7VVFN1vwMAAGDMYQ4QxjiZjP35558vE6ynRWTm/MjkmwwO5gDhY2QOEAYqc4Aw2hJ+ZKL1lHUShkw++eRlnrO+Jj6Hj4M5QAAAGEj0AGGMk5sBaQX5uc99royHLfwAAJoijQQmm2yyUs6ZccYZq4knnlj4AQAAjLEEIAAAAAAAQOMIQAAAAAAAgMYRgAAAAAAAAI0jAAEAAAAAABpHAAIAAAAAADSOAAQAAAAAAGgcAQgAAAAAANA4AhAAAAAAAKBxBCAAAAAAAEDjCEAAAAAAAIDGEYAAAAAAAACNIwABAAAAAAAaRwACAAAAAAA0zljtpTXFFFNUp59+etczAAPciiuumH9GtJcZ8gD6Sf4mvtReJik/wcBxZXtZ5qijjqpmmWWWrmcABqhdd921uummm/JwkfZyYx4AAMAnpQQgXQ8BBhUBCP1NAMJAVQKQrocAg4YABACAT1xu9hzf9RBgUHm+vWzf9RD6hQCEgWq39jJn10OAQWPv9vJg10MAAAAAPkkJQF7ueggAAADAYGcSd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Zq7280/UQYFAZ0V5m7HoI/SJ/E19qL5OUnwAAAAAY1HKzp5UHY4+tMwgwOLzzTsltE4DMkAfQTwQgAAAAAA1SApDJJpusOvzww7ueARjAWq1WNWzYsDwUgNDfBCAAAAAADaLbBwAAAAAA0DgCEAAAAAAAoHEEIAAAAAAAQOMIQAAAAAAAgMYRgAAAAAAAAI0jAAEAAAAAABpHAAIAAAAAADSOAAQAAAAAAGgcAQgAAAAAANA4AhAAAAAAAKBxBCAAAAAAAEDjCEAAAAAAAIDGEYAAAAAAAACNIwABAAAAAAAaRwACAAAAAAA0jgAEAAAAAABoHAEIAAAAAADQOAIQAAAAAACgcQQgAAAAAABA4whA+Ng8++yz1SmnnFLtu+++1V133dX9LAAAAAAAfPzGai+tySabrDr88MO7nmFQ+ve//11de+211XXXXVfdd9993c9W1ZAhQ6qll166WnDBBau33nqreuWVV6rZZput+9WPz3PPPVeCj3/961/Vpz/96Wqrrbaq5ptvvu5X4cNrtVrVsGHD8nBEe5khD6Cf5G/iS+1lkvITAAAAAIOaAKQB0rvi6KOPrp5//vlqo402KmHH+OOPX1576aWXqksvvbT685//XIKItddeu1p22WXLax+n3KT+5z//We2xxx7l5+985zsCEPqFAISPkQAEAAAAoEEMgTXIpcfHwQcfXI077rjVgQceWC2//PLVFFNMUU088cRlmXbaaav11luv2nHHHauxxhqreuedd7o/+fHKtiaZZJJqhhncnwYAAAAA4L9PADKIPfDAA9Xxxx9fhrbadtttS/AxzjjjdL/aJUFEwpFZZ521+vKXv1w99dRT3a/8d2T7AAAAAADw3yYAGaTefvvt6oQTTqhefvnlasUVV6ymnnrqUYYNGRJr0UUXrT7zmc90PwMAAAAAAM1lDpBB6vrrry/zfrzxxhvVLrvsUs0zzzzV2GO/f56V+RN6ByXPPPNMdfnll1dXXXVVmbQ8PUnWXHPNavHFF68mnHDC7nd1qSdb/93vflfm+Ig555yz+uY3v1l99rOfLT/Xsm8Znuuxxx57zxwg2Y8HH3ywOu+886pbb721BDrTTz992W7mMJlgggm63/kfmevkyCOPrJ599tny8xJLLFFtuumm1UQTTVR+znHsvvvuZaL32kwzzVRts8021XTTTVd6v5x99tnVNddcU87VSiutVK2yyipCoUHGHCB8jMwBAgAAANAgGS9pr9xszo1gBoeEEBdddFH10EMPldAg313voGJkeocfCScSZuTzW2+9dbX00ktXjzzySDV8+PByozmhRj2hekKKI444onr44YerHXbYodpwww2rueeeu0ywfuGFF5aQYcYZZ+zZRh2WvPjii9XCCy9c5iOJzENyww03lM8sueSSZbsJMzKk1wUXXFC2m+Ci3m6ce+651XHHHVetscYa1XbbbVfmOsl+n3nmmdVZZ51Vgo0EI9mvESNGVE8//XS1wAILlHAoAV9kTpLZZ5+9evPNN6s55pijWn311YUfg1S+77bcqD44D6Cf5D+v3drL/uUnAAAAAAY1Q2ANQgkIHn/88RIwfBSvv/56ddNNN5WAIL0hPv3pT5cAI4HKkCFDSnjx5JNPlu1FAouEDJtsskn5THpRpOfJPvvsUz6bcOT+++8v7x2V9PxIADJ06NAyLNenPvWpMln6lltuWXp/ZDs33nhj6UFSv/+SSy4pocUyyyxTjTfeeGXIrw022KCELQsttFB10kknlfBjqqmmqr7xjW+UHiQJQRLadMpzeU8ClOwzAAAAAADNJABpsAQkBx10UBkuaOONN+5ZNt988+rUU08tPUiyTDPNNCUMSNCRJWFEQoIMcZUeIukxkccJRNKDIj0pOnuSJIxYbrnlyvbSU6MOTPqSUOPee+8tvULSuyThRy29MRJmTDrppD3DcUWGtkqQkXCmc5L3hC/Zl9tvv72sr5bjSY+SfD5DhdXS8yTDYGVd2WcGvenbS1JAi6W/liSm+bu4XnsBAAAAYJATgAxS9XwfowobEhbsuOOO1THHHFPNP//8JbSYZZZZqv3226/aaKONSg+QBBwJQ9L74tvf/nZZ0pPijjvuKNtIsJDA4L777quef/75Ehx0hhC1DHGV9/cOI3rLawldxh133D57YKSXRwKQDIeV4COhStabfc++9tXrJa91BjJ5/worrFCey9wmmSg+En5kSUDSObwWg1bmAMnFaLH055JJhX7XXgAAAAAY5AQgg1Bu8KeXRoKI3NB/6aWXRhmEJGyYd955SyCQCcMTMOT9CQYSbiQMOeqoo6pjjz32PUvm3Jh44ol7hpNKL4q+TD755D2TkY/Ka6+9VoKUbL+vfU6PjiydIUt6nWRIrvRCyWfrfXj11VfLOmabbbZ3TZqe48x8JIsttlj1wgsvlPAmn8nwXQk+Mm8JAAAAAADNJgAZhBKAZPioBBsZnuq2224baTDRKcNNTTnllD3DTmU9GZIqQ0Ul3BgdTzzxxCjnHsm6s973k/Al4cTIJADJehJmZL6RtdZaq+xr5gdJoJGJ2DMBenqRfP3rX39Pj47sR3q9JHC55ppresKTTPZu4nMAAAAAgOYTgAxSiy++eDXrrLOWoCDzXIwqTOhLgoWEB+kNkqGm0juid4+MhCuvvPJKCVfSuyOBRIavqicn70uG2BrV8FIJJvJ6wohsc2TBTXpwZP+yn5H5P9KjI+8/7bTTquOOO64EIxnia+aZZy7v6ZTzkvOTeUISmGT+kpyjBEedvUsAAAAAAGgmAcgglV4Ma665ZjX99NOXScUvuuiiMhTW6EqwkGGrMh/GP/7xj+rKK68sw1zVvTvSI+Suu+6qHnzwwRKEJEjIxOiPPPJI6X3RuxdIenQkQFlyySWr8cYbr/vZ98o2M89H5h/JPB+95wtJj41sO0N25b3Zzzz3hz/8oQz7tdlmm1V77LFHtddee1Xf+ta3ytBYI5MAJfuTbWUukIQ5CWgAAAAAAGi+NIXfK/MnrLLKKl3PMGhkOKsEIenZcPPNN5feFVkyzFOGx4qEEult8fe//+U5YooAAAP5SURBVL2EGelJsdBCC5VeEHlfwoYEKPfcc09ZT8KGJ598srr//vtLADLnnHNWU0wxRZkHJGFEns9wUgkesu30CsnnLr744jIPR4aqqreddV1xxRVlro4MR5WwJvuX9z333HPVo48+Wh4nWElokvfXvVmWW265atppp+3Z5u9///ueIb9GjBhRJkSvl8cff7z0Ksk+dsq+5TMJbRK0pAeJAKQZzj777PyTxO/gPAAAAAAA6E0AMoglHEigkSXBwt13311ChczpkZAgw1Wll0UChIQEGf4pPTk+97nPlXAgIUiGwMq/CTXy+QQQt9xySxmeKr0w5pprrhIuZFsZaio9PxKkpBdIen1ke1my/o033rj02oj0urjsssuqG2+8sXrrrbdK0JEAJBOcZ5sZvioTuGddCUMyDFe9nqWWWqpMfJ5jioQXOY6bbrqp7F/v5a9//WvZXnqW9B5+K/udnh8JehKqZPsMfgIQAAAAAOD9ZIKFVm5GH3744V3PMChlbowEHentkPAiPSVqGeZq6qmnLgFBhoXqLUFG5snI59NbIz0p0vMjIUSCi07pUXLHHXeU3iHpsRHpVfGFL3yhJ/yIrPOCCy7o2Y/MIbLggguWeTki60kAkgncE34kWMl+JqDJ/B91+BF57bzzzishTXp0JNTolPAj+7PuuutWSyyxRPezXfJaesekF8xXv/rVEvwwuOXaGTZsWB6OaC8z5AEAAAAAQG8CEAa89ExJb5ZM/J5ht3oHIAlthg8fXsKar3zlK93Pdknvkquuuqr0ZJl77rm7n2UwE4AAAAAAAKNDc3gGtAznlZ4k9dwmvcOPSPCRni0JOTq98cYbpVdL/s3wXwAAAAAAjDkEIAxomT8kQ2Rlro9M5J4J0tMDoJafMzdIJkzPXCiZ0P34448vy4knnljdcMMN1dChQ98zQToAAAAAAM1mCCwGtMwhcvvtt5eJ2V96KXNed/X4SE+QIUOGVLPNNlvpGZIJ2jOZe953yCGHlEnPM4n7CiusUOYe6ZxThMHNEFgAAAAAwOgQgDDg5YZ35vLIpOkJQeoeIJkPJCHIlFNOWX6OvJ4J0TMpfF6baaaZTHzeMAIQAAAAAGB0CECAQUUAAgAAAACMDk3jAQAAAACAxhGAAAAAAAAAjSMAAQAAAAAAGkcAAgAAAAAANI4ABAAAAAAAaBwBCAAAAAAA0DgCEAAAAAAAoHEEIAAAAAAAQOMIQAAAAAAAgMYRgAAAAAAAAI0jAAEAAAAAABpHAAIAAAAAADSOAAQAAAAAAGgcAQgAAAAAANA4Y7WXVnkwVh4CDHytVvlva0R7mSEPAAAAAAB66wlAAAYZAQgAAAAAMBJV9f8BjfBgMuhOfykAAAAASUVORK5CYII=" id="245" name="Google Shape;245;p19"/>
          <p:cNvSpPr/>
          <p:nvPr/>
        </p:nvSpPr>
        <p:spPr>
          <a:xfrm>
            <a:off x="123824" y="-136526"/>
            <a:ext cx="7419975" cy="7419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data:image/png;base64,iVBORw0KGgoAAAANSUhEUgAABkAAAAMwCAYAAAB4FqzBAAAAAXNSR0IArs4c6QAAAARnQU1BAACxjwv8YQUAAAAJcEhZcwAAFxEAABcRAcom8z8AAP+lSURBVHhe7N0FmFXV3oDxZWJhx7W7O66B3d3X7hZb+a6d18BGxbh2K2KB3YHd3R3YLQrm/va75qy5m8OZYYAZOLPn/T3PZmZO7Gav+K8YLUiSJElS27koX3Zq+FWS2o0t8qVXw6+SJKm9MgAiSZIkqS3FAMgkk0wSOnXq1PCKJNWpn376Kfz666/8agBEkqQSMAAiSZIkqS3FAEifPn3C+uuv3/CKJNWpvffeO5x99tn8agBEkqQSGL3yU5IkSZIkSZIkqT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Ja1dlnnx1mnHHGMP744ze5TDLJJGGllVYKJ554Ynj99dcr35QkSZJajwEQSZIkSVKr6tq1a3jjjTfCIYccEsYcc8ww/fTTh1tvvTV8/fXX4bvvvotLv379wnzzzReOPPLIsPDCC4eddtopDBw4sLIGSZIkacQZAJEkSZIktaoxxhgjjDfeeGGNNdaIP8cee+ww55xzhnHHHTd06tQpLgQ/evToEV577bXYI+Syyy4Ls846awyOSJIkSa3BAIgkSZIkqU2MNtpold8G/x38TaBk9tlnD88880yYaKKJYg+Rgw46qPIJSZIkacQYAJEkSZIkjVL0/Nh+++3Dn3/+GW666aZw5513Vt6RJEmShp8BEEmSJEnSKLfXXnuFiSeeOPz6669DBEA+//zzOFn6LLPMEnuOTDvttOH0008P3377beUTDb788stw7LHHhkknnTR+jmXppZeOPUz+/vvvyqdCePDBB8O+++4bxhlnnPD000+HDz74IOy8887x81NMMUXo3r17+O233yqfliRJUntlAESSJEmSNMoxUXqXLl3CX3/9FT799NMwaNCg+Pr7778fJ0onSPHkk0+G9957L6y88srxtWOOOSZ+Fp999lnYeOONww033BCuv/768Pvvv4eHH344vPnmm2GFFVYIH374YciyLH5nyy23DD179ox/33vvveH888+PfxNoWXfddePcJCySJElq3wyASJIkSZLqAnOCMAwWwQ4CIAMGDAj33HNP+OOPP8IRRxwRppxyytgLZO+99w6LLbZYuOWWW8LLL78cv8NPAhjLLLNMWGihhcJYY40VAyprrbVW/D7BEHqBHHXUUXH9M844Y3x95plnjr1LmKB9sskmi0EUXqfXyI8//ljZM0mSJLVHBkAkSZIkSaPcmGOOGYe2Kvrkk0/CQw89FCaYYILw888/h3fffTcuIFjBkFevvvpqDJQQyGBC9fnmmy906tQpBjF4n/eaQpBkttlmq/zVsA8MgcXQWGyveogtSZIktS8GQCRJkiRJoxwBi7feeivOw0EAA/TA4DUmRt96663D5ptvHpeuXbuGjz76KMw777zxswybNeecc4a77rorbLPNNrEnCPN8MNzV448/HnuISJIkqeMxACJJkiRJGuUGDhwYgx30wmCYq9QLgyAIQQ0CGc8+++wQC5OZ0xuE+TzeeeedcNVVV8Vhrnr16hU23HDDsOKKK8Z1SpIkqeMxACJJkiRJGuXSnBsEPpjfY+yxx45DVIEJzn/55Zf4e1OYHP2www4L5513Xthggw3CueeeG1ZdddXGdUiSJKnjMQAiSZIkSRqlvvrqq3DaaaeFX3/9NQ5ltckmm8ShsCaeeOIw/fTTx0nLX3nllTiJedFPP/0UgyN87/LLLw8PPPBA7PWx2mqrxUCKJEmSOjYDIJIkSZKkUYYgxhlnnBHn75h66qnDnnvuGYMeBECYkHyBBRYIr732WuzZ8dRTT4VBgwbF7/3222+hX79+MTBCAOT111+P7xFAMfghSZIkGACRJEmSJLU6emt8+OGHcQJyfv/hhx/iPB3Jd999F+6///5wwgknxAAIgY6DDjoobLnllpVPhDDllFOG9dZbL84Jcuutt4Yjjjgifv6kk04K3bt3j0GTiSaaKEw44YRhxhlnjMNmvfjii3HukAEDBoRHH300TpbO9r///vu4DwyVxXu///57nDydvxP29dtvv43vMeQW35EkSVL7NUblpyRJkiS1hfXyZZHNN988zDXXXA2vqPSYsJzJyHv37h3efffd8Mcff4Svv/46PPfcc+HBBx+MC8ELenAQJNl0003DtttuG7hPinN2jDHGGHGCc3qCEDDh+3fffXfsCUKQYo011ghdunQJnTt3DpNMMkmcRP2JJ56Iw2KlwMuXX34ZXn311dCpU6cw22yzxaDITTfdFPeRdbBfn376aZhqqqnCxRdfHPr27Rt7k9CrhKG5CKrMNNNMcV9UfnfeeWd4+umn+fXGfHmVXyRJUvs1WuWnJEmSJLWFi/Jlpz59+oT111+/4RWV3vPPPx8rkQcOHFh5ZUgEFBjyiuDCQgst1Oxk5fTGICjBcFdMlD7++OOH+eabL/YamWCCCeJn6F1CQIVgB8GPRRddNCyyyCLh448/Dvfdd1/sJbLkkkuGL774Iu5fsTcK215rrbXi54qTrY8++uhh/vnnD8suu6yTqXcQe++9dzj77LP5dYt86cUvkiSp/TIAIkmSJKktGQCR1G4YAJEkqVycA0SSJEmSJEmSJJWOARBJkiRJkiRJklQ6BkAkSZIkSZIkSVLpGACRJEmSJEmSJEmlYwBEkiRJkiRJkiSVjgEQSZIkSZIkSZJUOgZAJEmSJEmSJElS6RgAkSRJkiRJkiRJpWMARJIkSZIkSZIklY4BEEmSJEmSJEmSVDoGQCRJkiRJkiRJUukYAJEkSZIkSZIkSaVjAESSJEmSJEmSJJWOARBJkiRJkiRJklQ6BkAkSZIkSZIkSVLpGACRJEmSJEmSJEmlYwBEkiRJkiRJkiSVjgEQSZIkSZIkSZJUOqNVfkqSJElSW7goX3a68cYbw7rrrtvwiiTVqf322y+ce+65/LpFvvTiF0mS1H4ZAJEkSZLUlmIApOFXSWo3DIBIklQCBkAkSZIktaUT82XThl+lVjdlvgzIl1/jX1Lr2Sdfbmv4VZIkSZIkSZKkkevafFm/4VdJkiRpcE6CL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me0yk9JkiRJkupV53yZPl/Gj3/9z3H5ck++9It//c/3+fJhvvwZ/5IkSVKHZABEkiRJklTvZs+XffJlxfjX/0yXLz/my8/xr/+5JF8uyJcB8S9JkiRJkiRJkqQ6RM+PbvlCz45sKMtn+bJMvoyZL5IkSerAnANEkiRJklTvfsmXh/Pl6fhX83rny+v54vBXkiRJkiRJkiSp7tEL5MB8+TZfavX8YPkoX5bOF3t/SJIkyR4gkiRJkqR2gV4gD+TLc/Gv2uj98Wa+2PtDkiRJkiRJkiS1G+PlyyH58k2+VPf+eDdfnPtDkiRJjewBIkmSJElqL37Nl3vy5cX41+Cuzxd7f0iSJKmRARBJkiRJUnvCBOcP5gu9QJK38+WOfPk+/iVJkiTlDIBIkiRJktqTgflyZ768Ev9qcEO+0Pvjr/iXJEmSlDMAIkmSJElqb+gF8lC+0AuEwAfDYn2XL5IkSVKj0So/Jam94LlFYVeS2hNaK6/R8KvU4RyYL2s3/Cq1qmnyZfp8+T1f3smXAfkitZZj8uWBhl8lVTxc+SlJ7YYBEEntDc+tvxt+laR2g0q5zg2/Sh3ORfmyU8OvktRubJEvvRp+lVSRVX5KUrthAERSexMDIFNMMUW47777Gl6RpDq24IIL8sMAiDqyGAA544wzwoorrtjwiiTVqe7du4devWLcwwCINKRs7LHHDs8880zlT0mqXwsttFDIsswAiKR2JwZApplmmtC/f/+GVySpjo02WsxuGQBRRxYDIH369Anrr79+wyuSVKf23nvvcPbZZ/OrARBpSFmnTp3CoEGDKn9KUv0affTRYwDESdAlSZIkSZIkSVLpGACRJEmSJEmSJEmlYwBEkiRJkiRJkiSVjgEQSZIkSZIkSZJUOgZAJEmSJEmSJElS6RgAkSRJkiRJkiRJpWMARJIkSZIkSZIklY4BEEmSJEmSJEmSVDoGQCRJkiRJkiRJUukYAJEkSZIkSZIkSaVjAESSJEmSJEmSJJWOARBJkiRJkiRJklQ6BkAkSZIkSZIkSVLpGACRJEmSJEmSJEmlYwBEkiRJkiRJkiSVjgEQSZIkSZIkSZJUOgZAJEmSJEmSJElS6RgAkSRJkiRJkiRJpWMARJIkSZI0yvz999/h9ttvD+edd1549913K69KkiRJI260yk9Jai94bv09zTTThP79+ze8onaNSo+bb745vP/++2HttdcO88wzT+WdkYv9uPHGG8MXX3wR1lprrTDrrLNW3pFGzGijxezWgHzpzC9SB3RRvuzUp0+fsP766ze8ouHyyy+/hOeffz789ddfYdlllw1jjDFG5Z327c8//wwbb7xxuPvuu8NVV10V/vWvf1XeGfU+//zz8NBDD4WPPvqo8sqQRh999DD55JOHmWeeOcw555xhqqmmKs216Yj23nvvcPbZZ/PrFvnSi18kNco6deoUBg0aVPmzfD7++OPw9ttvhxdeeCFstdVWgbqH1pYC/2xntdVWC/PNN18qMwyTLMvCK6+8Ep544omYBi255JJhwgknrLxb/+qlLqAecW25P/r16xemnnrqsPTSS4dJJpmk8q5aijwa59IeIJLUDBLkp59+Opx77rnh8MMPj8sxxxwTrrvuupgx+uGHH8Ibb7wRf2r4cI6vvPLKcMQRR4SXX3658urIR2XSZZddFo4//viY0ah3VICdeuqpjfflUUcdFV599dVYidRSd9xxR+P3jzvuuHD//fdX3pEk1RsKbx9++GE44YQTwuWXX16qvAeFUyqZjj766DDvvPNWXh12zz33XPjyyy9j3qK1cN7JI7z11lvhnHPOief/0UcfDQMGDIivs3z33XfhgQceiHmIww47LFxzzTXhp59+qqxBkjQy8Pzv27dvLCcNbzpAeYhn+aGHHhrLSJ9++mnlndbF/lGncOSRR8a0a3j3lzTq2WefjeVCjr295Q1SXQDnelTWBTTn66+/DrfeemusF2rN/MXQcG0p3/fo0SNcf/314dtvv628o+FhsxRJ7Q3NIo7q3Llz6NatW8MrbYSMCK2/7rvvvtgaY+KJJw5slxYvn332WXjwwQfDbbfdFl577bUw++yzhymmmKLyTQ2rCSaYICy++OJhmWWWiS0o29o999wTppxyyngtE64x15f9oOUM17ueff/99+Gbb74Jd911V+jdu3e8H8cee+zQpUuXMM4441Q+1TQyUHvssUf87h9//BEWW2yxMOOMM4bpp5++8gm1FoKmud/zpTu/SB3QevmyyOabbx7mmmuuhlc0zH7//ffYCvCss86KwW7OJfmPMiANJvBBPmB481MEIsi30VL3H//4RwyqtAbyBvPPP3+YZZZZwuuvvx7T3z333DOmoSuttFJYbrnlwhJLLBF7jtLro1evXuHxxx+PrVkXXXTRMP744w9Xq16NOnfeeWes6MrdmC+v8oukRkePOeaYscK6nlAxTbn9xBNPjM/ihRZaaLCyXksRRCE9oVcC6e6OO+4Ypp122sq7rYv0gTIYaR9l0+FNKzhO0iDKgfwcnuOmByZpJ+XJtkJDAXowsH/FYx3ZdQHDgvvqkUceiY0fyHuRrrekrN1axhprrDDTTDPFa0ueb3i2XavuY2QYVdutVimLS1K7Q0qZ5YXbrC316dMnywu1WZ7IZFdffXX2wQcfZH/88Ud8j59vv/12lheyswUXXDBbfvnls2effTa+p/qXZ2SzjTbaKPvss88qr7RfeYYsu+mmm7I8U5Tx/2KGGWbIHnvsscZ7tTkXX3wx3dezPOOdnXvuuVmeoau8o9bGtcmXn/NF6qgYAiumrRp+/fv3z/bdd99s7rnnziaccMLskEMOyQYNGlR5Vw8++GDWpUuX7IEHHmhROjisPv7442ybbbbJpptuuqxXr141tzFgwICYvvKZscYaK8sL3dnAgQMr76q92GuvvVLavTkPMEmDiWWIevP999/HdJF9W2ONNUaofM5ze+aZZ87GHnvs7Kmnnqq8Wl6Uj9dbb73syy+/rLzS+kgzt9pqq1ivQhm2vfjxxx+zY489Nt5XK6+8cvbEE09U3mkfuLYbbrjhSK/7qKc6l9FGGy2m6Q6BJUlViPAznBCt9/7zn/+ETTfdNEbdaekCfhJ9Z6iG7bbbLrZYUPtxww03hDwjG7uUtne0nJltttliC6eFF1449ghh2A3GiG8O3XjpvcQ4sbSQmmGGGRyrXJLqGK1RaZXKs5p8Ca1SGYKzrYbmaG8YIqJnz57hzTffjOdqVKE1Lz2d1lxzzZhfPP/882O+clTukySVHeU6nv+M0kAvBoaEYjilP/74o/IJNYcRAej11pblY+aBY56SYRmueVTjfLz77rvhgw8+iL1LmROGpT3dV9R9tPW1raUe61wMgEhSAYnZKaecEicS22CDDeKSAh/VJppoorDyyiuHRRZZJPz444+VV1XPGDqE7qtcr3pKjEcUGX0qW6h4ueWWW8JXX33V7PE9+eSTcYJWhrySJNW/X3/9NRZgGWqJSTAZrpBCOfmV5jBcE4GBLbfcMuy1115xuESGcaKRR7ESgnSDxh9MRL7//vvHbfG5Z555pvKJBqQtzIF2xhlnxIr+jTbaKA4HxbAj7GMt7AOf32yzzeLn2Y/HHntssHG0CeBffPHFYdttt40VJAn7yH4wTxXfZdltt93iWNzMwcE6+J2x2tkH0neGOthkk03ifCLF/BnroWELE6yznv32269N5vwab7zxwvbbbx+HfWAC9TTUZBEBG8Z9Zz8454ccckic36Xot99+i+efY0vHzrljCJGBAwdWPhXCe++9F6699to4TAuVDVxLJpJP14exw5u6NpJUBkzIzvOWoSFXWGGF8PPPP8fnrHMmDN1DDz0U01jOWVshz3HyySfHRnjtCY1Nvvjii9gYlonqaWTIfUU62x48/PDDcT6bkV1XVaxzqSc295TU3rTpHCAUKplAjAL3scceG+aZZ54mx+LkdcbIpFUfQRLGhk4okL/44ovhtNNOixUPTOxFoZRKZ8a2Lra2JxGlRQTbY4xp1svnKRhTgCWBJcjCdmhFyP4xCSeFYiq+WRJagjLWIoVdKikI0jCOMeumYoHWC4yxPe6448a5SxhHnH1kvGrGlyweL60WmZicHgVsd8EFFwwTTjhhbE1DBQLjbFPgJiPAWKOMR0nhnTkpWCfboHcMFfJURlx66aXho48+CgsssMBgY1dS6XHFFVfETBGVBWQwEq4DlTsk3JxHzhOZW8Zh5dgSJhpluyS0F1xwQbj66qtj5Q0tNRhHlHNx5plnNga3WC+T43HcjNG9/PLLxwwZ+3jeeefF9RfHeuX7nLv//ve/8fyzv2QoqOSYeuqp47lLmCSV3hXdu3ePAQbeYztULHFdaZnE9Sx+J62f88Q23nnnnbhuMlxUWkw66aSVTw6J+4NWTlRycI9RETLddNPFHiHFbSRk5Lg/dthhhziJKxVZVL7MMccclU80FCJYJ5+j0orzSeaYa1o8Xvbz9ttvj2Ptcq75/8AEbVQ6cY769+8f96N6LFn2mfuRz7FurisFFHqkcNxFqaKNe4rzR4tn7jeuf63/m/x/4lqffvrp8f8PlWz0kknjyVIJxXniM1SWca645ueee25cH+ehtcaNTyrjjjoHiDoy5wAZQTwjSc85h6QJPF9Jh3i2MX549bMTTMxNusizjbkqSHteeuml+Dzl2Ud6TH6EniUEMeacc86w+uqrx9cpvJIG8Duvg7wNLR9Jp9gen+XZT8CCsdLB87m4L6RJTAqePs/7rJuWgTybSfNJE3beeeeYfhCgX3XVVWN+hLSatJxx5gkGrLPOOnFfeO3GG2+M+R/+Zt2si4AQ69ppp51iowDSH46TYyQNYz0rrrhiDCCRLpHmk78h7SnmPZpCXoN8InkdKkLYx6bSC64R54Xj5zMEf0hDce+998aAB8fTpUuXeH0uueSSmD8hDSKd5XjvuOOOmOegccNaa60V8xRMzkseI5078nxcT/JjbI/rQVCHnqGsizwJeRAqtsjrtHb6VlbOASI1q+7mAKEcRRmVdI75BpjLk/IM80qQDjSHMjaTkVN2o3xCukDaQhmFZ2eaA4TPUf6mbEx6xWfYLmUKnsM8g3n28xymTE45hNcvv/zymH7w3C6WgUnXeT5TBmbuSZ7ppAek05SNKG9zPJRdLrzwwvg35S7KjTzfU30CZUX2mXI96RNpBekGyAdQzmEbpB+kQ3yedII0lHSedIZ6AY6P88Y+cVykTxwvx0daw4gBqczEPnD8BOPJi7B+XuecEezgPFDvwfFQp8D75B8oh/KThgGk2csuu2zcR8qNqS6ANJByM/vF+lgol5JWk+ehjoWyJ/tFespxcH3YFuu86KKL4nm/7LLL4r7xHusdnvTvk08+idsmTaX+ifPBMZPv4nw0hfoNyqLUPbAP1KHQaINeSnyPfQVlfa4rZV2Oi/It32Vhn7mHKbdS78I14rvsB2hcwv3KeWP+FvI1fJ5ry3f5DtunbEx+Kl3bVPcB6iXSvcV5pt6GSfS5F1Nejs9QZub+4t5hDhfOO0EzzjXnfO655473HPlErkuxzqXWdke2SlncAIikdqfNAiAk+iRUFL6p4OVByQO+OSQ0JLpkdFKGJmWiKJyTOFIIJwNAgkJmhgwBFQBsg4T5pJNOiq+T2SEAQiKy1FJLxYADlfoUgMl8kdhSIGayTRKkvn37xkSZgAbrpKKXxJ4MBMdABiFltsg8kWBTaCahZV1UElAJwHskYlResK4UyCEBJmpPoZr10BuG4A3HSeaJxIzElmNhf8kckFEhs0dCPdlkk8VMGJUnTBbGvnJeCDSQ+JFxZl9oJUlFCN+n0mO++eaL2yezR0tVElsyYFSckIhy3CTEVKKlfSSR5XzTMnbDDTeM+8l+kFhT2cH5YX/IBJMJIXNAJpftsW9cs2222SbcdNNNMWPCttLEsiTkZOTIvHEdOQ9kCjjfZH7JTHGOOSdcRzIhZOoIsJDhJrPC/lMRw7Ulc0HGgt5DKfPDuaHFLddj3XXXjfvPuqkk4ntkBJuSAiDsM/vAfrFNzgOZ6bSNhHuKIBKVaGyjOgDCueE+4Tg4Zwy1wntcC46P88Lxsx4+Q4aGe4H/A1S0cA3YZzI5FBDInFHxljKdbJsWvpyLrbfeOrbS4j4gA8f9zQT0KcDCeSf4RZCNFrv//Oc/4/+jlBmmQEGmjuvKfcn1Pvjgg8N6660Xry0BOCq4qLDiPmW/uZ8ICHIfcC9yz/NdCgWcd9ZVK3A0IgyASAZARgTpIc830irSDvIAPFtJg0lLU0V/NSpKCHQzXCfpLpUHpCek+VTepwAIle9UHBGUJu9BAZv0ju+TvlPJAdILntWkK7vuumvMP1Do5X3SIfIr9EzheUv+iAI8z2Q+v/vuu8d1cf1JA0kfeAavv/768XjYf/II5HfovcH+UVlA/oDj3GKLLWIvlvR6qshhH9hftstrpD307FhllVXiaxwf6eT//d//xYAD6yafwbOfvBB5HCpfmuvxmwxLAITtUmFEekwaRqMDKkAINtGLg/SPtJd1sHCuyMewD+RbqBjjHPF90kzSdM41aSj7QOUG14p0i/NPmkZQjO8SLOH4eJ2KHxoPkFZyH6QKDTXPAIjUrLoKgFBW41nJ85VnM+VDnnmUfSnD8IwlKFIL6Sv5dNIvyg9rr712LBdQniZdo6KfAAhpJ43xKGvzfKDsQtmHsillB8pP9EZku1QSk0aTFvIejbcoY1KuYn9IH0mXaHjAc579JI0mTaZugDIq5V3SZcpd/CTtJ7DBc4m0hTIeaRnpC894ykuU1Ui7KUtxDkjbODaOnWPjdYIP1D1QJmJ7pCGU3UhXKIfxHukn5WPKs3yf9IVzy3kkDSE/wrGQznCeyEOQ3pCmke5Sp8A5otxGPQnlcOpECBCxv+Q1qB/hNc4vdQGkf6kugP0ifSeoQ/rP9aCRBPUkHAsL+8p5YT85N1S+830q5TnHrJ+6EMq6rINrRR1HChq1BPcVjf3IV5Cucs6pJ6Ceg3Vx/tm3auRt/v3vf8dtkrfg/HLsNEghHU8NXknPOS7OE2k815p7iHwPeRvSec4ljWLJ35CHoE6B88n9xbXi/iVvQx0CAQfqYtgu55B7gfuPBiCcr2LdB+smz0DehHoIhnYnGEU+j7Iz14X9Yp3Uj/Ea5XKuC/cu9zbv8zv7S90M+8b77B/brVXnwnZHhUpZPDSfy5OkDiS1NCSxI4MxtOAHSERJDIuobCDxotKXgj0ZEBIIErW99947JmIkSMsss0zMYFAZQKGeBIz1kXEjk0WmgswMGRYqmUnIeY3t8T4JMNshM8P+kimh0E+mi54WFMpJfKicJ6NFAk0lPxUMZBTYPvsBElEqpmh9QAJK4sX+sl+05ihi+xSwyWhyrAmJOUEpMsMknmSMSexSRo/zQAaEY2E/ySBxjullQuU25z8h0SWzSILJ+aASnspsMmlkbqgE55xSsCdjQgJLYksGgHPEOSGRpsKen1SOkDFLrRk4z3yG74NMAS1N6EVBBVMRFfWcM46bc0RGjs+zPo6VTAGZQK41lTusk4oeWv5w3Fy/NNcGx8A1I6N64IEHxn0GmV/OF8fJeaJShgoeKqlaiuvN9wkKkCEkM7LvvvsOluHn2KjQ6tq1a9y3Wsgsk+Gk8iVVpHBvck/RkoTzSYaV88/9s88++8RjJWhAoYEMIcdCkJJACoEoKp64diBAw/U64IAD4nXns2RaybSzbjKZXEMKFpwX7gPuEa4tx0jFGdeK9fF/ifuL75MxpzUQ9+waa6wRt0/mkQAZrVq4TmTMuE5cB7bPPnNtyMRxP5CxbKqA1AqIquzc8GuHRAlh+nxx0qSOqQv/0BqeSmT+r6nlKECSPyHowHOQZxfPPp6VpIGkxxQseZ4WUalOXoFCLoVhnm/kF0ijqIRIKLhSacNzlMIpBXPyDqQVCa02CeyTBvN9AhZ8jvwCaQLPVgrjBBTYF/I2VCiRT6Cyg+2y7+wDQQgqJUiTyHORPyFPQmUClTAJ6SZpNgvPab7L50k7+Z1jID0eGipWOBekUeneI01nP6jQIk3iPJKPaS0cK5UQHANpespbkK6lRiWphS7Hw99UIpEOcr1IpzhG9pM8DNecdZHf4HfyCKTN5Ad5jfwU1580OOX7QN6QdVDBQTrOZ7luarEd82XZhl+l8F6+ME5QecbRLQEqYXmG88ylHMUzkPSEil+CC5RlUqv5alTg81wmLaCRIc9e0jCez5RZU7rKczM1gqPSmrSIMiGV2zxjKRPx7Kb8RXpLGYpnN89inv+k4TzjSevYP75DJTkVzzzLE8q9pJ+UkXid9JHGcaS5fI9yDd8jCEEZk/cp99CQknNAGTrhM6TvlP9pKEG6RPmbdJbjYaFCnrIQ6yGNoayU6gc4B5w3ypOcBz7HPlC/QFrKeaexHueC/aYOgXoI9oXyH+kZx8J32C7rYhucM9J0tk8aTnmO4EmqC2A/+Qz1Clw/tsV+pvSb9I60jAp70nXKhNRl0BuBhgGcF+4F1kH+icpvyrAcWxoRoCUoEzN0JmV7tkl+h2tLAIq8ENeF+60aZX2+S74oHSf7Qz0IvyecI/JWlF1ZP9eb90mrwb3DPcn5TL1uEs47n9tjjz1i/QPnlfuNMjzrYKGugrxXqvvgc+xHQpmchXI6dSBcY7bJurl2vMa1I1DHdSIgxno47+QtOB/sN2V48lnkGTkf1XUu1dsdlewDK0kFFFJJXHig88AeVhRqafFAYkZGg0SABIgMBJkCMk60CqCrIYVXMjN8ju2R6JBYkECQ8PM9Ei1eJ/FOmSWwXhJUMhxsk30mASIxovKCwjGZMtZPAZp1sV4yNxwjGZhUycFCYk6mgpYIrDMhE1jrPJA4pkQtoQBPZpOMBfvMvrOdtH0CKuwjFdgESNhn3qPiJLWESDh/VKJQCU4QhX3jnJCJIhPLsbCfrCPtB9tjH/gc+53OFa1JixmGWtgPKvSpTCrivJPxonKJ9zmn7CfnketGxoZMLb0RyGCSYeRcksHjHHCNuKb8zvfIvHHtCC7QgjThOAlakJEE9wOZNDKTw4JrSlCN60OQiHujKG2D89gU7p2UoeH+4W+Ol/PJ71Q4kUFlW+m+4fiodOFY+QzHyjb4DhlAMmjpGrBezhn3asps8zn+j5C54v4E+0n3a85puo9YNy2kyEQTdOE+IJPF62TKKBRQCOD6g30j88b1IENIwYB95Dqzz3yO+4ZrwrUhg8v900a4wWmi3VEXSp5v5csjLh1y+SJf4v+xVOmrluHZSQs8nuc8C8EzlmcXQV7SD96n8F+NZyTpGJUIDLlEGg8aQfCs5DkInt+kSwT5CVbwHZ6FpLdpuAK2T3pI+kwhu5hmsx4KuDybUyCbz5F2pvwL6VJCpf0VV1wRh/NM9wPrq743SIuoGEg9PEnPaUVLRQAV+i1BesOwEjRmoFKEc0b6zUKvEtI00g7Sh9ZEHoVzWsxTsS9UmhAIJG+T9oN9Yl4T9oXvUIlGWkljESp0yCNxfWkZzEKgqhbOYcpzJaSPXEvuo5YEizSEN/Kl+nnm0nEXMom0nqqVz+lIS93g2UYZjPSBshPPP9IOnq2kVfRSpxxSfBYnVG4zBBTpHOX0YvmBhoekVQnrJd3leZzKwcWyJ2UJnttUYvOT/E56HpMGpkp60kawDvaRslSxPE3ZizSB75K20tiB42AblJtYF8910gHSC77L+wzRRFCgiO1xjBx/qlxPDfU4R0NDmYmyPftB+lxdZuI19oXyMQv7wnnh+Pmdug7SveZwnKkuoIhtUlbkmnKcNOZIWCfDPLEv5Is4LirhKVvToI194XxxPcnHcO7ptcE6hrY/CfcVZVHqbQhCsA3OPwEWtklQgrxOrfXR4IJGJeRTuO/4LvkjGsIWrzXXkPwJ9y84l6yf4Bf4LPk47hPK3UXkWzgejpl7im3wWYJz3L8twXXiOLmeqUzOOeUakndjYV28zznlmnDdyTPyGbbJ79x35BGp32np+ZUktQyluix/wOfP69aVP+SzPKHN8od5lic0Wf4gr7zTci+//HK29tprZzvuuGOWJ4qVV//n0UcfzfIEMMsTiuy1117L8kSicbt5BiB75JFHsjyhrHw6i+vIE6f4nTzxr7yaZXkhOevZs2eWZ0Sy0047LcsTvvg6P/faa68sT6yyM888M8sTx/g68kQ4yzNZWZ4ZaNx28sEHH2R55iDLM1xZnlmpvJplX3zxRZYndNm8886b5RmoyqtZ9ueff2Znn312lmf6sv333z/LE/D4Otvfdttt4zYuvvjiwdbFcS666KJZnsBm999/f1wH8gxZtv7668fzfu2118bXOPd5hiVehzzjEV8D54ZjyjNy8Sd/5wX6+Df7yrr69++fHXHEEVmegczyzE921llnZb/++mv8PvuQJ+Jx/z799NP4WsK+s02O6Y477oiv5RmSbL/99stWWGGF7Omnn46vFb3wwgtZntHKJp544uyee+6J22cbeUY6yzOW2W233dZ4bTBw4MAsz7hmeaY3e+KJJyqvZvFa5ZmKeH7OPffceEycH84f32kO91zXrl3jNcQrr7ySzTrrrHH7nE/2CayPz91+++3xb17nXuVeYT8TPpdn+OI5ZdvfffdddsEFF2R5hizuI9eb8wL2c/XVV8/yTFB20003xb8TvjvnnHPG+/qxxx5rvK+5d7mXuH7sw+OPP56tt956cX+XWWaZ7Jlnnomfywsscd15pjjr169ffA2ff/55PL9cQ/4/sb8sO+20UzyWvKAQr3FaON95hi7eX+wj9z37wzXjuv7www+VNbcdnln5MiBf6AbTURdKZQRBGH/FpeMtl+VL1qdPn8r/CrUUz9WtttoqPrOKzzaedeQlOK+k3XfffXflG//Dc3b33XePz8bOnTvH5+E+++yT5QX3+NxM8sJ6tuqqq8Y0k+3w7D744IOz9957r/KJLMsL2dmmm26aLbXUUjXTQ9LgjTfeOD6bb7755ph+bbDBBnF9Tz311GDbq4X0gLSAZ/X1119febUB6dAll1wS8wrkcfbdd99shhlmyLbffvvGfeQ8bbHFFnF79957b2Pax+ukLeSzSEvI/5AGVS/F/FJT8sJ9ts0228T8Ra9evRq3UQvbXXbZZWP6w/Xi/JAuzjfffHFfnn322Zr78c477wyWdyK97dGjRzw3Bx54YLbLLrtkU0011QinxWoe9xn/t/Jl23yp9Uxz6ZgLXbdr5XE62hKfKfWAMuM111wTn5PFsu0bb7yRrbnmmrHcWV0mTnh9ookmij8pvxXx7Jx55pljmY00DDw/33333VgPsfjii2dvvfVWfB2UJw466KCY3p5++unx+wllF8oclKdfffXVxucwaQjp+1hjjZVdeumljekk351pppkG2zb4HmUf0gCOLdU1cNyUu/kOaT5lONxyyy0x3Se95JlG2Zd1UC5O5WiwPcqO448/fkyrEt5n+6SrpGfVZSbKuJS7WUh3qA84+eSTG8texx13XPb999/Hz3J+//nPf8a8COlc2jY4D6Tv3FepLgCkhVxX6kIOPfTQxjI115b6jwcffDCuh+M/8cQTY30J56CYV5p99tnjeSRvcdlllw1WLm8O5dUbbrgh6969+2D31dtvv51tuOGG8b7iWGuVIzmGKaecMt4/3bp1a6zDSec9Oe+88+J+kUZzrjhHbIvjZvvgb/aDPN/WW28dzx3I880///wxP8I1517gXHAtq6/tXHPNFfNmXKcitsG55P8Q1+/hhx+OdSEc20orrZQ9//zz8XNcH/KE/F/hfKRrCr63yiqrxPxH3759G/MfxTqX6u2OCpxn7i97gEhSBVFvWlnQYmB40bqSaD7rqrUeov+0FMkThcGGfNLg8sxJHPqIc0hrgyRPvGJLBFq68JO/aUHD37S2YFgjxmnlPbrn0pphRNCaiJYVbIdrWo3WELQq4VrmmYPKq8OOVre0WKEVCMNqLbfccnGS2TwDNMzHQM8Lej2AVrJ5Jij+zrrzTEnskt0cjpNj4rzTOpeu2bScZf+GpdtwU2gxwj7SEof9pOUVLYfpIVTE/xVa2NCihF4keQaw8k4DWqCke4Dz//rrr8fvXHnllbHrcVqYq4S5SWjdS4vbUYiM19cdePk2Xxg24leXDrmY4A0nWgaSFjBMQfHZxvBS9JSkdSOtAOnhxzO+iGck42EzdjNDetA6jzk86L1IT430XCVfQo8MhufgOcozk+c/PSZIi5EXpmM6lxeYY4vIaqTXpB88kxPScr5D3qj6Gd4SeZk1PruZ1Jxj5SdpJK1jSftbgnVwXtgHWkfmBfKaC+eqNZEnodUq2+ecTlBpWUz+j33htVr7Mdtss8VWtXyPa06ehmvFcJMMU8FnaCWqkYbm2rWeaS4dc/kuX6rzNx1xqQs8J+ndQNrFsNGU43mGsjA3IkP58PxnSORiz3uQJpHWsQ7KG7XKee0dZT7OA6MvkA+gNwXDGXHcpDPF9Hp4kBaRrg4cODAON8w8U6Rx9Nik9/2IopcKvXMYUYEeF6SdXC96f3C9uM4cA9eSUQNIZ5mfkvlTUl6JkTkoI5KXYJ6NYr1Cc9gWPTCZZ7R4X1GWZIhqjpOhnikjVyNfxogMrIM5RMl/MYwY+1g8L5tttlkcMp3jYTv0hGH/6blDebk59FiiJy9DjpF/4zzRk5SeJ3y3JdeWz1H+5v8JvU6oe6BMzvkuKwMgklRBgkgCR4JBQkTmYFiRAFNJQOUAlefVSKyrKwg0JDI3VJyQoUrDQjWF801FPxOKEixgcrpddtklBidG9DyzbirXqYSnIqNarQqf4UHAgXFmmaeCiiiGyGDeCyaP7d+/f+VTLcN9TIUJx0+QgXFKuS/JBDJm59ACKpx7xmxn0lUm02eukoMOOigGLVqaaWwO55P9Y5xQxntlTFYyf9X7RXdaMoYMgcUcLGReqUgjA09mk8ogumanQCP3CxWFnEu645J5q15SBZQktRcMecSzkorv6mcaQzMSDCCtYrgpnoHVeJYyh1Lv3r1jEIFhFAiEEEigkA3SMNIMnrkU7Akk82wlH0SlRjGwwneaG36K9UxcGTKRZzHrYQhC0vNqVGgwsSfpTi0EEZjQk2OjoQAVOTzjWxr8AGk0eTvSjzQcxcjA+eZ6sH2GG2GYD9JQriPngmvQHPKhZ555ZjwHDNVFwwiupcEPSWrAc53nLMMGUWZhGKS0UJYhLSONTEMP8vmEshEBfl5rjfJNPaLcQyMI5pogKEEjTfIU5Ak4P5yDEUF6ynxelMGp+zj22GPjME8MlUXaN6LIPxBgoREeFfvMoUGDEAILNFogP5BQvmQfCOwQ0KrOL7GkhnNDw7q4r/gOc7cU7yvyM8wZwz4xLxppdfG+AtuhfMv9xxBi5D0IppCH4V5MeR6GoKL8zzWhYR95HeY/Zb43giXN4TjJx3FtyR+QV+B3hltnP6v3qRY+s8MOO8Q5Zcj/kecgkEJ+pawMgEhSwfbbbx8LmETTaTneVKF8aEjoaG3RFHos0ALAQEhtVG7QIoGW/1TiVyPjQ8aN88xcFxdccEHMpNDyhMoFMnyteW7Zj+YCEYwRS4VPqowfVuwrGTwyPGTuDjvssFihzz1IJUpLMjFFVDrRA4b7l7HTyUSRSSPDO7TzQoUXk+ET9GHSPCbr49haq3BARpyABuO6U6FF5rVWRotzSSsUKv643mToaDFLKy4m2uX7KaBBJpu5QDhPVCoN7/9bSaonBB5uv/322JKw1rObfASFa8YMT/NcFPGsTb0pedamSg/G2mZcdALLVGDQE4+KAwLRBJ2ZHJzgBMES0mDGuaagTuvENGY1PUFq4TMU5EnHCVLzk8A1rXSrgw+kdzy7ax0bz3H2ic/Q+5D0YFgCHwlpF/kDtk3Dglp5Myo4CPy0Fnrj0IOGHphUTFChwH6wpGAMvTnIaxbRovSJJ56Ic61wzukBwjlk/G8DH5I0OCp9qVBmvg7KPpQTigs9HihPkpaS5hWf/6SLVJSDeQVHVnB8ZKMMR08BJmenTEmZlXIVZU3KtyOC/ARpHXkRGs6RVvF7awQ/EtJ/elRwDcmP0JODRgRcu1R+5FpSt0I6SeCi2GhjeJB2P/zwwzHPVOu+IphEw0DK6uSHap1H8kz0oiUPR16MoAh1CaT9BHESjo/gA41BzjrrrJj3IR9AzxHW3xzWSf6Qxi1cX/ILX3zxRZxUngakQysPE7CiXE2Zmh4g7Mvw5LPaEwMgklRAQZxEgISUSmAK380hs0RiTOt68H0SHyocSKCbSrjokkrC2JqV9GVC4kuGg/NPawYq44uo5KHigISfCgIqVsiMUOnCtWstVBjRcogMC5VB1ZUVCdsmQzm826aFK61qqXwiQ0evCzI+tMx54YUXhtoLphrnjx4WrI8gCj0uCCBwzzWH+5lKF4bb4D5mYr7WbBVFhpRWM1h77bWH2sKEVjZkZnv27Nk4GT09WqicY5K29P8nVXBxvpjot1YFF/9PW7OCS5LaGgVaWgzSq6IWKhlohUhwgGAGlRHF3oqkK6yDSiKQNpBWpecvv/McJY2hdWKqAOI9Cvnrrrtu3AaBENJbKvJpZEBAnda2ReR5KHhT0cJ3wTCHpCVUJjA0A8/x1OKUIRdIbwi4NIX9IR/FPrQ0AEDLTSp3ig0HaJ3KdkgHOCYCFKligPSdNJhAUmtg23vttVccboUKEiqHqIBKmKCUtJi8y2qrrdY4sSvHSgOEVInBeeIYOPbWrEySpDJIQXKem1S81ypT06iR9+hdT5pTLE9RdqDMxU+GMhrRSvN6RO8Cyk6cG9IdAglUrtNjhop73hveXiB8L62DRhUMD9UWaRXr5DpxHcln0CiC/Ajl84TP0BCEvAtlRnplpPxMQgCMciB5hOZwX5F3otxPL9um7ivOIQED0nLS/SLyUzQ+5N7i3iMQQnmec0TAjvwa26FBH/kz9pt8HvkD6pT4m/1trvElgQvWCfIY5Cceeuih2ADylVdeGeq15X4ncMK5I9/GNjsCAyCSVEAFNtFwMggkfrQ+b6rSm4SVhJ+M18orrxxfo/UBv5MwUvFc3X2RSgMqAiiMF8eArFckhrRWpKUnFRsJ54TWDkNrmTC8qKShJQljU1JhURwKihb+nEfOP++TkeF3MhktDUC0tKcAmUUqfAhsUXHDUkTFBa1haSFC8GV4cW4J9ICMFt1a55133jhmKL0cqOwfVlSKkaEhg8NwbGS+WpIx5VxyTvlsSz4/LDjf7A/HOLTKLHr3XH311TETxzkgA8n/K84F90d1hpTeP1RwcY1oCVZdwcXYqmTQJak9oDUgwznWet4V8ZwjreYz9ORgyIXiEJyMjb7ffvvF/AifpbcDPQN5ZpJu8T1ep3ceQ1ekPA+VRbRcpEDO85f0lYI1AXoCFwyNdd9998X0gnwQz1jGxib/lIY0pCKf1o48u9ku+SPWRWGdeUg23XTTmHaD5zTPe9DIgf2icoFeiFR63HTTTTG4zdwn9CihlSeVWSloT+CHhhOcL1rzchxUhFAxwev0/iDdIU/B2NnsAwsBHdL4poJMCWkjlSrsG7+T9hdbcbJNAim0OGZ/yBcwDjmtj4t5E/JU5DNZB0EkKljYD/IbBGeoIOG4yU8utNBCsbKEe4HjoxUpFVpU+nFcXFMaCnAOaChC+srf9CRJaJDD/UB+rTpoJUntFc9f0hV62TXVwIv0hYA/z2E+S+V/sfcijR7pgc8zthigL6LMWD1/SHtBnQPpfWrQyfmgQQPnhHS6uuEg6TmNCluK88UyPGVw0sCWonxHuZZgw+WXXx7T+ep6FBqL0OiAsjn5G/InqZ6CcjZDUpEXGFrZlu/Q+4PGquRXaklBg3nmmSem0exXMd9FHRJl2JRHIO9BHoN8D+cq5b0IfjCKRcI1oUEf9zR1HE1tH6T5jIKR6kfStaUMTLm5umEm551rm8rG/ORY2Q++21aqtzuqtewulaQOhMpnIuK0oCejRCLF3Axp/GoyBySuRO2J0tNlkEQKJCCMpUjghAAIFQRpiAkyVnQ3PeaYY2KrgZQA8z6JGIkQBetiAsHfFPgpyJO4JiSYVBSQ6BHhT607+ZtEnsIvhfHimNtkNvhcSthJkBJajZJYsy8sCZOPUaFBJQOFbtZLQZvzw3Y5hvPOOy9WeHC8rJ/9pRBOQbvYc4NzRkaM7VMBkTI+7DPjenLcVKKABJuWHUwYxjouvPDCWGlAgk5ggHVRmU2GgsoDMkaMQcr3OX6uFy1E2F8qCMi40uqDbfJ9riHHwc+jjjoqnl/OF8fEaymjy34wb8b+++8ft8m1o3UFn+E8nXjiibFnBd1PyYyBSopUEcFnOd6E9fMe554KkoT10V2VfWGfuRbsP5kpzm0a6qkamU6uHcdWPQEuFWLMk8F+kSmkgqWI4+W88x0miGO7HC+VLrSyoaBA5pHj4dpzzclAU+nEuaNyjPF007HyN+tIOD+p0oX/RyBjxwR0fI4eVmQMCSJSccb5ZV3c86l1MdeSVjRkMDkHxYXj4TqnDCeZWs4f9wSZUTLKZI75LPcO6+A+4ZzxPtuiEDSsvWskqS2RHjA8IBXopOFM7MpzOQUHEtJM0gnyG4wfzXOY5yFzNlG5QctAnrn0umNdPHsJINMjcI899ojpWcq7kO/h8/SCIBjAc5N0j20fcMABsYAMnq/0wKOXAp/hd57FBGrYD/JNBDsSvsdnqAigMQHpAc9e0kwCGRTy+QyFY4ISpL0cF8EYhoKgMH/ooYfG4+f5niYw5XfSZtI98kb0OKFygV4m9FwkwMDvVFDw3CevwpCOtJhkzinSfPaD/B29LQmOpGOshZaYnEMW8i8EHxgzm++nNIm8BfkQgjoEHTjvBDOqK4X4m6ASLY45ZtJB9oXzznxmnEv2hfVxDciHcb34DsfJsZOHZD9IW0l7ySfwN+kblTycL9bPcGQEkNhfzis9JDkfqTJMktojylE8z0krSBOae35T9iOt42e3bt1i2pPKK/QsYB4F1kF5jsp10mDKppTLeDbz7KRRHu/z7OT5np7blIkSyr/8TfpCGajYK4C0inUSzOe9VF7jM5TFeHYX6wAIsKcyFD3fE/abdbANykiUw8C+8DplNl5PZSPQCILyIGU31k9aQVpVbATB8ZP+s71UPub4OU7qL1g/ZSb2KyFdJZ2iwp68CGUrzg8V+gT/+Q51D5TDH3jggbhuGhywD6T1XEPSavaVc5PyODQ0qEbehTwE22N+Efa1+poTyKL3Je9T3ibYQACB9Jl95PfU67Up3CM0/Ej3xNA+S/rMT/Ip1AmleheOkfk02B/OGX+TV6ERA/mk1OCC18mL8Tm+y/Wl7E19BvVL9HThvHNvUF7l/BZHOSBvRQMX7in2g2tF/owhtTgP5Dc4jlT3wbXgJ/kIPs854hqT9+A68H0a0nAvUWfD/cV1pTcMdRPsH3nFYh6CfaNRLPc0n031S+n+YHvVdS6SpJYjJcryRC5PM9pW/gDP8gd+lhc8symmmCLr1KlTNs4442R5gTzbYYcdsjyBjp+pJU8gsiuuuCJbdNFFs/HHHz9+b911183yDEKWP/jjZ/KEINtxxx2zPGHO8gSWHE821lhjZUsssUSWJyzZHHPMkY099tjxdd7nc3mCll111VVZnohnecIS3+Pn/PPPn2200UbZ7LPPPtjrecKT5Qlutvbaa8f9SNvJE8MsLxhneUKXzTTTTHG7vM7CNjfZZJO4j2Bftt9++7g+zkOeSGd5xiU766yzsgUWWCCenyeffDK78sor4/byxLZx++wz+5sXwLM88znY9jmGRx55JMszX4O9nmdmK1vOsjyxzfLCfJZnXOL7s802W3b66adneUYpyxPu+Jk8Q5Udf/zxWZ6ZiNvYe++9szwxznr16pXlBf1snnnmifuWznueqMfPcswcV56RyPIMQfxs2o88g5Rdeuml8fPgOt9///3ZaqutlnXu3Dlez+WWWy5ug31MevbsOdjxcA74fJ7ZjteIe6j6HOQZmizP/GR5hjr7z3/+k00++eTx9Q033DB7+OGHszxTXFn74PJMerxHWA/r5Hgmnnji7Pnnn2/8DsfMdeb40vnid46vuC/sJ8fPfnBf3nXXXVmeuYyfWW+99bJHH300yzNk8d7kfjn11FOzPNOa5ZmrIa73Lbfcki288MLxHFUfa54JzPIMXrbmmmvGz88wwwxZnjGP14T7aJJJJsl23nnnLM8Ex+vau3fveE+xjlpLnvHMbr755izPdMVjY9/Zz1VWWaVxv/h+nuGM15DPcTzsD+/xGe7pPOPauI62UNnf/5VGpI7nonzJ+vTpU/lfoebw/ONZmRbyFOkZXsSznmdX8bMsvMZ7PBP5Hj/T51gXfxfxfEyf4/20jurPJaybfWzJZ1G9n3y3eDz8ntaVlrQ+3kvf5SfrKm4/7Xv1Z6u3ger9SOsbmurvNbXwmeL+NKcl+1L8DMfD3+m1dOws1eeOpXr9aeGzLdm/jo68Ls+sfNmcB5ikwcQywqjAc4wyNeUeyhmUW9dYY43s/fffr3yiAc/Ac889N5t55pkbywQsfI/y3CeffBI/R1rzwAMPxHVQdmHZdtttY1mTMg/loR49esQyTNou62HblNkOPvjg7KKLLorlKMo2vMdPyuSXXXZZtsEGGwxWBub7a621ViyvUUZJ36FsctRRR2UHHXTQEGUo1t23b99Y7ipun/VSbjrggANiOZ/XOdbNN988e+utt+L2n3jiiVgWp8zO5+eaa65Yhv/555/j8SeUxTge1k89x7fffputv/76jWWmdLzsH2kLSH84ds4xZbLtttsu1p2wrxw/5dTzzz8/+/HHH+PnuUazzDJLvGbbbLNN9s0338RyaXVdQPfu3ePni/hut27dYvkzbb8a15w6CY6fMinrYx/YxwEDBlQ+VRvHQtmb42df2EfK+pyXIrZx8cUXxzqJ6vuK8if7SX0A54EyLp/j3FAfwbkgDU6OPPLIxs9zjdnnlVZaKbv99tvjfck+U+9BXQLbYHtcE9ZNHUS/fv3iT8r6XH+O9bTTTot1G0UcA+tnH1PdB3755Zds9dVXj+ec/aS+hPoI7qnJJpss69q1a9y3pZZaarB7m23xOvcx+1y8dpTluffIZ9SqcxlV0j42HdKSpPrEc+tvovy0Fmhr+fMyRshZivIEKC75w7TyypDS91gH+GyeaAz2nTwRHWLdvJ8nIDFSnr6bpG3yvaLiOovfSdvk89XrSu+xnWpsh/eS4n6mY0/nhvUU/67eDuup9TrScRZVb5vvpu+nbbEU8X46J+l9Ps9r1d/h9bRNXmNbxdcSXk/fQVofP1FrX4r7UcRxFr9blGcK4nusJ20Dad1sp5bieSliW8XvcFwcS3qNz9e65mB76Xyk/eV76XoU94332H41Pltrv8Cxgu2n99O+peNJx837aRxUWsnmhYH4+YQWNbSaYZ4WWjynYcL4XvFcs+60ThS3nfBeOsa2UDn39IOu/3HvpLZBAGQnWmzS4kyS6hnDwdGbJrdFvvTiF0mNCIA09qQY2arz8qmsUslvN6JckcouRdWfry47pHJBKi+lckRTZQjWU70dXuO9WmWitP3iNsHnwXeqpc9Xq/UdXmNh3WyLn2k/0n6l7yW8VzzedPzF/UN6L2G9ad3F9aZ9Lb7GZ9Ixp/UUt5vwevpOwufYTtr/pqTPsaCp462l+njTdeJnUfGYi9LneZ3f076kv6v3g3PB37yfzlf1Nvl+8boP6zbAe9XXNknHnL7Lz3R8xb/5TBHrqPU6Ul1Ec9sd2dh+PM7K35LUXvDcGmkBEEmjBl2+6WbOUC4MI1ILw5K8//77cfiP8ccfv/Jq/SETmDMAoo7MAIikdsMAiNSsURoAkaRhkQIgQw+DSZIkjUQEN5l3hLFEm0JrGMY+X2qppRrHsZckSZIkSSoyACJJkuoKk74xiSsT0R188MFxMvnipGlMmMsE6BtttFHjBH6SJEmSJEnVDIBIkqS60rlz53DkkUeG2267LUwwwQRhiy22CBNPPHEYe+yxw2KLLRbuuuuusOuuu4YZZ5zR4IckSZIkSWqSARBJklR3GKuzS5cu4bLLLguff/55+P333+PCsFi77bZb46TnkiRJkiRJTTEAIkmSJEmSJEmSSscAiCRJkiRJkiRJKh0DIJIkSZIkSZIkqXQMgEiSJEmSJEmSpNIxACJJkiRJkiRJkkrHAIgkSZIkSZIkSSodAyCSJEmSJEmSJKl0DIBIkiRJkiRJkqTSMQAiSZIkSZIkSZJKxwCIJEmSJEmSJEkqHQMgkiRJkiRJkiSpdAyASJIkSZIkSZKk0jEAIkmSJEmSJEmSSme0yk9Jai94bv09zTTThP79+ze8Ikl1bLTRYnZrQL505hepA7ooX3aaf/75w+STT97wiiTVqXfeeSd8+umn/LpFvvTiF0mNsk6dOoVBgwZV/pSk+jX66KOHLMsMgEhqd2IAZOyxxw6LLrpowyuSVMeeeOIJfhgAUUcWAyANv0pSu2EARBpSRoXiEkssUflTkupXpSxuAERSuxMDIA2/SlK7YQBEHdkM+WLXD7WVE/Ll7nx5OP4ltZ4P8uX7hl8lVWSVn5LUbhgAkdQezVv5KUntBYHbNxp+lSS1omvzhVb6feNfkqS2ZFlckiRJkiRJGkkIgKzf8KskSZI0uNErPyVJkiRJkiRJkkrD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rHAIgkSZIkSZIkSSodAyCSJEmSJEmSJKl0DIBIkiRJkiRJkqTSMQAiSZIkSZIkSZJKxwCIJEmSJEmSJEkqHQMgkiRJkiRJkiSpdAyASJIkSZIkSZKk0jEAIkmSJEmSJEmSSscAiCRJkiRJkiRJKh0DIJIkSZIkSZIkqXQMgEiSJEmSJEmSpNIxACJJkiRJkiRJkkpntMpPSZIkSZLam2vzpVe+9I1/SZJa0/v5MnbDr5LUbsyUL382/GoARJIkSZLUfhkAkaS2MyhfOjX8Kkntxlj5YgBEkiRJktTuGQCRpLYTAyBff/11GGOMMRpekaQ6Ne2004aBAwfyqwEQSe0az60fG36VpHbjl3yZuuFXSVIrMgAiSW0nBkD+/PNPAyCS6t74448ffv31V341ACKpXeO59XfDr5LUbgzIl84Nv0qSWpEBEElqOwZAJLUbBkAklUUMgEw99dThgw8+aHhFkurYOOOMww8DIJLUNgyASFLbMQAiqd0wACKpLGIAZJpppgn9+/dveEWS6thoo8XslgEQSWobBkAkqe0YAJHUbjQVABm98lOSJEmSJEmSJKk0DIBIkiRJkiRJkqTSMQAiSZIkSZIkSZJKxwCIJEmSJEmSJEkqHQMgkiRJkiRJkiSpdAyASJIkSZIkSZKk0jEAIkmSJEmSJEmSSscAiCRJkiRJkiRJKh0DIJIkSZIkSZIkqXQMgEiSJEmSJEmSpNIxACJJkiRJkiRJkkrHAIgkSZIkSZIkSSodAyCSJEmSJEmSJKl0DIBIkiRJkiRJkqTSMQAiSZIkSZIkSZJKxwCIJEmSJEmSJEkqHQMgkiRJkiRJkqQR9u6774ZrrrkmbL/99uHpp58Of/75Z+WdUevbb78Nl1xySdh2223DI488UnlVHYEBEEmSJEmSJEnqQL755ptw5JFHhjXXXDOsscYaYZ111gmnnHJK+Oijj8LHH38c7r333sonW+7WW28NhxxySDj66KPD9ddfHz7//PPw999/V94ddb766quw6667hmOPPTb06tUrfPLJJ5V31BEYAJEkSZIkSZKkDuK1116LPSHuueeesOmmm8agxf/93/+FP/74I/zrX/8K22yzTXjvvfcqn265RRddNOy///5h4oknDlmWVV4d9SaccMKw7777xt4oHKM6FgMgkqQhnHnmmWHJJZdscunSpUtYf/31w3/+85/w8MMPh59++qnyTUmSJEmSVK9+//33cNBBB4XHHnssdO/ePWy22WZh+eWXj8uOO+4Ytttuu/DCCy+Ev/76q/KNlptmmmnCYostFgMgo402WuXVUW+cccYJSy21VJhvvvnqar80chgAkSQNYZNNNglnn312mGmmmcLzzz8fOnXqFA4//PBw/vnnx+Xkk0+OmaP7778/juu5++67x7E9hyeDVC9onXLhhReGH3/8sfJK+3T11VeH/v3710U3Y0mSJElSfXnjjTdi8IPeGjRwHG+88eLrBAb+8Y9/hK222ipsvPHG8bUy4fjSsapjMQAiSRoCrTYWWWSRmOkhkzDVVFOFFVZYISy44IJxoeXEzjvvHHr27BmWWWaZcMcdd8RMEuN9ttfupL/99lsMHtTLBG3Dg5Y8N954oz1yJEmSJEk1vfXWW2HQoEHh1VdfrVl2ZLioDTbYoPKX1P4ZAJEk1UTgY4IJJoi/jz766GHMMceMv2OMMcaImSK6jzK5GZOmMUnaOeecE958883Kp9qXU089Nbz99tuVv9qnSy65JPbYac9BHEmSJElS26FR4ySTTBK+/fbbsPXWWw9Rhqf8P8sss4Rxxx238sr//PLLL+Gaa66JDSRnnXXW2IPkrLPOCl9//XXlE0NiAnJGkZhnnnnid/bbb78wYMCAyruDY/2MRsE+8tl//vOf8btNrZ+RDx544IGw3nrrhTnmmCN+Z8MNNwxPPfWU5WI1ctAzSe0Nz62/6aHAMD9qOwwJddddd8WWH2QgLrvssjhuZjUyHNdee22cD+TDDz+Mk6fttddeYfLJJ698ov5dd911YZdddonHR3fgySabrPJO+3H33XeHvffeO3z22Wfh8ccfj8EpMq4a9SpjzJLD78wvkqRWdW2+9MqXvvEvSe3BlPkyfb6MHf8a9WbMl6nyZYz416g3e75Mmi/1UGfHOEijU5FMIziVA0NXd+vWLTZgTCM+HHzwwXH+jxT0YGQHRhgYf/zx498gCMGQ2O+88078LGV+giE33HBD2HLLLcMee+wRpphiivi9ddZZJw6zRbCD9ROgYFs0PLziiivCRhttFC666KLB7iuCIqyXzzOR+q+//hrXT0O/lVZaKRxxxBFh7rnnrny6YR9PP/30OF8JI1QQAHn55ZfDoYceGoMuJ510Uth8883jkN7gPma+k5tvvjlcddVVcZ9VLtyv3De5sfKlMQJmAERSe2MAZCRpaQAEn3/+eTjggAPi8EsMj3XuueeGeeedt/JuCM8991wcLouWGWSGyJjQimPxxRdvrKR/9NFHw5133hmHobrpppvCl19+GSdjf/HFF8PUU08d9txzzzgZ21hjkY41YL6OW265JW7vgw8+iK9R8U8QhqG5yOiQuWP75513XsyAESi4/vrr47pnn332OMYp26XrL/tC8IPeLTvssEPMwDHPCZ8nc7fvvvuGV155JWYUX3/99bDEEkvETBjDhdF9+L///W88Z2TE2F8CEsUMY8J+kFHjJ+aff/74Nz/xww8/hPvuuy9mJGmZQ+aP9bPd1157LW6XOVnYLk488cRwwQUXhE8//TRet0knnTT22FlllVXivCZkYj/55JN4jTjPc801VzjwwAPj57777rvYg0dtxwCIJLWpK/Kld77cFv/SyDRrvkyRL/XS4oJasUkafq0LZIYnavh1lKNGc458GTJjOmp8ky8U5upl7NxP8oV9qpcJDd/Llx/ypR4m9bs5X8YyAFI+lDkpN1OOpAxJuZU5QZgcvVb5kEplAhcED/bZZ5+w+uqrx3viwQcfjN/hfYIjXbp0iYEGAiAPPfRQLFOzHQIjlLfpbULvEeoFaHxIsCOhbP3kk0/GoAflb/aLXiqUaU877bQYsDjssMNiGR7UP1x66aWha9eusexL+Z+yOEN8bbrppjFgQ2PH5ZZbLpaPDYCUnwEQSWVhAGQkGZYACBmJHj16xEr8zp07xxYaZHzI4Nx2220xw0MlPd1Xn3nmmZhBGThwYOzayoTrxxxzTFw/rTTY7pFHHhmmnHLK+N57770Xjj/++JgRIqNFJT5BkO+//z72OiGosttuu8UMFi1RCFKwHgIjbO+MM86ImSUyTnyPfSG4seuuu8bADcENjougAvvEdgiCpBYjt99+ewy0LLvssmHdddeNXXHpuktrFYIqdA1m22TCyFgxqRrBhb59+8YgD12KU4sT0Fvm//7v/2KQhwDMI488Enbaaacw0UQTxQAK6z722GNjpoztsl+0dllsscViwIj5Vmg1QwaSY1tggQViAv/zzz+Hf/3rX+Gll16K+0zLGLbLMGYERtZaa6147GRUQQCIgArHwfVV2zEAIkmtarZ8WS5fqHgH3TYp6Q6Mf7WuCfOFSv4hxwAZNaatLPXSap7WJ1Qa10MlLd7KFwazz+Jfo94b+VIvE7MNypd38iXWCtUBrlG9BBvAvtTLfQz2p17u45/zpZMBkHKiHEmZn9EQaBjHNaY8SzmaYMZss5HkNqBBHj0rKF927949zDgjHafyxDcvQx933HFxKOajjjoqlllTAITGdwRN6P0x9tgNSRefp0zNENoPP/xw/DzlpY8++igsvfTSsSEhvVEqZahYP0AZnde++eabWDdAHQXle3qxsC3qD2hkmTBKBXUF1AOsuuqqcR/YbwMg5WcARFJZGAAZSYYlAEIGg8p4KuZpSdKrV6/YaoQMCpmK3XffPQYPyEzRI4N1kbFZaKGFwj333BMzQ1Tg0+KE63rllVfGynxe5/MM6URgg7/J8Ky88sqxVweZIHo3kOGi9wStPajkv/jii2MmiIwc33n//fdjAICAB8EBWpww6TnHyD7x+5xzzhkzY2kILI6JvwlkMKQXY5uybQIOZAxZFwEZzhEZQI6T3hpk1Migcc64T5kYnh4svE4mj5YpBE7YB9ZDJoweLP/+97/juebcsG2+xzninLDdhRdeOLZa+eKLL2I3YrZLaxcylgR2OIY11lgjZjwJqhSHwOJcEBih9Uu6hoytSuaP4IsBkLZVogDIzPkydb44ttqo9898qf1A1sjC/wMq4P9XM6CRhaAEQY/UJZQW5E/kCxnD1q4wpPL6/Xxpi+DK8PisstRLq3kqjOulkhb1VGmMeqrg57zU2/VS+0DwzABIiXFtKYtT5iRgAK71DDPMEBvorbbaarHcTDCDgAMBCxo3pvlCQVmUcjsN8PhucQgsenNQN5ACIEy+TgCEgAe9RyhnU14iSEH5nQaDDI9VRBn4hBNOiL1V6AFCg0JGimB/+D5lacrcRZTJCbywPcrIzA3CPhoAKTcDIJLKwgDISDIsARCQsWFCdIZaIgBCwIGKfoZxIqNCgCG14mC4KoaoopUJPTjItJBpYmgmhr7q169fbHWS0LqDHgtkwOhdQTCEXg1keAhWkAmaaaaZYoaGVilsj58EXuiRQuBhxRVXjOtmCCs+m/YFZIqqAyAgEEEAhB4mZPwIdEw/PcMVhxjcYYgrAioEIshcpeG5OAdk8sj80WOD+5Xt0aWX4bYYVoseHwnDadHahV4vffr0iftCAIQMIAETeqKk7RLkIQBCho1M4LbbbhuPsbkACEEhetswrFZqYQMynASsDIC0rcK9Vi+tLofXh/nyeb7UUwvJjuq5fPmt4VeNIvw/YDbOd+NfGpnSQzX9ZJgYWrbTSrkt1NMzzwpsSSObAZAOgnIm5XRGdqDcTVmSxng0WGSIaEZYYCQHGioSAKk11HMyPAEQghiU+Xv37h3rIIoI0FCeZbsMD82QW5TDaejHugmIVAdAqAOgDE+9AXOE0JvFAEj5NRUAkaT2hsJuNs0002RqW3///Xd2xx13ZHlGJcszCdnAgQMr7wwpz0hkp59+erwu44wzTtanT5/4+f322y/LM0txHZ06dWpc+DvP5FCAz/KMR9wWn59xxhnj95999tnKmhv88ssv2XnnnZd17tw523bbbbM8ExO/k2essjyjFn/ntTwzlE0++eRxvSeffHL2008/xe/nmatslllmyfLEMMszdfHzRWx7hhlmyKaYYorsm2++qbzacFw33XRTfH2rrbbKPvnkk8o7Wfb1119nm2++edynG2+8Me5LwufmnXfebIEFFmjcV/Zzk002yfKCw2DnIp2PdF/fe++9cbucQ7a7xRZbDLZdtrPHHnvE89qzZ8/GY8wzktkKK6wQX3/ppZfiOpLLLrssG2usseLx77rrrvF8gs8UP6e2wbXNlzh8QDtfKLW41McypktdLNQEEWl2GbVLY5RZktTqCIBkf/75ZyVnqzKgfHznnXcOcV1TGfuss86KZZjpppsuu++++2KZ8eabb24sF1PGbc5vv/2Wrbrqqtl4440Xy7X8nVD2nmOOOWI5+PHHH28smx9wwAHZmGOOmZ166qnx76Kff/456969eyzrHnXUUdmvv/6aXXfdddlcc80Vy+TvvPNO5ZP/8/HHH8f3J5hgguztt99uLJNvtNFGsS7i6quvrnxSZcI9x72bL+TVG5FhlCRphOQZotiCg94E0047bZxcG3lGI/a2oMUFk4zTcoNlwIABsccCLUO22GKLwXpj1ELPE+a8yDNJsWcK+A49LpjgjJ4S9MBgHg6G2ir2rqgXtJp6+eWX4xBan332WeO5SOeDc8E5ZHiv1sY5pgVOntmMc35MPPHEcR4Uzl3qJaKRghb77Xn53aVuFlozuYz6JY0Z7zJql4aMgSRJahHK1Iw4QDm+KJWxt99++zgSAWX2Dz/8ML5OGZ+RDZijk3J+NebjvPfee+MoD8Pr77//Dq+99lrlryGxD5T508gLoNcKZeqmMGcnIyaoY7PWQ5I0wghukNGhkp9ABQEIKtbJWFGpz3wTdJkmo1K9DG8FPJkjuuauv/76cR4PurEyQfrkk08+1IDKqML5IGNIRrLWuWCOj7bYd7obMxQZ3YQXWWSR2L358ssvjxOsE5ySJEmSJHUcDMv81VdfNTYwLKLhIYEDypHMBUIZlTL+VFNNFefiZFisyjBDjZ599tkYoBjeYAPDXlHGZ1ispoIos88+e5hnnnliuZk5MhkmmrkumfOTMm4tDIPFvtdrHYFGDgMgkqQR9tBDD8WMEBkWxtSk1wcBjznmmCP+ZE6M6tYlw4NgCRON04OBuTXOP//8ONfFrrvu2pgxq9eMDZk0JmonSEQrmloZzbbEuWOOkKeffjrOQ8I5pOcJY63SM0SSJEmS1DFQFtxzzz1rltMJJlBmpXHhYostFl9jDg3m26DhHo3pevbs2RioYKQD5tJk5AbeHx5LLbVUnEeUuTaZN6To888/D2+++WZYaKGFGveHAM2qq64ay7XMo8koC0VMgk7PEEY+IKCjjs0AiCRphNDllAnEmMibVhhMbs4kaQQ+ZpxxxhiQYHIyJq2vrvR//PHHw2233TbUYAATpX399dcxA0amhwwMPRfIlPE3XXHrHQEQMo1kJslo0iumiCGwmPz90UcfrbzSeo477rjwxRdfxN+5HgRCyCBON910cVJ4eqVIkiRJkjoOhsGiDP/8889XXmmYPHzTTTcNr776arjyyitjA0QwuTQBCkZgICBx8MEHh8kmmyyWL5ksnUAE5UsQxPjxxx/jyAf06KA8n7BeRpDgvWLZl/IygQ96axx99NHh3HPPjZ/58ssvw4UXXhjLy3vvvXcc/QHUN+y3335xn2688cZwxBFHhHfffTc2ymS9TIzOiBH0GkmjTjAhOsEaMBz0yG6UqFHHAIgkqUlkHlArY8B7BCVOO+20cNddd8XK/WOOOSZmoBJ6g/A6rTVoLfLwww/HrrJkXgic8F1acBR7bZDJoYdCcdt0aWX4Jnp7MBYp+A4L76eF1it8r/ha8W+kn9VYF9smw8dnWFf6Xq3vFF+vfr/4evG9rl27xm7DBG+WXHLJ+JNzwXYJIF199dXxGKsV11Fcdzo2pPNBgIVjYP9Tax6CLeecc07cVkJ3ZroZk4FMGVVJkiRJUrlRbmRuSAITZ599dgw40HuDhoaURykfErhgBIMiRng48cQTw2GHHRZHYKBMudxyy4XrrrsuzstJ8IKgA705XnzxxRikOO+88+I8oTR8pPHisssuG3uO8N3DDz88BlGoVwDfJ0Cy5ZZbxkaUNKykgSXzfpx++ulxyKsieptccMEFcRs07FtwwQXDuOOOG84444xw7bXXhtVXX72xRwpl5BVWWCGOTsFrHAcNBSVJqkfUlGfTTDNNprYzYMCA7NNPP8123HHHLM8cZKuttlr29NNPZ1999VVc3n333SzPMGVdunTJJp544myttdbKHn300ezPP/+srOF/8oxONvvss2d5BifLM1rU1md5RijLMzPZ8ccf3/idgQMHZjPOOGP8TJ5Byq688sq4rZdeeinbdddds1VXXTV75pln4mdx9913Z0suuWS2wAILZDfeeGP23nvvZWeddVa2yCKLxG3ttNNO8fN9+/bN8gxRNsEEE8Rj6dOnT/bNN99kf//9d2VNWfbHH39km2++eZZn+rIrrrgiHl+eccvefvvt7KijjsrGG2+8bMUVV8weeuih7Ndff43n55FHHonHP+aYY2b77LNP9tZbb2W//fZb9v3332eXXHJJlmfk4vbyzGD27bffNm4vz4hlk046aXyPc8HCOrinOad//fVX9uWXX2Y9evSI2+V4OL6ff/45++mnn7LnnnsuW3vtteP3t9lmm3h+2C7nsVu3blnnzp2zk046Kfv888/jT/bn4IMPzqaYYoosz5RmH330UTyvnJeZZpop69mzZ9wvtZ3KdW56Zj5JkiSpPtF0v2Y5T5LqDXUoPLPyZUweYIkzwEhqb3hu/c2QRwyppLbRvXv3cMkll1T+GhJdSLkGXbp0CRtttFFsaUGX1abQ+oP5OhjiiV4IdEPda6+94lBMqTsqrU/mmmuu2MWVrra9e/eOPSRowcHYnvvuu29sZZLQ+6FXr16xhQktRuiKu9tuu8WeJccee2zcn5122ik89dRT4d577429LBImTmPYruIEbbQEoUcEPSi23nrr2JWWHi3se8IE7wxfxb1Hb43ixG8zzzxzOOigg2JPC3pzpN4XoKUJY6TSqgaMR8rn2Lc8jY77061bt9h6hqGpOP/0qkloOUM3ZI6ZbsrF7dJKh3NLjxLOA8dM119au9CSh4no6D684YYbxh449Lr54Ycfwqyzzhr22GOPsN5661XWpLZCC6vcgHwZvhkBJUmSpFGDAEgn5jGkTCJJ9Yyh2ir1JXT9+ZNfYABEUntjAKSkigEQxuxkHFGpDAyASJIkqZ0yACKp3WgqAOIcIJIkSZIkSZIkqXQMgEiS6gI9QGhZxDBPX331VeVVSZIkSZIkafgYAJEkjVLMlXHzzTfHOUeYm4I5OC699NJw4403xr8lSZIkSZKk4WEARJI0StHjg4nG33///bDddtuFrl27himnnDJOgF6c7FuSJEmSJEkaFk6CLqm9cRJ0Se2Kk6BLkiSpnXISdEnthpOgS5IkSZIkSZKkDsMAiCRJkiRJkiRJKh0DIJIkSZIkSZIkqXQMgEiSJEmSJEmSpNIxACJJkiRJkiRJkkrHAIgkSZIkSZIkSSodAyCSJEmSJEmSJKl0DIBIkiRJkiRJkqTSMQAiSZIkSZIkSZJKxwCIJEmSJEmSJEkqHQMgkiRJkiRJkiSpdAyASJIkSZIkSZKk0hmt8lOS2gueW39PM800oX///g2vSFIdG220mN0akC+d+UWSJElqJwblS6d//OMfDX9JUh378ssvQ5Zl/DpWvvzJLzAAIqm9MQAiqV0xACJJkqR2KgZAGn6VWtecK+wX3nr4zBAaKqyl1mQARFK7FgMgo48+eujc2bpESfXvxx9/5IcBEEmSJLU3E1V+Sq1upX0f+Oa5y7af8scfP/678pLUWmIhPDEAIqm9iQGQhl8lqd0wACJJkiRJFavs/+gfk3z62TjXX7/pX5WXpDZhAERSezRO5afUmkgTv86XyeNfUutjCAFJkiRJ6vAMgEiSJI1cBEBopS9JkiRJktoQAZBNNuk9RuVPqc2MXvkpSZIkSZIkSZJUGgZAJEmSJEmSJElS6RgAkSRJkiRJkiRJpWMARJIkSZIkSZIklY4BEEmSJEmSJEmSVDoGQCRJkiRJkiRJUukYAJEkSZIkSZIkSaVjAESSJEmSJEmSJJWOARBJkiRJkiRJklQ6BkAkSZIkSZIkSVLpGACRJEmSJEmSJEmlYwBEkiRJkiRJkiSVjgEQSZIkSZIkSZJUOgZAJEmSJEmSJElS6RgAkSRJkiRJkiRJpWMARJIkSZIkSZIklY4BEEmSJEmSJEmSVDoGQCRJkiRJkiRJUukYAJEkSZIkSZIkSaVjAESSJEmSJEmSJJWOARBJkiRJkiRJklQ6BkAkSZIkSZIkSVLpGACRJEmSJEmSJEmlYwBEkiRJkiRJkiSVjgEQSZIkSZIkSZJUOgZAJEmSJEmSJElS6RgAkSRJkiRJkiRJpWMARJIkSZIkSZIklY4BEEmSJEmSJEmSVDoGQCRJkiRJkiRJUukYAJEkSZIkSZIkSaVjAESSJEmSJEmSJJWOARBJkiRJkiRJklQ6BkAkSZIkSZIkSVLpGACRJEmSJEmSJEmlYwBEkiRJkiRJkiSVjgEQSZIkSZIkSZJUOgZAJEmSJEmSJElS6RgAkSRJkiRJkiRJpWMARJIkSZIkSZIklY4BEEmSJEmSJEmSVDoGQCRJkiRJkiRJUukYAJEkSZIkSZIkSaVjAESSJEmSJEmSJJWOARBJkiRJkiRJklQ6BkAkSZIkSZIkSVLpGACRJEmSJEmSJEmlYwBEkiRJkiRJkiSVjgEQSZIkSZIkSZJUOgZAJEmSJEmSJElS6RgAkSRJkiRJkiRJpWMARJIkSZIkSZIklY4BEEmSJEmSJEmSVDoGQCRJkiRJkiRJUukYAJEkSZIkSZIkSaVjAESSJEmSJEmSJJWOARBJkiRJkiRJklQ6BkAkSZIkSZIkSVLpGACRJEmSJEmSJEmlYwBEkiRJkiRJkiSVjgEQSZIkSZIkSZJUOgZAJEmSJEmSJElS6RgAkSRJkiRJkiRJpWMARJIkSZIkSZIklY4BEEmSJEmSJEmSVDoGQCRJkiRJkiRJUumMli9zN/wqSe3Kn/nyTsOvUqsgTfw5XyaIf0n1Y6Z8GbfhV0mqW/3z5aeGXyVJJTFXvlBOklrdKvs/+vLDZ6++8B9//PJX5SWptbyZL1nDrw0PscY/JKkd+Sxfpm34VWoVBkBUr/rly7INv0pS3dosX3o3/CpJKolB+dKp4VepdS23+63hkfPXD1n2d+UVqdWMlS80nI5iAKRTp05hhRVWaHhFkupYlmXhnnvu4VcDIGptBkBUr2IAZI455gjjjDNOwyuSVCf69+8fvv32W341ACJJ5RMDIKuttloYbTQ7gqh1zbzE9uGDpy7Pf7NtvlrHfffdF/76K3YoGjIA8o9//CN8/vnnDa9IUh0jADL66HH6IgMgam0GQFSvYgDkxBNPDDPMMEPDK5JUJy699NJw77338qsBEEkqnxgA+fPPP8MYY4zR8Iok1anxxx8//Prrr/w6WADESdAlSZIkSZIkSVLpGACRJEmSJEmSJEmlYwBEkiRJkiRJkiSVjgEQSZIkSZIkSZJUOgZAJEmSJEmSJEmj1C+//BLOPvvscPzxx4d33nmn8mrHwfE//fTT4ZxzzglXX311+PHHHyvvaEQYAJEkSZIkSZKkVvT333+H559/PvTo0SN07do17LzzznE54YQTwlNPPRX++uuvWNn9/vvvhyzLKt/q2AYOHBhuvvnmcNVVV4X+/ftXXu0Yvvnmm3DJJZeEww8/PHTv3j3ce++9YcCAAZV3NSIMgEiSJEmSJElSK3nttdfCkUceGU466aRYsb3ooouGlVZaKay88sphwgknDFdccUXYdtttw/777x9efvnlDhkAufHGG8NPP/1U+atB586dw2GHHRZOPfXUMM8881Re7RjGGWecsMgii4QFFlgg/Pzzz5VX1RoMgEiSJEmSJElSK+jXr1846qijQp8+fcIKK6wQdtppp7DNNtuELbfcMmyxxRbxJ8uff/4Ze4BUBwE6gj/++CNceOGFscdHUadOnWKgaO211w5TTjll5dWOYYIJJghLLbVUWGKJJcLYY49deVWtwQCIJEmSJEmSJI2gV155JZx11lnhvvvuC9ttt13YdNNNw8wzzxwr9pNJJ500dOnSJQZJpp122jDaaKNV3uk4Lr300vDCCy9U/pLalgEQSZIkSZIkSRoB9Oig18fDDz8cW/GvscYaMdhRK8DBa3PNNVfYZZddwmeffdahhsC6++674xwXTPgtjQwGQCRJkiRJkiRpBDDvxyOPPBJ+/PHHsNxyyw21d8foo48e1ltvvTDmmGNWXvkfgim9evWKc4YQTGFYqFNOOSV89dVXlU80+PTTT8O1114bh9S6/PLLwyeffBKuvvrqOIQU3+vWrVtjgOWll14KBxxwQOx9svTSS8fPM1F70bPPPhtOPvnk+P1XX3013HHHHWGrrbaK69p4443DbbfdFvcNDz30UNwu77HO66+/Pvz6669xnczhwfBfvMe2nnzyyfD777+Ho48+Ouy9997ho48+isNfrbnmmvEzBx54YNxHXv/Pf/4Thwx77rnn4naYQ6Vv375h1113jevlM/y9ySabxO/utdde4Z133hniWMA6OMdLLrlk/CzzsrCPLTFo0KB4PQlS8V0Wtsk5KAZv3njjjXD++efHY+GcfP755+Hcc88Nyy67bPzOEUcc0eRk5uwLx8T15Xxx7NXXWCNujHw5mjHG/u///q/hFUmqc8cccww/mBHqdH6RWgk500Pz5YT4l1Q/dsiXGVdZZZUw0UQTNbwiSXXixRdfDO+//z6/3pAvr/GLJKk0Ds+XMak0prJeTaPy/c4774wV81R2M/zVQgstVDO4UTTJJJOEueeeO87/kPz222+ha9eu4YMPPgiHHnpoWG211WJl/AUXXBCDLPQcYX6MJ554IvakuOyyy+JwUpNNNlnc9nzzzRdWX3318NZbb4VbbrklptNU2H/33XdhnXXWieujYp8Ay5xzzhlmn332GKg57bTTwvHHHx+Pg6AJARz2n3lLZp111vDYY4/Fyn8mcWeCcrbH/hPcINBAoIMJvBnua6aZZorvsQ22v9FGG8V1zDbbbLFnDNsgIEIQhmHCCBYQOCLAwHs//PBD3M+//vorBmQIKDz11FPxPmTOlOmnnz6su+66cb/pdfP666+HxRdfPEw88cSVsxji+TrkkEMC5Sgmm+d9JqXnfBGw+O9//xvefvvtuD/VON833XRTOOGEE+J+E2Th+/Tu4Zg4Z7zO9eac9e7dO7z55pthmmmmiYEjzj/7TzDkyiuvjD95rfj/iADQnnvuGa/TfvvtF9Zaa634OQJaH3/8cZh//vkbJ81Xy3C9mF8md2y+NEbEfHpJkiRJkiRJ0nAiAELAgt4KBCcmn3zyoQY/wGTXfLaoR48esRKd4MciiywSK96pgN9nn33i3CLMMUJFOcEGegxQsU7vCbZHIGHBBReMlecHHXRQ3BeCFuOOO25YddVVwxxzzBEDM6zr66+/jttKPSLodXHFFVeEscYaKwYepptuuhgwIUhCsGHnnXeOwRkq6GkAQeOs5ZdfPr7PdxKCEgRP6HnB/CdjjEH7+wYzzDBDDNAQJCEYQCCF/SVgQvDg9NNPj8fB9sE+/Pvf/w7bb799XC/vsc1lllkmzDvvvGHzzTePn7n//vvj+U/f4/yxLs4t+815JJiw++67xx4bU0wxRbjuuuua7BDAdXz88cdjIISeGZxXzjPBFM4XwZjvv/8+9tzgehDYYdvjjTde7DHDOeE8sz2OkwDJt99+W1l7A849PUYIoKSePgSD6E2TetmodRgAkSRJkiRJkqQRQMtzKsGppC9W+g8LhrQ677zzYqU7wQMq/alAJ5BB5TvBAnohsIw//vgxoMA8IwQg/vGPf4SpppoqBlX4Hq/zOz0tZpxxxtg7gtdZqKDnbyrx09BRbIOKfNY1zjjjxN9T7wP+pocHgQAmeifAQCU96y8GP4r4Du+xvZZgXfRuYd8SAiUERjguziv7SO8PAg2sl/cIZhCo4NxxrGBILAI8nC96ovBZ9oWADsfNcGB8j0BNLex7586d43fZBteT/aOnDr+zPa416+I6cS3Yv1lmmSVeB35nm/QSIVBEr5UPP/ywca4Xhhpj6Ct61xAEYt9YL8Gcf/7zn4P1ZNGIMwAiSZIkSZIkSaNYv379YkU+vTuKgQN+p3KcXgLMgUEFevVcFlSgF4dYSvhuqpBP+LvWZ5P0nSIq8gk+MDwVQRCCJ62N7TYVUEn7VNzv4jETkEkBhtSDgl4hxblBCGzweYafSr1FaiF4xPBZ9BIhiMLwYQSmGIqL3je1pH0vnufq/UsYtougCL1EisfD7wRaiq9pxHk2JUmSJEmSJGk4UWFNb4IRbbn/8ssvxwr76uAD6PVAEIReEfQ2SZX9Iwvbp9cElfxsvxhYqDeLLrpoHP6KYBLzn1SfK3pmcDxN4XrS+4Uhv+ipwQTwBJ4Y8opeKCOCQAhzlhDooPeI2p4BEEmSJEmSJEkaTlSYM/QRleb9+/eP80xU99BoidRLgCGcamE7xR4GIxPbbS89E5hThB4cDDvFHB1MsM65PeKII8LPP/8c5wdh2KqmEDBhmDHmGKG3DZNrH3nkkXEOFXp1jAj2gyG4OJ8jui61jAEQSZIkSZIkSRoByy23XFh44YXj708//fQQk14PCyrIm0KQZeqpp449CEYFKu0nm2yyOEdGvSJQQ/CCidgffPDBGBBhWKuPP/44PPDAA3GOleYCSQSwCJLQA2SnnXaKQ4/RY6Q1AkD07pl77rnjutkftT0DIJIkSZIkSZI0Ahgaac0114wTjt98881xngyGimoOleCHHnpo43wU6667bqyYv++++5oMoDDxOfNSNDVXRlth3gz2ieDLvPPO2+wQUvWA+TpWXHHFcNddd4XPPvssfPHFF+Huu++OwYzmel4wtBdzhzz11FNxiKr55puvVXu+EAChJwm9TJgLRG3PAEiVTz75JPz3v/8NSy+9dOzaNCLR2npGN7w777wzrL322mH77bcPb775ZuWdtsV/bh7i//znP8MWW2wRI6pthS5ldFPbcsstw+qrrx6j7/WABykTJ80555zhoIMOanLyJEmSpJYij8UYx//5z3/C8ccfH95///3KOy3HhJbXX3992GeffeIEnM1NDDkysR9nnHFGbH1XL/k5SZKkagQuNttss7DddtvF4ZWo83nxxRebnCuD4AdDMv3f//1fY4X8UkstFdZaa604QfbFF18cX0uYiPvVV1+N9UnLLLNM5dW2wTBRjz76aOWvBtTh0ZuCOj32EwQGCPhwvAQZBg0aFF/HN998E4+jqeOn3o4hqtrCc889F84888x4jpn4nGANS5oEfWjIW7PfXNPmeooMrz322CP25LnjjjvivC/V2DbXm/y5RlzdBkCIknIzXHHFFY3j37W1J554Iuy6667xwUPhisIWN3zZELG9+uqr40OZIAgPtZF5nPwn/v3339t0wiau3eOPPx5WW221cN1114Xvv/9+mLdFZJjgEF366FbIw3zrrbeO3RCJBPMgHd79Z/84B/VSsSBJUr0hv/Dkk0+Gk08+Oeywww5hm222icu///3vcMstt4SvvvoqfP3117FQqQbkS8hbDE8elgLWiSeeGM8thdWmCqpNIV9HwxPGWuY6UfCnMREF5y+//DK2oOPn8OKYRsVkn5IkScOCXhkHHnhgOOqoo8KAAQPisFjUM9JQJeVjyMdedtll4V//+lfM204yySTxdVD/RD0WE6offfTRcQJuggpUhF955ZWxkQs9RtLwUzSqZc4RPsNPtpkwvBL5OoIANG7hZ/LII4/E/B+Tcb/22muVV/+H9bBtekyw32+//XacS4NgAPW17B8I3Cy++OJx/pMbbrghvPfeezHPdtttt8W6R75Lve6GG24Y1lhjjdjQnB4Q888/f6wX43h4/7DDDouTlbPPb731VjweGqmDekyOg8bcBGGYjDwhgML55POUC1gHqLfjGNhX6vM4r8WF16666qr42WopqLPIIovE+uF77rkn7vc111wTj4kyCOeaY33ooYfCu+++G+cY4fwybwj7m3BueY9jfeyxxyqvNkzCTt6b46LXD4EQvs91Yb84Hs4h5426cf7W8COElXGT1lMrdAo4dFM65phjYgU0EdMpppii8m7r4Zi5mQgEEHXjPyX/SXv06BFOOumk0LVr17D//vuHySefvPKN8uDhwn/c/fbbL3YHO+644+L4cyMD5zk99FuzC1k1Cu7PPPNMHO+PB1fPnj1jN7eW4KFJZQvr4AG/5JJLxof8JZdcEu8JHlw8nLlHhycSnM5BW0WSy4zzVrlvPsuXhhRXah38Z/w5XyaIf0n1o1++LEsGme7uHQGFiEsvvTQWLDbZZJPYwi0V8mhFRm9SKurJM1IooPDY0dx4441h1VVXjXnYopTHGp78BfkbepBQkNx5553Dsssu26KJGSnkUVi79dZbYwF4nXXWifvF5J30KKGnMa9zLaeZZprKt4aNeaf6xf/Ve++9l183y5fe/CJJKg1qXTtRh9SSPIH+h3wLFfVUmBPs4HfqmAiQLLroorHekfxRU8NYUeFNvRP1UDRcpl50t912CzvuuGMsE7AuAiUESchzpXzSbLPNFutUzznnnDj0U6o4570FFlggjkjCSCkEF8hLgzqW9ddfP+Yv+Tw9TMgXUud14YUXxjoy8nbMqUFwh/k0itg2wRn2heNkH+i9y+g6DAnGtjfYYIO47wR7+JvAB3V0BGFobMw+EySiZwmNmEGQgNFj6M3BsaRjJIBCUIk8K/lPgh7pPXp5UFZgLhbqOpnHo6nJ6OkNQsCC61CN83v//feHbt26xaALDawJPFFvTIMf6pT33HPPeL7OP//82Psl7UOnTp1Cr169wuGHHx7zwalhP+9NMMEEsazDcGlsg8AH+0n95VRTTRXraRlijDw552f33XePP0f2cGftFYGtyvXmhDX2qKD0UHcBEPaFC81QVEQEiThyo7Umbkq6GNGqkP9kE000UXydm5L/HFQylDkAwvETxeWBwYNtZAZARhaOkagxgQwe6i0NgPCQ58FPDxIedjw0iwk9rxM04qHPfcoDTCMP19UAiNqIARDVqw4VAKGAdfnll8eCzb777htbl9VKa2l5xZABq6yySocLgFDwokBMoao6ADIiyC9RyCWvQwG1JQEQ0mVav9GAiLGM6U097rjjVt4NsdcHrdYotG266abDHQBR/TIAIkmlZgBkBJFXqqUldUm1vlv9vaY+09x2m3uPhi3UE5IvJOjA/BdFze13cb3pc7VeS4b2+eHFutj/E044IQZXKENVN8AmALTXXnvFXh4EbpoyvPvIZ5v6XHPnAcXvVn9WzWsqAFJ3Q2BxgV944YXYuo8JfajAJlrW2l19iDAS6BiRrvhqH4b1YUFkl4I8YxpON910QyTyXbp0iRFZE39JkloXrb569+4d82k0YKCyvKl0nFZwtAij8NKSQkiZcI4IANUDgjG09KOQSSu9YvADtGQjkGLgQ5IkdUTkZWstLdGS7zX1mVqvswztvWot+UxS63O1XktqvVd8bXgX0MOG0WDoTUH9XfVnCIrQsHmuueaKn29K8TtJ8bWmluY+V63W+8XfNeLqLgDC+GwsK6+8cpy4mggdPTWYj6EpdBkiGs1YafxOITj9zULBrIj107uEMdX4PC3+WSi41cLrvJ/WVV3IZh28zvvFbfOdaqwr7RcLn61eH3+nbfKzuH6WWvtQVL2NoX2+KencpPXwO681hfeK2+XYaknHU2u/+Lt47dI5qFb9OZbhPc5qVL6wPlo/0p2u1nHQda86epywD8XzVmu/0vWtdf2rr3et887f6fj5nXUUv1PrnCUtOb9oyX5IktRaSHP69u0bh72iwpyeH02ltQmNEqhgryWllayXn6R3TeUTeD19Nn2+uc+yruLnWIppJL/zmbTN6n1pat3Fz9X6LOt74IEHYld5pM/yOvhscbtFQ1v38GI9BKzIX9OdP427XMQwCZNNNlnlryGxv8X9Kp5LpOOq9R6qz2+t76fP8LP4N99J56+WtO3i/tU6b9XrrLUfkiRJ9a6Yz2mveZnnn38+jvbDUFq18sX8TUN7ergwbL7Kr+4CIEyqQwU0re8ZeohoHZMmUqCq9R+Pbi1MRsNQVRSAuXnpNcLQRDPPPHMsbDG2XRrii4pcxmijmz6YgGbeeeeNczwwLl8RBRe+d/HFF8cCNi0N11prrTjBI++BnioUQhkyifHbmNzmlFNOCZNOOmlcJ4VB8J+L8eAYvmKeeeYJ008/fZh99tnj0A7sb1of+8f6jz322NjNjF4qFHT5HN9jH6h8f/XVVxu/k7ANJs/hPznj+qVIJ4EkziEV2C3FcTF5EUOPcR5ptcf424ytV2vSdI6Tz9NNju3Sc4L5W2gRmCYp5TMUkBmjkDGrt91229jbIuGhxCRFBx98cDx21sFxMNk4kw2lbfI5jp9rznkkasswbssvv3ycaHNEH9CMxcgxU3ilqxzXlwmLiutl32pVuPAAZQKktddeO+4XLSG32mqrGEzhenEM3N8Mx8U9zvAVxeAe15+xCmn1yv3B9VtooYXiOOepQoHzyN8M0cawF6yb88G4hOwX32NIMybIKuK8MZkU7/F/i3PHeSYqzn1evKYcB8dNy1rOBfvBdxg2rbV7Y0mSBCZgJN8AWmJV9ySohWGVyOdVt44irWQ83+7du8eu7eSjGD+ZvFh1PoFu/kxuSB6NHp7kE+kGT36sOIEh+C5pKfnIffbZJ66f79J7mbGJSUtJf9k2Q7iykNchTWWdpN3kUflsMV/G90iLmS/jgAMOCHvvvXecsJFxl0njScNZGD+az3C8fJ/xh9nna6+9NuYhaDRE3pG0nXGV07op/JG/YDJO1s0xMnwW+abqYxxWjHFM3oPxll955ZU4xxzHUsynMtbxxBNPHK9XEcdEwIthtzhurhXHRF6K40E651w/xkBmfOSEYyNvSf6EvDPfJ3/I+aCXN98lP0f5gl4zvMe62ebtt98eJx1lLG3GqObzxbwQUt6J97nenLvjjz8+FqqLx8d2WCfjZjMsG+eXfBnXnXNfvV5JkqR6Q36FOkXqNakTZLnzzjtjXos8UXtC3RijCjEEFnnEJ598Mta9UT9J3oxyx2mnnRbn9CAPq/KrqwAIBR1uSCa5pOBL6z8qiQkQUJCkErwahUAKeRSKCIZQ0X/TTTfFAg0FFgp6ffr0Cdttt10sqFBIo/D4xBNPxEpztsFkQRRkqJBP+I/Pdh988MFYsc7nzz777PhZCtGsG/QiocKeQiXrZ1J1CqxUYNPaLRXeGJ6BinD2kf9oDLFEAYmCEZNMMnEk36cym8IykxLR+4BCL8EfjoPCGxXnvMYkkqynWIinUM+E7rxOQZxzSeGOBxgV8kzA05IgCA83tsexpEmIOA8EdZjwiII1hftUmKPgTKGV46BCgO2yfSoEqDwnKML26XXDeaLSnwJ3sSKdhynXjnNLIImHE0OfMYkmhX/2IwWTuAYEdRgjnPuC7RGYodDN6+zviOC+4F4gkENAhnHFKYyzfhIAjpvgAQXmYoUL15oCN5P2c4xcc+419oeHKgV2vs84yVSycB0plCdcf77PuWf8bCouGE+ZCiDOO5UDfP6iiy6KhW/GR2dfCOIRBGQ+Gyo+ONfcPyzp/uAn73Gvsh2uA/c3AQ6uGRO9c93B+wT9qBhhYf8JLILgG+8V7ztJkkYU6Qr5HRocMPcagffhneiPfAmFNdJdKqLJt5A2kjch30b+KqFxwc033xwDEqT95PXIn5EXZeJI8mkp/wHSRNJMGoiQNyF9J3/KZ8G2STPJf5HOk+4T1GGeNQpf5JfGHnvsOCcGAZaUD0gNWPgO+8z6yE+QNlM4I69Db5iddtopbp8GPqyHRjd8liAQ22HyyZdeeqkx/wn2n7wweQrySVTmH3nkkTF/QZpenJhxeDCkAHkmJo/kOhJg4FjIy6VWdwRAaGBCQ56Ez3K85A/J93Oc5GUIppBXIu/Jd8lzkvfp169fGs+3EeeH/Cr5cs4tZQLy9uSraXBD3phCPNeDBkWsi89y7pmUkzw3eSGCVOSzqvOm3EPkkygLkK8iT8q4wuTvOM/kw1i4p2icwrw15J1obELDJc47vZo4D5IkSfWM+kLqGmkITINfGkKT5yH/mepA2wvqFcmbXXDBBXHfOQbyc+QTaTBDwxWDHx0LkxgcTaGEybBHNQoPVJoz8TkV5xQwKAxTKAUTWPOfsFjpTOt4Ci4UUCnkbLPNNrF1HYU6CooEIShkEnAgKJEmiqTAxH9kCmIEDZj5HxTGCHZQyKLinv8kFMoo3PGfn8ITBWgK0kQU2Scq6Qm60DOC1n2zzDJLfJ/18p+JQigtziggUUglCMNCzxOOhxZptJSjhT0BHyqZ+ZuCFRN7Mgkln+N4ODcUoijEUghkMm7WxTYI+lBxQKGRcwcq6imkEygiWMD6KaSCc0LFORUNK620UjwXFID5PteBgiTnl+2yfdZDgIYCJZNcsv+cF4IZ3D/0guEBwvXhPFM4pwJio402ig8eepBQAUClBueXfWOoM7bLtacwzjmmdR+f4dxR+cF+E4igWxqT1fM3gQKCWhtuuGHcP75HIZVC7lJLLRX3DVRKUPDkutJ7h2vWEvQ8YVtUdNB7hUI8rQs5P7zO8VVXzPAZ9p0gA/vFueEYeLBy3jheCts8cLlXuI+YbInXqGih8E1gg2ALD2bWz3FxLjh/BCyYPDT1niEAwr1AIIbgE4XudB/TApF7gM/yf4F9oJKE/adihXuU16k84X5PQSXuBQIlVP5QeUFlBcfBMCTsB+vl/yQBmVGZUFABkaOW4qF8YSJ0F5fWWnbIl3uqXnNxGdULM3z/gzSTVvRlRDpNWkl6T/pCfmWSSSYZLM8H8lK03GIhL0c6mBbyReRpaTBCfo3GBOQxSOtYF3kkGonQoIP8Iago5/NrrLFGTBvZHuk8+QDSRtJ2Gkak4bjI11BJTj6P9fIavT3Jb5BXYr3kQfhJ/pXrxXVL6yadJV1lm+w/+V22R6MH0mPyeeQtydvxOkENGlTwOXqWsg7OFfk38n5rrrlm/Cyvc1zsC/lH0nhavfEa54o8EnkN8hzkzzhP5G9Yf9pv8h2cXxoFsc3UE5tjHBryH+SxKDhzLgjYcK7ZNvvHNeV8Fa8neRPy4uwn+VnWwcL5IS/C+SFPR56LvBMNZcg/0cOabRE84lg5l5QFOFa+z7Vmu+SbyEeRl2E9bC/lt8nTsl6OjfPBuilH0OObc8N+ci/S8GjdddeN+TKwfo6RRjHku7he3Hfcu6yL68F5Jg/GfpC/5doS1OHat+Rctkc0Sqr0OLohX17jF0lSaRyeL2NSX1PWdEwNyNswkgs9XtNCsID6H/I17Q33K/W5G2+8cawHS8fE3+SZi/lSlQe9fiqNzI7Nl8bW21ztjIIdBYJRiZ2jEEqBhwpdCm64//77Y6U6BTFavFEJTgGqiAIgBRMKQVQUU5lP4QkUUmmBRaGH9dM6jcIdlbgrrLBCrJCnUpdCJqggpqUgLfQJpBC4oMACCjxUQNN6nhZzVPhTECKayLoobFEBnwqoCQVJCna0/KP7fBGFQ1qKUTCl5T9BGgq2BDMIRFDRSwAkBW5AoSsVvAn8UKhKwRICEUziU0yY2G8CM5w/Ks75yfmhQp/PE+ihpRrngoIw+0iFAfuVKggSWunRIpFzSms6CpsEmAgU8SCh9V46dloUUuCk8ExrQCoBOPcEbxgWYLbZZosV/myXFpkMI0HvGQIbFB7BfcH1oIUm6+dasF7ODw8wKu25xgQPeJ/KAwI0XCe2ReGX88d1pRBLpcKw4FwTOGC9FOy4NpwT7kkCXwQFwLYIfhBsIUDDOQWf59rSupR7lIAE14bgAq0Uia5zLPwfpBUivXQ4B8V7iPuK+5DKHc4515l7ngc5/28JQFFRBPaDv1nvYostFluysr+0juQe4L5hqIyUeHFe2BcqQfh/R0UBwQ+OgwwO1zdhaAjOOdeCa8g9PypwjJX7m+atj/CL1Er4T8eN/WD8S6ofi+XLxAydVNbMOq3t6c1Lr0YqpEkLU9CgiHSVvB7pPnkWeljwGT5LkICeEORLyPfRGIGCHMgLkR8jjSQIQMGH9IQeE+Q5+SwtxYrIg9LggrSRtJq8Cek5rfrZDoEO3iNNIp9KRTjpP+ulUp6eFuwXBUnyVQm9PWjEQAU779HYhMp+1k2FOhX2HBNpPMOzklckmENDErZF3oj8G8fOMKEpj8h2abhBTwa+T56P+4XP0ZuC77KOFPzgPJJHIW9N/oQgBdeB71OhT/6JwEPKU7cEeQQa0ZAX4hrwN9vjnJMPIpCUAi303qW3DI04CDila8U+kDdnfwk+EEDhNc4nQSV6C5OfI6BF/pHzzv6n75NH4jpzvQlskfchIHH++efHnh/kMwmisF6QFyIPzrkjj0u+FFwj8q/8vyNfltCLhPw3157zSZCDe4K8FXmvdL7YL46PMgf3C8efyjdlQ5mFvGFus3zpzS+SpNKg4WEn0sthyRNI0qhAvp98eI5W643d3OsmfEtBjEIGFc60rqNHBQut7ygkUQlMoZhCY3tD4IXhByj0VaPimwI0x0VBmELb0PAdKqYpWFLoojKAgioFXFrEVVcWUCCkAEuBmQANhdGmUGCnEE8hjuBONQqwFGS5ThTWuTYEJQjGMIwBiWIRhVduPn42hf3nWDhHbDcVSEEhmcIohU8qDzg2CqZU6FNBQE8S5h5haATORWujIoLWiQTEKIQTbKLChYoZgj1pqASOm8oY9rdYycFxU0jn+7QKTIXzahTsCbBQ2UEQJA1hxUIlAAVsts/6hxXnl+AFARSCUMXCN/tDwIvgHPcO+8H/Of6/cdwER9J+8P+RVqxUlDR1HCMZY+Kt6uLSygv/qWu97uIyKpdX8mWIFvRlQ/pPukmwgvSIPEY13qenLHkDKrE5H6RJBAiosOd9WvKTrySAQaUsCxXy9B6gtwEV13yPXgrkv6j4r5W+0tuVNJN8EXkU9ocABwEHKt6pIKeHCOk3eaHU+GFoyBexDvJj7Cf5M4IvNEQgEEA+g8AE+WL2sdZ5GBZsi0Y7NKAgaEBggPwT+Sa23Zo4NhpI7LLLLo09X8iHcA3Iz3BtOB5eI6/BdSawVMwnUrlCQxaGIC3mCauRZybfROCCHj/pWnNsrJ/AUjFPNizYL/Km3CepkVRCXoqABsfJvnJvcCzkoYv3HOUWjo0eJ8WGTJIkSZJGrroIgFDIoBBG7w8KYrRISwsFSwqVVPjT+p3KWQo17UkaK48ARTUqMyhIVfdqaQ6FqOrhhyj8UaCkYFuroExgofo7tRDUIFLGUh3MAPtKYa5YAUOvGlq1cW1oWcf3uEYU3qmUoJdGcy3e+CwVAFRMMHY290NzOD4qMmgJSGtRCpy0oEy9IEYUx06BOlUKUCinpSit2wgULLfccnGf6V1BbxSwz1RY8LO5AFNTWB/b5DzR44SgDhUF1QuF7WGt/GLdBD+4NwjY1LquCZ+lood7LAVfai0EZCRJai2ktVRWkw7Swp58QXPpFZ9PPUSodE89G0nHyMvQQ5Nei/SgrF7oEcDnqbimEp2AC9+rxnqrG4PQ+5IGCTReIX9HXoAeJ/QOZn0tQZ4vBXsS8jYMTUrFOZX5pMXkr+gtW/zc8GDdBFJokMN+km+iQQe9eWs1dhlWrJ+8E/k4cE1o9MMQqPS2oDcweUeGSSLfxDnnO1xn8lqcf/4eVtwfbJNAVVPXmqDP8AQf2B+CY/xMjV1qSe9zTATk6I1caz8YWqu5vLAkSZKktlMXARAKLxTGKJBSoU3L8+LC0EDMlUBBkx4Mla4s7Q5DGDSFAigF7WHpUkiBmAJlEeenKaybQmBLtkFAqrmCPK3hUtCGABXDJvE3PQYYYosKgWuuuSa23mNog+Z6LlBQ5jgIlhBEoaK+GoXQFGBgOCqGfqBlJMNOEZSgN0hroUDO8GCpIJ9QWcK8LvTmoEKCAjut+yj8ci0YsoMADr1jqnHP0pKQddfCOeCcEqhILSJbC+tOY2/Ty6hWLyrG607nl2Aj+0Dl0/BUSEiSNKxIqxgyk4YWBCPoVUma2hKkz6lnIushP5XmBGkJ0sXmtkUamvJOpPfMH8HwUgRCyH+QtjLXGsMuDUv6zb6mQAh5XBoYMD8YPUfJP1GxPyz5wqaQxhP4SPOvMdwXvRJaI/gBrhf5BoYdLSLfQaCF80TPG65RGhYr5U1AsKdWsIv8IHmRpnDe2AbXuqX3Skuxf/R45npyfavxOtulcRN5XD5PHo+8oSRJkqT6MsoDIFSwMjwPrcJoWZ8KsEWMu0tLOwpq7XEYLAqwHCcV900V0BiOgXGaWzLEEQV6WpoxtwPnhgIgFfIUvjg/TfVAoKDJcADNFXiZCJNgBBUPXJdaLSJBbwuCKWwT7A/DFVBop7BKbwYK78xhwrE1h8I9BXK2SwE9zbVRxBBf7A8tBQmwEGRg3hG2l/ahNRFcaSoAQItMhhRju6nAzn3LPcq5pxKkurUgBX6GCGvq+nMOuIash+G9KFRXb5t1MI70sAYluD9oCUtgg/NIIK66gobeOgxLwTHRupVtUBFTq/KI3kbshyRJrYkeHTR4SUNtUvHcXC+QWkhPyXeQHpO3rM5PkD6TvpO+0fCAVvmkf1ReN5XnIX9GHoo0kgY7rINtMBfYVlttFSv4qYhn+KNajTiqcUzkZ8hH0YiEfSZ4QiMQ5pAgHa6VHx4epOcEJhj2iqEuyQdyflsbjWbYTq3rRc+eNHRYOsfkTchzcuzMGUIgoTp/Q16U9TaV7yF4xNBh9PihZ0n19eMac62b68HRFPaP88U66XVMPreI/Bw9dnid88m9RCCHQFb1/tKghgBR6lksSZIkaeQa5QEQCg4UmGjxVz3hdkJLPiYRp5KcAiK9HFqrhRXrGZ4hi4YFEzASBGG/qYAuYtsUihiGgFaEFLgSCl1UNldXQqcgEL0RqNSmQE4Xf+bGoADI0AnFwhe/UyCj4Ekvm+YK1WnyTSrgOdfVPRYo3HHNNt9883hdwLrphcH2GYKAycxZCFBQsB8a9p+WgVx/ggSMqc25SgVFeiYw6SXXH6knDa0K+W5boFBLAKC6F0jCdglWpQAM122ttdaK55YJL+n9wjkE6+C4uNZNnQ++z/wq9CJhEnd60KT5XUDFAOusNYza0LB/3H9UPhC4YNxyzmcqzHOPUTHC3DIEx1ZaaaUYjGLILyaOJ/CS7icqdpgwtqXDfEiS1FKkQQyxSO8E0k4mmibfUV2x3Rwq1JlHg/wdw0nR+CTlo6icp5EFC79TwU3QhfcJbFTnB+k5QV6EoY1S4xGGayWPktJF0k6GeiJPwj5XNzBg3dVBEdJV8n4EOvg+aOTBPhEsaGnwg/MytDws+8n22Tfy2qnXRWvjfBPASUOD1pKCUwSdyJukoAh5E/Ku5G3TeeV8kBfj/DSV12M9nEPyqvfcc0/My6RgB9eN8gX3z7D0yknIl3EfEtgiD8e9lPJgrI+gGfcH+XDybjRIIj/MfnAOUjmFvBb3DIGYYbmPJUlS+0V+hnzR+eefH4488si4MNdxdd1e2XDcNAhi1BQakAxPI5T2hmMmn0gdKL2tUz2b6s8oDYBQgKDlOcNczTzzzE1OdEjBhwIqLcXoWUClLK36UgU5lbH8x2J9FGCLBR0KKOk9ClJgfRRoqIymQMg6KSC99NJLsUUXDyXWzXeLhVYKZmyLAiqfT9unwEMBlG3QCq0aFfcECCj4Mb8D/ylYB+vi4UAF9CabbBKHfiiioEThn0Ihn+VvKq6pHGcsYYIQ6ZxRiKe3BS3Q+I/H91Lhi4Ibld477LBDLMyB9zgejo99Tw9iCnJ8jhaCVMT37t27sUBKhcE555wTh05gYstUQOdaEJShYrzWuMdMYE4rPrBdCoHV26X3BOuloMs2Dz300HDAAQfE7x988MHxWlFIJugw33zzxe9w7ni4UPDt27dv3D+k4Zu4F7ge7D+fG5bgAdfnwgsvDCeffHJMuFKhlf3mfuV4GeeZgFHCXCdMMsq2uQYM08X+85NgEvcB+889xj5y7Ox7ekCmIS84R1zjAw88sPEcduvWLR5f6unDsfA97rl0bsE9yfZZB/vK7+B7TBpLkIm5dA4//PDG88tEslQiUDHCuumJxf3I9xl+7t///vdg+8G9T0BFkqTWRov+NddcMwbjyYcxJ1Z1r0zSZCrI6SGSXktIx2hUwUJ6ddNNN8U8EHkUFhqikH+hEQcLPTrJgz711FNx3jnSV9ZJOk1hhkYh5DtSnof8wa233hrXk/KBfJa8JnkZ0tKE9ZDHpIcDleVpvczFQX6AuTEYvovKdvI/bIO8C/kDFvKlaRJ09ou8IMETjpHvkQdgfewTPWbYHz7Dwu/sE59ln2jYQH6TPBGvExwg/1r8DvvKT/ImaZv8bAk+x75ybjjelL8jP0LDFfKK5OWL844QNKJXLXly8ro09EjXiTwovVdTPpf1pYYl5E/Ae+RXyZMQRKHhSvFak2dmW+RxyDOxL5wz7qV07cDx8h73VfE+I49H8Ivv0Dv36quvblw39yTlEq4j14L7hL8Zwox8bNoPfhIQIQ/LcUqSpFGPPNHRRx/dWM+RFupuqHdpaf6nFr5LPoH8AHkp8grkawiCNDXKRlmQl0rz9VJnRp6zXpB/vPjiixvrwbjW5NPI/5JPZ7+HB8f84IMPxmOm4VWq31P9YWDho+m6zcUfmSh4MJQREy1TEKTAQcGGitrUswA8PLiZqIymcMoDhAIvBR2+Q+H2ggsuaBxeioIhBUaGK+AGpLBCAIDt8ZCjgEhhl8IQn6cSncIgLeIo/FBQvvnmmxtbdlFoYX9o0cV/lrQPFPJo0cW22AaV0BRA2QaBFgp0POhA4ZNWbhSMaDVIIY8KcY6b/xxUODOeNPsE/gNR6KawSMCCghm9CihUci4oMDL3Ba3eCKqAbfA6LdA4NwwlxTmhspv/0GyficIpAHOcPIw4PxSAOR4K3Zx7CnG0zqOinPNCsIbPMicGx8Ux7LrrrrGgnnqrcI04fs4RlQfVCwVQgh0UUjlfbJfzWtwuLR7ZdwqIXEP2PbXaZDgIgj18huMlkEABk/1i/zl2AiQ80FJhl8Iw561Hjx7xsylAlQJpzSEoxnVhYnfWTYtCEi8m5acATOUEPZL22WefeL4Stss14F7jOnN92T/OFT1vKERzjzBEFr1cuFfYR64J36OCgvuW+41rxvc5B/SA4frtuOOOsZKGezQdF9vi/wDnn0qj0047LfTp0ycm2lRi8JNzRu8czhsBLiqNuI+pvOGccV0YvozrzjWlQoHzx/FwLUi8uY5sh4oLevZUB+tGNoJ9ObrnnM4vUiuhmfGh+XJC/EuqHzvky4z09qShQ5mlCnsm0aZxB2kyFfWkp+QhSPtIl8kLks4xJCcNCPhsypdQ0UxaT36K/BxpJOvgfXqHENBIQ1qRjpO/YF3kTdgO+TvSSs416T2f4bPgffIr7BeNeJ599tn4PdJXevzyE+QhSWvJY/N99oH9Jh9K3oden6TtpLnpmMlbsn7SXvJWfJeCIz1C+Qz5CfaJfALfI5/IdsA2+CwNQsg38DvHz3nge+SnyL9wHsjjcPzki8iLkJfgHHDeyH+yj3wm9RohEJGOvxb2lTw1+VjyB+wT6yAQwjGTf6SXBPkq3k95V84D+8d2ydNz7KnRCfmiLl26xP3k2vTq1asxr81+ke/juHif33k95Yc4JtbJcGqcY/5Ox0V+kLwPr3Fs5HNZOGfkjymLcI7IB7Fu7kP2l/uB68x9R/6Ie4j8E3l97ivycqyP88BnOBbycrxO/o98dSoXlBH3YqUh0g350vSEhJKk9ujwfBmTCvyU12rvSPOpi6HujHmIqXehLiY1fCH9Hl7ke84888yYF6EOjsbD5Cmoo+MnvZ352d6RryTvSh60WC9JnR55MPK61DGl90Yl8mbHH398rNckj8e1Jv/I6zRYob6V/DDXZlhxzOTPuXc4ZvLN9XDMHdkJJ5wQr2fu2Hxp7IJNaSajAEEmfWSi0EWELW2Xm4ZCEIXY4tjEFKr4j0XrsepIKZ+nsMFNywMs4aG8wgorxIIphaQiHkLrrbdeLITwn5VABL/Tao+blkIvrekS1kULMApz7Cv7nfAe/7mpyKewlvAAWHXVVYco6FA4SwUELgYPPf7zUSmfgh/gPVrdMwTRIYccEgv3bJ/XeRDzH4v/VLUSH84Xx0ABMkUe+c9NxTX7Co6BfaBQyj6Be4CCHAVUsB4+Q0GS4+NvKhdYD58pbpt1sJ8cR9pGwnmhUEmCQtCGiniCFMXt0kqThw8oeBI8oMKC46XgyTZ5P22TfSH4QQGV+4bKDAq4bIeKes5/mmyTe6xy48fXOUYews2h8ErhmEoMflLgpTKC88Y+UPHBPrG+ahwv+0XQje9yjdk3AhdcY+5Trg8JbbqXKBSzv+m+J/DE/c454DPcl9yDbJfjpfKH68J5SKgI4f8O9zz7n7C/3GPpfKTjYR/ZF+4jrgnBk+qHNP8PuBbc92yL/2uc6zQU2ajCvlTuhc/yZVp+kVoJaSKJRusPkC+NmH75sizdyUkLOgqe9+R/SBfJi6T0HOSHCASQjtUqRJIe813Sbyq9SQPJv5AHqP4826ECns+ShvI3eQDyIGyHtDehkp00k/wK+Q7yM6TvpI0EEcD3ybvS4IMKf+YIISDBQt6Q9bKOYj6R7xDooKKdfecz7GsqnFPpzjZSfok8HnlKtk9+mHwGeV7S+JS/4PyQxyAfQZrOvpP2sw7ydKyjUmkdt8fn+H4xv83nUv6jKew7543tkh/hepHH5jW+R/6G68Q5rVUg5Nqyb+RRWFfaP/YfxWMF6+S8ss/gda4f+RW2yXnlWrBNzhvvke/h/CesgyALeS3uD7abkMeg4M6xgGvAtSYQw3ucb64N6y5iP7l+nGt+p8zBPvD56jJB2VBmIciU2yxfevOLJKk0SEA7kd6WrWKXOjFGyiDvQjpG79xKXcNwIT9Bow0q27fZZpuw2267xXoU8hLUVZHHoW4n5THaK/Kq1157bcxX0li5WJ9Zbyg/MHoLvcppMEy+nDwp14p6Uxq0M2oNyxFHHFH5ltozyhCV8gwZ8MYJCkdZAERN4z9oCoDQ0p2W/9WBhXpyxRVXxJuL6HZ1YZCHCgVBeqJQCGRYC2lEcE8ZAFEbMQCietUhAyDtFelUCoDQOIT8UQqOSGVkAESSSq20ARAaYNBDgwYRNFSlQUlzjT6GhnNE6/Nzzz031uVtu+22dR0cGF40lGXYdxqS77fffnV9jPTKpRc9DWeYh6W6ITMNpqhzZeQZAyDl0FQAZPhDm1KOngg84GkhWSuKTeJBZTU/aU0nSZIkSZIklQ0VrzRqpnFwGYdCosc0jaBp+FDsnV2vCIDQS5r95trQUKmIHuIEqlR+BkDqEF3x+Q9KdzKGImBIgHpF936GG2CycCavLPYkSl3KGE+PIcls/ShJksqOYQHIy1EoJA/HEEySJElqPxh6vGfPnnF4+zQsOr2xmR9uo402ihObpwAA+T7mJmbEE4aGYnhPPst3t95668GGMGfIUIIHm222WVhppZUa55dlyNNi5TyfY4iubt26xXUwbCmNj5lf9r///W8cbpQ5avfaa69w9tlnx+E++ZvPss40oTv5UrZ/1FFHhdVXXz3uE3PSUt9YjdFbOGa+z8JnGRoqDYvOfGoMf3/ZZZfF/C09QFnnLrvsEnvQkO/t3bt3DChQP8jwoUUcE70wNt5448Zt7LvvvnFagyLOK8Pes22Oj+Ngbj16m/Adtscw+2nY1+bQG5thXjkGziV1lNVBEHqy1BpSlyFNmROX3txsl+HSmMeac58wvBn3AkOeMfwZ90IR5+XAAw+MPY1YB71NGPI+YV+YN4/7ZYcddoj3AUO/MioQn2fb7EOtY2Xb9DjnnuCzW265Zax/rXVtWScTwPM5lp133jn2WO9ICEeOkknQNSRuaB4kBx10UPzPThCEBwGTizNMGeMdM4Z1PeHe4aGdHmRMVs9DkAnjmayUYa+Ym4LuZiMylqJU5CToaiP0d3YSdNWjDjMJenv33XffhXPOOScWyigEUvCjcMFP8kLtfcxnqZY0x2HOSdAlqXxKNwl6QqCC3gzUvXXt2jUOj8ToJeeff36cx+PWW2+NwY/ZZpstVmRT0cwcr8y9Sv0X83swpwc9PZjzi2GUCAyQJlLRveuuu8bKZuZkIw9Ixf6xxx4b6/sIEqy11lpxXhDq0Pr06ROH4GIOX/aBQMRhhx0W+vXrF4foYrvUCRI8Yegu8prUH7IuGiaDOcqWXXbZOK8c+86E7FTIkz9lgm+Wxx9/PM6HwXaYDy1dUwIEW2yxRaycZ+4SgjwET9gPtkc5hONlDlnqJZn3lvk0CGDQ4Jn3aBhNPpgKfeaPZf7iNEw+lfIcD+eOAMYaa6wR5+K46KKLQt++feM5Zp+oWzzrrLPiujhWhqhiSCPOHQEZRp9hQnnWw/4zb1xz2C/OB3kV8uQEE9gnzmeao411sq7ifNTk3W+66aZw/fXXx8AW14rXOHfcN3yfIc+OPvroGBQhQLPwwgvHY075ffaf4Me//vWvGDzheLnWTMZOYIbjZbg0AlsELrgGfIYyBIEleqewv1wz7iGWhLpi/k9y73HdqHdlvmXmNKHMwfGkHkh33HFHDP5st912cU5s7nPOO+tO91WZNDUJujXSdYQHD/+piN7yH4VoL/+xuTGXXnrpxodaPWGf+E9OJJEH4yWXXBKj0TwAiM4ygTtBEIMfkiSp7JizjdZXtOSj4EzAnpZryy23XOOk3pIkSapfVBJTL0c9FhWp5OGY7HuuueaKgYANN9wwVqo/+OCDcVglKpqZp4/6L4IQBAio3F588cXDggsu2FixTuX0I488Elv6EzRYcsklY48NAi4EOZism14W2GSTTcJJJ50UgxAERAgQ0Pj4yiuvjK3+Dz744NiTIr3PdgjAUAFPXRyV2gRp2H8CHwRq2N4ee+wRgwrU31GRnxBIYaF+j+NjQnjytARlCGgQGCFQMN9888XKe4IHBB84RtbNce++++6xQp0gRnUvCyr+CdrsueeeMUjDvhAEohH1Rx99FPeLoArnfNNNN42V+6yDhWMnIMAxEphZaKGF4j4RlKrV26GIOkt6rWy11VYxYEEg5NBDD43n/YEHHoifIWBBo/OEc8Z1oqcMefj1118/LL/88jFow71AEIRt02uE42H/qo+ZXiKpV8dqq63WeLx8nmvco0ePMGjQoHiuTznllPgdriX30TrrrBPPKfch36M3EsENeqSAgBb3Bt8nuMK9RHCIQA1BFIJQ33//fdwf7it60lA24d5lfQRCON+sk/Of1lt21krXER5a/KcjUsp/6LTwn5zIX70GEdhv9m+OOeYYbL954Nfz5O2SJEmtiQIvhUEKncWF1n1lHAdakiSpbGjEy7BIVPKTt6NSnwp+6uToPUBQgPe+/PLLGExoCYaXInhBvRnrTg2cCY5QgU1FNq36zzzzzFhxzfbmmWeeuH0q6Ak6UOFOPRsV7iy09Gc/qI/jd95P9XP8TnCAfCnD0ZMP5T16cNADgP2m0j7hO/xNgINj5LMEPFLvC4a+bw77yT5Sn1nd6IdgAI2lqdtMPUiQRpQh2ENvFQI7bJdj4TxxjtgHjpmeEenYeJ9gBpX71UNO1cK5ZNJ2hinj+wQJbr/99hgIoGcGw04VffPNN7H3B+eDxuicS84fwSGCGSlYwnGwbwQr+EwRPUfoMcLQVykAxk+CKdSTEmxifhL2jXPCsbIOriv7yLFynbh+BEbYZ3oqgcAb32eeZXqFsG/cB6y7S5cu8fqlYMxVV10V7wMCSGmyevaD4+ZvglIE8zoCAyCSJEmSJEmSVEBFdApWgL+p+OYnFdPFIEJzaMVPRTsV5tVDolJ5Tc8G1nnLLbcMEVQh8MJnmsL+NNVgOu1rQmV5rUY59Phgfgx6X4Chv+g1wNBOw4JzVb0v9NZgWDAq+quPg78JgIChsOjdUMS6UsAE/J32nyAI12BoOP4pp5wyzrvy5JNPxt7ZBHU+/fTT2EuG4ADDRCUELrhWBCoIUCQEdujBQSCLniFpP6qPmXuC3iycQ4JbDEeVglaM+kPPG7bB+S5q6ljZf9bJsbJwLgmG0MgqBTVAkIjpCAg20fiKzzI1AfvBEFlpH1gYvox9YLgthjjrCAyASJIkSZIkSVIbYP4JhstqKpBB7wnmq6CnRUuDKq2JXgPsA0PxM9cJw3Ex7BOju4woKuAZZqlYuV/EdpnnkGNvSUBjeBEsIAB13HHHxZ4PzNNCIISeNxxvGjaK4AI9UorBFhCIYD/pIVQMPFTj+jFk2PTTTx9uvPHG2GMjLY8++mjcHsN+EQwZVqyb77OPKTiS8Dtz0dBDhfcIEDHcFsfMBPnV+0HPDwJzDJHWERgAkSRJkiRJkqQ2QGU0letUfPN7NSqsi70IRjb2afvtt4+9JJh7olevXnEuiureKsODIAPHTsV9reBOWx57//79Y4U/+5AQxGCuFIbcOv300+O+0QuCycZBEIbPE2Ro6RBnRayP77NtepEwjBXBkOqletisluIcsn6GYGtu/o60Hxwbw2nV2geGEyP41REYAJEkSZIkSZKkNvTGG280O3E3wxNVz6ExMhx77LEx6MG8GARCmIeiNYIfRa+99lqzvVs49uENCjSFYAbzfVSfc4IuzC+yyy67xMnN+Rw9VcAcGQwvxRwjTHZejSDWww8/HAMQtbDuNBk8wYfW7NVCoIiJ0umBwvBkP/zwQ+Wd/2Gf77333vg788hw7OwzAZGOzACIJEmSJEmSJLWBZZddNvYGoJcBE1o3VSnOsEitHQQYGnoREPyggpzeH60d+GAicHoZ9OvXLwYNmqqIZ+it5oaWGl70AGlquwSb5pprrjh8FBOK85PX6LXBPCB9+vSJc2UUMb8HQQ56ktTCUF8M68U1PuSQQ+LQWtWYi+Suu+6q/NVybJdeG+wjE60TUKvuUXT//ffHeUeYm4Sf9AI54IADhpgwngAN9yMTqncEBkAkSZIkSZIkaQRRsUyFO3N+JAsuuGCcbJtKcSbRLr4H5mQgENG1a9eRPhRWGioJTc3TUY3jYHgohokamkUWWSSsueaa8fguvfTSIXpjPPLII/E1JhgvzmnRWph0/N///ncYNGhQ5ZX/IXjA0Fz0+iBIhSmmmCJsvPHGcb4W5s448cQTw1dffRXfYy4XelgQiGhu6Khtt902zsXx3HPPxev+4osvNgZgGBrrlFNOGe75VVgfPTs4nm7duoX77ruvcSgs7iMmSacHD/fRzjvvHH+nt8hKK60U5yZJOG4mTCcA1BEYAJEkSZIkSZLUYdAK/+uvv46V/w888MBgwzN98cUXseU/FfN333135dUQJ+p+5513Ymt6enIwWXZCxTMVzD/++GP49NNPB2txT2X6qaeeGhZeeOHQs2fPcPTRR8cAApXibHufffaJvQ3oeZDQOp8hjqjoptK86LvvvovDGrE/BFvYZsLQTVTYUynOMRZ7MPD3N998E3sOsK8EMqjI33DDDeN56N69ewzOUDl+1FFHxYp7ts8xU/FP74cpp5wyTD755PHc0buBib6fffbZuE3Wy3Gzb6lSnp4I5557bph77rljxT/HTlACVN4T+Ljjjjvi5OJgnzgm1sNP9iFhm5xb9olgBH+3RN++fcPSSy8d9zMFIljP5ptvHq8vw2QR+ADnY7nllotBDM7VSSed1DjsFNeP/WK4LqRzyTkrHjO9STh/fIeJxpdYYonYs4e/mZR83nnnjROWsy8cI9eIa/r000/H74P7I11j7jPuSRBY4ZyxHq4HvXbojcK6Gc6LJQVn+Mzxxx8fA0scO/vP51gITBFImXTSSeNny47QWsbJ4z+uJNU7EohKi4jP8mVafpFaCWkiTVgmiH9J9aNfvixL6yMy35JUT2jNWRlrerN86c0vkqTSoNl8J1rK0+q9DKiQ3mijjeL8DCnokVr0Uxl+6623hh49ejT2VOC9/2/vPsAkqQq1ARcgGSXDkkSyICxBcpZfFMk5rSIoQVSSpHtRMoKooCAicMlJQIKAgOBKliQSBCRnWLKSs/Tf35mpsRlmlwUGmal93+epZ3s6VOqanXPqOyE3/H/zm99U2223XQkY8rncVM5wUV//+tfLkETHHHNMuRGeG/i5Z5HP5bW99967TDgduUGeibezrtz4zv2N9ddfv9phhx3Kzel8Luc6z5133nk920kPhTx32GGHlZvkeX+CgXpbmbNi//33ry6//PLq1FNPLTfUs+7sQ25y53gyDFJu1nf29lhttdWqM844o2xnvfXWK0FAbo5nTpBhw4ZVRxxxRAkA0oNj1113rRZeeOEStvz0pz+tDjnkkGro0KHVPvvsU27oJ8TJuct5yz6lN0uOPT0QIqFF6jNHHnlkz+TiCSCyX+khk+PMsW+//fblPXmc57KfGR4r20qQkqCgPu7s61FHHVWtu+66JWjpLd9xgpv07kgAkH3Od5zPJ5TKdbDTTjuVdWdbtZy7BA4p4+QcZD3Zx2222aZaY401yvWQwGfLLbesLrroop5jTjCRY86k49lG5grJMWdYqpzjnKcEI9luvptsO/uUY43sU/Y1vTwOOuigErB0Hmu+xwQzOdb06sh3c8kll5TrLkFI1pewpfNc5PMJ2RKE5PqI+nvL9591N0l+F7t7WI3bXnrGBxOAAIOKAISPkQCEgUoAAgxYAhCARmtcAJJ7Crkp3Jfca8jrWXrLa319rr5x3tdn8lrvG8y9t5/31Estr/deX72uev96v/5h973ev85t5rm8lp/zfL1/WaJ+b+fzvfc5z9XrrtXrq3V+vtZ7PVG/3vv5qPd1ZOr9zL/1Uqu3PbLP5731/vb13vc75t7b7L2OkR1rls7zVOs81vdbd6cP8t7BbmQByLuvRAAAAACABspN34Q5fS15LTeZR/ZaX8/n/SP7TOfN8Frv9XTe1K71tb56XSPbxw+777XOz9b7U38ur9XPRf3ezuc7P1+/1lvv/ei93ui9nvp9fT2fpffne6tfz7+919HX9jvltVG9t6/1deq9zd7r6P35zvf0fj5L52ffb92dPsh7m+q9VyMAAAAAAMAgJwABAAAAAAAaRwACAAAAAAA0Tgb8ak099dTVtdde2/UMwAA3++yz5x+ToNPf8jfRJOgMRGUS9F122aWabrrpup4BGCDOOuus6uqrr85Dk6ADNE+ZBP2ee+4p8wYADGTzzjtv9frr+W/r3ZOglwCk6yHAoCIAob8JQBioSgDS9RBgwBKAADRPCUC6HgIMGu8JQC7reggwqDzbXtbregj9QgDCQHVIexna9RBgwNq7vVze9RCAhri4vYzX9RBg0Phye/l310MAoJYA5OWuhwAAAAAMdgbwAwAAAAAAGkcAAgAAAAAANI4ABAAAAAAAaBwBCAAAAAAA0DgCE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Zq/tfABjT5W/iS+1lkvITfPImaC+f6noIMGi81l7+3fUQAAA+WQIQAOgiAGGgObe9rN71EGDQWLG9DO96CAAAn6zc7PlC10OAQeXt9nJ310PoFwIQBpoSgMwyyyzVRBNN1PUMwAD12GOPVS+88EIeCkAAABgwcrOn1fUQYFAZ0V5m6HoI/UIAwkBTApArr7yyWmaZZbqeARigNthgg+qMM87IQwEIAAADRglAxh9//OpLX/pS1zMAA9wf//jH/CMAob8JQBhoBCDAoCEAAQBgICoByJAhQ6onnnii6xmAAazValVjjz12HgpA6G8CEAYaAQgwaAhAAAAYiMpdRAAAAAAAgCYRgAAAAAAAAI0jAAEAAAAAABpHAAIAAAAAADSOAAQAAAAAAGgcAQgAAAAAANA4AhAAAAAAAKBxBCAAAAAAAEDjCEAAAAAAAIDGEYAAAAAAAACNIwABAAAAAAAaRwACAAAAAAA0jgAEAAAAAABoHAEIAAAAAADQOAIQAAAAAACgcQQgAAAAAABA4whAAAAAAACAxhGAAAAwYNx6663V/vvvX80555zVOeecU73xxhvdrzTTv//972r33XevZplllurQQw+tXn755e5Xmu9vf/tbtffee5djv/jii6u33367+5XBodVqVZdffnm11FJLVcOGDavuvPPO7lc+upyLDTfcsJp22mmr8847r/tZAADggxKAAACMQW677bZqjTXWqCaeeOKyfOYzn6l++MMfVs8++2z3O97fPvvsU00++eQ961h//fWrd955p/vVD++4446rNt1002rfffetHn744eqtt97qfqXZEvIk+HjzzTfLTfUxwVFHHVVtsskm1QEHHFCNGDGi3PAfnWN/6KGHqq997WvluptkkkmqueaaqzrwwAOre+65p7rsssuqa665pvud/x0JsF599dXqtdde65ffgU5Z70svvTTogiEAABhoWkOGDGnXNxhTtSturRNOOKE1zzzztLbddtvWI4880v3KB/foo4+2dthhh3JNnXnmmd3PQv955513cncky+PlfzDoP2O1lzGn6TWDwbntpXXllVd2/w/YP/L/6BtvvNH63e9+15prrrnK/6nzzz9/a/jw4d3vGLWUE2adddbWWGON1VpllVVaTz/9dOvNN9/sfvWDufjii1tXXHFF6/XXXy8/v/32262XXnqprHeiiSZqnX766T2vNcGf/vSn1mWXXdZ67bXXup/p8tZbb5XvJMc/pqi/62WXXbY14YQTtv7whz+873X0l7/8pTXttNO2ll9++dYdd9xRzuM999zT2nzzzVvjjTdea4kllujzOs519Le//e1DX6eR/f3pT3/aeu6557qf6ZJydNabJb9bH8aBBx7YGjFixHs+n3Xm+s82BoP111+/LqN9ub0AAMCAoAfIIJcWYV//+terdsWxGnfccftcxh9//GqhhRaqdt555+rBBx/s/uS7pfVau5I12q3v+pIWeV/84herQw45pHrqqaf6vRUcAPDRjTXWWNV4441XLbHEEtWyyy5bnrvjjjuqK6+8snruuefKz6Ny7LHHlhb7KS+su+661RRTTFHKGx9Uyhw33nhjdf/99/eUPcYZZ5yyb2OPPXbZzybJ8WbIp/vuu6/7mf/41Kc+VY47xz+myLHmusl3PTpef/31UuZNefX000+v5p577mqCCSaoZp999urHP/5x9YMf/KCUZ3uXY9OL6KqrrqqeeOKJ7mc+nPTG+P3vf9/9039k/+sy94e5ZtP7J0O95frorS7Hj+45AgAA3ktpepBLhfnEE0+sXnjhhWr11VcvocPKK69cbmCkQpXK4t13310tueSS1UEHHVR96Utfqk455ZTuT3dJpSrDTeR9hx12WPXZz362+5UP5nOf+1wJWGaaaaYPHaIAAP8duVk7xxxzVKuuumr52/2HP/yh+sc//tH9at8effTR6qabbqoWW2yxcgM76/iwQcXw4cPLNseUOS8uvfTS6vzzzy9DGvHBJTxKY5v/9//+XzXNNNP0XHf5Nz+vvfbapZzb2+9+97syT0eGqPoo9txzz3L997fMd5MyuIZDAADw8RCANEACjLQaTACSx6kIfvrTny6Pc3MiwUTGRs4kk4888kgZc7l368N8pv7sR5H9GDp0aPdPAMBAlr/98847bzXbbLOVXiCZRyENKEYm8ysssMACZf6Pj1Jm+Pvf/179+te/Lje1x4RGE7fffnt1+OGHV3/961+7n+GDyrWZayVBUl89ldKAZ/755+/+qctf/vKX6le/+lWfvW4+iMxN88tf/rLfr9XTTjutOvjggxs/0T8AAHySBCBjiIkmmqhac801Swu5tDLrqwt/f/moIQoA8N+TQGPxxRcvw+1cdNFFIx0uMzdp8/pGG21Uhh4ambSS/973vlfKA1kyyfpWW21Vns8N5AsvvLAMZZTeHxnOaLvttitDeWYf0ruktwxdlEnaM+l11pftP//8892vvtuf/vSnaumlly7vS9knk7Pfe++93a9WpSFIgpdFFlmkrDM31dP7dZZZZimfyeTad911V2mNf+2115ayU4YgypJhlvqalD3Htc022/QcbxqhbL755mVbOd6LL764GjZsWHXuueeW481QTTne9KLJEGDPPPNMaaiS3ji5Gd67h8jjjz9e9iO9frP+DP2UIZM6Zfikq6++ugx5mvOd7f3xj38sSya9Hx05z7vvvnvZ//pYlllmmeqWW255143/BBDbbrttNemkk5YAK6/nPOf9aXRzxBFHlOPsLcNTpddyQopcazneXE+je/N/+eWXL8Hbv/71r3I+eocauT6mnnrq8l3l+8tQbd/4xjeq6667rvSIXm+99UpDnaynvsZ7X1tZMizcrbfeWo455zXH9q1vfav8/Nhjj1VTTjll2Y899tij9CrJOV5ppZWqDTfcsISItXyvO+20UzXVVFOVgDFBTHqinHXWWeX63XrrravNNtus9IDK8Fo5dwkk11hjjbL/ua5ynnNMZ599dvdau2S7Z555ZvWFL3yh7HPes+OOO77nd/fJJ5+stthii3JNZLL4Y445pgx1l14xQhcAAMYkJkFviOOPP77Vrhy32hWnPidhvP/++1tLLbVUq11hbe28885lss1au4JXfm5XWPv8bF7PJIyZbDJL3tvXhIyZxHP11VdPLbl1xhlndD/7H1l3tlGvJ+vMuvvaZmQbndvtvX95XL/WudT7ltezT/XzIzs+Bo98f7m+2otJ0OlvSW9Ngs5A8rFMgl57/PHHWz//+c9bZ555Zuv6669vLbfccq3xxx+/deKJJ/Y58fhpp53W+vGPf9x6/vnnWxtttFEpc6Ts0VkeuO+++1qTTz55mYz67rvvbr3yyiutww47rDXuuOO21lprrfLZyN/mAw44oDXllFO2DjnkkPI3upYyxmqrrVYmQd9uu+1aP/vZz1pPPfVU+cyee+5Z9nHllVd+VzkmfxuOPPLI1tRTT9266667Wq+++mrr2GOPbU0xxRStRRddtHX11Ve3rr322jK5+iSTTFL2fcMNN2wdfPDBrdtuu62sa/fddy/7s/TSS5dtnnTSSa2XX365lFM22WSTcgxHH310+blWH+9iiy3Ws90jjjiirH/VVVd91/FmnVNNNVXZZn28Oa68b7zxxit/2zLJ9osvvlheyzFdddVVrZlnnrkcS7b72GOPtdZee+0yAX32L3L+Mzn4wgsvXN6fz91yyy3lHOZ4//73v5f3jUomts9E+AsssEBZV/Y3k7XnXOV7yOuxxx57tKabbrqy/Yknnri1zz77lAm8czw5/nXWWaf12c9+tnXUUUeV99fyes7vkksuWcqHuS4yKfmaa65ZJkDPuR2dSdB33XXX1jjjjFO2n/3IdnK++iqTRtb3ve99r3xHmfS/c/05pnnnnbccc66NnN9LL720HG+WnOta9j/HNeOMM/ZMgp7nTjjhhNZkk01W9ifn+/bbby+v5XvddNNNW3vttVd5nHXn+px++unL71wmf4/8nuW85zw/9NBDPWXUBx98sLw3683xnnXWWeX5+Oc//1mupZVWWqn83ub4s+7ZZ5+9bDPl/cjvd66tX/ziF+U6zD7kcc7Fb37zmz5/xz8qk6ADADAQ6QEyhmjXSUrLu3blp7SIbFfgSiu4PJ/Wb+2KU5knJK3HOsc3zutpaXfyySdXyy23XGnBls+mddwll1xStSuw3e98f2+88UZp2ZnWbGm9WA9V0K7ElW1m/zpl3WkZmJacs846a3l/WuFlfPLsc1q1pVXjggsuWFripTVlWrilNVzdAi/7vt9++5WeL2mx9/3vf798FgD4j/QcyKToKRukl+jDDz/c/UqX119/vQwntMEGG5RyxMjkPfnbu9pqq1Vzzjln+ducORsWXnjh0no+vStGV8osY401VvXtb3+7/B1PD4j0rJh22mmrK6644l1/z1M22GeffUpvi7R0z3bTkv473/lOT8/X9HTJv+nlkGNImSHzRmQIsBx3WuTncXo1pDV+egykZ0CGE035Ib1e0luks4dG5/HW283xLrroomWi+PebUyXHlR4B+Xx6LnRK75T0YMg8benRkf2YYYYZenoyHHrooaXnwFtvvVWGUso5Ti+anLMMR5ryVo55dNx8883VU089Va2wwgrVfPPNV851yl+ZVy7lt5zvlAkznOoDDzxQ5ozJ95P37rLLLuXczDzzzKUHTealS6+Q+jylfJdJyy+44IJq++23L703cv5zzeU7GzJkSNnn0ZEy3c4771x6n6QcmN5DKRumTPriiy9+oHk0UiZ9+umnqy9/+cvlOHJ+0+Mlx5zrPb01cswjk2NOT6YMLZsyZqf0ssg6MidJemdk3bmON9lkk3LdvZ9cf/fff38p/3bKOtODKt93rtdcZ+mxk9/deeaZp2w3vVdyzlOGzj7mO802sw/pqZRraVQ9uAAAoGkEIGOAVN7S1T7jdufGQ4YcSAUvEjKkEpUJGFP5fbPXkAXpvp+hGlKhOuOMM8rNi1QyU0nPjYV05x+dyUuz3j//+c/VXnvtVYZ8SKU+21trrbXKmMq77rpruUlQhyCpbP/85z8vNy5SYcwwB6nQpbKb0CQ3VTKEQYZZyCSquUGQil1uPmRc8VRkY4oppiiVvd122628JxXn6aefvrwGAHTJDe+lllqqNHTIsEwZNio31iPliAwHFfm7Oqqb1QkQPv/5z5e/w/nca6+9VoKK/PtBZZik3NjtDFxyM3mSSSYpN9/rIbWypCFHbopn31LWyZKhoxIw5L0pY+TnWsoMGZooAUdveS1lhZyTWkKXySab7D3HXh9vPf/ZhznebC83ujtvSueYTjrppBKuJFDp3JeUnTLcUm5+Z8ikyPtTPktZ65///Gd5LuHHV7/61fcEK32ZffbZS+OUfG857ym3JcBJiJF19yUhTEKPWn5OEJB/E4JkiZT5fvvb35byZz38VS3luawj52B05DxkKLJTTz21rCvbyhBUCYW++93vlrJiypCjI8dcX6tZb44518gHmZQ/10N+J6abbrruZ7pkfXfeeWcZ5i3/Zp9yjAlAcrz19zYqWUdCjU7PPvtsGf4s12LnnHt5X4KghDn5HYl8PmXt7EPClPw+Zx+23HLLDxQ6AQDAYCcAaaBUlq+//vqeJa0T02Ixre5S2UuLsfSaiNxESAvBeiznTqko5YZCQoe0tktrv1SW0mIvLflSYdxzzz1LS7RRtbhLxTkVrxNOOKF8Ni3PUvlNK8b//d//LeMfp9KecaHTEi/SsyPBTCp3mdw9Nz9SuUyQkX3OenKDJhOKZj0JVnJs2c5DDz1U1lHL/qeFZCrGdaWQRhivvSxmsfTzkr+LfT1vsXwSy+TtpdxAzd+83Jgd2c3o/pAW/wkccgP9/PPPL38/I9vN/BXp/ZG/waOSv8/Z36wrDRLyuV/84hcfeRLqUUnAkW2m10pu7qbHRJbMfZAb7wkp0nu1dyOP/lAfbxqW5HjPO++80oDjox5vGoQkOEi5K2FM583qBBrHH398KdslNMlN7S9+8Yvl5ngae6SXRq6XlOPSIyQhw/vJDfTM7bHOOuuUeSTSuCTryaTtH/WaywTwCatSXktvhY8q4UF6miTsSSOd7Htu9ue7TqOXlHtHpydIegynZ0t6pKRXS33MOXcfpCdJXxJo5ZrLd5SGPJlzI9dJzkFCilH1ohqZfA9puJS5ZRLcJXip5RpI+Trl9vzu5eeEOwnu0ssmPafyO53eUJnvJsFYwiMAABgTpDaVOUAMC9QACRhSwclwUJ1DHqTVWUKRtOT75je/WW4KpIVnXflKJS+f3XfffauvfOUrJWTIcFNp/Zn3poVhnusdHhxyyCGl50aGXMiQE6mM5SZEKs+5AZAeI2mRl+76qfgddNBBpWKZniOdUuHM+tPK8De/+U0ZXiut+TLcRCpxuZGQFpyRSl9eTyU/rTnrUCayPwlqcowJRhKy5NgTrqRSnxaDH6bCycCSGwDdLSfTxPPKPIB+tEJ7ubTrIXzi8sd86kzYnUYAP/nJT0pPx9FpPT46Ui7ITeMMt5O/3ZFhc/I3OX9n87c05YJMrp2eoBluKDdd87c+Ldnzt/3oo48uN907eyKkFX7WUw8llXJEenvmc+k5mp6geZy/71kymXSCi7oHRIKKddddt/ztzkTWKTfUvRjydz2hQxo8pPyQXit5Ljd78/ncsB/VTfZsNxON51ymQcgOO+xQeoJEysKZYD37nXJN9jM3kiPlj5RJ8t7sV1rgR328Kbdk22ndnyFFE/qk/JMb4AmVst2cg0x2nvObbdfHm7AjDUIylFIm5E7v19yczvZy0zyTeNeTXY9Mynm50Z0yTxqC5BzkvOWmeI7j/XqB5DjSayaTyKfHcD6fwCs9bTNsWAKXrCv7kOPKdZhtJkCoG9WkPJnyX77LXDc5x7lucw5SBsxx5bhTTq3lu8sE4mmwk+spn+vsIdIpvWoSxnWWR3Nes9/ZvzScSWiXCfdzLtIbJSFQvuP0GMn5zTmp159jzvmtjznDRKVnTa77HHMa5my88cbvOuYcY77vOnzIOnI9ZBu51g844IDyXeV9mbj8uOOOK0Nt5fcp5ym9NHJeE4TkdybHn+8n13OCopS/6+85x5Yh2tLQKGXq9PzJ0GKrrLJKWVf2r/fQW53q8v0pp5xSwrnnnnuuBGLZfpaUrUd1TX0YWW/2tW3F9jI8DwAAYCAwCXpDjGwS9EzWmAlUMzl5u3LXWmaZZVrtil2Z4DLaFe8yueYss8zSalcaWw8//HB5PhMuzjrrrGXC03YltzzX6eabby4TP2YSzHqiyKyz9yTo2f7222/fGjp0aJmEtLdMQplJMzMJ5sknn1wmIv3LX/7SmmeeecpkmZkIspZ9m3nmmVvTTjttmdyxUyaZbFcIW+1Ke5mIM/KediW4Z6JQBr9c27m+2otJ0OlvuRNkEnQGkv/aJOi1TJa82WablUmgt95669YDDzxQJr4+77zzeibuzt/6kU2CnrJBJuPO3+Nrrrmm/J995513lknRF1lkkdZ1111X3pd1vN8k6ClfnH766e+arDmPUz4Yf/zxeyb8znMpY6QckYmkRyXbzaTdmQh6t912az3zzDPdr7RaI0aMKBPBZ0LqlEPe7pjsPOWPmWaaqRxXZ5moPt5MpF2Xce69995SfllooYXKOYhst69J0CPb2XnnnVuTTjppzyToOQcrrLBCOc5TTz21fL63lK+yz7Ws85JLLmltscUWrbnnnrtMLL7iiiuWibI7v6O+5DvKhOk5j+eee26ZLDzbzKTW44wzTilH1WXLbCcTgqe8ddNNN5XnIts455xzykT0w4YNaz366KNlHfvtt1857kyC3nm+I9/d8ssvX76795sEPddiJvvuS8qAmSA/5dyvfe1rPfuV9Y1sEvR//OMf5b055vPPP7/nmNddd93W2GOPXcqkvY+5cxL0yOvDhw9vzTfffO+aBL2WMmwmHs+5nWKKKcrvTPYzE5lHjr+vSdAj+5J15vynTJ7XMqH9bLPN1lp88cXLJPK9vfzyy+VcdF5f99xzT/ld+8pXvlK+s+xDfgfy3v6W6yX/Z7UXk6ADADBgGAJrDJBWamlFmB4SaYWYoQHSui1DHIxK5v9Iy7S0tmtXurqf/Y+04Otr7Oze0oItE2vm3wxF1Vt6ZaTVXYYvqGU4g0y6nhZzaTmXLv/ZhzzOPqUFXz7TKS3Z0mMl20iru3bFsWw3Y1Bn/GwAYNTS8j+TJqd3cFq2Z8jL/A1Oz9L360WQngyZayt/qzMUUcoc/w1p0T906NDydz89EFLe6JRyQ3p3pMdCf+o83vRaTW+U/pIyUebkiPRsSFmst8suu6z0TEn5KL0H0pp/xRVXLL0t0us15aj0GEjvlL7KX7V8PkMnXXXVVaXHQ4ZoGlkvjA8qPWgyFFSGWc2QXvX8JB9W5r94/fXXu3/6j/QKyYTjGe7rzTffLNfCqOSY0+s4vZsykXnKif11zJEhv1IGTU/lDEGbnk8ZbjY9YtIrJL2sc/18EPl+MwRdhtfKcG+ZpL33ceYc33HHHeX7zrBe6fWRXt//8z//U3riZDjY9BpJPSDr6Kt8DwAATSMAGUOk0pSbGanYpjKaSlGGahgdGce6r8pmLcNAjE6lMUNcpaI+MglTJpxwwrKvWWeGSUilOcMWHHrooWXJUBip3O+44459hi8rr7xyGT4gn8mwBgl5UtEz9wcAvL8My5ObwZlT4rHHHivD7GRIpwz99H7D5eRmbOZPyM37zLsxOlqtronS3++G9ahkn1M2yHZz8z9D8Dz//PPltdxkTjkmYcGLL75YnusvncebAGZ05Ibz6BxvjikBRgKpBBgZxigNU2opT2XYpgy3lHWdddZZJeyIfCYNRXLDPWWg3ARPCDQyCYwSoOTfDCXW2SDlo8o1kyAnw0Ol3JnhSxNQ9JbzMqoJ12s5xkzq3ZeUbxPSpezYe1LyrDdBXh2O5ZzVx5z9G91jzvXUVxjVW4ZRyxBtOfeReTcyvFnmLsnn0zinM3zI49G5PhMkZUi5BElp7JOh6epwKwFfhudKmTyNhBJo5brPeY1MQp/ALkFR3tvfvw8AADBQCUDGMKlQpzKaiuD7tTxLBTKBRCqbqcCNrJVYWnimsj0yGcc6oURuRqSy2VfFN9JqLxN91pXQVNYzFnQmFs3NglT8M+7x/vvvXypxfd2ISau4zTbbrIyl/H//939lTOnll1++XyvzADDYpRyQm6gJBx5//PHyd7aWBhOZbyCNBzJXwfzzz98zX0XkBu7TTz9d1pH5F+q/6/lbmxvoKV/k5nyez9/u9DzNv/k528w8Dfk3rdlzwzot5XOT9rbbbivrzQ3dlAFyczo3+jvDgrp3araRgKa+Yb7aaqtVq666anl/5tPIvGYpL2Q55phjyvpzUzzrzo3frDPH0VkmyXvyetadFvyd283PdVkkS7bbebw5xrw/r+XGc+/jTTkqx5vzmOPNPqRMlMe5MZ8erzne3Bivy2cJdXJM2VZ6dGRei/qY8jg31bPOyPozt0n2I5/Pvqbcle8vIUnvXrOdEhyk/JR/E+jkHORcpIdBeglk+1l/1pfrpT5v2d+8XstzubGe85DjyBIJw3Ic2a/MGZPJy3PMWTK/SdabdWU+mjRgyc/199pbvvsc+0knndQTLuSz2a/MlZFyaxrD5BqOlBUTGuTYMudNji3hRI4h5y/PJ5jpPOZcQ72POeXn/D6kQVCOOd/fzTffXH7OMeezeVz/HmWfMo9Ijie9j7K++jvO/B3Zdq6f7F/CxTyfRjs5R5lXJecy28jvQ+Q6ihxLrvXMv5eeR5lbL6FGrolcI5n/JevLurPOk08+uQSCOZbsQ663/JvPZ76avsrSAADQNJnZca9UnnbaaaeuZxi00uorQz8kSMgkjr0rNan8nHjiiaVym6EsNttsszJsVCpC+WxakaWbfAKHVLDSCyOVqwQgs88+e6lAJ8yoZULFDI3xox/9qAxZle0lJElF6+677y4ToOczqVxGKrypGKbSVVdMIzcwLrjggvJ8JsLM9ZibBanMpYKYSc3zfFqk5j2pxI+swpbnU9nP+rJ/CXG+/e1vC0AaJhX+tjRpPDgPoJ/kP5bd2sv+5Sf45G3UXubK3+vcrOwv+Rt75plnlpuj+ducm6ZpOJC/r/n7nL/budmb4YHWXHPN0gMkQUVuaGfYoLQ8z/BYuYGdG6oJUHKjNkFJPn/DDTeUm8r1DercEM/N3YQIKXfkb3PKGBkCM701E6Lkxm+2kXVlMuy0ns/N56wjN5zTQCJDQaXckfXnZnNuCme9mSQ+5ZZMUp0b5Dme9JpIEJGb3umdsfrqq5cb1Rl+KD0Isp3sf44pwUhayud8XHvtteXmeG5WZ/3Zbnqf5uZ8Aovc6M568tmUpXK8OdbsUz4TufGcfch+53gzDFL2Lz1Xc6zpBZH3pEyVc57vIktCk6w/20x5LOWhNPjI+UvP3ZyTfF/ZrwQvKd+kAUrOXQKnDHma7eYmfr6f3LjPuUlvkHrS7r7k5n5ummfopAQSOTd1o5d8rwmmEiykLJiyYvY15yk36bPPOe4cS4KmlL+y3ZyfXGc5vpTl0hAm60i5Mucr5zLlv2w7N/xTFs01lzJsyo4JinqX9XI95Nznesy6s1/5nnNO8v3l9QR3aSyTayvqdaQsm3OY46ob5uQ6zH7kmHOd5LU6JMjz2Yccc76H9KTJec6E6bk+so68nnAjvxMpRydEyXec7y7rSJk312MCl+xjvpc8l+Fac+2kp0a9f/m+ch5zPrLuXC8//elPy6T2dbCS9eb/gQxBm+su78/5zHWRa6oOR/J7mHXn/GT9uaZyfeZ9+f5yPWVC+s4yen/JtZHrqO2k9vJAHgAAwCctpe5Mgl4K8AxeqbRlfN+0/ksru1RCU1mLVOZSCU+lP88nDNhll12qzTffvFSyUmHL2MQZNiLjPu+1116lAprPpaK0ww47lMf5NzdCUtlO5XbXXXctlbHdd9+9p2VhKmMJK1LZy1jD3/ve98rzuYGR8YbT8i/d//N8QpNU4tNTIzcwtthiizLkRipj2e6WW25ZKsPzzTdf2c9OeU8ClsUWW+w9FeRU7HJ8aR34k5/8pBwnzZFrMTcI2ka0lxnyAPpJ/jNJsNbVpBo+eZkEffX8TUzjhP6Sv9UJNzpb7+fvaraR1vp5nJu9uWGanxMQ5P/d3PjNHAy5CZ3/izulPJAbz3k+N8Hzdz2BRm5W5wZ4bkDnpnJ6Giy00ELlhntuDudGep6fdtppy3xl2bfcIM9N21r2J2WL9OqsW7LXcqM3N5TrG95pvZ/35YZ2yju50Z0QIOtPOJDjrlvTR8ovyy67bJmTISFQgolaylEZLijnIUFJ53ZzHHXvjPp4U1bJ8eZc5HjTEKM+3pRncry52Z7jTTCSOUNy0zo31RMO1aFDbo4vvvji5fxFXst5yk3/bC/hRxqE1OW8fFfZXraVQCk34yPnPdvOtt5P1psQIQFN9iPrT0+FhAa5eZ/AKvuU+kJ6PtTnImWwHEPOcXqfpExZy/eW51O2y3eR7y77lnOdm/oZFivnIMFAfs5QVHX40Zf0iMg68p3me05ZM2FN9iHfY8qLOTe9h0hNeJCAId9RQo9c53UglOdzzDme3secoCHHnO8zErAkhMt78x3l3Oaayf6n7BkJu9IzOseT6yHfeRoeJRBJkJJwIsdYf7eRaz2hX36/EuLlmsvnE7rl89lezl/OVbYbOaaEHrnGcl5yfeW1XAP1+UtjpHxveT2/E/m9TRk+x5h9+DgaB22wwQalIVTbiu1leB4AAMAnTQAyyKWSmlAhlatU0FO5T8UwFbZ6WKpUnFLpSYU/LcfSkyJDS+VmQCpQ6TXy85//vFRK0+pwq622Kr1Dcl1k/Wl9ljAhFfCsOxWr9LLITYdvfetb5cZIKp+5aZEQJq0zU4nLGMUZgiLbyj7kZkTWk0plKn7ZfiqXqThnmKq8v64Q5qZMhjhIJSrr6i03YjI2dibtTOu8zhCk3uccU85NKtg0R64lAQgfEwEIA83HEoAAfBwEIAAADEQCkEEuN4Mz7EFny8G+pBVeWgAmwEh4UbcOS4u1tCCrh5+IvCfDRdS9OrKNe+65p7Qky5AG+TnvSQ+OBBh1+JDXMhRBWqtFblKnpVta9NXSei5d8nO9pZVlPp/Wetmnzl4e2ZdMep79Tiu97hvePRLmZELQTTbZpAQ2na/nPGTc5Wwnw3NlHTSHAISPkQCEgUYAAgwaAhAAAAYiAQgDUiayTKiTMbtzfXb28Ij0XMlwARl/Or1QOgOQBDCZADVDU6ywwgrdz9IUAhA+RgIQBhoBCDBoCEAAABiI3t2sHgaADH+VCSUzZnEmzOwdfkR6i6Q3SQKOztfTcyRjcaeHSMadBgAAAABgzCQAYcDJ3CLp2ZFJ248//vgyGWU9PFc89thj5bXMZZKhuDLsViaMzDwiCUQy78h3v/vdnjlQAAAAAAAY8whAGHAyV8khhxxSJmK//PLLq/XXX79acskly8TuW2yxRXXzzTdXK664Ypk75FOf+lTpDZLnrrjiimriiSeuDjvssGqhhRbqXhsAAAAAAGMic4AwIGWehwyB9dxzz1Uvv/xy+Tkmmmiiauqpp64mnXTSd02+/uCDD5ZeIplUfcYZZ3zPpOk0hzlA+BiZA4SBxhwgwKBhDhAAAAYid4kZkBJuJOSYddZZq6FDh1bzzz9/WeaYY45qsskme9e8H+n1Me+885bXMySW8AMAAAAAAHeKAQAAAACAxhGAAAAAAAAAjSMAAQAAAAAAGkcAAgAAAAAANI4ABAAAAAAAaBwBCAAAAAAA0DgCEAAAAAAAoHEEIAAAAAAAQOMIQAAAAAAAgMYRgAAAAAAAAI0jAAEAAAAAABpnrPbSGjJkSPXEE090PQMwgLVarWrssUt2O6K9zJAH0E/yN/Gl9jJJ+Qk+eee2l9UvvfTSaqmllup6BmCAGjZsWHXmmWfm4YrtZXgeAADAJ00AAgwqAhA+RgIQBpoSgHQ9BBg0BCAAAAwYJQCZeuqpq2uuuabrGYABLAHInHPOmYcCEPqbAISB5oj28v+6HgIMGt9sLyqXAAAMCCUA6XoIMKgIQOhvAhAAAACABsnNnj93PQQYVJ5rL+t3PYR+IQABAAAAAAAaJwHIy10PAQAAABjsykzCAAAAAAAATSIAAQAAAAAAGkcAAgAAAAAANI4ABAAAAAAAaBwBCAAAAAAA0DgCE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RgAAAAAAAAI0jAAEAAAAAABpHAAIAAAAAADTOWO1l5a6HAIPK6+3l0q6H0C/yN/Gl9jJJ+QkGjsXbyxRdDwEGjb+0lxe6HgIAwCcjN3taXQ8BBpUR7WWGrofQLwQgDFRXtpdluh4CDBqLtJcbux4CAMAnowQgE000UTVs2LCuZwAGsFarVR199NF5KAChvwlAGKhKALLOOutUU0yhIwgwsF144YXV448/nocCEAAAPnElABkyZEj1xBNPdD0DMIAlABl77DJ9kQCE/iYAYaAqAcitt95aDR06tOsZgAFqxRVXrIYPH56HAhAAAD5xJkEHAAAAAAAaRwACAAAAAAA0jgAEAAAAAABoHAEIAAAAAADQOAIQAAAAAACgcQQgAAAAAABA4whAAAAAAACAxhGAAAAAAAAAjSMAAQAAAAAAGkcAAgAAAAAANI4ABAAAAAAAaBwBCAAAAAAA0DgCEAAAAAAAoHEEIAAAAAAAQOMIQAAAAAAAgMYRgAAAAAAAAI0jAAEAAAAAABpHAAIAAAAAADSOAAQAAAAAAGgcAUhDXXbZZdX2229fTTzxxNXf/va37mcHnnfeeac66qijqjnmmKPaYYcdqscff7z7FQAA4sorr6x+8IMfVJNMMkl13XXXdT/7yXj77berNddcs5p00kmr8847r/tZAACAgUkAMgj8+9//rs4555zqa1/7Wgk0xh577LIsueSS1W9/+9vqrbfeqk477bTq+uuvr1qtVrXLLrtU6667bnXIIYeUgGGgyz5nP/MvAEATXXLJJdWiiy7aU47rvYw//vglWLj88surN998s/tTVfWjH/2oWm+99apf/vKXpcw3EMpLKbcpuwEAAINFa8iQIe36CwPRn//859Ziiy3WmmuuuVq//vWvW0899VTr3//+d3nt6quvbq2yyiqtcccdN7XP1gknnNDz2muvvdaaeeaZWxNMMEHrxhtvLM812Z577lnODc33zjvvlOu9veguRH8bq7283PUQBpQr20vr1ltv7f6fkMEq5bRzzjmnNd9887VmmWWW1p/+9KfW22+/XZbf/va3remnn778jdtuu+1aL774Yvenusp1c845Z2v88cdvXXPNNd3PwsD05S9/uS6rLdxeAADgE6UHyACVVnUnnnhiteWWW1YvvfRSddJJJ1Xf+c53qmmmmaa0Eoylllqq+v3vf1/98Ic/LK0Gx1Q5P2eeeWb3TwAAA1PKcPPNN18144wzdj/TZZxxxqk23HDD6je/+U01ZMiQ0ov3+OOPr15//fXudwAAAPBhCEAGqOHDh1e/+MUvqueee6766U9/Wi244II9wUenT33qU9X//M//VEOHDh0Uw131t1dffbXaddddq4cffrj7GQCAwWmllVaq5plnnlK+SxiScmDLMFMAAAAfmgBkAEqPhrPPPru6++67q7XXXruad955S0V4ZNL7IyHAo48+2mclOc+98cYbZYLxO++8s7r33nurf/7zn32+N+978sknq3vuuae897777qtefPHFd4UrCR2eeuqpsn95nPGo83Pen2XEiBE978+xPPjgg+X5Bx54oPzcKe97/vnny3uyjkysWcvjrOuuu+6q7r///uqFF14o28v+ZN9zPGkheeSRR5Z5Uup9fuyxx8p6876HHnqoeuSRR8rncn7qfey95AZDvc8vv/xyOUf1a/nZzQcA4OOWniCzzz57Ne6445bGHSmD9CVlr5TX6rJKHqeskiXlpZSd6teydJaxXnnllVImq1/L++syUNabclSeT9krZam67FWrt51yV1/lurw3n8068p6nn366fKZT7zJeyoKdZTwAAID+IgAZgDKZ+d/+9rdSOVxooYWqKaecsvuVkctwWHPOOWc11lgZwv4/UolMpfLmm28uQcGwYcOq1VZbrfQqSYDQKZXYSy+9tPr5z39eff/73y9DMeS9hx12WKmEJ2TIZ84444xqxx13rL74xS+W9992223VKaecUn37298u+5F/89wTTzxR/fnPf67222+/auONN67WWmut8r66Mp/1pXKcni6rrLJKdeCBB5YKemTyz2uuuaZ8NsOA7bbbbtXvfve76uSTT64uuOCCEtT83//9X3XeeedV4403Xvl5++23r771rW+VFpMJZ379619Xa6yxRrXJJptU1157bbX33ntXSyyxRLXiiiuWCeXTqyZLJoz/4x//WCreccstt1Tf+973yvFtsMEG5efsKwDAxynlttdee638O8EEE5RApLcEFrfffnspE2222WbVV77ylWqHHXYojTcSNKT8lDLcwgsvXM0///zVqquuWspfdYiRMlIaziy22GKloc3VV19dPpey1xVXXFHtueee1RZbbFEmX0+DnAzDeuGFF5Z9Snkrk7lvu+221ZJLLlnKgbWUW9Pw5IQTTihlsm9+85tlP1KG++tf/1o+G9nWddddV+2///7VVlttVf3v//7vu8p4vcMSAACAj8ok6ANIu/LYOuigg8p3Mumkk7bOOuusVrtC2v3q6KsnQc8E6fvtt1/rvPPOa7Urnq1HH3209Z3vfKes/4ADDijbi2wj21pvvfVap59+euvVV19t3Xfffa2vf/3rZT8yGefTTz/dOvXUU1vtymzrM5/5TFn3L37xi9Zpp51W3p917bLLLuX5JZZYorz3yiuvLOu///77W2uuuWZr3nnnbZ1//vllEtCXX365dcQRR7Q+//nPt9oV/NY222zTeuyxx8r7b7755tZKK630rnVnctBMGHrMMcf0nJMc56yzztqaeOKJeyZBz3sPOeSQ1iKLLNIab7zxWu3Kf6tdoW5df/31Zf+OO+64sm+LLrpomWz0jDPOaLUr2+WzteHDh7e+9rWvlc/0fo1P1jsmQefjYxJ0BiqToDdIylcpY3ROgl579tlnWwsvvHApFy2//PKl7BX1JOgpY+21116lrPb666+XMsqBBx5YykHf+MY3ys8p76X8lW1MNdVUrZ/97GfluU6ZSH399ddv/fGPf+x57YYbbmgttdRSpcyUclb268QTTyxlpZNOOqn8/X3iiSdaa621VmuCCSYoZazf//735bMp191zzz2tHXbYobXFFlu07r777tYrr7xSPveFL3yhtfbaa7duu+22so5cx6uuumrr5JNPLmXBfDbHM/vss7eOOuqo9+wrg49J0AEAGEhysyc3w0trfT557cpmtfvuu1e/+tWvyoTn7Ypg9aUvfanPFoCjkkkzP//5z5dhDNLzI70yIq370msivSrSIvCXv/xlNcUUU5RWgwcccEDpEbHppptWn/70p8v704pw8803L8MlpHVeekVkHxdffPHS+jAtCtdZZ52e/ctQVmlxmN4U6cWScawjn0+LwLQqzGTuOcb03Mi60hvloIMOKr1T0iJxhhlmKL03MsH7T37yk2qBBRYo68+wCvvuu28122yzlZ4ZGR4ix9muWJeeIxnOIecs0mMjLRrTAyStH9OqcKaZZiqvRfbn4IMPrg4//PDqu9/9bunxkfMQ2U5aPeY40lNkwgknLM8zMLTr1fV8OP9qL1vlAfST/E08sb18o/wEA8fe7WXu/F3N3+nevT0ZXDLk0zbbbFOGfzr00EOrr371q6VMk+E4zzzzzFIGSS+IlIHSwyNDnaa8k/JMPpvPbL311j3XQZ5LuWz66acvPVqnm2668v702N1jjz1KD5G99tqrvB4p56QMlPJ/yoKTTTZZeT7by+fTwzZlrfytTXkqZbZM3J7eHNnmG2+8US266KJl/7ONlLXSKyVl1nPPPbf03l1++eXLOjOUanrg3nrrrWX9OdZjjjmmOuuss8rziyyySE8ZLz1CPve5z1Xrr79+KSMyeKW3deYzbFukvdyYBwAA8EkRgAww/R2AJBhIEJDgIlLBTIXkG9/4RrX00kuX4acSDKQimvk0UsHNsFv1hOup0GZIqQxpkApxKqV5LRXtVHwvuuiiatlll+15fx2ApHKcz0w11VTl+fycYRR22WWXErDUAUj2J+tNpTcV6DoAOfHEE0ulPQHEmmuuWfZ14oknLiFHbhBkH3NO3i8AyWdTSU9485nPfKa8VsvwCz/84Q9LGJJhvzKUQ44jx5CJ5bP9ueeeu+fYGBg6ApCMWXZaHkA/yd/EhB8JQWAgWaW9TJshMnPDWAAyuNUBSAKtDBOVud5SHkpjlHPOOacEEgkQdtppp57GGXUAkiFJL7vssjKkZy3loryWxispz9WNTzLU1T777FP9/e9/Lw1QMhRpyk5pHPPjH/+4BBopX9VlzDQKyftSRkwwknJRhuFKiJG54+prL2XVDJ118cUX9wQgOaYMi5W/zym7JoSJlMcyTNYdd9xRgpiUTU877bRSDlxhhRXKerIPk0wySSk3PvvssyXkG9Xcdwx8AhAAAAaaMhwSA0O7UtlqV0pbU045ZZ9DI4yuegisDFFw4403dj/bNURBu8LammaaacpwBO2KdFn/oYceWoYeWHnllctQVBnyqvfSrnCXYQnalfDWAgssUNad57LO2gMPPNBqV9bLUAzPPPNM97Ot8pkMOzXjjDO2fvSjH/UMb5DPZhisz372s+8aAuv2228v3ecnnHDCMoRVhnv4wx/+0HryySfL8Am1vobAihzT5Zdf3ppsssla7Qp364UXXuh+5T8yNMPee+/dalfSWwcffHB5T9Z95JFHtvbdd9937T8DR76j/L/VXgyBRX/LXWVDYDEQGQKrQeohsCaffPLW1ltv3dp9993L0FEpa6VckvJLXU6q1UNgjT/++GX4qk4ZNmuGGWYoQ4recccd3c92lb2OPfbYUp7M+jOcVv6GZripffbZp5TZOt10001leNBs44tf/GIpj1544YU9w3DVMszWaqut1jMEVtaZoUszzGmGUn3xxRe739m3f/zjH+X4J5pootbQoUNbe+yxRxkeNcNrdZYpGbwMgQUAwECiafsAk5Zz6QGR1n+ZrPKZZ5752CeDbNdTSk+PbCc9PDIcVYbG6r2kNeJ/a0iC9Lz4wQ9+UFohZtL0DH2V3iH5Nz00ss8fVbviXY7ps5/9bJms/ZFHHinnvF0xL89POumk3e8EAOhfKeulB0R6XWRIqpS10vt0ueWW65fyVobOSq/c9O694YYbSi+MlKnuueeeMrxoeoB3Si+S9IDdaKONSvkzvTTyc4a0evTRR7vf1bf0UEnvjfT4zTCoozLXXHOVSdI32WST8t70Aq7LeOnN+84773S/EwAA4KMTgAwwGVpg6NCh1ayzzlpuxmd4hH/9K1MdfHyyzQwPlWEKMpRUKrGftARBGf4qNwIyTEPmLHnyySerI444ojrssMPKsFX9IcNOZHiwDA+R+U5uueWWcsMgIZThFwCAwSxzamTY0scff7y64oorSjknAUPmA8nwVp1S9sowWZmbI6FE5o9Lo5PMy5ayV8KNkUnZKYHO008/XUKM3jKEVobSSgCT7WQ4rAQs2c5WW21VPpc567KdvAcAAKC/CEAGoPR+yLjIU045ZZmMMuMqJ5wYlYzHnEnDP0yruVREM1ZzejxkXOmMGd17PRkvOj0jMon6f0Pm58i8NNmvTHieCUEzWXoq7L/97W9L5bo/eoFMPvnk1WqrrVb+zbjZmZgzY09n7hJjrAMAg1nm1kiZMpOap0x59NFHl7LUzDPP/J5yTgKS9OLI3HDDhg0rjVB+9rOflfLoSSedVOYf6UvWk/lHss6EHOlV2zssSRkyIUzKl3/961/L42mnnbZab731qt12262U8Wacccbq9NNPL+VevUAAAID+IgAZgNIib911161WXnnlasSIEWUS8lEN+5ShqzIJZW7if5ib9vlMhkfIkAQJHjIh+LXXXttTeU1PlDPPPLP8+98KBW699dZSUc82I5X1TBT65S9/uQyX0Hs/EhCl0v5BZT2LLbZYtdRSS1W33357mdg9E3RmwnUAgMEs5ZxMiv6lL32plClTvsrQn/Xk6p0STFx00UU9PYETSGy++eYlQHm/MmAajiy77LKl98bZZ59dGuXUZbg0aElP2/QSSfkqj1PGy/CrkTJehsPKxNmvvfZaeQ4AAKC/CEAGqLTUyxwYG2+8cRmaadttt61OPPHE6rnnnusJQlJxvPzyy0tgkdZ6Sy65ZE/l9Pnnny+VyIQjqWjWEmpkKKn8m+EIMuRAZMitddZZp/S4OP/886uddtqpzL+R7W+66aalV0gqwhkWKr1BEkJk3VlXZzCTnzM8VQKJzu1mX9JrI8N55fPZv8h6UiFPhTmv1RXf9GhJb4zDDz+87GO2kRaBDz30UBk2IcebYx1nnHFKRT77UveUSRiU9eTnrD8V+bqS3ZcM2ZA5P1IpX2ihhappppmm9IoBAOhPKc9kzrGUwVKmy9waoxpaqpZyTMo2KR8lxOgse2UdKeukzJN195ZeIGnskTk/5pxzzlJu6quck3X/6le/Kg1v6nJT5gtJz49VVlmlDA8a2e88l31IuS/SAyRDl6Y8ld4e++yzTyk/phyZIa4yp0jKmCm3pax2wgknlKG16nJkyogp4yUEGdn+AQAAfBjjtJe9UjHKDW8Gjtzcn3rqqasvfOEL1RxzzFEqiMOHD68uuOCC0hsjy80331zNMssspTK76KKL9kyYefzxx5eJJO+8885SmU3lNXOJpIfIXnvtVVrlZeiBhBCpRKcymu1k6IJUbtNi78YbbyzrT6+KhALpfZFQJuMzZ6LOTKSZ4bASMiQcyfjS2223XRkiIRXYDF2QCnAq5akU77zzzqW1X8KMzDOSIRLSEvAvf/lLCTrSOjCvjTvuuKUHRirC2aes55RTTinhT4ZmSC+VbbbZplSOc45SQc7QDAltsk+p/GcOlQzxkPOQ8/bSSy+V11LhTivI3pXqrCf7cu+991Zrrrlm6Q1j/o+BLeOTt73UXg7OA+gnSZB3ay/7l59g4Nisvcy89dZbl2GDGJxSrkqjlWOPPbb0OE35JOWoSy+9tJT5Rjb/WMpBKdelp2oafKQMlTJRykk//OEPSxkp5aYEJCl7pZyVyc9TpoqUc1JGTAOUJZZYojSY6WuS9fQASXkuZamUoVKmu+qqq0q5KJOWJ8BIWS3XYSZVz76k/JYGMimfpZyZcmkCnZQvb7rpprKubDONbGafffZS5rztttvK+yPDmiYMSYOelGe///3vl/KoAGRwy7WTa7Lt/9rLiDwAAIBPSm72tNIiLBUYBqa06sv3k9Aildu0lEtlNnN2pLKYf/NzLYFHQohOucGf9yas6JzHI5/LBJnpAZJKaXpvpPVggoNUbCeccMLyet1qLxXr7Evn2MwJOBKSpDJc9+CoZYiFVGRT2U0YU6vXm4pxQpJ6fbkWU0FOb5BMzJ6eIXVPjokmmqgnpOmsGGebGbor+5v9TICS3idpoVjLDYWEJjnOvirV119/fXXxxRdXG264YQmcOs8nA0uu/+7vMBXqruao0D/yi59gbZLyEwwcV7aXZXJTOSE/g1PKJWlsUQ8NVUuZIw00UgZKWau3BB69h0LNZxJypHxVD1kVeT4NQ3KddIYpaQhy4YUXVssss0zpDdJXOSflv3w2vT+yzaw3Za+EGhmmKp/pLHNF9jflppSxImXMBC1Z8vl6bpAEPHUgk56/aXyVsl1dxsvwrykX9i7jMTilJ08abrUt0l5uzAMAAPikCEAY4yV8Sc+WVPIzIXpf42IzcAhA+BgJQBioBCB8aPm7edZZZ5XeG2ussUbPUFbwcRGAAAAwkGhixRgt4Ud6f2S4sLo3DQBAEyT8SO+PDEeVXhyGUAMAAMY0AhDGOBkiLPOIzD///NWCCy5YbbbZZmUc7Sx9DT0BADBYZA6Q/fbbr5RzFlhggWr99dcvc34stdRS5jgDAADGOAIQxjiZDyVjWGcC0oxnnQlEc3Mg41QDAAxmCTnSwzXzjWRuty222KJMXD7VVFN1vwMAAGDMYQ4QxjiZjP35558vE6ynRWTm/MjkmwwO5gDhY2QOEAYqc4Aw2hJ+ZKL1lHUShkw++eRlnrO+Jj6Hj4M5QAAAGEj0AGGMk5sBaQX5uc99royHLfwAAJoijQQmm2yyUs6ZccYZq4knnlj4AQAAjLEEIAAAAAAAQOMIQAAAAAAAgMYRgAAAAAAAAI0jAAEAAAAAABpHAAIAAAAAADSOAAQAAAAAAGgcAQgAAAAAANA4AhAAAAAAAKBxBCAAAAAAAEDjCEAAAAAAAIDGEYAAAAAAAACNIwABAAAAAAAaRwACAAAAAAA0zljtpTXFFFNUp59+etczAAPciiuumH9GtJcZ8gD6Sf4mvtReJik/wcBxZXtZ5qijjqpmmWWWrmcABqhdd921uummm/JwkfZyYx4AAMAnpQQgXQ8BBhUBCP1NAMJAVQKQrocAg4YABACAT1xu9hzf9RBgUHm+vWzf9RD6hQCEgWq39jJn10OAQWPv9vJg10MAAAAAPkkJQF7ueggAAADAYGcSd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RgAAAAAAAAI0jAAEAAAAAABpHAAIAAAAAADSOAAQAAAAAAGgcAQgAAAAAANA4AhAAAAAAAKBxBCAAAAAAAEDjCEAAAAAAAIDGEYAAAAAAAACNIwABAAAAAAAaRwACAAAAAAA0jgAEAAAAAABoHAEIAAAAAADQOAIQAAAAAACgcQQgAAAAAABA4whAAAAAAACAxhGAAAAAAAAAjSMAAQAAAAAAGkcAAgAAAAAANI4ABAAAAAAAaBwBCAAAAAAA0DgCEAAAAAAAoHEEIAAAAAAAQOMIQAAAAAAAgMYZq7280/UQYFAZ0V5m7HoI/SJ/E19qL5OUnwAAAAAY1HKzp5UHY4+tMwgwOLzzTsltE4DMkAfQTwQgAAAAAA1SApDJJpusOvzww7ueARjAWq1WNWzYsDwUgNDfBCAAAAAADaLbBwAAAAAA0DgCEAAAAAAAoHEEIAAAAAAAQOMIQAAAAAAAgMYRgAAAAAAAAI0jAAEAAAAAABpHAAIAAAAAADSOAAQAAAAAAGgcAQgAAAAAANA4AhAAAAAAAKBxBCAAAAAAAEDjCEAAAAAAAIDGEYAAAAAAAACNIwABAAAAAAAaRwACAAAAAAA0jgAEAAAAAABoHAEIAAAAAADQOAIQAAAAAACgcQQgAAAAAABA4whA+Ng8++yz1SmnnFLtu+++1V133dX9LAAAAAAAfPzGai+tySabrDr88MO7nmFQ+ve//11de+211XXXXVfdd9993c9W1ZAhQ6qll166WnDBBau33nqreuWVV6rZZput+9WPz3PPPVeCj3/961/Vpz/96Wqrrbaq5ptvvu5X4cNrtVrVsGHD8nBEe5khD6Cf5G/iS+1lkvITAAAAAIOaAKQB0rvi6KOPrp5//vlqo402KmHH+OOPX1576aWXqksvvbT685//XIKItddeu1p22WXLax+n3KT+5z//We2xxx7l5+985zsCEPqFAISPkQAEAAAAoEEMgTXIpcfHwQcfXI077rjVgQceWC2//PLVFFNMUU088cRlmXbaaav11luv2nHHHauxxhqreuedd7o/+fHKtiaZZJJqhhncnwYAAAAA4L9PADKIPfDAA9Xxxx9fhrbadtttS/AxzjjjdL/aJUFEwpFZZ521+vKXv1w99dRT3a/8d2T7AAAAAADw3yYAGaTefvvt6oQTTqhefvnlasUVV6ymnnrqUYYNGRJr0UUXrT7zmc90PwMAAAAAAM1lDpBB6vrrry/zfrzxxhvVLrvsUs0zzzzV2GO/f56V+RN6ByXPPPNMdfnll1dXXXVVmbQ8PUnWXHPNavHFF68mnHDC7nd1qSdb/93vflfm+Ig555yz+uY3v1l99rOfLT/Xsm8Znuuxxx57zxwg2Y8HH3ywOu+886pbb721BDrTTz992W7mMJlgggm63/kfmevkyCOPrJ599tny8xJLLFFtuumm1UQTTVR+znHsvvvuZaL32kwzzVRts8021XTTTVd6v5x99tnVNddcU87VSiutVK2yyipCoUHGHCB8jMwBAgAAANAgGS9pr9xszo1gBoeEEBdddFH10EMPldAg313voGJkeocfCScSZuTzW2+9dbX00ktXjzzySDV8+PByozmhRj2hekKKI444onr44YerHXbYodpwww2rueeeu0ywfuGFF5aQYcYZZ+zZRh2WvPjii9XCCy9c5iOJzENyww03lM8sueSSZbsJMzKk1wUXXFC2m+Ci3m6ce+651XHHHVetscYa1XbbbVfmOsl+n3nmmdVZZ51Vgo0EI9mvESNGVE8//XS1wAILlHAoAV9kTpLZZ5+9evPNN6s55pijWn311YUfg1S+77bcqD44D6Cf5D+v3drL/uUnAAAAAAY1Q2ANQgkIHn/88RIwfBSvv/56ddNNN5WAIL0hPv3pT5cAI4HKkCFDSnjx5JNPlu1FAouEDJtsskn5THpRpOfJPvvsUz6bcOT+++8v7x2V9PxIADJ06NAyLNenPvWpMln6lltuWXp/ZDs33nhj6UFSv/+SSy4pocUyyyxTjTfeeGXIrw022KCELQsttFB10kknlfBjqqmmqr7xjW+UHiQJQRLadMpzeU8ClOwzAAAAAADNJABpsAQkBx10UBkuaOONN+5ZNt988+rUU08tPUiyTDPNNCUMSNCRJWFEQoIMcZUeIukxkccJRNKDIj0pOnuSJIxYbrnlyvbSU6MOTPqSUOPee+8tvULSuyThRy29MRJmTDrppD3DcUWGtkqQkXCmc5L3hC/Zl9tvv72sr5bjSY+SfD5DhdXS8yTDYGVd2WcGvenbS1JAi6W/liSm+bu4XnsBAAAAYJATgAxS9XwfowobEhbsuOOO1THHHFPNP//8JbSYZZZZqv3226/aaKONSg+QBBwJQ9L74tvf/nZZ0pPijjvuKNtIsJDA4L777quef/75Ehx0hhC1DHGV9/cOI3rLawldxh133D57YKSXRwKQDIeV4COhStabfc++9tXrJa91BjJ5/worrFCey9wmmSg+En5kSUDSObwWg1bmAMnFaLH055JJhX7XXgAAAAAY5AQgg1Bu8KeXRoKI3NB/6aWXRhmEJGyYd955SyCQCcMTMOT9CQYSbiQMOeqoo6pjjz32PUvm3Jh44ol7hpNKL4q+TD755D2TkY/Ka6+9VoKUbL+vfU6PjiydIUt6nWRIrvRCyWfrfXj11VfLOmabbbZ3TZqe48x8JIsttlj1wgsvlPAmn8nwXQk+Mm8JAAAAAADNJgAZhBKAZPioBBsZnuq2224baTDRKcNNTTnllD3DTmU9GZIqQ0Ul3BgdTzzxxCjnHsm6s973k/Al4cTIJADJehJmZL6RtdZaq+xr5gdJoJGJ2DMBenqRfP3rX39Pj47sR3q9JHC55ppresKTTPZu4nMAAAAAgOYTgAxSiy++eDXrrLOWoCDzXIwqTOhLgoWEB+kNkqGm0juid4+MhCuvvPJKCVfSuyOBRIavqicn70uG2BrV8FIJJvJ6wohsc2TBTXpwZP+yn5H5P9KjI+8/7bTTquOOO64EIxnia+aZZy7v6ZTzkvOTeUISmGT+kpyjBEedvUsAAAAAAGgmAcgglV4Ma665ZjX99NOXScUvuuiiMhTW6EqwkGGrMh/GP/7xj+rKK68sw1zVvTvSI+Suu+6qHnzwwRKEJEjIxOiPPPJI6X3RuxdIenQkQFlyySWr8cYbr/vZ98o2M89H5h/JPB+95wtJj41sO0N25b3Zzzz3hz/8oQz7tdlmm1V77LFHtddee1Xf+ta3ytBYI5MAJfuTbWUukIQ5CWgAAAAAAGi+NIXfK/MnrLLKKl3PMGhkOKsEIenZcPPNN5feFVkyzFOGx4qEEult8fe//+U5YooAAAP5SURBVL2EGelJsdBCC5VeEHlfwoYEKPfcc09ZT8KGJ598srr//vtLADLnnHNWU0wxRZkHJGFEns9wUgkesu30CsnnLr744jIPR4aqqreddV1xxRVlro4MR5WwJvuX9z333HPVo48+Wh4nWElokvfXvVmWW265atppp+3Z5u9///ueIb9GjBhRJkSvl8cff7z0Ksk+dsq+5TMJbRK0pAeJAKQZzj777PyTxO/gPAAAAAAA6E0AMoglHEigkSXBwt13311ChczpkZAgw1Wll0UChIQEGf4pPTk+97nPlXAgIUiGwMq/CTXy+QQQt9xySxmeKr0w5pprrhIuZFsZaio9PxKkpBdIen1ke1my/o033rj02oj0urjsssuqG2+8sXrrrbdK0JEAJBOcZ5sZvioTuGddCUMyDFe9nqWWWqpMfJ5jioQXOY6bbrqp7F/v5a9//WvZXnqW9B5+K/udnh8JehKqZPsMfgIQAAAAAOD9ZIKFVm5GH3744V3PMChlbowEHentkPAiPSVqGeZq6qmnLgFBhoXqLUFG5snI59NbIz0p0vMjIUSCi07pUXLHHXeU3iHpsRHpVfGFL3yhJ/yIrPOCCy7o2Y/MIbLggguWeTki60kAkgncE34kWMl+JqDJ/B91+BF57bzzzishTXp0JNTolPAj+7PuuutWSyyxRPezXfJaesekF8xXv/rVEvwwuOXaGTZsWB6OaC8z5AEAAAAAQG8CEAa89ExJb5ZM/J5ht3oHIAlthg8fXsKar3zlK93Pdknvkquuuqr0ZJl77rm7n2UwE4AAAAAAAKNDc3gGtAznlZ4k9dwmvcOPSPCRni0JOTq98cYbpVdL/s3wXwAAAAAAjDkEIAxomT8kQ2Rlro9M5J4J0tMDoJafMzdIJkzPXCiZ0P34448vy4knnljdcMMN1dChQ98zQToAAAAAAM1mCCwGtMwhcvvtt5eJ2V96KXNed/X4SE+QIUOGVLPNNlvpGZIJ2jOZe953yCGHlEnPM4n7CiusUOYe6ZxThMHNEFgAAAAAwOgQgDDg5YZ35vLIpOkJQeoeIJkPJCHIlFNOWX6OvJ4J0TMpfF6baaaZTHzeMAIQAAAAAGB0CECAQUUAAgAAAACMDk3jAQAAAACAxhGAAAAAAAAAjSMAAQAAAAAAGkcAAgAAAAAANI4ABAAAAAAAaBwBCAAAAAAA0DgCEAAAAAAAoHEEIAAAAAAAQOMIQAAAAAAAgMYRgAAAAAAAAI0jAAEAAAAAABpHAAIAAAAAADSOAAQAAAAAAGgcAQgAAAAAANA4Y7WXVnkwVh4CDHytVvlva0R7mSEPAAAAAAB66wlAAAYZAQgAAAAAMBJV9f8BjfBgMuhOfykAAAAASUVORK5CYII=" id="246" name="Google Shape;246;p19"/>
          <p:cNvSpPr/>
          <p:nvPr/>
        </p:nvSpPr>
        <p:spPr>
          <a:xfrm>
            <a:off x="123825" y="-136525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7" name="Google Shape;24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2562" y="2372125"/>
            <a:ext cx="5233595" cy="2250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2562" y="4607928"/>
            <a:ext cx="5233595" cy="2250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42562" y="134273"/>
            <a:ext cx="5233595" cy="2250072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19"/>
          <p:cNvSpPr/>
          <p:nvPr/>
        </p:nvSpPr>
        <p:spPr>
          <a:xfrm>
            <a:off x="285193" y="2842518"/>
            <a:ext cx="6096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At elevated levels ammonia causes direct toxic effects on aquatic life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40C2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>
            <p:ph type="title"/>
          </p:nvPr>
        </p:nvSpPr>
        <p:spPr>
          <a:xfrm>
            <a:off x="261257" y="139860"/>
            <a:ext cx="1165393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Calibri"/>
              <a:buNone/>
            </a:pPr>
            <a:r>
              <a:rPr lang="en-US" sz="2800"/>
              <a:t>The land cover composition of a watershed is a critical multivariant factor that affects the water quality of a river system. There have been some studies on land cover change in the New River Basin, but most:  </a:t>
            </a:r>
            <a:endParaRPr/>
          </a:p>
        </p:txBody>
      </p:sp>
      <p:sp>
        <p:nvSpPr>
          <p:cNvPr id="96" name="Google Shape;96;p2"/>
          <p:cNvSpPr txBox="1"/>
          <p:nvPr>
            <p:ph idx="1" type="body"/>
          </p:nvPr>
        </p:nvSpPr>
        <p:spPr>
          <a:xfrm>
            <a:off x="838200" y="1602916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use low resolution satellite imagery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are not recent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and don’t directly correlate to water quality</a:t>
            </a:r>
            <a:endParaRPr/>
          </a:p>
        </p:txBody>
      </p:sp>
      <p:pic>
        <p:nvPicPr>
          <p:cNvPr descr="https://nrvrc.org/GreenInfrastructure/images/Agriculture.jpg" id="97" name="Google Shape;9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27501" y="3163177"/>
            <a:ext cx="2746868" cy="3554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46583" y="3429000"/>
            <a:ext cx="4907902" cy="3077587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"/>
          <p:cNvSpPr/>
          <p:nvPr/>
        </p:nvSpPr>
        <p:spPr>
          <a:xfrm>
            <a:off x="191278" y="4440682"/>
            <a:ext cx="3346239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https://files.nc.gov/ncdeq/Water%20Quality/Planning/BPU/BPU/New/New%20Plans/2005%20Plan/Appendix%20III%20Land%20Cover.pdf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Chlorophyll A corrected for pheophytin</a:t>
            </a:r>
            <a:endParaRPr/>
          </a:p>
        </p:txBody>
      </p:sp>
      <p:sp>
        <p:nvSpPr>
          <p:cNvPr id="256" name="Google Shape;256;p2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57" name="Google Shape;257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6841" y="1825625"/>
            <a:ext cx="10858318" cy="45284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Secchi disk depth</a:t>
            </a:r>
            <a:endParaRPr/>
          </a:p>
        </p:txBody>
      </p:sp>
      <p:sp>
        <p:nvSpPr>
          <p:cNvPr id="263" name="Google Shape;263;p2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64" name="Google Shape;264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3084" y="1643732"/>
            <a:ext cx="10318739" cy="45332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b="1" lang="en-US"/>
              <a:t>Escherichia coli</a:t>
            </a:r>
            <a:endParaRPr/>
          </a:p>
        </p:txBody>
      </p:sp>
      <p:sp>
        <p:nvSpPr>
          <p:cNvPr id="270" name="Google Shape;270;p2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71" name="Google Shape;27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1714934"/>
            <a:ext cx="10737051" cy="4572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Inorganic Nitrogen</a:t>
            </a:r>
            <a:endParaRPr/>
          </a:p>
        </p:txBody>
      </p:sp>
      <p:sp>
        <p:nvSpPr>
          <p:cNvPr id="277" name="Google Shape;277;p2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78" name="Google Shape;278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1825625"/>
            <a:ext cx="10473799" cy="45029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pH</a:t>
            </a:r>
            <a:endParaRPr/>
          </a:p>
        </p:txBody>
      </p:sp>
      <p:sp>
        <p:nvSpPr>
          <p:cNvPr id="284" name="Google Shape;284;p2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85" name="Google Shape;285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4349" y="1704599"/>
            <a:ext cx="10709451" cy="45933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Phosphorus</a:t>
            </a:r>
            <a:endParaRPr/>
          </a:p>
        </p:txBody>
      </p:sp>
      <p:sp>
        <p:nvSpPr>
          <p:cNvPr id="291" name="Google Shape;291;p2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92" name="Google Shape;29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0580" y="1587167"/>
            <a:ext cx="10853220" cy="45897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Temperature</a:t>
            </a:r>
            <a:endParaRPr/>
          </a:p>
        </p:txBody>
      </p:sp>
      <p:sp>
        <p:nvSpPr>
          <p:cNvPr id="298" name="Google Shape;298;p2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299" name="Google Shape;29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8308" y="1690688"/>
            <a:ext cx="10849714" cy="4698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Discussion </a:t>
            </a:r>
            <a:endParaRPr/>
          </a:p>
        </p:txBody>
      </p:sp>
      <p:sp>
        <p:nvSpPr>
          <p:cNvPr id="305" name="Google Shape;305;p2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Deep learning has it challenges, but with good data and time it produces excellent remote sensing products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Due to lack of change detection results and relatively stable water quality it was not possible to do any quantitative analysis on the data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The water quality monitoring for this HUC is not great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Need to work together – citizen science – work with FCOL and others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Objectives:</a:t>
            </a:r>
            <a:endParaRPr/>
          </a:p>
        </p:txBody>
      </p:sp>
      <p:sp>
        <p:nvSpPr>
          <p:cNvPr id="105" name="Google Shape;105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Investigate landcover change in the New River-Peak Creek HUC10 (0505000115) from 2011-2021, using high resolution orthophotography and Deep Learning.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Demonstrate the applications for assessing the effects of landcover on water quality.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Review the observed benefits and limitations of using Deep Learning.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Why Deep Learning ?</a:t>
            </a:r>
            <a:endParaRPr/>
          </a:p>
        </p:txBody>
      </p:sp>
      <p:pic>
        <p:nvPicPr>
          <p:cNvPr descr="https://lh7-us.googleusercontent.com/rpK_d5wjdNoY1yDRhKaaG_lXXbP6R2w0OW5hnBjJc_5FDrB-ylcA2jJemrmEERRL82yqYDfOkWhFGHNKVpiTpCPUc6kpk8iLIyWcVhrYvgICyS2Tr7EDmr_uq6ciz3fIxxiAIpGtER31V_ANmrC-Iw=s2048" id="111" name="Google Shape;111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65510" y="1948511"/>
            <a:ext cx="3456694" cy="466653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7-us.googleusercontent.com/daXKjDiUnKrcTa27zlCAyvZggd0c1Kmz1uDT2Hh188uJVE0gEjbgzyG0XU3OavBG1yGcAefIL4w31mGSYf2qBL-Dr2mhISoDbVuVjV1OfLthtWFtx5lcDp--3ZqiwJqxyO6OOyQl5fVrbUKD62al=s2048" id="112" name="Google Shape;112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6272252" y="1577566"/>
            <a:ext cx="720283" cy="66081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7-us.googleusercontent.com/lhLE9CJ6z_1hEwQ2Os-XdjyD9fbIYvHqcyLCVySHvYCtNQWuRMDqr_du69kHWAIEdYePo-ASx7P_Oz0EOTBdMzfX0wk8gxz14-1atd-4CMxQrXcmOTViQ_4bnPyFIGQT3nFn-GH3lUYJyzDfR6q6=s2048" id="113" name="Google Shape;113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38200" y="2192482"/>
            <a:ext cx="4946590" cy="417859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lh7-us.googleusercontent.com/bHR67M43HWUwM1HFCrysE27m7PUrwXFTAVqLlK8Ugl042WG_qK5kqLxcLjmXuiFHB978Pt81UySCMYg2-RaV08f4-XJeGbtz-mX4aZyVk2brrtn3vVNR3zUjUNnW7Fk90_gDfCeKtWFKms0gJTovEg=s2048" id="114" name="Google Shape;114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44896" y="111125"/>
            <a:ext cx="2650332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4"/>
          <p:cNvSpPr txBox="1"/>
          <p:nvPr/>
        </p:nvSpPr>
        <p:spPr>
          <a:xfrm>
            <a:off x="1586203" y="1782147"/>
            <a:ext cx="3840287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ML - Retrospective Crime Prediction</a:t>
            </a:r>
            <a:endParaRPr/>
          </a:p>
        </p:txBody>
      </p:sp>
      <p:sp>
        <p:nvSpPr>
          <p:cNvPr id="116" name="Google Shape;116;p4"/>
          <p:cNvSpPr txBox="1"/>
          <p:nvPr/>
        </p:nvSpPr>
        <p:spPr>
          <a:xfrm>
            <a:off x="6765510" y="1200085"/>
            <a:ext cx="2602424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DL &amp; ML - Talus Slopes and Bat Abundance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"/>
          <p:cNvSpPr txBox="1"/>
          <p:nvPr>
            <p:ph type="title"/>
          </p:nvPr>
        </p:nvSpPr>
        <p:spPr>
          <a:xfrm>
            <a:off x="838200" y="-17605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/>
              <a:t>What is Deep Learning?</a:t>
            </a:r>
            <a:endParaRPr/>
          </a:p>
        </p:txBody>
      </p:sp>
      <p:sp>
        <p:nvSpPr>
          <p:cNvPr id="122" name="Google Shape;122;p5"/>
          <p:cNvSpPr txBox="1"/>
          <p:nvPr>
            <p:ph idx="1" type="body"/>
          </p:nvPr>
        </p:nvSpPr>
        <p:spPr>
          <a:xfrm>
            <a:off x="751892" y="1145381"/>
            <a:ext cx="5077408" cy="5189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“Deep learning is a method in artificial intelligence (AI) that teaches computers to process data in a way that is inspired by the human brain” (AWS).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“ArcGIS pretrained deep learning models eliminate the need for huge volumes of training data, massive compute resources, and extensive artificial intelligence (AI) knowledge” (ESRI). </a:t>
            </a:r>
            <a:endParaRPr/>
          </a:p>
        </p:txBody>
      </p:sp>
      <p:pic>
        <p:nvPicPr>
          <p:cNvPr descr="https://www.esri.com/about/newsroom/wp-content/uploads/2018/12/auspr18_1b.jpg" id="123" name="Google Shape;123;p5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62089" y="987425"/>
            <a:ext cx="5524500" cy="55054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5"/>
          <p:cNvSpPr txBox="1"/>
          <p:nvPr/>
        </p:nvSpPr>
        <p:spPr>
          <a:xfrm>
            <a:off x="8238393" y="6488668"/>
            <a:ext cx="211015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Segment Anything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"/>
          <p:cNvSpPr txBox="1"/>
          <p:nvPr>
            <p:ph type="title"/>
          </p:nvPr>
        </p:nvSpPr>
        <p:spPr>
          <a:xfrm>
            <a:off x="838200" y="159852"/>
            <a:ext cx="10515600" cy="7794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NAIP High Resolution Leaf-on Orthophotography</a:t>
            </a:r>
            <a:endParaRPr/>
          </a:p>
        </p:txBody>
      </p:sp>
      <p:sp>
        <p:nvSpPr>
          <p:cNvPr id="130" name="Google Shape;130;p6"/>
          <p:cNvSpPr txBox="1"/>
          <p:nvPr>
            <p:ph idx="1" type="body"/>
          </p:nvPr>
        </p:nvSpPr>
        <p:spPr>
          <a:xfrm>
            <a:off x="838200" y="864670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One meter resolution 2011; 0.6 meter resolution 2021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Two year intervals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US"/>
              <a:t>Three or four bands – R, G, B and NIR</a:t>
            </a:r>
            <a:endParaRPr/>
          </a:p>
        </p:txBody>
      </p:sp>
      <p:pic>
        <p:nvPicPr>
          <p:cNvPr id="131" name="Google Shape;131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3812" y="2400958"/>
            <a:ext cx="10259941" cy="4391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7"/>
          <p:cNvSpPr txBox="1"/>
          <p:nvPr>
            <p:ph type="title"/>
          </p:nvPr>
        </p:nvSpPr>
        <p:spPr>
          <a:xfrm>
            <a:off x="251927" y="-212249"/>
            <a:ext cx="1182188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HUC 10 Surrounding Claytor Lake 2011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7" name="Google Shape;137;p7"/>
          <p:cNvPicPr preferRelativeResize="0"/>
          <p:nvPr/>
        </p:nvPicPr>
        <p:blipFill rotWithShape="1">
          <a:blip r:embed="rId3">
            <a:alphaModFix/>
          </a:blip>
          <a:srcRect b="0" l="4381" r="0" t="0"/>
          <a:stretch/>
        </p:blipFill>
        <p:spPr>
          <a:xfrm>
            <a:off x="221648" y="1378085"/>
            <a:ext cx="7492331" cy="5057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11773" y="738937"/>
            <a:ext cx="3411657" cy="29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7"/>
          <p:cNvPicPr preferRelativeResize="0"/>
          <p:nvPr>
            <p:ph idx="1" type="body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211772" y="3807069"/>
            <a:ext cx="3411657" cy="28856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"/>
          <p:cNvSpPr txBox="1"/>
          <p:nvPr>
            <p:ph type="title"/>
          </p:nvPr>
        </p:nvSpPr>
        <p:spPr>
          <a:xfrm>
            <a:off x="251927" y="-212249"/>
            <a:ext cx="11821885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</a:pPr>
            <a:r>
              <a:rPr lang="en-US">
                <a:latin typeface="Calibri"/>
                <a:ea typeface="Calibri"/>
                <a:cs typeface="Calibri"/>
                <a:sym typeface="Calibri"/>
              </a:rPr>
              <a:t>HUC 10 Surrounding Claytor Lake 2021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46" name="Google Shape;14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4481" y="1351708"/>
            <a:ext cx="7524117" cy="5141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51289" y="999347"/>
            <a:ext cx="3639821" cy="2631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51289" y="4150843"/>
            <a:ext cx="3639821" cy="2580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"/>
          <p:cNvSpPr txBox="1"/>
          <p:nvPr>
            <p:ph type="title"/>
          </p:nvPr>
        </p:nvSpPr>
        <p:spPr>
          <a:xfrm>
            <a:off x="102637" y="365125"/>
            <a:ext cx="11943183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/>
              <a:t>ESRI Deep Learning Pretrained High Resolution Land Cover Classification Model - USA</a:t>
            </a:r>
            <a:br>
              <a:rPr lang="en-US"/>
            </a:br>
            <a:endParaRPr/>
          </a:p>
        </p:txBody>
      </p:sp>
      <p:sp>
        <p:nvSpPr>
          <p:cNvPr id="154" name="Google Shape;154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55" name="Google Shape;15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8364" y="1632359"/>
            <a:ext cx="7501326" cy="4860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37114" y="2325866"/>
            <a:ext cx="3145894" cy="3990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230073" y="1830975"/>
            <a:ext cx="3815747" cy="372268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9"/>
          <p:cNvSpPr txBox="1"/>
          <p:nvPr/>
        </p:nvSpPr>
        <p:spPr>
          <a:xfrm>
            <a:off x="8637114" y="6396335"/>
            <a:ext cx="3145894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https://ru-geospatial.maps.arcgis.com/home/item.html?id=a10f46a8071a4318bcc085dae26d7ee4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2024-04-10T02:09:13Z</dcterms:created>
  <dc:creator>Foy, Andrew</dc:creator>
</cp:coreProperties>
</file>