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Rokkitt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50E3B6DF-6B09-4FDE-9921-9824053B9585}">
  <a:tblStyle styleId="{50E3B6DF-6B09-4FDE-9921-9824053B9585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kkitt-regular.fntdata"/><Relationship Id="rId25" Type="http://schemas.openxmlformats.org/officeDocument/2006/relationships/slide" Target="slides/slide20.xml"/><Relationship Id="rId27" Type="http://schemas.openxmlformats.org/officeDocument/2006/relationships/font" Target="fonts/Rokkit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133350" lvl="0" marL="139700" rtl="0">
              <a:lnSpc>
                <a:spcPct val="90000"/>
              </a:lnSpc>
              <a:spcBef>
                <a:spcPts val="90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Statistics of ETDs from various disciplines</a:t>
            </a:r>
          </a:p>
          <a:p>
            <a:pPr indent="-133350" lvl="0" marL="139700" rtl="0">
              <a:lnSpc>
                <a:spcPct val="90000"/>
              </a:lnSpc>
              <a:spcBef>
                <a:spcPts val="90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Lack of department facet</a:t>
            </a:r>
          </a:p>
          <a:p>
            <a:pPr indent="-133350" lvl="0" marL="139700" rtl="0">
              <a:lnSpc>
                <a:spcPct val="90000"/>
              </a:lnSpc>
              <a:spcBef>
                <a:spcPts val="90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t/>
            </a:r>
            <a:endParaRPr sz="1500">
              <a:solidFill>
                <a:schemeClr val="dk1"/>
              </a:solidFill>
              <a:latin typeface="Rockwell"/>
              <a:ea typeface="Rockwell"/>
              <a:cs typeface="Rockwell"/>
              <a:sym typeface="Rockwell"/>
            </a:endParaRPr>
          </a:p>
          <a:p>
            <a:pPr indent="-133350" lvl="0" marL="139700" rtl="0">
              <a:lnSpc>
                <a:spcPct val="90000"/>
              </a:lnSpc>
              <a:spcBef>
                <a:spcPts val="90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Histograms or </a:t>
            </a:r>
          </a:p>
          <a:p>
            <a:pPr indent="-133350" lvl="0" marL="139700" rtl="0">
              <a:lnSpc>
                <a:spcPct val="90000"/>
              </a:lnSpc>
              <a:spcBef>
                <a:spcPts val="90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rPr>
              <a:t>UML diagram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690625" y="1010209"/>
            <a:ext cx="7667100" cy="60600"/>
          </a:xfrm>
          <a:prstGeom prst="rect">
            <a:avLst/>
          </a:prstGeom>
          <a:blipFill rotWithShape="1">
            <a:blip r:embed="rId2">
              <a:alphaModFix amt="85000"/>
            </a:blip>
            <a:tile algn="ctr" flip="xy" tx="0" sx="92000" ty="-762000" sy="89000"/>
          </a:blipFill>
          <a:ln>
            <a:noFill/>
          </a:ln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/>
          <p:nvPr/>
        </p:nvSpPr>
        <p:spPr>
          <a:xfrm>
            <a:off x="690625" y="3224772"/>
            <a:ext cx="7667100" cy="60600"/>
          </a:xfrm>
          <a:prstGeom prst="rect">
            <a:avLst/>
          </a:prstGeom>
          <a:blipFill rotWithShape="1">
            <a:blip r:embed="rId2">
              <a:alphaModFix amt="85000"/>
            </a:blip>
            <a:tile algn="ctr" flip="xy" tx="0" sx="92000" ty="-717550" sy="89000"/>
          </a:blipFill>
          <a:ln>
            <a:noFill/>
          </a:ln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690625" y="1113584"/>
            <a:ext cx="7667100" cy="2057400"/>
          </a:xfrm>
          <a:prstGeom prst="rect">
            <a:avLst/>
          </a:prstGeom>
          <a:blipFill rotWithShape="1">
            <a:blip r:embed="rId2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8" name="Shape 18"/>
          <p:cNvGrpSpPr/>
          <p:nvPr/>
        </p:nvGrpSpPr>
        <p:grpSpPr>
          <a:xfrm>
            <a:off x="7236911" y="3051692"/>
            <a:ext cx="810675" cy="810675"/>
            <a:chOff x="9685338" y="4460675"/>
            <a:chExt cx="1080900" cy="1080900"/>
          </a:xfrm>
        </p:grpSpPr>
        <p:sp>
          <p:nvSpPr>
            <p:cNvPr id="19" name="Shape 19"/>
            <p:cNvSpPr/>
            <p:nvPr/>
          </p:nvSpPr>
          <p:spPr>
            <a:xfrm>
              <a:off x="9685338" y="4460675"/>
              <a:ext cx="1080900" cy="1080900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9793428" y="4568764"/>
              <a:ext cx="864600" cy="864600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Shape 21"/>
          <p:cNvSpPr txBox="1"/>
          <p:nvPr>
            <p:ph type="ctrTitle"/>
          </p:nvPr>
        </p:nvSpPr>
        <p:spPr>
          <a:xfrm>
            <a:off x="788669" y="1074167"/>
            <a:ext cx="7475100" cy="227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80000"/>
              </a:lnSpc>
              <a:spcBef>
                <a:spcPts val="0"/>
              </a:spcBef>
              <a:buFont typeface="Rokkitt"/>
              <a:buNone/>
              <a:defRPr b="0" i="0" sz="72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2" name="Shape 22"/>
          <p:cNvSpPr txBox="1"/>
          <p:nvPr>
            <p:ph idx="1" type="subTitle"/>
          </p:nvPr>
        </p:nvSpPr>
        <p:spPr>
          <a:xfrm>
            <a:off x="802386" y="3291839"/>
            <a:ext cx="5918400" cy="8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Font typeface="Noto Sans Symbols"/>
              <a:buNone/>
              <a:defRPr b="0" i="0" sz="1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ctr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ctr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ctr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ctr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ctr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ctr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ctr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ctr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7194549" y="3217000"/>
            <a:ext cx="8955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" sz="2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802386" y="363473"/>
            <a:ext cx="7543800" cy="12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90" name="Shape 90"/>
          <p:cNvSpPr txBox="1"/>
          <p:nvPr>
            <p:ph idx="1" type="body"/>
          </p:nvPr>
        </p:nvSpPr>
        <p:spPr>
          <a:xfrm rot="5400000">
            <a:off x="3055235" y="-661793"/>
            <a:ext cx="3038100" cy="7543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63500" lvl="0" marL="13970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86666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762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8571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76200" lvl="2" marL="5461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76200" lvl="3" marL="749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76200" lvl="4" marL="965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114300" lvl="5" marL="1193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114300" lvl="6" marL="1422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114300" lvl="7" marL="16510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114300" lvl="8" marL="1879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" sz="1100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 rot="5400000">
            <a:off x="5386350" y="1557300"/>
            <a:ext cx="4229100" cy="191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 rot="5400000">
            <a:off x="1500225" y="-300000"/>
            <a:ext cx="4229100" cy="56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63500" lvl="0" marL="13970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86666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762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8571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76200" lvl="2" marL="5461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76200" lvl="3" marL="749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76200" lvl="4" marL="965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114300" lvl="5" marL="1193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114300" lvl="6" marL="1422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114300" lvl="7" marL="16510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114300" lvl="8" marL="1879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" sz="1100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68575" lIns="68575" rIns="68575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rIns="68575" tIns="6857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34275" lIns="68575" rIns="68575" tIns="3427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802386" y="363473"/>
            <a:ext cx="7543800" cy="12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802386" y="1591056"/>
            <a:ext cx="7543800" cy="30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63500" lvl="0" marL="13970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86666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762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8571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76200" lvl="2" marL="5461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76200" lvl="3" marL="749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76200" lvl="4" marL="965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114300" lvl="5" marL="1193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114300" lvl="6" marL="1422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114300" lvl="7" marL="16510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114300" lvl="8" marL="1879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3688491"/>
            <a:ext cx="9144000" cy="1455000"/>
          </a:xfrm>
          <a:prstGeom prst="rect">
            <a:avLst/>
          </a:prstGeom>
          <a:blipFill rotWithShape="1">
            <a:blip r:embed="rId2">
              <a:alphaModFix amt="85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1625345" y="918971"/>
            <a:ext cx="6960900" cy="26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80000"/>
              </a:lnSpc>
              <a:spcBef>
                <a:spcPts val="0"/>
              </a:spcBef>
              <a:buFont typeface="Rokkitt"/>
              <a:buNone/>
              <a:defRPr b="0" i="0" sz="60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1624330" y="3765041"/>
            <a:ext cx="67893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2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1100" u="none" cap="none" strike="noStrike">
                <a:solidFill>
                  <a:srgbClr val="888888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0" type="dt"/>
          </p:nvPr>
        </p:nvSpPr>
        <p:spPr>
          <a:xfrm>
            <a:off x="6445250" y="4704587"/>
            <a:ext cx="1983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1" type="ftr"/>
          </p:nvPr>
        </p:nvSpPr>
        <p:spPr>
          <a:xfrm>
            <a:off x="1637031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grpSp>
        <p:nvGrpSpPr>
          <p:cNvPr id="38" name="Shape 38"/>
          <p:cNvGrpSpPr/>
          <p:nvPr/>
        </p:nvGrpSpPr>
        <p:grpSpPr>
          <a:xfrm>
            <a:off x="673049" y="1744386"/>
            <a:ext cx="810675" cy="810675"/>
            <a:chOff x="9685338" y="4460675"/>
            <a:chExt cx="1080900" cy="1080900"/>
          </a:xfrm>
        </p:grpSpPr>
        <p:sp>
          <p:nvSpPr>
            <p:cNvPr id="39" name="Shape 39"/>
            <p:cNvSpPr/>
            <p:nvPr/>
          </p:nvSpPr>
          <p:spPr>
            <a:xfrm>
              <a:off x="9685338" y="4460675"/>
              <a:ext cx="1080900" cy="1080900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0" sx="85000" ty="0" sy="85000"/>
            </a:blip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9793428" y="4568764"/>
              <a:ext cx="864600" cy="864600"/>
            </a:xfrm>
            <a:prstGeom prst="ellipse">
              <a:avLst/>
            </a:prstGeom>
            <a:noFill/>
            <a:ln cap="flat" cmpd="sng" w="2540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41" name="Shape 41"/>
          <p:cNvSpPr txBox="1"/>
          <p:nvPr>
            <p:ph idx="12" type="sldNum"/>
          </p:nvPr>
        </p:nvSpPr>
        <p:spPr>
          <a:xfrm>
            <a:off x="632776" y="1879599"/>
            <a:ext cx="891300" cy="54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" sz="2100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802386" y="363473"/>
            <a:ext cx="7543800" cy="12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802386" y="1645919"/>
            <a:ext cx="3566100" cy="2983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63500" lvl="0" marL="13970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86666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762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8571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76200" lvl="2" marL="5461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76200" lvl="3" marL="749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76200" lvl="4" marL="965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114300" lvl="5" marL="1193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114300" lvl="6" marL="1422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114300" lvl="7" marL="16510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114300" lvl="8" marL="1879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2" type="body"/>
          </p:nvPr>
        </p:nvSpPr>
        <p:spPr>
          <a:xfrm>
            <a:off x="4773167" y="1645919"/>
            <a:ext cx="3566099" cy="29831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63500" lvl="0" marL="13970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86666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762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8571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76200" lvl="2" marL="5461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76200" lvl="3" marL="749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76200" lvl="4" marL="965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114300" lvl="5" marL="1193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114300" lvl="6" marL="1422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114300" lvl="7" marL="16510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114300" lvl="8" marL="1879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" sz="1100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802386" y="363473"/>
            <a:ext cx="7543800" cy="12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800100" y="1536192"/>
            <a:ext cx="35661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Font typeface="Noto Sans Symbols"/>
              <a:buNone/>
              <a:defRPr b="1" i="0" sz="1500" u="none" cap="none" strike="noStrike">
                <a:solidFill>
                  <a:srgbClr val="9E361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x="802386" y="2057400"/>
            <a:ext cx="3566100" cy="24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63500" lvl="0" marL="13970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86666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762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8571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76200" lvl="2" marL="5461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76200" lvl="3" marL="749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76200" lvl="4" marL="965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114300" lvl="5" marL="1193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114300" lvl="6" marL="1422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114300" lvl="7" marL="16510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114300" lvl="8" marL="1879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3" type="body"/>
          </p:nvPr>
        </p:nvSpPr>
        <p:spPr>
          <a:xfrm>
            <a:off x="4773167" y="1536192"/>
            <a:ext cx="3566099" cy="4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Font typeface="Noto Sans Symbols"/>
              <a:buNone/>
              <a:defRPr b="1" i="0" sz="1500" u="none" cap="none" strike="noStrike">
                <a:solidFill>
                  <a:srgbClr val="9E361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1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4" type="body"/>
          </p:nvPr>
        </p:nvSpPr>
        <p:spPr>
          <a:xfrm>
            <a:off x="4773167" y="2057400"/>
            <a:ext cx="3566099" cy="24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63500" lvl="0" marL="13970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86666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762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8571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76200" lvl="2" marL="5461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76200" lvl="3" marL="749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76200" lvl="4" marL="965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114300" lvl="5" marL="1193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114300" lvl="6" marL="1422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114300" lvl="7" marL="16510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114300" lvl="8" marL="1879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" sz="1100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802386" y="363473"/>
            <a:ext cx="7543800" cy="12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" sz="1100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" sz="1100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6227804" y="0"/>
            <a:ext cx="2916300" cy="5143500"/>
          </a:xfrm>
          <a:prstGeom prst="rect">
            <a:avLst/>
          </a:prstGeom>
          <a:blipFill rotWithShape="1">
            <a:blip r:embed="rId2">
              <a:alphaModFix amt="6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9" name="Shape 69"/>
          <p:cNvSpPr txBox="1"/>
          <p:nvPr>
            <p:ph type="title"/>
          </p:nvPr>
        </p:nvSpPr>
        <p:spPr>
          <a:xfrm>
            <a:off x="6412229" y="514350"/>
            <a:ext cx="2400300" cy="13029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Font typeface="Rokkitt"/>
              <a:buNone/>
              <a:defRPr b="1" i="0" sz="24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28650" y="514350"/>
            <a:ext cx="5033700" cy="3765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63500" lvl="0" marL="13970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86666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762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8571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76200" lvl="2" marL="5461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76200" lvl="3" marL="749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76200" lvl="4" marL="965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114300" lvl="5" marL="1193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114300" lvl="6" marL="1422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114300" lvl="7" marL="16510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114300" lvl="8" marL="1879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2" type="body"/>
          </p:nvPr>
        </p:nvSpPr>
        <p:spPr>
          <a:xfrm>
            <a:off x="6412229" y="1817369"/>
            <a:ext cx="2400300" cy="24689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00000"/>
              </a:lnSpc>
              <a:spcBef>
                <a:spcPts val="800"/>
              </a:spcBef>
              <a:buClr>
                <a:srgbClr val="9E3611"/>
              </a:buClr>
              <a:buFont typeface="Noto Sans Symbols"/>
              <a:buNone/>
              <a:defRPr b="0" i="0" sz="1100" u="none" cap="none" strike="noStrike">
                <a:solidFill>
                  <a:srgbClr val="9E361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grpSp>
        <p:nvGrpSpPr>
          <p:cNvPr id="74" name="Shape 74"/>
          <p:cNvGrpSpPr/>
          <p:nvPr/>
        </p:nvGrpSpPr>
        <p:grpSpPr>
          <a:xfrm>
            <a:off x="8551293" y="4672260"/>
            <a:ext cx="342937" cy="342937"/>
            <a:chOff x="11361456" y="6195812"/>
            <a:chExt cx="548700" cy="548700"/>
          </a:xfrm>
        </p:grpSpPr>
        <p:sp>
          <p:nvSpPr>
            <p:cNvPr id="75" name="Shape 75"/>
            <p:cNvSpPr/>
            <p:nvPr/>
          </p:nvSpPr>
          <p:spPr>
            <a:xfrm>
              <a:off x="11361456" y="6195812"/>
              <a:ext cx="548700" cy="548700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11396488" y="6230844"/>
              <a:ext cx="478500" cy="478500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Shape 77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" sz="1100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6227804" y="0"/>
            <a:ext cx="2916300" cy="5143500"/>
          </a:xfrm>
          <a:prstGeom prst="rect">
            <a:avLst/>
          </a:prstGeom>
          <a:blipFill rotWithShape="1">
            <a:blip r:embed="rId2">
              <a:alphaModFix amt="60000"/>
            </a:blip>
            <a:tile algn="ctr" flip="xy" tx="0" sx="92000" ty="-704850" sy="89000"/>
          </a:blipFill>
          <a:ln>
            <a:noFill/>
          </a:ln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0" name="Shape 80"/>
          <p:cNvSpPr txBox="1"/>
          <p:nvPr>
            <p:ph type="title"/>
          </p:nvPr>
        </p:nvSpPr>
        <p:spPr>
          <a:xfrm>
            <a:off x="6412229" y="514350"/>
            <a:ext cx="2400300" cy="13029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Font typeface="Rokkitt"/>
              <a:buNone/>
              <a:defRPr b="1" i="0" sz="24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None/>
              <a:defRPr sz="1400"/>
            </a:lvl2pPr>
            <a:lvl3pPr indent="0" lvl="2">
              <a:spcBef>
                <a:spcPts val="0"/>
              </a:spcBef>
              <a:buNone/>
              <a:defRPr sz="1400"/>
            </a:lvl3pPr>
            <a:lvl4pPr indent="0" lvl="3">
              <a:spcBef>
                <a:spcPts val="0"/>
              </a:spcBef>
              <a:buNone/>
              <a:defRPr sz="1400"/>
            </a:lvl4pPr>
            <a:lvl5pPr indent="0" lvl="4">
              <a:spcBef>
                <a:spcPts val="0"/>
              </a:spcBef>
              <a:buNone/>
              <a:defRPr sz="1400"/>
            </a:lvl5pPr>
            <a:lvl6pPr indent="0" lvl="5">
              <a:spcBef>
                <a:spcPts val="0"/>
              </a:spcBef>
              <a:buNone/>
              <a:defRPr sz="1400"/>
            </a:lvl6pPr>
            <a:lvl7pPr indent="0" lvl="6">
              <a:spcBef>
                <a:spcPts val="0"/>
              </a:spcBef>
              <a:buNone/>
              <a:defRPr sz="1400"/>
            </a:lvl7pPr>
            <a:lvl8pPr indent="0" lvl="7">
              <a:spcBef>
                <a:spcPts val="0"/>
              </a:spcBef>
              <a:buNone/>
              <a:defRPr sz="1400"/>
            </a:lvl8pPr>
            <a:lvl9pPr indent="0" lvl="8">
              <a:spcBef>
                <a:spcPts val="0"/>
              </a:spcBef>
              <a:buNone/>
              <a:defRPr sz="1400"/>
            </a:lvl9pPr>
          </a:lstStyle>
          <a:p/>
        </p:txBody>
      </p:sp>
      <p:sp>
        <p:nvSpPr>
          <p:cNvPr id="81" name="Shape 81"/>
          <p:cNvSpPr/>
          <p:nvPr>
            <p:ph idx="2" type="pic"/>
          </p:nvPr>
        </p:nvSpPr>
        <p:spPr>
          <a:xfrm>
            <a:off x="0" y="0"/>
            <a:ext cx="6227699" cy="5143500"/>
          </a:xfrm>
          <a:prstGeom prst="rect">
            <a:avLst/>
          </a:prstGeom>
          <a:solidFill>
            <a:srgbClr val="E1DFDF"/>
          </a:solidFill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45833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52380"/>
              <a:buFont typeface="Noto Sans Symbols"/>
              <a:buNone/>
              <a:defRPr b="0" i="0" sz="21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61111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3333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3333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3333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3333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3333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3333"/>
              <a:buFont typeface="Noto Sans Symbols"/>
              <a:buNone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412229" y="1817369"/>
            <a:ext cx="2400300" cy="246899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0" lvl="0" marL="0" marR="0" rtl="0" algn="l">
              <a:lnSpc>
                <a:spcPct val="100000"/>
              </a:lnSpc>
              <a:spcBef>
                <a:spcPts val="800"/>
              </a:spcBef>
              <a:buClr>
                <a:srgbClr val="9E3611"/>
              </a:buClr>
              <a:buFont typeface="Noto Sans Symbols"/>
              <a:buNone/>
              <a:defRPr b="0" i="0" sz="1100" u="none" cap="none" strike="noStrike">
                <a:solidFill>
                  <a:srgbClr val="9E361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8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Font typeface="Noto Sans Symbols"/>
              <a:buNone/>
              <a:defRPr b="0" i="0" sz="7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None/>
              <a:defRPr sz="800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grpSp>
        <p:nvGrpSpPr>
          <p:cNvPr id="84" name="Shape 84"/>
          <p:cNvGrpSpPr/>
          <p:nvPr/>
        </p:nvGrpSpPr>
        <p:grpSpPr>
          <a:xfrm>
            <a:off x="8551293" y="4672260"/>
            <a:ext cx="342937" cy="342937"/>
            <a:chOff x="11361456" y="6195812"/>
            <a:chExt cx="548700" cy="548700"/>
          </a:xfrm>
        </p:grpSpPr>
        <p:sp>
          <p:nvSpPr>
            <p:cNvPr id="85" name="Shape 85"/>
            <p:cNvSpPr/>
            <p:nvPr/>
          </p:nvSpPr>
          <p:spPr>
            <a:xfrm>
              <a:off x="11361456" y="6195812"/>
              <a:ext cx="548700" cy="548700"/>
            </a:xfrm>
            <a:prstGeom prst="ellipse">
              <a:avLst/>
            </a:prstGeom>
            <a:blipFill rotWithShape="1">
              <a:blip r:embed="rId3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11396488" y="6230844"/>
              <a:ext cx="478500" cy="478500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7" name="Shape 87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" sz="1100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02386" y="363473"/>
            <a:ext cx="7543800" cy="120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SzPct val="26829"/>
              <a:buFont typeface="Rokkitt"/>
              <a:buNone/>
              <a:defRPr b="0" i="0" sz="4100" u="none" cap="none" strike="noStrike">
                <a:latin typeface="Rokkitt"/>
                <a:ea typeface="Rokkitt"/>
                <a:cs typeface="Rokkitt"/>
                <a:sym typeface="Rokkitt"/>
              </a:defRPr>
            </a:lvl1pPr>
            <a:lvl2pPr indent="0" lvl="1">
              <a:spcBef>
                <a:spcPts val="0"/>
              </a:spcBef>
              <a:buSzPct val="78571"/>
              <a:buNone/>
              <a:defRPr sz="1400"/>
            </a:lvl2pPr>
            <a:lvl3pPr indent="0" lvl="2">
              <a:spcBef>
                <a:spcPts val="0"/>
              </a:spcBef>
              <a:buSzPct val="78571"/>
              <a:buNone/>
              <a:defRPr sz="1400"/>
            </a:lvl3pPr>
            <a:lvl4pPr indent="0" lvl="3">
              <a:spcBef>
                <a:spcPts val="0"/>
              </a:spcBef>
              <a:buSzPct val="78571"/>
              <a:buNone/>
              <a:defRPr sz="1400"/>
            </a:lvl4pPr>
            <a:lvl5pPr indent="0" lvl="4">
              <a:spcBef>
                <a:spcPts val="0"/>
              </a:spcBef>
              <a:buSzPct val="78571"/>
              <a:buNone/>
              <a:defRPr sz="1400"/>
            </a:lvl5pPr>
            <a:lvl6pPr indent="0" lvl="5">
              <a:spcBef>
                <a:spcPts val="0"/>
              </a:spcBef>
              <a:buSzPct val="78571"/>
              <a:buNone/>
              <a:defRPr sz="1400"/>
            </a:lvl6pPr>
            <a:lvl7pPr indent="0" lvl="6">
              <a:spcBef>
                <a:spcPts val="0"/>
              </a:spcBef>
              <a:buSzPct val="78571"/>
              <a:buNone/>
              <a:defRPr sz="1400"/>
            </a:lvl7pPr>
            <a:lvl8pPr indent="0" lvl="7">
              <a:spcBef>
                <a:spcPts val="0"/>
              </a:spcBef>
              <a:buSzPct val="78571"/>
              <a:buNone/>
              <a:defRPr sz="1400"/>
            </a:lvl8pPr>
            <a:lvl9pPr indent="0" lvl="8">
              <a:spcBef>
                <a:spcPts val="0"/>
              </a:spcBef>
              <a:buSzPct val="78571"/>
              <a:buNone/>
              <a:defRPr sz="14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02386" y="1591056"/>
            <a:ext cx="7543800" cy="30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rIns="68575" tIns="68575"/>
          <a:lstStyle>
            <a:lvl1pPr indent="-63500" lvl="0" marL="139700" marR="0" rtl="0" algn="l">
              <a:lnSpc>
                <a:spcPct val="90000"/>
              </a:lnSpc>
              <a:spcBef>
                <a:spcPts val="900"/>
              </a:spcBef>
              <a:buClr>
                <a:srgbClr val="9E3611"/>
              </a:buClr>
              <a:buSzPct val="86666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-76200" lvl="1" marL="3429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78571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-76200" lvl="2" marL="5461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-76200" lvl="3" marL="7493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-76200" lvl="4" marL="9652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-114300" lvl="5" marL="11938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-114300" lvl="6" marL="14224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-114300" lvl="7" marL="16510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-114300" lvl="8" marL="1879600" marR="0" rtl="0" algn="l">
              <a:lnSpc>
                <a:spcPct val="90000"/>
              </a:lnSpc>
              <a:spcBef>
                <a:spcPts val="300"/>
              </a:spcBef>
              <a:spcAft>
                <a:spcPts val="200"/>
              </a:spcAft>
              <a:buClr>
                <a:srgbClr val="9E3611"/>
              </a:buClr>
              <a:buSzPct val="83333"/>
              <a:buFont typeface="Noto Sans Symbols"/>
              <a:buChar char="▪"/>
              <a:defRPr b="0" i="0" sz="12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5973318" y="4704587"/>
            <a:ext cx="24552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r">
              <a:spcBef>
                <a:spcPts val="0"/>
              </a:spcBef>
              <a:buSzPct val="1375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816102" y="4704587"/>
            <a:ext cx="4745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rIns="68575" tIns="68575"/>
          <a:lstStyle>
            <a:lvl1pPr indent="0" lvl="0" marL="0" marR="0" rtl="0" algn="l">
              <a:spcBef>
                <a:spcPts val="0"/>
              </a:spcBef>
              <a:buSzPct val="137500"/>
              <a:buNone/>
              <a:defRPr b="0" i="0" sz="800" u="none" cap="none" strike="noStrike">
                <a:solidFill>
                  <a:schemeClr val="dk2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indent="0" lvl="1" marL="3429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indent="0" lvl="2" marL="6858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indent="0" lvl="3" marL="10287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indent="0" lvl="4" marL="13716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indent="0" lvl="5" marL="17145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indent="0" lvl="6" marL="20574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indent="0" lvl="7" marL="24003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indent="0" lvl="8" marL="2743200" marR="0" rtl="0" algn="l">
              <a:spcBef>
                <a:spcPts val="0"/>
              </a:spcBef>
              <a:buSzPct val="78571"/>
              <a:buNone/>
              <a:defRPr b="0" i="0" sz="1400" u="none" cap="none" strike="noStrik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/>
        </p:txBody>
      </p:sp>
      <p:grpSp>
        <p:nvGrpSpPr>
          <p:cNvPr id="10" name="Shape 10"/>
          <p:cNvGrpSpPr/>
          <p:nvPr/>
        </p:nvGrpSpPr>
        <p:grpSpPr>
          <a:xfrm>
            <a:off x="8551293" y="4672260"/>
            <a:ext cx="342937" cy="342937"/>
            <a:chOff x="11361456" y="6195812"/>
            <a:chExt cx="548700" cy="548700"/>
          </a:xfrm>
        </p:grpSpPr>
        <p:sp>
          <p:nvSpPr>
            <p:cNvPr id="11" name="Shape 11"/>
            <p:cNvSpPr/>
            <p:nvPr/>
          </p:nvSpPr>
          <p:spPr>
            <a:xfrm>
              <a:off x="11361456" y="6195812"/>
              <a:ext cx="548700" cy="548700"/>
            </a:xfrm>
            <a:prstGeom prst="ellipse">
              <a:avLst/>
            </a:prstGeom>
            <a:blipFill rotWithShape="1">
              <a:blip r:embed="rId1">
                <a:alphaModFix/>
              </a:blip>
              <a:tile algn="tl" flip="none" tx="50800" sx="85000" ty="0" sy="85000"/>
            </a:blipFill>
            <a:ln>
              <a:noFill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11396488" y="6230844"/>
              <a:ext cx="478500" cy="478500"/>
            </a:xfrm>
            <a:prstGeom prst="ellipse">
              <a:avLst/>
            </a:prstGeom>
            <a:noFill/>
            <a:ln cap="flat" cmpd="sng" w="1270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68575" lIns="68575" rIns="68575" tIns="6857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3" name="Shape 13"/>
          <p:cNvSpPr txBox="1"/>
          <p:nvPr>
            <p:ph idx="12" type="sldNum"/>
          </p:nvPr>
        </p:nvSpPr>
        <p:spPr>
          <a:xfrm>
            <a:off x="8483346" y="4704587"/>
            <a:ext cx="480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rIns="68575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" sz="1100" u="none" cap="none" strike="noStrike">
                <a:solidFill>
                  <a:srgbClr val="FFFFFF"/>
                </a:solidFill>
                <a:latin typeface="Rokkitt"/>
                <a:ea typeface="Rokkitt"/>
                <a:cs typeface="Rokkitt"/>
                <a:sym typeface="Rokkitt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5" Type="http://schemas.openxmlformats.org/officeDocument/2006/relationships/image" Target="../media/image19.png"/><Relationship Id="rId6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goo.gl/QVgPQ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1.png"/><Relationship Id="rId5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ctrTitle"/>
          </p:nvPr>
        </p:nvSpPr>
        <p:spPr>
          <a:xfrm>
            <a:off x="788669" y="997967"/>
            <a:ext cx="7475100" cy="22770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indent="0" lvl="0" marL="0" rtl="0" algn="ctr">
              <a:spcBef>
                <a:spcPts val="0"/>
              </a:spcBef>
              <a:buNone/>
            </a:pPr>
            <a:r>
              <a:rPr lang="en"/>
              <a:t>ETDseer</a:t>
            </a:r>
          </a:p>
          <a:p>
            <a:pPr indent="0" lvl="0" marL="0" algn="ctr">
              <a:spcBef>
                <a:spcPts val="0"/>
              </a:spcBef>
              <a:buNone/>
            </a:pPr>
            <a:r>
              <a:rPr lang="en" sz="2400"/>
              <a:t>Final Term Term Project Presentation</a:t>
            </a:r>
          </a:p>
        </p:txBody>
      </p:sp>
      <p:sp>
        <p:nvSpPr>
          <p:cNvPr id="109" name="Shape 109"/>
          <p:cNvSpPr txBox="1"/>
          <p:nvPr>
            <p:ph idx="1" type="subTitle"/>
          </p:nvPr>
        </p:nvSpPr>
        <p:spPr>
          <a:xfrm>
            <a:off x="1730225" y="3357199"/>
            <a:ext cx="5918400" cy="13869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accent2"/>
                </a:solidFill>
              </a:rPr>
              <a:t>Yufeng Ma, Tingting Jiang, Chandani Shrestha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1"/>
                </a:solidFill>
              </a:rPr>
              <a:t>CS 6604 - Digital Libraries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1"/>
                </a:solidFill>
              </a:rPr>
              <a:t>Virginia Tech, Blacksburg, VA, 24061          </a:t>
            </a:r>
          </a:p>
          <a:p>
            <a: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1"/>
                </a:solidFill>
              </a:rPr>
              <a:t>Professor Edward A. Fox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accent1"/>
                </a:solidFill>
              </a:rPr>
              <a:t>April 27, 2017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229475" y="127975"/>
            <a:ext cx="50901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An Example Workflow</a:t>
            </a:r>
          </a:p>
        </p:txBody>
      </p:sp>
      <p:pic>
        <p:nvPicPr>
          <p:cNvPr descr="UML.png" id="174" name="Shape 1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0875" y="952625"/>
            <a:ext cx="7562250" cy="380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253000" y="0"/>
            <a:ext cx="7239000" cy="8298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6829"/>
              <a:buFont typeface="Arial"/>
              <a:buNone/>
            </a:pPr>
            <a:r>
              <a:rPr lang="en">
                <a:solidFill>
                  <a:schemeClr val="accent2"/>
                </a:solidFill>
              </a:rPr>
              <a:t>Other Scenarios</a:t>
            </a:r>
          </a:p>
        </p:txBody>
      </p:sp>
      <p:graphicFrame>
        <p:nvGraphicFramePr>
          <p:cNvPr id="180" name="Shape 180"/>
          <p:cNvGraphicFramePr/>
          <p:nvPr/>
        </p:nvGraphicFramePr>
        <p:xfrm>
          <a:off x="526937" y="1063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{50E3B6DF-6B09-4FDE-9921-9824053B9585}</a:tableStyleId>
              </a:tblPr>
              <a:tblGrid>
                <a:gridCol w="2094450"/>
                <a:gridCol w="2805300"/>
                <a:gridCol w="2912000"/>
              </a:tblGrid>
              <a:tr h="40465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Stakeholder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Requirements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Expected Outputs</a:t>
                      </a:r>
                    </a:p>
                  </a:txBody>
                  <a:tcPr marT="91425" marB="91425" marR="91425" marL="91425" anchor="ctr"/>
                </a:tc>
              </a:tr>
              <a:tr h="786275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</a:rPr>
                        <a:t>Faculty Researcher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/>
                        <a:t>Research problem exploration aid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3048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200"/>
                        <a:t>Synthesis of related ETDs</a:t>
                      </a:r>
                    </a:p>
                    <a:p>
                      <a:pPr indent="-3048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200"/>
                        <a:t>Proposed approaches/solutions</a:t>
                      </a:r>
                    </a:p>
                    <a:p>
                      <a:pPr indent="-304800" lvl="0" marL="45720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200"/>
                        <a:t>Future works summarization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 anchor="ctr"/>
                </a:tc>
              </a:tr>
              <a:tr h="965050">
                <a:tc rowSpan="2"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</a:rPr>
                        <a:t>Graduate Instructor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Graduate course syllabus formulation</a:t>
                      </a:r>
                    </a:p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3048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Draft with a hierarchical topical outline</a:t>
                      </a:r>
                    </a:p>
                    <a:p>
                      <a:pPr indent="-3048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Link to each topical entry with a reading list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 anchor="ctr"/>
                </a:tc>
              </a:tr>
              <a:tr h="11017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91666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Advanced topic, lecture preparation</a:t>
                      </a:r>
                    </a:p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3048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Slides cover research questions/problems</a:t>
                      </a:r>
                    </a:p>
                    <a:p>
                      <a:pPr indent="-3048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Synthesis of provided potential solutions</a:t>
                      </a:r>
                    </a:p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311700" y="139725"/>
            <a:ext cx="85206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6829"/>
              <a:buFont typeface="Arial"/>
              <a:buNone/>
            </a:pPr>
            <a:r>
              <a:rPr lang="en">
                <a:solidFill>
                  <a:schemeClr val="accent2"/>
                </a:solidFill>
              </a:rPr>
              <a:t>Other Scenarios</a:t>
            </a:r>
          </a:p>
        </p:txBody>
      </p:sp>
      <p:graphicFrame>
        <p:nvGraphicFramePr>
          <p:cNvPr id="186" name="Shape 186"/>
          <p:cNvGraphicFramePr/>
          <p:nvPr/>
        </p:nvGraphicFramePr>
        <p:xfrm>
          <a:off x="694687" y="806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{50E3B6DF-6B09-4FDE-9921-9824053B9585}</a:tableStyleId>
              </a:tblPr>
              <a:tblGrid>
                <a:gridCol w="2584875"/>
                <a:gridCol w="2584875"/>
                <a:gridCol w="2726175"/>
              </a:tblGrid>
              <a:tr h="402900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Stakeholder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Requirements</a:t>
                      </a:r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Expected Outputs</a:t>
                      </a:r>
                    </a:p>
                  </a:txBody>
                  <a:tcPr marT="91425" marB="91425" marR="91425" marL="91425"/>
                </a:tc>
              </a:tr>
              <a:tr h="899325">
                <a:tc rowSpan="2"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</a:rPr>
                        <a:t>Conference Organizer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91666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TPC member identification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3048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List of advisor research faculty names</a:t>
                      </a:r>
                    </a:p>
                    <a:p>
                      <a:pPr indent="-3048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Ranking table of advisors</a:t>
                      </a:r>
                    </a:p>
                    <a:p>
                      <a:pPr indent="-29845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91666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91425" marB="91425" marR="91425" marL="91425" anchor="ctr"/>
                </a:tc>
              </a:tr>
              <a:tr h="8428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91666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Potential participants identification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3048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Subgraph of ETD-derived citation graph</a:t>
                      </a:r>
                    </a:p>
                    <a:p>
                      <a:pPr indent="-3048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CSV file of author names, contact info.</a:t>
                      </a:r>
                    </a:p>
                  </a:txBody>
                  <a:tcPr marT="91425" marB="91425" marR="91425" marL="91425" anchor="ctr"/>
                </a:tc>
              </a:tr>
              <a:tr h="906750">
                <a:tc rowSpan="2"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rgbClr val="FF9900"/>
                          </a:solidFill>
                        </a:rPr>
                        <a:t>Journal Editor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/>
                        <a:t>Peer-reviewer identification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/>
                        <a:t>Research interest-based reviewer list</a:t>
                      </a:r>
                    </a:p>
                  </a:txBody>
                  <a:tcPr marT="91425" marB="91425" marR="91425" marL="91425" anchor="ctr"/>
                </a:tc>
              </a:tr>
              <a:tr h="831400">
                <a:tc vMerge="1"/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/>
                        <a:t>Content originality check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3048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200"/>
                        <a:t>Previous publications of the authors</a:t>
                      </a:r>
                    </a:p>
                    <a:p>
                      <a:pPr indent="-304800" lvl="0" marL="45720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200"/>
                        <a:t>Estimated percentage of the new content/work</a:t>
                      </a: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281825" y="258900"/>
            <a:ext cx="6364800" cy="9153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Structured Data Extraction: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3000">
                <a:solidFill>
                  <a:schemeClr val="accent2"/>
                </a:solidFill>
              </a:rPr>
              <a:t>ETD Segmentation</a:t>
            </a:r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211250" y="1489200"/>
            <a:ext cx="5824800" cy="30555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Heuristics-based strategy</a:t>
            </a:r>
          </a:p>
          <a:p>
            <a:pPr indent="-2286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Start with ‘Chapter’ or ‘CHAPTER’</a:t>
            </a:r>
          </a:p>
          <a:p>
            <a:pPr indent="-228600" lvl="1" marL="9144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Font size and style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Deep learning approaches</a:t>
            </a:r>
          </a:p>
          <a:p>
            <a:pPr indent="-228600" lvl="1" marL="9144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Treat every two pages as one image</a:t>
            </a:r>
          </a:p>
          <a:p>
            <a:pPr indent="-228600" lvl="1" marL="9144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Manually label each image - chapter breaking point or not</a:t>
            </a:r>
          </a:p>
          <a:p>
            <a:pPr indent="-228600" lvl="1" marL="9144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Build a CNN model for classification</a:t>
            </a:r>
          </a:p>
        </p:txBody>
      </p:sp>
      <p:pic>
        <p:nvPicPr>
          <p:cNvPr descr="chapter.png" id="193" name="Shape 1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2025" y="963325"/>
            <a:ext cx="2717523" cy="159277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dlsegment.png" id="194" name="Shape 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3475" y="2614800"/>
            <a:ext cx="1976825" cy="241685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346925" y="188150"/>
            <a:ext cx="6417000" cy="974100"/>
          </a:xfrm>
          <a:prstGeom prst="rect">
            <a:avLst/>
          </a:prstGeom>
        </p:spPr>
        <p:txBody>
          <a:bodyPr anchorCtr="0" anchor="b" bIns="68575" lIns="68575" rIns="68575" tIns="68575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6829"/>
              <a:buFont typeface="Arial"/>
              <a:buNone/>
            </a:pPr>
            <a:r>
              <a:rPr lang="en">
                <a:solidFill>
                  <a:schemeClr val="accent2"/>
                </a:solidFill>
              </a:rPr>
              <a:t>Structured Data Extraction: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accent2"/>
                </a:solidFill>
              </a:rPr>
              <a:t>Table &amp; Figure Extraction</a:t>
            </a:r>
          </a:p>
        </p:txBody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246875" y="1239350"/>
            <a:ext cx="4129200" cy="31965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Extend work from TableSeer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Table box detection</a:t>
            </a:r>
          </a:p>
          <a:p>
            <a: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Table metadata extraction</a:t>
            </a:r>
          </a:p>
          <a:p>
            <a:pPr indent="-317500" lvl="1" marL="9144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77777"/>
            </a:pPr>
            <a:r>
              <a:rPr lang="en">
                <a:solidFill>
                  <a:srgbClr val="000000"/>
                </a:solidFill>
              </a:rPr>
              <a:t>Deal with styles of more disciplines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Figure Extraction</a:t>
            </a:r>
          </a:p>
          <a:p>
            <a:pPr indent="-317500" lvl="1" marL="914400" rtl="0">
              <a:spcBef>
                <a:spcPts val="90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Sagnik Ray Choudhury’s work</a:t>
            </a:r>
          </a:p>
          <a:p>
            <a:pPr indent="-317500" lvl="1" marL="914400" rtl="0">
              <a:spcBef>
                <a:spcPts val="90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CNN based approach - Mask R-CNN</a:t>
            </a:r>
          </a:p>
          <a:p>
            <a:pPr indent="-317500" lvl="1" marL="914400" rtl="0">
              <a:spcBef>
                <a:spcPts val="90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AMT for figure labeling 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</p:txBody>
      </p:sp>
      <p:pic>
        <p:nvPicPr>
          <p:cNvPr descr="tablebox.png"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76012" y="1189487"/>
            <a:ext cx="1727199" cy="186679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02" name="Shape 202"/>
          <p:cNvSpPr txBox="1"/>
          <p:nvPr/>
        </p:nvSpPr>
        <p:spPr>
          <a:xfrm>
            <a:off x="5773800" y="1563850"/>
            <a:ext cx="3425100" cy="3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tablemetadata.png" id="203" name="Shape 2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88650" y="1162237"/>
            <a:ext cx="2792574" cy="17577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maskrcnn.png" id="204" name="Shape 20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88650" y="2990124"/>
            <a:ext cx="2792574" cy="203037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figureex.png" id="205" name="Shape 20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50309" y="3153698"/>
            <a:ext cx="1778624" cy="18668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sp>
        <p:nvSpPr>
          <p:cNvPr id="206" name="Shape 206"/>
          <p:cNvSpPr txBox="1"/>
          <p:nvPr/>
        </p:nvSpPr>
        <p:spPr>
          <a:xfrm>
            <a:off x="370325" y="4312800"/>
            <a:ext cx="38823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* </a:t>
            </a:r>
            <a:r>
              <a:rPr lang="en" sz="1100">
                <a:solidFill>
                  <a:schemeClr val="dk1"/>
                </a:solidFill>
              </a:rPr>
              <a:t>K. He, et al., Mask R-CNN. </a:t>
            </a:r>
            <a:r>
              <a:rPr i="1" lang="en" sz="1100">
                <a:solidFill>
                  <a:schemeClr val="dk1"/>
                </a:solidFill>
              </a:rPr>
              <a:t>arXiv</a:t>
            </a:r>
            <a:r>
              <a:rPr lang="en" sz="1100">
                <a:solidFill>
                  <a:schemeClr val="dk1"/>
                </a:solidFill>
              </a:rPr>
              <a:t>, 2017.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>
                <a:solidFill>
                  <a:schemeClr val="dk1"/>
                </a:solidFill>
              </a:rPr>
              <a:t>* Y. Liu, et al., TableSeer, </a:t>
            </a:r>
            <a:r>
              <a:rPr i="1" lang="en" sz="1100">
                <a:solidFill>
                  <a:schemeClr val="dk1"/>
                </a:solidFill>
              </a:rPr>
              <a:t>JCDL</a:t>
            </a:r>
            <a:r>
              <a:rPr lang="en" sz="1100">
                <a:solidFill>
                  <a:schemeClr val="dk1"/>
                </a:solidFill>
              </a:rPr>
              <a:t> 2007.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100">
                <a:solidFill>
                  <a:schemeClr val="dk1"/>
                </a:solidFill>
              </a:rPr>
              <a:t>* S. R. Choudhury, et al., An Architecture for information extraction from figures in DLs, </a:t>
            </a:r>
            <a:r>
              <a:rPr i="1" lang="en" sz="1100">
                <a:solidFill>
                  <a:schemeClr val="dk1"/>
                </a:solidFill>
              </a:rPr>
              <a:t>WWW</a:t>
            </a:r>
            <a:r>
              <a:rPr lang="en" sz="1100">
                <a:solidFill>
                  <a:schemeClr val="dk1"/>
                </a:solidFill>
              </a:rPr>
              <a:t>, 2015.</a:t>
            </a:r>
          </a:p>
          <a:p>
            <a:pPr indent="-228600" lvl="0" marL="4572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r>
              <a:rPr lang="en" sz="1100">
                <a:solidFill>
                  <a:schemeClr val="dk1"/>
                </a:solidFill>
              </a:rPr>
              <a:t>						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		 	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	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 sz="1100">
                <a:solidFill>
                  <a:schemeClr val="dk1"/>
                </a:solidFill>
              </a:rPr>
              <a:t>		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type="title"/>
          </p:nvPr>
        </p:nvSpPr>
        <p:spPr>
          <a:xfrm>
            <a:off x="194275" y="47500"/>
            <a:ext cx="6299699" cy="10446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Structured Data Extraction</a:t>
            </a:r>
            <a:r>
              <a:rPr lang="en" sz="2400">
                <a:solidFill>
                  <a:schemeClr val="accent2"/>
                </a:solidFill>
              </a:rPr>
              <a:t>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chemeClr val="accent2"/>
                </a:solidFill>
              </a:rPr>
              <a:t> Reference Extraction</a:t>
            </a:r>
          </a:p>
        </p:txBody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58725" y="1377050"/>
            <a:ext cx="5671800" cy="28623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References that appear at the end</a:t>
            </a:r>
          </a:p>
          <a:p>
            <a:pPr indent="-317500" lvl="1" marL="9144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SeerSuite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Noto Sans Symbols"/>
            </a:pPr>
            <a:r>
              <a:rPr lang="en" sz="1800">
                <a:solidFill>
                  <a:srgbClr val="000000"/>
                </a:solidFill>
              </a:rPr>
              <a:t>References that appear anywhere like footnotes</a:t>
            </a:r>
          </a:p>
          <a:p>
            <a:pPr indent="-317500" lvl="1" marL="914400" marR="0" rtl="0" algn="l">
              <a:lnSpc>
                <a:spcPct val="100000"/>
              </a:lnSpc>
              <a:spcBef>
                <a:spcPts val="90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Deep learning for learning reference features</a:t>
            </a:r>
          </a:p>
          <a:p>
            <a:pPr indent="-317500" lvl="1" marL="914400" marR="0" rtl="0" algn="l">
              <a:lnSpc>
                <a:spcPct val="200000"/>
              </a:lnSpc>
              <a:spcBef>
                <a:spcPts val="90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Classifier will be trained</a:t>
            </a:r>
          </a:p>
          <a:p>
            <a: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Represented in canonical format like BibTeX</a:t>
            </a:r>
          </a:p>
        </p:txBody>
      </p:sp>
      <p:pic>
        <p:nvPicPr>
          <p:cNvPr descr="endreference.png" id="213" name="Shape 2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0200" y="915950"/>
            <a:ext cx="2351375" cy="21699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footnoteref.png" id="214" name="Shape 2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4875" y="3214350"/>
            <a:ext cx="3640375" cy="180052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335500" y="135825"/>
            <a:ext cx="47142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Text Summarization</a:t>
            </a:r>
          </a:p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x="253300" y="1184825"/>
            <a:ext cx="4126800" cy="31953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Topic modeling based approach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Extracted keyword or phrase</a:t>
            </a:r>
          </a:p>
          <a:p>
            <a:pPr indent="-317500" lvl="1" marL="9144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Probabilistic graphical model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Deep learning approach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Complete sentence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Attention model</a:t>
            </a:r>
          </a:p>
          <a:p>
            <a:pPr indent="-317500" lvl="1" marL="91440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Pointer &amp; Generator</a:t>
            </a:r>
          </a:p>
        </p:txBody>
      </p:sp>
      <p:pic>
        <p:nvPicPr>
          <p:cNvPr descr="attention-model.png" id="221" name="Shape 2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0100" y="2601450"/>
            <a:ext cx="4543825" cy="2400524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593px-Latent_Dirichlet_allocation.svg.png" id="222" name="Shape 2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5275" y="657675"/>
            <a:ext cx="3383050" cy="160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>
            <p:ph idx="1" type="body"/>
          </p:nvPr>
        </p:nvSpPr>
        <p:spPr>
          <a:xfrm>
            <a:off x="137500" y="1270350"/>
            <a:ext cx="5485800" cy="26028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Reference Network</a:t>
            </a:r>
          </a:p>
          <a:p>
            <a: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Given one ETD, citation relationship </a:t>
            </a:r>
            <a:r>
              <a:rPr lang="en" sz="1400">
                <a:solidFill>
                  <a:srgbClr val="000000"/>
                </a:solidFill>
              </a:rPr>
              <a:t>between papers and ETDs is visualized</a:t>
            </a: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Social Network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Collaboration strength between research groups</a:t>
            </a:r>
          </a:p>
          <a:p>
            <a:pPr indent="-317500" lvl="1" marL="91440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Author social network</a:t>
            </a:r>
          </a:p>
        </p:txBody>
      </p:sp>
      <p:sp>
        <p:nvSpPr>
          <p:cNvPr id="228" name="Shape 228"/>
          <p:cNvSpPr txBox="1"/>
          <p:nvPr>
            <p:ph type="title"/>
          </p:nvPr>
        </p:nvSpPr>
        <p:spPr>
          <a:xfrm>
            <a:off x="253300" y="147575"/>
            <a:ext cx="50898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Network Visualization</a:t>
            </a:r>
          </a:p>
        </p:txBody>
      </p:sp>
      <p:pic>
        <p:nvPicPr>
          <p:cNvPr descr="refnet.png" id="229" name="Shape 2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6250" y="503925"/>
            <a:ext cx="3426198" cy="22204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  <p:pic>
        <p:nvPicPr>
          <p:cNvPr descr="Social_Network_Analysis_Visualization.png" id="230" name="Shape 2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6249" y="2794625"/>
            <a:ext cx="3426199" cy="22204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311700" y="174925"/>
            <a:ext cx="44487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Working on…..</a:t>
            </a:r>
          </a:p>
        </p:txBody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389650" y="998175"/>
            <a:ext cx="8520600" cy="34443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User Study- based on the prospective Stakeholders</a:t>
            </a:r>
          </a:p>
          <a:p>
            <a: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Questionnaires to reach broader audience</a:t>
            </a:r>
          </a:p>
          <a:p>
            <a: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Interview (Focus group)</a:t>
            </a:r>
          </a:p>
          <a:p>
            <a:pPr indent="-317500" lvl="1" marL="9144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77777"/>
            </a:pPr>
            <a:r>
              <a:rPr lang="en">
                <a:solidFill>
                  <a:srgbClr val="000000"/>
                </a:solidFill>
              </a:rPr>
              <a:t>Hands on use and feedback</a:t>
            </a:r>
          </a:p>
          <a:p>
            <a:pPr indent="-342900" lvl="0" marL="457200" rtl="0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Analysis of the collected data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Presentation/Discussion of the result based on the analysis</a:t>
            </a:r>
          </a:p>
          <a:p>
            <a:pPr indent="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type="title"/>
          </p:nvPr>
        </p:nvSpPr>
        <p:spPr>
          <a:xfrm>
            <a:off x="311700" y="186675"/>
            <a:ext cx="23658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Reference</a:t>
            </a:r>
          </a:p>
        </p:txBody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311700" y="869000"/>
            <a:ext cx="8520600" cy="38751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Sumit Bhatia, Cornelia Caragea, Hung-Hsuan Chen, Jian Wu, Pucktada Treeratpituk, Zhaohui Wu,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Madian Khabsa, Prasenjit Mitra, and C. Lee Giles. Specialized research datasets in the </a:t>
            </a:r>
            <a:r>
              <a:rPr lang="en" sz="1400">
                <a:solidFill>
                  <a:srgbClr val="000000"/>
                </a:solidFill>
                <a:highlight>
                  <a:srgbClr val="FFFFFF"/>
                </a:highlight>
              </a:rPr>
              <a:t>CiteSeerX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000000"/>
                </a:solidFill>
              </a:rPr>
              <a:t>digital library. D-Lib Magazine, 18(7/8), 2012.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Cornelia Caragea, Jian Wu, Alina Ciobanu, Kyle Williams, Juan Fernandez-Ramirez,Hung-Hsuan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000000"/>
                </a:solidFill>
              </a:rPr>
              <a:t>Chen, Zhaohui Wu, and Lee Giles. CiteSeerX: A Scholarly Big Dataset, pages 311–322. Springer International Publishing, Cham, 2014.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C. Lee Giles. The future of citeseer: Citeseerx. In Knowledge Discovery in Databases: PKDD 2006,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10th European Conference on Principles and Practice of Knowledge Discovery in Databases, Berlin,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000000"/>
                </a:solidFill>
              </a:rPr>
              <a:t>Germany, September 18-22, 2006, Proceedings, page 2, 2006.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400">
              <a:solidFill>
                <a:srgbClr val="000000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400">
              <a:solidFill>
                <a:schemeClr val="accent1"/>
              </a:solidFill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chemeClr val="accent1"/>
                </a:solidFill>
              </a:rPr>
              <a:t>C</a:t>
            </a:r>
            <a:r>
              <a:rPr lang="en" sz="1400">
                <a:solidFill>
                  <a:schemeClr val="accent1"/>
                </a:solidFill>
              </a:rPr>
              <a:t>omplete list of references: </a:t>
            </a:r>
            <a:r>
              <a:rPr lang="en" sz="1400" u="sng">
                <a:solidFill>
                  <a:srgbClr val="0000FF"/>
                </a:solidFill>
                <a:hlinkClick r:id="rId3"/>
              </a:rPr>
              <a:t>https://goo.gl/QVgPQN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225450" y="47150"/>
            <a:ext cx="22608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9E3611"/>
                </a:solidFill>
              </a:rPr>
              <a:t>Overview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35275" y="690550"/>
            <a:ext cx="6393000" cy="2396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238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b="1" lang="en">
                <a:solidFill>
                  <a:schemeClr val="accent1"/>
                </a:solidFill>
              </a:rPr>
              <a:t>Problem Statements/Motivation</a:t>
            </a:r>
          </a:p>
          <a:p>
            <a:pPr indent="-3238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b="1" lang="en">
                <a:solidFill>
                  <a:schemeClr val="accent1"/>
                </a:solidFill>
              </a:rPr>
              <a:t>Related Works</a:t>
            </a:r>
          </a:p>
          <a:p>
            <a:pPr lvl="3" rtl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434343"/>
              </a:buClr>
              <a:buSzPct val="100000"/>
            </a:pPr>
            <a:r>
              <a:rPr lang="en" sz="1400">
                <a:solidFill>
                  <a:srgbClr val="434343"/>
                </a:solidFill>
              </a:rPr>
              <a:t>NDLTD</a:t>
            </a:r>
          </a:p>
          <a:p>
            <a:pPr lvl="3" rtl="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>
                <a:srgbClr val="434343"/>
              </a:buClr>
              <a:buSzPct val="100000"/>
            </a:pPr>
            <a:r>
              <a:rPr lang="en" sz="1400">
                <a:solidFill>
                  <a:srgbClr val="434343"/>
                </a:solidFill>
              </a:rPr>
              <a:t>CiteSeer</a:t>
            </a:r>
          </a:p>
          <a:p>
            <a:pPr indent="-3238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7142"/>
            </a:pPr>
            <a:r>
              <a:rPr b="1" lang="en">
                <a:solidFill>
                  <a:schemeClr val="accent1"/>
                </a:solidFill>
              </a:rPr>
              <a:t>Stakeholder Overview</a:t>
            </a:r>
          </a:p>
          <a:p>
            <a:pPr indent="0" lvl="0" marL="137160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b="1" sz="600">
              <a:solidFill>
                <a:schemeClr val="accent1"/>
              </a:solidFill>
            </a:endParaRPr>
          </a:p>
          <a:p>
            <a:pPr indent="-323850" lvl="0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</a:pPr>
            <a:r>
              <a:rPr b="1" lang="en" sz="1500">
                <a:solidFill>
                  <a:schemeClr val="accent1"/>
                </a:solidFill>
              </a:rPr>
              <a:t>Architecture</a:t>
            </a:r>
          </a:p>
          <a:p>
            <a:pPr indent="-228600" lvl="0" marL="1371600" rtl="0">
              <a:lnSpc>
                <a:spcPct val="100000"/>
              </a:lnSpc>
              <a:spcBef>
                <a:spcPts val="0"/>
              </a:spcBef>
            </a:pPr>
            <a:r>
              <a:rPr b="1" lang="en" sz="1500">
                <a:solidFill>
                  <a:schemeClr val="accent1"/>
                </a:solidFill>
              </a:rPr>
              <a:t>Scenarios and Services</a:t>
            </a:r>
            <a:r>
              <a:rPr b="1" lang="en">
                <a:solidFill>
                  <a:schemeClr val="accent1"/>
                </a:solidFill>
              </a:rPr>
              <a:t> </a:t>
            </a:r>
          </a:p>
          <a:p>
            <a:pPr indent="-228600" lvl="1" marL="1828800" rtl="0">
              <a:lnSpc>
                <a:spcPct val="100000"/>
              </a:lnSpc>
              <a:spcBef>
                <a:spcPts val="0"/>
              </a:spcBef>
              <a:buClr>
                <a:srgbClr val="434343"/>
              </a:buClr>
            </a:pPr>
            <a:r>
              <a:rPr lang="en">
                <a:solidFill>
                  <a:srgbClr val="434343"/>
                </a:solidFill>
              </a:rPr>
              <a:t>Workflow example</a:t>
            </a: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rgbClr val="434343"/>
                </a:solidFill>
              </a:rPr>
              <a:t>	</a:t>
            </a:r>
          </a:p>
          <a:p>
            <a:pPr indent="457200" lvl="0" marL="274320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b="1">
              <a:solidFill>
                <a:schemeClr val="accent1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38761D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2934150" y="2839775"/>
            <a:ext cx="3275700" cy="154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323850" lvl="0" marL="457200" rtl="0">
              <a:spcBef>
                <a:spcPts val="0"/>
              </a:spcBef>
              <a:buClr>
                <a:schemeClr val="accent1"/>
              </a:buClr>
              <a:buSzPct val="100000"/>
              <a:buFont typeface="Rockwell"/>
              <a:buChar char="●"/>
            </a:pPr>
            <a:r>
              <a:rPr b="1" lang="en" sz="1500">
                <a:solidFill>
                  <a:schemeClr val="accent1"/>
                </a:solidFill>
                <a:latin typeface="Rockwell"/>
                <a:ea typeface="Rockwell"/>
                <a:cs typeface="Rockwell"/>
                <a:sym typeface="Rockwell"/>
              </a:rPr>
              <a:t>Structured Data Extraction</a:t>
            </a:r>
          </a:p>
          <a:p>
            <a:pPr indent="-228600" lvl="0" marL="914400" rtl="0">
              <a:spcBef>
                <a:spcPts val="900"/>
              </a:spcBef>
              <a:buClr>
                <a:srgbClr val="434343"/>
              </a:buClr>
              <a:buFont typeface="Rockwell"/>
              <a:buChar char="●"/>
            </a:pPr>
            <a:r>
              <a:rPr lang="en">
                <a:solidFill>
                  <a:srgbClr val="434343"/>
                </a:solidFill>
                <a:latin typeface="Rockwell"/>
                <a:ea typeface="Rockwell"/>
                <a:cs typeface="Rockwell"/>
                <a:sym typeface="Rockwell"/>
              </a:rPr>
              <a:t>ETD Segmentation</a:t>
            </a:r>
          </a:p>
          <a:p>
            <a:pPr indent="-228600" lvl="0" marL="914400" rtl="0">
              <a:spcBef>
                <a:spcPts val="900"/>
              </a:spcBef>
              <a:buClr>
                <a:srgbClr val="434343"/>
              </a:buClr>
              <a:buFont typeface="Rockwell"/>
              <a:buChar char="●"/>
            </a:pPr>
            <a:r>
              <a:rPr lang="en">
                <a:solidFill>
                  <a:srgbClr val="434343"/>
                </a:solidFill>
                <a:latin typeface="Rockwell"/>
                <a:ea typeface="Rockwell"/>
                <a:cs typeface="Rockwell"/>
                <a:sym typeface="Rockwell"/>
              </a:rPr>
              <a:t>Table &amp; Figure Extraction</a:t>
            </a:r>
          </a:p>
          <a:p>
            <a:pPr indent="-228600" lvl="0" marL="914400" rtl="0">
              <a:spcBef>
                <a:spcPts val="900"/>
              </a:spcBef>
              <a:buClr>
                <a:srgbClr val="434343"/>
              </a:buClr>
              <a:buFont typeface="Rockwell"/>
              <a:buChar char="●"/>
            </a:pPr>
            <a:r>
              <a:rPr lang="en">
                <a:solidFill>
                  <a:srgbClr val="434343"/>
                </a:solidFill>
                <a:latin typeface="Rockwell"/>
                <a:ea typeface="Rockwell"/>
                <a:cs typeface="Rockwell"/>
                <a:sym typeface="Rockwell"/>
              </a:rPr>
              <a:t>Reference Extraction</a:t>
            </a:r>
          </a:p>
          <a:p>
            <a:pPr indent="-323850" lvl="0" marL="457200" rtl="0">
              <a:spcBef>
                <a:spcPts val="900"/>
              </a:spcBef>
              <a:buClr>
                <a:schemeClr val="accent1"/>
              </a:buClr>
              <a:buSzPct val="100000"/>
              <a:buFont typeface="Rockwell"/>
              <a:buChar char="●"/>
            </a:pPr>
            <a:r>
              <a:rPr b="1" lang="en" sz="1500">
                <a:solidFill>
                  <a:schemeClr val="accent1"/>
                </a:solidFill>
                <a:latin typeface="Rockwell"/>
                <a:ea typeface="Rockwell"/>
                <a:cs typeface="Rockwell"/>
                <a:sym typeface="Rockwell"/>
              </a:rPr>
              <a:t>Text Summarization</a:t>
            </a:r>
          </a:p>
          <a:p>
            <a:pPr indent="-323850" lvl="0" marL="457200" rtl="0">
              <a:spcBef>
                <a:spcPts val="900"/>
              </a:spcBef>
              <a:buClr>
                <a:schemeClr val="accent1"/>
              </a:buClr>
              <a:buSzPct val="100000"/>
              <a:buFont typeface="Rockwell"/>
              <a:buChar char="●"/>
            </a:pPr>
            <a:r>
              <a:rPr b="1" lang="en" sz="1500">
                <a:solidFill>
                  <a:schemeClr val="accent1"/>
                </a:solidFill>
                <a:latin typeface="Rockwell"/>
                <a:ea typeface="Rockwell"/>
                <a:cs typeface="Rockwell"/>
                <a:sym typeface="Rockwell"/>
              </a:rPr>
              <a:t>Network Visualization</a:t>
            </a:r>
          </a:p>
        </p:txBody>
      </p:sp>
      <p:sp>
        <p:nvSpPr>
          <p:cNvPr id="117" name="Shape 117"/>
          <p:cNvSpPr txBox="1"/>
          <p:nvPr/>
        </p:nvSpPr>
        <p:spPr>
          <a:xfrm>
            <a:off x="5090425" y="4218550"/>
            <a:ext cx="2038500" cy="49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311150" lvl="0" marL="457200" rtl="0">
              <a:spcBef>
                <a:spcPts val="900"/>
              </a:spcBef>
              <a:buClr>
                <a:srgbClr val="38761D"/>
              </a:buClr>
              <a:buSzPct val="86666"/>
              <a:buFont typeface="Noto Sans Symbols"/>
              <a:buChar char="●"/>
            </a:pPr>
            <a:r>
              <a:rPr b="1" lang="en" sz="1500">
                <a:solidFill>
                  <a:srgbClr val="38761D"/>
                </a:solidFill>
                <a:latin typeface="Rockwell"/>
                <a:ea typeface="Rockwell"/>
                <a:cs typeface="Rockwell"/>
                <a:sym typeface="Rockwell"/>
              </a:rPr>
              <a:t>Working On…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type="title"/>
          </p:nvPr>
        </p:nvSpPr>
        <p:spPr>
          <a:xfrm>
            <a:off x="2984250" y="376025"/>
            <a:ext cx="31755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1"/>
                </a:solidFill>
                <a:latin typeface="Rockwell"/>
                <a:ea typeface="Rockwell"/>
                <a:cs typeface="Rockwell"/>
                <a:sym typeface="Rockwell"/>
              </a:rPr>
              <a:t>Thank you!!!</a:t>
            </a:r>
          </a:p>
        </p:txBody>
      </p:sp>
      <p:pic>
        <p:nvPicPr>
          <p:cNvPr descr="questions.jpeg" id="248" name="Shape 248"/>
          <p:cNvPicPr preferRelativeResize="0"/>
          <p:nvPr/>
        </p:nvPicPr>
        <p:blipFill rotWithShape="1">
          <a:blip r:embed="rId3">
            <a:alphaModFix/>
          </a:blip>
          <a:srcRect b="14106" l="0" r="0" t="4400"/>
          <a:stretch/>
        </p:blipFill>
        <p:spPr>
          <a:xfrm>
            <a:off x="1984600" y="1174325"/>
            <a:ext cx="5378350" cy="3158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311700" y="96400"/>
            <a:ext cx="29529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9E3611"/>
                </a:solidFill>
              </a:rPr>
              <a:t>Background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17000" y="3485875"/>
            <a:ext cx="3951000" cy="14679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b="1" lang="en" sz="1800">
                <a:solidFill>
                  <a:schemeClr val="accent1"/>
                </a:solidFill>
                <a:latin typeface="Rokkitt"/>
                <a:ea typeface="Rokkitt"/>
                <a:cs typeface="Rokkitt"/>
                <a:sym typeface="Rokkitt"/>
              </a:rPr>
              <a:t>Motivation</a:t>
            </a:r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  <a:highlight>
                  <a:srgbClr val="FFFFFF"/>
                </a:highlight>
              </a:rPr>
              <a:t>Rich knowledge base - Single platform</a:t>
            </a:r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Accessible to broader group of users	</a:t>
            </a:r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Network of institutional repositories 	</a:t>
            </a: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400">
                <a:solidFill>
                  <a:schemeClr val="dk1"/>
                </a:solidFill>
              </a:rPr>
              <a:t>		</a:t>
            </a:r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17000" y="710200"/>
            <a:ext cx="5395500" cy="26289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b="1" lang="en" sz="1800">
                <a:solidFill>
                  <a:schemeClr val="accent1"/>
                </a:solidFill>
                <a:latin typeface="Rokkitt"/>
                <a:ea typeface="Rokkitt"/>
                <a:cs typeface="Rokkitt"/>
                <a:sym typeface="Rokkitt"/>
              </a:rPr>
              <a:t>Problem Statements</a:t>
            </a:r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ETDs as international resource- extensive potential</a:t>
            </a:r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Largely Untapped</a:t>
            </a:r>
          </a:p>
          <a:p>
            <a:pPr indent="-3175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Limitation in existing related tools 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Document length, Document accessibility (Full Text)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Summarization, Visualization</a:t>
            </a:r>
          </a:p>
          <a:p>
            <a:pPr indent="-3175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Challenges working with ETDs</a:t>
            </a:r>
          </a:p>
          <a:p>
            <a:pPr indent="-3175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Need for enhanced usability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11700" y="151450"/>
            <a:ext cx="34461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Related Works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757800" y="1033400"/>
            <a:ext cx="1209600" cy="572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400">
                <a:solidFill>
                  <a:schemeClr val="accent1"/>
                </a:solidFill>
              </a:rPr>
              <a:t>VTechWorks</a:t>
            </a:r>
          </a:p>
        </p:txBody>
      </p:sp>
      <p:pic>
        <p:nvPicPr>
          <p:cNvPr descr="Screen Shot 2017-04-26 at 10.45.37 PM.png"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2100" y="2606999"/>
            <a:ext cx="3588249" cy="24545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Shot 2017-04-26 at 10.46.45 PM.png" id="132" name="Shape 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606999"/>
            <a:ext cx="4578449" cy="24545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Shot 2017-04-26 at 10.48.08 PM.png" id="133" name="Shape 133"/>
          <p:cNvPicPr preferRelativeResize="0"/>
          <p:nvPr/>
        </p:nvPicPr>
        <p:blipFill rotWithShape="1">
          <a:blip r:embed="rId5">
            <a:alphaModFix/>
          </a:blip>
          <a:srcRect b="0" l="8700" r="0" t="0"/>
          <a:stretch/>
        </p:blipFill>
        <p:spPr>
          <a:xfrm>
            <a:off x="4967375" y="92475"/>
            <a:ext cx="2501275" cy="245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/>
          <p:nvPr/>
        </p:nvSpPr>
        <p:spPr>
          <a:xfrm>
            <a:off x="152400" y="2284375"/>
            <a:ext cx="786900" cy="36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90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accent1"/>
                </a:solidFill>
                <a:latin typeface="Rockwell"/>
                <a:ea typeface="Rockwell"/>
                <a:cs typeface="Rockwell"/>
                <a:sym typeface="Rockwell"/>
              </a:rPr>
              <a:t>NDLTD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7539050" y="2237400"/>
            <a:ext cx="1019700" cy="36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90000"/>
              </a:lnSpc>
              <a:spcBef>
                <a:spcPts val="900"/>
              </a:spcBef>
              <a:spcAft>
                <a:spcPts val="1000"/>
              </a:spcAft>
              <a:buNone/>
            </a:pPr>
            <a:r>
              <a:rPr lang="en">
                <a:solidFill>
                  <a:schemeClr val="accent1"/>
                </a:solidFill>
                <a:latin typeface="Rockwell"/>
                <a:ea typeface="Rockwell"/>
                <a:cs typeface="Rockwell"/>
                <a:sym typeface="Rockwell"/>
              </a:rPr>
              <a:t>CiteSeerX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028025" y="863700"/>
            <a:ext cx="2243100" cy="1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spcAft>
                <a:spcPts val="1000"/>
              </a:spcAft>
              <a:buFont typeface="Rockwell"/>
              <a:buChar char="●"/>
            </a:pPr>
            <a:r>
              <a:rPr lang="en">
                <a:latin typeface="Rockwell"/>
                <a:ea typeface="Rockwell"/>
                <a:cs typeface="Rockwell"/>
                <a:sym typeface="Rockwell"/>
              </a:rPr>
              <a:t>NDLTD</a:t>
            </a:r>
          </a:p>
          <a:p>
            <a:pPr indent="-228600" lvl="0" marL="457200" rtl="0">
              <a:spcBef>
                <a:spcPts val="0"/>
              </a:spcBef>
              <a:spcAft>
                <a:spcPts val="1000"/>
              </a:spcAft>
              <a:buFont typeface="Rockwell"/>
              <a:buChar char="●"/>
            </a:pPr>
            <a:r>
              <a:rPr lang="en">
                <a:latin typeface="Rockwell"/>
                <a:ea typeface="Rockwell"/>
                <a:cs typeface="Rockwell"/>
                <a:sym typeface="Rockwell"/>
              </a:rPr>
              <a:t>VTechworks</a:t>
            </a:r>
          </a:p>
          <a:p>
            <a:pPr indent="-228600" lvl="0" marL="457200" rtl="0">
              <a:spcBef>
                <a:spcPts val="0"/>
              </a:spcBef>
              <a:spcAft>
                <a:spcPts val="1000"/>
              </a:spcAft>
              <a:buFont typeface="Rockwell"/>
              <a:buChar char="●"/>
            </a:pPr>
            <a:r>
              <a:rPr lang="en">
                <a:latin typeface="Rockwell"/>
                <a:ea typeface="Rockwell"/>
                <a:cs typeface="Rockwell"/>
                <a:sym typeface="Rockwell"/>
              </a:rPr>
              <a:t>CiteSeer </a:t>
            </a:r>
          </a:p>
          <a:p>
            <a:pPr indent="-228600" lvl="0" marL="457200" rtl="0">
              <a:spcBef>
                <a:spcPts val="0"/>
              </a:spcBef>
              <a:spcAft>
                <a:spcPts val="1000"/>
              </a:spcAft>
              <a:buFont typeface="Rockwell"/>
              <a:buChar char="●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Rockwell"/>
                <a:ea typeface="Rockwell"/>
                <a:cs typeface="Rockwell"/>
                <a:sym typeface="Rockwell"/>
              </a:rPr>
              <a:t>ContentMine</a:t>
            </a:r>
          </a:p>
          <a:p>
            <a:pPr lvl="0" rtl="0">
              <a:spcBef>
                <a:spcPts val="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Rockwell"/>
              <a:ea typeface="Rockwell"/>
              <a:cs typeface="Rockwell"/>
              <a:sym typeface="Rockwell"/>
            </a:endParaRP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151775" y="92750"/>
            <a:ext cx="3117299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NDLTD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101225" y="1153375"/>
            <a:ext cx="3218400" cy="2099400"/>
          </a:xfrm>
          <a:prstGeom prst="rect">
            <a:avLst/>
          </a:prstGeom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ETDs Statistics </a:t>
            </a:r>
          </a:p>
          <a:p>
            <a: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Functional Limitations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>
                <a:solidFill>
                  <a:srgbClr val="000000"/>
                </a:solidFill>
              </a:rPr>
              <a:t>Categorization Missing</a:t>
            </a:r>
          </a:p>
          <a:p>
            <a:pPr indent="-3175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400">
                <a:solidFill>
                  <a:srgbClr val="000000"/>
                </a:solidFill>
              </a:rPr>
              <a:t>No Full Text Access</a:t>
            </a:r>
          </a:p>
          <a:p>
            <a:pPr indent="0" lvl="0" marL="45720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69850" lvl="0" mar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t/>
            </a:r>
            <a:endParaRPr sz="18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NDLTD_ETDs.png" id="143" name="Shape 143"/>
          <p:cNvPicPr preferRelativeResize="0"/>
          <p:nvPr/>
        </p:nvPicPr>
        <p:blipFill rotWithShape="1">
          <a:blip r:embed="rId3">
            <a:alphaModFix/>
          </a:blip>
          <a:srcRect b="5168" l="0" r="4616" t="4005"/>
          <a:stretch/>
        </p:blipFill>
        <p:spPr>
          <a:xfrm>
            <a:off x="3269075" y="665450"/>
            <a:ext cx="5792449" cy="4360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311700" y="186700"/>
            <a:ext cx="25536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CiteSeerX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311700" y="1234675"/>
            <a:ext cx="3810000" cy="3086700"/>
          </a:xfrm>
          <a:prstGeom prst="rect">
            <a:avLst/>
          </a:prstGeom>
        </p:spPr>
        <p:txBody>
          <a:bodyPr anchorCtr="0" anchor="t" bIns="68575" lIns="68575" rIns="68575" tIns="6857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Data: Make use of Metadata </a:t>
            </a:r>
          </a:p>
          <a:p>
            <a:pPr indent="-342900" lvl="0" marL="4572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ct val="100000"/>
            </a:pPr>
            <a:r>
              <a:rPr lang="en" sz="1800">
                <a:solidFill>
                  <a:srgbClr val="000000"/>
                </a:solidFill>
              </a:rPr>
              <a:t>Technologies: SeerSuite tools</a:t>
            </a:r>
          </a:p>
          <a:p>
            <a:pPr indent="-2286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Automatic citation indexing</a:t>
            </a:r>
          </a:p>
          <a:p>
            <a:pPr indent="-2286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Automatic metadata extraction</a:t>
            </a:r>
          </a:p>
          <a:p>
            <a:pPr indent="-2286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Reference linking</a:t>
            </a:r>
          </a:p>
          <a:p>
            <a:pPr indent="-2286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Author </a:t>
            </a:r>
            <a:r>
              <a:rPr lang="en">
                <a:solidFill>
                  <a:srgbClr val="000000"/>
                </a:solidFill>
              </a:rPr>
              <a:t>disambiguation</a:t>
            </a:r>
          </a:p>
          <a:p>
            <a:pPr indent="-228600" lvl="1" marL="914400" rtl="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Related documents</a:t>
            </a:r>
          </a:p>
          <a:p>
            <a:pPr indent="-228600" lvl="1" marL="914400"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</a:pPr>
            <a:r>
              <a:rPr lang="en">
                <a:solidFill>
                  <a:srgbClr val="000000"/>
                </a:solidFill>
              </a:rPr>
              <a:t>Full-text indexing</a:t>
            </a:r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5800" y="692575"/>
            <a:ext cx="4603300" cy="381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201970" y="210175"/>
            <a:ext cx="53292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Stakeholders Overview</a:t>
            </a:r>
          </a:p>
        </p:txBody>
      </p:sp>
      <p:pic>
        <p:nvPicPr>
          <p:cNvPr descr="Untitled document.jpg" id="156" name="Shape 156"/>
          <p:cNvPicPr preferRelativeResize="0"/>
          <p:nvPr/>
        </p:nvPicPr>
        <p:blipFill rotWithShape="1">
          <a:blip r:embed="rId3">
            <a:alphaModFix/>
          </a:blip>
          <a:srcRect b="32953" l="0" r="0" t="0"/>
          <a:stretch/>
        </p:blipFill>
        <p:spPr>
          <a:xfrm>
            <a:off x="1115325" y="1287575"/>
            <a:ext cx="7163575" cy="3151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281825" y="70475"/>
            <a:ext cx="2982900" cy="6504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Architecture</a:t>
            </a:r>
          </a:p>
        </p:txBody>
      </p:sp>
      <p:pic>
        <p:nvPicPr>
          <p:cNvPr descr="ETD diagram.png"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3025" y="630025"/>
            <a:ext cx="4917976" cy="4454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206025" y="102600"/>
            <a:ext cx="8520600" cy="572700"/>
          </a:xfrm>
          <a:prstGeom prst="rect">
            <a:avLst/>
          </a:prstGeom>
        </p:spPr>
        <p:txBody>
          <a:bodyPr anchorCtr="0" anchor="ctr" bIns="68575" lIns="68575" rIns="68575" tIns="6857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accent2"/>
                </a:solidFill>
              </a:rPr>
              <a:t>Scenario 1 - </a:t>
            </a:r>
            <a:r>
              <a:rPr lang="en">
                <a:solidFill>
                  <a:schemeClr val="accent1"/>
                </a:solidFill>
              </a:rPr>
              <a:t>Student Researcher</a:t>
            </a:r>
          </a:p>
        </p:txBody>
      </p:sp>
      <p:graphicFrame>
        <p:nvGraphicFramePr>
          <p:cNvPr id="168" name="Shape 168"/>
          <p:cNvGraphicFramePr/>
          <p:nvPr/>
        </p:nvGraphicFramePr>
        <p:xfrm>
          <a:off x="506875" y="1015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{50E3B6DF-6B09-4FDE-9921-9824053B9585}</a:tableStyleId>
              </a:tblPr>
              <a:tblGrid>
                <a:gridCol w="2259700"/>
                <a:gridCol w="1952675"/>
                <a:gridCol w="3706500"/>
              </a:tblGrid>
              <a:tr h="526825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Requirements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Key techniques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b="1" lang="en"/>
                        <a:t>Expected Outputs</a:t>
                      </a:r>
                    </a:p>
                  </a:txBody>
                  <a:tcPr marT="91425" marB="91425" marR="91425" marL="91425" anchor="ctr"/>
                </a:tc>
              </a:tr>
              <a:tr h="498725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Metadata-based search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SeerSuite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2921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000"/>
                        <a:t>Specific ETDs within a date range </a:t>
                      </a:r>
                    </a:p>
                    <a:p>
                      <a:pPr indent="-292100" lvl="0" marL="45720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000"/>
                        <a:t>Specific ETDs with an advisor name</a:t>
                      </a:r>
                    </a:p>
                  </a:txBody>
                  <a:tcPr marT="91425" marB="91425" marR="91425" marL="91425" anchor="ctr"/>
                </a:tc>
              </a:tr>
              <a:tr h="498725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Research interests discovery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Structured text extraction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2921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000"/>
                        <a:t>Desired ETDs with quality scores</a:t>
                      </a:r>
                    </a:p>
                    <a:p>
                      <a:pPr indent="-292100" lvl="0" marL="45720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000"/>
                        <a:t>Research questions/hypotheses highlighted</a:t>
                      </a:r>
                    </a:p>
                  </a:txBody>
                  <a:tcPr marT="91425" marB="91425" marR="91425" marL="91425" anchor="ctr"/>
                </a:tc>
              </a:tr>
              <a:tr h="7800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Reference extraction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rPr lang="en" sz="1000"/>
                        <a:t>Structured text extraction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2921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000"/>
                        <a:t>Related ETDs/books/articles/papers</a:t>
                      </a:r>
                    </a:p>
                    <a:p>
                      <a:pPr indent="-2921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000"/>
                        <a:t>Tabular/Canonical representations</a:t>
                      </a:r>
                    </a:p>
                    <a:p>
                      <a:pPr indent="-292100" lvl="0" marL="457200" rtl="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000"/>
                        <a:t>Downloadable package of related work</a:t>
                      </a:r>
                    </a:p>
                    <a:p>
                      <a:pPr indent="-292100" lvl="0" marL="45720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000"/>
                        <a:t>Lists of journals/conferences</a:t>
                      </a:r>
                    </a:p>
                  </a:txBody>
                  <a:tcPr marT="91425" marB="91425" marR="91425" marL="91425" anchor="ctr"/>
                </a:tc>
              </a:tr>
              <a:tr h="63005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Linking of problems with methods</a:t>
                      </a:r>
                    </a:p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Text extraction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2921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Different methods for a problem</a:t>
                      </a:r>
                    </a:p>
                    <a:p>
                      <a:pPr indent="-2921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A site with detailed resources</a:t>
                      </a:r>
                    </a:p>
                    <a:p>
                      <a:pPr indent="-292100" lvl="0" marL="457200">
                        <a:spcBef>
                          <a:spcPts val="0"/>
                        </a:spcBef>
                        <a:buSzPct val="100000"/>
                        <a:buChar char="●"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An award winning paper (outline/draft)</a:t>
                      </a:r>
                    </a:p>
                  </a:txBody>
                  <a:tcPr marT="91425" marB="91425" marR="91425" marL="91425" anchor="ctr"/>
                </a:tc>
              </a:tr>
              <a:tr h="995700"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ETD analysis and study aids</a:t>
                      </a:r>
                    </a:p>
                    <a:p>
                      <a:pPr lvl="0" rtl="0" algn="ctr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lvl="0" algn="ctr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000"/>
                    </a:p>
                    <a:p>
                      <a:pPr lvl="0" algn="ctr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10000"/>
                        <a:buFont typeface="Arial"/>
                        <a:buNone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Deep learning</a:t>
                      </a:r>
                    </a:p>
                  </a:txBody>
                  <a:tcPr marT="91425" marB="91425" marR="91425" marL="91425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-2921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ETD content summarizations</a:t>
                      </a:r>
                    </a:p>
                    <a:p>
                      <a:pPr indent="-2921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Figures, tables and equations</a:t>
                      </a:r>
                    </a:p>
                    <a:p>
                      <a:pPr indent="-2921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Key sections and list of related problems</a:t>
                      </a:r>
                    </a:p>
                    <a:p>
                      <a:pPr indent="-2921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Visualizations (social/bibliometrics networks)</a:t>
                      </a:r>
                    </a:p>
                    <a:p>
                      <a:pPr indent="-292100" lvl="0" marL="45720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100000"/>
                        <a:buChar char="●"/>
                      </a:pPr>
                      <a:r>
                        <a:rPr lang="en" sz="1000">
                          <a:solidFill>
                            <a:schemeClr val="dk1"/>
                          </a:solidFill>
                        </a:rPr>
                        <a:t>Timeline overview of evolutionary work</a:t>
                      </a:r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ood Type">
  <a:themeElements>
    <a:clrScheme name="Wood Type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