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xlsx" ContentType="application/vnd.openxmlformats-officedocument.spreadsheetml.sheet"/>
  <Default Extension="vml" ContentType="application/vnd.openxmlformats-officedocument.vmlDrawing"/>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embeddings/oleObject1.bin" ContentType="application/vnd.openxmlformats-officedocument.oleObject"/>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8" r:id="rId2"/>
    <p:sldId id="259" r:id="rId3"/>
    <p:sldId id="260" r:id="rId4"/>
    <p:sldId id="261" r:id="rId5"/>
    <p:sldId id="264" r:id="rId6"/>
    <p:sldId id="265" r:id="rId7"/>
    <p:sldId id="262" r:id="rId8"/>
    <p:sldId id="263" r:id="rId9"/>
    <p:sldId id="266" r:id="rId10"/>
    <p:sldId id="267" r:id="rId11"/>
    <p:sldId id="270" r:id="rId12"/>
    <p:sldId id="269" r:id="rId13"/>
    <p:sldId id="272" r:id="rId14"/>
    <p:sldId id="268"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55605" autoAdjust="0"/>
  </p:normalViewPr>
  <p:slideViewPr>
    <p:cSldViewPr snapToGrid="0" snapToObjects="1">
      <p:cViewPr>
        <p:scale>
          <a:sx n="100" d="100"/>
          <a:sy n="100" d="100"/>
        </p:scale>
        <p:origin x="-880" y="-320"/>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7680"/>
    </p:cViewPr>
  </p:sorterViewPr>
  <p:notesViewPr>
    <p:cSldViewPr snapToGrid="0" snapToObjects="1">
      <p:cViewPr varScale="1">
        <p:scale>
          <a:sx n="74" d="100"/>
          <a:sy n="74" d="100"/>
        </p:scale>
        <p:origin x="-2376"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3BB76B-9A5D-1643-A0F1-8BEC238B6218}" type="datetimeFigureOut">
              <a:rPr lang="en-US" smtClean="0"/>
              <a:pPr/>
              <a:t>10/22/13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8F4D4AC-2E0F-624E-9503-AE30D20512BE}" type="slidenum">
              <a:rPr lang="en-US" smtClean="0"/>
              <a:pPr/>
              <a:t>‹#›</a:t>
            </a:fld>
            <a:endParaRPr lang="en-US"/>
          </a:p>
        </p:txBody>
      </p:sp>
    </p:spTree>
    <p:extLst>
      <p:ext uri="{BB962C8B-B14F-4D97-AF65-F5344CB8AC3E}">
        <p14:creationId xmlns:p14="http://schemas.microsoft.com/office/powerpoint/2010/main" val="26229876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Times"/>
        <a:ea typeface="+mn-ea"/>
        <a:cs typeface="Times"/>
      </a:defRPr>
    </a:lvl1pPr>
    <a:lvl2pPr marL="457200" algn="l" defTabSz="457200" rtl="0" eaLnBrk="1" latinLnBrk="0" hangingPunct="1">
      <a:defRPr sz="1200" kern="1200">
        <a:solidFill>
          <a:schemeClr val="tx1"/>
        </a:solidFill>
        <a:latin typeface="Times"/>
        <a:ea typeface="+mn-ea"/>
        <a:cs typeface="Times"/>
      </a:defRPr>
    </a:lvl2pPr>
    <a:lvl3pPr marL="914400" algn="l" defTabSz="457200" rtl="0" eaLnBrk="1" latinLnBrk="0" hangingPunct="1">
      <a:defRPr sz="1200" kern="1200">
        <a:solidFill>
          <a:schemeClr val="tx1"/>
        </a:solidFill>
        <a:latin typeface="Times"/>
        <a:ea typeface="+mn-ea"/>
        <a:cs typeface="Times"/>
      </a:defRPr>
    </a:lvl3pPr>
    <a:lvl4pPr marL="1371600" algn="l" defTabSz="457200" rtl="0" eaLnBrk="1" latinLnBrk="0" hangingPunct="1">
      <a:defRPr sz="1200" kern="1200">
        <a:solidFill>
          <a:schemeClr val="tx1"/>
        </a:solidFill>
        <a:latin typeface="Times"/>
        <a:ea typeface="+mn-ea"/>
        <a:cs typeface="Times"/>
      </a:defRPr>
    </a:lvl4pPr>
    <a:lvl5pPr marL="1828800" algn="l" defTabSz="457200" rtl="0" eaLnBrk="1" latinLnBrk="0" hangingPunct="1">
      <a:defRPr sz="1200" kern="1200">
        <a:solidFill>
          <a:schemeClr val="tx1"/>
        </a:solidFill>
        <a:latin typeface="Times"/>
        <a:ea typeface="+mn-ea"/>
        <a:cs typeface="Time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vtnews.vt.edu/articles/2012/09/092812-univlib-openaccessfund.html" TargetMode="External"/><Relationship Id="rId4" Type="http://schemas.openxmlformats.org/officeDocument/2006/relationships/hyperlink" Target="https://www.lib.vt.edu/libnews/2013/2013-08-18.html" TargetMode="External"/><Relationship Id="rId5" Type="http://schemas.openxmlformats.org/officeDocument/2006/relationships/hyperlink" Target="http://www.lib.vt.edu/openaccess/fund/" TargetMode="External"/><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oaspa.org/" TargetMode="External"/><Relationship Id="rId4" Type="http://schemas.openxmlformats.org/officeDocument/2006/relationships/hyperlink" Target="http://oaspa.org/membership/code-of-conduct/" TargetMode="External"/><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Payment</a:t>
            </a:r>
          </a:p>
          <a:p>
            <a:endParaRPr lang="en-US" b="1" dirty="0" smtClean="0"/>
          </a:p>
          <a:p>
            <a:r>
              <a:rPr lang="en-US" dirty="0" smtClean="0"/>
              <a:t>After the OASF application is received and the author is sent notification of approval,</a:t>
            </a:r>
            <a:r>
              <a:rPr lang="en-US" baseline="0" dirty="0" smtClean="0"/>
              <a:t> the</a:t>
            </a:r>
            <a:r>
              <a:rPr lang="en-US" dirty="0" smtClean="0"/>
              <a:t> author informs the journal to send University Libraries an invoice. Or, the author can send proof of payment and University Libraries will reimburse the department,</a:t>
            </a:r>
            <a:r>
              <a:rPr lang="en-US" baseline="0" dirty="0" smtClean="0"/>
              <a:t> for example if it paid the Article Processing Charges.</a:t>
            </a:r>
            <a:r>
              <a:rPr lang="en-US" dirty="0" smtClean="0"/>
              <a:t>.</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Announcements</a:t>
            </a:r>
          </a:p>
          <a:p>
            <a:endParaRPr lang="en-US" dirty="0" smtClean="0"/>
          </a:p>
          <a:p>
            <a:r>
              <a:rPr lang="en-US" dirty="0" smtClean="0"/>
              <a:t>Announced on the library website, Aug. 18, 2012; </a:t>
            </a:r>
            <a:r>
              <a:rPr lang="en-US" dirty="0" err="1" smtClean="0"/>
              <a:t>VTNews</a:t>
            </a:r>
            <a:r>
              <a:rPr lang="en-US" dirty="0" smtClean="0"/>
              <a:t> Sept. 28</a:t>
            </a:r>
          </a:p>
          <a:p>
            <a:r>
              <a:rPr lang="en-US" dirty="0" smtClean="0"/>
              <a:t>Continuously available from the library’s website</a:t>
            </a:r>
          </a:p>
          <a:p>
            <a:endParaRPr lang="en-US" dirty="0" smtClean="0"/>
          </a:p>
          <a:p>
            <a:r>
              <a:rPr lang="en-US" dirty="0" smtClean="0"/>
              <a:t>New Fund Opens Access to Virginia Tech research</a:t>
            </a:r>
          </a:p>
          <a:p>
            <a:pPr lvl="1"/>
            <a:r>
              <a:rPr lang="en-US" dirty="0" smtClean="0">
                <a:hlinkClick r:id="rId3"/>
              </a:rPr>
              <a:t>http://www.vtnews.vt.edu/articles/2012/09/092812-univlib-openaccessfund.html</a:t>
            </a:r>
            <a:endParaRPr lang="en-US" dirty="0" smtClean="0"/>
          </a:p>
          <a:p>
            <a:r>
              <a:rPr lang="en-US" dirty="0" smtClean="0"/>
              <a:t>Faculty Week: Publishing support from the University Libraries</a:t>
            </a:r>
          </a:p>
          <a:p>
            <a:pPr lvl="1"/>
            <a:r>
              <a:rPr lang="en-US" dirty="0" smtClean="0">
                <a:hlinkClick r:id="rId4"/>
              </a:rPr>
              <a:t>https://www.lib.vt.edu/libnews/2013/2013-08-18.html</a:t>
            </a:r>
            <a:endParaRPr lang="en-US" dirty="0" smtClean="0"/>
          </a:p>
          <a:p>
            <a:r>
              <a:rPr lang="en-US" dirty="0" smtClean="0"/>
              <a:t>Open access subvention fund</a:t>
            </a:r>
          </a:p>
          <a:p>
            <a:pPr lvl="1"/>
            <a:r>
              <a:rPr lang="en-US" dirty="0" smtClean="0">
                <a:hlinkClick r:id="rId5"/>
              </a:rPr>
              <a:t>http://www.lib.vt.edu/openaccess/fund/</a:t>
            </a:r>
            <a:endParaRPr lang="en-US" dirty="0" smtClean="0"/>
          </a:p>
          <a:p>
            <a:pPr lvl="1"/>
            <a:endParaRPr lang="en-US" dirty="0" smtClean="0"/>
          </a:p>
          <a:p>
            <a:pPr lvl="0"/>
            <a:r>
              <a:rPr lang="en-US" dirty="0" smtClean="0"/>
              <a:t>Gail’s further research bibliography:</a:t>
            </a:r>
          </a:p>
          <a:p>
            <a:pPr lvl="0"/>
            <a:r>
              <a:rPr lang="en-US" dirty="0" smtClean="0"/>
              <a:t>http://</a:t>
            </a:r>
            <a:r>
              <a:rPr lang="en-US" dirty="0" err="1" smtClean="0"/>
              <a:t>www.openaccesspublishing.org</a:t>
            </a:r>
            <a:r>
              <a:rPr lang="en-US" smtClean="0"/>
              <a:t>/</a:t>
            </a:r>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14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There are high expectations at academic institutions</a:t>
            </a:r>
            <a:r>
              <a:rPr lang="en-US" baseline="0" dirty="0" smtClean="0"/>
              <a:t> for faculty to publish in scholarly journals. The more prestigious journals are considered to have a high impact factor, and often have excessively high subscription rates for academic libraries. Libraries are balking at this strain on their budgets and responding in a variety of ways.</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One way is by expanding their publishing operations, that is hosting electronic journals and, increasingly, hosting open source software that manages the editorial workflow (which we are talking about at another NLI session this afternoon). </a:t>
            </a:r>
          </a:p>
          <a:p>
            <a:endParaRPr lang="en-US" baseline="0" dirty="0" smtClean="0"/>
          </a:p>
          <a:p>
            <a:r>
              <a:rPr lang="en-US" baseline="0" dirty="0" smtClean="0"/>
              <a:t>P</a:t>
            </a:r>
            <a:r>
              <a:rPr lang="en-US" dirty="0" smtClean="0"/>
              <a:t>ublishing models are changing in light of various factors, including the international open access movement and now the expanding federal mandates to make the results of government funded research available to the public.</a:t>
            </a:r>
          </a:p>
          <a:p>
            <a:endParaRPr lang="en-US" baseline="0" dirty="0" smtClean="0"/>
          </a:p>
          <a:p>
            <a:r>
              <a:rPr lang="en-US" baseline="0" dirty="0" smtClean="0"/>
              <a:t>Virginia Tech’s University Libraries established open access subvention fund to help faculty get their articles published in peer-reviewed scholarly journals that charge article processing fees.</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With the establishment of the Center for Digital Research and Scholarship</a:t>
            </a:r>
            <a:r>
              <a:rPr lang="en-US" baseline="0" dirty="0" smtClean="0"/>
              <a:t> have come new services and resources, including the Open Access Subvention Fund.</a:t>
            </a:r>
          </a:p>
          <a:p>
            <a:endParaRPr lang="en-US" dirty="0" smtClean="0"/>
          </a:p>
          <a:p>
            <a:r>
              <a:rPr lang="en-US" dirty="0" smtClean="0"/>
              <a:t>An increasing number of open access journals are supported through article processing charges.</a:t>
            </a:r>
            <a:r>
              <a:rPr lang="en-US" baseline="0" dirty="0" smtClean="0"/>
              <a:t> These are rigorously peer reviewed scholarly journals that are in the whole or in part funded by the authors of the articles.</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smtClean="0"/>
          </a:p>
          <a:p>
            <a:r>
              <a:rPr lang="en-US" dirty="0" smtClean="0"/>
              <a:t>$8,000</a:t>
            </a:r>
            <a:r>
              <a:rPr lang="en-US" baseline="0" dirty="0" smtClean="0"/>
              <a:t> from each unit for two years. $24,000 per year. </a:t>
            </a:r>
            <a:r>
              <a:rPr lang="en-US" dirty="0" smtClean="0"/>
              <a:t>The program is administered by University Libraries and is under the guidance of the Faculty Senate’s University Library Committee.</a:t>
            </a:r>
            <a:r>
              <a:rPr lang="en-US" baseline="0" dirty="0" smtClean="0"/>
              <a:t> </a:t>
            </a:r>
            <a:endParaRPr lang="en-US"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Yes</a:t>
            </a:r>
            <a:r>
              <a:rPr lang="en-US" smtClean="0"/>
              <a:t>, but, </a:t>
            </a:r>
            <a:r>
              <a:rPr lang="en-US" dirty="0" smtClean="0"/>
              <a:t>authors must not have any other sources of funding. OASF is not available for articles resulting from research sponsored by agencies that allow allocations for open</a:t>
            </a:r>
            <a:r>
              <a:rPr lang="en-US" baseline="0" dirty="0" smtClean="0"/>
              <a:t> access</a:t>
            </a:r>
            <a:r>
              <a:rPr lang="en-US" dirty="0" smtClean="0"/>
              <a:t> fees like the NIH.</a:t>
            </a:r>
          </a:p>
          <a:p>
            <a:endParaRPr lang="en-US" dirty="0" smtClean="0"/>
          </a:p>
          <a:p>
            <a:r>
              <a:rPr lang="en-US" dirty="0" smtClean="0"/>
              <a:t>Support is limited to $1500.00 per article and $3000.00 per author per year. For papers with multiple Virginia Tech co-authors, the program would still subsidize the same total amount of up to $1,500 per article but it would be prorated among each of the authors for the purposes of calculating amounts towards the annual limit for individuals, for example, 3 Virginia Tech authors would be allocated $500 each.</a:t>
            </a:r>
          </a:p>
          <a:p>
            <a:endParaRPr lang="en-US" dirty="0" smtClean="0"/>
          </a:p>
          <a:p>
            <a:r>
              <a:rPr lang="en-US" dirty="0" smtClean="0"/>
              <a:t>Some sources of external funding for publication of research results include: Howard Hughes Medical Institute, Rockefeller Foundation, NIH, NSF</a:t>
            </a:r>
          </a:p>
        </p:txBody>
      </p:sp>
      <p:sp>
        <p:nvSpPr>
          <p:cNvPr id="4" name="Slide Number Placeholder 3"/>
          <p:cNvSpPr>
            <a:spLocks noGrp="1"/>
          </p:cNvSpPr>
          <p:nvPr>
            <p:ph type="sldNum" sz="quarter" idx="10"/>
          </p:nvPr>
        </p:nvSpPr>
        <p:spPr/>
        <p:txBody>
          <a:bodyPr/>
          <a:lstStyle/>
          <a:p>
            <a:fld id="{38F4D4AC-2E0F-624E-9503-AE30D20512BE}"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Everyone in the Virginia Tech community is eligible--all faculty, staff, graduate, and undergraduate students.</a:t>
            </a:r>
          </a:p>
          <a:p>
            <a:endParaRPr lang="en-US" dirty="0" smtClean="0"/>
          </a:p>
          <a:p>
            <a:pPr lvl="1"/>
            <a:r>
              <a:rPr lang="en-US" dirty="0" smtClean="0"/>
              <a:t>Faculty</a:t>
            </a:r>
          </a:p>
          <a:p>
            <a:pPr lvl="2"/>
            <a:r>
              <a:rPr lang="en-US" dirty="0" smtClean="0"/>
              <a:t>R&amp;T</a:t>
            </a:r>
          </a:p>
          <a:p>
            <a:pPr lvl="2"/>
            <a:r>
              <a:rPr lang="en-US" dirty="0" smtClean="0"/>
              <a:t>AP</a:t>
            </a:r>
          </a:p>
          <a:p>
            <a:pPr lvl="1"/>
            <a:r>
              <a:rPr lang="en-US" dirty="0" smtClean="0"/>
              <a:t>Staff</a:t>
            </a:r>
          </a:p>
          <a:p>
            <a:pPr lvl="1"/>
            <a:r>
              <a:rPr lang="en-US" dirty="0" smtClean="0"/>
              <a:t>Graduate students and Post docs</a:t>
            </a:r>
          </a:p>
          <a:p>
            <a:pPr lvl="1"/>
            <a:r>
              <a:rPr lang="en-US" dirty="0" smtClean="0"/>
              <a:t>Undergraduate students</a:t>
            </a:r>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How to qualify for funding</a:t>
            </a:r>
          </a:p>
          <a:p>
            <a:r>
              <a:rPr lang="en-US" dirty="0" smtClean="0"/>
              <a:t>journal's publisher must be a member of the </a:t>
            </a:r>
            <a:r>
              <a:rPr lang="en-US" dirty="0" smtClean="0">
                <a:hlinkClick r:id="rId3"/>
              </a:rPr>
              <a:t>Open Access Scholarly Publishers Association</a:t>
            </a:r>
            <a:r>
              <a:rPr lang="en-US" dirty="0" smtClean="0"/>
              <a:t> (OASPA) or comply with </a:t>
            </a:r>
            <a:r>
              <a:rPr lang="en-US" dirty="0" smtClean="0">
                <a:hlinkClick r:id="rId4"/>
              </a:rPr>
              <a:t>OASPA's Code of Conduct</a:t>
            </a:r>
            <a:r>
              <a:rPr lang="en-US" dirty="0" smtClean="0"/>
              <a:t>.</a:t>
            </a:r>
          </a:p>
          <a:p>
            <a:r>
              <a:rPr lang="en-US" dirty="0" smtClean="0"/>
              <a:t>	reputable OA publisher (i.e., not</a:t>
            </a:r>
            <a:r>
              <a:rPr lang="en-US" baseline="0" dirty="0" smtClean="0"/>
              <a:t> on </a:t>
            </a:r>
            <a:r>
              <a:rPr lang="en-US" baseline="0" dirty="0" err="1" smtClean="0"/>
              <a:t>Beall’s</a:t>
            </a:r>
            <a:r>
              <a:rPr lang="en-US" baseline="0" dirty="0" smtClean="0"/>
              <a:t> list)</a:t>
            </a:r>
          </a:p>
          <a:p>
            <a:r>
              <a:rPr lang="en-US" baseline="0" dirty="0" smtClean="0"/>
              <a:t>	clear contact info</a:t>
            </a:r>
          </a:p>
          <a:p>
            <a:r>
              <a:rPr lang="en-US" baseline="0" dirty="0" smtClean="0"/>
              <a:t>	peer-review</a:t>
            </a:r>
          </a:p>
          <a:p>
            <a:r>
              <a:rPr lang="en-US" baseline="0" dirty="0" smtClean="0"/>
              <a:t>	editorial or governing board of recognized experts</a:t>
            </a:r>
          </a:p>
          <a:p>
            <a:r>
              <a:rPr lang="en-US" baseline="0" dirty="0" smtClean="0"/>
              <a:t>	clear about fees</a:t>
            </a:r>
          </a:p>
          <a:p>
            <a:r>
              <a:rPr lang="en-US" baseline="0" dirty="0" smtClean="0"/>
              <a:t>	markets appropriately</a:t>
            </a:r>
          </a:p>
          <a:p>
            <a:r>
              <a:rPr lang="en-US" baseline="0" dirty="0" smtClean="0"/>
              <a:t>	clear copyright license</a:t>
            </a:r>
          </a:p>
          <a:p>
            <a:r>
              <a:rPr lang="en-US" baseline="0" dirty="0" smtClean="0"/>
              <a:t>	clear instructions</a:t>
            </a:r>
          </a:p>
          <a:p>
            <a:r>
              <a:rPr lang="en-US" baseline="0" dirty="0" smtClean="0"/>
              <a:t>	website has high standards</a:t>
            </a:r>
          </a:p>
          <a:p>
            <a:r>
              <a:rPr lang="en-US" baseline="0" dirty="0" smtClean="0"/>
              <a:t>	has a means of reporting misconduct</a:t>
            </a:r>
          </a:p>
          <a:p>
            <a:endParaRPr lang="en-US" baseline="0" dirty="0" smtClean="0"/>
          </a:p>
          <a:p>
            <a:r>
              <a:rPr lang="en-US" dirty="0" smtClean="0"/>
              <a:t>For hybrid OA journals, the publishers must have reduced institutional subscription prices, or plan to reduce prices next year, based on the number of open access publications in the journals.</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Status: faculty, undergraduate or graduate student, staff, </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online application is sent to a team in University Libraries that reviews applications and vets and prioritizes them based on criteria for eligibility, guidelines, and available funding. </a:t>
            </a:r>
            <a:endParaRPr lang="en-US" dirty="0"/>
          </a:p>
        </p:txBody>
      </p:sp>
      <p:sp>
        <p:nvSpPr>
          <p:cNvPr id="4" name="Slide Number Placeholder 3"/>
          <p:cNvSpPr>
            <a:spLocks noGrp="1"/>
          </p:cNvSpPr>
          <p:nvPr>
            <p:ph type="sldNum" sz="quarter" idx="10"/>
          </p:nvPr>
        </p:nvSpPr>
        <p:spPr/>
        <p:txBody>
          <a:bodyPr/>
          <a:lstStyle/>
          <a:p>
            <a:fld id="{38F4D4AC-2E0F-624E-9503-AE30D20512BE}"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D8135A6-72CC-EA42-B14F-8AD35829C27C}" type="datetimeFigureOut">
              <a:rPr lang="en-US" smtClean="0"/>
              <a:pPr/>
              <a:t>10/22/13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a:p>
        </p:txBody>
      </p:sp>
    </p:spTree>
    <p:extLst>
      <p:ext uri="{BB962C8B-B14F-4D97-AF65-F5344CB8AC3E}">
        <p14:creationId xmlns:p14="http://schemas.microsoft.com/office/powerpoint/2010/main" val="4012699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8135A6-72CC-EA42-B14F-8AD35829C27C}" type="datetimeFigureOut">
              <a:rPr lang="en-US" smtClean="0"/>
              <a:pPr/>
              <a:t>10/22/13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a:p>
        </p:txBody>
      </p:sp>
    </p:spTree>
    <p:extLst>
      <p:ext uri="{BB962C8B-B14F-4D97-AF65-F5344CB8AC3E}">
        <p14:creationId xmlns:p14="http://schemas.microsoft.com/office/powerpoint/2010/main" val="32850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8135A6-72CC-EA42-B14F-8AD35829C27C}" type="datetimeFigureOut">
              <a:rPr lang="en-US" smtClean="0"/>
              <a:pPr/>
              <a:t>10/22/13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a:p>
        </p:txBody>
      </p:sp>
    </p:spTree>
    <p:extLst>
      <p:ext uri="{BB962C8B-B14F-4D97-AF65-F5344CB8AC3E}">
        <p14:creationId xmlns:p14="http://schemas.microsoft.com/office/powerpoint/2010/main" val="31621073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D8135A6-72CC-EA42-B14F-8AD35829C27C}" type="datetimeFigureOut">
              <a:rPr lang="en-US" smtClean="0"/>
              <a:pPr/>
              <a:t>10/22/13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a:p>
        </p:txBody>
      </p:sp>
    </p:spTree>
    <p:extLst>
      <p:ext uri="{BB962C8B-B14F-4D97-AF65-F5344CB8AC3E}">
        <p14:creationId xmlns:p14="http://schemas.microsoft.com/office/powerpoint/2010/main" val="25181215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D8135A6-72CC-EA42-B14F-8AD35829C27C}" type="datetimeFigureOut">
              <a:rPr lang="en-US" smtClean="0"/>
              <a:pPr/>
              <a:t>10/22/13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B903A7-1F78-3446-A57C-5B16842E174A}" type="slidenum">
              <a:rPr lang="en-US" smtClean="0"/>
              <a:pPr/>
              <a:t>‹#›</a:t>
            </a:fld>
            <a:endParaRPr lang="en-US"/>
          </a:p>
        </p:txBody>
      </p:sp>
    </p:spTree>
    <p:extLst>
      <p:ext uri="{BB962C8B-B14F-4D97-AF65-F5344CB8AC3E}">
        <p14:creationId xmlns:p14="http://schemas.microsoft.com/office/powerpoint/2010/main" val="30840152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D8135A6-72CC-EA42-B14F-8AD35829C27C}" type="datetimeFigureOut">
              <a:rPr lang="en-US" smtClean="0"/>
              <a:pPr/>
              <a:t>10/22/13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903A7-1F78-3446-A57C-5B16842E174A}" type="slidenum">
              <a:rPr lang="en-US" smtClean="0"/>
              <a:pPr/>
              <a:t>‹#›</a:t>
            </a:fld>
            <a:endParaRPr lang="en-US"/>
          </a:p>
        </p:txBody>
      </p:sp>
    </p:spTree>
    <p:extLst>
      <p:ext uri="{BB962C8B-B14F-4D97-AF65-F5344CB8AC3E}">
        <p14:creationId xmlns:p14="http://schemas.microsoft.com/office/powerpoint/2010/main" val="22026225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D8135A6-72CC-EA42-B14F-8AD35829C27C}" type="datetimeFigureOut">
              <a:rPr lang="en-US" smtClean="0"/>
              <a:pPr/>
              <a:t>10/22/13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B903A7-1F78-3446-A57C-5B16842E174A}" type="slidenum">
              <a:rPr lang="en-US" smtClean="0"/>
              <a:pPr/>
              <a:t>‹#›</a:t>
            </a:fld>
            <a:endParaRPr lang="en-US"/>
          </a:p>
        </p:txBody>
      </p:sp>
    </p:spTree>
    <p:extLst>
      <p:ext uri="{BB962C8B-B14F-4D97-AF65-F5344CB8AC3E}">
        <p14:creationId xmlns:p14="http://schemas.microsoft.com/office/powerpoint/2010/main" val="1493934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D8135A6-72CC-EA42-B14F-8AD35829C27C}" type="datetimeFigureOut">
              <a:rPr lang="en-US" smtClean="0"/>
              <a:pPr/>
              <a:t>10/22/13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B903A7-1F78-3446-A57C-5B16842E174A}" type="slidenum">
              <a:rPr lang="en-US" smtClean="0"/>
              <a:pPr/>
              <a:t>‹#›</a:t>
            </a:fld>
            <a:endParaRPr lang="en-US"/>
          </a:p>
        </p:txBody>
      </p:sp>
    </p:spTree>
    <p:extLst>
      <p:ext uri="{BB962C8B-B14F-4D97-AF65-F5344CB8AC3E}">
        <p14:creationId xmlns:p14="http://schemas.microsoft.com/office/powerpoint/2010/main" val="31460001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8135A6-72CC-EA42-B14F-8AD35829C27C}" type="datetimeFigureOut">
              <a:rPr lang="en-US" smtClean="0"/>
              <a:pPr/>
              <a:t>10/22/13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B903A7-1F78-3446-A57C-5B16842E174A}" type="slidenum">
              <a:rPr lang="en-US" smtClean="0"/>
              <a:pPr/>
              <a:t>‹#›</a:t>
            </a:fld>
            <a:endParaRPr lang="en-US"/>
          </a:p>
        </p:txBody>
      </p:sp>
    </p:spTree>
    <p:extLst>
      <p:ext uri="{BB962C8B-B14F-4D97-AF65-F5344CB8AC3E}">
        <p14:creationId xmlns:p14="http://schemas.microsoft.com/office/powerpoint/2010/main" val="37699571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8135A6-72CC-EA42-B14F-8AD35829C27C}" type="datetimeFigureOut">
              <a:rPr lang="en-US" smtClean="0"/>
              <a:pPr/>
              <a:t>10/22/13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903A7-1F78-3446-A57C-5B16842E174A}" type="slidenum">
              <a:rPr lang="en-US" smtClean="0"/>
              <a:pPr/>
              <a:t>‹#›</a:t>
            </a:fld>
            <a:endParaRPr lang="en-US"/>
          </a:p>
        </p:txBody>
      </p:sp>
    </p:spTree>
    <p:extLst>
      <p:ext uri="{BB962C8B-B14F-4D97-AF65-F5344CB8AC3E}">
        <p14:creationId xmlns:p14="http://schemas.microsoft.com/office/powerpoint/2010/main" val="88154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8135A6-72CC-EA42-B14F-8AD35829C27C}" type="datetimeFigureOut">
              <a:rPr lang="en-US" smtClean="0"/>
              <a:pPr/>
              <a:t>10/22/13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B903A7-1F78-3446-A57C-5B16842E174A}" type="slidenum">
              <a:rPr lang="en-US" smtClean="0"/>
              <a:pPr/>
              <a:t>‹#›</a:t>
            </a:fld>
            <a:endParaRPr lang="en-US"/>
          </a:p>
        </p:txBody>
      </p:sp>
    </p:spTree>
    <p:extLst>
      <p:ext uri="{BB962C8B-B14F-4D97-AF65-F5344CB8AC3E}">
        <p14:creationId xmlns:p14="http://schemas.microsoft.com/office/powerpoint/2010/main" val="33221664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12800" y="1600200"/>
            <a:ext cx="78740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8135A6-72CC-EA42-B14F-8AD35829C27C}" type="datetimeFigureOut">
              <a:rPr lang="en-US" smtClean="0"/>
              <a:pPr/>
              <a:t>10/22/13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B903A7-1F78-3446-A57C-5B16842E174A}" type="slidenum">
              <a:rPr lang="en-US" smtClean="0"/>
              <a:pPr/>
              <a:t>‹#›</a:t>
            </a:fld>
            <a:endParaRPr lang="en-US"/>
          </a:p>
        </p:txBody>
      </p:sp>
    </p:spTree>
    <p:extLst>
      <p:ext uri="{BB962C8B-B14F-4D97-AF65-F5344CB8AC3E}">
        <p14:creationId xmlns:p14="http://schemas.microsoft.com/office/powerpoint/2010/main" val="3407828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000" kern="1200">
          <a:solidFill>
            <a:schemeClr val="tx1"/>
          </a:solidFill>
          <a:latin typeface="Times"/>
          <a:ea typeface="+mj-ea"/>
          <a:cs typeface="Time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Times"/>
          <a:ea typeface="+mn-ea"/>
          <a:cs typeface="Times"/>
        </a:defRPr>
      </a:lvl1pPr>
      <a:lvl2pPr marL="742950" indent="-285750" algn="l" defTabSz="457200" rtl="0" eaLnBrk="1" latinLnBrk="0" hangingPunct="1">
        <a:spcBef>
          <a:spcPct val="20000"/>
        </a:spcBef>
        <a:buFont typeface="Wingdings" charset="2"/>
        <a:buChar char="§"/>
        <a:defRPr sz="2800" kern="1200">
          <a:solidFill>
            <a:schemeClr val="tx1"/>
          </a:solidFill>
          <a:latin typeface="Times"/>
          <a:ea typeface="+mn-ea"/>
          <a:cs typeface="Times"/>
        </a:defRPr>
      </a:lvl2pPr>
      <a:lvl3pPr marL="1143000" indent="-228600" algn="l" defTabSz="457200" rtl="0" eaLnBrk="1" latinLnBrk="0" hangingPunct="1">
        <a:spcBef>
          <a:spcPct val="20000"/>
        </a:spcBef>
        <a:buFont typeface="Arial"/>
        <a:buChar char="•"/>
        <a:defRPr sz="2400" kern="1200">
          <a:solidFill>
            <a:schemeClr val="tx1"/>
          </a:solidFill>
          <a:latin typeface="Times"/>
          <a:ea typeface="+mn-ea"/>
          <a:cs typeface="Times"/>
        </a:defRPr>
      </a:lvl3pPr>
      <a:lvl4pPr marL="1600200" indent="-228600" algn="l" defTabSz="457200" rtl="0" eaLnBrk="1" latinLnBrk="0" hangingPunct="1">
        <a:spcBef>
          <a:spcPct val="20000"/>
        </a:spcBef>
        <a:buFont typeface="Wingdings" charset="2"/>
        <a:buChar char="ü"/>
        <a:defRPr sz="2000" kern="1200">
          <a:solidFill>
            <a:schemeClr val="tx1"/>
          </a:solidFill>
          <a:latin typeface="Times"/>
          <a:ea typeface="+mn-ea"/>
          <a:cs typeface="Times"/>
        </a:defRPr>
      </a:lvl4pPr>
      <a:lvl5pPr marL="2057400" indent="-228600" algn="l" defTabSz="457200" rtl="0" eaLnBrk="1" latinLnBrk="0" hangingPunct="1">
        <a:spcBef>
          <a:spcPct val="20000"/>
        </a:spcBef>
        <a:buFont typeface="Arial"/>
        <a:buChar char="»"/>
        <a:defRPr sz="2000" kern="1200">
          <a:solidFill>
            <a:schemeClr val="tx1"/>
          </a:solidFill>
          <a:latin typeface="Times"/>
          <a:ea typeface="+mn-ea"/>
          <a:cs typeface="Time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package" Target="../embeddings/Microsoft_Excel_Sheet1.xlsx"/><Relationship Id="rId5" Type="http://schemas.openxmlformats.org/officeDocument/2006/relationships/image" Target="../media/image1.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www.lib.vt.edu/openaccess/fun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hyperlink" Target="http://www.doaj.org/"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aqua.lib.vt.edu/oa-subvention.php"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118265"/>
            <a:ext cx="9144000" cy="2482185"/>
          </a:xfrm>
        </p:spPr>
        <p:txBody>
          <a:bodyPr>
            <a:normAutofit/>
          </a:bodyPr>
          <a:lstStyle/>
          <a:p>
            <a:r>
              <a:rPr lang="en-US" dirty="0" smtClean="0"/>
              <a:t>Snagging Funds for Your Articles:</a:t>
            </a:r>
            <a:br>
              <a:rPr lang="en-US" dirty="0" smtClean="0"/>
            </a:br>
            <a:r>
              <a:rPr lang="en-US" dirty="0" smtClean="0"/>
              <a:t>VT’s OPEN ACCESS </a:t>
            </a:r>
            <a:br>
              <a:rPr lang="en-US" dirty="0" smtClean="0"/>
            </a:br>
            <a:r>
              <a:rPr lang="en-US" dirty="0" smtClean="0"/>
              <a:t>SUBVENTION FUND</a:t>
            </a:r>
            <a:endParaRPr lang="en-US" dirty="0"/>
          </a:p>
        </p:txBody>
      </p:sp>
      <p:sp>
        <p:nvSpPr>
          <p:cNvPr id="3" name="Subtitle 2"/>
          <p:cNvSpPr>
            <a:spLocks noGrp="1"/>
          </p:cNvSpPr>
          <p:nvPr>
            <p:ph type="subTitle" idx="1"/>
          </p:nvPr>
        </p:nvSpPr>
        <p:spPr/>
        <p:txBody>
          <a:bodyPr>
            <a:normAutofit fontScale="92500" lnSpcReduction="10000"/>
          </a:bodyPr>
          <a:lstStyle/>
          <a:p>
            <a:r>
              <a:rPr lang="en-US" dirty="0" smtClean="0"/>
              <a:t>Gail McMillan</a:t>
            </a:r>
          </a:p>
          <a:p>
            <a:r>
              <a:rPr lang="en-US" sz="2600" dirty="0" smtClean="0"/>
              <a:t>Director, Digital Research &amp; Scholarship Services</a:t>
            </a:r>
          </a:p>
          <a:p>
            <a:r>
              <a:rPr lang="en-US" sz="2600" dirty="0" smtClean="0"/>
              <a:t>University Libraries, Virginia Tech</a:t>
            </a:r>
          </a:p>
          <a:p>
            <a:r>
              <a:rPr lang="en-US" sz="2600" dirty="0" smtClean="0"/>
              <a:t>NLI, Oct. 22, 2013</a:t>
            </a:r>
            <a:endParaRPr lang="en-US" sz="2600" dirty="0"/>
          </a:p>
        </p:txBody>
      </p:sp>
    </p:spTree>
    <p:extLst>
      <p:ext uri="{BB962C8B-B14F-4D97-AF65-F5344CB8AC3E}">
        <p14:creationId xmlns:p14="http://schemas.microsoft.com/office/powerpoint/2010/main" val="2638607701"/>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Last steps</a:t>
            </a:r>
            <a:endParaRPr lang="en-US" dirty="0"/>
          </a:p>
        </p:txBody>
      </p:sp>
      <p:sp>
        <p:nvSpPr>
          <p:cNvPr id="3" name="Content Placeholder 2"/>
          <p:cNvSpPr>
            <a:spLocks noGrp="1"/>
          </p:cNvSpPr>
          <p:nvPr>
            <p:ph idx="1"/>
          </p:nvPr>
        </p:nvSpPr>
        <p:spPr/>
        <p:txBody>
          <a:bodyPr/>
          <a:lstStyle/>
          <a:p>
            <a:r>
              <a:rPr lang="en-US" dirty="0" smtClean="0"/>
              <a:t>How are APC paid?</a:t>
            </a:r>
          </a:p>
          <a:p>
            <a:pPr lvl="1"/>
            <a:r>
              <a:rPr lang="en-US" dirty="0" smtClean="0"/>
              <a:t>Notice to authors includes</a:t>
            </a:r>
          </a:p>
          <a:p>
            <a:pPr lvl="2"/>
            <a:r>
              <a:rPr lang="en-US" dirty="0" smtClean="0"/>
              <a:t>Where to have the invoice sent, or</a:t>
            </a:r>
          </a:p>
          <a:p>
            <a:pPr lvl="2"/>
            <a:r>
              <a:rPr lang="en-US" dirty="0" smtClean="0"/>
              <a:t>Proof of payment for reimbursement</a:t>
            </a:r>
          </a:p>
          <a:p>
            <a:r>
              <a:rPr lang="en-US" dirty="0" smtClean="0"/>
              <a:t>Acknowledge VT OASF in published article</a:t>
            </a:r>
          </a:p>
          <a:p>
            <a:r>
              <a:rPr lang="en-US" dirty="0" smtClean="0"/>
              <a:t>Also submit article to </a:t>
            </a:r>
            <a:r>
              <a:rPr lang="en-US" dirty="0" err="1" smtClean="0"/>
              <a:t>VTechWorks</a:t>
            </a:r>
            <a:endParaRPr lang="en-US" dirty="0" smtClean="0"/>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has used the VT OASF?</a:t>
            </a:r>
            <a:endParaRPr lang="en-US" dirty="0"/>
          </a:p>
        </p:txBody>
      </p:sp>
      <p:sp>
        <p:nvSpPr>
          <p:cNvPr id="3" name="Content Placeholder 2"/>
          <p:cNvSpPr>
            <a:spLocks noGrp="1"/>
          </p:cNvSpPr>
          <p:nvPr>
            <p:ph idx="1"/>
          </p:nvPr>
        </p:nvSpPr>
        <p:spPr/>
        <p:txBody>
          <a:bodyPr>
            <a:normAutofit lnSpcReduction="10000"/>
          </a:bodyPr>
          <a:lstStyle/>
          <a:p>
            <a:r>
              <a:rPr lang="en-US" dirty="0" smtClean="0"/>
              <a:t>FY2013: 29 requests</a:t>
            </a:r>
          </a:p>
          <a:p>
            <a:pPr lvl="1"/>
            <a:r>
              <a:rPr lang="en-US" dirty="0" smtClean="0"/>
              <a:t>22 articles supported</a:t>
            </a:r>
          </a:p>
          <a:p>
            <a:pPr lvl="1"/>
            <a:r>
              <a:rPr lang="en-US" dirty="0" smtClean="0"/>
              <a:t>55 VT authors</a:t>
            </a:r>
          </a:p>
          <a:p>
            <a:pPr lvl="1"/>
            <a:r>
              <a:rPr lang="en-US" dirty="0" smtClean="0"/>
              <a:t>$24,209.15 </a:t>
            </a:r>
          </a:p>
          <a:p>
            <a:pPr lvl="1"/>
            <a:endParaRPr lang="en-US" dirty="0" smtClean="0"/>
          </a:p>
          <a:p>
            <a:r>
              <a:rPr lang="en-US" dirty="0" smtClean="0"/>
              <a:t>FY2014 16 requests as of Oct. 19</a:t>
            </a:r>
          </a:p>
          <a:p>
            <a:pPr lvl="1"/>
            <a:r>
              <a:rPr lang="en-US" dirty="0" smtClean="0"/>
              <a:t>15 articles supported</a:t>
            </a:r>
          </a:p>
          <a:p>
            <a:pPr lvl="1"/>
            <a:r>
              <a:rPr lang="en-US" dirty="0" smtClean="0"/>
              <a:t>43 VT authors</a:t>
            </a:r>
          </a:p>
          <a:p>
            <a:pPr lvl="1"/>
            <a:r>
              <a:rPr lang="en-US" dirty="0" smtClean="0"/>
              <a:t>$18,020.50</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noAutofit/>
          </a:bodyPr>
          <a:lstStyle/>
          <a:p>
            <a:r>
              <a:rPr lang="en-US" dirty="0" smtClean="0"/>
              <a:t>Articles VT OASF supported to-date</a:t>
            </a:r>
            <a:endParaRPr lang="en-US" dirty="0"/>
          </a:p>
        </p:txBody>
      </p:sp>
      <p:sp>
        <p:nvSpPr>
          <p:cNvPr id="3" name="Content Placeholder 2"/>
          <p:cNvSpPr>
            <a:spLocks noGrp="1"/>
          </p:cNvSpPr>
          <p:nvPr>
            <p:ph idx="1"/>
          </p:nvPr>
        </p:nvSpPr>
        <p:spPr/>
        <p:txBody>
          <a:bodyPr/>
          <a:lstStyle/>
          <a:p>
            <a:pPr algn="ctr">
              <a:buNone/>
            </a:pPr>
            <a:endParaRPr lang="en-US" dirty="0" smtClean="0"/>
          </a:p>
        </p:txBody>
      </p:sp>
      <p:graphicFrame>
        <p:nvGraphicFramePr>
          <p:cNvPr id="36869" name="Object 5"/>
          <p:cNvGraphicFramePr>
            <a:graphicFrameLocks noChangeAspect="1"/>
          </p:cNvGraphicFramePr>
          <p:nvPr/>
        </p:nvGraphicFramePr>
        <p:xfrm>
          <a:off x="1208479" y="1417638"/>
          <a:ext cx="6925441" cy="5553419"/>
        </p:xfrm>
        <a:graphic>
          <a:graphicData uri="http://schemas.openxmlformats.org/presentationml/2006/ole">
            <mc:AlternateContent xmlns:mc="http://schemas.openxmlformats.org/markup-compatibility/2006">
              <mc:Choice xmlns:v="urn:schemas-microsoft-com:vml" Requires="v">
                <p:oleObj spid="_x0000_s36878" name="Worksheet" r:id="rId4" imgW="4038600" imgH="3238500" progId="Excel.Sheet.12">
                  <p:embed/>
                </p:oleObj>
              </mc:Choice>
              <mc:Fallback>
                <p:oleObj name="Worksheet" r:id="rId4" imgW="4038600" imgH="3238500" progId="Excel.Sheet.12">
                  <p:embed/>
                  <p:pic>
                    <p:nvPicPr>
                      <p:cNvPr id="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08479" y="1417638"/>
                        <a:ext cx="6925441" cy="55534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591332"/>
          </a:xfrm>
        </p:spPr>
        <p:txBody>
          <a:bodyPr>
            <a:normAutofit fontScale="90000"/>
          </a:bodyPr>
          <a:lstStyle/>
          <a:p>
            <a:r>
              <a:rPr lang="en-US" dirty="0" smtClean="0"/>
              <a:t>Journals VT OASF has supported</a:t>
            </a:r>
            <a:endParaRPr lang="en-US" dirty="0"/>
          </a:p>
        </p:txBody>
      </p:sp>
      <p:sp>
        <p:nvSpPr>
          <p:cNvPr id="3" name="Content Placeholder 2"/>
          <p:cNvSpPr>
            <a:spLocks noGrp="1"/>
          </p:cNvSpPr>
          <p:nvPr>
            <p:ph idx="1"/>
          </p:nvPr>
        </p:nvSpPr>
        <p:spPr>
          <a:xfrm>
            <a:off x="982132" y="1151467"/>
            <a:ext cx="7704667" cy="5706533"/>
          </a:xfrm>
        </p:spPr>
        <p:txBody>
          <a:bodyPr>
            <a:normAutofit fontScale="40000" lnSpcReduction="20000"/>
          </a:bodyPr>
          <a:lstStyle/>
          <a:p>
            <a:r>
              <a:rPr lang="en-US" dirty="0" err="1" smtClean="0">
                <a:solidFill>
                  <a:srgbClr val="000000"/>
                </a:solidFill>
                <a:latin typeface="Helvetica"/>
              </a:rPr>
              <a:t>Acta</a:t>
            </a:r>
            <a:r>
              <a:rPr lang="en-US" dirty="0" smtClean="0">
                <a:solidFill>
                  <a:srgbClr val="000000"/>
                </a:solidFill>
                <a:latin typeface="Helvetica"/>
              </a:rPr>
              <a:t> </a:t>
            </a:r>
            <a:r>
              <a:rPr lang="en-US" dirty="0" err="1" smtClean="0">
                <a:solidFill>
                  <a:srgbClr val="000000"/>
                </a:solidFill>
                <a:latin typeface="Helvetica"/>
              </a:rPr>
              <a:t>Crystallographica</a:t>
            </a:r>
            <a:r>
              <a:rPr lang="en-US" dirty="0" smtClean="0">
                <a:solidFill>
                  <a:srgbClr val="000000"/>
                </a:solidFill>
                <a:latin typeface="Helvetica"/>
              </a:rPr>
              <a:t> Section E	</a:t>
            </a:r>
          </a:p>
          <a:p>
            <a:r>
              <a:rPr lang="en-US" dirty="0" smtClean="0">
                <a:solidFill>
                  <a:srgbClr val="000000"/>
                </a:solidFill>
                <a:latin typeface="Helvetica"/>
              </a:rPr>
              <a:t>Analytical and </a:t>
            </a:r>
            <a:r>
              <a:rPr lang="en-US" dirty="0" err="1" smtClean="0">
                <a:solidFill>
                  <a:srgbClr val="000000"/>
                </a:solidFill>
                <a:latin typeface="Helvetica"/>
              </a:rPr>
              <a:t>Bioanalytical</a:t>
            </a:r>
            <a:r>
              <a:rPr lang="en-US" dirty="0" smtClean="0">
                <a:solidFill>
                  <a:srgbClr val="000000"/>
                </a:solidFill>
                <a:latin typeface="Helvetica"/>
              </a:rPr>
              <a:t> Chemistry	</a:t>
            </a:r>
          </a:p>
          <a:p>
            <a:r>
              <a:rPr lang="en-US" dirty="0" smtClean="0">
                <a:solidFill>
                  <a:srgbClr val="000000"/>
                </a:solidFill>
                <a:latin typeface="Helvetica"/>
              </a:rPr>
              <a:t>Applied Physics Letters	</a:t>
            </a:r>
          </a:p>
          <a:p>
            <a:r>
              <a:rPr lang="en-US" dirty="0" err="1" smtClean="0">
                <a:solidFill>
                  <a:srgbClr val="000000"/>
                </a:solidFill>
                <a:latin typeface="Helvetica"/>
              </a:rPr>
              <a:t>BioMed</a:t>
            </a:r>
            <a:r>
              <a:rPr lang="en-US" dirty="0" smtClean="0">
                <a:solidFill>
                  <a:srgbClr val="000000"/>
                </a:solidFill>
                <a:latin typeface="Helvetica"/>
              </a:rPr>
              <a:t> Central Microbiology	</a:t>
            </a:r>
          </a:p>
          <a:p>
            <a:r>
              <a:rPr lang="en-US" dirty="0" err="1" smtClean="0">
                <a:solidFill>
                  <a:srgbClr val="000000"/>
                </a:solidFill>
                <a:latin typeface="Helvetica"/>
              </a:rPr>
              <a:t>BioMed</a:t>
            </a:r>
            <a:r>
              <a:rPr lang="en-US" dirty="0" smtClean="0">
                <a:solidFill>
                  <a:srgbClr val="000000"/>
                </a:solidFill>
                <a:latin typeface="Helvetica"/>
              </a:rPr>
              <a:t> Central Public Health	</a:t>
            </a:r>
          </a:p>
          <a:p>
            <a:r>
              <a:rPr lang="en-US" dirty="0" err="1" smtClean="0">
                <a:solidFill>
                  <a:srgbClr val="000000"/>
                </a:solidFill>
                <a:latin typeface="Helvetica"/>
              </a:rPr>
              <a:t>BioMed</a:t>
            </a:r>
            <a:r>
              <a:rPr lang="en-US" dirty="0" smtClean="0">
                <a:solidFill>
                  <a:srgbClr val="000000"/>
                </a:solidFill>
                <a:latin typeface="Helvetica"/>
              </a:rPr>
              <a:t> Central Research Notes	</a:t>
            </a:r>
          </a:p>
          <a:p>
            <a:r>
              <a:rPr lang="en-US" dirty="0" err="1" smtClean="0">
                <a:solidFill>
                  <a:srgbClr val="000000"/>
                </a:solidFill>
                <a:latin typeface="Helvetica"/>
              </a:rPr>
              <a:t>BioMed</a:t>
            </a:r>
            <a:r>
              <a:rPr lang="en-US" dirty="0" smtClean="0">
                <a:solidFill>
                  <a:srgbClr val="000000"/>
                </a:solidFill>
                <a:latin typeface="Helvetica"/>
              </a:rPr>
              <a:t> Central Systems Biology	</a:t>
            </a:r>
          </a:p>
          <a:p>
            <a:r>
              <a:rPr lang="en-US" dirty="0" err="1" smtClean="0">
                <a:solidFill>
                  <a:srgbClr val="000000"/>
                </a:solidFill>
                <a:latin typeface="Helvetica"/>
              </a:rPr>
              <a:t>BioMed</a:t>
            </a:r>
            <a:r>
              <a:rPr lang="en-US" dirty="0" smtClean="0">
                <a:solidFill>
                  <a:srgbClr val="000000"/>
                </a:solidFill>
                <a:latin typeface="Helvetica"/>
              </a:rPr>
              <a:t> Central Veterinary Research	</a:t>
            </a:r>
          </a:p>
          <a:p>
            <a:r>
              <a:rPr lang="en-US" dirty="0" smtClean="0">
                <a:solidFill>
                  <a:srgbClr val="000000"/>
                </a:solidFill>
                <a:latin typeface="Helvetica"/>
              </a:rPr>
              <a:t>Cancer Prevention Research	</a:t>
            </a:r>
          </a:p>
          <a:p>
            <a:r>
              <a:rPr lang="en-US" dirty="0" smtClean="0">
                <a:solidFill>
                  <a:srgbClr val="000000"/>
                </a:solidFill>
                <a:latin typeface="Helvetica"/>
              </a:rPr>
              <a:t>Frontiers in Antimicrobials, Resistance, and Chemotherapy	</a:t>
            </a:r>
          </a:p>
          <a:p>
            <a:r>
              <a:rPr lang="en-US" dirty="0" smtClean="0">
                <a:solidFill>
                  <a:srgbClr val="000000"/>
                </a:solidFill>
                <a:latin typeface="Helvetica"/>
              </a:rPr>
              <a:t>Health	</a:t>
            </a:r>
          </a:p>
          <a:p>
            <a:r>
              <a:rPr lang="en-US" dirty="0" smtClean="0">
                <a:solidFill>
                  <a:srgbClr val="000000"/>
                </a:solidFill>
                <a:latin typeface="Helvetica"/>
              </a:rPr>
              <a:t>IEEE Transactions on Dependable and Secure Computing	</a:t>
            </a:r>
          </a:p>
          <a:p>
            <a:r>
              <a:rPr lang="en-US" dirty="0" smtClean="0">
                <a:solidFill>
                  <a:srgbClr val="000000"/>
                </a:solidFill>
                <a:latin typeface="Helvetica"/>
              </a:rPr>
              <a:t>International Breastfeeding Journal	</a:t>
            </a:r>
          </a:p>
          <a:p>
            <a:r>
              <a:rPr lang="en-US" dirty="0" smtClean="0">
                <a:solidFill>
                  <a:srgbClr val="000000"/>
                </a:solidFill>
                <a:latin typeface="Helvetica"/>
              </a:rPr>
              <a:t>International Journal of Behavioral Nutrition and Physical Activity	</a:t>
            </a:r>
          </a:p>
          <a:p>
            <a:r>
              <a:rPr lang="en-US" dirty="0" smtClean="0">
                <a:solidFill>
                  <a:srgbClr val="000000"/>
                </a:solidFill>
                <a:latin typeface="Helvetica"/>
              </a:rPr>
              <a:t>International Journal of Environmental Research and Public Health	</a:t>
            </a:r>
          </a:p>
          <a:p>
            <a:r>
              <a:rPr lang="en-US" dirty="0" smtClean="0">
                <a:solidFill>
                  <a:srgbClr val="000000"/>
                </a:solidFill>
                <a:latin typeface="Helvetica"/>
              </a:rPr>
              <a:t>International Journal of Reconfigurable Computing	</a:t>
            </a:r>
          </a:p>
          <a:p>
            <a:r>
              <a:rPr lang="en-US" dirty="0" smtClean="0">
                <a:solidFill>
                  <a:srgbClr val="000000"/>
                </a:solidFill>
                <a:latin typeface="Helvetica"/>
              </a:rPr>
              <a:t>International Mathematical Forum	</a:t>
            </a:r>
          </a:p>
          <a:p>
            <a:r>
              <a:rPr lang="en-US" dirty="0" smtClean="0">
                <a:solidFill>
                  <a:srgbClr val="000000"/>
                </a:solidFill>
                <a:latin typeface="Helvetica"/>
              </a:rPr>
              <a:t>Journal of Dairy Science	</a:t>
            </a:r>
          </a:p>
          <a:p>
            <a:r>
              <a:rPr lang="en-US" dirty="0" smtClean="0">
                <a:solidFill>
                  <a:srgbClr val="000000"/>
                </a:solidFill>
                <a:latin typeface="Helvetica"/>
              </a:rPr>
              <a:t>Journal of Medical Internet Research - Research Protocols	</a:t>
            </a:r>
          </a:p>
          <a:p>
            <a:r>
              <a:rPr lang="en-US" dirty="0" smtClean="0">
                <a:solidFill>
                  <a:srgbClr val="000000"/>
                </a:solidFill>
                <a:latin typeface="Helvetica"/>
              </a:rPr>
              <a:t>Journal of STEM Education: Innovations and Research	</a:t>
            </a:r>
          </a:p>
          <a:p>
            <a:r>
              <a:rPr lang="en-US" dirty="0" err="1" smtClean="0">
                <a:solidFill>
                  <a:srgbClr val="000000"/>
                </a:solidFill>
                <a:latin typeface="Helvetica"/>
              </a:rPr>
              <a:t>Micromachines</a:t>
            </a:r>
            <a:r>
              <a:rPr lang="en-US" dirty="0" smtClean="0">
                <a:solidFill>
                  <a:srgbClr val="000000"/>
                </a:solidFill>
                <a:latin typeface="Helvetica"/>
              </a:rPr>
              <a:t> 	</a:t>
            </a:r>
          </a:p>
          <a:p>
            <a:r>
              <a:rPr lang="en-US" dirty="0" smtClean="0">
                <a:solidFill>
                  <a:srgbClr val="000000"/>
                </a:solidFill>
                <a:latin typeface="Helvetica"/>
              </a:rPr>
              <a:t>Nucleic Acids Research	</a:t>
            </a:r>
          </a:p>
          <a:p>
            <a:r>
              <a:rPr lang="en-US" dirty="0" smtClean="0">
                <a:solidFill>
                  <a:srgbClr val="000000"/>
                </a:solidFill>
                <a:latin typeface="Helvetica"/>
              </a:rPr>
              <a:t>Optics Express	</a:t>
            </a:r>
          </a:p>
          <a:p>
            <a:r>
              <a:rPr lang="en-US" dirty="0" smtClean="0">
                <a:solidFill>
                  <a:srgbClr val="000000"/>
                </a:solidFill>
                <a:latin typeface="Helvetica"/>
              </a:rPr>
              <a:t>Public Library of Science One	</a:t>
            </a:r>
          </a:p>
          <a:p>
            <a:r>
              <a:rPr lang="en-US" dirty="0" smtClean="0">
                <a:solidFill>
                  <a:srgbClr val="000000"/>
                </a:solidFill>
                <a:latin typeface="Helvetica"/>
              </a:rPr>
              <a:t>Remote Access	</a:t>
            </a:r>
          </a:p>
          <a:p>
            <a:r>
              <a:rPr lang="en-US" dirty="0" smtClean="0">
                <a:solidFill>
                  <a:srgbClr val="000000"/>
                </a:solidFill>
                <a:latin typeface="Helvetica"/>
              </a:rPr>
              <a:t>VISAAUG2013BLB	</a:t>
            </a:r>
          </a:p>
          <a:p>
            <a:r>
              <a:rPr lang="en-US" dirty="0" smtClean="0">
                <a:solidFill>
                  <a:srgbClr val="000000"/>
                </a:solidFill>
                <a:latin typeface="Helvetica"/>
              </a:rPr>
              <a:t>Wetlands	</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VT Open Access Subvention Fund</a:t>
            </a:r>
            <a:endParaRPr lang="en-US" dirty="0"/>
          </a:p>
        </p:txBody>
      </p:sp>
      <p:sp>
        <p:nvSpPr>
          <p:cNvPr id="3" name="Content Placeholder 2"/>
          <p:cNvSpPr>
            <a:spLocks noGrp="1"/>
          </p:cNvSpPr>
          <p:nvPr>
            <p:ph idx="1"/>
          </p:nvPr>
        </p:nvSpPr>
        <p:spPr/>
        <p:txBody>
          <a:bodyPr/>
          <a:lstStyle/>
          <a:p>
            <a:r>
              <a:rPr lang="en-US" dirty="0" smtClean="0"/>
              <a:t>Open access subvention fund</a:t>
            </a:r>
          </a:p>
          <a:p>
            <a:pPr lvl="1"/>
            <a:r>
              <a:rPr lang="en-US" dirty="0" smtClean="0">
                <a:hlinkClick r:id="rId3"/>
              </a:rPr>
              <a:t>http://www.lib.vt.edu/openaccess/fund/</a:t>
            </a:r>
            <a:endParaRPr lang="en-US" dirty="0" smtClean="0"/>
          </a:p>
          <a:p>
            <a:r>
              <a:rPr lang="en-US" dirty="0" smtClean="0"/>
              <a:t>Gail McMillan</a:t>
            </a:r>
          </a:p>
          <a:p>
            <a:pPr lvl="1"/>
            <a:r>
              <a:rPr lang="en-US" dirty="0" err="1" smtClean="0"/>
              <a:t>gailmac@vt.edu</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Reputation Economy in Academia</a:t>
            </a:r>
            <a:endParaRPr lang="en-US" dirty="0"/>
          </a:p>
        </p:txBody>
      </p:sp>
      <p:sp>
        <p:nvSpPr>
          <p:cNvPr id="3" name="Content Placeholder 2"/>
          <p:cNvSpPr>
            <a:spLocks noGrp="1"/>
          </p:cNvSpPr>
          <p:nvPr>
            <p:ph idx="1"/>
          </p:nvPr>
        </p:nvSpPr>
        <p:spPr/>
        <p:txBody>
          <a:bodyPr/>
          <a:lstStyle/>
          <a:p>
            <a:r>
              <a:rPr lang="en-US" dirty="0" smtClean="0"/>
              <a:t>Publishing models changing</a:t>
            </a:r>
          </a:p>
          <a:p>
            <a:r>
              <a:rPr lang="en-US" dirty="0" smtClean="0"/>
              <a:t>Libraries respond to changes</a:t>
            </a:r>
          </a:p>
          <a:p>
            <a:pPr lvl="1"/>
            <a:r>
              <a:rPr lang="en-US" dirty="0" smtClean="0"/>
              <a:t>Hosting</a:t>
            </a:r>
          </a:p>
          <a:p>
            <a:pPr lvl="1"/>
            <a:r>
              <a:rPr lang="en-US" dirty="0" smtClean="0"/>
              <a:t>Publishing</a:t>
            </a:r>
          </a:p>
          <a:p>
            <a:pPr lvl="1"/>
            <a:r>
              <a:rPr lang="en-US" dirty="0" smtClean="0"/>
              <a:t>Subvention funds</a:t>
            </a:r>
          </a:p>
          <a:p>
            <a:pPr lvl="1"/>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Article Processing Fees </a:t>
            </a:r>
            <a:br>
              <a:rPr lang="en-US" dirty="0" smtClean="0"/>
            </a:br>
            <a:r>
              <a:rPr lang="en-US" dirty="0" smtClean="0"/>
              <a:t> Open Access Subvention Funds</a:t>
            </a:r>
            <a:endParaRPr lang="en-US" dirty="0"/>
          </a:p>
        </p:txBody>
      </p:sp>
      <p:sp>
        <p:nvSpPr>
          <p:cNvPr id="3" name="Content Placeholder 2"/>
          <p:cNvSpPr>
            <a:spLocks noGrp="1"/>
          </p:cNvSpPr>
          <p:nvPr>
            <p:ph idx="1"/>
          </p:nvPr>
        </p:nvSpPr>
        <p:spPr>
          <a:xfrm>
            <a:off x="762000" y="1894642"/>
            <a:ext cx="7924800" cy="4231521"/>
          </a:xfrm>
        </p:spPr>
        <p:txBody>
          <a:bodyPr/>
          <a:lstStyle/>
          <a:p>
            <a:r>
              <a:rPr lang="en-US" dirty="0" smtClean="0"/>
              <a:t>Support OA journals</a:t>
            </a:r>
          </a:p>
          <a:p>
            <a:pPr lvl="1"/>
            <a:r>
              <a:rPr lang="en-US" dirty="0" smtClean="0"/>
              <a:t>All articles are publicly available</a:t>
            </a:r>
          </a:p>
          <a:p>
            <a:r>
              <a:rPr lang="en-US" dirty="0" smtClean="0"/>
              <a:t>Support hybrid journals</a:t>
            </a:r>
          </a:p>
          <a:p>
            <a:pPr lvl="1"/>
            <a:r>
              <a:rPr lang="en-US" dirty="0" smtClean="0"/>
              <a:t>Some OA articles</a:t>
            </a:r>
          </a:p>
          <a:p>
            <a:pPr lvl="1"/>
            <a:r>
              <a:rPr lang="en-US" dirty="0" smtClean="0"/>
              <a:t>Some subscription-only articles</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do the $$$ come from?</a:t>
            </a:r>
            <a:endParaRPr lang="en-US" dirty="0"/>
          </a:p>
        </p:txBody>
      </p:sp>
      <p:sp>
        <p:nvSpPr>
          <p:cNvPr id="3" name="Content Placeholder 2"/>
          <p:cNvSpPr>
            <a:spLocks noGrp="1"/>
          </p:cNvSpPr>
          <p:nvPr>
            <p:ph idx="1"/>
          </p:nvPr>
        </p:nvSpPr>
        <p:spPr/>
        <p:txBody>
          <a:bodyPr>
            <a:normAutofit/>
          </a:bodyPr>
          <a:lstStyle/>
          <a:p>
            <a:r>
              <a:rPr lang="en-US" dirty="0" smtClean="0"/>
              <a:t>Dean of University Libraries</a:t>
            </a:r>
          </a:p>
          <a:p>
            <a:r>
              <a:rPr lang="en-US" dirty="0" smtClean="0"/>
              <a:t>Provost</a:t>
            </a:r>
          </a:p>
          <a:p>
            <a:r>
              <a:rPr lang="en-US" dirty="0" smtClean="0"/>
              <a:t>Vice President for Research </a:t>
            </a:r>
          </a:p>
          <a:p>
            <a:endParaRPr lang="en-US" dirty="0" smtClean="0"/>
          </a:p>
          <a:p>
            <a:r>
              <a:rPr lang="en-US" dirty="0" smtClean="0"/>
              <a:t>2-year pilot project</a:t>
            </a:r>
          </a:p>
          <a:p>
            <a:r>
              <a:rPr lang="en-US" dirty="0" smtClean="0"/>
              <a:t>$24,00/year</a:t>
            </a:r>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Is there any money left?</a:t>
            </a:r>
            <a:endParaRPr lang="en-US" dirty="0"/>
          </a:p>
        </p:txBody>
      </p:sp>
      <p:sp>
        <p:nvSpPr>
          <p:cNvPr id="3" name="Content Placeholder 2"/>
          <p:cNvSpPr>
            <a:spLocks noGrp="1"/>
          </p:cNvSpPr>
          <p:nvPr>
            <p:ph idx="1"/>
          </p:nvPr>
        </p:nvSpPr>
        <p:spPr/>
        <p:txBody>
          <a:bodyPr>
            <a:normAutofit/>
          </a:bodyPr>
          <a:lstStyle/>
          <a:p>
            <a:r>
              <a:rPr lang="en-US" dirty="0" smtClean="0"/>
              <a:t>For authors that do not have any other source of funding. </a:t>
            </a:r>
          </a:p>
          <a:p>
            <a:r>
              <a:rPr lang="en-US" dirty="0" smtClean="0"/>
              <a:t>$1500.00 per article</a:t>
            </a:r>
          </a:p>
          <a:p>
            <a:pPr lvl="1"/>
            <a:r>
              <a:rPr lang="en-US" dirty="0" smtClean="0"/>
              <a:t>Max $3000.00 per author per year</a:t>
            </a:r>
          </a:p>
          <a:p>
            <a:pPr lvl="1"/>
            <a:r>
              <a:rPr lang="en-US" dirty="0" smtClean="0"/>
              <a:t>Prorated for multiple Virginia Tech co-authors</a:t>
            </a:r>
          </a:p>
          <a:p>
            <a:pPr lvl="2"/>
            <a:r>
              <a:rPr lang="en-US" dirty="0" smtClean="0"/>
              <a:t>$1500 distributed among the Virginia Tech co-authors </a:t>
            </a:r>
          </a:p>
          <a:p>
            <a:pPr lvl="2"/>
            <a:r>
              <a:rPr lang="en-US" dirty="0" smtClean="0"/>
              <a:t>3 authors of one article subsidized at $500 each</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Who can you take advantage of OASF?</a:t>
            </a:r>
            <a:endParaRPr lang="en-US" dirty="0"/>
          </a:p>
        </p:txBody>
      </p:sp>
      <p:sp>
        <p:nvSpPr>
          <p:cNvPr id="3" name="Content Placeholder 2"/>
          <p:cNvSpPr>
            <a:spLocks noGrp="1"/>
          </p:cNvSpPr>
          <p:nvPr>
            <p:ph idx="1"/>
          </p:nvPr>
        </p:nvSpPr>
        <p:spPr/>
        <p:txBody>
          <a:bodyPr/>
          <a:lstStyle/>
          <a:p>
            <a:pPr>
              <a:buNone/>
            </a:pPr>
            <a:r>
              <a:rPr lang="en-US" dirty="0" smtClean="0"/>
              <a:t>The Virginia Tech community</a:t>
            </a:r>
          </a:p>
          <a:p>
            <a:pPr lvl="1"/>
            <a:r>
              <a:rPr lang="en-US" dirty="0" smtClean="0"/>
              <a:t>Faculty</a:t>
            </a:r>
          </a:p>
          <a:p>
            <a:pPr lvl="1"/>
            <a:r>
              <a:rPr lang="en-US" dirty="0" smtClean="0"/>
              <a:t>Staff</a:t>
            </a:r>
          </a:p>
          <a:p>
            <a:pPr lvl="1"/>
            <a:r>
              <a:rPr lang="en-US" dirty="0" smtClean="0"/>
              <a:t>Graduate students</a:t>
            </a:r>
          </a:p>
          <a:p>
            <a:pPr lvl="1"/>
            <a:r>
              <a:rPr lang="en-US" dirty="0" smtClean="0"/>
              <a:t>Undergraduate students</a:t>
            </a:r>
          </a:p>
          <a:p>
            <a:endParaRPr lang="en-US" dirty="0" smtClean="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Qualify</a:t>
            </a:r>
            <a:endParaRPr lang="en-US" dirty="0"/>
          </a:p>
        </p:txBody>
      </p:sp>
      <p:sp>
        <p:nvSpPr>
          <p:cNvPr id="3" name="Content Placeholder 2"/>
          <p:cNvSpPr>
            <a:spLocks noGrp="1"/>
          </p:cNvSpPr>
          <p:nvPr>
            <p:ph idx="1"/>
          </p:nvPr>
        </p:nvSpPr>
        <p:spPr/>
        <p:txBody>
          <a:bodyPr>
            <a:normAutofit lnSpcReduction="10000"/>
          </a:bodyPr>
          <a:lstStyle/>
          <a:p>
            <a:pPr marL="514350" indent="-514350">
              <a:buFont typeface="+mj-lt"/>
              <a:buAutoNum type="arabicPeriod"/>
            </a:pPr>
            <a:r>
              <a:rPr lang="en-US" dirty="0" smtClean="0"/>
              <a:t>Author a scholarly peer-reviewed article accepted for publication in open access or hybrid journal</a:t>
            </a:r>
          </a:p>
          <a:p>
            <a:pPr marL="514350" indent="-514350">
              <a:buFont typeface="+mj-lt"/>
              <a:buAutoNum type="arabicPeriod"/>
            </a:pPr>
            <a:r>
              <a:rPr lang="en-US" dirty="0" smtClean="0"/>
              <a:t>Publisher is a member of OASPA or complies with its code of conduct</a:t>
            </a:r>
          </a:p>
          <a:p>
            <a:pPr marL="514350" indent="-514350">
              <a:buFont typeface="+mj-lt"/>
              <a:buAutoNum type="arabicPeriod"/>
            </a:pPr>
            <a:r>
              <a:rPr lang="en-US" dirty="0" smtClean="0"/>
              <a:t>Directory of Open Access Journals (</a:t>
            </a:r>
            <a:r>
              <a:rPr lang="en-US" dirty="0" smtClean="0">
                <a:hlinkClick r:id="rId3"/>
              </a:rPr>
              <a:t>DOAJ</a:t>
            </a:r>
            <a:r>
              <a:rPr lang="en-US" dirty="0" smtClean="0"/>
              <a:t>)</a:t>
            </a:r>
          </a:p>
          <a:p>
            <a:pPr marL="514350" indent="-514350">
              <a:buFont typeface="+mj-lt"/>
              <a:buAutoNum type="arabicPeriod"/>
            </a:pPr>
            <a:r>
              <a:rPr lang="en-US" dirty="0" smtClean="0"/>
              <a:t>Hybrid journal publishers reduce institutional subscriptions</a:t>
            </a:r>
          </a:p>
          <a:p>
            <a:pPr marL="514350" indent="-514350">
              <a:buFont typeface="+mj-lt"/>
              <a:buAutoNum type="arabicPeriod"/>
            </a:pPr>
            <a:r>
              <a:rPr lang="en-US" dirty="0" smtClean="0"/>
              <a:t>Funds allocated in order requests received</a:t>
            </a:r>
          </a:p>
          <a:p>
            <a:endParaRPr lang="en-US" dirty="0" smtClean="0"/>
          </a:p>
        </p:txBody>
      </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hlinkClick r:id="rId3"/>
              </a:rPr>
              <a:t>https://aqua.lib.vt.edu/oa-subvention.php</a:t>
            </a:r>
            <a:endParaRPr lang="en-US" dirty="0" smtClean="0"/>
          </a:p>
          <a:p>
            <a:r>
              <a:rPr lang="en-US" dirty="0" smtClean="0"/>
              <a:t>Name</a:t>
            </a:r>
          </a:p>
          <a:p>
            <a:r>
              <a:rPr lang="en-US" dirty="0" smtClean="0"/>
              <a:t>PID</a:t>
            </a:r>
          </a:p>
          <a:p>
            <a:r>
              <a:rPr lang="en-US" dirty="0" smtClean="0"/>
              <a:t>Department and college</a:t>
            </a:r>
          </a:p>
          <a:p>
            <a:r>
              <a:rPr lang="en-US" dirty="0" smtClean="0"/>
              <a:t>Status</a:t>
            </a:r>
          </a:p>
          <a:p>
            <a:r>
              <a:rPr lang="en-US" dirty="0" smtClean="0"/>
              <a:t>Article: title, journal, publisher</a:t>
            </a:r>
          </a:p>
          <a:p>
            <a:r>
              <a:rPr lang="en-US" dirty="0" smtClean="0"/>
              <a:t>Publisher’s fee</a:t>
            </a:r>
          </a:p>
          <a:p>
            <a:r>
              <a:rPr lang="en-US" dirty="0" smtClean="0"/>
              <a:t>Amount requested</a:t>
            </a:r>
          </a:p>
          <a:p>
            <a:r>
              <a:rPr lang="en-US" dirty="0" smtClean="0"/>
              <a:t>Link to journal’s OA policy</a:t>
            </a:r>
          </a:p>
          <a:p>
            <a:r>
              <a:rPr lang="en-US" dirty="0" smtClean="0"/>
              <a:t>No alternative sources of article support</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vet, prioritize, notify</a:t>
            </a:r>
            <a:endParaRPr lang="en-US" dirty="0"/>
          </a:p>
        </p:txBody>
      </p:sp>
      <p:sp>
        <p:nvSpPr>
          <p:cNvPr id="3" name="Content Placeholder 2"/>
          <p:cNvSpPr>
            <a:spLocks noGrp="1"/>
          </p:cNvSpPr>
          <p:nvPr>
            <p:ph idx="1"/>
          </p:nvPr>
        </p:nvSpPr>
        <p:spPr/>
        <p:txBody>
          <a:bodyPr/>
          <a:lstStyle/>
          <a:p>
            <a:r>
              <a:rPr lang="en-US" dirty="0" smtClean="0"/>
              <a:t>Applications reviewed by team of librarians</a:t>
            </a:r>
          </a:p>
          <a:p>
            <a:pPr lvl="1"/>
            <a:r>
              <a:rPr lang="en-US" dirty="0" smtClean="0"/>
              <a:t>Gail McMillan, fund manager</a:t>
            </a:r>
          </a:p>
          <a:p>
            <a:r>
              <a:rPr lang="en-US" dirty="0" smtClean="0"/>
              <a:t>Funds</a:t>
            </a:r>
          </a:p>
          <a:p>
            <a:r>
              <a:rPr lang="en-US" dirty="0" smtClean="0"/>
              <a:t>Eligibility</a:t>
            </a:r>
          </a:p>
          <a:p>
            <a:r>
              <a:rPr lang="en-US" dirty="0" smtClean="0"/>
              <a:t>Guidelines</a:t>
            </a:r>
          </a:p>
          <a:p>
            <a:r>
              <a:rPr lang="en-US" dirty="0" smtClean="0"/>
              <a:t>Email notification (10 days)</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1401</TotalTime>
  <Words>1057</Words>
  <Application>Microsoft Macintosh PowerPoint</Application>
  <PresentationFormat>On-screen Show (4:3)</PresentationFormat>
  <Paragraphs>182</Paragraphs>
  <Slides>14</Slides>
  <Notes>11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16" baseType="lpstr">
      <vt:lpstr>Office Theme</vt:lpstr>
      <vt:lpstr>Worksheet</vt:lpstr>
      <vt:lpstr>Snagging Funds for Your Articles: VT’s OPEN ACCESS  SUBVENTION FUND</vt:lpstr>
      <vt:lpstr>Reputation Economy in Academia</vt:lpstr>
      <vt:lpstr>Article Processing Fees   Open Access Subvention Funds</vt:lpstr>
      <vt:lpstr>Where do the $$$ come from?</vt:lpstr>
      <vt:lpstr>Is there any money left?</vt:lpstr>
      <vt:lpstr>Who can you take advantage of OASF?</vt:lpstr>
      <vt:lpstr>Qualify</vt:lpstr>
      <vt:lpstr>Apply</vt:lpstr>
      <vt:lpstr>Review, vet, prioritize, notify</vt:lpstr>
      <vt:lpstr>Last steps</vt:lpstr>
      <vt:lpstr>Who has used the VT OASF?</vt:lpstr>
      <vt:lpstr>Articles VT OASF supported to-date</vt:lpstr>
      <vt:lpstr>Journals VT OASF has supported</vt:lpstr>
      <vt:lpstr>VT Open Access Subvention Fund</vt:lpstr>
    </vt:vector>
  </TitlesOfParts>
  <Company>Virginia Tech, Digital Library and Archives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VT’s OPEN ACCESS SUBVENTION FUND</dc:title>
  <dc:creator>Gail McMillan</dc:creator>
  <cp:lastModifiedBy>Gail McMillan</cp:lastModifiedBy>
  <cp:revision>9</cp:revision>
  <dcterms:created xsi:type="dcterms:W3CDTF">2013-10-20T20:56:02Z</dcterms:created>
  <dcterms:modified xsi:type="dcterms:W3CDTF">2013-10-22T16:44:36Z</dcterms:modified>
</cp:coreProperties>
</file>