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7" r:id="rId7"/>
    <p:sldId id="268" r:id="rId8"/>
    <p:sldId id="281" r:id="rId9"/>
    <p:sldId id="282" r:id="rId10"/>
    <p:sldId id="283" r:id="rId11"/>
    <p:sldId id="284" r:id="rId12"/>
    <p:sldId id="285" r:id="rId13"/>
    <p:sldId id="293" r:id="rId14"/>
    <p:sldId id="286" r:id="rId15"/>
    <p:sldId id="287" r:id="rId16"/>
    <p:sldId id="288" r:id="rId17"/>
    <p:sldId id="294" r:id="rId18"/>
    <p:sldId id="297" r:id="rId19"/>
    <p:sldId id="295" r:id="rId20"/>
    <p:sldId id="296" r:id="rId21"/>
    <p:sldId id="292" r:id="rId22"/>
    <p:sldId id="270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4139" autoAdjust="0"/>
  </p:normalViewPr>
  <p:slideViewPr>
    <p:cSldViewPr>
      <p:cViewPr>
        <p:scale>
          <a:sx n="90" d="100"/>
          <a:sy n="90" d="100"/>
        </p:scale>
        <p:origin x="-1524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3B6D05-A898-4077-8199-FA5568C72B7D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4D65BC-F3BC-4CA7-BC8E-40AC320F0A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205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139C-99CF-4F33-9F0C-84CC62EFCCFD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6E9E-B542-438C-8521-0F95D202A8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016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139C-99CF-4F33-9F0C-84CC62EFCCFD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6E9E-B542-438C-8521-0F95D202A8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404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139C-99CF-4F33-9F0C-84CC62EFCCFD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6E9E-B542-438C-8521-0F95D202A8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893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139C-99CF-4F33-9F0C-84CC62EFCCFD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6E9E-B542-438C-8521-0F95D202A8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104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139C-99CF-4F33-9F0C-84CC62EFCCFD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6E9E-B542-438C-8521-0F95D202A8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375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139C-99CF-4F33-9F0C-84CC62EFCCFD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6E9E-B542-438C-8521-0F95D202A8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362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139C-99CF-4F33-9F0C-84CC62EFCCFD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6E9E-B542-438C-8521-0F95D202A8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731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139C-99CF-4F33-9F0C-84CC62EFCCFD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6E9E-B542-438C-8521-0F95D202A8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41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139C-99CF-4F33-9F0C-84CC62EFCCFD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6E9E-B542-438C-8521-0F95D202A8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32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139C-99CF-4F33-9F0C-84CC62EFCCFD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6E9E-B542-438C-8521-0F95D202A8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408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139C-99CF-4F33-9F0C-84CC62EFCCFD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6E9E-B542-438C-8521-0F95D202A8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4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2139C-99CF-4F33-9F0C-84CC62EFCCFD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A6E9E-B542-438C-8521-0F95D202A8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73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uardian.co.uk/news/blog/2011/feb/09/egypt-protests-live-updates-9-february" TargetMode="External"/><Relationship Id="rId3" Type="http://schemas.openxmlformats.org/officeDocument/2006/relationships/hyperlink" Target="http://live.reuters.com/Event/Unrest_in_Egypt?Page=0" TargetMode="External"/><Relationship Id="rId7" Type="http://schemas.openxmlformats.org/officeDocument/2006/relationships/hyperlink" Target="http://www.washingtonpost.com/wp-srv/world/special/egypt-transition-timeline/index.html" TargetMode="External"/><Relationship Id="rId2" Type="http://schemas.openxmlformats.org/officeDocument/2006/relationships/hyperlink" Target="http://botw.org/top/Regional/Africa/Egypt/Society_and_Culture/Politics/Protests_2011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huffingtonpost.com/2012/06/24/egypt-uprising-election-timeline_n_1622773.html" TargetMode="External"/><Relationship Id="rId11" Type="http://schemas.openxmlformats.org/officeDocument/2006/relationships/hyperlink" Target="http://www.guardian.co.uk/news/blog/2011/feb/08/egypt-protests-live-updates" TargetMode="External"/><Relationship Id="rId5" Type="http://schemas.openxmlformats.org/officeDocument/2006/relationships/hyperlink" Target="http://www.guardian.co.uk/world/series/egypt-protests" TargetMode="External"/><Relationship Id="rId10" Type="http://schemas.openxmlformats.org/officeDocument/2006/relationships/hyperlink" Target="http://www.guardian.co.uk/world/blog/2011/feb/11/egypt-protests-mubarak" TargetMode="External"/><Relationship Id="rId4" Type="http://schemas.openxmlformats.org/officeDocument/2006/relationships/hyperlink" Target="http://www.aljazeera.com/indepth/spotlight/anger-in-egypt/" TargetMode="External"/><Relationship Id="rId9" Type="http://schemas.openxmlformats.org/officeDocument/2006/relationships/hyperlink" Target="http://www.guardian.co.uk/world/blog/2011/feb/05/egypt-protests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ProjFocusedCrawler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/>
              <a:t>CS5604 </a:t>
            </a:r>
            <a:r>
              <a:rPr lang="en-US" sz="4000" dirty="0"/>
              <a:t>Information Storage and Retrieval, Fall </a:t>
            </a:r>
            <a:r>
              <a:rPr lang="en-US" sz="4000" dirty="0" smtClean="0"/>
              <a:t>2012</a:t>
            </a:r>
            <a:br>
              <a:rPr lang="en-US" sz="4000" dirty="0" smtClean="0"/>
            </a:br>
            <a:r>
              <a:rPr lang="en-US" sz="4000" dirty="0" smtClean="0"/>
              <a:t>Virginia Tech</a:t>
            </a:r>
            <a:br>
              <a:rPr lang="en-US" sz="4000" dirty="0" smtClean="0"/>
            </a:br>
            <a:r>
              <a:rPr lang="en-US" sz="4000" dirty="0" smtClean="0"/>
              <a:t>December 4, 2012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Mohamed M. G. Farag</a:t>
            </a:r>
          </a:p>
          <a:p>
            <a:r>
              <a:rPr lang="en-US" dirty="0"/>
              <a:t>Mohammed </a:t>
            </a:r>
            <a:r>
              <a:rPr lang="en-US" dirty="0" smtClean="0"/>
              <a:t>Saquib Khan</a:t>
            </a:r>
          </a:p>
          <a:p>
            <a:r>
              <a:rPr lang="en-US" dirty="0" smtClean="0"/>
              <a:t>Prasad </a:t>
            </a:r>
            <a:r>
              <a:rPr lang="en-US" dirty="0" err="1"/>
              <a:t>Krishnamurthi</a:t>
            </a:r>
            <a:r>
              <a:rPr lang="en-US" dirty="0"/>
              <a:t> Ganesh</a:t>
            </a:r>
            <a:endParaRPr lang="en-US" dirty="0" smtClean="0"/>
          </a:p>
          <a:p>
            <a:r>
              <a:rPr lang="en-US" dirty="0" err="1" smtClean="0"/>
              <a:t>Gaurav</a:t>
            </a:r>
            <a:r>
              <a:rPr lang="en-US" dirty="0" smtClean="0"/>
              <a:t> Mishra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86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Modular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447800"/>
            <a:ext cx="5553075" cy="509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4142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representation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Seed pages</a:t>
            </a:r>
          </a:p>
          <a:p>
            <a:pPr lvl="1"/>
            <a:r>
              <a:rPr lang="en-US" dirty="0" smtClean="0"/>
              <a:t>Vector space model</a:t>
            </a:r>
          </a:p>
          <a:p>
            <a:pPr lvl="1"/>
            <a:r>
              <a:rPr lang="en-US" dirty="0" smtClean="0"/>
              <a:t>Normalized TF weighting scheme</a:t>
            </a:r>
          </a:p>
          <a:p>
            <a:pPr lvl="2"/>
            <a:r>
              <a:rPr lang="en-US" dirty="0" smtClean="0"/>
              <a:t>Problem of using IDF of relevant documents only</a:t>
            </a:r>
          </a:p>
          <a:p>
            <a:r>
              <a:rPr lang="en-US" dirty="0" smtClean="0"/>
              <a:t>Training and testing data set</a:t>
            </a:r>
          </a:p>
          <a:p>
            <a:pPr lvl="1"/>
            <a:r>
              <a:rPr lang="en-US" dirty="0" smtClean="0"/>
              <a:t>Features, vector space model</a:t>
            </a:r>
          </a:p>
          <a:p>
            <a:pPr lvl="1"/>
            <a:r>
              <a:rPr lang="en-US" dirty="0" smtClean="0"/>
              <a:t>TF-IDF weighting scheme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61786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Crawling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Get a URL from priority queue</a:t>
            </a:r>
          </a:p>
          <a:p>
            <a:r>
              <a:rPr lang="en-US" dirty="0" smtClean="0"/>
              <a:t>Check if URL is:</a:t>
            </a:r>
          </a:p>
          <a:p>
            <a:pPr lvl="1"/>
            <a:r>
              <a:rPr lang="en-US" dirty="0" smtClean="0"/>
              <a:t>Visited (i.e</a:t>
            </a:r>
            <a:r>
              <a:rPr lang="en-US" dirty="0" smtClean="0"/>
              <a:t>., </a:t>
            </a:r>
            <a:r>
              <a:rPr lang="en-US" dirty="0" smtClean="0"/>
              <a:t>its webpage is already downloaded)</a:t>
            </a:r>
          </a:p>
          <a:p>
            <a:pPr lvl="1"/>
            <a:r>
              <a:rPr lang="en-US" dirty="0" smtClean="0"/>
              <a:t>In Queue (i.e</a:t>
            </a:r>
            <a:r>
              <a:rPr lang="en-US" dirty="0" smtClean="0"/>
              <a:t>., </a:t>
            </a:r>
            <a:r>
              <a:rPr lang="en-US" dirty="0" smtClean="0"/>
              <a:t>no need to put it again in queue)</a:t>
            </a:r>
          </a:p>
          <a:p>
            <a:r>
              <a:rPr lang="en-US" dirty="0" smtClean="0"/>
              <a:t>Download </a:t>
            </a:r>
          </a:p>
          <a:p>
            <a:r>
              <a:rPr lang="en-US" dirty="0" smtClean="0"/>
              <a:t>Extract text and URLs </a:t>
            </a:r>
          </a:p>
          <a:p>
            <a:r>
              <a:rPr lang="en-US" dirty="0" smtClean="0"/>
              <a:t>Estimate relevance</a:t>
            </a:r>
          </a:p>
          <a:p>
            <a:r>
              <a:rPr lang="en-US" dirty="0" smtClean="0"/>
              <a:t>Put URLs in priority queue</a:t>
            </a:r>
          </a:p>
          <a:p>
            <a:r>
              <a:rPr lang="en-US" dirty="0" smtClean="0"/>
              <a:t>Stop if queue is empty or reach pages limit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7992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extraction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Extract visual text of a webpage</a:t>
            </a:r>
          </a:p>
          <a:p>
            <a:r>
              <a:rPr lang="en-US" dirty="0" smtClean="0"/>
              <a:t>Heuristic approaches</a:t>
            </a:r>
          </a:p>
          <a:p>
            <a:r>
              <a:rPr lang="en-US" dirty="0" smtClean="0"/>
              <a:t>Scripts and comments tags remain after extraction (need explicit manipulation)</a:t>
            </a:r>
          </a:p>
          <a:p>
            <a:r>
              <a:rPr lang="en-US" dirty="0" smtClean="0"/>
              <a:t>Invalid HTML tags (missing closing brackets)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160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Crawl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Three ways:</a:t>
            </a:r>
          </a:p>
          <a:p>
            <a:pPr lvl="1"/>
            <a:r>
              <a:rPr lang="en-US" dirty="0"/>
              <a:t>URLs </a:t>
            </a:r>
            <a:r>
              <a:rPr lang="en-US" dirty="0" smtClean="0"/>
              <a:t>only: anchor text and address</a:t>
            </a:r>
            <a:r>
              <a:rPr lang="en-US" dirty="0"/>
              <a:t> </a:t>
            </a:r>
            <a:r>
              <a:rPr lang="en-US" dirty="0" smtClean="0"/>
              <a:t>(doesn’t describe the topic of target webpage)</a:t>
            </a:r>
            <a:endParaRPr lang="en-US" dirty="0"/>
          </a:p>
          <a:p>
            <a:pPr lvl="1"/>
            <a:r>
              <a:rPr lang="en-US" dirty="0"/>
              <a:t>Webpage text </a:t>
            </a:r>
            <a:r>
              <a:rPr lang="en-US" dirty="0" smtClean="0"/>
              <a:t>only: time and space, all URLs get same score, many non relevant URLs</a:t>
            </a:r>
            <a:endParaRPr lang="en-US" dirty="0"/>
          </a:p>
          <a:p>
            <a:pPr lvl="1"/>
            <a:r>
              <a:rPr lang="en-US" dirty="0" smtClean="0"/>
              <a:t>Hybrid: if webpage is relevant, use relevant URLs only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4494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Relevance estimation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TF-IDF/cosine similarity score</a:t>
            </a:r>
          </a:p>
          <a:p>
            <a:pPr lvl="1"/>
            <a:r>
              <a:rPr lang="en-US" dirty="0" smtClean="0"/>
              <a:t>Assumed relevant if score more than threshold</a:t>
            </a:r>
          </a:p>
          <a:p>
            <a:r>
              <a:rPr lang="en-US" dirty="0" smtClean="0"/>
              <a:t>Classifier</a:t>
            </a:r>
          </a:p>
          <a:p>
            <a:pPr lvl="1"/>
            <a:r>
              <a:rPr lang="en-US" dirty="0" smtClean="0"/>
              <a:t>Naïve Bayes</a:t>
            </a:r>
          </a:p>
          <a:p>
            <a:pPr lvl="1"/>
            <a:r>
              <a:rPr lang="en-US" dirty="0" smtClean="0"/>
              <a:t>Support Vector Machine (SVM)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1199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Precision</a:t>
            </a:r>
          </a:p>
          <a:p>
            <a:pPr lvl="1"/>
            <a:r>
              <a:rPr lang="en-US" dirty="0" smtClean="0"/>
              <a:t>Number of downloaded webpages that are relevant</a:t>
            </a:r>
          </a:p>
          <a:p>
            <a:r>
              <a:rPr lang="en-US" dirty="0" smtClean="0"/>
              <a:t>Classifier evaluation</a:t>
            </a:r>
          </a:p>
          <a:p>
            <a:pPr lvl="1"/>
            <a:r>
              <a:rPr lang="en-US" dirty="0" smtClean="0"/>
              <a:t>Performance on test data</a:t>
            </a:r>
          </a:p>
          <a:p>
            <a:pPr lvl="1"/>
            <a:r>
              <a:rPr lang="en-US" dirty="0" smtClean="0"/>
              <a:t>Cross validation, parameters best values</a:t>
            </a:r>
          </a:p>
          <a:p>
            <a:r>
              <a:rPr lang="en-US" dirty="0" smtClean="0"/>
              <a:t>Performance</a:t>
            </a:r>
          </a:p>
          <a:p>
            <a:pPr lvl="1"/>
            <a:r>
              <a:rPr lang="en-US" dirty="0" smtClean="0"/>
              <a:t>Ordering of URLs in priority queue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5199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Egyptian revolution, threshold = 0.1</a:t>
            </a:r>
          </a:p>
          <a:p>
            <a:r>
              <a:rPr lang="en-US" dirty="0" smtClean="0"/>
              <a:t>Precision = 633</a:t>
            </a:r>
            <a:r>
              <a:rPr lang="en-US" sz="4000" dirty="0" smtClean="0"/>
              <a:t>/</a:t>
            </a:r>
            <a:r>
              <a:rPr lang="en-US" dirty="0" smtClean="0"/>
              <a:t>1208 = 0.52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570757"/>
              </p:ext>
            </p:extLst>
          </p:nvPr>
        </p:nvGraphicFramePr>
        <p:xfrm>
          <a:off x="838200" y="3048000"/>
          <a:ext cx="7696200" cy="335280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6472423"/>
                <a:gridCol w="1223777"/>
              </a:tblGrid>
              <a:tr h="3179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URL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Score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90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u="sng">
                          <a:effectLst/>
                          <a:hlinkClick r:id="rId2"/>
                        </a:rPr>
                        <a:t>http://botw.org/top/Regional/Africa/Egypt/Society_and_Culture/Politics/Protests_2011/</a:t>
                      </a:r>
                      <a:r>
                        <a:rPr lang="en-US" sz="10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79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u="sng" dirty="0">
                          <a:effectLst/>
                          <a:hlinkClick r:id="rId3"/>
                        </a:rPr>
                        <a:t>http://live.reuters.com/Event/Unrest_in_Egypt?Page=0</a:t>
                      </a:r>
                      <a:r>
                        <a:rPr lang="en-US" sz="1000" dirty="0">
                          <a:effectLst/>
                        </a:rPr>
                        <a:t>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79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u="sng">
                          <a:effectLst/>
                          <a:hlinkClick r:id="rId4"/>
                        </a:rPr>
                        <a:t>http://www.aljazeera.com/indepth/spotlight/anger-in-egypt/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79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u="sng">
                          <a:effectLst/>
                          <a:hlinkClick r:id="rId5"/>
                        </a:rPr>
                        <a:t>http://www.guardian.co.uk/world/series/egypt-protests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79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u="sng" dirty="0">
                          <a:effectLst/>
                          <a:hlinkClick r:id="rId6"/>
                        </a:rPr>
                        <a:t>http://www.huffingtonpost.com/2012/06/24/egypt-uprising-election-timeline_n_1622773.html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79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u="sng">
                          <a:effectLst/>
                          <a:hlinkClick r:id="rId7"/>
                        </a:rPr>
                        <a:t>http://www.washingtonpost.com/wp-srv/world/special/egypt-transition-timeline/index.html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90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u="sng">
                          <a:effectLst/>
                          <a:hlinkClick r:id="rId8"/>
                        </a:rPr>
                        <a:t>http://www.guardian.co.uk/news/blog/2011/feb/09/egypt-protests-live-updates-9-february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0.52428340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90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u="sng">
                          <a:effectLst/>
                          <a:hlinkClick r:id="rId9"/>
                        </a:rPr>
                        <a:t>http://www.guardian.co.uk/world/blog/2011/feb/05/egypt-protests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0.50552904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90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u="sng">
                          <a:effectLst/>
                          <a:hlinkClick r:id="rId10"/>
                        </a:rPr>
                        <a:t>http://www.guardian.co.uk/world/blog/2011/feb/11/egypt-protests-mubarak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0.50212776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90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u="sng">
                          <a:effectLst/>
                          <a:hlinkClick r:id="rId11"/>
                        </a:rPr>
                        <a:t>http://www.guardian.co.uk/news/blog/2011/feb/08/egypt-protests-live-updates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0.47775149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89795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SVM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Without feature selection, k = 5 for filtering</a:t>
            </a:r>
          </a:p>
          <a:p>
            <a:r>
              <a:rPr lang="en-US" dirty="0" smtClean="0"/>
              <a:t>Accuracy = 0.845132743363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95625"/>
            <a:ext cx="8229600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76771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SVM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feature selection (Chi-square) and </a:t>
            </a:r>
            <a:r>
              <a:rPr lang="en-US" dirty="0"/>
              <a:t>k = 5 for filtering</a:t>
            </a:r>
            <a:endParaRPr lang="en-US" dirty="0" smtClean="0"/>
          </a:p>
          <a:p>
            <a:r>
              <a:rPr lang="en-US" dirty="0" smtClean="0"/>
              <a:t>Accuracy = 0.898230088496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25825"/>
            <a:ext cx="8229600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5489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 description</a:t>
            </a:r>
          </a:p>
          <a:p>
            <a:r>
              <a:rPr lang="en-US" dirty="0" smtClean="0"/>
              <a:t>Deliverables</a:t>
            </a:r>
          </a:p>
          <a:p>
            <a:r>
              <a:rPr lang="en-US" dirty="0" smtClean="0"/>
              <a:t>Architecture</a:t>
            </a:r>
          </a:p>
          <a:p>
            <a:r>
              <a:rPr lang="en-US" dirty="0"/>
              <a:t>Roles</a:t>
            </a:r>
          </a:p>
          <a:p>
            <a:r>
              <a:rPr lang="en-US" dirty="0" smtClean="0"/>
              <a:t>Progress</a:t>
            </a:r>
          </a:p>
          <a:p>
            <a:r>
              <a:rPr lang="en-US" dirty="0" smtClean="0"/>
              <a:t>Milestones</a:t>
            </a:r>
          </a:p>
          <a:p>
            <a:r>
              <a:rPr lang="en-US" dirty="0" smtClean="0"/>
              <a:t>Problems and challenges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72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Naïve Bayes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Same result for using/not using feature selection and </a:t>
            </a:r>
            <a:r>
              <a:rPr lang="en-US" dirty="0"/>
              <a:t>k = 5 for filtering</a:t>
            </a:r>
            <a:endParaRPr lang="en-US" dirty="0" smtClean="0"/>
          </a:p>
          <a:p>
            <a:r>
              <a:rPr lang="en-US" dirty="0" smtClean="0"/>
              <a:t>Accuracy = 0.845132743363</a:t>
            </a:r>
          </a:p>
          <a:p>
            <a:r>
              <a:rPr lang="en-US" dirty="0" smtClean="0"/>
              <a:t>          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981" y="3301040"/>
            <a:ext cx="8229600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74787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Domain </a:t>
            </a:r>
            <a:r>
              <a:rPr lang="en-US" dirty="0" smtClean="0"/>
              <a:t>ontology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200" dirty="0" smtClean="0"/>
              <a:t>Tunneling</a:t>
            </a:r>
          </a:p>
          <a:p>
            <a:pPr marL="742950" lvl="2" indent="-342900"/>
            <a:r>
              <a:rPr lang="en-US" sz="2800" smtClean="0"/>
              <a:t>Non-relevant </a:t>
            </a:r>
            <a:r>
              <a:rPr lang="en-US" sz="2800" dirty="0" smtClean="0"/>
              <a:t>webpage can lead to relevant ones</a:t>
            </a:r>
          </a:p>
          <a:p>
            <a:pPr marL="342900" lvl="1" indent="-342900"/>
            <a:r>
              <a:rPr lang="en-US" sz="3200" dirty="0" smtClean="0"/>
              <a:t>Ontology-based relevance estimation</a:t>
            </a:r>
          </a:p>
          <a:p>
            <a:pPr marL="742950" lvl="2" indent="-342900"/>
            <a:r>
              <a:rPr lang="en-US" sz="2800" dirty="0" smtClean="0"/>
              <a:t>Concepts comparison</a:t>
            </a:r>
            <a:endParaRPr lang="en-US" sz="28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1447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Milestones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172922"/>
              </p:ext>
            </p:extLst>
          </p:nvPr>
        </p:nvGraphicFramePr>
        <p:xfrm>
          <a:off x="533400" y="1600200"/>
          <a:ext cx="8192959" cy="326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6759"/>
                <a:gridCol w="3886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Milestone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Date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Preparing training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(Oct. 15) 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Building general crawler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(Oct. 30)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Building classifiers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(Nov. 15)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Integrating components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(Nov. 30)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Testing and evaluation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(Dec. 5)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Completing report and prototype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(Dec. 11)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12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57200" y="228600"/>
            <a:ext cx="82296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endParaRPr lang="en-US" sz="4000" b="1" dirty="0" smtClean="0"/>
          </a:p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r>
              <a:rPr lang="en-US" sz="4000" b="1" dirty="0" smtClean="0"/>
              <a:t>Thank you!</a:t>
            </a:r>
          </a:p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endParaRPr lang="en-US" sz="4000" b="1" dirty="0" smtClean="0"/>
          </a:p>
          <a:p>
            <a:pPr marL="0" indent="0" algn="ctr">
              <a:buNone/>
            </a:pPr>
            <a:endParaRPr lang="en-US" sz="4000" b="1" dirty="0" smtClean="0"/>
          </a:p>
          <a:p>
            <a:pPr marL="0" indent="0" algn="ctr">
              <a:buNone/>
            </a:pPr>
            <a:r>
              <a:rPr lang="en-US" sz="4000" b="1" dirty="0" smtClean="0"/>
              <a:t>Questions ?</a:t>
            </a:r>
          </a:p>
        </p:txBody>
      </p:sp>
    </p:spTree>
    <p:extLst>
      <p:ext uri="{BB962C8B-B14F-4D97-AF65-F5344CB8AC3E}">
        <p14:creationId xmlns:p14="http://schemas.microsoft.com/office/powerpoint/2010/main" val="207109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Project Description</a:t>
            </a:r>
            <a:br>
              <a:rPr lang="en-US" dirty="0" smtClean="0"/>
            </a:br>
            <a:r>
              <a:rPr lang="en-US" sz="2700" dirty="0" smtClean="0"/>
              <a:t>(from </a:t>
            </a:r>
            <a:r>
              <a:rPr lang="en-US" sz="2700" dirty="0"/>
              <a:t>course </a:t>
            </a:r>
            <a:r>
              <a:rPr lang="en-US" sz="2700" dirty="0" smtClean="0"/>
              <a:t>Scholar webpage)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CTRnet uses Heritrix</a:t>
            </a:r>
          </a:p>
          <a:p>
            <a:pPr lvl="1"/>
            <a:r>
              <a:rPr lang="en-US" dirty="0" smtClean="0"/>
              <a:t>Quality </a:t>
            </a:r>
            <a:r>
              <a:rPr lang="en-US" dirty="0"/>
              <a:t>of the </a:t>
            </a:r>
            <a:r>
              <a:rPr lang="en-US" dirty="0" smtClean="0"/>
              <a:t>seeds, and configuration details</a:t>
            </a:r>
          </a:p>
          <a:p>
            <a:r>
              <a:rPr lang="en-US" dirty="0"/>
              <a:t>Focused crawlers </a:t>
            </a:r>
            <a:endParaRPr lang="en-US" dirty="0" smtClean="0"/>
          </a:p>
          <a:p>
            <a:pPr lvl="1"/>
            <a:r>
              <a:rPr lang="en-US" dirty="0" smtClean="0"/>
              <a:t>use topic information (which </a:t>
            </a:r>
            <a:r>
              <a:rPr lang="en-US" dirty="0"/>
              <a:t>links to </a:t>
            </a:r>
            <a:r>
              <a:rPr lang="en-US" dirty="0" smtClean="0"/>
              <a:t>follow) </a:t>
            </a:r>
          </a:p>
          <a:p>
            <a:pPr lvl="1"/>
            <a:r>
              <a:rPr lang="en-US" dirty="0" smtClean="0"/>
              <a:t>reduce </a:t>
            </a:r>
            <a:r>
              <a:rPr lang="en-US" dirty="0"/>
              <a:t>noise, and increase </a:t>
            </a:r>
            <a:r>
              <a:rPr lang="en-US" dirty="0" smtClean="0"/>
              <a:t>precision</a:t>
            </a:r>
          </a:p>
          <a:p>
            <a:pPr lvl="1"/>
            <a:r>
              <a:rPr lang="en-US" dirty="0" smtClean="0"/>
              <a:t>may </a:t>
            </a:r>
            <a:r>
              <a:rPr lang="en-US" dirty="0"/>
              <a:t>reduce </a:t>
            </a:r>
            <a:r>
              <a:rPr lang="en-US" dirty="0" smtClean="0"/>
              <a:t>recall</a:t>
            </a:r>
            <a:endParaRPr lang="en-US" dirty="0"/>
          </a:p>
          <a:p>
            <a:r>
              <a:rPr lang="en-US" dirty="0" smtClean="0"/>
              <a:t>Goal</a:t>
            </a:r>
          </a:p>
          <a:p>
            <a:pPr lvl="1"/>
            <a:r>
              <a:rPr lang="en-US" dirty="0" smtClean="0"/>
              <a:t>improve </a:t>
            </a:r>
            <a:r>
              <a:rPr lang="en-US" dirty="0"/>
              <a:t>upon existing </a:t>
            </a:r>
            <a:r>
              <a:rPr lang="en-US" dirty="0" smtClean="0"/>
              <a:t>solutions</a:t>
            </a:r>
          </a:p>
          <a:p>
            <a:pPr lvl="1"/>
            <a:r>
              <a:rPr lang="en-US" dirty="0" smtClean="0"/>
              <a:t>demonstrate effectiveness </a:t>
            </a:r>
            <a:r>
              <a:rPr lang="en-US" dirty="0" err="1" smtClean="0"/>
              <a:t>w.r.t</a:t>
            </a:r>
            <a:r>
              <a:rPr lang="en-US" dirty="0" smtClean="0"/>
              <a:t>. </a:t>
            </a:r>
            <a:r>
              <a:rPr lang="en-US" dirty="0"/>
              <a:t>CTRnet </a:t>
            </a:r>
            <a:r>
              <a:rPr lang="en-US" dirty="0" smtClean="0"/>
              <a:t>efforts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13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Deliverables</a:t>
            </a:r>
            <a:br>
              <a:rPr lang="en-US" dirty="0" smtClean="0"/>
            </a:br>
            <a:r>
              <a:rPr lang="en-US" sz="2700" dirty="0" smtClean="0"/>
              <a:t>(</a:t>
            </a:r>
            <a:r>
              <a:rPr lang="en-US" sz="2700" dirty="0"/>
              <a:t>f</a:t>
            </a:r>
            <a:r>
              <a:rPr lang="en-US" sz="2700" dirty="0" smtClean="0"/>
              <a:t>rom </a:t>
            </a:r>
            <a:r>
              <a:rPr lang="en-US" sz="2700" dirty="0"/>
              <a:t>course </a:t>
            </a:r>
            <a:r>
              <a:rPr lang="en-US" sz="2700" dirty="0" smtClean="0"/>
              <a:t>Scholar </a:t>
            </a:r>
            <a:r>
              <a:rPr lang="en-US" sz="2700" dirty="0"/>
              <a:t>webpage</a:t>
            </a:r>
            <a:r>
              <a:rPr lang="en-US" sz="2700" dirty="0" smtClean="0"/>
              <a:t>)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</a:t>
            </a:r>
            <a:r>
              <a:rPr lang="en-US" dirty="0"/>
              <a:t>and implementation of a prototype focused crawler</a:t>
            </a:r>
          </a:p>
          <a:p>
            <a:r>
              <a:rPr lang="en-US" dirty="0"/>
              <a:t>N</a:t>
            </a:r>
            <a:r>
              <a:rPr lang="en-US" dirty="0" smtClean="0"/>
              <a:t>ew </a:t>
            </a:r>
            <a:r>
              <a:rPr lang="en-US" dirty="0"/>
              <a:t>collection for CTRnet built using </a:t>
            </a:r>
            <a:r>
              <a:rPr lang="en-US" dirty="0" smtClean="0"/>
              <a:t>crawler</a:t>
            </a:r>
            <a:endParaRPr lang="en-US" dirty="0"/>
          </a:p>
          <a:p>
            <a:r>
              <a:rPr lang="en-US" dirty="0" smtClean="0"/>
              <a:t>Software</a:t>
            </a:r>
            <a:r>
              <a:rPr lang="en-US" dirty="0"/>
              <a:t>, data, </a:t>
            </a:r>
            <a:r>
              <a:rPr lang="en-US" dirty="0" smtClean="0"/>
              <a:t>report, and future plans</a:t>
            </a:r>
            <a:endParaRPr lang="en-US" dirty="0"/>
          </a:p>
          <a:p>
            <a:r>
              <a:rPr lang="en-US" dirty="0" smtClean="0"/>
              <a:t>Publication </a:t>
            </a:r>
            <a:r>
              <a:rPr lang="en-US" dirty="0"/>
              <a:t>about this </a:t>
            </a:r>
            <a:r>
              <a:rPr lang="en-US" dirty="0" smtClean="0"/>
              <a:t>research, and content for NSF proposal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48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341"/>
            <a:ext cx="8229600" cy="51805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25" y="871538"/>
            <a:ext cx="7296150" cy="511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475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Mohamed M. G. Farag:</a:t>
            </a:r>
          </a:p>
          <a:p>
            <a:pPr lvl="1"/>
            <a:r>
              <a:rPr lang="en-US" dirty="0" smtClean="0"/>
              <a:t>Building classifier</a:t>
            </a:r>
          </a:p>
          <a:p>
            <a:pPr lvl="1"/>
            <a:r>
              <a:rPr lang="en-US" dirty="0" smtClean="0"/>
              <a:t>Preparing training data (lead)</a:t>
            </a:r>
          </a:p>
          <a:p>
            <a:pPr lvl="1"/>
            <a:r>
              <a:rPr lang="en-US" dirty="0" smtClean="0"/>
              <a:t>Integrating different components</a:t>
            </a:r>
          </a:p>
          <a:p>
            <a:r>
              <a:rPr lang="en-US" dirty="0" smtClean="0"/>
              <a:t>Mohamed Saquib Khan:</a:t>
            </a:r>
          </a:p>
          <a:p>
            <a:pPr lvl="1"/>
            <a:r>
              <a:rPr lang="en-US" dirty="0" smtClean="0"/>
              <a:t>Building classifier (lead)</a:t>
            </a:r>
          </a:p>
          <a:p>
            <a:pPr lvl="1"/>
            <a:r>
              <a:rPr lang="en-US" dirty="0" smtClean="0"/>
              <a:t>Preparing training data</a:t>
            </a:r>
          </a:p>
          <a:p>
            <a:pPr lvl="1"/>
            <a:r>
              <a:rPr lang="en-US" dirty="0" smtClean="0"/>
              <a:t>Comparing different classifiers</a:t>
            </a:r>
          </a:p>
        </p:txBody>
      </p:sp>
    </p:spTree>
    <p:extLst>
      <p:ext uri="{BB962C8B-B14F-4D97-AF65-F5344CB8AC3E}">
        <p14:creationId xmlns:p14="http://schemas.microsoft.com/office/powerpoint/2010/main" val="403554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Roles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Prasad </a:t>
            </a:r>
            <a:r>
              <a:rPr lang="en-US" dirty="0" err="1"/>
              <a:t>Krishnamurthi</a:t>
            </a:r>
            <a:r>
              <a:rPr lang="en-US" dirty="0"/>
              <a:t> Ganesh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en-US" dirty="0" smtClean="0"/>
              <a:t>Preprocessing (lead)</a:t>
            </a:r>
            <a:endParaRPr lang="en-US" dirty="0"/>
          </a:p>
          <a:p>
            <a:pPr lvl="1"/>
            <a:r>
              <a:rPr lang="en-US" dirty="0"/>
              <a:t>Preparing training data</a:t>
            </a:r>
          </a:p>
          <a:p>
            <a:pPr lvl="1"/>
            <a:r>
              <a:rPr lang="en-US" dirty="0"/>
              <a:t>Evaluation</a:t>
            </a:r>
          </a:p>
          <a:p>
            <a:r>
              <a:rPr lang="en-US" dirty="0" err="1" smtClean="0"/>
              <a:t>Guarav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Preprocessing</a:t>
            </a:r>
          </a:p>
          <a:p>
            <a:pPr lvl="1"/>
            <a:r>
              <a:rPr lang="en-US" dirty="0"/>
              <a:t>Preparing training data</a:t>
            </a:r>
          </a:p>
          <a:p>
            <a:pPr lvl="1"/>
            <a:r>
              <a:rPr lang="en-US" dirty="0" smtClean="0"/>
              <a:t>Building documents TF-IDF vectors (lead)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70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Preparing training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Warc</a:t>
            </a:r>
            <a:r>
              <a:rPr lang="en-US" dirty="0" smtClean="0"/>
              <a:t> files extraction</a:t>
            </a:r>
          </a:p>
          <a:p>
            <a:r>
              <a:rPr lang="en-US" dirty="0" smtClean="0"/>
              <a:t>Sikkim earthquake collection</a:t>
            </a:r>
          </a:p>
          <a:p>
            <a:pPr lvl="1"/>
            <a:r>
              <a:rPr lang="en-US" dirty="0" smtClean="0"/>
              <a:t>19 seed </a:t>
            </a:r>
            <a:r>
              <a:rPr lang="en-US" dirty="0" smtClean="0"/>
              <a:t>URLs</a:t>
            </a:r>
            <a:endParaRPr lang="en-US" dirty="0" smtClean="0"/>
          </a:p>
          <a:p>
            <a:pPr lvl="1"/>
            <a:r>
              <a:rPr lang="en-US" dirty="0" smtClean="0"/>
              <a:t>~2000 </a:t>
            </a:r>
            <a:r>
              <a:rPr lang="en-US" dirty="0" smtClean="0"/>
              <a:t>HTML files </a:t>
            </a:r>
            <a:r>
              <a:rPr lang="en-US" dirty="0" smtClean="0"/>
              <a:t>out of 9000 files</a:t>
            </a:r>
          </a:p>
          <a:p>
            <a:r>
              <a:rPr lang="en-US" dirty="0" smtClean="0"/>
              <a:t>Filtering </a:t>
            </a:r>
          </a:p>
          <a:p>
            <a:pPr lvl="1"/>
            <a:r>
              <a:rPr lang="en-US" dirty="0" smtClean="0"/>
              <a:t>Keywords, selected manually</a:t>
            </a:r>
          </a:p>
          <a:p>
            <a:pPr lvl="1"/>
            <a:r>
              <a:rPr lang="en-US" dirty="0" smtClean="0"/>
              <a:t>Relevance -&gt; k or more words from keywords</a:t>
            </a:r>
          </a:p>
          <a:p>
            <a:pPr lvl="1"/>
            <a:r>
              <a:rPr lang="en-US" dirty="0" smtClean="0"/>
              <a:t>K = 1 </a:t>
            </a:r>
            <a:r>
              <a:rPr lang="en-US" dirty="0" smtClean="0">
                <a:sym typeface="Wingdings"/>
              </a:rPr>
              <a:t> ~50% relevance (high recall, low precision)</a:t>
            </a:r>
          </a:p>
          <a:p>
            <a:pPr lvl="1"/>
            <a:r>
              <a:rPr lang="en-US" dirty="0" smtClean="0">
                <a:sym typeface="Wingdings"/>
              </a:rPr>
              <a:t>We used k =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396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faced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Warc</a:t>
            </a:r>
            <a:r>
              <a:rPr lang="en-US" dirty="0" smtClean="0"/>
              <a:t> extraction</a:t>
            </a:r>
          </a:p>
          <a:p>
            <a:pPr lvl="1"/>
            <a:r>
              <a:rPr lang="en-US" dirty="0" smtClean="0"/>
              <a:t>Files saved on disk, original URL, </a:t>
            </a:r>
            <a:r>
              <a:rPr lang="en-US" dirty="0" err="1" smtClean="0"/>
              <a:t>wayback</a:t>
            </a:r>
            <a:r>
              <a:rPr lang="en-US" dirty="0" smtClean="0"/>
              <a:t> machine URL</a:t>
            </a:r>
          </a:p>
          <a:p>
            <a:pPr lvl="1"/>
            <a:r>
              <a:rPr lang="en-US" dirty="0" smtClean="0"/>
              <a:t>Encoding problems of saved on disk files</a:t>
            </a:r>
          </a:p>
          <a:p>
            <a:pPr lvl="1"/>
            <a:r>
              <a:rPr lang="en-US" dirty="0" smtClean="0"/>
              <a:t>Original URLs, not working (page not found)</a:t>
            </a:r>
          </a:p>
          <a:p>
            <a:pPr lvl="1"/>
            <a:r>
              <a:rPr lang="en-US" dirty="0" err="1" smtClean="0"/>
              <a:t>Wayback</a:t>
            </a:r>
            <a:r>
              <a:rPr lang="en-US" dirty="0" smtClean="0"/>
              <a:t> machine URLs, webpages have extra content that needs to be parsed and removed</a:t>
            </a:r>
          </a:p>
        </p:txBody>
      </p:sp>
    </p:spTree>
    <p:extLst>
      <p:ext uri="{BB962C8B-B14F-4D97-AF65-F5344CB8AC3E}">
        <p14:creationId xmlns:p14="http://schemas.microsoft.com/office/powerpoint/2010/main" val="2099528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635</TotalTime>
  <Words>660</Words>
  <Application>Microsoft Office PowerPoint</Application>
  <PresentationFormat>On-screen Show (4:3)</PresentationFormat>
  <Paragraphs>169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ProjFocusedCrawler CS5604 Information Storage and Retrieval, Fall 2012 Virginia Tech December 4, 2012</vt:lpstr>
      <vt:lpstr>Outline</vt:lpstr>
      <vt:lpstr>Project Description (from course Scholar webpage)</vt:lpstr>
      <vt:lpstr>Deliverables (from course Scholar webpage)</vt:lpstr>
      <vt:lpstr>Architecture</vt:lpstr>
      <vt:lpstr>Roles</vt:lpstr>
      <vt:lpstr>Roles (cont’d)</vt:lpstr>
      <vt:lpstr>Preparing training data</vt:lpstr>
      <vt:lpstr>Problems faced</vt:lpstr>
      <vt:lpstr>Modular design</vt:lpstr>
      <vt:lpstr>Input representation</vt:lpstr>
      <vt:lpstr>Crawling </vt:lpstr>
      <vt:lpstr>Text extraction problems</vt:lpstr>
      <vt:lpstr>How to Crawl</vt:lpstr>
      <vt:lpstr>Relevance estimation</vt:lpstr>
      <vt:lpstr>Evaluation</vt:lpstr>
      <vt:lpstr>Results</vt:lpstr>
      <vt:lpstr>SVM</vt:lpstr>
      <vt:lpstr>SVM</vt:lpstr>
      <vt:lpstr>Naïve Bayes</vt:lpstr>
      <vt:lpstr>Future work</vt:lpstr>
      <vt:lpstr>Milestones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ProjFocusedCrawler</dc:title>
  <dc:creator>Mohamed</dc:creator>
  <cp:lastModifiedBy>Mohamed</cp:lastModifiedBy>
  <cp:revision>183</cp:revision>
  <cp:lastPrinted>2012-12-01T14:35:46Z</cp:lastPrinted>
  <dcterms:created xsi:type="dcterms:W3CDTF">2012-10-17T14:07:08Z</dcterms:created>
  <dcterms:modified xsi:type="dcterms:W3CDTF">2012-12-04T04:34:48Z</dcterms:modified>
</cp:coreProperties>
</file>