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9" r:id="rId1"/>
  </p:sldMasterIdLst>
  <p:notesMasterIdLst>
    <p:notesMasterId r:id="rId30"/>
  </p:notesMasterIdLst>
  <p:sldIdLst>
    <p:sldId id="256" r:id="rId2"/>
    <p:sldId id="273" r:id="rId3"/>
    <p:sldId id="274" r:id="rId4"/>
    <p:sldId id="276" r:id="rId5"/>
    <p:sldId id="283" r:id="rId6"/>
    <p:sldId id="257" r:id="rId7"/>
    <p:sldId id="281" r:id="rId8"/>
    <p:sldId id="258" r:id="rId9"/>
    <p:sldId id="262" r:id="rId10"/>
    <p:sldId id="263" r:id="rId11"/>
    <p:sldId id="284" r:id="rId12"/>
    <p:sldId id="285" r:id="rId13"/>
    <p:sldId id="302" r:id="rId14"/>
    <p:sldId id="289" r:id="rId15"/>
    <p:sldId id="287" r:id="rId16"/>
    <p:sldId id="292" r:id="rId17"/>
    <p:sldId id="290" r:id="rId18"/>
    <p:sldId id="293" r:id="rId19"/>
    <p:sldId id="294" r:id="rId20"/>
    <p:sldId id="295" r:id="rId21"/>
    <p:sldId id="288" r:id="rId22"/>
    <p:sldId id="298" r:id="rId23"/>
    <p:sldId id="296" r:id="rId24"/>
    <p:sldId id="297" r:id="rId25"/>
    <p:sldId id="299" r:id="rId26"/>
    <p:sldId id="300" r:id="rId27"/>
    <p:sldId id="286" r:id="rId28"/>
    <p:sldId id="301" r:id="rId2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5621" autoAdjust="0"/>
    <p:restoredTop sz="94629" autoAdjust="0"/>
  </p:normalViewPr>
  <p:slideViewPr>
    <p:cSldViewPr>
      <p:cViewPr varScale="1">
        <p:scale>
          <a:sx n="76" d="100"/>
          <a:sy n="76" d="100"/>
        </p:scale>
        <p:origin x="-69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7171"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lvl1pPr>
          </a:lstStyle>
          <a:p>
            <a:pPr>
              <a:defRPr/>
            </a:pPr>
            <a:fld id="{1D38902D-AF91-4239-B23D-69D92EA6306A}" type="slidenum">
              <a:rPr lang="en-US"/>
              <a:pPr>
                <a:defRPr/>
              </a:pPr>
              <a:t>‹#›</a:t>
            </a:fld>
            <a:endParaRPr lang="en-US"/>
          </a:p>
        </p:txBody>
      </p:sp>
    </p:spTree>
    <p:extLst>
      <p:ext uri="{BB962C8B-B14F-4D97-AF65-F5344CB8AC3E}">
        <p14:creationId xmlns:p14="http://schemas.microsoft.com/office/powerpoint/2010/main" val="309379906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hlink"/>
                </a:gs>
                <a:gs pos="100000">
                  <a:schemeClr val="bg1"/>
                </a:gs>
              </a:gsLst>
              <a:lin ang="0" scaled="1"/>
            </a:gradFill>
            <a:ln w="9525">
              <a:noFill/>
              <a:miter lim="800000"/>
              <a:headEnd/>
              <a:tailEnd/>
            </a:ln>
            <a:effectLst/>
          </p:spPr>
          <p:txBody>
            <a:bodyPr wrap="none" anchor="ctr"/>
            <a:lstStyle/>
            <a:p>
              <a:pPr algn="ctr" eaLnBrk="1" hangingPunct="1">
                <a:defRPr/>
              </a:pPr>
              <a:endParaRPr lang="en-US">
                <a:latin typeface="Times New Roman" charset="0"/>
              </a:endParaRPr>
            </a:p>
          </p:txBody>
        </p:sp>
        <p:sp>
          <p:nvSpPr>
            <p:cNvPr id="6" name="Rectangle 4"/>
            <p:cNvSpPr>
              <a:spLocks noChangeArrowheads="1"/>
            </p:cNvSpPr>
            <p:nvPr/>
          </p:nvSpPr>
          <p:spPr bwMode="hidden">
            <a:xfrm>
              <a:off x="1081" y="1065"/>
              <a:ext cx="4679" cy="1596"/>
            </a:xfrm>
            <a:prstGeom prst="rect">
              <a:avLst/>
            </a:prstGeom>
            <a:solidFill>
              <a:schemeClr val="accent1"/>
            </a:solidFill>
            <a:ln w="9525">
              <a:noFill/>
              <a:miter lim="800000"/>
              <a:headEnd/>
              <a:tailEnd/>
            </a:ln>
          </p:spPr>
          <p:txBody>
            <a:bodyPr/>
            <a:lstStyle/>
            <a:p>
              <a:pPr eaLnBrk="1" hangingPunct="1">
                <a:defRPr/>
              </a:pPr>
              <a:endParaRPr lang="en-US">
                <a:latin typeface="Times New Roman" charset="0"/>
              </a:endParaRPr>
            </a:p>
          </p:txBody>
        </p:sp>
        <p:grpSp>
          <p:nvGrpSpPr>
            <p:cNvPr id="7" name="Group 5"/>
            <p:cNvGrpSpPr>
              <a:grpSpLocks/>
            </p:cNvGrpSpPr>
            <p:nvPr userDrawn="1"/>
          </p:nvGrpSpPr>
          <p:grpSpPr bwMode="auto">
            <a:xfrm>
              <a:off x="0" y="672"/>
              <a:ext cx="1806" cy="1989"/>
              <a:chOff x="0" y="672"/>
              <a:chExt cx="1806" cy="1989"/>
            </a:xfrm>
          </p:grpSpPr>
          <p:sp>
            <p:nvSpPr>
              <p:cNvPr id="8" name="Rectangle 6"/>
              <p:cNvSpPr>
                <a:spLocks noChangeArrowheads="1"/>
              </p:cNvSpPr>
              <p:nvPr/>
            </p:nvSpPr>
            <p:spPr bwMode="auto">
              <a:xfrm>
                <a:off x="361" y="2257"/>
                <a:ext cx="363" cy="404"/>
              </a:xfrm>
              <a:prstGeom prst="rect">
                <a:avLst/>
              </a:prstGeom>
              <a:solidFill>
                <a:schemeClr val="accent2"/>
              </a:solidFill>
              <a:ln w="9525">
                <a:noFill/>
                <a:miter lim="800000"/>
                <a:headEnd/>
                <a:tailEnd/>
              </a:ln>
            </p:spPr>
            <p:txBody>
              <a:bodyPr/>
              <a:lstStyle/>
              <a:p>
                <a:pPr eaLnBrk="1" hangingPunct="1">
                  <a:defRPr/>
                </a:pPr>
                <a:endParaRPr lang="en-US">
                  <a:latin typeface="Times New Roman" charset="0"/>
                </a:endParaRPr>
              </a:p>
            </p:txBody>
          </p:sp>
          <p:sp>
            <p:nvSpPr>
              <p:cNvPr id="9" name="Rectangle 7"/>
              <p:cNvSpPr>
                <a:spLocks noChangeArrowheads="1"/>
              </p:cNvSpPr>
              <p:nvPr/>
            </p:nvSpPr>
            <p:spPr bwMode="auto">
              <a:xfrm>
                <a:off x="1081" y="1065"/>
                <a:ext cx="362" cy="405"/>
              </a:xfrm>
              <a:prstGeom prst="rect">
                <a:avLst/>
              </a:prstGeom>
              <a:solidFill>
                <a:schemeClr val="hlink"/>
              </a:solidFill>
              <a:ln w="9525">
                <a:noFill/>
                <a:miter lim="800000"/>
                <a:headEnd/>
                <a:tailEnd/>
              </a:ln>
            </p:spPr>
            <p:txBody>
              <a:bodyPr/>
              <a:lstStyle/>
              <a:p>
                <a:pPr eaLnBrk="1" hangingPunct="1">
                  <a:defRPr/>
                </a:pPr>
                <a:endParaRPr lang="en-US">
                  <a:latin typeface="Times New Roman" charset="0"/>
                </a:endParaRPr>
              </a:p>
            </p:txBody>
          </p:sp>
          <p:sp>
            <p:nvSpPr>
              <p:cNvPr id="10" name="Rectangle 8"/>
              <p:cNvSpPr>
                <a:spLocks noChangeArrowheads="1"/>
              </p:cNvSpPr>
              <p:nvPr/>
            </p:nvSpPr>
            <p:spPr bwMode="auto">
              <a:xfrm>
                <a:off x="1437" y="672"/>
                <a:ext cx="369" cy="400"/>
              </a:xfrm>
              <a:prstGeom prst="rect">
                <a:avLst/>
              </a:prstGeom>
              <a:solidFill>
                <a:schemeClr val="hlink"/>
              </a:solidFill>
              <a:ln w="9525">
                <a:noFill/>
                <a:miter lim="800000"/>
                <a:headEnd/>
                <a:tailEnd/>
              </a:ln>
            </p:spPr>
            <p:txBody>
              <a:bodyPr/>
              <a:lstStyle/>
              <a:p>
                <a:pPr eaLnBrk="1" hangingPunct="1">
                  <a:defRPr/>
                </a:pPr>
                <a:endParaRPr lang="en-US">
                  <a:latin typeface="Times New Roman" charset="0"/>
                </a:endParaRPr>
              </a:p>
            </p:txBody>
          </p:sp>
          <p:sp>
            <p:nvSpPr>
              <p:cNvPr id="11" name="Rectangle 9"/>
              <p:cNvSpPr>
                <a:spLocks noChangeArrowheads="1"/>
              </p:cNvSpPr>
              <p:nvPr/>
            </p:nvSpPr>
            <p:spPr bwMode="auto">
              <a:xfrm>
                <a:off x="719" y="2257"/>
                <a:ext cx="368" cy="404"/>
              </a:xfrm>
              <a:prstGeom prst="rect">
                <a:avLst/>
              </a:prstGeom>
              <a:solidFill>
                <a:schemeClr val="accent1"/>
              </a:solidFill>
              <a:ln w="9525">
                <a:noFill/>
                <a:miter lim="800000"/>
                <a:headEnd/>
                <a:tailEnd/>
              </a:ln>
            </p:spPr>
            <p:txBody>
              <a:bodyPr/>
              <a:lstStyle/>
              <a:p>
                <a:pPr eaLnBrk="1" hangingPunct="1">
                  <a:defRPr/>
                </a:pPr>
                <a:endParaRPr lang="en-US">
                  <a:latin typeface="Times New Roman" charset="0"/>
                </a:endParaRPr>
              </a:p>
            </p:txBody>
          </p:sp>
          <p:sp>
            <p:nvSpPr>
              <p:cNvPr id="12" name="Rectangle 10"/>
              <p:cNvSpPr>
                <a:spLocks noChangeArrowheads="1"/>
              </p:cNvSpPr>
              <p:nvPr/>
            </p:nvSpPr>
            <p:spPr bwMode="auto">
              <a:xfrm>
                <a:off x="1437" y="1065"/>
                <a:ext cx="369" cy="405"/>
              </a:xfrm>
              <a:prstGeom prst="rect">
                <a:avLst/>
              </a:prstGeom>
              <a:solidFill>
                <a:schemeClr val="accent2"/>
              </a:solidFill>
              <a:ln w="9525">
                <a:noFill/>
                <a:miter lim="800000"/>
                <a:headEnd/>
                <a:tailEnd/>
              </a:ln>
            </p:spPr>
            <p:txBody>
              <a:bodyPr/>
              <a:lstStyle/>
              <a:p>
                <a:pPr eaLnBrk="1" hangingPunct="1">
                  <a:defRPr/>
                </a:pPr>
                <a:endParaRPr lang="en-US">
                  <a:latin typeface="Times New Roman" charset="0"/>
                </a:endParaRPr>
              </a:p>
            </p:txBody>
          </p:sp>
          <p:sp>
            <p:nvSpPr>
              <p:cNvPr id="13" name="Rectangle 11"/>
              <p:cNvSpPr>
                <a:spLocks noChangeArrowheads="1"/>
              </p:cNvSpPr>
              <p:nvPr/>
            </p:nvSpPr>
            <p:spPr bwMode="auto">
              <a:xfrm>
                <a:off x="719" y="1464"/>
                <a:ext cx="368" cy="399"/>
              </a:xfrm>
              <a:prstGeom prst="rect">
                <a:avLst/>
              </a:prstGeom>
              <a:solidFill>
                <a:schemeClr val="hlink"/>
              </a:solidFill>
              <a:ln w="9525">
                <a:noFill/>
                <a:miter lim="800000"/>
                <a:headEnd/>
                <a:tailEnd/>
              </a:ln>
            </p:spPr>
            <p:txBody>
              <a:bodyPr/>
              <a:lstStyle/>
              <a:p>
                <a:pPr eaLnBrk="1" hangingPunct="1">
                  <a:defRPr/>
                </a:pPr>
                <a:endParaRPr lang="en-US">
                  <a:latin typeface="Times New Roman" charset="0"/>
                </a:endParaRPr>
              </a:p>
            </p:txBody>
          </p:sp>
          <p:sp>
            <p:nvSpPr>
              <p:cNvPr id="14" name="Rectangle 12"/>
              <p:cNvSpPr>
                <a:spLocks noChangeArrowheads="1"/>
              </p:cNvSpPr>
              <p:nvPr/>
            </p:nvSpPr>
            <p:spPr bwMode="auto">
              <a:xfrm>
                <a:off x="0" y="1464"/>
                <a:ext cx="367" cy="399"/>
              </a:xfrm>
              <a:prstGeom prst="rect">
                <a:avLst/>
              </a:prstGeom>
              <a:solidFill>
                <a:schemeClr val="accent1"/>
              </a:solidFill>
              <a:ln w="9525">
                <a:noFill/>
                <a:miter lim="800000"/>
                <a:headEnd/>
                <a:tailEnd/>
              </a:ln>
            </p:spPr>
            <p:txBody>
              <a:bodyPr/>
              <a:lstStyle/>
              <a:p>
                <a:pPr eaLnBrk="1" hangingPunct="1">
                  <a:defRPr/>
                </a:pPr>
                <a:endParaRPr lang="en-US">
                  <a:latin typeface="Times New Roman" charset="0"/>
                </a:endParaRPr>
              </a:p>
            </p:txBody>
          </p:sp>
          <p:sp>
            <p:nvSpPr>
              <p:cNvPr id="15" name="Rectangle 13"/>
              <p:cNvSpPr>
                <a:spLocks noChangeArrowheads="1"/>
              </p:cNvSpPr>
              <p:nvPr/>
            </p:nvSpPr>
            <p:spPr bwMode="auto">
              <a:xfrm>
                <a:off x="1081" y="1464"/>
                <a:ext cx="362" cy="399"/>
              </a:xfrm>
              <a:prstGeom prst="rect">
                <a:avLst/>
              </a:prstGeom>
              <a:solidFill>
                <a:schemeClr val="accent2"/>
              </a:solidFill>
              <a:ln w="9525">
                <a:noFill/>
                <a:miter lim="800000"/>
                <a:headEnd/>
                <a:tailEnd/>
              </a:ln>
            </p:spPr>
            <p:txBody>
              <a:bodyPr/>
              <a:lstStyle/>
              <a:p>
                <a:pPr eaLnBrk="1" hangingPunct="1">
                  <a:defRPr/>
                </a:pPr>
                <a:endParaRPr lang="en-US">
                  <a:latin typeface="Times New Roman" charset="0"/>
                </a:endParaRPr>
              </a:p>
            </p:txBody>
          </p:sp>
          <p:sp>
            <p:nvSpPr>
              <p:cNvPr id="16" name="Rectangle 14"/>
              <p:cNvSpPr>
                <a:spLocks noChangeArrowheads="1"/>
              </p:cNvSpPr>
              <p:nvPr/>
            </p:nvSpPr>
            <p:spPr bwMode="auto">
              <a:xfrm>
                <a:off x="361" y="1857"/>
                <a:ext cx="363" cy="406"/>
              </a:xfrm>
              <a:prstGeom prst="rect">
                <a:avLst/>
              </a:prstGeom>
              <a:solidFill>
                <a:schemeClr val="hlink"/>
              </a:solidFill>
              <a:ln w="9525">
                <a:noFill/>
                <a:miter lim="800000"/>
                <a:headEnd/>
                <a:tailEnd/>
              </a:ln>
            </p:spPr>
            <p:txBody>
              <a:bodyPr/>
              <a:lstStyle/>
              <a:p>
                <a:pPr eaLnBrk="1" hangingPunct="1">
                  <a:defRPr/>
                </a:pPr>
                <a:endParaRPr lang="en-US">
                  <a:latin typeface="Times New Roman" charset="0"/>
                </a:endParaRPr>
              </a:p>
            </p:txBody>
          </p:sp>
          <p:sp>
            <p:nvSpPr>
              <p:cNvPr id="17" name="Rectangle 15"/>
              <p:cNvSpPr>
                <a:spLocks noChangeArrowheads="1"/>
              </p:cNvSpPr>
              <p:nvPr/>
            </p:nvSpPr>
            <p:spPr bwMode="auto">
              <a:xfrm>
                <a:off x="719" y="1857"/>
                <a:ext cx="368" cy="406"/>
              </a:xfrm>
              <a:prstGeom prst="rect">
                <a:avLst/>
              </a:prstGeom>
              <a:solidFill>
                <a:schemeClr val="accent2"/>
              </a:solidFill>
              <a:ln w="9525">
                <a:noFill/>
                <a:miter lim="800000"/>
                <a:headEnd/>
                <a:tailEnd/>
              </a:ln>
            </p:spPr>
            <p:txBody>
              <a:bodyPr/>
              <a:lstStyle/>
              <a:p>
                <a:pPr eaLnBrk="1" hangingPunct="1">
                  <a:defRPr/>
                </a:pPr>
                <a:endParaRPr lang="en-US">
                  <a:latin typeface="Times New Roman" charset="0"/>
                </a:endParaRPr>
              </a:p>
            </p:txBody>
          </p:sp>
        </p:grpSp>
      </p:grpSp>
      <p:sp>
        <p:nvSpPr>
          <p:cNvPr id="18" name="Line 21"/>
          <p:cNvSpPr>
            <a:spLocks noChangeShapeType="1"/>
          </p:cNvSpPr>
          <p:nvPr/>
        </p:nvSpPr>
        <p:spPr bwMode="auto">
          <a:xfrm>
            <a:off x="228600" y="6400800"/>
            <a:ext cx="8686800" cy="0"/>
          </a:xfrm>
          <a:prstGeom prst="line">
            <a:avLst/>
          </a:prstGeom>
          <a:noFill/>
          <a:ln w="38100">
            <a:solidFill>
              <a:srgbClr val="A13214"/>
            </a:solidFill>
            <a:round/>
            <a:headEnd/>
            <a:tailEnd/>
          </a:ln>
          <a:effectLst/>
        </p:spPr>
        <p:txBody>
          <a:bodyPr/>
          <a:lstStyle/>
          <a:p>
            <a:pPr>
              <a:defRPr/>
            </a:pPr>
            <a:endParaRPr lang="en-US"/>
          </a:p>
        </p:txBody>
      </p:sp>
      <p:pic>
        <p:nvPicPr>
          <p:cNvPr id="19" name="Picture 22" descr="vtlogo"/>
          <p:cNvPicPr>
            <a:picLocks noChangeAspect="1" noChangeArrowheads="1"/>
          </p:cNvPicPr>
          <p:nvPr/>
        </p:nvPicPr>
        <p:blipFill>
          <a:blip r:embed="rId2" cstate="print"/>
          <a:srcRect/>
          <a:stretch>
            <a:fillRect/>
          </a:stretch>
        </p:blipFill>
        <p:spPr bwMode="auto">
          <a:xfrm>
            <a:off x="457200" y="6450013"/>
            <a:ext cx="935038" cy="407987"/>
          </a:xfrm>
          <a:prstGeom prst="rect">
            <a:avLst/>
          </a:prstGeom>
          <a:noFill/>
          <a:ln w="9525">
            <a:noFill/>
            <a:miter lim="800000"/>
            <a:headEnd/>
            <a:tailEnd/>
          </a:ln>
        </p:spPr>
      </p:pic>
      <p:sp>
        <p:nvSpPr>
          <p:cNvPr id="4115" name="Rectangle 19"/>
          <p:cNvSpPr>
            <a:spLocks noGrp="1" noChangeArrowheads="1"/>
          </p:cNvSpPr>
          <p:nvPr>
            <p:ph type="ctrTitle"/>
          </p:nvPr>
        </p:nvSpPr>
        <p:spPr>
          <a:xfrm>
            <a:off x="2971800" y="1828800"/>
            <a:ext cx="6019800" cy="2209800"/>
          </a:xfrm>
        </p:spPr>
        <p:txBody>
          <a:bodyPr/>
          <a:lstStyle>
            <a:lvl1pPr>
              <a:defRPr sz="2900">
                <a:solidFill>
                  <a:schemeClr val="tx2"/>
                </a:solidFill>
              </a:defRPr>
            </a:lvl1pPr>
          </a:lstStyle>
          <a:p>
            <a:r>
              <a:rPr lang="en-US"/>
              <a:t>Click to edit Master title style</a:t>
            </a:r>
          </a:p>
        </p:txBody>
      </p:sp>
      <p:sp>
        <p:nvSpPr>
          <p:cNvPr id="4116" name="Rectangle 20"/>
          <p:cNvSpPr>
            <a:spLocks noGrp="1" noChangeArrowheads="1"/>
          </p:cNvSpPr>
          <p:nvPr>
            <p:ph type="subTitle" idx="1"/>
          </p:nvPr>
        </p:nvSpPr>
        <p:spPr>
          <a:xfrm>
            <a:off x="2971800" y="4267200"/>
            <a:ext cx="6019800" cy="1752600"/>
          </a:xfrm>
        </p:spPr>
        <p:txBody>
          <a:bodyPr/>
          <a:lstStyle>
            <a:lvl1pPr marL="0" indent="0">
              <a:buFont typeface="Wingdings" charset="2"/>
              <a:buNone/>
              <a:defRPr sz="3200"/>
            </a:lvl1pPr>
          </a:lstStyle>
          <a:p>
            <a:r>
              <a:rPr lang="en-US" dirty="0"/>
              <a:t>Click to edit Master subtitle style</a:t>
            </a:r>
          </a:p>
        </p:txBody>
      </p:sp>
      <p:sp>
        <p:nvSpPr>
          <p:cNvPr id="20" name="Rectangle 16"/>
          <p:cNvSpPr>
            <a:spLocks noGrp="1" noChangeArrowheads="1"/>
          </p:cNvSpPr>
          <p:nvPr>
            <p:ph type="dt" sz="half" idx="10"/>
          </p:nvPr>
        </p:nvSpPr>
        <p:spPr>
          <a:xfrm>
            <a:off x="457200" y="6248400"/>
            <a:ext cx="2133600" cy="457200"/>
          </a:xfrm>
        </p:spPr>
        <p:txBody>
          <a:bodyPr/>
          <a:lstStyle>
            <a:lvl1pPr>
              <a:defRPr smtClean="0"/>
            </a:lvl1pPr>
          </a:lstStyle>
          <a:p>
            <a:pPr>
              <a:defRPr/>
            </a:pPr>
            <a:endParaRPr lang="en-US"/>
          </a:p>
        </p:txBody>
      </p:sp>
      <p:sp>
        <p:nvSpPr>
          <p:cNvPr id="21" name="Rectangle 17"/>
          <p:cNvSpPr>
            <a:spLocks noGrp="1" noChangeArrowheads="1"/>
          </p:cNvSpPr>
          <p:nvPr>
            <p:ph type="ftr" sz="quarter" idx="11"/>
          </p:nvPr>
        </p:nvSpPr>
        <p:spPr>
          <a:xfrm>
            <a:off x="3124200" y="6248400"/>
            <a:ext cx="3733800" cy="457200"/>
          </a:xfrm>
        </p:spPr>
        <p:txBody>
          <a:bodyPr/>
          <a:lstStyle>
            <a:lvl1pPr>
              <a:defRPr b="1" dirty="0" smtClean="0">
                <a:solidFill>
                  <a:srgbClr val="80000A"/>
                </a:solidFill>
              </a:defRPr>
            </a:lvl1pPr>
          </a:lstStyle>
          <a:p>
            <a:pPr>
              <a:defRPr/>
            </a:pPr>
            <a:r>
              <a:rPr lang="en-US" smtClean="0"/>
              <a:t>CS Seminar - May 3, 2013</a:t>
            </a:r>
            <a:endParaRPr lang="en-US"/>
          </a:p>
        </p:txBody>
      </p:sp>
      <p:sp>
        <p:nvSpPr>
          <p:cNvPr id="22" name="Rectangle 18"/>
          <p:cNvSpPr>
            <a:spLocks noGrp="1" noChangeArrowheads="1"/>
          </p:cNvSpPr>
          <p:nvPr>
            <p:ph type="sldNum" sz="quarter" idx="12"/>
          </p:nvPr>
        </p:nvSpPr>
        <p:spPr/>
        <p:txBody>
          <a:bodyPr/>
          <a:lstStyle>
            <a:lvl1pPr>
              <a:defRPr smtClean="0"/>
            </a:lvl1pPr>
          </a:lstStyle>
          <a:p>
            <a:pPr>
              <a:defRPr/>
            </a:pPr>
            <a:fld id="{F6301E5F-5E2E-4DA8-916D-8AE1144EE14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mtClean="0"/>
            </a:lvl1p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lvl1pPr>
              <a:defRPr smtClean="0"/>
            </a:lvl1pPr>
          </a:lstStyle>
          <a:p>
            <a:pPr>
              <a:defRPr/>
            </a:pPr>
            <a:fld id="{DB3780E5-F2DD-4D45-99F9-4A6019EEF15C}" type="slidenum">
              <a:rPr lang="en-US"/>
              <a:pPr>
                <a:defRPr/>
              </a:pPr>
              <a:t>‹#›</a:t>
            </a:fld>
            <a:endParaRPr lang="en-US"/>
          </a:p>
        </p:txBody>
      </p:sp>
      <p:sp>
        <p:nvSpPr>
          <p:cNvPr id="6" name="Date Placeholder 5"/>
          <p:cNvSpPr>
            <a:spLocks noGrp="1"/>
          </p:cNvSpPr>
          <p:nvPr>
            <p:ph type="dt" sz="half" idx="12"/>
          </p:nvPr>
        </p:nvSpPr>
        <p:spPr/>
        <p:txBody>
          <a:bodyPr/>
          <a:lstStyle>
            <a:lvl1pPr>
              <a:defRPr smtClean="0"/>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mtClean="0"/>
            </a:lvl1p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lvl1pPr>
              <a:defRPr smtClean="0"/>
            </a:lvl1pPr>
          </a:lstStyle>
          <a:p>
            <a:pPr>
              <a:defRPr/>
            </a:pPr>
            <a:fld id="{B0290426-8D22-4E16-861D-62855E6E8939}" type="slidenum">
              <a:rPr lang="en-US"/>
              <a:pPr>
                <a:defRPr/>
              </a:pPr>
              <a:t>‹#›</a:t>
            </a:fld>
            <a:endParaRPr lang="en-US"/>
          </a:p>
        </p:txBody>
      </p:sp>
      <p:sp>
        <p:nvSpPr>
          <p:cNvPr id="6" name="Date Placeholder 5"/>
          <p:cNvSpPr>
            <a:spLocks noGrp="1"/>
          </p:cNvSpPr>
          <p:nvPr>
            <p:ph type="dt" sz="half" idx="12"/>
          </p:nvPr>
        </p:nvSpPr>
        <p:spPr/>
        <p:txBody>
          <a:bodyPr/>
          <a:lstStyle>
            <a:lvl1pPr>
              <a:defRPr smtClean="0"/>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mtClean="0"/>
            </a:lvl1p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lvl1pPr>
              <a:defRPr smtClean="0"/>
            </a:lvl1pPr>
          </a:lstStyle>
          <a:p>
            <a:pPr>
              <a:defRPr/>
            </a:pPr>
            <a:fld id="{B028FE22-B6AF-47F6-A03E-AC9F316637AE}" type="slidenum">
              <a:rPr lang="en-US"/>
              <a:pPr>
                <a:defRPr/>
              </a:pPr>
              <a:t>‹#›</a:t>
            </a:fld>
            <a:endParaRPr lang="en-US"/>
          </a:p>
        </p:txBody>
      </p:sp>
      <p:sp>
        <p:nvSpPr>
          <p:cNvPr id="6" name="Date Placeholder 5"/>
          <p:cNvSpPr>
            <a:spLocks noGrp="1"/>
          </p:cNvSpPr>
          <p:nvPr>
            <p:ph type="dt" sz="half" idx="12"/>
          </p:nvPr>
        </p:nvSpPr>
        <p:spPr/>
        <p:txBody>
          <a:bodyPr/>
          <a:lstStyle>
            <a:lvl1pPr>
              <a:defRPr smtClean="0"/>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smtClean="0"/>
            </a:lvl1p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lvl1pPr>
              <a:defRPr smtClean="0"/>
            </a:lvl1pPr>
          </a:lstStyle>
          <a:p>
            <a:pPr>
              <a:defRPr/>
            </a:pPr>
            <a:fld id="{E6A2A990-60EC-47DC-B3A4-79B4349CA46B}" type="slidenum">
              <a:rPr lang="en-US"/>
              <a:pPr>
                <a:defRPr/>
              </a:pPr>
              <a:t>‹#›</a:t>
            </a:fld>
            <a:endParaRPr lang="en-US"/>
          </a:p>
        </p:txBody>
      </p:sp>
      <p:sp>
        <p:nvSpPr>
          <p:cNvPr id="6" name="Date Placeholder 5"/>
          <p:cNvSpPr>
            <a:spLocks noGrp="1"/>
          </p:cNvSpPr>
          <p:nvPr>
            <p:ph type="dt" sz="half" idx="12"/>
          </p:nvPr>
        </p:nvSpPr>
        <p:spPr/>
        <p:txBody>
          <a:bodyPr/>
          <a:lstStyle>
            <a:lvl1pPr>
              <a:defRPr smtClean="0"/>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19200"/>
            <a:ext cx="40386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0386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smtClean="0"/>
            </a:lvl1pPr>
          </a:lstStyle>
          <a:p>
            <a:pPr>
              <a:defRPr/>
            </a:pPr>
            <a:r>
              <a:rPr lang="en-US" smtClean="0"/>
              <a:t>CS Seminar - May 3, 2013</a:t>
            </a: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787F6F99-F05D-4EBB-87EC-F4333F79402F}" type="slidenum">
              <a:rPr lang="en-US"/>
              <a:pPr>
                <a:defRPr/>
              </a:pPr>
              <a:t>‹#›</a:t>
            </a:fld>
            <a:endParaRPr lang="en-US"/>
          </a:p>
        </p:txBody>
      </p:sp>
      <p:sp>
        <p:nvSpPr>
          <p:cNvPr id="7" name="Date Placeholder 6"/>
          <p:cNvSpPr>
            <a:spLocks noGrp="1"/>
          </p:cNvSpPr>
          <p:nvPr>
            <p:ph type="dt" sz="half" idx="12"/>
          </p:nvPr>
        </p:nvSpPr>
        <p:spPr/>
        <p:txBody>
          <a:bodyPr/>
          <a:lstStyle>
            <a:lvl1pPr>
              <a:defRPr smtClean="0"/>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smtClean="0"/>
            </a:lvl1pPr>
          </a:lstStyle>
          <a:p>
            <a:pPr>
              <a:defRPr/>
            </a:pPr>
            <a:r>
              <a:rPr lang="en-US" smtClean="0"/>
              <a:t>CS Seminar - May 3, 2013</a:t>
            </a:r>
            <a:endParaRPr lang="en-US"/>
          </a:p>
        </p:txBody>
      </p:sp>
      <p:sp>
        <p:nvSpPr>
          <p:cNvPr id="8" name="Slide Number Placeholder 7"/>
          <p:cNvSpPr>
            <a:spLocks noGrp="1"/>
          </p:cNvSpPr>
          <p:nvPr>
            <p:ph type="sldNum" sz="quarter" idx="11"/>
          </p:nvPr>
        </p:nvSpPr>
        <p:spPr/>
        <p:txBody>
          <a:bodyPr/>
          <a:lstStyle>
            <a:lvl1pPr>
              <a:defRPr smtClean="0"/>
            </a:lvl1pPr>
          </a:lstStyle>
          <a:p>
            <a:pPr>
              <a:defRPr/>
            </a:pPr>
            <a:fld id="{26820DBF-F6B6-4CAC-A648-43F3744D59E0}" type="slidenum">
              <a:rPr lang="en-US"/>
              <a:pPr>
                <a:defRPr/>
              </a:pPr>
              <a:t>‹#›</a:t>
            </a:fld>
            <a:endParaRPr lang="en-US"/>
          </a:p>
        </p:txBody>
      </p:sp>
      <p:sp>
        <p:nvSpPr>
          <p:cNvPr id="9" name="Date Placeholder 8"/>
          <p:cNvSpPr>
            <a:spLocks noGrp="1"/>
          </p:cNvSpPr>
          <p:nvPr>
            <p:ph type="dt" sz="half" idx="12"/>
          </p:nvPr>
        </p:nvSpPr>
        <p:spPr/>
        <p:txBody>
          <a:bodyPr/>
          <a:lstStyle>
            <a:lvl1pPr>
              <a:defRPr smtClean="0"/>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smtClean="0"/>
            </a:lvl1pPr>
          </a:lstStyle>
          <a:p>
            <a:pPr>
              <a:defRPr/>
            </a:pPr>
            <a:r>
              <a:rPr lang="en-US" smtClean="0"/>
              <a:t>CS Seminar - May 3, 2013</a:t>
            </a:r>
            <a:endParaRPr lang="en-US"/>
          </a:p>
        </p:txBody>
      </p:sp>
      <p:sp>
        <p:nvSpPr>
          <p:cNvPr id="4" name="Slide Number Placeholder 3"/>
          <p:cNvSpPr>
            <a:spLocks noGrp="1"/>
          </p:cNvSpPr>
          <p:nvPr>
            <p:ph type="sldNum" sz="quarter" idx="11"/>
          </p:nvPr>
        </p:nvSpPr>
        <p:spPr/>
        <p:txBody>
          <a:bodyPr/>
          <a:lstStyle>
            <a:lvl1pPr>
              <a:defRPr smtClean="0"/>
            </a:lvl1pPr>
          </a:lstStyle>
          <a:p>
            <a:pPr>
              <a:defRPr/>
            </a:pPr>
            <a:fld id="{026BD13E-FD0F-42C4-9F33-8CD817F65A80}" type="slidenum">
              <a:rPr lang="en-US"/>
              <a:pPr>
                <a:defRPr/>
              </a:pPr>
              <a:t>‹#›</a:t>
            </a:fld>
            <a:endParaRPr lang="en-US"/>
          </a:p>
        </p:txBody>
      </p:sp>
      <p:sp>
        <p:nvSpPr>
          <p:cNvPr id="5" name="Date Placeholder 4"/>
          <p:cNvSpPr>
            <a:spLocks noGrp="1"/>
          </p:cNvSpPr>
          <p:nvPr>
            <p:ph type="dt" sz="half" idx="12"/>
          </p:nvPr>
        </p:nvSpPr>
        <p:spPr/>
        <p:txBody>
          <a:bodyPr/>
          <a:lstStyle>
            <a:lvl1pPr>
              <a:defRPr smtClean="0"/>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smtClean="0"/>
            </a:lvl1pPr>
          </a:lstStyle>
          <a:p>
            <a:pPr>
              <a:defRPr/>
            </a:pPr>
            <a:r>
              <a:rPr lang="en-US" smtClean="0"/>
              <a:t>CS Seminar - May 3, 2013</a:t>
            </a:r>
            <a:endParaRPr lang="en-US"/>
          </a:p>
        </p:txBody>
      </p:sp>
      <p:sp>
        <p:nvSpPr>
          <p:cNvPr id="3" name="Slide Number Placeholder 2"/>
          <p:cNvSpPr>
            <a:spLocks noGrp="1"/>
          </p:cNvSpPr>
          <p:nvPr>
            <p:ph type="sldNum" sz="quarter" idx="11"/>
          </p:nvPr>
        </p:nvSpPr>
        <p:spPr/>
        <p:txBody>
          <a:bodyPr/>
          <a:lstStyle>
            <a:lvl1pPr>
              <a:defRPr smtClean="0"/>
            </a:lvl1pPr>
          </a:lstStyle>
          <a:p>
            <a:pPr>
              <a:defRPr/>
            </a:pPr>
            <a:fld id="{EA9F0F1D-E1E9-4C85-ADDC-DFD68F1C81FA}" type="slidenum">
              <a:rPr lang="en-US"/>
              <a:pPr>
                <a:defRPr/>
              </a:pPr>
              <a:t>‹#›</a:t>
            </a:fld>
            <a:endParaRPr lang="en-US"/>
          </a:p>
        </p:txBody>
      </p:sp>
      <p:sp>
        <p:nvSpPr>
          <p:cNvPr id="4" name="Date Placeholder 3"/>
          <p:cNvSpPr>
            <a:spLocks noGrp="1"/>
          </p:cNvSpPr>
          <p:nvPr>
            <p:ph type="dt" sz="half" idx="12"/>
          </p:nvPr>
        </p:nvSpPr>
        <p:spPr/>
        <p:txBody>
          <a:bodyPr/>
          <a:lstStyle>
            <a:lvl1pPr>
              <a:defRPr smtClean="0"/>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r>
              <a:rPr lang="en-US" smtClean="0"/>
              <a:t>CS Seminar - May 3, 2013</a:t>
            </a: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4C68303F-E4A8-4098-B889-901B9EB2583A}" type="slidenum">
              <a:rPr lang="en-US"/>
              <a:pPr>
                <a:defRPr/>
              </a:pPr>
              <a:t>‹#›</a:t>
            </a:fld>
            <a:endParaRPr lang="en-US"/>
          </a:p>
        </p:txBody>
      </p:sp>
      <p:sp>
        <p:nvSpPr>
          <p:cNvPr id="7" name="Date Placeholder 6"/>
          <p:cNvSpPr>
            <a:spLocks noGrp="1"/>
          </p:cNvSpPr>
          <p:nvPr>
            <p:ph type="dt" sz="half" idx="12"/>
          </p:nvPr>
        </p:nvSpPr>
        <p:spPr/>
        <p:txBody>
          <a:bodyPr/>
          <a:lstStyle>
            <a:lvl1pPr>
              <a:defRPr smtClean="0"/>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r>
              <a:rPr lang="en-US" smtClean="0"/>
              <a:t>CS Seminar - May 3, 2013</a:t>
            </a: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F7B11752-EEB6-4386-ADE0-029AE89F2877}" type="slidenum">
              <a:rPr lang="en-US"/>
              <a:pPr>
                <a:defRPr/>
              </a:pPr>
              <a:t>‹#›</a:t>
            </a:fld>
            <a:endParaRPr lang="en-US"/>
          </a:p>
        </p:txBody>
      </p:sp>
      <p:sp>
        <p:nvSpPr>
          <p:cNvPr id="7" name="Date Placeholder 6"/>
          <p:cNvSpPr>
            <a:spLocks noGrp="1"/>
          </p:cNvSpPr>
          <p:nvPr>
            <p:ph type="dt" sz="half" idx="12"/>
          </p:nvPr>
        </p:nvSpPr>
        <p:spPr/>
        <p:txBody>
          <a:bodyPr/>
          <a:lstStyle>
            <a:lvl1pPr>
              <a:defRPr smtClean="0"/>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4"/>
          <p:cNvGrpSpPr>
            <a:grpSpLocks/>
          </p:cNvGrpSpPr>
          <p:nvPr/>
        </p:nvGrpSpPr>
        <p:grpSpPr bwMode="auto">
          <a:xfrm>
            <a:off x="0" y="0"/>
            <a:ext cx="9144000" cy="546100"/>
            <a:chOff x="0" y="0"/>
            <a:chExt cx="5760" cy="344"/>
          </a:xfrm>
        </p:grpSpPr>
        <p:sp>
          <p:nvSpPr>
            <p:cNvPr id="3077" name="Rectangle 5"/>
            <p:cNvSpPr>
              <a:spLocks noChangeArrowheads="1"/>
            </p:cNvSpPr>
            <p:nvPr/>
          </p:nvSpPr>
          <p:spPr bwMode="auto">
            <a:xfrm>
              <a:off x="0" y="0"/>
              <a:ext cx="180" cy="336"/>
            </a:xfrm>
            <a:prstGeom prst="rect">
              <a:avLst/>
            </a:prstGeom>
            <a:gradFill rotWithShape="0">
              <a:gsLst>
                <a:gs pos="0">
                  <a:schemeClr val="hlink"/>
                </a:gs>
                <a:gs pos="100000">
                  <a:schemeClr val="bg1"/>
                </a:gs>
              </a:gsLst>
              <a:lin ang="0" scaled="1"/>
            </a:gradFill>
            <a:ln w="9525">
              <a:noFill/>
              <a:miter lim="800000"/>
              <a:headEnd/>
              <a:tailEnd/>
            </a:ln>
            <a:effectLst/>
          </p:spPr>
          <p:txBody>
            <a:bodyPr wrap="none" anchor="ctr"/>
            <a:lstStyle/>
            <a:p>
              <a:pPr algn="ctr" eaLnBrk="1" hangingPunct="1">
                <a:defRPr/>
              </a:pPr>
              <a:endParaRPr lang="en-US">
                <a:latin typeface="Times New Roman" charset="0"/>
              </a:endParaRPr>
            </a:p>
          </p:txBody>
        </p:sp>
        <p:sp>
          <p:nvSpPr>
            <p:cNvPr id="3078" name="Rectangle 6"/>
            <p:cNvSpPr>
              <a:spLocks noChangeArrowheads="1"/>
            </p:cNvSpPr>
            <p:nvPr/>
          </p:nvSpPr>
          <p:spPr bwMode="auto">
            <a:xfrm>
              <a:off x="260" y="85"/>
              <a:ext cx="5500" cy="173"/>
            </a:xfrm>
            <a:prstGeom prst="rect">
              <a:avLst/>
            </a:prstGeom>
            <a:gradFill rotWithShape="0">
              <a:gsLst>
                <a:gs pos="0">
                  <a:schemeClr val="accent1"/>
                </a:gs>
                <a:gs pos="100000">
                  <a:schemeClr val="bg1"/>
                </a:gs>
              </a:gsLst>
              <a:lin ang="0" scaled="1"/>
            </a:gradFill>
            <a:ln w="9525">
              <a:noFill/>
              <a:miter lim="800000"/>
              <a:headEnd/>
              <a:tailEnd/>
            </a:ln>
          </p:spPr>
          <p:txBody>
            <a:bodyPr/>
            <a:lstStyle/>
            <a:p>
              <a:pPr eaLnBrk="1" hangingPunct="1">
                <a:defRPr/>
              </a:pPr>
              <a:endParaRPr lang="en-US">
                <a:latin typeface="Times New Roman" charset="0"/>
              </a:endParaRPr>
            </a:p>
          </p:txBody>
        </p:sp>
        <p:sp>
          <p:nvSpPr>
            <p:cNvPr id="3079" name="Rectangle 7"/>
            <p:cNvSpPr>
              <a:spLocks noChangeArrowheads="1"/>
            </p:cNvSpPr>
            <p:nvPr/>
          </p:nvSpPr>
          <p:spPr bwMode="auto">
            <a:xfrm>
              <a:off x="258" y="85"/>
              <a:ext cx="87" cy="89"/>
            </a:xfrm>
            <a:prstGeom prst="rect">
              <a:avLst/>
            </a:prstGeom>
            <a:solidFill>
              <a:schemeClr val="hlink"/>
            </a:solidFill>
            <a:ln w="9525">
              <a:noFill/>
              <a:miter lim="800000"/>
              <a:headEnd/>
              <a:tailEnd/>
            </a:ln>
          </p:spPr>
          <p:txBody>
            <a:bodyPr/>
            <a:lstStyle/>
            <a:p>
              <a:pPr eaLnBrk="1" hangingPunct="1">
                <a:defRPr/>
              </a:pPr>
              <a:endParaRPr lang="en-US" sz="1800">
                <a:solidFill>
                  <a:schemeClr val="hlink"/>
                </a:solidFill>
              </a:endParaRPr>
            </a:p>
          </p:txBody>
        </p:sp>
        <p:sp>
          <p:nvSpPr>
            <p:cNvPr id="3080" name="Rectangle 8"/>
            <p:cNvSpPr>
              <a:spLocks noChangeArrowheads="1"/>
            </p:cNvSpPr>
            <p:nvPr/>
          </p:nvSpPr>
          <p:spPr bwMode="auto">
            <a:xfrm>
              <a:off x="345" y="0"/>
              <a:ext cx="88" cy="87"/>
            </a:xfrm>
            <a:prstGeom prst="rect">
              <a:avLst/>
            </a:prstGeom>
            <a:solidFill>
              <a:schemeClr val="hlink"/>
            </a:solidFill>
            <a:ln w="9525">
              <a:noFill/>
              <a:miter lim="800000"/>
              <a:headEnd/>
              <a:tailEnd/>
            </a:ln>
          </p:spPr>
          <p:txBody>
            <a:bodyPr/>
            <a:lstStyle/>
            <a:p>
              <a:pPr eaLnBrk="1" hangingPunct="1">
                <a:defRPr/>
              </a:pPr>
              <a:endParaRPr lang="en-US" sz="1800">
                <a:solidFill>
                  <a:schemeClr val="hlink"/>
                </a:solidFill>
              </a:endParaRPr>
            </a:p>
          </p:txBody>
        </p:sp>
        <p:sp>
          <p:nvSpPr>
            <p:cNvPr id="3081"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eaLnBrk="1" hangingPunct="1">
                <a:defRPr/>
              </a:pPr>
              <a:endParaRPr lang="en-US" sz="1800">
                <a:solidFill>
                  <a:schemeClr val="accent2"/>
                </a:solidFill>
              </a:endParaRPr>
            </a:p>
          </p:txBody>
        </p:sp>
        <p:sp>
          <p:nvSpPr>
            <p:cNvPr id="3082" name="Rectangle 10"/>
            <p:cNvSpPr>
              <a:spLocks noChangeArrowheads="1"/>
            </p:cNvSpPr>
            <p:nvPr/>
          </p:nvSpPr>
          <p:spPr bwMode="auto">
            <a:xfrm>
              <a:off x="173" y="173"/>
              <a:ext cx="86" cy="87"/>
            </a:xfrm>
            <a:prstGeom prst="rect">
              <a:avLst/>
            </a:prstGeom>
            <a:solidFill>
              <a:schemeClr val="hlink"/>
            </a:solidFill>
            <a:ln w="9525">
              <a:noFill/>
              <a:miter lim="800000"/>
              <a:headEnd/>
              <a:tailEnd/>
            </a:ln>
          </p:spPr>
          <p:txBody>
            <a:bodyPr/>
            <a:lstStyle/>
            <a:p>
              <a:pPr eaLnBrk="1" hangingPunct="1">
                <a:defRPr/>
              </a:pPr>
              <a:endParaRPr lang="en-US" sz="1800">
                <a:solidFill>
                  <a:schemeClr val="hlink"/>
                </a:solidFill>
              </a:endParaRPr>
            </a:p>
          </p:txBody>
        </p:sp>
        <p:sp>
          <p:nvSpPr>
            <p:cNvPr id="3083" name="Rectangle 11"/>
            <p:cNvSpPr>
              <a:spLocks noChangeArrowheads="1"/>
            </p:cNvSpPr>
            <p:nvPr/>
          </p:nvSpPr>
          <p:spPr bwMode="auto">
            <a:xfrm>
              <a:off x="83" y="86"/>
              <a:ext cx="89" cy="87"/>
            </a:xfrm>
            <a:prstGeom prst="rect">
              <a:avLst/>
            </a:prstGeom>
            <a:solidFill>
              <a:schemeClr val="accent1"/>
            </a:solidFill>
            <a:ln w="9525">
              <a:noFill/>
              <a:miter lim="800000"/>
              <a:headEnd/>
              <a:tailEnd/>
            </a:ln>
          </p:spPr>
          <p:txBody>
            <a:bodyPr/>
            <a:lstStyle/>
            <a:p>
              <a:pPr eaLnBrk="1" hangingPunct="1">
                <a:defRPr/>
              </a:pPr>
              <a:endParaRPr lang="en-US">
                <a:latin typeface="Times New Roman" charset="0"/>
              </a:endParaRPr>
            </a:p>
          </p:txBody>
        </p:sp>
        <p:sp>
          <p:nvSpPr>
            <p:cNvPr id="3084"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eaLnBrk="1" hangingPunct="1">
                <a:defRPr/>
              </a:pPr>
              <a:endParaRPr lang="en-US" sz="1800">
                <a:solidFill>
                  <a:schemeClr val="accent2"/>
                </a:solidFill>
              </a:endParaRPr>
            </a:p>
          </p:txBody>
        </p:sp>
        <p:sp>
          <p:nvSpPr>
            <p:cNvPr id="3085"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eaLnBrk="1" hangingPunct="1">
                <a:defRPr/>
              </a:pPr>
              <a:endParaRPr lang="en-US" sz="1800">
                <a:solidFill>
                  <a:schemeClr val="accent2"/>
                </a:solidFill>
              </a:endParaRPr>
            </a:p>
          </p:txBody>
        </p:sp>
      </p:grpSp>
      <p:sp>
        <p:nvSpPr>
          <p:cNvPr id="3074" name="Rectangle 2"/>
          <p:cNvSpPr>
            <a:spLocks noGrp="1" noChangeArrowheads="1"/>
          </p:cNvSpPr>
          <p:nvPr>
            <p:ph type="ftr" sz="quarter" idx="3"/>
          </p:nvPr>
        </p:nvSpPr>
        <p:spPr bwMode="auto">
          <a:xfrm>
            <a:off x="2590800" y="6248400"/>
            <a:ext cx="381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b="1" dirty="0" smtClean="0">
                <a:solidFill>
                  <a:schemeClr val="accent1"/>
                </a:solidFill>
              </a:defRPr>
            </a:lvl1pPr>
          </a:lstStyle>
          <a:p>
            <a:pPr>
              <a:defRPr/>
            </a:pPr>
            <a:r>
              <a:rPr lang="en-US" smtClean="0"/>
              <a:t>CS Seminar - May 3, 2013</a:t>
            </a:r>
            <a:endParaRPr lang="en-US"/>
          </a:p>
        </p:txBody>
      </p:sp>
      <p:sp>
        <p:nvSpPr>
          <p:cNvPr id="3075"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mj-lt"/>
              </a:defRPr>
            </a:lvl1pPr>
          </a:lstStyle>
          <a:p>
            <a:pPr>
              <a:defRPr/>
            </a:pPr>
            <a:fld id="{6101B05D-D0AC-4B2B-BB2F-35F4C1BA3B01}" type="slidenum">
              <a:rPr lang="en-US"/>
              <a:pPr>
                <a:defRPr/>
              </a:pPr>
              <a:t>‹#›</a:t>
            </a:fld>
            <a:endParaRPr lang="en-US"/>
          </a:p>
        </p:txBody>
      </p:sp>
      <p:sp>
        <p:nvSpPr>
          <p:cNvPr id="1029" name="Rectangle 14"/>
          <p:cNvSpPr>
            <a:spLocks noGrp="1" noChangeArrowheads="1"/>
          </p:cNvSpPr>
          <p:nvPr>
            <p:ph type="title"/>
          </p:nvPr>
        </p:nvSpPr>
        <p:spPr bwMode="auto">
          <a:xfrm>
            <a:off x="457200" y="457200"/>
            <a:ext cx="82296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0" name="Rectangle 15"/>
          <p:cNvSpPr>
            <a:spLocks noGrp="1" noChangeArrowheads="1"/>
          </p:cNvSpPr>
          <p:nvPr>
            <p:ph type="body" idx="1"/>
          </p:nvPr>
        </p:nvSpPr>
        <p:spPr bwMode="auto">
          <a:xfrm>
            <a:off x="457200" y="1219200"/>
            <a:ext cx="82296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8"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p>
        </p:txBody>
      </p:sp>
      <p:sp>
        <p:nvSpPr>
          <p:cNvPr id="3089" name="Line 17"/>
          <p:cNvSpPr>
            <a:spLocks noChangeShapeType="1"/>
          </p:cNvSpPr>
          <p:nvPr/>
        </p:nvSpPr>
        <p:spPr bwMode="auto">
          <a:xfrm>
            <a:off x="228600" y="6400800"/>
            <a:ext cx="8686800" cy="0"/>
          </a:xfrm>
          <a:prstGeom prst="line">
            <a:avLst/>
          </a:prstGeom>
          <a:noFill/>
          <a:ln w="38100">
            <a:solidFill>
              <a:srgbClr val="A13214"/>
            </a:solidFill>
            <a:round/>
            <a:headEnd/>
            <a:tailEnd/>
          </a:ln>
          <a:effectLst/>
        </p:spPr>
        <p:txBody>
          <a:bodyPr/>
          <a:lstStyle/>
          <a:p>
            <a:pPr>
              <a:defRPr/>
            </a:pPr>
            <a:endParaRPr lang="en-US"/>
          </a:p>
        </p:txBody>
      </p:sp>
      <p:pic>
        <p:nvPicPr>
          <p:cNvPr id="1033" name="Picture 18" descr="vtlogo"/>
          <p:cNvPicPr>
            <a:picLocks noChangeAspect="1" noChangeArrowheads="1"/>
          </p:cNvPicPr>
          <p:nvPr/>
        </p:nvPicPr>
        <p:blipFill>
          <a:blip r:embed="rId13" cstate="print"/>
          <a:srcRect/>
          <a:stretch>
            <a:fillRect/>
          </a:stretch>
        </p:blipFill>
        <p:spPr bwMode="auto">
          <a:xfrm>
            <a:off x="228600" y="6450013"/>
            <a:ext cx="935038" cy="407987"/>
          </a:xfrm>
          <a:prstGeom prst="rect">
            <a:avLst/>
          </a:prstGeom>
          <a:noFill/>
          <a:ln w="9525">
            <a:noFill/>
            <a:miter lim="800000"/>
            <a:headEnd/>
            <a:tailEnd/>
          </a:ln>
        </p:spPr>
      </p:pic>
      <p:sp>
        <p:nvSpPr>
          <p:cNvPr id="3117" name="Text Box 45"/>
          <p:cNvSpPr txBox="1">
            <a:spLocks noChangeArrowheads="1"/>
          </p:cNvSpPr>
          <p:nvPr userDrawn="1"/>
        </p:nvSpPr>
        <p:spPr bwMode="auto">
          <a:xfrm>
            <a:off x="5791200" y="124709"/>
            <a:ext cx="2819400" cy="307777"/>
          </a:xfrm>
          <a:prstGeom prst="rect">
            <a:avLst/>
          </a:prstGeom>
          <a:noFill/>
          <a:ln w="9525">
            <a:noFill/>
            <a:miter lim="800000"/>
            <a:headEnd/>
            <a:tailEnd/>
          </a:ln>
          <a:effectLst/>
        </p:spPr>
        <p:txBody>
          <a:bodyPr wrap="square">
            <a:spAutoFit/>
          </a:bodyPr>
          <a:lstStyle/>
          <a:p>
            <a:pPr>
              <a:spcBef>
                <a:spcPct val="50000"/>
              </a:spcBef>
              <a:defRPr/>
            </a:pPr>
            <a:r>
              <a:rPr lang="en-US" sz="1400" b="1" baseline="0" dirty="0" smtClean="0"/>
              <a:t>Meta-Models of Confidentiality</a:t>
            </a:r>
            <a:endParaRPr lang="en-US" sz="1400" b="1" dirty="0"/>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dt="0"/>
  <p:txStyles>
    <p:titleStyle>
      <a:lvl1pPr algn="ctr" rtl="0" eaLnBrk="0" fontAlgn="base" hangingPunct="0">
        <a:spcBef>
          <a:spcPct val="0"/>
        </a:spcBef>
        <a:spcAft>
          <a:spcPct val="0"/>
        </a:spcAft>
        <a:defRPr sz="2400">
          <a:solidFill>
            <a:schemeClr val="tx1"/>
          </a:solidFill>
          <a:latin typeface="+mj-lt"/>
          <a:ea typeface="+mj-ea"/>
          <a:cs typeface="+mj-cs"/>
        </a:defRPr>
      </a:lvl1pPr>
      <a:lvl2pPr algn="ctr" rtl="0" eaLnBrk="0" fontAlgn="base" hangingPunct="0">
        <a:spcBef>
          <a:spcPct val="0"/>
        </a:spcBef>
        <a:spcAft>
          <a:spcPct val="0"/>
        </a:spcAft>
        <a:defRPr sz="2400">
          <a:solidFill>
            <a:schemeClr val="tx1"/>
          </a:solidFill>
          <a:latin typeface="Arial Black" charset="0"/>
        </a:defRPr>
      </a:lvl2pPr>
      <a:lvl3pPr algn="ctr" rtl="0" eaLnBrk="0" fontAlgn="base" hangingPunct="0">
        <a:spcBef>
          <a:spcPct val="0"/>
        </a:spcBef>
        <a:spcAft>
          <a:spcPct val="0"/>
        </a:spcAft>
        <a:defRPr sz="2400">
          <a:solidFill>
            <a:schemeClr val="tx1"/>
          </a:solidFill>
          <a:latin typeface="Arial Black" charset="0"/>
        </a:defRPr>
      </a:lvl3pPr>
      <a:lvl4pPr algn="ctr" rtl="0" eaLnBrk="0" fontAlgn="base" hangingPunct="0">
        <a:spcBef>
          <a:spcPct val="0"/>
        </a:spcBef>
        <a:spcAft>
          <a:spcPct val="0"/>
        </a:spcAft>
        <a:defRPr sz="2400">
          <a:solidFill>
            <a:schemeClr val="tx1"/>
          </a:solidFill>
          <a:latin typeface="Arial Black" charset="0"/>
        </a:defRPr>
      </a:lvl4pPr>
      <a:lvl5pPr algn="ctr" rtl="0" eaLnBrk="0" fontAlgn="base" hangingPunct="0">
        <a:spcBef>
          <a:spcPct val="0"/>
        </a:spcBef>
        <a:spcAft>
          <a:spcPct val="0"/>
        </a:spcAft>
        <a:defRPr sz="2400">
          <a:solidFill>
            <a:schemeClr val="tx1"/>
          </a:solidFill>
          <a:latin typeface="Arial Black" charset="0"/>
        </a:defRPr>
      </a:lvl5pPr>
      <a:lvl6pPr marL="457200" algn="ctr" rtl="0" fontAlgn="base">
        <a:spcBef>
          <a:spcPct val="0"/>
        </a:spcBef>
        <a:spcAft>
          <a:spcPct val="0"/>
        </a:spcAft>
        <a:defRPr sz="2400">
          <a:solidFill>
            <a:schemeClr val="tx1"/>
          </a:solidFill>
          <a:latin typeface="Arial Black" charset="0"/>
        </a:defRPr>
      </a:lvl6pPr>
      <a:lvl7pPr marL="914400" algn="ctr" rtl="0" fontAlgn="base">
        <a:spcBef>
          <a:spcPct val="0"/>
        </a:spcBef>
        <a:spcAft>
          <a:spcPct val="0"/>
        </a:spcAft>
        <a:defRPr sz="2400">
          <a:solidFill>
            <a:schemeClr val="tx1"/>
          </a:solidFill>
          <a:latin typeface="Arial Black" charset="0"/>
        </a:defRPr>
      </a:lvl7pPr>
      <a:lvl8pPr marL="1371600" algn="ctr" rtl="0" fontAlgn="base">
        <a:spcBef>
          <a:spcPct val="0"/>
        </a:spcBef>
        <a:spcAft>
          <a:spcPct val="0"/>
        </a:spcAft>
        <a:defRPr sz="2400">
          <a:solidFill>
            <a:schemeClr val="tx1"/>
          </a:solidFill>
          <a:latin typeface="Arial Black" charset="0"/>
        </a:defRPr>
      </a:lvl8pPr>
      <a:lvl9pPr marL="1828800" algn="ctr" rtl="0" fontAlgn="base">
        <a:spcBef>
          <a:spcPct val="0"/>
        </a:spcBef>
        <a:spcAft>
          <a:spcPct val="0"/>
        </a:spcAft>
        <a:defRPr sz="2400">
          <a:solidFill>
            <a:schemeClr val="tx1"/>
          </a:solidFill>
          <a:latin typeface="Arial Black" charset="0"/>
        </a:defRPr>
      </a:lvl9pPr>
    </p:titleStyle>
    <p:bodyStyle>
      <a:lvl1pPr marL="342900" indent="-342900" algn="l" rtl="0" eaLnBrk="0" fontAlgn="base" hangingPunct="0">
        <a:spcBef>
          <a:spcPct val="20000"/>
        </a:spcBef>
        <a:spcAft>
          <a:spcPct val="0"/>
        </a:spcAft>
        <a:buClr>
          <a:schemeClr val="accent1"/>
        </a:buClr>
        <a:buSzPct val="75000"/>
        <a:buFont typeface="Wingdings" charset="2"/>
        <a:buChar char="n"/>
        <a:defRPr sz="30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charset="2"/>
        <a:buChar char="¨"/>
        <a:defRPr sz="2000">
          <a:solidFill>
            <a:schemeClr val="tx1"/>
          </a:solidFill>
          <a:latin typeface="+mj-lt"/>
        </a:defRPr>
      </a:lvl2pPr>
      <a:lvl3pPr marL="1143000" indent="-228600" algn="l" rtl="0" eaLnBrk="0" fontAlgn="base" hangingPunct="0">
        <a:spcBef>
          <a:spcPct val="20000"/>
        </a:spcBef>
        <a:spcAft>
          <a:spcPct val="0"/>
        </a:spcAft>
        <a:buClr>
          <a:schemeClr val="accent1"/>
        </a:buClr>
        <a:buSzPct val="65000"/>
        <a:buFont typeface="Wingdings"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charset="2"/>
        <a:buChar char="¨"/>
        <a:defRPr>
          <a:solidFill>
            <a:schemeClr val="tx1"/>
          </a:solidFill>
          <a:latin typeface="+mj-lt"/>
        </a:defRPr>
      </a:lvl4pPr>
      <a:lvl5pPr marL="2057400" indent="-228600" algn="l" rtl="0" eaLnBrk="0" fontAlgn="base" hangingPunct="0">
        <a:spcBef>
          <a:spcPct val="20000"/>
        </a:spcBef>
        <a:spcAft>
          <a:spcPct val="0"/>
        </a:spcAft>
        <a:buClr>
          <a:schemeClr val="accent1"/>
        </a:buClr>
        <a:buFont typeface="Wingdings"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pn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5.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5" Type="http://schemas.openxmlformats.org/officeDocument/2006/relationships/image" Target="../media/image4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 Id="rId14" Type="http://schemas.openxmlformats.org/officeDocument/2006/relationships/image" Target="../media/image47.png"/></Relationships>
</file>

<file path=ppt/slides/_rels/slide22.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jpeg"/></Relationships>
</file>

<file path=ppt/slides/_rels/slide28.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p:txBody>
          <a:bodyPr/>
          <a:lstStyle/>
          <a:p>
            <a:pPr eaLnBrk="1" hangingPunct="1"/>
            <a:r>
              <a:rPr lang="en-US" dirty="0" smtClean="0"/>
              <a:t>Meta-models of Confidentiality</a:t>
            </a:r>
          </a:p>
        </p:txBody>
      </p:sp>
      <p:sp>
        <p:nvSpPr>
          <p:cNvPr id="13315" name="Rectangle 3"/>
          <p:cNvSpPr>
            <a:spLocks noGrp="1" noChangeArrowheads="1"/>
          </p:cNvSpPr>
          <p:nvPr>
            <p:ph type="subTitle" idx="1"/>
          </p:nvPr>
        </p:nvSpPr>
        <p:spPr>
          <a:xfrm>
            <a:off x="2971800" y="4648200"/>
            <a:ext cx="6019800" cy="990600"/>
          </a:xfrm>
        </p:spPr>
        <p:txBody>
          <a:bodyPr/>
          <a:lstStyle/>
          <a:p>
            <a:pPr algn="ctr" eaLnBrk="1" hangingPunct="1"/>
            <a:r>
              <a:rPr lang="en-US" dirty="0" smtClean="0"/>
              <a:t>Dennis </a:t>
            </a:r>
            <a:r>
              <a:rPr lang="en-US" dirty="0" err="1" smtClean="0"/>
              <a:t>Kafura</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Concepts</a:t>
            </a:r>
            <a:endParaRPr lang="en-US" dirty="0"/>
          </a:p>
        </p:txBody>
      </p:sp>
      <p:sp>
        <p:nvSpPr>
          <p:cNvPr id="3" name="Content Placeholder 2"/>
          <p:cNvSpPr>
            <a:spLocks noGrp="1"/>
          </p:cNvSpPr>
          <p:nvPr>
            <p:ph idx="1"/>
          </p:nvPr>
        </p:nvSpPr>
        <p:spPr/>
        <p:txBody>
          <a:bodyPr/>
          <a:lstStyle/>
          <a:p>
            <a:r>
              <a:rPr lang="en-US" dirty="0" smtClean="0"/>
              <a:t>Relations</a:t>
            </a:r>
          </a:p>
          <a:p>
            <a:pPr lvl="1"/>
            <a:r>
              <a:rPr lang="en-US" dirty="0" smtClean="0"/>
              <a:t> </a:t>
            </a:r>
          </a:p>
          <a:p>
            <a:pPr lvl="1"/>
            <a:endParaRPr lang="en-US" dirty="0" smtClean="0"/>
          </a:p>
          <a:p>
            <a:pPr lvl="1"/>
            <a:r>
              <a:rPr lang="en-US" dirty="0" smtClean="0"/>
              <a:t> </a:t>
            </a:r>
          </a:p>
          <a:p>
            <a:pPr lvl="1">
              <a:buNone/>
            </a:pPr>
            <a:endParaRPr lang="en-US" dirty="0" smtClean="0"/>
          </a:p>
          <a:p>
            <a:pPr lvl="1"/>
            <a:r>
              <a:rPr lang="en-US" dirty="0" smtClean="0"/>
              <a:t> </a:t>
            </a:r>
          </a:p>
          <a:p>
            <a:pPr lvl="1"/>
            <a:endParaRPr lang="en-US" dirty="0" smtClean="0"/>
          </a:p>
          <a:p>
            <a:pPr lvl="1"/>
            <a:endParaRPr lang="en-US" dirty="0" smtClean="0"/>
          </a:p>
          <a:p>
            <a:pPr lvl="1"/>
            <a:r>
              <a:rPr lang="en-US" dirty="0" smtClean="0"/>
              <a:t> </a:t>
            </a:r>
            <a:endParaRPr lang="en-US" dirty="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10</a:t>
            </a:fld>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39" name="Group 38"/>
          <p:cNvGrpSpPr/>
          <p:nvPr/>
        </p:nvGrpSpPr>
        <p:grpSpPr>
          <a:xfrm>
            <a:off x="1447800" y="3276600"/>
            <a:ext cx="5981700" cy="723900"/>
            <a:chOff x="1447800" y="3276600"/>
            <a:chExt cx="5981700" cy="723900"/>
          </a:xfrm>
        </p:grpSpPr>
        <p:pic>
          <p:nvPicPr>
            <p:cNvPr id="10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447800" y="3276600"/>
              <a:ext cx="2219325" cy="342900"/>
            </a:xfrm>
            <a:prstGeom prst="rect">
              <a:avLst/>
            </a:prstGeom>
            <a:noFill/>
          </p:spPr>
        </p:pic>
        <p:pic>
          <p:nvPicPr>
            <p:cNvPr id="1028"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447800" y="3657600"/>
              <a:ext cx="5981700" cy="342900"/>
            </a:xfrm>
            <a:prstGeom prst="rect">
              <a:avLst/>
            </a:prstGeom>
            <a:noFill/>
          </p:spPr>
        </p:pic>
      </p:grpSp>
      <p:sp>
        <p:nvSpPr>
          <p:cNvPr id="1030" name="Rectangle 6"/>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8" name="Group 37"/>
          <p:cNvGrpSpPr/>
          <p:nvPr/>
        </p:nvGrpSpPr>
        <p:grpSpPr>
          <a:xfrm>
            <a:off x="1447800" y="4343400"/>
            <a:ext cx="6477000" cy="1188990"/>
            <a:chOff x="1447800" y="4724400"/>
            <a:chExt cx="6477000" cy="1188990"/>
          </a:xfrm>
        </p:grpSpPr>
        <p:pic>
          <p:nvPicPr>
            <p:cNvPr id="30"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828800" y="5176350"/>
              <a:ext cx="6096000" cy="342900"/>
            </a:xfrm>
            <a:prstGeom prst="rect">
              <a:avLst/>
            </a:prstGeom>
            <a:noFill/>
          </p:spPr>
        </p:pic>
        <p:pic>
          <p:nvPicPr>
            <p:cNvPr id="31"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828800" y="5570490"/>
              <a:ext cx="4038600" cy="342900"/>
            </a:xfrm>
            <a:prstGeom prst="rect">
              <a:avLst/>
            </a:prstGeom>
            <a:noFill/>
          </p:spPr>
        </p:pic>
        <p:pic>
          <p:nvPicPr>
            <p:cNvPr id="32" name="Picture 8"/>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447800" y="4724400"/>
              <a:ext cx="1847850" cy="342900"/>
            </a:xfrm>
            <a:prstGeom prst="rect">
              <a:avLst/>
            </a:prstGeom>
            <a:noFill/>
          </p:spPr>
        </p:pic>
      </p:grpSp>
      <p:grpSp>
        <p:nvGrpSpPr>
          <p:cNvPr id="41" name="Group 40"/>
          <p:cNvGrpSpPr/>
          <p:nvPr/>
        </p:nvGrpSpPr>
        <p:grpSpPr>
          <a:xfrm>
            <a:off x="1447800" y="1828800"/>
            <a:ext cx="6743700" cy="342900"/>
            <a:chOff x="1447800" y="1828800"/>
            <a:chExt cx="6743700" cy="342900"/>
          </a:xfrm>
        </p:grpSpPr>
        <p:pic>
          <p:nvPicPr>
            <p:cNvPr id="33" name="Picture 9"/>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1447800" y="1828800"/>
              <a:ext cx="1800225" cy="342900"/>
            </a:xfrm>
            <a:prstGeom prst="rect">
              <a:avLst/>
            </a:prstGeom>
            <a:noFill/>
          </p:spPr>
        </p:pic>
        <p:pic>
          <p:nvPicPr>
            <p:cNvPr id="34" name="Picture 12"/>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3352800" y="1828800"/>
              <a:ext cx="4838700" cy="342900"/>
            </a:xfrm>
            <a:prstGeom prst="rect">
              <a:avLst/>
            </a:prstGeom>
            <a:noFill/>
          </p:spPr>
        </p:pic>
      </p:grpSp>
      <p:grpSp>
        <p:nvGrpSpPr>
          <p:cNvPr id="40" name="Group 39"/>
          <p:cNvGrpSpPr/>
          <p:nvPr/>
        </p:nvGrpSpPr>
        <p:grpSpPr>
          <a:xfrm>
            <a:off x="1447800" y="2514600"/>
            <a:ext cx="6457950" cy="647700"/>
            <a:chOff x="1447800" y="2514600"/>
            <a:chExt cx="6457950" cy="647700"/>
          </a:xfrm>
        </p:grpSpPr>
        <p:pic>
          <p:nvPicPr>
            <p:cNvPr id="35" name="Picture 15"/>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1447800" y="2514600"/>
              <a:ext cx="2371725" cy="342900"/>
            </a:xfrm>
            <a:prstGeom prst="rect">
              <a:avLst/>
            </a:prstGeom>
            <a:noFill/>
          </p:spPr>
        </p:pic>
        <p:pic>
          <p:nvPicPr>
            <p:cNvPr id="36" name="Picture 18"/>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3962400" y="2514600"/>
              <a:ext cx="3819525" cy="342900"/>
            </a:xfrm>
            <a:prstGeom prst="rect">
              <a:avLst/>
            </a:prstGeom>
            <a:noFill/>
          </p:spPr>
        </p:pic>
        <p:pic>
          <p:nvPicPr>
            <p:cNvPr id="37" name="Picture 17"/>
            <p:cNvPicPr>
              <a:picLocks noChangeAspect="1" noChangeArrowheads="1"/>
            </p:cNvPicPr>
            <p:nvPr/>
          </p:nvPicPr>
          <p:blipFill>
            <a:blip r:embed="rId11" cstate="print">
              <a:clrChange>
                <a:clrFrom>
                  <a:srgbClr val="FFFFFF"/>
                </a:clrFrom>
                <a:clrTo>
                  <a:srgbClr val="FFFFFF">
                    <a:alpha val="0"/>
                  </a:srgbClr>
                </a:clrTo>
              </a:clrChange>
            </a:blip>
            <a:srcRect/>
            <a:stretch>
              <a:fillRect/>
            </a:stretch>
          </p:blipFill>
          <p:spPr bwMode="auto">
            <a:xfrm>
              <a:off x="2743200" y="2819400"/>
              <a:ext cx="5162550" cy="342900"/>
            </a:xfrm>
            <a:prstGeom prst="rect">
              <a:avLst/>
            </a:prstGeom>
            <a:noFill/>
          </p:spPr>
        </p:pic>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r>
              <a:rPr lang="en-US" dirty="0" smtClean="0"/>
              <a:t>File Sharing example</a:t>
            </a:r>
            <a:endParaRPr lang="en-US" dirty="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11</a:t>
            </a:fld>
            <a:endParaRPr lang="en-US"/>
          </a:p>
        </p:txBody>
      </p:sp>
      <p:sp>
        <p:nvSpPr>
          <p:cNvPr id="6" name="Oval 5"/>
          <p:cNvSpPr/>
          <p:nvPr/>
        </p:nvSpPr>
        <p:spPr bwMode="auto">
          <a:xfrm>
            <a:off x="1676400" y="2971800"/>
            <a:ext cx="3962400" cy="22098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7" name="Oval 6"/>
          <p:cNvSpPr/>
          <p:nvPr/>
        </p:nvSpPr>
        <p:spPr bwMode="auto">
          <a:xfrm>
            <a:off x="5943600" y="1905000"/>
            <a:ext cx="2590800" cy="15240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8" name="Oval 7"/>
          <p:cNvSpPr/>
          <p:nvPr/>
        </p:nvSpPr>
        <p:spPr bwMode="auto">
          <a:xfrm>
            <a:off x="2514600" y="3810000"/>
            <a:ext cx="1295400" cy="9144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9" name="Oval 8"/>
          <p:cNvSpPr/>
          <p:nvPr/>
        </p:nvSpPr>
        <p:spPr bwMode="auto">
          <a:xfrm>
            <a:off x="4191000" y="3714750"/>
            <a:ext cx="989556" cy="7239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10" name="Oval 9"/>
          <p:cNvSpPr/>
          <p:nvPr/>
        </p:nvSpPr>
        <p:spPr bwMode="auto">
          <a:xfrm>
            <a:off x="6553200" y="2438400"/>
            <a:ext cx="989556" cy="7239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11" name="TextBox 10"/>
          <p:cNvSpPr txBox="1"/>
          <p:nvPr/>
        </p:nvSpPr>
        <p:spPr>
          <a:xfrm>
            <a:off x="7285342" y="2138530"/>
            <a:ext cx="471604" cy="461665"/>
          </a:xfrm>
          <a:prstGeom prst="rect">
            <a:avLst/>
          </a:prstGeom>
          <a:noFill/>
        </p:spPr>
        <p:txBody>
          <a:bodyPr wrap="none" rtlCol="0">
            <a:spAutoFit/>
          </a:bodyPr>
          <a:lstStyle/>
          <a:p>
            <a:r>
              <a:rPr lang="en-US" i="1" dirty="0" smtClean="0">
                <a:latin typeface="Cambria Math" pitchFamily="18" charset="0"/>
                <a:ea typeface="Cambria Math" pitchFamily="18" charset="0"/>
              </a:rPr>
              <a:t>C</a:t>
            </a:r>
            <a:r>
              <a:rPr lang="en-US" i="1" baseline="-25000" dirty="0">
                <a:latin typeface="Cambria Math" pitchFamily="18" charset="0"/>
                <a:ea typeface="Cambria Math" pitchFamily="18" charset="0"/>
              </a:rPr>
              <a:t>4</a:t>
            </a:r>
          </a:p>
        </p:txBody>
      </p:sp>
      <p:sp>
        <p:nvSpPr>
          <p:cNvPr id="12" name="TextBox 11"/>
          <p:cNvSpPr txBox="1"/>
          <p:nvPr/>
        </p:nvSpPr>
        <p:spPr>
          <a:xfrm>
            <a:off x="4038600" y="3328792"/>
            <a:ext cx="471604" cy="461665"/>
          </a:xfrm>
          <a:prstGeom prst="rect">
            <a:avLst/>
          </a:prstGeom>
          <a:noFill/>
        </p:spPr>
        <p:txBody>
          <a:bodyPr wrap="none" rtlCol="0">
            <a:spAutoFit/>
          </a:bodyPr>
          <a:lstStyle/>
          <a:p>
            <a:r>
              <a:rPr lang="en-US" i="1" dirty="0" smtClean="0">
                <a:latin typeface="Cambria Math" pitchFamily="18" charset="0"/>
                <a:ea typeface="Cambria Math" pitchFamily="18" charset="0"/>
              </a:rPr>
              <a:t>C</a:t>
            </a:r>
            <a:r>
              <a:rPr lang="en-US" i="1" baseline="-25000" dirty="0">
                <a:latin typeface="Cambria Math" pitchFamily="18" charset="0"/>
                <a:ea typeface="Cambria Math" pitchFamily="18" charset="0"/>
              </a:rPr>
              <a:t>3</a:t>
            </a:r>
          </a:p>
        </p:txBody>
      </p:sp>
      <p:sp>
        <p:nvSpPr>
          <p:cNvPr id="13" name="TextBox 12"/>
          <p:cNvSpPr txBox="1"/>
          <p:nvPr/>
        </p:nvSpPr>
        <p:spPr>
          <a:xfrm>
            <a:off x="2926498" y="3366370"/>
            <a:ext cx="471604" cy="461665"/>
          </a:xfrm>
          <a:prstGeom prst="rect">
            <a:avLst/>
          </a:prstGeom>
          <a:noFill/>
        </p:spPr>
        <p:txBody>
          <a:bodyPr wrap="none" rtlCol="0">
            <a:spAutoFit/>
          </a:bodyPr>
          <a:lstStyle/>
          <a:p>
            <a:r>
              <a:rPr lang="en-US" i="1" dirty="0" smtClean="0">
                <a:latin typeface="Cambria Math" pitchFamily="18" charset="0"/>
                <a:ea typeface="Cambria Math" pitchFamily="18" charset="0"/>
              </a:rPr>
              <a:t>C</a:t>
            </a:r>
            <a:r>
              <a:rPr lang="en-US" i="1" baseline="-25000" dirty="0">
                <a:latin typeface="Cambria Math" pitchFamily="18" charset="0"/>
                <a:ea typeface="Cambria Math" pitchFamily="18" charset="0"/>
              </a:rPr>
              <a:t>2</a:t>
            </a:r>
          </a:p>
        </p:txBody>
      </p:sp>
      <p:sp>
        <p:nvSpPr>
          <p:cNvPr id="14" name="TextBox 13"/>
          <p:cNvSpPr txBox="1"/>
          <p:nvPr/>
        </p:nvSpPr>
        <p:spPr>
          <a:xfrm>
            <a:off x="2926498" y="2438400"/>
            <a:ext cx="471604" cy="461665"/>
          </a:xfrm>
          <a:prstGeom prst="rect">
            <a:avLst/>
          </a:prstGeom>
          <a:noFill/>
        </p:spPr>
        <p:txBody>
          <a:bodyPr wrap="none" rtlCol="0">
            <a:spAutoFit/>
          </a:bodyPr>
          <a:lstStyle/>
          <a:p>
            <a:r>
              <a:rPr lang="en-US" i="1" dirty="0" smtClean="0">
                <a:latin typeface="Cambria Math" pitchFamily="18" charset="0"/>
                <a:ea typeface="Cambria Math" pitchFamily="18" charset="0"/>
              </a:rPr>
              <a:t>C</a:t>
            </a:r>
            <a:r>
              <a:rPr lang="en-US" i="1" baseline="-25000" dirty="0">
                <a:latin typeface="Cambria Math" pitchFamily="18" charset="0"/>
                <a:ea typeface="Cambria Math" pitchFamily="18" charset="0"/>
              </a:rPr>
              <a:t>1</a:t>
            </a:r>
          </a:p>
        </p:txBody>
      </p:sp>
      <p:sp>
        <p:nvSpPr>
          <p:cNvPr id="15" name="TextBox 14"/>
          <p:cNvSpPr txBox="1"/>
          <p:nvPr/>
        </p:nvSpPr>
        <p:spPr>
          <a:xfrm>
            <a:off x="6317398" y="1447800"/>
            <a:ext cx="471604" cy="461665"/>
          </a:xfrm>
          <a:prstGeom prst="rect">
            <a:avLst/>
          </a:prstGeom>
          <a:noFill/>
        </p:spPr>
        <p:txBody>
          <a:bodyPr wrap="none" rtlCol="0">
            <a:spAutoFit/>
          </a:bodyPr>
          <a:lstStyle/>
          <a:p>
            <a:r>
              <a:rPr lang="en-US" i="1" dirty="0" smtClean="0">
                <a:latin typeface="Cambria Math" pitchFamily="18" charset="0"/>
                <a:ea typeface="Cambria Math" pitchFamily="18" charset="0"/>
              </a:rPr>
              <a:t>C</a:t>
            </a:r>
            <a:r>
              <a:rPr lang="en-US" i="1" baseline="-25000" dirty="0" smtClean="0">
                <a:latin typeface="Cambria Math" pitchFamily="18" charset="0"/>
                <a:ea typeface="Cambria Math" pitchFamily="18" charset="0"/>
              </a:rPr>
              <a:t>0</a:t>
            </a:r>
            <a:endParaRPr lang="en-US" i="1" baseline="-25000" dirty="0">
              <a:latin typeface="Cambria Math" pitchFamily="18" charset="0"/>
              <a:ea typeface="Cambria Math" pitchFamily="18" charset="0"/>
            </a:endParaRPr>
          </a:p>
        </p:txBody>
      </p:sp>
      <p:sp>
        <p:nvSpPr>
          <p:cNvPr id="16" name="TextBox 15"/>
          <p:cNvSpPr txBox="1"/>
          <p:nvPr/>
        </p:nvSpPr>
        <p:spPr>
          <a:xfrm>
            <a:off x="6553200" y="4724400"/>
            <a:ext cx="1095236" cy="369332"/>
          </a:xfrm>
          <a:prstGeom prst="rect">
            <a:avLst/>
          </a:prstGeom>
          <a:noFill/>
        </p:spPr>
        <p:txBody>
          <a:bodyPr wrap="none" rtlCol="0">
            <a:spAutoFit/>
          </a:bodyPr>
          <a:lstStyle/>
          <a:p>
            <a:r>
              <a:rPr lang="en-US" sz="1800" dirty="0" smtClean="0"/>
              <a:t>(write, A)</a:t>
            </a:r>
            <a:endParaRPr lang="en-US" sz="1800" dirty="0"/>
          </a:p>
        </p:txBody>
      </p:sp>
      <p:sp>
        <p:nvSpPr>
          <p:cNvPr id="17" name="TextBox 16"/>
          <p:cNvSpPr txBox="1"/>
          <p:nvPr/>
        </p:nvSpPr>
        <p:spPr>
          <a:xfrm>
            <a:off x="2856927" y="5486400"/>
            <a:ext cx="1082348" cy="369332"/>
          </a:xfrm>
          <a:prstGeom prst="rect">
            <a:avLst/>
          </a:prstGeom>
          <a:noFill/>
        </p:spPr>
        <p:txBody>
          <a:bodyPr wrap="none" rtlCol="0">
            <a:spAutoFit/>
          </a:bodyPr>
          <a:lstStyle/>
          <a:p>
            <a:r>
              <a:rPr lang="en-US" sz="1800" dirty="0" smtClean="0"/>
              <a:t>(read, B)</a:t>
            </a:r>
            <a:endParaRPr lang="en-US" sz="1800" dirty="0"/>
          </a:p>
        </p:txBody>
      </p:sp>
      <p:sp>
        <p:nvSpPr>
          <p:cNvPr id="18" name="TextBox 17"/>
          <p:cNvSpPr txBox="1"/>
          <p:nvPr/>
        </p:nvSpPr>
        <p:spPr>
          <a:xfrm>
            <a:off x="1630866" y="5334000"/>
            <a:ext cx="1069588" cy="369332"/>
          </a:xfrm>
          <a:prstGeom prst="rect">
            <a:avLst/>
          </a:prstGeom>
          <a:noFill/>
        </p:spPr>
        <p:txBody>
          <a:bodyPr wrap="none" rtlCol="0">
            <a:spAutoFit/>
          </a:bodyPr>
          <a:lstStyle/>
          <a:p>
            <a:r>
              <a:rPr lang="en-US" sz="1800" dirty="0" smtClean="0"/>
              <a:t>(read, A)</a:t>
            </a:r>
            <a:endParaRPr lang="en-US" sz="1800" dirty="0"/>
          </a:p>
        </p:txBody>
      </p:sp>
      <p:sp>
        <p:nvSpPr>
          <p:cNvPr id="19" name="TextBox 18"/>
          <p:cNvSpPr txBox="1"/>
          <p:nvPr/>
        </p:nvSpPr>
        <p:spPr>
          <a:xfrm>
            <a:off x="6175856" y="3714750"/>
            <a:ext cx="1031051" cy="369332"/>
          </a:xfrm>
          <a:prstGeom prst="rect">
            <a:avLst/>
          </a:prstGeom>
          <a:noFill/>
        </p:spPr>
        <p:txBody>
          <a:bodyPr wrap="none" rtlCol="0">
            <a:spAutoFit/>
          </a:bodyPr>
          <a:lstStyle/>
          <a:p>
            <a:r>
              <a:rPr lang="en-US" sz="1800" dirty="0" smtClean="0"/>
              <a:t>(read C)</a:t>
            </a:r>
            <a:endParaRPr lang="en-US" sz="1800" dirty="0"/>
          </a:p>
        </p:txBody>
      </p:sp>
      <p:sp>
        <p:nvSpPr>
          <p:cNvPr id="20" name="Oval 19"/>
          <p:cNvSpPr/>
          <p:nvPr/>
        </p:nvSpPr>
        <p:spPr bwMode="auto">
          <a:xfrm>
            <a:off x="6317398" y="2286000"/>
            <a:ext cx="152400" cy="1524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21" name="Oval 20"/>
          <p:cNvSpPr/>
          <p:nvPr/>
        </p:nvSpPr>
        <p:spPr bwMode="auto">
          <a:xfrm>
            <a:off x="7680746" y="3013890"/>
            <a:ext cx="152400" cy="1524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22" name="Oval 21"/>
          <p:cNvSpPr/>
          <p:nvPr/>
        </p:nvSpPr>
        <p:spPr bwMode="auto">
          <a:xfrm>
            <a:off x="3124200" y="4191000"/>
            <a:ext cx="152400" cy="1524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23" name="Oval 22"/>
          <p:cNvSpPr/>
          <p:nvPr/>
        </p:nvSpPr>
        <p:spPr bwMode="auto">
          <a:xfrm>
            <a:off x="2774098" y="4267200"/>
            <a:ext cx="152400" cy="1524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24" name="Oval 23"/>
          <p:cNvSpPr/>
          <p:nvPr/>
        </p:nvSpPr>
        <p:spPr bwMode="auto">
          <a:xfrm>
            <a:off x="4670120" y="4114800"/>
            <a:ext cx="152400" cy="1524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25" name="Oval 24"/>
          <p:cNvSpPr/>
          <p:nvPr/>
        </p:nvSpPr>
        <p:spPr bwMode="auto">
          <a:xfrm>
            <a:off x="6971778" y="2746621"/>
            <a:ext cx="152400" cy="1524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26" name="Oval 25"/>
          <p:cNvSpPr/>
          <p:nvPr/>
        </p:nvSpPr>
        <p:spPr bwMode="auto">
          <a:xfrm>
            <a:off x="2133600" y="3521002"/>
            <a:ext cx="152400" cy="1524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27" name="TextBox 26"/>
          <p:cNvSpPr txBox="1"/>
          <p:nvPr/>
        </p:nvSpPr>
        <p:spPr>
          <a:xfrm>
            <a:off x="4811241" y="1905000"/>
            <a:ext cx="595035" cy="369332"/>
          </a:xfrm>
          <a:prstGeom prst="rect">
            <a:avLst/>
          </a:prstGeom>
          <a:noFill/>
        </p:spPr>
        <p:txBody>
          <a:bodyPr wrap="none" rtlCol="0">
            <a:spAutoFit/>
          </a:bodyPr>
          <a:lstStyle/>
          <a:p>
            <a:r>
              <a:rPr lang="en-US" sz="1800" dirty="0" smtClean="0"/>
              <a:t>Bob</a:t>
            </a:r>
            <a:endParaRPr lang="en-US" sz="1800" dirty="0"/>
          </a:p>
        </p:txBody>
      </p:sp>
      <p:sp>
        <p:nvSpPr>
          <p:cNvPr id="28" name="TextBox 27"/>
          <p:cNvSpPr txBox="1"/>
          <p:nvPr/>
        </p:nvSpPr>
        <p:spPr>
          <a:xfrm>
            <a:off x="930405" y="2484566"/>
            <a:ext cx="684803" cy="369332"/>
          </a:xfrm>
          <a:prstGeom prst="rect">
            <a:avLst/>
          </a:prstGeom>
          <a:noFill/>
        </p:spPr>
        <p:txBody>
          <a:bodyPr wrap="none" rtlCol="0">
            <a:spAutoFit/>
          </a:bodyPr>
          <a:lstStyle/>
          <a:p>
            <a:r>
              <a:rPr lang="en-US" sz="1800" dirty="0" smtClean="0"/>
              <a:t>Alice</a:t>
            </a:r>
            <a:endParaRPr lang="en-US" sz="1800" dirty="0"/>
          </a:p>
        </p:txBody>
      </p:sp>
      <p:cxnSp>
        <p:nvCxnSpPr>
          <p:cNvPr id="30" name="Straight Connector 29"/>
          <p:cNvCxnSpPr>
            <a:stCxn id="18" idx="0"/>
            <a:endCxn id="23" idx="3"/>
          </p:cNvCxnSpPr>
          <p:nvPr/>
        </p:nvCxnSpPr>
        <p:spPr bwMode="auto">
          <a:xfrm flipV="1">
            <a:off x="2165660" y="4397282"/>
            <a:ext cx="630756" cy="93671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2" name="Straight Connector 31"/>
          <p:cNvCxnSpPr>
            <a:stCxn id="22" idx="4"/>
            <a:endCxn id="17" idx="0"/>
          </p:cNvCxnSpPr>
          <p:nvPr/>
        </p:nvCxnSpPr>
        <p:spPr bwMode="auto">
          <a:xfrm>
            <a:off x="3200400" y="4343400"/>
            <a:ext cx="197701" cy="1143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4" name="Straight Connector 33"/>
          <p:cNvCxnSpPr>
            <a:stCxn id="28" idx="2"/>
            <a:endCxn id="26" idx="1"/>
          </p:cNvCxnSpPr>
          <p:nvPr/>
        </p:nvCxnSpPr>
        <p:spPr bwMode="auto">
          <a:xfrm>
            <a:off x="1272807" y="2853898"/>
            <a:ext cx="883111" cy="68942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6" name="Straight Connector 35"/>
          <p:cNvCxnSpPr>
            <a:stCxn id="27" idx="3"/>
            <a:endCxn id="20" idx="2"/>
          </p:cNvCxnSpPr>
          <p:nvPr/>
        </p:nvCxnSpPr>
        <p:spPr bwMode="auto">
          <a:xfrm>
            <a:off x="5406276" y="2089666"/>
            <a:ext cx="911122" cy="27253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8" name="Straight Connector 37"/>
          <p:cNvCxnSpPr>
            <a:stCxn id="19" idx="0"/>
            <a:endCxn id="25" idx="4"/>
          </p:cNvCxnSpPr>
          <p:nvPr/>
        </p:nvCxnSpPr>
        <p:spPr bwMode="auto">
          <a:xfrm flipV="1">
            <a:off x="6691382" y="2899021"/>
            <a:ext cx="356596" cy="815729"/>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0" name="Straight Connector 39"/>
          <p:cNvCxnSpPr>
            <a:stCxn id="16" idx="1"/>
            <a:endCxn id="24" idx="6"/>
          </p:cNvCxnSpPr>
          <p:nvPr/>
        </p:nvCxnSpPr>
        <p:spPr bwMode="auto">
          <a:xfrm flipH="1" flipV="1">
            <a:off x="4822520" y="4191000"/>
            <a:ext cx="1730680" cy="718066"/>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2" name="Straight Connector 41"/>
          <p:cNvCxnSpPr>
            <a:stCxn id="16" idx="0"/>
            <a:endCxn id="21" idx="4"/>
          </p:cNvCxnSpPr>
          <p:nvPr/>
        </p:nvCxnSpPr>
        <p:spPr bwMode="auto">
          <a:xfrm flipV="1">
            <a:off x="7100818" y="3166290"/>
            <a:ext cx="656128" cy="155811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3" name="Oval 42"/>
          <p:cNvSpPr/>
          <p:nvPr/>
        </p:nvSpPr>
        <p:spPr bwMode="auto">
          <a:xfrm>
            <a:off x="3506243" y="4295645"/>
            <a:ext cx="152400" cy="1524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44" name="TextBox 43"/>
          <p:cNvSpPr txBox="1"/>
          <p:nvPr/>
        </p:nvSpPr>
        <p:spPr>
          <a:xfrm>
            <a:off x="5108758" y="5312172"/>
            <a:ext cx="736099" cy="369332"/>
          </a:xfrm>
          <a:prstGeom prst="rect">
            <a:avLst/>
          </a:prstGeom>
          <a:noFill/>
        </p:spPr>
        <p:txBody>
          <a:bodyPr wrap="none" rtlCol="0">
            <a:spAutoFit/>
          </a:bodyPr>
          <a:lstStyle/>
          <a:p>
            <a:r>
              <a:rPr lang="en-US" sz="1800" dirty="0" smtClean="0"/>
              <a:t>Craig</a:t>
            </a:r>
            <a:endParaRPr lang="en-US" sz="1800" dirty="0"/>
          </a:p>
        </p:txBody>
      </p:sp>
      <p:cxnSp>
        <p:nvCxnSpPr>
          <p:cNvPr id="46" name="Straight Connector 45"/>
          <p:cNvCxnSpPr>
            <a:stCxn id="44" idx="1"/>
            <a:endCxn id="43" idx="5"/>
          </p:cNvCxnSpPr>
          <p:nvPr/>
        </p:nvCxnSpPr>
        <p:spPr bwMode="auto">
          <a:xfrm flipH="1" flipV="1">
            <a:off x="3636325" y="4425727"/>
            <a:ext cx="1472433" cy="1071111"/>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11000453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609600"/>
          </a:xfrm>
        </p:spPr>
        <p:txBody>
          <a:bodyPr/>
          <a:lstStyle/>
          <a:p>
            <a:r>
              <a:rPr lang="en-US" dirty="0" smtClean="0"/>
              <a:t>An information flow control meta-model</a:t>
            </a:r>
            <a:endParaRPr lang="en-US" dirty="0"/>
          </a:p>
        </p:txBody>
      </p:sp>
      <p:sp>
        <p:nvSpPr>
          <p:cNvPr id="3" name="Content Placeholder 2"/>
          <p:cNvSpPr>
            <a:spLocks noGrp="1"/>
          </p:cNvSpPr>
          <p:nvPr>
            <p:ph idx="1"/>
          </p:nvPr>
        </p:nvSpPr>
        <p:spPr>
          <a:xfrm>
            <a:off x="533400" y="1905000"/>
            <a:ext cx="8229600" cy="4114800"/>
          </a:xfrm>
        </p:spPr>
        <p:txBody>
          <a:bodyPr/>
          <a:lstStyle/>
          <a:p>
            <a:r>
              <a:rPr lang="en-US" dirty="0" smtClean="0"/>
              <a:t>All of same motivation given by Barker, and…</a:t>
            </a:r>
          </a:p>
          <a:p>
            <a:r>
              <a:rPr lang="en-US" dirty="0" smtClean="0"/>
              <a:t>…in addition:</a:t>
            </a:r>
          </a:p>
          <a:p>
            <a:pPr lvl="1"/>
            <a:r>
              <a:rPr lang="en-US" dirty="0" smtClean="0"/>
              <a:t>Assess whether Barker’s approach is adequate for meta-modeling of information flow control.</a:t>
            </a:r>
          </a:p>
          <a:p>
            <a:pPr lvl="1"/>
            <a:r>
              <a:rPr lang="en-US" dirty="0" smtClean="0"/>
              <a:t>Compare fundamental differences between access control and information flow control.</a:t>
            </a:r>
          </a:p>
          <a:p>
            <a:pPr lvl="1"/>
            <a:r>
              <a:rPr lang="en-US" dirty="0" smtClean="0"/>
              <a:t>Explore possible combinations of access control and information flow control.</a:t>
            </a:r>
          </a:p>
          <a:p>
            <a:endParaRPr lang="en-US" dirty="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12</a:t>
            </a:fld>
            <a:endParaRPr lang="en-US"/>
          </a:p>
        </p:txBody>
      </p:sp>
    </p:spTree>
    <p:extLst>
      <p:ext uri="{BB962C8B-B14F-4D97-AF65-F5344CB8AC3E}">
        <p14:creationId xmlns:p14="http://schemas.microsoft.com/office/powerpoint/2010/main" val="3850888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Flow Control: requirements</a:t>
            </a:r>
            <a:endParaRPr lang="en-US" dirty="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13</a:t>
            </a:fld>
            <a:endParaRPr lang="en-US"/>
          </a:p>
        </p:txBody>
      </p:sp>
      <p:sp>
        <p:nvSpPr>
          <p:cNvPr id="6" name="Oval 5"/>
          <p:cNvSpPr/>
          <p:nvPr/>
        </p:nvSpPr>
        <p:spPr bwMode="auto">
          <a:xfrm>
            <a:off x="3368470" y="2688320"/>
            <a:ext cx="381000" cy="381000"/>
          </a:xfrm>
          <a:prstGeom prst="ellipse">
            <a:avLst/>
          </a:prstGeom>
          <a:noFill/>
          <a:ln w="1905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7" name="Oval 6"/>
          <p:cNvSpPr/>
          <p:nvPr/>
        </p:nvSpPr>
        <p:spPr bwMode="auto">
          <a:xfrm>
            <a:off x="5015053" y="5004137"/>
            <a:ext cx="381000" cy="381000"/>
          </a:xfrm>
          <a:prstGeom prst="ellipse">
            <a:avLst/>
          </a:prstGeom>
          <a:noFill/>
          <a:ln w="1905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cxnSp>
        <p:nvCxnSpPr>
          <p:cNvPr id="9" name="Straight Arrow Connector 8"/>
          <p:cNvCxnSpPr>
            <a:stCxn id="12" idx="4"/>
            <a:endCxn id="13" idx="0"/>
          </p:cNvCxnSpPr>
          <p:nvPr/>
        </p:nvCxnSpPr>
        <p:spPr bwMode="auto">
          <a:xfrm>
            <a:off x="6653353" y="3175337"/>
            <a:ext cx="0" cy="17526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0" name="Oval 9"/>
          <p:cNvSpPr/>
          <p:nvPr/>
        </p:nvSpPr>
        <p:spPr bwMode="auto">
          <a:xfrm>
            <a:off x="3491053" y="2794337"/>
            <a:ext cx="152400" cy="152400"/>
          </a:xfrm>
          <a:prstGeom prst="ellipse">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11" name="Oval 10"/>
          <p:cNvSpPr/>
          <p:nvPr/>
        </p:nvSpPr>
        <p:spPr bwMode="auto">
          <a:xfrm>
            <a:off x="5015053" y="2718137"/>
            <a:ext cx="381000" cy="381000"/>
          </a:xfrm>
          <a:prstGeom prst="ellipse">
            <a:avLst/>
          </a:pr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12" name="Oval 11"/>
          <p:cNvSpPr/>
          <p:nvPr/>
        </p:nvSpPr>
        <p:spPr bwMode="auto">
          <a:xfrm>
            <a:off x="6462853" y="2794337"/>
            <a:ext cx="381000" cy="381000"/>
          </a:xfrm>
          <a:prstGeom prst="ellipse">
            <a:avLst/>
          </a:prstGeom>
          <a:noFill/>
          <a:ln w="1905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13" name="Oval 12"/>
          <p:cNvSpPr/>
          <p:nvPr/>
        </p:nvSpPr>
        <p:spPr bwMode="auto">
          <a:xfrm>
            <a:off x="6462853" y="4927937"/>
            <a:ext cx="381000" cy="381000"/>
          </a:xfrm>
          <a:prstGeom prst="ellipse">
            <a:avLst/>
          </a:prstGeom>
          <a:noFill/>
          <a:ln w="1905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cxnSp>
        <p:nvCxnSpPr>
          <p:cNvPr id="17" name="Straight Arrow Connector 16"/>
          <p:cNvCxnSpPr>
            <a:stCxn id="7" idx="7"/>
            <a:endCxn id="12" idx="3"/>
          </p:cNvCxnSpPr>
          <p:nvPr/>
        </p:nvCxnSpPr>
        <p:spPr bwMode="auto">
          <a:xfrm flipV="1">
            <a:off x="5340257" y="3119541"/>
            <a:ext cx="1178392" cy="1940392"/>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9" name="Straight Arrow Connector 18"/>
          <p:cNvCxnSpPr>
            <a:stCxn id="11" idx="4"/>
            <a:endCxn id="7" idx="0"/>
          </p:cNvCxnSpPr>
          <p:nvPr/>
        </p:nvCxnSpPr>
        <p:spPr bwMode="auto">
          <a:xfrm>
            <a:off x="5205553" y="3099137"/>
            <a:ext cx="0" cy="19050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2" name="Straight Arrow Connector 21"/>
          <p:cNvCxnSpPr>
            <a:stCxn id="6" idx="5"/>
            <a:endCxn id="7" idx="1"/>
          </p:cNvCxnSpPr>
          <p:nvPr/>
        </p:nvCxnSpPr>
        <p:spPr bwMode="auto">
          <a:xfrm>
            <a:off x="3693674" y="3013524"/>
            <a:ext cx="1377175" cy="204640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9" name="Oval 28"/>
          <p:cNvSpPr/>
          <p:nvPr/>
        </p:nvSpPr>
        <p:spPr bwMode="auto">
          <a:xfrm>
            <a:off x="5131009" y="2804276"/>
            <a:ext cx="152400" cy="152400"/>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30" name="Oval 29"/>
          <p:cNvSpPr/>
          <p:nvPr/>
        </p:nvSpPr>
        <p:spPr bwMode="auto">
          <a:xfrm>
            <a:off x="5015053" y="5004137"/>
            <a:ext cx="381000" cy="381000"/>
          </a:xfrm>
          <a:prstGeom prst="ellipse">
            <a:avLst/>
          </a:pr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C00000"/>
              </a:solidFill>
              <a:effectLst/>
              <a:latin typeface="Arial" charset="0"/>
              <a:ea typeface="ＭＳ Ｐゴシック" charset="-128"/>
            </a:endParaRPr>
          </a:p>
        </p:txBody>
      </p:sp>
      <p:sp>
        <p:nvSpPr>
          <p:cNvPr id="31" name="Oval 30"/>
          <p:cNvSpPr/>
          <p:nvPr/>
        </p:nvSpPr>
        <p:spPr bwMode="auto">
          <a:xfrm>
            <a:off x="6462853" y="2794337"/>
            <a:ext cx="381000" cy="381000"/>
          </a:xfrm>
          <a:prstGeom prst="ellipse">
            <a:avLst/>
          </a:pr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18" name="TextBox 17"/>
          <p:cNvSpPr txBox="1"/>
          <p:nvPr/>
        </p:nvSpPr>
        <p:spPr>
          <a:xfrm>
            <a:off x="4872080" y="5467290"/>
            <a:ext cx="742511" cy="400110"/>
          </a:xfrm>
          <a:prstGeom prst="rect">
            <a:avLst/>
          </a:prstGeom>
          <a:noFill/>
        </p:spPr>
        <p:txBody>
          <a:bodyPr wrap="none" rtlCol="0">
            <a:spAutoFit/>
          </a:bodyPr>
          <a:lstStyle/>
          <a:p>
            <a:pPr algn="ctr"/>
            <a:r>
              <a:rPr lang="en-US" sz="2000" dirty="0" smtClean="0"/>
              <a:t>Alice</a:t>
            </a:r>
          </a:p>
        </p:txBody>
      </p:sp>
      <p:sp>
        <p:nvSpPr>
          <p:cNvPr id="20" name="TextBox 19"/>
          <p:cNvSpPr txBox="1"/>
          <p:nvPr/>
        </p:nvSpPr>
        <p:spPr>
          <a:xfrm>
            <a:off x="6673679" y="5385137"/>
            <a:ext cx="641521" cy="400110"/>
          </a:xfrm>
          <a:prstGeom prst="rect">
            <a:avLst/>
          </a:prstGeom>
          <a:noFill/>
        </p:spPr>
        <p:txBody>
          <a:bodyPr wrap="none" rtlCol="0">
            <a:spAutoFit/>
          </a:bodyPr>
          <a:lstStyle/>
          <a:p>
            <a:pPr algn="ctr"/>
            <a:r>
              <a:rPr lang="en-US" sz="2000" dirty="0" smtClean="0"/>
              <a:t>Bob</a:t>
            </a:r>
          </a:p>
        </p:txBody>
      </p:sp>
      <p:sp>
        <p:nvSpPr>
          <p:cNvPr id="21" name="TextBox 20"/>
          <p:cNvSpPr txBox="1"/>
          <p:nvPr/>
        </p:nvSpPr>
        <p:spPr>
          <a:xfrm>
            <a:off x="3358531" y="2171580"/>
            <a:ext cx="356188" cy="400110"/>
          </a:xfrm>
          <a:prstGeom prst="rect">
            <a:avLst/>
          </a:prstGeom>
          <a:noFill/>
        </p:spPr>
        <p:txBody>
          <a:bodyPr wrap="none" rtlCol="0">
            <a:spAutoFit/>
          </a:bodyPr>
          <a:lstStyle/>
          <a:p>
            <a:r>
              <a:rPr lang="en-US" sz="2000" dirty="0" smtClean="0"/>
              <a:t>A</a:t>
            </a:r>
            <a:endParaRPr lang="en-US" sz="2000" dirty="0"/>
          </a:p>
        </p:txBody>
      </p:sp>
      <p:sp>
        <p:nvSpPr>
          <p:cNvPr id="23" name="TextBox 22"/>
          <p:cNvSpPr txBox="1"/>
          <p:nvPr/>
        </p:nvSpPr>
        <p:spPr>
          <a:xfrm>
            <a:off x="5015053" y="2171580"/>
            <a:ext cx="356188" cy="400110"/>
          </a:xfrm>
          <a:prstGeom prst="rect">
            <a:avLst/>
          </a:prstGeom>
          <a:noFill/>
        </p:spPr>
        <p:txBody>
          <a:bodyPr wrap="none" rtlCol="0">
            <a:spAutoFit/>
          </a:bodyPr>
          <a:lstStyle/>
          <a:p>
            <a:r>
              <a:rPr lang="en-US" sz="2000" dirty="0" smtClean="0"/>
              <a:t>B</a:t>
            </a:r>
            <a:endParaRPr lang="en-US" sz="2000" dirty="0"/>
          </a:p>
        </p:txBody>
      </p:sp>
      <p:sp>
        <p:nvSpPr>
          <p:cNvPr id="24" name="TextBox 23"/>
          <p:cNvSpPr txBox="1"/>
          <p:nvPr/>
        </p:nvSpPr>
        <p:spPr>
          <a:xfrm>
            <a:off x="6462853" y="2171580"/>
            <a:ext cx="370614" cy="400110"/>
          </a:xfrm>
          <a:prstGeom prst="rect">
            <a:avLst/>
          </a:prstGeom>
          <a:noFill/>
        </p:spPr>
        <p:txBody>
          <a:bodyPr wrap="none" rtlCol="0">
            <a:spAutoFit/>
          </a:bodyPr>
          <a:lstStyle/>
          <a:p>
            <a:r>
              <a:rPr lang="en-US" sz="2000" dirty="0" smtClean="0"/>
              <a:t>C</a:t>
            </a:r>
            <a:endParaRPr lang="en-US" sz="2000" dirty="0"/>
          </a:p>
        </p:txBody>
      </p:sp>
      <p:sp>
        <p:nvSpPr>
          <p:cNvPr id="25" name="TextBox 24"/>
          <p:cNvSpPr txBox="1"/>
          <p:nvPr/>
        </p:nvSpPr>
        <p:spPr>
          <a:xfrm>
            <a:off x="1295400" y="2130623"/>
            <a:ext cx="762000" cy="307777"/>
          </a:xfrm>
          <a:prstGeom prst="rect">
            <a:avLst/>
          </a:prstGeom>
          <a:solidFill>
            <a:srgbClr val="0070C0"/>
          </a:solidFill>
        </p:spPr>
        <p:txBody>
          <a:bodyPr wrap="square" rtlCol="0">
            <a:spAutoFit/>
          </a:bodyPr>
          <a:lstStyle/>
          <a:p>
            <a:r>
              <a:rPr lang="en-US" sz="1400" dirty="0" smtClean="0">
                <a:solidFill>
                  <a:schemeClr val="bg1"/>
                </a:solidFill>
              </a:rPr>
              <a:t> public    </a:t>
            </a:r>
            <a:endParaRPr lang="en-US" sz="1400" dirty="0">
              <a:solidFill>
                <a:schemeClr val="bg1"/>
              </a:solidFill>
            </a:endParaRPr>
          </a:p>
        </p:txBody>
      </p:sp>
      <p:sp>
        <p:nvSpPr>
          <p:cNvPr id="26" name="TextBox 25"/>
          <p:cNvSpPr txBox="1"/>
          <p:nvPr/>
        </p:nvSpPr>
        <p:spPr>
          <a:xfrm>
            <a:off x="1295400" y="2587823"/>
            <a:ext cx="762000" cy="307777"/>
          </a:xfrm>
          <a:prstGeom prst="rect">
            <a:avLst/>
          </a:prstGeom>
          <a:solidFill>
            <a:srgbClr val="C00000"/>
          </a:solidFill>
        </p:spPr>
        <p:txBody>
          <a:bodyPr wrap="square" rtlCol="0">
            <a:spAutoFit/>
          </a:bodyPr>
          <a:lstStyle/>
          <a:p>
            <a:r>
              <a:rPr lang="en-US" sz="1400" dirty="0" smtClean="0">
                <a:solidFill>
                  <a:schemeClr val="bg1"/>
                </a:solidFill>
              </a:rPr>
              <a:t>private</a:t>
            </a:r>
            <a:endParaRPr lang="en-US" sz="1400" dirty="0">
              <a:solidFill>
                <a:schemeClr val="bg1"/>
              </a:solidFill>
            </a:endParaRPr>
          </a:p>
        </p:txBody>
      </p:sp>
      <p:sp>
        <p:nvSpPr>
          <p:cNvPr id="3" name="TextBox 2"/>
          <p:cNvSpPr txBox="1"/>
          <p:nvPr/>
        </p:nvSpPr>
        <p:spPr>
          <a:xfrm>
            <a:off x="471108" y="1138535"/>
            <a:ext cx="8139492" cy="830997"/>
          </a:xfrm>
          <a:prstGeom prst="rect">
            <a:avLst/>
          </a:prstGeom>
          <a:noFill/>
        </p:spPr>
        <p:txBody>
          <a:bodyPr wrap="square" rtlCol="0">
            <a:spAutoFit/>
          </a:bodyPr>
          <a:lstStyle/>
          <a:p>
            <a:r>
              <a:rPr lang="en-US" dirty="0" smtClean="0"/>
              <a:t>Policy: </a:t>
            </a:r>
            <a:r>
              <a:rPr lang="en-US" dirty="0" smtClean="0"/>
              <a:t>Bob </a:t>
            </a:r>
            <a:r>
              <a:rPr lang="en-US" dirty="0" smtClean="0"/>
              <a:t>can only access public information</a:t>
            </a:r>
            <a:r>
              <a:rPr lang="en-US" dirty="0" smtClean="0"/>
              <a:t>.</a:t>
            </a:r>
          </a:p>
          <a:p>
            <a:r>
              <a:rPr lang="en-US" dirty="0"/>
              <a:t> </a:t>
            </a:r>
            <a:r>
              <a:rPr lang="en-US" dirty="0" smtClean="0"/>
              <a:t>     </a:t>
            </a:r>
            <a:r>
              <a:rPr lang="en-US" dirty="0" smtClean="0"/>
              <a:t>     Alice can access public and private information.</a:t>
            </a:r>
            <a:endParaRPr lang="en-US" dirty="0"/>
          </a:p>
        </p:txBody>
      </p:sp>
      <p:sp>
        <p:nvSpPr>
          <p:cNvPr id="8" name="TextBox 7"/>
          <p:cNvSpPr txBox="1"/>
          <p:nvPr/>
        </p:nvSpPr>
        <p:spPr>
          <a:xfrm>
            <a:off x="253836" y="3352800"/>
            <a:ext cx="3476421" cy="707886"/>
          </a:xfrm>
          <a:prstGeom prst="rect">
            <a:avLst/>
          </a:prstGeom>
          <a:noFill/>
        </p:spPr>
        <p:txBody>
          <a:bodyPr wrap="square" rtlCol="0">
            <a:spAutoFit/>
          </a:bodyPr>
          <a:lstStyle/>
          <a:p>
            <a:pPr marL="342900" indent="-342900">
              <a:buFont typeface="Arial" pitchFamily="34" charset="0"/>
              <a:buChar char="•"/>
            </a:pPr>
            <a:r>
              <a:rPr lang="en-US" sz="2000" dirty="0" smtClean="0"/>
              <a:t>Dynamic determination of accessibility</a:t>
            </a:r>
            <a:endParaRPr lang="en-US" sz="2000" dirty="0"/>
          </a:p>
        </p:txBody>
      </p:sp>
      <p:sp>
        <p:nvSpPr>
          <p:cNvPr id="28" name="TextBox 27"/>
          <p:cNvSpPr txBox="1"/>
          <p:nvPr/>
        </p:nvSpPr>
        <p:spPr>
          <a:xfrm>
            <a:off x="304800" y="4114800"/>
            <a:ext cx="3476421" cy="707886"/>
          </a:xfrm>
          <a:prstGeom prst="rect">
            <a:avLst/>
          </a:prstGeom>
          <a:noFill/>
        </p:spPr>
        <p:txBody>
          <a:bodyPr wrap="square" rtlCol="0">
            <a:spAutoFit/>
          </a:bodyPr>
          <a:lstStyle/>
          <a:p>
            <a:pPr marL="342900" indent="-342900">
              <a:buFont typeface="Arial" pitchFamily="34" charset="0"/>
              <a:buChar char="•"/>
            </a:pPr>
            <a:r>
              <a:rPr lang="en-US" sz="2000" dirty="0" smtClean="0"/>
              <a:t>A </a:t>
            </a:r>
            <a:r>
              <a:rPr lang="en-US" sz="2000" dirty="0" smtClean="0"/>
              <a:t>labeling </a:t>
            </a:r>
            <a:r>
              <a:rPr lang="en-US" sz="2000" dirty="0" smtClean="0"/>
              <a:t>of the </a:t>
            </a:r>
            <a:r>
              <a:rPr lang="en-US" sz="2000" dirty="0" smtClean="0"/>
              <a:t>states </a:t>
            </a:r>
            <a:r>
              <a:rPr lang="en-US" sz="2000" dirty="0" smtClean="0"/>
              <a:t>of P and R</a:t>
            </a:r>
            <a:endParaRPr lang="en-US" sz="2000" dirty="0"/>
          </a:p>
        </p:txBody>
      </p:sp>
      <p:sp>
        <p:nvSpPr>
          <p:cNvPr id="32" name="TextBox 31"/>
          <p:cNvSpPr txBox="1"/>
          <p:nvPr/>
        </p:nvSpPr>
        <p:spPr>
          <a:xfrm>
            <a:off x="304800" y="4876800"/>
            <a:ext cx="3476421" cy="707886"/>
          </a:xfrm>
          <a:prstGeom prst="rect">
            <a:avLst/>
          </a:prstGeom>
          <a:noFill/>
        </p:spPr>
        <p:txBody>
          <a:bodyPr wrap="square" rtlCol="0">
            <a:spAutoFit/>
          </a:bodyPr>
          <a:lstStyle/>
          <a:p>
            <a:pPr marL="342900" indent="-342900">
              <a:buFont typeface="Arial" pitchFamily="34" charset="0"/>
              <a:buChar char="•"/>
            </a:pPr>
            <a:r>
              <a:rPr lang="en-US" sz="2000" dirty="0" smtClean="0"/>
              <a:t>Labels for P and R: </a:t>
            </a:r>
          </a:p>
          <a:p>
            <a:r>
              <a:rPr lang="en-US" sz="2000" dirty="0"/>
              <a:t> </a:t>
            </a:r>
            <a:r>
              <a:rPr lang="en-US" sz="2000" dirty="0" smtClean="0"/>
              <a:t>        [level, clearance]</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path" presetSubtype="0" accel="50000" decel="50000" fill="hold" grpId="0" nodeType="clickEffect">
                                  <p:stCondLst>
                                    <p:cond delay="0"/>
                                  </p:stCondLst>
                                  <p:childTnLst>
                                    <p:animMotion origin="layout" path="M 0.00313 2.22222E-6 L 0.17813 0.34444 " pathEditMode="relative" rAng="0" ptsTypes="AA">
                                      <p:cBhvr>
                                        <p:cTn id="6" dur="2000" fill="hold"/>
                                        <p:tgtEl>
                                          <p:spTgt spid="10"/>
                                        </p:tgtEl>
                                        <p:attrNameLst>
                                          <p:attrName>ppt_x</p:attrName>
                                          <p:attrName>ppt_y</p:attrName>
                                        </p:attrNameLst>
                                      </p:cBhvr>
                                      <p:rCtr x="8700" y="17200"/>
                                    </p:animMotion>
                                  </p:childTnLst>
                                </p:cTn>
                              </p:par>
                            </p:childTnLst>
                          </p:cTn>
                        </p:par>
                      </p:childTnLst>
                    </p:cTn>
                  </p:par>
                  <p:par>
                    <p:cTn id="7" fill="hold">
                      <p:stCondLst>
                        <p:cond delay="indefinite"/>
                      </p:stCondLst>
                      <p:childTnLst>
                        <p:par>
                          <p:cTn id="8" fill="hold">
                            <p:stCondLst>
                              <p:cond delay="0"/>
                            </p:stCondLst>
                            <p:childTnLst>
                              <p:par>
                                <p:cTn id="9" presetID="56" presetClass="path" presetSubtype="0" accel="50000" decel="50000" fill="hold" grpId="1" nodeType="clickEffect">
                                  <p:stCondLst>
                                    <p:cond delay="0"/>
                                  </p:stCondLst>
                                  <p:childTnLst>
                                    <p:animMotion origin="layout" path="M 0.18334 0.34444 L 0.33334 0.01111 " pathEditMode="relative" rAng="0" ptsTypes="AA">
                                      <p:cBhvr>
                                        <p:cTn id="10" dur="2000" fill="hold"/>
                                        <p:tgtEl>
                                          <p:spTgt spid="10"/>
                                        </p:tgtEl>
                                        <p:attrNameLst>
                                          <p:attrName>ppt_x</p:attrName>
                                          <p:attrName>ppt_y</p:attrName>
                                        </p:attrNameLst>
                                      </p:cBhvr>
                                      <p:rCtr x="7500" y="-16700"/>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2" nodeType="clickEffect">
                                  <p:stCondLst>
                                    <p:cond delay="0"/>
                                  </p:stCondLst>
                                  <p:childTnLst>
                                    <p:animMotion origin="layout" path="M 0.33334 0.01111 L 0.33993 0.33333 " pathEditMode="relative" rAng="0" ptsTypes="AA">
                                      <p:cBhvr>
                                        <p:cTn id="14" dur="2000" fill="hold"/>
                                        <p:tgtEl>
                                          <p:spTgt spid="10"/>
                                        </p:tgtEl>
                                        <p:attrNameLst>
                                          <p:attrName>ppt_x</p:attrName>
                                          <p:attrName>ppt_y</p:attrName>
                                        </p:attrNameLst>
                                      </p:cBhvr>
                                      <p:rCtr x="300" y="16100"/>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0 0  L 0 0.33333  E" pathEditMode="relative" ptsTypes="">
                                      <p:cBhvr>
                                        <p:cTn id="18" dur="2000" fill="hold"/>
                                        <p:tgtEl>
                                          <p:spTgt spid="29"/>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3" presetClass="exit" presetSubtype="10" fill="hold" grpId="0" nodeType="clickEffect">
                                  <p:stCondLst>
                                    <p:cond delay="0"/>
                                  </p:stCondLst>
                                  <p:childTnLst>
                                    <p:animEffect transition="out" filter="blinds(horizontal)">
                                      <p:cBhvr>
                                        <p:cTn id="22" dur="500"/>
                                        <p:tgtEl>
                                          <p:spTgt spid="7"/>
                                        </p:tgtEl>
                                      </p:cBhvr>
                                    </p:animEffect>
                                    <p:set>
                                      <p:cBhvr>
                                        <p:cTn id="23" dur="1" fill="hold">
                                          <p:stCondLst>
                                            <p:cond delay="499"/>
                                          </p:stCondLst>
                                        </p:cTn>
                                        <p:tgtEl>
                                          <p:spTgt spid="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blinds(horizontal)">
                                      <p:cBhvr>
                                        <p:cTn id="28" dur="500"/>
                                        <p:tgtEl>
                                          <p:spTgt spid="30"/>
                                        </p:tgtEl>
                                      </p:cBhvr>
                                    </p:animEffect>
                                  </p:childTnLst>
                                </p:cTn>
                              </p:par>
                            </p:childTnLst>
                          </p:cTn>
                        </p:par>
                      </p:childTnLst>
                    </p:cTn>
                  </p:par>
                  <p:par>
                    <p:cTn id="29" fill="hold">
                      <p:stCondLst>
                        <p:cond delay="indefinite"/>
                      </p:stCondLst>
                      <p:childTnLst>
                        <p:par>
                          <p:cTn id="30" fill="hold">
                            <p:stCondLst>
                              <p:cond delay="0"/>
                            </p:stCondLst>
                            <p:childTnLst>
                              <p:par>
                                <p:cTn id="31" presetID="56" presetClass="path" presetSubtype="0" accel="50000" decel="50000" fill="hold" grpId="1" nodeType="clickEffect">
                                  <p:stCondLst>
                                    <p:cond delay="0"/>
                                  </p:stCondLst>
                                  <p:childTnLst>
                                    <p:animMotion origin="layout" path="M -0.00121 0.34305 L 0.154 0.02083 " pathEditMode="relative" rAng="0" ptsTypes="AA">
                                      <p:cBhvr>
                                        <p:cTn id="32" dur="2000" fill="hold"/>
                                        <p:tgtEl>
                                          <p:spTgt spid="29"/>
                                        </p:tgtEl>
                                        <p:attrNameLst>
                                          <p:attrName>ppt_x</p:attrName>
                                          <p:attrName>ppt_y</p:attrName>
                                        </p:attrNameLst>
                                      </p:cBhvr>
                                      <p:rCtr x="7800" y="-16100"/>
                                    </p:animMotion>
                                  </p:childTnLst>
                                </p:cTn>
                              </p:par>
                            </p:childTnLst>
                          </p:cTn>
                        </p:par>
                      </p:childTnLst>
                    </p:cTn>
                  </p:par>
                  <p:par>
                    <p:cTn id="33" fill="hold">
                      <p:stCondLst>
                        <p:cond delay="indefinite"/>
                      </p:stCondLst>
                      <p:childTnLst>
                        <p:par>
                          <p:cTn id="34" fill="hold">
                            <p:stCondLst>
                              <p:cond delay="0"/>
                            </p:stCondLst>
                            <p:childTnLst>
                              <p:par>
                                <p:cTn id="35" presetID="3" presetClass="exit" presetSubtype="10" fill="hold" grpId="0" nodeType="clickEffect">
                                  <p:stCondLst>
                                    <p:cond delay="0"/>
                                  </p:stCondLst>
                                  <p:childTnLst>
                                    <p:animEffect transition="out" filter="blinds(horizontal)">
                                      <p:cBhvr>
                                        <p:cTn id="36" dur="500"/>
                                        <p:tgtEl>
                                          <p:spTgt spid="12"/>
                                        </p:tgtEl>
                                      </p:cBhvr>
                                    </p:animEffect>
                                    <p:set>
                                      <p:cBhvr>
                                        <p:cTn id="37" dur="1" fill="hold">
                                          <p:stCondLst>
                                            <p:cond delay="499"/>
                                          </p:stCondLst>
                                        </p:cTn>
                                        <p:tgtEl>
                                          <p:spTgt spid="12"/>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blinds(horizontal)">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0" grpId="1" animBg="1"/>
      <p:bldP spid="10" grpId="2" animBg="1"/>
      <p:bldP spid="12" grpId="0" animBg="1"/>
      <p:bldP spid="29" grpId="0" animBg="1"/>
      <p:bldP spid="29" grpId="1" animBg="1"/>
      <p:bldP spid="30" grpId="0" animBg="1"/>
      <p:bldP spid="31" grpId="0" animBg="1"/>
      <p:bldP spid="8" grpId="0"/>
      <p:bldP spid="28" grpId="0"/>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IFC meta-model structure</a:t>
            </a:r>
            <a:endParaRPr lang="en-US" dirty="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14</a:t>
            </a:fld>
            <a:endParaRPr lang="en-US"/>
          </a:p>
        </p:txBody>
      </p:sp>
      <p:sp>
        <p:nvSpPr>
          <p:cNvPr id="8" name="Isosceles Triangle 7"/>
          <p:cNvSpPr/>
          <p:nvPr/>
        </p:nvSpPr>
        <p:spPr bwMode="auto">
          <a:xfrm>
            <a:off x="1752600" y="1676400"/>
            <a:ext cx="3505200" cy="3352800"/>
          </a:xfrm>
          <a:prstGeom prst="triangl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cxnSp>
        <p:nvCxnSpPr>
          <p:cNvPr id="10" name="Straight Connector 9"/>
          <p:cNvCxnSpPr/>
          <p:nvPr/>
        </p:nvCxnSpPr>
        <p:spPr bwMode="auto">
          <a:xfrm>
            <a:off x="3124200" y="2438400"/>
            <a:ext cx="762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2743200" y="3200400"/>
            <a:ext cx="152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 name="TextBox 12"/>
          <p:cNvSpPr txBox="1"/>
          <p:nvPr/>
        </p:nvSpPr>
        <p:spPr>
          <a:xfrm>
            <a:off x="1066800" y="1752600"/>
            <a:ext cx="1438214" cy="400110"/>
          </a:xfrm>
          <a:prstGeom prst="rect">
            <a:avLst/>
          </a:prstGeom>
          <a:noFill/>
        </p:spPr>
        <p:txBody>
          <a:bodyPr wrap="none" rtlCol="0">
            <a:spAutoFit/>
          </a:bodyPr>
          <a:lstStyle/>
          <a:p>
            <a:r>
              <a:rPr lang="en-US" sz="2000" dirty="0" smtClean="0"/>
              <a:t>core axiom</a:t>
            </a:r>
            <a:endParaRPr lang="en-US" sz="2000" dirty="0"/>
          </a:p>
        </p:txBody>
      </p:sp>
      <p:sp>
        <p:nvSpPr>
          <p:cNvPr id="14" name="TextBox 13"/>
          <p:cNvSpPr txBox="1"/>
          <p:nvPr/>
        </p:nvSpPr>
        <p:spPr>
          <a:xfrm>
            <a:off x="3035360" y="2667000"/>
            <a:ext cx="939681" cy="400110"/>
          </a:xfrm>
          <a:prstGeom prst="rect">
            <a:avLst/>
          </a:prstGeom>
          <a:noFill/>
        </p:spPr>
        <p:txBody>
          <a:bodyPr wrap="none" rtlCol="0">
            <a:spAutoFit/>
          </a:bodyPr>
          <a:lstStyle/>
          <a:p>
            <a:r>
              <a:rPr lang="en-US" sz="2000" dirty="0" smtClean="0"/>
              <a:t>history</a:t>
            </a:r>
            <a:endParaRPr lang="en-US" sz="2000" dirty="0"/>
          </a:p>
        </p:txBody>
      </p:sp>
      <p:sp>
        <p:nvSpPr>
          <p:cNvPr id="15" name="TextBox 14"/>
          <p:cNvSpPr txBox="1"/>
          <p:nvPr/>
        </p:nvSpPr>
        <p:spPr>
          <a:xfrm>
            <a:off x="2748422" y="4419600"/>
            <a:ext cx="1513556" cy="400110"/>
          </a:xfrm>
          <a:prstGeom prst="rect">
            <a:avLst/>
          </a:prstGeom>
          <a:noFill/>
        </p:spPr>
        <p:txBody>
          <a:bodyPr wrap="none" rtlCol="0">
            <a:spAutoFit/>
          </a:bodyPr>
          <a:lstStyle/>
          <a:p>
            <a:r>
              <a:rPr lang="en-US" sz="2000" dirty="0" smtClean="0"/>
              <a:t>initialization</a:t>
            </a:r>
            <a:endParaRPr lang="en-US" sz="2000" dirty="0"/>
          </a:p>
        </p:txBody>
      </p:sp>
      <p:sp>
        <p:nvSpPr>
          <p:cNvPr id="16" name="TextBox 15"/>
          <p:cNvSpPr txBox="1"/>
          <p:nvPr/>
        </p:nvSpPr>
        <p:spPr>
          <a:xfrm>
            <a:off x="5472800" y="2724090"/>
            <a:ext cx="1537600" cy="400110"/>
          </a:xfrm>
          <a:prstGeom prst="rect">
            <a:avLst/>
          </a:prstGeom>
          <a:noFill/>
        </p:spPr>
        <p:txBody>
          <a:bodyPr wrap="none" rtlCol="0">
            <a:spAutoFit/>
          </a:bodyPr>
          <a:lstStyle/>
          <a:p>
            <a:r>
              <a:rPr lang="en-US" sz="2000" dirty="0" smtClean="0"/>
              <a:t>meta-model</a:t>
            </a:r>
            <a:endParaRPr lang="en-US" sz="2000" dirty="0"/>
          </a:p>
        </p:txBody>
      </p:sp>
      <p:sp>
        <p:nvSpPr>
          <p:cNvPr id="17" name="Right Brace 16"/>
          <p:cNvSpPr/>
          <p:nvPr/>
        </p:nvSpPr>
        <p:spPr bwMode="auto">
          <a:xfrm>
            <a:off x="4876800" y="1676400"/>
            <a:ext cx="609600" cy="2514600"/>
          </a:xfrm>
          <a:prstGeom prst="rightBrace">
            <a:avLst>
              <a:gd name="adj1" fmla="val 8333"/>
              <a:gd name="adj2" fmla="val 5000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cxnSp>
        <p:nvCxnSpPr>
          <p:cNvPr id="19" name="Straight Arrow Connector 18"/>
          <p:cNvCxnSpPr>
            <a:stCxn id="13" idx="3"/>
          </p:cNvCxnSpPr>
          <p:nvPr/>
        </p:nvCxnSpPr>
        <p:spPr bwMode="auto">
          <a:xfrm>
            <a:off x="2505014" y="1952655"/>
            <a:ext cx="1000186" cy="180945"/>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0" name="Right Brace 19"/>
          <p:cNvSpPr/>
          <p:nvPr/>
        </p:nvSpPr>
        <p:spPr bwMode="auto">
          <a:xfrm>
            <a:off x="6705600" y="1676400"/>
            <a:ext cx="609600" cy="3352800"/>
          </a:xfrm>
          <a:prstGeom prst="rightBrace">
            <a:avLst>
              <a:gd name="adj1" fmla="val 8333"/>
              <a:gd name="adj2" fmla="val 5000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21" name="TextBox 20"/>
          <p:cNvSpPr txBox="1"/>
          <p:nvPr/>
        </p:nvSpPr>
        <p:spPr>
          <a:xfrm>
            <a:off x="7391400" y="3124200"/>
            <a:ext cx="841897" cy="400110"/>
          </a:xfrm>
          <a:prstGeom prst="rect">
            <a:avLst/>
          </a:prstGeom>
          <a:noFill/>
        </p:spPr>
        <p:txBody>
          <a:bodyPr wrap="none" rtlCol="0">
            <a:spAutoFit/>
          </a:bodyPr>
          <a:lstStyle/>
          <a:p>
            <a:r>
              <a:rPr lang="en-US" sz="2000" dirty="0" smtClean="0"/>
              <a:t>policy</a:t>
            </a:r>
            <a:endParaRPr lang="en-US" sz="2000" dirty="0"/>
          </a:p>
        </p:txBody>
      </p:sp>
      <p:sp>
        <p:nvSpPr>
          <p:cNvPr id="23" name="TextBox 22"/>
          <p:cNvSpPr txBox="1"/>
          <p:nvPr/>
        </p:nvSpPr>
        <p:spPr>
          <a:xfrm>
            <a:off x="2705100" y="3352800"/>
            <a:ext cx="1600200" cy="707886"/>
          </a:xfrm>
          <a:prstGeom prst="rect">
            <a:avLst/>
          </a:prstGeom>
          <a:noFill/>
        </p:spPr>
        <p:txBody>
          <a:bodyPr wrap="square" rtlCol="0">
            <a:spAutoFit/>
          </a:bodyPr>
          <a:lstStyle/>
          <a:p>
            <a:pPr algn="ctr"/>
            <a:r>
              <a:rPr lang="en-US" sz="2000" dirty="0" smtClean="0"/>
              <a:t>levels &amp; clearances</a:t>
            </a:r>
            <a:endParaRPr lang="en-US" sz="2000" dirty="0"/>
          </a:p>
        </p:txBody>
      </p:sp>
      <p:cxnSp>
        <p:nvCxnSpPr>
          <p:cNvPr id="25" name="Straight Connector 24"/>
          <p:cNvCxnSpPr/>
          <p:nvPr/>
        </p:nvCxnSpPr>
        <p:spPr bwMode="auto">
          <a:xfrm>
            <a:off x="2209800" y="4191000"/>
            <a:ext cx="25908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IFC: core axiom</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219201"/>
                <a:ext cx="8229600" cy="1798566"/>
              </a:xfrm>
            </p:spPr>
            <p:txBody>
              <a:bodyPr>
                <a:normAutofit fontScale="77500" lnSpcReduction="20000"/>
              </a:bodyPr>
              <a:lstStyle/>
              <a:p>
                <a:pPr lvl="0"/>
                <a:r>
                  <a:rPr lang="en-US" dirty="0" smtClean="0"/>
                  <a:t>New: A countable set</a:t>
                </a:r>
                <a14:m>
                  <m:oMath xmlns:m="http://schemas.openxmlformats.org/officeDocument/2006/math">
                    <m:r>
                      <a:rPr lang="en-US" i="1">
                        <a:latin typeface="Cambria Math"/>
                      </a:rPr>
                      <m:t> </m:t>
                    </m:r>
                    <m:r>
                      <a:rPr lang="en-US" i="1">
                        <a:latin typeface="Cambria Math"/>
                      </a:rPr>
                      <m:t>ℒ</m:t>
                    </m:r>
                  </m:oMath>
                </a14:m>
                <a:r>
                  <a:rPr lang="en-US" dirty="0"/>
                  <a:t> of label categories, where </a:t>
                </a:r>
                <a14:m>
                  <m:oMath xmlns:m="http://schemas.openxmlformats.org/officeDocument/2006/math">
                    <m:sSub>
                      <m:sSubPr>
                        <m:ctrlPr>
                          <a:rPr lang="en-US" i="1">
                            <a:latin typeface="Cambria Math"/>
                          </a:rPr>
                        </m:ctrlPr>
                      </m:sSubPr>
                      <m:e>
                        <m:r>
                          <a:rPr lang="en-US" b="0" i="1" smtClean="0">
                            <a:latin typeface="Cambria Math"/>
                          </a:rPr>
                          <m:t>𝐿</m:t>
                        </m:r>
                      </m:e>
                      <m:sub>
                        <m:r>
                          <a:rPr lang="en-US" i="1">
                            <a:latin typeface="Cambria Math"/>
                          </a:rPr>
                          <m:t>0</m:t>
                        </m:r>
                      </m:sub>
                    </m:sSub>
                    <m:r>
                      <a:rPr lang="en-US" i="1">
                        <a:latin typeface="Cambria Math"/>
                      </a:rPr>
                      <m:t>, </m:t>
                    </m:r>
                    <m:sSub>
                      <m:sSubPr>
                        <m:ctrlPr>
                          <a:rPr lang="en-US" i="1">
                            <a:latin typeface="Cambria Math"/>
                          </a:rPr>
                        </m:ctrlPr>
                      </m:sSubPr>
                      <m:e>
                        <m:r>
                          <a:rPr lang="en-US" b="0" i="1" smtClean="0">
                            <a:latin typeface="Cambria Math"/>
                          </a:rPr>
                          <m:t>𝐿</m:t>
                        </m:r>
                      </m:e>
                      <m:sub>
                        <m:r>
                          <a:rPr lang="en-US" i="1">
                            <a:latin typeface="Cambria Math"/>
                          </a:rPr>
                          <m:t>1</m:t>
                        </m:r>
                      </m:sub>
                    </m:sSub>
                    <m:r>
                      <a:rPr lang="en-US" i="1">
                        <a:latin typeface="Cambria Math"/>
                      </a:rPr>
                      <m:t>, …</m:t>
                    </m:r>
                  </m:oMath>
                </a14:m>
                <a:r>
                  <a:rPr lang="en-US" dirty="0"/>
                  <a:t> are used to denote arbitrary label category identifiers</a:t>
                </a:r>
                <a:r>
                  <a:rPr lang="en-US" dirty="0" smtClean="0"/>
                  <a:t>.</a:t>
                </a:r>
              </a:p>
              <a:p>
                <a:pPr lvl="0"/>
                <a:r>
                  <a:rPr lang="en-US" dirty="0" smtClean="0"/>
                  <a:t>Different: relations </a:t>
                </a:r>
                <a14:m>
                  <m:oMath xmlns:m="http://schemas.openxmlformats.org/officeDocument/2006/math">
                    <m:r>
                      <a:rPr lang="en-US" b="0" i="1" smtClean="0">
                        <a:latin typeface="Cambria Math"/>
                      </a:rPr>
                      <m:t>𝑝𝑙𝑎</m:t>
                    </m:r>
                    <m:r>
                      <a:rPr lang="en-US" b="0" i="1" smtClean="0">
                        <a:latin typeface="Cambria Math"/>
                      </a:rPr>
                      <m:t>, </m:t>
                    </m:r>
                    <m:r>
                      <a:rPr lang="en-US" b="0" i="1" smtClean="0">
                        <a:latin typeface="Cambria Math"/>
                      </a:rPr>
                      <m:t>𝑟𝑙𝑎</m:t>
                    </m:r>
                    <m:r>
                      <a:rPr lang="en-US" b="0" i="1" smtClean="0">
                        <a:latin typeface="Cambria Math"/>
                      </a:rPr>
                      <m:t>, </m:t>
                    </m:r>
                    <m:r>
                      <a:rPr lang="en-US" b="0" i="1" smtClean="0">
                        <a:latin typeface="Cambria Math"/>
                      </a:rPr>
                      <m:t>𝑎𝑙𝑙𝑜𝑤𝑒𝑑</m:t>
                    </m:r>
                  </m:oMath>
                </a14:m>
                <a:endParaRPr lang="en-US" i="1" dirty="0" smtClean="0"/>
              </a:p>
              <a:p>
                <a:pPr lvl="0"/>
                <a:r>
                  <a:rPr lang="en-US" dirty="0" smtClean="0"/>
                  <a:t>Core axiom:</a:t>
                </a:r>
              </a:p>
              <a:p>
                <a:pPr marL="0" lvl="0" indent="0">
                  <a:buNone/>
                </a:pPr>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219201"/>
                <a:ext cx="8229600" cy="1798566"/>
              </a:xfrm>
              <a:blipFill rotWithShape="1">
                <a:blip r:embed="rId2" cstate="print"/>
                <a:stretch>
                  <a:fillRect l="-370" t="-6441"/>
                </a:stretch>
              </a:blipFill>
            </p:spPr>
            <p:txBody>
              <a:bodyPr/>
              <a:lstStyle/>
              <a:p>
                <a:r>
                  <a:rPr lang="en-US" dirty="0">
                    <a:noFill/>
                  </a:rPr>
                  <a:t> </a:t>
                </a:r>
              </a:p>
            </p:txBody>
          </p:sp>
        </mc:Fallback>
      </mc:AlternateContent>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15</a:t>
            </a:fld>
            <a:endParaRPr lang="en-US"/>
          </a:p>
        </p:txBody>
      </p:sp>
      <p:sp>
        <p:nvSpPr>
          <p:cNvPr id="7"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4" name="Rectangle 4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mc:AlternateContent xmlns:mc="http://schemas.openxmlformats.org/markup-compatibility/2006" xmlns:a14="http://schemas.microsoft.com/office/drawing/2010/main">
        <mc:Choice Requires="a14">
          <p:sp>
            <p:nvSpPr>
              <p:cNvPr id="41" name="Rectangle 40"/>
              <p:cNvSpPr/>
              <p:nvPr/>
            </p:nvSpPr>
            <p:spPr>
              <a:xfrm>
                <a:off x="762000" y="2786933"/>
                <a:ext cx="7467600" cy="461665"/>
              </a:xfrm>
              <a:prstGeom prst="rect">
                <a:avLst/>
              </a:prstGeom>
              <a:ln>
                <a:solidFill>
                  <a:schemeClr val="tx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i="1">
                          <a:latin typeface="Cambria Math"/>
                        </a:rPr>
                        <m:t>𝑝𝑎𝑟</m:t>
                      </m:r>
                      <m:r>
                        <a:rPr lang="en-US" i="1">
                          <a:latin typeface="Cambria Math"/>
                        </a:rPr>
                        <m:t>(</m:t>
                      </m:r>
                      <m:r>
                        <a:rPr lang="en-US" i="1">
                          <a:latin typeface="Cambria Math"/>
                        </a:rPr>
                        <m:t>𝑃</m:t>
                      </m:r>
                      <m:r>
                        <a:rPr lang="en-US" i="1">
                          <a:latin typeface="Cambria Math"/>
                        </a:rPr>
                        <m:t>,</m:t>
                      </m:r>
                      <m:r>
                        <a:rPr lang="en-US" i="1">
                          <a:latin typeface="Cambria Math"/>
                        </a:rPr>
                        <m:t>𝐴</m:t>
                      </m:r>
                      <m:r>
                        <a:rPr lang="en-US" i="1">
                          <a:latin typeface="Cambria Math"/>
                        </a:rPr>
                        <m:t>,</m:t>
                      </m:r>
                      <m:r>
                        <a:rPr lang="en-US" i="1">
                          <a:latin typeface="Cambria Math"/>
                        </a:rPr>
                        <m:t>𝑅</m:t>
                      </m:r>
                      <m:r>
                        <a:rPr lang="en-US" i="1">
                          <a:latin typeface="Cambria Math"/>
                        </a:rPr>
                        <m:t>)←</m:t>
                      </m:r>
                      <m:r>
                        <a:rPr lang="en-US" i="1">
                          <a:latin typeface="Cambria Math"/>
                        </a:rPr>
                        <m:t>𝑝𝑙𝑎</m:t>
                      </m:r>
                      <m:d>
                        <m:dPr>
                          <m:ctrlPr>
                            <a:rPr lang="en-US" i="1">
                              <a:latin typeface="Cambria Math"/>
                            </a:rPr>
                          </m:ctrlPr>
                        </m:dPr>
                        <m:e>
                          <m:r>
                            <a:rPr lang="en-US" i="1">
                              <a:latin typeface="Cambria Math"/>
                            </a:rPr>
                            <m:t>𝑃</m:t>
                          </m:r>
                          <m:r>
                            <a:rPr lang="en-US" i="1">
                              <a:latin typeface="Cambria Math"/>
                            </a:rPr>
                            <m:t>,</m:t>
                          </m:r>
                          <m:sSub>
                            <m:sSubPr>
                              <m:ctrlPr>
                                <a:rPr lang="en-US" i="1">
                                  <a:latin typeface="Cambria Math"/>
                                </a:rPr>
                              </m:ctrlPr>
                            </m:sSubPr>
                            <m:e>
                              <m:r>
                                <a:rPr lang="en-US" i="1">
                                  <a:latin typeface="Cambria Math"/>
                                </a:rPr>
                                <m:t>𝐿</m:t>
                              </m:r>
                            </m:e>
                            <m:sub>
                              <m:r>
                                <a:rPr lang="en-US" i="1">
                                  <a:latin typeface="Cambria Math"/>
                                </a:rPr>
                                <m:t>𝑃</m:t>
                              </m:r>
                            </m:sub>
                          </m:sSub>
                        </m:e>
                      </m:d>
                      <m:r>
                        <a:rPr lang="en-US" i="1">
                          <a:latin typeface="Cambria Math"/>
                        </a:rPr>
                        <m:t>, </m:t>
                      </m:r>
                      <m:r>
                        <a:rPr lang="en-US" i="1">
                          <a:latin typeface="Cambria Math"/>
                        </a:rPr>
                        <m:t>𝑟𝑙𝑎</m:t>
                      </m:r>
                      <m:d>
                        <m:dPr>
                          <m:ctrlPr>
                            <a:rPr lang="en-US" i="1">
                              <a:latin typeface="Cambria Math"/>
                            </a:rPr>
                          </m:ctrlPr>
                        </m:dPr>
                        <m:e>
                          <m:r>
                            <a:rPr lang="en-US" i="1">
                              <a:latin typeface="Cambria Math"/>
                            </a:rPr>
                            <m:t>𝑅</m:t>
                          </m:r>
                          <m:r>
                            <a:rPr lang="en-US" i="1">
                              <a:latin typeface="Cambria Math"/>
                            </a:rPr>
                            <m:t>,</m:t>
                          </m:r>
                          <m:sSub>
                            <m:sSubPr>
                              <m:ctrlPr>
                                <a:rPr lang="en-US" i="1">
                                  <a:latin typeface="Cambria Math"/>
                                </a:rPr>
                              </m:ctrlPr>
                            </m:sSubPr>
                            <m:e>
                              <m:r>
                                <a:rPr lang="en-US" i="1">
                                  <a:latin typeface="Cambria Math"/>
                                </a:rPr>
                                <m:t>𝐿</m:t>
                              </m:r>
                            </m:e>
                            <m:sub>
                              <m:r>
                                <a:rPr lang="en-US" i="1">
                                  <a:latin typeface="Cambria Math"/>
                                </a:rPr>
                                <m:t>𝑅</m:t>
                              </m:r>
                            </m:sub>
                          </m:sSub>
                        </m:e>
                      </m:d>
                      <m:r>
                        <a:rPr lang="en-US" i="1">
                          <a:latin typeface="Cambria Math"/>
                        </a:rPr>
                        <m:t>, </m:t>
                      </m:r>
                      <m:r>
                        <a:rPr lang="en-US" i="1">
                          <a:latin typeface="Cambria Math"/>
                        </a:rPr>
                        <m:t>𝑎𝑙𝑙𝑜𝑤𝑒𝑑</m:t>
                      </m:r>
                      <m:r>
                        <a:rPr lang="en-US" i="1">
                          <a:latin typeface="Cambria Math"/>
                        </a:rPr>
                        <m:t>(</m:t>
                      </m:r>
                      <m:sSub>
                        <m:sSubPr>
                          <m:ctrlPr>
                            <a:rPr lang="en-US" i="1">
                              <a:latin typeface="Cambria Math"/>
                            </a:rPr>
                          </m:ctrlPr>
                        </m:sSubPr>
                        <m:e>
                          <m:r>
                            <a:rPr lang="en-US" i="1">
                              <a:latin typeface="Cambria Math"/>
                            </a:rPr>
                            <m:t>𝐿</m:t>
                          </m:r>
                        </m:e>
                        <m:sub>
                          <m:r>
                            <a:rPr lang="en-US" i="1">
                              <a:latin typeface="Cambria Math"/>
                            </a:rPr>
                            <m:t>𝑃</m:t>
                          </m:r>
                        </m:sub>
                      </m:sSub>
                      <m:r>
                        <a:rPr lang="en-US" i="1">
                          <a:latin typeface="Cambria Math"/>
                        </a:rPr>
                        <m:t>, </m:t>
                      </m:r>
                      <m:r>
                        <a:rPr lang="en-US" i="1">
                          <a:latin typeface="Cambria Math"/>
                        </a:rPr>
                        <m:t>𝐴</m:t>
                      </m:r>
                      <m:r>
                        <a:rPr lang="en-US" i="1">
                          <a:latin typeface="Cambria Math"/>
                        </a:rPr>
                        <m:t>, </m:t>
                      </m:r>
                      <m:sSub>
                        <m:sSubPr>
                          <m:ctrlPr>
                            <a:rPr lang="en-US" i="1">
                              <a:latin typeface="Cambria Math"/>
                            </a:rPr>
                          </m:ctrlPr>
                        </m:sSubPr>
                        <m:e>
                          <m:r>
                            <a:rPr lang="en-US" i="1">
                              <a:latin typeface="Cambria Math"/>
                            </a:rPr>
                            <m:t>𝐿</m:t>
                          </m:r>
                        </m:e>
                        <m:sub>
                          <m:r>
                            <a:rPr lang="en-US" i="1">
                              <a:latin typeface="Cambria Math"/>
                            </a:rPr>
                            <m:t>𝑅</m:t>
                          </m:r>
                        </m:sub>
                      </m:sSub>
                      <m:r>
                        <a:rPr lang="en-US" i="1">
                          <a:latin typeface="Cambria Math"/>
                        </a:rPr>
                        <m:t>)</m:t>
                      </m:r>
                    </m:oMath>
                  </m:oMathPara>
                </a14:m>
                <a:endParaRPr lang="en-US" dirty="0"/>
              </a:p>
            </p:txBody>
          </p:sp>
        </mc:Choice>
        <mc:Fallback xmlns="">
          <p:sp>
            <p:nvSpPr>
              <p:cNvPr id="41" name="Rectangle 40"/>
              <p:cNvSpPr>
                <a:spLocks noRot="1" noChangeAspect="1" noMove="1" noResize="1" noEditPoints="1" noAdjustHandles="1" noChangeArrowheads="1" noChangeShapeType="1" noTextEdit="1"/>
              </p:cNvSpPr>
              <p:nvPr/>
            </p:nvSpPr>
            <p:spPr>
              <a:xfrm>
                <a:off x="762000" y="2786933"/>
                <a:ext cx="7467600" cy="461665"/>
              </a:xfrm>
              <a:prstGeom prst="rect">
                <a:avLst/>
              </a:prstGeom>
              <a:blipFill rotWithShape="1">
                <a:blip r:embed="rId3"/>
                <a:stretch>
                  <a:fillRect r="-570" b="-17949"/>
                </a:stretch>
              </a:blipFill>
              <a:ln>
                <a:solidFill>
                  <a:schemeClr val="tx1"/>
                </a:solidFill>
              </a:ln>
            </p:spPr>
            <p:txBody>
              <a:bodyPr/>
              <a:lstStyle/>
              <a:p>
                <a:r>
                  <a:rPr lang="en-US">
                    <a:noFill/>
                  </a:rPr>
                  <a:t> </a:t>
                </a:r>
              </a:p>
            </p:txBody>
          </p:sp>
        </mc:Fallback>
      </mc:AlternateContent>
      <p:grpSp>
        <p:nvGrpSpPr>
          <p:cNvPr id="16" name="Group 15"/>
          <p:cNvGrpSpPr/>
          <p:nvPr/>
        </p:nvGrpSpPr>
        <p:grpSpPr>
          <a:xfrm>
            <a:off x="2209800" y="3656828"/>
            <a:ext cx="4560934" cy="2210572"/>
            <a:chOff x="1646190" y="3504428"/>
            <a:chExt cx="4560934" cy="2210572"/>
          </a:xfrm>
        </p:grpSpPr>
        <p:sp>
          <p:nvSpPr>
            <p:cNvPr id="6" name="Oval 5"/>
            <p:cNvSpPr/>
            <p:nvPr/>
          </p:nvSpPr>
          <p:spPr bwMode="auto">
            <a:xfrm>
              <a:off x="1752600" y="4393845"/>
              <a:ext cx="1828800" cy="949851"/>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42" name="Oval 41"/>
            <p:cNvSpPr/>
            <p:nvPr/>
          </p:nvSpPr>
          <p:spPr bwMode="auto">
            <a:xfrm>
              <a:off x="4114800" y="4382629"/>
              <a:ext cx="1828800" cy="949851"/>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8" name="TextBox 7"/>
            <p:cNvSpPr txBox="1"/>
            <p:nvPr/>
          </p:nvSpPr>
          <p:spPr>
            <a:xfrm>
              <a:off x="1879316" y="5253335"/>
              <a:ext cx="466794" cy="461665"/>
            </a:xfrm>
            <a:prstGeom prst="rect">
              <a:avLst/>
            </a:prstGeom>
            <a:noFill/>
          </p:spPr>
          <p:txBody>
            <a:bodyPr wrap="none" rtlCol="0">
              <a:spAutoFit/>
            </a:bodyPr>
            <a:lstStyle/>
            <a:p>
              <a:r>
                <a:rPr lang="en-US" i="1" dirty="0" smtClean="0">
                  <a:latin typeface="Cambria Math" pitchFamily="18" charset="0"/>
                  <a:ea typeface="Cambria Math" pitchFamily="18" charset="0"/>
                </a:rPr>
                <a:t>L</a:t>
              </a:r>
              <a:r>
                <a:rPr lang="en-US" i="1" baseline="-25000" dirty="0" smtClean="0">
                  <a:latin typeface="Cambria Math" pitchFamily="18" charset="0"/>
                  <a:ea typeface="Cambria Math" pitchFamily="18" charset="0"/>
                </a:rPr>
                <a:t>P</a:t>
              </a:r>
              <a:endParaRPr lang="en-US" i="1" baseline="-25000" dirty="0">
                <a:latin typeface="Cambria Math" pitchFamily="18" charset="0"/>
                <a:ea typeface="Cambria Math" pitchFamily="18" charset="0"/>
              </a:endParaRPr>
            </a:p>
          </p:txBody>
        </p:sp>
        <p:sp>
          <p:nvSpPr>
            <p:cNvPr id="43" name="TextBox 42"/>
            <p:cNvSpPr txBox="1"/>
            <p:nvPr/>
          </p:nvSpPr>
          <p:spPr>
            <a:xfrm>
              <a:off x="5631708" y="5105400"/>
              <a:ext cx="478016" cy="461665"/>
            </a:xfrm>
            <a:prstGeom prst="rect">
              <a:avLst/>
            </a:prstGeom>
            <a:noFill/>
          </p:spPr>
          <p:txBody>
            <a:bodyPr wrap="none" rtlCol="0">
              <a:spAutoFit/>
            </a:bodyPr>
            <a:lstStyle/>
            <a:p>
              <a:r>
                <a:rPr lang="en-US" i="1" dirty="0" smtClean="0">
                  <a:latin typeface="Cambria Math" pitchFamily="18" charset="0"/>
                  <a:ea typeface="Cambria Math" pitchFamily="18" charset="0"/>
                </a:rPr>
                <a:t>L</a:t>
              </a:r>
              <a:r>
                <a:rPr lang="en-US" i="1" baseline="-25000" dirty="0">
                  <a:latin typeface="Cambria Math" pitchFamily="18" charset="0"/>
                  <a:ea typeface="Cambria Math" pitchFamily="18" charset="0"/>
                </a:rPr>
                <a:t>R</a:t>
              </a:r>
            </a:p>
          </p:txBody>
        </p:sp>
        <p:sp>
          <p:nvSpPr>
            <p:cNvPr id="9" name="TextBox 8"/>
            <p:cNvSpPr txBox="1"/>
            <p:nvPr/>
          </p:nvSpPr>
          <p:spPr>
            <a:xfrm>
              <a:off x="1646190" y="3696534"/>
              <a:ext cx="359394" cy="461665"/>
            </a:xfrm>
            <a:prstGeom prst="rect">
              <a:avLst/>
            </a:prstGeom>
            <a:noFill/>
          </p:spPr>
          <p:txBody>
            <a:bodyPr wrap="none" rtlCol="0">
              <a:spAutoFit/>
            </a:bodyPr>
            <a:lstStyle/>
            <a:p>
              <a:r>
                <a:rPr lang="en-US" i="1" dirty="0" smtClean="0">
                  <a:latin typeface="Cambria Math" pitchFamily="18" charset="0"/>
                  <a:ea typeface="Cambria Math" pitchFamily="18" charset="0"/>
                </a:rPr>
                <a:t>P</a:t>
              </a:r>
              <a:endParaRPr lang="en-US" i="1" dirty="0">
                <a:latin typeface="Cambria Math" pitchFamily="18" charset="0"/>
                <a:ea typeface="Cambria Math" pitchFamily="18" charset="0"/>
              </a:endParaRPr>
            </a:p>
          </p:txBody>
        </p:sp>
        <p:sp>
          <p:nvSpPr>
            <p:cNvPr id="45" name="TextBox 44"/>
            <p:cNvSpPr txBox="1"/>
            <p:nvPr/>
          </p:nvSpPr>
          <p:spPr>
            <a:xfrm>
              <a:off x="5826235" y="3688318"/>
              <a:ext cx="380889" cy="461665"/>
            </a:xfrm>
            <a:prstGeom prst="rect">
              <a:avLst/>
            </a:prstGeom>
            <a:noFill/>
          </p:spPr>
          <p:txBody>
            <a:bodyPr wrap="square" rtlCol="0">
              <a:spAutoFit/>
            </a:bodyPr>
            <a:lstStyle/>
            <a:p>
              <a:r>
                <a:rPr lang="en-US" i="1" dirty="0">
                  <a:latin typeface="Cambria Math" pitchFamily="18" charset="0"/>
                  <a:ea typeface="Cambria Math" pitchFamily="18" charset="0"/>
                </a:rPr>
                <a:t>R</a:t>
              </a:r>
            </a:p>
          </p:txBody>
        </p:sp>
        <p:sp>
          <p:nvSpPr>
            <p:cNvPr id="46" name="TextBox 45"/>
            <p:cNvSpPr txBox="1"/>
            <p:nvPr/>
          </p:nvSpPr>
          <p:spPr>
            <a:xfrm>
              <a:off x="3733800" y="3653135"/>
              <a:ext cx="377026" cy="461665"/>
            </a:xfrm>
            <a:prstGeom prst="rect">
              <a:avLst/>
            </a:prstGeom>
            <a:noFill/>
          </p:spPr>
          <p:txBody>
            <a:bodyPr wrap="none" rtlCol="0">
              <a:spAutoFit/>
            </a:bodyPr>
            <a:lstStyle/>
            <a:p>
              <a:r>
                <a:rPr lang="en-US" i="1" dirty="0">
                  <a:latin typeface="Cambria Math" pitchFamily="18" charset="0"/>
                  <a:ea typeface="Cambria Math" pitchFamily="18" charset="0"/>
                </a:rPr>
                <a:t>A</a:t>
              </a:r>
            </a:p>
          </p:txBody>
        </p:sp>
        <p:sp>
          <p:nvSpPr>
            <p:cNvPr id="10" name="Oval 9"/>
            <p:cNvSpPr/>
            <p:nvPr/>
          </p:nvSpPr>
          <p:spPr bwMode="auto">
            <a:xfrm>
              <a:off x="2286000" y="4612256"/>
              <a:ext cx="71381" cy="80392"/>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47" name="Oval 46"/>
            <p:cNvSpPr/>
            <p:nvPr/>
          </p:nvSpPr>
          <p:spPr bwMode="auto">
            <a:xfrm>
              <a:off x="5410200" y="4659836"/>
              <a:ext cx="71381" cy="80392"/>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cxnSp>
          <p:nvCxnSpPr>
            <p:cNvPr id="12" name="Straight Connector 11"/>
            <p:cNvCxnSpPr>
              <a:stCxn id="9" idx="2"/>
              <a:endCxn id="10" idx="7"/>
            </p:cNvCxnSpPr>
            <p:nvPr/>
          </p:nvCxnSpPr>
          <p:spPr bwMode="auto">
            <a:xfrm>
              <a:off x="1825887" y="4158199"/>
              <a:ext cx="521040" cy="46583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8" name="Straight Connector 17"/>
            <p:cNvCxnSpPr>
              <a:stCxn id="45" idx="2"/>
              <a:endCxn id="47" idx="7"/>
            </p:cNvCxnSpPr>
            <p:nvPr/>
          </p:nvCxnSpPr>
          <p:spPr bwMode="auto">
            <a:xfrm flipH="1">
              <a:off x="5471127" y="4149983"/>
              <a:ext cx="545553" cy="521626"/>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 name="Freeform 12"/>
            <p:cNvSpPr/>
            <p:nvPr/>
          </p:nvSpPr>
          <p:spPr bwMode="auto">
            <a:xfrm>
              <a:off x="2718148" y="4097058"/>
              <a:ext cx="2242159" cy="312104"/>
            </a:xfrm>
            <a:custGeom>
              <a:avLst/>
              <a:gdLst>
                <a:gd name="connsiteX0" fmla="*/ 0 w 2242159"/>
                <a:gd name="connsiteY0" fmla="*/ 312104 h 312104"/>
                <a:gd name="connsiteX1" fmla="*/ 588723 w 2242159"/>
                <a:gd name="connsiteY1" fmla="*/ 49057 h 312104"/>
                <a:gd name="connsiteX2" fmla="*/ 1603331 w 2242159"/>
                <a:gd name="connsiteY2" fmla="*/ 24005 h 312104"/>
                <a:gd name="connsiteX3" fmla="*/ 2242159 w 2242159"/>
                <a:gd name="connsiteY3" fmla="*/ 312104 h 312104"/>
              </a:gdLst>
              <a:ahLst/>
              <a:cxnLst>
                <a:cxn ang="0">
                  <a:pos x="connsiteX0" y="connsiteY0"/>
                </a:cxn>
                <a:cxn ang="0">
                  <a:pos x="connsiteX1" y="connsiteY1"/>
                </a:cxn>
                <a:cxn ang="0">
                  <a:pos x="connsiteX2" y="connsiteY2"/>
                </a:cxn>
                <a:cxn ang="0">
                  <a:pos x="connsiteX3" y="connsiteY3"/>
                </a:cxn>
              </a:cxnLst>
              <a:rect l="l" t="t" r="r" b="b"/>
              <a:pathLst>
                <a:path w="2242159" h="312104">
                  <a:moveTo>
                    <a:pt x="0" y="312104"/>
                  </a:moveTo>
                  <a:cubicBezTo>
                    <a:pt x="160750" y="204588"/>
                    <a:pt x="321501" y="97073"/>
                    <a:pt x="588723" y="49057"/>
                  </a:cubicBezTo>
                  <a:cubicBezTo>
                    <a:pt x="855945" y="1041"/>
                    <a:pt x="1327758" y="-19836"/>
                    <a:pt x="1603331" y="24005"/>
                  </a:cubicBezTo>
                  <a:cubicBezTo>
                    <a:pt x="1878904" y="67846"/>
                    <a:pt x="2060531" y="189975"/>
                    <a:pt x="2242159" y="312104"/>
                  </a:cubicBezTo>
                </a:path>
              </a:pathLst>
            </a:custGeom>
            <a:noFill/>
            <a:ln w="12700" cap="flat" cmpd="sng" algn="ctr">
              <a:solidFill>
                <a:schemeClr val="tx1"/>
              </a:solidFill>
              <a:prstDash val="solid"/>
              <a:round/>
              <a:headEnd type="triangl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14" name="Freeform 13"/>
            <p:cNvSpPr/>
            <p:nvPr/>
          </p:nvSpPr>
          <p:spPr bwMode="auto">
            <a:xfrm>
              <a:off x="2116899" y="3504428"/>
              <a:ext cx="1821243" cy="316010"/>
            </a:xfrm>
            <a:custGeom>
              <a:avLst/>
              <a:gdLst>
                <a:gd name="connsiteX0" fmla="*/ 0 w 1821243"/>
                <a:gd name="connsiteY0" fmla="*/ 316010 h 316010"/>
                <a:gd name="connsiteX1" fmla="*/ 876822 w 1821243"/>
                <a:gd name="connsiteY1" fmla="*/ 15386 h 316010"/>
                <a:gd name="connsiteX2" fmla="*/ 1440493 w 1821243"/>
                <a:gd name="connsiteY2" fmla="*/ 65490 h 316010"/>
                <a:gd name="connsiteX3" fmla="*/ 1791222 w 1821243"/>
                <a:gd name="connsiteY3" fmla="*/ 253380 h 316010"/>
                <a:gd name="connsiteX4" fmla="*/ 1803748 w 1821243"/>
                <a:gd name="connsiteY4" fmla="*/ 215802 h 316010"/>
                <a:gd name="connsiteX5" fmla="*/ 1803748 w 1821243"/>
                <a:gd name="connsiteY5" fmla="*/ 265906 h 316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1243" h="316010">
                  <a:moveTo>
                    <a:pt x="0" y="316010"/>
                  </a:moveTo>
                  <a:cubicBezTo>
                    <a:pt x="318370" y="186574"/>
                    <a:pt x="636740" y="57139"/>
                    <a:pt x="876822" y="15386"/>
                  </a:cubicBezTo>
                  <a:cubicBezTo>
                    <a:pt x="1116904" y="-26367"/>
                    <a:pt x="1288093" y="25824"/>
                    <a:pt x="1440493" y="65490"/>
                  </a:cubicBezTo>
                  <a:cubicBezTo>
                    <a:pt x="1592893" y="105156"/>
                    <a:pt x="1730680" y="228328"/>
                    <a:pt x="1791222" y="253380"/>
                  </a:cubicBezTo>
                  <a:cubicBezTo>
                    <a:pt x="1851764" y="278432"/>
                    <a:pt x="1801660" y="213714"/>
                    <a:pt x="1803748" y="215802"/>
                  </a:cubicBezTo>
                  <a:cubicBezTo>
                    <a:pt x="1805836" y="217890"/>
                    <a:pt x="1804792" y="241898"/>
                    <a:pt x="1803748" y="265906"/>
                  </a:cubicBezTo>
                </a:path>
              </a:pathLst>
            </a:custGeom>
            <a:noFill/>
            <a:ln w="9525" cap="flat" cmpd="sng" algn="ctr">
              <a:solidFill>
                <a:schemeClr val="tx1"/>
              </a:solidFill>
              <a:prstDash val="lg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15" name="Freeform 14"/>
            <p:cNvSpPr/>
            <p:nvPr/>
          </p:nvSpPr>
          <p:spPr bwMode="auto">
            <a:xfrm>
              <a:off x="4058433" y="3593385"/>
              <a:ext cx="1941534" cy="214527"/>
            </a:xfrm>
            <a:custGeom>
              <a:avLst/>
              <a:gdLst>
                <a:gd name="connsiteX0" fmla="*/ 0 w 1941534"/>
                <a:gd name="connsiteY0" fmla="*/ 164423 h 214527"/>
                <a:gd name="connsiteX1" fmla="*/ 776614 w 1941534"/>
                <a:gd name="connsiteY1" fmla="*/ 1585 h 214527"/>
                <a:gd name="connsiteX2" fmla="*/ 1590805 w 1941534"/>
                <a:gd name="connsiteY2" fmla="*/ 89267 h 214527"/>
                <a:gd name="connsiteX3" fmla="*/ 1941534 w 1941534"/>
                <a:gd name="connsiteY3" fmla="*/ 214527 h 214527"/>
                <a:gd name="connsiteX4" fmla="*/ 1941534 w 1941534"/>
                <a:gd name="connsiteY4" fmla="*/ 214527 h 2145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1534" h="214527">
                  <a:moveTo>
                    <a:pt x="0" y="164423"/>
                  </a:moveTo>
                  <a:cubicBezTo>
                    <a:pt x="255740" y="89267"/>
                    <a:pt x="511480" y="14111"/>
                    <a:pt x="776614" y="1585"/>
                  </a:cubicBezTo>
                  <a:cubicBezTo>
                    <a:pt x="1041748" y="-10941"/>
                    <a:pt x="1396652" y="53777"/>
                    <a:pt x="1590805" y="89267"/>
                  </a:cubicBezTo>
                  <a:cubicBezTo>
                    <a:pt x="1784958" y="124757"/>
                    <a:pt x="1941534" y="214527"/>
                    <a:pt x="1941534" y="214527"/>
                  </a:cubicBezTo>
                  <a:lnTo>
                    <a:pt x="1941534" y="214527"/>
                  </a:lnTo>
                </a:path>
              </a:pathLst>
            </a:custGeom>
            <a:noFill/>
            <a:ln w="9525" cap="flat" cmpd="sng" algn="ctr">
              <a:solidFill>
                <a:schemeClr val="tx1"/>
              </a:solidFill>
              <a:prstDash val="lg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grpSp>
      <p:sp>
        <p:nvSpPr>
          <p:cNvPr id="17" name="TextBox 16"/>
          <p:cNvSpPr txBox="1"/>
          <p:nvPr/>
        </p:nvSpPr>
        <p:spPr>
          <a:xfrm>
            <a:off x="4047341" y="4316847"/>
            <a:ext cx="877163" cy="338554"/>
          </a:xfrm>
          <a:prstGeom prst="rect">
            <a:avLst/>
          </a:prstGeom>
          <a:noFill/>
        </p:spPr>
        <p:txBody>
          <a:bodyPr wrap="none" rtlCol="0">
            <a:spAutoFit/>
          </a:bodyPr>
          <a:lstStyle/>
          <a:p>
            <a:r>
              <a:rPr lang="en-US" sz="1600" i="1" dirty="0" smtClean="0"/>
              <a:t>allowed</a:t>
            </a:r>
            <a:endParaRPr lang="en-US" sz="1600" i="1" dirty="0"/>
          </a:p>
        </p:txBody>
      </p:sp>
    </p:spTree>
    <p:extLst>
      <p:ext uri="{BB962C8B-B14F-4D97-AF65-F5344CB8AC3E}">
        <p14:creationId xmlns:p14="http://schemas.microsoft.com/office/powerpoint/2010/main" val="21387863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IFC history</a:t>
            </a:r>
            <a:endParaRPr lang="en-US" dirty="0"/>
          </a:p>
        </p:txBody>
      </p:sp>
      <p:sp>
        <p:nvSpPr>
          <p:cNvPr id="3" name="Content Placeholder 2"/>
          <p:cNvSpPr>
            <a:spLocks noGrp="1"/>
          </p:cNvSpPr>
          <p:nvPr>
            <p:ph idx="1"/>
          </p:nvPr>
        </p:nvSpPr>
        <p:spPr>
          <a:xfrm>
            <a:off x="533400" y="1175267"/>
            <a:ext cx="8229600" cy="1295400"/>
          </a:xfrm>
        </p:spPr>
        <p:txBody>
          <a:bodyPr/>
          <a:lstStyle/>
          <a:p>
            <a:r>
              <a:rPr lang="en-US" sz="2400" dirty="0" smtClean="0">
                <a:ea typeface="Cambria Math" pitchFamily="18" charset="0"/>
              </a:rPr>
              <a:t>Modeling the dynamically changing labels in a computational logic framework – a history of what </a:t>
            </a:r>
            <a:r>
              <a:rPr lang="en-US" sz="2400" i="1" dirty="0" smtClean="0">
                <a:latin typeface="Cambria Math" pitchFamily="18" charset="0"/>
                <a:ea typeface="Cambria Math" pitchFamily="18" charset="0"/>
              </a:rPr>
              <a:t>happens</a:t>
            </a:r>
            <a:r>
              <a:rPr lang="en-US" sz="2400" dirty="0" smtClean="0">
                <a:ea typeface="Cambria Math" pitchFamily="18" charset="0"/>
              </a:rPr>
              <a:t> over time.</a:t>
            </a:r>
            <a:endParaRPr lang="en-US" sz="2400" dirty="0">
              <a:ea typeface="Cambria Math" pitchFamily="18" charset="0"/>
            </a:endParaRPr>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16</a:t>
            </a:fld>
            <a:endParaRPr lang="en-US"/>
          </a:p>
        </p:txBody>
      </p:sp>
      <p:cxnSp>
        <p:nvCxnSpPr>
          <p:cNvPr id="7" name="Straight Arrow Connector 6"/>
          <p:cNvCxnSpPr/>
          <p:nvPr/>
        </p:nvCxnSpPr>
        <p:spPr bwMode="auto">
          <a:xfrm>
            <a:off x="533400" y="4267200"/>
            <a:ext cx="8001000"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6" name="Rectangle 5"/>
              <p:cNvSpPr/>
              <p:nvPr/>
            </p:nvSpPr>
            <p:spPr>
              <a:xfrm>
                <a:off x="1905000" y="2297668"/>
                <a:ext cx="2590800"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latin typeface="Cambria Math"/>
                        </a:rPr>
                        <m:t>𝑔𝑟𝑎𝑛𝑡𝑒𝑑</m:t>
                      </m:r>
                      <m:d>
                        <m:dPr>
                          <m:ctrlPr>
                            <a:rPr lang="en-US" sz="1800" i="1">
                              <a:latin typeface="Cambria Math"/>
                            </a:rPr>
                          </m:ctrlPr>
                        </m:dPr>
                        <m:e>
                          <m:r>
                            <a:rPr lang="en-US" sz="1800" i="1">
                              <a:latin typeface="Cambria Math"/>
                            </a:rPr>
                            <m:t>𝑃</m:t>
                          </m:r>
                          <m:r>
                            <a:rPr lang="en-US" sz="1800" i="1">
                              <a:latin typeface="Cambria Math"/>
                            </a:rPr>
                            <m:t>,</m:t>
                          </m:r>
                          <m:sSub>
                            <m:sSubPr>
                              <m:ctrlPr>
                                <a:rPr lang="en-US" sz="1800" i="1">
                                  <a:latin typeface="Cambria Math"/>
                                </a:rPr>
                              </m:ctrlPr>
                            </m:sSubPr>
                            <m:e>
                              <m:r>
                                <a:rPr lang="en-US" sz="1800" i="1">
                                  <a:latin typeface="Cambria Math"/>
                                </a:rPr>
                                <m:t>𝐿</m:t>
                              </m:r>
                            </m:e>
                            <m:sub>
                              <m:r>
                                <a:rPr lang="en-US" sz="1800" b="0" i="1" smtClean="0">
                                  <a:latin typeface="Cambria Math"/>
                                </a:rPr>
                                <m:t>𝑆</m:t>
                              </m:r>
                            </m:sub>
                          </m:sSub>
                          <m:r>
                            <a:rPr lang="en-US" sz="1800" i="1">
                              <a:latin typeface="Cambria Math"/>
                            </a:rPr>
                            <m:t>,</m:t>
                          </m:r>
                          <m:r>
                            <a:rPr lang="en-US" sz="1800" i="1">
                              <a:latin typeface="Cambria Math"/>
                            </a:rPr>
                            <m:t>𝐴</m:t>
                          </m:r>
                          <m:r>
                            <a:rPr lang="en-US" sz="1800" i="1">
                              <a:latin typeface="Cambria Math"/>
                            </a:rPr>
                            <m:t>, </m:t>
                          </m:r>
                          <m:r>
                            <a:rPr lang="en-US" sz="1800" i="1">
                              <a:latin typeface="Cambria Math"/>
                            </a:rPr>
                            <m:t>𝑅</m:t>
                          </m:r>
                          <m:r>
                            <a:rPr lang="en-US" sz="1800" i="1">
                              <a:latin typeface="Cambria Math"/>
                            </a:rPr>
                            <m:t>, </m:t>
                          </m:r>
                          <m:sSub>
                            <m:sSubPr>
                              <m:ctrlPr>
                                <a:rPr lang="en-US" sz="1800" i="1">
                                  <a:latin typeface="Cambria Math"/>
                                </a:rPr>
                              </m:ctrlPr>
                            </m:sSubPr>
                            <m:e>
                              <m:r>
                                <a:rPr lang="en-US" sz="1800" i="1">
                                  <a:latin typeface="Cambria Math"/>
                                </a:rPr>
                                <m:t>𝐿</m:t>
                              </m:r>
                            </m:e>
                            <m:sub>
                              <m:r>
                                <a:rPr lang="en-US" sz="1800" i="1">
                                  <a:latin typeface="Cambria Math"/>
                                </a:rPr>
                                <m:t>𝑅</m:t>
                              </m:r>
                            </m:sub>
                          </m:sSub>
                        </m:e>
                      </m:d>
                    </m:oMath>
                  </m:oMathPara>
                </a14:m>
                <a:endParaRPr lang="en-US" sz="1800" dirty="0"/>
              </a:p>
            </p:txBody>
          </p:sp>
        </mc:Choice>
        <mc:Fallback xmlns="">
          <p:sp>
            <p:nvSpPr>
              <p:cNvPr id="6" name="Rectangle 5"/>
              <p:cNvSpPr>
                <a:spLocks noRot="1" noChangeAspect="1" noMove="1" noResize="1" noEditPoints="1" noAdjustHandles="1" noChangeArrowheads="1" noChangeShapeType="1" noTextEdit="1"/>
              </p:cNvSpPr>
              <p:nvPr/>
            </p:nvSpPr>
            <p:spPr>
              <a:xfrm>
                <a:off x="1905000" y="2297668"/>
                <a:ext cx="2590800" cy="369332"/>
              </a:xfrm>
              <a:prstGeom prst="rect">
                <a:avLst/>
              </a:prstGeom>
              <a:blipFill rotWithShape="1">
                <a:blip r:embed="rId2"/>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4698304" y="3429000"/>
                <a:ext cx="2514600"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latin typeface="Cambria Math"/>
                        </a:rPr>
                        <m:t>𝑔𝑟𝑎𝑛𝑡𝑒𝑑</m:t>
                      </m:r>
                      <m:d>
                        <m:dPr>
                          <m:ctrlPr>
                            <a:rPr lang="en-US" sz="1800" i="1">
                              <a:latin typeface="Cambria Math"/>
                            </a:rPr>
                          </m:ctrlPr>
                        </m:dPr>
                        <m:e>
                          <m:r>
                            <a:rPr lang="en-US" sz="1800" i="1">
                              <a:latin typeface="Cambria Math"/>
                            </a:rPr>
                            <m:t>𝑃</m:t>
                          </m:r>
                          <m:r>
                            <a:rPr lang="en-US" sz="1800" i="1">
                              <a:latin typeface="Cambria Math"/>
                            </a:rPr>
                            <m:t>,</m:t>
                          </m:r>
                          <m:sSub>
                            <m:sSubPr>
                              <m:ctrlPr>
                                <a:rPr lang="en-US" sz="1800" i="1">
                                  <a:latin typeface="Cambria Math"/>
                                </a:rPr>
                              </m:ctrlPr>
                            </m:sSubPr>
                            <m:e>
                              <m:r>
                                <a:rPr lang="en-US" sz="1800" i="1">
                                  <a:latin typeface="Cambria Math"/>
                                </a:rPr>
                                <m:t>𝐿</m:t>
                              </m:r>
                            </m:e>
                            <m:sub>
                              <m:r>
                                <a:rPr lang="en-US" sz="1800" b="0" i="1" smtClean="0">
                                  <a:latin typeface="Cambria Math"/>
                                </a:rPr>
                                <m:t>𝑇</m:t>
                              </m:r>
                            </m:sub>
                          </m:sSub>
                          <m:r>
                            <a:rPr lang="en-US" sz="1800" i="1">
                              <a:latin typeface="Cambria Math"/>
                            </a:rPr>
                            <m:t>,</m:t>
                          </m:r>
                          <m:r>
                            <a:rPr lang="en-US" sz="1800" i="1">
                              <a:latin typeface="Cambria Math"/>
                            </a:rPr>
                            <m:t>𝐴</m:t>
                          </m:r>
                          <m:r>
                            <a:rPr lang="en-US" sz="1800" i="1">
                              <a:latin typeface="Cambria Math"/>
                            </a:rPr>
                            <m:t>, </m:t>
                          </m:r>
                          <m:r>
                            <a:rPr lang="en-US" sz="1800" b="0" i="1" smtClean="0">
                              <a:latin typeface="Cambria Math"/>
                            </a:rPr>
                            <m:t>𝐹</m:t>
                          </m:r>
                          <m:r>
                            <a:rPr lang="en-US" sz="1800" i="1">
                              <a:latin typeface="Cambria Math"/>
                            </a:rPr>
                            <m:t>, </m:t>
                          </m:r>
                          <m:sSub>
                            <m:sSubPr>
                              <m:ctrlPr>
                                <a:rPr lang="en-US" sz="1800" i="1">
                                  <a:latin typeface="Cambria Math"/>
                                </a:rPr>
                              </m:ctrlPr>
                            </m:sSubPr>
                            <m:e>
                              <m:r>
                                <a:rPr lang="en-US" sz="1800" i="1">
                                  <a:latin typeface="Cambria Math"/>
                                </a:rPr>
                                <m:t>𝐿</m:t>
                              </m:r>
                            </m:e>
                            <m:sub>
                              <m:r>
                                <a:rPr lang="en-US" sz="1800" b="0" i="1" smtClean="0">
                                  <a:latin typeface="Cambria Math"/>
                                </a:rPr>
                                <m:t>𝐹</m:t>
                              </m:r>
                            </m:sub>
                          </m:sSub>
                        </m:e>
                      </m:d>
                    </m:oMath>
                  </m:oMathPara>
                </a14:m>
                <a:endParaRPr lang="en-US" sz="1800" dirty="0"/>
              </a:p>
            </p:txBody>
          </p:sp>
        </mc:Choice>
        <mc:Fallback xmlns="">
          <p:sp>
            <p:nvSpPr>
              <p:cNvPr id="8" name="Rectangle 7"/>
              <p:cNvSpPr>
                <a:spLocks noRot="1" noChangeAspect="1" noMove="1" noResize="1" noEditPoints="1" noAdjustHandles="1" noChangeArrowheads="1" noChangeShapeType="1" noTextEdit="1"/>
              </p:cNvSpPr>
              <p:nvPr/>
            </p:nvSpPr>
            <p:spPr>
              <a:xfrm>
                <a:off x="4698304" y="3429000"/>
                <a:ext cx="2514600" cy="369332"/>
              </a:xfrm>
              <a:prstGeom prst="rect">
                <a:avLst/>
              </a:prstGeom>
              <a:blipFill rotWithShape="1">
                <a:blip r:embed="rId3"/>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3519615" y="2791762"/>
                <a:ext cx="2628899" cy="40863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latin typeface="Cambria Math"/>
                        </a:rPr>
                        <m:t>𝑔𝑟𝑎𝑛𝑡𝑒𝑑</m:t>
                      </m:r>
                      <m:d>
                        <m:dPr>
                          <m:ctrlPr>
                            <a:rPr lang="en-US" sz="1800" i="1">
                              <a:latin typeface="Cambria Math"/>
                            </a:rPr>
                          </m:ctrlPr>
                        </m:dPr>
                        <m:e>
                          <m:r>
                            <a:rPr lang="en-US" sz="1800" b="0" i="1" smtClean="0">
                              <a:latin typeface="Cambria Math"/>
                            </a:rPr>
                            <m:t>𝑄</m:t>
                          </m:r>
                          <m:r>
                            <a:rPr lang="en-US" sz="1800" i="1">
                              <a:latin typeface="Cambria Math"/>
                            </a:rPr>
                            <m:t>,</m:t>
                          </m:r>
                          <m:sSub>
                            <m:sSubPr>
                              <m:ctrlPr>
                                <a:rPr lang="en-US" sz="1800" i="1">
                                  <a:latin typeface="Cambria Math"/>
                                </a:rPr>
                              </m:ctrlPr>
                            </m:sSubPr>
                            <m:e>
                              <m:r>
                                <a:rPr lang="en-US" sz="1800" i="1">
                                  <a:latin typeface="Cambria Math"/>
                                </a:rPr>
                                <m:t>𝐿</m:t>
                              </m:r>
                            </m:e>
                            <m:sub>
                              <m:r>
                                <a:rPr lang="en-US" sz="1800" b="0" i="1" smtClean="0">
                                  <a:latin typeface="Cambria Math"/>
                                </a:rPr>
                                <m:t>𝑄</m:t>
                              </m:r>
                            </m:sub>
                          </m:sSub>
                          <m:r>
                            <a:rPr lang="en-US" sz="1800" i="1">
                              <a:latin typeface="Cambria Math"/>
                            </a:rPr>
                            <m:t>,</m:t>
                          </m:r>
                          <m:r>
                            <a:rPr lang="en-US" sz="1800" i="1">
                              <a:latin typeface="Cambria Math"/>
                            </a:rPr>
                            <m:t>𝐴</m:t>
                          </m:r>
                          <m:r>
                            <a:rPr lang="en-US" sz="1800" i="1">
                              <a:latin typeface="Cambria Math"/>
                            </a:rPr>
                            <m:t>, </m:t>
                          </m:r>
                          <m:r>
                            <a:rPr lang="en-US" sz="1800" i="1">
                              <a:latin typeface="Cambria Math"/>
                            </a:rPr>
                            <m:t>𝑅</m:t>
                          </m:r>
                          <m:r>
                            <a:rPr lang="en-US" sz="1800" i="1">
                              <a:latin typeface="Cambria Math"/>
                            </a:rPr>
                            <m:t>, </m:t>
                          </m:r>
                          <m:sSub>
                            <m:sSubPr>
                              <m:ctrlPr>
                                <a:rPr lang="en-US" sz="1800" i="1">
                                  <a:latin typeface="Cambria Math"/>
                                </a:rPr>
                              </m:ctrlPr>
                            </m:sSubPr>
                            <m:e>
                              <m:r>
                                <a:rPr lang="en-US" sz="1800" i="1">
                                  <a:latin typeface="Cambria Math"/>
                                </a:rPr>
                                <m:t>𝐿</m:t>
                              </m:r>
                            </m:e>
                            <m:sub>
                              <m:r>
                                <a:rPr lang="en-US" sz="1800" i="1">
                                  <a:latin typeface="Cambria Math"/>
                                </a:rPr>
                                <m:t>𝑅</m:t>
                              </m:r>
                            </m:sub>
                          </m:sSub>
                        </m:e>
                      </m:d>
                    </m:oMath>
                  </m:oMathPara>
                </a14:m>
                <a:endParaRPr lang="en-US" sz="1800" dirty="0"/>
              </a:p>
            </p:txBody>
          </p:sp>
        </mc:Choice>
        <mc:Fallback xmlns="">
          <p:sp>
            <p:nvSpPr>
              <p:cNvPr id="9" name="Rectangle 8"/>
              <p:cNvSpPr>
                <a:spLocks noRot="1" noChangeAspect="1" noMove="1" noResize="1" noEditPoints="1" noAdjustHandles="1" noChangeArrowheads="1" noChangeShapeType="1" noTextEdit="1"/>
              </p:cNvSpPr>
              <p:nvPr/>
            </p:nvSpPr>
            <p:spPr>
              <a:xfrm>
                <a:off x="3519615" y="2791762"/>
                <a:ext cx="2628899" cy="408638"/>
              </a:xfrm>
              <a:prstGeom prst="rect">
                <a:avLst/>
              </a:prstGeom>
              <a:blipFill rotWithShape="1">
                <a:blip r:embed="rId4"/>
                <a:stretch>
                  <a:fillRect b="-7463"/>
                </a:stretch>
              </a:blipFill>
            </p:spPr>
            <p:txBody>
              <a:bodyPr/>
              <a:lstStyle/>
              <a:p>
                <a:r>
                  <a:rPr lang="en-US">
                    <a:noFill/>
                  </a:rPr>
                  <a:t> </a:t>
                </a:r>
              </a:p>
            </p:txBody>
          </p:sp>
        </mc:Fallback>
      </mc:AlternateContent>
      <p:sp>
        <p:nvSpPr>
          <p:cNvPr id="10" name="TextBox 9"/>
          <p:cNvSpPr txBox="1"/>
          <p:nvPr/>
        </p:nvSpPr>
        <p:spPr>
          <a:xfrm>
            <a:off x="1143000" y="4405884"/>
            <a:ext cx="486030" cy="461665"/>
          </a:xfrm>
          <a:prstGeom prst="rect">
            <a:avLst/>
          </a:prstGeom>
          <a:noFill/>
        </p:spPr>
        <p:txBody>
          <a:bodyPr wrap="none" rtlCol="0">
            <a:spAutoFit/>
          </a:bodyPr>
          <a:lstStyle/>
          <a:p>
            <a:r>
              <a:rPr lang="en-US" dirty="0" smtClean="0"/>
              <a:t>T</a:t>
            </a:r>
            <a:r>
              <a:rPr lang="en-US" baseline="-25000" dirty="0" smtClean="0"/>
              <a:t>1</a:t>
            </a:r>
            <a:endParaRPr lang="en-US" baseline="-25000" dirty="0"/>
          </a:p>
        </p:txBody>
      </p:sp>
      <p:sp>
        <p:nvSpPr>
          <p:cNvPr id="11" name="TextBox 10"/>
          <p:cNvSpPr txBox="1"/>
          <p:nvPr/>
        </p:nvSpPr>
        <p:spPr>
          <a:xfrm>
            <a:off x="2362200" y="4338935"/>
            <a:ext cx="486030" cy="461665"/>
          </a:xfrm>
          <a:prstGeom prst="rect">
            <a:avLst/>
          </a:prstGeom>
          <a:noFill/>
        </p:spPr>
        <p:txBody>
          <a:bodyPr wrap="none" rtlCol="0">
            <a:spAutoFit/>
          </a:bodyPr>
          <a:lstStyle/>
          <a:p>
            <a:r>
              <a:rPr lang="en-US" dirty="0" smtClean="0"/>
              <a:t>T</a:t>
            </a:r>
            <a:r>
              <a:rPr lang="en-US" baseline="-25000" dirty="0"/>
              <a:t>2</a:t>
            </a:r>
          </a:p>
        </p:txBody>
      </p:sp>
      <p:sp>
        <p:nvSpPr>
          <p:cNvPr id="12" name="TextBox 11"/>
          <p:cNvSpPr txBox="1"/>
          <p:nvPr/>
        </p:nvSpPr>
        <p:spPr>
          <a:xfrm>
            <a:off x="3733800" y="4338935"/>
            <a:ext cx="486030" cy="461665"/>
          </a:xfrm>
          <a:prstGeom prst="rect">
            <a:avLst/>
          </a:prstGeom>
          <a:noFill/>
        </p:spPr>
        <p:txBody>
          <a:bodyPr wrap="none" rtlCol="0">
            <a:spAutoFit/>
          </a:bodyPr>
          <a:lstStyle/>
          <a:p>
            <a:r>
              <a:rPr lang="en-US" dirty="0" smtClean="0"/>
              <a:t>T</a:t>
            </a:r>
            <a:r>
              <a:rPr lang="en-US" baseline="-25000" dirty="0"/>
              <a:t>3</a:t>
            </a:r>
          </a:p>
        </p:txBody>
      </p:sp>
      <p:cxnSp>
        <p:nvCxnSpPr>
          <p:cNvPr id="14" name="Elbow Connector 13"/>
          <p:cNvCxnSpPr>
            <a:stCxn id="6" idx="1"/>
          </p:cNvCxnSpPr>
          <p:nvPr/>
        </p:nvCxnSpPr>
        <p:spPr bwMode="auto">
          <a:xfrm rot="10800000" flipV="1">
            <a:off x="1371602" y="2482334"/>
            <a:ext cx="533399" cy="1981198"/>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17" name="Elbow Connector 16"/>
          <p:cNvCxnSpPr>
            <a:stCxn id="9" idx="1"/>
          </p:cNvCxnSpPr>
          <p:nvPr/>
        </p:nvCxnSpPr>
        <p:spPr bwMode="auto">
          <a:xfrm rot="10800000" flipV="1">
            <a:off x="2590801" y="2996081"/>
            <a:ext cx="928815" cy="1319680"/>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20" name="Elbow Connector 19"/>
          <p:cNvCxnSpPr>
            <a:stCxn id="8" idx="1"/>
          </p:cNvCxnSpPr>
          <p:nvPr/>
        </p:nvCxnSpPr>
        <p:spPr bwMode="auto">
          <a:xfrm rot="10800000" flipV="1">
            <a:off x="3976816" y="3613665"/>
            <a:ext cx="721489" cy="653533"/>
          </a:xfrm>
          <a:prstGeom prst="bentConnector3">
            <a:avLst>
              <a:gd name="adj1" fmla="val 100348"/>
            </a:avLst>
          </a:prstGeom>
          <a:solidFill>
            <a:schemeClr val="accent1"/>
          </a:solidFill>
          <a:ln w="9525" cap="flat" cmpd="sng" algn="ctr">
            <a:solidFill>
              <a:schemeClr val="tx1"/>
            </a:solidFill>
            <a:prstDash val="solid"/>
            <a:round/>
            <a:headEnd type="none" w="med" len="med"/>
            <a:tailEnd type="arrow"/>
          </a:ln>
          <a:effectLst/>
        </p:spPr>
      </p:cxnSp>
      <p:sp>
        <p:nvSpPr>
          <p:cNvPr id="22" name="TextBox 21"/>
          <p:cNvSpPr txBox="1"/>
          <p:nvPr/>
        </p:nvSpPr>
        <p:spPr>
          <a:xfrm>
            <a:off x="7323982" y="4267200"/>
            <a:ext cx="372218" cy="461665"/>
          </a:xfrm>
          <a:prstGeom prst="rect">
            <a:avLst/>
          </a:prstGeom>
          <a:noFill/>
        </p:spPr>
        <p:txBody>
          <a:bodyPr wrap="none" rtlCol="0">
            <a:spAutoFit/>
          </a:bodyPr>
          <a:lstStyle/>
          <a:p>
            <a:r>
              <a:rPr lang="en-US" dirty="0" smtClean="0"/>
              <a:t>T</a:t>
            </a:r>
            <a:endParaRPr lang="en-US" dirty="0"/>
          </a:p>
        </p:txBody>
      </p:sp>
      <p:sp>
        <p:nvSpPr>
          <p:cNvPr id="23" name="TextBox 22"/>
          <p:cNvSpPr txBox="1"/>
          <p:nvPr/>
        </p:nvSpPr>
        <p:spPr>
          <a:xfrm>
            <a:off x="2362200" y="5181600"/>
            <a:ext cx="3969420" cy="461665"/>
          </a:xfrm>
          <a:prstGeom prst="rect">
            <a:avLst/>
          </a:prstGeom>
          <a:noFill/>
        </p:spPr>
        <p:txBody>
          <a:bodyPr wrap="none" rtlCol="0">
            <a:spAutoFit/>
          </a:bodyPr>
          <a:lstStyle/>
          <a:p>
            <a:r>
              <a:rPr lang="en-US" dirty="0" smtClean="0"/>
              <a:t>What is the label for P at T?</a:t>
            </a:r>
            <a:endParaRPr lang="en-US" dirty="0"/>
          </a:p>
        </p:txBody>
      </p:sp>
      <p:cxnSp>
        <p:nvCxnSpPr>
          <p:cNvPr id="15" name="Straight Connector 14"/>
          <p:cNvCxnSpPr/>
          <p:nvPr/>
        </p:nvCxnSpPr>
        <p:spPr bwMode="auto">
          <a:xfrm>
            <a:off x="7511378" y="3429000"/>
            <a:ext cx="0" cy="838198"/>
          </a:xfrm>
          <a:prstGeom prst="line">
            <a:avLst/>
          </a:prstGeom>
          <a:solidFill>
            <a:schemeClr val="accent1"/>
          </a:solidFill>
          <a:ln w="9525" cap="flat" cmpd="sng" algn="ctr">
            <a:solidFill>
              <a:schemeClr val="tx1"/>
            </a:solidFill>
            <a:prstDash val="solid"/>
            <a:round/>
            <a:headEnd type="none" w="med" len="med"/>
            <a:tailEnd type="triangle" w="med" len="med"/>
          </a:ln>
          <a:effectLst/>
        </p:spPr>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IFC: history</a:t>
            </a:r>
            <a:endParaRPr lang="en-US" dirty="0"/>
          </a:p>
        </p:txBody>
      </p:sp>
      <p:sp>
        <p:nvSpPr>
          <p:cNvPr id="3" name="Content Placeholder 2"/>
          <p:cNvSpPr>
            <a:spLocks noGrp="1"/>
          </p:cNvSpPr>
          <p:nvPr>
            <p:ph idx="1"/>
          </p:nvPr>
        </p:nvSpPr>
        <p:spPr>
          <a:xfrm>
            <a:off x="457200" y="1219200"/>
            <a:ext cx="8229600" cy="762000"/>
          </a:xfrm>
        </p:spPr>
        <p:txBody>
          <a:bodyPr/>
          <a:lstStyle/>
          <a:p>
            <a:r>
              <a:rPr lang="en-US" sz="2400" dirty="0" smtClean="0"/>
              <a:t>Labels are time (state) dependent</a:t>
            </a:r>
            <a:endParaRPr lang="en-US" sz="2400" dirty="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17</a:t>
            </a:fld>
            <a:endParaRPr lang="en-US"/>
          </a:p>
        </p:txBody>
      </p:sp>
      <p:sp>
        <p:nvSpPr>
          <p:cNvPr id="205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2" name="Rectangle 4"/>
          <p:cNvSpPr>
            <a:spLocks noChangeArrowheads="1"/>
          </p:cNvSpPr>
          <p:nvPr/>
        </p:nvSpPr>
        <p:spPr bwMode="auto">
          <a:xfrm>
            <a:off x="0" y="5905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5"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676400" y="1828800"/>
            <a:ext cx="4733925" cy="295275"/>
          </a:xfrm>
          <a:prstGeom prst="rect">
            <a:avLst/>
          </a:prstGeom>
          <a:noFill/>
        </p:spPr>
      </p:pic>
      <p:sp>
        <p:nvSpPr>
          <p:cNvPr id="2057" name="Rectangle 9"/>
          <p:cNvSpPr>
            <a:spLocks noChangeArrowheads="1"/>
          </p:cNvSpPr>
          <p:nvPr/>
        </p:nvSpPr>
        <p:spPr bwMode="auto">
          <a:xfrm>
            <a:off x="0" y="752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59"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8" name="Picture 10"/>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76400" y="2209800"/>
            <a:ext cx="2990850" cy="295275"/>
          </a:xfrm>
          <a:prstGeom prst="rect">
            <a:avLst/>
          </a:prstGeom>
          <a:noFill/>
        </p:spPr>
      </p:pic>
      <p:sp>
        <p:nvSpPr>
          <p:cNvPr id="2060" name="Rectangle 12"/>
          <p:cNvSpPr>
            <a:spLocks noChangeArrowheads="1"/>
          </p:cNvSpPr>
          <p:nvPr/>
        </p:nvSpPr>
        <p:spPr bwMode="auto">
          <a:xfrm>
            <a:off x="0" y="752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2065" name="Picture 1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752600" y="3276600"/>
            <a:ext cx="5943600" cy="295275"/>
          </a:xfrm>
          <a:prstGeom prst="rect">
            <a:avLst/>
          </a:prstGeom>
          <a:noFill/>
        </p:spPr>
      </p:pic>
      <p:pic>
        <p:nvPicPr>
          <p:cNvPr id="2064" name="Picture 16"/>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505200" y="3733800"/>
            <a:ext cx="3590925" cy="295275"/>
          </a:xfrm>
          <a:prstGeom prst="rect">
            <a:avLst/>
          </a:prstGeom>
          <a:noFill/>
        </p:spPr>
      </p:pic>
      <p:pic>
        <p:nvPicPr>
          <p:cNvPr id="2063" name="Picture 1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828800" y="4343400"/>
            <a:ext cx="5943600" cy="295275"/>
          </a:xfrm>
          <a:prstGeom prst="rect">
            <a:avLst/>
          </a:prstGeom>
          <a:noFill/>
        </p:spPr>
      </p:pic>
      <p:pic>
        <p:nvPicPr>
          <p:cNvPr id="2062" name="Picture 14"/>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657600" y="4800600"/>
            <a:ext cx="3638550" cy="295275"/>
          </a:xfrm>
          <a:prstGeom prst="rect">
            <a:avLst/>
          </a:prstGeom>
          <a:noFill/>
        </p:spPr>
      </p:pic>
      <p:pic>
        <p:nvPicPr>
          <p:cNvPr id="2061" name="Picture 13"/>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3733800" y="5257800"/>
            <a:ext cx="2038350" cy="295275"/>
          </a:xfrm>
          <a:prstGeom prst="rect">
            <a:avLst/>
          </a:prstGeom>
          <a:noFill/>
        </p:spPr>
      </p:pic>
      <p:sp>
        <p:nvSpPr>
          <p:cNvPr id="2066" name="Rectangle 1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67" name="Rectangle 19"/>
          <p:cNvSpPr>
            <a:spLocks noChangeArrowheads="1"/>
          </p:cNvSpPr>
          <p:nvPr/>
        </p:nvSpPr>
        <p:spPr bwMode="auto">
          <a:xfrm>
            <a:off x="0" y="752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8" name="Rectangle 20"/>
          <p:cNvSpPr>
            <a:spLocks noChangeArrowheads="1"/>
          </p:cNvSpPr>
          <p:nvPr/>
        </p:nvSpPr>
        <p:spPr bwMode="auto">
          <a:xfrm>
            <a:off x="0" y="1047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9" name="Rectangle 21"/>
          <p:cNvSpPr>
            <a:spLocks noChangeArrowheads="1"/>
          </p:cNvSpPr>
          <p:nvPr/>
        </p:nvSpPr>
        <p:spPr bwMode="auto">
          <a:xfrm>
            <a:off x="0" y="1343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0" name="Rectangle 22"/>
          <p:cNvSpPr>
            <a:spLocks noChangeArrowheads="1"/>
          </p:cNvSpPr>
          <p:nvPr/>
        </p:nvSpPr>
        <p:spPr bwMode="auto">
          <a:xfrm>
            <a:off x="0" y="1638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71" name="Rectangle 23"/>
          <p:cNvSpPr>
            <a:spLocks noChangeArrowheads="1"/>
          </p:cNvSpPr>
          <p:nvPr/>
        </p:nvSpPr>
        <p:spPr bwMode="auto">
          <a:xfrm>
            <a:off x="800100" y="1933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 name="Content Placeholder 2"/>
          <p:cNvSpPr txBox="1">
            <a:spLocks/>
          </p:cNvSpPr>
          <p:nvPr/>
        </p:nvSpPr>
        <p:spPr bwMode="auto">
          <a:xfrm>
            <a:off x="533400" y="2667000"/>
            <a:ext cx="82296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chemeClr val="accent1"/>
              </a:buClr>
              <a:buSzPct val="75000"/>
              <a:buFont typeface="Wingdings" charset="2"/>
              <a:buChar char="n"/>
              <a:tabLst/>
              <a:defRPr/>
            </a:pPr>
            <a:r>
              <a:rPr kumimoji="0" lang="en-US" b="0" i="0" u="none" strike="noStrike" kern="0" cap="none" spc="0" normalizeH="0" baseline="0" noProof="0" dirty="0" smtClean="0">
                <a:ln>
                  <a:noFill/>
                </a:ln>
                <a:solidFill>
                  <a:schemeClr val="tx1"/>
                </a:solidFill>
                <a:effectLst/>
                <a:uLnTx/>
                <a:uFillTx/>
                <a:latin typeface="+mn-lt"/>
                <a:ea typeface="+mn-ea"/>
                <a:cs typeface="+mn-cs"/>
              </a:rPr>
              <a:t>Current label </a:t>
            </a:r>
            <a:r>
              <a:rPr lang="en-US" kern="0" dirty="0" smtClean="0">
                <a:latin typeface="+mn-lt"/>
                <a:ea typeface="+mn-ea"/>
              </a:rPr>
              <a:t>results from</a:t>
            </a:r>
            <a:r>
              <a:rPr kumimoji="0" lang="en-US" b="0" i="0" u="none" strike="noStrike" kern="0" cap="none" spc="0" normalizeH="0" baseline="0" noProof="0" dirty="0" smtClean="0">
                <a:ln>
                  <a:noFill/>
                </a:ln>
                <a:solidFill>
                  <a:schemeClr val="tx1"/>
                </a:solidFill>
                <a:effectLst/>
                <a:uLnTx/>
                <a:uFillTx/>
                <a:latin typeface="+mn-lt"/>
                <a:ea typeface="+mn-ea"/>
                <a:cs typeface="+mn-cs"/>
              </a:rPr>
              <a:t> must recently granted</a:t>
            </a:r>
            <a:r>
              <a:rPr kumimoji="0" lang="en-US" b="0" i="0" u="none" strike="noStrike" kern="0" cap="none" spc="0" normalizeH="0" noProof="0" dirty="0" smtClean="0">
                <a:ln>
                  <a:noFill/>
                </a:ln>
                <a:solidFill>
                  <a:schemeClr val="tx1"/>
                </a:solidFill>
                <a:effectLst/>
                <a:uLnTx/>
                <a:uFillTx/>
                <a:latin typeface="+mn-lt"/>
                <a:ea typeface="+mn-ea"/>
                <a:cs typeface="+mn-cs"/>
              </a:rPr>
              <a:t> operation</a:t>
            </a:r>
            <a:endParaRPr kumimoji="0" lang="en-US" b="0" i="0" u="none" strike="noStrike" kern="0" cap="none" spc="0" normalizeH="0" baseline="0" noProof="0" dirty="0">
              <a:ln>
                <a:noFill/>
              </a:ln>
              <a:solidFill>
                <a:schemeClr val="tx1"/>
              </a:solidFill>
              <a:effectLst/>
              <a:uLnTx/>
              <a:uFillTx/>
              <a:latin typeface="+mn-lt"/>
              <a:ea typeface="+mn-ea"/>
              <a:cs typeface="+mn-cs"/>
            </a:endParaRPr>
          </a:p>
        </p:txBody>
      </p:sp>
      <p:sp>
        <p:nvSpPr>
          <p:cNvPr id="30" name="Content Placeholder 2"/>
          <p:cNvSpPr txBox="1">
            <a:spLocks/>
          </p:cNvSpPr>
          <p:nvPr/>
        </p:nvSpPr>
        <p:spPr bwMode="auto">
          <a:xfrm>
            <a:off x="533400" y="5562600"/>
            <a:ext cx="82296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chemeClr val="accent1"/>
              </a:buClr>
              <a:buSzPct val="75000"/>
              <a:buFont typeface="Wingdings" charset="2"/>
              <a:buChar char="n"/>
              <a:tabLst/>
              <a:defRPr/>
            </a:pPr>
            <a:r>
              <a:rPr lang="en-US" kern="0" dirty="0" smtClean="0">
                <a:latin typeface="+mn-lt"/>
                <a:ea typeface="+mn-ea"/>
              </a:rPr>
              <a:t>Similarly for resource labels</a:t>
            </a:r>
            <a:endParaRPr kumimoji="0" lang="en-US"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IFC: labels and clearances</a:t>
            </a:r>
            <a:endParaRPr lang="en-US" dirty="0"/>
          </a:p>
        </p:txBody>
      </p:sp>
      <p:sp>
        <p:nvSpPr>
          <p:cNvPr id="3" name="Content Placeholder 2"/>
          <p:cNvSpPr>
            <a:spLocks noGrp="1"/>
          </p:cNvSpPr>
          <p:nvPr>
            <p:ph idx="1"/>
          </p:nvPr>
        </p:nvSpPr>
        <p:spPr>
          <a:xfrm>
            <a:off x="457200" y="1219200"/>
            <a:ext cx="8229600" cy="762000"/>
          </a:xfrm>
        </p:spPr>
        <p:txBody>
          <a:bodyPr/>
          <a:lstStyle/>
          <a:p>
            <a:r>
              <a:rPr lang="en-US" dirty="0" smtClean="0"/>
              <a:t>Defining allowable flows</a:t>
            </a:r>
            <a:endParaRPr lang="en-US" dirty="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18</a:t>
            </a:fld>
            <a:endParaRPr lang="en-US"/>
          </a:p>
        </p:txBody>
      </p:sp>
      <p:sp>
        <p:nvSpPr>
          <p:cNvPr id="4608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5" name="Rectangle 5"/>
          <p:cNvSpPr>
            <a:spLocks noChangeArrowheads="1"/>
          </p:cNvSpPr>
          <p:nvPr/>
        </p:nvSpPr>
        <p:spPr bwMode="auto">
          <a:xfrm>
            <a:off x="0" y="1457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6086" name="Rectangle 6"/>
          <p:cNvSpPr>
            <a:spLocks noChangeArrowheads="1"/>
          </p:cNvSpPr>
          <p:nvPr/>
        </p:nvSpPr>
        <p:spPr bwMode="auto">
          <a:xfrm>
            <a:off x="0" y="28098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6087" name="Rectangle 7"/>
          <p:cNvSpPr>
            <a:spLocks noChangeArrowheads="1"/>
          </p:cNvSpPr>
          <p:nvPr/>
        </p:nvSpPr>
        <p:spPr bwMode="auto">
          <a:xfrm>
            <a:off x="0" y="4105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608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90" name="Rectangle 10"/>
          <p:cNvSpPr>
            <a:spLocks noChangeArrowheads="1"/>
          </p:cNvSpPr>
          <p:nvPr/>
        </p:nvSpPr>
        <p:spPr bwMode="auto">
          <a:xfrm>
            <a:off x="0" y="1457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5"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066800" y="1905000"/>
            <a:ext cx="5676900" cy="295275"/>
          </a:xfrm>
          <a:prstGeom prst="rect">
            <a:avLst/>
          </a:prstGeom>
          <a:noFill/>
        </p:spPr>
      </p:pic>
      <p:pic>
        <p:nvPicPr>
          <p:cNvPr id="16"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066800" y="2362200"/>
            <a:ext cx="5676900" cy="295275"/>
          </a:xfrm>
          <a:prstGeom prst="rect">
            <a:avLst/>
          </a:prstGeom>
          <a:noFill/>
        </p:spPr>
      </p:pic>
      <p:sp>
        <p:nvSpPr>
          <p:cNvPr id="163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6385"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143000" y="3048000"/>
            <a:ext cx="5943600" cy="647700"/>
          </a:xfrm>
          <a:prstGeom prst="rect">
            <a:avLst/>
          </a:prstGeom>
          <a:noFill/>
        </p:spPr>
      </p:pic>
      <p:sp>
        <p:nvSpPr>
          <p:cNvPr id="16387" name="Rectangle 3"/>
          <p:cNvSpPr>
            <a:spLocks noChangeArrowheads="1"/>
          </p:cNvSpPr>
          <p:nvPr/>
        </p:nvSpPr>
        <p:spPr bwMode="auto">
          <a:xfrm>
            <a:off x="0" y="1104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38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6388" name="Picture 4"/>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143000" y="3886200"/>
            <a:ext cx="5943600" cy="1000125"/>
          </a:xfrm>
          <a:prstGeom prst="rect">
            <a:avLst/>
          </a:prstGeom>
          <a:noFill/>
        </p:spPr>
      </p:pic>
      <p:sp>
        <p:nvSpPr>
          <p:cNvPr id="16390" name="Rectangle 6"/>
          <p:cNvSpPr>
            <a:spLocks noChangeArrowheads="1"/>
          </p:cNvSpPr>
          <p:nvPr/>
        </p:nvSpPr>
        <p:spPr bwMode="auto">
          <a:xfrm>
            <a:off x="0" y="1457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39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6391" name="Picture 7"/>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143000" y="5105400"/>
            <a:ext cx="5943600" cy="942975"/>
          </a:xfrm>
          <a:prstGeom prst="rect">
            <a:avLst/>
          </a:prstGeom>
          <a:noFill/>
        </p:spPr>
      </p:pic>
      <p:sp>
        <p:nvSpPr>
          <p:cNvPr id="16393" name="Rectangle 9"/>
          <p:cNvSpPr>
            <a:spLocks noChangeArrowheads="1"/>
          </p:cNvSpPr>
          <p:nvPr/>
        </p:nvSpPr>
        <p:spPr bwMode="auto">
          <a:xfrm>
            <a:off x="0" y="14001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IFC: levels and clearances</a:t>
            </a:r>
            <a:endParaRPr lang="en-US" dirty="0"/>
          </a:p>
        </p:txBody>
      </p:sp>
      <p:sp>
        <p:nvSpPr>
          <p:cNvPr id="3" name="Content Placeholder 2"/>
          <p:cNvSpPr>
            <a:spLocks noGrp="1"/>
          </p:cNvSpPr>
          <p:nvPr>
            <p:ph idx="1"/>
          </p:nvPr>
        </p:nvSpPr>
        <p:spPr>
          <a:xfrm>
            <a:off x="457200" y="1447800"/>
            <a:ext cx="8229600" cy="838200"/>
          </a:xfrm>
        </p:spPr>
        <p:txBody>
          <a:bodyPr/>
          <a:lstStyle/>
          <a:p>
            <a:r>
              <a:rPr lang="en-US" dirty="0" smtClean="0"/>
              <a:t>What is the result when the source (S) and destination (D) have different labels?</a:t>
            </a:r>
            <a:endParaRPr lang="en-US" dirty="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19</a:t>
            </a:fld>
            <a:endParaRPr lang="en-US"/>
          </a:p>
        </p:txBody>
      </p:sp>
      <p:sp>
        <p:nvSpPr>
          <p:cNvPr id="471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710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371600" y="2971800"/>
            <a:ext cx="5943600" cy="1190625"/>
          </a:xfrm>
          <a:prstGeom prst="rect">
            <a:avLst/>
          </a:prstGeom>
          <a:noFill/>
        </p:spPr>
      </p:pic>
      <p:sp>
        <p:nvSpPr>
          <p:cNvPr id="47107" name="Rectangle 3"/>
          <p:cNvSpPr>
            <a:spLocks noChangeArrowheads="1"/>
          </p:cNvSpPr>
          <p:nvPr/>
        </p:nvSpPr>
        <p:spPr bwMode="auto">
          <a:xfrm>
            <a:off x="0" y="1647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1143000" y="1219200"/>
            <a:ext cx="5257800" cy="4648200"/>
          </a:xfrm>
        </p:spPr>
        <p:txBody>
          <a:bodyPr>
            <a:normAutofit fontScale="92500" lnSpcReduction="10000"/>
          </a:bodyPr>
          <a:lstStyle/>
          <a:p>
            <a:r>
              <a:rPr lang="en-US" dirty="0" smtClean="0"/>
              <a:t>Introduction</a:t>
            </a:r>
          </a:p>
          <a:p>
            <a:pPr lvl="1"/>
            <a:r>
              <a:rPr lang="en-US" dirty="0" smtClean="0"/>
              <a:t>Confidentiality</a:t>
            </a:r>
          </a:p>
          <a:p>
            <a:pPr lvl="1"/>
            <a:r>
              <a:rPr lang="en-US" dirty="0" smtClean="0"/>
              <a:t>Access control</a:t>
            </a:r>
          </a:p>
          <a:p>
            <a:pPr lvl="1"/>
            <a:r>
              <a:rPr lang="en-US" dirty="0" smtClean="0"/>
              <a:t>Information flow control</a:t>
            </a:r>
          </a:p>
          <a:p>
            <a:r>
              <a:rPr lang="en-US" dirty="0" smtClean="0"/>
              <a:t>Meta-models</a:t>
            </a:r>
          </a:p>
          <a:p>
            <a:pPr lvl="1"/>
            <a:r>
              <a:rPr lang="en-US" dirty="0" smtClean="0"/>
              <a:t>Motivation</a:t>
            </a:r>
          </a:p>
          <a:p>
            <a:pPr lvl="1"/>
            <a:r>
              <a:rPr lang="en-US" dirty="0" smtClean="0"/>
              <a:t>Access control</a:t>
            </a:r>
          </a:p>
          <a:p>
            <a:pPr lvl="1"/>
            <a:r>
              <a:rPr lang="en-US" dirty="0" smtClean="0"/>
              <a:t>Information flow control</a:t>
            </a:r>
          </a:p>
          <a:p>
            <a:r>
              <a:rPr lang="en-US" dirty="0" smtClean="0"/>
              <a:t>Comparisons &amp; Observations</a:t>
            </a:r>
          </a:p>
          <a:p>
            <a:r>
              <a:rPr lang="en-US" dirty="0" smtClean="0"/>
              <a:t>Future Work</a:t>
            </a:r>
          </a:p>
          <a:p>
            <a:r>
              <a:rPr lang="en-US" dirty="0" smtClean="0"/>
              <a:t>Acknowledgements</a:t>
            </a:r>
            <a:endParaRPr lang="en-US" dirty="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2</a:t>
            </a:fld>
            <a:endParaRPr lang="en-US"/>
          </a:p>
        </p:txBody>
      </p:sp>
      <p:pic>
        <p:nvPicPr>
          <p:cNvPr id="4098" name="Picture 2" descr="http://sacmat.org/2013/resource/sacmat1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5002" y="4572000"/>
            <a:ext cx="2949713" cy="16592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86717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Structure</a:t>
            </a:r>
            <a:endParaRPr lang="en-US" dirty="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20</a:t>
            </a:fld>
            <a:endParaRPr lang="en-US"/>
          </a:p>
        </p:txBody>
      </p:sp>
      <p:sp>
        <p:nvSpPr>
          <p:cNvPr id="6" name="Isosceles Triangle 5"/>
          <p:cNvSpPr/>
          <p:nvPr/>
        </p:nvSpPr>
        <p:spPr bwMode="auto">
          <a:xfrm>
            <a:off x="1143000" y="1305580"/>
            <a:ext cx="3505200" cy="4495800"/>
          </a:xfrm>
          <a:prstGeom prst="triangle">
            <a:avLst>
              <a:gd name="adj" fmla="val 49400"/>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cxnSp>
        <p:nvCxnSpPr>
          <p:cNvPr id="7" name="Straight Connector 6"/>
          <p:cNvCxnSpPr/>
          <p:nvPr/>
        </p:nvCxnSpPr>
        <p:spPr bwMode="auto">
          <a:xfrm>
            <a:off x="2667000" y="1915180"/>
            <a:ext cx="4572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8" name="Straight Connector 7"/>
          <p:cNvCxnSpPr/>
          <p:nvPr/>
        </p:nvCxnSpPr>
        <p:spPr bwMode="auto">
          <a:xfrm>
            <a:off x="2133600" y="3276600"/>
            <a:ext cx="152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9" name="TextBox 8"/>
          <p:cNvSpPr txBox="1"/>
          <p:nvPr/>
        </p:nvSpPr>
        <p:spPr>
          <a:xfrm>
            <a:off x="381000" y="1381780"/>
            <a:ext cx="1438214" cy="400110"/>
          </a:xfrm>
          <a:prstGeom prst="rect">
            <a:avLst/>
          </a:prstGeom>
          <a:noFill/>
        </p:spPr>
        <p:txBody>
          <a:bodyPr wrap="none" rtlCol="0">
            <a:spAutoFit/>
          </a:bodyPr>
          <a:lstStyle/>
          <a:p>
            <a:r>
              <a:rPr lang="en-US" sz="2000" dirty="0" smtClean="0"/>
              <a:t>core axiom</a:t>
            </a:r>
            <a:endParaRPr lang="en-US" sz="2000" dirty="0"/>
          </a:p>
        </p:txBody>
      </p:sp>
      <p:sp>
        <p:nvSpPr>
          <p:cNvPr id="10" name="TextBox 9"/>
          <p:cNvSpPr txBox="1"/>
          <p:nvPr/>
        </p:nvSpPr>
        <p:spPr>
          <a:xfrm>
            <a:off x="2438400" y="2438400"/>
            <a:ext cx="939681" cy="400110"/>
          </a:xfrm>
          <a:prstGeom prst="rect">
            <a:avLst/>
          </a:prstGeom>
          <a:noFill/>
        </p:spPr>
        <p:txBody>
          <a:bodyPr wrap="none" rtlCol="0">
            <a:spAutoFit/>
          </a:bodyPr>
          <a:lstStyle/>
          <a:p>
            <a:r>
              <a:rPr lang="en-US" sz="2000" dirty="0" smtClean="0"/>
              <a:t>history</a:t>
            </a:r>
            <a:endParaRPr lang="en-US" sz="2000" dirty="0"/>
          </a:p>
        </p:txBody>
      </p:sp>
      <p:sp>
        <p:nvSpPr>
          <p:cNvPr id="11" name="TextBox 10"/>
          <p:cNvSpPr txBox="1"/>
          <p:nvPr/>
        </p:nvSpPr>
        <p:spPr>
          <a:xfrm>
            <a:off x="1835442" y="4609237"/>
            <a:ext cx="2109873" cy="707886"/>
          </a:xfrm>
          <a:prstGeom prst="rect">
            <a:avLst/>
          </a:prstGeom>
          <a:noFill/>
        </p:spPr>
        <p:txBody>
          <a:bodyPr wrap="none" rtlCol="0">
            <a:spAutoFit/>
          </a:bodyPr>
          <a:lstStyle/>
          <a:p>
            <a:pPr algn="ctr"/>
            <a:r>
              <a:rPr lang="en-US" sz="2000" dirty="0" smtClean="0"/>
              <a:t>initialization</a:t>
            </a:r>
          </a:p>
          <a:p>
            <a:pPr algn="ctr"/>
            <a:r>
              <a:rPr lang="en-US" sz="2000" dirty="0" smtClean="0"/>
              <a:t>(policy definition)</a:t>
            </a:r>
            <a:endParaRPr lang="en-US" sz="2000" dirty="0"/>
          </a:p>
        </p:txBody>
      </p:sp>
      <p:cxnSp>
        <p:nvCxnSpPr>
          <p:cNvPr id="13" name="Straight Arrow Connector 12"/>
          <p:cNvCxnSpPr>
            <a:stCxn id="9" idx="3"/>
          </p:cNvCxnSpPr>
          <p:nvPr/>
        </p:nvCxnSpPr>
        <p:spPr bwMode="auto">
          <a:xfrm>
            <a:off x="1819214" y="1581835"/>
            <a:ext cx="1009772" cy="13329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4" name="TextBox 13"/>
          <p:cNvSpPr txBox="1"/>
          <p:nvPr/>
        </p:nvSpPr>
        <p:spPr>
          <a:xfrm>
            <a:off x="2057400" y="3276600"/>
            <a:ext cx="1600200" cy="707886"/>
          </a:xfrm>
          <a:prstGeom prst="rect">
            <a:avLst/>
          </a:prstGeom>
          <a:noFill/>
        </p:spPr>
        <p:txBody>
          <a:bodyPr wrap="square" rtlCol="0">
            <a:spAutoFit/>
          </a:bodyPr>
          <a:lstStyle/>
          <a:p>
            <a:pPr algn="ctr"/>
            <a:r>
              <a:rPr lang="en-US" sz="2000" dirty="0" smtClean="0"/>
              <a:t>levels &amp; clearances</a:t>
            </a:r>
            <a:endParaRPr lang="en-US" sz="2000" dirty="0"/>
          </a:p>
        </p:txBody>
      </p:sp>
      <p:cxnSp>
        <p:nvCxnSpPr>
          <p:cNvPr id="15" name="Straight Connector 14"/>
          <p:cNvCxnSpPr/>
          <p:nvPr/>
        </p:nvCxnSpPr>
        <p:spPr bwMode="auto">
          <a:xfrm>
            <a:off x="1819214" y="4038568"/>
            <a:ext cx="214318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8" name="TextBox 17"/>
          <p:cNvSpPr txBox="1"/>
          <p:nvPr/>
        </p:nvSpPr>
        <p:spPr>
          <a:xfrm>
            <a:off x="6324600" y="1076980"/>
            <a:ext cx="445956" cy="307777"/>
          </a:xfrm>
          <a:prstGeom prst="rect">
            <a:avLst/>
          </a:prstGeom>
          <a:noFill/>
        </p:spPr>
        <p:txBody>
          <a:bodyPr wrap="none" rtlCol="0">
            <a:spAutoFit/>
          </a:bodyPr>
          <a:lstStyle/>
          <a:p>
            <a:r>
              <a:rPr lang="en-US" sz="1400" i="1" dirty="0" smtClean="0">
                <a:latin typeface="Cambria Math" pitchFamily="18" charset="0"/>
                <a:ea typeface="Cambria Math" pitchFamily="18" charset="0"/>
              </a:rPr>
              <a:t>par</a:t>
            </a:r>
            <a:endParaRPr lang="en-US" sz="1400" i="1" dirty="0">
              <a:latin typeface="Cambria Math" pitchFamily="18" charset="0"/>
              <a:ea typeface="Cambria Math" pitchFamily="18" charset="0"/>
            </a:endParaRPr>
          </a:p>
        </p:txBody>
      </p:sp>
      <p:sp>
        <p:nvSpPr>
          <p:cNvPr id="19" name="TextBox 18"/>
          <p:cNvSpPr txBox="1"/>
          <p:nvPr/>
        </p:nvSpPr>
        <p:spPr>
          <a:xfrm>
            <a:off x="6096000" y="2448580"/>
            <a:ext cx="1172693" cy="738664"/>
          </a:xfrm>
          <a:prstGeom prst="rect">
            <a:avLst/>
          </a:prstGeom>
          <a:noFill/>
          <a:ln>
            <a:solidFill>
              <a:schemeClr val="tx1"/>
            </a:solidFill>
          </a:ln>
        </p:spPr>
        <p:txBody>
          <a:bodyPr wrap="none" rtlCol="0">
            <a:spAutoFit/>
          </a:bodyPr>
          <a:lstStyle/>
          <a:p>
            <a:pPr algn="ctr"/>
            <a:r>
              <a:rPr lang="en-US" sz="1400" i="1" dirty="0" err="1" smtClean="0">
                <a:latin typeface="Cambria Math" pitchFamily="18" charset="0"/>
                <a:ea typeface="Cambria Math" pitchFamily="18" charset="0"/>
              </a:rPr>
              <a:t>current_time</a:t>
            </a:r>
            <a:endParaRPr lang="en-US" sz="1400" i="1" dirty="0" smtClean="0">
              <a:latin typeface="Cambria Math" pitchFamily="18" charset="0"/>
              <a:ea typeface="Cambria Math" pitchFamily="18" charset="0"/>
            </a:endParaRPr>
          </a:p>
          <a:p>
            <a:pPr algn="ctr"/>
            <a:r>
              <a:rPr lang="en-US" sz="1400" i="1" dirty="0" smtClean="0">
                <a:latin typeface="Cambria Math" pitchFamily="18" charset="0"/>
                <a:ea typeface="Cambria Math" pitchFamily="18" charset="0"/>
              </a:rPr>
              <a:t>happens</a:t>
            </a:r>
          </a:p>
          <a:p>
            <a:pPr algn="ctr"/>
            <a:r>
              <a:rPr lang="en-US" sz="1400" i="1" dirty="0" smtClean="0">
                <a:latin typeface="Cambria Math" pitchFamily="18" charset="0"/>
                <a:ea typeface="Cambria Math" pitchFamily="18" charset="0"/>
              </a:rPr>
              <a:t>last</a:t>
            </a:r>
          </a:p>
        </p:txBody>
      </p:sp>
      <p:sp>
        <p:nvSpPr>
          <p:cNvPr id="21" name="TextBox 20"/>
          <p:cNvSpPr txBox="1"/>
          <p:nvPr/>
        </p:nvSpPr>
        <p:spPr>
          <a:xfrm>
            <a:off x="4800600" y="1915180"/>
            <a:ext cx="420308" cy="307777"/>
          </a:xfrm>
          <a:prstGeom prst="rect">
            <a:avLst/>
          </a:prstGeom>
          <a:noFill/>
        </p:spPr>
        <p:txBody>
          <a:bodyPr wrap="none" rtlCol="0">
            <a:spAutoFit/>
          </a:bodyPr>
          <a:lstStyle/>
          <a:p>
            <a:r>
              <a:rPr lang="en-US" sz="1400" i="1" dirty="0" err="1" smtClean="0">
                <a:latin typeface="Cambria Math" pitchFamily="18" charset="0"/>
                <a:ea typeface="Cambria Math" pitchFamily="18" charset="0"/>
              </a:rPr>
              <a:t>pla</a:t>
            </a:r>
            <a:endParaRPr lang="en-US" sz="1400" i="1" dirty="0">
              <a:latin typeface="Cambria Math" pitchFamily="18" charset="0"/>
              <a:ea typeface="Cambria Math" pitchFamily="18" charset="0"/>
            </a:endParaRPr>
          </a:p>
        </p:txBody>
      </p:sp>
      <p:sp>
        <p:nvSpPr>
          <p:cNvPr id="22" name="TextBox 21"/>
          <p:cNvSpPr txBox="1"/>
          <p:nvPr/>
        </p:nvSpPr>
        <p:spPr>
          <a:xfrm>
            <a:off x="4876800" y="3505200"/>
            <a:ext cx="843501" cy="307777"/>
          </a:xfrm>
          <a:prstGeom prst="rect">
            <a:avLst/>
          </a:prstGeom>
          <a:noFill/>
        </p:spPr>
        <p:txBody>
          <a:bodyPr wrap="none" rtlCol="0">
            <a:spAutoFit/>
          </a:bodyPr>
          <a:lstStyle/>
          <a:p>
            <a:r>
              <a:rPr lang="en-US" sz="1400" i="1" dirty="0" smtClean="0">
                <a:latin typeface="Cambria Math" pitchFamily="18" charset="0"/>
                <a:ea typeface="Cambria Math" pitchFamily="18" charset="0"/>
              </a:rPr>
              <a:t>combine</a:t>
            </a:r>
            <a:endParaRPr lang="en-US" sz="1400" i="1" dirty="0">
              <a:latin typeface="Cambria Math" pitchFamily="18" charset="0"/>
              <a:ea typeface="Cambria Math" pitchFamily="18" charset="0"/>
            </a:endParaRPr>
          </a:p>
        </p:txBody>
      </p:sp>
      <p:sp>
        <p:nvSpPr>
          <p:cNvPr id="23" name="TextBox 22"/>
          <p:cNvSpPr txBox="1"/>
          <p:nvPr/>
        </p:nvSpPr>
        <p:spPr>
          <a:xfrm>
            <a:off x="7620000" y="3506274"/>
            <a:ext cx="952505" cy="307777"/>
          </a:xfrm>
          <a:prstGeom prst="rect">
            <a:avLst/>
          </a:prstGeom>
          <a:noFill/>
        </p:spPr>
        <p:txBody>
          <a:bodyPr wrap="none" rtlCol="0">
            <a:spAutoFit/>
          </a:bodyPr>
          <a:lstStyle/>
          <a:p>
            <a:r>
              <a:rPr lang="en-US" sz="1400" i="1" dirty="0" smtClean="0">
                <a:latin typeface="Cambria Math" pitchFamily="18" charset="0"/>
                <a:ea typeface="Cambria Math" pitchFamily="18" charset="0"/>
              </a:rPr>
              <a:t>permitted</a:t>
            </a:r>
            <a:endParaRPr lang="en-US" sz="1400" i="1" dirty="0">
              <a:latin typeface="Cambria Math" pitchFamily="18" charset="0"/>
              <a:ea typeface="Cambria Math" pitchFamily="18" charset="0"/>
            </a:endParaRPr>
          </a:p>
        </p:txBody>
      </p:sp>
      <p:grpSp>
        <p:nvGrpSpPr>
          <p:cNvPr id="26" name="Group 25"/>
          <p:cNvGrpSpPr/>
          <p:nvPr/>
        </p:nvGrpSpPr>
        <p:grpSpPr>
          <a:xfrm>
            <a:off x="6148946" y="4048780"/>
            <a:ext cx="1066800" cy="914400"/>
            <a:chOff x="6172200" y="3810000"/>
            <a:chExt cx="1066800" cy="914400"/>
          </a:xfrm>
        </p:grpSpPr>
        <p:sp>
          <p:nvSpPr>
            <p:cNvPr id="20" name="TextBox 19"/>
            <p:cNvSpPr txBox="1"/>
            <p:nvPr/>
          </p:nvSpPr>
          <p:spPr>
            <a:xfrm>
              <a:off x="6400800" y="4114800"/>
              <a:ext cx="739305" cy="523220"/>
            </a:xfrm>
            <a:prstGeom prst="rect">
              <a:avLst/>
            </a:prstGeom>
            <a:noFill/>
            <a:ln>
              <a:solidFill>
                <a:schemeClr val="tx1"/>
              </a:solidFill>
            </a:ln>
          </p:spPr>
          <p:txBody>
            <a:bodyPr wrap="none" rtlCol="0">
              <a:spAutoFit/>
            </a:bodyPr>
            <a:lstStyle/>
            <a:p>
              <a:r>
                <a:rPr lang="en-US" sz="1400" i="1" dirty="0" smtClean="0">
                  <a:latin typeface="Cambria Math" pitchFamily="18" charset="0"/>
                  <a:ea typeface="Cambria Math" pitchFamily="18" charset="0"/>
                </a:rPr>
                <a:t>mutate</a:t>
              </a:r>
            </a:p>
            <a:p>
              <a:r>
                <a:rPr lang="en-US" sz="1400" i="1" dirty="0" smtClean="0">
                  <a:latin typeface="Cambria Math" pitchFamily="18" charset="0"/>
                  <a:ea typeface="Cambria Math" pitchFamily="18" charset="0"/>
                </a:rPr>
                <a:t>inspect</a:t>
              </a:r>
            </a:p>
          </p:txBody>
        </p:sp>
        <p:sp>
          <p:nvSpPr>
            <p:cNvPr id="24" name="TextBox 23"/>
            <p:cNvSpPr txBox="1"/>
            <p:nvPr/>
          </p:nvSpPr>
          <p:spPr>
            <a:xfrm>
              <a:off x="6172200" y="3810000"/>
              <a:ext cx="631904" cy="307777"/>
            </a:xfrm>
            <a:prstGeom prst="rect">
              <a:avLst/>
            </a:prstGeom>
            <a:noFill/>
          </p:spPr>
          <p:txBody>
            <a:bodyPr wrap="none" rtlCol="0">
              <a:spAutoFit/>
            </a:bodyPr>
            <a:lstStyle/>
            <a:p>
              <a:r>
                <a:rPr lang="en-US" sz="1400" i="1" dirty="0" smtClean="0">
                  <a:latin typeface="Cambria Math" pitchFamily="18" charset="0"/>
                  <a:ea typeface="Cambria Math" pitchFamily="18" charset="0"/>
                </a:rPr>
                <a:t>initial</a:t>
              </a:r>
              <a:endParaRPr lang="en-US" sz="1400" i="1" dirty="0">
                <a:latin typeface="Cambria Math" pitchFamily="18" charset="0"/>
                <a:ea typeface="Cambria Math" pitchFamily="18" charset="0"/>
              </a:endParaRPr>
            </a:p>
          </p:txBody>
        </p:sp>
        <p:sp>
          <p:nvSpPr>
            <p:cNvPr id="25" name="Rectangle 24"/>
            <p:cNvSpPr/>
            <p:nvPr/>
          </p:nvSpPr>
          <p:spPr bwMode="auto">
            <a:xfrm>
              <a:off x="6248400" y="3810000"/>
              <a:ext cx="990600" cy="9144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grpSp>
      <p:sp>
        <p:nvSpPr>
          <p:cNvPr id="27" name="TextBox 26"/>
          <p:cNvSpPr txBox="1"/>
          <p:nvPr/>
        </p:nvSpPr>
        <p:spPr>
          <a:xfrm>
            <a:off x="6225266" y="5344180"/>
            <a:ext cx="914161" cy="523220"/>
          </a:xfrm>
          <a:prstGeom prst="rect">
            <a:avLst/>
          </a:prstGeom>
          <a:noFill/>
          <a:ln>
            <a:solidFill>
              <a:schemeClr val="tx1"/>
            </a:solidFill>
          </a:ln>
        </p:spPr>
        <p:txBody>
          <a:bodyPr wrap="none" rtlCol="0">
            <a:spAutoFit/>
          </a:bodyPr>
          <a:lstStyle/>
          <a:p>
            <a:pPr algn="ctr"/>
            <a:r>
              <a:rPr lang="en-US" sz="1400" i="1" dirty="0" smtClean="0">
                <a:latin typeface="Cambria Math" pitchFamily="18" charset="0"/>
                <a:ea typeface="Cambria Math" pitchFamily="18" charset="0"/>
              </a:rPr>
              <a:t>level</a:t>
            </a:r>
          </a:p>
          <a:p>
            <a:pPr algn="ctr"/>
            <a:r>
              <a:rPr lang="en-US" sz="1400" i="1" dirty="0" smtClean="0">
                <a:latin typeface="Cambria Math" pitchFamily="18" charset="0"/>
                <a:ea typeface="Cambria Math" pitchFamily="18" charset="0"/>
              </a:rPr>
              <a:t>clearance</a:t>
            </a:r>
          </a:p>
        </p:txBody>
      </p:sp>
      <p:sp>
        <p:nvSpPr>
          <p:cNvPr id="28" name="TextBox 27"/>
          <p:cNvSpPr txBox="1"/>
          <p:nvPr/>
        </p:nvSpPr>
        <p:spPr>
          <a:xfrm>
            <a:off x="5059542" y="5420380"/>
            <a:ext cx="478016" cy="307777"/>
          </a:xfrm>
          <a:prstGeom prst="rect">
            <a:avLst/>
          </a:prstGeom>
          <a:noFill/>
        </p:spPr>
        <p:txBody>
          <a:bodyPr wrap="none" rtlCol="0">
            <a:spAutoFit/>
          </a:bodyPr>
          <a:lstStyle/>
          <a:p>
            <a:r>
              <a:rPr lang="en-US" sz="1400" i="1" dirty="0" smtClean="0">
                <a:latin typeface="Cambria Math" pitchFamily="18" charset="0"/>
                <a:ea typeface="Cambria Math" pitchFamily="18" charset="0"/>
              </a:rPr>
              <a:t>join</a:t>
            </a:r>
            <a:endParaRPr lang="en-US" sz="1400" i="1" dirty="0">
              <a:latin typeface="Cambria Math" pitchFamily="18" charset="0"/>
              <a:ea typeface="Cambria Math" pitchFamily="18" charset="0"/>
            </a:endParaRPr>
          </a:p>
        </p:txBody>
      </p:sp>
      <p:sp>
        <p:nvSpPr>
          <p:cNvPr id="29" name="TextBox 28"/>
          <p:cNvSpPr txBox="1"/>
          <p:nvPr/>
        </p:nvSpPr>
        <p:spPr>
          <a:xfrm>
            <a:off x="7657318" y="5344180"/>
            <a:ext cx="877869" cy="307777"/>
          </a:xfrm>
          <a:prstGeom prst="rect">
            <a:avLst/>
          </a:prstGeom>
          <a:noFill/>
        </p:spPr>
        <p:txBody>
          <a:bodyPr wrap="none" rtlCol="0">
            <a:spAutoFit/>
          </a:bodyPr>
          <a:lstStyle/>
          <a:p>
            <a:r>
              <a:rPr lang="en-US" sz="1400" i="1" dirty="0" err="1" smtClean="0">
                <a:latin typeface="Cambria Math" pitchFamily="18" charset="0"/>
                <a:ea typeface="Cambria Math" pitchFamily="18" charset="0"/>
              </a:rPr>
              <a:t>can_flow</a:t>
            </a:r>
            <a:endParaRPr lang="en-US" sz="1400" i="1" dirty="0">
              <a:latin typeface="Cambria Math" pitchFamily="18" charset="0"/>
              <a:ea typeface="Cambria Math" pitchFamily="18" charset="0"/>
            </a:endParaRPr>
          </a:p>
        </p:txBody>
      </p:sp>
      <p:sp>
        <p:nvSpPr>
          <p:cNvPr id="30" name="TextBox 29"/>
          <p:cNvSpPr txBox="1"/>
          <p:nvPr/>
        </p:nvSpPr>
        <p:spPr>
          <a:xfrm>
            <a:off x="7702555" y="1915180"/>
            <a:ext cx="787395" cy="307777"/>
          </a:xfrm>
          <a:prstGeom prst="rect">
            <a:avLst/>
          </a:prstGeom>
          <a:noFill/>
        </p:spPr>
        <p:txBody>
          <a:bodyPr wrap="none" rtlCol="0">
            <a:spAutoFit/>
          </a:bodyPr>
          <a:lstStyle/>
          <a:p>
            <a:r>
              <a:rPr lang="en-US" sz="1400" i="1" dirty="0" smtClean="0">
                <a:latin typeface="Cambria Math" pitchFamily="18" charset="0"/>
                <a:ea typeface="Cambria Math" pitchFamily="18" charset="0"/>
              </a:rPr>
              <a:t>allowed</a:t>
            </a:r>
            <a:endParaRPr lang="en-US" sz="1400" i="1" dirty="0">
              <a:latin typeface="Cambria Math" pitchFamily="18" charset="0"/>
              <a:ea typeface="Cambria Math" pitchFamily="18" charset="0"/>
            </a:endParaRPr>
          </a:p>
        </p:txBody>
      </p:sp>
      <p:sp>
        <p:nvSpPr>
          <p:cNvPr id="31" name="TextBox 30"/>
          <p:cNvSpPr txBox="1"/>
          <p:nvPr/>
        </p:nvSpPr>
        <p:spPr>
          <a:xfrm>
            <a:off x="5626038" y="1915180"/>
            <a:ext cx="393762" cy="307777"/>
          </a:xfrm>
          <a:prstGeom prst="rect">
            <a:avLst/>
          </a:prstGeom>
          <a:noFill/>
        </p:spPr>
        <p:txBody>
          <a:bodyPr wrap="none" rtlCol="0">
            <a:spAutoFit/>
          </a:bodyPr>
          <a:lstStyle/>
          <a:p>
            <a:r>
              <a:rPr lang="en-US" sz="1400" i="1" dirty="0" err="1" smtClean="0">
                <a:latin typeface="Cambria Math" pitchFamily="18" charset="0"/>
                <a:ea typeface="Cambria Math" pitchFamily="18" charset="0"/>
              </a:rPr>
              <a:t>rla</a:t>
            </a:r>
            <a:endParaRPr lang="en-US" sz="1400" i="1" dirty="0">
              <a:latin typeface="Cambria Math" pitchFamily="18" charset="0"/>
              <a:ea typeface="Cambria Math" pitchFamily="18" charset="0"/>
            </a:endParaRPr>
          </a:p>
        </p:txBody>
      </p:sp>
      <p:cxnSp>
        <p:nvCxnSpPr>
          <p:cNvPr id="33" name="Straight Arrow Connector 32"/>
          <p:cNvCxnSpPr>
            <a:stCxn id="28" idx="0"/>
            <a:endCxn id="22" idx="2"/>
          </p:cNvCxnSpPr>
          <p:nvPr/>
        </p:nvCxnSpPr>
        <p:spPr bwMode="auto">
          <a:xfrm flipV="1">
            <a:off x="5298550" y="3812977"/>
            <a:ext cx="1" cy="160740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5" name="Straight Arrow Connector 34"/>
          <p:cNvCxnSpPr>
            <a:stCxn id="29" idx="0"/>
            <a:endCxn id="23" idx="2"/>
          </p:cNvCxnSpPr>
          <p:nvPr/>
        </p:nvCxnSpPr>
        <p:spPr bwMode="auto">
          <a:xfrm flipV="1">
            <a:off x="8096253" y="3814051"/>
            <a:ext cx="0" cy="153012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7" name="Shape 36"/>
          <p:cNvCxnSpPr>
            <a:stCxn id="27" idx="0"/>
          </p:cNvCxnSpPr>
          <p:nvPr/>
        </p:nvCxnSpPr>
        <p:spPr bwMode="auto">
          <a:xfrm rot="5400000" flipH="1" flipV="1">
            <a:off x="7265476" y="4532455"/>
            <a:ext cx="228597" cy="1394854"/>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41" name="Shape 40"/>
          <p:cNvCxnSpPr>
            <a:stCxn id="27" idx="0"/>
          </p:cNvCxnSpPr>
          <p:nvPr/>
        </p:nvCxnSpPr>
        <p:spPr bwMode="auto">
          <a:xfrm rot="16200000" flipV="1">
            <a:off x="5893874" y="4555707"/>
            <a:ext cx="228600" cy="1348346"/>
          </a:xfrm>
          <a:prstGeom prst="bentConnector2">
            <a:avLst/>
          </a:prstGeom>
          <a:solidFill>
            <a:schemeClr val="accent1"/>
          </a:solidFill>
          <a:ln w="9525" cap="flat" cmpd="sng" algn="ctr">
            <a:solidFill>
              <a:schemeClr val="tx1"/>
            </a:solidFill>
            <a:prstDash val="solid"/>
            <a:round/>
            <a:headEnd type="none" w="med" len="med"/>
            <a:tailEnd type="arrow"/>
          </a:ln>
          <a:effectLst/>
        </p:spPr>
      </p:cxnSp>
      <p:cxnSp>
        <p:nvCxnSpPr>
          <p:cNvPr id="43" name="Straight Arrow Connector 42"/>
          <p:cNvCxnSpPr>
            <a:stCxn id="23" idx="0"/>
            <a:endCxn id="30" idx="2"/>
          </p:cNvCxnSpPr>
          <p:nvPr/>
        </p:nvCxnSpPr>
        <p:spPr bwMode="auto">
          <a:xfrm flipV="1">
            <a:off x="8096253" y="2222957"/>
            <a:ext cx="0" cy="1283317"/>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45" name="Shape 44"/>
          <p:cNvCxnSpPr>
            <a:stCxn id="20" idx="0"/>
          </p:cNvCxnSpPr>
          <p:nvPr/>
        </p:nvCxnSpPr>
        <p:spPr bwMode="auto">
          <a:xfrm rot="5400000" flipH="1" flipV="1">
            <a:off x="6916900" y="3193281"/>
            <a:ext cx="990599" cy="1330000"/>
          </a:xfrm>
          <a:prstGeom prst="bentConnector2">
            <a:avLst/>
          </a:prstGeom>
          <a:solidFill>
            <a:schemeClr val="accent1"/>
          </a:solidFill>
          <a:ln w="9525" cap="flat" cmpd="sng" algn="ctr">
            <a:solidFill>
              <a:schemeClr val="tx1"/>
            </a:solidFill>
            <a:prstDash val="solid"/>
            <a:round/>
            <a:headEnd type="none" w="med" len="med"/>
            <a:tailEnd type="arrow"/>
          </a:ln>
          <a:effectLst/>
        </p:spPr>
      </p:cxnSp>
      <p:sp>
        <p:nvSpPr>
          <p:cNvPr id="47" name="TextBox 46"/>
          <p:cNvSpPr txBox="1"/>
          <p:nvPr/>
        </p:nvSpPr>
        <p:spPr>
          <a:xfrm>
            <a:off x="4883149" y="2663693"/>
            <a:ext cx="830805" cy="307777"/>
          </a:xfrm>
          <a:prstGeom prst="rect">
            <a:avLst/>
          </a:prstGeom>
          <a:noFill/>
          <a:ln>
            <a:solidFill>
              <a:schemeClr val="tx1"/>
            </a:solidFill>
          </a:ln>
        </p:spPr>
        <p:txBody>
          <a:bodyPr wrap="none" rtlCol="0">
            <a:spAutoFit/>
          </a:bodyPr>
          <a:lstStyle/>
          <a:p>
            <a:pPr algn="ctr"/>
            <a:r>
              <a:rPr lang="en-US" sz="1400" i="1" dirty="0" smtClean="0">
                <a:latin typeface="Cambria Math" pitchFamily="18" charset="0"/>
                <a:ea typeface="Cambria Math" pitchFamily="18" charset="0"/>
              </a:rPr>
              <a:t>plat, </a:t>
            </a:r>
            <a:r>
              <a:rPr lang="en-US" sz="1400" i="1" dirty="0" err="1" smtClean="0">
                <a:latin typeface="Cambria Math" pitchFamily="18" charset="0"/>
                <a:ea typeface="Cambria Math" pitchFamily="18" charset="0"/>
              </a:rPr>
              <a:t>rlat</a:t>
            </a:r>
            <a:endParaRPr lang="en-US" sz="1400" i="1" dirty="0" smtClean="0">
              <a:latin typeface="Cambria Math" pitchFamily="18" charset="0"/>
              <a:ea typeface="Cambria Math" pitchFamily="18" charset="0"/>
            </a:endParaRPr>
          </a:p>
        </p:txBody>
      </p:sp>
      <p:cxnSp>
        <p:nvCxnSpPr>
          <p:cNvPr id="49" name="Straight Arrow Connector 48"/>
          <p:cNvCxnSpPr>
            <a:stCxn id="22" idx="0"/>
            <a:endCxn id="47" idx="2"/>
          </p:cNvCxnSpPr>
          <p:nvPr/>
        </p:nvCxnSpPr>
        <p:spPr bwMode="auto">
          <a:xfrm flipV="1">
            <a:off x="5298551" y="2971470"/>
            <a:ext cx="1" cy="53373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1" name="Straight Arrow Connector 50"/>
          <p:cNvCxnSpPr>
            <a:stCxn id="19" idx="1"/>
            <a:endCxn id="47" idx="3"/>
          </p:cNvCxnSpPr>
          <p:nvPr/>
        </p:nvCxnSpPr>
        <p:spPr bwMode="auto">
          <a:xfrm flipH="1" flipV="1">
            <a:off x="5713954" y="2817582"/>
            <a:ext cx="382046" cy="33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55" name="Shape 54"/>
          <p:cNvCxnSpPr/>
          <p:nvPr/>
        </p:nvCxnSpPr>
        <p:spPr bwMode="auto">
          <a:xfrm rot="10800000">
            <a:off x="5334000" y="3362980"/>
            <a:ext cx="1219200" cy="685800"/>
          </a:xfrm>
          <a:prstGeom prst="bentConnector3">
            <a:avLst>
              <a:gd name="adj1" fmla="val 2586"/>
            </a:avLst>
          </a:prstGeom>
          <a:solidFill>
            <a:schemeClr val="accent1"/>
          </a:solidFill>
          <a:ln w="9525" cap="flat" cmpd="sng" algn="ctr">
            <a:solidFill>
              <a:schemeClr val="tx1"/>
            </a:solidFill>
            <a:prstDash val="solid"/>
            <a:round/>
            <a:headEnd type="none" w="med" len="med"/>
            <a:tailEnd type="arrow"/>
          </a:ln>
          <a:effectLst/>
        </p:spPr>
      </p:cxnSp>
      <p:cxnSp>
        <p:nvCxnSpPr>
          <p:cNvPr id="60" name="Straight Arrow Connector 59"/>
          <p:cNvCxnSpPr>
            <a:endCxn id="21" idx="2"/>
          </p:cNvCxnSpPr>
          <p:nvPr/>
        </p:nvCxnSpPr>
        <p:spPr bwMode="auto">
          <a:xfrm flipH="1" flipV="1">
            <a:off x="5010754" y="2222957"/>
            <a:ext cx="170846" cy="45422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62" name="Straight Arrow Connector 61"/>
          <p:cNvCxnSpPr>
            <a:endCxn id="31" idx="2"/>
          </p:cNvCxnSpPr>
          <p:nvPr/>
        </p:nvCxnSpPr>
        <p:spPr bwMode="auto">
          <a:xfrm flipV="1">
            <a:off x="5486400" y="2222957"/>
            <a:ext cx="336519" cy="45422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64" name="Straight Arrow Connector 63"/>
          <p:cNvCxnSpPr>
            <a:stCxn id="21" idx="0"/>
            <a:endCxn id="18" idx="2"/>
          </p:cNvCxnSpPr>
          <p:nvPr/>
        </p:nvCxnSpPr>
        <p:spPr bwMode="auto">
          <a:xfrm flipV="1">
            <a:off x="5010754" y="1384757"/>
            <a:ext cx="1536824" cy="53042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66" name="Straight Arrow Connector 65"/>
          <p:cNvCxnSpPr>
            <a:stCxn id="31" idx="0"/>
            <a:endCxn id="18" idx="2"/>
          </p:cNvCxnSpPr>
          <p:nvPr/>
        </p:nvCxnSpPr>
        <p:spPr bwMode="auto">
          <a:xfrm flipV="1">
            <a:off x="5822919" y="1384757"/>
            <a:ext cx="724659" cy="53042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68" name="Straight Arrow Connector 67"/>
          <p:cNvCxnSpPr>
            <a:stCxn id="30" idx="0"/>
            <a:endCxn id="18" idx="2"/>
          </p:cNvCxnSpPr>
          <p:nvPr/>
        </p:nvCxnSpPr>
        <p:spPr bwMode="auto">
          <a:xfrm flipH="1" flipV="1">
            <a:off x="6547578" y="1384757"/>
            <a:ext cx="1548675" cy="53042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file sharing</a:t>
            </a:r>
            <a:endParaRPr lang="en-US" dirty="0"/>
          </a:p>
        </p:txBody>
      </p:sp>
      <p:graphicFrame>
        <p:nvGraphicFramePr>
          <p:cNvPr id="19" name="Content Placeholder 18"/>
          <p:cNvGraphicFramePr>
            <a:graphicFrameLocks noGrp="1"/>
          </p:cNvGraphicFramePr>
          <p:nvPr>
            <p:ph idx="1"/>
          </p:nvPr>
        </p:nvGraphicFramePr>
        <p:xfrm>
          <a:off x="457200" y="1219200"/>
          <a:ext cx="8229600" cy="4876800"/>
        </p:xfrm>
        <a:graphic>
          <a:graphicData uri="http://schemas.openxmlformats.org/drawingml/2006/table">
            <a:tbl>
              <a:tblPr firstRow="1" bandRow="1">
                <a:tableStyleId>{5940675A-B579-460E-94D1-54222C63F5DA}</a:tableStyleId>
              </a:tblPr>
              <a:tblGrid>
                <a:gridCol w="1676400"/>
                <a:gridCol w="6553200"/>
              </a:tblGrid>
              <a:tr h="1524000">
                <a:tc>
                  <a:txBody>
                    <a:bodyPr/>
                    <a:lstStyle/>
                    <a:p>
                      <a:pPr algn="ctr"/>
                      <a:r>
                        <a:rPr lang="en-US" dirty="0" smtClean="0"/>
                        <a:t>Categories</a:t>
                      </a:r>
                      <a:endParaRPr lang="en-US" dirty="0"/>
                    </a:p>
                  </a:txBody>
                  <a:tcPr anchor="ctr"/>
                </a:tc>
                <a:tc>
                  <a:txBody>
                    <a:bodyPr/>
                    <a:lstStyle/>
                    <a:p>
                      <a:endParaRPr lang="en-US"/>
                    </a:p>
                  </a:txBody>
                  <a:tcPr/>
                </a:tc>
              </a:tr>
              <a:tr h="609600">
                <a:tc>
                  <a:txBody>
                    <a:bodyPr/>
                    <a:lstStyle/>
                    <a:p>
                      <a:pPr algn="ctr"/>
                      <a:r>
                        <a:rPr lang="en-US" dirty="0" smtClean="0"/>
                        <a:t>Actions</a:t>
                      </a:r>
                      <a:endParaRPr lang="en-US" dirty="0"/>
                    </a:p>
                  </a:txBody>
                  <a:tcPr anchor="ctr" anchorCtr="1"/>
                </a:tc>
                <a:tc>
                  <a:txBody>
                    <a:bodyPr/>
                    <a:lstStyle/>
                    <a:p>
                      <a:endParaRPr lang="en-US" dirty="0"/>
                    </a:p>
                  </a:txBody>
                  <a:tcPr/>
                </a:tc>
              </a:tr>
              <a:tr h="1219200">
                <a:tc>
                  <a:txBody>
                    <a:bodyPr/>
                    <a:lstStyle/>
                    <a:p>
                      <a:pPr algn="ctr"/>
                      <a:r>
                        <a:rPr lang="en-US" dirty="0" smtClean="0"/>
                        <a:t>Valid Flows</a:t>
                      </a:r>
                      <a:endParaRPr lang="en-US" dirty="0"/>
                    </a:p>
                  </a:txBody>
                  <a:tcPr anchor="ctr" anchorCtr="1"/>
                </a:tc>
                <a:tc>
                  <a:txBody>
                    <a:bodyPr/>
                    <a:lstStyle/>
                    <a:p>
                      <a:endParaRPr lang="en-US" dirty="0"/>
                    </a:p>
                  </a:txBody>
                  <a:tcPr/>
                </a:tc>
              </a:tr>
              <a:tr h="1524000">
                <a:tc>
                  <a:txBody>
                    <a:bodyPr/>
                    <a:lstStyle/>
                    <a:p>
                      <a:pPr algn="ctr"/>
                      <a:r>
                        <a:rPr lang="en-US" dirty="0" smtClean="0"/>
                        <a:t>Combining</a:t>
                      </a:r>
                    </a:p>
                    <a:p>
                      <a:pPr algn="ctr"/>
                      <a:r>
                        <a:rPr lang="en-US" dirty="0" smtClean="0"/>
                        <a:t>Flows</a:t>
                      </a:r>
                      <a:endParaRPr lang="en-US" dirty="0"/>
                    </a:p>
                  </a:txBody>
                  <a:tcPr anchor="ctr" anchorCtr="1"/>
                </a:tc>
                <a:tc>
                  <a:txBody>
                    <a:bodyPr/>
                    <a:lstStyle/>
                    <a:p>
                      <a:endParaRPr lang="en-US" dirty="0"/>
                    </a:p>
                  </a:txBody>
                  <a:tcPr/>
                </a:tc>
              </a:tr>
            </a:tbl>
          </a:graphicData>
        </a:graphic>
      </p:graphicFrame>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21</a:t>
            </a:fld>
            <a:endParaRPr lang="en-US"/>
          </a:p>
        </p:txBody>
      </p:sp>
      <p:pic>
        <p:nvPicPr>
          <p:cNvPr id="13318" name="Picture 6"/>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438400" y="1295400"/>
            <a:ext cx="1828800" cy="295275"/>
          </a:xfrm>
          <a:prstGeom prst="rect">
            <a:avLst/>
          </a:prstGeom>
          <a:noFill/>
        </p:spPr>
      </p:pic>
      <p:pic>
        <p:nvPicPr>
          <p:cNvPr id="13317"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572000" y="1295400"/>
            <a:ext cx="1409700" cy="295275"/>
          </a:xfrm>
          <a:prstGeom prst="rect">
            <a:avLst/>
          </a:prstGeom>
          <a:noFill/>
        </p:spPr>
      </p:pic>
      <p:pic>
        <p:nvPicPr>
          <p:cNvPr id="13316"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172200" y="1295400"/>
            <a:ext cx="2019300" cy="295275"/>
          </a:xfrm>
          <a:prstGeom prst="rect">
            <a:avLst/>
          </a:prstGeom>
          <a:noFill/>
        </p:spPr>
      </p:pic>
      <p:pic>
        <p:nvPicPr>
          <p:cNvPr id="13315"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438400" y="1600200"/>
            <a:ext cx="2933700" cy="295275"/>
          </a:xfrm>
          <a:prstGeom prst="rect">
            <a:avLst/>
          </a:prstGeom>
          <a:noFill/>
        </p:spPr>
      </p:pic>
      <p:pic>
        <p:nvPicPr>
          <p:cNvPr id="13314" name="Picture 2"/>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438400" y="1981200"/>
            <a:ext cx="3457575" cy="295275"/>
          </a:xfrm>
          <a:prstGeom prst="rect">
            <a:avLst/>
          </a:prstGeom>
          <a:noFill/>
        </p:spPr>
      </p:pic>
      <p:pic>
        <p:nvPicPr>
          <p:cNvPr id="13313" name="Picture 1"/>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2438400" y="2286000"/>
            <a:ext cx="2943225" cy="295275"/>
          </a:xfrm>
          <a:prstGeom prst="rect">
            <a:avLst/>
          </a:prstGeom>
          <a:noFill/>
        </p:spPr>
      </p:pic>
      <p:sp>
        <p:nvSpPr>
          <p:cNvPr id="13319"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3320" name="Rectangle 8"/>
          <p:cNvSpPr>
            <a:spLocks noChangeArrowheads="1"/>
          </p:cNvSpPr>
          <p:nvPr/>
        </p:nvSpPr>
        <p:spPr bwMode="auto">
          <a:xfrm>
            <a:off x="0" y="752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321" name="Rectangle 9"/>
          <p:cNvSpPr>
            <a:spLocks noChangeArrowheads="1"/>
          </p:cNvSpPr>
          <p:nvPr/>
        </p:nvSpPr>
        <p:spPr bwMode="auto">
          <a:xfrm>
            <a:off x="0" y="1047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322" name="Rectangle 10"/>
          <p:cNvSpPr>
            <a:spLocks noChangeArrowheads="1"/>
          </p:cNvSpPr>
          <p:nvPr/>
        </p:nvSpPr>
        <p:spPr bwMode="auto">
          <a:xfrm>
            <a:off x="0" y="1343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323" name="Rectangle 11"/>
          <p:cNvSpPr>
            <a:spLocks noChangeArrowheads="1"/>
          </p:cNvSpPr>
          <p:nvPr/>
        </p:nvSpPr>
        <p:spPr bwMode="auto">
          <a:xfrm>
            <a:off x="0" y="1638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324" name="Rectangle 12"/>
          <p:cNvSpPr>
            <a:spLocks noChangeArrowheads="1"/>
          </p:cNvSpPr>
          <p:nvPr/>
        </p:nvSpPr>
        <p:spPr bwMode="auto">
          <a:xfrm>
            <a:off x="0" y="1933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r>
            <a:br>
              <a:rPr kumimoji="0" lang="en-US" sz="900" b="0" i="0" u="none" strike="noStrike" cap="none" normalizeH="0" baseline="0" smtClean="0">
                <a:ln>
                  <a:noFill/>
                </a:ln>
                <a:solidFill>
                  <a:schemeClr val="tx1"/>
                </a:solidFill>
                <a:effectLst/>
                <a:latin typeface="Arial" pitchFamily="34" charset="0"/>
                <a:ea typeface="Times New Roman" pitchFamily="18"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325" name="Rectangle 13"/>
          <p:cNvSpPr>
            <a:spLocks noChangeArrowheads="1"/>
          </p:cNvSpPr>
          <p:nvPr/>
        </p:nvSpPr>
        <p:spPr bwMode="auto">
          <a:xfrm>
            <a:off x="0" y="22288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327"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3326" name="Picture 14"/>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2438400" y="2873595"/>
            <a:ext cx="3343275" cy="295275"/>
          </a:xfrm>
          <a:prstGeom prst="rect">
            <a:avLst/>
          </a:prstGeom>
          <a:noFill/>
        </p:spPr>
      </p:pic>
      <p:sp>
        <p:nvSpPr>
          <p:cNvPr id="13328" name="Rectangle 16"/>
          <p:cNvSpPr>
            <a:spLocks noChangeArrowheads="1"/>
          </p:cNvSpPr>
          <p:nvPr/>
        </p:nvSpPr>
        <p:spPr bwMode="auto">
          <a:xfrm>
            <a:off x="0" y="752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3330" name="Picture 18"/>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2514600" y="3810000"/>
            <a:ext cx="2981325" cy="295275"/>
          </a:xfrm>
          <a:prstGeom prst="rect">
            <a:avLst/>
          </a:prstGeom>
          <a:noFill/>
        </p:spPr>
      </p:pic>
      <p:pic>
        <p:nvPicPr>
          <p:cNvPr id="13329" name="Picture 17"/>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2514600" y="4114800"/>
            <a:ext cx="3067050" cy="295275"/>
          </a:xfrm>
          <a:prstGeom prst="rect">
            <a:avLst/>
          </a:prstGeom>
          <a:noFill/>
        </p:spPr>
      </p:pic>
      <p:sp>
        <p:nvSpPr>
          <p:cNvPr id="13331"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3332" name="Rectangle 20"/>
          <p:cNvSpPr>
            <a:spLocks noChangeArrowheads="1"/>
          </p:cNvSpPr>
          <p:nvPr/>
        </p:nvSpPr>
        <p:spPr bwMode="auto">
          <a:xfrm>
            <a:off x="0" y="752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333" name="Rectangle 21"/>
          <p:cNvSpPr>
            <a:spLocks noChangeArrowheads="1"/>
          </p:cNvSpPr>
          <p:nvPr/>
        </p:nvSpPr>
        <p:spPr bwMode="auto">
          <a:xfrm>
            <a:off x="0" y="1047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335" name="Rectangle 2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3334" name="Picture 22"/>
          <p:cNvPicPr>
            <a:picLocks noChangeAspect="1" noChangeArrowheads="1"/>
          </p:cNvPicPr>
          <p:nvPr/>
        </p:nvPicPr>
        <p:blipFill>
          <a:blip r:embed="rId11" cstate="print">
            <a:clrChange>
              <a:clrFrom>
                <a:srgbClr val="FFFFFF"/>
              </a:clrFrom>
              <a:clrTo>
                <a:srgbClr val="FFFFFF">
                  <a:alpha val="0"/>
                </a:srgbClr>
              </a:clrTo>
            </a:clrChange>
          </a:blip>
          <a:srcRect/>
          <a:stretch>
            <a:fillRect/>
          </a:stretch>
        </p:blipFill>
        <p:spPr bwMode="auto">
          <a:xfrm>
            <a:off x="2514600" y="3505200"/>
            <a:ext cx="2838450" cy="295275"/>
          </a:xfrm>
          <a:prstGeom prst="rect">
            <a:avLst/>
          </a:prstGeom>
          <a:noFill/>
        </p:spPr>
      </p:pic>
      <p:sp>
        <p:nvSpPr>
          <p:cNvPr id="13336" name="Rectangle 24"/>
          <p:cNvSpPr>
            <a:spLocks noChangeArrowheads="1"/>
          </p:cNvSpPr>
          <p:nvPr/>
        </p:nvSpPr>
        <p:spPr bwMode="auto">
          <a:xfrm>
            <a:off x="0" y="752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3340" name="Picture 28"/>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2472560" y="4666590"/>
            <a:ext cx="3038475" cy="295275"/>
          </a:xfrm>
          <a:prstGeom prst="rect">
            <a:avLst/>
          </a:prstGeom>
          <a:noFill/>
        </p:spPr>
      </p:pic>
      <p:pic>
        <p:nvPicPr>
          <p:cNvPr id="13339" name="Picture 27"/>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2438400" y="4971390"/>
            <a:ext cx="3419475" cy="295275"/>
          </a:xfrm>
          <a:prstGeom prst="rect">
            <a:avLst/>
          </a:prstGeom>
          <a:noFill/>
        </p:spPr>
      </p:pic>
      <p:pic>
        <p:nvPicPr>
          <p:cNvPr id="13338" name="Picture 26"/>
          <p:cNvPicPr>
            <a:picLocks noChangeAspect="1" noChangeArrowheads="1"/>
          </p:cNvPicPr>
          <p:nvPr/>
        </p:nvPicPr>
        <p:blipFill>
          <a:blip r:embed="rId14" cstate="print">
            <a:clrChange>
              <a:clrFrom>
                <a:srgbClr val="FFFFFF"/>
              </a:clrFrom>
              <a:clrTo>
                <a:srgbClr val="FFFFFF">
                  <a:alpha val="0"/>
                </a:srgbClr>
              </a:clrTo>
            </a:clrChange>
          </a:blip>
          <a:srcRect/>
          <a:stretch>
            <a:fillRect/>
          </a:stretch>
        </p:blipFill>
        <p:spPr bwMode="auto">
          <a:xfrm>
            <a:off x="2438400" y="5286700"/>
            <a:ext cx="3333750" cy="295275"/>
          </a:xfrm>
          <a:prstGeom prst="rect">
            <a:avLst/>
          </a:prstGeom>
          <a:noFill/>
        </p:spPr>
      </p:pic>
      <p:pic>
        <p:nvPicPr>
          <p:cNvPr id="13337" name="Picture 25"/>
          <p:cNvPicPr>
            <a:picLocks noChangeAspect="1" noChangeArrowheads="1"/>
          </p:cNvPicPr>
          <p:nvPr/>
        </p:nvPicPr>
        <p:blipFill>
          <a:blip r:embed="rId15" cstate="print">
            <a:clrChange>
              <a:clrFrom>
                <a:srgbClr val="FFFFFF"/>
              </a:clrFrom>
              <a:clrTo>
                <a:srgbClr val="FFFFFF">
                  <a:alpha val="0"/>
                </a:srgbClr>
              </a:clrTo>
            </a:clrChange>
          </a:blip>
          <a:srcRect/>
          <a:stretch>
            <a:fillRect/>
          </a:stretch>
        </p:blipFill>
        <p:spPr bwMode="auto">
          <a:xfrm>
            <a:off x="2438400" y="5615150"/>
            <a:ext cx="3276600" cy="295275"/>
          </a:xfrm>
          <a:prstGeom prst="rect">
            <a:avLst/>
          </a:prstGeom>
          <a:noFill/>
        </p:spPr>
      </p:pic>
      <p:sp>
        <p:nvSpPr>
          <p:cNvPr id="13341" name="Rectangle 2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3342" name="Rectangle 30"/>
          <p:cNvSpPr>
            <a:spLocks noChangeArrowheads="1"/>
          </p:cNvSpPr>
          <p:nvPr/>
        </p:nvSpPr>
        <p:spPr bwMode="auto">
          <a:xfrm>
            <a:off x="0" y="752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343" name="Rectangle 31"/>
          <p:cNvSpPr>
            <a:spLocks noChangeArrowheads="1"/>
          </p:cNvSpPr>
          <p:nvPr/>
        </p:nvSpPr>
        <p:spPr bwMode="auto">
          <a:xfrm>
            <a:off x="0" y="1047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344" name="Rectangle 32"/>
          <p:cNvSpPr>
            <a:spLocks noChangeArrowheads="1"/>
          </p:cNvSpPr>
          <p:nvPr/>
        </p:nvSpPr>
        <p:spPr bwMode="auto">
          <a:xfrm>
            <a:off x="0" y="1343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345" name="Rectangle 33"/>
          <p:cNvSpPr>
            <a:spLocks noChangeArrowheads="1"/>
          </p:cNvSpPr>
          <p:nvPr/>
        </p:nvSpPr>
        <p:spPr bwMode="auto">
          <a:xfrm>
            <a:off x="0" y="1638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0720175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File Sharing</a:t>
            </a:r>
            <a:endParaRPr lang="en-US" dirty="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22</a:t>
            </a:fld>
            <a:endParaRPr lang="en-US"/>
          </a:p>
        </p:txBody>
      </p:sp>
      <p:graphicFrame>
        <p:nvGraphicFramePr>
          <p:cNvPr id="6" name="Table 5"/>
          <p:cNvGraphicFramePr>
            <a:graphicFrameLocks noGrp="1"/>
          </p:cNvGraphicFramePr>
          <p:nvPr/>
        </p:nvGraphicFramePr>
        <p:xfrm>
          <a:off x="838200" y="1447800"/>
          <a:ext cx="7620000" cy="3886200"/>
        </p:xfrm>
        <a:graphic>
          <a:graphicData uri="http://schemas.openxmlformats.org/drawingml/2006/table">
            <a:tbl>
              <a:tblPr firstRow="1" bandRow="1">
                <a:tableStyleId>{5940675A-B579-460E-94D1-54222C63F5DA}</a:tableStyleId>
              </a:tblPr>
              <a:tblGrid>
                <a:gridCol w="1447800"/>
                <a:gridCol w="6172200"/>
              </a:tblGrid>
              <a:tr h="1199444">
                <a:tc>
                  <a:txBody>
                    <a:bodyPr/>
                    <a:lstStyle/>
                    <a:p>
                      <a:r>
                        <a:rPr lang="en-US" dirty="0" smtClean="0"/>
                        <a:t>Labels</a:t>
                      </a:r>
                      <a:endParaRPr lang="en-US" dirty="0"/>
                    </a:p>
                  </a:txBody>
                  <a:tcPr anchor="ctr" anchorCtr="1"/>
                </a:tc>
                <a:tc>
                  <a:txBody>
                    <a:bodyPr/>
                    <a:lstStyle/>
                    <a:p>
                      <a:endParaRPr lang="en-US" dirty="0"/>
                    </a:p>
                  </a:txBody>
                  <a:tcPr/>
                </a:tc>
              </a:tr>
              <a:tr h="2686756">
                <a:tc>
                  <a:txBody>
                    <a:bodyPr/>
                    <a:lstStyle/>
                    <a:p>
                      <a:r>
                        <a:rPr lang="en-US" dirty="0" smtClean="0"/>
                        <a:t>    Levels</a:t>
                      </a:r>
                    </a:p>
                    <a:p>
                      <a:r>
                        <a:rPr lang="en-US" dirty="0" smtClean="0"/>
                        <a:t>       &amp;</a:t>
                      </a:r>
                    </a:p>
                    <a:p>
                      <a:r>
                        <a:rPr lang="en-US" dirty="0" smtClean="0"/>
                        <a:t>Clearances</a:t>
                      </a:r>
                    </a:p>
                  </a:txBody>
                  <a:tcPr anchor="ctr" anchorCtr="1"/>
                </a:tc>
                <a:tc>
                  <a:txBody>
                    <a:bodyPr/>
                    <a:lstStyle/>
                    <a:p>
                      <a:endParaRPr lang="en-US" dirty="0"/>
                    </a:p>
                  </a:txBody>
                  <a:tcPr/>
                </a:tc>
              </a:tr>
            </a:tbl>
          </a:graphicData>
        </a:graphic>
      </p:graphicFrame>
      <p:pic>
        <p:nvPicPr>
          <p:cNvPr id="51202"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667000" y="1676400"/>
            <a:ext cx="4229100" cy="295275"/>
          </a:xfrm>
          <a:prstGeom prst="rect">
            <a:avLst/>
          </a:prstGeom>
          <a:noFill/>
        </p:spPr>
      </p:pic>
      <p:pic>
        <p:nvPicPr>
          <p:cNvPr id="5120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667000" y="2209800"/>
            <a:ext cx="4610100" cy="295275"/>
          </a:xfrm>
          <a:prstGeom prst="rect">
            <a:avLst/>
          </a:prstGeom>
          <a:noFill/>
        </p:spPr>
      </p:pic>
      <p:sp>
        <p:nvSpPr>
          <p:cNvPr id="51203"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04" name="Rectangle 4"/>
          <p:cNvSpPr>
            <a:spLocks noChangeArrowheads="1"/>
          </p:cNvSpPr>
          <p:nvPr/>
        </p:nvSpPr>
        <p:spPr bwMode="auto">
          <a:xfrm>
            <a:off x="0" y="752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205" name="Rectangle 5"/>
          <p:cNvSpPr>
            <a:spLocks noChangeArrowheads="1"/>
          </p:cNvSpPr>
          <p:nvPr/>
        </p:nvSpPr>
        <p:spPr bwMode="auto">
          <a:xfrm>
            <a:off x="0" y="1047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51210" name="Picture 10"/>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590800" y="2895600"/>
            <a:ext cx="4314825" cy="295275"/>
          </a:xfrm>
          <a:prstGeom prst="rect">
            <a:avLst/>
          </a:prstGeom>
          <a:noFill/>
        </p:spPr>
      </p:pic>
      <p:pic>
        <p:nvPicPr>
          <p:cNvPr id="51209" name="Picture 9"/>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590800" y="3352800"/>
            <a:ext cx="5591175" cy="295275"/>
          </a:xfrm>
          <a:prstGeom prst="rect">
            <a:avLst/>
          </a:prstGeom>
          <a:noFill/>
        </p:spPr>
      </p:pic>
      <p:pic>
        <p:nvPicPr>
          <p:cNvPr id="51208" name="Picture 8"/>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533650" y="4038600"/>
            <a:ext cx="5848350" cy="295275"/>
          </a:xfrm>
          <a:prstGeom prst="rect">
            <a:avLst/>
          </a:prstGeom>
          <a:noFill/>
        </p:spPr>
      </p:pic>
      <p:pic>
        <p:nvPicPr>
          <p:cNvPr id="51207" name="Picture 7"/>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2514600" y="4419600"/>
            <a:ext cx="5153025" cy="295275"/>
          </a:xfrm>
          <a:prstGeom prst="rect">
            <a:avLst/>
          </a:prstGeom>
          <a:noFill/>
        </p:spPr>
      </p:pic>
      <p:pic>
        <p:nvPicPr>
          <p:cNvPr id="51206" name="Picture 6"/>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2514600" y="4724400"/>
            <a:ext cx="2400300" cy="295275"/>
          </a:xfrm>
          <a:prstGeom prst="rect">
            <a:avLst/>
          </a:prstGeom>
          <a:noFill/>
        </p:spPr>
      </p:pic>
      <p:sp>
        <p:nvSpPr>
          <p:cNvPr id="51211"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12" name="Rectangle 12"/>
          <p:cNvSpPr>
            <a:spLocks noChangeArrowheads="1"/>
          </p:cNvSpPr>
          <p:nvPr/>
        </p:nvSpPr>
        <p:spPr bwMode="auto">
          <a:xfrm>
            <a:off x="0" y="752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213" name="Rectangle 13"/>
          <p:cNvSpPr>
            <a:spLocks noChangeArrowheads="1"/>
          </p:cNvSpPr>
          <p:nvPr/>
        </p:nvSpPr>
        <p:spPr bwMode="auto">
          <a:xfrm>
            <a:off x="0" y="1047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214" name="Rectangle 14"/>
          <p:cNvSpPr>
            <a:spLocks noChangeArrowheads="1"/>
          </p:cNvSpPr>
          <p:nvPr/>
        </p:nvSpPr>
        <p:spPr bwMode="auto">
          <a:xfrm>
            <a:off x="0" y="13430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215" name="Rectangle 15"/>
          <p:cNvSpPr>
            <a:spLocks noChangeArrowheads="1"/>
          </p:cNvSpPr>
          <p:nvPr/>
        </p:nvSpPr>
        <p:spPr bwMode="auto">
          <a:xfrm>
            <a:off x="0" y="1638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r>
            <a:br>
              <a:rPr kumimoji="0" lang="en-US" sz="900" b="0" i="0" u="none" strike="noStrike" cap="none" normalizeH="0" baseline="0" smtClean="0">
                <a:ln>
                  <a:noFill/>
                </a:ln>
                <a:solidFill>
                  <a:schemeClr val="tx1"/>
                </a:solidFill>
                <a:effectLst/>
                <a:latin typeface="Arial" pitchFamily="34" charset="0"/>
                <a:ea typeface="Times New Roman" pitchFamily="18"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216" name="Rectangle 16"/>
          <p:cNvSpPr>
            <a:spLocks noChangeArrowheads="1"/>
          </p:cNvSpPr>
          <p:nvPr/>
        </p:nvSpPr>
        <p:spPr bwMode="auto">
          <a:xfrm>
            <a:off x="0" y="1933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Comparisons: observation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Barker’s framework is adequate to define an information flow control meta-model</a:t>
            </a:r>
          </a:p>
          <a:p>
            <a:r>
              <a:rPr lang="en-US" dirty="0" smtClean="0"/>
              <a:t>Explicit </a:t>
            </a:r>
            <a:r>
              <a:rPr lang="en-US" dirty="0" smtClean="0"/>
              <a:t>vs. implicit </a:t>
            </a:r>
            <a:r>
              <a:rPr lang="en-US" dirty="0" smtClean="0"/>
              <a:t>permissions</a:t>
            </a:r>
            <a:endParaRPr lang="en-US" dirty="0" smtClean="0"/>
          </a:p>
          <a:p>
            <a:pPr lvl="1"/>
            <a:r>
              <a:rPr lang="en-US" dirty="0" smtClean="0"/>
              <a:t>AC provides explicit permissions ( </a:t>
            </a:r>
            <a:r>
              <a:rPr lang="en-US" b="1" i="1" dirty="0" smtClean="0">
                <a:latin typeface="Cambria Math" pitchFamily="18" charset="0"/>
                <a:ea typeface="Cambria Math" pitchFamily="18" charset="0"/>
              </a:rPr>
              <a:t>(</a:t>
            </a:r>
            <a:r>
              <a:rPr lang="en-US" b="1" i="1" dirty="0" err="1" smtClean="0">
                <a:latin typeface="Cambria Math" pitchFamily="18" charset="0"/>
                <a:ea typeface="Cambria Math" pitchFamily="18" charset="0"/>
              </a:rPr>
              <a:t>a,r</a:t>
            </a:r>
            <a:r>
              <a:rPr lang="en-US" b="1" i="1" dirty="0" smtClean="0">
                <a:latin typeface="Cambria Math" pitchFamily="18" charset="0"/>
                <a:ea typeface="Cambria Math" pitchFamily="18" charset="0"/>
              </a:rPr>
              <a:t>) </a:t>
            </a:r>
            <a:r>
              <a:rPr lang="en-US" dirty="0" smtClean="0"/>
              <a:t>)</a:t>
            </a:r>
          </a:p>
          <a:p>
            <a:pPr lvl="1"/>
            <a:r>
              <a:rPr lang="en-US" dirty="0" smtClean="0"/>
              <a:t>IFC provides implicit permissions derived from flow rules</a:t>
            </a:r>
          </a:p>
          <a:p>
            <a:r>
              <a:rPr lang="en-US" dirty="0" smtClean="0"/>
              <a:t>Action granularity</a:t>
            </a:r>
          </a:p>
          <a:p>
            <a:pPr lvl="1"/>
            <a:r>
              <a:rPr lang="en-US" dirty="0" smtClean="0"/>
              <a:t>AC differentiates actions (e.g., write vs. append)</a:t>
            </a:r>
          </a:p>
          <a:p>
            <a:pPr lvl="1"/>
            <a:r>
              <a:rPr lang="en-US" dirty="0" smtClean="0"/>
              <a:t>IFC only cares about the direction of the flow</a:t>
            </a:r>
          </a:p>
          <a:p>
            <a:r>
              <a:rPr lang="en-US" dirty="0" smtClean="0"/>
              <a:t>Complexity</a:t>
            </a:r>
          </a:p>
          <a:p>
            <a:pPr lvl="1"/>
            <a:r>
              <a:rPr lang="en-US" dirty="0" smtClean="0"/>
              <a:t>IFC meta-model is more complex than AC meta-model</a:t>
            </a:r>
          </a:p>
          <a:p>
            <a:r>
              <a:rPr lang="en-US" dirty="0" smtClean="0"/>
              <a:t>History</a:t>
            </a:r>
          </a:p>
          <a:p>
            <a:pPr lvl="1"/>
            <a:r>
              <a:rPr lang="en-US" dirty="0" smtClean="0"/>
              <a:t>Required for IFC but not for AC</a:t>
            </a:r>
          </a:p>
          <a:p>
            <a:endParaRPr lang="en-US" dirty="0" smtClean="0"/>
          </a:p>
          <a:p>
            <a:pPr lvl="1"/>
            <a:endParaRPr lang="en-US" dirty="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Comparisons: hypothesis</a:t>
            </a:r>
            <a:endParaRPr lang="en-US" dirty="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24</a:t>
            </a:fld>
            <a:endParaRPr lang="en-US"/>
          </a:p>
        </p:txBody>
      </p:sp>
      <p:grpSp>
        <p:nvGrpSpPr>
          <p:cNvPr id="67" name="Group 66"/>
          <p:cNvGrpSpPr/>
          <p:nvPr/>
        </p:nvGrpSpPr>
        <p:grpSpPr>
          <a:xfrm>
            <a:off x="3638550" y="1828800"/>
            <a:ext cx="1905000" cy="609600"/>
            <a:chOff x="3543300" y="1828800"/>
            <a:chExt cx="1905000" cy="609600"/>
          </a:xfrm>
        </p:grpSpPr>
        <p:sp>
          <p:nvSpPr>
            <p:cNvPr id="6" name="TextBox 5"/>
            <p:cNvSpPr txBox="1"/>
            <p:nvPr/>
          </p:nvSpPr>
          <p:spPr>
            <a:xfrm>
              <a:off x="3767075" y="1902768"/>
              <a:ext cx="1457450" cy="461665"/>
            </a:xfrm>
            <a:prstGeom prst="rect">
              <a:avLst/>
            </a:prstGeom>
            <a:noFill/>
          </p:spPr>
          <p:txBody>
            <a:bodyPr wrap="none" rtlCol="0">
              <a:spAutoFit/>
            </a:bodyPr>
            <a:lstStyle/>
            <a:p>
              <a:r>
                <a:rPr lang="en-US" dirty="0" smtClean="0"/>
                <a:t>AC = IFC</a:t>
              </a:r>
              <a:endParaRPr lang="en-US" dirty="0"/>
            </a:p>
          </p:txBody>
        </p:sp>
        <p:sp>
          <p:nvSpPr>
            <p:cNvPr id="8" name="Rounded Rectangle 7"/>
            <p:cNvSpPr/>
            <p:nvPr/>
          </p:nvSpPr>
          <p:spPr bwMode="auto">
            <a:xfrm>
              <a:off x="3543300" y="1828800"/>
              <a:ext cx="1905000" cy="609600"/>
            </a:xfrm>
            <a:prstGeom prst="roundRect">
              <a:avLst/>
            </a:prstGeom>
            <a:noFill/>
            <a:ln w="12700" cap="flat" cmpd="sng" algn="ctr">
              <a:solidFill>
                <a:schemeClr val="tx1"/>
              </a:solidFill>
              <a:prstDash val="lg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grpSp>
      <p:sp>
        <p:nvSpPr>
          <p:cNvPr id="9" name="TextBox 8"/>
          <p:cNvSpPr txBox="1"/>
          <p:nvPr/>
        </p:nvSpPr>
        <p:spPr>
          <a:xfrm>
            <a:off x="762000" y="1447800"/>
            <a:ext cx="1313180" cy="369332"/>
          </a:xfrm>
          <a:prstGeom prst="rect">
            <a:avLst/>
          </a:prstGeom>
          <a:noFill/>
        </p:spPr>
        <p:txBody>
          <a:bodyPr wrap="none" rtlCol="0">
            <a:spAutoFit/>
          </a:bodyPr>
          <a:lstStyle/>
          <a:p>
            <a:r>
              <a:rPr lang="en-US" sz="1800" i="1" dirty="0" smtClean="0"/>
              <a:t>core axiom</a:t>
            </a:r>
            <a:endParaRPr lang="en-US" sz="1800" i="1" dirty="0"/>
          </a:p>
        </p:txBody>
      </p:sp>
      <p:cxnSp>
        <p:nvCxnSpPr>
          <p:cNvPr id="11" name="Shape 10"/>
          <p:cNvCxnSpPr>
            <a:stCxn id="9" idx="2"/>
            <a:endCxn id="8" idx="1"/>
          </p:cNvCxnSpPr>
          <p:nvPr/>
        </p:nvCxnSpPr>
        <p:spPr bwMode="auto">
          <a:xfrm rot="16200000" flipH="1">
            <a:off x="2370336" y="865386"/>
            <a:ext cx="316468" cy="2219960"/>
          </a:xfrm>
          <a:prstGeom prst="curvedConnector2">
            <a:avLst/>
          </a:prstGeom>
          <a:solidFill>
            <a:schemeClr val="accent1"/>
          </a:solidFill>
          <a:ln w="9525" cap="flat" cmpd="sng" algn="ctr">
            <a:solidFill>
              <a:schemeClr val="tx1"/>
            </a:solidFill>
            <a:prstDash val="solid"/>
            <a:round/>
            <a:headEnd type="none" w="med" len="med"/>
            <a:tailEnd type="arrow"/>
          </a:ln>
          <a:effectLst/>
        </p:spPr>
      </p:cxnSp>
      <p:sp>
        <p:nvSpPr>
          <p:cNvPr id="12" name="TextBox 11"/>
          <p:cNvSpPr txBox="1"/>
          <p:nvPr/>
        </p:nvSpPr>
        <p:spPr>
          <a:xfrm>
            <a:off x="1600200" y="3560380"/>
            <a:ext cx="1023037" cy="461665"/>
          </a:xfrm>
          <a:prstGeom prst="rect">
            <a:avLst/>
          </a:prstGeom>
          <a:noFill/>
        </p:spPr>
        <p:txBody>
          <a:bodyPr wrap="none" rtlCol="0">
            <a:spAutoFit/>
          </a:bodyPr>
          <a:lstStyle/>
          <a:p>
            <a:r>
              <a:rPr lang="en-US" dirty="0" smtClean="0"/>
              <a:t>SBAC</a:t>
            </a:r>
            <a:endParaRPr lang="en-US" dirty="0"/>
          </a:p>
        </p:txBody>
      </p:sp>
      <p:sp>
        <p:nvSpPr>
          <p:cNvPr id="13" name="Rounded Rectangle 12"/>
          <p:cNvSpPr/>
          <p:nvPr/>
        </p:nvSpPr>
        <p:spPr bwMode="auto">
          <a:xfrm>
            <a:off x="1295400" y="3505200"/>
            <a:ext cx="1600200" cy="533400"/>
          </a:xfrm>
          <a:prstGeom prst="roundRect">
            <a:avLst/>
          </a:prstGeom>
          <a:noFill/>
          <a:ln w="12700" cap="flat" cmpd="sng" algn="ctr">
            <a:solidFill>
              <a:schemeClr val="tx1"/>
            </a:solidFill>
            <a:prstDash val="lg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14" name="TextBox 13"/>
          <p:cNvSpPr txBox="1"/>
          <p:nvPr/>
        </p:nvSpPr>
        <p:spPr>
          <a:xfrm>
            <a:off x="228600" y="2743200"/>
            <a:ext cx="1755609" cy="369332"/>
          </a:xfrm>
          <a:prstGeom prst="rect">
            <a:avLst/>
          </a:prstGeom>
          <a:noFill/>
        </p:spPr>
        <p:txBody>
          <a:bodyPr wrap="none" rtlCol="0">
            <a:spAutoFit/>
          </a:bodyPr>
          <a:lstStyle/>
          <a:p>
            <a:r>
              <a:rPr lang="en-US" sz="1800" i="1" dirty="0" smtClean="0"/>
              <a:t>AC + history(P)</a:t>
            </a:r>
            <a:endParaRPr lang="en-US" sz="1800" i="1" dirty="0"/>
          </a:p>
        </p:txBody>
      </p:sp>
      <p:cxnSp>
        <p:nvCxnSpPr>
          <p:cNvPr id="16" name="Shape 15"/>
          <p:cNvCxnSpPr>
            <a:stCxn id="14" idx="2"/>
            <a:endCxn id="13" idx="1"/>
          </p:cNvCxnSpPr>
          <p:nvPr/>
        </p:nvCxnSpPr>
        <p:spPr bwMode="auto">
          <a:xfrm rot="16200000" flipH="1">
            <a:off x="871218" y="3347718"/>
            <a:ext cx="659368" cy="188995"/>
          </a:xfrm>
          <a:prstGeom prst="curvedConnector2">
            <a:avLst/>
          </a:prstGeom>
          <a:solidFill>
            <a:schemeClr val="accent1"/>
          </a:solidFill>
          <a:ln w="9525" cap="flat" cmpd="sng" algn="ctr">
            <a:solidFill>
              <a:schemeClr val="tx1"/>
            </a:solidFill>
            <a:prstDash val="solid"/>
            <a:round/>
            <a:headEnd type="none" w="med" len="med"/>
            <a:tailEnd type="arrow"/>
          </a:ln>
          <a:effectLst/>
        </p:spPr>
      </p:cxnSp>
      <p:cxnSp>
        <p:nvCxnSpPr>
          <p:cNvPr id="18" name="Straight Connector 17"/>
          <p:cNvCxnSpPr>
            <a:stCxn id="8" idx="2"/>
            <a:endCxn id="13" idx="0"/>
          </p:cNvCxnSpPr>
          <p:nvPr/>
        </p:nvCxnSpPr>
        <p:spPr bwMode="auto">
          <a:xfrm flipH="1">
            <a:off x="2095500" y="2438400"/>
            <a:ext cx="2495550" cy="106680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65" name="Group 64"/>
          <p:cNvGrpSpPr/>
          <p:nvPr/>
        </p:nvGrpSpPr>
        <p:grpSpPr>
          <a:xfrm>
            <a:off x="3600450" y="4955232"/>
            <a:ext cx="1981200" cy="609600"/>
            <a:chOff x="3657600" y="4955232"/>
            <a:chExt cx="1981200" cy="609600"/>
          </a:xfrm>
        </p:grpSpPr>
        <p:sp>
          <p:nvSpPr>
            <p:cNvPr id="19" name="TextBox 18"/>
            <p:cNvSpPr txBox="1"/>
            <p:nvPr/>
          </p:nvSpPr>
          <p:spPr>
            <a:xfrm>
              <a:off x="4308203" y="5029200"/>
              <a:ext cx="679994" cy="461665"/>
            </a:xfrm>
            <a:prstGeom prst="rect">
              <a:avLst/>
            </a:prstGeom>
            <a:noFill/>
          </p:spPr>
          <p:txBody>
            <a:bodyPr wrap="none" rtlCol="0">
              <a:spAutoFit/>
            </a:bodyPr>
            <a:lstStyle/>
            <a:p>
              <a:r>
                <a:rPr lang="en-US" dirty="0" smtClean="0"/>
                <a:t>IFC</a:t>
              </a:r>
              <a:endParaRPr lang="en-US" dirty="0"/>
            </a:p>
          </p:txBody>
        </p:sp>
        <p:sp>
          <p:nvSpPr>
            <p:cNvPr id="20" name="Rounded Rectangle 19"/>
            <p:cNvSpPr/>
            <p:nvPr/>
          </p:nvSpPr>
          <p:spPr bwMode="auto">
            <a:xfrm>
              <a:off x="3657600" y="4955232"/>
              <a:ext cx="1981200" cy="609600"/>
            </a:xfrm>
            <a:prstGeom prst="roundRect">
              <a:avLst/>
            </a:prstGeom>
            <a:noFill/>
            <a:ln w="12700" cap="flat" cmpd="sng" algn="ctr">
              <a:solidFill>
                <a:schemeClr val="tx1"/>
              </a:solidFill>
              <a:prstDash val="lg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grpSp>
      <p:sp>
        <p:nvSpPr>
          <p:cNvPr id="21" name="TextBox 20"/>
          <p:cNvSpPr txBox="1"/>
          <p:nvPr/>
        </p:nvSpPr>
        <p:spPr>
          <a:xfrm>
            <a:off x="6629400" y="5257800"/>
            <a:ext cx="1871025" cy="646331"/>
          </a:xfrm>
          <a:prstGeom prst="rect">
            <a:avLst/>
          </a:prstGeom>
          <a:noFill/>
        </p:spPr>
        <p:txBody>
          <a:bodyPr wrap="none" rtlCol="0">
            <a:spAutoFit/>
          </a:bodyPr>
          <a:lstStyle/>
          <a:p>
            <a:r>
              <a:rPr lang="en-US" sz="1800" i="1" dirty="0" smtClean="0"/>
              <a:t>IFC + history(P) </a:t>
            </a:r>
          </a:p>
          <a:p>
            <a:r>
              <a:rPr lang="en-US" sz="1800" i="1" dirty="0" smtClean="0"/>
              <a:t>       + history(R)</a:t>
            </a:r>
            <a:endParaRPr lang="en-US" sz="1800" i="1" dirty="0"/>
          </a:p>
        </p:txBody>
      </p:sp>
      <p:cxnSp>
        <p:nvCxnSpPr>
          <p:cNvPr id="23" name="Curved Connector 22"/>
          <p:cNvCxnSpPr>
            <a:stCxn id="21" idx="1"/>
            <a:endCxn id="20" idx="3"/>
          </p:cNvCxnSpPr>
          <p:nvPr/>
        </p:nvCxnSpPr>
        <p:spPr bwMode="auto">
          <a:xfrm rot="10800000">
            <a:off x="5581650" y="5260032"/>
            <a:ext cx="1047750" cy="320934"/>
          </a:xfrm>
          <a:prstGeom prst="curved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sp>
        <p:nvSpPr>
          <p:cNvPr id="24" name="TextBox 23"/>
          <p:cNvSpPr txBox="1"/>
          <p:nvPr/>
        </p:nvSpPr>
        <p:spPr>
          <a:xfrm>
            <a:off x="6781800" y="3605050"/>
            <a:ext cx="699230" cy="461665"/>
          </a:xfrm>
          <a:prstGeom prst="rect">
            <a:avLst/>
          </a:prstGeom>
          <a:noFill/>
        </p:spPr>
        <p:txBody>
          <a:bodyPr wrap="none" rtlCol="0">
            <a:spAutoFit/>
          </a:bodyPr>
          <a:lstStyle/>
          <a:p>
            <a:r>
              <a:rPr lang="en-US" dirty="0" smtClean="0"/>
              <a:t>???</a:t>
            </a:r>
            <a:endParaRPr lang="en-US" dirty="0"/>
          </a:p>
        </p:txBody>
      </p:sp>
      <p:sp>
        <p:nvSpPr>
          <p:cNvPr id="25" name="Rounded Rectangle 24"/>
          <p:cNvSpPr/>
          <p:nvPr/>
        </p:nvSpPr>
        <p:spPr bwMode="auto">
          <a:xfrm>
            <a:off x="6324600" y="3505200"/>
            <a:ext cx="1676400" cy="609600"/>
          </a:xfrm>
          <a:prstGeom prst="roundRect">
            <a:avLst/>
          </a:prstGeom>
          <a:noFill/>
          <a:ln w="12700" cap="flat" cmpd="sng" algn="ctr">
            <a:solidFill>
              <a:schemeClr val="tx1"/>
            </a:solidFill>
            <a:prstDash val="lg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cxnSp>
        <p:nvCxnSpPr>
          <p:cNvPr id="27" name="Straight Connector 26"/>
          <p:cNvCxnSpPr>
            <a:stCxn id="13" idx="2"/>
            <a:endCxn id="20" idx="0"/>
          </p:cNvCxnSpPr>
          <p:nvPr/>
        </p:nvCxnSpPr>
        <p:spPr bwMode="auto">
          <a:xfrm>
            <a:off x="2095500" y="4038600"/>
            <a:ext cx="2495550" cy="91663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9" name="Straight Connector 28"/>
          <p:cNvCxnSpPr>
            <a:stCxn id="8" idx="2"/>
            <a:endCxn id="25" idx="0"/>
          </p:cNvCxnSpPr>
          <p:nvPr/>
        </p:nvCxnSpPr>
        <p:spPr bwMode="auto">
          <a:xfrm>
            <a:off x="4591050" y="2438400"/>
            <a:ext cx="2571750" cy="10668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1" name="Straight Connector 30"/>
          <p:cNvCxnSpPr>
            <a:stCxn id="25" idx="2"/>
            <a:endCxn id="20" idx="0"/>
          </p:cNvCxnSpPr>
          <p:nvPr/>
        </p:nvCxnSpPr>
        <p:spPr bwMode="auto">
          <a:xfrm flipH="1">
            <a:off x="4591050" y="4114800"/>
            <a:ext cx="2571750" cy="840432"/>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66" name="Group 65"/>
          <p:cNvGrpSpPr/>
          <p:nvPr/>
        </p:nvGrpSpPr>
        <p:grpSpPr>
          <a:xfrm>
            <a:off x="3638550" y="3505200"/>
            <a:ext cx="1905000" cy="609600"/>
            <a:chOff x="3543300" y="3505200"/>
            <a:chExt cx="1905000" cy="609600"/>
          </a:xfrm>
        </p:grpSpPr>
        <p:sp>
          <p:nvSpPr>
            <p:cNvPr id="33" name="TextBox 32"/>
            <p:cNvSpPr txBox="1"/>
            <p:nvPr/>
          </p:nvSpPr>
          <p:spPr>
            <a:xfrm>
              <a:off x="4146185" y="3579168"/>
              <a:ext cx="699230" cy="461665"/>
            </a:xfrm>
            <a:prstGeom prst="rect">
              <a:avLst/>
            </a:prstGeom>
            <a:noFill/>
          </p:spPr>
          <p:txBody>
            <a:bodyPr wrap="square" rtlCol="0">
              <a:spAutoFit/>
            </a:bodyPr>
            <a:lstStyle/>
            <a:p>
              <a:r>
                <a:rPr lang="en-US" dirty="0" smtClean="0"/>
                <a:t>???</a:t>
              </a:r>
              <a:endParaRPr lang="en-US" dirty="0"/>
            </a:p>
          </p:txBody>
        </p:sp>
        <p:sp>
          <p:nvSpPr>
            <p:cNvPr id="34" name="Rounded Rectangle 33"/>
            <p:cNvSpPr/>
            <p:nvPr/>
          </p:nvSpPr>
          <p:spPr bwMode="auto">
            <a:xfrm>
              <a:off x="3543300" y="3505200"/>
              <a:ext cx="1905000" cy="609600"/>
            </a:xfrm>
            <a:prstGeom prst="roundRect">
              <a:avLst/>
            </a:prstGeom>
            <a:noFill/>
            <a:ln w="12700" cap="flat" cmpd="sng" algn="ctr">
              <a:solidFill>
                <a:schemeClr val="tx1"/>
              </a:solidFill>
              <a:prstDash val="lg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grpSp>
      <p:cxnSp>
        <p:nvCxnSpPr>
          <p:cNvPr id="50" name="Straight Connector 49"/>
          <p:cNvCxnSpPr>
            <a:stCxn id="8" idx="2"/>
            <a:endCxn id="34" idx="0"/>
          </p:cNvCxnSpPr>
          <p:nvPr/>
        </p:nvCxnSpPr>
        <p:spPr bwMode="auto">
          <a:xfrm>
            <a:off x="4591050" y="2438400"/>
            <a:ext cx="0" cy="10668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2" name="Straight Connector 51"/>
          <p:cNvCxnSpPr>
            <a:stCxn id="34" idx="2"/>
            <a:endCxn id="20" idx="0"/>
          </p:cNvCxnSpPr>
          <p:nvPr/>
        </p:nvCxnSpPr>
        <p:spPr bwMode="auto">
          <a:xfrm>
            <a:off x="4591050" y="4114800"/>
            <a:ext cx="0" cy="840432"/>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3" name="TextBox 52"/>
          <p:cNvSpPr txBox="1"/>
          <p:nvPr/>
        </p:nvSpPr>
        <p:spPr>
          <a:xfrm>
            <a:off x="381000" y="4648200"/>
            <a:ext cx="1768433" cy="369332"/>
          </a:xfrm>
          <a:prstGeom prst="rect">
            <a:avLst/>
          </a:prstGeom>
          <a:noFill/>
        </p:spPr>
        <p:txBody>
          <a:bodyPr wrap="none" rtlCol="0">
            <a:spAutoFit/>
          </a:bodyPr>
          <a:lstStyle/>
          <a:p>
            <a:r>
              <a:rPr lang="en-US" sz="1800" i="1" dirty="0" smtClean="0"/>
              <a:t>AC + history(R)</a:t>
            </a:r>
            <a:endParaRPr lang="en-US" sz="1800" i="1" dirty="0"/>
          </a:p>
        </p:txBody>
      </p:sp>
      <p:cxnSp>
        <p:nvCxnSpPr>
          <p:cNvPr id="55" name="Curved Connector 54"/>
          <p:cNvCxnSpPr>
            <a:stCxn id="53" idx="3"/>
            <a:endCxn id="34" idx="1"/>
          </p:cNvCxnSpPr>
          <p:nvPr/>
        </p:nvCxnSpPr>
        <p:spPr bwMode="auto">
          <a:xfrm flipV="1">
            <a:off x="2149433" y="3810000"/>
            <a:ext cx="1489117" cy="1022866"/>
          </a:xfrm>
          <a:prstGeom prst="curved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sp>
        <p:nvSpPr>
          <p:cNvPr id="58" name="TextBox 57"/>
          <p:cNvSpPr txBox="1"/>
          <p:nvPr/>
        </p:nvSpPr>
        <p:spPr>
          <a:xfrm>
            <a:off x="6477000" y="2057400"/>
            <a:ext cx="1883849" cy="369332"/>
          </a:xfrm>
          <a:prstGeom prst="rect">
            <a:avLst/>
          </a:prstGeom>
          <a:noFill/>
        </p:spPr>
        <p:txBody>
          <a:bodyPr wrap="none" rtlCol="0">
            <a:spAutoFit/>
          </a:bodyPr>
          <a:lstStyle/>
          <a:p>
            <a:r>
              <a:rPr lang="en-US" sz="1800" i="1" dirty="0" smtClean="0"/>
              <a:t>IFC  + history(R)</a:t>
            </a:r>
            <a:endParaRPr lang="en-US" sz="1800" i="1" dirty="0"/>
          </a:p>
        </p:txBody>
      </p:sp>
      <p:cxnSp>
        <p:nvCxnSpPr>
          <p:cNvPr id="60" name="Shape 59"/>
          <p:cNvCxnSpPr>
            <a:stCxn id="58" idx="2"/>
            <a:endCxn id="25" idx="3"/>
          </p:cNvCxnSpPr>
          <p:nvPr/>
        </p:nvCxnSpPr>
        <p:spPr bwMode="auto">
          <a:xfrm rot="16200000" flipH="1">
            <a:off x="7018328" y="2827328"/>
            <a:ext cx="1383268" cy="582075"/>
          </a:xfrm>
          <a:prstGeom prst="curvedConnector4">
            <a:avLst>
              <a:gd name="adj1" fmla="val 38983"/>
              <a:gd name="adj2" fmla="val 201095"/>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new design spaces</a:t>
            </a:r>
            <a:endParaRPr lang="en-US" dirty="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25</a:t>
            </a:fld>
            <a:endParaRPr lang="en-US"/>
          </a:p>
        </p:txBody>
      </p:sp>
      <p:sp>
        <p:nvSpPr>
          <p:cNvPr id="522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22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171825" y="4191000"/>
            <a:ext cx="1533525" cy="295275"/>
          </a:xfrm>
          <a:prstGeom prst="rect">
            <a:avLst/>
          </a:prstGeom>
          <a:noFill/>
        </p:spPr>
      </p:pic>
      <p:sp>
        <p:nvSpPr>
          <p:cNvPr id="52227" name="Rectangle 3"/>
          <p:cNvSpPr>
            <a:spLocks noChangeArrowheads="1"/>
          </p:cNvSpPr>
          <p:nvPr/>
        </p:nvSpPr>
        <p:spPr bwMode="auto">
          <a:xfrm>
            <a:off x="0" y="752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2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2228"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143000" y="1905000"/>
            <a:ext cx="5943600" cy="600075"/>
          </a:xfrm>
          <a:prstGeom prst="rect">
            <a:avLst/>
          </a:prstGeom>
          <a:noFill/>
        </p:spPr>
      </p:pic>
      <p:sp>
        <p:nvSpPr>
          <p:cNvPr id="52230" name="Rectangle 6"/>
          <p:cNvSpPr>
            <a:spLocks noChangeArrowheads="1"/>
          </p:cNvSpPr>
          <p:nvPr/>
        </p:nvSpPr>
        <p:spPr bwMode="auto">
          <a:xfrm>
            <a:off x="0" y="1057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2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2231"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143000" y="2743200"/>
            <a:ext cx="5943600" cy="600075"/>
          </a:xfrm>
          <a:prstGeom prst="rect">
            <a:avLst/>
          </a:prstGeom>
          <a:noFill/>
        </p:spPr>
      </p:pic>
      <p:sp>
        <p:nvSpPr>
          <p:cNvPr id="52233" name="Rectangle 9"/>
          <p:cNvSpPr>
            <a:spLocks noChangeArrowheads="1"/>
          </p:cNvSpPr>
          <p:nvPr/>
        </p:nvSpPr>
        <p:spPr bwMode="auto">
          <a:xfrm>
            <a:off x="0" y="1057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235"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2236" name="Rectangle 12"/>
          <p:cNvSpPr>
            <a:spLocks noChangeArrowheads="1"/>
          </p:cNvSpPr>
          <p:nvPr/>
        </p:nvSpPr>
        <p:spPr bwMode="auto">
          <a:xfrm>
            <a:off x="0" y="1057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Content Placeholder 2"/>
          <p:cNvSpPr>
            <a:spLocks noGrp="1"/>
          </p:cNvSpPr>
          <p:nvPr>
            <p:ph idx="1"/>
          </p:nvPr>
        </p:nvSpPr>
        <p:spPr>
          <a:xfrm>
            <a:off x="457200" y="1219200"/>
            <a:ext cx="8229600" cy="762000"/>
          </a:xfrm>
        </p:spPr>
        <p:txBody>
          <a:bodyPr/>
          <a:lstStyle/>
          <a:p>
            <a:r>
              <a:rPr lang="en-US" dirty="0" smtClean="0"/>
              <a:t>Given:</a:t>
            </a:r>
            <a:endParaRPr lang="en-US" dirty="0"/>
          </a:p>
        </p:txBody>
      </p:sp>
      <p:sp>
        <p:nvSpPr>
          <p:cNvPr id="20" name="Content Placeholder 2"/>
          <p:cNvSpPr txBox="1">
            <a:spLocks/>
          </p:cNvSpPr>
          <p:nvPr/>
        </p:nvSpPr>
        <p:spPr bwMode="auto">
          <a:xfrm>
            <a:off x="457200" y="3581400"/>
            <a:ext cx="82296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chemeClr val="accent1"/>
              </a:buClr>
              <a:buSzPct val="75000"/>
              <a:buFont typeface="Wingdings" charset="2"/>
              <a:buChar char="n"/>
              <a:tabLst/>
              <a:defRPr/>
            </a:pPr>
            <a:r>
              <a:rPr kumimoji="0" lang="en-US" sz="3000" b="0" i="0" u="none" strike="noStrike" kern="0" cap="none" spc="0" normalizeH="0" baseline="0" noProof="0" dirty="0" smtClean="0">
                <a:ln>
                  <a:noFill/>
                </a:ln>
                <a:solidFill>
                  <a:schemeClr val="tx1"/>
                </a:solidFill>
                <a:effectLst/>
                <a:uLnTx/>
                <a:uFillTx/>
                <a:latin typeface="+mn-lt"/>
                <a:ea typeface="+mn-ea"/>
                <a:cs typeface="+mn-cs"/>
              </a:rPr>
              <a:t>What about:</a:t>
            </a:r>
            <a:endParaRPr kumimoji="0" lang="en-US" sz="3000" b="0" i="0" u="none" strike="noStrike" kern="0" cap="none" spc="0" normalizeH="0" baseline="0" noProof="0" dirty="0">
              <a:ln>
                <a:noFill/>
              </a:ln>
              <a:solidFill>
                <a:schemeClr val="tx1"/>
              </a:solidFill>
              <a:effectLst/>
              <a:uLnTx/>
              <a:uFillTx/>
              <a:latin typeface="+mn-lt"/>
              <a:ea typeface="+mn-ea"/>
              <a:cs typeface="+mn-cs"/>
            </a:endParaRPr>
          </a:p>
        </p:txBody>
      </p:sp>
      <p:sp>
        <p:nvSpPr>
          <p:cNvPr id="52238"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2237" name="Picture 1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171825" y="4800600"/>
            <a:ext cx="2162175" cy="333375"/>
          </a:xfrm>
          <a:prstGeom prst="rect">
            <a:avLst/>
          </a:prstGeom>
          <a:noFill/>
        </p:spPr>
      </p:pic>
      <p:sp>
        <p:nvSpPr>
          <p:cNvPr id="52239" name="Rectangle 15"/>
          <p:cNvSpPr>
            <a:spLocks noChangeArrowheads="1"/>
          </p:cNvSpPr>
          <p:nvPr/>
        </p:nvSpPr>
        <p:spPr bwMode="auto">
          <a:xfrm>
            <a:off x="0" y="790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2241" name="Rectangle 1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2240" name="Picture 16"/>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171825" y="5381625"/>
            <a:ext cx="2162175" cy="333375"/>
          </a:xfrm>
          <a:prstGeom prst="rect">
            <a:avLst/>
          </a:prstGeom>
          <a:noFill/>
        </p:spPr>
      </p:pic>
      <p:sp>
        <p:nvSpPr>
          <p:cNvPr id="52242" name="Rectangle 18"/>
          <p:cNvSpPr>
            <a:spLocks noChangeArrowheads="1"/>
          </p:cNvSpPr>
          <p:nvPr/>
        </p:nvSpPr>
        <p:spPr bwMode="auto">
          <a:xfrm>
            <a:off x="0" y="790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idx="1"/>
          </p:nvPr>
        </p:nvSpPr>
        <p:spPr>
          <a:xfrm>
            <a:off x="609600" y="1295400"/>
            <a:ext cx="8229600" cy="4800600"/>
          </a:xfrm>
        </p:spPr>
        <p:txBody>
          <a:bodyPr>
            <a:normAutofit fontScale="77500" lnSpcReduction="20000"/>
          </a:bodyPr>
          <a:lstStyle/>
          <a:p>
            <a:r>
              <a:rPr lang="en-US" sz="2900" dirty="0" smtClean="0"/>
              <a:t>Develop specializations for additional information flow control policies/systems to assess adequacy and minimalism of  meta-model.</a:t>
            </a:r>
          </a:p>
          <a:p>
            <a:r>
              <a:rPr lang="en-US" sz="2900" dirty="0" smtClean="0"/>
              <a:t>Develop extensions to meta-model to incorporate other features and concepts (e.g., community-oriented control).</a:t>
            </a:r>
          </a:p>
          <a:p>
            <a:r>
              <a:rPr lang="en-US" sz="2900" dirty="0" smtClean="0"/>
              <a:t>Continue comparison of access control and information flow control to better understand spectrum of confidentiality mechanisms.</a:t>
            </a:r>
          </a:p>
          <a:p>
            <a:r>
              <a:rPr lang="en-US" sz="2900" dirty="0" smtClean="0"/>
              <a:t>Explore design space of combined access control and information flow control to discover novel and useful approaches to insuring confidentiality.</a:t>
            </a:r>
          </a:p>
          <a:p>
            <a:r>
              <a:rPr lang="en-US" sz="2900" dirty="0" smtClean="0"/>
              <a:t>Develop computational realizations of the meta-models to</a:t>
            </a:r>
          </a:p>
          <a:p>
            <a:pPr lvl="1"/>
            <a:r>
              <a:rPr lang="en-US" sz="2300" dirty="0" smtClean="0"/>
              <a:t>Explore properties of policies/systems</a:t>
            </a:r>
          </a:p>
          <a:p>
            <a:pPr lvl="1"/>
            <a:r>
              <a:rPr lang="en-US" sz="2300" dirty="0" smtClean="0"/>
              <a:t>Prototype new policies/systems</a:t>
            </a:r>
          </a:p>
          <a:p>
            <a:r>
              <a:rPr lang="en-US" sz="2900" dirty="0" smtClean="0"/>
              <a:t>Use meta-model to guide continuing project on community privacy.</a:t>
            </a:r>
          </a:p>
          <a:p>
            <a:pPr lvl="1"/>
            <a:endParaRPr lang="en-US" dirty="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Collaborators/References</a:t>
            </a:r>
            <a:endParaRPr lang="en-US" dirty="0"/>
          </a:p>
        </p:txBody>
      </p:sp>
      <p:sp>
        <p:nvSpPr>
          <p:cNvPr id="3" name="Content Placeholder 2"/>
          <p:cNvSpPr>
            <a:spLocks noGrp="1"/>
          </p:cNvSpPr>
          <p:nvPr>
            <p:ph idx="1"/>
          </p:nvPr>
        </p:nvSpPr>
        <p:spPr>
          <a:xfrm>
            <a:off x="381000" y="3733800"/>
            <a:ext cx="8229600" cy="2438400"/>
          </a:xfrm>
        </p:spPr>
        <p:txBody>
          <a:bodyPr>
            <a:normAutofit fontScale="85000" lnSpcReduction="10000"/>
          </a:bodyPr>
          <a:lstStyle/>
          <a:p>
            <a:r>
              <a:rPr lang="en-US" sz="1600" dirty="0" smtClean="0"/>
              <a:t>Dennis </a:t>
            </a:r>
            <a:r>
              <a:rPr lang="en-US" sz="1600" dirty="0" err="1" smtClean="0"/>
              <a:t>Kafura</a:t>
            </a:r>
            <a:r>
              <a:rPr lang="en-US" sz="1600" dirty="0" smtClean="0"/>
              <a:t> and Denis </a:t>
            </a:r>
            <a:r>
              <a:rPr lang="en-US" sz="1600" dirty="0" err="1" smtClean="0"/>
              <a:t>Gracanin</a:t>
            </a:r>
            <a:r>
              <a:rPr lang="en-US" sz="1600" dirty="0" smtClean="0"/>
              <a:t>, “An Information Flow Control Meta-Model”, 18</a:t>
            </a:r>
            <a:r>
              <a:rPr lang="en-US" sz="1600" baseline="30000" dirty="0" smtClean="0"/>
              <a:t>th</a:t>
            </a:r>
            <a:r>
              <a:rPr lang="en-US" sz="1600" dirty="0" smtClean="0"/>
              <a:t> ACM Symposium on Access Control Models and Technologies (SACMAT), June 12-14, 2013, Amsterdam, The Netherlands.</a:t>
            </a:r>
          </a:p>
          <a:p>
            <a:r>
              <a:rPr lang="en-US" sz="1600" dirty="0" err="1" smtClean="0"/>
              <a:t>Sherley</a:t>
            </a:r>
            <a:r>
              <a:rPr lang="en-US" sz="1600" dirty="0" smtClean="0"/>
              <a:t> </a:t>
            </a:r>
            <a:r>
              <a:rPr lang="en-US" sz="1600" dirty="0" err="1" smtClean="0"/>
              <a:t>Codio</a:t>
            </a:r>
            <a:r>
              <a:rPr lang="en-US" sz="1600" dirty="0" smtClean="0"/>
              <a:t>, Dennis </a:t>
            </a:r>
            <a:r>
              <a:rPr lang="en-US" sz="1600" dirty="0" err="1" smtClean="0"/>
              <a:t>Kafura</a:t>
            </a:r>
            <a:r>
              <a:rPr lang="en-US" sz="1600" dirty="0" smtClean="0"/>
              <a:t>, Manuel Perez-Quinones, Dennis </a:t>
            </a:r>
            <a:r>
              <a:rPr lang="en-US" sz="1600" dirty="0" err="1" smtClean="0"/>
              <a:t>Gracanin</a:t>
            </a:r>
            <a:r>
              <a:rPr lang="en-US" sz="1600" dirty="0" smtClean="0"/>
              <a:t>, Andrea </a:t>
            </a:r>
            <a:r>
              <a:rPr lang="en-US" sz="1600" dirty="0" err="1" smtClean="0"/>
              <a:t>Kavanaugh</a:t>
            </a:r>
            <a:r>
              <a:rPr lang="en-US" sz="1600" dirty="0" smtClean="0"/>
              <a:t>, “A Case Study of Community Privacy,”  2012 ASE International Conference on Social Informatics, December 14-16, 2012, Washington, D.C.</a:t>
            </a:r>
          </a:p>
          <a:p>
            <a:r>
              <a:rPr lang="en-US" sz="1600" dirty="0" err="1" smtClean="0"/>
              <a:t>Sherley</a:t>
            </a:r>
            <a:r>
              <a:rPr lang="en-US" sz="1600" dirty="0" smtClean="0"/>
              <a:t> </a:t>
            </a:r>
            <a:r>
              <a:rPr lang="en-US" sz="1600" dirty="0" err="1" smtClean="0"/>
              <a:t>Codio</a:t>
            </a:r>
            <a:r>
              <a:rPr lang="en-US" sz="1600" dirty="0" smtClean="0"/>
              <a:t>, Dennis </a:t>
            </a:r>
            <a:r>
              <a:rPr lang="en-US" sz="1600" dirty="0" err="1" smtClean="0"/>
              <a:t>Kafura</a:t>
            </a:r>
            <a:r>
              <a:rPr lang="en-US" sz="1600" dirty="0" smtClean="0"/>
              <a:t>, Manuel Perez-Quinones, Andrea </a:t>
            </a:r>
            <a:r>
              <a:rPr lang="en-US" sz="1600" dirty="0" err="1" smtClean="0"/>
              <a:t>Kavanaugh</a:t>
            </a:r>
            <a:r>
              <a:rPr lang="en-US" sz="1600" dirty="0" smtClean="0"/>
              <a:t>, Denis </a:t>
            </a:r>
            <a:r>
              <a:rPr lang="en-US" sz="1600" dirty="0" err="1" smtClean="0"/>
              <a:t>Gracanin</a:t>
            </a:r>
            <a:r>
              <a:rPr lang="en-US" sz="1600" dirty="0" smtClean="0"/>
              <a:t>, “Identifying Critical Factors of Community Privacy,” 2012 ASE International Conference on Privacy, Security, Risk and Trust (PASSAT’12), September 3-5, 2012, Amsterdam, The Netherlands.</a:t>
            </a:r>
          </a:p>
          <a:p>
            <a:r>
              <a:rPr lang="en-US" sz="1600" dirty="0" smtClean="0"/>
              <a:t>Dennis </a:t>
            </a:r>
            <a:r>
              <a:rPr lang="en-US" sz="1600" dirty="0" err="1" smtClean="0"/>
              <a:t>Kafura</a:t>
            </a:r>
            <a:r>
              <a:rPr lang="en-US" sz="1600" dirty="0" smtClean="0"/>
              <a:t>, Denis </a:t>
            </a:r>
            <a:r>
              <a:rPr lang="en-US" sz="1600" dirty="0" err="1" smtClean="0"/>
              <a:t>Gracanin</a:t>
            </a:r>
            <a:r>
              <a:rPr lang="en-US" sz="1600" dirty="0" smtClean="0"/>
              <a:t>, Manuel Perez, Tom </a:t>
            </a:r>
            <a:r>
              <a:rPr lang="en-US" sz="1600" dirty="0" err="1" smtClean="0"/>
              <a:t>DeHart</a:t>
            </a:r>
            <a:r>
              <a:rPr lang="en-US" sz="1600" dirty="0" smtClean="0"/>
              <a:t>, “An Approach to Community-Oriented Email Privacy,” Third IEEE International Conference on Information privacy, Security, Risk and </a:t>
            </a:r>
            <a:r>
              <a:rPr lang="en-US" sz="1600" dirty="0" err="1" smtClean="0"/>
              <a:t>Turst</a:t>
            </a:r>
            <a:r>
              <a:rPr lang="en-US" sz="1600" dirty="0" smtClean="0"/>
              <a:t> (PASSAT 2011), MIT, Boston, MA, October 9-11, 2011.</a:t>
            </a:r>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27</a:t>
            </a:fld>
            <a:endParaRPr lang="en-US"/>
          </a:p>
        </p:txBody>
      </p:sp>
      <p:grpSp>
        <p:nvGrpSpPr>
          <p:cNvPr id="6" name="Group 5"/>
          <p:cNvGrpSpPr/>
          <p:nvPr/>
        </p:nvGrpSpPr>
        <p:grpSpPr>
          <a:xfrm>
            <a:off x="838200" y="1524000"/>
            <a:ext cx="1282402" cy="1603177"/>
            <a:chOff x="6858000" y="2209800"/>
            <a:chExt cx="1282402" cy="1603177"/>
          </a:xfrm>
        </p:grpSpPr>
        <p:pic>
          <p:nvPicPr>
            <p:cNvPr id="7" name="Picture 6" descr="picture-22.jpg"/>
            <p:cNvPicPr>
              <a:picLocks noChangeAspect="1"/>
            </p:cNvPicPr>
            <p:nvPr/>
          </p:nvPicPr>
          <p:blipFill>
            <a:blip r:embed="rId2" cstate="print"/>
            <a:stretch>
              <a:fillRect/>
            </a:stretch>
          </p:blipFill>
          <p:spPr>
            <a:xfrm>
              <a:off x="6934200" y="2209800"/>
              <a:ext cx="1082040" cy="1352550"/>
            </a:xfrm>
            <a:prstGeom prst="rect">
              <a:avLst/>
            </a:prstGeom>
          </p:spPr>
        </p:pic>
        <p:sp>
          <p:nvSpPr>
            <p:cNvPr id="8" name="TextBox 7"/>
            <p:cNvSpPr txBox="1"/>
            <p:nvPr/>
          </p:nvSpPr>
          <p:spPr>
            <a:xfrm>
              <a:off x="6858000" y="3505200"/>
              <a:ext cx="1282402" cy="307777"/>
            </a:xfrm>
            <a:prstGeom prst="rect">
              <a:avLst/>
            </a:prstGeom>
            <a:noFill/>
          </p:spPr>
          <p:txBody>
            <a:bodyPr wrap="none" rtlCol="0">
              <a:spAutoFit/>
            </a:bodyPr>
            <a:lstStyle/>
            <a:p>
              <a:r>
                <a:rPr lang="en-US" sz="1400" dirty="0" smtClean="0"/>
                <a:t>Denis </a:t>
              </a:r>
              <a:r>
                <a:rPr lang="en-US" sz="1400" dirty="0" err="1" smtClean="0"/>
                <a:t>Gracanin</a:t>
              </a:r>
              <a:endParaRPr lang="en-US" sz="1400" dirty="0"/>
            </a:p>
          </p:txBody>
        </p:sp>
      </p:grpSp>
      <p:grpSp>
        <p:nvGrpSpPr>
          <p:cNvPr id="9" name="Group 8"/>
          <p:cNvGrpSpPr/>
          <p:nvPr/>
        </p:nvGrpSpPr>
        <p:grpSpPr>
          <a:xfrm>
            <a:off x="7467600" y="1600200"/>
            <a:ext cx="1186992" cy="2031131"/>
            <a:chOff x="6934200" y="3962400"/>
            <a:chExt cx="1186992" cy="2031131"/>
          </a:xfrm>
        </p:grpSpPr>
        <p:pic>
          <p:nvPicPr>
            <p:cNvPr id="10" name="Picture 9" descr="Sherley.jpg"/>
            <p:cNvPicPr>
              <a:picLocks noChangeAspect="1"/>
            </p:cNvPicPr>
            <p:nvPr/>
          </p:nvPicPr>
          <p:blipFill>
            <a:blip r:embed="rId3" cstate="print"/>
            <a:stretch>
              <a:fillRect/>
            </a:stretch>
          </p:blipFill>
          <p:spPr>
            <a:xfrm>
              <a:off x="6934200" y="4267200"/>
              <a:ext cx="1102995" cy="1726331"/>
            </a:xfrm>
            <a:prstGeom prst="rect">
              <a:avLst/>
            </a:prstGeom>
          </p:spPr>
        </p:pic>
        <p:sp>
          <p:nvSpPr>
            <p:cNvPr id="11" name="TextBox 10"/>
            <p:cNvSpPr txBox="1"/>
            <p:nvPr/>
          </p:nvSpPr>
          <p:spPr>
            <a:xfrm>
              <a:off x="6934200" y="3962400"/>
              <a:ext cx="1186992" cy="307777"/>
            </a:xfrm>
            <a:prstGeom prst="rect">
              <a:avLst/>
            </a:prstGeom>
            <a:noFill/>
          </p:spPr>
          <p:txBody>
            <a:bodyPr wrap="none" rtlCol="0">
              <a:spAutoFit/>
            </a:bodyPr>
            <a:lstStyle/>
            <a:p>
              <a:r>
                <a:rPr lang="en-US" sz="1400" dirty="0" err="1" smtClean="0"/>
                <a:t>Sherley</a:t>
              </a:r>
              <a:r>
                <a:rPr lang="en-US" sz="1400" dirty="0" smtClean="0"/>
                <a:t> </a:t>
              </a:r>
              <a:r>
                <a:rPr lang="en-US" sz="1400" dirty="0" err="1" smtClean="0"/>
                <a:t>Codio</a:t>
              </a:r>
              <a:endParaRPr lang="en-US" sz="1400" dirty="0"/>
            </a:p>
          </p:txBody>
        </p:sp>
      </p:grpSp>
      <p:grpSp>
        <p:nvGrpSpPr>
          <p:cNvPr id="12" name="Group 11"/>
          <p:cNvGrpSpPr/>
          <p:nvPr/>
        </p:nvGrpSpPr>
        <p:grpSpPr>
          <a:xfrm>
            <a:off x="6096000" y="1295400"/>
            <a:ext cx="1066800" cy="1371600"/>
            <a:chOff x="5334000" y="4572000"/>
            <a:chExt cx="1066800" cy="1371600"/>
          </a:xfrm>
        </p:grpSpPr>
        <p:pic>
          <p:nvPicPr>
            <p:cNvPr id="13" name="Picture 12" descr="Tom.jpg"/>
            <p:cNvPicPr>
              <a:picLocks noChangeAspect="1"/>
            </p:cNvPicPr>
            <p:nvPr/>
          </p:nvPicPr>
          <p:blipFill>
            <a:blip r:embed="rId4" cstate="print"/>
            <a:stretch>
              <a:fillRect/>
            </a:stretch>
          </p:blipFill>
          <p:spPr>
            <a:xfrm>
              <a:off x="5334000" y="4876800"/>
              <a:ext cx="1066800" cy="1066800"/>
            </a:xfrm>
            <a:prstGeom prst="rect">
              <a:avLst/>
            </a:prstGeom>
          </p:spPr>
        </p:pic>
        <p:sp>
          <p:nvSpPr>
            <p:cNvPr id="14" name="TextBox 13"/>
            <p:cNvSpPr txBox="1"/>
            <p:nvPr/>
          </p:nvSpPr>
          <p:spPr>
            <a:xfrm>
              <a:off x="5334000" y="4572000"/>
              <a:ext cx="1056764" cy="307777"/>
            </a:xfrm>
            <a:prstGeom prst="rect">
              <a:avLst/>
            </a:prstGeom>
            <a:noFill/>
          </p:spPr>
          <p:txBody>
            <a:bodyPr wrap="none" rtlCol="0">
              <a:spAutoFit/>
            </a:bodyPr>
            <a:lstStyle/>
            <a:p>
              <a:r>
                <a:rPr lang="en-US" sz="1400" dirty="0" smtClean="0"/>
                <a:t>Tom </a:t>
              </a:r>
              <a:r>
                <a:rPr lang="en-US" sz="1400" dirty="0" err="1" smtClean="0"/>
                <a:t>DeHart</a:t>
              </a:r>
              <a:endParaRPr lang="en-US" sz="1400" dirty="0"/>
            </a:p>
          </p:txBody>
        </p:sp>
      </p:grpSp>
      <p:grpSp>
        <p:nvGrpSpPr>
          <p:cNvPr id="15" name="Group 14"/>
          <p:cNvGrpSpPr/>
          <p:nvPr/>
        </p:nvGrpSpPr>
        <p:grpSpPr>
          <a:xfrm>
            <a:off x="4267200" y="1219200"/>
            <a:ext cx="1337546" cy="2047220"/>
            <a:chOff x="4648200" y="2209800"/>
            <a:chExt cx="1337546" cy="2047220"/>
          </a:xfrm>
        </p:grpSpPr>
        <p:pic>
          <p:nvPicPr>
            <p:cNvPr id="16" name="Picture 5"/>
            <p:cNvPicPr>
              <a:picLocks noChangeAspect="1" noChangeArrowheads="1"/>
            </p:cNvPicPr>
            <p:nvPr/>
          </p:nvPicPr>
          <p:blipFill>
            <a:blip r:embed="rId5" cstate="print"/>
            <a:srcRect/>
            <a:stretch>
              <a:fillRect/>
            </a:stretch>
          </p:blipFill>
          <p:spPr bwMode="auto">
            <a:xfrm>
              <a:off x="4724400" y="2209800"/>
              <a:ext cx="1066800" cy="1524000"/>
            </a:xfrm>
            <a:prstGeom prst="rect">
              <a:avLst/>
            </a:prstGeom>
            <a:noFill/>
            <a:ln w="9525">
              <a:noFill/>
              <a:miter lim="800000"/>
              <a:headEnd/>
              <a:tailEnd/>
            </a:ln>
          </p:spPr>
        </p:pic>
        <p:sp>
          <p:nvSpPr>
            <p:cNvPr id="17" name="TextBox 16"/>
            <p:cNvSpPr txBox="1"/>
            <p:nvPr/>
          </p:nvSpPr>
          <p:spPr>
            <a:xfrm>
              <a:off x="4648200" y="3733800"/>
              <a:ext cx="1337546" cy="523220"/>
            </a:xfrm>
            <a:prstGeom prst="rect">
              <a:avLst/>
            </a:prstGeom>
            <a:noFill/>
          </p:spPr>
          <p:txBody>
            <a:bodyPr wrap="none" rtlCol="0">
              <a:spAutoFit/>
            </a:bodyPr>
            <a:lstStyle/>
            <a:p>
              <a:pPr algn="ctr"/>
              <a:r>
                <a:rPr lang="en-US" sz="1400" dirty="0" smtClean="0"/>
                <a:t>Manuel </a:t>
              </a:r>
            </a:p>
            <a:p>
              <a:pPr algn="ctr"/>
              <a:r>
                <a:rPr lang="en-US" sz="1400" dirty="0" smtClean="0"/>
                <a:t>Perez-Quinones</a:t>
              </a:r>
              <a:endParaRPr lang="en-US" sz="1400" dirty="0"/>
            </a:p>
          </p:txBody>
        </p:sp>
      </p:grpSp>
      <p:grpSp>
        <p:nvGrpSpPr>
          <p:cNvPr id="18" name="Group 17"/>
          <p:cNvGrpSpPr/>
          <p:nvPr/>
        </p:nvGrpSpPr>
        <p:grpSpPr>
          <a:xfrm>
            <a:off x="2438400" y="1676400"/>
            <a:ext cx="1549142" cy="1733550"/>
            <a:chOff x="5029200" y="4191000"/>
            <a:chExt cx="1549142" cy="1733550"/>
          </a:xfrm>
        </p:grpSpPr>
        <p:pic>
          <p:nvPicPr>
            <p:cNvPr id="19" name="Picture 1"/>
            <p:cNvPicPr>
              <a:picLocks noChangeAspect="1" noChangeArrowheads="1"/>
            </p:cNvPicPr>
            <p:nvPr/>
          </p:nvPicPr>
          <p:blipFill>
            <a:blip r:embed="rId6" cstate="print"/>
            <a:srcRect/>
            <a:stretch>
              <a:fillRect/>
            </a:stretch>
          </p:blipFill>
          <p:spPr bwMode="auto">
            <a:xfrm>
              <a:off x="5113209" y="4495800"/>
              <a:ext cx="1381125" cy="1428750"/>
            </a:xfrm>
            <a:prstGeom prst="rect">
              <a:avLst/>
            </a:prstGeom>
            <a:noFill/>
            <a:ln w="9525">
              <a:noFill/>
              <a:miter lim="800000"/>
              <a:headEnd/>
              <a:tailEnd/>
            </a:ln>
          </p:spPr>
        </p:pic>
        <p:sp>
          <p:nvSpPr>
            <p:cNvPr id="20" name="TextBox 19"/>
            <p:cNvSpPr txBox="1"/>
            <p:nvPr/>
          </p:nvSpPr>
          <p:spPr>
            <a:xfrm>
              <a:off x="5029200" y="4191000"/>
              <a:ext cx="1549142" cy="307777"/>
            </a:xfrm>
            <a:prstGeom prst="rect">
              <a:avLst/>
            </a:prstGeom>
            <a:noFill/>
          </p:spPr>
          <p:txBody>
            <a:bodyPr wrap="none" rtlCol="0">
              <a:spAutoFit/>
            </a:bodyPr>
            <a:lstStyle/>
            <a:p>
              <a:r>
                <a:rPr lang="en-US" sz="1400" dirty="0" smtClean="0"/>
                <a:t>Andrea </a:t>
              </a:r>
              <a:r>
                <a:rPr lang="en-US" sz="1400" dirty="0" err="1" smtClean="0"/>
                <a:t>Kavanaugh</a:t>
              </a:r>
              <a:endParaRPr lang="en-US" sz="1400" dirty="0"/>
            </a:p>
          </p:txBody>
        </p:sp>
      </p:grpSp>
    </p:spTree>
    <p:extLst>
      <p:ext uri="{BB962C8B-B14F-4D97-AF65-F5344CB8AC3E}">
        <p14:creationId xmlns:p14="http://schemas.microsoft.com/office/powerpoint/2010/main" val="5059812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28</a:t>
            </a:fld>
            <a:endParaRPr lang="en-US"/>
          </a:p>
        </p:txBody>
      </p:sp>
      <p:pic>
        <p:nvPicPr>
          <p:cNvPr id="6" name="Picture 2"/>
          <p:cNvPicPr>
            <a:picLocks noChangeAspect="1" noChangeArrowheads="1"/>
          </p:cNvPicPr>
          <p:nvPr/>
        </p:nvPicPr>
        <p:blipFill>
          <a:blip r:embed="rId2" cstate="print"/>
          <a:srcRect/>
          <a:stretch>
            <a:fillRect/>
          </a:stretch>
        </p:blipFill>
        <p:spPr bwMode="auto">
          <a:xfrm>
            <a:off x="3429000" y="2819400"/>
            <a:ext cx="1270790" cy="3078163"/>
          </a:xfrm>
          <a:prstGeom prst="rect">
            <a:avLst/>
          </a:prstGeom>
          <a:noFill/>
          <a:ln w="9525">
            <a:noFill/>
            <a:miter lim="800000"/>
            <a:headEnd/>
            <a:tailEnd/>
          </a:ln>
          <a:effectLst/>
        </p:spPr>
      </p:pic>
      <p:sp>
        <p:nvSpPr>
          <p:cNvPr id="20" name="Cloud Callout 19"/>
          <p:cNvSpPr/>
          <p:nvPr/>
        </p:nvSpPr>
        <p:spPr bwMode="auto">
          <a:xfrm rot="1224531">
            <a:off x="4214303" y="1305214"/>
            <a:ext cx="2133600" cy="1828800"/>
          </a:xfrm>
          <a:prstGeom prst="cloudCallou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sp>
        <p:nvSpPr>
          <p:cNvPr id="21" name="TextBox 20"/>
          <p:cNvSpPr txBox="1"/>
          <p:nvPr/>
        </p:nvSpPr>
        <p:spPr>
          <a:xfrm rot="1285096">
            <a:off x="4557838" y="1797649"/>
            <a:ext cx="1620957" cy="646331"/>
          </a:xfrm>
          <a:prstGeom prst="rect">
            <a:avLst/>
          </a:prstGeom>
          <a:noFill/>
        </p:spPr>
        <p:txBody>
          <a:bodyPr wrap="none" rtlCol="0">
            <a:spAutoFit/>
          </a:bodyPr>
          <a:lstStyle/>
          <a:p>
            <a:r>
              <a:rPr lang="en-US" sz="1800" dirty="0" smtClean="0"/>
              <a:t>Where’s the</a:t>
            </a:r>
          </a:p>
          <a:p>
            <a:r>
              <a:rPr lang="en-US" sz="1800" dirty="0" smtClean="0"/>
              <a:t>signup sheet?</a:t>
            </a:r>
            <a:endParaRPr lang="en-US" sz="1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609600"/>
          </a:xfrm>
        </p:spPr>
        <p:txBody>
          <a:bodyPr/>
          <a:lstStyle/>
          <a:p>
            <a:r>
              <a:rPr lang="en-US" dirty="0" smtClean="0"/>
              <a:t>Security: goals and attacks</a:t>
            </a:r>
            <a:endParaRPr lang="en-US" dirty="0"/>
          </a:p>
        </p:txBody>
      </p:sp>
      <p:sp>
        <p:nvSpPr>
          <p:cNvPr id="3" name="Content Placeholder 2"/>
          <p:cNvSpPr>
            <a:spLocks noGrp="1"/>
          </p:cNvSpPr>
          <p:nvPr>
            <p:ph idx="1"/>
          </p:nvPr>
        </p:nvSpPr>
        <p:spPr>
          <a:xfrm>
            <a:off x="457200" y="1219201"/>
            <a:ext cx="8229600" cy="4724400"/>
          </a:xfrm>
        </p:spPr>
        <p:txBody>
          <a:bodyPr>
            <a:normAutofit lnSpcReduction="10000"/>
          </a:bodyPr>
          <a:lstStyle/>
          <a:p>
            <a:r>
              <a:rPr lang="en-US" dirty="0" smtClean="0"/>
              <a:t>Information security</a:t>
            </a:r>
          </a:p>
          <a:p>
            <a:pPr lvl="1"/>
            <a:r>
              <a:rPr lang="en-US" dirty="0" smtClean="0"/>
              <a:t>Confidentiality</a:t>
            </a:r>
          </a:p>
          <a:p>
            <a:pPr lvl="2"/>
            <a:r>
              <a:rPr lang="en-US" dirty="0" smtClean="0"/>
              <a:t>Goal: insuring information is seen by the “right” people</a:t>
            </a:r>
          </a:p>
          <a:p>
            <a:pPr lvl="2"/>
            <a:r>
              <a:rPr lang="en-US" dirty="0" smtClean="0"/>
              <a:t>Attacks: identity/credential theft, avoiding/subverting authentication mechanisms</a:t>
            </a:r>
          </a:p>
          <a:p>
            <a:pPr lvl="1"/>
            <a:r>
              <a:rPr lang="en-US" dirty="0" smtClean="0"/>
              <a:t>Integrity</a:t>
            </a:r>
          </a:p>
          <a:p>
            <a:pPr lvl="2"/>
            <a:r>
              <a:rPr lang="en-US" dirty="0" smtClean="0"/>
              <a:t>Goal: insuring the “right” information is seen</a:t>
            </a:r>
          </a:p>
          <a:p>
            <a:pPr lvl="2"/>
            <a:r>
              <a:rPr lang="en-US" dirty="0" smtClean="0"/>
              <a:t>Attacks: misdirection (e.g., DNS attacks), spoofing, data corruption</a:t>
            </a:r>
          </a:p>
          <a:p>
            <a:pPr lvl="1"/>
            <a:r>
              <a:rPr lang="en-US" dirty="0" smtClean="0"/>
              <a:t>Availability</a:t>
            </a:r>
          </a:p>
          <a:p>
            <a:pPr lvl="2"/>
            <a:r>
              <a:rPr lang="en-US" dirty="0" smtClean="0"/>
              <a:t>Goal: insuring information can be seen</a:t>
            </a:r>
          </a:p>
          <a:p>
            <a:pPr lvl="2"/>
            <a:r>
              <a:rPr lang="en-US" dirty="0" smtClean="0"/>
              <a:t>Attacks: denial of service</a:t>
            </a:r>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3</a:t>
            </a:fld>
            <a:endParaRPr lang="en-US"/>
          </a:p>
        </p:txBody>
      </p:sp>
    </p:spTree>
    <p:extLst>
      <p:ext uri="{BB962C8B-B14F-4D97-AF65-F5344CB8AC3E}">
        <p14:creationId xmlns:p14="http://schemas.microsoft.com/office/powerpoint/2010/main" val="5499326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609600"/>
          </a:xfrm>
        </p:spPr>
        <p:txBody>
          <a:bodyPr/>
          <a:lstStyle/>
          <a:p>
            <a:r>
              <a:rPr lang="en-US" dirty="0" smtClean="0"/>
              <a:t>Insuring Confidentiality</a:t>
            </a:r>
            <a:endParaRPr lang="en-US" dirty="0"/>
          </a:p>
        </p:txBody>
      </p:sp>
      <p:sp>
        <p:nvSpPr>
          <p:cNvPr id="3" name="Content Placeholder 2"/>
          <p:cNvSpPr>
            <a:spLocks noGrp="1"/>
          </p:cNvSpPr>
          <p:nvPr>
            <p:ph idx="1"/>
          </p:nvPr>
        </p:nvSpPr>
        <p:spPr>
          <a:xfrm>
            <a:off x="304800" y="1219200"/>
            <a:ext cx="8534400" cy="4648200"/>
          </a:xfrm>
        </p:spPr>
        <p:txBody>
          <a:bodyPr>
            <a:normAutofit fontScale="92500" lnSpcReduction="10000"/>
          </a:bodyPr>
          <a:lstStyle/>
          <a:p>
            <a:r>
              <a:rPr lang="en-US" dirty="0" smtClean="0"/>
              <a:t>Access Control</a:t>
            </a:r>
          </a:p>
          <a:p>
            <a:pPr lvl="1"/>
            <a:r>
              <a:rPr lang="en-US" dirty="0" smtClean="0"/>
              <a:t>What information can you access? And how?</a:t>
            </a:r>
          </a:p>
          <a:p>
            <a:pPr lvl="1"/>
            <a:r>
              <a:rPr lang="en-US" dirty="0" smtClean="0"/>
              <a:t>Is principal </a:t>
            </a:r>
            <a:r>
              <a:rPr lang="en-US" i="1" dirty="0" smtClean="0"/>
              <a:t>p</a:t>
            </a:r>
            <a:r>
              <a:rPr lang="en-US" dirty="0" smtClean="0"/>
              <a:t> allowed to perform action </a:t>
            </a:r>
            <a:r>
              <a:rPr lang="en-US" i="1" dirty="0" smtClean="0"/>
              <a:t>a</a:t>
            </a:r>
            <a:r>
              <a:rPr lang="en-US" dirty="0" smtClean="0"/>
              <a:t> on resource </a:t>
            </a:r>
            <a:r>
              <a:rPr lang="en-US" i="1" dirty="0" smtClean="0"/>
              <a:t>r </a:t>
            </a:r>
            <a:r>
              <a:rPr lang="en-US" dirty="0" smtClean="0"/>
              <a:t>?</a:t>
            </a:r>
          </a:p>
          <a:p>
            <a:pPr lvl="1"/>
            <a:r>
              <a:rPr lang="en-US" dirty="0" smtClean="0"/>
              <a:t>Widely used</a:t>
            </a:r>
          </a:p>
          <a:p>
            <a:pPr lvl="2"/>
            <a:r>
              <a:rPr lang="en-US" dirty="0"/>
              <a:t>F</a:t>
            </a:r>
            <a:r>
              <a:rPr lang="en-US" dirty="0" smtClean="0"/>
              <a:t>ile systems (e.g., Unix permissions, ACLs)</a:t>
            </a:r>
          </a:p>
          <a:p>
            <a:pPr lvl="2"/>
            <a:r>
              <a:rPr lang="en-US" dirty="0" smtClean="0"/>
              <a:t>Web page access (e.g., .</a:t>
            </a:r>
            <a:r>
              <a:rPr lang="en-US" dirty="0" err="1" smtClean="0"/>
              <a:t>htaccess</a:t>
            </a:r>
            <a:r>
              <a:rPr lang="en-US" dirty="0" smtClean="0"/>
              <a:t>)</a:t>
            </a:r>
          </a:p>
          <a:p>
            <a:pPr lvl="2"/>
            <a:r>
              <a:rPr lang="en-US" dirty="0" smtClean="0"/>
              <a:t>Cryptography-based methods (e.g., TLS)</a:t>
            </a:r>
          </a:p>
          <a:p>
            <a:pPr lvl="2"/>
            <a:r>
              <a:rPr lang="en-US" dirty="0" smtClean="0"/>
              <a:t>Many, </a:t>
            </a:r>
            <a:r>
              <a:rPr lang="en-US" dirty="0" smtClean="0"/>
              <a:t>many, many </a:t>
            </a:r>
            <a:r>
              <a:rPr lang="en-US" dirty="0" smtClean="0"/>
              <a:t>models incorporating</a:t>
            </a:r>
          </a:p>
          <a:p>
            <a:pPr lvl="3"/>
            <a:r>
              <a:rPr lang="en-US" dirty="0"/>
              <a:t>r</a:t>
            </a:r>
            <a:r>
              <a:rPr lang="en-US" dirty="0" smtClean="0"/>
              <a:t>oles, context, time, status, obligations, teams,…</a:t>
            </a:r>
          </a:p>
          <a:p>
            <a:r>
              <a:rPr lang="en-US" dirty="0" smtClean="0"/>
              <a:t>Information Flow Control</a:t>
            </a:r>
          </a:p>
          <a:p>
            <a:pPr lvl="1"/>
            <a:r>
              <a:rPr lang="en-US" dirty="0" smtClean="0"/>
              <a:t>What can you do with information you have accessed?</a:t>
            </a:r>
          </a:p>
          <a:p>
            <a:pPr lvl="1"/>
            <a:r>
              <a:rPr lang="en-US" dirty="0" smtClean="0"/>
              <a:t>Is information allowed to flow from a given source to a given destination?</a:t>
            </a:r>
          </a:p>
          <a:p>
            <a:endParaRPr lang="en-US" dirty="0" smtClean="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4</a:t>
            </a:fld>
            <a:endParaRPr lang="en-US"/>
          </a:p>
        </p:txBody>
      </p:sp>
    </p:spTree>
    <p:extLst>
      <p:ext uri="{BB962C8B-B14F-4D97-AF65-F5344CB8AC3E}">
        <p14:creationId xmlns:p14="http://schemas.microsoft.com/office/powerpoint/2010/main" val="18369266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609600"/>
          </a:xfrm>
        </p:spPr>
        <p:txBody>
          <a:bodyPr/>
          <a:lstStyle/>
          <a:p>
            <a:r>
              <a:rPr lang="en-US" dirty="0" smtClean="0"/>
              <a:t>Information Flow Examples</a:t>
            </a:r>
            <a:endParaRPr lang="en-US" dirty="0"/>
          </a:p>
        </p:txBody>
      </p:sp>
      <p:sp>
        <p:nvSpPr>
          <p:cNvPr id="3" name="Content Placeholder 2"/>
          <p:cNvSpPr>
            <a:spLocks noGrp="1"/>
          </p:cNvSpPr>
          <p:nvPr>
            <p:ph idx="1"/>
          </p:nvPr>
        </p:nvSpPr>
        <p:spPr>
          <a:xfrm>
            <a:off x="457200" y="1676400"/>
            <a:ext cx="4800600" cy="4267200"/>
          </a:xfrm>
        </p:spPr>
        <p:txBody>
          <a:bodyPr/>
          <a:lstStyle/>
          <a:p>
            <a:r>
              <a:rPr lang="en-US" sz="2400" dirty="0" smtClean="0"/>
              <a:t>HiStar: guarantee that the anti-virus (AV) scanner cannot leak to the network any data found in its scan of user files</a:t>
            </a:r>
            <a:br>
              <a:rPr lang="en-US" sz="2400" dirty="0" smtClean="0"/>
            </a:br>
            <a:r>
              <a:rPr lang="en-US" sz="2000" dirty="0" smtClean="0"/>
              <a:t/>
            </a:r>
            <a:br>
              <a:rPr lang="en-US" sz="2000" dirty="0" smtClean="0"/>
            </a:br>
            <a:endParaRPr lang="en-US" sz="2000" dirty="0" smtClean="0"/>
          </a:p>
          <a:p>
            <a:r>
              <a:rPr lang="en-US" sz="2400" dirty="0" err="1" smtClean="0"/>
              <a:t>TaintDroid</a:t>
            </a:r>
            <a:r>
              <a:rPr lang="en-US" sz="2400" dirty="0" smtClean="0"/>
              <a:t>: tracking privacy sensitive data through third party applications on Android devices </a:t>
            </a:r>
          </a:p>
          <a:p>
            <a:pPr lvl="1"/>
            <a:endParaRPr lang="en-US" dirty="0"/>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5</a:t>
            </a:fld>
            <a:endParaRPr lang="en-US"/>
          </a:p>
        </p:txBody>
      </p:sp>
      <p:pic>
        <p:nvPicPr>
          <p:cNvPr id="1026" name="Picture 2"/>
          <p:cNvPicPr>
            <a:picLocks noChangeAspect="1" noChangeArrowheads="1"/>
          </p:cNvPicPr>
          <p:nvPr/>
        </p:nvPicPr>
        <p:blipFill>
          <a:blip r:embed="rId2" cstate="print"/>
          <a:srcRect/>
          <a:stretch>
            <a:fillRect/>
          </a:stretch>
        </p:blipFill>
        <p:spPr bwMode="auto">
          <a:xfrm>
            <a:off x="5158598" y="1447800"/>
            <a:ext cx="3680602" cy="1828800"/>
          </a:xfrm>
          <a:prstGeom prst="rect">
            <a:avLst/>
          </a:prstGeom>
          <a:noFill/>
          <a:ln w="9525">
            <a:noFill/>
            <a:miter lim="800000"/>
            <a:headEnd/>
            <a:tailEnd/>
          </a:ln>
        </p:spPr>
      </p:pic>
      <p:sp>
        <p:nvSpPr>
          <p:cNvPr id="7" name="Footer Placeholder 6"/>
          <p:cNvSpPr>
            <a:spLocks noGrp="1"/>
          </p:cNvSpPr>
          <p:nvPr>
            <p:ph type="ftr" sz="quarter" idx="10"/>
          </p:nvPr>
        </p:nvSpPr>
        <p:spPr/>
        <p:txBody>
          <a:bodyPr/>
          <a:lstStyle/>
          <a:p>
            <a:pPr>
              <a:defRPr/>
            </a:pPr>
            <a:r>
              <a:rPr lang="en-US" smtClean="0"/>
              <a:t>CS Seminar - May 3, 2013</a:t>
            </a:r>
            <a:endParaRPr lang="en-US"/>
          </a:p>
        </p:txBody>
      </p:sp>
      <p:pic>
        <p:nvPicPr>
          <p:cNvPr id="4" name="Picture 2"/>
          <p:cNvPicPr>
            <a:picLocks noChangeAspect="1" noChangeArrowheads="1"/>
          </p:cNvPicPr>
          <p:nvPr/>
        </p:nvPicPr>
        <p:blipFill>
          <a:blip r:embed="rId3" cstate="print"/>
          <a:srcRect/>
          <a:stretch>
            <a:fillRect/>
          </a:stretch>
        </p:blipFill>
        <p:spPr bwMode="auto">
          <a:xfrm>
            <a:off x="5105400" y="3549694"/>
            <a:ext cx="3314700" cy="2264666"/>
          </a:xfrm>
          <a:prstGeom prst="rect">
            <a:avLst/>
          </a:prstGeom>
          <a:noFill/>
          <a:ln w="9525">
            <a:noFill/>
            <a:miter lim="800000"/>
            <a:headEnd/>
            <a:tailEnd/>
          </a:ln>
        </p:spPr>
      </p:pic>
    </p:spTree>
    <p:extLst>
      <p:ext uri="{BB962C8B-B14F-4D97-AF65-F5344CB8AC3E}">
        <p14:creationId xmlns:p14="http://schemas.microsoft.com/office/powerpoint/2010/main" val="36509128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3"/>
          <p:cNvSpPr>
            <a:spLocks noGrp="1"/>
          </p:cNvSpPr>
          <p:nvPr>
            <p:ph type="ftr" sz="quarter" idx="10"/>
          </p:nvPr>
        </p:nvSpPr>
        <p:spPr>
          <a:noFill/>
        </p:spPr>
        <p:txBody>
          <a:bodyPr/>
          <a:lstStyle/>
          <a:p>
            <a:r>
              <a:rPr lang="en-US" smtClean="0"/>
              <a:t>CS Seminar - May 3, 2013</a:t>
            </a:r>
            <a:endParaRPr lang="en-US"/>
          </a:p>
        </p:txBody>
      </p:sp>
      <p:sp>
        <p:nvSpPr>
          <p:cNvPr id="14339" name="Rectangle 2"/>
          <p:cNvSpPr>
            <a:spLocks noGrp="1" noChangeArrowheads="1"/>
          </p:cNvSpPr>
          <p:nvPr>
            <p:ph type="title"/>
          </p:nvPr>
        </p:nvSpPr>
        <p:spPr>
          <a:xfrm>
            <a:off x="685800" y="533400"/>
            <a:ext cx="8229600" cy="533400"/>
          </a:xfrm>
        </p:spPr>
        <p:txBody>
          <a:bodyPr/>
          <a:lstStyle/>
          <a:p>
            <a:pPr eaLnBrk="1" hangingPunct="1"/>
            <a:r>
              <a:rPr lang="en-US" dirty="0" smtClean="0"/>
              <a:t>Motivation for an AC meta-model</a:t>
            </a:r>
          </a:p>
        </p:txBody>
      </p:sp>
      <p:sp>
        <p:nvSpPr>
          <p:cNvPr id="14340" name="Rectangle 3"/>
          <p:cNvSpPr>
            <a:spLocks noGrp="1" noChangeArrowheads="1"/>
          </p:cNvSpPr>
          <p:nvPr>
            <p:ph type="body" idx="1"/>
          </p:nvPr>
        </p:nvSpPr>
        <p:spPr>
          <a:xfrm>
            <a:off x="304800" y="1219200"/>
            <a:ext cx="4343400" cy="1905000"/>
          </a:xfrm>
        </p:spPr>
        <p:txBody>
          <a:bodyPr>
            <a:normAutofit fontScale="70000" lnSpcReduction="20000"/>
          </a:bodyPr>
          <a:lstStyle/>
          <a:p>
            <a:pPr eaLnBrk="1" hangingPunct="1"/>
            <a:r>
              <a:rPr lang="en-US" sz="2400" dirty="0" smtClean="0"/>
              <a:t>“Existing access control models are essentially based on the same (small number) of primitive notions…Research into the universal aspects of access control models should be given prominence rather than…continuing to focus on the next 700 particular instances of access control models.”</a:t>
            </a:r>
          </a:p>
        </p:txBody>
      </p:sp>
      <p:sp>
        <p:nvSpPr>
          <p:cNvPr id="6" name="Slide Number Placeholder 5"/>
          <p:cNvSpPr>
            <a:spLocks noGrp="1"/>
          </p:cNvSpPr>
          <p:nvPr>
            <p:ph type="sldNum" sz="quarter" idx="11"/>
          </p:nvPr>
        </p:nvSpPr>
        <p:spPr/>
        <p:txBody>
          <a:bodyPr/>
          <a:lstStyle/>
          <a:p>
            <a:pPr>
              <a:defRPr/>
            </a:pPr>
            <a:fld id="{B4E52504-73A6-4524-9DCF-0741F43CD44B}" type="slidenum">
              <a:rPr lang="en-US"/>
              <a:pPr>
                <a:defRPr/>
              </a:pPr>
              <a:t>6</a:t>
            </a:fld>
            <a:endParaRPr lang="en-US"/>
          </a:p>
        </p:txBody>
      </p:sp>
      <p:pic>
        <p:nvPicPr>
          <p:cNvPr id="1026" name="Picture 2"/>
          <p:cNvPicPr>
            <a:picLocks noChangeAspect="1" noChangeArrowheads="1"/>
          </p:cNvPicPr>
          <p:nvPr/>
        </p:nvPicPr>
        <p:blipFill>
          <a:blip r:embed="rId2" cstate="print"/>
          <a:srcRect/>
          <a:stretch>
            <a:fillRect/>
          </a:stretch>
        </p:blipFill>
        <p:spPr bwMode="auto">
          <a:xfrm>
            <a:off x="2793623" y="3048000"/>
            <a:ext cx="1573434" cy="2486025"/>
          </a:xfrm>
          <a:prstGeom prst="rect">
            <a:avLst/>
          </a:prstGeom>
          <a:noFill/>
          <a:ln w="9525">
            <a:noFill/>
            <a:miter lim="800000"/>
            <a:headEnd/>
            <a:tailEnd/>
          </a:ln>
        </p:spPr>
      </p:pic>
      <p:sp>
        <p:nvSpPr>
          <p:cNvPr id="7" name="TextBox 6"/>
          <p:cNvSpPr txBox="1"/>
          <p:nvPr/>
        </p:nvSpPr>
        <p:spPr>
          <a:xfrm>
            <a:off x="308113" y="3631049"/>
            <a:ext cx="2488823" cy="954107"/>
          </a:xfrm>
          <a:prstGeom prst="rect">
            <a:avLst/>
          </a:prstGeom>
          <a:noFill/>
        </p:spPr>
        <p:txBody>
          <a:bodyPr wrap="none" rtlCol="0">
            <a:spAutoFit/>
          </a:bodyPr>
          <a:lstStyle/>
          <a:p>
            <a:pPr algn="ctr"/>
            <a:r>
              <a:rPr lang="en-US" dirty="0" smtClean="0"/>
              <a:t>Steve Barker</a:t>
            </a:r>
          </a:p>
          <a:p>
            <a:pPr algn="ctr"/>
            <a:r>
              <a:rPr lang="en-US" sz="1800" dirty="0" smtClean="0"/>
              <a:t>King’s College London</a:t>
            </a:r>
          </a:p>
          <a:p>
            <a:pPr algn="ctr"/>
            <a:r>
              <a:rPr lang="en-US" sz="1400" dirty="0" smtClean="0"/>
              <a:t>(Deceased: Jan 2012)</a:t>
            </a:r>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1143000"/>
            <a:ext cx="3617662" cy="473382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324678" y="5620036"/>
            <a:ext cx="3909857" cy="584775"/>
          </a:xfrm>
          <a:prstGeom prst="rect">
            <a:avLst/>
          </a:prstGeom>
          <a:noFill/>
        </p:spPr>
        <p:txBody>
          <a:bodyPr wrap="square" rtlCol="0">
            <a:spAutoFit/>
          </a:bodyPr>
          <a:lstStyle/>
          <a:p>
            <a:r>
              <a:rPr lang="en-US" sz="1600" i="1" dirty="0" smtClean="0"/>
              <a:t>Homage to</a:t>
            </a:r>
            <a:r>
              <a:rPr lang="en-US" sz="1600" dirty="0" smtClean="0"/>
              <a:t>: P.J. </a:t>
            </a:r>
            <a:r>
              <a:rPr lang="en-US" sz="1600" dirty="0" err="1" smtClean="0"/>
              <a:t>Landin</a:t>
            </a:r>
            <a:r>
              <a:rPr lang="en-US" sz="1600" dirty="0" smtClean="0"/>
              <a:t>, “Next 700 Programming Languages” Aug. 1965</a:t>
            </a:r>
            <a:endParaRPr lang="en-US" sz="1600" dirty="0"/>
          </a:p>
        </p:txBody>
      </p:sp>
      <p:sp>
        <p:nvSpPr>
          <p:cNvPr id="3" name="TextBox 2"/>
          <p:cNvSpPr txBox="1"/>
          <p:nvPr/>
        </p:nvSpPr>
        <p:spPr>
          <a:xfrm>
            <a:off x="6070615" y="5943600"/>
            <a:ext cx="1396985" cy="307777"/>
          </a:xfrm>
          <a:prstGeom prst="rect">
            <a:avLst/>
          </a:prstGeom>
          <a:noFill/>
        </p:spPr>
        <p:txBody>
          <a:bodyPr wrap="none" rtlCol="0">
            <a:spAutoFit/>
          </a:bodyPr>
          <a:lstStyle/>
          <a:p>
            <a:r>
              <a:rPr lang="en-US" sz="1400" dirty="0" smtClean="0"/>
              <a:t>SACMAT, 2009</a:t>
            </a:r>
            <a:endParaRPr lang="en-US" sz="1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609600"/>
          </a:xfrm>
        </p:spPr>
        <p:txBody>
          <a:bodyPr/>
          <a:lstStyle/>
          <a:p>
            <a:r>
              <a:rPr lang="en-US" dirty="0" smtClean="0"/>
              <a:t>Meta-models</a:t>
            </a:r>
            <a:endParaRPr lang="en-US" dirty="0"/>
          </a:p>
        </p:txBody>
      </p:sp>
      <p:sp>
        <p:nvSpPr>
          <p:cNvPr id="3" name="Content Placeholder 2"/>
          <p:cNvSpPr>
            <a:spLocks noGrp="1"/>
          </p:cNvSpPr>
          <p:nvPr>
            <p:ph idx="1"/>
          </p:nvPr>
        </p:nvSpPr>
        <p:spPr/>
        <p:txBody>
          <a:bodyPr>
            <a:normAutofit fontScale="92500" lnSpcReduction="20000"/>
          </a:bodyPr>
          <a:lstStyle/>
          <a:p>
            <a:pPr eaLnBrk="1" hangingPunct="1"/>
            <a:r>
              <a:rPr lang="en-US" sz="2800" dirty="0" smtClean="0"/>
              <a:t>Motivations</a:t>
            </a:r>
            <a:endParaRPr lang="en-US" sz="2800" dirty="0"/>
          </a:p>
          <a:p>
            <a:pPr lvl="1" eaLnBrk="1" hangingPunct="1"/>
            <a:r>
              <a:rPr lang="en-US" sz="1800" dirty="0"/>
              <a:t>Explicates the fundamental principles of access control</a:t>
            </a:r>
          </a:p>
          <a:p>
            <a:pPr lvl="1" eaLnBrk="1" hangingPunct="1"/>
            <a:r>
              <a:rPr lang="en-US" sz="1800" dirty="0"/>
              <a:t>Provides a common basis for </a:t>
            </a:r>
            <a:endParaRPr lang="en-US" sz="1800" dirty="0" smtClean="0"/>
          </a:p>
          <a:p>
            <a:pPr lvl="2" eaLnBrk="1" hangingPunct="1"/>
            <a:r>
              <a:rPr lang="en-US" sz="2200" dirty="0" smtClean="0"/>
              <a:t>Precisely s</a:t>
            </a:r>
            <a:r>
              <a:rPr lang="en-US" sz="2200" dirty="0" smtClean="0"/>
              <a:t>pecifying </a:t>
            </a:r>
            <a:r>
              <a:rPr lang="en-US" sz="2200" dirty="0"/>
              <a:t>access control </a:t>
            </a:r>
            <a:r>
              <a:rPr lang="en-US" sz="2200" dirty="0" smtClean="0"/>
              <a:t>and</a:t>
            </a:r>
          </a:p>
          <a:p>
            <a:pPr lvl="2" eaLnBrk="1" hangingPunct="1"/>
            <a:r>
              <a:rPr lang="en-US" sz="2200" dirty="0"/>
              <a:t>U</a:t>
            </a:r>
            <a:r>
              <a:rPr lang="en-US" sz="2200" dirty="0" smtClean="0"/>
              <a:t>nderstanding </a:t>
            </a:r>
            <a:r>
              <a:rPr lang="en-US" sz="2200" dirty="0"/>
              <a:t>relationship among access control models</a:t>
            </a:r>
          </a:p>
          <a:p>
            <a:pPr lvl="1" eaLnBrk="1" hangingPunct="1"/>
            <a:r>
              <a:rPr lang="en-US" sz="1800" dirty="0"/>
              <a:t>Facilitates sharing of access control policy </a:t>
            </a:r>
            <a:r>
              <a:rPr lang="en-US" sz="1800" dirty="0" smtClean="0"/>
              <a:t>information</a:t>
            </a:r>
          </a:p>
          <a:p>
            <a:pPr lvl="2" eaLnBrk="1" hangingPunct="1"/>
            <a:r>
              <a:rPr lang="en-US" sz="2200" dirty="0" smtClean="0"/>
              <a:t>Across </a:t>
            </a:r>
            <a:r>
              <a:rPr lang="en-US" sz="2200" dirty="0" smtClean="0"/>
              <a:t>models</a:t>
            </a:r>
          </a:p>
          <a:p>
            <a:pPr lvl="2" eaLnBrk="1" hangingPunct="1"/>
            <a:r>
              <a:rPr lang="en-US" sz="2200" dirty="0" smtClean="0"/>
              <a:t>Among applications</a:t>
            </a:r>
          </a:p>
          <a:p>
            <a:pPr lvl="1" eaLnBrk="1" hangingPunct="1"/>
            <a:r>
              <a:rPr lang="en-US" sz="1800" dirty="0" smtClean="0"/>
              <a:t>Aids policy administrators/authors</a:t>
            </a:r>
          </a:p>
          <a:p>
            <a:pPr lvl="2" eaLnBrk="1" hangingPunct="1"/>
            <a:r>
              <a:rPr lang="en-US" sz="2200" dirty="0" smtClean="0"/>
              <a:t>Via specialization of general axioms</a:t>
            </a:r>
          </a:p>
          <a:p>
            <a:pPr lvl="2" eaLnBrk="1" hangingPunct="1"/>
            <a:r>
              <a:rPr lang="en-US" sz="2200" dirty="0" smtClean="0"/>
              <a:t>Rapid prototyping of access control policies</a:t>
            </a:r>
            <a:endParaRPr lang="en-US" sz="2200" dirty="0"/>
          </a:p>
          <a:p>
            <a:pPr lvl="1" eaLnBrk="1" hangingPunct="1"/>
            <a:r>
              <a:rPr lang="en-US" sz="1800" dirty="0"/>
              <a:t>Is the basis for developing policy languages with solid semantic </a:t>
            </a:r>
            <a:r>
              <a:rPr lang="en-US" sz="1800" dirty="0" smtClean="0"/>
              <a:t>foundation</a:t>
            </a:r>
          </a:p>
          <a:p>
            <a:pPr lvl="2" eaLnBrk="1" hangingPunct="1"/>
            <a:r>
              <a:rPr lang="en-US" sz="2200" dirty="0" smtClean="0"/>
              <a:t>Various syntaxes built on precise semantics</a:t>
            </a:r>
          </a:p>
          <a:p>
            <a:pPr lvl="2" eaLnBrk="1" hangingPunct="1"/>
            <a:r>
              <a:rPr lang="en-US" sz="2200" dirty="0" smtClean="0"/>
              <a:t>E.g., can be represented in </a:t>
            </a:r>
            <a:r>
              <a:rPr lang="en-US" sz="2200" dirty="0" err="1" smtClean="0"/>
              <a:t>RuleML</a:t>
            </a:r>
            <a:endParaRPr lang="en-US" sz="2200" dirty="0"/>
          </a:p>
          <a:p>
            <a:endParaRPr lang="en-US" dirty="0"/>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7</a:t>
            </a:fld>
            <a:endParaRPr lang="en-US"/>
          </a:p>
        </p:txBody>
      </p:sp>
    </p:spTree>
    <p:extLst>
      <p:ext uri="{BB962C8B-B14F-4D97-AF65-F5344CB8AC3E}">
        <p14:creationId xmlns:p14="http://schemas.microsoft.com/office/powerpoint/2010/main" val="4723762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609600"/>
          </a:xfrm>
        </p:spPr>
        <p:txBody>
          <a:bodyPr/>
          <a:lstStyle/>
          <a:p>
            <a:r>
              <a:rPr lang="en-US" dirty="0" smtClean="0"/>
              <a:t>Fundamental Concepts</a:t>
            </a:r>
            <a:endParaRPr lang="en-US" dirty="0"/>
          </a:p>
        </p:txBody>
      </p:sp>
      <p:sp>
        <p:nvSpPr>
          <p:cNvPr id="3" name="Content Placeholder 2"/>
          <p:cNvSpPr>
            <a:spLocks noGrp="1"/>
          </p:cNvSpPr>
          <p:nvPr>
            <p:ph idx="1"/>
          </p:nvPr>
        </p:nvSpPr>
        <p:spPr>
          <a:xfrm>
            <a:off x="1028700" y="1295400"/>
            <a:ext cx="7429500" cy="4495800"/>
          </a:xfrm>
        </p:spPr>
        <p:txBody>
          <a:bodyPr/>
          <a:lstStyle/>
          <a:p>
            <a:r>
              <a:rPr lang="en-US" sz="2800" dirty="0" smtClean="0"/>
              <a:t>Elements (all countable sets)</a:t>
            </a:r>
          </a:p>
          <a:p>
            <a:pPr lvl="1"/>
            <a:r>
              <a:rPr lang="en-US" dirty="0" smtClean="0">
                <a:latin typeface="+mn-lt"/>
              </a:rPr>
              <a:t>Categories, </a:t>
            </a:r>
            <a:r>
              <a:rPr lang="en-US" i="1" dirty="0" smtClean="0">
                <a:latin typeface="+mn-lt"/>
              </a:rPr>
              <a:t>C, </a:t>
            </a:r>
            <a:r>
              <a:rPr lang="en-US" dirty="0" smtClean="0">
                <a:latin typeface="+mn-lt"/>
              </a:rPr>
              <a:t>denoted </a:t>
            </a:r>
            <a:r>
              <a:rPr lang="en-US" i="1" dirty="0" smtClean="0">
                <a:latin typeface="+mn-lt"/>
              </a:rPr>
              <a:t>c</a:t>
            </a:r>
            <a:r>
              <a:rPr lang="en-US" i="1" baseline="-25000" dirty="0" smtClean="0">
                <a:latin typeface="+mn-lt"/>
              </a:rPr>
              <a:t>o</a:t>
            </a:r>
            <a:r>
              <a:rPr lang="en-US" i="1" dirty="0" smtClean="0">
                <a:latin typeface="+mn-lt"/>
              </a:rPr>
              <a:t>, c</a:t>
            </a:r>
            <a:r>
              <a:rPr lang="en-US" i="1" baseline="-25000" dirty="0" smtClean="0">
                <a:latin typeface="+mn-lt"/>
              </a:rPr>
              <a:t>1</a:t>
            </a:r>
            <a:r>
              <a:rPr lang="en-US" i="1" dirty="0" smtClean="0">
                <a:latin typeface="+mn-lt"/>
              </a:rPr>
              <a:t>, …</a:t>
            </a:r>
          </a:p>
          <a:p>
            <a:pPr lvl="1"/>
            <a:r>
              <a:rPr lang="en-US" dirty="0" smtClean="0">
                <a:latin typeface="+mn-lt"/>
              </a:rPr>
              <a:t>Principals, </a:t>
            </a:r>
            <a:r>
              <a:rPr lang="en-US" i="1" dirty="0" smtClean="0">
                <a:latin typeface="+mn-lt"/>
              </a:rPr>
              <a:t>P, </a:t>
            </a:r>
            <a:r>
              <a:rPr lang="en-US" dirty="0" smtClean="0">
                <a:latin typeface="+mn-lt"/>
              </a:rPr>
              <a:t>denoted </a:t>
            </a:r>
            <a:r>
              <a:rPr lang="en-US" i="1" dirty="0" err="1" smtClean="0">
                <a:latin typeface="+mn-lt"/>
              </a:rPr>
              <a:t>p</a:t>
            </a:r>
            <a:r>
              <a:rPr lang="en-US" i="1" baseline="-25000" dirty="0" err="1" smtClean="0">
                <a:latin typeface="+mn-lt"/>
              </a:rPr>
              <a:t>o</a:t>
            </a:r>
            <a:r>
              <a:rPr lang="en-US" i="1" dirty="0" smtClean="0">
                <a:latin typeface="+mn-lt"/>
              </a:rPr>
              <a:t>, p</a:t>
            </a:r>
            <a:r>
              <a:rPr lang="en-US" i="1" baseline="-25000" dirty="0" smtClean="0">
                <a:latin typeface="+mn-lt"/>
              </a:rPr>
              <a:t>1</a:t>
            </a:r>
            <a:r>
              <a:rPr lang="en-US" i="1" dirty="0" smtClean="0">
                <a:latin typeface="+mn-lt"/>
              </a:rPr>
              <a:t>, …</a:t>
            </a:r>
          </a:p>
          <a:p>
            <a:pPr lvl="1"/>
            <a:r>
              <a:rPr lang="en-US" dirty="0" smtClean="0">
                <a:latin typeface="+mn-lt"/>
              </a:rPr>
              <a:t>Actions, </a:t>
            </a:r>
            <a:r>
              <a:rPr lang="en-US" i="1" dirty="0" smtClean="0">
                <a:latin typeface="+mn-lt"/>
              </a:rPr>
              <a:t>A, </a:t>
            </a:r>
            <a:r>
              <a:rPr lang="en-US" sz="1800" dirty="0" smtClean="0">
                <a:latin typeface="+mn-lt"/>
              </a:rPr>
              <a:t>denoted </a:t>
            </a:r>
            <a:r>
              <a:rPr lang="en-US" sz="1800" i="1" dirty="0" err="1" smtClean="0">
                <a:latin typeface="+mn-lt"/>
              </a:rPr>
              <a:t>a</a:t>
            </a:r>
            <a:r>
              <a:rPr lang="en-US" sz="1800" i="1" baseline="-25000" dirty="0" err="1" smtClean="0">
                <a:latin typeface="+mn-lt"/>
              </a:rPr>
              <a:t>o</a:t>
            </a:r>
            <a:r>
              <a:rPr lang="en-US" sz="1800" i="1" dirty="0" smtClean="0">
                <a:latin typeface="+mn-lt"/>
              </a:rPr>
              <a:t>, a</a:t>
            </a:r>
            <a:r>
              <a:rPr lang="en-US" sz="1800" i="1" baseline="-25000" dirty="0" smtClean="0">
                <a:latin typeface="+mn-lt"/>
              </a:rPr>
              <a:t>1</a:t>
            </a:r>
            <a:r>
              <a:rPr lang="en-US" sz="1800" i="1" dirty="0" smtClean="0">
                <a:latin typeface="+mn-lt"/>
              </a:rPr>
              <a:t>, …</a:t>
            </a:r>
          </a:p>
          <a:p>
            <a:pPr lvl="1"/>
            <a:r>
              <a:rPr lang="en-US" dirty="0" smtClean="0">
                <a:latin typeface="+mn-lt"/>
              </a:rPr>
              <a:t>Resource identifiers, </a:t>
            </a:r>
            <a:r>
              <a:rPr lang="en-US" i="1" dirty="0" smtClean="0">
                <a:latin typeface="+mn-lt"/>
              </a:rPr>
              <a:t>R, </a:t>
            </a:r>
            <a:r>
              <a:rPr lang="en-US" dirty="0" smtClean="0">
                <a:latin typeface="+mn-lt"/>
              </a:rPr>
              <a:t>denoted </a:t>
            </a:r>
            <a:r>
              <a:rPr lang="en-US" i="1" dirty="0" err="1" smtClean="0">
                <a:latin typeface="+mn-lt"/>
              </a:rPr>
              <a:t>r</a:t>
            </a:r>
            <a:r>
              <a:rPr lang="en-US" i="1" baseline="-25000" dirty="0" err="1" smtClean="0">
                <a:latin typeface="+mn-lt"/>
              </a:rPr>
              <a:t>o</a:t>
            </a:r>
            <a:r>
              <a:rPr lang="en-US" i="1" dirty="0" smtClean="0">
                <a:latin typeface="+mn-lt"/>
              </a:rPr>
              <a:t>, r</a:t>
            </a:r>
            <a:r>
              <a:rPr lang="en-US" i="1" baseline="-25000" dirty="0" smtClean="0">
                <a:latin typeface="+mn-lt"/>
              </a:rPr>
              <a:t>1</a:t>
            </a:r>
            <a:r>
              <a:rPr lang="en-US" i="1" dirty="0" smtClean="0">
                <a:latin typeface="+mn-lt"/>
              </a:rPr>
              <a:t>, …</a:t>
            </a:r>
          </a:p>
          <a:p>
            <a:r>
              <a:rPr lang="en-US" sz="2800" dirty="0" smtClean="0"/>
              <a:t>Meaning</a:t>
            </a:r>
          </a:p>
          <a:p>
            <a:pPr lvl="1"/>
            <a:r>
              <a:rPr lang="en-US" dirty="0" smtClean="0">
                <a:latin typeface="+mn-lt"/>
              </a:rPr>
              <a:t>Categories represent groups or classes sharing, for example, a common attribute,  a similar level of trust, or the same security clearance.</a:t>
            </a:r>
          </a:p>
          <a:p>
            <a:pPr lvl="1"/>
            <a:r>
              <a:rPr lang="en-US" dirty="0" smtClean="0">
                <a:latin typeface="+mn-lt"/>
              </a:rPr>
              <a:t> Principals are individuals or agents</a:t>
            </a:r>
          </a:p>
          <a:p>
            <a:pPr lvl="1"/>
            <a:r>
              <a:rPr lang="en-US" dirty="0" smtClean="0">
                <a:latin typeface="+mn-lt"/>
              </a:rPr>
              <a:t>Actions are operations that can be performed on Resources</a:t>
            </a:r>
            <a:endParaRPr lang="en-US" dirty="0" smtClean="0"/>
          </a:p>
          <a:p>
            <a:pPr lvl="1">
              <a:buNone/>
            </a:pPr>
            <a:endParaRPr lang="en-US" dirty="0">
              <a:latin typeface="+mn-lt"/>
            </a:endParaRPr>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8</a:t>
            </a:fld>
            <a:endParaRPr lang="en-US"/>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4"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8" name="Rectangle 1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9" name="Rectangle 11"/>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1" name="Rectangle 1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62" name="Rectangle 14"/>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67" name="Rectangle 1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68" name="Rectangle 20"/>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69" name="Rectangle 21"/>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Fundamental Concepts</a:t>
            </a:r>
            <a:endParaRPr lang="en-US" dirty="0"/>
          </a:p>
        </p:txBody>
      </p:sp>
      <p:sp>
        <p:nvSpPr>
          <p:cNvPr id="3" name="Content Placeholder 2"/>
          <p:cNvSpPr>
            <a:spLocks noGrp="1"/>
          </p:cNvSpPr>
          <p:nvPr>
            <p:ph idx="1"/>
          </p:nvPr>
        </p:nvSpPr>
        <p:spPr>
          <a:xfrm>
            <a:off x="457200" y="1143000"/>
            <a:ext cx="8229600" cy="4648200"/>
          </a:xfrm>
        </p:spPr>
        <p:txBody>
          <a:bodyPr/>
          <a:lstStyle/>
          <a:p>
            <a:r>
              <a:rPr lang="en-US" dirty="0" smtClean="0"/>
              <a:t>Meta-model, </a:t>
            </a:r>
            <a:r>
              <a:rPr lang="en-US" i="1" dirty="0" smtClean="0">
                <a:latin typeface="Cambria Math" pitchFamily="18" charset="0"/>
                <a:ea typeface="Cambria Math" pitchFamily="18" charset="0"/>
              </a:rPr>
              <a:t>M</a:t>
            </a:r>
          </a:p>
          <a:p>
            <a:pPr lvl="1"/>
            <a:r>
              <a:rPr lang="en-US" dirty="0" smtClean="0"/>
              <a:t> </a:t>
            </a:r>
            <a:r>
              <a:rPr lang="en-US" dirty="0" smtClean="0">
                <a:latin typeface="+mn-lt"/>
              </a:rPr>
              <a:t>core axiom: </a:t>
            </a:r>
          </a:p>
          <a:p>
            <a:pPr lvl="1">
              <a:buNone/>
            </a:pPr>
            <a:endParaRPr lang="en-US" dirty="0" smtClean="0"/>
          </a:p>
          <a:p>
            <a:pPr lvl="1">
              <a:buNone/>
            </a:pPr>
            <a:endParaRPr lang="en-US" dirty="0" smtClean="0">
              <a:latin typeface="+mn-lt"/>
            </a:endParaRPr>
          </a:p>
          <a:p>
            <a:pPr lvl="1"/>
            <a:endParaRPr lang="en-US" dirty="0" smtClean="0">
              <a:latin typeface="+mn-lt"/>
            </a:endParaRPr>
          </a:p>
          <a:p>
            <a:pPr lvl="1"/>
            <a:endParaRPr lang="en-US" dirty="0" smtClean="0">
              <a:latin typeface="+mn-lt"/>
            </a:endParaRPr>
          </a:p>
          <a:p>
            <a:pPr lvl="1"/>
            <a:endParaRPr lang="en-US" dirty="0" smtClean="0">
              <a:latin typeface="+mn-lt"/>
            </a:endParaRPr>
          </a:p>
          <a:p>
            <a:pPr lvl="1"/>
            <a:endParaRPr lang="en-US" dirty="0" smtClean="0">
              <a:latin typeface="+mn-lt"/>
            </a:endParaRPr>
          </a:p>
          <a:p>
            <a:pPr lvl="1"/>
            <a:endParaRPr lang="en-US" dirty="0" smtClean="0">
              <a:latin typeface="+mn-lt"/>
            </a:endParaRPr>
          </a:p>
          <a:p>
            <a:pPr lvl="1"/>
            <a:endParaRPr lang="en-US" dirty="0" smtClean="0">
              <a:latin typeface="+mn-lt"/>
            </a:endParaRPr>
          </a:p>
          <a:p>
            <a:pPr lvl="1"/>
            <a:endParaRPr lang="en-US" dirty="0" smtClean="0">
              <a:latin typeface="+mn-lt"/>
            </a:endParaRPr>
          </a:p>
          <a:p>
            <a:pPr lvl="1"/>
            <a:r>
              <a:rPr lang="en-US" dirty="0" smtClean="0">
                <a:latin typeface="+mn-lt"/>
              </a:rPr>
              <a:t>By choosing different definitions of </a:t>
            </a:r>
            <a:r>
              <a:rPr lang="en-US" i="1" dirty="0" err="1" smtClean="0">
                <a:latin typeface="+mn-lt"/>
                <a:ea typeface="Cambria Math" pitchFamily="18" charset="0"/>
              </a:rPr>
              <a:t>pca</a:t>
            </a:r>
            <a:r>
              <a:rPr lang="en-US" dirty="0" smtClean="0">
                <a:latin typeface="+mn-lt"/>
              </a:rPr>
              <a:t>, </a:t>
            </a:r>
            <a:r>
              <a:rPr lang="en-US" i="1" dirty="0" smtClean="0">
                <a:latin typeface="+mn-lt"/>
                <a:ea typeface="Cambria Math" pitchFamily="18" charset="0"/>
              </a:rPr>
              <a:t>contains</a:t>
            </a:r>
            <a:r>
              <a:rPr lang="en-US" dirty="0" smtClean="0">
                <a:latin typeface="+mn-lt"/>
              </a:rPr>
              <a:t>, and </a:t>
            </a:r>
            <a:r>
              <a:rPr lang="en-US" i="1" dirty="0" err="1" smtClean="0">
                <a:latin typeface="+mn-lt"/>
                <a:ea typeface="Cambria Math" pitchFamily="18" charset="0"/>
              </a:rPr>
              <a:t>arca</a:t>
            </a:r>
            <a:r>
              <a:rPr lang="en-US" dirty="0" smtClean="0">
                <a:latin typeface="+mn-lt"/>
              </a:rPr>
              <a:t> the model </a:t>
            </a:r>
            <a:r>
              <a:rPr lang="en-US" i="1" dirty="0" smtClean="0">
                <a:latin typeface="+mn-lt"/>
                <a:ea typeface="Cambria Math" pitchFamily="18" charset="0"/>
              </a:rPr>
              <a:t>M</a:t>
            </a:r>
            <a:r>
              <a:rPr lang="en-US" dirty="0" smtClean="0">
                <a:latin typeface="+mn-lt"/>
              </a:rPr>
              <a:t> can be specialized to define different access control models</a:t>
            </a:r>
            <a:endParaRPr lang="en-US" dirty="0">
              <a:latin typeface="+mn-lt"/>
            </a:endParaRPr>
          </a:p>
        </p:txBody>
      </p:sp>
      <p:sp>
        <p:nvSpPr>
          <p:cNvPr id="4" name="Footer Placeholder 3"/>
          <p:cNvSpPr>
            <a:spLocks noGrp="1"/>
          </p:cNvSpPr>
          <p:nvPr>
            <p:ph type="ftr" sz="quarter" idx="10"/>
          </p:nvPr>
        </p:nvSpPr>
        <p:spPr/>
        <p:txBody>
          <a:bodyPr/>
          <a:lstStyle/>
          <a:p>
            <a:pPr>
              <a:defRPr/>
            </a:pPr>
            <a:r>
              <a:rPr lang="en-US" smtClean="0"/>
              <a:t>CS Seminar - May 3, 2013</a:t>
            </a:r>
            <a:endParaRPr lang="en-US"/>
          </a:p>
        </p:txBody>
      </p:sp>
      <p:sp>
        <p:nvSpPr>
          <p:cNvPr id="5" name="Slide Number Placeholder 4"/>
          <p:cNvSpPr>
            <a:spLocks noGrp="1"/>
          </p:cNvSpPr>
          <p:nvPr>
            <p:ph type="sldNum" sz="quarter" idx="11"/>
          </p:nvPr>
        </p:nvSpPr>
        <p:spPr/>
        <p:txBody>
          <a:bodyPr/>
          <a:lstStyle/>
          <a:p>
            <a:pPr>
              <a:defRPr/>
            </a:pPr>
            <a:fld id="{B028FE22-B6AF-47F6-A03E-AC9F316637AE}" type="slidenum">
              <a:rPr lang="en-US" smtClean="0"/>
              <a:pPr>
                <a:defRPr/>
              </a:pPr>
              <a:t>9</a:t>
            </a:fld>
            <a:endParaRPr lang="en-US"/>
          </a:p>
        </p:txBody>
      </p:sp>
      <p:sp>
        <p:nvSpPr>
          <p:cNvPr id="1843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37" name="Rectangle 5"/>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438" name="Rectangle 6"/>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439" name="Rectangle 7"/>
          <p:cNvSpPr>
            <a:spLocks noChangeArrowheads="1"/>
          </p:cNvSpPr>
          <p:nvPr/>
        </p:nvSpPr>
        <p:spPr bwMode="auto">
          <a:xfrm>
            <a:off x="0" y="1485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441"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42" name="Rectangle 10"/>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44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45" name="Rectangle 13"/>
          <p:cNvSpPr>
            <a:spLocks noChangeArrowheads="1"/>
          </p:cNvSpPr>
          <p:nvPr/>
        </p:nvSpPr>
        <p:spPr bwMode="auto">
          <a:xfrm>
            <a:off x="0" y="8001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0" name="Group 19"/>
          <p:cNvGrpSpPr/>
          <p:nvPr/>
        </p:nvGrpSpPr>
        <p:grpSpPr>
          <a:xfrm>
            <a:off x="1295400" y="2133600"/>
            <a:ext cx="6324600" cy="457200"/>
            <a:chOff x="1295400" y="2209800"/>
            <a:chExt cx="6324600" cy="457200"/>
          </a:xfrm>
        </p:grpSpPr>
        <p:pic>
          <p:nvPicPr>
            <p:cNvPr id="18443" name="Picture 1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385888" y="2266950"/>
              <a:ext cx="6143625" cy="342900"/>
            </a:xfrm>
            <a:prstGeom prst="rect">
              <a:avLst/>
            </a:prstGeom>
            <a:noFill/>
          </p:spPr>
        </p:pic>
        <p:sp>
          <p:nvSpPr>
            <p:cNvPr id="19" name="Rectangle 18"/>
            <p:cNvSpPr/>
            <p:nvPr/>
          </p:nvSpPr>
          <p:spPr bwMode="auto">
            <a:xfrm>
              <a:off x="1295400" y="2209800"/>
              <a:ext cx="6324600" cy="4572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grpSp>
      <p:sp>
        <p:nvSpPr>
          <p:cNvPr id="21" name="TextBox 20"/>
          <p:cNvSpPr txBox="1"/>
          <p:nvPr/>
        </p:nvSpPr>
        <p:spPr>
          <a:xfrm>
            <a:off x="5257800" y="3665058"/>
            <a:ext cx="357790" cy="461665"/>
          </a:xfrm>
          <a:prstGeom prst="rect">
            <a:avLst/>
          </a:prstGeom>
          <a:noFill/>
        </p:spPr>
        <p:txBody>
          <a:bodyPr wrap="none" rtlCol="0">
            <a:spAutoFit/>
          </a:bodyPr>
          <a:lstStyle/>
          <a:p>
            <a:r>
              <a:rPr lang="en-US" i="1" dirty="0" smtClean="0">
                <a:latin typeface="Cambria Math" pitchFamily="18" charset="0"/>
                <a:ea typeface="Cambria Math" pitchFamily="18" charset="0"/>
              </a:rPr>
              <a:t>C</a:t>
            </a:r>
            <a:endParaRPr lang="en-US" i="1" dirty="0">
              <a:latin typeface="Cambria Math" pitchFamily="18" charset="0"/>
              <a:ea typeface="Cambria Math" pitchFamily="18" charset="0"/>
            </a:endParaRPr>
          </a:p>
        </p:txBody>
      </p:sp>
      <p:sp>
        <p:nvSpPr>
          <p:cNvPr id="22" name="TextBox 21"/>
          <p:cNvSpPr txBox="1"/>
          <p:nvPr/>
        </p:nvSpPr>
        <p:spPr>
          <a:xfrm>
            <a:off x="2362200" y="2826858"/>
            <a:ext cx="612668" cy="461665"/>
          </a:xfrm>
          <a:prstGeom prst="rect">
            <a:avLst/>
          </a:prstGeom>
          <a:noFill/>
        </p:spPr>
        <p:txBody>
          <a:bodyPr wrap="none" rtlCol="0">
            <a:spAutoFit/>
          </a:bodyPr>
          <a:lstStyle/>
          <a:p>
            <a:r>
              <a:rPr lang="en-US" i="1" dirty="0" smtClean="0">
                <a:latin typeface="Cambria Math" pitchFamily="18" charset="0"/>
                <a:ea typeface="Cambria Math" pitchFamily="18" charset="0"/>
              </a:rPr>
              <a:t>(p)</a:t>
            </a:r>
            <a:endParaRPr lang="en-US" i="1" dirty="0">
              <a:latin typeface="Cambria Math" pitchFamily="18" charset="0"/>
              <a:ea typeface="Cambria Math" pitchFamily="18" charset="0"/>
            </a:endParaRPr>
          </a:p>
        </p:txBody>
      </p:sp>
      <p:cxnSp>
        <p:nvCxnSpPr>
          <p:cNvPr id="23" name="Straight Arrow Connector 22"/>
          <p:cNvCxnSpPr>
            <a:stCxn id="22" idx="3"/>
            <a:endCxn id="33" idx="1"/>
          </p:cNvCxnSpPr>
          <p:nvPr/>
        </p:nvCxnSpPr>
        <p:spPr bwMode="auto">
          <a:xfrm>
            <a:off x="2974868" y="3057691"/>
            <a:ext cx="1093709" cy="58887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4" name="TextBox 23"/>
          <p:cNvSpPr txBox="1"/>
          <p:nvPr/>
        </p:nvSpPr>
        <p:spPr>
          <a:xfrm>
            <a:off x="2498840" y="4731858"/>
            <a:ext cx="780983" cy="461665"/>
          </a:xfrm>
          <a:prstGeom prst="rect">
            <a:avLst/>
          </a:prstGeom>
          <a:noFill/>
        </p:spPr>
        <p:txBody>
          <a:bodyPr wrap="none" rtlCol="0">
            <a:spAutoFit/>
          </a:bodyPr>
          <a:lstStyle/>
          <a:p>
            <a:r>
              <a:rPr lang="en-US" i="1" dirty="0" smtClean="0">
                <a:latin typeface="Cambria Math" pitchFamily="18" charset="0"/>
                <a:ea typeface="Cambria Math" pitchFamily="18" charset="0"/>
              </a:rPr>
              <a:t>(</a:t>
            </a:r>
            <a:r>
              <a:rPr lang="en-US" i="1" dirty="0" err="1" smtClean="0">
                <a:latin typeface="Cambria Math" pitchFamily="18" charset="0"/>
                <a:ea typeface="Cambria Math" pitchFamily="18" charset="0"/>
              </a:rPr>
              <a:t>a,r</a:t>
            </a:r>
            <a:r>
              <a:rPr lang="en-US" i="1" dirty="0" smtClean="0">
                <a:latin typeface="Cambria Math" pitchFamily="18" charset="0"/>
                <a:ea typeface="Cambria Math" pitchFamily="18" charset="0"/>
              </a:rPr>
              <a:t>)</a:t>
            </a:r>
            <a:endParaRPr lang="en-US" i="1" dirty="0">
              <a:latin typeface="Cambria Math" pitchFamily="18" charset="0"/>
              <a:ea typeface="Cambria Math" pitchFamily="18" charset="0"/>
            </a:endParaRPr>
          </a:p>
        </p:txBody>
      </p:sp>
      <p:cxnSp>
        <p:nvCxnSpPr>
          <p:cNvPr id="25" name="Straight Arrow Connector 24"/>
          <p:cNvCxnSpPr>
            <a:stCxn id="24" idx="3"/>
            <a:endCxn id="38" idx="3"/>
          </p:cNvCxnSpPr>
          <p:nvPr/>
        </p:nvCxnSpPr>
        <p:spPr bwMode="auto">
          <a:xfrm flipV="1">
            <a:off x="3279823" y="4207703"/>
            <a:ext cx="1121288" cy="7549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6" name="TextBox 25"/>
          <p:cNvSpPr txBox="1"/>
          <p:nvPr/>
        </p:nvSpPr>
        <p:spPr>
          <a:xfrm>
            <a:off x="762000" y="3741258"/>
            <a:ext cx="1047466" cy="461665"/>
          </a:xfrm>
          <a:prstGeom prst="rect">
            <a:avLst/>
          </a:prstGeom>
          <a:noFill/>
        </p:spPr>
        <p:txBody>
          <a:bodyPr wrap="none" rtlCol="0">
            <a:spAutoFit/>
          </a:bodyPr>
          <a:lstStyle/>
          <a:p>
            <a:r>
              <a:rPr lang="en-US" i="1" dirty="0" smtClean="0">
                <a:latin typeface="Cambria Math" pitchFamily="18" charset="0"/>
                <a:ea typeface="Cambria Math" pitchFamily="18" charset="0"/>
              </a:rPr>
              <a:t>(</a:t>
            </a:r>
            <a:r>
              <a:rPr lang="en-US" i="1" dirty="0" err="1" smtClean="0">
                <a:latin typeface="Cambria Math" pitchFamily="18" charset="0"/>
                <a:ea typeface="Cambria Math" pitchFamily="18" charset="0"/>
              </a:rPr>
              <a:t>p,a,r</a:t>
            </a:r>
            <a:r>
              <a:rPr lang="en-US" i="1" dirty="0" smtClean="0">
                <a:latin typeface="Cambria Math" pitchFamily="18" charset="0"/>
                <a:ea typeface="Cambria Math" pitchFamily="18" charset="0"/>
              </a:rPr>
              <a:t>)</a:t>
            </a:r>
            <a:endParaRPr lang="en-US" i="1" dirty="0">
              <a:latin typeface="Cambria Math" pitchFamily="18" charset="0"/>
              <a:ea typeface="Cambria Math" pitchFamily="18" charset="0"/>
            </a:endParaRPr>
          </a:p>
        </p:txBody>
      </p:sp>
      <p:cxnSp>
        <p:nvCxnSpPr>
          <p:cNvPr id="27" name="Shape 26"/>
          <p:cNvCxnSpPr>
            <a:stCxn id="22" idx="1"/>
            <a:endCxn id="26" idx="0"/>
          </p:cNvCxnSpPr>
          <p:nvPr/>
        </p:nvCxnSpPr>
        <p:spPr bwMode="auto">
          <a:xfrm rot="10800000" flipV="1">
            <a:off x="1285734" y="3057690"/>
            <a:ext cx="1076467" cy="683567"/>
          </a:xfrm>
          <a:prstGeom prst="curvedConnector2">
            <a:avLst/>
          </a:prstGeom>
          <a:solidFill>
            <a:schemeClr val="accent1"/>
          </a:solidFill>
          <a:ln w="12700" cap="flat" cmpd="sng" algn="ctr">
            <a:solidFill>
              <a:schemeClr val="tx1"/>
            </a:solidFill>
            <a:prstDash val="lgDash"/>
            <a:round/>
            <a:headEnd type="none" w="med" len="med"/>
            <a:tailEnd type="arrow"/>
          </a:ln>
          <a:effectLst/>
        </p:spPr>
      </p:cxnSp>
      <p:cxnSp>
        <p:nvCxnSpPr>
          <p:cNvPr id="28" name="Shape 27"/>
          <p:cNvCxnSpPr>
            <a:stCxn id="24" idx="1"/>
            <a:endCxn id="26" idx="2"/>
          </p:cNvCxnSpPr>
          <p:nvPr/>
        </p:nvCxnSpPr>
        <p:spPr bwMode="auto">
          <a:xfrm rot="10800000">
            <a:off x="1285734" y="4202923"/>
            <a:ext cx="1213107" cy="759768"/>
          </a:xfrm>
          <a:prstGeom prst="curvedConnector2">
            <a:avLst/>
          </a:prstGeom>
          <a:solidFill>
            <a:schemeClr val="accent1"/>
          </a:solidFill>
          <a:ln w="12700" cap="flat" cmpd="sng" algn="ctr">
            <a:solidFill>
              <a:schemeClr val="tx1"/>
            </a:solidFill>
            <a:prstDash val="lgDash"/>
            <a:round/>
            <a:headEnd type="none" w="med" len="med"/>
            <a:tailEnd type="arrow"/>
          </a:ln>
          <a:effectLst/>
        </p:spPr>
      </p:cxnSp>
      <p:sp>
        <p:nvSpPr>
          <p:cNvPr id="29" name="TextBox 28"/>
          <p:cNvSpPr txBox="1"/>
          <p:nvPr/>
        </p:nvSpPr>
        <p:spPr>
          <a:xfrm>
            <a:off x="6477000" y="3284058"/>
            <a:ext cx="1851789" cy="369332"/>
          </a:xfrm>
          <a:prstGeom prst="rect">
            <a:avLst/>
          </a:prstGeom>
          <a:noFill/>
        </p:spPr>
        <p:txBody>
          <a:bodyPr wrap="none" rtlCol="0">
            <a:spAutoFit/>
          </a:bodyPr>
          <a:lstStyle/>
          <a:p>
            <a:r>
              <a:rPr lang="en-US" sz="1800" i="1" dirty="0" smtClean="0"/>
              <a:t>(</a:t>
            </a:r>
            <a:r>
              <a:rPr lang="en-US" sz="1800" i="1" dirty="0" err="1" smtClean="0"/>
              <a:t>a,r</a:t>
            </a:r>
            <a:r>
              <a:rPr lang="en-US" sz="1800" i="1" dirty="0" smtClean="0"/>
              <a:t>): permission</a:t>
            </a:r>
            <a:endParaRPr lang="en-US" sz="1800" i="1" dirty="0"/>
          </a:p>
        </p:txBody>
      </p:sp>
      <p:sp>
        <p:nvSpPr>
          <p:cNvPr id="30" name="TextBox 29"/>
          <p:cNvSpPr txBox="1"/>
          <p:nvPr/>
        </p:nvSpPr>
        <p:spPr>
          <a:xfrm>
            <a:off x="6437466" y="3741258"/>
            <a:ext cx="2249334" cy="369332"/>
          </a:xfrm>
          <a:prstGeom prst="rect">
            <a:avLst/>
          </a:prstGeom>
          <a:noFill/>
        </p:spPr>
        <p:txBody>
          <a:bodyPr wrap="none" rtlCol="0">
            <a:spAutoFit/>
          </a:bodyPr>
          <a:lstStyle/>
          <a:p>
            <a:r>
              <a:rPr lang="en-US" sz="1800" i="1" dirty="0" smtClean="0"/>
              <a:t>(</a:t>
            </a:r>
            <a:r>
              <a:rPr lang="en-US" sz="1800" i="1" dirty="0" err="1" smtClean="0"/>
              <a:t>p,a,r</a:t>
            </a:r>
            <a:r>
              <a:rPr lang="en-US" sz="1800" i="1" dirty="0" smtClean="0"/>
              <a:t>): authorization</a:t>
            </a:r>
            <a:endParaRPr lang="en-US" sz="1800" i="1" dirty="0"/>
          </a:p>
        </p:txBody>
      </p:sp>
      <p:sp>
        <p:nvSpPr>
          <p:cNvPr id="31" name="TextBox 30"/>
          <p:cNvSpPr txBox="1"/>
          <p:nvPr/>
        </p:nvSpPr>
        <p:spPr>
          <a:xfrm rot="1595516">
            <a:off x="3260139" y="2957222"/>
            <a:ext cx="724878" cy="461665"/>
          </a:xfrm>
          <a:prstGeom prst="rect">
            <a:avLst/>
          </a:prstGeom>
          <a:noFill/>
        </p:spPr>
        <p:txBody>
          <a:bodyPr wrap="none" rtlCol="0">
            <a:spAutoFit/>
          </a:bodyPr>
          <a:lstStyle/>
          <a:p>
            <a:r>
              <a:rPr lang="en-US" i="1" dirty="0" smtClean="0">
                <a:latin typeface="Cambria Math" pitchFamily="18" charset="0"/>
                <a:ea typeface="Cambria Math" pitchFamily="18" charset="0"/>
              </a:rPr>
              <a:t>PCA</a:t>
            </a:r>
            <a:endParaRPr lang="en-US" i="1" dirty="0">
              <a:latin typeface="Cambria Math" pitchFamily="18" charset="0"/>
              <a:ea typeface="Cambria Math" pitchFamily="18" charset="0"/>
            </a:endParaRPr>
          </a:p>
        </p:txBody>
      </p:sp>
      <p:sp>
        <p:nvSpPr>
          <p:cNvPr id="32" name="TextBox 31"/>
          <p:cNvSpPr txBox="1"/>
          <p:nvPr/>
        </p:nvSpPr>
        <p:spPr>
          <a:xfrm rot="19290876">
            <a:off x="3390007" y="4633312"/>
            <a:ext cx="927113" cy="461665"/>
          </a:xfrm>
          <a:prstGeom prst="rect">
            <a:avLst/>
          </a:prstGeom>
          <a:noFill/>
        </p:spPr>
        <p:txBody>
          <a:bodyPr wrap="none" rtlCol="0">
            <a:spAutoFit/>
          </a:bodyPr>
          <a:lstStyle/>
          <a:p>
            <a:r>
              <a:rPr lang="en-US" i="1" dirty="0" smtClean="0">
                <a:latin typeface="Cambria Math" pitchFamily="18" charset="0"/>
                <a:ea typeface="Cambria Math" pitchFamily="18" charset="0"/>
              </a:rPr>
              <a:t>ARCA</a:t>
            </a:r>
            <a:endParaRPr lang="en-US" i="1" dirty="0">
              <a:latin typeface="Cambria Math" pitchFamily="18" charset="0"/>
              <a:ea typeface="Cambria Math" pitchFamily="18" charset="0"/>
            </a:endParaRPr>
          </a:p>
        </p:txBody>
      </p:sp>
      <p:sp>
        <p:nvSpPr>
          <p:cNvPr id="33" name="Oval 32"/>
          <p:cNvSpPr/>
          <p:nvPr/>
        </p:nvSpPr>
        <p:spPr bwMode="auto">
          <a:xfrm>
            <a:off x="3733800" y="3512658"/>
            <a:ext cx="2286000" cy="9144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grpSp>
        <p:nvGrpSpPr>
          <p:cNvPr id="39" name="Group 38"/>
          <p:cNvGrpSpPr/>
          <p:nvPr/>
        </p:nvGrpSpPr>
        <p:grpSpPr>
          <a:xfrm>
            <a:off x="4267200" y="3817458"/>
            <a:ext cx="914400" cy="461665"/>
            <a:chOff x="6096000" y="5257800"/>
            <a:chExt cx="914400" cy="461665"/>
          </a:xfrm>
        </p:grpSpPr>
        <p:sp>
          <p:nvSpPr>
            <p:cNvPr id="37" name="TextBox 36"/>
            <p:cNvSpPr txBox="1"/>
            <p:nvPr/>
          </p:nvSpPr>
          <p:spPr>
            <a:xfrm>
              <a:off x="6324600" y="5257800"/>
              <a:ext cx="429926" cy="461665"/>
            </a:xfrm>
            <a:prstGeom prst="rect">
              <a:avLst/>
            </a:prstGeom>
            <a:noFill/>
          </p:spPr>
          <p:txBody>
            <a:bodyPr wrap="none" rtlCol="0">
              <a:spAutoFit/>
            </a:bodyPr>
            <a:lstStyle/>
            <a:p>
              <a:r>
                <a:rPr lang="en-US" i="1" dirty="0" smtClean="0">
                  <a:latin typeface="Cambria Math" pitchFamily="18" charset="0"/>
                  <a:ea typeface="Cambria Math" pitchFamily="18" charset="0"/>
                </a:rPr>
                <a:t>C’</a:t>
              </a:r>
              <a:endParaRPr lang="en-US" i="1" dirty="0">
                <a:latin typeface="Cambria Math" pitchFamily="18" charset="0"/>
                <a:ea typeface="Cambria Math" pitchFamily="18" charset="0"/>
              </a:endParaRPr>
            </a:p>
          </p:txBody>
        </p:sp>
        <p:sp>
          <p:nvSpPr>
            <p:cNvPr id="38" name="Oval 37"/>
            <p:cNvSpPr/>
            <p:nvPr/>
          </p:nvSpPr>
          <p:spPr bwMode="auto">
            <a:xfrm>
              <a:off x="6096000" y="5257800"/>
              <a:ext cx="914400" cy="4572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charset="-128"/>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FFFFFF"/>
      </a:dk2>
      <a:lt2>
        <a:srgbClr val="808080"/>
      </a:lt2>
      <a:accent1>
        <a:srgbClr val="80000A"/>
      </a:accent1>
      <a:accent2>
        <a:srgbClr val="81460A"/>
      </a:accent2>
      <a:accent3>
        <a:srgbClr val="FFFFFF"/>
      </a:accent3>
      <a:accent4>
        <a:srgbClr val="000000"/>
      </a:accent4>
      <a:accent5>
        <a:srgbClr val="C0AAAA"/>
      </a:accent5>
      <a:accent6>
        <a:srgbClr val="743F08"/>
      </a:accent6>
      <a:hlink>
        <a:srgbClr val="805255"/>
      </a:hlink>
      <a:folHlink>
        <a:srgbClr val="B2B2B2"/>
      </a:folHlink>
    </a:clrScheme>
    <a:fontScheme name="Default Design">
      <a:majorFont>
        <a:latin typeface="Arial Black"/>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Default Design 1">
        <a:dk1>
          <a:srgbClr val="666699"/>
        </a:dk1>
        <a:lt1>
          <a:srgbClr val="FFFFFF"/>
        </a:lt1>
        <a:dk2>
          <a:srgbClr val="000066"/>
        </a:dk2>
        <a:lt2>
          <a:srgbClr val="FFFFFF"/>
        </a:lt2>
        <a:accent1>
          <a:srgbClr val="0066FF"/>
        </a:accent1>
        <a:accent2>
          <a:srgbClr val="3333FF"/>
        </a:accent2>
        <a:accent3>
          <a:srgbClr val="AAAAB8"/>
        </a:accent3>
        <a:accent4>
          <a:srgbClr val="DADADA"/>
        </a:accent4>
        <a:accent5>
          <a:srgbClr val="AAB8FF"/>
        </a:accent5>
        <a:accent6>
          <a:srgbClr val="2D2DE7"/>
        </a:accent6>
        <a:hlink>
          <a:srgbClr val="0000CC"/>
        </a:hlink>
        <a:folHlink>
          <a:srgbClr val="B2B2B2"/>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334B49"/>
        </a:dk2>
        <a:lt2>
          <a:srgbClr val="FFFFFF"/>
        </a:lt2>
        <a:accent1>
          <a:srgbClr val="009999"/>
        </a:accent1>
        <a:accent2>
          <a:srgbClr val="008080"/>
        </a:accent2>
        <a:accent3>
          <a:srgbClr val="ADB1B1"/>
        </a:accent3>
        <a:accent4>
          <a:srgbClr val="DADADA"/>
        </a:accent4>
        <a:accent5>
          <a:srgbClr val="AACACA"/>
        </a:accent5>
        <a:accent6>
          <a:srgbClr val="007373"/>
        </a:accent6>
        <a:hlink>
          <a:srgbClr val="006666"/>
        </a:hlink>
        <a:folHlink>
          <a:srgbClr val="B2B2B2"/>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FF"/>
        </a:lt1>
        <a:dk2>
          <a:srgbClr val="FFFFFF"/>
        </a:dk2>
        <a:lt2>
          <a:srgbClr val="808080"/>
        </a:lt2>
        <a:accent1>
          <a:srgbClr val="FF9900"/>
        </a:accent1>
        <a:accent2>
          <a:srgbClr val="FCB138"/>
        </a:accent2>
        <a:accent3>
          <a:srgbClr val="FFFFFF"/>
        </a:accent3>
        <a:accent4>
          <a:srgbClr val="000000"/>
        </a:accent4>
        <a:accent5>
          <a:srgbClr val="FFCAAA"/>
        </a:accent5>
        <a:accent6>
          <a:srgbClr val="E4A032"/>
        </a:accent6>
        <a:hlink>
          <a:srgbClr val="FCC66E"/>
        </a:hlink>
        <a:folHlink>
          <a:srgbClr val="B2B2B2"/>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FFFFFF"/>
        </a:dk2>
        <a:lt2>
          <a:srgbClr val="808080"/>
        </a:lt2>
        <a:accent1>
          <a:srgbClr val="440044"/>
        </a:accent1>
        <a:accent2>
          <a:srgbClr val="790571"/>
        </a:accent2>
        <a:accent3>
          <a:srgbClr val="FFFFFF"/>
        </a:accent3>
        <a:accent4>
          <a:srgbClr val="000000"/>
        </a:accent4>
        <a:accent5>
          <a:srgbClr val="B0AAB0"/>
        </a:accent5>
        <a:accent6>
          <a:srgbClr val="6D0466"/>
        </a:accent6>
        <a:hlink>
          <a:srgbClr val="9F839F"/>
        </a:hlink>
        <a:folHlink>
          <a:srgbClr val="B2B2B2"/>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FFFFFF"/>
        </a:dk2>
        <a:lt2>
          <a:srgbClr val="666699"/>
        </a:lt2>
        <a:accent1>
          <a:srgbClr val="779F92"/>
        </a:accent1>
        <a:accent2>
          <a:srgbClr val="9DC2D7"/>
        </a:accent2>
        <a:accent3>
          <a:srgbClr val="FFFFFF"/>
        </a:accent3>
        <a:accent4>
          <a:srgbClr val="000000"/>
        </a:accent4>
        <a:accent5>
          <a:srgbClr val="BDCDC7"/>
        </a:accent5>
        <a:accent6>
          <a:srgbClr val="8EB0C3"/>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6">
        <a:dk1>
          <a:srgbClr val="6A0000"/>
        </a:dk1>
        <a:lt1>
          <a:srgbClr val="FFFFFF"/>
        </a:lt1>
        <a:dk2>
          <a:srgbClr val="FFFFFF"/>
        </a:dk2>
        <a:lt2>
          <a:srgbClr val="666699"/>
        </a:lt2>
        <a:accent1>
          <a:srgbClr val="CC3300"/>
        </a:accent1>
        <a:accent2>
          <a:srgbClr val="CC6600"/>
        </a:accent2>
        <a:accent3>
          <a:srgbClr val="FFFFFF"/>
        </a:accent3>
        <a:accent4>
          <a:srgbClr val="590000"/>
        </a:accent4>
        <a:accent5>
          <a:srgbClr val="E2ADAA"/>
        </a:accent5>
        <a:accent6>
          <a:srgbClr val="B95C00"/>
        </a:accent6>
        <a:hlink>
          <a:srgbClr val="CC9900"/>
        </a:hlink>
        <a:folHlink>
          <a:srgbClr val="B2B2B2"/>
        </a:folHlink>
      </a:clrScheme>
      <a:clrMap bg1="lt1" tx1="dk1" bg2="lt2" tx2="dk2" accent1="accent1" accent2="accent2" accent3="accent3" accent4="accent4" accent5="accent5" accent6="accent6" hlink="hlink" folHlink="folHlink"/>
    </a:extraClrScheme>
    <a:extraClrScheme>
      <a:clrScheme name="Default Design 7">
        <a:dk1>
          <a:srgbClr val="4F4F77"/>
        </a:dk1>
        <a:lt1>
          <a:srgbClr val="FFFFFF"/>
        </a:lt1>
        <a:dk2>
          <a:srgbClr val="4A7911"/>
        </a:dk2>
        <a:lt2>
          <a:srgbClr val="FFFFFF"/>
        </a:lt2>
        <a:accent1>
          <a:srgbClr val="336600"/>
        </a:accent1>
        <a:accent2>
          <a:srgbClr val="669900"/>
        </a:accent2>
        <a:accent3>
          <a:srgbClr val="B1BEAA"/>
        </a:accent3>
        <a:accent4>
          <a:srgbClr val="DADADA"/>
        </a:accent4>
        <a:accent5>
          <a:srgbClr val="ADB8AA"/>
        </a:accent5>
        <a:accent6>
          <a:srgbClr val="5C8A00"/>
        </a:accent6>
        <a:hlink>
          <a:srgbClr val="99CC00"/>
        </a:hlink>
        <a:folHlink>
          <a:srgbClr val="B2B2B2"/>
        </a:folHlink>
      </a:clrScheme>
      <a:clrMap bg1="dk2" tx1="lt1" bg2="dk1" tx2="lt2" accent1="accent1" accent2="accent2" accent3="accent3" accent4="accent4" accent5="accent5" accent6="accent6" hlink="hlink" folHlink="folHlink"/>
    </a:extraClrScheme>
    <a:extraClrScheme>
      <a:clrScheme name="Default Design 8">
        <a:dk1>
          <a:srgbClr val="003300"/>
        </a:dk1>
        <a:lt1>
          <a:srgbClr val="FFFFFF"/>
        </a:lt1>
        <a:dk2>
          <a:srgbClr val="FFFFFF"/>
        </a:dk2>
        <a:lt2>
          <a:srgbClr val="4F4F77"/>
        </a:lt2>
        <a:accent1>
          <a:srgbClr val="336600"/>
        </a:accent1>
        <a:accent2>
          <a:srgbClr val="669900"/>
        </a:accent2>
        <a:accent3>
          <a:srgbClr val="FFFFFF"/>
        </a:accent3>
        <a:accent4>
          <a:srgbClr val="002A00"/>
        </a:accent4>
        <a:accent5>
          <a:srgbClr val="ADB8AA"/>
        </a:accent5>
        <a:accent6>
          <a:srgbClr val="5C8A00"/>
        </a:accent6>
        <a:hlink>
          <a:srgbClr val="99CC00"/>
        </a:hlink>
        <a:folHlink>
          <a:srgbClr val="B2B2B2"/>
        </a:folHlink>
      </a:clrScheme>
      <a:clrMap bg1="lt1" tx1="dk1" bg2="lt2" tx2="dk2" accent1="accent1" accent2="accent2" accent3="accent3" accent4="accent4" accent5="accent5" accent6="accent6" hlink="hlink" folHlink="folHlink"/>
    </a:extraClrScheme>
    <a:extraClrScheme>
      <a:clrScheme name="Default Design 9">
        <a:dk1>
          <a:srgbClr val="808080"/>
        </a:dk1>
        <a:lt1>
          <a:srgbClr val="FFFFFF"/>
        </a:lt1>
        <a:dk2>
          <a:srgbClr val="2F978D"/>
        </a:dk2>
        <a:lt2>
          <a:srgbClr val="FFFFFF"/>
        </a:lt2>
        <a:accent1>
          <a:srgbClr val="008080"/>
        </a:accent1>
        <a:accent2>
          <a:srgbClr val="009999"/>
        </a:accent2>
        <a:accent3>
          <a:srgbClr val="ADC9C5"/>
        </a:accent3>
        <a:accent4>
          <a:srgbClr val="DADADA"/>
        </a:accent4>
        <a:accent5>
          <a:srgbClr val="AAC0C0"/>
        </a:accent5>
        <a:accent6>
          <a:srgbClr val="008A8A"/>
        </a:accent6>
        <a:hlink>
          <a:srgbClr val="70CAC6"/>
        </a:hlink>
        <a:folHlink>
          <a:srgbClr val="B2B2B2"/>
        </a:folHlink>
      </a:clrScheme>
      <a:clrMap bg1="dk2" tx1="lt1" bg2="dk1" tx2="lt2" accent1="accent1" accent2="accent2" accent3="accent3" accent4="accent4" accent5="accent5" accent6="accent6" hlink="hlink" folHlink="folHlink"/>
    </a:extraClrScheme>
    <a:extraClrScheme>
      <a:clrScheme name="Default Design 10">
        <a:dk1>
          <a:srgbClr val="4F4F77"/>
        </a:dk1>
        <a:lt1>
          <a:srgbClr val="FFFFFF"/>
        </a:lt1>
        <a:dk2>
          <a:srgbClr val="330000"/>
        </a:dk2>
        <a:lt2>
          <a:srgbClr val="FFFFFF"/>
        </a:lt2>
        <a:accent1>
          <a:srgbClr val="822504"/>
        </a:accent1>
        <a:accent2>
          <a:srgbClr val="9E2A06"/>
        </a:accent2>
        <a:accent3>
          <a:srgbClr val="ADAAAA"/>
        </a:accent3>
        <a:accent4>
          <a:srgbClr val="DADADA"/>
        </a:accent4>
        <a:accent5>
          <a:srgbClr val="C1ACAA"/>
        </a:accent5>
        <a:accent6>
          <a:srgbClr val="8F2505"/>
        </a:accent6>
        <a:hlink>
          <a:srgbClr val="7C0704"/>
        </a:hlink>
        <a:folHlink>
          <a:srgbClr val="B2B2B2"/>
        </a:folHlink>
      </a:clrScheme>
      <a:clrMap bg1="dk2" tx1="lt1" bg2="dk1" tx2="lt2" accent1="accent1" accent2="accent2" accent3="accent3" accent4="accent4" accent5="accent5" accent6="accent6" hlink="hlink" folHlink="folHlink"/>
    </a:extraClrScheme>
    <a:extraClrScheme>
      <a:clrScheme name="Default Design 11">
        <a:dk1>
          <a:srgbClr val="333333"/>
        </a:dk1>
        <a:lt1>
          <a:srgbClr val="FFFFFF"/>
        </a:lt1>
        <a:dk2>
          <a:srgbClr val="333399"/>
        </a:dk2>
        <a:lt2>
          <a:srgbClr val="FFFFFF"/>
        </a:lt2>
        <a:accent1>
          <a:srgbClr val="006699"/>
        </a:accent1>
        <a:accent2>
          <a:srgbClr val="0386AF"/>
        </a:accent2>
        <a:accent3>
          <a:srgbClr val="ADADCA"/>
        </a:accent3>
        <a:accent4>
          <a:srgbClr val="DADADA"/>
        </a:accent4>
        <a:accent5>
          <a:srgbClr val="AAB8CA"/>
        </a:accent5>
        <a:accent6>
          <a:srgbClr val="02799E"/>
        </a:accent6>
        <a:hlink>
          <a:srgbClr val="6699FF"/>
        </a:hlink>
        <a:folHlink>
          <a:srgbClr val="B2B2B2"/>
        </a:folHlink>
      </a:clrScheme>
      <a:clrMap bg1="dk2" tx1="lt1" bg2="dk1" tx2="lt2" accent1="accent1" accent2="accent2" accent3="accent3" accent4="accent4" accent5="accent5" accent6="accent6" hlink="hlink" folHlink="folHlink"/>
    </a:extraClrScheme>
    <a:extraClrScheme>
      <a:clrScheme name="Default Design 12">
        <a:dk1>
          <a:srgbClr val="000000"/>
        </a:dk1>
        <a:lt1>
          <a:srgbClr val="FFFFFF"/>
        </a:lt1>
        <a:dk2>
          <a:srgbClr val="FFFFFF"/>
        </a:dk2>
        <a:lt2>
          <a:srgbClr val="808080"/>
        </a:lt2>
        <a:accent1>
          <a:srgbClr val="000080"/>
        </a:accent1>
        <a:accent2>
          <a:srgbClr val="9999CC"/>
        </a:accent2>
        <a:accent3>
          <a:srgbClr val="FFFFFF"/>
        </a:accent3>
        <a:accent4>
          <a:srgbClr val="000000"/>
        </a:accent4>
        <a:accent5>
          <a:srgbClr val="AAAAC0"/>
        </a:accent5>
        <a:accent6>
          <a:srgbClr val="8A8AB9"/>
        </a:accent6>
        <a:hlink>
          <a:srgbClr val="CCCCE6"/>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1799</TotalTime>
  <Words>1574</Words>
  <Application>Microsoft Office PowerPoint</Application>
  <PresentationFormat>On-screen Show (4:3)</PresentationFormat>
  <Paragraphs>315</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Default Design</vt:lpstr>
      <vt:lpstr>Meta-models of Confidentiality</vt:lpstr>
      <vt:lpstr>Overview</vt:lpstr>
      <vt:lpstr>Security: goals and attacks</vt:lpstr>
      <vt:lpstr>Insuring Confidentiality</vt:lpstr>
      <vt:lpstr>Information Flow Examples</vt:lpstr>
      <vt:lpstr>Motivation for an AC meta-model</vt:lpstr>
      <vt:lpstr>Meta-models</vt:lpstr>
      <vt:lpstr>Fundamental Concepts</vt:lpstr>
      <vt:lpstr>Fundamental Concepts</vt:lpstr>
      <vt:lpstr>Fundamental Concepts</vt:lpstr>
      <vt:lpstr>Example</vt:lpstr>
      <vt:lpstr>An information flow control meta-model</vt:lpstr>
      <vt:lpstr>Information Flow Control: requirements</vt:lpstr>
      <vt:lpstr>IFC meta-model structure</vt:lpstr>
      <vt:lpstr>IFC: core axiom</vt:lpstr>
      <vt:lpstr>IFC history</vt:lpstr>
      <vt:lpstr>IFC: history</vt:lpstr>
      <vt:lpstr>IFC: labels and clearances</vt:lpstr>
      <vt:lpstr>IFC: levels and clearances</vt:lpstr>
      <vt:lpstr>Model Structure</vt:lpstr>
      <vt:lpstr>Example: file sharing</vt:lpstr>
      <vt:lpstr>Example: File Sharing</vt:lpstr>
      <vt:lpstr>Comparisons: observation</vt:lpstr>
      <vt:lpstr>Comparisons: hypothesis</vt:lpstr>
      <vt:lpstr>Comparison: new design spaces</vt:lpstr>
      <vt:lpstr>Future Work</vt:lpstr>
      <vt:lpstr>Collaborators/References</vt:lpstr>
      <vt:lpstr>Questions</vt:lpstr>
    </vt:vector>
  </TitlesOfParts>
  <Company>Virginia Tech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 Slide Master</dc:title>
  <dc:creator>Dennis Kafura</dc:creator>
  <cp:lastModifiedBy>kafura</cp:lastModifiedBy>
  <cp:revision>139</cp:revision>
  <dcterms:created xsi:type="dcterms:W3CDTF">2005-01-05T22:58:01Z</dcterms:created>
  <dcterms:modified xsi:type="dcterms:W3CDTF">2013-05-03T14:57:57Z</dcterms:modified>
</cp:coreProperties>
</file>