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8" r:id="rId3"/>
    <p:sldId id="259" r:id="rId4"/>
    <p:sldId id="260" r:id="rId5"/>
    <p:sldId id="262" r:id="rId6"/>
    <p:sldId id="261" r:id="rId7"/>
    <p:sldId id="264" r:id="rId8"/>
    <p:sldId id="266" r:id="rId9"/>
    <p:sldId id="265"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7FF0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5" d="100"/>
          <a:sy n="85" d="100"/>
        </p:scale>
        <p:origin x="-1736" y="-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laicynth:Desktop:f-casa%20figur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laicynth:Desktop:f-casa%20figure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laicynth:Desktop:f-casa%20figure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laicynth:Desktop:f-casa%20figur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bar"/>
        <c:grouping val="clustered"/>
        <c:varyColors val="0"/>
        <c:ser>
          <c:idx val="0"/>
          <c:order val="0"/>
          <c:tx>
            <c:strRef>
              <c:f>Sheet1!$B$2</c:f>
              <c:strCache>
                <c:ptCount val="1"/>
                <c:pt idx="0">
                  <c:v>INDIA</c:v>
                </c:pt>
              </c:strCache>
            </c:strRef>
          </c:tx>
          <c:invertIfNegative val="0"/>
          <c:dLbls>
            <c:txPr>
              <a:bodyPr/>
              <a:lstStyle/>
              <a:p>
                <a:pPr>
                  <a:defRPr sz="800"/>
                </a:pPr>
                <a:endParaRPr lang="en-US"/>
              </a:p>
            </c:txPr>
            <c:dLblPos val="inEnd"/>
            <c:showLegendKey val="0"/>
            <c:showVal val="1"/>
            <c:showCatName val="0"/>
            <c:showSerName val="0"/>
            <c:showPercent val="0"/>
            <c:showBubbleSize val="0"/>
            <c:showLeaderLines val="0"/>
          </c:dLbls>
          <c:cat>
            <c:strRef>
              <c:f>Sheet1!$A$3:$A$6</c:f>
              <c:strCache>
                <c:ptCount val="4"/>
                <c:pt idx="0">
                  <c:v>Profit</c:v>
                </c:pt>
                <c:pt idx="1">
                  <c:v>Labor Saving</c:v>
                </c:pt>
                <c:pt idx="2">
                  <c:v>Yield</c:v>
                </c:pt>
                <c:pt idx="3">
                  <c:v>Soil Environmental Benefit</c:v>
                </c:pt>
              </c:strCache>
            </c:strRef>
          </c:cat>
          <c:val>
            <c:numRef>
              <c:f>Sheet1!$B$3:$B$6</c:f>
              <c:numCache>
                <c:formatCode>General</c:formatCode>
                <c:ptCount val="4"/>
                <c:pt idx="0">
                  <c:v>0.356</c:v>
                </c:pt>
                <c:pt idx="1">
                  <c:v>0.128</c:v>
                </c:pt>
                <c:pt idx="2">
                  <c:v>0.245</c:v>
                </c:pt>
                <c:pt idx="3">
                  <c:v>0.271</c:v>
                </c:pt>
              </c:numCache>
            </c:numRef>
          </c:val>
        </c:ser>
        <c:ser>
          <c:idx val="1"/>
          <c:order val="1"/>
          <c:tx>
            <c:strRef>
              <c:f>Sheet1!$C$2</c:f>
              <c:strCache>
                <c:ptCount val="1"/>
                <c:pt idx="0">
                  <c:v>NEPAL</c:v>
                </c:pt>
              </c:strCache>
            </c:strRef>
          </c:tx>
          <c:invertIfNegative val="0"/>
          <c:dLbls>
            <c:txPr>
              <a:bodyPr/>
              <a:lstStyle/>
              <a:p>
                <a:pPr>
                  <a:defRPr sz="800" b="1"/>
                </a:pPr>
                <a:endParaRPr lang="en-US"/>
              </a:p>
            </c:txPr>
            <c:dLblPos val="inEnd"/>
            <c:showLegendKey val="0"/>
            <c:showVal val="1"/>
            <c:showCatName val="0"/>
            <c:showSerName val="0"/>
            <c:showPercent val="0"/>
            <c:showBubbleSize val="0"/>
            <c:showLeaderLines val="0"/>
          </c:dLbls>
          <c:cat>
            <c:strRef>
              <c:f>Sheet1!$A$3:$A$6</c:f>
              <c:strCache>
                <c:ptCount val="4"/>
                <c:pt idx="0">
                  <c:v>Profit</c:v>
                </c:pt>
                <c:pt idx="1">
                  <c:v>Labor Saving</c:v>
                </c:pt>
                <c:pt idx="2">
                  <c:v>Yield</c:v>
                </c:pt>
                <c:pt idx="3">
                  <c:v>Soil Environmental Benefit</c:v>
                </c:pt>
              </c:strCache>
            </c:strRef>
          </c:cat>
          <c:val>
            <c:numRef>
              <c:f>Sheet1!$C$3:$C$6</c:f>
              <c:numCache>
                <c:formatCode>General</c:formatCode>
                <c:ptCount val="4"/>
                <c:pt idx="0">
                  <c:v>0.21</c:v>
                </c:pt>
                <c:pt idx="1">
                  <c:v>0.131</c:v>
                </c:pt>
                <c:pt idx="2">
                  <c:v>0.3165</c:v>
                </c:pt>
                <c:pt idx="3">
                  <c:v>0.3425</c:v>
                </c:pt>
              </c:numCache>
            </c:numRef>
          </c:val>
        </c:ser>
        <c:dLbls>
          <c:showLegendKey val="0"/>
          <c:showVal val="0"/>
          <c:showCatName val="0"/>
          <c:showSerName val="0"/>
          <c:showPercent val="0"/>
          <c:showBubbleSize val="0"/>
        </c:dLbls>
        <c:gapWidth val="150"/>
        <c:axId val="-2136724904"/>
        <c:axId val="-2136669368"/>
      </c:barChart>
      <c:catAx>
        <c:axId val="-2136724904"/>
        <c:scaling>
          <c:orientation val="minMax"/>
        </c:scaling>
        <c:delete val="0"/>
        <c:axPos val="l"/>
        <c:majorTickMark val="out"/>
        <c:minorTickMark val="none"/>
        <c:tickLblPos val="nextTo"/>
        <c:crossAx val="-2136669368"/>
        <c:crosses val="autoZero"/>
        <c:auto val="1"/>
        <c:lblAlgn val="ctr"/>
        <c:lblOffset val="100"/>
        <c:noMultiLvlLbl val="0"/>
      </c:catAx>
      <c:valAx>
        <c:axId val="-2136669368"/>
        <c:scaling>
          <c:orientation val="minMax"/>
        </c:scaling>
        <c:delete val="0"/>
        <c:axPos val="b"/>
        <c:majorGridlines/>
        <c:title>
          <c:tx>
            <c:rich>
              <a:bodyPr/>
              <a:lstStyle/>
              <a:p>
                <a:pPr>
                  <a:defRPr/>
                </a:pPr>
                <a:r>
                  <a:rPr lang="en-US"/>
                  <a:t>Preference (Weight)</a:t>
                </a:r>
              </a:p>
            </c:rich>
          </c:tx>
          <c:layout/>
          <c:overlay val="0"/>
        </c:title>
        <c:numFmt formatCode="General" sourceLinked="1"/>
        <c:majorTickMark val="out"/>
        <c:minorTickMark val="none"/>
        <c:tickLblPos val="nextTo"/>
        <c:crossAx val="-2136724904"/>
        <c:crosses val="autoZero"/>
        <c:crossBetween val="between"/>
      </c:valAx>
    </c:plotArea>
    <c:legend>
      <c:legendPos val="r"/>
      <c:layout/>
      <c:overlay val="0"/>
    </c:legend>
    <c:plotVisOnly val="1"/>
    <c:dispBlanksAs val="gap"/>
    <c:showDLblsOverMax val="0"/>
  </c:chart>
  <c:spPr>
    <a:ln>
      <a:solidFill>
        <a:schemeClr val="tx1"/>
      </a:solidFill>
    </a:ln>
  </c:spPr>
  <c:txPr>
    <a:bodyPr/>
    <a:lstStyle/>
    <a:p>
      <a:pPr>
        <a:defRPr b="1">
          <a:latin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bar"/>
        <c:grouping val="clustered"/>
        <c:varyColors val="0"/>
        <c:ser>
          <c:idx val="0"/>
          <c:order val="0"/>
          <c:tx>
            <c:strRef>
              <c:f>Sheet1!$B$9</c:f>
              <c:strCache>
                <c:ptCount val="1"/>
                <c:pt idx="0">
                  <c:v>INDIA</c:v>
                </c:pt>
              </c:strCache>
            </c:strRef>
          </c:tx>
          <c:invertIfNegative val="0"/>
          <c:dLbls>
            <c:txPr>
              <a:bodyPr/>
              <a:lstStyle/>
              <a:p>
                <a:pPr>
                  <a:defRPr sz="800"/>
                </a:pPr>
                <a:endParaRPr lang="en-US"/>
              </a:p>
            </c:txPr>
            <c:dLblPos val="inEnd"/>
            <c:showLegendKey val="0"/>
            <c:showVal val="1"/>
            <c:showCatName val="0"/>
            <c:showSerName val="0"/>
            <c:showPercent val="0"/>
            <c:showBubbleSize val="0"/>
            <c:showLeaderLines val="0"/>
          </c:dLbls>
          <c:cat>
            <c:strRef>
              <c:f>Sheet1!$A$10:$A$13</c:f>
              <c:strCache>
                <c:ptCount val="4"/>
                <c:pt idx="0">
                  <c:v>Profit</c:v>
                </c:pt>
                <c:pt idx="1">
                  <c:v>Labor Saving</c:v>
                </c:pt>
                <c:pt idx="2">
                  <c:v>Yield</c:v>
                </c:pt>
                <c:pt idx="3">
                  <c:v>Soil Environmental Benefit</c:v>
                </c:pt>
              </c:strCache>
            </c:strRef>
          </c:cat>
          <c:val>
            <c:numRef>
              <c:f>Sheet1!$B$10:$B$13</c:f>
              <c:numCache>
                <c:formatCode>General</c:formatCode>
                <c:ptCount val="4"/>
                <c:pt idx="0">
                  <c:v>0.274</c:v>
                </c:pt>
                <c:pt idx="1">
                  <c:v>0.184</c:v>
                </c:pt>
                <c:pt idx="2">
                  <c:v>0.329</c:v>
                </c:pt>
                <c:pt idx="3">
                  <c:v>0.213</c:v>
                </c:pt>
              </c:numCache>
            </c:numRef>
          </c:val>
        </c:ser>
        <c:ser>
          <c:idx val="1"/>
          <c:order val="1"/>
          <c:tx>
            <c:strRef>
              <c:f>Sheet1!$C$9</c:f>
              <c:strCache>
                <c:ptCount val="1"/>
                <c:pt idx="0">
                  <c:v>NEPAL</c:v>
                </c:pt>
              </c:strCache>
            </c:strRef>
          </c:tx>
          <c:invertIfNegative val="0"/>
          <c:dLbls>
            <c:txPr>
              <a:bodyPr/>
              <a:lstStyle/>
              <a:p>
                <a:pPr>
                  <a:defRPr sz="800"/>
                </a:pPr>
                <a:endParaRPr lang="en-US"/>
              </a:p>
            </c:txPr>
            <c:dLblPos val="inEnd"/>
            <c:showLegendKey val="0"/>
            <c:showVal val="1"/>
            <c:showCatName val="0"/>
            <c:showSerName val="0"/>
            <c:showPercent val="0"/>
            <c:showBubbleSize val="0"/>
            <c:showLeaderLines val="0"/>
          </c:dLbls>
          <c:cat>
            <c:strRef>
              <c:f>Sheet1!$A$10:$A$13</c:f>
              <c:strCache>
                <c:ptCount val="4"/>
                <c:pt idx="0">
                  <c:v>Profit</c:v>
                </c:pt>
                <c:pt idx="1">
                  <c:v>Labor Saving</c:v>
                </c:pt>
                <c:pt idx="2">
                  <c:v>Yield</c:v>
                </c:pt>
                <c:pt idx="3">
                  <c:v>Soil Environmental Benefit</c:v>
                </c:pt>
              </c:strCache>
            </c:strRef>
          </c:cat>
          <c:val>
            <c:numRef>
              <c:f>Sheet1!$C$10:$C$13</c:f>
              <c:numCache>
                <c:formatCode>General</c:formatCode>
                <c:ptCount val="4"/>
                <c:pt idx="0">
                  <c:v>0.0973</c:v>
                </c:pt>
                <c:pt idx="1">
                  <c:v>0.0957</c:v>
                </c:pt>
                <c:pt idx="2">
                  <c:v>0.213</c:v>
                </c:pt>
                <c:pt idx="3">
                  <c:v>0.594</c:v>
                </c:pt>
              </c:numCache>
            </c:numRef>
          </c:val>
        </c:ser>
        <c:dLbls>
          <c:showLegendKey val="0"/>
          <c:showVal val="0"/>
          <c:showCatName val="0"/>
          <c:showSerName val="0"/>
          <c:showPercent val="0"/>
          <c:showBubbleSize val="0"/>
        </c:dLbls>
        <c:gapWidth val="150"/>
        <c:axId val="-2127101288"/>
        <c:axId val="-2146794984"/>
      </c:barChart>
      <c:catAx>
        <c:axId val="-2127101288"/>
        <c:scaling>
          <c:orientation val="minMax"/>
        </c:scaling>
        <c:delete val="0"/>
        <c:axPos val="l"/>
        <c:majorTickMark val="out"/>
        <c:minorTickMark val="none"/>
        <c:tickLblPos val="nextTo"/>
        <c:crossAx val="-2146794984"/>
        <c:crosses val="autoZero"/>
        <c:auto val="1"/>
        <c:lblAlgn val="ctr"/>
        <c:lblOffset val="100"/>
        <c:noMultiLvlLbl val="0"/>
      </c:catAx>
      <c:valAx>
        <c:axId val="-2146794984"/>
        <c:scaling>
          <c:orientation val="minMax"/>
        </c:scaling>
        <c:delete val="0"/>
        <c:axPos val="b"/>
        <c:majorGridlines/>
        <c:title>
          <c:tx>
            <c:rich>
              <a:bodyPr/>
              <a:lstStyle/>
              <a:p>
                <a:pPr>
                  <a:defRPr/>
                </a:pPr>
                <a:r>
                  <a:rPr lang="en-US"/>
                  <a:t>Preference (Weight)</a:t>
                </a:r>
              </a:p>
            </c:rich>
          </c:tx>
          <c:layout/>
          <c:overlay val="0"/>
        </c:title>
        <c:numFmt formatCode="General" sourceLinked="1"/>
        <c:majorTickMark val="out"/>
        <c:minorTickMark val="none"/>
        <c:tickLblPos val="nextTo"/>
        <c:crossAx val="-2127101288"/>
        <c:crosses val="autoZero"/>
        <c:crossBetween val="between"/>
      </c:valAx>
    </c:plotArea>
    <c:legend>
      <c:legendPos val="r"/>
      <c:layout/>
      <c:overlay val="0"/>
    </c:legend>
    <c:plotVisOnly val="1"/>
    <c:dispBlanksAs val="gap"/>
    <c:showDLblsOverMax val="0"/>
  </c:chart>
  <c:spPr>
    <a:ln>
      <a:solidFill>
        <a:srgbClr val="000000"/>
      </a:solidFill>
    </a:ln>
  </c:spPr>
  <c:txPr>
    <a:bodyPr/>
    <a:lstStyle/>
    <a:p>
      <a:pPr>
        <a:defRPr b="1">
          <a:latin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Sheet1!$B$23</c:f>
              <c:strCache>
                <c:ptCount val="1"/>
                <c:pt idx="0">
                  <c:v>INDIA</c:v>
                </c:pt>
              </c:strCache>
            </c:strRef>
          </c:tx>
          <c:invertIfNegative val="0"/>
          <c:dLbls>
            <c:txPr>
              <a:bodyPr/>
              <a:lstStyle/>
              <a:p>
                <a:pPr>
                  <a:defRPr sz="800"/>
                </a:pPr>
                <a:endParaRPr lang="en-US"/>
              </a:p>
            </c:txPr>
            <c:dLblPos val="inEnd"/>
            <c:showLegendKey val="0"/>
            <c:showVal val="1"/>
            <c:showCatName val="0"/>
            <c:showSerName val="0"/>
            <c:showPercent val="0"/>
            <c:showBubbleSize val="0"/>
            <c:showLeaderLines val="0"/>
          </c:dLbls>
          <c:cat>
            <c:strRef>
              <c:f>Sheet1!$A$24:$A$27</c:f>
              <c:strCache>
                <c:ptCount val="4"/>
                <c:pt idx="0">
                  <c:v>CONTROL</c:v>
                </c:pt>
                <c:pt idx="1">
                  <c:v>CAPS 1</c:v>
                </c:pt>
                <c:pt idx="2">
                  <c:v>CAPS 2</c:v>
                </c:pt>
                <c:pt idx="3">
                  <c:v>CAPS 3 </c:v>
                </c:pt>
              </c:strCache>
            </c:strRef>
          </c:cat>
          <c:val>
            <c:numRef>
              <c:f>Sheet1!$B$24:$B$27</c:f>
              <c:numCache>
                <c:formatCode>General</c:formatCode>
                <c:ptCount val="4"/>
                <c:pt idx="0">
                  <c:v>0.141</c:v>
                </c:pt>
                <c:pt idx="1">
                  <c:v>0.147</c:v>
                </c:pt>
                <c:pt idx="2">
                  <c:v>0.366</c:v>
                </c:pt>
                <c:pt idx="3">
                  <c:v>0.347</c:v>
                </c:pt>
              </c:numCache>
            </c:numRef>
          </c:val>
        </c:ser>
        <c:ser>
          <c:idx val="1"/>
          <c:order val="1"/>
          <c:tx>
            <c:strRef>
              <c:f>Sheet1!$C$23</c:f>
              <c:strCache>
                <c:ptCount val="1"/>
                <c:pt idx="0">
                  <c:v>NEPAL</c:v>
                </c:pt>
              </c:strCache>
            </c:strRef>
          </c:tx>
          <c:invertIfNegative val="0"/>
          <c:dLbls>
            <c:txPr>
              <a:bodyPr/>
              <a:lstStyle/>
              <a:p>
                <a:pPr>
                  <a:defRPr sz="800"/>
                </a:pPr>
                <a:endParaRPr lang="en-US"/>
              </a:p>
            </c:txPr>
            <c:dLblPos val="inEnd"/>
            <c:showLegendKey val="0"/>
            <c:showVal val="1"/>
            <c:showCatName val="0"/>
            <c:showSerName val="0"/>
            <c:showPercent val="0"/>
            <c:showBubbleSize val="0"/>
            <c:showLeaderLines val="0"/>
          </c:dLbls>
          <c:cat>
            <c:strRef>
              <c:f>Sheet1!$A$24:$A$27</c:f>
              <c:strCache>
                <c:ptCount val="4"/>
                <c:pt idx="0">
                  <c:v>CONTROL</c:v>
                </c:pt>
                <c:pt idx="1">
                  <c:v>CAPS 1</c:v>
                </c:pt>
                <c:pt idx="2">
                  <c:v>CAPS 2</c:v>
                </c:pt>
                <c:pt idx="3">
                  <c:v>CAPS 3 </c:v>
                </c:pt>
              </c:strCache>
            </c:strRef>
          </c:cat>
          <c:val>
            <c:numRef>
              <c:f>Sheet1!$C$24:$C$27</c:f>
              <c:numCache>
                <c:formatCode>General</c:formatCode>
                <c:ptCount val="4"/>
                <c:pt idx="0">
                  <c:v>0.09</c:v>
                </c:pt>
                <c:pt idx="1">
                  <c:v>0.439</c:v>
                </c:pt>
                <c:pt idx="2">
                  <c:v>0.23</c:v>
                </c:pt>
                <c:pt idx="3">
                  <c:v>0.241</c:v>
                </c:pt>
              </c:numCache>
            </c:numRef>
          </c:val>
        </c:ser>
        <c:dLbls>
          <c:dLblPos val="inEnd"/>
          <c:showLegendKey val="0"/>
          <c:showVal val="1"/>
          <c:showCatName val="0"/>
          <c:showSerName val="0"/>
          <c:showPercent val="0"/>
          <c:showBubbleSize val="0"/>
        </c:dLbls>
        <c:gapWidth val="150"/>
        <c:axId val="2036589896"/>
        <c:axId val="-2128277624"/>
      </c:barChart>
      <c:catAx>
        <c:axId val="2036589896"/>
        <c:scaling>
          <c:orientation val="minMax"/>
        </c:scaling>
        <c:delete val="0"/>
        <c:axPos val="l"/>
        <c:majorTickMark val="out"/>
        <c:minorTickMark val="none"/>
        <c:tickLblPos val="nextTo"/>
        <c:crossAx val="-2128277624"/>
        <c:crosses val="autoZero"/>
        <c:auto val="1"/>
        <c:lblAlgn val="ctr"/>
        <c:lblOffset val="100"/>
        <c:noMultiLvlLbl val="0"/>
      </c:catAx>
      <c:valAx>
        <c:axId val="-2128277624"/>
        <c:scaling>
          <c:orientation val="minMax"/>
        </c:scaling>
        <c:delete val="0"/>
        <c:axPos val="b"/>
        <c:majorGridlines/>
        <c:title>
          <c:tx>
            <c:rich>
              <a:bodyPr/>
              <a:lstStyle/>
              <a:p>
                <a:pPr>
                  <a:defRPr/>
                </a:pPr>
                <a:r>
                  <a:rPr lang="en-US"/>
                  <a:t>Preference (Weight)</a:t>
                </a:r>
              </a:p>
            </c:rich>
          </c:tx>
          <c:layout/>
          <c:overlay val="0"/>
        </c:title>
        <c:numFmt formatCode="General" sourceLinked="1"/>
        <c:majorTickMark val="out"/>
        <c:minorTickMark val="none"/>
        <c:tickLblPos val="nextTo"/>
        <c:crossAx val="2036589896"/>
        <c:crosses val="autoZero"/>
        <c:crossBetween val="between"/>
      </c:valAx>
    </c:plotArea>
    <c:legend>
      <c:legendPos val="r"/>
      <c:layout/>
      <c:overlay val="0"/>
    </c:legend>
    <c:plotVisOnly val="1"/>
    <c:dispBlanksAs val="gap"/>
    <c:showDLblsOverMax val="0"/>
  </c:chart>
  <c:spPr>
    <a:ln>
      <a:solidFill>
        <a:schemeClr val="tx1"/>
      </a:solidFill>
    </a:ln>
  </c:spPr>
  <c:txPr>
    <a:bodyPr/>
    <a:lstStyle/>
    <a:p>
      <a:pPr>
        <a:defRPr b="1">
          <a:latin typeface="Arial"/>
          <a:cs typeface="Aria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Sheet1!$B$16</c:f>
              <c:strCache>
                <c:ptCount val="1"/>
                <c:pt idx="0">
                  <c:v>INDIA</c:v>
                </c:pt>
              </c:strCache>
            </c:strRef>
          </c:tx>
          <c:invertIfNegative val="0"/>
          <c:dLbls>
            <c:txPr>
              <a:bodyPr/>
              <a:lstStyle/>
              <a:p>
                <a:pPr>
                  <a:defRPr sz="800"/>
                </a:pPr>
                <a:endParaRPr lang="en-US"/>
              </a:p>
            </c:txPr>
            <c:dLblPos val="inEnd"/>
            <c:showLegendKey val="0"/>
            <c:showVal val="1"/>
            <c:showCatName val="0"/>
            <c:showSerName val="0"/>
            <c:showPercent val="0"/>
            <c:showBubbleSize val="0"/>
            <c:showLeaderLines val="0"/>
          </c:dLbls>
          <c:cat>
            <c:strRef>
              <c:f>Sheet1!$A$17:$A$20</c:f>
              <c:strCache>
                <c:ptCount val="4"/>
                <c:pt idx="0">
                  <c:v>CONTROL</c:v>
                </c:pt>
                <c:pt idx="1">
                  <c:v>CAPS 1</c:v>
                </c:pt>
                <c:pt idx="2">
                  <c:v>CAPS 2</c:v>
                </c:pt>
                <c:pt idx="3">
                  <c:v>CAPS 3 </c:v>
                </c:pt>
              </c:strCache>
            </c:strRef>
          </c:cat>
          <c:val>
            <c:numRef>
              <c:f>Sheet1!$B$17:$B$20</c:f>
              <c:numCache>
                <c:formatCode>General</c:formatCode>
                <c:ptCount val="4"/>
                <c:pt idx="0">
                  <c:v>0.103</c:v>
                </c:pt>
                <c:pt idx="1">
                  <c:v>0.175</c:v>
                </c:pt>
                <c:pt idx="2">
                  <c:v>0.25</c:v>
                </c:pt>
                <c:pt idx="3">
                  <c:v>0.472</c:v>
                </c:pt>
              </c:numCache>
            </c:numRef>
          </c:val>
        </c:ser>
        <c:ser>
          <c:idx val="1"/>
          <c:order val="1"/>
          <c:tx>
            <c:strRef>
              <c:f>Sheet1!$C$16</c:f>
              <c:strCache>
                <c:ptCount val="1"/>
                <c:pt idx="0">
                  <c:v>NEPAL</c:v>
                </c:pt>
              </c:strCache>
            </c:strRef>
          </c:tx>
          <c:invertIfNegative val="0"/>
          <c:dLbls>
            <c:txPr>
              <a:bodyPr/>
              <a:lstStyle/>
              <a:p>
                <a:pPr>
                  <a:defRPr sz="800"/>
                </a:pPr>
                <a:endParaRPr lang="en-US"/>
              </a:p>
            </c:txPr>
            <c:dLblPos val="inEnd"/>
            <c:showLegendKey val="0"/>
            <c:showVal val="1"/>
            <c:showCatName val="0"/>
            <c:showSerName val="0"/>
            <c:showPercent val="0"/>
            <c:showBubbleSize val="0"/>
            <c:showLeaderLines val="0"/>
          </c:dLbls>
          <c:cat>
            <c:strRef>
              <c:f>Sheet1!$A$17:$A$20</c:f>
              <c:strCache>
                <c:ptCount val="4"/>
                <c:pt idx="0">
                  <c:v>CONTROL</c:v>
                </c:pt>
                <c:pt idx="1">
                  <c:v>CAPS 1</c:v>
                </c:pt>
                <c:pt idx="2">
                  <c:v>CAPS 2</c:v>
                </c:pt>
                <c:pt idx="3">
                  <c:v>CAPS 3 </c:v>
                </c:pt>
              </c:strCache>
            </c:strRef>
          </c:cat>
          <c:val>
            <c:numRef>
              <c:f>Sheet1!$C$17:$C$20</c:f>
              <c:numCache>
                <c:formatCode>General</c:formatCode>
                <c:ptCount val="4"/>
                <c:pt idx="0">
                  <c:v>0.0845</c:v>
                </c:pt>
                <c:pt idx="1">
                  <c:v>0.2275</c:v>
                </c:pt>
                <c:pt idx="2">
                  <c:v>0.201</c:v>
                </c:pt>
                <c:pt idx="3">
                  <c:v>0.487</c:v>
                </c:pt>
              </c:numCache>
            </c:numRef>
          </c:val>
        </c:ser>
        <c:dLbls>
          <c:dLblPos val="inEnd"/>
          <c:showLegendKey val="0"/>
          <c:showVal val="1"/>
          <c:showCatName val="0"/>
          <c:showSerName val="0"/>
          <c:showPercent val="0"/>
          <c:showBubbleSize val="0"/>
        </c:dLbls>
        <c:gapWidth val="150"/>
        <c:axId val="-2137710456"/>
        <c:axId val="2120485000"/>
      </c:barChart>
      <c:catAx>
        <c:axId val="-2137710456"/>
        <c:scaling>
          <c:orientation val="minMax"/>
        </c:scaling>
        <c:delete val="0"/>
        <c:axPos val="l"/>
        <c:majorTickMark val="out"/>
        <c:minorTickMark val="none"/>
        <c:tickLblPos val="nextTo"/>
        <c:crossAx val="2120485000"/>
        <c:crosses val="autoZero"/>
        <c:auto val="1"/>
        <c:lblAlgn val="ctr"/>
        <c:lblOffset val="100"/>
        <c:noMultiLvlLbl val="0"/>
      </c:catAx>
      <c:valAx>
        <c:axId val="2120485000"/>
        <c:scaling>
          <c:orientation val="minMax"/>
        </c:scaling>
        <c:delete val="0"/>
        <c:axPos val="b"/>
        <c:majorGridlines/>
        <c:title>
          <c:tx>
            <c:rich>
              <a:bodyPr/>
              <a:lstStyle/>
              <a:p>
                <a:pPr>
                  <a:defRPr/>
                </a:pPr>
                <a:r>
                  <a:rPr lang="en-US"/>
                  <a:t>Preference (Weight)</a:t>
                </a:r>
              </a:p>
            </c:rich>
          </c:tx>
          <c:layout/>
          <c:overlay val="0"/>
        </c:title>
        <c:numFmt formatCode="General" sourceLinked="1"/>
        <c:majorTickMark val="out"/>
        <c:minorTickMark val="none"/>
        <c:tickLblPos val="nextTo"/>
        <c:crossAx val="-2137710456"/>
        <c:crosses val="autoZero"/>
        <c:crossBetween val="between"/>
      </c:valAx>
    </c:plotArea>
    <c:legend>
      <c:legendPos val="r"/>
      <c:layout/>
      <c:overlay val="0"/>
    </c:legend>
    <c:plotVisOnly val="1"/>
    <c:dispBlanksAs val="gap"/>
    <c:showDLblsOverMax val="0"/>
  </c:chart>
  <c:spPr>
    <a:ln>
      <a:solidFill>
        <a:schemeClr val="tx1"/>
      </a:solidFill>
    </a:ln>
  </c:spPr>
  <c:txPr>
    <a:bodyPr/>
    <a:lstStyle/>
    <a:p>
      <a:pPr>
        <a:defRPr b="1">
          <a:latin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8C25EA-69DF-324A-BC88-8BCE2C6B02DA}" type="datetimeFigureOut">
              <a:rPr lang="en-US" smtClean="0"/>
              <a:t>3/15/13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F01A21-FD82-DD43-A9F9-A8C3ABD78090}" type="slidenum">
              <a:rPr lang="en-US" smtClean="0"/>
              <a:t>‹#›</a:t>
            </a:fld>
            <a:endParaRPr lang="en-US"/>
          </a:p>
        </p:txBody>
      </p:sp>
    </p:spTree>
    <p:extLst>
      <p:ext uri="{BB962C8B-B14F-4D97-AF65-F5344CB8AC3E}">
        <p14:creationId xmlns:p14="http://schemas.microsoft.com/office/powerpoint/2010/main" val="31948344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F01A21-FD82-DD43-A9F9-A8C3ABD78090}" type="slidenum">
              <a:rPr lang="en-US" smtClean="0"/>
              <a:t>1</a:t>
            </a:fld>
            <a:endParaRPr lang="en-US"/>
          </a:p>
        </p:txBody>
      </p:sp>
    </p:spTree>
    <p:extLst>
      <p:ext uri="{BB962C8B-B14F-4D97-AF65-F5344CB8AC3E}">
        <p14:creationId xmlns:p14="http://schemas.microsoft.com/office/powerpoint/2010/main" val="2379553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sz="2000" dirty="0" smtClean="0"/>
              <a:t>Professionals from Nepal are more environmentally resource driven towards the goal of improved income, farmers are the same way</a:t>
            </a:r>
          </a:p>
          <a:p>
            <a:pPr marL="742950" lvl="1" indent="-285750">
              <a:buFont typeface="Arial"/>
              <a:buChar char="•"/>
            </a:pPr>
            <a:r>
              <a:rPr lang="en-US" sz="2000" dirty="0" smtClean="0"/>
              <a:t>Professional and farmer 1) Soil health </a:t>
            </a:r>
            <a:r>
              <a:rPr lang="en-US" sz="2000" dirty="0" smtClean="0">
                <a:sym typeface="Wingdings"/>
              </a:rPr>
              <a:t>2)  Yield  3) Profit </a:t>
            </a:r>
            <a:endParaRPr lang="en-US" sz="2000" dirty="0" smtClean="0"/>
          </a:p>
          <a:p>
            <a:pPr marL="285750" indent="-285750">
              <a:buFont typeface="Arial"/>
              <a:buChar char="•"/>
            </a:pPr>
            <a:r>
              <a:rPr lang="en-US" sz="2000" dirty="0" smtClean="0"/>
              <a:t>Professionals from India are more economically driven towards the goal of improved income, farmers</a:t>
            </a:r>
            <a:r>
              <a:rPr lang="en-US" sz="2000" baseline="0" dirty="0" smtClean="0"/>
              <a:t> are the same way</a:t>
            </a:r>
            <a:endParaRPr lang="en-US" sz="2000" dirty="0" smtClean="0"/>
          </a:p>
          <a:p>
            <a:pPr marL="742950" lvl="1" indent="-285750">
              <a:buFont typeface="Arial"/>
              <a:buChar char="•"/>
            </a:pPr>
            <a:r>
              <a:rPr lang="en-US" sz="2000" dirty="0" smtClean="0"/>
              <a:t>Professional</a:t>
            </a:r>
            <a:r>
              <a:rPr lang="en-US" sz="2000" baseline="0" dirty="0" smtClean="0"/>
              <a:t> </a:t>
            </a:r>
            <a:r>
              <a:rPr lang="en-US" sz="2000" dirty="0" smtClean="0"/>
              <a:t>1)Profit, but 2) soil health </a:t>
            </a:r>
            <a:r>
              <a:rPr lang="en-US" sz="2000" dirty="0" smtClean="0">
                <a:sym typeface="Wingdings"/>
              </a:rPr>
              <a:t> 3) Yield</a:t>
            </a:r>
          </a:p>
          <a:p>
            <a:pPr marL="742950" lvl="1" indent="-285750">
              <a:buFont typeface="Arial"/>
              <a:buChar char="•"/>
            </a:pPr>
            <a:r>
              <a:rPr lang="en-US" sz="2000" dirty="0" smtClean="0">
                <a:sym typeface="Wingdings"/>
              </a:rPr>
              <a:t>Farmer 1) Profit </a:t>
            </a:r>
            <a:r>
              <a:rPr lang="en-US" sz="2000" baseline="0" dirty="0" smtClean="0">
                <a:sym typeface="Wingdings"/>
              </a:rPr>
              <a:t> 2) Yield 3) Soil health</a:t>
            </a:r>
            <a:endParaRPr lang="en-US" sz="2000" dirty="0" smtClean="0"/>
          </a:p>
          <a:p>
            <a:endParaRPr lang="en-US" dirty="0"/>
          </a:p>
        </p:txBody>
      </p:sp>
      <p:sp>
        <p:nvSpPr>
          <p:cNvPr id="4" name="Slide Number Placeholder 3"/>
          <p:cNvSpPr>
            <a:spLocks noGrp="1"/>
          </p:cNvSpPr>
          <p:nvPr>
            <p:ph type="sldNum" sz="quarter" idx="10"/>
          </p:nvPr>
        </p:nvSpPr>
        <p:spPr/>
        <p:txBody>
          <a:bodyPr/>
          <a:lstStyle/>
          <a:p>
            <a:fld id="{58F01A21-FD82-DD43-A9F9-A8C3ABD78090}" type="slidenum">
              <a:rPr lang="en-US" smtClean="0"/>
              <a:t>7</a:t>
            </a:fld>
            <a:endParaRPr lang="en-US"/>
          </a:p>
        </p:txBody>
      </p:sp>
    </p:spTree>
    <p:extLst>
      <p:ext uri="{BB962C8B-B14F-4D97-AF65-F5344CB8AC3E}">
        <p14:creationId xmlns:p14="http://schemas.microsoft.com/office/powerpoint/2010/main" val="20956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Professionals</a:t>
            </a:r>
            <a:r>
              <a:rPr lang="en-US" baseline="0" dirty="0" smtClean="0"/>
              <a:t> from Nepal and India promote CAPS 3 (most environmentally beneficial)</a:t>
            </a:r>
          </a:p>
          <a:p>
            <a:r>
              <a:rPr lang="en-US" baseline="0" dirty="0" smtClean="0"/>
              <a:t>CAPS 1 and 2 professionals see as equal as each only introduces one new practice but while </a:t>
            </a:r>
            <a:r>
              <a:rPr lang="en-US" baseline="0" dirty="0" err="1" smtClean="0"/>
              <a:t>nepal</a:t>
            </a:r>
            <a:r>
              <a:rPr lang="en-US" baseline="0" dirty="0" smtClean="0"/>
              <a:t> prefers CAPS 1 because they rather minimum tillage than cowpea because of the negative association (cowpea shadows millet in intercrop) and not as commonly produced as opposed to India professionals next option is CAPS 2 with intercropping of cowpea because leguminous and high value in market.</a:t>
            </a:r>
          </a:p>
          <a:p>
            <a:endParaRPr lang="en-US" baseline="0" dirty="0" smtClean="0"/>
          </a:p>
          <a:p>
            <a:r>
              <a:rPr lang="en-US" baseline="0" dirty="0" smtClean="0"/>
              <a:t>Farmers from Nepal choose CAPS 1 with least risk and most similar to current practices (isolation, </a:t>
            </a:r>
            <a:r>
              <a:rPr lang="en-US" baseline="0" dirty="0" err="1" smtClean="0"/>
              <a:t>midhill</a:t>
            </a:r>
            <a:r>
              <a:rPr lang="en-US" baseline="0" dirty="0" smtClean="0"/>
              <a:t> regions, limited resources and access to markets)</a:t>
            </a:r>
          </a:p>
          <a:p>
            <a:r>
              <a:rPr lang="en-US" baseline="0" dirty="0" smtClean="0"/>
              <a:t>Farmers from India are more flexible with their plateau region and access to resources and off-farm employment of mining so can select CAPS 2 and 3 as preferences</a:t>
            </a:r>
          </a:p>
          <a:p>
            <a:r>
              <a:rPr lang="en-US" baseline="0" dirty="0" smtClean="0"/>
              <a:t>All farmers agree that current practices are unsustainable and as such this is good opportunity for information sharing and introducing other alternatives</a:t>
            </a:r>
          </a:p>
          <a:p>
            <a:endParaRPr lang="en-US" baseline="0" dirty="0" smtClean="0"/>
          </a:p>
          <a:p>
            <a:r>
              <a:rPr lang="en-US" baseline="0" dirty="0" smtClean="0"/>
              <a:t>Farmers learned from the CAPS workshops as they all had higher weights for CAPS 3 and as such have learned the environmental benefits of CAPS .</a:t>
            </a:r>
          </a:p>
        </p:txBody>
      </p:sp>
      <p:sp>
        <p:nvSpPr>
          <p:cNvPr id="4" name="Slide Number Placeholder 3"/>
          <p:cNvSpPr>
            <a:spLocks noGrp="1"/>
          </p:cNvSpPr>
          <p:nvPr>
            <p:ph type="sldNum" sz="quarter" idx="10"/>
          </p:nvPr>
        </p:nvSpPr>
        <p:spPr/>
        <p:txBody>
          <a:bodyPr/>
          <a:lstStyle/>
          <a:p>
            <a:fld id="{58F01A21-FD82-DD43-A9F9-A8C3ABD78090}" type="slidenum">
              <a:rPr lang="en-US" smtClean="0"/>
              <a:t>8</a:t>
            </a:fld>
            <a:endParaRPr lang="en-US"/>
          </a:p>
        </p:txBody>
      </p:sp>
    </p:spTree>
    <p:extLst>
      <p:ext uri="{BB962C8B-B14F-4D97-AF65-F5344CB8AC3E}">
        <p14:creationId xmlns:p14="http://schemas.microsoft.com/office/powerpoint/2010/main" val="2260957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270F9F-14B8-0B40-AFA6-6362114FA942}" type="datetimeFigureOut">
              <a:rPr lang="en-US" smtClean="0"/>
              <a:t>3/15/13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A671A1-A731-1040-A7C8-FD57C3E05BB6}" type="slidenum">
              <a:rPr lang="en-US" smtClean="0"/>
              <a:t>‹#›</a:t>
            </a:fld>
            <a:endParaRPr lang="en-US"/>
          </a:p>
        </p:txBody>
      </p:sp>
    </p:spTree>
    <p:extLst>
      <p:ext uri="{BB962C8B-B14F-4D97-AF65-F5344CB8AC3E}">
        <p14:creationId xmlns:p14="http://schemas.microsoft.com/office/powerpoint/2010/main" val="3099025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270F9F-14B8-0B40-AFA6-6362114FA942}" type="datetimeFigureOut">
              <a:rPr lang="en-US" smtClean="0"/>
              <a:t>3/15/13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A671A1-A731-1040-A7C8-FD57C3E05BB6}" type="slidenum">
              <a:rPr lang="en-US" smtClean="0"/>
              <a:t>‹#›</a:t>
            </a:fld>
            <a:endParaRPr lang="en-US"/>
          </a:p>
        </p:txBody>
      </p:sp>
    </p:spTree>
    <p:extLst>
      <p:ext uri="{BB962C8B-B14F-4D97-AF65-F5344CB8AC3E}">
        <p14:creationId xmlns:p14="http://schemas.microsoft.com/office/powerpoint/2010/main" val="737964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270F9F-14B8-0B40-AFA6-6362114FA942}" type="datetimeFigureOut">
              <a:rPr lang="en-US" smtClean="0"/>
              <a:t>3/15/13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A671A1-A731-1040-A7C8-FD57C3E05BB6}" type="slidenum">
              <a:rPr lang="en-US" smtClean="0"/>
              <a:t>‹#›</a:t>
            </a:fld>
            <a:endParaRPr lang="en-US"/>
          </a:p>
        </p:txBody>
      </p:sp>
    </p:spTree>
    <p:extLst>
      <p:ext uri="{BB962C8B-B14F-4D97-AF65-F5344CB8AC3E}">
        <p14:creationId xmlns:p14="http://schemas.microsoft.com/office/powerpoint/2010/main" val="1057549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270F9F-14B8-0B40-AFA6-6362114FA942}" type="datetimeFigureOut">
              <a:rPr lang="en-US" smtClean="0"/>
              <a:t>3/15/13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A671A1-A731-1040-A7C8-FD57C3E05BB6}" type="slidenum">
              <a:rPr lang="en-US" smtClean="0"/>
              <a:t>‹#›</a:t>
            </a:fld>
            <a:endParaRPr lang="en-US"/>
          </a:p>
        </p:txBody>
      </p:sp>
    </p:spTree>
    <p:extLst>
      <p:ext uri="{BB962C8B-B14F-4D97-AF65-F5344CB8AC3E}">
        <p14:creationId xmlns:p14="http://schemas.microsoft.com/office/powerpoint/2010/main" val="385264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270F9F-14B8-0B40-AFA6-6362114FA942}" type="datetimeFigureOut">
              <a:rPr lang="en-US" smtClean="0"/>
              <a:t>3/15/13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A671A1-A731-1040-A7C8-FD57C3E05BB6}" type="slidenum">
              <a:rPr lang="en-US" smtClean="0"/>
              <a:t>‹#›</a:t>
            </a:fld>
            <a:endParaRPr lang="en-US"/>
          </a:p>
        </p:txBody>
      </p:sp>
    </p:spTree>
    <p:extLst>
      <p:ext uri="{BB962C8B-B14F-4D97-AF65-F5344CB8AC3E}">
        <p14:creationId xmlns:p14="http://schemas.microsoft.com/office/powerpoint/2010/main" val="1311563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270F9F-14B8-0B40-AFA6-6362114FA942}" type="datetimeFigureOut">
              <a:rPr lang="en-US" smtClean="0"/>
              <a:t>3/15/13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A671A1-A731-1040-A7C8-FD57C3E05BB6}" type="slidenum">
              <a:rPr lang="en-US" smtClean="0"/>
              <a:t>‹#›</a:t>
            </a:fld>
            <a:endParaRPr lang="en-US"/>
          </a:p>
        </p:txBody>
      </p:sp>
    </p:spTree>
    <p:extLst>
      <p:ext uri="{BB962C8B-B14F-4D97-AF65-F5344CB8AC3E}">
        <p14:creationId xmlns:p14="http://schemas.microsoft.com/office/powerpoint/2010/main" val="2247436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270F9F-14B8-0B40-AFA6-6362114FA942}" type="datetimeFigureOut">
              <a:rPr lang="en-US" smtClean="0"/>
              <a:t>3/15/13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A671A1-A731-1040-A7C8-FD57C3E05BB6}" type="slidenum">
              <a:rPr lang="en-US" smtClean="0"/>
              <a:t>‹#›</a:t>
            </a:fld>
            <a:endParaRPr lang="en-US"/>
          </a:p>
        </p:txBody>
      </p:sp>
    </p:spTree>
    <p:extLst>
      <p:ext uri="{BB962C8B-B14F-4D97-AF65-F5344CB8AC3E}">
        <p14:creationId xmlns:p14="http://schemas.microsoft.com/office/powerpoint/2010/main" val="406369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270F9F-14B8-0B40-AFA6-6362114FA942}" type="datetimeFigureOut">
              <a:rPr lang="en-US" smtClean="0"/>
              <a:t>3/15/13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A671A1-A731-1040-A7C8-FD57C3E05BB6}" type="slidenum">
              <a:rPr lang="en-US" smtClean="0"/>
              <a:t>‹#›</a:t>
            </a:fld>
            <a:endParaRPr lang="en-US"/>
          </a:p>
        </p:txBody>
      </p:sp>
    </p:spTree>
    <p:extLst>
      <p:ext uri="{BB962C8B-B14F-4D97-AF65-F5344CB8AC3E}">
        <p14:creationId xmlns:p14="http://schemas.microsoft.com/office/powerpoint/2010/main" val="1955428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270F9F-14B8-0B40-AFA6-6362114FA942}" type="datetimeFigureOut">
              <a:rPr lang="en-US" smtClean="0"/>
              <a:t>3/15/13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A671A1-A731-1040-A7C8-FD57C3E05BB6}" type="slidenum">
              <a:rPr lang="en-US" smtClean="0"/>
              <a:t>‹#›</a:t>
            </a:fld>
            <a:endParaRPr lang="en-US"/>
          </a:p>
        </p:txBody>
      </p:sp>
    </p:spTree>
    <p:extLst>
      <p:ext uri="{BB962C8B-B14F-4D97-AF65-F5344CB8AC3E}">
        <p14:creationId xmlns:p14="http://schemas.microsoft.com/office/powerpoint/2010/main" val="170015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270F9F-14B8-0B40-AFA6-6362114FA942}" type="datetimeFigureOut">
              <a:rPr lang="en-US" smtClean="0"/>
              <a:t>3/15/13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A671A1-A731-1040-A7C8-FD57C3E05BB6}" type="slidenum">
              <a:rPr lang="en-US" smtClean="0"/>
              <a:t>‹#›</a:t>
            </a:fld>
            <a:endParaRPr lang="en-US"/>
          </a:p>
        </p:txBody>
      </p:sp>
    </p:spTree>
    <p:extLst>
      <p:ext uri="{BB962C8B-B14F-4D97-AF65-F5344CB8AC3E}">
        <p14:creationId xmlns:p14="http://schemas.microsoft.com/office/powerpoint/2010/main" val="402949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270F9F-14B8-0B40-AFA6-6362114FA942}" type="datetimeFigureOut">
              <a:rPr lang="en-US" smtClean="0"/>
              <a:t>3/15/13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A671A1-A731-1040-A7C8-FD57C3E05BB6}" type="slidenum">
              <a:rPr lang="en-US" smtClean="0"/>
              <a:t>‹#›</a:t>
            </a:fld>
            <a:endParaRPr lang="en-US"/>
          </a:p>
        </p:txBody>
      </p:sp>
    </p:spTree>
    <p:extLst>
      <p:ext uri="{BB962C8B-B14F-4D97-AF65-F5344CB8AC3E}">
        <p14:creationId xmlns:p14="http://schemas.microsoft.com/office/powerpoint/2010/main" val="23364223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7FF05">
            <a:alpha val="43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270F9F-14B8-0B40-AFA6-6362114FA942}" type="datetimeFigureOut">
              <a:rPr lang="en-US" smtClean="0"/>
              <a:t>3/15/13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A671A1-A731-1040-A7C8-FD57C3E05BB6}" type="slidenum">
              <a:rPr lang="en-US" smtClean="0"/>
              <a:t>‹#›</a:t>
            </a:fld>
            <a:endParaRPr lang="en-US"/>
          </a:p>
        </p:txBody>
      </p:sp>
    </p:spTree>
    <p:extLst>
      <p:ext uri="{BB962C8B-B14F-4D97-AF65-F5344CB8AC3E}">
        <p14:creationId xmlns:p14="http://schemas.microsoft.com/office/powerpoint/2010/main" val="2756906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 Id="rId3"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0.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chart" Target="../charts/chart4.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3" y="1037771"/>
            <a:ext cx="8394220" cy="1470025"/>
          </a:xfrm>
        </p:spPr>
        <p:txBody>
          <a:bodyPr>
            <a:noAutofit/>
          </a:bodyPr>
          <a:lstStyle/>
          <a:p>
            <a:r>
              <a:rPr lang="en-US" sz="2800" b="1" dirty="0"/>
              <a:t>Highlighting mental perception gaps between professional and farmer of </a:t>
            </a:r>
            <a:r>
              <a:rPr lang="en-US" sz="2800" b="1" dirty="0" smtClean="0"/>
              <a:t>three conservation </a:t>
            </a:r>
            <a:r>
              <a:rPr lang="en-US" sz="2800" b="1" dirty="0"/>
              <a:t>agricultural treatments: a focus on tribal villages of </a:t>
            </a:r>
            <a:r>
              <a:rPr lang="en-US" sz="2800" b="1" dirty="0" err="1"/>
              <a:t>Kendjuhar</a:t>
            </a:r>
            <a:r>
              <a:rPr lang="en-US" sz="2800" b="1" dirty="0"/>
              <a:t>, India and the Himalayan foothills of Nepal</a:t>
            </a:r>
            <a:r>
              <a:rPr lang="en-US" sz="2800" dirty="0"/>
              <a:t/>
            </a:r>
            <a:br>
              <a:rPr lang="en-US" sz="2800" dirty="0"/>
            </a:br>
            <a:endParaRPr lang="en-US" sz="2800" dirty="0"/>
          </a:p>
        </p:txBody>
      </p:sp>
      <p:sp>
        <p:nvSpPr>
          <p:cNvPr id="3" name="Subtitle 2"/>
          <p:cNvSpPr>
            <a:spLocks noGrp="1"/>
          </p:cNvSpPr>
          <p:nvPr>
            <p:ph type="subTitle" idx="1"/>
          </p:nvPr>
        </p:nvSpPr>
        <p:spPr>
          <a:xfrm>
            <a:off x="-56870" y="2919345"/>
            <a:ext cx="9136890" cy="1752600"/>
          </a:xfrm>
        </p:spPr>
        <p:txBody>
          <a:bodyPr>
            <a:noAutofit/>
          </a:bodyPr>
          <a:lstStyle/>
          <a:p>
            <a:r>
              <a:rPr lang="en-US" sz="2800" b="1" dirty="0" smtClean="0">
                <a:solidFill>
                  <a:schemeClr val="tx1"/>
                </a:solidFill>
              </a:rPr>
              <a:t>Presenter: Dr. Catherine Chan- Halbrendt</a:t>
            </a:r>
          </a:p>
          <a:p>
            <a:r>
              <a:rPr lang="en-US" sz="2400" dirty="0" smtClean="0">
                <a:solidFill>
                  <a:schemeClr val="tx1"/>
                </a:solidFill>
              </a:rPr>
              <a:t>Lai</a:t>
            </a:r>
            <a:r>
              <a:rPr lang="en-US" sz="2400" dirty="0">
                <a:solidFill>
                  <a:schemeClr val="tx1"/>
                </a:solidFill>
              </a:rPr>
              <a:t>, C</a:t>
            </a:r>
            <a:r>
              <a:rPr lang="en-US" sz="2400" baseline="30000" dirty="0">
                <a:solidFill>
                  <a:schemeClr val="tx1"/>
                </a:solidFill>
              </a:rPr>
              <a:t>1,*</a:t>
            </a:r>
            <a:r>
              <a:rPr lang="en-US" sz="2400" dirty="0">
                <a:solidFill>
                  <a:schemeClr val="tx1"/>
                </a:solidFill>
              </a:rPr>
              <a:t>, Chan-Halbrendt, C</a:t>
            </a:r>
            <a:r>
              <a:rPr lang="en-US" sz="2400" baseline="30000" dirty="0">
                <a:solidFill>
                  <a:schemeClr val="tx1"/>
                </a:solidFill>
              </a:rPr>
              <a:t>1</a:t>
            </a:r>
            <a:r>
              <a:rPr lang="en-US" sz="2400" dirty="0">
                <a:solidFill>
                  <a:schemeClr val="tx1"/>
                </a:solidFill>
              </a:rPr>
              <a:t>, Halbrendt, J</a:t>
            </a:r>
            <a:r>
              <a:rPr lang="en-US" sz="2400" baseline="30000" dirty="0">
                <a:solidFill>
                  <a:schemeClr val="tx1"/>
                </a:solidFill>
              </a:rPr>
              <a:t>1</a:t>
            </a:r>
            <a:r>
              <a:rPr lang="en-US" sz="2400" dirty="0">
                <a:solidFill>
                  <a:schemeClr val="tx1"/>
                </a:solidFill>
              </a:rPr>
              <a:t>, Reed, B</a:t>
            </a:r>
            <a:r>
              <a:rPr lang="en-US" sz="2400" baseline="30000" dirty="0">
                <a:solidFill>
                  <a:schemeClr val="tx1"/>
                </a:solidFill>
              </a:rPr>
              <a:t>1</a:t>
            </a:r>
            <a:r>
              <a:rPr lang="en-US" sz="2400" dirty="0">
                <a:solidFill>
                  <a:schemeClr val="tx1"/>
                </a:solidFill>
              </a:rPr>
              <a:t>, </a:t>
            </a:r>
            <a:r>
              <a:rPr lang="en-US" sz="2400" dirty="0" err="1">
                <a:solidFill>
                  <a:schemeClr val="tx1"/>
                </a:solidFill>
              </a:rPr>
              <a:t>Dibakair</a:t>
            </a:r>
            <a:r>
              <a:rPr lang="en-US" sz="2400" dirty="0">
                <a:solidFill>
                  <a:schemeClr val="tx1"/>
                </a:solidFill>
              </a:rPr>
              <a:t>, N</a:t>
            </a:r>
            <a:r>
              <a:rPr lang="en-US" sz="2400" baseline="30000" dirty="0">
                <a:solidFill>
                  <a:schemeClr val="tx1"/>
                </a:solidFill>
              </a:rPr>
              <a:t>2</a:t>
            </a:r>
            <a:r>
              <a:rPr lang="en-US" sz="2400" dirty="0">
                <a:solidFill>
                  <a:schemeClr val="tx1"/>
                </a:solidFill>
              </a:rPr>
              <a:t>, </a:t>
            </a:r>
            <a:r>
              <a:rPr lang="en-US" sz="2400" dirty="0" err="1">
                <a:solidFill>
                  <a:schemeClr val="tx1"/>
                </a:solidFill>
              </a:rPr>
              <a:t>Chittanranjan</a:t>
            </a:r>
            <a:r>
              <a:rPr lang="en-US" sz="2400" dirty="0">
                <a:solidFill>
                  <a:schemeClr val="tx1"/>
                </a:solidFill>
              </a:rPr>
              <a:t>, R</a:t>
            </a:r>
            <a:r>
              <a:rPr lang="en-US" sz="2400" baseline="30000" dirty="0">
                <a:solidFill>
                  <a:schemeClr val="tx1"/>
                </a:solidFill>
              </a:rPr>
              <a:t>3</a:t>
            </a:r>
            <a:endParaRPr lang="en-US" sz="2400" dirty="0">
              <a:solidFill>
                <a:schemeClr val="tx1"/>
              </a:solidFill>
            </a:endParaRPr>
          </a:p>
          <a:p>
            <a:r>
              <a:rPr lang="en-US" sz="2000" baseline="30000" dirty="0">
                <a:solidFill>
                  <a:schemeClr val="tx1"/>
                </a:solidFill>
              </a:rPr>
              <a:t> </a:t>
            </a:r>
            <a:endParaRPr lang="en-US" sz="2000" dirty="0">
              <a:solidFill>
                <a:schemeClr val="tx1"/>
              </a:solidFill>
            </a:endParaRPr>
          </a:p>
          <a:p>
            <a:r>
              <a:rPr lang="en-US" sz="1400" baseline="30000" dirty="0" smtClean="0">
                <a:solidFill>
                  <a:schemeClr val="tx1"/>
                </a:solidFill>
              </a:rPr>
              <a:t>1</a:t>
            </a:r>
            <a:r>
              <a:rPr lang="en-US" sz="1400" dirty="0" smtClean="0">
                <a:solidFill>
                  <a:schemeClr val="tx1"/>
                </a:solidFill>
              </a:rPr>
              <a:t>Dept. </a:t>
            </a:r>
            <a:r>
              <a:rPr lang="en-US" sz="1400" dirty="0">
                <a:solidFill>
                  <a:schemeClr val="tx1"/>
                </a:solidFill>
              </a:rPr>
              <a:t>of Natural Resources and Environmental Management, University of Hawaii at </a:t>
            </a:r>
            <a:r>
              <a:rPr lang="en-US" sz="1400" dirty="0" err="1">
                <a:solidFill>
                  <a:schemeClr val="tx1"/>
                </a:solidFill>
              </a:rPr>
              <a:t>Manoa</a:t>
            </a:r>
            <a:r>
              <a:rPr lang="en-US" sz="1400" dirty="0">
                <a:solidFill>
                  <a:schemeClr val="tx1"/>
                </a:solidFill>
              </a:rPr>
              <a:t>, Honolulu, USA</a:t>
            </a:r>
          </a:p>
          <a:p>
            <a:r>
              <a:rPr lang="en-US" sz="1400" baseline="30000" dirty="0">
                <a:solidFill>
                  <a:schemeClr val="tx1"/>
                </a:solidFill>
              </a:rPr>
              <a:t>2</a:t>
            </a:r>
            <a:r>
              <a:rPr lang="en-US" sz="1400" dirty="0">
                <a:solidFill>
                  <a:schemeClr val="tx1"/>
                </a:solidFill>
              </a:rPr>
              <a:t>College of Agriculture, Orissa University of </a:t>
            </a:r>
            <a:r>
              <a:rPr lang="en-US" sz="1400" dirty="0" err="1">
                <a:solidFill>
                  <a:schemeClr val="tx1"/>
                </a:solidFill>
              </a:rPr>
              <a:t>Agricult</a:t>
            </a:r>
            <a:r>
              <a:rPr lang="en-US" sz="1400" dirty="0">
                <a:solidFill>
                  <a:schemeClr val="tx1"/>
                </a:solidFill>
              </a:rPr>
              <a:t> </a:t>
            </a:r>
            <a:r>
              <a:rPr lang="en-US" sz="1400" dirty="0" err="1">
                <a:solidFill>
                  <a:schemeClr val="tx1"/>
                </a:solidFill>
              </a:rPr>
              <a:t>ural</a:t>
            </a:r>
            <a:r>
              <a:rPr lang="en-US" sz="1400" dirty="0">
                <a:solidFill>
                  <a:schemeClr val="tx1"/>
                </a:solidFill>
              </a:rPr>
              <a:t> Technology, Bhubaneswar, India</a:t>
            </a:r>
          </a:p>
          <a:p>
            <a:r>
              <a:rPr lang="en-US" sz="1400" baseline="30000" dirty="0">
                <a:solidFill>
                  <a:schemeClr val="tx1"/>
                </a:solidFill>
              </a:rPr>
              <a:t>3</a:t>
            </a:r>
            <a:r>
              <a:rPr lang="en-US" sz="1400" dirty="0">
                <a:solidFill>
                  <a:schemeClr val="tx1"/>
                </a:solidFill>
              </a:rPr>
              <a:t>Water Resources Research Center, University of Hawaii, Honolulu, USA</a:t>
            </a:r>
          </a:p>
          <a:p>
            <a:endParaRPr lang="en-US" sz="1800"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t="6578" b="5173"/>
          <a:stretch>
            <a:fillRect/>
          </a:stretch>
        </p:blipFill>
        <p:spPr bwMode="auto">
          <a:xfrm>
            <a:off x="2009364" y="5670180"/>
            <a:ext cx="966768" cy="992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8608" y="5485088"/>
            <a:ext cx="1312862" cy="131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9382" y="5601920"/>
            <a:ext cx="1056826" cy="113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6"/>
          <a:stretch>
            <a:fillRect/>
          </a:stretch>
        </p:blipFill>
        <p:spPr>
          <a:xfrm>
            <a:off x="5738416" y="5725268"/>
            <a:ext cx="560654" cy="962110"/>
          </a:xfrm>
          <a:prstGeom prst="rect">
            <a:avLst/>
          </a:prstGeom>
        </p:spPr>
      </p:pic>
      <p:pic>
        <p:nvPicPr>
          <p:cNvPr id="8" name="Picture 7"/>
          <p:cNvPicPr>
            <a:picLocks noChangeAspect="1"/>
          </p:cNvPicPr>
          <p:nvPr/>
        </p:nvPicPr>
        <p:blipFill>
          <a:blip r:embed="rId7"/>
          <a:stretch>
            <a:fillRect/>
          </a:stretch>
        </p:blipFill>
        <p:spPr>
          <a:xfrm>
            <a:off x="6464532" y="5670180"/>
            <a:ext cx="802727" cy="937585"/>
          </a:xfrm>
          <a:prstGeom prst="rect">
            <a:avLst/>
          </a:prstGeom>
        </p:spPr>
      </p:pic>
    </p:spTree>
    <p:extLst>
      <p:ext uri="{BB962C8B-B14F-4D97-AF65-F5344CB8AC3E}">
        <p14:creationId xmlns:p14="http://schemas.microsoft.com/office/powerpoint/2010/main" val="2627937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142"/>
            <a:ext cx="8229600" cy="1143000"/>
          </a:xfrm>
        </p:spPr>
        <p:txBody>
          <a:bodyPr/>
          <a:lstStyle/>
          <a:p>
            <a:r>
              <a:rPr lang="en-US" dirty="0" smtClean="0"/>
              <a:t>1. Introduction</a:t>
            </a:r>
            <a:endParaRPr lang="en-US" dirty="0"/>
          </a:p>
        </p:txBody>
      </p:sp>
      <p:sp>
        <p:nvSpPr>
          <p:cNvPr id="3" name="Content Placeholder 2"/>
          <p:cNvSpPr>
            <a:spLocks noGrp="1"/>
          </p:cNvSpPr>
          <p:nvPr>
            <p:ph idx="1"/>
          </p:nvPr>
        </p:nvSpPr>
        <p:spPr>
          <a:xfrm>
            <a:off x="400332" y="1183123"/>
            <a:ext cx="8229600" cy="5319415"/>
          </a:xfrm>
        </p:spPr>
        <p:txBody>
          <a:bodyPr>
            <a:normAutofit fontScale="77500" lnSpcReduction="20000"/>
          </a:bodyPr>
          <a:lstStyle/>
          <a:p>
            <a:r>
              <a:rPr lang="en-US" sz="2800" dirty="0" smtClean="0"/>
              <a:t>Increasing </a:t>
            </a:r>
            <a:r>
              <a:rPr lang="en-US" sz="2800" dirty="0"/>
              <a:t>global pressures of population, limited natural resources and climate change, marginal land conditions </a:t>
            </a:r>
            <a:r>
              <a:rPr lang="en-US" sz="2800" dirty="0" smtClean="0">
                <a:sym typeface="Wingdings"/>
              </a:rPr>
              <a:t> </a:t>
            </a:r>
            <a:r>
              <a:rPr lang="en-US" sz="2800" dirty="0" smtClean="0"/>
              <a:t>increasing </a:t>
            </a:r>
            <a:r>
              <a:rPr lang="en-US" sz="2800" dirty="0"/>
              <a:t>impact on agricultural productivity. </a:t>
            </a:r>
            <a:endParaRPr lang="en-US" sz="2800" dirty="0" smtClean="0"/>
          </a:p>
          <a:p>
            <a:pPr marL="0" indent="0">
              <a:buNone/>
            </a:pPr>
            <a:endParaRPr lang="en-US" sz="2000" dirty="0" smtClean="0"/>
          </a:p>
          <a:p>
            <a:r>
              <a:rPr lang="en-US" sz="2800" dirty="0" smtClean="0"/>
              <a:t>Dissemination of information from professional to farmer regarding new and innovative agricultural practices has never been so important. </a:t>
            </a:r>
          </a:p>
          <a:p>
            <a:endParaRPr lang="en-US" sz="2800" dirty="0" smtClean="0"/>
          </a:p>
          <a:p>
            <a:r>
              <a:rPr lang="en-US" sz="2800" dirty="0" smtClean="0"/>
              <a:t>Millions of dollars allocated to support smallholder farmers towards  agricultural sustainability </a:t>
            </a:r>
            <a:r>
              <a:rPr lang="en-US" sz="2800" dirty="0" smtClean="0">
                <a:sym typeface="Wingdings"/>
              </a:rPr>
              <a:t> professionals work alongside farmers to develop new technologies</a:t>
            </a:r>
          </a:p>
          <a:p>
            <a:pPr marL="0" indent="0">
              <a:buNone/>
            </a:pPr>
            <a:endParaRPr lang="en-US" sz="2800" dirty="0" smtClean="0"/>
          </a:p>
          <a:p>
            <a:r>
              <a:rPr lang="en-US" sz="2800" dirty="0" smtClean="0"/>
              <a:t>BUT … Only 20</a:t>
            </a:r>
            <a:r>
              <a:rPr lang="en-US" sz="2800" dirty="0"/>
              <a:t>% of technology generated in agricultural research is actually adopted by </a:t>
            </a:r>
            <a:r>
              <a:rPr lang="en-US" sz="2800" dirty="0" smtClean="0"/>
              <a:t>farmers </a:t>
            </a:r>
            <a:r>
              <a:rPr lang="en-US" sz="2400" dirty="0"/>
              <a:t>(Chambers, 1991; </a:t>
            </a:r>
            <a:r>
              <a:rPr lang="en-US" sz="2400" dirty="0" err="1"/>
              <a:t>Feder</a:t>
            </a:r>
            <a:r>
              <a:rPr lang="en-US" sz="2400" dirty="0"/>
              <a:t> et al. 1985). </a:t>
            </a:r>
            <a:endParaRPr lang="en-US" sz="2800" dirty="0" smtClean="0"/>
          </a:p>
          <a:p>
            <a:pPr marL="0" indent="0">
              <a:buNone/>
            </a:pPr>
            <a:endParaRPr lang="en-US" sz="2800" dirty="0" smtClean="0"/>
          </a:p>
          <a:p>
            <a:r>
              <a:rPr lang="en-US" sz="2800" dirty="0" smtClean="0"/>
              <a:t>Objective: highlight mental perception gaps between farmers and professionals to better understand why farmers do not adopt</a:t>
            </a:r>
          </a:p>
          <a:p>
            <a:pPr marL="0" indent="0">
              <a:buNone/>
            </a:pPr>
            <a:endParaRPr lang="en-US" sz="2800" dirty="0" smtClean="0"/>
          </a:p>
        </p:txBody>
      </p:sp>
    </p:spTree>
    <p:extLst>
      <p:ext uri="{BB962C8B-B14F-4D97-AF65-F5344CB8AC3E}">
        <p14:creationId xmlns:p14="http://schemas.microsoft.com/office/powerpoint/2010/main" val="1392554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1218" y="85977"/>
            <a:ext cx="8229600" cy="1143000"/>
          </a:xfrm>
        </p:spPr>
        <p:txBody>
          <a:bodyPr/>
          <a:lstStyle/>
          <a:p>
            <a:r>
              <a:rPr lang="en-US" dirty="0" smtClean="0"/>
              <a:t>2. Case Studies: Area Profiles, India</a:t>
            </a:r>
            <a:endParaRPr lang="en-US" dirty="0"/>
          </a:p>
        </p:txBody>
      </p:sp>
      <p:sp>
        <p:nvSpPr>
          <p:cNvPr id="5" name="Content Placeholder 4"/>
          <p:cNvSpPr>
            <a:spLocks noGrp="1"/>
          </p:cNvSpPr>
          <p:nvPr>
            <p:ph sz="half" idx="1"/>
          </p:nvPr>
        </p:nvSpPr>
        <p:spPr>
          <a:xfrm>
            <a:off x="266513" y="3977556"/>
            <a:ext cx="8719848" cy="2908563"/>
          </a:xfrm>
        </p:spPr>
        <p:txBody>
          <a:bodyPr>
            <a:normAutofit/>
          </a:bodyPr>
          <a:lstStyle/>
          <a:p>
            <a:pPr marL="0" indent="0">
              <a:spcBef>
                <a:spcPts val="0"/>
              </a:spcBef>
              <a:buNone/>
            </a:pPr>
            <a:r>
              <a:rPr lang="en-US" sz="2200" b="1" dirty="0" smtClean="0"/>
              <a:t>INDIA: District of </a:t>
            </a:r>
            <a:r>
              <a:rPr lang="en-US" sz="2200" b="1" dirty="0" err="1" smtClean="0"/>
              <a:t>Kendujhar</a:t>
            </a:r>
            <a:r>
              <a:rPr lang="en-US" sz="2200" b="1" dirty="0" smtClean="0"/>
              <a:t>, Odisha</a:t>
            </a:r>
          </a:p>
          <a:p>
            <a:pPr>
              <a:spcBef>
                <a:spcPts val="0"/>
              </a:spcBef>
            </a:pPr>
            <a:r>
              <a:rPr lang="en-US" sz="2200" dirty="0" smtClean="0"/>
              <a:t>One of the poorest districts: economic and environmental </a:t>
            </a:r>
            <a:r>
              <a:rPr lang="en-US" sz="2200" dirty="0" smtClean="0"/>
              <a:t>resources</a:t>
            </a:r>
          </a:p>
          <a:p>
            <a:pPr>
              <a:spcBef>
                <a:spcPts val="0"/>
              </a:spcBef>
            </a:pPr>
            <a:r>
              <a:rPr lang="en-US" sz="2200" dirty="0" smtClean="0"/>
              <a:t>North-Central Plateau region </a:t>
            </a:r>
            <a:endParaRPr lang="en-US" sz="2200" dirty="0" smtClean="0"/>
          </a:p>
          <a:p>
            <a:pPr>
              <a:spcBef>
                <a:spcPts val="0"/>
              </a:spcBef>
            </a:pPr>
            <a:r>
              <a:rPr lang="en-US" sz="2200" dirty="0" smtClean="0"/>
              <a:t>Villages (Tentuli, </a:t>
            </a:r>
            <a:r>
              <a:rPr lang="en-US" sz="2200" dirty="0" err="1" smtClean="0"/>
              <a:t>Saharpur</a:t>
            </a:r>
            <a:r>
              <a:rPr lang="en-US" sz="2200" dirty="0" smtClean="0"/>
              <a:t>, </a:t>
            </a:r>
            <a:r>
              <a:rPr lang="en-US" sz="2200" dirty="0" err="1" smtClean="0"/>
              <a:t>Gopinathpur</a:t>
            </a:r>
            <a:r>
              <a:rPr lang="en-US" sz="2200" dirty="0" smtClean="0"/>
              <a:t>): 30 – 100 households</a:t>
            </a:r>
          </a:p>
          <a:p>
            <a:pPr>
              <a:spcBef>
                <a:spcPts val="0"/>
              </a:spcBef>
            </a:pPr>
            <a:r>
              <a:rPr lang="en-US" sz="2200" dirty="0" smtClean="0"/>
              <a:t>Subsistence agriculture: Conventional tillage</a:t>
            </a:r>
          </a:p>
          <a:p>
            <a:pPr>
              <a:spcBef>
                <a:spcPts val="0"/>
              </a:spcBef>
            </a:pPr>
            <a:r>
              <a:rPr lang="en-US" sz="2200" dirty="0" smtClean="0"/>
              <a:t>Main crops: Maize, Mustard</a:t>
            </a:r>
          </a:p>
          <a:p>
            <a:pPr>
              <a:spcBef>
                <a:spcPts val="0"/>
              </a:spcBef>
            </a:pPr>
            <a:r>
              <a:rPr lang="en-US" sz="2200" dirty="0" smtClean="0"/>
              <a:t>Farm size: &lt; 2 hectares</a:t>
            </a:r>
          </a:p>
          <a:p>
            <a:pPr>
              <a:spcBef>
                <a:spcPts val="0"/>
              </a:spcBef>
            </a:pPr>
            <a:r>
              <a:rPr lang="en-US" sz="2200" dirty="0" smtClean="0"/>
              <a:t>Annual income: $420 USD</a:t>
            </a:r>
          </a:p>
          <a:p>
            <a:pPr>
              <a:spcBef>
                <a:spcPts val="0"/>
              </a:spcBef>
            </a:pPr>
            <a:endParaRPr lang="en-US" sz="2200" dirty="0"/>
          </a:p>
        </p:txBody>
      </p:sp>
      <p:pic>
        <p:nvPicPr>
          <p:cNvPr id="9" name="Picture 8"/>
          <p:cNvPicPr>
            <a:picLocks noChangeAspect="1"/>
          </p:cNvPicPr>
          <p:nvPr/>
        </p:nvPicPr>
        <p:blipFill rotWithShape="1">
          <a:blip r:embed="rId2" cstate="screen">
            <a:extLst>
              <a:ext uri="{28A0092B-C50C-407E-A947-70E740481C1C}">
                <a14:useLocalDpi xmlns:a14="http://schemas.microsoft.com/office/drawing/2010/main"/>
              </a:ext>
            </a:extLst>
          </a:blip>
          <a:srcRect l="6784" t="2435"/>
          <a:stretch/>
        </p:blipFill>
        <p:spPr>
          <a:xfrm>
            <a:off x="151650" y="1049685"/>
            <a:ext cx="5990164" cy="2859616"/>
          </a:xfrm>
          <a:prstGeom prst="rect">
            <a:avLst/>
          </a:prstGeom>
        </p:spPr>
      </p:pic>
      <p:pic>
        <p:nvPicPr>
          <p:cNvPr id="11" name="Picture 10" descr="DSC06346.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6014690" y="1318275"/>
            <a:ext cx="2824717" cy="2287538"/>
          </a:xfrm>
          <a:prstGeom prst="rect">
            <a:avLst/>
          </a:prstGeom>
        </p:spPr>
      </p:pic>
    </p:spTree>
    <p:extLst>
      <p:ext uri="{BB962C8B-B14F-4D97-AF65-F5344CB8AC3E}">
        <p14:creationId xmlns:p14="http://schemas.microsoft.com/office/powerpoint/2010/main" val="3276383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457200" y="66100"/>
            <a:ext cx="8229600" cy="1143000"/>
          </a:xfrm>
        </p:spPr>
        <p:txBody>
          <a:bodyPr>
            <a:normAutofit fontScale="90000"/>
          </a:bodyPr>
          <a:lstStyle/>
          <a:p>
            <a:r>
              <a:rPr lang="en-US" dirty="0" smtClean="0"/>
              <a:t>2. Case Studies: Area Profiles, Nepal</a:t>
            </a:r>
            <a:endParaRPr lang="en-US" dirty="0"/>
          </a:p>
        </p:txBody>
      </p:sp>
      <p:pic>
        <p:nvPicPr>
          <p:cNvPr id="7" name="Picture 6"/>
          <p:cNvPicPr>
            <a:picLocks noChangeAspect="1"/>
          </p:cNvPicPr>
          <p:nvPr/>
        </p:nvPicPr>
        <p:blipFill>
          <a:blip r:embed="rId2"/>
          <a:stretch>
            <a:fillRect/>
          </a:stretch>
        </p:blipFill>
        <p:spPr>
          <a:xfrm>
            <a:off x="457200" y="1133268"/>
            <a:ext cx="4517169" cy="2620993"/>
          </a:xfrm>
          <a:prstGeom prst="rect">
            <a:avLst/>
          </a:prstGeom>
        </p:spPr>
      </p:pic>
      <p:pic>
        <p:nvPicPr>
          <p:cNvPr id="8" name="Picture 7" descr="319928_958349229111_1269134219_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2955" y="1133268"/>
            <a:ext cx="3494657" cy="2620993"/>
          </a:xfrm>
          <a:prstGeom prst="rect">
            <a:avLst/>
          </a:prstGeom>
        </p:spPr>
      </p:pic>
      <p:sp>
        <p:nvSpPr>
          <p:cNvPr id="9" name="Content Placeholder 4"/>
          <p:cNvSpPr>
            <a:spLocks noGrp="1"/>
          </p:cNvSpPr>
          <p:nvPr>
            <p:ph sz="half" idx="1"/>
          </p:nvPr>
        </p:nvSpPr>
        <p:spPr>
          <a:xfrm>
            <a:off x="341218" y="3860847"/>
            <a:ext cx="8719848" cy="2908563"/>
          </a:xfrm>
        </p:spPr>
        <p:txBody>
          <a:bodyPr>
            <a:normAutofit fontScale="92500"/>
          </a:bodyPr>
          <a:lstStyle/>
          <a:p>
            <a:pPr marL="0" indent="0">
              <a:spcBef>
                <a:spcPts val="0"/>
              </a:spcBef>
              <a:buNone/>
            </a:pPr>
            <a:r>
              <a:rPr lang="en-US" sz="2200" b="1" dirty="0" smtClean="0"/>
              <a:t>NEPAL: Himalayan Mid-hills</a:t>
            </a:r>
          </a:p>
          <a:p>
            <a:pPr>
              <a:spcBef>
                <a:spcPts val="0"/>
              </a:spcBef>
            </a:pPr>
            <a:r>
              <a:rPr lang="en-US" sz="2200" dirty="0"/>
              <a:t>9% of the population is considered moderately to severely food </a:t>
            </a:r>
            <a:r>
              <a:rPr lang="en-US" sz="2200" dirty="0" smtClean="0"/>
              <a:t>insecure; </a:t>
            </a:r>
            <a:r>
              <a:rPr lang="en-US" sz="2200" dirty="0"/>
              <a:t>74 percent represent agricultural households </a:t>
            </a:r>
            <a:r>
              <a:rPr lang="en-US" sz="2200" dirty="0" smtClean="0"/>
              <a:t>(majority smallholder farmers</a:t>
            </a:r>
            <a:r>
              <a:rPr lang="en-US" sz="2200" dirty="0" smtClean="0"/>
              <a:t>)</a:t>
            </a:r>
          </a:p>
          <a:p>
            <a:pPr>
              <a:spcBef>
                <a:spcPts val="0"/>
              </a:spcBef>
            </a:pPr>
            <a:r>
              <a:rPr lang="en-US" sz="2200" dirty="0" smtClean="0">
                <a:effectLst/>
              </a:rPr>
              <a:t>Mid-hills region, highly sloping lands</a:t>
            </a:r>
            <a:endParaRPr lang="en-US" sz="2200" dirty="0" smtClean="0">
              <a:effectLst/>
            </a:endParaRPr>
          </a:p>
          <a:p>
            <a:pPr>
              <a:spcBef>
                <a:spcPts val="0"/>
              </a:spcBef>
            </a:pPr>
            <a:r>
              <a:rPr lang="en-US" sz="2200" dirty="0" smtClean="0"/>
              <a:t>Villages (</a:t>
            </a:r>
            <a:r>
              <a:rPr lang="en-US" sz="2200" dirty="0" err="1" smtClean="0"/>
              <a:t>Thumka</a:t>
            </a:r>
            <a:r>
              <a:rPr lang="en-US" sz="2200" dirty="0" smtClean="0"/>
              <a:t>, </a:t>
            </a:r>
            <a:r>
              <a:rPr lang="en-US" sz="2200" dirty="0" err="1" smtClean="0"/>
              <a:t>Hykrang</a:t>
            </a:r>
            <a:r>
              <a:rPr lang="en-US" sz="2200" dirty="0" smtClean="0"/>
              <a:t>, </a:t>
            </a:r>
            <a:r>
              <a:rPr lang="en-US" sz="2200" dirty="0" err="1" smtClean="0"/>
              <a:t>Khola-Gaun</a:t>
            </a:r>
            <a:r>
              <a:rPr lang="en-US" sz="2200" dirty="0" smtClean="0"/>
              <a:t>)</a:t>
            </a:r>
          </a:p>
          <a:p>
            <a:pPr>
              <a:spcBef>
                <a:spcPts val="0"/>
              </a:spcBef>
            </a:pPr>
            <a:r>
              <a:rPr lang="en-US" sz="2200" dirty="0" smtClean="0"/>
              <a:t>Subsistence agriculture: Conventional tillage</a:t>
            </a:r>
          </a:p>
          <a:p>
            <a:pPr>
              <a:spcBef>
                <a:spcPts val="0"/>
              </a:spcBef>
            </a:pPr>
            <a:r>
              <a:rPr lang="en-US" sz="2200" dirty="0" smtClean="0"/>
              <a:t>Main crops: Maize, Millet</a:t>
            </a:r>
          </a:p>
          <a:p>
            <a:pPr>
              <a:spcBef>
                <a:spcPts val="0"/>
              </a:spcBef>
            </a:pPr>
            <a:r>
              <a:rPr lang="en-US" sz="2200" dirty="0" smtClean="0"/>
              <a:t>Farm size: &lt; 0.6 hectares</a:t>
            </a:r>
          </a:p>
          <a:p>
            <a:pPr>
              <a:spcBef>
                <a:spcPts val="0"/>
              </a:spcBef>
            </a:pPr>
            <a:r>
              <a:rPr lang="en-US" sz="2200" dirty="0" smtClean="0"/>
              <a:t>Annual income: $601 USD</a:t>
            </a:r>
          </a:p>
          <a:p>
            <a:pPr>
              <a:spcBef>
                <a:spcPts val="0"/>
              </a:spcBef>
            </a:pPr>
            <a:endParaRPr lang="en-US" sz="2200" dirty="0"/>
          </a:p>
        </p:txBody>
      </p:sp>
    </p:spTree>
    <p:extLst>
      <p:ext uri="{BB962C8B-B14F-4D97-AF65-F5344CB8AC3E}">
        <p14:creationId xmlns:p14="http://schemas.microsoft.com/office/powerpoint/2010/main" val="2473575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8218"/>
            <a:ext cx="8229600" cy="1143000"/>
          </a:xfrm>
        </p:spPr>
        <p:txBody>
          <a:bodyPr/>
          <a:lstStyle/>
          <a:p>
            <a:r>
              <a:rPr lang="en-US" dirty="0" smtClean="0"/>
              <a:t>3. Methodology</a:t>
            </a:r>
            <a:endParaRPr lang="en-US" dirty="0"/>
          </a:p>
        </p:txBody>
      </p:sp>
      <p:sp>
        <p:nvSpPr>
          <p:cNvPr id="3" name="Content Placeholder 2"/>
          <p:cNvSpPr>
            <a:spLocks noGrp="1"/>
          </p:cNvSpPr>
          <p:nvPr>
            <p:ph idx="1"/>
          </p:nvPr>
        </p:nvSpPr>
        <p:spPr>
          <a:xfrm>
            <a:off x="322256" y="765709"/>
            <a:ext cx="8473425" cy="5099657"/>
          </a:xfrm>
        </p:spPr>
        <p:txBody>
          <a:bodyPr>
            <a:noAutofit/>
          </a:bodyPr>
          <a:lstStyle/>
          <a:p>
            <a:r>
              <a:rPr lang="en-US" sz="2200" b="1" dirty="0" smtClean="0"/>
              <a:t>Partnership: Development of CAPS</a:t>
            </a:r>
          </a:p>
          <a:p>
            <a:pPr lvl="1"/>
            <a:r>
              <a:rPr lang="en-US" sz="2200" dirty="0" smtClean="0"/>
              <a:t>SMARTS: U.S.A. Institution (UHM), Local Counterparts (OUAT, LI-BIRD)</a:t>
            </a:r>
          </a:p>
          <a:p>
            <a:pPr lvl="1"/>
            <a:r>
              <a:rPr lang="en-US" sz="2200" dirty="0" smtClean="0"/>
              <a:t>Villages:	</a:t>
            </a:r>
          </a:p>
          <a:p>
            <a:pPr lvl="2"/>
            <a:r>
              <a:rPr lang="en-US" sz="2200" dirty="0" smtClean="0"/>
              <a:t>India (Tentuli, </a:t>
            </a:r>
            <a:r>
              <a:rPr lang="en-US" sz="2200" dirty="0" err="1" smtClean="0"/>
              <a:t>Saharpur</a:t>
            </a:r>
            <a:r>
              <a:rPr lang="en-US" sz="2200" dirty="0" smtClean="0"/>
              <a:t>, </a:t>
            </a:r>
            <a:r>
              <a:rPr lang="en-US" sz="2200" dirty="0" err="1" smtClean="0"/>
              <a:t>Gopinathpur</a:t>
            </a:r>
            <a:r>
              <a:rPr lang="en-US" sz="2200" dirty="0" smtClean="0"/>
              <a:t>)</a:t>
            </a:r>
          </a:p>
          <a:p>
            <a:pPr lvl="2"/>
            <a:r>
              <a:rPr lang="en-US" sz="2200" dirty="0" smtClean="0"/>
              <a:t>Nepal (</a:t>
            </a:r>
            <a:r>
              <a:rPr lang="en-US" sz="2200" dirty="0" err="1" smtClean="0"/>
              <a:t>Thumka</a:t>
            </a:r>
            <a:r>
              <a:rPr lang="en-US" sz="2200" dirty="0" smtClean="0"/>
              <a:t>, </a:t>
            </a:r>
            <a:r>
              <a:rPr lang="en-US" sz="2200" dirty="0" err="1" smtClean="0"/>
              <a:t>Hyrkrang</a:t>
            </a:r>
            <a:r>
              <a:rPr lang="en-US" sz="2200" dirty="0" smtClean="0"/>
              <a:t>, </a:t>
            </a:r>
            <a:r>
              <a:rPr lang="en-US" sz="2200" dirty="0" err="1" smtClean="0"/>
              <a:t>Khola-Gaun</a:t>
            </a:r>
            <a:endParaRPr lang="en-US" sz="2200" dirty="0" smtClean="0"/>
          </a:p>
          <a:p>
            <a:r>
              <a:rPr lang="en-US" sz="2200" b="1" dirty="0" smtClean="0"/>
              <a:t>Baseline Surveys, focus group discussions</a:t>
            </a:r>
          </a:p>
          <a:p>
            <a:pPr lvl="1"/>
            <a:r>
              <a:rPr lang="en-US" sz="2200" dirty="0" smtClean="0"/>
              <a:t>Village profiles</a:t>
            </a:r>
          </a:p>
          <a:p>
            <a:pPr lvl="1"/>
            <a:r>
              <a:rPr lang="en-US" sz="2200" dirty="0" smtClean="0"/>
              <a:t>Criteria: Profit, Soil Environmental Benefit, Labor Saving, Yield</a:t>
            </a:r>
          </a:p>
          <a:p>
            <a:r>
              <a:rPr lang="en-US" sz="2200" b="1" dirty="0" smtClean="0"/>
              <a:t>Analytical Hierarchy Process</a:t>
            </a:r>
            <a:r>
              <a:rPr lang="en-US" sz="2200" dirty="0" smtClean="0"/>
              <a:t>:</a:t>
            </a:r>
          </a:p>
          <a:p>
            <a:pPr lvl="1"/>
            <a:r>
              <a:rPr lang="en-US" sz="2200" dirty="0" smtClean="0"/>
              <a:t>Farmer vs. Professional preferences</a:t>
            </a:r>
          </a:p>
          <a:p>
            <a:pPr lvl="1"/>
            <a:r>
              <a:rPr lang="en-US" sz="2200" dirty="0" smtClean="0"/>
              <a:t>Lai et al. 2011; Reed et al. 2012</a:t>
            </a:r>
            <a:endParaRPr lang="en-US" sz="2200" dirty="0"/>
          </a:p>
          <a:p>
            <a:r>
              <a:rPr lang="en-US" sz="2200" b="1" dirty="0" smtClean="0"/>
              <a:t>Country Comparison</a:t>
            </a:r>
            <a:endParaRPr lang="en-US" sz="1800" dirty="0" smtClean="0"/>
          </a:p>
          <a:p>
            <a:pPr lvl="1"/>
            <a:r>
              <a:rPr lang="en-US" sz="1800" dirty="0" smtClean="0"/>
              <a:t>Farmers </a:t>
            </a:r>
            <a:r>
              <a:rPr lang="en-US" sz="1800" dirty="0" smtClean="0"/>
              <a:t>vs. </a:t>
            </a:r>
            <a:r>
              <a:rPr lang="en-US" sz="1800" dirty="0" smtClean="0"/>
              <a:t>Professionals</a:t>
            </a:r>
          </a:p>
          <a:p>
            <a:pPr lvl="1"/>
            <a:r>
              <a:rPr lang="en-US" sz="1800" dirty="0" smtClean="0"/>
              <a:t>Preferences across and within India and Nepal</a:t>
            </a:r>
            <a:endParaRPr lang="en-US" sz="1800" dirty="0" smtClean="0"/>
          </a:p>
          <a:p>
            <a:pPr marL="457200" lvl="1" indent="0">
              <a:buNone/>
            </a:pPr>
            <a:endParaRPr lang="en-US" sz="2200" dirty="0" smtClean="0"/>
          </a:p>
        </p:txBody>
      </p:sp>
    </p:spTree>
    <p:extLst>
      <p:ext uri="{BB962C8B-B14F-4D97-AF65-F5344CB8AC3E}">
        <p14:creationId xmlns:p14="http://schemas.microsoft.com/office/powerpoint/2010/main" val="1174230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607"/>
            <a:ext cx="8229600" cy="1143000"/>
          </a:xfrm>
        </p:spPr>
        <p:txBody>
          <a:bodyPr/>
          <a:lstStyle/>
          <a:p>
            <a:r>
              <a:rPr lang="en-US" dirty="0" smtClean="0"/>
              <a:t>4. CAPS</a:t>
            </a:r>
            <a:endParaRPr lang="en-US" dirty="0"/>
          </a:p>
        </p:txBody>
      </p:sp>
      <p:sp>
        <p:nvSpPr>
          <p:cNvPr id="3" name="Content Placeholder 2"/>
          <p:cNvSpPr>
            <a:spLocks noGrp="1"/>
          </p:cNvSpPr>
          <p:nvPr>
            <p:ph idx="1"/>
          </p:nvPr>
        </p:nvSpPr>
        <p:spPr>
          <a:xfrm>
            <a:off x="533024" y="962646"/>
            <a:ext cx="8229600" cy="4525963"/>
          </a:xfrm>
        </p:spPr>
        <p:txBody>
          <a:bodyPr/>
          <a:lstStyle/>
          <a:p>
            <a:r>
              <a:rPr lang="en-US" sz="2800" dirty="0" smtClean="0"/>
              <a:t>Sustainable Management of </a:t>
            </a:r>
            <a:r>
              <a:rPr lang="en-US" sz="2800" dirty="0" err="1" smtClean="0"/>
              <a:t>Agroecological</a:t>
            </a:r>
            <a:r>
              <a:rPr lang="en-US" sz="2800" dirty="0" smtClean="0"/>
              <a:t> Resources of Tribal Societies (SMARTS) </a:t>
            </a:r>
            <a:r>
              <a:rPr lang="en-US" sz="2800" dirty="0" smtClean="0">
                <a:sym typeface="Wingdings"/>
              </a:rPr>
              <a:t> Conservation Agricultural Production Systems (CAPS)</a:t>
            </a:r>
          </a:p>
          <a:p>
            <a:r>
              <a:rPr lang="en-US" sz="2800" dirty="0" smtClean="0">
                <a:sym typeface="Wingdings"/>
              </a:rPr>
              <a:t>Introduction of new innovative practices</a:t>
            </a:r>
          </a:p>
          <a:p>
            <a:r>
              <a:rPr lang="en-US" sz="2800" dirty="0" smtClean="0">
                <a:sym typeface="Wingdings"/>
              </a:rPr>
              <a:t>Professionals  Farmers</a:t>
            </a:r>
            <a:endParaRPr lang="en-US" sz="2800" dirty="0" smtClean="0"/>
          </a:p>
          <a:p>
            <a:pPr marL="0" indent="0">
              <a:buNone/>
            </a:pP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786391423"/>
              </p:ext>
            </p:extLst>
          </p:nvPr>
        </p:nvGraphicFramePr>
        <p:xfrm>
          <a:off x="608632" y="4258815"/>
          <a:ext cx="8459544" cy="2490179"/>
        </p:xfrm>
        <a:graphic>
          <a:graphicData uri="http://schemas.openxmlformats.org/presentationml/2006/ole">
            <mc:AlternateContent xmlns:mc="http://schemas.openxmlformats.org/markup-compatibility/2006">
              <mc:Choice xmlns:v="urn:schemas-microsoft-com:vml" Requires="v">
                <p:oleObj spid="_x0000_s1038" name="Document" r:id="rId3" imgW="6083300" imgH="1790700" progId="Word.Document.12">
                  <p:embed/>
                </p:oleObj>
              </mc:Choice>
              <mc:Fallback>
                <p:oleObj name="Document" r:id="rId3" imgW="6083300" imgH="1790700" progId="Word.Document.12">
                  <p:embed/>
                  <p:pic>
                    <p:nvPicPr>
                      <p:cNvPr id="0" name=""/>
                      <p:cNvPicPr/>
                      <p:nvPr/>
                    </p:nvPicPr>
                    <p:blipFill>
                      <a:blip r:embed="rId4"/>
                      <a:stretch>
                        <a:fillRect/>
                      </a:stretch>
                    </p:blipFill>
                    <p:spPr>
                      <a:xfrm>
                        <a:off x="608632" y="4258815"/>
                        <a:ext cx="8459544" cy="2490179"/>
                      </a:xfrm>
                      <a:prstGeom prst="rect">
                        <a:avLst/>
                      </a:prstGeom>
                    </p:spPr>
                  </p:pic>
                </p:oleObj>
              </mc:Fallback>
            </mc:AlternateContent>
          </a:graphicData>
        </a:graphic>
      </p:graphicFrame>
      <p:sp>
        <p:nvSpPr>
          <p:cNvPr id="5" name="Rectangle 4"/>
          <p:cNvSpPr/>
          <p:nvPr/>
        </p:nvSpPr>
        <p:spPr>
          <a:xfrm>
            <a:off x="208519" y="3611907"/>
            <a:ext cx="9269584" cy="646331"/>
          </a:xfrm>
          <a:prstGeom prst="rect">
            <a:avLst/>
          </a:prstGeom>
        </p:spPr>
        <p:txBody>
          <a:bodyPr wrap="square">
            <a:spAutoFit/>
          </a:bodyPr>
          <a:lstStyle/>
          <a:p>
            <a:r>
              <a:rPr lang="en-US" b="1" dirty="0"/>
              <a:t>Table 1. List of CAPS introduced in India and Nepal by the SMARTS Project (Lai et al., 2011; Reed et al., 2012)</a:t>
            </a:r>
            <a:endParaRPr lang="en-US" dirty="0"/>
          </a:p>
        </p:txBody>
      </p:sp>
    </p:spTree>
    <p:extLst>
      <p:ext uri="{BB962C8B-B14F-4D97-AF65-F5344CB8AC3E}">
        <p14:creationId xmlns:p14="http://schemas.microsoft.com/office/powerpoint/2010/main" val="488204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0957"/>
            <a:ext cx="8229600" cy="1143000"/>
          </a:xfrm>
        </p:spPr>
        <p:txBody>
          <a:bodyPr>
            <a:normAutofit/>
          </a:bodyPr>
          <a:lstStyle/>
          <a:p>
            <a:r>
              <a:rPr lang="en-US" sz="3000" dirty="0" smtClean="0"/>
              <a:t>5. </a:t>
            </a:r>
            <a:r>
              <a:rPr lang="en-US" sz="3000" dirty="0" smtClean="0"/>
              <a:t>Results</a:t>
            </a:r>
            <a:endParaRPr lang="en-US" sz="3000" dirty="0"/>
          </a:p>
        </p:txBody>
      </p:sp>
      <p:graphicFrame>
        <p:nvGraphicFramePr>
          <p:cNvPr id="8" name="Chart 7"/>
          <p:cNvGraphicFramePr/>
          <p:nvPr>
            <p:extLst>
              <p:ext uri="{D42A27DB-BD31-4B8C-83A1-F6EECF244321}">
                <p14:modId xmlns:p14="http://schemas.microsoft.com/office/powerpoint/2010/main" val="3593547193"/>
              </p:ext>
            </p:extLst>
          </p:nvPr>
        </p:nvGraphicFramePr>
        <p:xfrm>
          <a:off x="1329765" y="4138983"/>
          <a:ext cx="6798235" cy="2629016"/>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p:cNvSpPr/>
          <p:nvPr/>
        </p:nvSpPr>
        <p:spPr>
          <a:xfrm>
            <a:off x="298823" y="3366974"/>
            <a:ext cx="8710706" cy="523220"/>
          </a:xfrm>
          <a:prstGeom prst="rect">
            <a:avLst/>
          </a:prstGeom>
        </p:spPr>
        <p:txBody>
          <a:bodyPr wrap="square">
            <a:spAutoFit/>
          </a:bodyPr>
          <a:lstStyle/>
          <a:p>
            <a:r>
              <a:rPr lang="en-US" sz="1400" b="1" dirty="0"/>
              <a:t>Figure </a:t>
            </a:r>
            <a:r>
              <a:rPr lang="en-US" sz="1400" b="1" dirty="0" smtClean="0"/>
              <a:t>2 and 3. </a:t>
            </a:r>
            <a:r>
              <a:rPr lang="en-US" sz="1400" dirty="0"/>
              <a:t>Comparison of preferences of selected criteria between case studies of </a:t>
            </a:r>
            <a:r>
              <a:rPr lang="en-US" sz="1400" dirty="0" smtClean="0"/>
              <a:t>professionals (above) and farmers (below) </a:t>
            </a:r>
            <a:r>
              <a:rPr lang="en-US" sz="1400" dirty="0"/>
              <a:t>with respect to the goal of improved income (Lai et al. 2011; Reed et al. 2012)</a:t>
            </a:r>
          </a:p>
        </p:txBody>
      </p:sp>
      <p:graphicFrame>
        <p:nvGraphicFramePr>
          <p:cNvPr id="11" name="Chart 10"/>
          <p:cNvGraphicFramePr/>
          <p:nvPr>
            <p:extLst>
              <p:ext uri="{D42A27DB-BD31-4B8C-83A1-F6EECF244321}">
                <p14:modId xmlns:p14="http://schemas.microsoft.com/office/powerpoint/2010/main" val="2397514468"/>
              </p:ext>
            </p:extLst>
          </p:nvPr>
        </p:nvGraphicFramePr>
        <p:xfrm>
          <a:off x="1329765" y="607079"/>
          <a:ext cx="6663763" cy="275989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98351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96862"/>
            <a:ext cx="8229600" cy="1143000"/>
          </a:xfrm>
        </p:spPr>
        <p:txBody>
          <a:bodyPr>
            <a:normAutofit/>
          </a:bodyPr>
          <a:lstStyle/>
          <a:p>
            <a:r>
              <a:rPr lang="en-US" sz="3000" dirty="0" smtClean="0"/>
              <a:t>5. Results</a:t>
            </a:r>
            <a:endParaRPr lang="en-US" sz="3000" dirty="0"/>
          </a:p>
        </p:txBody>
      </p:sp>
      <p:graphicFrame>
        <p:nvGraphicFramePr>
          <p:cNvPr id="8" name="Chart 7"/>
          <p:cNvGraphicFramePr/>
          <p:nvPr>
            <p:extLst>
              <p:ext uri="{D42A27DB-BD31-4B8C-83A1-F6EECF244321}">
                <p14:modId xmlns:p14="http://schemas.microsoft.com/office/powerpoint/2010/main" val="2779352274"/>
              </p:ext>
            </p:extLst>
          </p:nvPr>
        </p:nvGraphicFramePr>
        <p:xfrm>
          <a:off x="851647" y="3851252"/>
          <a:ext cx="7231529" cy="2628900"/>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p:cNvSpPr/>
          <p:nvPr/>
        </p:nvSpPr>
        <p:spPr>
          <a:xfrm>
            <a:off x="164352" y="3281277"/>
            <a:ext cx="8875059" cy="523220"/>
          </a:xfrm>
          <a:prstGeom prst="rect">
            <a:avLst/>
          </a:prstGeom>
        </p:spPr>
        <p:txBody>
          <a:bodyPr wrap="square">
            <a:spAutoFit/>
          </a:bodyPr>
          <a:lstStyle/>
          <a:p>
            <a:r>
              <a:rPr lang="en-US" sz="1400" b="1" dirty="0"/>
              <a:t>Figure </a:t>
            </a:r>
            <a:r>
              <a:rPr lang="en-US" sz="1400" b="1" dirty="0" smtClean="0"/>
              <a:t>4 and 5. </a:t>
            </a:r>
            <a:r>
              <a:rPr lang="en-US" sz="1400" dirty="0"/>
              <a:t>Comparison of preferences of CAPS treatments between case studies of </a:t>
            </a:r>
            <a:r>
              <a:rPr lang="en-US" sz="1400" dirty="0" smtClean="0"/>
              <a:t>professionals (above) and farmers (below) </a:t>
            </a:r>
            <a:r>
              <a:rPr lang="en-US" sz="1400" dirty="0"/>
              <a:t>with respect to the goal of improved income (Lai et al. 2011; Reed et al. 2012)</a:t>
            </a:r>
          </a:p>
        </p:txBody>
      </p:sp>
      <p:graphicFrame>
        <p:nvGraphicFramePr>
          <p:cNvPr id="10" name="Chart 9"/>
          <p:cNvGraphicFramePr/>
          <p:nvPr>
            <p:extLst>
              <p:ext uri="{D42A27DB-BD31-4B8C-83A1-F6EECF244321}">
                <p14:modId xmlns:p14="http://schemas.microsoft.com/office/powerpoint/2010/main" val="951249739"/>
              </p:ext>
            </p:extLst>
          </p:nvPr>
        </p:nvGraphicFramePr>
        <p:xfrm>
          <a:off x="612588" y="590125"/>
          <a:ext cx="7754471" cy="264922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18450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520"/>
            <a:ext cx="8229600" cy="1143000"/>
          </a:xfrm>
        </p:spPr>
        <p:txBody>
          <a:bodyPr/>
          <a:lstStyle/>
          <a:p>
            <a:r>
              <a:rPr lang="en-US" dirty="0" smtClean="0"/>
              <a:t>6. Conclusion</a:t>
            </a:r>
            <a:endParaRPr lang="en-US" dirty="0"/>
          </a:p>
        </p:txBody>
      </p:sp>
      <p:sp>
        <p:nvSpPr>
          <p:cNvPr id="3" name="Content Placeholder 2"/>
          <p:cNvSpPr>
            <a:spLocks noGrp="1"/>
          </p:cNvSpPr>
          <p:nvPr>
            <p:ph idx="1"/>
          </p:nvPr>
        </p:nvSpPr>
        <p:spPr>
          <a:xfrm>
            <a:off x="170604" y="872053"/>
            <a:ext cx="8947329" cy="5895888"/>
          </a:xfrm>
        </p:spPr>
        <p:txBody>
          <a:bodyPr>
            <a:normAutofit fontScale="40000" lnSpcReduction="20000"/>
          </a:bodyPr>
          <a:lstStyle/>
          <a:p>
            <a:r>
              <a:rPr lang="en-US" sz="4300" dirty="0"/>
              <a:t>Professionals are trained to be analytical and apply a systematic scientific method, whereas farmers are looking for what works depending on a dynamic environment (Carr and Wilkinson 2005). </a:t>
            </a:r>
            <a:endParaRPr lang="en-US" sz="4300" dirty="0" smtClean="0"/>
          </a:p>
          <a:p>
            <a:pPr marL="0" indent="0">
              <a:buNone/>
            </a:pPr>
            <a:endParaRPr lang="en-US" sz="3000" dirty="0" smtClean="0"/>
          </a:p>
          <a:p>
            <a:pPr marL="0" indent="0">
              <a:buNone/>
            </a:pPr>
            <a:endParaRPr lang="en-US" sz="1300" dirty="0" smtClean="0"/>
          </a:p>
          <a:p>
            <a:r>
              <a:rPr lang="en-US" sz="4300" dirty="0" smtClean="0"/>
              <a:t>Farmers:</a:t>
            </a:r>
          </a:p>
          <a:p>
            <a:pPr lvl="1"/>
            <a:r>
              <a:rPr lang="en-US" sz="4300" dirty="0" smtClean="0"/>
              <a:t>Preferences: Yield, profit soil environmental benefit</a:t>
            </a:r>
          </a:p>
          <a:p>
            <a:pPr lvl="1"/>
            <a:r>
              <a:rPr lang="en-US" sz="4300" dirty="0" smtClean="0"/>
              <a:t>GAPS: </a:t>
            </a:r>
          </a:p>
          <a:p>
            <a:pPr lvl="2"/>
            <a:r>
              <a:rPr lang="en-US" sz="4000" dirty="0" smtClean="0"/>
              <a:t>Logical understanding of environmental change, do not fully </a:t>
            </a:r>
            <a:r>
              <a:rPr lang="en-US" sz="4000" dirty="0" smtClean="0"/>
              <a:t>understand </a:t>
            </a:r>
            <a:r>
              <a:rPr lang="en-US" sz="4000" dirty="0" smtClean="0"/>
              <a:t>impacts/ effects</a:t>
            </a:r>
          </a:p>
          <a:p>
            <a:pPr lvl="2"/>
            <a:r>
              <a:rPr lang="en-US" sz="4000" dirty="0" smtClean="0"/>
              <a:t>Will select CAPS based </a:t>
            </a:r>
            <a:r>
              <a:rPr lang="en-US" sz="4000" dirty="0" smtClean="0"/>
              <a:t>on country specific factors: </a:t>
            </a:r>
            <a:r>
              <a:rPr lang="en-US" sz="4000" dirty="0" smtClean="0"/>
              <a:t>ease of </a:t>
            </a:r>
            <a:r>
              <a:rPr lang="en-US" sz="4000" dirty="0" smtClean="0"/>
              <a:t>application (Nepal- less risk); and options of alternative resources (India, off-farm employment, greater access to resources).</a:t>
            </a:r>
          </a:p>
          <a:p>
            <a:pPr marL="914400" lvl="2" indent="0">
              <a:buNone/>
            </a:pPr>
            <a:endParaRPr lang="en-US" sz="1300" dirty="0" smtClean="0"/>
          </a:p>
          <a:p>
            <a:r>
              <a:rPr lang="en-US" sz="4300" dirty="0" smtClean="0"/>
              <a:t>Professionals:</a:t>
            </a:r>
          </a:p>
          <a:p>
            <a:pPr lvl="1"/>
            <a:r>
              <a:rPr lang="en-US" sz="4300" dirty="0" smtClean="0"/>
              <a:t>Preferences: Soil environmental benefit, Profit, Yield</a:t>
            </a:r>
          </a:p>
          <a:p>
            <a:pPr lvl="1"/>
            <a:r>
              <a:rPr lang="en-US" sz="4300" dirty="0" smtClean="0"/>
              <a:t>GAPS:</a:t>
            </a:r>
          </a:p>
          <a:p>
            <a:pPr lvl="2"/>
            <a:r>
              <a:rPr lang="en-US" sz="4000" dirty="0" smtClean="0"/>
              <a:t>Academic and background knowledge, limited on-the-ground knowledge of application</a:t>
            </a:r>
          </a:p>
          <a:p>
            <a:pPr lvl="2"/>
            <a:r>
              <a:rPr lang="en-US" sz="4000" dirty="0" smtClean="0"/>
              <a:t>Will </a:t>
            </a:r>
            <a:r>
              <a:rPr lang="en-US" sz="4000" dirty="0" smtClean="0"/>
              <a:t>select CAPS based on environmental benefit/ sustainability as that is their research objective</a:t>
            </a:r>
          </a:p>
          <a:p>
            <a:pPr marL="914400" lvl="2" indent="0">
              <a:buNone/>
            </a:pPr>
            <a:endParaRPr lang="en-US" sz="3000" dirty="0" smtClean="0"/>
          </a:p>
          <a:p>
            <a:pPr marL="457200" lvl="1" indent="0">
              <a:buNone/>
            </a:pPr>
            <a:endParaRPr lang="en-US" sz="1300" dirty="0" smtClean="0"/>
          </a:p>
          <a:p>
            <a:pPr marL="344488" lvl="1">
              <a:buFont typeface="Arial"/>
              <a:buChar char="•"/>
            </a:pPr>
            <a:r>
              <a:rPr lang="en-US" sz="4300" dirty="0" smtClean="0"/>
              <a:t>Professionals need to continue information workshops/ seminars to further educate farmers  </a:t>
            </a:r>
            <a:r>
              <a:rPr lang="en-US" sz="4300" dirty="0" smtClean="0">
                <a:sym typeface="Wingdings"/>
              </a:rPr>
              <a:t> develop CAPS/ technological approaches together (professional in the field)  increase adoption </a:t>
            </a:r>
            <a:r>
              <a:rPr lang="en-US" sz="4300" dirty="0" smtClean="0">
                <a:sym typeface="Wingdings"/>
              </a:rPr>
              <a:t>rate as farmers agree that current practices are not sustainable</a:t>
            </a:r>
          </a:p>
          <a:p>
            <a:pPr marL="344488" lvl="1">
              <a:buFont typeface="Arial"/>
              <a:buChar char="•"/>
            </a:pPr>
            <a:endParaRPr lang="en-US" sz="4300" dirty="0" smtClean="0">
              <a:sym typeface="Wingdings"/>
            </a:endParaRPr>
          </a:p>
          <a:p>
            <a:pPr marL="344488" lvl="1">
              <a:buFont typeface="Arial"/>
              <a:buChar char="•"/>
            </a:pPr>
            <a:r>
              <a:rPr lang="en-US" sz="4300" dirty="0" smtClean="0">
                <a:sym typeface="Wingdings"/>
              </a:rPr>
              <a:t>CAPS must be adapted to each area as country specific factors prevent adoption of similar/ matching CAPS</a:t>
            </a:r>
            <a:endParaRPr lang="en-US" sz="4300" dirty="0" smtClean="0">
              <a:sym typeface="Wingdings"/>
            </a:endParaRPr>
          </a:p>
          <a:p>
            <a:pPr marL="58738" lvl="1" indent="0">
              <a:buNone/>
            </a:pPr>
            <a:endParaRPr lang="en-US" sz="3000" dirty="0" smtClean="0">
              <a:sym typeface="Wingdings"/>
            </a:endParaRPr>
          </a:p>
          <a:p>
            <a:pPr lvl="1">
              <a:buFont typeface="Arial"/>
              <a:buChar char="•"/>
            </a:pPr>
            <a:endParaRPr lang="en-US" sz="1600" dirty="0"/>
          </a:p>
        </p:txBody>
      </p:sp>
    </p:spTree>
    <p:extLst>
      <p:ext uri="{BB962C8B-B14F-4D97-AF65-F5344CB8AC3E}">
        <p14:creationId xmlns:p14="http://schemas.microsoft.com/office/powerpoint/2010/main" val="41485772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331</TotalTime>
  <Words>987</Words>
  <Application>Microsoft Macintosh PowerPoint</Application>
  <PresentationFormat>On-screen Show (4:3)</PresentationFormat>
  <Paragraphs>99</Paragraphs>
  <Slides>9</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Office Theme</vt:lpstr>
      <vt:lpstr>Document</vt:lpstr>
      <vt:lpstr>Highlighting mental perception gaps between professional and farmer of three conservation agricultural treatments: a focus on tribal villages of Kendjuhar, India and the Himalayan foothills of Nepal </vt:lpstr>
      <vt:lpstr>1. Introduction</vt:lpstr>
      <vt:lpstr>2. Case Studies: Area Profiles, India</vt:lpstr>
      <vt:lpstr>2. Case Studies: Area Profiles, Nepal</vt:lpstr>
      <vt:lpstr>3. Methodology</vt:lpstr>
      <vt:lpstr>4. CAPS</vt:lpstr>
      <vt:lpstr>5. Results</vt:lpstr>
      <vt:lpstr>5. Results</vt:lpstr>
      <vt:lpstr>6. 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Highlighting mental perception gaps between professional and farmer of four conservation agricultural treatments: a focus on tribal villages of Kendjuhar, India and the Himalayan foothills of Nepal </dc:title>
  <dc:creator>Cynthia Lai</dc:creator>
  <cp:lastModifiedBy>Cynthia Lai</cp:lastModifiedBy>
  <cp:revision>16</cp:revision>
  <dcterms:created xsi:type="dcterms:W3CDTF">2013-03-14T14:03:23Z</dcterms:created>
  <dcterms:modified xsi:type="dcterms:W3CDTF">2013-03-16T03:11:34Z</dcterms:modified>
</cp:coreProperties>
</file>