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98" r:id="rId3"/>
    <p:sldId id="333" r:id="rId4"/>
    <p:sldId id="337" r:id="rId5"/>
    <p:sldId id="259" r:id="rId6"/>
    <p:sldId id="317" r:id="rId7"/>
    <p:sldId id="316" r:id="rId8"/>
    <p:sldId id="318" r:id="rId9"/>
    <p:sldId id="336" r:id="rId10"/>
    <p:sldId id="319" r:id="rId11"/>
    <p:sldId id="320" r:id="rId12"/>
    <p:sldId id="321" r:id="rId13"/>
    <p:sldId id="328" r:id="rId14"/>
    <p:sldId id="311" r:id="rId15"/>
    <p:sldId id="322" r:id="rId16"/>
    <p:sldId id="334" r:id="rId17"/>
    <p:sldId id="325" r:id="rId18"/>
    <p:sldId id="327" r:id="rId19"/>
    <p:sldId id="323" r:id="rId20"/>
    <p:sldId id="330" r:id="rId21"/>
    <p:sldId id="324" r:id="rId22"/>
    <p:sldId id="335" r:id="rId23"/>
    <p:sldId id="329" r:id="rId24"/>
    <p:sldId id="331" r:id="rId25"/>
    <p:sldId id="332" r:id="rId26"/>
    <p:sldId id="315" r:id="rId27"/>
    <p:sldId id="338" r:id="rId28"/>
    <p:sldId id="32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0E9"/>
    <a:srgbClr val="00FF00"/>
    <a:srgbClr val="00EFDA"/>
    <a:srgbClr val="2845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961"/>
    <p:restoredTop sz="88658"/>
  </p:normalViewPr>
  <p:slideViewPr>
    <p:cSldViewPr snapToGrid="0" snapToObjects="1">
      <p:cViewPr varScale="1">
        <p:scale>
          <a:sx n="95" d="100"/>
          <a:sy n="95" d="100"/>
        </p:scale>
        <p:origin x="192" y="520"/>
      </p:cViewPr>
      <p:guideLst/>
    </p:cSldViewPr>
  </p:slideViewPr>
  <p:notesTextViewPr>
    <p:cViewPr>
      <p:scale>
        <a:sx n="1" d="1"/>
        <a:sy n="1" d="1"/>
      </p:scale>
      <p:origin x="0" y="0"/>
    </p:cViewPr>
  </p:notesTextViewPr>
  <p:sorterViewPr>
    <p:cViewPr varScale="1">
      <p:scale>
        <a:sx n="120" d="100"/>
        <a:sy n="12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AC87A4-561C-AC40-A7EC-DBA64CAC9D59}" type="datetimeFigureOut">
              <a:rPr lang="en-US" smtClean="0"/>
              <a:t>4/10/23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7E716-28DD-1042-BF2F-716767C458C7}" type="slidenum">
              <a:rPr lang="en-US" smtClean="0"/>
              <a:t>‹#›</a:t>
            </a:fld>
            <a:endParaRPr lang="en-US"/>
          </a:p>
        </p:txBody>
      </p:sp>
    </p:spTree>
    <p:extLst>
      <p:ext uri="{BB962C8B-B14F-4D97-AF65-F5344CB8AC3E}">
        <p14:creationId xmlns:p14="http://schemas.microsoft.com/office/powerpoint/2010/main" val="2075755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1</a:t>
            </a:fld>
            <a:endParaRPr lang="en-US"/>
          </a:p>
        </p:txBody>
      </p:sp>
    </p:spTree>
    <p:extLst>
      <p:ext uri="{BB962C8B-B14F-4D97-AF65-F5344CB8AC3E}">
        <p14:creationId xmlns:p14="http://schemas.microsoft.com/office/powerpoint/2010/main" val="688657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10</a:t>
            </a:fld>
            <a:endParaRPr lang="en-US"/>
          </a:p>
        </p:txBody>
      </p:sp>
    </p:spTree>
    <p:extLst>
      <p:ext uri="{BB962C8B-B14F-4D97-AF65-F5344CB8AC3E}">
        <p14:creationId xmlns:p14="http://schemas.microsoft.com/office/powerpoint/2010/main" val="35337736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11</a:t>
            </a:fld>
            <a:endParaRPr lang="en-US"/>
          </a:p>
        </p:txBody>
      </p:sp>
    </p:spTree>
    <p:extLst>
      <p:ext uri="{BB962C8B-B14F-4D97-AF65-F5344CB8AC3E}">
        <p14:creationId xmlns:p14="http://schemas.microsoft.com/office/powerpoint/2010/main" val="3364642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12</a:t>
            </a:fld>
            <a:endParaRPr lang="en-US"/>
          </a:p>
        </p:txBody>
      </p:sp>
    </p:spTree>
    <p:extLst>
      <p:ext uri="{BB962C8B-B14F-4D97-AF65-F5344CB8AC3E}">
        <p14:creationId xmlns:p14="http://schemas.microsoft.com/office/powerpoint/2010/main" val="25973846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13</a:t>
            </a:fld>
            <a:endParaRPr lang="en-US"/>
          </a:p>
        </p:txBody>
      </p:sp>
    </p:spTree>
    <p:extLst>
      <p:ext uri="{BB962C8B-B14F-4D97-AF65-F5344CB8AC3E}">
        <p14:creationId xmlns:p14="http://schemas.microsoft.com/office/powerpoint/2010/main" val="672673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14</a:t>
            </a:fld>
            <a:endParaRPr lang="en-US"/>
          </a:p>
        </p:txBody>
      </p:sp>
    </p:spTree>
    <p:extLst>
      <p:ext uri="{BB962C8B-B14F-4D97-AF65-F5344CB8AC3E}">
        <p14:creationId xmlns:p14="http://schemas.microsoft.com/office/powerpoint/2010/main" val="758081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15</a:t>
            </a:fld>
            <a:endParaRPr lang="en-US"/>
          </a:p>
        </p:txBody>
      </p:sp>
    </p:spTree>
    <p:extLst>
      <p:ext uri="{BB962C8B-B14F-4D97-AF65-F5344CB8AC3E}">
        <p14:creationId xmlns:p14="http://schemas.microsoft.com/office/powerpoint/2010/main" val="31217352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16</a:t>
            </a:fld>
            <a:endParaRPr lang="en-US"/>
          </a:p>
        </p:txBody>
      </p:sp>
    </p:spTree>
    <p:extLst>
      <p:ext uri="{BB962C8B-B14F-4D97-AF65-F5344CB8AC3E}">
        <p14:creationId xmlns:p14="http://schemas.microsoft.com/office/powerpoint/2010/main" val="7058133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17</a:t>
            </a:fld>
            <a:endParaRPr lang="en-US"/>
          </a:p>
        </p:txBody>
      </p:sp>
    </p:spTree>
    <p:extLst>
      <p:ext uri="{BB962C8B-B14F-4D97-AF65-F5344CB8AC3E}">
        <p14:creationId xmlns:p14="http://schemas.microsoft.com/office/powerpoint/2010/main" val="2990292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18</a:t>
            </a:fld>
            <a:endParaRPr lang="en-US"/>
          </a:p>
        </p:txBody>
      </p:sp>
    </p:spTree>
    <p:extLst>
      <p:ext uri="{BB962C8B-B14F-4D97-AF65-F5344CB8AC3E}">
        <p14:creationId xmlns:p14="http://schemas.microsoft.com/office/powerpoint/2010/main" val="9533827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19</a:t>
            </a:fld>
            <a:endParaRPr lang="en-US"/>
          </a:p>
        </p:txBody>
      </p:sp>
    </p:spTree>
    <p:extLst>
      <p:ext uri="{BB962C8B-B14F-4D97-AF65-F5344CB8AC3E}">
        <p14:creationId xmlns:p14="http://schemas.microsoft.com/office/powerpoint/2010/main" val="3963342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2</a:t>
            </a:fld>
            <a:endParaRPr lang="en-US"/>
          </a:p>
        </p:txBody>
      </p:sp>
    </p:spTree>
    <p:extLst>
      <p:ext uri="{BB962C8B-B14F-4D97-AF65-F5344CB8AC3E}">
        <p14:creationId xmlns:p14="http://schemas.microsoft.com/office/powerpoint/2010/main" val="2620946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20</a:t>
            </a:fld>
            <a:endParaRPr lang="en-US"/>
          </a:p>
        </p:txBody>
      </p:sp>
    </p:spTree>
    <p:extLst>
      <p:ext uri="{BB962C8B-B14F-4D97-AF65-F5344CB8AC3E}">
        <p14:creationId xmlns:p14="http://schemas.microsoft.com/office/powerpoint/2010/main" val="6159049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21</a:t>
            </a:fld>
            <a:endParaRPr lang="en-US"/>
          </a:p>
        </p:txBody>
      </p:sp>
    </p:spTree>
    <p:extLst>
      <p:ext uri="{BB962C8B-B14F-4D97-AF65-F5344CB8AC3E}">
        <p14:creationId xmlns:p14="http://schemas.microsoft.com/office/powerpoint/2010/main" val="29557572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22</a:t>
            </a:fld>
            <a:endParaRPr lang="en-US"/>
          </a:p>
        </p:txBody>
      </p:sp>
    </p:spTree>
    <p:extLst>
      <p:ext uri="{BB962C8B-B14F-4D97-AF65-F5344CB8AC3E}">
        <p14:creationId xmlns:p14="http://schemas.microsoft.com/office/powerpoint/2010/main" val="4200283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23</a:t>
            </a:fld>
            <a:endParaRPr lang="en-US"/>
          </a:p>
        </p:txBody>
      </p:sp>
    </p:spTree>
    <p:extLst>
      <p:ext uri="{BB962C8B-B14F-4D97-AF65-F5344CB8AC3E}">
        <p14:creationId xmlns:p14="http://schemas.microsoft.com/office/powerpoint/2010/main" val="3922056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24</a:t>
            </a:fld>
            <a:endParaRPr lang="en-US"/>
          </a:p>
        </p:txBody>
      </p:sp>
    </p:spTree>
    <p:extLst>
      <p:ext uri="{BB962C8B-B14F-4D97-AF65-F5344CB8AC3E}">
        <p14:creationId xmlns:p14="http://schemas.microsoft.com/office/powerpoint/2010/main" val="29262832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25</a:t>
            </a:fld>
            <a:endParaRPr lang="en-US"/>
          </a:p>
        </p:txBody>
      </p:sp>
    </p:spTree>
    <p:extLst>
      <p:ext uri="{BB962C8B-B14F-4D97-AF65-F5344CB8AC3E}">
        <p14:creationId xmlns:p14="http://schemas.microsoft.com/office/powerpoint/2010/main" val="33169778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47E716-28DD-1042-BF2F-716767C458C7}" type="slidenum">
              <a:rPr lang="en-US" smtClean="0"/>
              <a:t>26</a:t>
            </a:fld>
            <a:endParaRPr lang="en-US"/>
          </a:p>
        </p:txBody>
      </p:sp>
    </p:spTree>
    <p:extLst>
      <p:ext uri="{BB962C8B-B14F-4D97-AF65-F5344CB8AC3E}">
        <p14:creationId xmlns:p14="http://schemas.microsoft.com/office/powerpoint/2010/main" val="36487067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27</a:t>
            </a:fld>
            <a:endParaRPr lang="en-US"/>
          </a:p>
        </p:txBody>
      </p:sp>
    </p:spTree>
    <p:extLst>
      <p:ext uri="{BB962C8B-B14F-4D97-AF65-F5344CB8AC3E}">
        <p14:creationId xmlns:p14="http://schemas.microsoft.com/office/powerpoint/2010/main" val="19797566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28</a:t>
            </a:fld>
            <a:endParaRPr lang="en-US"/>
          </a:p>
        </p:txBody>
      </p:sp>
    </p:spTree>
    <p:extLst>
      <p:ext uri="{BB962C8B-B14F-4D97-AF65-F5344CB8AC3E}">
        <p14:creationId xmlns:p14="http://schemas.microsoft.com/office/powerpoint/2010/main" val="2569206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3</a:t>
            </a:fld>
            <a:endParaRPr lang="en-US"/>
          </a:p>
        </p:txBody>
      </p:sp>
    </p:spTree>
    <p:extLst>
      <p:ext uri="{BB962C8B-B14F-4D97-AF65-F5344CB8AC3E}">
        <p14:creationId xmlns:p14="http://schemas.microsoft.com/office/powerpoint/2010/main" val="1991060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4</a:t>
            </a:fld>
            <a:endParaRPr lang="en-US"/>
          </a:p>
        </p:txBody>
      </p:sp>
    </p:spTree>
    <p:extLst>
      <p:ext uri="{BB962C8B-B14F-4D97-AF65-F5344CB8AC3E}">
        <p14:creationId xmlns:p14="http://schemas.microsoft.com/office/powerpoint/2010/main" val="3174214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5</a:t>
            </a:fld>
            <a:endParaRPr lang="en-US"/>
          </a:p>
        </p:txBody>
      </p:sp>
    </p:spTree>
    <p:extLst>
      <p:ext uri="{BB962C8B-B14F-4D97-AF65-F5344CB8AC3E}">
        <p14:creationId xmlns:p14="http://schemas.microsoft.com/office/powerpoint/2010/main" val="16294258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6</a:t>
            </a:fld>
            <a:endParaRPr lang="en-US"/>
          </a:p>
        </p:txBody>
      </p:sp>
    </p:spTree>
    <p:extLst>
      <p:ext uri="{BB962C8B-B14F-4D97-AF65-F5344CB8AC3E}">
        <p14:creationId xmlns:p14="http://schemas.microsoft.com/office/powerpoint/2010/main" val="3228003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7</a:t>
            </a:fld>
            <a:endParaRPr lang="en-US"/>
          </a:p>
        </p:txBody>
      </p:sp>
    </p:spTree>
    <p:extLst>
      <p:ext uri="{BB962C8B-B14F-4D97-AF65-F5344CB8AC3E}">
        <p14:creationId xmlns:p14="http://schemas.microsoft.com/office/powerpoint/2010/main" val="3467413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8</a:t>
            </a:fld>
            <a:endParaRPr lang="en-US"/>
          </a:p>
        </p:txBody>
      </p:sp>
    </p:spTree>
    <p:extLst>
      <p:ext uri="{BB962C8B-B14F-4D97-AF65-F5344CB8AC3E}">
        <p14:creationId xmlns:p14="http://schemas.microsoft.com/office/powerpoint/2010/main" val="1783139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7E716-28DD-1042-BF2F-716767C458C7}" type="slidenum">
              <a:rPr lang="en-US" smtClean="0"/>
              <a:t>9</a:t>
            </a:fld>
            <a:endParaRPr lang="en-US"/>
          </a:p>
        </p:txBody>
      </p:sp>
    </p:spTree>
    <p:extLst>
      <p:ext uri="{BB962C8B-B14F-4D97-AF65-F5344CB8AC3E}">
        <p14:creationId xmlns:p14="http://schemas.microsoft.com/office/powerpoint/2010/main" val="231644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08790A9-788D-754A-BD5D-67A673FD62ED}" type="datetimeFigureOut">
              <a:rPr lang="en-US" smtClean="0"/>
              <a:t>4/10/23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6F476-8F3A-9347-9D6A-25E41AB26C78}" type="slidenum">
              <a:rPr lang="en-US" smtClean="0"/>
              <a:t>‹#›</a:t>
            </a:fld>
            <a:endParaRPr lang="en-US"/>
          </a:p>
        </p:txBody>
      </p:sp>
    </p:spTree>
    <p:extLst>
      <p:ext uri="{BB962C8B-B14F-4D97-AF65-F5344CB8AC3E}">
        <p14:creationId xmlns:p14="http://schemas.microsoft.com/office/powerpoint/2010/main" val="1937669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08790A9-788D-754A-BD5D-67A673FD62ED}" type="datetimeFigureOut">
              <a:rPr lang="en-US" smtClean="0"/>
              <a:t>4/10/23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6F476-8F3A-9347-9D6A-25E41AB26C78}" type="slidenum">
              <a:rPr lang="en-US" smtClean="0"/>
              <a:t>‹#›</a:t>
            </a:fld>
            <a:endParaRPr lang="en-US"/>
          </a:p>
        </p:txBody>
      </p:sp>
    </p:spTree>
    <p:extLst>
      <p:ext uri="{BB962C8B-B14F-4D97-AF65-F5344CB8AC3E}">
        <p14:creationId xmlns:p14="http://schemas.microsoft.com/office/powerpoint/2010/main" val="1503440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08790A9-788D-754A-BD5D-67A673FD62ED}" type="datetimeFigureOut">
              <a:rPr lang="en-US" smtClean="0"/>
              <a:t>4/10/23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6F476-8F3A-9347-9D6A-25E41AB26C78}" type="slidenum">
              <a:rPr lang="en-US" smtClean="0"/>
              <a:t>‹#›</a:t>
            </a:fld>
            <a:endParaRPr lang="en-US"/>
          </a:p>
        </p:txBody>
      </p:sp>
    </p:spTree>
    <p:extLst>
      <p:ext uri="{BB962C8B-B14F-4D97-AF65-F5344CB8AC3E}">
        <p14:creationId xmlns:p14="http://schemas.microsoft.com/office/powerpoint/2010/main" val="1027220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08790A9-788D-754A-BD5D-67A673FD62ED}" type="datetimeFigureOut">
              <a:rPr lang="en-US" smtClean="0"/>
              <a:t>4/10/23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6F476-8F3A-9347-9D6A-25E41AB26C78}" type="slidenum">
              <a:rPr lang="en-US" smtClean="0"/>
              <a:t>‹#›</a:t>
            </a:fld>
            <a:endParaRPr lang="en-US"/>
          </a:p>
        </p:txBody>
      </p:sp>
    </p:spTree>
    <p:extLst>
      <p:ext uri="{BB962C8B-B14F-4D97-AF65-F5344CB8AC3E}">
        <p14:creationId xmlns:p14="http://schemas.microsoft.com/office/powerpoint/2010/main" val="1966137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8790A9-788D-754A-BD5D-67A673FD62ED}" type="datetimeFigureOut">
              <a:rPr lang="en-US" smtClean="0"/>
              <a:t>4/10/23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6F476-8F3A-9347-9D6A-25E41AB26C78}" type="slidenum">
              <a:rPr lang="en-US" smtClean="0"/>
              <a:t>‹#›</a:t>
            </a:fld>
            <a:endParaRPr lang="en-US"/>
          </a:p>
        </p:txBody>
      </p:sp>
    </p:spTree>
    <p:extLst>
      <p:ext uri="{BB962C8B-B14F-4D97-AF65-F5344CB8AC3E}">
        <p14:creationId xmlns:p14="http://schemas.microsoft.com/office/powerpoint/2010/main" val="1538556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08790A9-788D-754A-BD5D-67A673FD62ED}" type="datetimeFigureOut">
              <a:rPr lang="en-US" smtClean="0"/>
              <a:t>4/10/23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6F476-8F3A-9347-9D6A-25E41AB26C78}" type="slidenum">
              <a:rPr lang="en-US" smtClean="0"/>
              <a:t>‹#›</a:t>
            </a:fld>
            <a:endParaRPr lang="en-US"/>
          </a:p>
        </p:txBody>
      </p:sp>
    </p:spTree>
    <p:extLst>
      <p:ext uri="{BB962C8B-B14F-4D97-AF65-F5344CB8AC3E}">
        <p14:creationId xmlns:p14="http://schemas.microsoft.com/office/powerpoint/2010/main" val="670871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8790A9-788D-754A-BD5D-67A673FD62ED}" type="datetimeFigureOut">
              <a:rPr lang="en-US" smtClean="0"/>
              <a:t>4/10/23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F6F476-8F3A-9347-9D6A-25E41AB26C78}" type="slidenum">
              <a:rPr lang="en-US" smtClean="0"/>
              <a:t>‹#›</a:t>
            </a:fld>
            <a:endParaRPr lang="en-US"/>
          </a:p>
        </p:txBody>
      </p:sp>
    </p:spTree>
    <p:extLst>
      <p:ext uri="{BB962C8B-B14F-4D97-AF65-F5344CB8AC3E}">
        <p14:creationId xmlns:p14="http://schemas.microsoft.com/office/powerpoint/2010/main" val="1052523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08790A9-788D-754A-BD5D-67A673FD62ED}" type="datetimeFigureOut">
              <a:rPr lang="en-US" smtClean="0"/>
              <a:t>4/10/23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F6F476-8F3A-9347-9D6A-25E41AB26C78}" type="slidenum">
              <a:rPr lang="en-US" smtClean="0"/>
              <a:t>‹#›</a:t>
            </a:fld>
            <a:endParaRPr lang="en-US"/>
          </a:p>
        </p:txBody>
      </p:sp>
    </p:spTree>
    <p:extLst>
      <p:ext uri="{BB962C8B-B14F-4D97-AF65-F5344CB8AC3E}">
        <p14:creationId xmlns:p14="http://schemas.microsoft.com/office/powerpoint/2010/main" val="940840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8790A9-788D-754A-BD5D-67A673FD62ED}" type="datetimeFigureOut">
              <a:rPr lang="en-US" smtClean="0"/>
              <a:t>4/10/23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F6F476-8F3A-9347-9D6A-25E41AB26C78}" type="slidenum">
              <a:rPr lang="en-US" smtClean="0"/>
              <a:t>‹#›</a:t>
            </a:fld>
            <a:endParaRPr lang="en-US"/>
          </a:p>
        </p:txBody>
      </p:sp>
    </p:spTree>
    <p:extLst>
      <p:ext uri="{BB962C8B-B14F-4D97-AF65-F5344CB8AC3E}">
        <p14:creationId xmlns:p14="http://schemas.microsoft.com/office/powerpoint/2010/main" val="786728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08790A9-788D-754A-BD5D-67A673FD62ED}" type="datetimeFigureOut">
              <a:rPr lang="en-US" smtClean="0"/>
              <a:t>4/10/23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6F476-8F3A-9347-9D6A-25E41AB26C78}" type="slidenum">
              <a:rPr lang="en-US" smtClean="0"/>
              <a:t>‹#›</a:t>
            </a:fld>
            <a:endParaRPr lang="en-US"/>
          </a:p>
        </p:txBody>
      </p:sp>
    </p:spTree>
    <p:extLst>
      <p:ext uri="{BB962C8B-B14F-4D97-AF65-F5344CB8AC3E}">
        <p14:creationId xmlns:p14="http://schemas.microsoft.com/office/powerpoint/2010/main" val="489017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08790A9-788D-754A-BD5D-67A673FD62ED}" type="datetimeFigureOut">
              <a:rPr lang="en-US" smtClean="0"/>
              <a:t>4/10/23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6F476-8F3A-9347-9D6A-25E41AB26C78}" type="slidenum">
              <a:rPr lang="en-US" smtClean="0"/>
              <a:t>‹#›</a:t>
            </a:fld>
            <a:endParaRPr lang="en-US"/>
          </a:p>
        </p:txBody>
      </p:sp>
    </p:spTree>
    <p:extLst>
      <p:ext uri="{BB962C8B-B14F-4D97-AF65-F5344CB8AC3E}">
        <p14:creationId xmlns:p14="http://schemas.microsoft.com/office/powerpoint/2010/main" val="500449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8790A9-788D-754A-BD5D-67A673FD62ED}" type="datetimeFigureOut">
              <a:rPr lang="en-US" smtClean="0"/>
              <a:t>4/10/23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F6F476-8F3A-9347-9D6A-25E41AB26C78}" type="slidenum">
              <a:rPr lang="en-US" smtClean="0"/>
              <a:t>‹#›</a:t>
            </a:fld>
            <a:endParaRPr lang="en-US"/>
          </a:p>
        </p:txBody>
      </p:sp>
    </p:spTree>
    <p:extLst>
      <p:ext uri="{BB962C8B-B14F-4D97-AF65-F5344CB8AC3E}">
        <p14:creationId xmlns:p14="http://schemas.microsoft.com/office/powerpoint/2010/main" val="3337310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https://doi.org/10.7294/19689043"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s://doi.org/10.31274/jlsc.14439"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mailto:jpetters@vt.edu"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3.amazonaws.com/libapps/accounts/108087/images/VT96451_201343520354-scr.jpg"/>
          <p:cNvPicPr>
            <a:picLocks noChangeAspect="1" noChangeArrowheads="1"/>
          </p:cNvPicPr>
          <p:nvPr/>
        </p:nvPicPr>
        <p:blipFill rotWithShape="1">
          <a:blip r:embed="rId3">
            <a:extLst>
              <a:ext uri="{28A0092B-C50C-407E-A947-70E740481C1C}">
                <a14:useLocalDpi xmlns:a14="http://schemas.microsoft.com/office/drawing/2010/main" val="0"/>
              </a:ext>
            </a:extLst>
          </a:blip>
          <a:srcRect l="-424" t="15526" r="424" b="-15526"/>
          <a:stretch/>
        </p:blipFill>
        <p:spPr bwMode="auto">
          <a:xfrm>
            <a:off x="-73496" y="0"/>
            <a:ext cx="12260188" cy="8118438"/>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2261840" y="3429000"/>
            <a:ext cx="7322424" cy="2343150"/>
          </a:xfrm>
          <a:solidFill>
            <a:schemeClr val="bg1"/>
          </a:solidFill>
          <a:ln w="38100">
            <a:solidFill>
              <a:srgbClr val="660000"/>
            </a:solidFill>
          </a:ln>
        </p:spPr>
        <p:txBody>
          <a:bodyPr>
            <a:noAutofit/>
          </a:bodyPr>
          <a:lstStyle/>
          <a:p>
            <a:r>
              <a:rPr lang="en-US" sz="3600" dirty="0">
                <a:solidFill>
                  <a:srgbClr val="660000"/>
                </a:solidFill>
              </a:rPr>
              <a:t> Jonathan Petters</a:t>
            </a:r>
          </a:p>
          <a:p>
            <a:r>
              <a:rPr lang="en-US" sz="3600" dirty="0">
                <a:solidFill>
                  <a:srgbClr val="660000"/>
                </a:solidFill>
              </a:rPr>
              <a:t>Assistant Director, Data Management and Curation Services</a:t>
            </a:r>
          </a:p>
          <a:p>
            <a:r>
              <a:rPr lang="en-US" sz="3600" dirty="0">
                <a:solidFill>
                  <a:srgbClr val="660000"/>
                </a:solidFill>
              </a:rPr>
              <a:t>Virginia Tech University Libraries</a:t>
            </a:r>
          </a:p>
        </p:txBody>
      </p:sp>
      <p:sp>
        <p:nvSpPr>
          <p:cNvPr id="7" name="TextBox 6"/>
          <p:cNvSpPr txBox="1"/>
          <p:nvPr/>
        </p:nvSpPr>
        <p:spPr>
          <a:xfrm>
            <a:off x="1581665" y="590204"/>
            <a:ext cx="8600303" cy="2308324"/>
          </a:xfrm>
          <a:prstGeom prst="rect">
            <a:avLst/>
          </a:prstGeom>
          <a:solidFill>
            <a:schemeClr val="bg1"/>
          </a:solidFill>
          <a:ln w="38100">
            <a:solidFill>
              <a:srgbClr val="660000"/>
            </a:solidFill>
          </a:ln>
        </p:spPr>
        <p:txBody>
          <a:bodyPr wrap="square" rtlCol="0">
            <a:spAutoFit/>
          </a:bodyPr>
          <a:lstStyle/>
          <a:p>
            <a:pPr algn="ctr"/>
            <a:r>
              <a:rPr lang="en-US" sz="4800" b="1" dirty="0">
                <a:solidFill>
                  <a:srgbClr val="660000"/>
                </a:solidFill>
              </a:rPr>
              <a:t>(Initial) Assessment of Research Data Services Through Client Interaction Records</a:t>
            </a:r>
          </a:p>
        </p:txBody>
      </p:sp>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pic>
        <p:nvPicPr>
          <p:cNvPr id="2" name="Picture 2" descr="ttp://www.on-culture.org/content/uploads/2015/09/CCBy.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67" y="5987793"/>
            <a:ext cx="2220673" cy="78287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44D9E0B1-5460-E94C-AC55-DDD83969275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Tree>
    <p:extLst>
      <p:ext uri="{BB962C8B-B14F-4D97-AF65-F5344CB8AC3E}">
        <p14:creationId xmlns:p14="http://schemas.microsoft.com/office/powerpoint/2010/main" val="874779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Client records</a:t>
            </a:r>
          </a:p>
        </p:txBody>
      </p:sp>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pic>
        <p:nvPicPr>
          <p:cNvPr id="4" name="Picture 3" descr="Graphical user interface&#10;&#10;Description automatically generated">
            <a:extLst>
              <a:ext uri="{FF2B5EF4-FFF2-40B4-BE49-F238E27FC236}">
                <a16:creationId xmlns:a16="http://schemas.microsoft.com/office/drawing/2014/main" id="{78B12966-DFD0-D708-8D3F-5920E37B77A3}"/>
              </a:ext>
            </a:extLst>
          </p:cNvPr>
          <p:cNvPicPr>
            <a:picLocks noChangeAspect="1"/>
          </p:cNvPicPr>
          <p:nvPr/>
        </p:nvPicPr>
        <p:blipFill>
          <a:blip r:embed="rId4"/>
          <a:stretch>
            <a:fillRect/>
          </a:stretch>
        </p:blipFill>
        <p:spPr>
          <a:xfrm>
            <a:off x="1629580" y="774870"/>
            <a:ext cx="8061240" cy="5977865"/>
          </a:xfrm>
          <a:prstGeom prst="rect">
            <a:avLst/>
          </a:prstGeom>
        </p:spPr>
      </p:pic>
    </p:spTree>
    <p:extLst>
      <p:ext uri="{BB962C8B-B14F-4D97-AF65-F5344CB8AC3E}">
        <p14:creationId xmlns:p14="http://schemas.microsoft.com/office/powerpoint/2010/main" val="3982093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Client records</a:t>
            </a:r>
          </a:p>
        </p:txBody>
      </p:sp>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pic>
        <p:nvPicPr>
          <p:cNvPr id="4" name="Picture 3" descr="Graphical user interface&#10;&#10;Description automatically generated">
            <a:extLst>
              <a:ext uri="{FF2B5EF4-FFF2-40B4-BE49-F238E27FC236}">
                <a16:creationId xmlns:a16="http://schemas.microsoft.com/office/drawing/2014/main" id="{78B12966-DFD0-D708-8D3F-5920E37B77A3}"/>
              </a:ext>
            </a:extLst>
          </p:cNvPr>
          <p:cNvPicPr>
            <a:picLocks noChangeAspect="1"/>
          </p:cNvPicPr>
          <p:nvPr/>
        </p:nvPicPr>
        <p:blipFill rotWithShape="1">
          <a:blip r:embed="rId4"/>
          <a:srcRect b="50536"/>
          <a:stretch/>
        </p:blipFill>
        <p:spPr>
          <a:xfrm>
            <a:off x="244310" y="963359"/>
            <a:ext cx="11539981" cy="4232877"/>
          </a:xfrm>
          <a:prstGeom prst="rect">
            <a:avLst/>
          </a:prstGeom>
        </p:spPr>
      </p:pic>
    </p:spTree>
    <p:extLst>
      <p:ext uri="{BB962C8B-B14F-4D97-AF65-F5344CB8AC3E}">
        <p14:creationId xmlns:p14="http://schemas.microsoft.com/office/powerpoint/2010/main" val="1089842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Client records</a:t>
            </a:r>
          </a:p>
        </p:txBody>
      </p:sp>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pic>
        <p:nvPicPr>
          <p:cNvPr id="4" name="Picture 3" descr="Graphical user interface&#10;&#10;Description automatically generated">
            <a:extLst>
              <a:ext uri="{FF2B5EF4-FFF2-40B4-BE49-F238E27FC236}">
                <a16:creationId xmlns:a16="http://schemas.microsoft.com/office/drawing/2014/main" id="{78B12966-DFD0-D708-8D3F-5920E37B77A3}"/>
              </a:ext>
            </a:extLst>
          </p:cNvPr>
          <p:cNvPicPr>
            <a:picLocks noChangeAspect="1"/>
          </p:cNvPicPr>
          <p:nvPr/>
        </p:nvPicPr>
        <p:blipFill rotWithShape="1">
          <a:blip r:embed="rId4"/>
          <a:srcRect t="50290"/>
          <a:stretch/>
        </p:blipFill>
        <p:spPr>
          <a:xfrm>
            <a:off x="184150" y="1114050"/>
            <a:ext cx="11708715" cy="4316114"/>
          </a:xfrm>
          <a:prstGeom prst="rect">
            <a:avLst/>
          </a:prstGeom>
        </p:spPr>
      </p:pic>
    </p:spTree>
    <p:extLst>
      <p:ext uri="{BB962C8B-B14F-4D97-AF65-F5344CB8AC3E}">
        <p14:creationId xmlns:p14="http://schemas.microsoft.com/office/powerpoint/2010/main" val="2015481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Cleaning Client Records</a:t>
            </a:r>
          </a:p>
        </p:txBody>
      </p:sp>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
        <p:nvSpPr>
          <p:cNvPr id="2" name="TextBox 1">
            <a:extLst>
              <a:ext uri="{FF2B5EF4-FFF2-40B4-BE49-F238E27FC236}">
                <a16:creationId xmlns:a16="http://schemas.microsoft.com/office/drawing/2014/main" id="{81E5E7E1-B068-AB6F-D812-52D386C1D68B}"/>
              </a:ext>
            </a:extLst>
          </p:cNvPr>
          <p:cNvSpPr txBox="1"/>
          <p:nvPr/>
        </p:nvSpPr>
        <p:spPr>
          <a:xfrm>
            <a:off x="359923" y="1114050"/>
            <a:ext cx="11507821" cy="5016758"/>
          </a:xfrm>
          <a:prstGeom prst="rect">
            <a:avLst/>
          </a:prstGeom>
          <a:noFill/>
        </p:spPr>
        <p:txBody>
          <a:bodyPr wrap="square" rtlCol="0">
            <a:spAutoFit/>
          </a:bodyPr>
          <a:lstStyle/>
          <a:p>
            <a:pPr marL="285750" indent="-285750">
              <a:buFont typeface="Arial" charset="0"/>
              <a:buChar char="•"/>
            </a:pPr>
            <a:r>
              <a:rPr lang="en-US" sz="4000" b="1" dirty="0">
                <a:solidFill>
                  <a:srgbClr val="660000"/>
                </a:solidFill>
              </a:rPr>
              <a:t>Inconsistency in client record entry across a group is hard to avoid</a:t>
            </a:r>
          </a:p>
          <a:p>
            <a:pPr marL="285750" indent="-285750">
              <a:buFont typeface="Arial" charset="0"/>
              <a:buChar char="•"/>
            </a:pPr>
            <a:r>
              <a:rPr lang="en-US" sz="4000" b="1" dirty="0">
                <a:solidFill>
                  <a:srgbClr val="660000"/>
                </a:solidFill>
              </a:rPr>
              <a:t>Data Services had more than one meeting as a group to talk through data entry </a:t>
            </a:r>
          </a:p>
          <a:p>
            <a:pPr marL="285750" indent="-285750">
              <a:buFont typeface="Arial" charset="0"/>
              <a:buChar char="•"/>
            </a:pPr>
            <a:r>
              <a:rPr lang="en-US" sz="4000" b="1" dirty="0">
                <a:solidFill>
                  <a:srgbClr val="660000"/>
                </a:solidFill>
              </a:rPr>
              <a:t>Amr and I had several discussions about collapsing categories, asking our colleagues for edits to the data - this took a lot of time and effort!</a:t>
            </a:r>
          </a:p>
          <a:p>
            <a:pPr marL="285750" indent="-285750">
              <a:buFont typeface="Arial" charset="0"/>
              <a:buChar char="•"/>
            </a:pPr>
            <a:r>
              <a:rPr lang="en-US" sz="4000" b="1" dirty="0">
                <a:solidFill>
                  <a:srgbClr val="660000"/>
                </a:solidFill>
              </a:rPr>
              <a:t>De-identified data available </a:t>
            </a:r>
            <a:r>
              <a:rPr lang="en-US" sz="4000" b="1" dirty="0">
                <a:solidFill>
                  <a:srgbClr val="660000"/>
                </a:solidFill>
                <a:hlinkClick r:id="rId4"/>
              </a:rPr>
              <a:t>online</a:t>
            </a:r>
            <a:endParaRPr lang="en-US" sz="4000" b="1" dirty="0">
              <a:solidFill>
                <a:srgbClr val="660000"/>
              </a:solidFill>
            </a:endParaRPr>
          </a:p>
        </p:txBody>
      </p:sp>
    </p:spTree>
    <p:extLst>
      <p:ext uri="{BB962C8B-B14F-4D97-AF65-F5344CB8AC3E}">
        <p14:creationId xmlns:p14="http://schemas.microsoft.com/office/powerpoint/2010/main" val="18022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Interactions by Year</a:t>
            </a:r>
          </a:p>
        </p:txBody>
      </p:sp>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pic>
        <p:nvPicPr>
          <p:cNvPr id="3" name="Picture 2" descr="Figure 1: Bar graph showing Data Services total number of interactions completed by calendar year. The total number of interactions per calendar year increased from about 140 in 206 to over 400 in 2018 and have remained steady from 2018 through 2020 at about 425 interactions.">
            <a:extLst>
              <a:ext uri="{FF2B5EF4-FFF2-40B4-BE49-F238E27FC236}">
                <a16:creationId xmlns:a16="http://schemas.microsoft.com/office/drawing/2014/main" id="{071D55BD-D8A3-8A9D-5DC2-9E4657281D72}"/>
              </a:ext>
            </a:extLst>
          </p:cNvPr>
          <p:cNvPicPr>
            <a:picLocks noChangeAspect="1"/>
          </p:cNvPicPr>
          <p:nvPr/>
        </p:nvPicPr>
        <p:blipFill>
          <a:blip r:embed="rId4"/>
          <a:stretch>
            <a:fillRect/>
          </a:stretch>
        </p:blipFill>
        <p:spPr>
          <a:xfrm>
            <a:off x="746851" y="1022688"/>
            <a:ext cx="8988194" cy="5245108"/>
          </a:xfrm>
          <a:prstGeom prst="rect">
            <a:avLst/>
          </a:prstGeom>
        </p:spPr>
      </p:pic>
    </p:spTree>
    <p:extLst>
      <p:ext uri="{BB962C8B-B14F-4D97-AF65-F5344CB8AC3E}">
        <p14:creationId xmlns:p14="http://schemas.microsoft.com/office/powerpoint/2010/main" val="31805277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
        <p:nvSpPr>
          <p:cNvPr id="3" name="TextBox 2">
            <a:extLst>
              <a:ext uri="{FF2B5EF4-FFF2-40B4-BE49-F238E27FC236}">
                <a16:creationId xmlns:a16="http://schemas.microsoft.com/office/drawing/2014/main" id="{172A1B63-4B0E-80C7-AC43-5A9CE4334B59}"/>
              </a:ext>
            </a:extLst>
          </p:cNvPr>
          <p:cNvSpPr txBox="1"/>
          <p:nvPr/>
        </p:nvSpPr>
        <p:spPr>
          <a:xfrm>
            <a:off x="2616559" y="5769499"/>
            <a:ext cx="7164946"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Colleges      ||    Institutes</a:t>
            </a:r>
          </a:p>
        </p:txBody>
      </p:sp>
      <p:pic>
        <p:nvPicPr>
          <p:cNvPr id="4" name="Picture 3" descr="Chart, bar chart&#10;&#10;Description automatically generated">
            <a:extLst>
              <a:ext uri="{FF2B5EF4-FFF2-40B4-BE49-F238E27FC236}">
                <a16:creationId xmlns:a16="http://schemas.microsoft.com/office/drawing/2014/main" id="{4D1AF640-105E-AE63-0545-6C901335A39F}"/>
              </a:ext>
            </a:extLst>
          </p:cNvPr>
          <p:cNvPicPr>
            <a:picLocks noChangeAspect="1"/>
          </p:cNvPicPr>
          <p:nvPr/>
        </p:nvPicPr>
        <p:blipFill rotWithShape="1">
          <a:blip r:embed="rId4"/>
          <a:srcRect b="7131"/>
          <a:stretch/>
        </p:blipFill>
        <p:spPr>
          <a:xfrm>
            <a:off x="529344" y="321583"/>
            <a:ext cx="9892250" cy="5411399"/>
          </a:xfrm>
          <a:prstGeom prst="rect">
            <a:avLst/>
          </a:prstGeom>
        </p:spPr>
      </p:pic>
      <p:sp>
        <p:nvSpPr>
          <p:cNvPr id="2" name="TextBox 1">
            <a:extLst>
              <a:ext uri="{FF2B5EF4-FFF2-40B4-BE49-F238E27FC236}">
                <a16:creationId xmlns:a16="http://schemas.microsoft.com/office/drawing/2014/main" id="{C9FF2536-9EE4-D3B1-F88E-A3A1B013D204}"/>
              </a:ext>
            </a:extLst>
          </p:cNvPr>
          <p:cNvSpPr txBox="1"/>
          <p:nvPr/>
        </p:nvSpPr>
        <p:spPr>
          <a:xfrm>
            <a:off x="2616558" y="142440"/>
            <a:ext cx="6726225"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Total Interactions by</a:t>
            </a:r>
          </a:p>
        </p:txBody>
      </p:sp>
    </p:spTree>
    <p:extLst>
      <p:ext uri="{BB962C8B-B14F-4D97-AF65-F5344CB8AC3E}">
        <p14:creationId xmlns:p14="http://schemas.microsoft.com/office/powerpoint/2010/main" val="4271532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Total Interactions by College</a:t>
            </a:r>
          </a:p>
        </p:txBody>
      </p:sp>
      <p:pic>
        <p:nvPicPr>
          <p:cNvPr id="4" name="Picture 3" descr="Chart, bar chart&#10;&#10;Description automatically generated">
            <a:extLst>
              <a:ext uri="{FF2B5EF4-FFF2-40B4-BE49-F238E27FC236}">
                <a16:creationId xmlns:a16="http://schemas.microsoft.com/office/drawing/2014/main" id="{4D1AF640-105E-AE63-0545-6C901335A39F}"/>
              </a:ext>
            </a:extLst>
          </p:cNvPr>
          <p:cNvPicPr>
            <a:picLocks noChangeAspect="1"/>
          </p:cNvPicPr>
          <p:nvPr/>
        </p:nvPicPr>
        <p:blipFill rotWithShape="1">
          <a:blip r:embed="rId3"/>
          <a:srcRect r="42686"/>
          <a:stretch/>
        </p:blipFill>
        <p:spPr>
          <a:xfrm>
            <a:off x="529344" y="744718"/>
            <a:ext cx="5669688" cy="5826898"/>
          </a:xfrm>
          <a:prstGeom prst="rect">
            <a:avLst/>
          </a:prstGeom>
        </p:spPr>
      </p:pic>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
        <p:nvSpPr>
          <p:cNvPr id="3" name="TextBox 2">
            <a:extLst>
              <a:ext uri="{FF2B5EF4-FFF2-40B4-BE49-F238E27FC236}">
                <a16:creationId xmlns:a16="http://schemas.microsoft.com/office/drawing/2014/main" id="{481D3EA6-D21C-4DAD-2AE6-484988142F73}"/>
              </a:ext>
            </a:extLst>
          </p:cNvPr>
          <p:cNvSpPr txBox="1"/>
          <p:nvPr/>
        </p:nvSpPr>
        <p:spPr>
          <a:xfrm>
            <a:off x="6914982" y="853816"/>
            <a:ext cx="3299254" cy="5262979"/>
          </a:xfrm>
          <a:prstGeom prst="rect">
            <a:avLst/>
          </a:prstGeom>
          <a:noFill/>
        </p:spPr>
        <p:txBody>
          <a:bodyPr wrap="square" rtlCol="0">
            <a:spAutoFit/>
          </a:bodyPr>
          <a:lstStyle/>
          <a:p>
            <a:r>
              <a:rPr lang="en-US" sz="2800" b="1" dirty="0">
                <a:solidFill>
                  <a:srgbClr val="660000"/>
                </a:solidFill>
              </a:rPr>
              <a:t># of faculty/ college</a:t>
            </a:r>
          </a:p>
          <a:p>
            <a:endParaRPr lang="en-US" sz="2800" b="1" dirty="0">
              <a:solidFill>
                <a:srgbClr val="660000"/>
              </a:solidFill>
            </a:endParaRPr>
          </a:p>
          <a:p>
            <a:r>
              <a:rPr lang="en-US" sz="2800" b="1" dirty="0">
                <a:solidFill>
                  <a:srgbClr val="660000"/>
                </a:solidFill>
              </a:rPr>
              <a:t>CALS 		1144</a:t>
            </a:r>
          </a:p>
          <a:p>
            <a:r>
              <a:rPr lang="en-US" sz="2800" b="1" dirty="0">
                <a:solidFill>
                  <a:srgbClr val="660000"/>
                </a:solidFill>
              </a:rPr>
              <a:t>CLAHS 	705</a:t>
            </a:r>
          </a:p>
          <a:p>
            <a:r>
              <a:rPr lang="en-US" sz="2800" b="1" dirty="0">
                <a:solidFill>
                  <a:srgbClr val="660000"/>
                </a:solidFill>
              </a:rPr>
              <a:t>COE 		819</a:t>
            </a:r>
          </a:p>
          <a:p>
            <a:r>
              <a:rPr lang="en-US" sz="2800" b="1" dirty="0">
                <a:solidFill>
                  <a:srgbClr val="660000"/>
                </a:solidFill>
              </a:rPr>
              <a:t>CAUS 		254</a:t>
            </a:r>
          </a:p>
          <a:p>
            <a:r>
              <a:rPr lang="en-US" sz="2800" b="1" dirty="0">
                <a:solidFill>
                  <a:srgbClr val="660000"/>
                </a:solidFill>
              </a:rPr>
              <a:t>COS 		572</a:t>
            </a:r>
          </a:p>
          <a:p>
            <a:r>
              <a:rPr lang="en-US" sz="2800" b="1" dirty="0">
                <a:solidFill>
                  <a:srgbClr val="660000"/>
                </a:solidFill>
              </a:rPr>
              <a:t>CNRE 		225</a:t>
            </a:r>
          </a:p>
          <a:p>
            <a:r>
              <a:rPr lang="en-US" sz="2800" b="1" dirty="0">
                <a:solidFill>
                  <a:srgbClr val="660000"/>
                </a:solidFill>
              </a:rPr>
              <a:t>PAMP 	282</a:t>
            </a:r>
          </a:p>
          <a:p>
            <a:r>
              <a:rPr lang="en-US" sz="2800" b="1" dirty="0">
                <a:solidFill>
                  <a:srgbClr val="660000"/>
                </a:solidFill>
              </a:rPr>
              <a:t>VETMED 	404</a:t>
            </a:r>
          </a:p>
          <a:p>
            <a:r>
              <a:rPr lang="en-US" sz="2800" b="1" dirty="0">
                <a:solidFill>
                  <a:srgbClr val="660000"/>
                </a:solidFill>
              </a:rPr>
              <a:t>HC		??</a:t>
            </a:r>
          </a:p>
          <a:p>
            <a:r>
              <a:rPr lang="en-US" sz="2800" b="1" dirty="0">
                <a:solidFill>
                  <a:srgbClr val="660000"/>
                </a:solidFill>
              </a:rPr>
              <a:t>VTCSOM  	68</a:t>
            </a:r>
          </a:p>
        </p:txBody>
      </p:sp>
    </p:spTree>
    <p:extLst>
      <p:ext uri="{BB962C8B-B14F-4D97-AF65-F5344CB8AC3E}">
        <p14:creationId xmlns:p14="http://schemas.microsoft.com/office/powerpoint/2010/main" val="34543480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Interactions with CALS by Department</a:t>
            </a:r>
          </a:p>
        </p:txBody>
      </p:sp>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pic>
        <p:nvPicPr>
          <p:cNvPr id="3" name="Picture 2" descr="Chart, bar chart&#10;&#10;Description automatically generated">
            <a:extLst>
              <a:ext uri="{FF2B5EF4-FFF2-40B4-BE49-F238E27FC236}">
                <a16:creationId xmlns:a16="http://schemas.microsoft.com/office/drawing/2014/main" id="{300A1F20-FBAE-8027-6A01-FBC7EC9F342D}"/>
              </a:ext>
            </a:extLst>
          </p:cNvPr>
          <p:cNvPicPr>
            <a:picLocks noChangeAspect="1"/>
          </p:cNvPicPr>
          <p:nvPr/>
        </p:nvPicPr>
        <p:blipFill>
          <a:blip r:embed="rId4"/>
          <a:stretch>
            <a:fillRect/>
          </a:stretch>
        </p:blipFill>
        <p:spPr>
          <a:xfrm>
            <a:off x="1084076" y="1172964"/>
            <a:ext cx="8875469" cy="5103467"/>
          </a:xfrm>
          <a:prstGeom prst="rect">
            <a:avLst/>
          </a:prstGeom>
        </p:spPr>
      </p:pic>
      <p:cxnSp>
        <p:nvCxnSpPr>
          <p:cNvPr id="23" name="Curved Connector 22">
            <a:extLst>
              <a:ext uri="{FF2B5EF4-FFF2-40B4-BE49-F238E27FC236}">
                <a16:creationId xmlns:a16="http://schemas.microsoft.com/office/drawing/2014/main" id="{1E10DA7B-68D9-F852-7B62-5D26787A89B8}"/>
              </a:ext>
            </a:extLst>
          </p:cNvPr>
          <p:cNvCxnSpPr>
            <a:cxnSpLocks/>
          </p:cNvCxnSpPr>
          <p:nvPr/>
        </p:nvCxnSpPr>
        <p:spPr>
          <a:xfrm>
            <a:off x="3299254" y="4374292"/>
            <a:ext cx="3150973" cy="345989"/>
          </a:xfrm>
          <a:prstGeom prst="curvedConnector3">
            <a:avLst>
              <a:gd name="adj1" fmla="val 99412"/>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urved Connector 36">
            <a:extLst>
              <a:ext uri="{FF2B5EF4-FFF2-40B4-BE49-F238E27FC236}">
                <a16:creationId xmlns:a16="http://schemas.microsoft.com/office/drawing/2014/main" id="{58181377-B675-88A9-EAD7-7C50BA84CD50}"/>
              </a:ext>
            </a:extLst>
          </p:cNvPr>
          <p:cNvCxnSpPr>
            <a:cxnSpLocks/>
          </p:cNvCxnSpPr>
          <p:nvPr/>
        </p:nvCxnSpPr>
        <p:spPr>
          <a:xfrm rot="10800000">
            <a:off x="6450225" y="4720281"/>
            <a:ext cx="1314452" cy="204724"/>
          </a:xfrm>
          <a:prstGeom prst="curvedConnector3">
            <a:avLst>
              <a:gd name="adj1" fmla="val 50000"/>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urved Connector 42">
            <a:extLst>
              <a:ext uri="{FF2B5EF4-FFF2-40B4-BE49-F238E27FC236}">
                <a16:creationId xmlns:a16="http://schemas.microsoft.com/office/drawing/2014/main" id="{21DBC452-7CF3-354B-40A0-E8E29ED689EB}"/>
              </a:ext>
            </a:extLst>
          </p:cNvPr>
          <p:cNvCxnSpPr>
            <a:cxnSpLocks/>
          </p:cNvCxnSpPr>
          <p:nvPr/>
        </p:nvCxnSpPr>
        <p:spPr>
          <a:xfrm rot="10800000">
            <a:off x="6450227" y="4579016"/>
            <a:ext cx="1890584" cy="493194"/>
          </a:xfrm>
          <a:prstGeom prst="curvedConnector3">
            <a:avLst>
              <a:gd name="adj1" fmla="val 980"/>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6236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Client Reach Categories</a:t>
            </a:r>
          </a:p>
        </p:txBody>
      </p:sp>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graphicFrame>
        <p:nvGraphicFramePr>
          <p:cNvPr id="5" name="Table 4">
            <a:extLst>
              <a:ext uri="{FF2B5EF4-FFF2-40B4-BE49-F238E27FC236}">
                <a16:creationId xmlns:a16="http://schemas.microsoft.com/office/drawing/2014/main" id="{6EE923D4-3C8A-3312-C610-3E7902DF72A0}"/>
              </a:ext>
            </a:extLst>
          </p:cNvPr>
          <p:cNvGraphicFramePr>
            <a:graphicFrameLocks noGrp="1"/>
          </p:cNvGraphicFramePr>
          <p:nvPr>
            <p:extLst>
              <p:ext uri="{D42A27DB-BD31-4B8C-83A1-F6EECF244321}">
                <p14:modId xmlns:p14="http://schemas.microsoft.com/office/powerpoint/2010/main" val="576047439"/>
              </p:ext>
            </p:extLst>
          </p:nvPr>
        </p:nvGraphicFramePr>
        <p:xfrm>
          <a:off x="556054" y="821037"/>
          <a:ext cx="9959546" cy="5702729"/>
        </p:xfrm>
        <a:graphic>
          <a:graphicData uri="http://schemas.openxmlformats.org/drawingml/2006/table">
            <a:tbl>
              <a:tblPr/>
              <a:tblGrid>
                <a:gridCol w="2138105">
                  <a:extLst>
                    <a:ext uri="{9D8B030D-6E8A-4147-A177-3AD203B41FA5}">
                      <a16:colId xmlns:a16="http://schemas.microsoft.com/office/drawing/2014/main" val="2219073097"/>
                    </a:ext>
                  </a:extLst>
                </a:gridCol>
                <a:gridCol w="7821441">
                  <a:extLst>
                    <a:ext uri="{9D8B030D-6E8A-4147-A177-3AD203B41FA5}">
                      <a16:colId xmlns:a16="http://schemas.microsoft.com/office/drawing/2014/main" val="2624882351"/>
                    </a:ext>
                  </a:extLst>
                </a:gridCol>
              </a:tblGrid>
              <a:tr h="415436">
                <a:tc>
                  <a:txBody>
                    <a:bodyPr/>
                    <a:lstStyle/>
                    <a:p>
                      <a:pPr rtl="0" fontAlgn="t"/>
                      <a:r>
                        <a:rPr lang="en-US" sz="2800" b="1" u="sng" kern="1200">
                          <a:solidFill>
                            <a:srgbClr val="660000"/>
                          </a:solidFill>
                          <a:latin typeface="+mn-lt"/>
                          <a:ea typeface="+mn-ea"/>
                          <a:cs typeface="+mn-cs"/>
                        </a:rPr>
                        <a:t>Category</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800" b="1" u="sng" kern="1200" dirty="0">
                          <a:solidFill>
                            <a:srgbClr val="660000"/>
                          </a:solidFill>
                          <a:latin typeface="+mn-lt"/>
                          <a:ea typeface="+mn-ea"/>
                          <a:cs typeface="+mn-cs"/>
                        </a:rPr>
                        <a:t>Definition</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770692822"/>
                  </a:ext>
                </a:extLst>
              </a:tr>
              <a:tr h="780209">
                <a:tc>
                  <a:txBody>
                    <a:bodyPr/>
                    <a:lstStyle/>
                    <a:p>
                      <a:pPr rtl="0" fontAlgn="t"/>
                      <a:r>
                        <a:rPr lang="en-US" sz="2800" b="1" kern="1200" dirty="0">
                          <a:solidFill>
                            <a:srgbClr val="660000"/>
                          </a:solidFill>
                          <a:latin typeface="+mn-lt"/>
                          <a:ea typeface="+mn-ea"/>
                          <a:cs typeface="+mn-cs"/>
                        </a:rPr>
                        <a:t>Event</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800" b="1" kern="1200" dirty="0">
                          <a:solidFill>
                            <a:srgbClr val="660000"/>
                          </a:solidFill>
                          <a:latin typeface="+mn-lt"/>
                          <a:ea typeface="+mn-ea"/>
                          <a:cs typeface="+mn-cs"/>
                        </a:rPr>
                        <a:t>Event or event series about research data topics, promoting services</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490463328"/>
                  </a:ext>
                </a:extLst>
              </a:tr>
              <a:tr h="780209">
                <a:tc>
                  <a:txBody>
                    <a:bodyPr/>
                    <a:lstStyle/>
                    <a:p>
                      <a:pPr rtl="0" fontAlgn="t"/>
                      <a:r>
                        <a:rPr lang="en-US" sz="2800" b="1" kern="1200" dirty="0">
                          <a:solidFill>
                            <a:srgbClr val="660000"/>
                          </a:solidFill>
                          <a:latin typeface="+mn-lt"/>
                          <a:ea typeface="+mn-ea"/>
                          <a:cs typeface="+mn-cs"/>
                        </a:rPr>
                        <a:t>External Referral</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800" b="1" kern="1200" dirty="0">
                          <a:solidFill>
                            <a:srgbClr val="660000"/>
                          </a:solidFill>
                          <a:latin typeface="+mn-lt"/>
                          <a:ea typeface="+mn-ea"/>
                          <a:cs typeface="+mn-cs"/>
                        </a:rPr>
                        <a:t>Previous client or another campus unit referring new client</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266919718"/>
                  </a:ext>
                </a:extLst>
              </a:tr>
              <a:tr h="780209">
                <a:tc>
                  <a:txBody>
                    <a:bodyPr/>
                    <a:lstStyle/>
                    <a:p>
                      <a:pPr rtl="0" fontAlgn="t"/>
                      <a:r>
                        <a:rPr lang="en-US" sz="2800" b="1" kern="1200" dirty="0">
                          <a:solidFill>
                            <a:srgbClr val="660000"/>
                          </a:solidFill>
                          <a:latin typeface="+mn-lt"/>
                          <a:ea typeface="+mn-ea"/>
                          <a:cs typeface="+mn-cs"/>
                        </a:rPr>
                        <a:t>In Person</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800" b="1" kern="1200" dirty="0">
                          <a:solidFill>
                            <a:srgbClr val="660000"/>
                          </a:solidFill>
                          <a:latin typeface="+mn-lt"/>
                          <a:ea typeface="+mn-ea"/>
                          <a:cs typeface="+mn-cs"/>
                        </a:rPr>
                        <a:t>Client is in direct contact to consultant or referred by a direct contact</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020627376"/>
                  </a:ext>
                </a:extLst>
              </a:tr>
              <a:tr h="780209">
                <a:tc>
                  <a:txBody>
                    <a:bodyPr/>
                    <a:lstStyle/>
                    <a:p>
                      <a:pPr rtl="0" fontAlgn="t"/>
                      <a:r>
                        <a:rPr lang="en-US" sz="2800" b="1" kern="1200" dirty="0">
                          <a:solidFill>
                            <a:srgbClr val="660000"/>
                          </a:solidFill>
                          <a:latin typeface="+mn-lt"/>
                          <a:ea typeface="+mn-ea"/>
                          <a:cs typeface="+mn-cs"/>
                        </a:rPr>
                        <a:t>Library Referral</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800" b="1" kern="1200" dirty="0">
                          <a:solidFill>
                            <a:srgbClr val="660000"/>
                          </a:solidFill>
                          <a:latin typeface="+mn-lt"/>
                          <a:ea typeface="+mn-ea"/>
                          <a:cs typeface="+mn-cs"/>
                        </a:rPr>
                        <a:t>Referral by any colleague who works in the Libraries</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826229960"/>
                  </a:ext>
                </a:extLst>
              </a:tr>
              <a:tr h="780209">
                <a:tc>
                  <a:txBody>
                    <a:bodyPr/>
                    <a:lstStyle/>
                    <a:p>
                      <a:pPr rtl="0" fontAlgn="t"/>
                      <a:r>
                        <a:rPr lang="en-US" sz="2800" b="1" kern="1200" dirty="0">
                          <a:solidFill>
                            <a:srgbClr val="660000"/>
                          </a:solidFill>
                          <a:latin typeface="+mn-lt"/>
                          <a:ea typeface="+mn-ea"/>
                          <a:cs typeface="+mn-cs"/>
                        </a:rPr>
                        <a:t>Online</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800" b="1" kern="1200" dirty="0">
                          <a:solidFill>
                            <a:srgbClr val="660000"/>
                          </a:solidFill>
                          <a:latin typeface="+mn-lt"/>
                          <a:ea typeface="+mn-ea"/>
                          <a:cs typeface="+mn-cs"/>
                        </a:rPr>
                        <a:t>Client found us through our online presence</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870543457"/>
                  </a:ext>
                </a:extLst>
              </a:tr>
              <a:tr h="780209">
                <a:tc>
                  <a:txBody>
                    <a:bodyPr/>
                    <a:lstStyle/>
                    <a:p>
                      <a:pPr rtl="0" fontAlgn="t"/>
                      <a:r>
                        <a:rPr lang="en-US" sz="2800" b="1" kern="1200" dirty="0">
                          <a:solidFill>
                            <a:srgbClr val="660000"/>
                          </a:solidFill>
                          <a:latin typeface="+mn-lt"/>
                          <a:ea typeface="+mn-ea"/>
                          <a:cs typeface="+mn-cs"/>
                        </a:rPr>
                        <a:t>Recurring</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800" b="1" kern="1200" dirty="0">
                          <a:solidFill>
                            <a:srgbClr val="660000"/>
                          </a:solidFill>
                          <a:latin typeface="+mn-lt"/>
                          <a:ea typeface="+mn-ea"/>
                          <a:cs typeface="+mn-cs"/>
                        </a:rPr>
                        <a:t>Former client coming back for assistance with a different issue</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128900842"/>
                  </a:ext>
                </a:extLst>
              </a:tr>
            </a:tbl>
          </a:graphicData>
        </a:graphic>
      </p:graphicFrame>
    </p:spTree>
    <p:extLst>
      <p:ext uri="{BB962C8B-B14F-4D97-AF65-F5344CB8AC3E}">
        <p14:creationId xmlns:p14="http://schemas.microsoft.com/office/powerpoint/2010/main" val="16271131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Interactions by Year and Client Reach</a:t>
            </a:r>
          </a:p>
        </p:txBody>
      </p:sp>
      <p:pic>
        <p:nvPicPr>
          <p:cNvPr id="3" name="Picture 2" descr="Chart, bar chart&#10;&#10;Description automatically generated">
            <a:extLst>
              <a:ext uri="{FF2B5EF4-FFF2-40B4-BE49-F238E27FC236}">
                <a16:creationId xmlns:a16="http://schemas.microsoft.com/office/drawing/2014/main" id="{43796AC3-4896-B393-4941-4CCD4AE6756B}"/>
              </a:ext>
            </a:extLst>
          </p:cNvPr>
          <p:cNvPicPr>
            <a:picLocks noChangeAspect="1"/>
          </p:cNvPicPr>
          <p:nvPr/>
        </p:nvPicPr>
        <p:blipFill>
          <a:blip r:embed="rId3"/>
          <a:stretch>
            <a:fillRect/>
          </a:stretch>
        </p:blipFill>
        <p:spPr>
          <a:xfrm>
            <a:off x="946922" y="1018617"/>
            <a:ext cx="9241824" cy="5360612"/>
          </a:xfrm>
          <a:prstGeom prst="rect">
            <a:avLst/>
          </a:prstGeom>
        </p:spPr>
      </p:pic>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Tree>
    <p:extLst>
      <p:ext uri="{BB962C8B-B14F-4D97-AF65-F5344CB8AC3E}">
        <p14:creationId xmlns:p14="http://schemas.microsoft.com/office/powerpoint/2010/main" val="935276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454076" y="205796"/>
            <a:ext cx="10787975"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Outline</a:t>
            </a:r>
          </a:p>
        </p:txBody>
      </p:sp>
      <p:sp>
        <p:nvSpPr>
          <p:cNvPr id="2" name="TextBox 1"/>
          <p:cNvSpPr txBox="1"/>
          <p:nvPr/>
        </p:nvSpPr>
        <p:spPr>
          <a:xfrm>
            <a:off x="359923" y="1114050"/>
            <a:ext cx="11507821" cy="5632311"/>
          </a:xfrm>
          <a:prstGeom prst="rect">
            <a:avLst/>
          </a:prstGeom>
          <a:noFill/>
        </p:spPr>
        <p:txBody>
          <a:bodyPr wrap="square" rtlCol="0">
            <a:spAutoFit/>
          </a:bodyPr>
          <a:lstStyle/>
          <a:p>
            <a:pPr marL="285750" indent="-285750">
              <a:buFont typeface="Arial" charset="0"/>
              <a:buChar char="•"/>
            </a:pPr>
            <a:r>
              <a:rPr lang="en-US" sz="4000" b="1" dirty="0">
                <a:solidFill>
                  <a:srgbClr val="660000"/>
                </a:solidFill>
              </a:rPr>
              <a:t>Why a research data services assessment?</a:t>
            </a:r>
          </a:p>
          <a:p>
            <a:pPr marL="285750" indent="-285750">
              <a:buFont typeface="Arial" charset="0"/>
              <a:buChar char="•"/>
            </a:pPr>
            <a:r>
              <a:rPr lang="en-US" sz="4000" b="1" dirty="0">
                <a:solidFill>
                  <a:srgbClr val="660000"/>
                </a:solidFill>
              </a:rPr>
              <a:t>Overview of client records</a:t>
            </a:r>
          </a:p>
          <a:p>
            <a:pPr marL="285750" indent="-285750">
              <a:buFont typeface="Arial" charset="0"/>
              <a:buChar char="•"/>
            </a:pPr>
            <a:r>
              <a:rPr lang="en-US" sz="4000" b="1" dirty="0">
                <a:solidFill>
                  <a:srgbClr val="660000"/>
                </a:solidFill>
              </a:rPr>
              <a:t>What can be learned from these client records</a:t>
            </a:r>
          </a:p>
          <a:p>
            <a:pPr marL="285750" indent="-285750">
              <a:buFont typeface="Arial" charset="0"/>
              <a:buChar char="•"/>
            </a:pPr>
            <a:r>
              <a:rPr lang="en-US" sz="4000" b="1" dirty="0">
                <a:solidFill>
                  <a:srgbClr val="660000"/>
                </a:solidFill>
              </a:rPr>
              <a:t>Managing records post-assessment</a:t>
            </a:r>
          </a:p>
          <a:p>
            <a:pPr marL="285750" indent="-285750">
              <a:buFont typeface="Arial" charset="0"/>
              <a:buChar char="•"/>
            </a:pPr>
            <a:r>
              <a:rPr lang="en-US" sz="4000" b="1" dirty="0">
                <a:solidFill>
                  <a:srgbClr val="660000"/>
                </a:solidFill>
              </a:rPr>
              <a:t>Updating this assessment (or not)</a:t>
            </a:r>
          </a:p>
          <a:p>
            <a:pPr marL="285750" indent="-285750">
              <a:buFont typeface="Arial" charset="0"/>
              <a:buChar char="•"/>
            </a:pPr>
            <a:endParaRPr lang="en-US" sz="4000" b="1" dirty="0">
              <a:solidFill>
                <a:srgbClr val="660000"/>
              </a:solidFill>
            </a:endParaRPr>
          </a:p>
          <a:p>
            <a:pPr marL="285750" indent="-285750">
              <a:buFont typeface="Arial" charset="0"/>
              <a:buChar char="•"/>
            </a:pPr>
            <a:r>
              <a:rPr lang="en-US" sz="4000" b="1" dirty="0">
                <a:solidFill>
                  <a:srgbClr val="660000"/>
                </a:solidFill>
              </a:rPr>
              <a:t>Article published in JLSC August 2022 </a:t>
            </a:r>
          </a:p>
          <a:p>
            <a:pPr marL="742950" lvl="1" indent="-285750">
              <a:buFont typeface="Arial" charset="0"/>
              <a:buChar char="•"/>
            </a:pPr>
            <a:r>
              <a:rPr lang="en-US" sz="4000" b="1" dirty="0">
                <a:solidFill>
                  <a:srgbClr val="660000"/>
                </a:solidFill>
                <a:hlinkClick r:id="rId3"/>
              </a:rPr>
              <a:t>An Assessment of Research Data Services Through Client Interaction Records</a:t>
            </a:r>
            <a:endParaRPr lang="en-US" sz="4000" b="1" dirty="0">
              <a:solidFill>
                <a:srgbClr val="660000"/>
              </a:solidFill>
            </a:endParaRPr>
          </a:p>
        </p:txBody>
      </p:sp>
      <p:pic>
        <p:nvPicPr>
          <p:cNvPr id="8" name="Picture 6">
            <a:extLst>
              <a:ext uri="{FF2B5EF4-FFF2-40B4-BE49-F238E27FC236}">
                <a16:creationId xmlns:a16="http://schemas.microsoft.com/office/drawing/2014/main" id="{44688D85-657F-2F4A-9629-14684CB6D4C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Tree>
    <p:extLst>
      <p:ext uri="{BB962C8B-B14F-4D97-AF65-F5344CB8AC3E}">
        <p14:creationId xmlns:p14="http://schemas.microsoft.com/office/powerpoint/2010/main" val="360190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Short(&lt;180 days) and Long Interactions</a:t>
            </a:r>
          </a:p>
        </p:txBody>
      </p:sp>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graphicFrame>
        <p:nvGraphicFramePr>
          <p:cNvPr id="5" name="Table 4">
            <a:extLst>
              <a:ext uri="{FF2B5EF4-FFF2-40B4-BE49-F238E27FC236}">
                <a16:creationId xmlns:a16="http://schemas.microsoft.com/office/drawing/2014/main" id="{6EE923D4-3C8A-3312-C610-3E7902DF72A0}"/>
              </a:ext>
            </a:extLst>
          </p:cNvPr>
          <p:cNvGraphicFramePr>
            <a:graphicFrameLocks noGrp="1"/>
          </p:cNvGraphicFramePr>
          <p:nvPr>
            <p:extLst>
              <p:ext uri="{D42A27DB-BD31-4B8C-83A1-F6EECF244321}">
                <p14:modId xmlns:p14="http://schemas.microsoft.com/office/powerpoint/2010/main" val="532394019"/>
              </p:ext>
            </p:extLst>
          </p:nvPr>
        </p:nvGraphicFramePr>
        <p:xfrm>
          <a:off x="556054" y="821037"/>
          <a:ext cx="9959546" cy="4487785"/>
        </p:xfrm>
        <a:graphic>
          <a:graphicData uri="http://schemas.openxmlformats.org/drawingml/2006/table">
            <a:tbl>
              <a:tblPr/>
              <a:tblGrid>
                <a:gridCol w="2384854">
                  <a:extLst>
                    <a:ext uri="{9D8B030D-6E8A-4147-A177-3AD203B41FA5}">
                      <a16:colId xmlns:a16="http://schemas.microsoft.com/office/drawing/2014/main" val="2219073097"/>
                    </a:ext>
                  </a:extLst>
                </a:gridCol>
                <a:gridCol w="2088292">
                  <a:extLst>
                    <a:ext uri="{9D8B030D-6E8A-4147-A177-3AD203B41FA5}">
                      <a16:colId xmlns:a16="http://schemas.microsoft.com/office/drawing/2014/main" val="1658854635"/>
                    </a:ext>
                  </a:extLst>
                </a:gridCol>
                <a:gridCol w="1841157">
                  <a:extLst>
                    <a:ext uri="{9D8B030D-6E8A-4147-A177-3AD203B41FA5}">
                      <a16:colId xmlns:a16="http://schemas.microsoft.com/office/drawing/2014/main" val="1988502275"/>
                    </a:ext>
                  </a:extLst>
                </a:gridCol>
                <a:gridCol w="3645243">
                  <a:extLst>
                    <a:ext uri="{9D8B030D-6E8A-4147-A177-3AD203B41FA5}">
                      <a16:colId xmlns:a16="http://schemas.microsoft.com/office/drawing/2014/main" val="2624882351"/>
                    </a:ext>
                  </a:extLst>
                </a:gridCol>
              </a:tblGrid>
              <a:tr h="415436">
                <a:tc>
                  <a:txBody>
                    <a:bodyPr/>
                    <a:lstStyle/>
                    <a:p>
                      <a:pPr algn="ctr" rtl="0" fontAlgn="b"/>
                      <a:r>
                        <a:rPr lang="en-US" sz="3600" b="1" u="sng" kern="1200" dirty="0">
                          <a:solidFill>
                            <a:srgbClr val="660000"/>
                          </a:solidFill>
                          <a:latin typeface="+mn-lt"/>
                          <a:ea typeface="+mn-ea"/>
                          <a:cs typeface="+mn-cs"/>
                        </a:rPr>
                        <a:t>Year</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u="sng" kern="1200" dirty="0">
                          <a:solidFill>
                            <a:srgbClr val="660000"/>
                          </a:solidFill>
                          <a:latin typeface="+mn-lt"/>
                          <a:ea typeface="+mn-ea"/>
                          <a:cs typeface="+mn-cs"/>
                        </a:rPr>
                        <a:t># Short</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u="sng" kern="1200" dirty="0">
                          <a:solidFill>
                            <a:srgbClr val="660000"/>
                          </a:solidFill>
                          <a:latin typeface="+mn-lt"/>
                          <a:ea typeface="+mn-ea"/>
                          <a:cs typeface="+mn-cs"/>
                        </a:rPr>
                        <a:t># Long</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u="sng" kern="1200" dirty="0">
                          <a:solidFill>
                            <a:srgbClr val="660000"/>
                          </a:solidFill>
                          <a:latin typeface="+mn-lt"/>
                          <a:ea typeface="+mn-ea"/>
                          <a:cs typeface="+mn-cs"/>
                        </a:rPr>
                        <a:t># Short/# Long</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770692822"/>
                  </a:ext>
                </a:extLst>
              </a:tr>
              <a:tr h="780209">
                <a:tc>
                  <a:txBody>
                    <a:bodyPr/>
                    <a:lstStyle/>
                    <a:p>
                      <a:pPr algn="ctr" rtl="0" fontAlgn="b"/>
                      <a:r>
                        <a:rPr lang="en-US" sz="3600" b="1" kern="1200" dirty="0">
                          <a:solidFill>
                            <a:srgbClr val="660000"/>
                          </a:solidFill>
                          <a:latin typeface="+mn-lt"/>
                          <a:ea typeface="+mn-ea"/>
                          <a:cs typeface="+mn-cs"/>
                        </a:rPr>
                        <a:t>2016</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dirty="0">
                          <a:solidFill>
                            <a:srgbClr val="660000"/>
                          </a:solidFill>
                          <a:latin typeface="+mn-lt"/>
                          <a:ea typeface="+mn-ea"/>
                          <a:cs typeface="+mn-cs"/>
                        </a:rPr>
                        <a:t>62</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dirty="0">
                          <a:solidFill>
                            <a:srgbClr val="660000"/>
                          </a:solidFill>
                          <a:latin typeface="+mn-lt"/>
                          <a:ea typeface="+mn-ea"/>
                          <a:cs typeface="+mn-cs"/>
                        </a:rPr>
                        <a:t>23</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a:solidFill>
                            <a:srgbClr val="660000"/>
                          </a:solidFill>
                          <a:latin typeface="+mn-lt"/>
                          <a:ea typeface="+mn-ea"/>
                          <a:cs typeface="+mn-cs"/>
                        </a:rPr>
                        <a:t>2.7</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490463328"/>
                  </a:ext>
                </a:extLst>
              </a:tr>
              <a:tr h="780209">
                <a:tc>
                  <a:txBody>
                    <a:bodyPr/>
                    <a:lstStyle/>
                    <a:p>
                      <a:pPr algn="ctr" rtl="0" fontAlgn="b"/>
                      <a:r>
                        <a:rPr lang="en-US" sz="3600" b="1" kern="1200">
                          <a:solidFill>
                            <a:srgbClr val="660000"/>
                          </a:solidFill>
                          <a:latin typeface="+mn-lt"/>
                          <a:ea typeface="+mn-ea"/>
                          <a:cs typeface="+mn-cs"/>
                        </a:rPr>
                        <a:t>2017</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dirty="0">
                          <a:solidFill>
                            <a:srgbClr val="660000"/>
                          </a:solidFill>
                          <a:latin typeface="+mn-lt"/>
                          <a:ea typeface="+mn-ea"/>
                          <a:cs typeface="+mn-cs"/>
                        </a:rPr>
                        <a:t>112</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a:solidFill>
                            <a:srgbClr val="660000"/>
                          </a:solidFill>
                          <a:latin typeface="+mn-lt"/>
                          <a:ea typeface="+mn-ea"/>
                          <a:cs typeface="+mn-cs"/>
                        </a:rPr>
                        <a:t>26</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dirty="0">
                          <a:solidFill>
                            <a:srgbClr val="660000"/>
                          </a:solidFill>
                          <a:latin typeface="+mn-lt"/>
                          <a:ea typeface="+mn-ea"/>
                          <a:cs typeface="+mn-cs"/>
                        </a:rPr>
                        <a:t>4.3</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266919718"/>
                  </a:ext>
                </a:extLst>
              </a:tr>
              <a:tr h="780209">
                <a:tc>
                  <a:txBody>
                    <a:bodyPr/>
                    <a:lstStyle/>
                    <a:p>
                      <a:pPr algn="ctr" rtl="0" fontAlgn="b"/>
                      <a:r>
                        <a:rPr lang="en-US" sz="3600" b="1" kern="1200">
                          <a:solidFill>
                            <a:srgbClr val="660000"/>
                          </a:solidFill>
                          <a:latin typeface="+mn-lt"/>
                          <a:ea typeface="+mn-ea"/>
                          <a:cs typeface="+mn-cs"/>
                        </a:rPr>
                        <a:t>2018</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dirty="0">
                          <a:solidFill>
                            <a:srgbClr val="660000"/>
                          </a:solidFill>
                          <a:latin typeface="+mn-lt"/>
                          <a:ea typeface="+mn-ea"/>
                          <a:cs typeface="+mn-cs"/>
                        </a:rPr>
                        <a:t>139</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dirty="0">
                          <a:solidFill>
                            <a:srgbClr val="660000"/>
                          </a:solidFill>
                          <a:latin typeface="+mn-lt"/>
                          <a:ea typeface="+mn-ea"/>
                          <a:cs typeface="+mn-cs"/>
                        </a:rPr>
                        <a:t>38</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a:solidFill>
                            <a:srgbClr val="660000"/>
                          </a:solidFill>
                          <a:latin typeface="+mn-lt"/>
                          <a:ea typeface="+mn-ea"/>
                          <a:cs typeface="+mn-cs"/>
                        </a:rPr>
                        <a:t>3.7</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020627376"/>
                  </a:ext>
                </a:extLst>
              </a:tr>
              <a:tr h="780209">
                <a:tc>
                  <a:txBody>
                    <a:bodyPr/>
                    <a:lstStyle/>
                    <a:p>
                      <a:pPr algn="ctr" rtl="0" fontAlgn="b"/>
                      <a:r>
                        <a:rPr lang="en-US" sz="3600" b="1" kern="1200">
                          <a:solidFill>
                            <a:srgbClr val="660000"/>
                          </a:solidFill>
                          <a:latin typeface="+mn-lt"/>
                          <a:ea typeface="+mn-ea"/>
                          <a:cs typeface="+mn-cs"/>
                        </a:rPr>
                        <a:t>2019</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dirty="0">
                          <a:solidFill>
                            <a:srgbClr val="660000"/>
                          </a:solidFill>
                          <a:latin typeface="+mn-lt"/>
                          <a:ea typeface="+mn-ea"/>
                          <a:cs typeface="+mn-cs"/>
                        </a:rPr>
                        <a:t>201</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a:solidFill>
                            <a:srgbClr val="660000"/>
                          </a:solidFill>
                          <a:latin typeface="+mn-lt"/>
                          <a:ea typeface="+mn-ea"/>
                          <a:cs typeface="+mn-cs"/>
                        </a:rPr>
                        <a:t>37</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dirty="0">
                          <a:solidFill>
                            <a:srgbClr val="660000"/>
                          </a:solidFill>
                          <a:latin typeface="+mn-lt"/>
                          <a:ea typeface="+mn-ea"/>
                          <a:cs typeface="+mn-cs"/>
                        </a:rPr>
                        <a:t>5.4</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826229960"/>
                  </a:ext>
                </a:extLst>
              </a:tr>
              <a:tr h="780209">
                <a:tc>
                  <a:txBody>
                    <a:bodyPr/>
                    <a:lstStyle/>
                    <a:p>
                      <a:pPr algn="ctr" rtl="0" fontAlgn="b"/>
                      <a:r>
                        <a:rPr lang="en-US" sz="3600" b="1" kern="1200">
                          <a:solidFill>
                            <a:srgbClr val="660000"/>
                          </a:solidFill>
                          <a:latin typeface="+mn-lt"/>
                          <a:ea typeface="+mn-ea"/>
                          <a:cs typeface="+mn-cs"/>
                        </a:rPr>
                        <a:t>2020</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dirty="0">
                          <a:solidFill>
                            <a:srgbClr val="660000"/>
                          </a:solidFill>
                          <a:latin typeface="+mn-lt"/>
                          <a:ea typeface="+mn-ea"/>
                          <a:cs typeface="+mn-cs"/>
                        </a:rPr>
                        <a:t>220</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a:solidFill>
                            <a:srgbClr val="660000"/>
                          </a:solidFill>
                          <a:latin typeface="+mn-lt"/>
                          <a:ea typeface="+mn-ea"/>
                          <a:cs typeface="+mn-cs"/>
                        </a:rPr>
                        <a:t>56</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3600" b="1" kern="1200" dirty="0">
                          <a:solidFill>
                            <a:srgbClr val="660000"/>
                          </a:solidFill>
                          <a:latin typeface="+mn-lt"/>
                          <a:ea typeface="+mn-ea"/>
                          <a:cs typeface="+mn-cs"/>
                        </a:rPr>
                        <a:t>3.9</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870543457"/>
                  </a:ext>
                </a:extLst>
              </a:tr>
            </a:tbl>
          </a:graphicData>
        </a:graphic>
      </p:graphicFrame>
      <p:sp>
        <p:nvSpPr>
          <p:cNvPr id="2" name="TextBox 1">
            <a:extLst>
              <a:ext uri="{FF2B5EF4-FFF2-40B4-BE49-F238E27FC236}">
                <a16:creationId xmlns:a16="http://schemas.microsoft.com/office/drawing/2014/main" id="{B0926983-F834-FCE5-3D06-8622457DB06E}"/>
              </a:ext>
            </a:extLst>
          </p:cNvPr>
          <p:cNvSpPr txBox="1"/>
          <p:nvPr/>
        </p:nvSpPr>
        <p:spPr>
          <a:xfrm>
            <a:off x="4380444" y="4685005"/>
            <a:ext cx="4891699" cy="1938992"/>
          </a:xfrm>
          <a:prstGeom prst="rect">
            <a:avLst/>
          </a:prstGeom>
          <a:solidFill>
            <a:schemeClr val="bg1"/>
          </a:solidFill>
          <a:ln>
            <a:solidFill>
              <a:schemeClr val="accent1"/>
            </a:solidFill>
          </a:ln>
        </p:spPr>
        <p:txBody>
          <a:bodyPr wrap="square" rtlCol="0">
            <a:spAutoFit/>
          </a:bodyPr>
          <a:lstStyle/>
          <a:p>
            <a:r>
              <a:rPr lang="en-US" sz="4000" b="1" dirty="0">
                <a:solidFill>
                  <a:srgbClr val="660000"/>
                </a:solidFill>
              </a:rPr>
              <a:t>Since 2018, 4.3 short interactions for every long interaction</a:t>
            </a:r>
          </a:p>
        </p:txBody>
      </p:sp>
    </p:spTree>
    <p:extLst>
      <p:ext uri="{BB962C8B-B14F-4D97-AF65-F5344CB8AC3E}">
        <p14:creationId xmlns:p14="http://schemas.microsoft.com/office/powerpoint/2010/main" val="4054308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Interactions by Year and College/Institute</a:t>
            </a:r>
          </a:p>
        </p:txBody>
      </p:sp>
      <p:pic>
        <p:nvPicPr>
          <p:cNvPr id="4" name="Picture 3" descr="Chart, bar chart&#10;&#10;Description automatically generated">
            <a:extLst>
              <a:ext uri="{FF2B5EF4-FFF2-40B4-BE49-F238E27FC236}">
                <a16:creationId xmlns:a16="http://schemas.microsoft.com/office/drawing/2014/main" id="{9FEB70D9-B7DD-C60A-6180-6AF947993526}"/>
              </a:ext>
            </a:extLst>
          </p:cNvPr>
          <p:cNvPicPr>
            <a:picLocks noChangeAspect="1"/>
          </p:cNvPicPr>
          <p:nvPr/>
        </p:nvPicPr>
        <p:blipFill>
          <a:blip r:embed="rId3"/>
          <a:stretch>
            <a:fillRect/>
          </a:stretch>
        </p:blipFill>
        <p:spPr>
          <a:xfrm>
            <a:off x="1161536" y="996984"/>
            <a:ext cx="9166022" cy="5425812"/>
          </a:xfrm>
          <a:prstGeom prst="rect">
            <a:avLst/>
          </a:prstGeom>
        </p:spPr>
      </p:pic>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Tree>
    <p:extLst>
      <p:ext uri="{BB962C8B-B14F-4D97-AF65-F5344CB8AC3E}">
        <p14:creationId xmlns:p14="http://schemas.microsoft.com/office/powerpoint/2010/main" val="16696692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Total Interactions by College</a:t>
            </a:r>
          </a:p>
        </p:txBody>
      </p:sp>
      <p:pic>
        <p:nvPicPr>
          <p:cNvPr id="4" name="Picture 3" descr="Chart, bar chart&#10;&#10;Description automatically generated">
            <a:extLst>
              <a:ext uri="{FF2B5EF4-FFF2-40B4-BE49-F238E27FC236}">
                <a16:creationId xmlns:a16="http://schemas.microsoft.com/office/drawing/2014/main" id="{4D1AF640-105E-AE63-0545-6C901335A39F}"/>
              </a:ext>
            </a:extLst>
          </p:cNvPr>
          <p:cNvPicPr>
            <a:picLocks noChangeAspect="1"/>
          </p:cNvPicPr>
          <p:nvPr/>
        </p:nvPicPr>
        <p:blipFill rotWithShape="1">
          <a:blip r:embed="rId3"/>
          <a:srcRect r="42686"/>
          <a:stretch/>
        </p:blipFill>
        <p:spPr>
          <a:xfrm>
            <a:off x="529344" y="744718"/>
            <a:ext cx="5669688" cy="5826898"/>
          </a:xfrm>
          <a:prstGeom prst="rect">
            <a:avLst/>
          </a:prstGeom>
        </p:spPr>
      </p:pic>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
        <p:nvSpPr>
          <p:cNvPr id="3" name="TextBox 2">
            <a:extLst>
              <a:ext uri="{FF2B5EF4-FFF2-40B4-BE49-F238E27FC236}">
                <a16:creationId xmlns:a16="http://schemas.microsoft.com/office/drawing/2014/main" id="{481D3EA6-D21C-4DAD-2AE6-484988142F73}"/>
              </a:ext>
            </a:extLst>
          </p:cNvPr>
          <p:cNvSpPr txBox="1"/>
          <p:nvPr/>
        </p:nvSpPr>
        <p:spPr>
          <a:xfrm>
            <a:off x="6914982" y="853816"/>
            <a:ext cx="3299254" cy="5262979"/>
          </a:xfrm>
          <a:prstGeom prst="rect">
            <a:avLst/>
          </a:prstGeom>
          <a:noFill/>
        </p:spPr>
        <p:txBody>
          <a:bodyPr wrap="square" rtlCol="0">
            <a:spAutoFit/>
          </a:bodyPr>
          <a:lstStyle/>
          <a:p>
            <a:r>
              <a:rPr lang="en-US" sz="2800" b="1" dirty="0">
                <a:solidFill>
                  <a:srgbClr val="660000"/>
                </a:solidFill>
              </a:rPr>
              <a:t># of faculty/ college</a:t>
            </a:r>
          </a:p>
          <a:p>
            <a:endParaRPr lang="en-US" sz="2800" b="1" dirty="0">
              <a:solidFill>
                <a:srgbClr val="660000"/>
              </a:solidFill>
            </a:endParaRPr>
          </a:p>
          <a:p>
            <a:r>
              <a:rPr lang="en-US" sz="2800" b="1" dirty="0">
                <a:solidFill>
                  <a:srgbClr val="660000"/>
                </a:solidFill>
              </a:rPr>
              <a:t>CALS* 	1144</a:t>
            </a:r>
          </a:p>
          <a:p>
            <a:r>
              <a:rPr lang="en-US" sz="2800" b="1" dirty="0">
                <a:solidFill>
                  <a:srgbClr val="660000"/>
                </a:solidFill>
              </a:rPr>
              <a:t>CLAHS* 	705</a:t>
            </a:r>
          </a:p>
          <a:p>
            <a:r>
              <a:rPr lang="en-US" sz="2800" b="1" dirty="0">
                <a:solidFill>
                  <a:srgbClr val="660000"/>
                </a:solidFill>
              </a:rPr>
              <a:t>COE 		819</a:t>
            </a:r>
          </a:p>
          <a:p>
            <a:r>
              <a:rPr lang="en-US" sz="2800" b="1" dirty="0">
                <a:solidFill>
                  <a:srgbClr val="660000"/>
                </a:solidFill>
              </a:rPr>
              <a:t>CAUS 		254</a:t>
            </a:r>
          </a:p>
          <a:p>
            <a:r>
              <a:rPr lang="en-US" sz="2800" b="1" dirty="0">
                <a:solidFill>
                  <a:srgbClr val="660000"/>
                </a:solidFill>
              </a:rPr>
              <a:t>COS 		572</a:t>
            </a:r>
          </a:p>
          <a:p>
            <a:r>
              <a:rPr lang="en-US" sz="2800" b="1" dirty="0">
                <a:solidFill>
                  <a:srgbClr val="660000"/>
                </a:solidFill>
              </a:rPr>
              <a:t>CNRE 		225</a:t>
            </a:r>
          </a:p>
          <a:p>
            <a:r>
              <a:rPr lang="en-US" sz="2800" b="1" dirty="0">
                <a:solidFill>
                  <a:srgbClr val="660000"/>
                </a:solidFill>
              </a:rPr>
              <a:t>PAMP 	282</a:t>
            </a:r>
          </a:p>
          <a:p>
            <a:r>
              <a:rPr lang="en-US" sz="2800" b="1" dirty="0">
                <a:solidFill>
                  <a:srgbClr val="660000"/>
                </a:solidFill>
              </a:rPr>
              <a:t>VETMED 	404</a:t>
            </a:r>
          </a:p>
          <a:p>
            <a:r>
              <a:rPr lang="en-US" sz="2800" b="1" dirty="0">
                <a:solidFill>
                  <a:srgbClr val="660000"/>
                </a:solidFill>
              </a:rPr>
              <a:t>HC</a:t>
            </a:r>
          </a:p>
          <a:p>
            <a:r>
              <a:rPr lang="en-US" sz="2800" b="1" dirty="0">
                <a:solidFill>
                  <a:srgbClr val="660000"/>
                </a:solidFill>
              </a:rPr>
              <a:t>VTCSOM  	68</a:t>
            </a:r>
          </a:p>
        </p:txBody>
      </p:sp>
      <p:sp>
        <p:nvSpPr>
          <p:cNvPr id="2" name="TextBox 1">
            <a:extLst>
              <a:ext uri="{FF2B5EF4-FFF2-40B4-BE49-F238E27FC236}">
                <a16:creationId xmlns:a16="http://schemas.microsoft.com/office/drawing/2014/main" id="{1673AD89-0318-B6A8-4505-A2FABD1EA2A0}"/>
              </a:ext>
            </a:extLst>
          </p:cNvPr>
          <p:cNvSpPr txBox="1"/>
          <p:nvPr/>
        </p:nvSpPr>
        <p:spPr>
          <a:xfrm>
            <a:off x="1406674" y="5994084"/>
            <a:ext cx="300082" cy="369332"/>
          </a:xfrm>
          <a:prstGeom prst="rect">
            <a:avLst/>
          </a:prstGeom>
          <a:noFill/>
        </p:spPr>
        <p:txBody>
          <a:bodyPr wrap="none" rtlCol="0">
            <a:spAutoFit/>
          </a:bodyPr>
          <a:lstStyle/>
          <a:p>
            <a:r>
              <a:rPr lang="en-US" sz="1800" b="1" dirty="0">
                <a:solidFill>
                  <a:srgbClr val="660000"/>
                </a:solidFill>
              </a:rPr>
              <a:t>*</a:t>
            </a:r>
            <a:endParaRPr lang="en-US" dirty="0"/>
          </a:p>
        </p:txBody>
      </p:sp>
      <p:sp>
        <p:nvSpPr>
          <p:cNvPr id="6" name="TextBox 5">
            <a:extLst>
              <a:ext uri="{FF2B5EF4-FFF2-40B4-BE49-F238E27FC236}">
                <a16:creationId xmlns:a16="http://schemas.microsoft.com/office/drawing/2014/main" id="{C47FF279-A8BF-FF72-5487-DA1A14870ABD}"/>
              </a:ext>
            </a:extLst>
          </p:cNvPr>
          <p:cNvSpPr txBox="1"/>
          <p:nvPr/>
        </p:nvSpPr>
        <p:spPr>
          <a:xfrm>
            <a:off x="1893426" y="5994084"/>
            <a:ext cx="410862" cy="369332"/>
          </a:xfrm>
          <a:prstGeom prst="rect">
            <a:avLst/>
          </a:prstGeom>
          <a:noFill/>
        </p:spPr>
        <p:txBody>
          <a:bodyPr wrap="square">
            <a:spAutoFit/>
          </a:bodyPr>
          <a:lstStyle/>
          <a:p>
            <a:r>
              <a:rPr lang="en-US" sz="1800" b="1" dirty="0">
                <a:solidFill>
                  <a:srgbClr val="660000"/>
                </a:solidFill>
              </a:rPr>
              <a:t>*</a:t>
            </a:r>
            <a:endParaRPr lang="en-US" dirty="0"/>
          </a:p>
        </p:txBody>
      </p:sp>
    </p:spTree>
    <p:extLst>
      <p:ext uri="{BB962C8B-B14F-4D97-AF65-F5344CB8AC3E}">
        <p14:creationId xmlns:p14="http://schemas.microsoft.com/office/powerpoint/2010/main" val="17877638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450186" y="98387"/>
            <a:ext cx="11128229"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What have we learned?</a:t>
            </a:r>
          </a:p>
        </p:txBody>
      </p:sp>
      <p:sp>
        <p:nvSpPr>
          <p:cNvPr id="2" name="TextBox 1"/>
          <p:cNvSpPr txBox="1"/>
          <p:nvPr/>
        </p:nvSpPr>
        <p:spPr>
          <a:xfrm>
            <a:off x="359923" y="1114050"/>
            <a:ext cx="11507821" cy="4401205"/>
          </a:xfrm>
          <a:prstGeom prst="rect">
            <a:avLst/>
          </a:prstGeom>
          <a:noFill/>
        </p:spPr>
        <p:txBody>
          <a:bodyPr wrap="square" rtlCol="0">
            <a:spAutoFit/>
          </a:bodyPr>
          <a:lstStyle/>
          <a:p>
            <a:pPr marL="285750" indent="-285750">
              <a:buFont typeface="Arial" charset="0"/>
              <a:buChar char="•"/>
            </a:pPr>
            <a:r>
              <a:rPr lang="en-US" sz="4000" b="1" dirty="0">
                <a:solidFill>
                  <a:srgbClr val="660000"/>
                </a:solidFill>
              </a:rPr>
              <a:t>“Rather than prioritizing services that are useful to the largest number of researchers, we could (and perhaps should) prioritize engagement with researchers and research communities for whom our assistance can make the largest positive impact on their projects”</a:t>
            </a:r>
          </a:p>
          <a:p>
            <a:pPr marL="285750" indent="-285750">
              <a:buFont typeface="Arial" charset="0"/>
              <a:buChar char="•"/>
            </a:pPr>
            <a:r>
              <a:rPr lang="en-US" sz="4000" b="1" dirty="0">
                <a:solidFill>
                  <a:srgbClr val="660000"/>
                </a:solidFill>
              </a:rPr>
              <a:t>Lazy outreach -&gt; best return on investment?</a:t>
            </a:r>
          </a:p>
        </p:txBody>
      </p:sp>
      <p:pic>
        <p:nvPicPr>
          <p:cNvPr id="8" name="Picture 6">
            <a:extLst>
              <a:ext uri="{FF2B5EF4-FFF2-40B4-BE49-F238E27FC236}">
                <a16:creationId xmlns:a16="http://schemas.microsoft.com/office/drawing/2014/main" id="{44688D85-657F-2F4A-9629-14684CB6D4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Tree>
    <p:extLst>
      <p:ext uri="{BB962C8B-B14F-4D97-AF65-F5344CB8AC3E}">
        <p14:creationId xmlns:p14="http://schemas.microsoft.com/office/powerpoint/2010/main" val="3873445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450186" y="98387"/>
            <a:ext cx="11128229"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Disposition of client records</a:t>
            </a:r>
          </a:p>
        </p:txBody>
      </p:sp>
      <p:sp>
        <p:nvSpPr>
          <p:cNvPr id="2" name="TextBox 1"/>
          <p:cNvSpPr txBox="1"/>
          <p:nvPr/>
        </p:nvSpPr>
        <p:spPr>
          <a:xfrm>
            <a:off x="359923" y="1114050"/>
            <a:ext cx="11507821" cy="5016758"/>
          </a:xfrm>
          <a:prstGeom prst="rect">
            <a:avLst/>
          </a:prstGeom>
          <a:noFill/>
        </p:spPr>
        <p:txBody>
          <a:bodyPr wrap="square" rtlCol="0">
            <a:spAutoFit/>
          </a:bodyPr>
          <a:lstStyle/>
          <a:p>
            <a:pPr marL="285750" indent="-285750">
              <a:buFont typeface="Arial" charset="0"/>
              <a:buChar char="•"/>
            </a:pPr>
            <a:r>
              <a:rPr lang="en-US" sz="4000" b="1" dirty="0">
                <a:solidFill>
                  <a:srgbClr val="660000"/>
                </a:solidFill>
              </a:rPr>
              <a:t>Need to retain for some amount of time – how long?</a:t>
            </a:r>
          </a:p>
          <a:p>
            <a:pPr marL="285750" indent="-285750">
              <a:buFont typeface="Arial" charset="0"/>
              <a:buChar char="•"/>
            </a:pPr>
            <a:r>
              <a:rPr lang="en-US" sz="4000" b="1" dirty="0">
                <a:solidFill>
                  <a:srgbClr val="660000"/>
                </a:solidFill>
              </a:rPr>
              <a:t>Records currently stored privately</a:t>
            </a:r>
          </a:p>
          <a:p>
            <a:pPr marL="285750" indent="-285750">
              <a:buFont typeface="Arial" charset="0"/>
              <a:buChar char="•"/>
            </a:pPr>
            <a:r>
              <a:rPr lang="en-US" sz="4000" b="1" dirty="0">
                <a:solidFill>
                  <a:srgbClr val="660000"/>
                </a:solidFill>
              </a:rPr>
              <a:t>Could de-identify after specified amount of time</a:t>
            </a:r>
          </a:p>
          <a:p>
            <a:pPr marL="285750" indent="-285750">
              <a:buFont typeface="Arial" charset="0"/>
              <a:buChar char="•"/>
            </a:pPr>
            <a:r>
              <a:rPr lang="en-US" sz="4000" b="1" dirty="0">
                <a:solidFill>
                  <a:srgbClr val="660000"/>
                </a:solidFill>
              </a:rPr>
              <a:t>Policies/procedures for the retention of client/consulting records not yet done</a:t>
            </a:r>
          </a:p>
          <a:p>
            <a:pPr marL="285750" indent="-285750">
              <a:buFont typeface="Arial" charset="0"/>
              <a:buChar char="•"/>
            </a:pPr>
            <a:r>
              <a:rPr lang="en-US" sz="4000" b="1" dirty="0">
                <a:solidFill>
                  <a:srgbClr val="660000"/>
                </a:solidFill>
              </a:rPr>
              <a:t>Data Analyst currently working on standardizing Libraries-wide records for ARL reports</a:t>
            </a:r>
          </a:p>
        </p:txBody>
      </p:sp>
      <p:pic>
        <p:nvPicPr>
          <p:cNvPr id="8" name="Picture 6">
            <a:extLst>
              <a:ext uri="{FF2B5EF4-FFF2-40B4-BE49-F238E27FC236}">
                <a16:creationId xmlns:a16="http://schemas.microsoft.com/office/drawing/2014/main" id="{44688D85-657F-2F4A-9629-14684CB6D4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Tree>
    <p:extLst>
      <p:ext uri="{BB962C8B-B14F-4D97-AF65-F5344CB8AC3E}">
        <p14:creationId xmlns:p14="http://schemas.microsoft.com/office/powerpoint/2010/main" val="361016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450186" y="98387"/>
            <a:ext cx="11128229"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Will we update this service assessment?</a:t>
            </a:r>
          </a:p>
        </p:txBody>
      </p:sp>
      <p:sp>
        <p:nvSpPr>
          <p:cNvPr id="2" name="TextBox 1"/>
          <p:cNvSpPr txBox="1"/>
          <p:nvPr/>
        </p:nvSpPr>
        <p:spPr>
          <a:xfrm>
            <a:off x="359923" y="1114050"/>
            <a:ext cx="11507821" cy="5016758"/>
          </a:xfrm>
          <a:prstGeom prst="rect">
            <a:avLst/>
          </a:prstGeom>
          <a:noFill/>
        </p:spPr>
        <p:txBody>
          <a:bodyPr wrap="square" rtlCol="0">
            <a:spAutoFit/>
          </a:bodyPr>
          <a:lstStyle/>
          <a:p>
            <a:pPr marL="285750" indent="-285750">
              <a:buFont typeface="Arial" charset="0"/>
              <a:buChar char="•"/>
            </a:pPr>
            <a:r>
              <a:rPr lang="en-US" sz="4000" b="1" dirty="0">
                <a:solidFill>
                  <a:srgbClr val="660000"/>
                </a:solidFill>
              </a:rPr>
              <a:t>Libraries moved client interaction recording to </a:t>
            </a:r>
            <a:r>
              <a:rPr lang="en-US" sz="4000" b="1" dirty="0" err="1">
                <a:solidFill>
                  <a:srgbClr val="660000"/>
                </a:solidFill>
              </a:rPr>
              <a:t>LibConnect</a:t>
            </a:r>
            <a:r>
              <a:rPr lang="en-US" sz="4000" b="1" dirty="0">
                <a:solidFill>
                  <a:srgbClr val="660000"/>
                </a:solidFill>
              </a:rPr>
              <a:t> in 2021</a:t>
            </a:r>
          </a:p>
          <a:p>
            <a:pPr marL="285750" indent="-285750">
              <a:buFont typeface="Arial" charset="0"/>
              <a:buChar char="•"/>
            </a:pPr>
            <a:r>
              <a:rPr lang="en-US" sz="4000" b="1" dirty="0">
                <a:solidFill>
                  <a:srgbClr val="660000"/>
                </a:solidFill>
              </a:rPr>
              <a:t>Emphasis on recording most basic information only (lowest common denominator across Libraries)</a:t>
            </a:r>
          </a:p>
          <a:p>
            <a:pPr marL="285750" indent="-285750">
              <a:buFont typeface="Arial" charset="0"/>
              <a:buChar char="•"/>
            </a:pPr>
            <a:r>
              <a:rPr lang="en-US" sz="4000" b="1" dirty="0">
                <a:solidFill>
                  <a:srgbClr val="660000"/>
                </a:solidFill>
              </a:rPr>
              <a:t>Increasing detail of Data Services record keeping now could be overtaken in the future (again) </a:t>
            </a:r>
          </a:p>
          <a:p>
            <a:pPr marL="285750" indent="-285750">
              <a:buFont typeface="Arial" charset="0"/>
              <a:buChar char="•"/>
            </a:pPr>
            <a:r>
              <a:rPr lang="en-US" sz="4000" b="1" dirty="0">
                <a:solidFill>
                  <a:srgbClr val="660000"/>
                </a:solidFill>
              </a:rPr>
              <a:t>Future service assessments will not be as rich and will be more labor-intensive</a:t>
            </a:r>
          </a:p>
        </p:txBody>
      </p:sp>
      <p:pic>
        <p:nvPicPr>
          <p:cNvPr id="8" name="Picture 6">
            <a:extLst>
              <a:ext uri="{FF2B5EF4-FFF2-40B4-BE49-F238E27FC236}">
                <a16:creationId xmlns:a16="http://schemas.microsoft.com/office/drawing/2014/main" id="{44688D85-657F-2F4A-9629-14684CB6D4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Tree>
    <p:extLst>
      <p:ext uri="{BB962C8B-B14F-4D97-AF65-F5344CB8AC3E}">
        <p14:creationId xmlns:p14="http://schemas.microsoft.com/office/powerpoint/2010/main" val="1178182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3.amazonaws.com/libapps/accounts/108087/images/VT96451_201343520354-scr.jpg"/>
          <p:cNvPicPr>
            <a:picLocks noChangeAspect="1" noChangeArrowheads="1"/>
          </p:cNvPicPr>
          <p:nvPr/>
        </p:nvPicPr>
        <p:blipFill rotWithShape="1">
          <a:blip r:embed="rId3">
            <a:extLst>
              <a:ext uri="{28A0092B-C50C-407E-A947-70E740481C1C}">
                <a14:useLocalDpi xmlns:a14="http://schemas.microsoft.com/office/drawing/2010/main" val="0"/>
              </a:ext>
            </a:extLst>
          </a:blip>
          <a:srcRect l="-424" t="15526" r="424" b="-15526"/>
          <a:stretch/>
        </p:blipFill>
        <p:spPr bwMode="auto">
          <a:xfrm>
            <a:off x="-68188" y="0"/>
            <a:ext cx="12260188" cy="811843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261840" y="577134"/>
            <a:ext cx="7689652" cy="1569660"/>
          </a:xfrm>
          <a:prstGeom prst="rect">
            <a:avLst/>
          </a:prstGeom>
          <a:solidFill>
            <a:schemeClr val="bg1"/>
          </a:solidFill>
          <a:ln w="38100">
            <a:solidFill>
              <a:srgbClr val="660000"/>
            </a:solidFill>
          </a:ln>
        </p:spPr>
        <p:txBody>
          <a:bodyPr wrap="square" rtlCol="0">
            <a:spAutoFit/>
          </a:bodyPr>
          <a:lstStyle/>
          <a:p>
            <a:pPr algn="ctr"/>
            <a:r>
              <a:rPr lang="en-US" sz="4800" b="1" dirty="0">
                <a:solidFill>
                  <a:srgbClr val="660000"/>
                </a:solidFill>
                <a:hlinkClick r:id="rId4"/>
              </a:rPr>
              <a:t>jpetters@vt.edu</a:t>
            </a:r>
            <a:endParaRPr lang="en-US" sz="4800" b="1" dirty="0">
              <a:solidFill>
                <a:srgbClr val="660000"/>
              </a:solidFill>
            </a:endParaRPr>
          </a:p>
          <a:p>
            <a:pPr algn="ctr"/>
            <a:r>
              <a:rPr lang="en-US" sz="4800" b="1" dirty="0">
                <a:solidFill>
                  <a:srgbClr val="660000"/>
                </a:solidFill>
              </a:rPr>
              <a:t>@</a:t>
            </a:r>
            <a:r>
              <a:rPr lang="en-US" sz="4800" b="1" dirty="0" err="1">
                <a:solidFill>
                  <a:srgbClr val="660000"/>
                </a:solidFill>
              </a:rPr>
              <a:t>jon_petters</a:t>
            </a:r>
            <a:endParaRPr lang="en-US" sz="4800" b="1" dirty="0">
              <a:solidFill>
                <a:srgbClr val="660000"/>
              </a:solidFill>
            </a:endParaRPr>
          </a:p>
        </p:txBody>
      </p:sp>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2261840" y="3706198"/>
            <a:ext cx="7689652" cy="1569660"/>
          </a:xfrm>
          <a:prstGeom prst="rect">
            <a:avLst/>
          </a:prstGeom>
          <a:solidFill>
            <a:schemeClr val="bg1"/>
          </a:solidFill>
          <a:ln w="38100">
            <a:solidFill>
              <a:srgbClr val="660000"/>
            </a:solidFill>
          </a:ln>
        </p:spPr>
        <p:txBody>
          <a:bodyPr wrap="square" rtlCol="0">
            <a:spAutoFit/>
          </a:bodyPr>
          <a:lstStyle/>
          <a:p>
            <a:pPr algn="ctr"/>
            <a:r>
              <a:rPr lang="en-US" sz="4800" b="1" dirty="0">
                <a:solidFill>
                  <a:srgbClr val="660000"/>
                </a:solidFill>
              </a:rPr>
              <a:t>Thanks!  </a:t>
            </a:r>
          </a:p>
          <a:p>
            <a:pPr algn="ctr"/>
            <a:r>
              <a:rPr lang="en-US" sz="4800" b="1" dirty="0">
                <a:solidFill>
                  <a:srgbClr val="660000"/>
                </a:solidFill>
              </a:rPr>
              <a:t>Questions?</a:t>
            </a:r>
          </a:p>
        </p:txBody>
      </p:sp>
      <p:pic>
        <p:nvPicPr>
          <p:cNvPr id="13" name="Picture 6">
            <a:extLst>
              <a:ext uri="{FF2B5EF4-FFF2-40B4-BE49-F238E27FC236}">
                <a16:creationId xmlns:a16="http://schemas.microsoft.com/office/drawing/2014/main" id="{454E5290-8FDD-654B-9F2E-B996B70E51A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Tree>
    <p:extLst>
      <p:ext uri="{BB962C8B-B14F-4D97-AF65-F5344CB8AC3E}">
        <p14:creationId xmlns:p14="http://schemas.microsoft.com/office/powerpoint/2010/main" val="20540594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Outcome Categories</a:t>
            </a:r>
          </a:p>
        </p:txBody>
      </p:sp>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graphicFrame>
        <p:nvGraphicFramePr>
          <p:cNvPr id="4" name="Table 3">
            <a:extLst>
              <a:ext uri="{FF2B5EF4-FFF2-40B4-BE49-F238E27FC236}">
                <a16:creationId xmlns:a16="http://schemas.microsoft.com/office/drawing/2014/main" id="{B54129AA-ADE5-0373-9DA0-EE0561150489}"/>
              </a:ext>
            </a:extLst>
          </p:cNvPr>
          <p:cNvGraphicFramePr>
            <a:graphicFrameLocks noGrp="1"/>
          </p:cNvGraphicFramePr>
          <p:nvPr>
            <p:extLst>
              <p:ext uri="{D42A27DB-BD31-4B8C-83A1-F6EECF244321}">
                <p14:modId xmlns:p14="http://schemas.microsoft.com/office/powerpoint/2010/main" val="1060147529"/>
              </p:ext>
            </p:extLst>
          </p:nvPr>
        </p:nvGraphicFramePr>
        <p:xfrm>
          <a:off x="383059" y="1114053"/>
          <a:ext cx="11115833" cy="5248959"/>
        </p:xfrm>
        <a:graphic>
          <a:graphicData uri="http://schemas.openxmlformats.org/drawingml/2006/table">
            <a:tbl>
              <a:tblPr/>
              <a:tblGrid>
                <a:gridCol w="2448203">
                  <a:extLst>
                    <a:ext uri="{9D8B030D-6E8A-4147-A177-3AD203B41FA5}">
                      <a16:colId xmlns:a16="http://schemas.microsoft.com/office/drawing/2014/main" val="3973871167"/>
                    </a:ext>
                  </a:extLst>
                </a:gridCol>
                <a:gridCol w="8667630">
                  <a:extLst>
                    <a:ext uri="{9D8B030D-6E8A-4147-A177-3AD203B41FA5}">
                      <a16:colId xmlns:a16="http://schemas.microsoft.com/office/drawing/2014/main" val="1939266936"/>
                    </a:ext>
                  </a:extLst>
                </a:gridCol>
              </a:tblGrid>
              <a:tr h="304407">
                <a:tc>
                  <a:txBody>
                    <a:bodyPr/>
                    <a:lstStyle/>
                    <a:p>
                      <a:pPr rtl="0" fontAlgn="t"/>
                      <a:r>
                        <a:rPr lang="en-US" sz="2000" b="1" u="sng" kern="1200" dirty="0">
                          <a:solidFill>
                            <a:srgbClr val="660000"/>
                          </a:solidFill>
                          <a:latin typeface="+mn-lt"/>
                          <a:ea typeface="+mn-ea"/>
                          <a:cs typeface="+mn-cs"/>
                        </a:rPr>
                        <a:t>Category</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000" b="1" u="sng" kern="1200" dirty="0">
                          <a:solidFill>
                            <a:srgbClr val="660000"/>
                          </a:solidFill>
                          <a:latin typeface="+mn-lt"/>
                          <a:ea typeface="+mn-ea"/>
                          <a:cs typeface="+mn-cs"/>
                        </a:rPr>
                        <a:t>Definition</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A0F114"/>
                      </a:solidFill>
                      <a:prstDash val="solid"/>
                      <a:round/>
                      <a:headEnd type="none" w="med" len="med"/>
                      <a:tailEnd type="none" w="med" len="med"/>
                    </a:lnB>
                  </a:tcPr>
                </a:tc>
                <a:extLst>
                  <a:ext uri="{0D108BD9-81ED-4DB2-BD59-A6C34878D82A}">
                    <a16:rowId xmlns:a16="http://schemas.microsoft.com/office/drawing/2014/main" val="3006681606"/>
                  </a:ext>
                </a:extLst>
              </a:tr>
              <a:tr h="377089">
                <a:tc>
                  <a:txBody>
                    <a:bodyPr/>
                    <a:lstStyle/>
                    <a:p>
                      <a:pPr rtl="0" fontAlgn="t"/>
                      <a:r>
                        <a:rPr lang="en-US" sz="2000" b="1" kern="1200" dirty="0">
                          <a:solidFill>
                            <a:srgbClr val="660000"/>
                          </a:solidFill>
                          <a:latin typeface="+mn-lt"/>
                          <a:ea typeface="+mn-ea"/>
                          <a:cs typeface="+mn-cs"/>
                        </a:rPr>
                        <a:t>Dataset Operation</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A0F114"/>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000" b="1" kern="1200" dirty="0">
                          <a:solidFill>
                            <a:srgbClr val="660000"/>
                          </a:solidFill>
                          <a:latin typeface="+mn-lt"/>
                          <a:ea typeface="+mn-ea"/>
                          <a:cs typeface="+mn-cs"/>
                        </a:rPr>
                        <a:t>Dataset discovery, transformation, extraction, creation, or deposit/archiving</a:t>
                      </a:r>
                    </a:p>
                  </a:txBody>
                  <a:tcPr marL="17176" marR="17176" marT="11451" marB="11451">
                    <a:lnL w="9525" cap="flat" cmpd="sng" algn="ctr">
                      <a:solidFill>
                        <a:srgbClr val="A0F114"/>
                      </a:solidFill>
                      <a:prstDash val="solid"/>
                      <a:round/>
                      <a:headEnd type="none" w="med" len="med"/>
                      <a:tailEnd type="none" w="med" len="med"/>
                    </a:lnL>
                    <a:lnR w="9525" cap="flat" cmpd="sng" algn="ctr">
                      <a:solidFill>
                        <a:srgbClr val="A0F114"/>
                      </a:solidFill>
                      <a:prstDash val="solid"/>
                      <a:round/>
                      <a:headEnd type="none" w="med" len="med"/>
                      <a:tailEnd type="none" w="med" len="med"/>
                    </a:lnR>
                    <a:lnT w="9525" cap="flat" cmpd="sng" algn="ctr">
                      <a:solidFill>
                        <a:srgbClr val="A0F114"/>
                      </a:solidFill>
                      <a:prstDash val="solid"/>
                      <a:round/>
                      <a:headEnd type="none" w="med" len="med"/>
                      <a:tailEnd type="none" w="med" len="med"/>
                    </a:lnT>
                    <a:lnB w="9525" cap="flat" cmpd="sng" algn="ctr">
                      <a:solidFill>
                        <a:srgbClr val="80E414"/>
                      </a:solidFill>
                      <a:prstDash val="solid"/>
                      <a:round/>
                      <a:headEnd type="none" w="med" len="med"/>
                      <a:tailEnd type="none" w="med" len="med"/>
                    </a:lnB>
                  </a:tcPr>
                </a:tc>
                <a:extLst>
                  <a:ext uri="{0D108BD9-81ED-4DB2-BD59-A6C34878D82A}">
                    <a16:rowId xmlns:a16="http://schemas.microsoft.com/office/drawing/2014/main" val="1264254313"/>
                  </a:ext>
                </a:extLst>
              </a:tr>
              <a:tr h="587541">
                <a:tc>
                  <a:txBody>
                    <a:bodyPr/>
                    <a:lstStyle/>
                    <a:p>
                      <a:pPr rtl="0" fontAlgn="t"/>
                      <a:r>
                        <a:rPr lang="en-US" sz="2000" b="1" kern="1200" dirty="0">
                          <a:solidFill>
                            <a:srgbClr val="660000"/>
                          </a:solidFill>
                          <a:latin typeface="+mn-lt"/>
                          <a:ea typeface="+mn-ea"/>
                          <a:cs typeface="+mn-cs"/>
                        </a:rPr>
                        <a:t>Grant Development</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80E414"/>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000" b="1" kern="1200" dirty="0">
                          <a:solidFill>
                            <a:srgbClr val="660000"/>
                          </a:solidFill>
                          <a:latin typeface="+mn-lt"/>
                          <a:ea typeface="+mn-ea"/>
                          <a:cs typeface="+mn-cs"/>
                        </a:rPr>
                        <a:t>Providing support on a grant (e.g. data management plan support) or collaborating on a grant</a:t>
                      </a:r>
                    </a:p>
                  </a:txBody>
                  <a:tcPr marL="17176" marR="17176" marT="11451" marB="11451">
                    <a:lnL w="9525" cap="flat" cmpd="sng" algn="ctr">
                      <a:solidFill>
                        <a:srgbClr val="80E414"/>
                      </a:solidFill>
                      <a:prstDash val="solid"/>
                      <a:round/>
                      <a:headEnd type="none" w="med" len="med"/>
                      <a:tailEnd type="none" w="med" len="med"/>
                    </a:lnL>
                    <a:lnR w="9525" cap="flat" cmpd="sng" algn="ctr">
                      <a:solidFill>
                        <a:srgbClr val="80E414"/>
                      </a:solidFill>
                      <a:prstDash val="solid"/>
                      <a:round/>
                      <a:headEnd type="none" w="med" len="med"/>
                      <a:tailEnd type="none" w="med" len="med"/>
                    </a:lnR>
                    <a:lnT w="9525" cap="flat" cmpd="sng" algn="ctr">
                      <a:solidFill>
                        <a:srgbClr val="80E414"/>
                      </a:solidFill>
                      <a:prstDash val="solid"/>
                      <a:round/>
                      <a:headEnd type="none" w="med" len="med"/>
                      <a:tailEnd type="none" w="med" len="med"/>
                    </a:lnT>
                    <a:lnB w="9525" cap="flat" cmpd="sng" algn="ctr">
                      <a:solidFill>
                        <a:srgbClr val="C0F114"/>
                      </a:solidFill>
                      <a:prstDash val="solid"/>
                      <a:round/>
                      <a:headEnd type="none" w="med" len="med"/>
                      <a:tailEnd type="none" w="med" len="med"/>
                    </a:lnB>
                  </a:tcPr>
                </a:tc>
                <a:extLst>
                  <a:ext uri="{0D108BD9-81ED-4DB2-BD59-A6C34878D82A}">
                    <a16:rowId xmlns:a16="http://schemas.microsoft.com/office/drawing/2014/main" val="3502378942"/>
                  </a:ext>
                </a:extLst>
              </a:tr>
              <a:tr h="587541">
                <a:tc>
                  <a:txBody>
                    <a:bodyPr/>
                    <a:lstStyle/>
                    <a:p>
                      <a:pPr rtl="0" fontAlgn="t"/>
                      <a:r>
                        <a:rPr lang="en-US" sz="2000" b="1" kern="1200" dirty="0">
                          <a:solidFill>
                            <a:srgbClr val="660000"/>
                          </a:solidFill>
                          <a:latin typeface="+mn-lt"/>
                          <a:ea typeface="+mn-ea"/>
                          <a:cs typeface="+mn-cs"/>
                        </a:rPr>
                        <a:t>Guidance</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C0F114"/>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000" b="1" kern="1200" dirty="0">
                          <a:solidFill>
                            <a:srgbClr val="660000"/>
                          </a:solidFill>
                          <a:latin typeface="+mn-lt"/>
                          <a:ea typeface="+mn-ea"/>
                          <a:cs typeface="+mn-cs"/>
                        </a:rPr>
                        <a:t>To-the-point research data assistance, either once or in series (e.g. troubleshooting a software bug)</a:t>
                      </a:r>
                    </a:p>
                  </a:txBody>
                  <a:tcPr marL="17176" marR="17176" marT="11451" marB="11451">
                    <a:lnL w="9525" cap="flat" cmpd="sng" algn="ctr">
                      <a:solidFill>
                        <a:srgbClr val="C0F114"/>
                      </a:solidFill>
                      <a:prstDash val="solid"/>
                      <a:round/>
                      <a:headEnd type="none" w="med" len="med"/>
                      <a:tailEnd type="none" w="med" len="med"/>
                    </a:lnL>
                    <a:lnR w="9525" cap="flat" cmpd="sng" algn="ctr">
                      <a:solidFill>
                        <a:srgbClr val="C0F114"/>
                      </a:solidFill>
                      <a:prstDash val="solid"/>
                      <a:round/>
                      <a:headEnd type="none" w="med" len="med"/>
                      <a:tailEnd type="none" w="med" len="med"/>
                    </a:lnR>
                    <a:lnT w="9525" cap="flat" cmpd="sng" algn="ctr">
                      <a:solidFill>
                        <a:srgbClr val="C0F114"/>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55736197"/>
                  </a:ext>
                </a:extLst>
              </a:tr>
              <a:tr h="304407">
                <a:tc>
                  <a:txBody>
                    <a:bodyPr/>
                    <a:lstStyle/>
                    <a:p>
                      <a:pPr rtl="0" fontAlgn="t"/>
                      <a:r>
                        <a:rPr lang="en-US" sz="2000" b="1" kern="1200" dirty="0">
                          <a:solidFill>
                            <a:srgbClr val="660000"/>
                          </a:solidFill>
                          <a:latin typeface="+mn-lt"/>
                          <a:ea typeface="+mn-ea"/>
                          <a:cs typeface="+mn-cs"/>
                        </a:rPr>
                        <a:t>Instruction</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000" b="1" kern="1200" dirty="0">
                          <a:solidFill>
                            <a:srgbClr val="660000"/>
                          </a:solidFill>
                          <a:latin typeface="+mn-lt"/>
                          <a:ea typeface="+mn-ea"/>
                          <a:cs typeface="+mn-cs"/>
                        </a:rPr>
                        <a:t>Invited talk, guest lecture, either once or in series</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A0C414"/>
                      </a:solidFill>
                      <a:prstDash val="solid"/>
                      <a:round/>
                      <a:headEnd type="none" w="med" len="med"/>
                      <a:tailEnd type="none" w="med" len="med"/>
                    </a:lnB>
                  </a:tcPr>
                </a:tc>
                <a:extLst>
                  <a:ext uri="{0D108BD9-81ED-4DB2-BD59-A6C34878D82A}">
                    <a16:rowId xmlns:a16="http://schemas.microsoft.com/office/drawing/2014/main" val="1445639481"/>
                  </a:ext>
                </a:extLst>
              </a:tr>
              <a:tr h="587541">
                <a:tc>
                  <a:txBody>
                    <a:bodyPr/>
                    <a:lstStyle/>
                    <a:p>
                      <a:pPr rtl="0" fontAlgn="t"/>
                      <a:r>
                        <a:rPr lang="en-US" sz="2000" b="1" kern="1200">
                          <a:solidFill>
                            <a:srgbClr val="660000"/>
                          </a:solidFill>
                          <a:latin typeface="+mn-lt"/>
                          <a:ea typeface="+mn-ea"/>
                          <a:cs typeface="+mn-cs"/>
                        </a:rPr>
                        <a:t>Learning Support</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A0C414"/>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000" b="1" kern="1200" dirty="0">
                          <a:solidFill>
                            <a:srgbClr val="660000"/>
                          </a:solidFill>
                          <a:latin typeface="+mn-lt"/>
                          <a:ea typeface="+mn-ea"/>
                          <a:cs typeface="+mn-cs"/>
                        </a:rPr>
                        <a:t>Producing learning objects of another instructor's use, running a class or assisting on such</a:t>
                      </a:r>
                    </a:p>
                  </a:txBody>
                  <a:tcPr marL="17176" marR="17176" marT="11451" marB="11451">
                    <a:lnL w="9525" cap="flat" cmpd="sng" algn="ctr">
                      <a:solidFill>
                        <a:srgbClr val="A0C414"/>
                      </a:solidFill>
                      <a:prstDash val="solid"/>
                      <a:round/>
                      <a:headEnd type="none" w="med" len="med"/>
                      <a:tailEnd type="none" w="med" len="med"/>
                    </a:lnL>
                    <a:lnR w="9525" cap="flat" cmpd="sng" algn="ctr">
                      <a:solidFill>
                        <a:srgbClr val="A0C414"/>
                      </a:solidFill>
                      <a:prstDash val="solid"/>
                      <a:round/>
                      <a:headEnd type="none" w="med" len="med"/>
                      <a:tailEnd type="none" w="med" len="med"/>
                    </a:lnR>
                    <a:lnT w="9525" cap="flat" cmpd="sng" algn="ctr">
                      <a:solidFill>
                        <a:srgbClr val="A0C414"/>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746416991"/>
                  </a:ext>
                </a:extLst>
              </a:tr>
              <a:tr h="304407">
                <a:tc>
                  <a:txBody>
                    <a:bodyPr/>
                    <a:lstStyle/>
                    <a:p>
                      <a:pPr rtl="0" fontAlgn="t"/>
                      <a:r>
                        <a:rPr lang="en-US" sz="2000" b="1" kern="1200">
                          <a:solidFill>
                            <a:srgbClr val="660000"/>
                          </a:solidFill>
                          <a:latin typeface="+mn-lt"/>
                          <a:ea typeface="+mn-ea"/>
                          <a:cs typeface="+mn-cs"/>
                        </a:rPr>
                        <a:t>Planning</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000" b="1" kern="1200" dirty="0">
                          <a:solidFill>
                            <a:srgbClr val="660000"/>
                          </a:solidFill>
                          <a:latin typeface="+mn-lt"/>
                          <a:ea typeface="+mn-ea"/>
                          <a:cs typeface="+mn-cs"/>
                        </a:rPr>
                        <a:t>Meeting to coordinate future cooperation on a research project</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697169222"/>
                  </a:ext>
                </a:extLst>
              </a:tr>
              <a:tr h="587541">
                <a:tc>
                  <a:txBody>
                    <a:bodyPr/>
                    <a:lstStyle/>
                    <a:p>
                      <a:pPr rtl="0" fontAlgn="t"/>
                      <a:r>
                        <a:rPr lang="en-US" sz="2000" b="1" kern="1200">
                          <a:solidFill>
                            <a:srgbClr val="660000"/>
                          </a:solidFill>
                          <a:latin typeface="+mn-lt"/>
                          <a:ea typeface="+mn-ea"/>
                          <a:cs typeface="+mn-cs"/>
                        </a:rPr>
                        <a:t>Publication Development</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000" b="1" kern="1200" dirty="0">
                          <a:solidFill>
                            <a:srgbClr val="660000"/>
                          </a:solidFill>
                          <a:latin typeface="+mn-lt"/>
                          <a:ea typeface="+mn-ea"/>
                          <a:cs typeface="+mn-cs"/>
                        </a:rPr>
                        <a:t>Peer review of a publication, Creation of a publication in whole or part</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20C41B"/>
                      </a:solidFill>
                      <a:prstDash val="solid"/>
                      <a:round/>
                      <a:headEnd type="none" w="med" len="med"/>
                      <a:tailEnd type="none" w="med" len="med"/>
                    </a:lnB>
                  </a:tcPr>
                </a:tc>
                <a:extLst>
                  <a:ext uri="{0D108BD9-81ED-4DB2-BD59-A6C34878D82A}">
                    <a16:rowId xmlns:a16="http://schemas.microsoft.com/office/drawing/2014/main" val="1011122349"/>
                  </a:ext>
                </a:extLst>
              </a:tr>
              <a:tr h="377089">
                <a:tc>
                  <a:txBody>
                    <a:bodyPr/>
                    <a:lstStyle/>
                    <a:p>
                      <a:pPr rtl="0" fontAlgn="t"/>
                      <a:r>
                        <a:rPr lang="en-US" sz="2000" b="1" kern="1200">
                          <a:solidFill>
                            <a:srgbClr val="660000"/>
                          </a:solidFill>
                          <a:latin typeface="+mn-lt"/>
                          <a:ea typeface="+mn-ea"/>
                          <a:cs typeface="+mn-cs"/>
                        </a:rPr>
                        <a:t>Visualization</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20C41B"/>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t"/>
                      <a:r>
                        <a:rPr lang="en-US" sz="2000" b="1" kern="1200" dirty="0">
                          <a:solidFill>
                            <a:srgbClr val="660000"/>
                          </a:solidFill>
                          <a:latin typeface="+mn-lt"/>
                          <a:ea typeface="+mn-ea"/>
                          <a:cs typeface="+mn-cs"/>
                        </a:rPr>
                        <a:t>Creating a visualization or graphic for proposals, presentations, publications etc.</a:t>
                      </a:r>
                    </a:p>
                  </a:txBody>
                  <a:tcPr marL="17176" marR="17176" marT="11451" marB="11451">
                    <a:lnL w="9525" cap="flat" cmpd="sng" algn="ctr">
                      <a:solidFill>
                        <a:srgbClr val="20C41B"/>
                      </a:solidFill>
                      <a:prstDash val="solid"/>
                      <a:round/>
                      <a:headEnd type="none" w="med" len="med"/>
                      <a:tailEnd type="none" w="med" len="med"/>
                    </a:lnL>
                    <a:lnR w="9525" cap="flat" cmpd="sng" algn="ctr">
                      <a:solidFill>
                        <a:srgbClr val="20C41B"/>
                      </a:solidFill>
                      <a:prstDash val="solid"/>
                      <a:round/>
                      <a:headEnd type="none" w="med" len="med"/>
                      <a:tailEnd type="none" w="med" len="med"/>
                    </a:lnR>
                    <a:lnT w="9525" cap="flat" cmpd="sng" algn="ctr">
                      <a:solidFill>
                        <a:srgbClr val="20C41B"/>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4218786300"/>
                  </a:ext>
                </a:extLst>
              </a:tr>
              <a:tr h="981667">
                <a:tc>
                  <a:txBody>
                    <a:bodyPr/>
                    <a:lstStyle/>
                    <a:p>
                      <a:pPr rtl="0" fontAlgn="b"/>
                      <a:r>
                        <a:rPr lang="en-US" sz="2000" b="1" kern="1200" dirty="0">
                          <a:solidFill>
                            <a:srgbClr val="660000"/>
                          </a:solidFill>
                          <a:latin typeface="+mn-lt"/>
                          <a:ea typeface="+mn-ea"/>
                          <a:cs typeface="+mn-cs"/>
                        </a:rPr>
                        <a:t>Web Design or Special Tool</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r>
                        <a:rPr lang="en-US" sz="2000" b="1" kern="1200" dirty="0">
                          <a:solidFill>
                            <a:srgbClr val="660000"/>
                          </a:solidFill>
                          <a:latin typeface="+mn-lt"/>
                          <a:ea typeface="+mn-ea"/>
                          <a:cs typeface="+mn-cs"/>
                        </a:rPr>
                        <a:t>Providing a tool customized to solver a problem, website support</a:t>
                      </a:r>
                    </a:p>
                  </a:txBody>
                  <a:tcPr marL="17176" marR="17176" marT="11451" marB="11451">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908742962"/>
                  </a:ext>
                </a:extLst>
              </a:tr>
            </a:tbl>
          </a:graphicData>
        </a:graphic>
      </p:graphicFrame>
    </p:spTree>
    <p:extLst>
      <p:ext uri="{BB962C8B-B14F-4D97-AF65-F5344CB8AC3E}">
        <p14:creationId xmlns:p14="http://schemas.microsoft.com/office/powerpoint/2010/main" val="13616418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184150" y="-9960"/>
            <a:ext cx="11823700"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Outcomes by Calendar Year</a:t>
            </a:r>
          </a:p>
        </p:txBody>
      </p:sp>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pic>
        <p:nvPicPr>
          <p:cNvPr id="4" name="Picture 3" descr="Bar chart&#10;&#10;Description automatically generated">
            <a:extLst>
              <a:ext uri="{FF2B5EF4-FFF2-40B4-BE49-F238E27FC236}">
                <a16:creationId xmlns:a16="http://schemas.microsoft.com/office/drawing/2014/main" id="{8DB727FD-E224-D644-AEA3-42EDCB8A629C}"/>
              </a:ext>
            </a:extLst>
          </p:cNvPr>
          <p:cNvPicPr>
            <a:picLocks noChangeAspect="1"/>
          </p:cNvPicPr>
          <p:nvPr/>
        </p:nvPicPr>
        <p:blipFill>
          <a:blip r:embed="rId4"/>
          <a:stretch>
            <a:fillRect/>
          </a:stretch>
        </p:blipFill>
        <p:spPr>
          <a:xfrm>
            <a:off x="703715" y="1190368"/>
            <a:ext cx="9566248" cy="5052042"/>
          </a:xfrm>
          <a:prstGeom prst="rect">
            <a:avLst/>
          </a:prstGeom>
        </p:spPr>
      </p:pic>
    </p:spTree>
    <p:extLst>
      <p:ext uri="{BB962C8B-B14F-4D97-AF65-F5344CB8AC3E}">
        <p14:creationId xmlns:p14="http://schemas.microsoft.com/office/powerpoint/2010/main" val="3547602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454076" y="205796"/>
            <a:ext cx="10787975"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Co-Authors</a:t>
            </a:r>
          </a:p>
        </p:txBody>
      </p:sp>
      <p:sp>
        <p:nvSpPr>
          <p:cNvPr id="2" name="TextBox 1"/>
          <p:cNvSpPr txBox="1"/>
          <p:nvPr/>
        </p:nvSpPr>
        <p:spPr>
          <a:xfrm>
            <a:off x="281082" y="3713251"/>
            <a:ext cx="5469648" cy="2554545"/>
          </a:xfrm>
          <a:prstGeom prst="rect">
            <a:avLst/>
          </a:prstGeom>
          <a:noFill/>
        </p:spPr>
        <p:txBody>
          <a:bodyPr wrap="square" rtlCol="0">
            <a:spAutoFit/>
          </a:bodyPr>
          <a:lstStyle/>
          <a:p>
            <a:pPr algn="ctr"/>
            <a:r>
              <a:rPr lang="en-US" sz="4000" b="1" dirty="0">
                <a:solidFill>
                  <a:srgbClr val="660000"/>
                </a:solidFill>
              </a:rPr>
              <a:t>Amr </a:t>
            </a:r>
            <a:r>
              <a:rPr lang="en-US" sz="4000" b="1" dirty="0" err="1">
                <a:solidFill>
                  <a:srgbClr val="660000"/>
                </a:solidFill>
              </a:rPr>
              <a:t>Hilal</a:t>
            </a:r>
            <a:endParaRPr lang="en-US" sz="4000" b="1" dirty="0">
              <a:solidFill>
                <a:srgbClr val="660000"/>
              </a:solidFill>
            </a:endParaRPr>
          </a:p>
          <a:p>
            <a:pPr algn="ctr"/>
            <a:r>
              <a:rPr lang="en-US" sz="4000" b="1" dirty="0">
                <a:solidFill>
                  <a:srgbClr val="660000"/>
                </a:solidFill>
              </a:rPr>
              <a:t>Head, Informatics Lab &amp; </a:t>
            </a:r>
          </a:p>
          <a:p>
            <a:pPr algn="ctr"/>
            <a:r>
              <a:rPr lang="en-US" sz="4000" b="1" dirty="0">
                <a:solidFill>
                  <a:srgbClr val="660000"/>
                </a:solidFill>
              </a:rPr>
              <a:t>Data Services</a:t>
            </a:r>
            <a:br>
              <a:rPr lang="en-US" sz="4000" b="1" dirty="0">
                <a:solidFill>
                  <a:srgbClr val="660000"/>
                </a:solidFill>
              </a:rPr>
            </a:br>
            <a:r>
              <a:rPr lang="en-US" sz="4000" b="1" dirty="0">
                <a:solidFill>
                  <a:srgbClr val="660000"/>
                </a:solidFill>
              </a:rPr>
              <a:t>Project Coordinator </a:t>
            </a:r>
          </a:p>
        </p:txBody>
      </p:sp>
      <p:pic>
        <p:nvPicPr>
          <p:cNvPr id="8" name="Picture 6">
            <a:extLst>
              <a:ext uri="{FF2B5EF4-FFF2-40B4-BE49-F238E27FC236}">
                <a16:creationId xmlns:a16="http://schemas.microsoft.com/office/drawing/2014/main" id="{44688D85-657F-2F4A-9629-14684CB6D4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
        <p:nvSpPr>
          <p:cNvPr id="3" name="TextBox 2">
            <a:extLst>
              <a:ext uri="{FF2B5EF4-FFF2-40B4-BE49-F238E27FC236}">
                <a16:creationId xmlns:a16="http://schemas.microsoft.com/office/drawing/2014/main" id="{618CF388-C896-194C-32F1-0F2704316DB8}"/>
              </a:ext>
            </a:extLst>
          </p:cNvPr>
          <p:cNvSpPr txBox="1"/>
          <p:nvPr/>
        </p:nvSpPr>
        <p:spPr>
          <a:xfrm>
            <a:off x="6199032" y="3713251"/>
            <a:ext cx="5469648" cy="2554545"/>
          </a:xfrm>
          <a:prstGeom prst="rect">
            <a:avLst/>
          </a:prstGeom>
          <a:noFill/>
        </p:spPr>
        <p:txBody>
          <a:bodyPr wrap="square" rtlCol="0">
            <a:spAutoFit/>
          </a:bodyPr>
          <a:lstStyle/>
          <a:p>
            <a:pPr algn="ctr"/>
            <a:r>
              <a:rPr lang="en-US" sz="4000" b="1" dirty="0">
                <a:solidFill>
                  <a:srgbClr val="660000"/>
                </a:solidFill>
              </a:rPr>
              <a:t>Andi Ogier</a:t>
            </a:r>
          </a:p>
          <a:p>
            <a:pPr algn="ctr"/>
            <a:r>
              <a:rPr lang="en-US" sz="4000" b="1" dirty="0">
                <a:solidFill>
                  <a:srgbClr val="660000"/>
                </a:solidFill>
              </a:rPr>
              <a:t>Assistant Dean &amp; Director, </a:t>
            </a:r>
          </a:p>
          <a:p>
            <a:pPr algn="ctr"/>
            <a:r>
              <a:rPr lang="en-US" sz="4000" b="1" dirty="0">
                <a:solidFill>
                  <a:srgbClr val="660000"/>
                </a:solidFill>
              </a:rPr>
              <a:t>Data Services</a:t>
            </a:r>
          </a:p>
        </p:txBody>
      </p:sp>
      <p:pic>
        <p:nvPicPr>
          <p:cNvPr id="6146" name="Picture 2" descr="Profile Photo">
            <a:extLst>
              <a:ext uri="{FF2B5EF4-FFF2-40B4-BE49-F238E27FC236}">
                <a16:creationId xmlns:a16="http://schemas.microsoft.com/office/drawing/2014/main" id="{91D56FA4-4FC9-41BF-A4C2-5182F9B1B7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9259" y="244092"/>
            <a:ext cx="2312773" cy="346915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Profile Photo">
            <a:extLst>
              <a:ext uri="{FF2B5EF4-FFF2-40B4-BE49-F238E27FC236}">
                <a16:creationId xmlns:a16="http://schemas.microsoft.com/office/drawing/2014/main" id="{E4B7A8EA-3DB4-E7A4-BEAF-548C342CFB7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08832" y="1060243"/>
            <a:ext cx="4060224" cy="2706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5200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450186" y="98387"/>
            <a:ext cx="11128229"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Acknowledgements</a:t>
            </a:r>
          </a:p>
        </p:txBody>
      </p:sp>
      <p:sp>
        <p:nvSpPr>
          <p:cNvPr id="2" name="TextBox 1"/>
          <p:cNvSpPr txBox="1"/>
          <p:nvPr/>
        </p:nvSpPr>
        <p:spPr>
          <a:xfrm>
            <a:off x="359923" y="1114050"/>
            <a:ext cx="11507821" cy="3785652"/>
          </a:xfrm>
          <a:prstGeom prst="rect">
            <a:avLst/>
          </a:prstGeom>
          <a:noFill/>
        </p:spPr>
        <p:txBody>
          <a:bodyPr wrap="square" rtlCol="0">
            <a:spAutoFit/>
          </a:bodyPr>
          <a:lstStyle/>
          <a:p>
            <a:pPr marL="285750" indent="-285750">
              <a:buFont typeface="Arial" charset="0"/>
              <a:buChar char="•"/>
            </a:pPr>
            <a:r>
              <a:rPr lang="en-US" sz="4000" b="1" dirty="0">
                <a:solidFill>
                  <a:srgbClr val="660000"/>
                </a:solidFill>
              </a:rPr>
              <a:t>In VT Data Services</a:t>
            </a:r>
          </a:p>
          <a:p>
            <a:pPr marL="742950" lvl="1" indent="-285750">
              <a:buFont typeface="Arial" charset="0"/>
              <a:buChar char="•"/>
            </a:pPr>
            <a:r>
              <a:rPr lang="en-US" sz="4000" b="1" dirty="0" err="1">
                <a:solidFill>
                  <a:srgbClr val="660000"/>
                </a:solidFill>
              </a:rPr>
              <a:t>Chreston</a:t>
            </a:r>
            <a:r>
              <a:rPr lang="en-US" sz="4000" b="1" dirty="0">
                <a:solidFill>
                  <a:srgbClr val="660000"/>
                </a:solidFill>
              </a:rPr>
              <a:t> Miller (input, review)</a:t>
            </a:r>
          </a:p>
          <a:p>
            <a:pPr marL="742950" lvl="1" indent="-285750">
              <a:buFont typeface="Arial" charset="0"/>
              <a:buChar char="•"/>
            </a:pPr>
            <a:r>
              <a:rPr lang="en-US" sz="4000" b="1" dirty="0">
                <a:solidFill>
                  <a:srgbClr val="660000"/>
                </a:solidFill>
              </a:rPr>
              <a:t>Nathaniel Porter (input, review)</a:t>
            </a:r>
          </a:p>
          <a:p>
            <a:pPr marL="742950" lvl="1" indent="-285750">
              <a:buFont typeface="Arial" charset="0"/>
              <a:buChar char="•"/>
            </a:pPr>
            <a:r>
              <a:rPr lang="en-US" sz="4000" b="1" dirty="0">
                <a:solidFill>
                  <a:srgbClr val="660000"/>
                </a:solidFill>
              </a:rPr>
              <a:t>Michael Stamper (input, figures)</a:t>
            </a:r>
          </a:p>
          <a:p>
            <a:pPr marL="285750" indent="-285750">
              <a:buFont typeface="Arial" charset="0"/>
              <a:buChar char="•"/>
            </a:pPr>
            <a:r>
              <a:rPr lang="en-US" sz="4000" b="1" dirty="0">
                <a:solidFill>
                  <a:srgbClr val="660000"/>
                </a:solidFill>
              </a:rPr>
              <a:t>Outside of VT</a:t>
            </a:r>
          </a:p>
          <a:p>
            <a:pPr marL="742950" lvl="1" indent="-285750">
              <a:buFont typeface="Arial" charset="0"/>
              <a:buChar char="•"/>
            </a:pPr>
            <a:r>
              <a:rPr lang="en-US" sz="4000" b="1" dirty="0">
                <a:solidFill>
                  <a:srgbClr val="660000"/>
                </a:solidFill>
              </a:rPr>
              <a:t>Heather Coates (input)</a:t>
            </a:r>
          </a:p>
        </p:txBody>
      </p:sp>
      <p:pic>
        <p:nvPicPr>
          <p:cNvPr id="8" name="Picture 6">
            <a:extLst>
              <a:ext uri="{FF2B5EF4-FFF2-40B4-BE49-F238E27FC236}">
                <a16:creationId xmlns:a16="http://schemas.microsoft.com/office/drawing/2014/main" id="{44688D85-657F-2F4A-9629-14684CB6D4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Tree>
    <p:extLst>
      <p:ext uri="{BB962C8B-B14F-4D97-AF65-F5344CB8AC3E}">
        <p14:creationId xmlns:p14="http://schemas.microsoft.com/office/powerpoint/2010/main" val="3416009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450186" y="98387"/>
            <a:ext cx="11128229"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Why service assessment?</a:t>
            </a:r>
          </a:p>
        </p:txBody>
      </p:sp>
      <p:sp>
        <p:nvSpPr>
          <p:cNvPr id="2" name="TextBox 1"/>
          <p:cNvSpPr txBox="1"/>
          <p:nvPr/>
        </p:nvSpPr>
        <p:spPr>
          <a:xfrm>
            <a:off x="359923" y="1114050"/>
            <a:ext cx="11507821" cy="5016758"/>
          </a:xfrm>
          <a:prstGeom prst="rect">
            <a:avLst/>
          </a:prstGeom>
          <a:noFill/>
        </p:spPr>
        <p:txBody>
          <a:bodyPr wrap="square" rtlCol="0">
            <a:spAutoFit/>
          </a:bodyPr>
          <a:lstStyle/>
          <a:p>
            <a:pPr marL="285750" indent="-285750">
              <a:buFont typeface="Arial" charset="0"/>
              <a:buChar char="•"/>
            </a:pPr>
            <a:r>
              <a:rPr lang="en-US" sz="4000" b="1" dirty="0">
                <a:solidFill>
                  <a:srgbClr val="660000"/>
                </a:solidFill>
              </a:rPr>
              <a:t>Virginia Tech Data Services tracking client interactions since 2016</a:t>
            </a:r>
          </a:p>
          <a:p>
            <a:pPr marL="285750" indent="-285750">
              <a:buFont typeface="Arial" charset="0"/>
              <a:buChar char="•"/>
            </a:pPr>
            <a:r>
              <a:rPr lang="en-US" sz="4000" b="1" dirty="0">
                <a:solidFill>
                  <a:srgbClr val="660000"/>
                </a:solidFill>
              </a:rPr>
              <a:t>What can we learn about our services? Should we make service alterations?</a:t>
            </a:r>
          </a:p>
          <a:p>
            <a:pPr marL="285750" indent="-285750">
              <a:buFont typeface="Arial" charset="0"/>
              <a:buChar char="•"/>
            </a:pPr>
            <a:r>
              <a:rPr lang="en-US" sz="4000" b="1" dirty="0">
                <a:solidFill>
                  <a:srgbClr val="660000"/>
                </a:solidFill>
              </a:rPr>
              <a:t>Research data needs assessments plentiful in literature (</a:t>
            </a:r>
            <a:r>
              <a:rPr lang="en-US" sz="4000" b="1" dirty="0" err="1">
                <a:solidFill>
                  <a:srgbClr val="660000"/>
                </a:solidFill>
              </a:rPr>
              <a:t>Goben</a:t>
            </a:r>
            <a:r>
              <a:rPr lang="en-US" sz="4000" b="1" dirty="0">
                <a:solidFill>
                  <a:srgbClr val="660000"/>
                </a:solidFill>
              </a:rPr>
              <a:t> and Griffin 2019)</a:t>
            </a:r>
          </a:p>
          <a:p>
            <a:pPr marL="285750" indent="-285750">
              <a:buFont typeface="Arial" charset="0"/>
              <a:buChar char="•"/>
            </a:pPr>
            <a:r>
              <a:rPr lang="en-US" sz="4000" b="1" dirty="0">
                <a:solidFill>
                  <a:srgbClr val="660000"/>
                </a:solidFill>
              </a:rPr>
              <a:t>Formative*/summative assessments less so (e.g. Coates et al 2018)</a:t>
            </a:r>
          </a:p>
        </p:txBody>
      </p:sp>
      <p:pic>
        <p:nvPicPr>
          <p:cNvPr id="8" name="Picture 6">
            <a:extLst>
              <a:ext uri="{FF2B5EF4-FFF2-40B4-BE49-F238E27FC236}">
                <a16:creationId xmlns:a16="http://schemas.microsoft.com/office/drawing/2014/main" id="{44688D85-657F-2F4A-9629-14684CB6D4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Tree>
    <p:extLst>
      <p:ext uri="{BB962C8B-B14F-4D97-AF65-F5344CB8AC3E}">
        <p14:creationId xmlns:p14="http://schemas.microsoft.com/office/powerpoint/2010/main" val="662456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450186" y="98387"/>
            <a:ext cx="11128229"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What have we learned?</a:t>
            </a:r>
          </a:p>
        </p:txBody>
      </p:sp>
      <p:sp>
        <p:nvSpPr>
          <p:cNvPr id="2" name="TextBox 1"/>
          <p:cNvSpPr txBox="1"/>
          <p:nvPr/>
        </p:nvSpPr>
        <p:spPr>
          <a:xfrm>
            <a:off x="359923" y="1114050"/>
            <a:ext cx="11507821" cy="3785652"/>
          </a:xfrm>
          <a:prstGeom prst="rect">
            <a:avLst/>
          </a:prstGeom>
          <a:noFill/>
        </p:spPr>
        <p:txBody>
          <a:bodyPr wrap="square" rtlCol="0">
            <a:spAutoFit/>
          </a:bodyPr>
          <a:lstStyle/>
          <a:p>
            <a:pPr marL="285750" indent="-285750">
              <a:buFont typeface="Arial" charset="0"/>
              <a:buChar char="•"/>
            </a:pPr>
            <a:r>
              <a:rPr lang="en-US" sz="4000" b="1" dirty="0">
                <a:solidFill>
                  <a:srgbClr val="660000"/>
                </a:solidFill>
              </a:rPr>
              <a:t>“Rather than prioritizing services that are useful to the largest number of researchers, we could (and perhaps should) prioritize engagement with researchers and research communities for whom our assistance can make the largest positive impact on their projects”</a:t>
            </a:r>
          </a:p>
        </p:txBody>
      </p:sp>
      <p:pic>
        <p:nvPicPr>
          <p:cNvPr id="8" name="Picture 6">
            <a:extLst>
              <a:ext uri="{FF2B5EF4-FFF2-40B4-BE49-F238E27FC236}">
                <a16:creationId xmlns:a16="http://schemas.microsoft.com/office/drawing/2014/main" id="{44688D85-657F-2F4A-9629-14684CB6D4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Tree>
    <p:extLst>
      <p:ext uri="{BB962C8B-B14F-4D97-AF65-F5344CB8AC3E}">
        <p14:creationId xmlns:p14="http://schemas.microsoft.com/office/powerpoint/2010/main" val="3334190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359923" y="329219"/>
            <a:ext cx="11128229"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Virginia Tech Data Services 2016-2020</a:t>
            </a:r>
          </a:p>
        </p:txBody>
      </p:sp>
      <p:sp>
        <p:nvSpPr>
          <p:cNvPr id="7" name="TextBox 6">
            <a:extLst>
              <a:ext uri="{FF2B5EF4-FFF2-40B4-BE49-F238E27FC236}">
                <a16:creationId xmlns:a16="http://schemas.microsoft.com/office/drawing/2014/main" id="{B1B05639-F4CA-2B64-1C16-D15A4223C24E}"/>
              </a:ext>
            </a:extLst>
          </p:cNvPr>
          <p:cNvSpPr txBox="1"/>
          <p:nvPr/>
        </p:nvSpPr>
        <p:spPr>
          <a:xfrm>
            <a:off x="359923" y="1114050"/>
            <a:ext cx="11507821" cy="2554545"/>
          </a:xfrm>
          <a:prstGeom prst="rect">
            <a:avLst/>
          </a:prstGeom>
          <a:noFill/>
        </p:spPr>
        <p:txBody>
          <a:bodyPr wrap="square" rtlCol="0">
            <a:spAutoFit/>
          </a:bodyPr>
          <a:lstStyle/>
          <a:p>
            <a:pPr marL="285750" indent="-285750">
              <a:buFont typeface="Arial" charset="0"/>
              <a:buChar char="•"/>
            </a:pPr>
            <a:r>
              <a:rPr lang="en-US" sz="4000" b="1" dirty="0">
                <a:solidFill>
                  <a:srgbClr val="660000"/>
                </a:solidFill>
              </a:rPr>
              <a:t>Services designed to “boost the value and impact of research data created by researchers at Virginia Tech. Our expertise creates efficiencies for researchers across the research lifecycle”</a:t>
            </a:r>
          </a:p>
        </p:txBody>
      </p:sp>
      <p:pic>
        <p:nvPicPr>
          <p:cNvPr id="8" name="Picture 6">
            <a:extLst>
              <a:ext uri="{FF2B5EF4-FFF2-40B4-BE49-F238E27FC236}">
                <a16:creationId xmlns:a16="http://schemas.microsoft.com/office/drawing/2014/main" id="{44688D85-657F-2F4A-9629-14684CB6D4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Tree>
    <p:extLst>
      <p:ext uri="{BB962C8B-B14F-4D97-AF65-F5344CB8AC3E}">
        <p14:creationId xmlns:p14="http://schemas.microsoft.com/office/powerpoint/2010/main" val="1861914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sp>
        <p:nvSpPr>
          <p:cNvPr id="12" name="TextBox 11"/>
          <p:cNvSpPr txBox="1"/>
          <p:nvPr/>
        </p:nvSpPr>
        <p:spPr>
          <a:xfrm>
            <a:off x="359923" y="329219"/>
            <a:ext cx="11128229" cy="830997"/>
          </a:xfrm>
          <a:prstGeom prst="rect">
            <a:avLst/>
          </a:prstGeom>
          <a:solidFill>
            <a:schemeClr val="bg1"/>
          </a:solidFill>
          <a:ln w="38100">
            <a:noFill/>
          </a:ln>
        </p:spPr>
        <p:txBody>
          <a:bodyPr wrap="square" rtlCol="0">
            <a:spAutoFit/>
          </a:bodyPr>
          <a:lstStyle/>
          <a:p>
            <a:pPr algn="ctr"/>
            <a:r>
              <a:rPr lang="en-US" sz="4800" b="1" dirty="0">
                <a:solidFill>
                  <a:srgbClr val="660000"/>
                </a:solidFill>
              </a:rPr>
              <a:t>Virginia Tech Data Services 2016-2020</a:t>
            </a:r>
          </a:p>
        </p:txBody>
      </p:sp>
      <p:pic>
        <p:nvPicPr>
          <p:cNvPr id="8" name="Picture 6">
            <a:extLst>
              <a:ext uri="{FF2B5EF4-FFF2-40B4-BE49-F238E27FC236}">
                <a16:creationId xmlns:a16="http://schemas.microsoft.com/office/drawing/2014/main" id="{44688D85-657F-2F4A-9629-14684CB6D4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
        <p:nvSpPr>
          <p:cNvPr id="7" name="TextBox 6">
            <a:extLst>
              <a:ext uri="{FF2B5EF4-FFF2-40B4-BE49-F238E27FC236}">
                <a16:creationId xmlns:a16="http://schemas.microsoft.com/office/drawing/2014/main" id="{B1B05639-F4CA-2B64-1C16-D15A4223C24E}"/>
              </a:ext>
            </a:extLst>
          </p:cNvPr>
          <p:cNvSpPr txBox="1"/>
          <p:nvPr/>
        </p:nvSpPr>
        <p:spPr>
          <a:xfrm>
            <a:off x="359923" y="1114050"/>
            <a:ext cx="11507821" cy="3170099"/>
          </a:xfrm>
          <a:prstGeom prst="rect">
            <a:avLst/>
          </a:prstGeom>
          <a:noFill/>
        </p:spPr>
        <p:txBody>
          <a:bodyPr wrap="square" rtlCol="0">
            <a:spAutoFit/>
          </a:bodyPr>
          <a:lstStyle/>
          <a:p>
            <a:pPr marL="285750" indent="-285750">
              <a:buFont typeface="Arial" charset="0"/>
              <a:buChar char="•"/>
            </a:pPr>
            <a:r>
              <a:rPr lang="en-US" sz="4000" b="1" dirty="0">
                <a:solidFill>
                  <a:srgbClr val="660000"/>
                </a:solidFill>
              </a:rPr>
              <a:t>One Director</a:t>
            </a:r>
          </a:p>
          <a:p>
            <a:pPr marL="285750" indent="-285750">
              <a:buFont typeface="Arial" charset="0"/>
              <a:buChar char="•"/>
            </a:pPr>
            <a:r>
              <a:rPr lang="en-US" sz="4000" b="1" dirty="0">
                <a:solidFill>
                  <a:srgbClr val="660000"/>
                </a:solidFill>
              </a:rPr>
              <a:t>Three personnel in data management and curation services</a:t>
            </a:r>
          </a:p>
          <a:p>
            <a:pPr marL="285750" indent="-285750">
              <a:buFont typeface="Arial" charset="0"/>
              <a:buChar char="•"/>
            </a:pPr>
            <a:r>
              <a:rPr lang="en-US" sz="4000" b="1" dirty="0">
                <a:solidFill>
                  <a:srgbClr val="660000"/>
                </a:solidFill>
              </a:rPr>
              <a:t>Four to six data and informatics consultants</a:t>
            </a:r>
          </a:p>
          <a:p>
            <a:pPr marL="742950" lvl="1" indent="-285750">
              <a:buFont typeface="Arial" charset="0"/>
              <a:buChar char="•"/>
            </a:pPr>
            <a:r>
              <a:rPr lang="en-US" sz="4000" b="1" dirty="0">
                <a:solidFill>
                  <a:srgbClr val="660000"/>
                </a:solidFill>
              </a:rPr>
              <a:t>Two consultants added in 2017 and 2018</a:t>
            </a:r>
          </a:p>
        </p:txBody>
      </p:sp>
      <p:pic>
        <p:nvPicPr>
          <p:cNvPr id="3" name="Picture 2" descr="ttps://pbs.twimg.com/profile_images/583587004316647424/2pjjWvhP.png">
            <a:extLst>
              <a:ext uri="{FF2B5EF4-FFF2-40B4-BE49-F238E27FC236}">
                <a16:creationId xmlns:a16="http://schemas.microsoft.com/office/drawing/2014/main" id="{3B6CC163-7754-6F4E-12DE-402C245368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58914" y="3899428"/>
            <a:ext cx="1227728" cy="122772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www.scidatacon.org/media/paper/250/media/image1.png">
            <a:extLst>
              <a:ext uri="{FF2B5EF4-FFF2-40B4-BE49-F238E27FC236}">
                <a16:creationId xmlns:a16="http://schemas.microsoft.com/office/drawing/2014/main" id="{F1F134DA-1595-2CDF-B935-7899302ABC0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47949"/>
          <a:stretch/>
        </p:blipFill>
        <p:spPr bwMode="auto">
          <a:xfrm>
            <a:off x="1376545" y="4333152"/>
            <a:ext cx="8382577" cy="2431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8363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475469" y="590204"/>
            <a:ext cx="184731" cy="369332"/>
          </a:xfrm>
          <a:prstGeom prst="rect">
            <a:avLst/>
          </a:prstGeom>
          <a:noFill/>
        </p:spPr>
        <p:txBody>
          <a:bodyPr wrap="none" rtlCol="0">
            <a:spAutoFit/>
          </a:bodyPr>
          <a:lstStyle/>
          <a:p>
            <a:endParaRPr lang="en-US" dirty="0"/>
          </a:p>
        </p:txBody>
      </p:sp>
      <p:sp>
        <p:nvSpPr>
          <p:cNvPr id="10" name="TextBox 9"/>
          <p:cNvSpPr txBox="1"/>
          <p:nvPr/>
        </p:nvSpPr>
        <p:spPr>
          <a:xfrm>
            <a:off x="6014301" y="744718"/>
            <a:ext cx="184731" cy="369332"/>
          </a:xfrm>
          <a:prstGeom prst="rect">
            <a:avLst/>
          </a:prstGeom>
          <a:noFill/>
        </p:spPr>
        <p:txBody>
          <a:bodyPr wrap="none" rtlCol="0">
            <a:spAutoFit/>
          </a:bodyPr>
          <a:lstStyle/>
          <a:p>
            <a:endParaRPr lang="en-US" dirty="0"/>
          </a:p>
        </p:txBody>
      </p:sp>
      <p:sp>
        <p:nvSpPr>
          <p:cNvPr id="11" name="TextBox 10"/>
          <p:cNvSpPr txBox="1"/>
          <p:nvPr/>
        </p:nvSpPr>
        <p:spPr>
          <a:xfrm>
            <a:off x="-252919" y="2655651"/>
            <a:ext cx="184731" cy="369332"/>
          </a:xfrm>
          <a:prstGeom prst="rect">
            <a:avLst/>
          </a:prstGeom>
          <a:noFill/>
        </p:spPr>
        <p:txBody>
          <a:bodyPr wrap="none" rtlCol="0">
            <a:spAutoFit/>
          </a:bodyPr>
          <a:lstStyle/>
          <a:p>
            <a:endParaRPr lang="en-US" dirty="0"/>
          </a:p>
        </p:txBody>
      </p:sp>
      <p:pic>
        <p:nvPicPr>
          <p:cNvPr id="8" name="Picture 6">
            <a:extLst>
              <a:ext uri="{FF2B5EF4-FFF2-40B4-BE49-F238E27FC236}">
                <a16:creationId xmlns:a16="http://schemas.microsoft.com/office/drawing/2014/main" id="{62C47BEF-1A38-F749-B886-483919596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4264" y="5994084"/>
            <a:ext cx="2483558" cy="770291"/>
          </a:xfrm>
          <a:prstGeom prst="rect">
            <a:avLst/>
          </a:prstGeom>
          <a:solidFill>
            <a:schemeClr val="bg1"/>
          </a:solidFill>
        </p:spPr>
      </p:pic>
      <p:sp>
        <p:nvSpPr>
          <p:cNvPr id="2" name="TextBox 1">
            <a:extLst>
              <a:ext uri="{FF2B5EF4-FFF2-40B4-BE49-F238E27FC236}">
                <a16:creationId xmlns:a16="http://schemas.microsoft.com/office/drawing/2014/main" id="{81E5E7E1-B068-AB6F-D812-52D386C1D68B}"/>
              </a:ext>
            </a:extLst>
          </p:cNvPr>
          <p:cNvSpPr txBox="1"/>
          <p:nvPr/>
        </p:nvSpPr>
        <p:spPr>
          <a:xfrm>
            <a:off x="442884" y="2655651"/>
            <a:ext cx="11512296" cy="1938992"/>
          </a:xfrm>
          <a:prstGeom prst="rect">
            <a:avLst/>
          </a:prstGeom>
          <a:noFill/>
        </p:spPr>
        <p:txBody>
          <a:bodyPr wrap="square" rtlCol="0">
            <a:spAutoFit/>
          </a:bodyPr>
          <a:lstStyle/>
          <a:p>
            <a:r>
              <a:rPr lang="en-US" sz="4000" b="1" dirty="0">
                <a:solidFill>
                  <a:srgbClr val="660000"/>
                </a:solidFill>
              </a:rPr>
              <a:t>Interaction - the cumulative set of actions and responses to a particular inquiry or request from a client </a:t>
            </a:r>
          </a:p>
        </p:txBody>
      </p:sp>
    </p:spTree>
    <p:extLst>
      <p:ext uri="{BB962C8B-B14F-4D97-AF65-F5344CB8AC3E}">
        <p14:creationId xmlns:p14="http://schemas.microsoft.com/office/powerpoint/2010/main" val="2858731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12727</TotalTime>
  <Words>980</Words>
  <Application>Microsoft Macintosh PowerPoint</Application>
  <PresentationFormat>Widescreen</PresentationFormat>
  <Paragraphs>193</Paragraphs>
  <Slides>28</Slides>
  <Notes>28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Petters, Jonathan</dc:creator>
  <cp:lastModifiedBy>Petters, Jonathan</cp:lastModifiedBy>
  <cp:revision>175</cp:revision>
  <dcterms:created xsi:type="dcterms:W3CDTF">2017-01-11T15:05:57Z</dcterms:created>
  <dcterms:modified xsi:type="dcterms:W3CDTF">2023-04-12T19:12:23Z</dcterms:modified>
</cp:coreProperties>
</file>