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918400" cy="384048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096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mor Steinberg" initials="L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1F41"/>
    <a:srgbClr val="741100"/>
    <a:srgbClr val="1BB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3" autoAdjust="0"/>
    <p:restoredTop sz="94259" autoAdjust="0"/>
  </p:normalViewPr>
  <p:slideViewPr>
    <p:cSldViewPr snapToGrid="0">
      <p:cViewPr>
        <p:scale>
          <a:sx n="50" d="100"/>
          <a:sy n="50" d="100"/>
        </p:scale>
        <p:origin x="-840" y="6248"/>
      </p:cViewPr>
      <p:guideLst>
        <p:guide orient="horz" pos="12096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68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EB1633C-71BD-4F4D-BA5E-B4BF90BB0DBC}" type="datetimeFigureOut">
              <a:rPr lang="en-US" smtClean="0"/>
              <a:t>4/13/18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CA581B6-5EFF-41A3-B576-5F886EF8F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37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E650C-6E90-41FA-82E5-D4E0EB4C4220}" type="datetimeFigureOut">
              <a:rPr lang="en-US" smtClean="0"/>
              <a:t>4/13/18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60588" y="1162050"/>
            <a:ext cx="26892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9C531-C61B-44CC-AC15-3B448FB5C0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7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9C531-C61B-44CC-AC15-3B448FB5C0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6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285233"/>
            <a:ext cx="27980640" cy="1337056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0171413"/>
            <a:ext cx="24688800" cy="927226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4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3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044700"/>
            <a:ext cx="709803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044700"/>
            <a:ext cx="20882610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6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7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9574541"/>
            <a:ext cx="28392120" cy="1597532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5701001"/>
            <a:ext cx="28392120" cy="840104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4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0223500"/>
            <a:ext cx="139903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0223500"/>
            <a:ext cx="139903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3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044708"/>
            <a:ext cx="283921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9414513"/>
            <a:ext cx="13926024" cy="461390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4028420"/>
            <a:ext cx="1392602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9414513"/>
            <a:ext cx="13994608" cy="461390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4028420"/>
            <a:ext cx="13994608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75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8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9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560320"/>
            <a:ext cx="10617041" cy="896112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5529588"/>
            <a:ext cx="16664940" cy="272923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1521440"/>
            <a:ext cx="10617041" cy="2134489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8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560320"/>
            <a:ext cx="10617041" cy="896112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5529588"/>
            <a:ext cx="16664940" cy="272923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1521440"/>
            <a:ext cx="10617041" cy="2134489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9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044708"/>
            <a:ext cx="283921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0223500"/>
            <a:ext cx="283921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35595568"/>
            <a:ext cx="74066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C3BDC-1768-4C79-BAC6-06485EEAFF53}" type="datetimeFigureOut">
              <a:rPr lang="en-US" smtClean="0"/>
              <a:t>4/13/18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35595568"/>
            <a:ext cx="111099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35595568"/>
            <a:ext cx="74066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6E7C1-9555-4CCB-9271-9FDD1AD3F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Microsoft_Equation1.bin"/><Relationship Id="rId20" Type="http://schemas.openxmlformats.org/officeDocument/2006/relationships/image" Target="../media/image16.emf"/><Relationship Id="rId21" Type="http://schemas.openxmlformats.org/officeDocument/2006/relationships/image" Target="../media/image17.png"/><Relationship Id="rId10" Type="http://schemas.openxmlformats.org/officeDocument/2006/relationships/image" Target="../media/image1.emf"/><Relationship Id="rId11" Type="http://schemas.openxmlformats.org/officeDocument/2006/relationships/image" Target="../media/image7.tiff"/><Relationship Id="rId12" Type="http://schemas.openxmlformats.org/officeDocument/2006/relationships/image" Target="../media/image8.tiff"/><Relationship Id="rId13" Type="http://schemas.openxmlformats.org/officeDocument/2006/relationships/image" Target="../media/image9.tiff"/><Relationship Id="rId14" Type="http://schemas.openxmlformats.org/officeDocument/2006/relationships/image" Target="../media/image10.tiff"/><Relationship Id="rId15" Type="http://schemas.openxmlformats.org/officeDocument/2006/relationships/image" Target="../media/image11.tiff"/><Relationship Id="rId16" Type="http://schemas.openxmlformats.org/officeDocument/2006/relationships/image" Target="../media/image12.png"/><Relationship Id="rId17" Type="http://schemas.openxmlformats.org/officeDocument/2006/relationships/image" Target="../media/image13.emf"/><Relationship Id="rId18" Type="http://schemas.openxmlformats.org/officeDocument/2006/relationships/image" Target="../media/image14.png"/><Relationship Id="rId19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png"/><Relationship Id="rId7" Type="http://schemas.openxmlformats.org/officeDocument/2006/relationships/image" Target="../media/image5.emf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v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01" y="28125124"/>
            <a:ext cx="4803473" cy="4023360"/>
          </a:xfrm>
          <a:prstGeom prst="rect">
            <a:avLst/>
          </a:prstGeom>
        </p:spPr>
      </p:pic>
      <p:sp>
        <p:nvSpPr>
          <p:cNvPr id="156" name="Abgerundetes Rechteck 13"/>
          <p:cNvSpPr/>
          <p:nvPr/>
        </p:nvSpPr>
        <p:spPr>
          <a:xfrm>
            <a:off x="826807" y="22686421"/>
            <a:ext cx="15087600" cy="14981780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p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900" y="28218179"/>
            <a:ext cx="5475244" cy="4389120"/>
          </a:xfrm>
          <a:prstGeom prst="rect">
            <a:avLst/>
          </a:prstGeom>
        </p:spPr>
      </p:pic>
      <p:sp>
        <p:nvSpPr>
          <p:cNvPr id="121" name="Abgerundetes Rechteck 13"/>
          <p:cNvSpPr/>
          <p:nvPr/>
        </p:nvSpPr>
        <p:spPr>
          <a:xfrm>
            <a:off x="16916400" y="6140551"/>
            <a:ext cx="15087600" cy="8791308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0" name="Abgerundetes Rechteck 13"/>
          <p:cNvSpPr/>
          <p:nvPr/>
        </p:nvSpPr>
        <p:spPr>
          <a:xfrm>
            <a:off x="914400" y="12031726"/>
            <a:ext cx="15087600" cy="10115916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9" name="Abgerundetes Rechteck 13"/>
          <p:cNvSpPr/>
          <p:nvPr/>
        </p:nvSpPr>
        <p:spPr>
          <a:xfrm>
            <a:off x="914400" y="6176344"/>
            <a:ext cx="15087600" cy="5279056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0" y="675007"/>
            <a:ext cx="329184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Self-Assembly of Artificial Actin Filaments</a:t>
            </a:r>
            <a:endParaRPr lang="en-US" sz="7200" b="1" dirty="0">
              <a:solidFill>
                <a:srgbClr val="7411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0" y="2255933"/>
            <a:ext cx="329184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Ryan </a:t>
            </a:r>
            <a:r>
              <a:rPr lang="de-DE" sz="4000" i="1" dirty="0" err="1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Grosenick</a:t>
            </a:r>
            <a:r>
              <a:rPr lang="de-DE" sz="40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sz="4000" i="1" dirty="0" err="1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Shreya</a:t>
            </a:r>
            <a:r>
              <a:rPr lang="de-DE" sz="40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Dayal, </a:t>
            </a:r>
            <a:r>
              <a:rPr lang="de-DE" sz="4000" i="1" dirty="0" err="1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40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40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Shengfeng Cheng</a:t>
            </a:r>
            <a:endParaRPr lang="de-DE" sz="4000" i="1" dirty="0">
              <a:solidFill>
                <a:srgbClr val="7411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de-DE" sz="3200" i="1" dirty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Macromolecules Innovation Institute</a:t>
            </a:r>
          </a:p>
          <a:p>
            <a:pPr algn="ctr"/>
            <a:r>
              <a:rPr lang="de-DE" sz="3200" i="1" dirty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Department </a:t>
            </a:r>
            <a:r>
              <a:rPr lang="de-DE" sz="3200" i="1" dirty="0" err="1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de-DE" sz="3200" i="1" dirty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3200" i="1" dirty="0" err="1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r>
              <a:rPr lang="de-DE" sz="3200" i="1" dirty="0" smtClean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de-DE" sz="3200" i="1" dirty="0">
              <a:solidFill>
                <a:srgbClr val="7411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de-DE" sz="3200" i="1" dirty="0">
                <a:solidFill>
                  <a:srgbClr val="7411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Virginia Tech, Blacksburg, VA 24061</a:t>
            </a:r>
            <a:endParaRPr lang="de-DE" sz="3200" dirty="0">
              <a:solidFill>
                <a:srgbClr val="7411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de-DE" sz="2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375811"/>
            <a:ext cx="32918400" cy="52541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542" y="1772509"/>
            <a:ext cx="5755809" cy="3047193"/>
          </a:xfrm>
          <a:prstGeom prst="rect">
            <a:avLst/>
          </a:prstGeom>
        </p:spPr>
      </p:pic>
      <p:pic>
        <p:nvPicPr>
          <p:cNvPr id="196" name="Grafik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7" y="2132242"/>
            <a:ext cx="8271443" cy="25170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/>
          <p:cNvSpPr txBox="1"/>
          <p:nvPr/>
        </p:nvSpPr>
        <p:spPr>
          <a:xfrm>
            <a:off x="1116041" y="6335387"/>
            <a:ext cx="14835159" cy="4882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516"/>
              </a:spcAft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Motivation</a:t>
            </a:r>
          </a:p>
          <a:p>
            <a:pPr marL="287338" indent="-287338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Actin filaments, or microfilaments, are long (~ several </a:t>
            </a:r>
            <a:r>
              <a:rPr lang="en-US" sz="3200" dirty="0">
                <a:latin typeface="Symbol" charset="2"/>
                <a:cs typeface="Symbol" charset="2"/>
              </a:rPr>
              <a:t>m</a:t>
            </a:r>
            <a:r>
              <a:rPr lang="en-US" sz="3200" dirty="0"/>
              <a:t>m), </a:t>
            </a:r>
            <a:r>
              <a:rPr lang="en-US" sz="3200" dirty="0" smtClean="0"/>
              <a:t>double-stranded, </a:t>
            </a:r>
            <a:r>
              <a:rPr lang="en-US" sz="3200" dirty="0"/>
              <a:t>helical filaments that span the cytoplasm of cells.</a:t>
            </a:r>
          </a:p>
          <a:p>
            <a:pPr marL="287338" indent="-287338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Typical diameter only ~6 nm across, but have a pitch length (distance for one full </a:t>
            </a:r>
            <a:r>
              <a:rPr lang="en-US" sz="3200" dirty="0" smtClean="0"/>
              <a:t>“twist” </a:t>
            </a:r>
            <a:r>
              <a:rPr lang="en-US" sz="3200" dirty="0"/>
              <a:t>of double helix) of ~72 nm.</a:t>
            </a:r>
            <a:r>
              <a:rPr lang="en-US" sz="3200" baseline="30000" dirty="0"/>
              <a:t>1</a:t>
            </a:r>
          </a:p>
          <a:p>
            <a:pPr marL="287338" indent="-287338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Important for cell mobility and cell division, but assembly mechanism still not well </a:t>
            </a:r>
            <a:r>
              <a:rPr lang="en-US" sz="3200" dirty="0" smtClean="0"/>
              <a:t>understood.</a:t>
            </a:r>
            <a:endParaRPr lang="en-US" sz="3200" dirty="0"/>
          </a:p>
          <a:p>
            <a:pPr marL="287338" indent="-287338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How do we make double</a:t>
            </a:r>
            <a:r>
              <a:rPr lang="en-US" sz="3200" dirty="0" smtClean="0"/>
              <a:t>-stranded helical </a:t>
            </a:r>
            <a:r>
              <a:rPr lang="en-US" sz="3200" dirty="0"/>
              <a:t>structures that mimic microfilaments such that we can study the self-assembly process</a:t>
            </a:r>
            <a:r>
              <a:rPr lang="en-US" sz="3200" dirty="0" smtClean="0"/>
              <a:t>?</a:t>
            </a:r>
            <a:endParaRPr lang="en-US" sz="3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1107400" y="12351283"/>
            <a:ext cx="14902016" cy="85869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861F41"/>
              </a:buClr>
              <a:buFont typeface="Wingdings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Model to replicate F-actin geometry</a:t>
            </a:r>
          </a:p>
          <a:p>
            <a:endParaRPr lang="en-US" sz="4000" b="1" dirty="0">
              <a:solidFill>
                <a:srgbClr val="861F41"/>
              </a:solidFill>
            </a:endParaRPr>
          </a:p>
          <a:p>
            <a:endParaRPr lang="en-US" sz="4000" b="1" dirty="0">
              <a:solidFill>
                <a:srgbClr val="861F41"/>
              </a:solidFill>
            </a:endParaRPr>
          </a:p>
          <a:p>
            <a:endParaRPr lang="en-US" sz="4000" b="1" dirty="0">
              <a:solidFill>
                <a:srgbClr val="861F41"/>
              </a:solidFill>
            </a:endParaRPr>
          </a:p>
          <a:p>
            <a:endParaRPr lang="en-US" sz="4000" b="1" dirty="0">
              <a:solidFill>
                <a:srgbClr val="861F41"/>
              </a:solidFill>
            </a:endParaRPr>
          </a:p>
          <a:p>
            <a:endParaRPr lang="en-US" sz="4000" b="1" dirty="0">
              <a:solidFill>
                <a:srgbClr val="861F41"/>
              </a:solidFill>
            </a:endParaRPr>
          </a:p>
          <a:p>
            <a:endParaRPr lang="en-US" sz="3600" b="1" dirty="0">
              <a:solidFill>
                <a:srgbClr val="861F41"/>
              </a:solidFill>
            </a:endParaRPr>
          </a:p>
          <a:p>
            <a:pPr marL="288914" indent="-288914">
              <a:spcAft>
                <a:spcPts val="600"/>
              </a:spcAft>
              <a:buFont typeface="Arial" pitchFamily="34" charset="0"/>
              <a:buChar char="•"/>
            </a:pPr>
            <a:endParaRPr lang="en-US" sz="3600" dirty="0">
              <a:solidFill>
                <a:srgbClr val="861F41"/>
              </a:solidFill>
            </a:endParaRPr>
          </a:p>
          <a:p>
            <a:pPr marL="288914" indent="-288914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smtClean="0"/>
              <a:t>Rigid </a:t>
            </a:r>
            <a:r>
              <a:rPr lang="en-US" sz="3200" dirty="0"/>
              <a:t>bent-rod monomers (core sites + attractive sites)</a:t>
            </a:r>
          </a:p>
          <a:p>
            <a:pPr marL="288914" indent="-288914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Vertical bonding builds </a:t>
            </a:r>
            <a:r>
              <a:rPr lang="en-US" sz="3200" dirty="0" err="1"/>
              <a:t>protofilaments</a:t>
            </a:r>
            <a:r>
              <a:rPr lang="en-US" sz="3200" dirty="0"/>
              <a:t> while </a:t>
            </a:r>
            <a:r>
              <a:rPr lang="en-US" sz="3200" i="1" dirty="0"/>
              <a:t>staggered </a:t>
            </a:r>
            <a:r>
              <a:rPr lang="en-US" sz="3200" dirty="0"/>
              <a:t>lateral bonding links helices together</a:t>
            </a:r>
          </a:p>
          <a:p>
            <a:pPr marL="288914" indent="-288914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err="1"/>
              <a:t>Protofilaments</a:t>
            </a:r>
            <a:r>
              <a:rPr lang="en-US" sz="3200" dirty="0"/>
              <a:t> have 12 monomers (n=12) per </a:t>
            </a:r>
            <a:r>
              <a:rPr lang="en-US" sz="3200" dirty="0" smtClean="0"/>
              <a:t>pitch; ideal </a:t>
            </a:r>
            <a:r>
              <a:rPr lang="en-US" sz="3200" dirty="0"/>
              <a:t>filament/</a:t>
            </a:r>
            <a:r>
              <a:rPr lang="en-US" sz="3200" dirty="0" err="1"/>
              <a:t>protofilament</a:t>
            </a:r>
            <a:r>
              <a:rPr lang="en-US" sz="3200" dirty="0"/>
              <a:t> has </a:t>
            </a:r>
            <a:r>
              <a:rPr lang="en-US" sz="3200" i="1" dirty="0"/>
              <a:t>at least </a:t>
            </a:r>
            <a:r>
              <a:rPr lang="en-US" sz="3200" dirty="0"/>
              <a:t>1 full pitch</a:t>
            </a:r>
          </a:p>
          <a:p>
            <a:pPr marL="288914" indent="-288914"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/>
              <a:t>Bonding interactions only between attractive sites in the same color using soft cosine </a:t>
            </a:r>
            <a:r>
              <a:rPr lang="en-US" sz="3200" dirty="0" smtClean="0"/>
              <a:t>potential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/>
              <a:t>– varying binding strength </a:t>
            </a:r>
            <a:r>
              <a:rPr lang="en-US" sz="3200" i="1" dirty="0"/>
              <a:t>A</a:t>
            </a:r>
            <a:r>
              <a:rPr lang="en-US" sz="3200" dirty="0"/>
              <a:t> leads to various structures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7230732" y="6321917"/>
            <a:ext cx="147111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Self-assembly structural diagram and assembly kinetics</a:t>
            </a:r>
            <a:endParaRPr lang="en-US" sz="3600" b="1" dirty="0" smtClean="0">
              <a:solidFill>
                <a:srgbClr val="861F41"/>
              </a:solidFill>
            </a:endParaRPr>
          </a:p>
        </p:txBody>
      </p:sp>
      <p:sp>
        <p:nvSpPr>
          <p:cNvPr id="160" name="Abgerundetes Rechteck 13"/>
          <p:cNvSpPr/>
          <p:nvPr/>
        </p:nvSpPr>
        <p:spPr>
          <a:xfrm>
            <a:off x="16916400" y="15491622"/>
            <a:ext cx="15087600" cy="9561615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7230732" y="15647588"/>
            <a:ext cx="147111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Why are actin filaments double-stranded ?</a:t>
            </a:r>
            <a:endParaRPr lang="en-US" sz="3600" b="1" dirty="0" smtClean="0">
              <a:solidFill>
                <a:srgbClr val="861F41"/>
              </a:solidFill>
            </a:endParaRPr>
          </a:p>
        </p:txBody>
      </p:sp>
      <p:sp>
        <p:nvSpPr>
          <p:cNvPr id="179" name="Abgerundetes Rechteck 13"/>
          <p:cNvSpPr/>
          <p:nvPr/>
        </p:nvSpPr>
        <p:spPr>
          <a:xfrm>
            <a:off x="16916400" y="25573272"/>
            <a:ext cx="15087600" cy="7503937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7230732" y="25722989"/>
            <a:ext cx="147111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>
                <a:solidFill>
                  <a:srgbClr val="861F41"/>
                </a:solidFill>
              </a:rPr>
              <a:t> </a:t>
            </a:r>
            <a:r>
              <a:rPr lang="en-US" sz="3600" b="1" dirty="0" smtClean="0">
                <a:solidFill>
                  <a:srgbClr val="861F41"/>
                </a:solidFill>
              </a:rPr>
              <a:t>Why do actin filaments seem to have A</a:t>
            </a:r>
            <a:r>
              <a:rPr lang="en-US" sz="3600" b="1" baseline="-25000" dirty="0" smtClean="0">
                <a:solidFill>
                  <a:srgbClr val="861F41"/>
                </a:solidFill>
              </a:rPr>
              <a:t>V</a:t>
            </a:r>
            <a:r>
              <a:rPr lang="en-US" sz="3600" b="1" dirty="0" smtClean="0">
                <a:solidFill>
                  <a:srgbClr val="861F41"/>
                </a:solidFill>
              </a:rPr>
              <a:t> &gt; A</a:t>
            </a:r>
            <a:r>
              <a:rPr lang="en-US" sz="3600" b="1" baseline="-25000" dirty="0" smtClean="0">
                <a:solidFill>
                  <a:srgbClr val="861F41"/>
                </a:solidFill>
              </a:rPr>
              <a:t>L</a:t>
            </a:r>
            <a:r>
              <a:rPr lang="en-US" sz="3600" b="1" dirty="0" smtClean="0">
                <a:solidFill>
                  <a:srgbClr val="861F41"/>
                </a:solidFill>
              </a:rPr>
              <a:t> ?</a:t>
            </a:r>
            <a:endParaRPr lang="en-US" sz="3600" b="1" baseline="-25000" dirty="0" smtClean="0">
              <a:solidFill>
                <a:srgbClr val="861F41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17224574" y="33658443"/>
            <a:ext cx="147111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References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17230732" y="36072955"/>
            <a:ext cx="147111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</a:t>
            </a:r>
            <a:r>
              <a:rPr lang="en-US" sz="3600" b="1" dirty="0" smtClean="0">
                <a:solidFill>
                  <a:srgbClr val="861F41"/>
                </a:solidFill>
              </a:rPr>
              <a:t>Acknowledgments</a:t>
            </a:r>
            <a:endParaRPr lang="en-US" sz="3600" b="1" dirty="0" smtClean="0">
              <a:solidFill>
                <a:srgbClr val="861F41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7767126" y="34284717"/>
            <a:ext cx="138283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en-US" sz="2800" dirty="0" smtClean="0"/>
              <a:t>O</a:t>
            </a:r>
            <a:r>
              <a:rPr lang="en-US" sz="2800" dirty="0"/>
              <a:t>. N. </a:t>
            </a:r>
            <a:r>
              <a:rPr lang="en-US" sz="2800" dirty="0" err="1"/>
              <a:t>Yogurtcu</a:t>
            </a:r>
            <a:r>
              <a:rPr lang="en-US" sz="2800" dirty="0"/>
              <a:t>, J. S. Kim, and S. X. Sun, "</a:t>
            </a:r>
            <a:r>
              <a:rPr lang="en-US" sz="2800" i="1" dirty="0"/>
              <a:t>A </a:t>
            </a:r>
            <a:r>
              <a:rPr lang="en-US" sz="2800" i="1" dirty="0" err="1" smtClean="0"/>
              <a:t>mechanochemical</a:t>
            </a:r>
            <a:r>
              <a:rPr lang="en-US" sz="2800" i="1" dirty="0" smtClean="0"/>
              <a:t> model </a:t>
            </a:r>
            <a:r>
              <a:rPr lang="en-US" sz="2800" i="1" dirty="0"/>
              <a:t>of </a:t>
            </a:r>
            <a:r>
              <a:rPr lang="en-US" sz="2800" i="1" dirty="0" smtClean="0"/>
              <a:t>actin filaments</a:t>
            </a:r>
            <a:r>
              <a:rPr lang="en-US" sz="2800" dirty="0"/>
              <a:t>“</a:t>
            </a:r>
            <a:r>
              <a:rPr lang="en-US" sz="2800" dirty="0" smtClean="0"/>
              <a:t>, </a:t>
            </a:r>
            <a:r>
              <a:rPr lang="en-US" sz="2800" dirty="0"/>
              <a:t>Biophysical Journal </a:t>
            </a:r>
            <a:r>
              <a:rPr lang="en-US" sz="2800" b="1" dirty="0"/>
              <a:t>104</a:t>
            </a:r>
            <a:r>
              <a:rPr lang="en-US" sz="2800" dirty="0"/>
              <a:t> (3)</a:t>
            </a:r>
            <a:r>
              <a:rPr lang="en-US" sz="2800" dirty="0" smtClean="0"/>
              <a:t>, </a:t>
            </a:r>
            <a:r>
              <a:rPr lang="en-US" sz="2800" dirty="0" err="1" smtClean="0"/>
              <a:t>pp</a:t>
            </a:r>
            <a:r>
              <a:rPr lang="en-US" sz="2800" dirty="0" smtClean="0"/>
              <a:t> </a:t>
            </a:r>
            <a:r>
              <a:rPr lang="en-US" sz="2800" dirty="0"/>
              <a:t>737-738 (2013).</a:t>
            </a:r>
          </a:p>
          <a:p>
            <a:pPr marL="571500" indent="-571500">
              <a:buFont typeface="+mj-lt"/>
              <a:buAutoNum type="arabicPeriod"/>
            </a:pPr>
            <a:r>
              <a:rPr lang="en-US" sz="2800" dirty="0" smtClean="0"/>
              <a:t>S. Cheng. A. </a:t>
            </a:r>
            <a:r>
              <a:rPr lang="en-US" sz="2800" dirty="0" err="1" smtClean="0"/>
              <a:t>Aggarwal</a:t>
            </a:r>
            <a:r>
              <a:rPr lang="en-US" sz="2800" dirty="0" smtClean="0"/>
              <a:t>, and M. J. Stevens, “</a:t>
            </a:r>
            <a:r>
              <a:rPr lang="en-US" sz="2800" i="1" dirty="0" smtClean="0"/>
              <a:t>Self-assembly of artificial microtubules</a:t>
            </a:r>
            <a:r>
              <a:rPr lang="en-US" sz="2800" dirty="0" smtClean="0"/>
              <a:t>”, Soft Matter </a:t>
            </a:r>
            <a:r>
              <a:rPr lang="en-US" sz="2800" b="1" dirty="0" smtClean="0"/>
              <a:t>8</a:t>
            </a:r>
            <a:r>
              <a:rPr lang="en-US" sz="2800" dirty="0" smtClean="0"/>
              <a:t>, </a:t>
            </a:r>
            <a:r>
              <a:rPr lang="en-US" sz="2800" dirty="0" err="1" smtClean="0"/>
              <a:t>pp</a:t>
            </a:r>
            <a:r>
              <a:rPr lang="en-US" sz="2800" dirty="0" smtClean="0"/>
              <a:t> 5666-5678 (2012)</a:t>
            </a:r>
            <a:r>
              <a:rPr lang="nb-NO" sz="2800" dirty="0" smtClean="0"/>
              <a:t>.</a:t>
            </a:r>
            <a:endParaRPr lang="nb-NO" sz="2800" dirty="0" smtClean="0"/>
          </a:p>
        </p:txBody>
      </p:sp>
      <p:sp>
        <p:nvSpPr>
          <p:cNvPr id="188" name="TextBox 187"/>
          <p:cNvSpPr txBox="1"/>
          <p:nvPr/>
        </p:nvSpPr>
        <p:spPr>
          <a:xfrm>
            <a:off x="17703800" y="36686975"/>
            <a:ext cx="1424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</a:t>
            </a:r>
            <a:r>
              <a:rPr lang="en-US" sz="2400" dirty="0"/>
              <a:t>works is supported by the </a:t>
            </a:r>
            <a:r>
              <a:rPr lang="en-US" sz="2400" dirty="0" err="1"/>
              <a:t>Jeffress</a:t>
            </a:r>
            <a:r>
              <a:rPr lang="en-US" sz="2400" dirty="0"/>
              <a:t> Trust Awards </a:t>
            </a:r>
            <a:r>
              <a:rPr lang="en-US" sz="2400" dirty="0" smtClean="0"/>
              <a:t>Program in </a:t>
            </a:r>
            <a:r>
              <a:rPr lang="en-US" sz="2400" dirty="0"/>
              <a:t>Interdisciplinary Research. We gratefully </a:t>
            </a:r>
            <a:r>
              <a:rPr lang="en-US" sz="2400" dirty="0" smtClean="0"/>
              <a:t>acknowledge the </a:t>
            </a:r>
            <a:r>
              <a:rPr lang="en-US" sz="2400" dirty="0"/>
              <a:t>support of NVIDIA Corporation with the </a:t>
            </a:r>
            <a:r>
              <a:rPr lang="en-US" sz="2400" dirty="0" smtClean="0"/>
              <a:t>donation of </a:t>
            </a:r>
            <a:r>
              <a:rPr lang="en-US" sz="2400" dirty="0"/>
              <a:t>the Tesla K40 GPU used for this research.</a:t>
            </a:r>
            <a:endParaRPr lang="en-US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7689180" y="31293731"/>
            <a:ext cx="13887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Three types of defects are observed for double-stranded actin-like filaments. The fraction of defected filaments starts to grow rapidly once A</a:t>
            </a:r>
            <a:r>
              <a:rPr lang="en-US" sz="3200" baseline="-25000" dirty="0" smtClean="0"/>
              <a:t>L</a:t>
            </a:r>
            <a:r>
              <a:rPr lang="en-US" sz="3200" dirty="0" smtClean="0"/>
              <a:t> &gt; A</a:t>
            </a:r>
            <a:r>
              <a:rPr lang="en-US" sz="3200" baseline="-25000" dirty="0" smtClean="0"/>
              <a:t>V</a:t>
            </a:r>
            <a:r>
              <a:rPr lang="en-US" sz="3200" dirty="0" smtClean="0"/>
              <a:t>, which indicates that a high yield of actin filaments with a well-defined structure </a:t>
            </a:r>
            <a:r>
              <a:rPr lang="en-US" sz="3200" dirty="0"/>
              <a:t>requires </a:t>
            </a:r>
            <a:r>
              <a:rPr lang="en-US" sz="3200" dirty="0" smtClean="0"/>
              <a:t>A</a:t>
            </a:r>
            <a:r>
              <a:rPr lang="en-US" sz="3200" baseline="-25000" dirty="0" smtClean="0"/>
              <a:t>V</a:t>
            </a:r>
            <a:r>
              <a:rPr lang="en-US" sz="3200" dirty="0" smtClean="0"/>
              <a:t> </a:t>
            </a:r>
            <a:r>
              <a:rPr lang="en-US" sz="3200" dirty="0"/>
              <a:t>&gt; </a:t>
            </a:r>
            <a:r>
              <a:rPr lang="en-US" sz="3200" dirty="0" smtClean="0"/>
              <a:t>A</a:t>
            </a:r>
            <a:r>
              <a:rPr lang="en-US" sz="3200" baseline="-25000" dirty="0" smtClean="0"/>
              <a:t>L</a:t>
            </a:r>
            <a:r>
              <a:rPr lang="en-US" sz="3200" dirty="0" smtClean="0"/>
              <a:t> .</a:t>
            </a:r>
            <a:r>
              <a:rPr lang="en-US" sz="3200" baseline="30000" dirty="0" smtClean="0"/>
              <a:t>1</a:t>
            </a:r>
            <a:endParaRPr lang="en-US" sz="3200" baseline="30000" dirty="0"/>
          </a:p>
        </p:txBody>
      </p:sp>
      <p:graphicFrame>
        <p:nvGraphicFramePr>
          <p:cNvPr id="148" name="Object 1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17567"/>
              </p:ext>
            </p:extLst>
          </p:nvPr>
        </p:nvGraphicFramePr>
        <p:xfrm>
          <a:off x="4895850" y="20980171"/>
          <a:ext cx="6613525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" name="Equation" r:id="rId9" imgW="2997200" imgH="520700" progId="Equation.3">
                  <p:embed/>
                </p:oleObj>
              </mc:Choice>
              <mc:Fallback>
                <p:oleObj name="Equation" r:id="rId9" imgW="29972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20980171"/>
                        <a:ext cx="6613525" cy="10207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" name="TextBox 165"/>
          <p:cNvSpPr txBox="1"/>
          <p:nvPr/>
        </p:nvSpPr>
        <p:spPr>
          <a:xfrm>
            <a:off x="1268441" y="22802089"/>
            <a:ext cx="1454855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516"/>
              </a:spcAft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861F41"/>
                </a:solidFill>
              </a:rPr>
              <a:t> </a:t>
            </a:r>
            <a:r>
              <a:rPr lang="en-US" sz="3600" b="1" dirty="0" smtClean="0">
                <a:solidFill>
                  <a:srgbClr val="861F41"/>
                </a:solidFill>
              </a:rPr>
              <a:t>Various self-assembled structures</a:t>
            </a:r>
            <a:endParaRPr lang="en-US" sz="3200" dirty="0"/>
          </a:p>
        </p:txBody>
      </p:sp>
      <p:pic>
        <p:nvPicPr>
          <p:cNvPr id="2" name="Picture 1" descr="monomer.tif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290" y="23687239"/>
            <a:ext cx="4286250" cy="3790950"/>
          </a:xfrm>
          <a:prstGeom prst="rect">
            <a:avLst/>
          </a:prstGeom>
        </p:spPr>
      </p:pic>
      <p:pic>
        <p:nvPicPr>
          <p:cNvPr id="3" name="Picture 2" descr="oligomer.tif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185" y="23681547"/>
            <a:ext cx="4237055" cy="3794760"/>
          </a:xfrm>
          <a:prstGeom prst="rect">
            <a:avLst/>
          </a:prstGeom>
        </p:spPr>
      </p:pic>
      <p:pic>
        <p:nvPicPr>
          <p:cNvPr id="7" name="Picture 6" descr="pp.tif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000" y="23687065"/>
            <a:ext cx="4264785" cy="3794760"/>
          </a:xfrm>
          <a:prstGeom prst="rect">
            <a:avLst/>
          </a:prstGeom>
        </p:spPr>
      </p:pic>
      <p:pic>
        <p:nvPicPr>
          <p:cNvPr id="8" name="Picture 7" descr="cluster.tif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835" y="32962013"/>
            <a:ext cx="4484716" cy="3794760"/>
          </a:xfrm>
          <a:prstGeom prst="rect">
            <a:avLst/>
          </a:prstGeom>
        </p:spPr>
      </p:pic>
      <p:pic>
        <p:nvPicPr>
          <p:cNvPr id="9" name="Picture 8" descr="trapped.tif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597" y="32587515"/>
            <a:ext cx="4942907" cy="457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36800" y="27460500"/>
            <a:ext cx="1329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 State</a:t>
            </a:r>
            <a:endParaRPr lang="en-US" sz="2800" dirty="0"/>
          </a:p>
        </p:txBody>
      </p:sp>
      <p:sp>
        <p:nvSpPr>
          <p:cNvPr id="168" name="TextBox 167"/>
          <p:cNvSpPr txBox="1"/>
          <p:nvPr/>
        </p:nvSpPr>
        <p:spPr>
          <a:xfrm>
            <a:off x="7289800" y="27485900"/>
            <a:ext cx="1259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O</a:t>
            </a:r>
            <a:r>
              <a:rPr lang="en-US" sz="2800" dirty="0" smtClean="0"/>
              <a:t> State</a:t>
            </a:r>
            <a:endParaRPr lang="en-US" sz="2800" dirty="0"/>
          </a:p>
        </p:txBody>
      </p:sp>
      <p:sp>
        <p:nvSpPr>
          <p:cNvPr id="171" name="TextBox 170"/>
          <p:cNvSpPr txBox="1"/>
          <p:nvPr/>
        </p:nvSpPr>
        <p:spPr>
          <a:xfrm>
            <a:off x="12369800" y="27460500"/>
            <a:ext cx="1393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PP State</a:t>
            </a:r>
            <a:endParaRPr lang="en-US" sz="2800" dirty="0"/>
          </a:p>
        </p:txBody>
      </p:sp>
      <p:sp>
        <p:nvSpPr>
          <p:cNvPr id="178" name="TextBox 177"/>
          <p:cNvSpPr txBox="1"/>
          <p:nvPr/>
        </p:nvSpPr>
        <p:spPr>
          <a:xfrm>
            <a:off x="1676400" y="29712624"/>
            <a:ext cx="1207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</a:t>
            </a:r>
            <a:r>
              <a:rPr lang="en-US" sz="2800" dirty="0" smtClean="0"/>
              <a:t> State</a:t>
            </a:r>
            <a:endParaRPr lang="en-US" sz="2800" dirty="0"/>
          </a:p>
        </p:txBody>
      </p:sp>
      <p:sp>
        <p:nvSpPr>
          <p:cNvPr id="187" name="TextBox 186"/>
          <p:cNvSpPr txBox="1"/>
          <p:nvPr/>
        </p:nvSpPr>
        <p:spPr>
          <a:xfrm>
            <a:off x="13309600" y="29712624"/>
            <a:ext cx="1187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 State</a:t>
            </a:r>
            <a:endParaRPr lang="en-US" sz="28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689600" y="34739506"/>
            <a:ext cx="1213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 State</a:t>
            </a:r>
            <a:endParaRPr lang="en-US" sz="2800" dirty="0"/>
          </a:p>
        </p:txBody>
      </p:sp>
      <p:sp>
        <p:nvSpPr>
          <p:cNvPr id="191" name="TextBox 190"/>
          <p:cNvSpPr txBox="1"/>
          <p:nvPr/>
        </p:nvSpPr>
        <p:spPr>
          <a:xfrm>
            <a:off x="9982200" y="34739506"/>
            <a:ext cx="124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 State</a:t>
            </a:r>
            <a:endParaRPr lang="en-US" sz="28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8620455" y="31441570"/>
            <a:ext cx="96210" cy="577262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70800" y="32024024"/>
            <a:ext cx="165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Double-stranded helical filaments</a:t>
            </a:r>
            <a:endParaRPr lang="en-US" sz="2800" dirty="0"/>
          </a:p>
        </p:txBody>
      </p:sp>
      <p:pic>
        <p:nvPicPr>
          <p:cNvPr id="24" name="Picture 23" descr="Fig2_AF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2228" y="7267467"/>
            <a:ext cx="5029200" cy="6062980"/>
          </a:xfrm>
          <a:prstGeom prst="rect">
            <a:avLst/>
          </a:prstGeom>
        </p:spPr>
      </p:pic>
      <p:pic>
        <p:nvPicPr>
          <p:cNvPr id="25" name="Picture 24" descr="Fig1_AF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66" y="13103522"/>
            <a:ext cx="6959600" cy="39751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68198" y="14564881"/>
            <a:ext cx="2218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Building block</a:t>
            </a:r>
            <a:endParaRPr lang="en-US" sz="2800" dirty="0"/>
          </a:p>
        </p:txBody>
      </p:sp>
      <p:sp>
        <p:nvSpPr>
          <p:cNvPr id="192" name="TextBox 191"/>
          <p:cNvSpPr txBox="1"/>
          <p:nvPr/>
        </p:nvSpPr>
        <p:spPr>
          <a:xfrm>
            <a:off x="11235998" y="14564881"/>
            <a:ext cx="1601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</a:t>
            </a:r>
            <a:r>
              <a:rPr lang="en-US" sz="2800" dirty="0" smtClean="0"/>
              <a:t>ilaments</a:t>
            </a:r>
            <a:endParaRPr lang="en-US" sz="2800" dirty="0"/>
          </a:p>
        </p:txBody>
      </p:sp>
      <p:sp>
        <p:nvSpPr>
          <p:cNvPr id="193" name="TextBox 192"/>
          <p:cNvSpPr txBox="1"/>
          <p:nvPr/>
        </p:nvSpPr>
        <p:spPr>
          <a:xfrm>
            <a:off x="5695657" y="36404358"/>
            <a:ext cx="55224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Various structures are</a:t>
            </a:r>
          </a:p>
          <a:p>
            <a:pPr algn="ctr"/>
            <a:r>
              <a:rPr lang="en-US" sz="3200" dirty="0" smtClean="0"/>
              <a:t>obtained by varying A</a:t>
            </a:r>
            <a:r>
              <a:rPr lang="en-US" sz="3200" baseline="-25000" dirty="0" smtClean="0"/>
              <a:t>L</a:t>
            </a:r>
            <a:r>
              <a:rPr lang="en-US" sz="3200" dirty="0" smtClean="0"/>
              <a:t> and A</a:t>
            </a:r>
            <a:r>
              <a:rPr lang="en-US" sz="3200" baseline="-25000" dirty="0" smtClean="0"/>
              <a:t>V</a:t>
            </a:r>
            <a:endParaRPr lang="en-US" sz="3200" baseline="-25000" dirty="0"/>
          </a:p>
        </p:txBody>
      </p:sp>
      <p:pic>
        <p:nvPicPr>
          <p:cNvPr id="27" name="Picture 26" descr="Fig8.single.vs.double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7300" y="16463071"/>
            <a:ext cx="9251950" cy="3194050"/>
          </a:xfrm>
          <a:prstGeom prst="rect">
            <a:avLst/>
          </a:prstGeom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866207"/>
              </p:ext>
            </p:extLst>
          </p:nvPr>
        </p:nvGraphicFramePr>
        <p:xfrm>
          <a:off x="17814421" y="20738597"/>
          <a:ext cx="9406975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461"/>
                <a:gridCol w="1489256"/>
                <a:gridCol w="1539367"/>
                <a:gridCol w="1712546"/>
                <a:gridCol w="1500883"/>
                <a:gridCol w="1308462"/>
              </a:tblGrid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</a:t>
                      </a:r>
                      <a:r>
                        <a:rPr lang="en-US" sz="3200" baseline="-25000" dirty="0" smtClean="0"/>
                        <a:t>L</a:t>
                      </a:r>
                      <a:r>
                        <a:rPr lang="en-US" sz="3200" dirty="0" smtClean="0"/>
                        <a:t> (</a:t>
                      </a:r>
                      <a:r>
                        <a:rPr lang="en-US" sz="3200" dirty="0" err="1" smtClean="0"/>
                        <a:t>k</a:t>
                      </a:r>
                      <a:r>
                        <a:rPr lang="en-US" sz="3200" baseline="-25000" dirty="0" err="1" smtClean="0"/>
                        <a:t>B</a:t>
                      </a:r>
                      <a:r>
                        <a:rPr lang="en-US" sz="3200" dirty="0" err="1" smtClean="0"/>
                        <a:t>T</a:t>
                      </a:r>
                      <a:r>
                        <a:rPr lang="en-US" sz="3200" dirty="0" smtClean="0"/>
                        <a:t>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32918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</a:t>
                      </a:r>
                      <a:r>
                        <a:rPr lang="en-US" sz="3200" baseline="-25000" dirty="0" smtClean="0"/>
                        <a:t>V</a:t>
                      </a:r>
                      <a:r>
                        <a:rPr lang="en-US" sz="3200" dirty="0" smtClean="0"/>
                        <a:t> (</a:t>
                      </a:r>
                      <a:r>
                        <a:rPr lang="en-US" sz="3200" dirty="0" err="1" smtClean="0"/>
                        <a:t>k</a:t>
                      </a:r>
                      <a:r>
                        <a:rPr lang="en-US" sz="3200" baseline="-25000" dirty="0" err="1" smtClean="0"/>
                        <a:t>B</a:t>
                      </a:r>
                      <a:r>
                        <a:rPr lang="en-US" sz="3200" dirty="0" err="1" smtClean="0"/>
                        <a:t>T</a:t>
                      </a:r>
                      <a:r>
                        <a:rPr lang="en-US" sz="3200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&lt;R&gt; (</a:t>
                      </a:r>
                      <a:r>
                        <a:rPr lang="en-US" sz="32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3200" dirty="0" smtClean="0"/>
                        <a:t>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3200" dirty="0" smtClean="0"/>
                        <a:t>R (</a:t>
                      </a:r>
                      <a:r>
                        <a:rPr lang="en-US" sz="32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3200" dirty="0" smtClean="0"/>
                        <a:t>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latin typeface="Symbol" charset="2"/>
                          <a:cs typeface="Symbol" charset="2"/>
                        </a:rPr>
                        <a:t>Dθ</a:t>
                      </a:r>
                      <a:r>
                        <a:rPr lang="en-US" sz="3200" dirty="0" smtClean="0">
                          <a:latin typeface="Symbol" charset="2"/>
                          <a:cs typeface="Symbol" charset="2"/>
                        </a:rPr>
                        <a:t> (°)</a:t>
                      </a:r>
                      <a:endParaRPr lang="en-US" sz="3200" dirty="0">
                        <a:latin typeface="Symbol" charset="2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3200" dirty="0" smtClean="0"/>
                        <a:t>Single-stranded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7.5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391.76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29.19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1.82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10.0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447.78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48.98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6.59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15.0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455.37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25.62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5.47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3200" dirty="0" smtClean="0"/>
                        <a:t>Double-stranded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4.0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400.41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11.09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0.99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2.7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3.6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435.36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14.89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1.33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5.0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7.5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461.68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8.61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2.72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8414678" y="19915600"/>
            <a:ext cx="3905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Single-stranded filaments</a:t>
            </a:r>
            <a:endParaRPr lang="en-US" sz="2800" dirty="0"/>
          </a:p>
        </p:txBody>
      </p:sp>
      <p:sp>
        <p:nvSpPr>
          <p:cNvPr id="194" name="TextBox 193"/>
          <p:cNvSpPr txBox="1"/>
          <p:nvPr/>
        </p:nvSpPr>
        <p:spPr>
          <a:xfrm>
            <a:off x="23247857" y="19914063"/>
            <a:ext cx="4088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Double-stranded filaments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7573910" y="16663687"/>
            <a:ext cx="432946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model single- and double-stranded filaments built with bent-rod monomers. One end of each filament is fixed. The length and </a:t>
            </a:r>
            <a:r>
              <a:rPr lang="en-US" sz="3200" dirty="0" err="1" smtClean="0"/>
              <a:t>orientational</a:t>
            </a:r>
            <a:r>
              <a:rPr lang="en-US" sz="3200" dirty="0" smtClean="0"/>
              <a:t> fluctuations of the filaments are followed. Results (see the Table) show that the double-stranded filaments are more rigid structurally and exhibit much less fluctuations.</a:t>
            </a:r>
            <a:endParaRPr lang="en-US" sz="3200" dirty="0"/>
          </a:p>
        </p:txBody>
      </p:sp>
      <p:pic>
        <p:nvPicPr>
          <p:cNvPr id="31" name="Picture 30" descr="Fig9_AF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510" y="26577887"/>
            <a:ext cx="6522720" cy="4495800"/>
          </a:xfrm>
          <a:prstGeom prst="rect">
            <a:avLst/>
          </a:prstGeom>
        </p:spPr>
      </p:pic>
      <p:pic>
        <p:nvPicPr>
          <p:cNvPr id="32" name="Picture 31" descr="Fig10.defect.count.eps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594" y="26652958"/>
            <a:ext cx="5448300" cy="4572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5899849" y="26900499"/>
            <a:ext cx="34058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Fraction of defected filaments</a:t>
            </a:r>
            <a:endParaRPr lang="en-US" sz="2800" dirty="0"/>
          </a:p>
        </p:txBody>
      </p:sp>
      <p:sp>
        <p:nvSpPr>
          <p:cNvPr id="195" name="Abgerundetes Rechteck 13"/>
          <p:cNvSpPr/>
          <p:nvPr/>
        </p:nvSpPr>
        <p:spPr>
          <a:xfrm>
            <a:off x="16914864" y="33558199"/>
            <a:ext cx="15087600" cy="4117806"/>
          </a:xfrm>
          <a:prstGeom prst="roundRect">
            <a:avLst>
              <a:gd name="adj" fmla="val 6599"/>
            </a:avLst>
          </a:prstGeom>
          <a:noFill/>
          <a:ln w="190500">
            <a:solidFill>
              <a:srgbClr val="7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4" name="Picture 33" descr="phase_penergy.eps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9715" y="7164348"/>
            <a:ext cx="8792210" cy="464058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3215600" y="12104648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Double-stranded actin-like filaments are formed when A</a:t>
            </a:r>
            <a:r>
              <a:rPr lang="en-US" sz="3200" baseline="-25000" dirty="0" smtClean="0"/>
              <a:t>V</a:t>
            </a:r>
            <a:r>
              <a:rPr lang="en-US" sz="3200" dirty="0" smtClean="0"/>
              <a:t> and A</a:t>
            </a:r>
            <a:r>
              <a:rPr lang="en-US" sz="3200" baseline="-25000" dirty="0" smtClean="0"/>
              <a:t>L</a:t>
            </a:r>
            <a:r>
              <a:rPr lang="en-US" sz="3200" dirty="0" smtClean="0"/>
              <a:t> are in the appropriate range (green zone in the structural diagram). Self-assembly</a:t>
            </a:r>
            <a:endParaRPr lang="en-US" sz="3200" dirty="0"/>
          </a:p>
        </p:txBody>
      </p:sp>
      <p:cxnSp>
        <p:nvCxnSpPr>
          <p:cNvPr id="197" name="Straight Arrow Connector 196"/>
          <p:cNvCxnSpPr/>
          <p:nvPr/>
        </p:nvCxnSpPr>
        <p:spPr>
          <a:xfrm flipV="1">
            <a:off x="9264074" y="31770024"/>
            <a:ext cx="1066800" cy="55880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7601119" y="13605692"/>
            <a:ext cx="14352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mainly proceeds via an addition polymerization scheme: one monomer is </a:t>
            </a:r>
            <a:r>
              <a:rPr lang="en-US" sz="3200" dirty="0" smtClean="0"/>
              <a:t>added at a time. However, we also find oligomer addition and filament merging, though rarely.</a:t>
            </a:r>
            <a:endParaRPr lang="en-US" sz="3200" dirty="0"/>
          </a:p>
        </p:txBody>
      </p:sp>
      <p:cxnSp>
        <p:nvCxnSpPr>
          <p:cNvPr id="198" name="Straight Arrow Connector 197"/>
          <p:cNvCxnSpPr/>
          <p:nvPr/>
        </p:nvCxnSpPr>
        <p:spPr>
          <a:xfrm flipV="1">
            <a:off x="8993148" y="30999002"/>
            <a:ext cx="627895" cy="107813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753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8156</TotalTime>
  <Words>580</Words>
  <Application>Microsoft Macintosh PowerPoint</Application>
  <PresentationFormat>Custom</PresentationFormat>
  <Paragraphs>88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</vt:lpstr>
      <vt:lpstr>Microsoft Equation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Kilian Horatz</dc:creator>
  <cp:lastModifiedBy>Shengfeng Cheng</cp:lastModifiedBy>
  <cp:revision>464</cp:revision>
  <cp:lastPrinted>2016-07-27T17:46:58Z</cp:lastPrinted>
  <dcterms:created xsi:type="dcterms:W3CDTF">2016-07-21T17:20:46Z</dcterms:created>
  <dcterms:modified xsi:type="dcterms:W3CDTF">2018-04-14T02:14:02Z</dcterms:modified>
</cp:coreProperties>
</file>