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70" r:id="rId4"/>
    <p:sldId id="271" r:id="rId5"/>
    <p:sldId id="268" r:id="rId6"/>
    <p:sldId id="260" r:id="rId7"/>
    <p:sldId id="273" r:id="rId8"/>
    <p:sldId id="274" r:id="rId9"/>
    <p:sldId id="275" r:id="rId10"/>
    <p:sldId id="284" r:id="rId11"/>
    <p:sldId id="272" r:id="rId12"/>
    <p:sldId id="289" r:id="rId13"/>
    <p:sldId id="285" r:id="rId14"/>
    <p:sldId id="286" r:id="rId15"/>
    <p:sldId id="287" r:id="rId16"/>
    <p:sldId id="262" r:id="rId17"/>
    <p:sldId id="276" r:id="rId18"/>
    <p:sldId id="277" r:id="rId19"/>
    <p:sldId id="278" r:id="rId20"/>
    <p:sldId id="279" r:id="rId21"/>
    <p:sldId id="280" r:id="rId22"/>
    <p:sldId id="291" r:id="rId23"/>
    <p:sldId id="290" r:id="rId24"/>
    <p:sldId id="261" r:id="rId25"/>
    <p:sldId id="281" r:id="rId26"/>
    <p:sldId id="283" r:id="rId27"/>
    <p:sldId id="264" r:id="rId28"/>
    <p:sldId id="265" r:id="rId29"/>
    <p:sldId id="267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C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8" d="100"/>
          <a:sy n="78" d="100"/>
        </p:scale>
        <p:origin x="-17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0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75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7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1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6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7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39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37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1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30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4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4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4867"/>
            <a:ext cx="7772400" cy="26896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Integrated Agricultural, Migration, and Social Protection Strategies to Reduce Vulnerability to Climate Change in East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40622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Bradford Mills</a:t>
            </a:r>
          </a:p>
          <a:p>
            <a:r>
              <a:rPr lang="en-US" dirty="0" err="1" smtClean="0"/>
              <a:t>Genti</a:t>
            </a:r>
            <a:r>
              <a:rPr lang="en-US" dirty="0" smtClean="0"/>
              <a:t> </a:t>
            </a:r>
            <a:r>
              <a:rPr lang="en-US" dirty="0" err="1" smtClean="0"/>
              <a:t>Kostandini</a:t>
            </a:r>
            <a:endParaRPr lang="en-US" dirty="0" smtClean="0"/>
          </a:p>
          <a:p>
            <a:r>
              <a:rPr lang="en-US" dirty="0" smtClean="0"/>
              <a:t>Anthony Murray</a:t>
            </a:r>
          </a:p>
          <a:p>
            <a:r>
              <a:rPr lang="en-US" dirty="0" err="1" smtClean="0"/>
              <a:t>Jianfeng</a:t>
            </a:r>
            <a:r>
              <a:rPr lang="en-US" dirty="0" smtClean="0"/>
              <a:t> </a:t>
            </a:r>
            <a:r>
              <a:rPr lang="en-US" dirty="0" err="1" smtClean="0"/>
              <a:t>Gao</a:t>
            </a:r>
            <a:endParaRPr lang="en-US" dirty="0" smtClean="0"/>
          </a:p>
          <a:p>
            <a:r>
              <a:rPr lang="en-US" dirty="0" err="1" smtClean="0"/>
              <a:t>Jawoo</a:t>
            </a:r>
            <a:r>
              <a:rPr lang="en-US" dirty="0" smtClean="0"/>
              <a:t> Koo</a:t>
            </a:r>
          </a:p>
          <a:p>
            <a:r>
              <a:rPr lang="en-US" dirty="0" err="1" smtClean="0"/>
              <a:t>Zhe</a:t>
            </a:r>
            <a:r>
              <a:rPr lang="en-US" dirty="0" smtClean="0"/>
              <a:t> </a:t>
            </a:r>
            <a:r>
              <a:rPr lang="en-US" dirty="0" err="1" smtClean="0"/>
              <a:t>Guo</a:t>
            </a:r>
            <a:endParaRPr lang="en-US" dirty="0" smtClean="0"/>
          </a:p>
          <a:p>
            <a:r>
              <a:rPr lang="en-US" dirty="0" smtClean="0"/>
              <a:t>Joseph </a:t>
            </a:r>
            <a:r>
              <a:rPr lang="en-US" dirty="0" err="1" smtClean="0"/>
              <a:t>Rusike</a:t>
            </a:r>
            <a:endParaRPr lang="en-US" dirty="0" smtClean="0"/>
          </a:p>
          <a:p>
            <a:r>
              <a:rPr lang="en-US" dirty="0" smtClean="0"/>
              <a:t>Steven </a:t>
            </a:r>
            <a:r>
              <a:rPr lang="en-US" dirty="0" err="1" smtClean="0"/>
              <a:t>Omamo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310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12590" y="51336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650689" y="1249157"/>
            <a:ext cx="1036478" cy="2826395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222515" y="4787508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 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5252" y="1109384"/>
            <a:ext cx="37280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Decreased rainfall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Yield</a:t>
            </a:r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per-capita      </a:t>
            </a:r>
            <a:r>
              <a:rPr lang="en-US" sz="2800" dirty="0" smtClean="0"/>
              <a:t>consumption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38226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643519"/>
              </p:ext>
            </p:extLst>
          </p:nvPr>
        </p:nvGraphicFramePr>
        <p:xfrm>
          <a:off x="962189" y="420824"/>
          <a:ext cx="7569218" cy="6307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Document" r:id="rId3" imgW="5638800" imgH="4699000" progId="Word.Document.12">
                  <p:embed/>
                </p:oleObj>
              </mc:Choice>
              <mc:Fallback>
                <p:oleObj name="Document" r:id="rId3" imgW="5638800" imgH="469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2189" y="420824"/>
                        <a:ext cx="7569218" cy="63076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272794" y="4194652"/>
            <a:ext cx="2360570" cy="474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818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12590" y="51336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650689" y="1249157"/>
            <a:ext cx="1036478" cy="2826395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222515" y="4787508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 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5252" y="1109384"/>
            <a:ext cx="3728037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Decreased rainfall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Yield</a:t>
            </a:r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per-capita      consumption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Do not fully absorb shocks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Room to improve household resiliency</a:t>
            </a:r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18782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costs of climatic variability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Household annual costs of exposure to climate variability for Maize (reducing all variability)</a:t>
            </a:r>
          </a:p>
          <a:p>
            <a:pPr lvl="1"/>
            <a:r>
              <a:rPr lang="en-US" dirty="0" smtClean="0"/>
              <a:t>$15 - $150 in Ethiopia</a:t>
            </a:r>
          </a:p>
          <a:p>
            <a:pPr lvl="1"/>
            <a:r>
              <a:rPr lang="en-US" dirty="0" smtClean="0"/>
              <a:t>$50 - $90 in Zambia</a:t>
            </a:r>
          </a:p>
          <a:p>
            <a:r>
              <a:rPr lang="en-US" dirty="0" smtClean="0"/>
              <a:t>Household cost from mean yield losses in drought years for Maize (1980 – 2009)</a:t>
            </a:r>
          </a:p>
          <a:p>
            <a:pPr lvl="1"/>
            <a:r>
              <a:rPr lang="en-US" dirty="0" smtClean="0"/>
              <a:t>$5 - $70 in Ethiopia</a:t>
            </a:r>
          </a:p>
          <a:p>
            <a:pPr lvl="1"/>
            <a:r>
              <a:rPr lang="en-US" dirty="0" smtClean="0"/>
              <a:t>$2 - $10 in Zambia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3428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costs of climatic variability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Household annual costs of exposure to climate variability in Ethiopia (reducing 25% variability)</a:t>
            </a:r>
          </a:p>
          <a:p>
            <a:pPr lvl="1"/>
            <a:r>
              <a:rPr lang="en-US" dirty="0" smtClean="0"/>
              <a:t>$82 from Wheat</a:t>
            </a:r>
          </a:p>
          <a:p>
            <a:pPr lvl="1"/>
            <a:r>
              <a:rPr lang="en-US" dirty="0" smtClean="0"/>
              <a:t>$17 from Sorghum</a:t>
            </a:r>
          </a:p>
          <a:p>
            <a:r>
              <a:rPr lang="en-US" dirty="0" smtClean="0"/>
              <a:t>Household cost from 25% mean yield losses in Ethiopia</a:t>
            </a:r>
          </a:p>
          <a:p>
            <a:pPr lvl="1"/>
            <a:r>
              <a:rPr lang="en-US" dirty="0" smtClean="0"/>
              <a:t>$22 from Wheat</a:t>
            </a:r>
          </a:p>
          <a:p>
            <a:pPr lvl="1"/>
            <a:r>
              <a:rPr lang="en-US" dirty="0" smtClean="0"/>
              <a:t>$</a:t>
            </a:r>
            <a:r>
              <a:rPr lang="en-US" smtClean="0"/>
              <a:t>40 from </a:t>
            </a:r>
            <a:r>
              <a:rPr lang="en-US" dirty="0" smtClean="0"/>
              <a:t>Sorghum</a:t>
            </a:r>
          </a:p>
          <a:p>
            <a:r>
              <a:rPr lang="en-US" dirty="0" smtClean="0"/>
              <a:t>Costs from maize, sorghum and wheat losses sum up to 10-40% of annual net household income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5652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 costs </a:t>
            </a:r>
            <a:r>
              <a:rPr lang="en-US" dirty="0" smtClean="0"/>
              <a:t>across maize mega-environment (Ethiopia)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7660572"/>
              </p:ext>
            </p:extLst>
          </p:nvPr>
        </p:nvGraphicFramePr>
        <p:xfrm>
          <a:off x="95256" y="1905000"/>
          <a:ext cx="8918115" cy="3400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4541"/>
                <a:gridCol w="594541"/>
                <a:gridCol w="594541"/>
                <a:gridCol w="594541"/>
                <a:gridCol w="594541"/>
                <a:gridCol w="594541"/>
                <a:gridCol w="594541"/>
                <a:gridCol w="594541"/>
                <a:gridCol w="594541"/>
                <a:gridCol w="594541"/>
                <a:gridCol w="594541"/>
                <a:gridCol w="594541"/>
                <a:gridCol w="594541"/>
                <a:gridCol w="594541"/>
                <a:gridCol w="594541"/>
              </a:tblGrid>
              <a:tr h="1752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Dry</a:t>
                      </a:r>
                      <a:r>
                        <a:rPr lang="en-US" sz="1400" baseline="0" dirty="0" smtClean="0">
                          <a:effectLst/>
                        </a:rPr>
                        <a:t> Lowlands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Highlands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Dry</a:t>
                      </a:r>
                      <a:r>
                        <a:rPr lang="en-US" sz="1400" baseline="0" dirty="0" smtClean="0">
                          <a:effectLst/>
                        </a:rPr>
                        <a:t> Midaltitude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Wet</a:t>
                      </a:r>
                      <a:r>
                        <a:rPr lang="en-US" sz="1400" baseline="0" dirty="0" smtClean="0">
                          <a:effectLst/>
                        </a:rPr>
                        <a:t> Lowlands/Wet Lower Midaltitude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Wet</a:t>
                      </a:r>
                      <a:r>
                        <a:rPr lang="en-US" sz="1400" baseline="0" dirty="0" smtClean="0">
                          <a:effectLst/>
                        </a:rPr>
                        <a:t> Upper Midaltitude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192786">
                <a:tc gridSpan="1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Welfare Changes from Mean Yield Changes ('000USD)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06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Total MT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Total production gains in %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1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Drought Year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(9,927)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(4,895)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(27,000)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(13,315)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(48,865)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(24,098)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(22,680)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(11,185)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(1,510)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(745)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(164,219)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(663,227)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(22)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061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Average Drought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(1,739)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(858)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(4,970)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(2,451)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(7,058)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(3,481)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(4,970)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(2,451)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(385)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(190)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(28,552)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192786">
                <a:tc gridSpan="1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Welfare Changes from Changes in the Variance of Yields ('000USD)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061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Risk Benefits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1,631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5,372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2,217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8,097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8,881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25,957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6,459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21,719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1,031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>
                          <a:effectLst/>
                        </a:rPr>
                        <a:t>4,373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862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76803" y="3359273"/>
            <a:ext cx="1223219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26997" y="3376554"/>
            <a:ext cx="1130617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02877" y="3395866"/>
            <a:ext cx="1341123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7725" y="1979324"/>
            <a:ext cx="272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Evidence crop mix </a:t>
            </a:r>
            <a:r>
              <a:rPr lang="en-US" sz="2400" dirty="0" smtClean="0"/>
              <a:t>response</a:t>
            </a:r>
          </a:p>
        </p:txBody>
      </p:sp>
    </p:spTree>
    <p:extLst>
      <p:ext uri="{BB962C8B-B14F-4D97-AF65-F5344CB8AC3E}">
        <p14:creationId xmlns:p14="http://schemas.microsoft.com/office/powerpoint/2010/main" val="4286740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774367"/>
              </p:ext>
            </p:extLst>
          </p:nvPr>
        </p:nvGraphicFramePr>
        <p:xfrm>
          <a:off x="303442" y="269745"/>
          <a:ext cx="8417704" cy="6258318"/>
        </p:xfrm>
        <a:graphic>
          <a:graphicData uri="http://schemas.openxmlformats.org/drawingml/2006/table">
            <a:tbl>
              <a:tblPr/>
              <a:tblGrid>
                <a:gridCol w="2935208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</a:tblGrid>
              <a:tr h="94098"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Sample (all households with positive hectares of maize planted)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09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of Cropland  that is Maize 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0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5789" marR="5789" marT="57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p-val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5789" marR="5789" marT="57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p-val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5789" marR="5789" marT="57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p-val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5789" marR="5789" marT="57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p-val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Adult Equivalent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Female Headed Household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-0.0260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-0.0120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0.0320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-1.37E+00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-0.0265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0.0210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 Income (less Maize) (US Dollars)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-6.36E-06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-2.88E-05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9.94E-06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-4.69E-06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4.02E-06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-6.15E-06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-3.81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Assets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4.89E-06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2.39E-06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6.23E-06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7.02E-06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5.10E-06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Cash Remittance (U.S. Dollars)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3.11E-05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1.05E-04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1.15E-04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6.04E-06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6.30E-05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2.58E-05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3.33E-05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0.438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Owns Livestock (dummy)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Landholdings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3.60E-05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9.06E-04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-0.0020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Hectares Cultivated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0.2497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-0.0039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Had Fallow Land (dummy)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-0.0214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-3.61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-0.0124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 Fertilizer (dummy)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0.1052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0.1574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0.0774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Owns a Radio (Dummy)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2.92E-05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-0.0066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-0.0086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Cash Crops (current panel year)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-0.4036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-38.15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-0.6306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-15.44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-0.3559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-20.94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-0.2879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-20.97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High Value Crops (current panel year)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-0.2145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-32.06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-0.4253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-21.22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-0.1834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-17.11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-0.1511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-15.44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Other Staple Crops (current panel year)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-0.4209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-52.13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-0.8146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-35.67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-0.3122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-22.88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-0.2181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-17.98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C, H, </a:t>
                      </a:r>
                      <a:r>
                        <a:rPr lang="en-US" sz="500" b="1" i="1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</a:t>
                      </a: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O.S.  Crops (current panel year)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0.3731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0.2752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0.0287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0.1844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 Season 2006/2007 Dummy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0.0479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0.0788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 Season 2002/2003 Dummy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-0.0125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-0.0026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-0.0279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3.29E-05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3.99E-05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Planting &amp; Growing Season CV (5 </a:t>
                      </a:r>
                      <a:r>
                        <a:rPr lang="en-US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0.1348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0.0445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0.1598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0.1084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0.0735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0.1732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P &amp; G Avg. daily rainfall  Mean (5 yr) 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0.0687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0.0487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-0.0351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-0.0541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0.083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-0.0249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-0.0339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94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Harvest Avg. daily rainfall  Mean (5 </a:t>
                      </a:r>
                      <a:r>
                        <a:rPr lang="en-US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) 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-0.0097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0.091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Adult Equivalent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-0.0064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Female Headed Household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-0.0197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0.0374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0.0508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 Income (less Maize) (US Dollars)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3.04E-06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9.93E-06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7.07E-06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-7.30E-06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4.51E-06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-1.62E+00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Assets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-1.04E-05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3.99E-06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-1.29E-05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8.15E-06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-1.41E-05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Cash Remittance (U.S. Dollars)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Owns Livestock (dummy)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Landholdings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-0.0048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-0.0021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Hectares Cultivated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-0.0086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-0.0061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Had Fallow Land (dummy)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-0.0242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0.063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-0.0612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0.0325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-0.0172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 Fertilizer (dummy)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0.0470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0.0865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0.0356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0.0340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Owns a Radio (Dummy)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-0.0582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-4.63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-0.0678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-0.0665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Cash Crops (current panel year)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-0.0410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-0.0063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-0.0500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High Value Crops (current panel year)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Other Staple Crops (current panel year)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-0.2762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-19.67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-0.2367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-7.38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-0.3123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-15.61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-0.2748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-14.08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C, H, </a:t>
                      </a:r>
                      <a:r>
                        <a:rPr lang="en-US" sz="500" b="1" i="1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</a:t>
                      </a: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O.S.  Crops (current panel year)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0.2908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0.1521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0.3038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0.2670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  (Mean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-9.41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-4.47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yr)  (Mean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-0.1444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0.0599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-0.4568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-0.1345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0.0670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yr)  (Mean across Panel Years) 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-0.0607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-0.1123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-0.0845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-4.46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  (Mean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0.1203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0.1430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0.2214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0.1000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yr)   (Mean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-0.0914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-0.1795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-0.0854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-3.35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-0.0344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Constant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1.3454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0.1048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2.2969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0.2250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0.9731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0.4422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0.1375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σ_u: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0.1642427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N: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σ_u: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0.2187537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N: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4410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σ_u: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0.1439512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N: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σ_u: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0.1444139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N: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σ_e: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0.2136089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σ_e: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0.2780408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σ_e: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0.1872087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σ_e: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0.1675108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ρ: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0.3715428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ρ: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0.3823364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ρ: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0.3715671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ρ: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0.4263574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0: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0: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0: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0: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Uncensored: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Uncensored: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Uncensored: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Uncensored: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1: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1: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1: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1: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6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Crop Share Responses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910453"/>
              </p:ext>
            </p:extLst>
          </p:nvPr>
        </p:nvGraphicFramePr>
        <p:xfrm>
          <a:off x="580825" y="1798085"/>
          <a:ext cx="8229599" cy="2944357"/>
        </p:xfrm>
        <a:graphic>
          <a:graphicData uri="http://schemas.openxmlformats.org/drawingml/2006/table">
            <a:tbl>
              <a:tblPr/>
              <a:tblGrid>
                <a:gridCol w="3128901"/>
                <a:gridCol w="720238"/>
                <a:gridCol w="625780"/>
                <a:gridCol w="625780"/>
                <a:gridCol w="625780"/>
                <a:gridCol w="625780"/>
                <a:gridCol w="625780"/>
                <a:gridCol w="625780"/>
                <a:gridCol w="625780"/>
              </a:tblGrid>
              <a:tr h="4172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Maize 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72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1807" marR="11807" marT="1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1807" marR="11807" marT="1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1807" marR="11807" marT="1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1807" marR="11807" marT="1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7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0.00008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0.00003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0.00022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0.00007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0.00003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0.00004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0.00009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8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0.00004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7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0.13475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0.04451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0.15983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0.12047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0.10844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0.07355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0.17318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0.06676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7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yr) 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0.05380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0.00975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0.04205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0.02643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0.06873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0.01586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0.04869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0.01529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7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-0.03513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0.01053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-0.05406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0.03120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-0.02486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0.01757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-0.03387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CE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0.01451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07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yr) 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-0.01107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0.01389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0.03360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0.03489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-0.00967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0.02279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-0.04052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0.02394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372542"/>
              </p:ext>
            </p:extLst>
          </p:nvPr>
        </p:nvGraphicFramePr>
        <p:xfrm>
          <a:off x="580825" y="5030556"/>
          <a:ext cx="825500" cy="698934"/>
        </p:xfrm>
        <a:graphic>
          <a:graphicData uri="http://schemas.openxmlformats.org/drawingml/2006/table">
            <a:tbl>
              <a:tblPr/>
              <a:tblGrid>
                <a:gridCol w="825500"/>
              </a:tblGrid>
              <a:tr h="232978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32978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232978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06325" y="4944660"/>
            <a:ext cx="78919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Maize share: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Increases with past season rainfall (small)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Increases planting and growing season rain variation (large)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Decreases with harvest season rain variation (large)</a:t>
            </a:r>
          </a:p>
        </p:txBody>
      </p:sp>
    </p:spTree>
    <p:extLst>
      <p:ext uri="{BB962C8B-B14F-4D97-AF65-F5344CB8AC3E}">
        <p14:creationId xmlns:p14="http://schemas.microsoft.com/office/powerpoint/2010/main" val="14171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Area Share Responses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93444"/>
              </p:ext>
            </p:extLst>
          </p:nvPr>
        </p:nvGraphicFramePr>
        <p:xfrm>
          <a:off x="457198" y="1674466"/>
          <a:ext cx="8229602" cy="2349814"/>
        </p:xfrm>
        <a:graphic>
          <a:graphicData uri="http://schemas.openxmlformats.org/drawingml/2006/table">
            <a:tbl>
              <a:tblPr/>
              <a:tblGrid>
                <a:gridCol w="3094197"/>
                <a:gridCol w="593518"/>
                <a:gridCol w="648841"/>
                <a:gridCol w="648841"/>
                <a:gridCol w="648841"/>
                <a:gridCol w="648841"/>
                <a:gridCol w="648841"/>
                <a:gridCol w="648841"/>
                <a:gridCol w="648841"/>
              </a:tblGrid>
              <a:tr h="32986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Cassava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5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8213" marR="8213" marT="8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8213" marR="8213" marT="8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8213" marR="8213" marT="8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8213" marR="8213" marT="8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5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-0.0002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-0.0001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-0.0001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-0.0002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5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yr)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-0.3517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0.0798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-0.8233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0.1997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-0.3392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7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0.1351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-0.0132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0.1299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5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0.0773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0.0179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0.0415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0.0433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0.0923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0.0306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0.0564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5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0.0746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0.0190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0.1841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0.0521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0.0577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0.0322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-0.0013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0.0287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0.1351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0.0196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0.2186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0.0483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0.1391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0.0338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0.0465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0.0348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32176"/>
              </p:ext>
            </p:extLst>
          </p:nvPr>
        </p:nvGraphicFramePr>
        <p:xfrm>
          <a:off x="291759" y="4333046"/>
          <a:ext cx="825500" cy="541020"/>
        </p:xfrm>
        <a:graphic>
          <a:graphicData uri="http://schemas.openxmlformats.org/drawingml/2006/table">
            <a:tbl>
              <a:tblPr/>
              <a:tblGrid>
                <a:gridCol w="8255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3624" y="4258714"/>
            <a:ext cx="80201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Cassava share: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Decreases with past season rainfall (large)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Decreases planting and growing season rain variation (small)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Increases with harvest season rain variation (small)</a:t>
            </a:r>
          </a:p>
        </p:txBody>
      </p:sp>
    </p:spTree>
    <p:extLst>
      <p:ext uri="{BB962C8B-B14F-4D97-AF65-F5344CB8AC3E}">
        <p14:creationId xmlns:p14="http://schemas.microsoft.com/office/powerpoint/2010/main" val="196506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76803" y="3359273"/>
            <a:ext cx="1223219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26997" y="3376554"/>
            <a:ext cx="1130617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26353" y="5023207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951311" y="5018736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422444" y="5031188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525227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802877" y="3395866"/>
            <a:ext cx="1341123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5888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3" grpId="0" animBg="1"/>
      <p:bldP spid="34" grpId="0" animBg="1"/>
      <p:bldP spid="35" grpId="0" animBg="1"/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Area Share Responses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77162"/>
              </p:ext>
            </p:extLst>
          </p:nvPr>
        </p:nvGraphicFramePr>
        <p:xfrm>
          <a:off x="247252" y="1786846"/>
          <a:ext cx="8439549" cy="2709111"/>
        </p:xfrm>
        <a:graphic>
          <a:graphicData uri="http://schemas.openxmlformats.org/drawingml/2006/table">
            <a:tbl>
              <a:tblPr/>
              <a:tblGrid>
                <a:gridCol w="3259189"/>
                <a:gridCol w="534852"/>
                <a:gridCol w="663644"/>
                <a:gridCol w="663644"/>
                <a:gridCol w="663644"/>
                <a:gridCol w="663644"/>
                <a:gridCol w="663644"/>
                <a:gridCol w="663644"/>
                <a:gridCol w="663644"/>
              </a:tblGrid>
              <a:tr h="39206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Groundnuts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9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  <a:endParaRPr lang="en-US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10" marR="12210" marT="12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210" marR="12210" marT="12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210" marR="12210" marT="12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210" marR="12210" marT="12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9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9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yr)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-0.3233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0.0458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-0.6890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0.1679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-0.2177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0.0769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-0.2269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0.0537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9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yr) 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0.0147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0.0101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0.0373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-0.0153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0.0285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9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0.0123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9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0.0364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0.0700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0.0413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CB9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0.0187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0.0116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06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yr) 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0.0222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0.1193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0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0.0558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-0.0038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390425"/>
              </p:ext>
            </p:extLst>
          </p:nvPr>
        </p:nvGraphicFramePr>
        <p:xfrm>
          <a:off x="247252" y="4625771"/>
          <a:ext cx="825500" cy="541020"/>
        </p:xfrm>
        <a:graphic>
          <a:graphicData uri="http://schemas.openxmlformats.org/drawingml/2006/table">
            <a:tbl>
              <a:tblPr/>
              <a:tblGrid>
                <a:gridCol w="8255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55450" y="4768371"/>
            <a:ext cx="7212231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Groundnut share: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Decreases planting and growing season rain variation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Increases with harvest season rain variation (medium)</a:t>
            </a:r>
          </a:p>
        </p:txBody>
      </p:sp>
    </p:spTree>
    <p:extLst>
      <p:ext uri="{BB962C8B-B14F-4D97-AF65-F5344CB8AC3E}">
        <p14:creationId xmlns:p14="http://schemas.microsoft.com/office/powerpoint/2010/main" val="67356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Area Share Responses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092"/>
              </p:ext>
            </p:extLst>
          </p:nvPr>
        </p:nvGraphicFramePr>
        <p:xfrm>
          <a:off x="457200" y="4693199"/>
          <a:ext cx="825500" cy="541020"/>
        </p:xfrm>
        <a:graphic>
          <a:graphicData uri="http://schemas.openxmlformats.org/drawingml/2006/table">
            <a:tbl>
              <a:tblPr/>
              <a:tblGrid>
                <a:gridCol w="8255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867273"/>
              </p:ext>
            </p:extLst>
          </p:nvPr>
        </p:nvGraphicFramePr>
        <p:xfrm>
          <a:off x="457200" y="1932938"/>
          <a:ext cx="8229599" cy="2562387"/>
        </p:xfrm>
        <a:graphic>
          <a:graphicData uri="http://schemas.openxmlformats.org/drawingml/2006/table">
            <a:tbl>
              <a:tblPr/>
              <a:tblGrid>
                <a:gridCol w="3067839"/>
                <a:gridCol w="645220"/>
                <a:gridCol w="645220"/>
                <a:gridCol w="645220"/>
                <a:gridCol w="645220"/>
                <a:gridCol w="645220"/>
                <a:gridCol w="645220"/>
                <a:gridCol w="645220"/>
                <a:gridCol w="645220"/>
              </a:tblGrid>
              <a:tr h="37010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Sweet Potato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44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174" marR="12174" marT="121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174" marR="12174" marT="121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174" marR="12174" marT="121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174" marR="12174" marT="121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yr)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0.112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0.064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0.353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0.212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0.113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0.107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0.069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yr) 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0.056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-0.021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0.046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0.069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0.055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-0.014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0.057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0.047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1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yr) 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A5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0.105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0.057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53138" y="4707775"/>
            <a:ext cx="71096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Sweet potato share: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Increases long term planting and growing season rain </a:t>
            </a:r>
          </a:p>
        </p:txBody>
      </p:sp>
    </p:spTree>
    <p:extLst>
      <p:ext uri="{BB962C8B-B14F-4D97-AF65-F5344CB8AC3E}">
        <p14:creationId xmlns:p14="http://schemas.microsoft.com/office/powerpoint/2010/main" val="65177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76803" y="3359273"/>
            <a:ext cx="1223219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26997" y="3376554"/>
            <a:ext cx="1130617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02877" y="3395866"/>
            <a:ext cx="1341123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7725" y="1979324"/>
            <a:ext cx="27298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Evidence crop mix </a:t>
            </a:r>
            <a:r>
              <a:rPr lang="en-US" sz="2400" dirty="0" smtClean="0"/>
              <a:t>response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Technologies can buffer shocks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1726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Technologies/interventions that buffer shocks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Drought resistant/tolerant crop varieties </a:t>
            </a:r>
          </a:p>
          <a:p>
            <a:pPr lvl="1"/>
            <a:r>
              <a:rPr lang="en-US" dirty="0" smtClean="0"/>
              <a:t>Maize: CIMMYT/IITA (DTMA ), WEMA project</a:t>
            </a:r>
          </a:p>
          <a:p>
            <a:pPr lvl="2"/>
            <a:r>
              <a:rPr lang="en-US" dirty="0" smtClean="0"/>
              <a:t>Up to 90% mean yield gains and 20% variance reduction compared to other improved varieties</a:t>
            </a:r>
          </a:p>
          <a:p>
            <a:pPr lvl="1"/>
            <a:r>
              <a:rPr lang="en-US" dirty="0" smtClean="0"/>
              <a:t>Wheat: ILRI (Durum wheat), ICARDA (Bread wheat), CIMMYT (wheat CRP)</a:t>
            </a:r>
          </a:p>
          <a:p>
            <a:pPr lvl="1"/>
            <a:r>
              <a:rPr lang="en-US" dirty="0" smtClean="0"/>
              <a:t>Rice: IRRI (several rice varieties)</a:t>
            </a:r>
          </a:p>
          <a:p>
            <a:pPr lvl="1"/>
            <a:r>
              <a:rPr lang="en-US" dirty="0" smtClean="0"/>
              <a:t>Benefits from reducing variance comprise 40% of all benefits in maize, rice and wheat drought tolerant crops</a:t>
            </a:r>
          </a:p>
          <a:p>
            <a:r>
              <a:rPr lang="en-US" dirty="0" smtClean="0"/>
              <a:t>Micro credit</a:t>
            </a:r>
          </a:p>
          <a:p>
            <a:r>
              <a:rPr lang="en-US" dirty="0" smtClean="0"/>
              <a:t>Insurance, index based insurance</a:t>
            </a:r>
          </a:p>
        </p:txBody>
      </p:sp>
    </p:spTree>
    <p:extLst>
      <p:ext uri="{BB962C8B-B14F-4D97-AF65-F5344CB8AC3E}">
        <p14:creationId xmlns:p14="http://schemas.microsoft.com/office/powerpoint/2010/main" val="1088494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5" dist="22987" dir="5400000" algn="tl" rotWithShape="0">
              <a:srgbClr val="008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842001" y="1256743"/>
            <a:ext cx="31505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/>
              <a:t>M</a:t>
            </a:r>
            <a:r>
              <a:rPr lang="en-US" sz="2400" dirty="0" smtClean="0"/>
              <a:t>igration &amp; off-farm employment response to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Rainfall Levels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Rainfall variance</a:t>
            </a:r>
          </a:p>
          <a:p>
            <a:pPr marL="285750" indent="-285750">
              <a:buFontTx/>
              <a:buChar char="-"/>
            </a:pPr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No (public or informal</a:t>
            </a:r>
            <a:r>
              <a:rPr lang="en-US" sz="2400" dirty="0" smtClean="0"/>
              <a:t>) transfer </a:t>
            </a:r>
            <a:r>
              <a:rPr lang="en-US" sz="2400" dirty="0" smtClean="0"/>
              <a:t>responses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Not a buffer </a:t>
            </a:r>
          </a:p>
        </p:txBody>
      </p:sp>
    </p:spTree>
    <p:extLst>
      <p:ext uri="{BB962C8B-B14F-4D97-AF65-F5344CB8AC3E}">
        <p14:creationId xmlns:p14="http://schemas.microsoft.com/office/powerpoint/2010/main" val="2988958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712629"/>
              </p:ext>
            </p:extLst>
          </p:nvPr>
        </p:nvGraphicFramePr>
        <p:xfrm>
          <a:off x="260350" y="-44450"/>
          <a:ext cx="8582025" cy="549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Document" r:id="rId3" imgW="5638800" imgH="3606800" progId="Word.Document.12">
                  <p:embed/>
                </p:oleObj>
              </mc:Choice>
              <mc:Fallback>
                <p:oleObj name="Document" r:id="rId3" imgW="5638800" imgH="3606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0350" y="-44450"/>
                        <a:ext cx="8582025" cy="5492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551514" y="1330272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37545" y="2308983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03788" y="3205388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03788" y="2323913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388059" y="2326953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059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178360"/>
              </p:ext>
            </p:extLst>
          </p:nvPr>
        </p:nvGraphicFramePr>
        <p:xfrm>
          <a:off x="962189" y="420824"/>
          <a:ext cx="7569218" cy="6307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Document" r:id="rId3" imgW="5638800" imgH="4699000" progId="Word.Document.12">
                  <p:embed/>
                </p:oleObj>
              </mc:Choice>
              <mc:Fallback>
                <p:oleObj name="Document" r:id="rId3" imgW="5638800" imgH="469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2189" y="420824"/>
                        <a:ext cx="7569218" cy="63076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5225143" y="1375900"/>
            <a:ext cx="2394306" cy="4895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45261" y="3261404"/>
            <a:ext cx="2394306" cy="4895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25143" y="1865402"/>
            <a:ext cx="2394306" cy="1396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1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– What is not 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Informal transfers do not buffer covariate </a:t>
            </a:r>
            <a:r>
              <a:rPr lang="en-US" dirty="0"/>
              <a:t>s</a:t>
            </a:r>
            <a:r>
              <a:rPr lang="en-US" dirty="0" smtClean="0"/>
              <a:t>hocks</a:t>
            </a:r>
          </a:p>
          <a:p>
            <a:pPr lvl="1"/>
            <a:r>
              <a:rPr lang="en-US" dirty="0" smtClean="0"/>
              <a:t>Public/formal transfer programs do not respond rapidly</a:t>
            </a:r>
          </a:p>
          <a:p>
            <a:pPr lvl="1"/>
            <a:endParaRPr lang="en-US" dirty="0"/>
          </a:p>
          <a:p>
            <a:r>
              <a:rPr lang="en-US" dirty="0"/>
              <a:t>Need for adaptive social protection </a:t>
            </a:r>
            <a:r>
              <a:rPr lang="en-US" dirty="0" smtClean="0"/>
              <a:t>programs</a:t>
            </a:r>
          </a:p>
          <a:p>
            <a:pPr lvl="1"/>
            <a:r>
              <a:rPr lang="en-US" dirty="0" smtClean="0"/>
              <a:t>Responsive to seasonal rainfall variation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64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– What can work better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Agricultural technologies </a:t>
            </a:r>
          </a:p>
          <a:p>
            <a:pPr lvl="1"/>
            <a:r>
              <a:rPr lang="en-US" dirty="0" smtClean="0"/>
              <a:t>Stabilize household incomes (rather than mean yield increases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Other Agricultural income stabilizing interventions</a:t>
            </a:r>
            <a:endParaRPr lang="en-US" dirty="0" smtClean="0"/>
          </a:p>
          <a:p>
            <a:pPr lvl="1"/>
            <a:r>
              <a:rPr lang="en-US" dirty="0" smtClean="0"/>
              <a:t>Index </a:t>
            </a:r>
            <a:r>
              <a:rPr lang="en-US" dirty="0" smtClean="0"/>
              <a:t>based </a:t>
            </a:r>
            <a:r>
              <a:rPr lang="en-US" dirty="0" smtClean="0"/>
              <a:t>insurance (rainfall or vegetation)</a:t>
            </a:r>
            <a:endParaRPr lang="en-US" dirty="0" smtClean="0"/>
          </a:p>
          <a:p>
            <a:r>
              <a:rPr lang="en-US" dirty="0"/>
              <a:t>Policies that </a:t>
            </a:r>
            <a:r>
              <a:rPr lang="en-US" dirty="0" smtClean="0"/>
              <a:t>help households diversify</a:t>
            </a:r>
          </a:p>
          <a:p>
            <a:pPr lvl="1"/>
            <a:r>
              <a:rPr lang="en-US" dirty="0"/>
              <a:t>Support (or don’t actively deter) migration</a:t>
            </a:r>
          </a:p>
          <a:p>
            <a:pPr lvl="1"/>
            <a:r>
              <a:rPr lang="en-US" dirty="0"/>
              <a:t>Support off-farm </a:t>
            </a:r>
            <a:r>
              <a:rPr lang="en-US" dirty="0" smtClean="0"/>
              <a:t>opportunities</a:t>
            </a:r>
            <a:endParaRPr lang="en-US" dirty="0"/>
          </a:p>
          <a:p>
            <a:pPr lvl="2"/>
            <a:r>
              <a:rPr lang="en-US" dirty="0"/>
              <a:t>‘Thicken’ rural economies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239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AGRA – Policy briefs</a:t>
            </a:r>
          </a:p>
          <a:p>
            <a:pPr lvl="1"/>
            <a:r>
              <a:rPr lang="en-US" dirty="0" smtClean="0"/>
              <a:t>Assist countries think through integrated approach</a:t>
            </a:r>
          </a:p>
          <a:p>
            <a:pPr lvl="2"/>
            <a:r>
              <a:rPr lang="en-US" dirty="0" smtClean="0"/>
              <a:t>Adaptive social protection</a:t>
            </a:r>
          </a:p>
          <a:p>
            <a:pPr lvl="2"/>
            <a:r>
              <a:rPr lang="en-US" dirty="0" smtClean="0"/>
              <a:t>Income stabilizing technologies</a:t>
            </a:r>
          </a:p>
          <a:p>
            <a:pPr lvl="2"/>
            <a:r>
              <a:rPr lang="en-US" dirty="0" smtClean="0"/>
              <a:t>Facilitate household diversification and mitigate exposure to risk</a:t>
            </a:r>
          </a:p>
        </p:txBody>
      </p:sp>
    </p:spTree>
    <p:extLst>
      <p:ext uri="{BB962C8B-B14F-4D97-AF65-F5344CB8AC3E}">
        <p14:creationId xmlns:p14="http://schemas.microsoft.com/office/powerpoint/2010/main" val="229573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76803" y="3359273"/>
            <a:ext cx="1223219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26997" y="3376554"/>
            <a:ext cx="1130617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96911" y="5253667"/>
            <a:ext cx="1260575" cy="704947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155789" y="5253667"/>
            <a:ext cx="1795982" cy="817016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Non-resilient Household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422444" y="5031188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525227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802877" y="3395866"/>
            <a:ext cx="1341123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060449" y="147014"/>
            <a:ext cx="5463182" cy="874060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63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76803" y="3359273"/>
            <a:ext cx="1223219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26997" y="3376554"/>
            <a:ext cx="1130617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96911" y="5233695"/>
            <a:ext cx="1260575" cy="724920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835032" y="4924255"/>
            <a:ext cx="2228801" cy="1259972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Resilient Household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36125" y="4742677"/>
            <a:ext cx="2318944" cy="1459487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325713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802877" y="3395866"/>
            <a:ext cx="1341123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060449" y="147014"/>
            <a:ext cx="5463182" cy="874060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67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83" y="402394"/>
            <a:ext cx="8551334" cy="11946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Household resiliency pathways:</a:t>
            </a:r>
            <a:br>
              <a:rPr lang="en-US" dirty="0" smtClean="0"/>
            </a:br>
            <a:r>
              <a:rPr lang="en-US" dirty="0" smtClean="0"/>
              <a:t> Ethiopia &amp; </a:t>
            </a:r>
            <a:r>
              <a:rPr lang="en-US" dirty="0"/>
              <a:t>Zambia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1557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dirty="0" smtClean="0"/>
              <a:t>Long-term panel </a:t>
            </a:r>
            <a:r>
              <a:rPr lang="en-US" dirty="0"/>
              <a:t>d</a:t>
            </a:r>
            <a:r>
              <a:rPr lang="en-US" dirty="0" smtClean="0"/>
              <a:t>ata:</a:t>
            </a:r>
            <a:endParaRPr lang="en-US" dirty="0"/>
          </a:p>
          <a:p>
            <a:pPr lvl="1"/>
            <a:r>
              <a:rPr lang="en-US" sz="2400" dirty="0" smtClean="0"/>
              <a:t>Ethiopia : 1999</a:t>
            </a:r>
            <a:r>
              <a:rPr lang="en-US" sz="2400" dirty="0"/>
              <a:t>-2004-</a:t>
            </a:r>
            <a:r>
              <a:rPr lang="en-US" sz="2400" dirty="0" smtClean="0"/>
              <a:t>2009</a:t>
            </a:r>
            <a:endParaRPr lang="en-US" sz="2400" dirty="0"/>
          </a:p>
          <a:p>
            <a:pPr lvl="1"/>
            <a:r>
              <a:rPr lang="en-US" sz="2400" dirty="0" smtClean="0"/>
              <a:t>Zambia: 1999</a:t>
            </a:r>
            <a:r>
              <a:rPr lang="en-US" sz="2400" dirty="0"/>
              <a:t>/2000, 2002/2003, and 2006/2007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dirty="0" smtClean="0"/>
              <a:t>Crop simulation models: </a:t>
            </a:r>
          </a:p>
          <a:p>
            <a:pPr lvl="1"/>
            <a:r>
              <a:rPr lang="en-US" sz="2400" dirty="0" smtClean="0"/>
              <a:t>Historical </a:t>
            </a:r>
            <a:r>
              <a:rPr lang="en-US" sz="2400" dirty="0"/>
              <a:t>weather </a:t>
            </a:r>
            <a:endParaRPr lang="en-US" sz="2400" dirty="0" smtClean="0"/>
          </a:p>
          <a:p>
            <a:pPr lvl="2"/>
            <a:r>
              <a:rPr lang="en-US" dirty="0" smtClean="0"/>
              <a:t>1980 </a:t>
            </a:r>
            <a:r>
              <a:rPr lang="en-US" dirty="0"/>
              <a:t>– 2010 </a:t>
            </a:r>
            <a:endParaRPr lang="en-US" dirty="0" smtClean="0"/>
          </a:p>
          <a:p>
            <a:pPr lvl="2"/>
            <a:r>
              <a:rPr lang="en-US" dirty="0" smtClean="0"/>
              <a:t>future projections to 2050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26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12590" y="51336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650689" y="1249157"/>
            <a:ext cx="1036478" cy="2826395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222515" y="4787508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 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5252" y="1109384"/>
            <a:ext cx="37280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Decreased rainfall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Yield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9665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434297"/>
              </p:ext>
            </p:extLst>
          </p:nvPr>
        </p:nvGraphicFramePr>
        <p:xfrm>
          <a:off x="808239" y="320680"/>
          <a:ext cx="7036433" cy="6117685"/>
        </p:xfrm>
        <a:graphic>
          <a:graphicData uri="http://schemas.openxmlformats.org/drawingml/2006/table">
            <a:tbl>
              <a:tblPr/>
              <a:tblGrid>
                <a:gridCol w="4280786"/>
                <a:gridCol w="918549"/>
                <a:gridCol w="918549"/>
                <a:gridCol w="918549"/>
              </a:tblGrid>
              <a:tr h="174791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Variable: Logged Yield Maize (kg) for entire sample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Daily Rainfall (mm) Growing Season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0.0450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5 year SD growing season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0.0416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 Fertilizer  = 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0.4234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Adult Equivalent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Female Headed Household = 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-0.2743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0.0591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-4.64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Value of assets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Land Holdings (hectares)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0.0353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Inverse Mills Ratio (Lambda)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-0.9452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0.1005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-9.41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IMR * T2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0.3597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0.1168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IMR * T3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0.3233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0.1389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T2 (Time Dummy = 1 for 2nd panel year)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-0.3335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0.0296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-11.26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T3 (Time Dummy = 1 for 3rd panel year)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-0.1506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0.0876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Avg. Daily Rainfall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-0.0188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0.0373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5 year SD  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-0.0580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0.0364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-1.59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used fertilizer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0.3662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Adult equiv.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3.45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Female Headed Household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0.0570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0.0664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Assets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Land Holdings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0.0758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District Share that grows maize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1.0953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0.1517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5 year growing season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Constant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5.4138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0.1353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Observations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12,858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Bootstrap replications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Wald Chi-square (19 dof)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6570.7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Prob &gt; Chi2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R-Squared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0.4611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Adj. R-squared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Root MSE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0.9294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Note: Standard Errors are bootstrapped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462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32156"/>
              </p:ext>
            </p:extLst>
          </p:nvPr>
        </p:nvGraphicFramePr>
        <p:xfrm>
          <a:off x="887848" y="415812"/>
          <a:ext cx="7428709" cy="6042660"/>
        </p:xfrm>
        <a:graphic>
          <a:graphicData uri="http://schemas.openxmlformats.org/drawingml/2006/table">
            <a:tbl>
              <a:tblPr/>
              <a:tblGrid>
                <a:gridCol w="4676849"/>
                <a:gridCol w="1375930"/>
                <a:gridCol w="1375930"/>
              </a:tblGrid>
              <a:tr h="35212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Zambia Yield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(kg) Responses to Average Daily Rainfall (mm) in the Growing Season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 (All)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 (0-1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</a:t>
                      </a:r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(1 - 2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 (2+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Sweet potatoes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Cassava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Groundnuts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1257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073277"/>
              </p:ext>
            </p:extLst>
          </p:nvPr>
        </p:nvGraphicFramePr>
        <p:xfrm>
          <a:off x="640600" y="539427"/>
          <a:ext cx="7777106" cy="6042660"/>
        </p:xfrm>
        <a:graphic>
          <a:graphicData uri="http://schemas.openxmlformats.org/drawingml/2006/table">
            <a:tbl>
              <a:tblPr/>
              <a:tblGrid>
                <a:gridCol w="4871866"/>
                <a:gridCol w="1452620"/>
                <a:gridCol w="1452620"/>
              </a:tblGrid>
              <a:tr h="64252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Zambia Yield (kg) Responses to Lagged 5 Year Variance of Rainfall (mm) in Growing Season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Coef.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 (All)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</a:t>
                      </a:r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(0-1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</a:t>
                      </a:r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(1 - 2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</a:t>
                      </a:r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(2+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Sweet potatoes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-0.283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Cassava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-0.119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Groundnuts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56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13011</TotalTime>
  <Words>3475</Words>
  <Application>Microsoft Macintosh PowerPoint</Application>
  <PresentationFormat>On-screen Show (4:3)</PresentationFormat>
  <Paragraphs>1485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Office Theme</vt:lpstr>
      <vt:lpstr>Microsoft Word Document</vt:lpstr>
      <vt:lpstr>Document</vt:lpstr>
      <vt:lpstr>Integrated Agricultural, Migration, and Social Protection Strategies to Reduce Vulnerability to Climate Change in East Africa</vt:lpstr>
      <vt:lpstr>PowerPoint Presentation</vt:lpstr>
      <vt:lpstr>PowerPoint Presentation</vt:lpstr>
      <vt:lpstr>PowerPoint Presentation</vt:lpstr>
      <vt:lpstr>Household resiliency pathways:  Ethiopia &amp; Zambia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 costs of climatic variability</vt:lpstr>
      <vt:lpstr>High costs of climatic variability cont.</vt:lpstr>
      <vt:lpstr>High costs across maize mega-environment (Ethiopia)</vt:lpstr>
      <vt:lpstr>PowerPoint Presentation</vt:lpstr>
      <vt:lpstr>PowerPoint Presentation</vt:lpstr>
      <vt:lpstr>Area Crop Share Responses</vt:lpstr>
      <vt:lpstr>Crop Area Share Responses</vt:lpstr>
      <vt:lpstr>Crop Area Share Responses</vt:lpstr>
      <vt:lpstr>Crop Area Share Responses</vt:lpstr>
      <vt:lpstr>PowerPoint Presentation</vt:lpstr>
      <vt:lpstr>Technologies/interventions that buffer shocks</vt:lpstr>
      <vt:lpstr>PowerPoint Presentation</vt:lpstr>
      <vt:lpstr>PowerPoint Presentation</vt:lpstr>
      <vt:lpstr>PowerPoint Presentation</vt:lpstr>
      <vt:lpstr>Implications – What is not working</vt:lpstr>
      <vt:lpstr>Implications – What can work better</vt:lpstr>
      <vt:lpstr>Next Step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Agricultural, Migration, and Social Protection Strategies to Reduce Vulnerability to Climate Change in East Africa</dc:title>
  <dc:creator>Brad Mills</dc:creator>
  <cp:lastModifiedBy>Brad Mills</cp:lastModifiedBy>
  <cp:revision>71</cp:revision>
  <dcterms:created xsi:type="dcterms:W3CDTF">2016-01-14T22:08:37Z</dcterms:created>
  <dcterms:modified xsi:type="dcterms:W3CDTF">2016-01-27T15:29:26Z</dcterms:modified>
</cp:coreProperties>
</file>