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</p:sldIdLst>
  <p:sldSz cy="5143500" cx="9144000"/>
  <p:notesSz cx="6858000" cy="9144000"/>
  <p:embeddedFontLst>
    <p:embeddedFont>
      <p:font typeface="Raleway"/>
      <p:regular r:id="rId31"/>
      <p:bold r:id="rId32"/>
      <p:italic r:id="rId33"/>
      <p:boldItalic r:id="rId34"/>
    </p:embeddedFont>
    <p:embeddedFont>
      <p:font typeface="Lato"/>
      <p:regular r:id="rId35"/>
      <p:bold r:id="rId36"/>
      <p:italic r:id="rId37"/>
      <p:boldItalic r:id="rId3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Raleway-regular.fntdata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font" Target="fonts/Raleway-italic.fntdata"/><Relationship Id="rId10" Type="http://schemas.openxmlformats.org/officeDocument/2006/relationships/slide" Target="slides/slide5.xml"/><Relationship Id="rId32" Type="http://schemas.openxmlformats.org/officeDocument/2006/relationships/font" Target="fonts/Raleway-bold.fntdata"/><Relationship Id="rId13" Type="http://schemas.openxmlformats.org/officeDocument/2006/relationships/slide" Target="slides/slide8.xml"/><Relationship Id="rId35" Type="http://schemas.openxmlformats.org/officeDocument/2006/relationships/font" Target="fonts/Lato-regular.fntdata"/><Relationship Id="rId12" Type="http://schemas.openxmlformats.org/officeDocument/2006/relationships/slide" Target="slides/slide7.xml"/><Relationship Id="rId34" Type="http://schemas.openxmlformats.org/officeDocument/2006/relationships/font" Target="fonts/Raleway-boldItalic.fntdata"/><Relationship Id="rId15" Type="http://schemas.openxmlformats.org/officeDocument/2006/relationships/slide" Target="slides/slide10.xml"/><Relationship Id="rId37" Type="http://schemas.openxmlformats.org/officeDocument/2006/relationships/font" Target="fonts/Lato-italic.fntdata"/><Relationship Id="rId14" Type="http://schemas.openxmlformats.org/officeDocument/2006/relationships/slide" Target="slides/slide9.xml"/><Relationship Id="rId36" Type="http://schemas.openxmlformats.org/officeDocument/2006/relationships/font" Target="fonts/Lato-bold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38" Type="http://schemas.openxmlformats.org/officeDocument/2006/relationships/font" Target="fonts/Lato-boldItalic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18pt font or larger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2266931aac5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2266931aac5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Replay uses complete URL of archived web page. 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Replay functionality unchanged from last presentation besides some extra code to aid with linking with the api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 recap: replay 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AutoNum type="arabicPeriod"/>
            </a:pPr>
            <a:r>
              <a:rPr lang="en"/>
              <a:t>Opens a replay browser as seen on the left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AutoNum type="arabicPeriod"/>
            </a:pPr>
            <a:r>
              <a:rPr lang="en"/>
              <a:t>User selects a collection and inputs a url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AutoNum type="arabicPeriod"/>
            </a:pPr>
            <a:r>
              <a:rPr lang="en"/>
              <a:t>Brought to </a:t>
            </a:r>
            <a:r>
              <a:rPr lang="en"/>
              <a:t>calendar</a:t>
            </a:r>
            <a:r>
              <a:rPr lang="en"/>
              <a:t> view were user selects a date of snapshot of a url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AutoNum type="arabicPeriod"/>
            </a:pPr>
            <a:r>
              <a:rPr lang="en"/>
              <a:t>The snapshot is then shown to the user which the user can then go back to calender view, view snapshot captures for the month, and print the snapshot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2266931aac5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2266931aac5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Script to get all user input urls from a WARC file is unchanged, it hasn’t been linked up with the api yet and we are looking for alternatives such as looking at WARC index files </a:t>
            </a:r>
            <a:r>
              <a:rPr lang="en"/>
              <a:t>which</a:t>
            </a:r>
            <a:r>
              <a:rPr lang="en"/>
              <a:t> may speed up the speed needed to get all user input urls from a WARC file. 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2266931aac5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2266931aac5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Flask script functionality was consolidated to make it easier to for the front end to access the backend. Two main routes which will record all urls given a list of urls in the form of an uploaded text file and replay a WARC file given a uploaded WARC file.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2268a82ad1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2268a82ad1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Merna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2268a82ad19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2268a82ad19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Merna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2268a82ad19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2268a82ad19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Merna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2268a82ad19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2268a82ad19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Merna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22e7897228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22e7897228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22e78972284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22e78972284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213864b0a44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213864b0a44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Nihal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2064061081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2064061081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232eb8129ca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232eb8129ca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20640610812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20640610812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Justin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Something about archiving, and then replaying; maybe there is no need for dates</a:t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20640610812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Google Shape;225;g20640610812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Merna</a:t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20640610812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20640610812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Maybe change references to be more “formal” like ieee or something</a:t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213864b0a44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213864b0a44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232ed8a970a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232ed8a970a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Maybe change references to be more “formal” like ieee or something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232eb8129ca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232eb8129ca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22e78972284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22e78972284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22e78972284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22e78972284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232d21b6346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232d21b6346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13864b0a44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213864b0a44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Record.py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f9e69f3319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1f9e69f3319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Testing needed using large url sets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FFFFFF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ThreadPoolExecutor</a:t>
            </a:r>
            <a:endParaRPr sz="1050">
              <a:solidFill>
                <a:srgbClr val="FFFFFF"/>
              </a:solidFill>
              <a:highlight>
                <a:schemeClr val="dk1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FFFFFF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NIHAL</a:t>
            </a:r>
            <a:endParaRPr sz="1050">
              <a:solidFill>
                <a:srgbClr val="FFFFFF"/>
              </a:solidFill>
              <a:highlight>
                <a:schemeClr val="dk1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32e647a19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232e647a19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Relationship Id="rId4" Type="http://schemas.openxmlformats.org/officeDocument/2006/relationships/image" Target="../media/image12.png"/><Relationship Id="rId5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1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5.png"/><Relationship Id="rId4" Type="http://schemas.openxmlformats.org/officeDocument/2006/relationships/image" Target="../media/image1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8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9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6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9.png"/><Relationship Id="rId4" Type="http://schemas.openxmlformats.org/officeDocument/2006/relationships/image" Target="../media/image21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0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8.jpg"/><Relationship Id="rId4" Type="http://schemas.openxmlformats.org/officeDocument/2006/relationships/image" Target="../media/image22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hyperlink" Target="https://webrecorder.net/" TargetMode="External"/><Relationship Id="rId4" Type="http://schemas.openxmlformats.org/officeDocument/2006/relationships/hyperlink" Target="https://www.selenium.dev/" TargetMode="External"/><Relationship Id="rId5" Type="http://schemas.openxmlformats.org/officeDocument/2006/relationships/hyperlink" Target="https://pywb.readthedocs.io/en/latest/" TargetMode="External"/><Relationship Id="rId6" Type="http://schemas.openxmlformats.org/officeDocument/2006/relationships/hyperlink" Target="https://github.com/internetarchive/heritrix3" TargetMode="External"/><Relationship Id="rId7" Type="http://schemas.openxmlformats.org/officeDocument/2006/relationships/hyperlink" Target="https://github.com/webrecorder/browsertrix-crawler" TargetMode="External"/><Relationship Id="rId8" Type="http://schemas.openxmlformats.org/officeDocument/2006/relationships/image" Target="../media/image23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git.cs.vt.edu/jklee00/webarchive.git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Crisis Events Webpages Archiving</a:t>
            </a:r>
            <a:endParaRPr/>
          </a:p>
        </p:txBody>
      </p:sp>
      <p:sp>
        <p:nvSpPr>
          <p:cNvPr id="87" name="Google Shape;87;p13"/>
          <p:cNvSpPr txBox="1"/>
          <p:nvPr>
            <p:ph idx="1" type="subTitle"/>
          </p:nvPr>
        </p:nvSpPr>
        <p:spPr>
          <a:xfrm>
            <a:off x="729450" y="3847600"/>
            <a:ext cx="3829500" cy="108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Mohamed Farag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Virginia Tech, Blacksburg VA 2406</a:t>
            </a:r>
            <a:r>
              <a:rPr lang="en" sz="1800"/>
              <a:t>1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4</a:t>
            </a:r>
            <a:r>
              <a:rPr lang="en" sz="1800"/>
              <a:t>/20/23</a:t>
            </a:r>
            <a:endParaRPr sz="1800"/>
          </a:p>
        </p:txBody>
      </p:sp>
      <p:sp>
        <p:nvSpPr>
          <p:cNvPr id="88" name="Google Shape;88;p13"/>
          <p:cNvSpPr txBox="1"/>
          <p:nvPr/>
        </p:nvSpPr>
        <p:spPr>
          <a:xfrm>
            <a:off x="729450" y="2807950"/>
            <a:ext cx="67920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Jeff Chen, Matthew Averyt, Nihal Mitta, Merna Khamis, Justin Lee</a:t>
            </a:r>
            <a:endParaRPr sz="18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CS 4624: Multimedia, Hypertext, and Information Access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2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Progress - Replay</a:t>
            </a:r>
            <a:endParaRPr/>
          </a:p>
        </p:txBody>
      </p:sp>
      <p:pic>
        <p:nvPicPr>
          <p:cNvPr id="147" name="Google Shape;147;p22"/>
          <p:cNvPicPr preferRelativeResize="0"/>
          <p:nvPr/>
        </p:nvPicPr>
        <p:blipFill rotWithShape="1">
          <a:blip r:embed="rId3">
            <a:alphaModFix/>
          </a:blip>
          <a:srcRect b="40294" l="0" r="0" t="0"/>
          <a:stretch/>
        </p:blipFill>
        <p:spPr>
          <a:xfrm>
            <a:off x="4661750" y="3346555"/>
            <a:ext cx="3631324" cy="149214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148" name="Google Shape;148;p22"/>
          <p:cNvPicPr preferRelativeResize="0"/>
          <p:nvPr/>
        </p:nvPicPr>
        <p:blipFill rotWithShape="1">
          <a:blip r:embed="rId4">
            <a:alphaModFix/>
          </a:blip>
          <a:srcRect b="0" l="754" r="0" t="990"/>
          <a:stretch/>
        </p:blipFill>
        <p:spPr>
          <a:xfrm>
            <a:off x="756925" y="1883475"/>
            <a:ext cx="3603848" cy="295522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149" name="Google Shape;149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61750" y="857620"/>
            <a:ext cx="3631325" cy="237848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3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Progress - Replay</a:t>
            </a:r>
            <a:endParaRPr/>
          </a:p>
        </p:txBody>
      </p:sp>
      <p:pic>
        <p:nvPicPr>
          <p:cNvPr id="155" name="Google Shape;155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2006250"/>
            <a:ext cx="4117866" cy="298485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156" name="Google Shape;156;p23"/>
          <p:cNvPicPr preferRelativeResize="0"/>
          <p:nvPr/>
        </p:nvPicPr>
        <p:blipFill rotWithShape="1">
          <a:blip r:embed="rId4">
            <a:alphaModFix/>
          </a:blip>
          <a:srcRect b="0" l="0" r="0" t="2827"/>
          <a:stretch/>
        </p:blipFill>
        <p:spPr>
          <a:xfrm>
            <a:off x="4724150" y="903600"/>
            <a:ext cx="3694000" cy="102142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157" name="Google Shape;157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24818" y="2006250"/>
            <a:ext cx="4103807" cy="2984849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Progress - Flask Backend</a:t>
            </a:r>
            <a:endParaRPr/>
          </a:p>
        </p:txBody>
      </p:sp>
      <p:pic>
        <p:nvPicPr>
          <p:cNvPr id="163" name="Google Shape;163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26488" y="1897825"/>
            <a:ext cx="4291023" cy="3267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5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 Done - Frontend</a:t>
            </a:r>
            <a:endParaRPr/>
          </a:p>
        </p:txBody>
      </p:sp>
      <p:sp>
        <p:nvSpPr>
          <p:cNvPr id="169" name="Google Shape;169;p25"/>
          <p:cNvSpPr txBox="1"/>
          <p:nvPr>
            <p:ph idx="1" type="body"/>
          </p:nvPr>
        </p:nvSpPr>
        <p:spPr>
          <a:xfrm>
            <a:off x="729450" y="2078875"/>
            <a:ext cx="7688700" cy="257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React Web Application</a:t>
            </a:r>
            <a:endParaRPr sz="20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U</a:t>
            </a:r>
            <a:r>
              <a:rPr lang="en" sz="1800"/>
              <a:t>pload text file with URLs to archive.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Upload WARC file to replay.</a:t>
            </a:r>
            <a:endParaRPr sz="18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Connected to the backend using Flask.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New UI with routes.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Applied most of the new UI to our application.</a:t>
            </a:r>
            <a:endParaRPr sz="2000"/>
          </a:p>
        </p:txBody>
      </p:sp>
      <p:pic>
        <p:nvPicPr>
          <p:cNvPr id="170" name="Google Shape;170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20400" y="2941175"/>
            <a:ext cx="1908201" cy="1658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86800" y="769450"/>
            <a:ext cx="2813400" cy="1573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6"/>
          <p:cNvSpPr txBox="1"/>
          <p:nvPr>
            <p:ph type="title"/>
          </p:nvPr>
        </p:nvSpPr>
        <p:spPr>
          <a:xfrm>
            <a:off x="691650" y="70597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Home Page</a:t>
            </a:r>
            <a:endParaRPr/>
          </a:p>
        </p:txBody>
      </p:sp>
      <p:pic>
        <p:nvPicPr>
          <p:cNvPr id="177" name="Google Shape;177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9600" y="1317375"/>
            <a:ext cx="6772797" cy="3809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7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27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84" name="Google Shape;18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588" y="529475"/>
            <a:ext cx="8978427" cy="4523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Google Shape;189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6975" y="525350"/>
            <a:ext cx="8839204" cy="46181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Google Shape;194;p29"/>
          <p:cNvPicPr preferRelativeResize="0"/>
          <p:nvPr/>
        </p:nvPicPr>
        <p:blipFill rotWithShape="1">
          <a:blip r:embed="rId3">
            <a:alphaModFix/>
          </a:blip>
          <a:srcRect b="0" l="18159" r="19736" t="0"/>
          <a:stretch/>
        </p:blipFill>
        <p:spPr>
          <a:xfrm>
            <a:off x="170375" y="1361250"/>
            <a:ext cx="4163727" cy="3395900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29"/>
          <p:cNvSpPr txBox="1"/>
          <p:nvPr/>
        </p:nvSpPr>
        <p:spPr>
          <a:xfrm>
            <a:off x="724150" y="747150"/>
            <a:ext cx="3159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Lato"/>
                <a:ea typeface="Lato"/>
                <a:cs typeface="Lato"/>
                <a:sym typeface="Lato"/>
              </a:rPr>
              <a:t>What’s Done: Current UI</a:t>
            </a:r>
            <a:endParaRPr b="1" sz="18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96" name="Google Shape;196;p29"/>
          <p:cNvPicPr preferRelativeResize="0"/>
          <p:nvPr/>
        </p:nvPicPr>
        <p:blipFill rotWithShape="1">
          <a:blip r:embed="rId4">
            <a:alphaModFix/>
          </a:blip>
          <a:srcRect b="0" l="14283" r="19217" t="0"/>
          <a:stretch/>
        </p:blipFill>
        <p:spPr>
          <a:xfrm>
            <a:off x="4572000" y="1369800"/>
            <a:ext cx="4458552" cy="33958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Google Shape;201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5276" y="557784"/>
            <a:ext cx="8433449" cy="42710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31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What’s Next</a:t>
            </a:r>
            <a:endParaRPr/>
          </a:p>
        </p:txBody>
      </p:sp>
      <p:sp>
        <p:nvSpPr>
          <p:cNvPr id="207" name="Google Shape;207;p31"/>
          <p:cNvSpPr txBox="1"/>
          <p:nvPr>
            <p:ph idx="1" type="body"/>
          </p:nvPr>
        </p:nvSpPr>
        <p:spPr>
          <a:xfrm>
            <a:off x="729450" y="2078875"/>
            <a:ext cx="7688700" cy="259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Progress bar for the URL archival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Allows user to see current progress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Path specification for archiving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Mac and Linux Compatibility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Quickness and efficiency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Refine current UI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Download WARC File after archiving is done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List of URLs in WARC file instead of searching</a:t>
            </a:r>
            <a:endParaRPr sz="1800"/>
          </a:p>
        </p:txBody>
      </p:sp>
      <p:pic>
        <p:nvPicPr>
          <p:cNvPr id="208" name="Google Shape;208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57800" y="1762125"/>
            <a:ext cx="2857500" cy="1619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4"/>
          <p:cNvSpPr txBox="1"/>
          <p:nvPr/>
        </p:nvSpPr>
        <p:spPr>
          <a:xfrm>
            <a:off x="670100" y="704175"/>
            <a:ext cx="1285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Lato"/>
                <a:ea typeface="Lato"/>
                <a:cs typeface="Lato"/>
                <a:sym typeface="Lato"/>
              </a:rPr>
              <a:t>Outline</a:t>
            </a:r>
            <a:endParaRPr b="1" sz="20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94" name="Google Shape;9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8525" y="1304850"/>
            <a:ext cx="7096579" cy="3641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2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Lessons Learned</a:t>
            </a:r>
            <a:endParaRPr/>
          </a:p>
        </p:txBody>
      </p:sp>
      <p:sp>
        <p:nvSpPr>
          <p:cNvPr id="214" name="Google Shape;214;p32"/>
          <p:cNvSpPr txBox="1"/>
          <p:nvPr>
            <p:ph idx="1" type="body"/>
          </p:nvPr>
        </p:nvSpPr>
        <p:spPr>
          <a:xfrm>
            <a:off x="729450" y="2078875"/>
            <a:ext cx="3842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Web archival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Importance and tools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Flask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Frontend &amp; Backend integration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Python libraries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Pywb, Warcio</a:t>
            </a:r>
            <a:endParaRPr sz="1600"/>
          </a:p>
        </p:txBody>
      </p:sp>
      <p:sp>
        <p:nvSpPr>
          <p:cNvPr id="215" name="Google Shape;215;p32"/>
          <p:cNvSpPr txBox="1"/>
          <p:nvPr>
            <p:ph idx="1" type="body"/>
          </p:nvPr>
        </p:nvSpPr>
        <p:spPr>
          <a:xfrm>
            <a:off x="4572000" y="2078875"/>
            <a:ext cx="3842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Teamwork &amp; Communication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Essential as a group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Time management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Meet deadlines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Meetings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Help get everyone up to speed</a:t>
            </a:r>
            <a:endParaRPr sz="16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3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Timeline/Milestones</a:t>
            </a:r>
            <a:endParaRPr/>
          </a:p>
        </p:txBody>
      </p:sp>
      <p:sp>
        <p:nvSpPr>
          <p:cNvPr id="221" name="Google Shape;221;p33"/>
          <p:cNvSpPr txBox="1"/>
          <p:nvPr>
            <p:ph idx="1" type="body"/>
          </p:nvPr>
        </p:nvSpPr>
        <p:spPr>
          <a:xfrm>
            <a:off x="729450" y="2078875"/>
            <a:ext cx="5746500" cy="269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2000"/>
              <a:buChar char="●"/>
            </a:pPr>
            <a:r>
              <a:rPr lang="en" sz="2000"/>
              <a:t>Presentation 2:			 		3/28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2000"/>
              <a:buChar char="●"/>
            </a:pPr>
            <a:r>
              <a:rPr b="1" lang="en" sz="2000"/>
              <a:t>All coding completed:</a:t>
            </a:r>
            <a:r>
              <a:rPr lang="en" sz="2000"/>
              <a:t>		 	4/9-16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2000"/>
              <a:buChar char="●"/>
            </a:pPr>
            <a:r>
              <a:rPr b="1" lang="en" sz="2000"/>
              <a:t>User/Developer Manuals:</a:t>
            </a:r>
            <a:r>
              <a:rPr lang="en" sz="2000"/>
              <a:t>	 	4/9-16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2000"/>
              <a:buChar char="●"/>
            </a:pPr>
            <a:r>
              <a:rPr lang="en" sz="2000"/>
              <a:t>Final Presentation: 		 		4/20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000"/>
              <a:buChar char="●"/>
            </a:pPr>
            <a:r>
              <a:rPr lang="en" sz="2000"/>
              <a:t>Final Report:				 	4/27</a:t>
            </a:r>
            <a:endParaRPr sz="2000"/>
          </a:p>
        </p:txBody>
      </p:sp>
      <p:pic>
        <p:nvPicPr>
          <p:cNvPr id="222" name="Google Shape;222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42350" y="2004450"/>
            <a:ext cx="1607725" cy="1607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</a:t>
            </a:r>
            <a:endParaRPr/>
          </a:p>
        </p:txBody>
      </p:sp>
      <p:sp>
        <p:nvSpPr>
          <p:cNvPr id="228" name="Google Shape;228;p34"/>
          <p:cNvSpPr txBox="1"/>
          <p:nvPr>
            <p:ph idx="1" type="body"/>
          </p:nvPr>
        </p:nvSpPr>
        <p:spPr>
          <a:xfrm>
            <a:off x="727650" y="1779975"/>
            <a:ext cx="7688700" cy="286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58"/>
              <a:t>Dr. Mohamed Farag</a:t>
            </a:r>
            <a:endParaRPr b="1" sz="913"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/>
              <a:t>Research Associate of the Center of Sustainable</a:t>
            </a:r>
            <a:br>
              <a:rPr lang="en" sz="1500"/>
            </a:br>
            <a:r>
              <a:rPr lang="en" sz="1500"/>
              <a:t>Mobility VT, Transportation Institute.</a:t>
            </a:r>
            <a:br>
              <a:rPr lang="en" sz="1500"/>
            </a:br>
            <a:endParaRPr sz="1500"/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095"/>
              <a:t>We would thank our client, Dr. Farag, for allowing us to work on this project and working with us by giving us advice and guiding us through the entire process.</a:t>
            </a:r>
            <a:endParaRPr sz="2095"/>
          </a:p>
        </p:txBody>
      </p:sp>
      <p:pic>
        <p:nvPicPr>
          <p:cNvPr id="229" name="Google Shape;229;p34"/>
          <p:cNvPicPr preferRelativeResize="0"/>
          <p:nvPr/>
        </p:nvPicPr>
        <p:blipFill rotWithShape="1">
          <a:blip r:embed="rId3">
            <a:alphaModFix/>
          </a:blip>
          <a:srcRect b="0" l="20759" r="21973" t="0"/>
          <a:stretch/>
        </p:blipFill>
        <p:spPr>
          <a:xfrm>
            <a:off x="6601675" y="727225"/>
            <a:ext cx="1907626" cy="2498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0" name="Google Shape;230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04625" y="1318650"/>
            <a:ext cx="535200" cy="535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5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236" name="Google Shape;236;p35"/>
          <p:cNvSpPr txBox="1"/>
          <p:nvPr>
            <p:ph idx="1" type="body"/>
          </p:nvPr>
        </p:nvSpPr>
        <p:spPr>
          <a:xfrm>
            <a:off x="729450" y="2078875"/>
            <a:ext cx="7688700" cy="262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[1] </a:t>
            </a:r>
            <a:r>
              <a:rPr lang="en" sz="1800" u="sng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https://webrecorder.net/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[2] </a:t>
            </a:r>
            <a:r>
              <a:rPr lang="en" sz="1800" u="sng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https://www.selenium.dev/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[3] </a:t>
            </a:r>
            <a:r>
              <a:rPr lang="en" sz="1800" u="sng">
                <a:solidFill>
                  <a:schemeClr val="accent5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https://pywb.readthedocs.io/en/latest/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[4] </a:t>
            </a:r>
            <a:r>
              <a:rPr lang="en" sz="1800" u="sng">
                <a:solidFill>
                  <a:schemeClr val="accent5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https://github.com/internetarchive/heritrix3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[5] </a:t>
            </a:r>
            <a:r>
              <a:rPr lang="en" sz="1800" u="sng">
                <a:solidFill>
                  <a:schemeClr val="accent5"/>
                </a:solid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https://github.com/webrecorder/browsertrix-crawler</a:t>
            </a:r>
            <a:r>
              <a:rPr lang="en" sz="1800"/>
              <a:t> 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[6] </a:t>
            </a:r>
            <a:r>
              <a:rPr lang="en" sz="1800" u="sng">
                <a:solidFill>
                  <a:srgbClr val="073763"/>
                </a:solidFill>
              </a:rPr>
              <a:t>https://legacy.reactjs.org/docs/getting-started.html</a:t>
            </a:r>
            <a:endParaRPr sz="1800" u="sng">
              <a:solidFill>
                <a:srgbClr val="073763"/>
              </a:solidFill>
            </a:endParaRPr>
          </a:p>
        </p:txBody>
      </p:sp>
      <p:pic>
        <p:nvPicPr>
          <p:cNvPr id="237" name="Google Shape;237;p3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846275" y="1360575"/>
            <a:ext cx="451350" cy="451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36"/>
          <p:cNvSpPr txBox="1"/>
          <p:nvPr>
            <p:ph type="title"/>
          </p:nvPr>
        </p:nvSpPr>
        <p:spPr>
          <a:xfrm>
            <a:off x="685050" y="162207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/>
              <a:t>Thank you!</a:t>
            </a:r>
            <a:endParaRPr sz="42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37"/>
          <p:cNvSpPr txBox="1"/>
          <p:nvPr/>
        </p:nvSpPr>
        <p:spPr>
          <a:xfrm>
            <a:off x="2661250" y="1646425"/>
            <a:ext cx="3327000" cy="8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300">
                <a:latin typeface="Lato"/>
                <a:ea typeface="Lato"/>
                <a:cs typeface="Lato"/>
                <a:sym typeface="Lato"/>
              </a:rPr>
              <a:t>DEMO TIME</a:t>
            </a:r>
            <a:endParaRPr sz="43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48" name="Google Shape;248;p37"/>
          <p:cNvPicPr preferRelativeResize="0"/>
          <p:nvPr/>
        </p:nvPicPr>
        <p:blipFill rotWithShape="1">
          <a:blip r:embed="rId3">
            <a:alphaModFix/>
          </a:blip>
          <a:srcRect b="-5330" l="0" r="0" t="5330"/>
          <a:stretch/>
        </p:blipFill>
        <p:spPr>
          <a:xfrm>
            <a:off x="3655300" y="2721625"/>
            <a:ext cx="1428750" cy="1428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5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Summary</a:t>
            </a:r>
            <a:endParaRPr/>
          </a:p>
        </p:txBody>
      </p:sp>
      <p:sp>
        <p:nvSpPr>
          <p:cNvPr id="100" name="Google Shape;100;p15"/>
          <p:cNvSpPr txBox="1"/>
          <p:nvPr>
            <p:ph idx="1" type="body"/>
          </p:nvPr>
        </p:nvSpPr>
        <p:spPr>
          <a:xfrm>
            <a:off x="729450" y="2078875"/>
            <a:ext cx="62274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Web pages disappear quickly, so it is important to archive them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To help with archival, we created an application to record/replay web pages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Python/Flask backend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React frontend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Current </a:t>
            </a:r>
            <a:r>
              <a:rPr lang="en" sz="1600"/>
              <a:t>solutions aren’t fit for mass archival and can be cumbersome to use</a:t>
            </a:r>
            <a:endParaRPr sz="1600"/>
          </a:p>
        </p:txBody>
      </p:sp>
      <p:pic>
        <p:nvPicPr>
          <p:cNvPr id="101" name="Google Shape;10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97025" y="1127650"/>
            <a:ext cx="605475" cy="605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56850" y="1778600"/>
            <a:ext cx="1586276" cy="1586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Installation</a:t>
            </a:r>
            <a:endParaRPr/>
          </a:p>
        </p:txBody>
      </p:sp>
      <p:sp>
        <p:nvSpPr>
          <p:cNvPr id="108" name="Google Shape;108;p16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Software:</a:t>
            </a:r>
            <a:endParaRPr sz="1600"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-"/>
            </a:pPr>
            <a:r>
              <a:rPr lang="en" sz="1600"/>
              <a:t>Python 3.9.X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" sz="1600"/>
              <a:t>Node.js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" sz="1600"/>
              <a:t>npm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" sz="1600"/>
              <a:t>Git bash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" sz="1600"/>
              <a:t>Windows</a:t>
            </a:r>
            <a:endParaRPr sz="16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16"/>
          <p:cNvSpPr txBox="1"/>
          <p:nvPr>
            <p:ph idx="2" type="body"/>
          </p:nvPr>
        </p:nvSpPr>
        <p:spPr>
          <a:xfrm>
            <a:off x="3521200" y="2078875"/>
            <a:ext cx="52182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Installation Instructions:</a:t>
            </a:r>
            <a:endParaRPr sz="1400"/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Git clone  </a:t>
            </a:r>
            <a:r>
              <a:rPr lang="en" sz="1400" u="sng">
                <a:solidFill>
                  <a:schemeClr val="hlink"/>
                </a:solidFill>
                <a:hlinkClick r:id="rId3"/>
              </a:rPr>
              <a:t>https://git.cs.vt.edu/jklee00/webarchive.git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Open git bash and enter the following:</a:t>
            </a:r>
            <a:endParaRPr sz="14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AutoNum type="alphaLcPeriod"/>
            </a:pPr>
            <a:r>
              <a:rPr lang="en" sz="1200"/>
              <a:t>pip install warcio</a:t>
            </a:r>
            <a:endParaRPr sz="12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AutoNum type="alphaLcPeriod"/>
            </a:pPr>
            <a:r>
              <a:rPr lang="en" sz="1200"/>
              <a:t>pip install requests</a:t>
            </a:r>
            <a:endParaRPr sz="12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AutoNum type="alphaLcPeriod"/>
            </a:pPr>
            <a:r>
              <a:rPr lang="en" sz="1200"/>
              <a:t>pip install psutil</a:t>
            </a:r>
            <a:endParaRPr sz="12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AutoNum type="alphaLcPeriod"/>
            </a:pPr>
            <a:r>
              <a:rPr lang="en" sz="1200"/>
              <a:t>pip install pywb</a:t>
            </a:r>
            <a:endParaRPr sz="12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AutoNum type="alphaLcPeriod"/>
            </a:pPr>
            <a:r>
              <a:rPr lang="en" sz="1200"/>
              <a:t>pip install requests</a:t>
            </a:r>
            <a:endParaRPr sz="12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Navigate to “webarchive\Backend\src” and open git bash./</a:t>
            </a:r>
            <a:endParaRPr sz="1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7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Installation</a:t>
            </a:r>
            <a:endParaRPr/>
          </a:p>
        </p:txBody>
      </p:sp>
      <p:sp>
        <p:nvSpPr>
          <p:cNvPr id="115" name="Google Shape;115;p17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AutoNum type="arabicPeriod" startAt="4"/>
            </a:pPr>
            <a:r>
              <a:rPr lang="en" sz="1700"/>
              <a:t>Enter into git bash:</a:t>
            </a:r>
            <a:endParaRPr sz="17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python -m venv venv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"venv/Scripts/activate" with quotations.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pip install flask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pip install psutil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pip install flask_cors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pip install requests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pip install warcio</a:t>
            </a:r>
            <a:endParaRPr sz="15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17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50"/>
              <a:t>To run the program, both Front-end and Back-end need to be run concurrently:</a:t>
            </a:r>
            <a:endParaRPr sz="1850"/>
          </a:p>
          <a:p>
            <a:pPr indent="-305117" lvl="0" marL="457200" rtl="0" algn="l">
              <a:spcBef>
                <a:spcPts val="1200"/>
              </a:spcBef>
              <a:spcAft>
                <a:spcPts val="0"/>
              </a:spcAft>
              <a:buSzPct val="100000"/>
              <a:buAutoNum type="arabicPeriod"/>
            </a:pPr>
            <a:r>
              <a:rPr lang="en" sz="1417"/>
              <a:t>Front-end: navigate to “webarchive\Frontend\src”, open git bash, then enter “npm start” without quotations.</a:t>
            </a:r>
            <a:endParaRPr sz="1417"/>
          </a:p>
          <a:p>
            <a:pPr indent="-305117" lvl="0" marL="457200" rtl="0" algn="l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" sz="1417"/>
              <a:t>Back-end: navigate to “webarchive\Backend\src”, open git bash, enter “venv/Scripts/Activate” with quotations, then </a:t>
            </a:r>
            <a:r>
              <a:rPr lang="en" sz="1417"/>
              <a:t>“</a:t>
            </a:r>
            <a:r>
              <a:rPr lang="en" sz="1417"/>
              <a:t>python flask-app</a:t>
            </a:r>
            <a:r>
              <a:rPr lang="en" sz="1417"/>
              <a:t>” without quotations</a:t>
            </a:r>
            <a:r>
              <a:rPr lang="en" sz="1417"/>
              <a:t>.</a:t>
            </a:r>
            <a:endParaRPr sz="1417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8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System Overview</a:t>
            </a:r>
            <a:endParaRPr/>
          </a:p>
        </p:txBody>
      </p:sp>
      <p:pic>
        <p:nvPicPr>
          <p:cNvPr id="122" name="Google Shape;12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0225" y="2106375"/>
            <a:ext cx="8015653" cy="2984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9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Progress - Recording</a:t>
            </a:r>
            <a:endParaRPr/>
          </a:p>
        </p:txBody>
      </p:sp>
      <p:pic>
        <p:nvPicPr>
          <p:cNvPr id="128" name="Google Shape;12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85399" y="2357137"/>
            <a:ext cx="4562228" cy="200635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129" name="Google Shape;129;p19"/>
          <p:cNvPicPr preferRelativeResize="0"/>
          <p:nvPr/>
        </p:nvPicPr>
        <p:blipFill rotWithShape="1">
          <a:blip r:embed="rId4">
            <a:alphaModFix/>
          </a:blip>
          <a:srcRect b="991" l="-650" r="650" t="873"/>
          <a:stretch/>
        </p:blipFill>
        <p:spPr>
          <a:xfrm>
            <a:off x="152400" y="2027500"/>
            <a:ext cx="4054074" cy="23839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0"/>
          <p:cNvSpPr txBox="1"/>
          <p:nvPr>
            <p:ph type="title"/>
          </p:nvPr>
        </p:nvSpPr>
        <p:spPr>
          <a:xfrm>
            <a:off x="249100" y="150340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Progress -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Multithreading</a:t>
            </a:r>
            <a:endParaRPr/>
          </a:p>
        </p:txBody>
      </p:sp>
      <p:pic>
        <p:nvPicPr>
          <p:cNvPr id="135" name="Google Shape;13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15450" y="1432650"/>
            <a:ext cx="4958751" cy="3030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1"/>
          <p:cNvSpPr txBox="1"/>
          <p:nvPr>
            <p:ph type="title"/>
          </p:nvPr>
        </p:nvSpPr>
        <p:spPr>
          <a:xfrm>
            <a:off x="729450" y="1318650"/>
            <a:ext cx="19179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Progress - Full Backend</a:t>
            </a:r>
            <a:endParaRPr/>
          </a:p>
        </p:txBody>
      </p:sp>
      <p:pic>
        <p:nvPicPr>
          <p:cNvPr id="141" name="Google Shape;14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98300" y="0"/>
            <a:ext cx="6345702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