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Welcome to this conversation starter, “A Framework Tasting.” We’ll start with a short overview of the new Framework for Information Literacy for Higher Education, with the majority of our time being a discussion of the Framework.</a:t>
            </a:r>
            <a:endParaRPr/>
          </a:p>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afbcafae6_0_25: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89" name="Google Shape;89;gafbcafae6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afb69da1b_0_5: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96" name="Google Shape;96;gafb69da1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Now, we’ll move on to our discussion activity.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afb69da1b_1_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02" name="Google Shape;102;gafb69da1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To kick off our discussion, let’s listen to this news story on micro-licensing for music, which is relevant to most if not all 6 frames in the new framework. This story covers copyright and intellectual property, joint creator rights, student creator rights, use of music for commercial, business, and personal multimedia creations, and more.</a:t>
            </a:r>
            <a:endParaRPr/>
          </a:p>
          <a:p>
            <a:pPr indent="0" lvl="0" mar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9ddc05fd8_0_2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08" name="Google Shape;108;g9ddc05fd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afbcafae6_0_41: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14" name="Google Shape;114;gafbcafae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afbcafae6_0_35: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20" name="Google Shape;120;gafbcafae6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b0306611f_0_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26" name="Google Shape;126;gb030661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Welcome to this conversation starter, “A Framework Tasting.” We’ll start with a short overview of the new Framework for Information Literacy for Higher Education, with the majority of our time being a discussion of the Framework.</a:t>
            </a:r>
            <a:endParaRPr/>
          </a:p>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b076c6eb1_0_2: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32" name="Google Shape;132;gb076c6eb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b076c6eb1_0_7: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38" name="Google Shape;138;gb076c6eb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afbcafae6_0_46: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4" name="Google Shape;144;gafbcafae6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g31e635cae_0_6: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2" name="Google Shape;42;g31e635ca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afbcafae6_0_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9" name="Google Shape;149;gafbcafa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9ddc05fd8_0_1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55" name="Google Shape;155;g9ddc05fd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9ddc05fd8_0_25: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61" name="Google Shape;161;g9ddc05fd8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 name="Shape 46"/>
        <p:cNvGrpSpPr/>
        <p:nvPr/>
      </p:nvGrpSpPr>
      <p:grpSpPr>
        <a:xfrm>
          <a:off x="0" y="0"/>
          <a:ext cx="0" cy="0"/>
          <a:chOff x="0" y="0"/>
          <a:chExt cx="0" cy="0"/>
        </a:xfrm>
      </p:grpSpPr>
      <p:sp>
        <p:nvSpPr>
          <p:cNvPr id="47" name="Google Shape;47;g9ddc05fd8_0_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8" name="Google Shape;48;g9ddc05fd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We’ve all become used to integrating the Information Literacy Competency Standards for Higher Education into instruction and curriculum support. Many of us also use disciplinary adaptations of these standards, such as those for Nursing and Visual Literacy.</a:t>
            </a:r>
            <a:endParaRPr/>
          </a:p>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gafa6d5b49_0_15: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54" name="Google Shape;54;gafa6d5b4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afa6d5b49_0_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60" name="Google Shape;60;gafa6d5b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To address challenges we all encounter within current complex information ecosystems, ACRL designated a task force who developed this new Framework for Information Literacy for Higher Education.</a:t>
            </a:r>
            <a:endParaRPr/>
          </a:p>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9ddc05fd8_0_5: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66" name="Google Shape;66;g9ddc05fd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The framework is built with consideration of ‘Threshold Concepts,’ from Wiggins and McTighe’s Understanding by Design - encouraging instructors and learners to explore key concepts in interacting with information. The Framework also makes use of Metaliteracy from Mackey and Jacboson in frame descriptions and in suggested Knowledge Practices that follow each frame as examples of abilities that learners engaging with each frame may demonstrate.</a:t>
            </a:r>
            <a:endParaRPr/>
          </a:p>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afbcafae6_0_14: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71" name="Google Shape;71;gafbcafae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What seems especially exciting about the Framework is its use of these portal concepts, where, standing at a starting point we, learners, instructors, may depart in any number of directions and explore these crucial concepts in ways and at levels that fit our current and aspirational learning goals.</a:t>
            </a:r>
            <a:endParaRPr/>
          </a:p>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afa6d5b49_0_9: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77" name="Google Shape;77;gafa6d5b49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
              <a:t>Theses are the six frames in the new framework. The framework’s description points out that their order is alphabetical, which is intended to prevent any ranking of one over another.</a:t>
            </a:r>
            <a:endParaRPr/>
          </a:p>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afa6d5b49_0_20:notes"/>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83" name="Google Shape;83;gafa6d5b4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685800" y="2111123"/>
            <a:ext cx="7772400" cy="1546500"/>
          </a:xfrm>
          <a:prstGeom prst="rect">
            <a:avLst/>
          </a:prstGeom>
        </p:spPr>
        <p:txBody>
          <a:bodyPr anchorCtr="0" anchor="b" bIns="91425" lIns="91425" spcFirstLastPara="1" rIns="91425" wrap="square" tIns="91425"/>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1" name="Google Shape;11;p2"/>
          <p:cNvSpPr txBox="1"/>
          <p:nvPr>
            <p:ph idx="1" type="subTitle"/>
          </p:nvPr>
        </p:nvSpPr>
        <p:spPr>
          <a:xfrm>
            <a:off x="685800" y="3786738"/>
            <a:ext cx="7772400" cy="1046400"/>
          </a:xfrm>
          <a:prstGeom prst="rect">
            <a:avLst/>
          </a:prstGeom>
        </p:spPr>
        <p:txBody>
          <a:bodyPr anchorCtr="0" anchor="t" bIns="91425" lIns="91425" spcFirstLastPara="1" rIns="91425" wrap="square" tIns="91425"/>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2" name="Google Shape;12;p2"/>
          <p:cNvSpPr txBox="1"/>
          <p:nvPr>
            <p:ph idx="12" type="sldNum"/>
          </p:nvPr>
        </p:nvSpPr>
        <p:spPr>
          <a:xfrm>
            <a:off x="8556791" y="6333134"/>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74638"/>
            <a:ext cx="8229600" cy="11430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600200"/>
            <a:ext cx="8229600" cy="4967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6333134"/>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74638"/>
            <a:ext cx="8229600" cy="11430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600200"/>
            <a:ext cx="3994500" cy="4967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600200"/>
            <a:ext cx="3994500" cy="4967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6333134"/>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74638"/>
            <a:ext cx="8229600" cy="11430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6333134"/>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5875079"/>
            <a:ext cx="8229600" cy="692700"/>
          </a:xfrm>
          <a:prstGeom prst="rect">
            <a:avLst/>
          </a:prstGeom>
        </p:spPr>
        <p:txBody>
          <a:bodyPr anchorCtr="0" anchor="t" bIns="91425" lIns="91425" spcFirstLastPara="1" rIns="91425" wrap="square" tIns="91425"/>
          <a:lstStyle>
            <a:lvl1pPr indent="-228600" lvl="0" marL="457200" algn="ctr">
              <a:spcBef>
                <a:spcPts val="360"/>
              </a:spcBef>
              <a:spcAft>
                <a:spcPts val="0"/>
              </a:spcAft>
              <a:buSzPts val="1800"/>
              <a:buNone/>
              <a:defRPr sz="1800"/>
            </a:lvl1pPr>
          </a:lstStyle>
          <a:p/>
        </p:txBody>
      </p:sp>
      <p:sp>
        <p:nvSpPr>
          <p:cNvPr id="27" name="Google Shape;27;p6"/>
          <p:cNvSpPr txBox="1"/>
          <p:nvPr>
            <p:ph idx="12" type="sldNum"/>
          </p:nvPr>
        </p:nvSpPr>
        <p:spPr>
          <a:xfrm>
            <a:off x="8556791" y="6333134"/>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6333134"/>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600200"/>
            <a:ext cx="8229600" cy="4967700"/>
          </a:xfrm>
          <a:prstGeom prst="rect">
            <a:avLst/>
          </a:prstGeom>
          <a:noFill/>
          <a:ln>
            <a:noFill/>
          </a:ln>
        </p:spPr>
        <p:txBody>
          <a:bodyPr anchorCtr="0" anchor="t" bIns="91425" lIns="91425" spcFirstLastPara="1" rIns="91425" wrap="square" tIns="91425"/>
          <a:lstStyle>
            <a:lvl1pPr indent="-419100" lvl="0" marL="457200">
              <a:spcBef>
                <a:spcPts val="600"/>
              </a:spcBef>
              <a:spcAft>
                <a:spcPts val="0"/>
              </a:spcAft>
              <a:buClr>
                <a:schemeClr val="dk1"/>
              </a:buClr>
              <a:buSzPts val="3000"/>
              <a:buChar char="●"/>
              <a:defRPr sz="3000">
                <a:solidFill>
                  <a:schemeClr val="dk1"/>
                </a:solidFill>
              </a:defRPr>
            </a:lvl1pPr>
            <a:lvl2pPr indent="-381000" lvl="1" marL="914400">
              <a:spcBef>
                <a:spcPts val="0"/>
              </a:spcBef>
              <a:spcAft>
                <a:spcPts val="0"/>
              </a:spcAft>
              <a:buClr>
                <a:schemeClr val="dk1"/>
              </a:buClr>
              <a:buSzPts val="2400"/>
              <a:buChar char="○"/>
              <a:defRPr sz="2400">
                <a:solidFill>
                  <a:schemeClr val="dk1"/>
                </a:solidFill>
              </a:defRPr>
            </a:lvl2pPr>
            <a:lvl3pPr indent="-381000" lvl="2" marL="1371600">
              <a:spcBef>
                <a:spcPts val="0"/>
              </a:spcBef>
              <a:spcAft>
                <a:spcPts val="0"/>
              </a:spcAft>
              <a:buClr>
                <a:schemeClr val="dk1"/>
              </a:buClr>
              <a:buSzPts val="2400"/>
              <a:buChar char="■"/>
              <a:defRPr sz="2400">
                <a:solidFill>
                  <a:schemeClr val="dk1"/>
                </a:solidFill>
              </a:defRPr>
            </a:lvl3pPr>
            <a:lvl4pPr indent="-342900" lvl="3" marL="1828800">
              <a:spcBef>
                <a:spcPts val="0"/>
              </a:spcBef>
              <a:spcAft>
                <a:spcPts val="0"/>
              </a:spcAft>
              <a:buClr>
                <a:schemeClr val="dk1"/>
              </a:buClr>
              <a:buSzPts val="1800"/>
              <a:buChar char="●"/>
              <a:defRPr sz="1800">
                <a:solidFill>
                  <a:schemeClr val="dk1"/>
                </a:solidFill>
              </a:defRPr>
            </a:lvl4pPr>
            <a:lvl5pPr indent="-342900" lvl="4" marL="2286000">
              <a:spcBef>
                <a:spcPts val="0"/>
              </a:spcBef>
              <a:spcAft>
                <a:spcPts val="0"/>
              </a:spcAft>
              <a:buClr>
                <a:schemeClr val="dk1"/>
              </a:buClr>
              <a:buSzPts val="1800"/>
              <a:buChar char="○"/>
              <a:defRPr sz="1800">
                <a:solidFill>
                  <a:schemeClr val="dk1"/>
                </a:solidFill>
              </a:defRPr>
            </a:lvl5pPr>
            <a:lvl6pPr indent="-342900" lvl="5" marL="2743200">
              <a:spcBef>
                <a:spcPts val="0"/>
              </a:spcBef>
              <a:spcAft>
                <a:spcPts val="0"/>
              </a:spcAft>
              <a:buClr>
                <a:schemeClr val="dk1"/>
              </a:buClr>
              <a:buSzPts val="1800"/>
              <a:buChar char="■"/>
              <a:defRPr sz="1800">
                <a:solidFill>
                  <a:schemeClr val="dk1"/>
                </a:solidFill>
              </a:defRPr>
            </a:lvl6pPr>
            <a:lvl7pPr indent="-342900" lvl="6" marL="3200400">
              <a:spcBef>
                <a:spcPts val="0"/>
              </a:spcBef>
              <a:spcAft>
                <a:spcPts val="0"/>
              </a:spcAft>
              <a:buClr>
                <a:schemeClr val="dk1"/>
              </a:buClr>
              <a:buSzPts val="1800"/>
              <a:buChar char="●"/>
              <a:defRPr sz="1800">
                <a:solidFill>
                  <a:schemeClr val="dk1"/>
                </a:solidFill>
              </a:defRPr>
            </a:lvl7pPr>
            <a:lvl8pPr indent="-342900" lvl="7" marL="3657600">
              <a:spcBef>
                <a:spcPts val="0"/>
              </a:spcBef>
              <a:spcAft>
                <a:spcPts val="0"/>
              </a:spcAft>
              <a:buClr>
                <a:schemeClr val="dk1"/>
              </a:buClr>
              <a:buSzPts val="1800"/>
              <a:buChar char="○"/>
              <a:defRPr sz="1800">
                <a:solidFill>
                  <a:schemeClr val="dk1"/>
                </a:solidFill>
              </a:defRPr>
            </a:lvl8pPr>
            <a:lvl9pPr indent="-342900" lvl="8" marL="4114800">
              <a:spcBef>
                <a:spcPts val="0"/>
              </a:spcBef>
              <a:spcAft>
                <a:spcPts val="0"/>
              </a:spcAft>
              <a:buClr>
                <a:schemeClr val="dk1"/>
              </a:buClr>
              <a:buSzPts val="1800"/>
              <a:buChar char="■"/>
              <a:defRPr sz="1800">
                <a:solidFill>
                  <a:schemeClr val="dk1"/>
                </a:solidFill>
              </a:defRPr>
            </a:lvl9pPr>
          </a:lstStyle>
          <a:p/>
        </p:txBody>
      </p:sp>
      <p:sp>
        <p:nvSpPr>
          <p:cNvPr id="8" name="Google Shape;8;p1"/>
          <p:cNvSpPr txBox="1"/>
          <p:nvPr>
            <p:ph idx="12" type="sldNum"/>
          </p:nvPr>
        </p:nvSpPr>
        <p:spPr>
          <a:xfrm>
            <a:off x="8556791" y="6333134"/>
            <a:ext cx="548700" cy="5247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hyperlink" Target="http://pixabay.com/en/wine-cheers-red-lounge-restaurant-622116/" TargetMode="External"/><Relationship Id="rId5" Type="http://schemas.openxmlformats.org/officeDocument/2006/relationships/image" Target="../media/image1.png"/><Relationship Id="rId6" Type="http://schemas.openxmlformats.org/officeDocument/2006/relationships/hyperlink" Target="https://creativecommons.org/licenses/by-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jpg"/><Relationship Id="rId4" Type="http://schemas.openxmlformats.org/officeDocument/2006/relationships/hyperlink" Target="http://www.acrl.ala.org/acrlinsider/archives/category/information-literacy"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npr.org/blogs/therecord/2015/05/11/404485444/tiny-music-royalties-add-up-unexpectedly" TargetMode="External"/><Relationship Id="rId4" Type="http://schemas.openxmlformats.org/officeDocument/2006/relationships/image" Target="../media/image2.jpg"/><Relationship Id="rId5" Type="http://schemas.openxmlformats.org/officeDocument/2006/relationships/hyperlink" Target="http://www.npr.org/blogs/therecord/2015/05/11/404485444/tiny-music-royalties-add-up-unexpectedl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tinyurl.com/TILCFrameworkTasting" TargetMode="External"/><Relationship Id="rId4" Type="http://schemas.openxmlformats.org/officeDocument/2006/relationships/hyperlink" Target="http://www.ala.org/acrl/standards/informationliteracycompetency" TargetMode="External"/><Relationship Id="rId5" Type="http://schemas.openxmlformats.org/officeDocument/2006/relationships/hyperlink" Target="http://www.ala.org/acrl/standards/ilframework" TargetMode="External"/><Relationship Id="rId6" Type="http://schemas.openxmlformats.org/officeDocument/2006/relationships/hyperlink" Target="http://www.ala.org/acrl/standards/ilframeworkapps" TargetMode="External"/><Relationship Id="rId7" Type="http://schemas.openxmlformats.org/officeDocument/2006/relationships/hyperlink" Target="http://www.acrl.ala.org/acrlinsider/archives/category/information-literacy" TargetMode="External"/><Relationship Id="rId8" Type="http://schemas.openxmlformats.org/officeDocument/2006/relationships/hyperlink" Target="http://www.npr.org/blogs/therecord/2015/05/11/404485444/tiny-music-royalties-add-up-unexpectedly"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tinyurl.com/TILCFrameworkTasting" TargetMode="External"/><Relationship Id="rId4" Type="http://schemas.openxmlformats.org/officeDocument/2006/relationships/hyperlink" Target="http://tinyurl.com/TILCFrameworkTastin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hyperlink" Target="http://www.ala.org/acrl/standards/informationliteracycompetenc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ala.org/acrl/standards/ilframework" TargetMode="External"/><Relationship Id="rId4" Type="http://schemas.openxmlformats.org/officeDocument/2006/relationships/image" Target="../media/image5.jpg"/><Relationship Id="rId5" Type="http://schemas.openxmlformats.org/officeDocument/2006/relationships/hyperlink" Target="http://www.ala.org/acrl/standards/ilframewor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 name="Shape 33"/>
        <p:cNvGrpSpPr/>
        <p:nvPr/>
      </p:nvGrpSpPr>
      <p:grpSpPr>
        <a:xfrm>
          <a:off x="0" y="0"/>
          <a:ext cx="0" cy="0"/>
          <a:chOff x="0" y="0"/>
          <a:chExt cx="0" cy="0"/>
        </a:xfrm>
      </p:grpSpPr>
      <p:pic>
        <p:nvPicPr>
          <p:cNvPr id="34" name="Google Shape;34;p8"/>
          <p:cNvPicPr preferRelativeResize="0"/>
          <p:nvPr/>
        </p:nvPicPr>
        <p:blipFill>
          <a:blip r:embed="rId3">
            <a:alphaModFix/>
          </a:blip>
          <a:stretch>
            <a:fillRect/>
          </a:stretch>
        </p:blipFill>
        <p:spPr>
          <a:xfrm>
            <a:off x="-807275" y="0"/>
            <a:ext cx="10353815" cy="6857998"/>
          </a:xfrm>
          <a:prstGeom prst="rect">
            <a:avLst/>
          </a:prstGeom>
          <a:noFill/>
          <a:ln>
            <a:noFill/>
          </a:ln>
        </p:spPr>
      </p:pic>
      <p:sp>
        <p:nvSpPr>
          <p:cNvPr id="35" name="Google Shape;35;p8"/>
          <p:cNvSpPr txBox="1"/>
          <p:nvPr>
            <p:ph type="ctrTitle"/>
          </p:nvPr>
        </p:nvSpPr>
        <p:spPr>
          <a:xfrm>
            <a:off x="4125325" y="1206675"/>
            <a:ext cx="4596000" cy="1721400"/>
          </a:xfrm>
          <a:prstGeom prst="rect">
            <a:avLst/>
          </a:prstGeom>
          <a:solidFill>
            <a:srgbClr val="FFFEF2">
              <a:alpha val="61920"/>
            </a:srgbClr>
          </a:solidFill>
        </p:spPr>
        <p:txBody>
          <a:bodyPr anchorCtr="0" anchor="b" bIns="91425" lIns="91425" spcFirstLastPara="1" rIns="91425" wrap="square" tIns="91425">
            <a:noAutofit/>
          </a:bodyPr>
          <a:lstStyle/>
          <a:p>
            <a:pPr indent="0" lvl="0" marL="0">
              <a:spcBef>
                <a:spcPts val="0"/>
              </a:spcBef>
              <a:spcAft>
                <a:spcPts val="0"/>
              </a:spcAft>
              <a:buNone/>
            </a:pPr>
            <a:r>
              <a:rPr lang="en"/>
              <a:t>A Framework Tasting</a:t>
            </a:r>
            <a:endParaRPr/>
          </a:p>
        </p:txBody>
      </p:sp>
      <p:sp>
        <p:nvSpPr>
          <p:cNvPr id="36" name="Google Shape;36;p8"/>
          <p:cNvSpPr txBox="1"/>
          <p:nvPr>
            <p:ph idx="1" type="subTitle"/>
          </p:nvPr>
        </p:nvSpPr>
        <p:spPr>
          <a:xfrm>
            <a:off x="3986275" y="3527625"/>
            <a:ext cx="4874100" cy="2184300"/>
          </a:xfrm>
          <a:prstGeom prst="rect">
            <a:avLst/>
          </a:prstGeom>
          <a:solidFill>
            <a:srgbClr val="FFFEF2">
              <a:alpha val="61570"/>
            </a:srgbClr>
          </a:solidFill>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4C1130"/>
                </a:solidFill>
              </a:rPr>
              <a:t>Trying Out a New Vintage in Info Lit</a:t>
            </a:r>
            <a:endParaRPr>
              <a:solidFill>
                <a:srgbClr val="4C1130"/>
              </a:solidFill>
            </a:endParaRPr>
          </a:p>
          <a:p>
            <a:pPr indent="0" lvl="0" marL="0" rtl="0">
              <a:spcBef>
                <a:spcPts val="0"/>
              </a:spcBef>
              <a:spcAft>
                <a:spcPts val="0"/>
              </a:spcAft>
              <a:buNone/>
            </a:pPr>
            <a:r>
              <a:t/>
            </a:r>
            <a:endParaRPr sz="1000">
              <a:solidFill>
                <a:srgbClr val="4C1130"/>
              </a:solidFill>
            </a:endParaRPr>
          </a:p>
          <a:p>
            <a:pPr indent="0" lvl="0" marL="0" rtl="0">
              <a:spcBef>
                <a:spcPts val="0"/>
              </a:spcBef>
              <a:spcAft>
                <a:spcPts val="0"/>
              </a:spcAft>
              <a:buClr>
                <a:schemeClr val="dk1"/>
              </a:buClr>
              <a:buSzPts val="1100"/>
              <a:buFont typeface="Arial"/>
              <a:buNone/>
            </a:pPr>
            <a:r>
              <a:rPr lang="en" sz="1800">
                <a:solidFill>
                  <a:srgbClr val="4C1130"/>
                </a:solidFill>
              </a:rPr>
              <a:t>Virginia Pannabecker</a:t>
            </a:r>
            <a:endParaRPr sz="1800">
              <a:solidFill>
                <a:srgbClr val="4C1130"/>
              </a:solidFill>
            </a:endParaRPr>
          </a:p>
          <a:p>
            <a:pPr indent="0" lvl="0" marL="0">
              <a:spcBef>
                <a:spcPts val="0"/>
              </a:spcBef>
              <a:spcAft>
                <a:spcPts val="0"/>
              </a:spcAft>
              <a:buClr>
                <a:schemeClr val="dk1"/>
              </a:buClr>
              <a:buSzPts val="1100"/>
              <a:buFont typeface="Arial"/>
              <a:buNone/>
            </a:pPr>
            <a:r>
              <a:rPr lang="en" sz="1600">
                <a:solidFill>
                  <a:srgbClr val="4C1130"/>
                </a:solidFill>
              </a:rPr>
              <a:t>Life Science &amp; Scholarly Communications Librarian</a:t>
            </a:r>
            <a:r>
              <a:rPr lang="en" sz="1800">
                <a:solidFill>
                  <a:srgbClr val="4C1130"/>
                </a:solidFill>
              </a:rPr>
              <a:t> Virginia Tech</a:t>
            </a:r>
            <a:endParaRPr>
              <a:solidFill>
                <a:srgbClr val="4C1130"/>
              </a:solidFill>
            </a:endParaRPr>
          </a:p>
        </p:txBody>
      </p:sp>
      <p:sp>
        <p:nvSpPr>
          <p:cNvPr id="37" name="Google Shape;37;p8"/>
          <p:cNvSpPr txBox="1"/>
          <p:nvPr/>
        </p:nvSpPr>
        <p:spPr>
          <a:xfrm>
            <a:off x="1776600" y="6260125"/>
            <a:ext cx="4219200" cy="49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000">
                <a:solidFill>
                  <a:srgbClr val="D9D9D9"/>
                </a:solidFill>
              </a:rPr>
              <a:t>“wine, cheers, red, lounge, restaurant,” by Skitterphoto, CC0, via Pixabay </a:t>
            </a:r>
            <a:r>
              <a:rPr lang="en" sz="1000" u="sng">
                <a:solidFill>
                  <a:srgbClr val="D9D9D9"/>
                </a:solidFill>
                <a:hlinkClick r:id="rId4"/>
              </a:rPr>
              <a:t>http://pixabay.com/en/wine-cheers-red-lounge-restaurant-622116/</a:t>
            </a:r>
            <a:r>
              <a:rPr lang="en" sz="1000">
                <a:solidFill>
                  <a:srgbClr val="D9D9D9"/>
                </a:solidFill>
              </a:rPr>
              <a:t> </a:t>
            </a:r>
            <a:endParaRPr sz="1000">
              <a:solidFill>
                <a:srgbClr val="D9D9D9"/>
              </a:solidFill>
            </a:endParaRPr>
          </a:p>
        </p:txBody>
      </p:sp>
      <p:pic>
        <p:nvPicPr>
          <p:cNvPr id="38" name="Google Shape;38;p8"/>
          <p:cNvPicPr preferRelativeResize="0"/>
          <p:nvPr/>
        </p:nvPicPr>
        <p:blipFill>
          <a:blip r:embed="rId5">
            <a:alphaModFix/>
          </a:blip>
          <a:stretch>
            <a:fillRect/>
          </a:stretch>
        </p:blipFill>
        <p:spPr>
          <a:xfrm>
            <a:off x="8077200" y="6260125"/>
            <a:ext cx="838200" cy="295275"/>
          </a:xfrm>
          <a:prstGeom prst="rect">
            <a:avLst/>
          </a:prstGeom>
          <a:noFill/>
          <a:ln>
            <a:noFill/>
          </a:ln>
        </p:spPr>
      </p:pic>
      <p:sp>
        <p:nvSpPr>
          <p:cNvPr id="39" name="Google Shape;39;p8"/>
          <p:cNvSpPr txBox="1"/>
          <p:nvPr/>
        </p:nvSpPr>
        <p:spPr>
          <a:xfrm>
            <a:off x="6325775" y="6159063"/>
            <a:ext cx="1885500" cy="4974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200">
                <a:solidFill>
                  <a:schemeClr val="lt1"/>
                </a:solidFill>
              </a:rPr>
              <a:t>This presentation is licensed </a:t>
            </a:r>
            <a:r>
              <a:rPr lang="en" sz="1200" u="sng">
                <a:solidFill>
                  <a:schemeClr val="lt1"/>
                </a:solidFill>
                <a:hlinkClick r:id="rId6"/>
              </a:rPr>
              <a:t>CC BY-SA 4.0</a:t>
            </a:r>
            <a:endParaRPr sz="12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7"/>
          <p:cNvSpPr txBox="1"/>
          <p:nvPr>
            <p:ph type="title"/>
          </p:nvPr>
        </p:nvSpPr>
        <p:spPr>
          <a:xfrm>
            <a:off x="457200" y="274644"/>
            <a:ext cx="8229600" cy="5613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3400">
                <a:solidFill>
                  <a:srgbClr val="0B5394"/>
                </a:solidFill>
              </a:rPr>
              <a:t>Discussion List &amp; Webinar Archive	</a:t>
            </a:r>
            <a:endParaRPr sz="3400">
              <a:solidFill>
                <a:srgbClr val="0B5394"/>
              </a:solidFill>
            </a:endParaRPr>
          </a:p>
        </p:txBody>
      </p:sp>
      <p:pic>
        <p:nvPicPr>
          <p:cNvPr id="92" name="Google Shape;92;p17"/>
          <p:cNvPicPr preferRelativeResize="0"/>
          <p:nvPr/>
        </p:nvPicPr>
        <p:blipFill rotWithShape="1">
          <a:blip r:embed="rId3">
            <a:alphaModFix/>
          </a:blip>
          <a:srcRect b="12194" l="0" r="0" t="2763"/>
          <a:stretch/>
        </p:blipFill>
        <p:spPr>
          <a:xfrm>
            <a:off x="92500" y="988350"/>
            <a:ext cx="8959002" cy="4667562"/>
          </a:xfrm>
          <a:prstGeom prst="rect">
            <a:avLst/>
          </a:prstGeom>
          <a:noFill/>
          <a:ln>
            <a:noFill/>
          </a:ln>
        </p:spPr>
      </p:pic>
      <p:sp>
        <p:nvSpPr>
          <p:cNvPr id="93" name="Google Shape;93;p17"/>
          <p:cNvSpPr txBox="1"/>
          <p:nvPr/>
        </p:nvSpPr>
        <p:spPr>
          <a:xfrm>
            <a:off x="817950" y="5936375"/>
            <a:ext cx="7508100" cy="340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1800" u="sng">
                <a:solidFill>
                  <a:schemeClr val="hlink"/>
                </a:solidFill>
                <a:hlinkClick r:id="rId4"/>
              </a:rPr>
              <a:t>http://www.acrl.ala.org/acrlinsider/archives/category/information-literacy</a:t>
            </a:r>
            <a:r>
              <a:rPr lang="en" sz="1800"/>
              <a:t> </a:t>
            </a:r>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8"/>
          <p:cNvSpPr txBox="1"/>
          <p:nvPr>
            <p:ph type="title"/>
          </p:nvPr>
        </p:nvSpPr>
        <p:spPr>
          <a:xfrm>
            <a:off x="457200" y="274646"/>
            <a:ext cx="8229600" cy="7161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How will we use the Framework?</a:t>
            </a:r>
            <a:endParaRPr>
              <a:solidFill>
                <a:srgbClr val="0B5394"/>
              </a:solidFill>
            </a:endParaRPr>
          </a:p>
        </p:txBody>
      </p:sp>
      <p:sp>
        <p:nvSpPr>
          <p:cNvPr id="99" name="Google Shape;99;p18"/>
          <p:cNvSpPr txBox="1"/>
          <p:nvPr>
            <p:ph idx="1" type="body"/>
          </p:nvPr>
        </p:nvSpPr>
        <p:spPr>
          <a:xfrm>
            <a:off x="457200" y="1782300"/>
            <a:ext cx="8229600" cy="3293400"/>
          </a:xfrm>
          <a:prstGeom prst="rect">
            <a:avLst/>
          </a:prstGeom>
        </p:spPr>
        <p:txBody>
          <a:bodyPr anchorCtr="0" anchor="t" bIns="91425" lIns="91425" spcFirstLastPara="1" rIns="91425" wrap="square" tIns="91425">
            <a:noAutofit/>
          </a:bodyPr>
          <a:lstStyle/>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Authority Is Constructed and Contextual</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Information Creation as a Process</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Information Has Value</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Research as Inquiry</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Scholarship as Conversation</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Searching as Strategic Exploration</a:t>
            </a:r>
            <a:endParaRPr>
              <a:solidFill>
                <a:srgbClr val="303030"/>
              </a:solidFill>
              <a:highlight>
                <a:srgbClr val="FFFFFF"/>
              </a:highlight>
            </a:endParaRPr>
          </a:p>
          <a:p>
            <a:pPr indent="0" lvl="0" marL="0" rtl="0">
              <a:spcBef>
                <a:spcPts val="6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pic>
        <p:nvPicPr>
          <p:cNvPr id="104" name="Google Shape;104;p19">
            <a:hlinkClick r:id="rId3"/>
          </p:cNvPr>
          <p:cNvPicPr preferRelativeResize="0"/>
          <p:nvPr/>
        </p:nvPicPr>
        <p:blipFill>
          <a:blip r:embed="rId4">
            <a:alphaModFix/>
          </a:blip>
          <a:stretch>
            <a:fillRect/>
          </a:stretch>
        </p:blipFill>
        <p:spPr>
          <a:xfrm>
            <a:off x="1032300" y="1492"/>
            <a:ext cx="7079400" cy="6634783"/>
          </a:xfrm>
          <a:prstGeom prst="rect">
            <a:avLst/>
          </a:prstGeom>
          <a:noFill/>
          <a:ln>
            <a:noFill/>
          </a:ln>
        </p:spPr>
      </p:pic>
      <p:sp>
        <p:nvSpPr>
          <p:cNvPr id="105" name="Google Shape;105;p19"/>
          <p:cNvSpPr txBox="1"/>
          <p:nvPr/>
        </p:nvSpPr>
        <p:spPr>
          <a:xfrm>
            <a:off x="1413300" y="5797775"/>
            <a:ext cx="6712800" cy="838500"/>
          </a:xfrm>
          <a:prstGeom prst="rect">
            <a:avLst/>
          </a:prstGeom>
          <a:noFill/>
          <a:ln>
            <a:noFill/>
          </a:ln>
        </p:spPr>
        <p:txBody>
          <a:bodyPr anchorCtr="0" anchor="t" bIns="91425" lIns="91425" spcFirstLastPara="1" rIns="91425" wrap="square" tIns="91425">
            <a:noAutofit/>
          </a:bodyPr>
          <a:lstStyle/>
          <a:p>
            <a:pPr indent="0" lvl="0" marL="0" rtl="0">
              <a:spcBef>
                <a:spcPts val="600"/>
              </a:spcBef>
              <a:spcAft>
                <a:spcPts val="0"/>
              </a:spcAft>
              <a:buClr>
                <a:schemeClr val="dk1"/>
              </a:buClr>
              <a:buSzPts val="1100"/>
              <a:buFont typeface="Arial"/>
              <a:buNone/>
            </a:pPr>
            <a:r>
              <a:rPr lang="en" sz="1800" u="sng">
                <a:solidFill>
                  <a:schemeClr val="hlink"/>
                </a:solidFill>
                <a:hlinkClick r:id="rId5"/>
              </a:rPr>
              <a:t>http://www.npr.org/blogs/therecord/2015/05/11/404485444/tiny-music-royalties-add-up-unexpectedly</a:t>
            </a:r>
            <a:endParaRPr sz="18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0"/>
          <p:cNvSpPr txBox="1"/>
          <p:nvPr>
            <p:ph type="title"/>
          </p:nvPr>
        </p:nvSpPr>
        <p:spPr>
          <a:xfrm>
            <a:off x="457200" y="274650"/>
            <a:ext cx="8229600" cy="487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References</a:t>
            </a:r>
            <a:endParaRPr/>
          </a:p>
        </p:txBody>
      </p:sp>
      <p:sp>
        <p:nvSpPr>
          <p:cNvPr id="111" name="Google Shape;111;p20"/>
          <p:cNvSpPr txBox="1"/>
          <p:nvPr>
            <p:ph idx="1" type="body"/>
          </p:nvPr>
        </p:nvSpPr>
        <p:spPr>
          <a:xfrm>
            <a:off x="457200" y="762000"/>
            <a:ext cx="8229600" cy="5771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1400"/>
              <a:t>Images</a:t>
            </a:r>
            <a:r>
              <a:rPr lang="en" sz="1400"/>
              <a:t>: all images used in this presentation are: in the public domain, or are screenshots taken by Virginia Pannabecker with the Mac Grab utility application.</a:t>
            </a:r>
            <a:endParaRPr sz="1400"/>
          </a:p>
          <a:p>
            <a:pPr indent="0" lvl="0" marL="0" rtl="0">
              <a:spcBef>
                <a:spcPts val="0"/>
              </a:spcBef>
              <a:spcAft>
                <a:spcPts val="0"/>
              </a:spcAft>
              <a:buNone/>
            </a:pPr>
            <a:r>
              <a:t/>
            </a:r>
            <a:endParaRPr sz="600"/>
          </a:p>
          <a:p>
            <a:pPr indent="0" lvl="0" marL="0" rtl="0">
              <a:spcBef>
                <a:spcPts val="0"/>
              </a:spcBef>
              <a:spcAft>
                <a:spcPts val="0"/>
              </a:spcAft>
              <a:buNone/>
            </a:pPr>
            <a:r>
              <a:rPr b="1" lang="en" sz="1400"/>
              <a:t>These slides and accompanying discussion group handouts available at</a:t>
            </a:r>
            <a:r>
              <a:rPr lang="en" sz="1400"/>
              <a:t>: </a:t>
            </a:r>
            <a:r>
              <a:rPr lang="en" sz="1400" u="sng">
                <a:solidFill>
                  <a:schemeClr val="hlink"/>
                </a:solidFill>
                <a:highlight>
                  <a:srgbClr val="FFFFFF"/>
                </a:highlight>
                <a:hlinkClick r:id="rId3"/>
              </a:rPr>
              <a:t>http://tinyurl.com/TILCFrameworkTasting</a:t>
            </a:r>
            <a:r>
              <a:rPr lang="en" sz="1400">
                <a:highlight>
                  <a:srgbClr val="FFFFFF"/>
                </a:highlight>
              </a:rPr>
              <a:t> </a:t>
            </a:r>
            <a:endParaRPr sz="1400"/>
          </a:p>
          <a:p>
            <a:pPr indent="0" lvl="0" marL="0" rtl="0">
              <a:spcBef>
                <a:spcPts val="0"/>
              </a:spcBef>
              <a:spcAft>
                <a:spcPts val="0"/>
              </a:spcAft>
              <a:buNone/>
            </a:pPr>
            <a:r>
              <a:t/>
            </a:r>
            <a:endParaRPr sz="600"/>
          </a:p>
          <a:p>
            <a:pPr indent="-317500" lvl="0" marL="457200" rtl="0">
              <a:spcBef>
                <a:spcPts val="0"/>
              </a:spcBef>
              <a:spcAft>
                <a:spcPts val="0"/>
              </a:spcAft>
              <a:buSzPts val="1400"/>
              <a:buChar char="●"/>
            </a:pPr>
            <a:r>
              <a:rPr b="1" lang="en" sz="1400"/>
              <a:t>TILC Group Discussion Summary</a:t>
            </a:r>
            <a:r>
              <a:rPr lang="en" sz="1400"/>
              <a:t>: </a:t>
            </a:r>
            <a:r>
              <a:rPr lang="en" sz="1400">
                <a:solidFill>
                  <a:srgbClr val="0B5394"/>
                </a:solidFill>
              </a:rPr>
              <a:t>recorded below on slides 15-17.</a:t>
            </a:r>
            <a:endParaRPr sz="1400">
              <a:solidFill>
                <a:srgbClr val="0B5394"/>
              </a:solidFill>
            </a:endParaRPr>
          </a:p>
          <a:p>
            <a:pPr indent="0" lvl="0" marL="0" rtl="0">
              <a:spcBef>
                <a:spcPts val="0"/>
              </a:spcBef>
              <a:spcAft>
                <a:spcPts val="0"/>
              </a:spcAft>
              <a:buNone/>
            </a:pPr>
            <a:r>
              <a:t/>
            </a:r>
            <a:endParaRPr sz="1800"/>
          </a:p>
          <a:p>
            <a:pPr indent="0" lvl="0" marL="0" rtl="0">
              <a:spcBef>
                <a:spcPts val="0"/>
              </a:spcBef>
              <a:spcAft>
                <a:spcPts val="0"/>
              </a:spcAft>
              <a:buNone/>
            </a:pPr>
            <a:r>
              <a:rPr lang="en" sz="1400"/>
              <a:t>ACRL </a:t>
            </a:r>
            <a:r>
              <a:rPr i="1" lang="en" sz="1400"/>
              <a:t>Information Literacy Competency Standards for Higher Education</a:t>
            </a:r>
            <a:r>
              <a:rPr lang="en" sz="1400"/>
              <a:t>, 2000. </a:t>
            </a:r>
            <a:r>
              <a:rPr lang="en" sz="1400" u="sng">
                <a:solidFill>
                  <a:schemeClr val="hlink"/>
                </a:solidFill>
                <a:hlinkClick r:id="rId4"/>
              </a:rPr>
              <a:t>http://www.ala.org/acrl/standards/informationliteracycompetency</a:t>
            </a:r>
            <a:r>
              <a:rPr lang="en" sz="1400"/>
              <a:t> </a:t>
            </a:r>
            <a:endParaRPr sz="1400"/>
          </a:p>
          <a:p>
            <a:pPr indent="0" lvl="0" marL="0" rtl="0">
              <a:spcBef>
                <a:spcPts val="0"/>
              </a:spcBef>
              <a:spcAft>
                <a:spcPts val="0"/>
              </a:spcAft>
              <a:buNone/>
            </a:pPr>
            <a:r>
              <a:t/>
            </a:r>
            <a:endParaRPr sz="1000"/>
          </a:p>
          <a:p>
            <a:pPr indent="0" lvl="0" marL="0" rtl="0">
              <a:spcBef>
                <a:spcPts val="0"/>
              </a:spcBef>
              <a:spcAft>
                <a:spcPts val="0"/>
              </a:spcAft>
              <a:buNone/>
            </a:pPr>
            <a:r>
              <a:rPr lang="en" sz="1400"/>
              <a:t>ACRL </a:t>
            </a:r>
            <a:r>
              <a:rPr i="1" lang="en" sz="1400"/>
              <a:t>Framework for Information Literacy for Higher Education</a:t>
            </a:r>
            <a:r>
              <a:rPr lang="en" sz="1400"/>
              <a:t>, 2015. </a:t>
            </a:r>
            <a:r>
              <a:rPr lang="en" sz="1400" u="sng">
                <a:solidFill>
                  <a:schemeClr val="hlink"/>
                </a:solidFill>
                <a:hlinkClick r:id="rId5"/>
              </a:rPr>
              <a:t>http://www.ala.org/acrl/standards/ilframework</a:t>
            </a:r>
            <a:r>
              <a:rPr lang="en" sz="1400"/>
              <a:t> </a:t>
            </a:r>
            <a:endParaRPr sz="1400"/>
          </a:p>
          <a:p>
            <a:pPr indent="0" lvl="0" marL="0" rtl="0">
              <a:spcBef>
                <a:spcPts val="0"/>
              </a:spcBef>
              <a:spcAft>
                <a:spcPts val="0"/>
              </a:spcAft>
              <a:buNone/>
            </a:pPr>
            <a:r>
              <a:t/>
            </a:r>
            <a:endParaRPr sz="1000"/>
          </a:p>
          <a:p>
            <a:pPr indent="0" lvl="0" marL="0" rtl="0">
              <a:spcBef>
                <a:spcPts val="0"/>
              </a:spcBef>
              <a:spcAft>
                <a:spcPts val="0"/>
              </a:spcAft>
              <a:buNone/>
            </a:pPr>
            <a:r>
              <a:rPr lang="en" sz="1400"/>
              <a:t>ACRL </a:t>
            </a:r>
            <a:r>
              <a:rPr i="1" lang="en" sz="1400"/>
              <a:t>Framework for Information Literacy </a:t>
            </a:r>
            <a:r>
              <a:rPr lang="en" sz="1400"/>
              <a:t>Appendices, Appendix 1, Creating a Framework, 2015. </a:t>
            </a:r>
            <a:r>
              <a:rPr lang="en" sz="1400" u="sng">
                <a:solidFill>
                  <a:schemeClr val="hlink"/>
                </a:solidFill>
                <a:hlinkClick r:id="rId6"/>
              </a:rPr>
              <a:t>http://www.ala.org/acrl/standards/ilframeworkapps</a:t>
            </a:r>
            <a:r>
              <a:rPr lang="en" sz="1400"/>
              <a:t> </a:t>
            </a:r>
            <a:endParaRPr sz="1400"/>
          </a:p>
          <a:p>
            <a:pPr indent="0" lvl="0" marL="0" rtl="0">
              <a:spcBef>
                <a:spcPts val="0"/>
              </a:spcBef>
              <a:spcAft>
                <a:spcPts val="0"/>
              </a:spcAft>
              <a:buNone/>
            </a:pPr>
            <a:r>
              <a:t/>
            </a:r>
            <a:endParaRPr sz="1000"/>
          </a:p>
          <a:p>
            <a:pPr indent="0" lvl="0" marL="0" rtl="0">
              <a:spcBef>
                <a:spcPts val="0"/>
              </a:spcBef>
              <a:spcAft>
                <a:spcPts val="0"/>
              </a:spcAft>
              <a:buNone/>
            </a:pPr>
            <a:r>
              <a:rPr lang="en" sz="1400">
                <a:solidFill>
                  <a:srgbClr val="303030"/>
                </a:solidFill>
                <a:highlight>
                  <a:srgbClr val="FFFFFF"/>
                </a:highlight>
              </a:rPr>
              <a:t>Grant Wiggins and Jay McTighe. </a:t>
            </a:r>
            <a:r>
              <a:rPr i="1" lang="en" sz="1400">
                <a:solidFill>
                  <a:srgbClr val="303030"/>
                </a:solidFill>
                <a:highlight>
                  <a:srgbClr val="FFFFFF"/>
                </a:highlight>
              </a:rPr>
              <a:t>Understanding by Design</a:t>
            </a:r>
            <a:r>
              <a:rPr lang="en" sz="1400">
                <a:solidFill>
                  <a:srgbClr val="303030"/>
                </a:solidFill>
                <a:highlight>
                  <a:srgbClr val="FFFFFF"/>
                </a:highlight>
              </a:rPr>
              <a:t>. (Alexandria, VA: Association for Supervision and Curriculum Development, 2004)</a:t>
            </a:r>
            <a:endParaRPr sz="1400">
              <a:solidFill>
                <a:srgbClr val="303030"/>
              </a:solidFill>
              <a:highlight>
                <a:srgbClr val="FFFFFF"/>
              </a:highlight>
            </a:endParaRPr>
          </a:p>
          <a:p>
            <a:pPr indent="0" lvl="0" marL="0" rtl="0">
              <a:spcBef>
                <a:spcPts val="0"/>
              </a:spcBef>
              <a:spcAft>
                <a:spcPts val="0"/>
              </a:spcAft>
              <a:buNone/>
            </a:pPr>
            <a:r>
              <a:t/>
            </a:r>
            <a:endParaRPr sz="1000">
              <a:solidFill>
                <a:srgbClr val="303030"/>
              </a:solidFill>
              <a:highlight>
                <a:srgbClr val="FFFFFF"/>
              </a:highlight>
            </a:endParaRPr>
          </a:p>
          <a:p>
            <a:pPr indent="0" lvl="0" marL="0" rtl="0">
              <a:spcBef>
                <a:spcPts val="0"/>
              </a:spcBef>
              <a:spcAft>
                <a:spcPts val="0"/>
              </a:spcAft>
              <a:buNone/>
            </a:pPr>
            <a:r>
              <a:rPr lang="en" sz="1400">
                <a:solidFill>
                  <a:srgbClr val="303030"/>
                </a:solidFill>
                <a:highlight>
                  <a:srgbClr val="FFFFFF"/>
                </a:highlight>
              </a:rPr>
              <a:t>Thomas P. Mackey and Trudi E. Jacobson. </a:t>
            </a:r>
            <a:r>
              <a:rPr i="1" lang="en" sz="1400">
                <a:solidFill>
                  <a:srgbClr val="303030"/>
                </a:solidFill>
                <a:highlight>
                  <a:srgbClr val="FFFFFF"/>
                </a:highlight>
              </a:rPr>
              <a:t>Metaliteracy: Reinventing Information Literacy to Empower Learners. </a:t>
            </a:r>
            <a:r>
              <a:rPr lang="en" sz="1400">
                <a:solidFill>
                  <a:srgbClr val="303030"/>
                </a:solidFill>
                <a:highlight>
                  <a:srgbClr val="FFFFFF"/>
                </a:highlight>
              </a:rPr>
              <a:t>(Chicago: Neal-Schuman, 2014)</a:t>
            </a:r>
            <a:endParaRPr sz="1400">
              <a:solidFill>
                <a:srgbClr val="303030"/>
              </a:solidFill>
              <a:highlight>
                <a:schemeClr val="lt1"/>
              </a:highlight>
            </a:endParaRPr>
          </a:p>
          <a:p>
            <a:pPr indent="0" lvl="0" marL="0" rtl="0">
              <a:spcBef>
                <a:spcPts val="0"/>
              </a:spcBef>
              <a:spcAft>
                <a:spcPts val="0"/>
              </a:spcAft>
              <a:buNone/>
            </a:pPr>
            <a:r>
              <a:t/>
            </a:r>
            <a:endParaRPr sz="1000"/>
          </a:p>
          <a:p>
            <a:pPr indent="0" lvl="0" marL="0" rtl="0">
              <a:spcBef>
                <a:spcPts val="0"/>
              </a:spcBef>
              <a:spcAft>
                <a:spcPts val="0"/>
              </a:spcAft>
              <a:buNone/>
            </a:pPr>
            <a:r>
              <a:rPr lang="en" sz="1400"/>
              <a:t>Sharon Mader, “New Framework for Information Literacy Discussion List, Webinar Archive,” </a:t>
            </a:r>
            <a:r>
              <a:rPr i="1" lang="en" sz="1400"/>
              <a:t>ACRL Insider,</a:t>
            </a:r>
            <a:r>
              <a:rPr lang="en" sz="1400"/>
              <a:t> March 20, 2015. </a:t>
            </a:r>
            <a:r>
              <a:rPr lang="en" sz="1400" u="sng">
                <a:solidFill>
                  <a:schemeClr val="hlink"/>
                </a:solidFill>
                <a:hlinkClick r:id="rId7"/>
              </a:rPr>
              <a:t>http://www.acrl.ala.org/acrlinsider/archives/category/information-literacy</a:t>
            </a:r>
            <a:r>
              <a:rPr lang="en" sz="1400"/>
              <a:t> </a:t>
            </a:r>
            <a:endParaRPr sz="1400"/>
          </a:p>
          <a:p>
            <a:pPr indent="0" lvl="0" marL="0" rtl="0">
              <a:spcBef>
                <a:spcPts val="0"/>
              </a:spcBef>
              <a:spcAft>
                <a:spcPts val="0"/>
              </a:spcAft>
              <a:buNone/>
            </a:pPr>
            <a:r>
              <a:t/>
            </a:r>
            <a:endParaRPr sz="1000"/>
          </a:p>
          <a:p>
            <a:pPr indent="0" lvl="0" marL="0" rtl="0">
              <a:spcBef>
                <a:spcPts val="0"/>
              </a:spcBef>
              <a:spcAft>
                <a:spcPts val="0"/>
              </a:spcAft>
              <a:buNone/>
            </a:pPr>
            <a:r>
              <a:rPr lang="en" sz="1400"/>
              <a:t>Laura Sydell, “Tiny Music Royalties Add Up, Unexpectedly,” </a:t>
            </a:r>
            <a:r>
              <a:rPr i="1" lang="en" sz="1400"/>
              <a:t>All Things Considered</a:t>
            </a:r>
            <a:r>
              <a:rPr lang="en" sz="1400"/>
              <a:t>, National Public Radio (NPR) program, May 11, 2015. </a:t>
            </a:r>
            <a:r>
              <a:rPr lang="en" sz="1400" u="sng">
                <a:solidFill>
                  <a:schemeClr val="hlink"/>
                </a:solidFill>
                <a:hlinkClick r:id="rId8"/>
              </a:rPr>
              <a:t>http://www.npr.org/blogs/therecord/2015/05/11/404485444/tiny-music-royalties-add-up-unexpectedly</a:t>
            </a:r>
            <a:endParaRPr sz="1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1"/>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Discussion</a:t>
            </a:r>
            <a:endParaRPr>
              <a:solidFill>
                <a:srgbClr val="0B5394"/>
              </a:solidFill>
            </a:endParaRPr>
          </a:p>
        </p:txBody>
      </p:sp>
      <p:sp>
        <p:nvSpPr>
          <p:cNvPr id="117" name="Google Shape;117;p21"/>
          <p:cNvSpPr txBox="1"/>
          <p:nvPr>
            <p:ph idx="1" type="body"/>
          </p:nvPr>
        </p:nvSpPr>
        <p:spPr>
          <a:xfrm>
            <a:off x="457200" y="1600200"/>
            <a:ext cx="8229600" cy="4967700"/>
          </a:xfrm>
          <a:prstGeom prst="rect">
            <a:avLst/>
          </a:prstGeom>
        </p:spPr>
        <p:txBody>
          <a:bodyPr anchorCtr="0" anchor="t" bIns="91425" lIns="91425" spcFirstLastPara="1" rIns="91425" wrap="square" tIns="91425">
            <a:noAutofit/>
          </a:bodyPr>
          <a:lstStyle/>
          <a:p>
            <a:pPr indent="0" lvl="0" marL="457200" rtl="0">
              <a:spcBef>
                <a:spcPts val="600"/>
              </a:spcBef>
              <a:spcAft>
                <a:spcPts val="0"/>
              </a:spcAft>
              <a:buNone/>
            </a:pPr>
            <a:r>
              <a:rPr lang="en"/>
              <a:t>Small Groups - 1 frame each</a:t>
            </a:r>
            <a:endParaRPr/>
          </a:p>
          <a:p>
            <a:pPr indent="0" lvl="0" marL="457200" rtl="0">
              <a:spcBef>
                <a:spcPts val="600"/>
              </a:spcBef>
              <a:spcAft>
                <a:spcPts val="0"/>
              </a:spcAft>
              <a:buClr>
                <a:schemeClr val="dk1"/>
              </a:buClr>
              <a:buSzPts val="1100"/>
              <a:buFont typeface="Arial"/>
              <a:buNone/>
            </a:pPr>
            <a:r>
              <a:t/>
            </a:r>
            <a:endParaRPr/>
          </a:p>
          <a:p>
            <a:pPr indent="0" lvl="0" marL="457200" rtl="0">
              <a:spcBef>
                <a:spcPts val="600"/>
              </a:spcBef>
              <a:spcAft>
                <a:spcPts val="0"/>
              </a:spcAft>
              <a:buNone/>
            </a:pPr>
            <a:r>
              <a:rPr lang="en"/>
              <a:t>Report Back &amp; Full Group</a:t>
            </a:r>
            <a:endParaRPr/>
          </a:p>
          <a:p>
            <a:pPr indent="0" lvl="0" marL="457200" rtl="0">
              <a:spcBef>
                <a:spcPts val="600"/>
              </a:spcBef>
              <a:spcAft>
                <a:spcPts val="0"/>
              </a:spcAft>
              <a:buNone/>
            </a:pPr>
            <a:r>
              <a:t/>
            </a:r>
            <a:endParaRPr/>
          </a:p>
          <a:p>
            <a:pPr indent="0" lvl="0" marL="457200" rtl="0">
              <a:spcBef>
                <a:spcPts val="600"/>
              </a:spcBef>
              <a:spcAft>
                <a:spcPts val="0"/>
              </a:spcAft>
              <a:buClr>
                <a:schemeClr val="dk1"/>
              </a:buClr>
              <a:buSzPts val="1100"/>
              <a:buFont typeface="Arial"/>
              <a:buNone/>
            </a:pPr>
            <a:r>
              <a:rPr lang="en"/>
              <a:t>Wrap-Up</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22"/>
          <p:cNvSpPr txBox="1"/>
          <p:nvPr>
            <p:ph type="title"/>
          </p:nvPr>
        </p:nvSpPr>
        <p:spPr>
          <a:xfrm>
            <a:off x="457200" y="274646"/>
            <a:ext cx="8229600" cy="716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solidFill>
                  <a:srgbClr val="0B5394"/>
                </a:solidFill>
              </a:rPr>
              <a:t>How will we use the Framework?</a:t>
            </a:r>
            <a:endParaRPr>
              <a:solidFill>
                <a:srgbClr val="0B5394"/>
              </a:solidFill>
            </a:endParaRPr>
          </a:p>
        </p:txBody>
      </p:sp>
      <p:sp>
        <p:nvSpPr>
          <p:cNvPr id="123" name="Google Shape;123;p22"/>
          <p:cNvSpPr txBox="1"/>
          <p:nvPr>
            <p:ph idx="1" type="body"/>
          </p:nvPr>
        </p:nvSpPr>
        <p:spPr>
          <a:xfrm>
            <a:off x="457200" y="1066800"/>
            <a:ext cx="8229600" cy="5314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 sz="2400">
                <a:solidFill>
                  <a:srgbClr val="303030"/>
                </a:solidFill>
                <a:highlight>
                  <a:srgbClr val="FFFFFF"/>
                </a:highlight>
              </a:rPr>
              <a:t>“The </a:t>
            </a:r>
            <a:r>
              <a:rPr i="1" lang="en" sz="2400">
                <a:solidFill>
                  <a:srgbClr val="303030"/>
                </a:solidFill>
                <a:highlight>
                  <a:srgbClr val="FFFFFF"/>
                </a:highlight>
              </a:rPr>
              <a:t>Framework</a:t>
            </a:r>
            <a:r>
              <a:rPr lang="en" sz="2400">
                <a:solidFill>
                  <a:srgbClr val="303030"/>
                </a:solidFill>
                <a:highlight>
                  <a:srgbClr val="FFFFFF"/>
                </a:highlight>
              </a:rPr>
              <a:t> </a:t>
            </a:r>
            <a:r>
              <a:rPr b="1" lang="en" sz="2400">
                <a:solidFill>
                  <a:srgbClr val="0B5394"/>
                </a:solidFill>
                <a:highlight>
                  <a:srgbClr val="FFFFFF"/>
                </a:highlight>
              </a:rPr>
              <a:t>opens the way</a:t>
            </a:r>
            <a:r>
              <a:rPr lang="en" sz="2400">
                <a:solidFill>
                  <a:srgbClr val="303030"/>
                </a:solidFill>
                <a:highlight>
                  <a:srgbClr val="FFFFFF"/>
                </a:highlight>
              </a:rPr>
              <a:t> for librarians, faculty, and other institutional partners to:</a:t>
            </a:r>
            <a:endParaRPr sz="2400">
              <a:solidFill>
                <a:srgbClr val="303030"/>
              </a:solidFill>
              <a:highlight>
                <a:srgbClr val="FFFFFF"/>
              </a:highlight>
            </a:endParaRPr>
          </a:p>
          <a:p>
            <a:pPr indent="0" lvl="0" marL="0" rtl="0">
              <a:spcBef>
                <a:spcPts val="1000"/>
              </a:spcBef>
              <a:spcAft>
                <a:spcPts val="0"/>
              </a:spcAft>
              <a:buNone/>
            </a:pPr>
            <a:r>
              <a:rPr b="1" lang="en" sz="2400">
                <a:solidFill>
                  <a:srgbClr val="0B5394"/>
                </a:solidFill>
                <a:highlight>
                  <a:srgbClr val="FFFFFF"/>
                </a:highlight>
              </a:rPr>
              <a:t>redesign</a:t>
            </a:r>
            <a:r>
              <a:rPr b="1" lang="en" sz="2400">
                <a:solidFill>
                  <a:srgbClr val="303030"/>
                </a:solidFill>
                <a:highlight>
                  <a:srgbClr val="FFFFFF"/>
                </a:highlight>
              </a:rPr>
              <a:t> </a:t>
            </a:r>
            <a:r>
              <a:rPr lang="en" sz="2400">
                <a:solidFill>
                  <a:srgbClr val="303030"/>
                </a:solidFill>
                <a:highlight>
                  <a:srgbClr val="FFFFFF"/>
                </a:highlight>
              </a:rPr>
              <a:t>instruction sessions, assignments, courses, and even curricula; </a:t>
            </a:r>
            <a:endParaRPr sz="2400">
              <a:solidFill>
                <a:srgbClr val="303030"/>
              </a:solidFill>
              <a:highlight>
                <a:srgbClr val="FFFFFF"/>
              </a:highlight>
            </a:endParaRPr>
          </a:p>
          <a:p>
            <a:pPr indent="0" lvl="0" marL="0" rtl="0">
              <a:spcBef>
                <a:spcPts val="1000"/>
              </a:spcBef>
              <a:spcAft>
                <a:spcPts val="0"/>
              </a:spcAft>
              <a:buNone/>
            </a:pPr>
            <a:r>
              <a:rPr b="1" lang="en" sz="2400">
                <a:solidFill>
                  <a:srgbClr val="0B5394"/>
                </a:solidFill>
                <a:highlight>
                  <a:srgbClr val="FFFFFF"/>
                </a:highlight>
              </a:rPr>
              <a:t>connect</a:t>
            </a:r>
            <a:r>
              <a:rPr b="1" lang="en" sz="2400">
                <a:solidFill>
                  <a:srgbClr val="303030"/>
                </a:solidFill>
                <a:highlight>
                  <a:srgbClr val="FFFFFF"/>
                </a:highlight>
              </a:rPr>
              <a:t> </a:t>
            </a:r>
            <a:r>
              <a:rPr lang="en" sz="2400">
                <a:solidFill>
                  <a:srgbClr val="303030"/>
                </a:solidFill>
                <a:highlight>
                  <a:srgbClr val="FFFFFF"/>
                </a:highlight>
              </a:rPr>
              <a:t>information literacy with student success initiatives; </a:t>
            </a:r>
            <a:endParaRPr sz="2400">
              <a:solidFill>
                <a:srgbClr val="303030"/>
              </a:solidFill>
              <a:highlight>
                <a:srgbClr val="FFFFFF"/>
              </a:highlight>
            </a:endParaRPr>
          </a:p>
          <a:p>
            <a:pPr indent="0" lvl="0" marL="0" rtl="0">
              <a:spcBef>
                <a:spcPts val="1000"/>
              </a:spcBef>
              <a:spcAft>
                <a:spcPts val="0"/>
              </a:spcAft>
              <a:buNone/>
            </a:pPr>
            <a:r>
              <a:rPr b="1" lang="en" sz="2400">
                <a:solidFill>
                  <a:srgbClr val="0B5394"/>
                </a:solidFill>
                <a:highlight>
                  <a:srgbClr val="FFFFFF"/>
                </a:highlight>
              </a:rPr>
              <a:t>collaborate</a:t>
            </a:r>
            <a:r>
              <a:rPr lang="en" sz="2400">
                <a:solidFill>
                  <a:srgbClr val="303030"/>
                </a:solidFill>
                <a:highlight>
                  <a:srgbClr val="FFFFFF"/>
                </a:highlight>
              </a:rPr>
              <a:t> on pedagogical research and </a:t>
            </a:r>
            <a:endParaRPr sz="2400">
              <a:solidFill>
                <a:srgbClr val="303030"/>
              </a:solidFill>
              <a:highlight>
                <a:srgbClr val="FFFFFF"/>
              </a:highlight>
            </a:endParaRPr>
          </a:p>
          <a:p>
            <a:pPr indent="0" lvl="0" marL="0" rtl="0">
              <a:spcBef>
                <a:spcPts val="1000"/>
              </a:spcBef>
              <a:spcAft>
                <a:spcPts val="0"/>
              </a:spcAft>
              <a:buNone/>
            </a:pPr>
            <a:r>
              <a:rPr b="1" lang="en" sz="2400">
                <a:solidFill>
                  <a:srgbClr val="0B5394"/>
                </a:solidFill>
                <a:highlight>
                  <a:srgbClr val="FFFFFF"/>
                </a:highlight>
              </a:rPr>
              <a:t>involve</a:t>
            </a:r>
            <a:r>
              <a:rPr b="1" lang="en" sz="2400">
                <a:solidFill>
                  <a:srgbClr val="303030"/>
                </a:solidFill>
                <a:highlight>
                  <a:srgbClr val="FFFFFF"/>
                </a:highlight>
              </a:rPr>
              <a:t> </a:t>
            </a:r>
            <a:r>
              <a:rPr lang="en" sz="2400">
                <a:solidFill>
                  <a:srgbClr val="303030"/>
                </a:solidFill>
                <a:highlight>
                  <a:srgbClr val="FFFFFF"/>
                </a:highlight>
              </a:rPr>
              <a:t>students themselves in that research; and </a:t>
            </a:r>
            <a:endParaRPr sz="2400">
              <a:solidFill>
                <a:srgbClr val="303030"/>
              </a:solidFill>
              <a:highlight>
                <a:srgbClr val="FFFFFF"/>
              </a:highlight>
            </a:endParaRPr>
          </a:p>
          <a:p>
            <a:pPr indent="0" lvl="0" marL="0" rtl="0">
              <a:spcBef>
                <a:spcPts val="1000"/>
              </a:spcBef>
              <a:spcAft>
                <a:spcPts val="0"/>
              </a:spcAft>
              <a:buNone/>
            </a:pPr>
            <a:r>
              <a:rPr lang="en" sz="2400">
                <a:solidFill>
                  <a:srgbClr val="303030"/>
                </a:solidFill>
                <a:highlight>
                  <a:srgbClr val="FFFFFF"/>
                </a:highlight>
              </a:rPr>
              <a:t>to </a:t>
            </a:r>
            <a:r>
              <a:rPr b="1" lang="en" sz="2400">
                <a:solidFill>
                  <a:srgbClr val="0B5394"/>
                </a:solidFill>
                <a:highlight>
                  <a:srgbClr val="FFFFFF"/>
                </a:highlight>
              </a:rPr>
              <a:t>create</a:t>
            </a:r>
            <a:r>
              <a:rPr b="1" lang="en" sz="2400">
                <a:solidFill>
                  <a:srgbClr val="303030"/>
                </a:solidFill>
                <a:highlight>
                  <a:srgbClr val="FFFFFF"/>
                </a:highlight>
              </a:rPr>
              <a:t> </a:t>
            </a:r>
            <a:r>
              <a:rPr lang="en" sz="2400">
                <a:solidFill>
                  <a:srgbClr val="303030"/>
                </a:solidFill>
                <a:highlight>
                  <a:srgbClr val="FFFFFF"/>
                </a:highlight>
              </a:rPr>
              <a:t>wider conversations about student learning, the scholarship of teaching and learning, and the assessment of learning on local campuses and beyond.”</a:t>
            </a:r>
            <a:endParaRPr sz="2400">
              <a:solidFill>
                <a:srgbClr val="303030"/>
              </a:solidFill>
              <a:highlight>
                <a:srgbClr val="FFFFFF"/>
              </a:highlight>
            </a:endParaRPr>
          </a:p>
          <a:p>
            <a:pPr indent="0" lvl="0" marL="0" rtl="0">
              <a:spcBef>
                <a:spcPts val="600"/>
              </a:spcBef>
              <a:spcAft>
                <a:spcPts val="0"/>
              </a:spcAft>
              <a:buNone/>
            </a:pPr>
            <a:r>
              <a:t/>
            </a:r>
            <a:endParaRPr sz="1100">
              <a:solidFill>
                <a:srgbClr val="303030"/>
              </a:solidFill>
              <a:highlight>
                <a:srgbClr val="FFFFFF"/>
              </a:highlight>
            </a:endParaRPr>
          </a:p>
          <a:p>
            <a:pPr indent="0" lvl="0" marL="0" rtl="0">
              <a:spcBef>
                <a:spcPts val="600"/>
              </a:spcBef>
              <a:spcAft>
                <a:spcPts val="0"/>
              </a:spcAft>
              <a:buNone/>
            </a:pPr>
            <a:r>
              <a:rPr lang="en" sz="1800">
                <a:solidFill>
                  <a:srgbClr val="303030"/>
                </a:solidFill>
                <a:highlight>
                  <a:srgbClr val="FFFFFF"/>
                </a:highlight>
              </a:rPr>
              <a:t>~ACRL Framework for Information Literacy, Introduction</a:t>
            </a:r>
            <a:endParaRPr sz="1800">
              <a:solidFill>
                <a:srgbClr val="303030"/>
              </a:solidFill>
              <a:highlight>
                <a:srgbClr val="FFFFFF"/>
              </a:high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3"/>
          <p:cNvSpPr txBox="1"/>
          <p:nvPr>
            <p:ph type="title"/>
          </p:nvPr>
        </p:nvSpPr>
        <p:spPr>
          <a:xfrm>
            <a:off x="457200" y="198450"/>
            <a:ext cx="8229600" cy="6165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2400">
                <a:solidFill>
                  <a:srgbClr val="0B5394"/>
                </a:solidFill>
              </a:rPr>
              <a:t>Discussion Summary - Engaging with the Framework</a:t>
            </a:r>
            <a:endParaRPr sz="2800"/>
          </a:p>
        </p:txBody>
      </p:sp>
      <p:sp>
        <p:nvSpPr>
          <p:cNvPr id="129" name="Google Shape;129;p23"/>
          <p:cNvSpPr txBox="1"/>
          <p:nvPr>
            <p:ph idx="1" type="body"/>
          </p:nvPr>
        </p:nvSpPr>
        <p:spPr>
          <a:xfrm>
            <a:off x="266950" y="774325"/>
            <a:ext cx="8581800" cy="54126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600">
                <a:solidFill>
                  <a:srgbClr val="303030"/>
                </a:solidFill>
                <a:highlight>
                  <a:schemeClr val="lt1"/>
                </a:highlight>
              </a:rPr>
              <a:t>Questions considered</a:t>
            </a:r>
            <a:r>
              <a:rPr lang="en" sz="1600">
                <a:solidFill>
                  <a:srgbClr val="303030"/>
                </a:solidFill>
                <a:highlight>
                  <a:schemeClr val="lt1"/>
                </a:highlight>
              </a:rPr>
              <a:t>:</a:t>
            </a:r>
            <a:endParaRPr sz="1600">
              <a:solidFill>
                <a:srgbClr val="303030"/>
              </a:solidFill>
              <a:highlight>
                <a:schemeClr val="lt1"/>
              </a:highlight>
            </a:endParaRPr>
          </a:p>
          <a:p>
            <a:pPr indent="0" lvl="0" marL="0" rtl="0">
              <a:lnSpc>
                <a:spcPct val="115000"/>
              </a:lnSpc>
              <a:spcBef>
                <a:spcPts val="0"/>
              </a:spcBef>
              <a:spcAft>
                <a:spcPts val="0"/>
              </a:spcAft>
              <a:buNone/>
            </a:pPr>
            <a:r>
              <a:rPr lang="en" sz="1600">
                <a:solidFill>
                  <a:srgbClr val="303030"/>
                </a:solidFill>
                <a:highlight>
                  <a:schemeClr val="lt1"/>
                </a:highlight>
              </a:rPr>
              <a:t>What does this frame mean to you?</a:t>
            </a:r>
            <a:endParaRPr sz="1600">
              <a:solidFill>
                <a:srgbClr val="303030"/>
              </a:solidFill>
              <a:highlight>
                <a:schemeClr val="lt1"/>
              </a:highlight>
            </a:endParaRPr>
          </a:p>
          <a:p>
            <a:pPr indent="0" lvl="0" marL="0" rtl="0">
              <a:lnSpc>
                <a:spcPct val="115000"/>
              </a:lnSpc>
              <a:spcBef>
                <a:spcPts val="0"/>
              </a:spcBef>
              <a:spcAft>
                <a:spcPts val="0"/>
              </a:spcAft>
              <a:buNone/>
            </a:pPr>
            <a:r>
              <a:rPr lang="en" sz="1600">
                <a:solidFill>
                  <a:srgbClr val="303030"/>
                </a:solidFill>
                <a:highlight>
                  <a:schemeClr val="lt1"/>
                </a:highlight>
              </a:rPr>
              <a:t>How do your current instructional practices support:</a:t>
            </a:r>
            <a:endParaRPr sz="1600">
              <a:solidFill>
                <a:srgbClr val="303030"/>
              </a:solidFill>
              <a:highlight>
                <a:schemeClr val="lt1"/>
              </a:highlight>
            </a:endParaRPr>
          </a:p>
          <a:p>
            <a:pPr indent="0" lvl="0" marL="0" rtl="0">
              <a:lnSpc>
                <a:spcPct val="115000"/>
              </a:lnSpc>
              <a:spcBef>
                <a:spcPts val="0"/>
              </a:spcBef>
              <a:spcAft>
                <a:spcPts val="0"/>
              </a:spcAft>
              <a:buNone/>
            </a:pPr>
            <a:r>
              <a:rPr lang="en" sz="1600">
                <a:solidFill>
                  <a:srgbClr val="303030"/>
                </a:solidFill>
                <a:highlight>
                  <a:schemeClr val="lt1"/>
                </a:highlight>
              </a:rPr>
              <a:t>What else would you like to try to engage with and support:</a:t>
            </a:r>
            <a:endParaRPr sz="1600">
              <a:solidFill>
                <a:srgbClr val="303030"/>
              </a:solidFill>
              <a:highlight>
                <a:schemeClr val="lt1"/>
              </a:highlight>
            </a:endParaRPr>
          </a:p>
          <a:p>
            <a:pPr indent="0" lvl="0" marL="0" rtl="0">
              <a:lnSpc>
                <a:spcPct val="115000"/>
              </a:lnSpc>
              <a:spcBef>
                <a:spcPts val="0"/>
              </a:spcBef>
              <a:spcAft>
                <a:spcPts val="0"/>
              </a:spcAft>
              <a:buNone/>
            </a:pPr>
            <a:r>
              <a:t/>
            </a:r>
            <a:endParaRPr sz="900">
              <a:solidFill>
                <a:srgbClr val="303030"/>
              </a:solidFill>
              <a:highlight>
                <a:schemeClr val="lt1"/>
              </a:highlight>
            </a:endParaRPr>
          </a:p>
          <a:p>
            <a:pPr indent="0" lvl="0" marL="0" rtl="0">
              <a:lnSpc>
                <a:spcPct val="115000"/>
              </a:lnSpc>
              <a:spcBef>
                <a:spcPts val="0"/>
              </a:spcBef>
              <a:spcAft>
                <a:spcPts val="0"/>
              </a:spcAft>
              <a:buNone/>
            </a:pPr>
            <a:r>
              <a:rPr lang="en" sz="1800">
                <a:solidFill>
                  <a:srgbClr val="0B5394"/>
                </a:solidFill>
                <a:highlight>
                  <a:schemeClr val="lt1"/>
                </a:highlight>
              </a:rPr>
              <a:t>Authority Is Constructed and Contextual</a:t>
            </a:r>
            <a:endParaRPr sz="1800">
              <a:solidFill>
                <a:srgbClr val="0B5394"/>
              </a:solidFill>
              <a:highlight>
                <a:schemeClr val="lt1"/>
              </a:highlight>
            </a:endParaRPr>
          </a:p>
          <a:p>
            <a:pPr indent="0" lvl="0" marL="0" rtl="0">
              <a:lnSpc>
                <a:spcPct val="115000"/>
              </a:lnSpc>
              <a:spcBef>
                <a:spcPts val="0"/>
              </a:spcBef>
              <a:spcAft>
                <a:spcPts val="0"/>
              </a:spcAft>
              <a:buNone/>
            </a:pPr>
            <a:r>
              <a:rPr lang="en" sz="1400">
                <a:solidFill>
                  <a:srgbClr val="303030"/>
                </a:solidFill>
                <a:highlight>
                  <a:schemeClr val="lt1"/>
                </a:highlight>
              </a:rPr>
              <a:t>An example provided by the Frame 1 group to engage with the frame: A faculty from a Social Psychology course approached a librarian in the group about frame 1 as it related directly to what they were teaching in their course - examining construction of authority. As an activity, the instructor and librarian divided the class into groups. Each group (was given, or found?) a journal article about a topic in Social Psychology. They were asked to read the article. Then, they were asked to research the article’s author/s and prepare an introduction of the author/s as though they would be introducing the author/s as a speaker. They were asked to address the author’s / authors’ work, qualifications, and to use the following question to frame their intro: Why would this author be worth listening to?</a:t>
            </a:r>
            <a:endParaRPr sz="1400">
              <a:solidFill>
                <a:srgbClr val="303030"/>
              </a:solidFill>
              <a:highlight>
                <a:schemeClr val="lt1"/>
              </a:highlight>
            </a:endParaRPr>
          </a:p>
          <a:p>
            <a:pPr indent="0" lvl="0" marL="0" rtl="0">
              <a:lnSpc>
                <a:spcPct val="115000"/>
              </a:lnSpc>
              <a:spcBef>
                <a:spcPts val="0"/>
              </a:spcBef>
              <a:spcAft>
                <a:spcPts val="0"/>
              </a:spcAft>
              <a:buNone/>
            </a:pPr>
            <a:r>
              <a:t/>
            </a:r>
            <a:endParaRPr sz="900">
              <a:solidFill>
                <a:srgbClr val="303030"/>
              </a:solidFill>
              <a:highlight>
                <a:schemeClr val="lt1"/>
              </a:highlight>
            </a:endParaRPr>
          </a:p>
          <a:p>
            <a:pPr indent="0" lvl="0" marL="0" rtl="0">
              <a:lnSpc>
                <a:spcPct val="115000"/>
              </a:lnSpc>
              <a:spcBef>
                <a:spcPts val="0"/>
              </a:spcBef>
              <a:spcAft>
                <a:spcPts val="0"/>
              </a:spcAft>
              <a:buNone/>
            </a:pPr>
            <a:r>
              <a:rPr lang="en" sz="1800">
                <a:solidFill>
                  <a:srgbClr val="0B5394"/>
                </a:solidFill>
                <a:highlight>
                  <a:schemeClr val="lt1"/>
                </a:highlight>
              </a:rPr>
              <a:t>Information Creation as a Process</a:t>
            </a:r>
            <a:endParaRPr sz="1800">
              <a:solidFill>
                <a:srgbClr val="0B5394"/>
              </a:solidFill>
              <a:highlight>
                <a:schemeClr val="lt1"/>
              </a:highlight>
            </a:endParaRPr>
          </a:p>
          <a:p>
            <a:pPr indent="0" lvl="0" marL="0">
              <a:lnSpc>
                <a:spcPct val="115000"/>
              </a:lnSpc>
              <a:spcBef>
                <a:spcPts val="0"/>
              </a:spcBef>
              <a:spcAft>
                <a:spcPts val="0"/>
              </a:spcAft>
              <a:buNone/>
            </a:pPr>
            <a:r>
              <a:rPr lang="en" sz="1400">
                <a:solidFill>
                  <a:srgbClr val="303030"/>
                </a:solidFill>
                <a:highlight>
                  <a:schemeClr val="lt1"/>
                </a:highlight>
              </a:rPr>
              <a:t>The group saw this frame as promoting opportunities to investigate the process behind information one uses, and the processes one uses oneself. One example provided: ask students, “Where does information come from?”, then discuss responses. When encountering information sources, ask, “Where does this information come from?” - for example, whether looking at a Twitter, Facebook, or Instagram post, an article from an academic journal, a post on an organization’s website, etc. Follow up with a discussion on how else such information might be published/distributed.</a:t>
            </a:r>
            <a:endParaRPr sz="18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4"/>
          <p:cNvSpPr txBox="1"/>
          <p:nvPr>
            <p:ph type="title"/>
          </p:nvPr>
        </p:nvSpPr>
        <p:spPr>
          <a:xfrm>
            <a:off x="457200" y="198450"/>
            <a:ext cx="8229600" cy="597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2400">
                <a:solidFill>
                  <a:srgbClr val="0B5394"/>
                </a:solidFill>
              </a:rPr>
              <a:t>Discussion Summary - Engaging with the Framework</a:t>
            </a:r>
            <a:endParaRPr sz="2800"/>
          </a:p>
        </p:txBody>
      </p:sp>
      <p:sp>
        <p:nvSpPr>
          <p:cNvPr id="135" name="Google Shape;135;p24"/>
          <p:cNvSpPr txBox="1"/>
          <p:nvPr>
            <p:ph idx="1" type="body"/>
          </p:nvPr>
        </p:nvSpPr>
        <p:spPr>
          <a:xfrm>
            <a:off x="266950" y="850525"/>
            <a:ext cx="8581800" cy="56640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600">
                <a:solidFill>
                  <a:srgbClr val="303030"/>
                </a:solidFill>
                <a:highlight>
                  <a:schemeClr val="lt1"/>
                </a:highlight>
              </a:rPr>
              <a:t>Questions considered</a:t>
            </a:r>
            <a:r>
              <a:rPr lang="en" sz="1600">
                <a:solidFill>
                  <a:srgbClr val="303030"/>
                </a:solidFill>
                <a:highlight>
                  <a:schemeClr val="lt1"/>
                </a:highlight>
              </a:rPr>
              <a:t>:</a:t>
            </a:r>
            <a:endParaRPr sz="1600">
              <a:solidFill>
                <a:srgbClr val="303030"/>
              </a:solidFill>
              <a:highlight>
                <a:schemeClr val="lt1"/>
              </a:highlight>
            </a:endParaRPr>
          </a:p>
          <a:p>
            <a:pPr indent="0" lvl="0" marL="0" rtl="0">
              <a:lnSpc>
                <a:spcPct val="115000"/>
              </a:lnSpc>
              <a:spcBef>
                <a:spcPts val="0"/>
              </a:spcBef>
              <a:spcAft>
                <a:spcPts val="0"/>
              </a:spcAft>
              <a:buNone/>
            </a:pPr>
            <a:r>
              <a:rPr lang="en" sz="1600">
                <a:solidFill>
                  <a:srgbClr val="303030"/>
                </a:solidFill>
                <a:highlight>
                  <a:schemeClr val="lt1"/>
                </a:highlight>
              </a:rPr>
              <a:t>What does this frame mean to you?</a:t>
            </a:r>
            <a:endParaRPr sz="1600">
              <a:solidFill>
                <a:srgbClr val="303030"/>
              </a:solidFill>
              <a:highlight>
                <a:schemeClr val="lt1"/>
              </a:highlight>
            </a:endParaRPr>
          </a:p>
          <a:p>
            <a:pPr indent="0" lvl="0" marL="0" rtl="0">
              <a:lnSpc>
                <a:spcPct val="115000"/>
              </a:lnSpc>
              <a:spcBef>
                <a:spcPts val="0"/>
              </a:spcBef>
              <a:spcAft>
                <a:spcPts val="0"/>
              </a:spcAft>
              <a:buNone/>
            </a:pPr>
            <a:r>
              <a:rPr lang="en" sz="1600">
                <a:solidFill>
                  <a:srgbClr val="303030"/>
                </a:solidFill>
                <a:highlight>
                  <a:schemeClr val="lt1"/>
                </a:highlight>
              </a:rPr>
              <a:t>How do your current instructional practices support:</a:t>
            </a:r>
            <a:endParaRPr sz="1600">
              <a:solidFill>
                <a:srgbClr val="303030"/>
              </a:solidFill>
              <a:highlight>
                <a:schemeClr val="lt1"/>
              </a:highlight>
            </a:endParaRPr>
          </a:p>
          <a:p>
            <a:pPr indent="0" lvl="0" marL="0" rtl="0">
              <a:lnSpc>
                <a:spcPct val="115000"/>
              </a:lnSpc>
              <a:spcBef>
                <a:spcPts val="0"/>
              </a:spcBef>
              <a:spcAft>
                <a:spcPts val="0"/>
              </a:spcAft>
              <a:buNone/>
            </a:pPr>
            <a:r>
              <a:rPr lang="en" sz="1600">
                <a:solidFill>
                  <a:srgbClr val="303030"/>
                </a:solidFill>
                <a:highlight>
                  <a:schemeClr val="lt1"/>
                </a:highlight>
              </a:rPr>
              <a:t>What else would you like to try to engage with and support:</a:t>
            </a:r>
            <a:endParaRPr sz="1600">
              <a:solidFill>
                <a:srgbClr val="303030"/>
              </a:solidFill>
              <a:highlight>
                <a:schemeClr val="lt1"/>
              </a:highlight>
            </a:endParaRPr>
          </a:p>
          <a:p>
            <a:pPr indent="0" lvl="0" marL="0" rtl="0">
              <a:lnSpc>
                <a:spcPct val="115000"/>
              </a:lnSpc>
              <a:spcBef>
                <a:spcPts val="0"/>
              </a:spcBef>
              <a:spcAft>
                <a:spcPts val="0"/>
              </a:spcAft>
              <a:buNone/>
            </a:pPr>
            <a:r>
              <a:t/>
            </a:r>
            <a:endParaRPr sz="900">
              <a:solidFill>
                <a:srgbClr val="303030"/>
              </a:solidFill>
              <a:highlight>
                <a:schemeClr val="lt1"/>
              </a:highlight>
            </a:endParaRPr>
          </a:p>
          <a:p>
            <a:pPr indent="0" lvl="0" marL="0" rtl="0">
              <a:lnSpc>
                <a:spcPct val="115000"/>
              </a:lnSpc>
              <a:spcBef>
                <a:spcPts val="0"/>
              </a:spcBef>
              <a:spcAft>
                <a:spcPts val="0"/>
              </a:spcAft>
              <a:buNone/>
            </a:pPr>
            <a:r>
              <a:rPr lang="en" sz="1800">
                <a:solidFill>
                  <a:srgbClr val="0B5394"/>
                </a:solidFill>
                <a:highlight>
                  <a:schemeClr val="lt1"/>
                </a:highlight>
              </a:rPr>
              <a:t>Information Has Value</a:t>
            </a:r>
            <a:endParaRPr sz="1800">
              <a:solidFill>
                <a:srgbClr val="0B5394"/>
              </a:solidFill>
              <a:highlight>
                <a:schemeClr val="lt1"/>
              </a:highlight>
            </a:endParaRPr>
          </a:p>
          <a:p>
            <a:pPr indent="0" lvl="0" marL="0" rtl="0">
              <a:lnSpc>
                <a:spcPct val="115000"/>
              </a:lnSpc>
              <a:spcBef>
                <a:spcPts val="0"/>
              </a:spcBef>
              <a:spcAft>
                <a:spcPts val="0"/>
              </a:spcAft>
              <a:buNone/>
            </a:pPr>
            <a:r>
              <a:rPr lang="en" sz="1400">
                <a:solidFill>
                  <a:srgbClr val="303030"/>
                </a:solidFill>
                <a:highlight>
                  <a:schemeClr val="lt1"/>
                </a:highlight>
              </a:rPr>
              <a:t>The group saw this theme as tying into the theme Scholarship as Conversation. Their discussion considered options such as a year long or semester long class that would engage with both of these frames and address topics such as citation, information privilege, and a balance between flexibility and precision in methods for valuing information. They also noted that they would add discussions of consequence when addressing this frame - consequences of valuing information using standardized practices, and of not taking time/effort to do so (lack of attribution).</a:t>
            </a:r>
            <a:endParaRPr sz="1400">
              <a:solidFill>
                <a:srgbClr val="303030"/>
              </a:solidFill>
              <a:highlight>
                <a:schemeClr val="lt1"/>
              </a:highlight>
            </a:endParaRPr>
          </a:p>
          <a:p>
            <a:pPr indent="0" lvl="0" marL="0" rtl="0">
              <a:lnSpc>
                <a:spcPct val="115000"/>
              </a:lnSpc>
              <a:spcBef>
                <a:spcPts val="0"/>
              </a:spcBef>
              <a:spcAft>
                <a:spcPts val="0"/>
              </a:spcAft>
              <a:buNone/>
            </a:pPr>
            <a:r>
              <a:t/>
            </a:r>
            <a:endParaRPr sz="900">
              <a:solidFill>
                <a:srgbClr val="303030"/>
              </a:solidFill>
              <a:highlight>
                <a:schemeClr val="lt1"/>
              </a:highlight>
            </a:endParaRPr>
          </a:p>
          <a:p>
            <a:pPr indent="0" lvl="0" marL="0" rtl="0">
              <a:lnSpc>
                <a:spcPct val="115000"/>
              </a:lnSpc>
              <a:spcBef>
                <a:spcPts val="0"/>
              </a:spcBef>
              <a:spcAft>
                <a:spcPts val="0"/>
              </a:spcAft>
              <a:buNone/>
            </a:pPr>
            <a:r>
              <a:rPr lang="en" sz="1800">
                <a:solidFill>
                  <a:srgbClr val="0B5394"/>
                </a:solidFill>
                <a:highlight>
                  <a:schemeClr val="lt1"/>
                </a:highlight>
              </a:rPr>
              <a:t>Research as Inquiry</a:t>
            </a:r>
            <a:endParaRPr sz="1800">
              <a:solidFill>
                <a:srgbClr val="0B5394"/>
              </a:solidFill>
              <a:highlight>
                <a:schemeClr val="lt1"/>
              </a:highlight>
            </a:endParaRPr>
          </a:p>
          <a:p>
            <a:pPr indent="0" lvl="0" marL="0" rtl="0">
              <a:lnSpc>
                <a:spcPct val="115000"/>
              </a:lnSpc>
              <a:spcBef>
                <a:spcPts val="0"/>
              </a:spcBef>
              <a:spcAft>
                <a:spcPts val="0"/>
              </a:spcAft>
              <a:buNone/>
            </a:pPr>
            <a:r>
              <a:rPr lang="en" sz="1400"/>
              <a:t>The group saw this frame’s importance as emphasizing ways to support students in the full process of inquiry, and in facilitating activities, time, and spaces in which they are supported in inquiry as a true exploration, idea generation, and question formulation → both prior to, and mixed in with frame 6, which focuses on Searching as Strategic Exploration. One example from this group is a course where the librarian and instructor support students in exploring and acquiring many sources of information, so closer to 10 minimum, rather than a more standard 2-5 for intro research courses. The idea being to really explore the topic and then develop their questions and target their subsequent searches based on what they learn and think about after reading and evaluating the first large group of sources.</a:t>
            </a:r>
            <a:endParaRPr sz="1400"/>
          </a:p>
          <a:p>
            <a:pPr indent="0" lvl="0" marL="0" rtl="0">
              <a:lnSpc>
                <a:spcPct val="115000"/>
              </a:lnSpc>
              <a:spcBef>
                <a:spcPts val="0"/>
              </a:spcBef>
              <a:spcAft>
                <a:spcPts val="0"/>
              </a:spcAft>
              <a:buNone/>
            </a:pPr>
            <a:r>
              <a:t/>
            </a:r>
            <a:endParaRPr sz="1800">
              <a:solidFill>
                <a:srgbClr val="303030"/>
              </a:solidFill>
              <a:highlight>
                <a:schemeClr val="lt1"/>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5"/>
          <p:cNvSpPr txBox="1"/>
          <p:nvPr>
            <p:ph type="title"/>
          </p:nvPr>
        </p:nvSpPr>
        <p:spPr>
          <a:xfrm>
            <a:off x="457200" y="198450"/>
            <a:ext cx="8229600" cy="5088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2400">
                <a:solidFill>
                  <a:srgbClr val="0B5394"/>
                </a:solidFill>
              </a:rPr>
              <a:t>Discussion Summary - Engaging with the Framework</a:t>
            </a:r>
            <a:endParaRPr sz="2400"/>
          </a:p>
        </p:txBody>
      </p:sp>
      <p:sp>
        <p:nvSpPr>
          <p:cNvPr id="141" name="Google Shape;141;p25"/>
          <p:cNvSpPr txBox="1"/>
          <p:nvPr>
            <p:ph idx="1" type="body"/>
          </p:nvPr>
        </p:nvSpPr>
        <p:spPr>
          <a:xfrm>
            <a:off x="157625" y="698125"/>
            <a:ext cx="8830200" cy="59583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500">
                <a:solidFill>
                  <a:srgbClr val="303030"/>
                </a:solidFill>
                <a:highlight>
                  <a:schemeClr val="lt1"/>
                </a:highlight>
              </a:rPr>
              <a:t>Questions considered</a:t>
            </a:r>
            <a:r>
              <a:rPr lang="en" sz="1500">
                <a:solidFill>
                  <a:srgbClr val="303030"/>
                </a:solidFill>
                <a:highlight>
                  <a:schemeClr val="lt1"/>
                </a:highlight>
              </a:rPr>
              <a:t>:</a:t>
            </a:r>
            <a:endParaRPr sz="1500">
              <a:solidFill>
                <a:srgbClr val="303030"/>
              </a:solidFill>
              <a:highlight>
                <a:schemeClr val="lt1"/>
              </a:highlight>
            </a:endParaRPr>
          </a:p>
          <a:p>
            <a:pPr indent="0" lvl="0" marL="0" rtl="0">
              <a:lnSpc>
                <a:spcPct val="115000"/>
              </a:lnSpc>
              <a:spcBef>
                <a:spcPts val="0"/>
              </a:spcBef>
              <a:spcAft>
                <a:spcPts val="0"/>
              </a:spcAft>
              <a:buNone/>
            </a:pPr>
            <a:r>
              <a:rPr lang="en" sz="1500">
                <a:solidFill>
                  <a:srgbClr val="303030"/>
                </a:solidFill>
                <a:highlight>
                  <a:schemeClr val="lt1"/>
                </a:highlight>
              </a:rPr>
              <a:t>What does this frame mean to you?</a:t>
            </a:r>
            <a:endParaRPr sz="1500">
              <a:solidFill>
                <a:srgbClr val="303030"/>
              </a:solidFill>
              <a:highlight>
                <a:schemeClr val="lt1"/>
              </a:highlight>
            </a:endParaRPr>
          </a:p>
          <a:p>
            <a:pPr indent="0" lvl="0" marL="0" rtl="0">
              <a:lnSpc>
                <a:spcPct val="115000"/>
              </a:lnSpc>
              <a:spcBef>
                <a:spcPts val="0"/>
              </a:spcBef>
              <a:spcAft>
                <a:spcPts val="0"/>
              </a:spcAft>
              <a:buNone/>
            </a:pPr>
            <a:r>
              <a:rPr lang="en" sz="1500">
                <a:solidFill>
                  <a:srgbClr val="303030"/>
                </a:solidFill>
                <a:highlight>
                  <a:schemeClr val="lt1"/>
                </a:highlight>
              </a:rPr>
              <a:t>How do your current instructional practices support:</a:t>
            </a:r>
            <a:endParaRPr sz="1500">
              <a:solidFill>
                <a:srgbClr val="303030"/>
              </a:solidFill>
              <a:highlight>
                <a:schemeClr val="lt1"/>
              </a:highlight>
            </a:endParaRPr>
          </a:p>
          <a:p>
            <a:pPr indent="0" lvl="0" marL="0" rtl="0">
              <a:lnSpc>
                <a:spcPct val="115000"/>
              </a:lnSpc>
              <a:spcBef>
                <a:spcPts val="0"/>
              </a:spcBef>
              <a:spcAft>
                <a:spcPts val="0"/>
              </a:spcAft>
              <a:buNone/>
            </a:pPr>
            <a:r>
              <a:rPr lang="en" sz="1500">
                <a:solidFill>
                  <a:srgbClr val="303030"/>
                </a:solidFill>
                <a:highlight>
                  <a:schemeClr val="lt1"/>
                </a:highlight>
              </a:rPr>
              <a:t>What else would you like to try to engage with and support:</a:t>
            </a:r>
            <a:endParaRPr sz="1500">
              <a:solidFill>
                <a:srgbClr val="303030"/>
              </a:solidFill>
              <a:highlight>
                <a:schemeClr val="lt1"/>
              </a:highlight>
            </a:endParaRPr>
          </a:p>
          <a:p>
            <a:pPr indent="0" lvl="0" marL="0" rtl="0">
              <a:lnSpc>
                <a:spcPct val="115000"/>
              </a:lnSpc>
              <a:spcBef>
                <a:spcPts val="0"/>
              </a:spcBef>
              <a:spcAft>
                <a:spcPts val="0"/>
              </a:spcAft>
              <a:buNone/>
            </a:pPr>
            <a:r>
              <a:t/>
            </a:r>
            <a:endParaRPr sz="600">
              <a:solidFill>
                <a:srgbClr val="303030"/>
              </a:solidFill>
              <a:highlight>
                <a:schemeClr val="lt1"/>
              </a:highlight>
            </a:endParaRPr>
          </a:p>
          <a:p>
            <a:pPr indent="0" lvl="0" marL="0" rtl="0">
              <a:lnSpc>
                <a:spcPct val="115000"/>
              </a:lnSpc>
              <a:spcBef>
                <a:spcPts val="0"/>
              </a:spcBef>
              <a:spcAft>
                <a:spcPts val="0"/>
              </a:spcAft>
              <a:buNone/>
            </a:pPr>
            <a:r>
              <a:rPr lang="en" sz="1700">
                <a:solidFill>
                  <a:srgbClr val="0B5394"/>
                </a:solidFill>
                <a:highlight>
                  <a:schemeClr val="lt1"/>
                </a:highlight>
              </a:rPr>
              <a:t>Scholarship as Conversation</a:t>
            </a:r>
            <a:endParaRPr sz="1700">
              <a:solidFill>
                <a:srgbClr val="0B5394"/>
              </a:solidFill>
              <a:highlight>
                <a:schemeClr val="lt1"/>
              </a:highlight>
            </a:endParaRPr>
          </a:p>
          <a:p>
            <a:pPr indent="0" lvl="0" marL="0" rtl="0">
              <a:lnSpc>
                <a:spcPct val="115000"/>
              </a:lnSpc>
              <a:spcBef>
                <a:spcPts val="0"/>
              </a:spcBef>
              <a:spcAft>
                <a:spcPts val="0"/>
              </a:spcAft>
              <a:buNone/>
            </a:pPr>
            <a:r>
              <a:rPr lang="en" sz="1400">
                <a:solidFill>
                  <a:srgbClr val="303030"/>
                </a:solidFill>
                <a:highlight>
                  <a:schemeClr val="lt1"/>
                </a:highlight>
              </a:rPr>
              <a:t>The group saw this frame as a way to encourage students to think of their role as a participant in the scholarly conversation. Some methods the group suggested were to encourage students to: build on others’ ideas, be open to new and different ideas, provide evidence from other works as part of their work to show that they are part of the larger conversation on a topic, and experience the conversation as ongoing without an endpoint. The group emphasized discussing different outputs for scholarship and the role they play in shaping the scholarly conversation. They also suggested assigning useful outputs, such as grant proposals rather than research papers to build similar skills and work with a useful experience for later scholarly work. </a:t>
            </a:r>
            <a:endParaRPr sz="1400">
              <a:solidFill>
                <a:srgbClr val="303030"/>
              </a:solidFill>
              <a:highlight>
                <a:schemeClr val="lt1"/>
              </a:highlight>
            </a:endParaRPr>
          </a:p>
          <a:p>
            <a:pPr indent="0" lvl="0" marL="0" rtl="0">
              <a:lnSpc>
                <a:spcPct val="115000"/>
              </a:lnSpc>
              <a:spcBef>
                <a:spcPts val="0"/>
              </a:spcBef>
              <a:spcAft>
                <a:spcPts val="0"/>
              </a:spcAft>
              <a:buNone/>
            </a:pPr>
            <a:r>
              <a:t/>
            </a:r>
            <a:endParaRPr sz="600">
              <a:solidFill>
                <a:srgbClr val="303030"/>
              </a:solidFill>
              <a:highlight>
                <a:schemeClr val="lt1"/>
              </a:highlight>
            </a:endParaRPr>
          </a:p>
          <a:p>
            <a:pPr indent="0" lvl="0" marL="0" rtl="0">
              <a:lnSpc>
                <a:spcPct val="115000"/>
              </a:lnSpc>
              <a:spcBef>
                <a:spcPts val="0"/>
              </a:spcBef>
              <a:spcAft>
                <a:spcPts val="0"/>
              </a:spcAft>
              <a:buNone/>
            </a:pPr>
            <a:r>
              <a:rPr lang="en" sz="1700">
                <a:solidFill>
                  <a:srgbClr val="0B5394"/>
                </a:solidFill>
                <a:highlight>
                  <a:schemeClr val="lt1"/>
                </a:highlight>
              </a:rPr>
              <a:t>Searching as Strategic Exploration</a:t>
            </a:r>
            <a:endParaRPr sz="1700">
              <a:solidFill>
                <a:srgbClr val="0B5394"/>
              </a:solidFill>
              <a:highlight>
                <a:schemeClr val="lt1"/>
              </a:highlight>
            </a:endParaRPr>
          </a:p>
          <a:p>
            <a:pPr indent="0" lvl="0" marL="0" rtl="0">
              <a:lnSpc>
                <a:spcPct val="115000"/>
              </a:lnSpc>
              <a:spcBef>
                <a:spcPts val="0"/>
              </a:spcBef>
              <a:spcAft>
                <a:spcPts val="0"/>
              </a:spcAft>
              <a:buNone/>
            </a:pPr>
            <a:r>
              <a:rPr lang="en" sz="1400">
                <a:solidFill>
                  <a:srgbClr val="000000"/>
                </a:solidFill>
                <a:highlight>
                  <a:schemeClr val="lt1"/>
                </a:highlight>
              </a:rPr>
              <a:t>This group saw this frame as a common role for librarians in supporting faculty teaching and student research. They suggested the following ways to engage with this frame: discussing uses of discovery tools versus/in addition to distinct resources; discussing ways to approach searching - as tactical, as question driven; work with students to break down the process of searching; and encourage students to consider first what they already know, and what methods they already use to gather information - encourage them to think through when, how, and why they use different methods to find different information. The group also promoted training for faculty on information literacy and forming partnerships to integrate this frame with course assignments, such as students receiving points for creating research logs.</a:t>
            </a:r>
            <a:endParaRPr sz="1400">
              <a:solidFill>
                <a:srgbClr val="000000"/>
              </a:solidFill>
              <a:highlight>
                <a:schemeClr val="lt1"/>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6"/>
          <p:cNvSpPr txBox="1"/>
          <p:nvPr>
            <p:ph idx="1" type="body"/>
          </p:nvPr>
        </p:nvSpPr>
        <p:spPr>
          <a:xfrm>
            <a:off x="457200" y="945150"/>
            <a:ext cx="8229600" cy="4967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sz="3600"/>
          </a:p>
          <a:p>
            <a:pPr indent="0" lvl="0" marL="0" rtl="0" algn="l">
              <a:spcBef>
                <a:spcPts val="600"/>
              </a:spcBef>
              <a:spcAft>
                <a:spcPts val="0"/>
              </a:spcAft>
              <a:buNone/>
            </a:pPr>
            <a:r>
              <a:t/>
            </a:r>
            <a:endParaRPr b="1" sz="3600"/>
          </a:p>
          <a:p>
            <a:pPr indent="0" lvl="0" marL="0" rtl="0" algn="ctr">
              <a:spcBef>
                <a:spcPts val="600"/>
              </a:spcBef>
              <a:spcAft>
                <a:spcPts val="0"/>
              </a:spcAft>
              <a:buNone/>
            </a:pPr>
            <a:r>
              <a:rPr b="1" lang="en" sz="3600">
                <a:solidFill>
                  <a:srgbClr val="0B5394"/>
                </a:solidFill>
              </a:rPr>
              <a:t>Additional</a:t>
            </a:r>
            <a:endParaRPr b="1" sz="3600">
              <a:solidFill>
                <a:srgbClr val="0B5394"/>
              </a:solidFill>
            </a:endParaRPr>
          </a:p>
          <a:p>
            <a:pPr indent="0" lvl="0" marL="0" rtl="0" algn="ctr">
              <a:spcBef>
                <a:spcPts val="600"/>
              </a:spcBef>
              <a:spcAft>
                <a:spcPts val="0"/>
              </a:spcAft>
              <a:buNone/>
            </a:pPr>
            <a:r>
              <a:rPr b="1" lang="en" sz="3600">
                <a:solidFill>
                  <a:srgbClr val="0B5394"/>
                </a:solidFill>
              </a:rPr>
              <a:t>Questions</a:t>
            </a:r>
            <a:endParaRPr b="1" sz="3600">
              <a:solidFill>
                <a:srgbClr val="0B5394"/>
              </a:solidFill>
            </a:endParaRPr>
          </a:p>
          <a:p>
            <a:pPr indent="0" lvl="0" marL="0" algn="ctr">
              <a:spcBef>
                <a:spcPts val="600"/>
              </a:spcBef>
              <a:spcAft>
                <a:spcPts val="0"/>
              </a:spcAft>
              <a:buNone/>
            </a:pPr>
            <a:r>
              <a:rPr lang="en" sz="3600">
                <a:solidFill>
                  <a:srgbClr val="0B5394"/>
                </a:solidFill>
              </a:rPr>
              <a:t>(if time allows)</a:t>
            </a:r>
            <a:endParaRPr sz="3600">
              <a:solidFill>
                <a:srgbClr val="0B5394"/>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 name="Shape 43"/>
        <p:cNvGrpSpPr/>
        <p:nvPr/>
      </p:nvGrpSpPr>
      <p:grpSpPr>
        <a:xfrm>
          <a:off x="0" y="0"/>
          <a:ext cx="0" cy="0"/>
          <a:chOff x="0" y="0"/>
          <a:chExt cx="0" cy="0"/>
        </a:xfrm>
      </p:grpSpPr>
      <p:sp>
        <p:nvSpPr>
          <p:cNvPr id="44" name="Google Shape;44;p9"/>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Post-Presentation Follow-Up</a:t>
            </a:r>
            <a:endParaRPr/>
          </a:p>
        </p:txBody>
      </p:sp>
      <p:sp>
        <p:nvSpPr>
          <p:cNvPr id="45" name="Google Shape;45;p9"/>
          <p:cNvSpPr txBox="1"/>
          <p:nvPr>
            <p:ph idx="1" type="body"/>
          </p:nvPr>
        </p:nvSpPr>
        <p:spPr>
          <a:xfrm>
            <a:off x="457200" y="1447800"/>
            <a:ext cx="8229600" cy="49677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None/>
            </a:pPr>
            <a:r>
              <a:t/>
            </a:r>
            <a:endParaRPr b="1" sz="2400"/>
          </a:p>
          <a:p>
            <a:pPr indent="0" lvl="0" marL="0" rtl="0">
              <a:lnSpc>
                <a:spcPct val="115000"/>
              </a:lnSpc>
              <a:spcBef>
                <a:spcPts val="0"/>
              </a:spcBef>
              <a:spcAft>
                <a:spcPts val="0"/>
              </a:spcAft>
              <a:buNone/>
            </a:pPr>
            <a:r>
              <a:rPr b="1" lang="en"/>
              <a:t>Slides, handouts, and TILC group discussion summary available at</a:t>
            </a:r>
            <a:endParaRPr b="1"/>
          </a:p>
          <a:p>
            <a:pPr indent="0" lvl="0" marL="0" rtl="0">
              <a:lnSpc>
                <a:spcPct val="115000"/>
              </a:lnSpc>
              <a:spcBef>
                <a:spcPts val="0"/>
              </a:spcBef>
              <a:spcAft>
                <a:spcPts val="0"/>
              </a:spcAft>
              <a:buClr>
                <a:schemeClr val="dk1"/>
              </a:buClr>
              <a:buSzPts val="1100"/>
              <a:buFont typeface="Arial"/>
              <a:buNone/>
            </a:pPr>
            <a:r>
              <a:t/>
            </a:r>
            <a:endParaRPr b="1" sz="1400"/>
          </a:p>
          <a:p>
            <a:pPr indent="0" lvl="0" marL="0" rtl="0">
              <a:lnSpc>
                <a:spcPct val="115000"/>
              </a:lnSpc>
              <a:spcBef>
                <a:spcPts val="0"/>
              </a:spcBef>
              <a:spcAft>
                <a:spcPts val="0"/>
              </a:spcAft>
              <a:buClr>
                <a:schemeClr val="dk1"/>
              </a:buClr>
              <a:buSzPts val="1100"/>
              <a:buFont typeface="Arial"/>
              <a:buNone/>
            </a:pPr>
            <a:r>
              <a:rPr lang="en" u="sng">
                <a:solidFill>
                  <a:schemeClr val="hlink"/>
                </a:solidFill>
                <a:hlinkClick r:id="rId3"/>
              </a:rPr>
              <a:t>http://tinyurl.com/TILCFrameworkTasting</a:t>
            </a:r>
            <a:endParaRPr u="sng">
              <a:solidFill>
                <a:schemeClr val="hlink"/>
              </a:solidFill>
              <a:hlinkClick r:id="rId4"/>
            </a:endParaRPr>
          </a:p>
          <a:p>
            <a:pPr indent="0" lvl="0" marL="0" rtl="0">
              <a:lnSpc>
                <a:spcPct val="115000"/>
              </a:lnSpc>
              <a:spcBef>
                <a:spcPts val="0"/>
              </a:spcBef>
              <a:spcAft>
                <a:spcPts val="0"/>
              </a:spcAft>
              <a:buNone/>
            </a:pPr>
            <a:r>
              <a:t/>
            </a:r>
            <a:endParaRPr sz="3600"/>
          </a:p>
          <a:p>
            <a:pPr indent="-419100" lvl="0" marL="457200" rtl="0">
              <a:lnSpc>
                <a:spcPct val="115000"/>
              </a:lnSpc>
              <a:spcBef>
                <a:spcPts val="0"/>
              </a:spcBef>
              <a:spcAft>
                <a:spcPts val="0"/>
              </a:spcAft>
              <a:buSzPts val="3000"/>
              <a:buChar char="●"/>
            </a:pPr>
            <a:r>
              <a:rPr b="1" lang="en"/>
              <a:t>TILC Group Discussion Summary</a:t>
            </a:r>
            <a:r>
              <a:rPr lang="en"/>
              <a:t>:</a:t>
            </a:r>
            <a:endParaRPr/>
          </a:p>
          <a:p>
            <a:pPr indent="0" lvl="0" marL="0" rtl="0">
              <a:lnSpc>
                <a:spcPct val="115000"/>
              </a:lnSpc>
              <a:spcBef>
                <a:spcPts val="0"/>
              </a:spcBef>
              <a:spcAft>
                <a:spcPts val="0"/>
              </a:spcAft>
              <a:buClr>
                <a:schemeClr val="dk1"/>
              </a:buClr>
              <a:buSzPts val="1100"/>
              <a:buFont typeface="Arial"/>
              <a:buNone/>
            </a:pPr>
            <a:r>
              <a:rPr lang="en">
                <a:solidFill>
                  <a:srgbClr val="0B5394"/>
                </a:solidFill>
              </a:rPr>
              <a:t>also recorded below on slides 15-17.</a:t>
            </a:r>
            <a:endParaRPr>
              <a:solidFill>
                <a:srgbClr val="0B5394"/>
              </a:solidFill>
            </a:endParaRPr>
          </a:p>
          <a:p>
            <a:pPr indent="0" lvl="0" marL="0">
              <a:spcBef>
                <a:spcPts val="6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7"/>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Connecting with Colleagues		</a:t>
            </a:r>
            <a:endParaRPr>
              <a:solidFill>
                <a:srgbClr val="0B5394"/>
              </a:solidFill>
            </a:endParaRPr>
          </a:p>
        </p:txBody>
      </p:sp>
      <p:sp>
        <p:nvSpPr>
          <p:cNvPr id="152" name="Google Shape;152;p27"/>
          <p:cNvSpPr txBox="1"/>
          <p:nvPr>
            <p:ph idx="1" type="body"/>
          </p:nvPr>
        </p:nvSpPr>
        <p:spPr>
          <a:xfrm>
            <a:off x="457200" y="1600200"/>
            <a:ext cx="8229600" cy="49677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t/>
            </a:r>
            <a:endParaRPr/>
          </a:p>
          <a:p>
            <a:pPr indent="0" lvl="0" marL="0">
              <a:spcBef>
                <a:spcPts val="600"/>
              </a:spcBef>
              <a:spcAft>
                <a:spcPts val="0"/>
              </a:spcAft>
              <a:buNone/>
            </a:pPr>
            <a:r>
              <a:rPr lang="en"/>
              <a:t>How would you introduce the framework to colleagues in your institution or community outside of the library?</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8"/>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Disciplinary Adaptations</a:t>
            </a:r>
            <a:endParaRPr>
              <a:solidFill>
                <a:srgbClr val="0B5394"/>
              </a:solidFill>
            </a:endParaRPr>
          </a:p>
        </p:txBody>
      </p:sp>
      <p:sp>
        <p:nvSpPr>
          <p:cNvPr id="158" name="Google Shape;158;p28"/>
          <p:cNvSpPr txBox="1"/>
          <p:nvPr>
            <p:ph idx="1" type="body"/>
          </p:nvPr>
        </p:nvSpPr>
        <p:spPr>
          <a:xfrm>
            <a:off x="457200" y="1600200"/>
            <a:ext cx="8229600" cy="49677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
              <a:t>The previous standards have been adapted to discipline-specific contexts by librarians specializing in related subject areas. </a:t>
            </a:r>
            <a:endParaRPr/>
          </a:p>
          <a:p>
            <a:pPr indent="0" lvl="0" marL="0" rtl="0">
              <a:spcBef>
                <a:spcPts val="1000"/>
              </a:spcBef>
              <a:spcAft>
                <a:spcPts val="0"/>
              </a:spcAft>
              <a:buNone/>
            </a:pPr>
            <a:r>
              <a:t/>
            </a:r>
            <a:endParaRPr/>
          </a:p>
          <a:p>
            <a:pPr indent="0" lvl="0" marL="0" rtl="0">
              <a:spcBef>
                <a:spcPts val="1000"/>
              </a:spcBef>
              <a:spcAft>
                <a:spcPts val="0"/>
              </a:spcAft>
              <a:buNone/>
            </a:pPr>
            <a:r>
              <a:rPr lang="en"/>
              <a:t>Do you specialize in a subject area and/or use any of the disciplinary standards? </a:t>
            </a:r>
            <a:endParaRPr/>
          </a:p>
          <a:p>
            <a:pPr indent="0" lvl="0" marL="0" rtl="0">
              <a:spcBef>
                <a:spcPts val="1000"/>
              </a:spcBef>
              <a:spcAft>
                <a:spcPts val="0"/>
              </a:spcAft>
              <a:buNone/>
            </a:pPr>
            <a:r>
              <a:t/>
            </a:r>
            <a:endParaRPr/>
          </a:p>
          <a:p>
            <a:pPr indent="0" lvl="0" marL="0">
              <a:spcBef>
                <a:spcPts val="1000"/>
              </a:spcBef>
              <a:spcAft>
                <a:spcPts val="0"/>
              </a:spcAft>
              <a:buNone/>
            </a:pPr>
            <a:r>
              <a:rPr lang="en"/>
              <a:t>How will you use the new Framework with your discipline - will it need disciplinary adaptations?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9"/>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solidFill>
                  <a:srgbClr val="0B5394"/>
                </a:solidFill>
              </a:rPr>
              <a:t>Critical Librarianship		</a:t>
            </a:r>
            <a:endParaRPr>
              <a:solidFill>
                <a:srgbClr val="0B5394"/>
              </a:solidFill>
            </a:endParaRPr>
          </a:p>
        </p:txBody>
      </p:sp>
      <p:sp>
        <p:nvSpPr>
          <p:cNvPr id="164" name="Google Shape;164;p29"/>
          <p:cNvSpPr txBox="1"/>
          <p:nvPr>
            <p:ph idx="1" type="body"/>
          </p:nvPr>
        </p:nvSpPr>
        <p:spPr>
          <a:xfrm>
            <a:off x="457200" y="1600200"/>
            <a:ext cx="8229600" cy="49677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lang="en"/>
              <a:t>Are you familiar with the emerging term ‘Critical Librarianship’?</a:t>
            </a:r>
            <a:endParaRPr/>
          </a:p>
          <a:p>
            <a:pPr indent="0" lvl="0" marL="0" rtl="0">
              <a:spcBef>
                <a:spcPts val="600"/>
              </a:spcBef>
              <a:spcAft>
                <a:spcPts val="0"/>
              </a:spcAft>
              <a:buNone/>
            </a:pPr>
            <a:r>
              <a:t/>
            </a:r>
            <a:endParaRPr/>
          </a:p>
          <a:p>
            <a:pPr indent="0" lvl="0" marL="0" rtl="0">
              <a:spcBef>
                <a:spcPts val="600"/>
              </a:spcBef>
              <a:spcAft>
                <a:spcPts val="0"/>
              </a:spcAft>
              <a:buNone/>
            </a:pPr>
            <a:r>
              <a:rPr lang="en"/>
              <a:t>Will using the new Framework support changing approaches to librarianship and library instruction?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 name="Shape 49"/>
        <p:cNvGrpSpPr/>
        <p:nvPr/>
      </p:nvGrpSpPr>
      <p:grpSpPr>
        <a:xfrm>
          <a:off x="0" y="0"/>
          <a:ext cx="0" cy="0"/>
          <a:chOff x="0" y="0"/>
          <a:chExt cx="0" cy="0"/>
        </a:xfrm>
      </p:grpSpPr>
      <p:pic>
        <p:nvPicPr>
          <p:cNvPr id="50" name="Google Shape;50;p10"/>
          <p:cNvPicPr preferRelativeResize="0"/>
          <p:nvPr/>
        </p:nvPicPr>
        <p:blipFill>
          <a:blip r:embed="rId3">
            <a:alphaModFix/>
          </a:blip>
          <a:stretch>
            <a:fillRect/>
          </a:stretch>
        </p:blipFill>
        <p:spPr>
          <a:xfrm>
            <a:off x="0" y="286918"/>
            <a:ext cx="9144002" cy="5101766"/>
          </a:xfrm>
          <a:prstGeom prst="rect">
            <a:avLst/>
          </a:prstGeom>
          <a:noFill/>
          <a:ln>
            <a:noFill/>
          </a:ln>
        </p:spPr>
      </p:pic>
      <p:sp>
        <p:nvSpPr>
          <p:cNvPr id="51" name="Google Shape;51;p10"/>
          <p:cNvSpPr txBox="1"/>
          <p:nvPr/>
        </p:nvSpPr>
        <p:spPr>
          <a:xfrm>
            <a:off x="547050" y="5836275"/>
            <a:ext cx="8049900" cy="619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200" u="sng">
                <a:solidFill>
                  <a:schemeClr val="hlink"/>
                </a:solidFill>
                <a:hlinkClick r:id="rId4"/>
              </a:rPr>
              <a:t>http://www.ala.org/acrl/standards/informationliteracycompetency</a:t>
            </a:r>
            <a:r>
              <a:rPr lang="en" sz="2200"/>
              <a:t> </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Google Shape;56;p11"/>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A new approach</a:t>
            </a:r>
            <a:endParaRPr>
              <a:solidFill>
                <a:srgbClr val="0B5394"/>
              </a:solidFill>
            </a:endParaRPr>
          </a:p>
        </p:txBody>
      </p:sp>
      <p:sp>
        <p:nvSpPr>
          <p:cNvPr id="57" name="Google Shape;57;p11"/>
          <p:cNvSpPr txBox="1"/>
          <p:nvPr>
            <p:ph idx="1" type="body"/>
          </p:nvPr>
        </p:nvSpPr>
        <p:spPr>
          <a:xfrm>
            <a:off x="457200" y="1600200"/>
            <a:ext cx="8229600" cy="49677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sz="3600">
                <a:solidFill>
                  <a:srgbClr val="0B5394"/>
                </a:solidFill>
              </a:rPr>
              <a:t>“</a:t>
            </a:r>
            <a:r>
              <a:rPr lang="en" sz="3600">
                <a:solidFill>
                  <a:srgbClr val="303030"/>
                </a:solidFill>
                <a:highlight>
                  <a:srgbClr val="FFFFFF"/>
                </a:highlight>
              </a:rPr>
              <a:t>It is time for a fresh look at information literacy, especially in light of changes in higher education, coupled with increasingly complex information ecosystems.</a:t>
            </a:r>
            <a:r>
              <a:rPr b="1" lang="en" sz="3600">
                <a:solidFill>
                  <a:srgbClr val="0B5394"/>
                </a:solidFill>
              </a:rPr>
              <a:t>”</a:t>
            </a:r>
            <a:endParaRPr b="1" sz="3600">
              <a:solidFill>
                <a:srgbClr val="0B5394"/>
              </a:solidFill>
            </a:endParaRPr>
          </a:p>
          <a:p>
            <a:pPr indent="0" lvl="0" marL="0" rtl="0">
              <a:spcBef>
                <a:spcPts val="600"/>
              </a:spcBef>
              <a:spcAft>
                <a:spcPts val="0"/>
              </a:spcAft>
              <a:buNone/>
            </a:pPr>
            <a:r>
              <a:t/>
            </a:r>
            <a:endParaRPr sz="3600"/>
          </a:p>
          <a:p>
            <a:pPr indent="0" lvl="0" marL="0">
              <a:spcBef>
                <a:spcPts val="600"/>
              </a:spcBef>
              <a:spcAft>
                <a:spcPts val="0"/>
              </a:spcAft>
              <a:buNone/>
            </a:pPr>
            <a:r>
              <a:rPr lang="en" sz="2200"/>
              <a:t>~</a:t>
            </a:r>
            <a:r>
              <a:rPr i="1" lang="en" sz="2200"/>
              <a:t>Framework for Information Literacy </a:t>
            </a:r>
            <a:r>
              <a:rPr lang="en" sz="2200"/>
              <a:t>Appendices, Appendix 1, Creating a Framework</a:t>
            </a:r>
            <a:endParaRPr sz="2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pic>
        <p:nvPicPr>
          <p:cNvPr id="62" name="Google Shape;62;p12">
            <a:hlinkClick r:id="rId3"/>
          </p:cNvPr>
          <p:cNvPicPr preferRelativeResize="0"/>
          <p:nvPr/>
        </p:nvPicPr>
        <p:blipFill>
          <a:blip r:embed="rId4">
            <a:alphaModFix/>
          </a:blip>
          <a:stretch>
            <a:fillRect/>
          </a:stretch>
        </p:blipFill>
        <p:spPr>
          <a:xfrm>
            <a:off x="0" y="278037"/>
            <a:ext cx="9143999" cy="5539925"/>
          </a:xfrm>
          <a:prstGeom prst="rect">
            <a:avLst/>
          </a:prstGeom>
          <a:noFill/>
          <a:ln>
            <a:noFill/>
          </a:ln>
        </p:spPr>
      </p:pic>
      <p:sp>
        <p:nvSpPr>
          <p:cNvPr id="63" name="Google Shape;63;p12"/>
          <p:cNvSpPr txBox="1"/>
          <p:nvPr/>
        </p:nvSpPr>
        <p:spPr>
          <a:xfrm>
            <a:off x="1421700" y="6083950"/>
            <a:ext cx="6300600" cy="356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400" u="sng">
                <a:solidFill>
                  <a:schemeClr val="hlink"/>
                </a:solidFill>
                <a:hlinkClick r:id="rId5"/>
              </a:rPr>
              <a:t>http://www.ala.org/acrl/standards/ilframework</a:t>
            </a:r>
            <a:r>
              <a:rPr lang="en" sz="2400"/>
              <a:t> </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3"/>
          <p:cNvSpPr txBox="1"/>
          <p:nvPr>
            <p:ph idx="1" type="body"/>
          </p:nvPr>
        </p:nvSpPr>
        <p:spPr>
          <a:xfrm>
            <a:off x="457200" y="313225"/>
            <a:ext cx="8229600" cy="64209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a:solidFill>
                  <a:srgbClr val="0B5394"/>
                </a:solidFill>
              </a:rPr>
              <a:t>Threshold concepts</a:t>
            </a:r>
            <a:endParaRPr/>
          </a:p>
          <a:p>
            <a:pPr indent="0" lvl="0" marL="0" rtl="0">
              <a:spcBef>
                <a:spcPts val="600"/>
              </a:spcBef>
              <a:spcAft>
                <a:spcPts val="0"/>
              </a:spcAft>
              <a:buNone/>
            </a:pPr>
            <a:r>
              <a:rPr b="1" lang="en" sz="2400">
                <a:solidFill>
                  <a:srgbClr val="0B5394"/>
                </a:solidFill>
              </a:rPr>
              <a:t>“</a:t>
            </a:r>
            <a:r>
              <a:rPr lang="en" sz="2400">
                <a:solidFill>
                  <a:srgbClr val="303030"/>
                </a:solidFill>
                <a:highlight>
                  <a:srgbClr val="FFFFFF"/>
                </a:highlight>
              </a:rPr>
              <a:t>Threshold concepts</a:t>
            </a:r>
            <a:r>
              <a:rPr baseline="30000" lang="en" sz="2400">
                <a:solidFill>
                  <a:srgbClr val="303030"/>
                </a:solidFill>
                <a:highlight>
                  <a:srgbClr val="FFFFFF"/>
                </a:highlight>
              </a:rPr>
              <a:t>2</a:t>
            </a:r>
            <a:r>
              <a:rPr lang="en" sz="2400">
                <a:solidFill>
                  <a:srgbClr val="303030"/>
                </a:solidFill>
                <a:highlight>
                  <a:srgbClr val="FFFFFF"/>
                </a:highlight>
              </a:rPr>
              <a:t> are those ideas in any discipline that are passageways or portals to enlarged understanding or ways of thinking and practicing within that discipline.</a:t>
            </a:r>
            <a:r>
              <a:rPr b="1" lang="en" sz="2400">
                <a:solidFill>
                  <a:srgbClr val="0B5394"/>
                </a:solidFill>
              </a:rPr>
              <a:t>”</a:t>
            </a:r>
            <a:endParaRPr b="1">
              <a:solidFill>
                <a:srgbClr val="0B5394"/>
              </a:solidFill>
            </a:endParaRPr>
          </a:p>
          <a:p>
            <a:pPr indent="0" lvl="0" marL="0" rtl="0">
              <a:spcBef>
                <a:spcPts val="600"/>
              </a:spcBef>
              <a:spcAft>
                <a:spcPts val="0"/>
              </a:spcAft>
              <a:buNone/>
            </a:pPr>
            <a:r>
              <a:t/>
            </a:r>
            <a:endParaRPr b="1" sz="2400">
              <a:solidFill>
                <a:srgbClr val="0B5394"/>
              </a:solidFill>
            </a:endParaRPr>
          </a:p>
          <a:p>
            <a:pPr indent="0" lvl="0" marL="0" rtl="0">
              <a:spcBef>
                <a:spcPts val="600"/>
              </a:spcBef>
              <a:spcAft>
                <a:spcPts val="0"/>
              </a:spcAft>
              <a:buNone/>
            </a:pPr>
            <a:r>
              <a:rPr b="1" lang="en">
                <a:solidFill>
                  <a:srgbClr val="0B5394"/>
                </a:solidFill>
              </a:rPr>
              <a:t>Metaliteracy</a:t>
            </a:r>
            <a:endParaRPr b="1">
              <a:solidFill>
                <a:srgbClr val="0B5394"/>
              </a:solidFill>
            </a:endParaRPr>
          </a:p>
          <a:p>
            <a:pPr indent="0" lvl="0" marL="0" rtl="0">
              <a:spcBef>
                <a:spcPts val="600"/>
              </a:spcBef>
              <a:spcAft>
                <a:spcPts val="0"/>
              </a:spcAft>
              <a:buNone/>
            </a:pPr>
            <a:r>
              <a:rPr b="1" lang="en" sz="2400">
                <a:solidFill>
                  <a:srgbClr val="0B5394"/>
                </a:solidFill>
              </a:rPr>
              <a:t>“...</a:t>
            </a:r>
            <a:r>
              <a:rPr lang="en" sz="2400">
                <a:solidFill>
                  <a:srgbClr val="303030"/>
                </a:solidFill>
                <a:highlight>
                  <a:srgbClr val="FFFFFF"/>
                </a:highlight>
              </a:rPr>
              <a:t>this </a:t>
            </a:r>
            <a:r>
              <a:rPr i="1" lang="en" sz="2400">
                <a:solidFill>
                  <a:srgbClr val="303030"/>
                </a:solidFill>
                <a:highlight>
                  <a:srgbClr val="FFFFFF"/>
                </a:highlight>
              </a:rPr>
              <a:t>Framework</a:t>
            </a:r>
            <a:r>
              <a:rPr lang="en" sz="2400">
                <a:solidFill>
                  <a:srgbClr val="303030"/>
                </a:solidFill>
                <a:highlight>
                  <a:srgbClr val="FFFFFF"/>
                </a:highlight>
              </a:rPr>
              <a:t> draws significantly upon the concept of metaliteracy,</a:t>
            </a:r>
            <a:r>
              <a:rPr baseline="30000" lang="en" sz="2400">
                <a:solidFill>
                  <a:srgbClr val="303030"/>
                </a:solidFill>
                <a:highlight>
                  <a:srgbClr val="FFFFFF"/>
                </a:highlight>
              </a:rPr>
              <a:t>7</a:t>
            </a:r>
            <a:r>
              <a:rPr lang="en" sz="2400">
                <a:solidFill>
                  <a:srgbClr val="303030"/>
                </a:solidFill>
                <a:highlight>
                  <a:srgbClr val="FFFFFF"/>
                </a:highlight>
              </a:rPr>
              <a:t> which offers a renewed vision of information literacy as an</a:t>
            </a:r>
            <a:r>
              <a:rPr b="1" lang="en" sz="2400">
                <a:solidFill>
                  <a:srgbClr val="303030"/>
                </a:solidFill>
                <a:highlight>
                  <a:srgbClr val="FFFFFF"/>
                </a:highlight>
              </a:rPr>
              <a:t> overarching set of abilities </a:t>
            </a:r>
            <a:r>
              <a:rPr lang="en" sz="2400">
                <a:solidFill>
                  <a:srgbClr val="303030"/>
                </a:solidFill>
                <a:highlight>
                  <a:srgbClr val="FFFFFF"/>
                </a:highlight>
              </a:rPr>
              <a:t>in which</a:t>
            </a:r>
            <a:r>
              <a:rPr b="1" lang="en" sz="2400">
                <a:solidFill>
                  <a:srgbClr val="303030"/>
                </a:solidFill>
                <a:highlight>
                  <a:srgbClr val="FFFFFF"/>
                </a:highlight>
              </a:rPr>
              <a:t> students are consumers and creators of information who can participate successfully in collaborative spaces</a:t>
            </a:r>
            <a:r>
              <a:rPr lang="en" sz="2400">
                <a:solidFill>
                  <a:srgbClr val="303030"/>
                </a:solidFill>
                <a:highlight>
                  <a:srgbClr val="FFFFFF"/>
                </a:highlight>
              </a:rPr>
              <a:t>.</a:t>
            </a:r>
            <a:r>
              <a:rPr b="1" lang="en" sz="2400">
                <a:solidFill>
                  <a:srgbClr val="0B5394"/>
                </a:solidFill>
              </a:rPr>
              <a:t>”</a:t>
            </a:r>
            <a:endParaRPr sz="1800">
              <a:solidFill>
                <a:srgbClr val="303030"/>
              </a:solidFill>
              <a:highlight>
                <a:schemeClr val="lt1"/>
              </a:highlight>
            </a:endParaRPr>
          </a:p>
          <a:p>
            <a:pPr indent="0" lvl="0" marL="0" rtl="0">
              <a:spcBef>
                <a:spcPts val="600"/>
              </a:spcBef>
              <a:spcAft>
                <a:spcPts val="0"/>
              </a:spcAft>
              <a:buNone/>
            </a:pPr>
            <a:r>
              <a:t/>
            </a:r>
            <a:endParaRPr sz="2400">
              <a:solidFill>
                <a:srgbClr val="303030"/>
              </a:solidFill>
              <a:highlight>
                <a:schemeClr val="lt1"/>
              </a:highlight>
            </a:endParaRPr>
          </a:p>
          <a:p>
            <a:pPr indent="0" lvl="0" marL="0" rtl="0">
              <a:spcBef>
                <a:spcPts val="600"/>
              </a:spcBef>
              <a:spcAft>
                <a:spcPts val="0"/>
              </a:spcAft>
              <a:buNone/>
            </a:pPr>
            <a:r>
              <a:rPr lang="en" sz="1800">
                <a:solidFill>
                  <a:srgbClr val="303030"/>
                </a:solidFill>
                <a:highlight>
                  <a:schemeClr val="lt1"/>
                </a:highlight>
              </a:rPr>
              <a:t>~ACRL </a:t>
            </a:r>
            <a:r>
              <a:rPr i="1" lang="en" sz="1800">
                <a:solidFill>
                  <a:srgbClr val="303030"/>
                </a:solidFill>
                <a:highlight>
                  <a:schemeClr val="lt1"/>
                </a:highlight>
              </a:rPr>
              <a:t>Framework for Information Literacy for Higher Education</a:t>
            </a:r>
            <a:r>
              <a:rPr lang="en" sz="1800">
                <a:solidFill>
                  <a:srgbClr val="303030"/>
                </a:solidFill>
                <a:highlight>
                  <a:schemeClr val="lt1"/>
                </a:highlight>
              </a:rPr>
              <a:t>, Introduction</a:t>
            </a:r>
            <a:endParaRPr sz="1800">
              <a:solidFill>
                <a:srgbClr val="303030"/>
              </a:solidFill>
              <a:highlight>
                <a:schemeClr val="lt1"/>
              </a:highlight>
            </a:endParaRPr>
          </a:p>
          <a:p>
            <a:pPr indent="0" lvl="0" marL="0" rtl="0">
              <a:spcBef>
                <a:spcPts val="600"/>
              </a:spcBef>
              <a:spcAft>
                <a:spcPts val="0"/>
              </a:spcAft>
              <a:buNone/>
            </a:pPr>
            <a:r>
              <a:rPr lang="en" sz="1000">
                <a:solidFill>
                  <a:srgbClr val="303030"/>
                </a:solidFill>
                <a:highlight>
                  <a:schemeClr val="lt1"/>
                </a:highlight>
              </a:rPr>
              <a:t>2 </a:t>
            </a:r>
            <a:r>
              <a:rPr lang="en" sz="1000">
                <a:solidFill>
                  <a:srgbClr val="303030"/>
                </a:solidFill>
                <a:highlight>
                  <a:srgbClr val="FFFFFF"/>
                </a:highlight>
              </a:rPr>
              <a:t>Grant Wiggins and Jay McTighe. </a:t>
            </a:r>
            <a:r>
              <a:rPr i="1" lang="en" sz="1000">
                <a:solidFill>
                  <a:srgbClr val="303030"/>
                </a:solidFill>
                <a:highlight>
                  <a:srgbClr val="FFFFFF"/>
                </a:highlight>
              </a:rPr>
              <a:t>Understanding by Design</a:t>
            </a:r>
            <a:r>
              <a:rPr lang="en" sz="1000">
                <a:solidFill>
                  <a:srgbClr val="303030"/>
                </a:solidFill>
                <a:highlight>
                  <a:srgbClr val="FFFFFF"/>
                </a:highlight>
              </a:rPr>
              <a:t>. (Alexandria, VA: Association for Supervision and Curriculum Development, 2004)</a:t>
            </a:r>
            <a:endParaRPr sz="1000">
              <a:solidFill>
                <a:srgbClr val="303030"/>
              </a:solidFill>
              <a:highlight>
                <a:schemeClr val="lt1"/>
              </a:highlight>
            </a:endParaRPr>
          </a:p>
          <a:p>
            <a:pPr indent="0" lvl="0" marL="0" rtl="0">
              <a:spcBef>
                <a:spcPts val="600"/>
              </a:spcBef>
              <a:spcAft>
                <a:spcPts val="0"/>
              </a:spcAft>
              <a:buNone/>
            </a:pPr>
            <a:r>
              <a:rPr lang="en" sz="1000">
                <a:solidFill>
                  <a:srgbClr val="303030"/>
                </a:solidFill>
                <a:highlight>
                  <a:schemeClr val="lt1"/>
                </a:highlight>
              </a:rPr>
              <a:t>7 </a:t>
            </a:r>
            <a:r>
              <a:rPr lang="en" sz="1000">
                <a:solidFill>
                  <a:srgbClr val="303030"/>
                </a:solidFill>
                <a:highlight>
                  <a:srgbClr val="FFFFFF"/>
                </a:highlight>
              </a:rPr>
              <a:t>Thomas P. Mackey and Trudi E. Jacobson. </a:t>
            </a:r>
            <a:r>
              <a:rPr i="1" lang="en" sz="1000">
                <a:solidFill>
                  <a:srgbClr val="303030"/>
                </a:solidFill>
                <a:highlight>
                  <a:srgbClr val="FFFFFF"/>
                </a:highlight>
              </a:rPr>
              <a:t>Metaliteracy: Reinventing Information Literacy to Empower Learners.</a:t>
            </a:r>
            <a:r>
              <a:rPr lang="en" sz="1000">
                <a:solidFill>
                  <a:srgbClr val="303030"/>
                </a:solidFill>
                <a:highlight>
                  <a:srgbClr val="FFFFFF"/>
                </a:highlight>
              </a:rPr>
              <a:t>(Chicago: Neal-Schuman, 2014)</a:t>
            </a:r>
            <a:endParaRPr sz="1800">
              <a:solidFill>
                <a:srgbClr val="303030"/>
              </a:solidFill>
              <a:highlight>
                <a:schemeClr val="lt1"/>
              </a:highlight>
            </a:endParaRPr>
          </a:p>
          <a:p>
            <a:pPr indent="0" lvl="0" marL="0" rtl="0">
              <a:spcBef>
                <a:spcPts val="600"/>
              </a:spcBef>
              <a:spcAft>
                <a:spcPts val="0"/>
              </a:spcAft>
              <a:buNone/>
            </a:pPr>
            <a:r>
              <a:t/>
            </a:r>
            <a:endParaRPr sz="1800">
              <a:solidFill>
                <a:srgbClr val="303030"/>
              </a:solidFill>
              <a:highlight>
                <a:schemeClr val="lt1"/>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4"/>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Frames</a:t>
            </a:r>
            <a:endParaRPr>
              <a:solidFill>
                <a:srgbClr val="0B5394"/>
              </a:solidFill>
            </a:endParaRPr>
          </a:p>
        </p:txBody>
      </p:sp>
      <p:sp>
        <p:nvSpPr>
          <p:cNvPr id="74" name="Google Shape;74;p14"/>
          <p:cNvSpPr txBox="1"/>
          <p:nvPr>
            <p:ph idx="1" type="body"/>
          </p:nvPr>
        </p:nvSpPr>
        <p:spPr>
          <a:xfrm>
            <a:off x="457200" y="1752600"/>
            <a:ext cx="8229600" cy="26571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a:solidFill>
                  <a:schemeClr val="accent1"/>
                </a:solidFill>
              </a:rPr>
              <a:t>“</a:t>
            </a:r>
            <a:r>
              <a:rPr lang="en">
                <a:solidFill>
                  <a:srgbClr val="303030"/>
                </a:solidFill>
                <a:highlight>
                  <a:srgbClr val="FFFFFF"/>
                </a:highlight>
              </a:rPr>
              <a:t>The </a:t>
            </a:r>
            <a:r>
              <a:rPr i="1" lang="en">
                <a:solidFill>
                  <a:srgbClr val="303030"/>
                </a:solidFill>
                <a:highlight>
                  <a:srgbClr val="FFFFFF"/>
                </a:highlight>
              </a:rPr>
              <a:t>Framework</a:t>
            </a:r>
            <a:r>
              <a:rPr lang="en">
                <a:solidFill>
                  <a:srgbClr val="303030"/>
                </a:solidFill>
                <a:highlight>
                  <a:srgbClr val="FFFFFF"/>
                </a:highlight>
              </a:rPr>
              <a:t> is developed around a set of “frames,” which are those gateway or portal concepts through which students must pass to develop genuine expertise within a discipline, profession, or knowledge domain.</a:t>
            </a:r>
            <a:r>
              <a:rPr b="1" lang="en">
                <a:solidFill>
                  <a:srgbClr val="0B5394"/>
                </a:solidFill>
              </a:rPr>
              <a:t>”</a:t>
            </a:r>
            <a:endParaRPr b="1">
              <a:solidFill>
                <a:srgbClr val="0B5394"/>
              </a:solidFill>
            </a:endParaRPr>
          </a:p>
          <a:p>
            <a:pPr indent="0" lvl="0" marL="0" rtl="0">
              <a:spcBef>
                <a:spcPts val="600"/>
              </a:spcBef>
              <a:spcAft>
                <a:spcPts val="0"/>
              </a:spcAft>
              <a:buNone/>
            </a:pPr>
            <a:r>
              <a:t/>
            </a:r>
            <a:endParaRPr b="1">
              <a:solidFill>
                <a:srgbClr val="0B5394"/>
              </a:solidFill>
            </a:endParaRPr>
          </a:p>
          <a:p>
            <a:pPr indent="0" lvl="0" marL="0" rtl="0">
              <a:spcBef>
                <a:spcPts val="600"/>
              </a:spcBef>
              <a:spcAft>
                <a:spcPts val="0"/>
              </a:spcAft>
              <a:buNone/>
            </a:pPr>
            <a:r>
              <a:t/>
            </a:r>
            <a:endParaRPr b="1">
              <a:solidFill>
                <a:srgbClr val="0B5394"/>
              </a:solidFill>
            </a:endParaRPr>
          </a:p>
          <a:p>
            <a:pPr indent="0" lvl="0" marL="0">
              <a:spcBef>
                <a:spcPts val="600"/>
              </a:spcBef>
              <a:spcAft>
                <a:spcPts val="0"/>
              </a:spcAft>
              <a:buNone/>
            </a:pPr>
            <a:r>
              <a:rPr lang="en" sz="2200"/>
              <a:t>~</a:t>
            </a:r>
            <a:r>
              <a:rPr i="1" lang="en" sz="2200"/>
              <a:t>Framework for Information Literacy </a:t>
            </a:r>
            <a:r>
              <a:rPr lang="en" sz="2200"/>
              <a:t>Appendices, Appendix 1, Creating a Framework</a:t>
            </a:r>
            <a:endParaRPr b="1">
              <a:solidFill>
                <a:srgbClr val="0B5394"/>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5"/>
          <p:cNvSpPr txBox="1"/>
          <p:nvPr>
            <p:ph type="title"/>
          </p:nvPr>
        </p:nvSpPr>
        <p:spPr>
          <a:xfrm>
            <a:off x="457200" y="274638"/>
            <a:ext cx="82296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6 Frames</a:t>
            </a:r>
            <a:endParaRPr>
              <a:solidFill>
                <a:srgbClr val="0B5394"/>
              </a:solidFill>
            </a:endParaRPr>
          </a:p>
        </p:txBody>
      </p:sp>
      <p:sp>
        <p:nvSpPr>
          <p:cNvPr id="80" name="Google Shape;80;p15"/>
          <p:cNvSpPr txBox="1"/>
          <p:nvPr>
            <p:ph idx="1" type="body"/>
          </p:nvPr>
        </p:nvSpPr>
        <p:spPr>
          <a:xfrm>
            <a:off x="457200" y="1782300"/>
            <a:ext cx="8229600" cy="3293400"/>
          </a:xfrm>
          <a:prstGeom prst="rect">
            <a:avLst/>
          </a:prstGeom>
        </p:spPr>
        <p:txBody>
          <a:bodyPr anchorCtr="0" anchor="t" bIns="91425" lIns="91425" spcFirstLastPara="1" rIns="91425" wrap="square" tIns="91425">
            <a:noAutofit/>
          </a:bodyPr>
          <a:lstStyle/>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Authority Is Constructed and Contextual</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Information Creation as a Process</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Information Has Value</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Research as Inquiry</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Scholarship as Conversation</a:t>
            </a:r>
            <a:endParaRPr>
              <a:solidFill>
                <a:srgbClr val="303030"/>
              </a:solidFill>
              <a:highlight>
                <a:srgbClr val="FFFFFF"/>
              </a:highlight>
            </a:endParaRPr>
          </a:p>
          <a:p>
            <a:pPr indent="-419100" lvl="0" marL="457200" rtl="0">
              <a:lnSpc>
                <a:spcPct val="115000"/>
              </a:lnSpc>
              <a:spcBef>
                <a:spcPts val="0"/>
              </a:spcBef>
              <a:spcAft>
                <a:spcPts val="0"/>
              </a:spcAft>
              <a:buClr>
                <a:srgbClr val="303030"/>
              </a:buClr>
              <a:buSzPts val="3000"/>
              <a:buAutoNum type="arabicPeriod"/>
            </a:pPr>
            <a:r>
              <a:rPr lang="en">
                <a:solidFill>
                  <a:srgbClr val="303030"/>
                </a:solidFill>
                <a:highlight>
                  <a:srgbClr val="FFFFFF"/>
                </a:highlight>
              </a:rPr>
              <a:t>Searching as Strategic Exploration</a:t>
            </a:r>
            <a:endParaRPr>
              <a:solidFill>
                <a:srgbClr val="303030"/>
              </a:solidFill>
              <a:highlight>
                <a:srgbClr val="FFFFFF"/>
              </a:highlight>
            </a:endParaRPr>
          </a:p>
          <a:p>
            <a:pPr indent="0" lvl="0" marL="0">
              <a:spcBef>
                <a:spcPts val="60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6"/>
          <p:cNvSpPr txBox="1"/>
          <p:nvPr>
            <p:ph type="title"/>
          </p:nvPr>
        </p:nvSpPr>
        <p:spPr>
          <a:xfrm>
            <a:off x="457200" y="274647"/>
            <a:ext cx="8229600" cy="840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0B5394"/>
                </a:solidFill>
              </a:rPr>
              <a:t>Knowledge Practices</a:t>
            </a:r>
            <a:endParaRPr>
              <a:solidFill>
                <a:srgbClr val="0B5394"/>
              </a:solidFill>
            </a:endParaRPr>
          </a:p>
        </p:txBody>
      </p:sp>
      <p:sp>
        <p:nvSpPr>
          <p:cNvPr id="86" name="Google Shape;86;p16"/>
          <p:cNvSpPr txBox="1"/>
          <p:nvPr>
            <p:ph idx="1" type="body"/>
          </p:nvPr>
        </p:nvSpPr>
        <p:spPr>
          <a:xfrm>
            <a:off x="457200" y="1021725"/>
            <a:ext cx="8229600" cy="5546100"/>
          </a:xfrm>
          <a:prstGeom prst="rect">
            <a:avLst/>
          </a:prstGeom>
        </p:spPr>
        <p:txBody>
          <a:bodyPr anchorCtr="0" anchor="t" bIns="91425" lIns="91425" spcFirstLastPara="1" rIns="91425" wrap="square" tIns="91425">
            <a:noAutofit/>
          </a:bodyPr>
          <a:lstStyle/>
          <a:p>
            <a:pPr indent="0" lvl="0" marL="0" rtl="0">
              <a:spcBef>
                <a:spcPts val="600"/>
              </a:spcBef>
              <a:spcAft>
                <a:spcPts val="0"/>
              </a:spcAft>
              <a:buNone/>
            </a:pPr>
            <a:r>
              <a:rPr b="1" lang="en">
                <a:solidFill>
                  <a:srgbClr val="0B5394"/>
                </a:solidFill>
              </a:rPr>
              <a:t>“</a:t>
            </a:r>
            <a:r>
              <a:rPr lang="en">
                <a:solidFill>
                  <a:srgbClr val="303030"/>
                </a:solidFill>
                <a:highlight>
                  <a:srgbClr val="FFFFFF"/>
                </a:highlight>
              </a:rPr>
              <a:t>Each frame includes a knowledge practices section used to demonstrate how the mastery of the concept leads to application in new situations and knowledge generation.</a:t>
            </a:r>
            <a:r>
              <a:rPr b="1" lang="en">
                <a:solidFill>
                  <a:srgbClr val="0B5394"/>
                </a:solidFill>
              </a:rPr>
              <a:t>”</a:t>
            </a:r>
            <a:endParaRPr b="1">
              <a:solidFill>
                <a:srgbClr val="0B5394"/>
              </a:solidFill>
            </a:endParaRPr>
          </a:p>
          <a:p>
            <a:pPr indent="0" lvl="0" marL="0" rtl="0">
              <a:spcBef>
                <a:spcPts val="600"/>
              </a:spcBef>
              <a:spcAft>
                <a:spcPts val="0"/>
              </a:spcAft>
              <a:buNone/>
            </a:pPr>
            <a:r>
              <a:t/>
            </a:r>
            <a:endParaRPr b="1">
              <a:solidFill>
                <a:srgbClr val="0B5394"/>
              </a:solidFill>
            </a:endParaRPr>
          </a:p>
          <a:p>
            <a:pPr indent="0" lvl="0" marL="0" rtl="0">
              <a:spcBef>
                <a:spcPts val="600"/>
              </a:spcBef>
              <a:spcAft>
                <a:spcPts val="0"/>
              </a:spcAft>
              <a:buNone/>
            </a:pPr>
            <a:r>
              <a:rPr b="1" lang="en" sz="3600">
                <a:solidFill>
                  <a:srgbClr val="0B5394"/>
                </a:solidFill>
              </a:rPr>
              <a:t>Dispositions</a:t>
            </a:r>
            <a:endParaRPr b="1">
              <a:solidFill>
                <a:srgbClr val="0B5394"/>
              </a:solidFill>
            </a:endParaRPr>
          </a:p>
          <a:p>
            <a:pPr indent="0" lvl="0" marL="0" rtl="0">
              <a:spcBef>
                <a:spcPts val="600"/>
              </a:spcBef>
              <a:spcAft>
                <a:spcPts val="0"/>
              </a:spcAft>
              <a:buNone/>
            </a:pPr>
            <a:r>
              <a:rPr b="1" lang="en">
                <a:solidFill>
                  <a:srgbClr val="0B5394"/>
                </a:solidFill>
              </a:rPr>
              <a:t>“</a:t>
            </a:r>
            <a:r>
              <a:rPr lang="en">
                <a:solidFill>
                  <a:srgbClr val="303030"/>
                </a:solidFill>
                <a:highlight>
                  <a:srgbClr val="FFFFFF"/>
                </a:highlight>
              </a:rPr>
              <a:t>Each frame also includes a set of dispositions that address the affective areas of learning</a:t>
            </a:r>
            <a:r>
              <a:rPr b="1" lang="en">
                <a:solidFill>
                  <a:srgbClr val="0B5394"/>
                </a:solidFill>
              </a:rPr>
              <a:t>”</a:t>
            </a:r>
            <a:endParaRPr b="1">
              <a:solidFill>
                <a:srgbClr val="0B5394"/>
              </a:solidFill>
            </a:endParaRPr>
          </a:p>
          <a:p>
            <a:pPr indent="0" lvl="0" marL="0" rtl="0">
              <a:spcBef>
                <a:spcPts val="600"/>
              </a:spcBef>
              <a:spcAft>
                <a:spcPts val="0"/>
              </a:spcAft>
              <a:buNone/>
            </a:pPr>
            <a:r>
              <a:t/>
            </a:r>
            <a:endParaRPr b="1">
              <a:solidFill>
                <a:srgbClr val="0B5394"/>
              </a:solidFill>
            </a:endParaRPr>
          </a:p>
          <a:p>
            <a:pPr indent="0" lvl="0" marL="0">
              <a:spcBef>
                <a:spcPts val="600"/>
              </a:spcBef>
              <a:spcAft>
                <a:spcPts val="0"/>
              </a:spcAft>
              <a:buNone/>
            </a:pPr>
            <a:r>
              <a:rPr lang="en" sz="2200"/>
              <a:t>~</a:t>
            </a:r>
            <a:r>
              <a:rPr i="1" lang="en" sz="2200"/>
              <a:t>Framework for Information Literacy </a:t>
            </a:r>
            <a:r>
              <a:rPr lang="en" sz="2200"/>
              <a:t>Appendices, Appendix 1, Creating a Framework</a:t>
            </a:r>
            <a:endParaRPr b="1">
              <a:solidFill>
                <a:srgbClr val="0B539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