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Raleway"/>
      <p:regular r:id="rId22"/>
      <p:bold r:id="rId23"/>
      <p:italic r:id="rId24"/>
      <p:boldItalic r:id="rId25"/>
    </p:embeddedFont>
    <p:embeddedFont>
      <p:font typeface="Economica"/>
      <p:regular r:id="rId26"/>
      <p:bold r:id="rId27"/>
      <p:italic r:id="rId28"/>
      <p:boldItalic r:id="rId29"/>
    </p:embeddedFont>
    <p:embeddedFont>
      <p:font typeface="Open Sans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aleway-regular.fntdata"/><Relationship Id="rId21" Type="http://schemas.openxmlformats.org/officeDocument/2006/relationships/slide" Target="slides/slide16.xml"/><Relationship Id="rId24" Type="http://schemas.openxmlformats.org/officeDocument/2006/relationships/font" Target="fonts/Raleway-italic.fntdata"/><Relationship Id="rId23" Type="http://schemas.openxmlformats.org/officeDocument/2006/relationships/font" Target="fonts/Raleway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Economica-regular.fntdata"/><Relationship Id="rId25" Type="http://schemas.openxmlformats.org/officeDocument/2006/relationships/font" Target="fonts/Raleway-boldItalic.fntdata"/><Relationship Id="rId28" Type="http://schemas.openxmlformats.org/officeDocument/2006/relationships/font" Target="fonts/Economica-italic.fntdata"/><Relationship Id="rId27" Type="http://schemas.openxmlformats.org/officeDocument/2006/relationships/font" Target="fonts/Economica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Economica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bold.fntdata"/><Relationship Id="rId30" Type="http://schemas.openxmlformats.org/officeDocument/2006/relationships/font" Target="fonts/OpenSans-regular.fntdata"/><Relationship Id="rId11" Type="http://schemas.openxmlformats.org/officeDocument/2006/relationships/slide" Target="slides/slide6.xml"/><Relationship Id="rId33" Type="http://schemas.openxmlformats.org/officeDocument/2006/relationships/font" Target="fonts/OpenSans-boldItalic.fntdata"/><Relationship Id="rId10" Type="http://schemas.openxmlformats.org/officeDocument/2006/relationships/slide" Target="slides/slide5.xml"/><Relationship Id="rId32" Type="http://schemas.openxmlformats.org/officeDocument/2006/relationships/font" Target="fonts/OpenSans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Anish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2d388b153f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2d388b153f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Parth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2d388b153f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22d388b153f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Parth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2d388b153f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2d388b153f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Parth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2cde0fad65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2cde0fad65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Harshil</a:t>
            </a:r>
            <a:b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NOTES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Stat (how many ideas had summary or abstract)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Number of summaries we had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Etds we looked at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Tables for statistics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2cde0fad6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2cde0fad6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Harshil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2d388b153f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22d388b153f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Anish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2cde0fad65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2cde0fad65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Anish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1c6e688a19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1c6e688a1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Anish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2c8abc6111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2c8abc6111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Everyone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1a2893e1cf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1a2893e1cf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Varun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2cde0fad65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2cde0fad65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Varun</a:t>
            </a:r>
            <a:br>
              <a:rPr lang="en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Create an easy to use UI </a:t>
            </a:r>
            <a:r>
              <a:rPr lang="en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without needing any prior documentation for it.</a:t>
            </a: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arenR"/>
            </a:pPr>
            <a:r>
              <a:rPr lang="en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results from user interaction with the web page should populate a data set that contains the name and content of the ranked summaries, as well as their associated chapters.</a:t>
            </a: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arenR"/>
            </a:pPr>
            <a:r>
              <a:rPr lang="en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method for ranking summaries must be displayed that will provide the best insight for representing the most fluent, useful, efficient summaries provided.</a:t>
            </a: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arenR"/>
            </a:pPr>
            <a:r>
              <a:rPr lang="en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completed project should provide a system that can store feedback from users either about the rankings or about the WebUI in general, that will be useful for future iterations of the project.</a:t>
            </a: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2c8abc611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2c8abc61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Varun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Studying previous code base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 on best tech stack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Wireframe diagrams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Cleaning and static ui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Connect back end to front end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have a system ready for user tests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testing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tests for feedback on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2cde0fad65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2cde0fad6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Parth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2d388b153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2d388b153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Parth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2d388b153f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2d388b153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Parth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.jpg"/><Relationship Id="rId5" Type="http://schemas.openxmlformats.org/officeDocument/2006/relationships/image" Target="../media/image5.jpg"/><Relationship Id="rId6" Type="http://schemas.openxmlformats.org/officeDocument/2006/relationships/image" Target="../media/image1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Summarization Evaluation</a:t>
            </a:r>
            <a:endParaRPr/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729450" y="2888275"/>
            <a:ext cx="7688100" cy="9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By Parth Desai, Anish Dhondi, Harshil Goel, Varun Choudhary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CS 4624: </a:t>
            </a:r>
            <a:r>
              <a:rPr lang="en">
                <a:latin typeface="Raleway"/>
                <a:ea typeface="Raleway"/>
                <a:cs typeface="Raleway"/>
                <a:sym typeface="Raleway"/>
              </a:rPr>
              <a:t>Multimedia</a:t>
            </a:r>
            <a:r>
              <a:rPr lang="en">
                <a:latin typeface="Raleway"/>
                <a:ea typeface="Raleway"/>
                <a:cs typeface="Raleway"/>
                <a:sym typeface="Raleway"/>
              </a:rPr>
              <a:t>, Hypertext, and Information Access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Professor Edward A. Fox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Virginia Tech, Blacksburg, VA 24060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April 13th, 2023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 Walkthrough</a:t>
            </a:r>
            <a:endParaRPr/>
          </a:p>
        </p:txBody>
      </p:sp>
      <p:pic>
        <p:nvPicPr>
          <p:cNvPr id="168" name="Google Shape;16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0025" y="1096150"/>
            <a:ext cx="6915725" cy="380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 Walkthrough</a:t>
            </a:r>
            <a:endParaRPr/>
          </a:p>
        </p:txBody>
      </p:sp>
      <p:pic>
        <p:nvPicPr>
          <p:cNvPr id="174" name="Google Shape;17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7650" y="1086875"/>
            <a:ext cx="6891300" cy="379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 Walkthrough</a:t>
            </a:r>
            <a:endParaRPr/>
          </a:p>
        </p:txBody>
      </p:sp>
      <p:pic>
        <p:nvPicPr>
          <p:cNvPr id="180" name="Google Shape;18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3750" y="1089125"/>
            <a:ext cx="6704476" cy="387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4"/>
          <p:cNvSpPr txBox="1"/>
          <p:nvPr/>
        </p:nvSpPr>
        <p:spPr>
          <a:xfrm>
            <a:off x="3377728" y="3368288"/>
            <a:ext cx="1099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Rank Summaries</a:t>
            </a:r>
            <a:endParaRPr sz="1100"/>
          </a:p>
        </p:txBody>
      </p:sp>
      <p:cxnSp>
        <p:nvCxnSpPr>
          <p:cNvPr id="182" name="Google Shape;182;p24"/>
          <p:cNvCxnSpPr>
            <a:stCxn id="181" idx="0"/>
          </p:cNvCxnSpPr>
          <p:nvPr/>
        </p:nvCxnSpPr>
        <p:spPr>
          <a:xfrm flipH="1" rot="10800000">
            <a:off x="3927328" y="3094388"/>
            <a:ext cx="45000" cy="273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3" name="Google Shape;183;p24"/>
          <p:cNvSpPr txBox="1"/>
          <p:nvPr/>
        </p:nvSpPr>
        <p:spPr>
          <a:xfrm>
            <a:off x="4892264" y="3294408"/>
            <a:ext cx="10992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Rate other values on a scale of 1-5</a:t>
            </a:r>
            <a:endParaRPr sz="1100"/>
          </a:p>
        </p:txBody>
      </p:sp>
      <p:cxnSp>
        <p:nvCxnSpPr>
          <p:cNvPr id="184" name="Google Shape;184;p24"/>
          <p:cNvCxnSpPr>
            <a:stCxn id="183" idx="0"/>
          </p:cNvCxnSpPr>
          <p:nvPr/>
        </p:nvCxnSpPr>
        <p:spPr>
          <a:xfrm rot="10800000">
            <a:off x="4411964" y="2815008"/>
            <a:ext cx="1029900" cy="479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5" name="Google Shape;185;p24"/>
          <p:cNvCxnSpPr>
            <a:stCxn id="183" idx="0"/>
          </p:cNvCxnSpPr>
          <p:nvPr/>
        </p:nvCxnSpPr>
        <p:spPr>
          <a:xfrm rot="10800000">
            <a:off x="4794464" y="2797908"/>
            <a:ext cx="647400" cy="4965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6" name="Google Shape;186;p24"/>
          <p:cNvCxnSpPr>
            <a:stCxn id="183" idx="0"/>
          </p:cNvCxnSpPr>
          <p:nvPr/>
        </p:nvCxnSpPr>
        <p:spPr>
          <a:xfrm rot="10800000">
            <a:off x="5274764" y="2840508"/>
            <a:ext cx="167100" cy="453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7" name="Google Shape;187;p24"/>
          <p:cNvCxnSpPr>
            <a:stCxn id="183" idx="0"/>
          </p:cNvCxnSpPr>
          <p:nvPr/>
        </p:nvCxnSpPr>
        <p:spPr>
          <a:xfrm flipH="1" rot="10800000">
            <a:off x="5441864" y="2849208"/>
            <a:ext cx="199500" cy="4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8" name="Google Shape;188;p24"/>
          <p:cNvSpPr txBox="1"/>
          <p:nvPr/>
        </p:nvSpPr>
        <p:spPr>
          <a:xfrm>
            <a:off x="5918284" y="3239893"/>
            <a:ext cx="10299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Optional User comments field</a:t>
            </a:r>
            <a:endParaRPr sz="1100"/>
          </a:p>
        </p:txBody>
      </p:sp>
      <p:cxnSp>
        <p:nvCxnSpPr>
          <p:cNvPr id="189" name="Google Shape;189;p24"/>
          <p:cNvCxnSpPr>
            <a:stCxn id="188" idx="0"/>
          </p:cNvCxnSpPr>
          <p:nvPr/>
        </p:nvCxnSpPr>
        <p:spPr>
          <a:xfrm rot="10800000">
            <a:off x="6406834" y="3060193"/>
            <a:ext cx="26400" cy="179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0" name="Google Shape;190;p24"/>
          <p:cNvSpPr txBox="1"/>
          <p:nvPr/>
        </p:nvSpPr>
        <p:spPr>
          <a:xfrm>
            <a:off x="718675" y="2366100"/>
            <a:ext cx="22887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orm supports data validation so that: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users do not provide the same rank for two summaries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each field (except for user comments) is filled out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Ground Truth Data Set</a:t>
            </a:r>
            <a:endParaRPr/>
          </a:p>
        </p:txBody>
      </p:sp>
      <p:sp>
        <p:nvSpPr>
          <p:cNvPr id="196" name="Google Shape;196;p25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Had a dataset of 27 ETDs of which 17 had at least one chapter with a summary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64 Ground Truth summaries (Chapters with written summaries)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355 total summaries when including generated summaries</a:t>
            </a:r>
            <a:endParaRPr/>
          </a:p>
        </p:txBody>
      </p:sp>
      <p:pic>
        <p:nvPicPr>
          <p:cNvPr id="197" name="Google Shape;197;p25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152" y="2571750"/>
            <a:ext cx="3859773" cy="2383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5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9675" y="2568541"/>
            <a:ext cx="3859776" cy="2386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204" name="Google Shape;204;p2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Front End Handover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Front end template came with numerous uninstalled dependencies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Took time to configure developer environment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Backend Data Extraction (Biggest Setback)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Attempted to automate, but inconsistent structure led to having to scrap the idea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Text decoding errors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Decoding errors are still present in some summaries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Unreadable for the user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Insufficient ETD Summary Data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Some ETD chapters and even entire ETDs come without a ground truth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Cannot compare generated to ground truth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10" name="Google Shape;210;p2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User Tests &amp; Iterative </a:t>
            </a:r>
            <a:r>
              <a:rPr lang="en"/>
              <a:t>Improvements</a:t>
            </a:r>
            <a:r>
              <a:rPr lang="en"/>
              <a:t> </a:t>
            </a:r>
            <a:endParaRPr/>
          </a:p>
          <a:p>
            <a:pPr indent="-330200" lvl="1" marL="914400" rtl="0" algn="l"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The team will complete users tests on</a:t>
            </a:r>
            <a:endParaRPr sz="1600"/>
          </a:p>
          <a:p>
            <a:pPr indent="-323850" lvl="2" marL="1371600" rtl="0" algn="l">
              <a:spcBef>
                <a:spcPts val="1000"/>
              </a:spcBef>
              <a:spcAft>
                <a:spcPts val="0"/>
              </a:spcAft>
              <a:buSzPts val="1500"/>
              <a:buChar char="■"/>
            </a:pPr>
            <a:r>
              <a:rPr lang="en" sz="1500"/>
              <a:t>10 subject matter experts in Bipasha’s Lab (the intended audience)</a:t>
            </a:r>
            <a:endParaRPr sz="1500"/>
          </a:p>
          <a:p>
            <a:pPr indent="-323850" lvl="2" marL="1371600" rtl="0" algn="l">
              <a:spcBef>
                <a:spcPts val="1000"/>
              </a:spcBef>
              <a:spcAft>
                <a:spcPts val="1000"/>
              </a:spcAft>
              <a:buSzPts val="1500"/>
              <a:buChar char="■"/>
            </a:pPr>
            <a:r>
              <a:rPr lang="en" sz="1500"/>
              <a:t>Classmates in this Capstone Class for feedback on ux/ui</a:t>
            </a:r>
            <a:endParaRPr sz="1500"/>
          </a:p>
        </p:txBody>
      </p:sp>
      <p:pic>
        <p:nvPicPr>
          <p:cNvPr id="211" name="Google Shape;21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2576" y="2436101"/>
            <a:ext cx="2269175" cy="226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Acknowledgements &amp; Resources</a:t>
            </a:r>
            <a:endParaRPr/>
          </a:p>
        </p:txBody>
      </p:sp>
      <p:sp>
        <p:nvSpPr>
          <p:cNvPr id="217" name="Google Shape;217;p2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Thanks to Bipasha, our client, for the guidance through </a:t>
            </a:r>
            <a:r>
              <a:rPr lang="en"/>
              <a:t>challenges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Other very helpful resources throughout design and development</a:t>
            </a:r>
            <a:endParaRPr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Youtube for learning basics</a:t>
            </a:r>
            <a:endParaRPr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GeeksforGeeks walk throughs</a:t>
            </a:r>
            <a:endParaRPr/>
          </a:p>
          <a:p>
            <a:pPr indent="-317500" lvl="1" marL="914400" rtl="0" algn="l">
              <a:spcBef>
                <a:spcPts val="1000"/>
              </a:spcBef>
              <a:spcAft>
                <a:spcPts val="1000"/>
              </a:spcAft>
              <a:buSzPts val="1400"/>
              <a:buChar char="○"/>
            </a:pPr>
            <a:r>
              <a:rPr lang="en"/>
              <a:t>ChaptGPT for early development, finding missing dependencies</a:t>
            </a:r>
            <a:endParaRPr/>
          </a:p>
        </p:txBody>
      </p:sp>
      <p:pic>
        <p:nvPicPr>
          <p:cNvPr id="218" name="Google Shape;21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900" y="3620400"/>
            <a:ext cx="2050050" cy="114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20575" y="3620400"/>
            <a:ext cx="2267336" cy="114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6875" y="3559290"/>
            <a:ext cx="1270270" cy="127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9" name="Google Shape;69;p14"/>
          <p:cNvSpPr/>
          <p:nvPr/>
        </p:nvSpPr>
        <p:spPr>
          <a:xfrm>
            <a:off x="201025" y="1744625"/>
            <a:ext cx="1186200" cy="1023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227391" y="1952181"/>
            <a:ext cx="116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Project Overview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2669434" y="1744625"/>
            <a:ext cx="1186200" cy="1023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2586968" y="1966586"/>
            <a:ext cx="1282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Project Deliverables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3889650" y="1744625"/>
            <a:ext cx="1186200" cy="1023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3830840" y="1844332"/>
            <a:ext cx="13038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Ground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Truth Data Set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" name="Google Shape;75;p14"/>
          <p:cNvSpPr/>
          <p:nvPr/>
        </p:nvSpPr>
        <p:spPr>
          <a:xfrm>
            <a:off x="5134259" y="1735725"/>
            <a:ext cx="1206900" cy="1048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5069250" y="1952164"/>
            <a:ext cx="127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Website Walkthrough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" name="Google Shape;77;p14"/>
          <p:cNvSpPr/>
          <p:nvPr/>
        </p:nvSpPr>
        <p:spPr>
          <a:xfrm>
            <a:off x="6415985" y="1735725"/>
            <a:ext cx="1206900" cy="1048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6481538" y="2078015"/>
            <a:ext cx="11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Challenges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Google Shape;79;p14"/>
          <p:cNvSpPr/>
          <p:nvPr/>
        </p:nvSpPr>
        <p:spPr>
          <a:xfrm>
            <a:off x="7703987" y="1735725"/>
            <a:ext cx="1206900" cy="1048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7671723" y="1970323"/>
            <a:ext cx="1271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Future Facing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Google Shape;81;p14"/>
          <p:cNvSpPr/>
          <p:nvPr/>
        </p:nvSpPr>
        <p:spPr>
          <a:xfrm>
            <a:off x="1435421" y="1744625"/>
            <a:ext cx="1186200" cy="1023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Google Shape;82;p14"/>
          <p:cNvSpPr txBox="1"/>
          <p:nvPr/>
        </p:nvSpPr>
        <p:spPr>
          <a:xfrm>
            <a:off x="1461330" y="1966586"/>
            <a:ext cx="116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Team Members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Member </a:t>
            </a:r>
            <a:r>
              <a:rPr lang="en"/>
              <a:t>Responsibilities</a:t>
            </a:r>
            <a:endParaRPr/>
          </a:p>
        </p:txBody>
      </p:sp>
      <p:sp>
        <p:nvSpPr>
          <p:cNvPr id="88" name="Google Shape;88;p15"/>
          <p:cNvSpPr/>
          <p:nvPr/>
        </p:nvSpPr>
        <p:spPr>
          <a:xfrm rot="10800000">
            <a:off x="5392142" y="1426821"/>
            <a:ext cx="981556" cy="960056"/>
          </a:xfrm>
          <a:custGeom>
            <a:rect b="b" l="l" r="r" t="t"/>
            <a:pathLst>
              <a:path extrusionOk="0" h="4893" w="5005">
                <a:moveTo>
                  <a:pt x="2265" y="0"/>
                </a:moveTo>
                <a:cubicBezTo>
                  <a:pt x="2132" y="0"/>
                  <a:pt x="1999" y="11"/>
                  <a:pt x="1869" y="32"/>
                </a:cubicBezTo>
                <a:cubicBezTo>
                  <a:pt x="1662" y="72"/>
                  <a:pt x="1461" y="146"/>
                  <a:pt x="1273" y="246"/>
                </a:cubicBezTo>
                <a:cubicBezTo>
                  <a:pt x="1086" y="347"/>
                  <a:pt x="918" y="474"/>
                  <a:pt x="771" y="621"/>
                </a:cubicBezTo>
                <a:cubicBezTo>
                  <a:pt x="617" y="769"/>
                  <a:pt x="476" y="929"/>
                  <a:pt x="362" y="1104"/>
                </a:cubicBezTo>
                <a:cubicBezTo>
                  <a:pt x="262" y="1278"/>
                  <a:pt x="182" y="1465"/>
                  <a:pt x="128" y="1653"/>
                </a:cubicBezTo>
                <a:cubicBezTo>
                  <a:pt x="68" y="1847"/>
                  <a:pt x="28" y="2041"/>
                  <a:pt x="7" y="2242"/>
                </a:cubicBezTo>
                <a:cubicBezTo>
                  <a:pt x="1" y="2436"/>
                  <a:pt x="14" y="2637"/>
                  <a:pt x="54" y="2832"/>
                </a:cubicBezTo>
                <a:cubicBezTo>
                  <a:pt x="88" y="3026"/>
                  <a:pt x="141" y="3220"/>
                  <a:pt x="222" y="3401"/>
                </a:cubicBezTo>
                <a:cubicBezTo>
                  <a:pt x="309" y="3582"/>
                  <a:pt x="409" y="3749"/>
                  <a:pt x="537" y="3903"/>
                </a:cubicBezTo>
                <a:cubicBezTo>
                  <a:pt x="657" y="4057"/>
                  <a:pt x="798" y="4191"/>
                  <a:pt x="952" y="4319"/>
                </a:cubicBezTo>
                <a:cubicBezTo>
                  <a:pt x="1106" y="4452"/>
                  <a:pt x="1280" y="4566"/>
                  <a:pt x="1468" y="4660"/>
                </a:cubicBezTo>
                <a:cubicBezTo>
                  <a:pt x="1648" y="4747"/>
                  <a:pt x="1849" y="4814"/>
                  <a:pt x="2050" y="4854"/>
                </a:cubicBezTo>
                <a:cubicBezTo>
                  <a:pt x="2199" y="4879"/>
                  <a:pt x="2352" y="4893"/>
                  <a:pt x="2506" y="4893"/>
                </a:cubicBezTo>
                <a:cubicBezTo>
                  <a:pt x="2559" y="4893"/>
                  <a:pt x="2613" y="4891"/>
                  <a:pt x="2667" y="4888"/>
                </a:cubicBezTo>
                <a:cubicBezTo>
                  <a:pt x="2874" y="4868"/>
                  <a:pt x="3075" y="4828"/>
                  <a:pt x="3269" y="4761"/>
                </a:cubicBezTo>
                <a:cubicBezTo>
                  <a:pt x="3464" y="4707"/>
                  <a:pt x="3658" y="4627"/>
                  <a:pt x="3839" y="4526"/>
                </a:cubicBezTo>
                <a:cubicBezTo>
                  <a:pt x="4013" y="4426"/>
                  <a:pt x="4174" y="4298"/>
                  <a:pt x="4321" y="4151"/>
                </a:cubicBezTo>
                <a:cubicBezTo>
                  <a:pt x="4468" y="4004"/>
                  <a:pt x="4596" y="3843"/>
                  <a:pt x="4703" y="3669"/>
                </a:cubicBezTo>
                <a:cubicBezTo>
                  <a:pt x="4803" y="3488"/>
                  <a:pt x="4877" y="3294"/>
                  <a:pt x="4930" y="3093"/>
                </a:cubicBezTo>
                <a:cubicBezTo>
                  <a:pt x="4977" y="2885"/>
                  <a:pt x="5004" y="2671"/>
                  <a:pt x="4997" y="2456"/>
                </a:cubicBezTo>
                <a:cubicBezTo>
                  <a:pt x="4984" y="2249"/>
                  <a:pt x="4944" y="2035"/>
                  <a:pt x="4877" y="1834"/>
                </a:cubicBezTo>
                <a:cubicBezTo>
                  <a:pt x="4810" y="1633"/>
                  <a:pt x="4723" y="1438"/>
                  <a:pt x="4616" y="1258"/>
                </a:cubicBezTo>
                <a:cubicBezTo>
                  <a:pt x="4502" y="1077"/>
                  <a:pt x="4368" y="909"/>
                  <a:pt x="4214" y="762"/>
                </a:cubicBezTo>
                <a:cubicBezTo>
                  <a:pt x="4060" y="621"/>
                  <a:pt x="3886" y="494"/>
                  <a:pt x="3705" y="387"/>
                </a:cubicBezTo>
                <a:cubicBezTo>
                  <a:pt x="3517" y="286"/>
                  <a:pt x="3323" y="199"/>
                  <a:pt x="3122" y="139"/>
                </a:cubicBezTo>
                <a:cubicBezTo>
                  <a:pt x="2921" y="72"/>
                  <a:pt x="2713" y="32"/>
                  <a:pt x="2506" y="12"/>
                </a:cubicBezTo>
                <a:cubicBezTo>
                  <a:pt x="2425" y="4"/>
                  <a:pt x="2345" y="0"/>
                  <a:pt x="2265" y="0"/>
                </a:cubicBezTo>
                <a:close/>
              </a:path>
            </a:pathLst>
          </a:custGeom>
          <a:solidFill>
            <a:srgbClr val="F1E8D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9" name="Google Shape;89;p15"/>
          <p:cNvSpPr/>
          <p:nvPr/>
        </p:nvSpPr>
        <p:spPr>
          <a:xfrm rot="10800000">
            <a:off x="5392142" y="2986771"/>
            <a:ext cx="981556" cy="960056"/>
          </a:xfrm>
          <a:custGeom>
            <a:rect b="b" l="l" r="r" t="t"/>
            <a:pathLst>
              <a:path extrusionOk="0" h="4893" w="5005">
                <a:moveTo>
                  <a:pt x="2265" y="0"/>
                </a:moveTo>
                <a:cubicBezTo>
                  <a:pt x="2132" y="0"/>
                  <a:pt x="1999" y="11"/>
                  <a:pt x="1869" y="32"/>
                </a:cubicBezTo>
                <a:cubicBezTo>
                  <a:pt x="1662" y="72"/>
                  <a:pt x="1461" y="146"/>
                  <a:pt x="1273" y="246"/>
                </a:cubicBezTo>
                <a:cubicBezTo>
                  <a:pt x="1086" y="347"/>
                  <a:pt x="918" y="474"/>
                  <a:pt x="771" y="621"/>
                </a:cubicBezTo>
                <a:cubicBezTo>
                  <a:pt x="617" y="769"/>
                  <a:pt x="476" y="929"/>
                  <a:pt x="362" y="1104"/>
                </a:cubicBezTo>
                <a:cubicBezTo>
                  <a:pt x="262" y="1278"/>
                  <a:pt x="182" y="1465"/>
                  <a:pt x="128" y="1653"/>
                </a:cubicBezTo>
                <a:cubicBezTo>
                  <a:pt x="68" y="1847"/>
                  <a:pt x="28" y="2041"/>
                  <a:pt x="7" y="2242"/>
                </a:cubicBezTo>
                <a:cubicBezTo>
                  <a:pt x="1" y="2436"/>
                  <a:pt x="14" y="2637"/>
                  <a:pt x="54" y="2832"/>
                </a:cubicBezTo>
                <a:cubicBezTo>
                  <a:pt x="88" y="3026"/>
                  <a:pt x="141" y="3220"/>
                  <a:pt x="222" y="3401"/>
                </a:cubicBezTo>
                <a:cubicBezTo>
                  <a:pt x="309" y="3582"/>
                  <a:pt x="409" y="3749"/>
                  <a:pt x="537" y="3903"/>
                </a:cubicBezTo>
                <a:cubicBezTo>
                  <a:pt x="657" y="4057"/>
                  <a:pt x="798" y="4191"/>
                  <a:pt x="952" y="4319"/>
                </a:cubicBezTo>
                <a:cubicBezTo>
                  <a:pt x="1106" y="4452"/>
                  <a:pt x="1280" y="4566"/>
                  <a:pt x="1468" y="4660"/>
                </a:cubicBezTo>
                <a:cubicBezTo>
                  <a:pt x="1648" y="4747"/>
                  <a:pt x="1849" y="4814"/>
                  <a:pt x="2050" y="4854"/>
                </a:cubicBezTo>
                <a:cubicBezTo>
                  <a:pt x="2199" y="4879"/>
                  <a:pt x="2352" y="4893"/>
                  <a:pt x="2506" y="4893"/>
                </a:cubicBezTo>
                <a:cubicBezTo>
                  <a:pt x="2559" y="4893"/>
                  <a:pt x="2613" y="4891"/>
                  <a:pt x="2667" y="4888"/>
                </a:cubicBezTo>
                <a:cubicBezTo>
                  <a:pt x="2874" y="4868"/>
                  <a:pt x="3075" y="4828"/>
                  <a:pt x="3269" y="4761"/>
                </a:cubicBezTo>
                <a:cubicBezTo>
                  <a:pt x="3464" y="4707"/>
                  <a:pt x="3658" y="4627"/>
                  <a:pt x="3839" y="4526"/>
                </a:cubicBezTo>
                <a:cubicBezTo>
                  <a:pt x="4013" y="4426"/>
                  <a:pt x="4174" y="4298"/>
                  <a:pt x="4321" y="4151"/>
                </a:cubicBezTo>
                <a:cubicBezTo>
                  <a:pt x="4468" y="4004"/>
                  <a:pt x="4596" y="3843"/>
                  <a:pt x="4703" y="3669"/>
                </a:cubicBezTo>
                <a:cubicBezTo>
                  <a:pt x="4803" y="3488"/>
                  <a:pt x="4877" y="3294"/>
                  <a:pt x="4930" y="3093"/>
                </a:cubicBezTo>
                <a:cubicBezTo>
                  <a:pt x="4977" y="2885"/>
                  <a:pt x="5004" y="2671"/>
                  <a:pt x="4997" y="2456"/>
                </a:cubicBezTo>
                <a:cubicBezTo>
                  <a:pt x="4984" y="2249"/>
                  <a:pt x="4944" y="2035"/>
                  <a:pt x="4877" y="1834"/>
                </a:cubicBezTo>
                <a:cubicBezTo>
                  <a:pt x="4810" y="1633"/>
                  <a:pt x="4723" y="1438"/>
                  <a:pt x="4616" y="1258"/>
                </a:cubicBezTo>
                <a:cubicBezTo>
                  <a:pt x="4502" y="1077"/>
                  <a:pt x="4368" y="909"/>
                  <a:pt x="4214" y="762"/>
                </a:cubicBezTo>
                <a:cubicBezTo>
                  <a:pt x="4060" y="621"/>
                  <a:pt x="3886" y="494"/>
                  <a:pt x="3705" y="387"/>
                </a:cubicBezTo>
                <a:cubicBezTo>
                  <a:pt x="3517" y="286"/>
                  <a:pt x="3323" y="199"/>
                  <a:pt x="3122" y="139"/>
                </a:cubicBezTo>
                <a:cubicBezTo>
                  <a:pt x="2921" y="72"/>
                  <a:pt x="2713" y="32"/>
                  <a:pt x="2506" y="12"/>
                </a:cubicBezTo>
                <a:cubicBezTo>
                  <a:pt x="2425" y="4"/>
                  <a:pt x="2345" y="0"/>
                  <a:pt x="2265" y="0"/>
                </a:cubicBezTo>
                <a:close/>
              </a:path>
            </a:pathLst>
          </a:custGeom>
          <a:solidFill>
            <a:srgbClr val="F1E8D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0" name="Google Shape;90;p15"/>
          <p:cNvSpPr/>
          <p:nvPr/>
        </p:nvSpPr>
        <p:spPr>
          <a:xfrm rot="10800000">
            <a:off x="561667" y="3098809"/>
            <a:ext cx="981556" cy="960056"/>
          </a:xfrm>
          <a:custGeom>
            <a:rect b="b" l="l" r="r" t="t"/>
            <a:pathLst>
              <a:path extrusionOk="0" h="4893" w="5005">
                <a:moveTo>
                  <a:pt x="2265" y="0"/>
                </a:moveTo>
                <a:cubicBezTo>
                  <a:pt x="2132" y="0"/>
                  <a:pt x="1999" y="11"/>
                  <a:pt x="1869" y="32"/>
                </a:cubicBezTo>
                <a:cubicBezTo>
                  <a:pt x="1662" y="72"/>
                  <a:pt x="1461" y="146"/>
                  <a:pt x="1273" y="246"/>
                </a:cubicBezTo>
                <a:cubicBezTo>
                  <a:pt x="1086" y="347"/>
                  <a:pt x="918" y="474"/>
                  <a:pt x="771" y="621"/>
                </a:cubicBezTo>
                <a:cubicBezTo>
                  <a:pt x="617" y="769"/>
                  <a:pt x="476" y="929"/>
                  <a:pt x="362" y="1104"/>
                </a:cubicBezTo>
                <a:cubicBezTo>
                  <a:pt x="262" y="1278"/>
                  <a:pt x="182" y="1465"/>
                  <a:pt x="128" y="1653"/>
                </a:cubicBezTo>
                <a:cubicBezTo>
                  <a:pt x="68" y="1847"/>
                  <a:pt x="28" y="2041"/>
                  <a:pt x="7" y="2242"/>
                </a:cubicBezTo>
                <a:cubicBezTo>
                  <a:pt x="1" y="2436"/>
                  <a:pt x="14" y="2637"/>
                  <a:pt x="54" y="2832"/>
                </a:cubicBezTo>
                <a:cubicBezTo>
                  <a:pt x="88" y="3026"/>
                  <a:pt x="141" y="3220"/>
                  <a:pt x="222" y="3401"/>
                </a:cubicBezTo>
                <a:cubicBezTo>
                  <a:pt x="309" y="3582"/>
                  <a:pt x="409" y="3749"/>
                  <a:pt x="537" y="3903"/>
                </a:cubicBezTo>
                <a:cubicBezTo>
                  <a:pt x="657" y="4057"/>
                  <a:pt x="798" y="4191"/>
                  <a:pt x="952" y="4319"/>
                </a:cubicBezTo>
                <a:cubicBezTo>
                  <a:pt x="1106" y="4452"/>
                  <a:pt x="1280" y="4566"/>
                  <a:pt x="1468" y="4660"/>
                </a:cubicBezTo>
                <a:cubicBezTo>
                  <a:pt x="1648" y="4747"/>
                  <a:pt x="1849" y="4814"/>
                  <a:pt x="2050" y="4854"/>
                </a:cubicBezTo>
                <a:cubicBezTo>
                  <a:pt x="2199" y="4879"/>
                  <a:pt x="2352" y="4893"/>
                  <a:pt x="2506" y="4893"/>
                </a:cubicBezTo>
                <a:cubicBezTo>
                  <a:pt x="2559" y="4893"/>
                  <a:pt x="2613" y="4891"/>
                  <a:pt x="2667" y="4888"/>
                </a:cubicBezTo>
                <a:cubicBezTo>
                  <a:pt x="2874" y="4868"/>
                  <a:pt x="3075" y="4828"/>
                  <a:pt x="3269" y="4761"/>
                </a:cubicBezTo>
                <a:cubicBezTo>
                  <a:pt x="3464" y="4707"/>
                  <a:pt x="3658" y="4627"/>
                  <a:pt x="3839" y="4526"/>
                </a:cubicBezTo>
                <a:cubicBezTo>
                  <a:pt x="4013" y="4426"/>
                  <a:pt x="4174" y="4298"/>
                  <a:pt x="4321" y="4151"/>
                </a:cubicBezTo>
                <a:cubicBezTo>
                  <a:pt x="4468" y="4004"/>
                  <a:pt x="4596" y="3843"/>
                  <a:pt x="4703" y="3669"/>
                </a:cubicBezTo>
                <a:cubicBezTo>
                  <a:pt x="4803" y="3488"/>
                  <a:pt x="4877" y="3294"/>
                  <a:pt x="4930" y="3093"/>
                </a:cubicBezTo>
                <a:cubicBezTo>
                  <a:pt x="4977" y="2885"/>
                  <a:pt x="5004" y="2671"/>
                  <a:pt x="4997" y="2456"/>
                </a:cubicBezTo>
                <a:cubicBezTo>
                  <a:pt x="4984" y="2249"/>
                  <a:pt x="4944" y="2035"/>
                  <a:pt x="4877" y="1834"/>
                </a:cubicBezTo>
                <a:cubicBezTo>
                  <a:pt x="4810" y="1633"/>
                  <a:pt x="4723" y="1438"/>
                  <a:pt x="4616" y="1258"/>
                </a:cubicBezTo>
                <a:cubicBezTo>
                  <a:pt x="4502" y="1077"/>
                  <a:pt x="4368" y="909"/>
                  <a:pt x="4214" y="762"/>
                </a:cubicBezTo>
                <a:cubicBezTo>
                  <a:pt x="4060" y="621"/>
                  <a:pt x="3886" y="494"/>
                  <a:pt x="3705" y="387"/>
                </a:cubicBezTo>
                <a:cubicBezTo>
                  <a:pt x="3517" y="286"/>
                  <a:pt x="3323" y="199"/>
                  <a:pt x="3122" y="139"/>
                </a:cubicBezTo>
                <a:cubicBezTo>
                  <a:pt x="2921" y="72"/>
                  <a:pt x="2713" y="32"/>
                  <a:pt x="2506" y="12"/>
                </a:cubicBezTo>
                <a:cubicBezTo>
                  <a:pt x="2425" y="4"/>
                  <a:pt x="2345" y="0"/>
                  <a:pt x="2265" y="0"/>
                </a:cubicBezTo>
                <a:close/>
              </a:path>
            </a:pathLst>
          </a:custGeom>
          <a:solidFill>
            <a:srgbClr val="F1E8D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1" name="Google Shape;91;p15"/>
          <p:cNvSpPr/>
          <p:nvPr/>
        </p:nvSpPr>
        <p:spPr>
          <a:xfrm rot="10800000">
            <a:off x="561667" y="1426821"/>
            <a:ext cx="981556" cy="960056"/>
          </a:xfrm>
          <a:custGeom>
            <a:rect b="b" l="l" r="r" t="t"/>
            <a:pathLst>
              <a:path extrusionOk="0" h="4893" w="5005">
                <a:moveTo>
                  <a:pt x="2265" y="0"/>
                </a:moveTo>
                <a:cubicBezTo>
                  <a:pt x="2132" y="0"/>
                  <a:pt x="1999" y="11"/>
                  <a:pt x="1869" y="32"/>
                </a:cubicBezTo>
                <a:cubicBezTo>
                  <a:pt x="1662" y="72"/>
                  <a:pt x="1461" y="146"/>
                  <a:pt x="1273" y="246"/>
                </a:cubicBezTo>
                <a:cubicBezTo>
                  <a:pt x="1086" y="347"/>
                  <a:pt x="918" y="474"/>
                  <a:pt x="771" y="621"/>
                </a:cubicBezTo>
                <a:cubicBezTo>
                  <a:pt x="617" y="769"/>
                  <a:pt x="476" y="929"/>
                  <a:pt x="362" y="1104"/>
                </a:cubicBezTo>
                <a:cubicBezTo>
                  <a:pt x="262" y="1278"/>
                  <a:pt x="182" y="1465"/>
                  <a:pt x="128" y="1653"/>
                </a:cubicBezTo>
                <a:cubicBezTo>
                  <a:pt x="68" y="1847"/>
                  <a:pt x="28" y="2041"/>
                  <a:pt x="7" y="2242"/>
                </a:cubicBezTo>
                <a:cubicBezTo>
                  <a:pt x="1" y="2436"/>
                  <a:pt x="14" y="2637"/>
                  <a:pt x="54" y="2832"/>
                </a:cubicBezTo>
                <a:cubicBezTo>
                  <a:pt x="88" y="3026"/>
                  <a:pt x="141" y="3220"/>
                  <a:pt x="222" y="3401"/>
                </a:cubicBezTo>
                <a:cubicBezTo>
                  <a:pt x="309" y="3582"/>
                  <a:pt x="409" y="3749"/>
                  <a:pt x="537" y="3903"/>
                </a:cubicBezTo>
                <a:cubicBezTo>
                  <a:pt x="657" y="4057"/>
                  <a:pt x="798" y="4191"/>
                  <a:pt x="952" y="4319"/>
                </a:cubicBezTo>
                <a:cubicBezTo>
                  <a:pt x="1106" y="4452"/>
                  <a:pt x="1280" y="4566"/>
                  <a:pt x="1468" y="4660"/>
                </a:cubicBezTo>
                <a:cubicBezTo>
                  <a:pt x="1648" y="4747"/>
                  <a:pt x="1849" y="4814"/>
                  <a:pt x="2050" y="4854"/>
                </a:cubicBezTo>
                <a:cubicBezTo>
                  <a:pt x="2199" y="4879"/>
                  <a:pt x="2352" y="4893"/>
                  <a:pt x="2506" y="4893"/>
                </a:cubicBezTo>
                <a:cubicBezTo>
                  <a:pt x="2559" y="4893"/>
                  <a:pt x="2613" y="4891"/>
                  <a:pt x="2667" y="4888"/>
                </a:cubicBezTo>
                <a:cubicBezTo>
                  <a:pt x="2874" y="4868"/>
                  <a:pt x="3075" y="4828"/>
                  <a:pt x="3269" y="4761"/>
                </a:cubicBezTo>
                <a:cubicBezTo>
                  <a:pt x="3464" y="4707"/>
                  <a:pt x="3658" y="4627"/>
                  <a:pt x="3839" y="4526"/>
                </a:cubicBezTo>
                <a:cubicBezTo>
                  <a:pt x="4013" y="4426"/>
                  <a:pt x="4174" y="4298"/>
                  <a:pt x="4321" y="4151"/>
                </a:cubicBezTo>
                <a:cubicBezTo>
                  <a:pt x="4468" y="4004"/>
                  <a:pt x="4596" y="3843"/>
                  <a:pt x="4703" y="3669"/>
                </a:cubicBezTo>
                <a:cubicBezTo>
                  <a:pt x="4803" y="3488"/>
                  <a:pt x="4877" y="3294"/>
                  <a:pt x="4930" y="3093"/>
                </a:cubicBezTo>
                <a:cubicBezTo>
                  <a:pt x="4977" y="2885"/>
                  <a:pt x="5004" y="2671"/>
                  <a:pt x="4997" y="2456"/>
                </a:cubicBezTo>
                <a:cubicBezTo>
                  <a:pt x="4984" y="2249"/>
                  <a:pt x="4944" y="2035"/>
                  <a:pt x="4877" y="1834"/>
                </a:cubicBezTo>
                <a:cubicBezTo>
                  <a:pt x="4810" y="1633"/>
                  <a:pt x="4723" y="1438"/>
                  <a:pt x="4616" y="1258"/>
                </a:cubicBezTo>
                <a:cubicBezTo>
                  <a:pt x="4502" y="1077"/>
                  <a:pt x="4368" y="909"/>
                  <a:pt x="4214" y="762"/>
                </a:cubicBezTo>
                <a:cubicBezTo>
                  <a:pt x="4060" y="621"/>
                  <a:pt x="3886" y="494"/>
                  <a:pt x="3705" y="387"/>
                </a:cubicBezTo>
                <a:cubicBezTo>
                  <a:pt x="3517" y="286"/>
                  <a:pt x="3323" y="199"/>
                  <a:pt x="3122" y="139"/>
                </a:cubicBezTo>
                <a:cubicBezTo>
                  <a:pt x="2921" y="72"/>
                  <a:pt x="2713" y="32"/>
                  <a:pt x="2506" y="12"/>
                </a:cubicBezTo>
                <a:cubicBezTo>
                  <a:pt x="2425" y="4"/>
                  <a:pt x="2345" y="0"/>
                  <a:pt x="2265" y="0"/>
                </a:cubicBezTo>
                <a:close/>
              </a:path>
            </a:pathLst>
          </a:custGeom>
          <a:solidFill>
            <a:srgbClr val="F1E8D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2" name="Google Shape;92;p15"/>
          <p:cNvSpPr txBox="1"/>
          <p:nvPr/>
        </p:nvSpPr>
        <p:spPr>
          <a:xfrm>
            <a:off x="1993675" y="1491200"/>
            <a:ext cx="24825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Open Sans"/>
                <a:ea typeface="Open Sans"/>
                <a:cs typeface="Open Sans"/>
                <a:sym typeface="Open Sans"/>
              </a:rPr>
              <a:t>Harshil Goel</a:t>
            </a:r>
            <a:br>
              <a:rPr lang="en">
                <a:latin typeface="Open Sans"/>
                <a:ea typeface="Open Sans"/>
                <a:cs typeface="Open Sans"/>
                <a:sym typeface="Open Sans"/>
              </a:rPr>
            </a:b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Team Lead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Backend Development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Google Shape;93;p15"/>
          <p:cNvSpPr txBox="1"/>
          <p:nvPr/>
        </p:nvSpPr>
        <p:spPr>
          <a:xfrm>
            <a:off x="1734925" y="3151188"/>
            <a:ext cx="3000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Open Sans"/>
                <a:ea typeface="Open Sans"/>
                <a:cs typeface="Open Sans"/>
                <a:sym typeface="Open Sans"/>
              </a:rPr>
              <a:t>Varun Choudhary</a:t>
            </a:r>
            <a:br>
              <a:rPr lang="en">
                <a:latin typeface="Open Sans"/>
                <a:ea typeface="Open Sans"/>
                <a:cs typeface="Open Sans"/>
                <a:sym typeface="Open Sans"/>
              </a:rPr>
            </a:br>
            <a:r>
              <a:rPr lang="en">
                <a:latin typeface="Open Sans"/>
                <a:ea typeface="Open Sans"/>
                <a:cs typeface="Open Sans"/>
                <a:sym typeface="Open Sans"/>
              </a:rPr>
              <a:t>Research &amp; Development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4" name="Google Shape;94;p15"/>
          <p:cNvSpPr txBox="1"/>
          <p:nvPr/>
        </p:nvSpPr>
        <p:spPr>
          <a:xfrm>
            <a:off x="6373700" y="3151200"/>
            <a:ext cx="3000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Open Sans"/>
                <a:ea typeface="Open Sans"/>
                <a:cs typeface="Open Sans"/>
                <a:sym typeface="Open Sans"/>
              </a:rPr>
              <a:t>Anish Dhondi</a:t>
            </a:r>
            <a:br>
              <a:rPr lang="en">
                <a:latin typeface="Open Sans"/>
                <a:ea typeface="Open Sans"/>
                <a:cs typeface="Open Sans"/>
                <a:sym typeface="Open Sans"/>
              </a:rPr>
            </a:br>
            <a:r>
              <a:rPr lang="en">
                <a:latin typeface="Open Sans"/>
                <a:ea typeface="Open Sans"/>
                <a:cs typeface="Open Sans"/>
                <a:sym typeface="Open Sans"/>
              </a:rPr>
              <a:t>Frontend Development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5" name="Google Shape;95;p15"/>
          <p:cNvSpPr txBox="1"/>
          <p:nvPr/>
        </p:nvSpPr>
        <p:spPr>
          <a:xfrm>
            <a:off x="6373700" y="1591250"/>
            <a:ext cx="3000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Open Sans"/>
                <a:ea typeface="Open Sans"/>
                <a:cs typeface="Open Sans"/>
                <a:sym typeface="Open Sans"/>
              </a:rPr>
              <a:t>Parth Desai</a:t>
            </a:r>
            <a:br>
              <a:rPr lang="en">
                <a:latin typeface="Open Sans"/>
                <a:ea typeface="Open Sans"/>
                <a:cs typeface="Open Sans"/>
                <a:sym typeface="Open Sans"/>
              </a:rPr>
            </a:br>
            <a:r>
              <a:rPr lang="en">
                <a:latin typeface="Open Sans"/>
                <a:ea typeface="Open Sans"/>
                <a:cs typeface="Open Sans"/>
                <a:sym typeface="Open Sans"/>
              </a:rPr>
              <a:t>Frontend Development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298" y="1167375"/>
            <a:ext cx="1215999" cy="1478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4900" y="2906594"/>
            <a:ext cx="1142800" cy="1747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5">
            <a:alphaModFix/>
          </a:blip>
          <a:srcRect b="0" l="6461" r="6461" t="0"/>
          <a:stretch/>
        </p:blipFill>
        <p:spPr>
          <a:xfrm>
            <a:off x="5392150" y="2906601"/>
            <a:ext cx="1062168" cy="1624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80763" y="1167375"/>
            <a:ext cx="1404324" cy="1478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8000" y="1005325"/>
            <a:ext cx="1172100" cy="11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6"/>
          <p:cNvSpPr/>
          <p:nvPr/>
        </p:nvSpPr>
        <p:spPr>
          <a:xfrm rot="10800000">
            <a:off x="5281150" y="1665625"/>
            <a:ext cx="3478200" cy="400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6"/>
          <p:cNvSpPr/>
          <p:nvPr/>
        </p:nvSpPr>
        <p:spPr>
          <a:xfrm>
            <a:off x="749150" y="1665650"/>
            <a:ext cx="3447000" cy="400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108" name="Google Shape;108;p16"/>
          <p:cNvSpPr txBox="1"/>
          <p:nvPr/>
        </p:nvSpPr>
        <p:spPr>
          <a:xfrm>
            <a:off x="749150" y="1588663"/>
            <a:ext cx="3447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Problem</a:t>
            </a:r>
            <a:endParaRPr sz="24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9" name="Google Shape;109;p16"/>
          <p:cNvSpPr txBox="1"/>
          <p:nvPr/>
        </p:nvSpPr>
        <p:spPr>
          <a:xfrm>
            <a:off x="712850" y="2314175"/>
            <a:ext cx="3483300" cy="21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★"/>
            </a:pPr>
            <a:r>
              <a:rPr lang="en" sz="1600">
                <a:latin typeface="Open Sans"/>
                <a:ea typeface="Open Sans"/>
                <a:cs typeface="Open Sans"/>
                <a:sym typeface="Open Sans"/>
              </a:rPr>
              <a:t>Need a way to evaluate AI-generated summaries on ETDs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Font typeface="Open Sans"/>
              <a:buChar char="○"/>
            </a:pPr>
            <a:r>
              <a:rPr lang="en" sz="1600">
                <a:latin typeface="Open Sans"/>
                <a:ea typeface="Open Sans"/>
                <a:cs typeface="Open Sans"/>
                <a:sym typeface="Open Sans"/>
              </a:rPr>
              <a:t>AI must understand complex human preferences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5296750" y="1588663"/>
            <a:ext cx="3447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Solution</a:t>
            </a:r>
            <a:endParaRPr sz="25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4977625" y="2314175"/>
            <a:ext cx="3483300" cy="19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★"/>
            </a:pPr>
            <a:r>
              <a:rPr lang="en" sz="1600">
                <a:latin typeface="Open Sans"/>
                <a:ea typeface="Open Sans"/>
                <a:cs typeface="Open Sans"/>
                <a:sym typeface="Open Sans"/>
              </a:rPr>
              <a:t>Users rank summaries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spcBef>
                <a:spcPts val="1000"/>
              </a:spcBef>
              <a:spcAft>
                <a:spcPts val="0"/>
              </a:spcAft>
              <a:buSzPts val="1600"/>
              <a:buFont typeface="Open Sans"/>
              <a:buChar char="○"/>
            </a:pPr>
            <a:r>
              <a:rPr lang="en" sz="1600">
                <a:latin typeface="Open Sans"/>
                <a:ea typeface="Open Sans"/>
                <a:cs typeface="Open Sans"/>
                <a:sym typeface="Open Sans"/>
              </a:rPr>
              <a:t>Assessment</a:t>
            </a:r>
            <a:r>
              <a:rPr lang="en" sz="1600">
                <a:latin typeface="Open Sans"/>
                <a:ea typeface="Open Sans"/>
                <a:cs typeface="Open Sans"/>
                <a:sym typeface="Open Sans"/>
              </a:rPr>
              <a:t> factors: accuracy, coherence, contextually relevant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spcBef>
                <a:spcPts val="1000"/>
              </a:spcBef>
              <a:spcAft>
                <a:spcPts val="1000"/>
              </a:spcAft>
              <a:buSzPts val="1600"/>
              <a:buFont typeface="Open Sans"/>
              <a:buChar char="○"/>
            </a:pPr>
            <a:r>
              <a:rPr lang="en" sz="1600">
                <a:latin typeface="Open Sans"/>
                <a:ea typeface="Open Sans"/>
                <a:cs typeface="Open Sans"/>
                <a:sym typeface="Open Sans"/>
              </a:rPr>
              <a:t>Feedback for AI generating summaries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Deliverables</a:t>
            </a:r>
            <a:endParaRPr/>
          </a:p>
        </p:txBody>
      </p:sp>
      <p:sp>
        <p:nvSpPr>
          <p:cNvPr id="117" name="Google Shape;117;p1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The four primary deliverables for this project:</a:t>
            </a:r>
            <a:endParaRPr sz="1700"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AutoNum type="arabicPeriod"/>
            </a:pPr>
            <a:r>
              <a:rPr b="1" lang="en" sz="1400"/>
              <a:t>Web User Interface</a:t>
            </a:r>
            <a:endParaRPr b="1" sz="1400"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Easy to use UI </a:t>
            </a:r>
            <a:endParaRPr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AutoNum type="arabicPeriod"/>
            </a:pPr>
            <a:r>
              <a:rPr b="1" lang="en" sz="1400"/>
              <a:t>Populate </a:t>
            </a:r>
            <a:r>
              <a:rPr b="1" lang="en" sz="1400"/>
              <a:t>Data Set</a:t>
            </a:r>
            <a:endParaRPr b="1" sz="1400"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Results from user interaction with webpage</a:t>
            </a:r>
            <a:endParaRPr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AutoNum type="arabicPeriod"/>
            </a:pPr>
            <a:r>
              <a:rPr b="1" lang="en" sz="1400"/>
              <a:t>Ranking Summaries</a:t>
            </a:r>
            <a:endParaRPr b="1" sz="1400"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Method to rank summaries based on </a:t>
            </a:r>
            <a:r>
              <a:rPr lang="en"/>
              <a:t>fluency</a:t>
            </a:r>
            <a:r>
              <a:rPr lang="en"/>
              <a:t>, </a:t>
            </a:r>
            <a:r>
              <a:rPr lang="en"/>
              <a:t>usefulness</a:t>
            </a:r>
            <a:r>
              <a:rPr lang="en"/>
              <a:t>, efficiency </a:t>
            </a:r>
            <a:endParaRPr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AutoNum type="arabicPeriod"/>
            </a:pPr>
            <a:r>
              <a:rPr b="1" lang="en" sz="1400"/>
              <a:t>Feedback Stored</a:t>
            </a:r>
            <a:endParaRPr b="1" sz="1400"/>
          </a:p>
          <a:p>
            <a:pPr indent="-317500" lvl="1" marL="914400" rtl="0" algn="l">
              <a:spcBef>
                <a:spcPts val="1000"/>
              </a:spcBef>
              <a:spcAft>
                <a:spcPts val="1000"/>
              </a:spcAft>
              <a:buSzPts val="1400"/>
              <a:buAutoNum type="alphaLcPeriod"/>
            </a:pPr>
            <a:r>
              <a:rPr lang="en"/>
              <a:t>System to store feedback on ranking method or UI/UX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Milestones</a:t>
            </a:r>
            <a:endParaRPr/>
          </a:p>
        </p:txBody>
      </p:sp>
      <p:sp>
        <p:nvSpPr>
          <p:cNvPr id="123" name="Google Shape;123;p18"/>
          <p:cNvSpPr/>
          <p:nvPr/>
        </p:nvSpPr>
        <p:spPr>
          <a:xfrm>
            <a:off x="224850" y="2780042"/>
            <a:ext cx="8094900" cy="460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" name="Google Shape;124;p18"/>
          <p:cNvSpPr txBox="1"/>
          <p:nvPr/>
        </p:nvSpPr>
        <p:spPr>
          <a:xfrm>
            <a:off x="224850" y="2780042"/>
            <a:ext cx="9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Feb 14th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1336180" y="2780042"/>
            <a:ext cx="115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Feb 28th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2492728" y="2780042"/>
            <a:ext cx="109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Mar 14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th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18"/>
          <p:cNvSpPr txBox="1"/>
          <p:nvPr/>
        </p:nvSpPr>
        <p:spPr>
          <a:xfrm>
            <a:off x="3986937" y="2780042"/>
            <a:ext cx="115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Mar 31st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5631524" y="2780042"/>
            <a:ext cx="9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Apr 7th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7063314" y="2780042"/>
            <a:ext cx="9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Apr 13th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0" name="Google Shape;130;p18"/>
          <p:cNvCxnSpPr>
            <a:stCxn id="124" idx="0"/>
          </p:cNvCxnSpPr>
          <p:nvPr/>
        </p:nvCxnSpPr>
        <p:spPr>
          <a:xfrm rot="10800000">
            <a:off x="690450" y="1651142"/>
            <a:ext cx="7500" cy="112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" name="Google Shape;131;p18"/>
          <p:cNvCxnSpPr/>
          <p:nvPr/>
        </p:nvCxnSpPr>
        <p:spPr>
          <a:xfrm rot="10800000">
            <a:off x="1844843" y="3240125"/>
            <a:ext cx="7500" cy="112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" name="Google Shape;132;p18"/>
          <p:cNvCxnSpPr/>
          <p:nvPr/>
        </p:nvCxnSpPr>
        <p:spPr>
          <a:xfrm rot="10800000">
            <a:off x="3037158" y="1651142"/>
            <a:ext cx="7500" cy="112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" name="Google Shape;133;p18"/>
          <p:cNvCxnSpPr/>
          <p:nvPr/>
        </p:nvCxnSpPr>
        <p:spPr>
          <a:xfrm rot="10800000">
            <a:off x="4561419" y="3240125"/>
            <a:ext cx="7500" cy="112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" name="Google Shape;134;p18"/>
          <p:cNvCxnSpPr/>
          <p:nvPr/>
        </p:nvCxnSpPr>
        <p:spPr>
          <a:xfrm rot="10800000">
            <a:off x="6099600" y="1651128"/>
            <a:ext cx="7500" cy="112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5" name="Google Shape;135;p18"/>
          <p:cNvSpPr txBox="1"/>
          <p:nvPr/>
        </p:nvSpPr>
        <p:spPr>
          <a:xfrm>
            <a:off x="690521" y="1703529"/>
            <a:ext cx="2346600" cy="10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➔"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Literature Review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➔"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Finalize Tech Stacks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➔"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Background Reading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➔"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UI Wireframes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1852343" y="3273538"/>
            <a:ext cx="2709300" cy="92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➔"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Data Cleaning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➔"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Barebones UI Implementation (using previous work)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7" name="Google Shape;137;p18"/>
          <p:cNvSpPr txBox="1"/>
          <p:nvPr/>
        </p:nvSpPr>
        <p:spPr>
          <a:xfrm>
            <a:off x="3044899" y="1800296"/>
            <a:ext cx="3054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➔"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Connect backend to frontend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➔"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End-to-End system ready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➔"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Ready for User Tests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Google Shape;138;p18"/>
          <p:cNvSpPr txBox="1"/>
          <p:nvPr/>
        </p:nvSpPr>
        <p:spPr>
          <a:xfrm>
            <a:off x="4561530" y="3261981"/>
            <a:ext cx="297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➔"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Testing phase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➔"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Quality assurance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9" name="Google Shape;139;p18"/>
          <p:cNvSpPr txBox="1"/>
          <p:nvPr/>
        </p:nvSpPr>
        <p:spPr>
          <a:xfrm>
            <a:off x="6100033" y="1888784"/>
            <a:ext cx="2805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Open Sans"/>
              <a:buChar char="➔"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Complete user tests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Open Sans"/>
              <a:buChar char="➔"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Iterative improvements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0" name="Google Shape;14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4595" y="3310191"/>
            <a:ext cx="1096471" cy="85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 Walkthrough</a:t>
            </a:r>
            <a:endParaRPr/>
          </a:p>
        </p:txBody>
      </p:sp>
      <p:pic>
        <p:nvPicPr>
          <p:cNvPr id="146" name="Google Shape;14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2000" y="1068650"/>
            <a:ext cx="7340298" cy="3801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7" name="Google Shape;147;p19"/>
          <p:cNvCxnSpPr/>
          <p:nvPr/>
        </p:nvCxnSpPr>
        <p:spPr>
          <a:xfrm flipH="1" rot="10800000">
            <a:off x="1187500" y="1545750"/>
            <a:ext cx="920400" cy="527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8" name="Google Shape;148;p19"/>
          <p:cNvCxnSpPr/>
          <p:nvPr/>
        </p:nvCxnSpPr>
        <p:spPr>
          <a:xfrm flipH="1" rot="10800000">
            <a:off x="2632457" y="1883020"/>
            <a:ext cx="269400" cy="522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9" name="Google Shape;149;p19"/>
          <p:cNvSpPr txBox="1"/>
          <p:nvPr/>
        </p:nvSpPr>
        <p:spPr>
          <a:xfrm>
            <a:off x="1646557" y="2367120"/>
            <a:ext cx="16767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Dropdown to select chapter based on chosen ETD ID</a:t>
            </a:r>
            <a:endParaRPr sz="1300"/>
          </a:p>
        </p:txBody>
      </p:sp>
      <p:sp>
        <p:nvSpPr>
          <p:cNvPr id="150" name="Google Shape;150;p19"/>
          <p:cNvSpPr txBox="1"/>
          <p:nvPr/>
        </p:nvSpPr>
        <p:spPr>
          <a:xfrm>
            <a:off x="780075" y="1968527"/>
            <a:ext cx="1009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Dropdown to select ETD ID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 Walkthrough</a:t>
            </a:r>
            <a:endParaRPr/>
          </a:p>
        </p:txBody>
      </p:sp>
      <p:pic>
        <p:nvPicPr>
          <p:cNvPr id="156" name="Google Shape;15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8475" y="1090875"/>
            <a:ext cx="6971624" cy="384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 Walkthrough</a:t>
            </a:r>
            <a:endParaRPr/>
          </a:p>
        </p:txBody>
      </p:sp>
      <p:pic>
        <p:nvPicPr>
          <p:cNvPr id="162" name="Google Shape;16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050" y="1086075"/>
            <a:ext cx="6907349" cy="380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