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Lst>
  <p:notesMasterIdLst>
    <p:notesMasterId r:id="rId56"/>
  </p:notesMasterIdLst>
  <p:sldIdLst>
    <p:sldId id="291" r:id="rId2"/>
    <p:sldId id="301" r:id="rId3"/>
    <p:sldId id="352" r:id="rId4"/>
    <p:sldId id="356" r:id="rId5"/>
    <p:sldId id="357" r:id="rId6"/>
    <p:sldId id="355" r:id="rId7"/>
    <p:sldId id="358" r:id="rId8"/>
    <p:sldId id="363" r:id="rId9"/>
    <p:sldId id="364" r:id="rId10"/>
    <p:sldId id="359" r:id="rId11"/>
    <p:sldId id="360" r:id="rId12"/>
    <p:sldId id="314" r:id="rId13"/>
    <p:sldId id="320" r:id="rId14"/>
    <p:sldId id="335" r:id="rId15"/>
    <p:sldId id="303" r:id="rId16"/>
    <p:sldId id="318" r:id="rId17"/>
    <p:sldId id="294" r:id="rId18"/>
    <p:sldId id="305" r:id="rId19"/>
    <p:sldId id="348" r:id="rId20"/>
    <p:sldId id="319" r:id="rId21"/>
    <p:sldId id="280" r:id="rId22"/>
    <p:sldId id="281" r:id="rId23"/>
    <p:sldId id="282" r:id="rId24"/>
    <p:sldId id="283" r:id="rId25"/>
    <p:sldId id="285" r:id="rId26"/>
    <p:sldId id="306" r:id="rId27"/>
    <p:sldId id="317" r:id="rId28"/>
    <p:sldId id="316" r:id="rId29"/>
    <p:sldId id="338" r:id="rId30"/>
    <p:sldId id="339" r:id="rId31"/>
    <p:sldId id="340" r:id="rId32"/>
    <p:sldId id="336" r:id="rId33"/>
    <p:sldId id="337" r:id="rId34"/>
    <p:sldId id="341" r:id="rId35"/>
    <p:sldId id="342" r:id="rId36"/>
    <p:sldId id="345" r:id="rId37"/>
    <p:sldId id="346" r:id="rId38"/>
    <p:sldId id="343" r:id="rId39"/>
    <p:sldId id="362" r:id="rId40"/>
    <p:sldId id="321" r:id="rId41"/>
    <p:sldId id="344" r:id="rId42"/>
    <p:sldId id="322" r:id="rId43"/>
    <p:sldId id="326" r:id="rId44"/>
    <p:sldId id="334" r:id="rId45"/>
    <p:sldId id="328" r:id="rId46"/>
    <p:sldId id="329" r:id="rId47"/>
    <p:sldId id="332" r:id="rId48"/>
    <p:sldId id="323" r:id="rId49"/>
    <p:sldId id="330" r:id="rId50"/>
    <p:sldId id="333" r:id="rId51"/>
    <p:sldId id="365" r:id="rId52"/>
    <p:sldId id="299" r:id="rId53"/>
    <p:sldId id="366" r:id="rId54"/>
    <p:sldId id="361" r:id="rId5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A20000"/>
  </p:clrMru>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p:scale>
          <a:sx n="60" d="100"/>
          <a:sy n="60" d="100"/>
        </p:scale>
        <p:origin x="-1500" y="-3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808"/>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D:\compaq\papang\R&amp;D\Agromet%20MOSCAT%20Nov%202011%20to%20Nov%202012.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compaq\papang\R&amp;D\Agromet%20MOSCAT%20Nov%202011%20to%20Nov%202012.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compaq\papang\data%20for%20analysis\03122013_soil%20analysis_TD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7505112720754987"/>
          <c:y val="0.15583337970605876"/>
          <c:w val="0.6558456963400342"/>
          <c:h val="0.53034429492338464"/>
        </c:manualLayout>
      </c:layout>
      <c:barChart>
        <c:barDir val="col"/>
        <c:grouping val="clustered"/>
        <c:ser>
          <c:idx val="0"/>
          <c:order val="0"/>
          <c:tx>
            <c:strRef>
              <c:f>graph!$C$2</c:f>
              <c:strCache>
                <c:ptCount val="1"/>
                <c:pt idx="0">
                  <c:v>Monthly Rainfall </c:v>
                </c:pt>
              </c:strCache>
            </c:strRef>
          </c:tx>
          <c:cat>
            <c:strRef>
              <c:f>graph!$A$3:$B$16</c:f>
              <c:strCache>
                <c:ptCount val="14"/>
                <c:pt idx="0">
                  <c:v>Nov-11</c:v>
                </c:pt>
                <c:pt idx="1">
                  <c:v>Dec-11</c:v>
                </c:pt>
                <c:pt idx="2">
                  <c:v>Jan-12</c:v>
                </c:pt>
                <c:pt idx="3">
                  <c:v>Feb-12</c:v>
                </c:pt>
                <c:pt idx="4">
                  <c:v>Mar-12</c:v>
                </c:pt>
                <c:pt idx="5">
                  <c:v>Apr-12</c:v>
                </c:pt>
                <c:pt idx="6">
                  <c:v>May-12</c:v>
                </c:pt>
                <c:pt idx="8">
                  <c:v>Jun-12</c:v>
                </c:pt>
                <c:pt idx="9">
                  <c:v>Jul-12</c:v>
                </c:pt>
                <c:pt idx="10">
                  <c:v>Aug-12</c:v>
                </c:pt>
                <c:pt idx="11">
                  <c:v>Sep-12</c:v>
                </c:pt>
                <c:pt idx="12">
                  <c:v>Oct-12</c:v>
                </c:pt>
                <c:pt idx="13">
                  <c:v>Nov-12</c:v>
                </c:pt>
              </c:strCache>
            </c:strRef>
          </c:cat>
          <c:val>
            <c:numRef>
              <c:f>graph!$C$3:$C$16</c:f>
              <c:numCache>
                <c:formatCode>0.0</c:formatCode>
                <c:ptCount val="14"/>
                <c:pt idx="0">
                  <c:v>251.2</c:v>
                </c:pt>
                <c:pt idx="1">
                  <c:v>364.75</c:v>
                </c:pt>
                <c:pt idx="2">
                  <c:v>163.65</c:v>
                </c:pt>
                <c:pt idx="3">
                  <c:v>319.5</c:v>
                </c:pt>
                <c:pt idx="4">
                  <c:v>99.85</c:v>
                </c:pt>
                <c:pt idx="5">
                  <c:v>198.95000000000007</c:v>
                </c:pt>
                <c:pt idx="6">
                  <c:v>194.95000000000007</c:v>
                </c:pt>
                <c:pt idx="8">
                  <c:v>264.95</c:v>
                </c:pt>
                <c:pt idx="9">
                  <c:v>370.9</c:v>
                </c:pt>
                <c:pt idx="10">
                  <c:v>232.9</c:v>
                </c:pt>
                <c:pt idx="11">
                  <c:v>346.5</c:v>
                </c:pt>
                <c:pt idx="12">
                  <c:v>317.5</c:v>
                </c:pt>
                <c:pt idx="13">
                  <c:v>144</c:v>
                </c:pt>
              </c:numCache>
            </c:numRef>
          </c:val>
        </c:ser>
        <c:gapWidth val="77"/>
        <c:axId val="61676160"/>
        <c:axId val="65397504"/>
      </c:barChart>
      <c:lineChart>
        <c:grouping val="standard"/>
        <c:ser>
          <c:idx val="1"/>
          <c:order val="1"/>
          <c:tx>
            <c:strRef>
              <c:f>graph!$D$2</c:f>
              <c:strCache>
                <c:ptCount val="1"/>
                <c:pt idx="0">
                  <c:v>Solar Radiation </c:v>
                </c:pt>
              </c:strCache>
            </c:strRef>
          </c:tx>
          <c:marker>
            <c:symbol val="square"/>
            <c:size val="5"/>
          </c:marker>
          <c:cat>
            <c:strRef>
              <c:f>graph!$A$3:$B$16</c:f>
              <c:strCache>
                <c:ptCount val="14"/>
                <c:pt idx="0">
                  <c:v>Nov-11</c:v>
                </c:pt>
                <c:pt idx="1">
                  <c:v>Dec-11</c:v>
                </c:pt>
                <c:pt idx="2">
                  <c:v>Jan-12</c:v>
                </c:pt>
                <c:pt idx="3">
                  <c:v>Feb-12</c:v>
                </c:pt>
                <c:pt idx="4">
                  <c:v>Mar-12</c:v>
                </c:pt>
                <c:pt idx="5">
                  <c:v>Apr-12</c:v>
                </c:pt>
                <c:pt idx="6">
                  <c:v>May-12</c:v>
                </c:pt>
                <c:pt idx="8">
                  <c:v>Jun-12</c:v>
                </c:pt>
                <c:pt idx="9">
                  <c:v>Jul-12</c:v>
                </c:pt>
                <c:pt idx="10">
                  <c:v>Aug-12</c:v>
                </c:pt>
                <c:pt idx="11">
                  <c:v>Sep-12</c:v>
                </c:pt>
                <c:pt idx="12">
                  <c:v>Oct-12</c:v>
                </c:pt>
                <c:pt idx="13">
                  <c:v>Nov-12</c:v>
                </c:pt>
              </c:strCache>
            </c:strRef>
          </c:cat>
          <c:val>
            <c:numRef>
              <c:f>graph!$D$3:$D$16</c:f>
              <c:numCache>
                <c:formatCode>0.0</c:formatCode>
                <c:ptCount val="14"/>
                <c:pt idx="0">
                  <c:v>253.44496040316631</c:v>
                </c:pt>
                <c:pt idx="1">
                  <c:v>277.71421886248811</c:v>
                </c:pt>
                <c:pt idx="2">
                  <c:v>351.81990640748694</c:v>
                </c:pt>
                <c:pt idx="3">
                  <c:v>330.48077753779694</c:v>
                </c:pt>
                <c:pt idx="4">
                  <c:v>385.77343412526983</c:v>
                </c:pt>
                <c:pt idx="5">
                  <c:v>393.60835133189335</c:v>
                </c:pt>
                <c:pt idx="6">
                  <c:v>409.22390208783293</c:v>
                </c:pt>
                <c:pt idx="8">
                  <c:v>355.8737221022318</c:v>
                </c:pt>
                <c:pt idx="9">
                  <c:v>365.37840172786201</c:v>
                </c:pt>
                <c:pt idx="10">
                  <c:v>397.68963282937432</c:v>
                </c:pt>
                <c:pt idx="11">
                  <c:v>346.70741540676727</c:v>
                </c:pt>
                <c:pt idx="12">
                  <c:v>325.42094312454992</c:v>
                </c:pt>
                <c:pt idx="13">
                  <c:v>300.72311015118265</c:v>
                </c:pt>
              </c:numCache>
            </c:numRef>
          </c:val>
        </c:ser>
        <c:marker val="1"/>
        <c:axId val="61734272"/>
        <c:axId val="61732352"/>
      </c:lineChart>
      <c:catAx>
        <c:axId val="61676160"/>
        <c:scaling>
          <c:orientation val="minMax"/>
        </c:scaling>
        <c:axPos val="b"/>
        <c:title>
          <c:tx>
            <c:rich>
              <a:bodyPr/>
              <a:lstStyle/>
              <a:p>
                <a:pPr>
                  <a:defRPr/>
                </a:pPr>
                <a:r>
                  <a:rPr lang="en-US"/>
                  <a:t>Second Cropping</a:t>
                </a:r>
              </a:p>
            </c:rich>
          </c:tx>
          <c:layout>
            <c:manualLayout>
              <c:xMode val="edge"/>
              <c:yMode val="edge"/>
              <c:x val="0.54750921494227822"/>
              <c:y val="0.87587814484366211"/>
            </c:manualLayout>
          </c:layout>
          <c:spPr>
            <a:ln>
              <a:solidFill>
                <a:sysClr val="windowText" lastClr="000000"/>
              </a:solidFill>
            </a:ln>
          </c:spPr>
        </c:title>
        <c:majorTickMark val="none"/>
        <c:tickLblPos val="nextTo"/>
        <c:spPr>
          <a:effectLst/>
        </c:spPr>
        <c:txPr>
          <a:bodyPr rot="-2400000"/>
          <a:lstStyle/>
          <a:p>
            <a:pPr>
              <a:defRPr/>
            </a:pPr>
            <a:endParaRPr lang="en-US"/>
          </a:p>
        </c:txPr>
        <c:crossAx val="65397504"/>
        <c:crosses val="autoZero"/>
        <c:lblAlgn val="ctr"/>
        <c:lblOffset val="10"/>
      </c:catAx>
      <c:valAx>
        <c:axId val="65397504"/>
        <c:scaling>
          <c:orientation val="minMax"/>
        </c:scaling>
        <c:axPos val="l"/>
        <c:title>
          <c:tx>
            <c:rich>
              <a:bodyPr rot="-5400000" vert="horz"/>
              <a:lstStyle/>
              <a:p>
                <a:pPr>
                  <a:defRPr/>
                </a:pPr>
                <a:r>
                  <a:rPr lang="en-US"/>
                  <a:t>Monthly Rainfall (mm)</a:t>
                </a:r>
              </a:p>
            </c:rich>
          </c:tx>
          <c:layout>
            <c:manualLayout>
              <c:xMode val="edge"/>
              <c:yMode val="edge"/>
              <c:x val="4.0426454997286622E-2"/>
              <c:y val="0.17556177980581164"/>
            </c:manualLayout>
          </c:layout>
        </c:title>
        <c:numFmt formatCode="General" sourceLinked="0"/>
        <c:tickLblPos val="nextTo"/>
        <c:crossAx val="61676160"/>
        <c:crossesAt val="1"/>
        <c:crossBetween val="between"/>
      </c:valAx>
      <c:valAx>
        <c:axId val="61732352"/>
        <c:scaling>
          <c:orientation val="minMax"/>
        </c:scaling>
        <c:axPos val="r"/>
        <c:title>
          <c:tx>
            <c:rich>
              <a:bodyPr rot="-5400000" vert="horz"/>
              <a:lstStyle/>
              <a:p>
                <a:pPr>
                  <a:defRPr/>
                </a:pPr>
                <a:r>
                  <a:rPr lang="en-US" dirty="0"/>
                  <a:t>Solar Radiation (MJ m-2)</a:t>
                </a:r>
              </a:p>
            </c:rich>
          </c:tx>
          <c:layout>
            <c:manualLayout>
              <c:xMode val="edge"/>
              <c:yMode val="edge"/>
              <c:x val="0.93962947512180051"/>
              <c:y val="0.15249207026395356"/>
            </c:manualLayout>
          </c:layout>
        </c:title>
        <c:numFmt formatCode="General" sourceLinked="0"/>
        <c:tickLblPos val="nextTo"/>
        <c:crossAx val="61734272"/>
        <c:crosses val="max"/>
        <c:crossBetween val="between"/>
        <c:minorUnit val="1"/>
      </c:valAx>
      <c:catAx>
        <c:axId val="61734272"/>
        <c:scaling>
          <c:orientation val="minMax"/>
        </c:scaling>
        <c:delete val="1"/>
        <c:axPos val="b"/>
        <c:title>
          <c:tx>
            <c:rich>
              <a:bodyPr/>
              <a:lstStyle/>
              <a:p>
                <a:pPr>
                  <a:defRPr/>
                </a:pPr>
                <a:r>
                  <a:rPr lang="en-US"/>
                  <a:t>First Cropping</a:t>
                </a:r>
              </a:p>
            </c:rich>
          </c:tx>
          <c:layout>
            <c:manualLayout>
              <c:xMode val="edge"/>
              <c:yMode val="edge"/>
              <c:x val="0.21428606173530731"/>
              <c:y val="0.87933693185682549"/>
            </c:manualLayout>
          </c:layout>
          <c:spPr>
            <a:ln>
              <a:solidFill>
                <a:schemeClr val="tx1"/>
              </a:solidFill>
            </a:ln>
          </c:spPr>
        </c:title>
        <c:tickLblPos val="nextTo"/>
        <c:crossAx val="61732352"/>
        <c:crossesAt val="0"/>
        <c:auto val="1"/>
        <c:lblAlgn val="ctr"/>
        <c:lblOffset val="100"/>
      </c:catAx>
    </c:plotArea>
    <c:legend>
      <c:legendPos val="r"/>
      <c:layout>
        <c:manualLayout>
          <c:xMode val="edge"/>
          <c:yMode val="edge"/>
          <c:x val="0.15538319168107684"/>
          <c:y val="4.9812961463929856E-2"/>
          <c:w val="0.67475000000000718"/>
          <c:h val="4.7842665500145924E-2"/>
        </c:manualLayout>
      </c:layout>
    </c:legend>
    <c:plotVisOnly val="1"/>
    <c:dispBlanksAs val="gap"/>
  </c:chart>
  <c:spPr>
    <a:ln w="19050">
      <a:solidFill>
        <a:schemeClr val="tx1"/>
      </a:solidFill>
    </a:ln>
  </c:spPr>
  <c:txPr>
    <a:bodyPr/>
    <a:lstStyle/>
    <a:p>
      <a:pPr>
        <a:defRPr sz="800">
          <a:latin typeface="Arial" pitchFamily="34" charset="0"/>
          <a:cs typeface="Arial" pitchFamily="34" charset="0"/>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800" b="1"/>
            </a:pPr>
            <a:r>
              <a:rPr lang="en-US" sz="800" b="1"/>
              <a:t>Second Cropping</a:t>
            </a:r>
          </a:p>
        </c:rich>
      </c:tx>
      <c:layout>
        <c:manualLayout>
          <c:xMode val="edge"/>
          <c:yMode val="edge"/>
          <c:x val="0.59905549947108372"/>
          <c:y val="0.87815106679301891"/>
        </c:manualLayout>
      </c:layout>
      <c:spPr>
        <a:ln w="12700">
          <a:solidFill>
            <a:schemeClr val="tx1"/>
          </a:solidFill>
        </a:ln>
      </c:spPr>
    </c:title>
    <c:plotArea>
      <c:layout>
        <c:manualLayout>
          <c:layoutTarget val="inner"/>
          <c:xMode val="edge"/>
          <c:yMode val="edge"/>
          <c:x val="0.18172917385767207"/>
          <c:y val="0.18292834268507568"/>
          <c:w val="0.68470071533142163"/>
          <c:h val="0.47047586563775545"/>
        </c:manualLayout>
      </c:layout>
      <c:lineChart>
        <c:grouping val="standard"/>
        <c:ser>
          <c:idx val="0"/>
          <c:order val="0"/>
          <c:tx>
            <c:strRef>
              <c:f>graph!$C$36</c:f>
              <c:strCache>
                <c:ptCount val="1"/>
                <c:pt idx="0">
                  <c:v>Tmax (°C)</c:v>
                </c:pt>
              </c:strCache>
            </c:strRef>
          </c:tx>
          <c:spPr>
            <a:ln w="25400"/>
          </c:spPr>
          <c:marker>
            <c:symbol val="diamond"/>
            <c:size val="5"/>
          </c:marker>
          <c:cat>
            <c:strRef>
              <c:f>graph!$A$37:$B$50</c:f>
              <c:strCache>
                <c:ptCount val="14"/>
                <c:pt idx="0">
                  <c:v>Nov-11</c:v>
                </c:pt>
                <c:pt idx="1">
                  <c:v>Dec-11</c:v>
                </c:pt>
                <c:pt idx="2">
                  <c:v>Jan-12</c:v>
                </c:pt>
                <c:pt idx="3">
                  <c:v>Feb-13</c:v>
                </c:pt>
                <c:pt idx="4">
                  <c:v>Mar-13</c:v>
                </c:pt>
                <c:pt idx="5">
                  <c:v>Apr-12</c:v>
                </c:pt>
                <c:pt idx="6">
                  <c:v>May-12</c:v>
                </c:pt>
                <c:pt idx="8">
                  <c:v>Jun-12</c:v>
                </c:pt>
                <c:pt idx="9">
                  <c:v>Jul-12</c:v>
                </c:pt>
                <c:pt idx="10">
                  <c:v>Aug-12</c:v>
                </c:pt>
                <c:pt idx="11">
                  <c:v>Sep-12</c:v>
                </c:pt>
                <c:pt idx="12">
                  <c:v>Oct-12</c:v>
                </c:pt>
                <c:pt idx="13">
                  <c:v>Nov-12</c:v>
                </c:pt>
              </c:strCache>
            </c:strRef>
          </c:cat>
          <c:val>
            <c:numRef>
              <c:f>graph!$C$37:$C$50</c:f>
              <c:numCache>
                <c:formatCode>0.0</c:formatCode>
                <c:ptCount val="14"/>
                <c:pt idx="0">
                  <c:v>28.363333333332996</c:v>
                </c:pt>
                <c:pt idx="1">
                  <c:v>28.120689655172413</c:v>
                </c:pt>
                <c:pt idx="2">
                  <c:v>28.243548387096773</c:v>
                </c:pt>
                <c:pt idx="3">
                  <c:v>28.225862068965512</c:v>
                </c:pt>
                <c:pt idx="4">
                  <c:v>29.258064516128989</c:v>
                </c:pt>
                <c:pt idx="5">
                  <c:v>29.351666666666691</c:v>
                </c:pt>
                <c:pt idx="6">
                  <c:v>29.083870967741927</c:v>
                </c:pt>
                <c:pt idx="8">
                  <c:v>29.208333333332948</c:v>
                </c:pt>
                <c:pt idx="9">
                  <c:v>28.201612903225584</c:v>
                </c:pt>
                <c:pt idx="10">
                  <c:v>30.093548387096774</c:v>
                </c:pt>
                <c:pt idx="11">
                  <c:v>28.424999999999986</c:v>
                </c:pt>
                <c:pt idx="12">
                  <c:v>28.374193548387087</c:v>
                </c:pt>
                <c:pt idx="13">
                  <c:v>28.224999999999987</c:v>
                </c:pt>
              </c:numCache>
            </c:numRef>
          </c:val>
        </c:ser>
        <c:ser>
          <c:idx val="1"/>
          <c:order val="1"/>
          <c:tx>
            <c:strRef>
              <c:f>graph!$D$36</c:f>
              <c:strCache>
                <c:ptCount val="1"/>
                <c:pt idx="0">
                  <c:v>Tmin (°C)</c:v>
                </c:pt>
              </c:strCache>
            </c:strRef>
          </c:tx>
          <c:spPr>
            <a:ln w="25400"/>
          </c:spPr>
          <c:marker>
            <c:symbol val="square"/>
            <c:size val="5"/>
          </c:marker>
          <c:cat>
            <c:strRef>
              <c:f>graph!$A$37:$B$50</c:f>
              <c:strCache>
                <c:ptCount val="14"/>
                <c:pt idx="0">
                  <c:v>Nov-11</c:v>
                </c:pt>
                <c:pt idx="1">
                  <c:v>Dec-11</c:v>
                </c:pt>
                <c:pt idx="2">
                  <c:v>Jan-12</c:v>
                </c:pt>
                <c:pt idx="3">
                  <c:v>Feb-13</c:v>
                </c:pt>
                <c:pt idx="4">
                  <c:v>Mar-13</c:v>
                </c:pt>
                <c:pt idx="5">
                  <c:v>Apr-12</c:v>
                </c:pt>
                <c:pt idx="6">
                  <c:v>May-12</c:v>
                </c:pt>
                <c:pt idx="8">
                  <c:v>Jun-12</c:v>
                </c:pt>
                <c:pt idx="9">
                  <c:v>Jul-12</c:v>
                </c:pt>
                <c:pt idx="10">
                  <c:v>Aug-12</c:v>
                </c:pt>
                <c:pt idx="11">
                  <c:v>Sep-12</c:v>
                </c:pt>
                <c:pt idx="12">
                  <c:v>Oct-12</c:v>
                </c:pt>
                <c:pt idx="13">
                  <c:v>Nov-12</c:v>
                </c:pt>
              </c:strCache>
            </c:strRef>
          </c:cat>
          <c:val>
            <c:numRef>
              <c:f>graph!$D$37:$D$50</c:f>
              <c:numCache>
                <c:formatCode>0.0</c:formatCode>
                <c:ptCount val="14"/>
                <c:pt idx="0">
                  <c:v>20.458333333332948</c:v>
                </c:pt>
                <c:pt idx="1">
                  <c:v>21.456896551724089</c:v>
                </c:pt>
                <c:pt idx="2">
                  <c:v>21.39516129032258</c:v>
                </c:pt>
                <c:pt idx="3">
                  <c:v>21.646551724137932</c:v>
                </c:pt>
                <c:pt idx="4">
                  <c:v>21.935483870967385</c:v>
                </c:pt>
                <c:pt idx="5">
                  <c:v>21.851666666666691</c:v>
                </c:pt>
                <c:pt idx="6">
                  <c:v>19.824193548387086</c:v>
                </c:pt>
                <c:pt idx="8">
                  <c:v>20.018333333333032</c:v>
                </c:pt>
                <c:pt idx="9">
                  <c:v>19.829032258064519</c:v>
                </c:pt>
                <c:pt idx="10">
                  <c:v>19.835483870967476</c:v>
                </c:pt>
                <c:pt idx="11">
                  <c:v>19.814999999999998</c:v>
                </c:pt>
                <c:pt idx="12">
                  <c:v>19.758064516128989</c:v>
                </c:pt>
                <c:pt idx="13">
                  <c:v>19.93</c:v>
                </c:pt>
              </c:numCache>
            </c:numRef>
          </c:val>
        </c:ser>
        <c:ser>
          <c:idx val="2"/>
          <c:order val="2"/>
          <c:tx>
            <c:strRef>
              <c:f>graph!$E$36</c:f>
              <c:strCache>
                <c:ptCount val="1"/>
                <c:pt idx="0">
                  <c:v>Mean</c:v>
                </c:pt>
              </c:strCache>
            </c:strRef>
          </c:tx>
          <c:spPr>
            <a:ln w="25400"/>
          </c:spPr>
          <c:marker>
            <c:symbol val="triangle"/>
            <c:size val="5"/>
          </c:marker>
          <c:cat>
            <c:strRef>
              <c:f>graph!$A$37:$B$50</c:f>
              <c:strCache>
                <c:ptCount val="14"/>
                <c:pt idx="0">
                  <c:v>Nov-11</c:v>
                </c:pt>
                <c:pt idx="1">
                  <c:v>Dec-11</c:v>
                </c:pt>
                <c:pt idx="2">
                  <c:v>Jan-12</c:v>
                </c:pt>
                <c:pt idx="3">
                  <c:v>Feb-13</c:v>
                </c:pt>
                <c:pt idx="4">
                  <c:v>Mar-13</c:v>
                </c:pt>
                <c:pt idx="5">
                  <c:v>Apr-12</c:v>
                </c:pt>
                <c:pt idx="6">
                  <c:v>May-12</c:v>
                </c:pt>
                <c:pt idx="8">
                  <c:v>Jun-12</c:v>
                </c:pt>
                <c:pt idx="9">
                  <c:v>Jul-12</c:v>
                </c:pt>
                <c:pt idx="10">
                  <c:v>Aug-12</c:v>
                </c:pt>
                <c:pt idx="11">
                  <c:v>Sep-12</c:v>
                </c:pt>
                <c:pt idx="12">
                  <c:v>Oct-12</c:v>
                </c:pt>
                <c:pt idx="13">
                  <c:v>Nov-12</c:v>
                </c:pt>
              </c:strCache>
            </c:strRef>
          </c:cat>
          <c:val>
            <c:numRef>
              <c:f>graph!$E$37:$E$50</c:f>
              <c:numCache>
                <c:formatCode>0.0</c:formatCode>
                <c:ptCount val="14"/>
                <c:pt idx="0">
                  <c:v>24.410833333333116</c:v>
                </c:pt>
                <c:pt idx="1">
                  <c:v>24.788793103448189</c:v>
                </c:pt>
                <c:pt idx="2">
                  <c:v>24.819354838709685</c:v>
                </c:pt>
                <c:pt idx="3">
                  <c:v>24.936206896551589</c:v>
                </c:pt>
                <c:pt idx="4">
                  <c:v>25.596774193548388</c:v>
                </c:pt>
                <c:pt idx="5">
                  <c:v>25.601666666666691</c:v>
                </c:pt>
                <c:pt idx="6">
                  <c:v>24.454032258064519</c:v>
                </c:pt>
                <c:pt idx="8">
                  <c:v>24.613333333333138</c:v>
                </c:pt>
                <c:pt idx="9">
                  <c:v>24.015322580644948</c:v>
                </c:pt>
                <c:pt idx="10">
                  <c:v>24.964516129032262</c:v>
                </c:pt>
                <c:pt idx="11">
                  <c:v>24.12</c:v>
                </c:pt>
                <c:pt idx="12">
                  <c:v>24.066129032258029</c:v>
                </c:pt>
                <c:pt idx="13">
                  <c:v>24.077500000000001</c:v>
                </c:pt>
              </c:numCache>
            </c:numRef>
          </c:val>
        </c:ser>
        <c:marker val="1"/>
        <c:axId val="73425664"/>
        <c:axId val="73427584"/>
      </c:lineChart>
      <c:catAx>
        <c:axId val="73425664"/>
        <c:scaling>
          <c:orientation val="minMax"/>
        </c:scaling>
        <c:axPos val="b"/>
        <c:title>
          <c:tx>
            <c:rich>
              <a:bodyPr/>
              <a:lstStyle/>
              <a:p>
                <a:pPr algn="ctr">
                  <a:defRPr sz="900" b="1"/>
                </a:pPr>
                <a:r>
                  <a:rPr lang="en-US" sz="800" b="1" dirty="0"/>
                  <a:t>First Cropping</a:t>
                </a:r>
              </a:p>
            </c:rich>
          </c:tx>
          <c:layout>
            <c:manualLayout>
              <c:xMode val="edge"/>
              <c:yMode val="edge"/>
              <c:x val="0.24367087015030078"/>
              <c:y val="0.88152920873865759"/>
            </c:manualLayout>
          </c:layout>
          <c:spPr>
            <a:ln w="12700">
              <a:solidFill>
                <a:sysClr val="windowText" lastClr="000000"/>
              </a:solidFill>
            </a:ln>
          </c:spPr>
        </c:title>
        <c:tickLblPos val="nextTo"/>
        <c:txPr>
          <a:bodyPr/>
          <a:lstStyle/>
          <a:p>
            <a:pPr>
              <a:defRPr sz="900"/>
            </a:pPr>
            <a:endParaRPr lang="en-US"/>
          </a:p>
        </c:txPr>
        <c:crossAx val="73427584"/>
        <c:crosses val="autoZero"/>
        <c:auto val="1"/>
        <c:lblAlgn val="ctr"/>
        <c:lblOffset val="100"/>
      </c:catAx>
      <c:valAx>
        <c:axId val="73427584"/>
        <c:scaling>
          <c:orientation val="minMax"/>
          <c:min val="15"/>
        </c:scaling>
        <c:axPos val="l"/>
        <c:title>
          <c:tx>
            <c:rich>
              <a:bodyPr rot="-5400000" vert="horz"/>
              <a:lstStyle/>
              <a:p>
                <a:pPr>
                  <a:defRPr sz="900" b="1"/>
                </a:pPr>
                <a:r>
                  <a:rPr lang="en-US" sz="900" b="1"/>
                  <a:t>Temperature (</a:t>
                </a:r>
                <a:r>
                  <a:rPr lang="en-US" sz="900" b="1" baseline="30000"/>
                  <a:t>o</a:t>
                </a:r>
                <a:r>
                  <a:rPr lang="en-US" sz="900" b="1"/>
                  <a:t>C)</a:t>
                </a:r>
              </a:p>
            </c:rich>
          </c:tx>
          <c:layout>
            <c:manualLayout>
              <c:xMode val="edge"/>
              <c:yMode val="edge"/>
              <c:x val="4.2078864991608893E-2"/>
              <c:y val="0.22565665774029969"/>
            </c:manualLayout>
          </c:layout>
        </c:title>
        <c:numFmt formatCode="General" sourceLinked="0"/>
        <c:tickLblPos val="nextTo"/>
        <c:txPr>
          <a:bodyPr/>
          <a:lstStyle/>
          <a:p>
            <a:pPr>
              <a:defRPr sz="900"/>
            </a:pPr>
            <a:endParaRPr lang="en-US"/>
          </a:p>
        </c:txPr>
        <c:crossAx val="73425664"/>
        <c:crosses val="autoZero"/>
        <c:crossBetween val="between"/>
      </c:valAx>
    </c:plotArea>
    <c:legend>
      <c:legendPos val="r"/>
      <c:layout>
        <c:manualLayout>
          <c:xMode val="edge"/>
          <c:yMode val="edge"/>
          <c:x val="0.23326377952755906"/>
          <c:y val="4.4918547192774091E-2"/>
          <c:w val="0.58895844269466313"/>
          <c:h val="7.5225648877223689E-2"/>
        </c:manualLayout>
      </c:layout>
    </c:legend>
    <c:plotVisOnly val="1"/>
    <c:dispBlanksAs val="gap"/>
  </c:chart>
  <c:spPr>
    <a:ln w="19050" cap="sq" cmpd="sng">
      <a:solidFill>
        <a:schemeClr val="tx1"/>
      </a:solidFill>
    </a:ln>
    <a:effectLst/>
  </c:spPr>
  <c:txPr>
    <a:bodyPr/>
    <a:lstStyle/>
    <a:p>
      <a:pPr>
        <a:defRPr>
          <a:latin typeface="Arial" pitchFamily="34" charset="0"/>
          <a:cs typeface="Arial" pitchFamily="34" charset="0"/>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3978100479827141"/>
          <c:y val="0.17004703176976224"/>
          <c:w val="0.82554447932370711"/>
          <c:h val="0.55107780425060671"/>
        </c:manualLayout>
      </c:layout>
      <c:barChart>
        <c:barDir val="col"/>
        <c:grouping val="clustered"/>
        <c:ser>
          <c:idx val="0"/>
          <c:order val="0"/>
          <c:tx>
            <c:strRef>
              <c:f>TDR!$A$3</c:f>
              <c:strCache>
                <c:ptCount val="1"/>
                <c:pt idx="0">
                  <c:v>Corn + Arachis pintoi -  Arachis pintoi</c:v>
                </c:pt>
              </c:strCache>
            </c:strRef>
          </c:tx>
          <c:spPr>
            <a:solidFill>
              <a:srgbClr val="0070C0"/>
            </a:solidFill>
          </c:spPr>
          <c:errBars>
            <c:errBarType val="both"/>
            <c:errValType val="stdErr"/>
          </c:errBars>
          <c:cat>
            <c:multiLvlStrRef>
              <c:f>TDR!$B$1:$G$2</c:f>
              <c:multiLvlStrCache>
                <c:ptCount val="6"/>
                <c:lvl>
                  <c:pt idx="0">
                    <c:v>3</c:v>
                  </c:pt>
                  <c:pt idx="1">
                    <c:v>6</c:v>
                  </c:pt>
                  <c:pt idx="2">
                    <c:v>3</c:v>
                  </c:pt>
                  <c:pt idx="3">
                    <c:v>6</c:v>
                  </c:pt>
                  <c:pt idx="4">
                    <c:v>9</c:v>
                  </c:pt>
                  <c:pt idx="5">
                    <c:v>12</c:v>
                  </c:pt>
                </c:lvl>
                <c:lvl>
                  <c:pt idx="0">
                    <c:v>First Cropping</c:v>
                  </c:pt>
                  <c:pt idx="2">
                    <c:v>Second Cropping</c:v>
                  </c:pt>
                </c:lvl>
              </c:multiLvlStrCache>
            </c:multiLvlStrRef>
          </c:cat>
          <c:val>
            <c:numRef>
              <c:f>TDR!$B$3:$G$3</c:f>
              <c:numCache>
                <c:formatCode>0.00</c:formatCode>
                <c:ptCount val="6"/>
                <c:pt idx="0">
                  <c:v>28.720000000000002</c:v>
                </c:pt>
                <c:pt idx="1">
                  <c:v>21.092499999999799</c:v>
                </c:pt>
                <c:pt idx="2">
                  <c:v>23.875</c:v>
                </c:pt>
                <c:pt idx="3">
                  <c:v>14.491666666666672</c:v>
                </c:pt>
                <c:pt idx="4">
                  <c:v>20.583333333332938</c:v>
                </c:pt>
                <c:pt idx="5">
                  <c:v>14.5</c:v>
                </c:pt>
              </c:numCache>
            </c:numRef>
          </c:val>
        </c:ser>
        <c:ser>
          <c:idx val="1"/>
          <c:order val="1"/>
          <c:tx>
            <c:strRef>
              <c:f>TDR!$A$4</c:f>
              <c:strCache>
                <c:ptCount val="1"/>
                <c:pt idx="0">
                  <c:v>Corn + S. guianensis - S. guianensis - fallow</c:v>
                </c:pt>
              </c:strCache>
            </c:strRef>
          </c:tx>
          <c:spPr>
            <a:solidFill>
              <a:srgbClr val="A20000"/>
            </a:solidFill>
          </c:spPr>
          <c:errBars>
            <c:errBarType val="both"/>
            <c:errValType val="stdErr"/>
          </c:errBars>
          <c:cat>
            <c:multiLvlStrRef>
              <c:f>TDR!$B$1:$G$2</c:f>
              <c:multiLvlStrCache>
                <c:ptCount val="6"/>
                <c:lvl>
                  <c:pt idx="0">
                    <c:v>3</c:v>
                  </c:pt>
                  <c:pt idx="1">
                    <c:v>6</c:v>
                  </c:pt>
                  <c:pt idx="2">
                    <c:v>3</c:v>
                  </c:pt>
                  <c:pt idx="3">
                    <c:v>6</c:v>
                  </c:pt>
                  <c:pt idx="4">
                    <c:v>9</c:v>
                  </c:pt>
                  <c:pt idx="5">
                    <c:v>12</c:v>
                  </c:pt>
                </c:lvl>
                <c:lvl>
                  <c:pt idx="0">
                    <c:v>First Cropping</c:v>
                  </c:pt>
                  <c:pt idx="2">
                    <c:v>Second Cropping</c:v>
                  </c:pt>
                </c:lvl>
              </c:multiLvlStrCache>
            </c:multiLvlStrRef>
          </c:cat>
          <c:val>
            <c:numRef>
              <c:f>TDR!$B$4:$G$4</c:f>
              <c:numCache>
                <c:formatCode>0.00</c:formatCode>
                <c:ptCount val="6"/>
                <c:pt idx="0">
                  <c:v>25.004999999999999</c:v>
                </c:pt>
                <c:pt idx="1">
                  <c:v>27.24</c:v>
                </c:pt>
                <c:pt idx="2">
                  <c:v>25.333333333333076</c:v>
                </c:pt>
                <c:pt idx="3">
                  <c:v>20.299999999999986</c:v>
                </c:pt>
                <c:pt idx="4">
                  <c:v>20.71666666666669</c:v>
                </c:pt>
                <c:pt idx="5">
                  <c:v>13.825000000000006</c:v>
                </c:pt>
              </c:numCache>
            </c:numRef>
          </c:val>
        </c:ser>
        <c:ser>
          <c:idx val="2"/>
          <c:order val="2"/>
          <c:tx>
            <c:strRef>
              <c:f>TDR!$A$5</c:f>
              <c:strCache>
                <c:ptCount val="1"/>
                <c:pt idx="0">
                  <c:v>Corn + Cowpea -  Upland rice + Cowpea</c:v>
                </c:pt>
              </c:strCache>
            </c:strRef>
          </c:tx>
          <c:spPr>
            <a:solidFill>
              <a:srgbClr val="92D050"/>
            </a:solidFill>
          </c:spPr>
          <c:errBars>
            <c:errBarType val="both"/>
            <c:errValType val="stdErr"/>
          </c:errBars>
          <c:cat>
            <c:multiLvlStrRef>
              <c:f>TDR!$B$1:$G$2</c:f>
              <c:multiLvlStrCache>
                <c:ptCount val="6"/>
                <c:lvl>
                  <c:pt idx="0">
                    <c:v>3</c:v>
                  </c:pt>
                  <c:pt idx="1">
                    <c:v>6</c:v>
                  </c:pt>
                  <c:pt idx="2">
                    <c:v>3</c:v>
                  </c:pt>
                  <c:pt idx="3">
                    <c:v>6</c:v>
                  </c:pt>
                  <c:pt idx="4">
                    <c:v>9</c:v>
                  </c:pt>
                  <c:pt idx="5">
                    <c:v>12</c:v>
                  </c:pt>
                </c:lvl>
                <c:lvl>
                  <c:pt idx="0">
                    <c:v>First Cropping</c:v>
                  </c:pt>
                  <c:pt idx="2">
                    <c:v>Second Cropping</c:v>
                  </c:pt>
                </c:lvl>
              </c:multiLvlStrCache>
            </c:multiLvlStrRef>
          </c:cat>
          <c:val>
            <c:numRef>
              <c:f>TDR!$B$5:$G$5</c:f>
              <c:numCache>
                <c:formatCode>0.00</c:formatCode>
                <c:ptCount val="6"/>
                <c:pt idx="0">
                  <c:v>25.147500000000001</c:v>
                </c:pt>
                <c:pt idx="1">
                  <c:v>22.174999999999997</c:v>
                </c:pt>
                <c:pt idx="2">
                  <c:v>22.766666666666666</c:v>
                </c:pt>
                <c:pt idx="3">
                  <c:v>16.733333333333025</c:v>
                </c:pt>
                <c:pt idx="4">
                  <c:v>19.025000000000002</c:v>
                </c:pt>
                <c:pt idx="5">
                  <c:v>13.758333333333333</c:v>
                </c:pt>
              </c:numCache>
            </c:numRef>
          </c:val>
        </c:ser>
        <c:ser>
          <c:idx val="3"/>
          <c:order val="3"/>
          <c:tx>
            <c:strRef>
              <c:f>TDR!$A$6</c:f>
              <c:strCache>
                <c:ptCount val="1"/>
                <c:pt idx="0">
                  <c:v>Corn + Rice bean - Corn + Rice bean</c:v>
                </c:pt>
              </c:strCache>
            </c:strRef>
          </c:tx>
          <c:spPr>
            <a:solidFill>
              <a:srgbClr val="7030A0"/>
            </a:solidFill>
          </c:spPr>
          <c:errBars>
            <c:errBarType val="both"/>
            <c:errValType val="stdErr"/>
          </c:errBars>
          <c:cat>
            <c:multiLvlStrRef>
              <c:f>TDR!$B$1:$G$2</c:f>
              <c:multiLvlStrCache>
                <c:ptCount val="6"/>
                <c:lvl>
                  <c:pt idx="0">
                    <c:v>3</c:v>
                  </c:pt>
                  <c:pt idx="1">
                    <c:v>6</c:v>
                  </c:pt>
                  <c:pt idx="2">
                    <c:v>3</c:v>
                  </c:pt>
                  <c:pt idx="3">
                    <c:v>6</c:v>
                  </c:pt>
                  <c:pt idx="4">
                    <c:v>9</c:v>
                  </c:pt>
                  <c:pt idx="5">
                    <c:v>12</c:v>
                  </c:pt>
                </c:lvl>
                <c:lvl>
                  <c:pt idx="0">
                    <c:v>First Cropping</c:v>
                  </c:pt>
                  <c:pt idx="2">
                    <c:v>Second Cropping</c:v>
                  </c:pt>
                </c:lvl>
              </c:multiLvlStrCache>
            </c:multiLvlStrRef>
          </c:cat>
          <c:val>
            <c:numRef>
              <c:f>TDR!$B$6:$G$6</c:f>
              <c:numCache>
                <c:formatCode>0.00</c:formatCode>
                <c:ptCount val="6"/>
                <c:pt idx="0">
                  <c:v>26.062499999999762</c:v>
                </c:pt>
                <c:pt idx="1">
                  <c:v>19.409999999999989</c:v>
                </c:pt>
                <c:pt idx="2">
                  <c:v>26.25</c:v>
                </c:pt>
                <c:pt idx="3">
                  <c:v>16.95</c:v>
                </c:pt>
                <c:pt idx="4">
                  <c:v>23.858333333333025</c:v>
                </c:pt>
                <c:pt idx="5">
                  <c:v>13.858333333333334</c:v>
                </c:pt>
              </c:numCache>
            </c:numRef>
          </c:val>
        </c:ser>
        <c:ser>
          <c:idx val="4"/>
          <c:order val="4"/>
          <c:tx>
            <c:strRef>
              <c:f>TDR!$A$7</c:f>
              <c:strCache>
                <c:ptCount val="1"/>
                <c:pt idx="0">
                  <c:v>Corn- Corn</c:v>
                </c:pt>
              </c:strCache>
            </c:strRef>
          </c:tx>
          <c:errBars>
            <c:errBarType val="both"/>
            <c:errValType val="stdErr"/>
          </c:errBars>
          <c:cat>
            <c:multiLvlStrRef>
              <c:f>TDR!$B$1:$G$2</c:f>
              <c:multiLvlStrCache>
                <c:ptCount val="6"/>
                <c:lvl>
                  <c:pt idx="0">
                    <c:v>3</c:v>
                  </c:pt>
                  <c:pt idx="1">
                    <c:v>6</c:v>
                  </c:pt>
                  <c:pt idx="2">
                    <c:v>3</c:v>
                  </c:pt>
                  <c:pt idx="3">
                    <c:v>6</c:v>
                  </c:pt>
                  <c:pt idx="4">
                    <c:v>9</c:v>
                  </c:pt>
                  <c:pt idx="5">
                    <c:v>12</c:v>
                  </c:pt>
                </c:lvl>
                <c:lvl>
                  <c:pt idx="0">
                    <c:v>First Cropping</c:v>
                  </c:pt>
                  <c:pt idx="2">
                    <c:v>Second Cropping</c:v>
                  </c:pt>
                </c:lvl>
              </c:multiLvlStrCache>
            </c:multiLvlStrRef>
          </c:cat>
          <c:val>
            <c:numRef>
              <c:f>TDR!$B$7:$G$7</c:f>
              <c:numCache>
                <c:formatCode>0.00</c:formatCode>
                <c:ptCount val="6"/>
                <c:pt idx="0">
                  <c:v>25.29</c:v>
                </c:pt>
                <c:pt idx="1">
                  <c:v>19.564999999999987</c:v>
                </c:pt>
                <c:pt idx="2">
                  <c:v>21.749999999999989</c:v>
                </c:pt>
                <c:pt idx="3">
                  <c:v>16.816666666666691</c:v>
                </c:pt>
                <c:pt idx="4">
                  <c:v>16.666666666666664</c:v>
                </c:pt>
                <c:pt idx="5">
                  <c:v>14.375000000000076</c:v>
                </c:pt>
              </c:numCache>
            </c:numRef>
          </c:val>
        </c:ser>
        <c:axId val="73481216"/>
        <c:axId val="73483392"/>
      </c:barChart>
      <c:catAx>
        <c:axId val="73481216"/>
        <c:scaling>
          <c:orientation val="minMax"/>
        </c:scaling>
        <c:axPos val="b"/>
        <c:title>
          <c:tx>
            <c:rich>
              <a:bodyPr/>
              <a:lstStyle/>
              <a:p>
                <a:pPr>
                  <a:defRPr/>
                </a:pPr>
                <a:r>
                  <a:rPr lang="en-US"/>
                  <a:t>Days After Rain</a:t>
                </a:r>
              </a:p>
            </c:rich>
          </c:tx>
          <c:layout>
            <c:manualLayout>
              <c:xMode val="edge"/>
              <c:yMode val="edge"/>
              <c:x val="0.46255847365601188"/>
              <c:y val="0.89654290763333877"/>
            </c:manualLayout>
          </c:layout>
        </c:title>
        <c:tickLblPos val="nextTo"/>
        <c:crossAx val="73483392"/>
        <c:crosses val="autoZero"/>
        <c:auto val="1"/>
        <c:lblAlgn val="ctr"/>
        <c:lblOffset val="0"/>
      </c:catAx>
      <c:valAx>
        <c:axId val="73483392"/>
        <c:scaling>
          <c:orientation val="minMax"/>
        </c:scaling>
        <c:axPos val="l"/>
        <c:title>
          <c:tx>
            <c:rich>
              <a:bodyPr rot="-5400000" vert="horz"/>
              <a:lstStyle/>
              <a:p>
                <a:pPr>
                  <a:defRPr/>
                </a:pPr>
                <a:r>
                  <a:rPr lang="en-US"/>
                  <a:t>Soil Moisture, %</a:t>
                </a:r>
              </a:p>
            </c:rich>
          </c:tx>
          <c:layout>
            <c:manualLayout>
              <c:xMode val="edge"/>
              <c:yMode val="edge"/>
              <c:x val="2.474100082956926E-2"/>
              <c:y val="0.31292344320631682"/>
            </c:manualLayout>
          </c:layout>
        </c:title>
        <c:numFmt formatCode="0" sourceLinked="0"/>
        <c:tickLblPos val="nextTo"/>
        <c:crossAx val="73481216"/>
        <c:crosses val="autoZero"/>
        <c:crossBetween val="between"/>
      </c:valAx>
    </c:plotArea>
    <c:legend>
      <c:legendPos val="r"/>
      <c:layout>
        <c:manualLayout>
          <c:xMode val="edge"/>
          <c:yMode val="edge"/>
          <c:x val="0.29114319928660637"/>
          <c:y val="3.7650755818375896E-2"/>
          <c:w val="0.64695404250940336"/>
          <c:h val="0.1735522903132749"/>
        </c:manualLayout>
      </c:layout>
      <c:txPr>
        <a:bodyPr/>
        <a:lstStyle/>
        <a:p>
          <a:pPr>
            <a:defRPr sz="1050"/>
          </a:pPr>
          <a:endParaRPr lang="en-US"/>
        </a:p>
      </c:txPr>
    </c:legend>
    <c:plotVisOnly val="1"/>
    <c:dispBlanksAs val="gap"/>
  </c:chart>
  <c:spPr>
    <a:ln w="19050">
      <a:solidFill>
        <a:schemeClr val="tx1"/>
      </a:solidFill>
    </a:ln>
  </c:spPr>
  <c:txPr>
    <a:bodyPr/>
    <a:lstStyle/>
    <a:p>
      <a:pPr>
        <a:defRPr sz="1100">
          <a:latin typeface="Arial" pitchFamily="34" charset="0"/>
          <a:cs typeface="Arial" pitchFamily="34" charset="0"/>
        </a:defRPr>
      </a:pPr>
      <a:endParaRPr lang="en-US"/>
    </a:p>
  </c:txPr>
  <c:externalData r:id="rId1"/>
  <c:userShapes r:id="rId2"/>
</c:chartSpace>
</file>

<file path=ppt/drawings/_rels/vmlDrawing1.v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emf"/></Relationships>
</file>

<file path=ppt/drawings/drawing1.xml><?xml version="1.0" encoding="utf-8"?>
<c:userShapes xmlns:c="http://schemas.openxmlformats.org/drawingml/2006/chart">
  <cdr:relSizeAnchor xmlns:cdr="http://schemas.openxmlformats.org/drawingml/2006/chartDrawing">
    <cdr:from>
      <cdr:x>0.48913</cdr:x>
      <cdr:y>0.24249</cdr:y>
    </cdr:from>
    <cdr:to>
      <cdr:x>0.53261</cdr:x>
      <cdr:y>0.39172</cdr:y>
    </cdr:to>
    <cdr:sp macro="" textlink="">
      <cdr:nvSpPr>
        <cdr:cNvPr id="2" name="Oval 1"/>
        <cdr:cNvSpPr/>
      </cdr:nvSpPr>
      <cdr:spPr>
        <a:xfrm xmlns:a="http://schemas.openxmlformats.org/drawingml/2006/main">
          <a:off x="3429000" y="990600"/>
          <a:ext cx="304800" cy="609600"/>
        </a:xfrm>
        <a:prstGeom xmlns:a="http://schemas.openxmlformats.org/drawingml/2006/main" prst="ellipse">
          <a:avLst/>
        </a:prstGeom>
        <a:noFill xmlns:a="http://schemas.openxmlformats.org/drawingml/2006/main"/>
        <a:ln xmlns:a="http://schemas.openxmlformats.org/drawingml/2006/main" w="22225" cap="flat" cmpd="sng" algn="ctr">
          <a:solidFill>
            <a:sysClr val="windowText" lastClr="000000"/>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ysClr val="window" lastClr="FFFFFF"/>
              </a:solidFill>
              <a:latin typeface="Trebuchet MS"/>
            </a:defRPr>
          </a:lvl1pPr>
          <a:lvl2pPr marL="457200" algn="l" defTabSz="914400" rtl="0" eaLnBrk="1" latinLnBrk="0" hangingPunct="1">
            <a:defRPr sz="1800" kern="1200">
              <a:solidFill>
                <a:sysClr val="window" lastClr="FFFFFF"/>
              </a:solidFill>
              <a:latin typeface="Trebuchet MS"/>
            </a:defRPr>
          </a:lvl2pPr>
          <a:lvl3pPr marL="914400" algn="l" defTabSz="914400" rtl="0" eaLnBrk="1" latinLnBrk="0" hangingPunct="1">
            <a:defRPr sz="1800" kern="1200">
              <a:solidFill>
                <a:sysClr val="window" lastClr="FFFFFF"/>
              </a:solidFill>
              <a:latin typeface="Trebuchet MS"/>
            </a:defRPr>
          </a:lvl3pPr>
          <a:lvl4pPr marL="1371600" algn="l" defTabSz="914400" rtl="0" eaLnBrk="1" latinLnBrk="0" hangingPunct="1">
            <a:defRPr sz="1800" kern="1200">
              <a:solidFill>
                <a:sysClr val="window" lastClr="FFFFFF"/>
              </a:solidFill>
              <a:latin typeface="Trebuchet MS"/>
            </a:defRPr>
          </a:lvl4pPr>
          <a:lvl5pPr marL="1828800" algn="l" defTabSz="914400" rtl="0" eaLnBrk="1" latinLnBrk="0" hangingPunct="1">
            <a:defRPr sz="1800" kern="1200">
              <a:solidFill>
                <a:sysClr val="window" lastClr="FFFFFF"/>
              </a:solidFill>
              <a:latin typeface="Trebuchet MS"/>
            </a:defRPr>
          </a:lvl5pPr>
          <a:lvl6pPr marL="2286000" algn="l" defTabSz="914400" rtl="0" eaLnBrk="1" latinLnBrk="0" hangingPunct="1">
            <a:defRPr sz="1800" kern="1200">
              <a:solidFill>
                <a:sysClr val="window" lastClr="FFFFFF"/>
              </a:solidFill>
              <a:latin typeface="Trebuchet MS"/>
            </a:defRPr>
          </a:lvl6pPr>
          <a:lvl7pPr marL="2743200" algn="l" defTabSz="914400" rtl="0" eaLnBrk="1" latinLnBrk="0" hangingPunct="1">
            <a:defRPr sz="1800" kern="1200">
              <a:solidFill>
                <a:sysClr val="window" lastClr="FFFFFF"/>
              </a:solidFill>
              <a:latin typeface="Trebuchet MS"/>
            </a:defRPr>
          </a:lvl7pPr>
          <a:lvl8pPr marL="3200400" algn="l" defTabSz="914400" rtl="0" eaLnBrk="1" latinLnBrk="0" hangingPunct="1">
            <a:defRPr sz="1800" kern="1200">
              <a:solidFill>
                <a:sysClr val="window" lastClr="FFFFFF"/>
              </a:solidFill>
              <a:latin typeface="Trebuchet MS"/>
            </a:defRPr>
          </a:lvl8pPr>
          <a:lvl9pPr marL="3657600" algn="l" defTabSz="914400" rtl="0" eaLnBrk="1" latinLnBrk="0" hangingPunct="1">
            <a:defRPr sz="1800" kern="1200">
              <a:solidFill>
                <a:sysClr val="window" lastClr="FFFFFF"/>
              </a:solidFill>
              <a:latin typeface="Trebuchet MS"/>
            </a:defRPr>
          </a:lvl9pPr>
        </a:lstStyle>
        <a:p xmlns:a="http://schemas.openxmlformats.org/drawingml/2006/main">
          <a:pPr algn="ctr"/>
          <a:endParaRPr lang="en-US"/>
        </a:p>
      </cdr:txBody>
    </cdr:sp>
  </cdr:relSizeAnchor>
  <cdr:relSizeAnchor xmlns:cdr="http://schemas.openxmlformats.org/drawingml/2006/chartDrawing">
    <cdr:from>
      <cdr:x>0.57609</cdr:x>
      <cdr:y>0.3171</cdr:y>
    </cdr:from>
    <cdr:to>
      <cdr:x>0.61957</cdr:x>
      <cdr:y>0.46633</cdr:y>
    </cdr:to>
    <cdr:sp macro="" textlink="">
      <cdr:nvSpPr>
        <cdr:cNvPr id="3" name="Oval 2"/>
        <cdr:cNvSpPr/>
      </cdr:nvSpPr>
      <cdr:spPr>
        <a:xfrm xmlns:a="http://schemas.openxmlformats.org/drawingml/2006/main">
          <a:off x="4038600" y="1295400"/>
          <a:ext cx="304800" cy="609600"/>
        </a:xfrm>
        <a:prstGeom xmlns:a="http://schemas.openxmlformats.org/drawingml/2006/main" prst="ellipse">
          <a:avLst/>
        </a:prstGeom>
        <a:noFill xmlns:a="http://schemas.openxmlformats.org/drawingml/2006/main"/>
        <a:ln xmlns:a="http://schemas.openxmlformats.org/drawingml/2006/main" w="22225" cap="flat" cmpd="sng" algn="ctr">
          <a:solidFill>
            <a:sysClr val="windowText" lastClr="000000"/>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ysClr val="window" lastClr="FFFFFF"/>
              </a:solidFill>
              <a:latin typeface="Trebuchet MS"/>
            </a:defRPr>
          </a:lvl1pPr>
          <a:lvl2pPr marL="457200" algn="l" defTabSz="914400" rtl="0" eaLnBrk="1" latinLnBrk="0" hangingPunct="1">
            <a:defRPr sz="1800" kern="1200">
              <a:solidFill>
                <a:sysClr val="window" lastClr="FFFFFF"/>
              </a:solidFill>
              <a:latin typeface="Trebuchet MS"/>
            </a:defRPr>
          </a:lvl2pPr>
          <a:lvl3pPr marL="914400" algn="l" defTabSz="914400" rtl="0" eaLnBrk="1" latinLnBrk="0" hangingPunct="1">
            <a:defRPr sz="1800" kern="1200">
              <a:solidFill>
                <a:sysClr val="window" lastClr="FFFFFF"/>
              </a:solidFill>
              <a:latin typeface="Trebuchet MS"/>
            </a:defRPr>
          </a:lvl3pPr>
          <a:lvl4pPr marL="1371600" algn="l" defTabSz="914400" rtl="0" eaLnBrk="1" latinLnBrk="0" hangingPunct="1">
            <a:defRPr sz="1800" kern="1200">
              <a:solidFill>
                <a:sysClr val="window" lastClr="FFFFFF"/>
              </a:solidFill>
              <a:latin typeface="Trebuchet MS"/>
            </a:defRPr>
          </a:lvl4pPr>
          <a:lvl5pPr marL="1828800" algn="l" defTabSz="914400" rtl="0" eaLnBrk="1" latinLnBrk="0" hangingPunct="1">
            <a:defRPr sz="1800" kern="1200">
              <a:solidFill>
                <a:sysClr val="window" lastClr="FFFFFF"/>
              </a:solidFill>
              <a:latin typeface="Trebuchet MS"/>
            </a:defRPr>
          </a:lvl5pPr>
          <a:lvl6pPr marL="2286000" algn="l" defTabSz="914400" rtl="0" eaLnBrk="1" latinLnBrk="0" hangingPunct="1">
            <a:defRPr sz="1800" kern="1200">
              <a:solidFill>
                <a:sysClr val="window" lastClr="FFFFFF"/>
              </a:solidFill>
              <a:latin typeface="Trebuchet MS"/>
            </a:defRPr>
          </a:lvl6pPr>
          <a:lvl7pPr marL="2743200" algn="l" defTabSz="914400" rtl="0" eaLnBrk="1" latinLnBrk="0" hangingPunct="1">
            <a:defRPr sz="1800" kern="1200">
              <a:solidFill>
                <a:sysClr val="window" lastClr="FFFFFF"/>
              </a:solidFill>
              <a:latin typeface="Trebuchet MS"/>
            </a:defRPr>
          </a:lvl7pPr>
          <a:lvl8pPr marL="3200400" algn="l" defTabSz="914400" rtl="0" eaLnBrk="1" latinLnBrk="0" hangingPunct="1">
            <a:defRPr sz="1800" kern="1200">
              <a:solidFill>
                <a:sysClr val="window" lastClr="FFFFFF"/>
              </a:solidFill>
              <a:latin typeface="Trebuchet MS"/>
            </a:defRPr>
          </a:lvl8pPr>
          <a:lvl9pPr marL="3657600" algn="l" defTabSz="914400" rtl="0" eaLnBrk="1" latinLnBrk="0" hangingPunct="1">
            <a:defRPr sz="1800" kern="1200">
              <a:solidFill>
                <a:sysClr val="window" lastClr="FFFFFF"/>
              </a:solidFill>
              <a:latin typeface="Trebuchet MS"/>
            </a:defRPr>
          </a:lvl9pPr>
        </a:lstStyle>
        <a:p xmlns:a="http://schemas.openxmlformats.org/drawingml/2006/main">
          <a:pPr algn="ctr"/>
          <a:endParaRPr lang="en-US"/>
        </a:p>
      </cdr:txBody>
    </cdr:sp>
  </cdr:relSizeAnchor>
  <cdr:relSizeAnchor xmlns:cdr="http://schemas.openxmlformats.org/drawingml/2006/chartDrawing">
    <cdr:from>
      <cdr:x>0.76087</cdr:x>
      <cdr:y>0.2798</cdr:y>
    </cdr:from>
    <cdr:to>
      <cdr:x>0.80435</cdr:x>
      <cdr:y>0.42902</cdr:y>
    </cdr:to>
    <cdr:sp macro="" textlink="">
      <cdr:nvSpPr>
        <cdr:cNvPr id="4" name="Oval 3"/>
        <cdr:cNvSpPr/>
      </cdr:nvSpPr>
      <cdr:spPr>
        <a:xfrm xmlns:a="http://schemas.openxmlformats.org/drawingml/2006/main">
          <a:off x="5334000" y="1143000"/>
          <a:ext cx="304800" cy="609600"/>
        </a:xfrm>
        <a:prstGeom xmlns:a="http://schemas.openxmlformats.org/drawingml/2006/main" prst="ellipse">
          <a:avLst/>
        </a:prstGeom>
        <a:noFill xmlns:a="http://schemas.openxmlformats.org/drawingml/2006/main"/>
        <a:ln xmlns:a="http://schemas.openxmlformats.org/drawingml/2006/main" w="22225" cap="flat" cmpd="sng" algn="ctr">
          <a:solidFill>
            <a:sysClr val="windowText" lastClr="000000"/>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ysClr val="window" lastClr="FFFFFF"/>
              </a:solidFill>
              <a:latin typeface="Trebuchet MS"/>
            </a:defRPr>
          </a:lvl1pPr>
          <a:lvl2pPr marL="457200" algn="l" defTabSz="914400" rtl="0" eaLnBrk="1" latinLnBrk="0" hangingPunct="1">
            <a:defRPr sz="1800" kern="1200">
              <a:solidFill>
                <a:sysClr val="window" lastClr="FFFFFF"/>
              </a:solidFill>
              <a:latin typeface="Trebuchet MS"/>
            </a:defRPr>
          </a:lvl2pPr>
          <a:lvl3pPr marL="914400" algn="l" defTabSz="914400" rtl="0" eaLnBrk="1" latinLnBrk="0" hangingPunct="1">
            <a:defRPr sz="1800" kern="1200">
              <a:solidFill>
                <a:sysClr val="window" lastClr="FFFFFF"/>
              </a:solidFill>
              <a:latin typeface="Trebuchet MS"/>
            </a:defRPr>
          </a:lvl3pPr>
          <a:lvl4pPr marL="1371600" algn="l" defTabSz="914400" rtl="0" eaLnBrk="1" latinLnBrk="0" hangingPunct="1">
            <a:defRPr sz="1800" kern="1200">
              <a:solidFill>
                <a:sysClr val="window" lastClr="FFFFFF"/>
              </a:solidFill>
              <a:latin typeface="Trebuchet MS"/>
            </a:defRPr>
          </a:lvl4pPr>
          <a:lvl5pPr marL="1828800" algn="l" defTabSz="914400" rtl="0" eaLnBrk="1" latinLnBrk="0" hangingPunct="1">
            <a:defRPr sz="1800" kern="1200">
              <a:solidFill>
                <a:sysClr val="window" lastClr="FFFFFF"/>
              </a:solidFill>
              <a:latin typeface="Trebuchet MS"/>
            </a:defRPr>
          </a:lvl5pPr>
          <a:lvl6pPr marL="2286000" algn="l" defTabSz="914400" rtl="0" eaLnBrk="1" latinLnBrk="0" hangingPunct="1">
            <a:defRPr sz="1800" kern="1200">
              <a:solidFill>
                <a:sysClr val="window" lastClr="FFFFFF"/>
              </a:solidFill>
              <a:latin typeface="Trebuchet MS"/>
            </a:defRPr>
          </a:lvl6pPr>
          <a:lvl7pPr marL="2743200" algn="l" defTabSz="914400" rtl="0" eaLnBrk="1" latinLnBrk="0" hangingPunct="1">
            <a:defRPr sz="1800" kern="1200">
              <a:solidFill>
                <a:sysClr val="window" lastClr="FFFFFF"/>
              </a:solidFill>
              <a:latin typeface="Trebuchet MS"/>
            </a:defRPr>
          </a:lvl7pPr>
          <a:lvl8pPr marL="3200400" algn="l" defTabSz="914400" rtl="0" eaLnBrk="1" latinLnBrk="0" hangingPunct="1">
            <a:defRPr sz="1800" kern="1200">
              <a:solidFill>
                <a:sysClr val="window" lastClr="FFFFFF"/>
              </a:solidFill>
              <a:latin typeface="Trebuchet MS"/>
            </a:defRPr>
          </a:lvl8pPr>
          <a:lvl9pPr marL="3657600" algn="l" defTabSz="914400" rtl="0" eaLnBrk="1" latinLnBrk="0" hangingPunct="1">
            <a:defRPr sz="1800" kern="1200">
              <a:solidFill>
                <a:sysClr val="window" lastClr="FFFFFF"/>
              </a:solidFill>
              <a:latin typeface="Trebuchet MS"/>
            </a:defRPr>
          </a:lvl9pPr>
        </a:lstStyle>
        <a:p xmlns:a="http://schemas.openxmlformats.org/drawingml/2006/main">
          <a:pPr algn="ctr"/>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P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F36C4789-AEB7-41B1-BEDF-22FF545A3240}" type="datetimeFigureOut">
              <a:rPr lang="en-PH"/>
              <a:pPr>
                <a:defRPr/>
              </a:pPr>
              <a:t>12/3/2014</a:t>
            </a:fld>
            <a:endParaRPr lang="en-P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PH"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PH"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P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AC69D394-6ECD-4B0B-BF86-9588E06B7163}" type="slidenum">
              <a:rPr lang="en-PH"/>
              <a:pPr>
                <a:defRPr/>
              </a:pPr>
              <a:t>‹#›</a:t>
            </a:fld>
            <a:endParaRPr lang="en-PH"/>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PH"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PH"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PH"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PH"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PH"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pPr>
              <a:defRPr/>
            </a:pPr>
            <a:fld id="{DF59366C-943F-43FD-A472-D618ACB28C06}" type="datetimeFigureOut">
              <a:rPr lang="en-PH" smtClean="0"/>
              <a:pPr>
                <a:defRPr/>
              </a:pPr>
              <a:t>12/3/2014</a:t>
            </a:fld>
            <a:endParaRPr lang="en-PH"/>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pPr>
              <a:defRPr/>
            </a:pPr>
            <a:endParaRPr lang="en-PH"/>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pPr>
              <a:defRPr/>
            </a:pPr>
            <a:fld id="{575C0331-9054-458A-AA37-9A47A0D829AA}" type="slidenum">
              <a:rPr lang="en-PH" smtClean="0"/>
              <a:pPr>
                <a:defRPr/>
              </a:pPr>
              <a:t>‹#›</a:t>
            </a:fld>
            <a:endParaRPr lang="en-PH"/>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DFEBAF36-D80D-468A-9423-4356BF76013A}" type="datetimeFigureOut">
              <a:rPr lang="en-PH" smtClean="0"/>
              <a:pPr>
                <a:defRPr/>
              </a:pPr>
              <a:t>12/3/2014</a:t>
            </a:fld>
            <a:endParaRPr lang="en-PH"/>
          </a:p>
        </p:txBody>
      </p:sp>
      <p:sp>
        <p:nvSpPr>
          <p:cNvPr id="5" name="Footer Placeholder 4"/>
          <p:cNvSpPr>
            <a:spLocks noGrp="1"/>
          </p:cNvSpPr>
          <p:nvPr>
            <p:ph type="ftr" sz="quarter" idx="11"/>
          </p:nvPr>
        </p:nvSpPr>
        <p:spPr/>
        <p:txBody>
          <a:bodyPr/>
          <a:lstStyle>
            <a:extLst/>
          </a:lstStyle>
          <a:p>
            <a:pPr>
              <a:defRPr/>
            </a:pPr>
            <a:endParaRPr lang="en-PH"/>
          </a:p>
        </p:txBody>
      </p:sp>
      <p:sp>
        <p:nvSpPr>
          <p:cNvPr id="6" name="Slide Number Placeholder 5"/>
          <p:cNvSpPr>
            <a:spLocks noGrp="1"/>
          </p:cNvSpPr>
          <p:nvPr>
            <p:ph type="sldNum" sz="quarter" idx="12"/>
          </p:nvPr>
        </p:nvSpPr>
        <p:spPr/>
        <p:txBody>
          <a:bodyPr/>
          <a:lstStyle>
            <a:extLst/>
          </a:lstStyle>
          <a:p>
            <a:pPr>
              <a:defRPr/>
            </a:pPr>
            <a:fld id="{B43336C8-978F-44CE-BCFA-B097336A01F9}" type="slidenum">
              <a:rPr lang="en-PH" smtClean="0"/>
              <a:pPr>
                <a:defRPr/>
              </a:pPr>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pPr>
              <a:defRPr/>
            </a:pPr>
            <a:fld id="{401F7463-E3FE-4F1F-88E9-D0CBF450FB1E}" type="datetimeFigureOut">
              <a:rPr lang="en-PH" smtClean="0"/>
              <a:pPr>
                <a:defRPr/>
              </a:pPr>
              <a:t>12/3/2014</a:t>
            </a:fld>
            <a:endParaRPr lang="en-PH"/>
          </a:p>
        </p:txBody>
      </p:sp>
      <p:sp>
        <p:nvSpPr>
          <p:cNvPr id="5" name="Footer Placeholder 4"/>
          <p:cNvSpPr>
            <a:spLocks noGrp="1"/>
          </p:cNvSpPr>
          <p:nvPr>
            <p:ph type="ftr" sz="quarter" idx="11"/>
          </p:nvPr>
        </p:nvSpPr>
        <p:spPr>
          <a:xfrm>
            <a:off x="457200" y="6556248"/>
            <a:ext cx="3657600" cy="228600"/>
          </a:xfrm>
        </p:spPr>
        <p:txBody>
          <a:bodyPr/>
          <a:lstStyle>
            <a:extLst/>
          </a:lstStyle>
          <a:p>
            <a:pPr>
              <a:defRPr/>
            </a:pPr>
            <a:endParaRPr lang="en-PH"/>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pPr>
              <a:defRPr/>
            </a:pPr>
            <a:fld id="{21CD3D20-4666-46FB-BFEC-0CC4AAC43CDD}" type="slidenum">
              <a:rPr lang="en-PH" smtClean="0"/>
              <a:pPr>
                <a:defRPr/>
              </a:pPr>
              <a:t>‹#›</a:t>
            </a:fld>
            <a:endParaRPr lang="en-PH"/>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219200" y="152400"/>
            <a:ext cx="7543800" cy="1143000"/>
          </a:xfrm>
        </p:spPr>
        <p:txBody>
          <a:bodyPr/>
          <a:lstStyle/>
          <a:p>
            <a:r>
              <a:rPr lang="en-US" smtClean="0"/>
              <a:t>Click to edit Master title style</a:t>
            </a:r>
            <a:endParaRPr lang="en-PH"/>
          </a:p>
        </p:txBody>
      </p:sp>
      <p:sp>
        <p:nvSpPr>
          <p:cNvPr id="3" name="Content Placeholder 2"/>
          <p:cNvSpPr>
            <a:spLocks noGrp="1"/>
          </p:cNvSpPr>
          <p:nvPr>
            <p:ph sz="quarter" idx="1"/>
          </p:nvPr>
        </p:nvSpPr>
        <p:spPr>
          <a:xfrm>
            <a:off x="609600" y="14478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Content Placeholder 3"/>
          <p:cNvSpPr>
            <a:spLocks noGrp="1"/>
          </p:cNvSpPr>
          <p:nvPr>
            <p:ph sz="quarter" idx="2"/>
          </p:nvPr>
        </p:nvSpPr>
        <p:spPr>
          <a:xfrm>
            <a:off x="4800600" y="14478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5" name="Content Placeholder 4"/>
          <p:cNvSpPr>
            <a:spLocks noGrp="1"/>
          </p:cNvSpPr>
          <p:nvPr>
            <p:ph sz="quarter" idx="3"/>
          </p:nvPr>
        </p:nvSpPr>
        <p:spPr>
          <a:xfrm>
            <a:off x="609600" y="37861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6" name="Content Placeholder 5"/>
          <p:cNvSpPr>
            <a:spLocks noGrp="1"/>
          </p:cNvSpPr>
          <p:nvPr>
            <p:ph sz="quarter" idx="4"/>
          </p:nvPr>
        </p:nvSpPr>
        <p:spPr>
          <a:xfrm>
            <a:off x="4800600" y="37861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7" name="Rectangle 5"/>
          <p:cNvSpPr>
            <a:spLocks noGrp="1" noChangeArrowheads="1"/>
          </p:cNvSpPr>
          <p:nvPr>
            <p:ph type="ftr" sz="quarter" idx="10"/>
          </p:nvPr>
        </p:nvSpPr>
        <p:spPr/>
        <p:txBody>
          <a:bodyPr/>
          <a:lstStyle>
            <a:lvl1pPr>
              <a:defRPr/>
            </a:lvl1pPr>
          </a:lstStyle>
          <a:p>
            <a:pPr>
              <a:defRPr/>
            </a:pPr>
            <a:r>
              <a:rPr lang="en-US"/>
              <a:t>North Carolina Agricultural </a:t>
            </a:r>
          </a:p>
          <a:p>
            <a:pPr>
              <a:defRPr/>
            </a:pPr>
            <a:r>
              <a:rPr lang="en-US"/>
              <a:t>and Technical State University</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11AD709B-0289-4EF8-B259-5AF5F0B9334D}" type="datetimeFigureOut">
              <a:rPr lang="en-PH" smtClean="0"/>
              <a:pPr>
                <a:defRPr/>
              </a:pPr>
              <a:t>12/3/2014</a:t>
            </a:fld>
            <a:endParaRPr lang="en-PH"/>
          </a:p>
        </p:txBody>
      </p:sp>
      <p:sp>
        <p:nvSpPr>
          <p:cNvPr id="5" name="Footer Placeholder 4"/>
          <p:cNvSpPr>
            <a:spLocks noGrp="1"/>
          </p:cNvSpPr>
          <p:nvPr>
            <p:ph type="ftr" sz="quarter" idx="11"/>
          </p:nvPr>
        </p:nvSpPr>
        <p:spPr/>
        <p:txBody>
          <a:bodyPr/>
          <a:lstStyle>
            <a:extLst/>
          </a:lstStyle>
          <a:p>
            <a:pPr>
              <a:defRPr/>
            </a:pPr>
            <a:endParaRPr lang="en-PH"/>
          </a:p>
        </p:txBody>
      </p:sp>
      <p:sp>
        <p:nvSpPr>
          <p:cNvPr id="6" name="Slide Number Placeholder 5"/>
          <p:cNvSpPr>
            <a:spLocks noGrp="1"/>
          </p:cNvSpPr>
          <p:nvPr>
            <p:ph type="sldNum" sz="quarter" idx="12"/>
          </p:nvPr>
        </p:nvSpPr>
        <p:spPr/>
        <p:txBody>
          <a:bodyPr/>
          <a:lstStyle>
            <a:extLst/>
          </a:lstStyle>
          <a:p>
            <a:pPr>
              <a:defRPr/>
            </a:pPr>
            <a:fld id="{FE6846ED-4634-4C62-842D-5CF3D75F202C}" type="slidenum">
              <a:rPr lang="en-PH" smtClean="0"/>
              <a:pPr>
                <a:defRPr/>
              </a:pPr>
              <a:t>‹#›</a:t>
            </a:fld>
            <a:endParaRPr lang="en-P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pPr>
              <a:defRPr/>
            </a:pPr>
            <a:fld id="{7E8A7640-B852-4527-AAAE-8411879F6C90}" type="datetimeFigureOut">
              <a:rPr lang="en-PH" smtClean="0"/>
              <a:pPr>
                <a:defRPr/>
              </a:pPr>
              <a:t>12/3/2014</a:t>
            </a:fld>
            <a:endParaRPr lang="en-PH"/>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pPr>
              <a:defRPr/>
            </a:pPr>
            <a:endParaRPr lang="en-PH"/>
          </a:p>
        </p:txBody>
      </p:sp>
      <p:sp>
        <p:nvSpPr>
          <p:cNvPr id="6" name="Slide Number Placeholder 5"/>
          <p:cNvSpPr>
            <a:spLocks noGrp="1"/>
          </p:cNvSpPr>
          <p:nvPr>
            <p:ph type="sldNum" sz="quarter" idx="12"/>
          </p:nvPr>
        </p:nvSpPr>
        <p:spPr>
          <a:xfrm>
            <a:off x="6733952" y="6555112"/>
            <a:ext cx="588336" cy="228600"/>
          </a:xfrm>
        </p:spPr>
        <p:txBody>
          <a:bodyPr/>
          <a:lstStyle>
            <a:extLst/>
          </a:lstStyle>
          <a:p>
            <a:pPr>
              <a:defRPr/>
            </a:pPr>
            <a:fld id="{4B9572BA-2D2A-4ACA-8894-7BA859B53AF8}" type="slidenum">
              <a:rPr lang="en-PH" smtClean="0"/>
              <a:pPr>
                <a:defRPr/>
              </a:pPr>
              <a:t>‹#›</a:t>
            </a:fld>
            <a:endParaRPr lang="en-PH"/>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471BD91D-6B9F-41E0-926C-3DEE20B56928}" type="datetimeFigureOut">
              <a:rPr lang="en-PH" smtClean="0"/>
              <a:pPr>
                <a:defRPr/>
              </a:pPr>
              <a:t>12/3/2014</a:t>
            </a:fld>
            <a:endParaRPr lang="en-PH"/>
          </a:p>
        </p:txBody>
      </p:sp>
      <p:sp>
        <p:nvSpPr>
          <p:cNvPr id="6" name="Footer Placeholder 5"/>
          <p:cNvSpPr>
            <a:spLocks noGrp="1"/>
          </p:cNvSpPr>
          <p:nvPr>
            <p:ph type="ftr" sz="quarter" idx="11"/>
          </p:nvPr>
        </p:nvSpPr>
        <p:spPr/>
        <p:txBody>
          <a:bodyPr/>
          <a:lstStyle>
            <a:extLst/>
          </a:lstStyle>
          <a:p>
            <a:pPr>
              <a:defRPr/>
            </a:pPr>
            <a:endParaRPr lang="en-PH"/>
          </a:p>
        </p:txBody>
      </p:sp>
      <p:sp>
        <p:nvSpPr>
          <p:cNvPr id="7" name="Slide Number Placeholder 6"/>
          <p:cNvSpPr>
            <a:spLocks noGrp="1"/>
          </p:cNvSpPr>
          <p:nvPr>
            <p:ph type="sldNum" sz="quarter" idx="12"/>
          </p:nvPr>
        </p:nvSpPr>
        <p:spPr/>
        <p:txBody>
          <a:bodyPr/>
          <a:lstStyle>
            <a:extLst/>
          </a:lstStyle>
          <a:p>
            <a:pPr>
              <a:defRPr/>
            </a:pPr>
            <a:fld id="{E8FE6242-1E45-43F4-93EE-54BC1764B264}" type="slidenum">
              <a:rPr lang="en-PH" smtClean="0"/>
              <a:pPr>
                <a:defRPr/>
              </a:pPr>
              <a:t>‹#›</a:t>
            </a:fld>
            <a:endParaRPr lang="en-P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04EEB3E5-A979-4810-A2AC-F7AD64F64C1B}" type="datetimeFigureOut">
              <a:rPr lang="en-PH" smtClean="0"/>
              <a:pPr>
                <a:defRPr/>
              </a:pPr>
              <a:t>12/3/2014</a:t>
            </a:fld>
            <a:endParaRPr lang="en-PH"/>
          </a:p>
        </p:txBody>
      </p:sp>
      <p:sp>
        <p:nvSpPr>
          <p:cNvPr id="8" name="Footer Placeholder 7"/>
          <p:cNvSpPr>
            <a:spLocks noGrp="1"/>
          </p:cNvSpPr>
          <p:nvPr>
            <p:ph type="ftr" sz="quarter" idx="11"/>
          </p:nvPr>
        </p:nvSpPr>
        <p:spPr/>
        <p:txBody>
          <a:bodyPr/>
          <a:lstStyle>
            <a:extLst/>
          </a:lstStyle>
          <a:p>
            <a:pPr>
              <a:defRPr/>
            </a:pPr>
            <a:endParaRPr lang="en-PH"/>
          </a:p>
        </p:txBody>
      </p:sp>
      <p:sp>
        <p:nvSpPr>
          <p:cNvPr id="9" name="Slide Number Placeholder 8"/>
          <p:cNvSpPr>
            <a:spLocks noGrp="1"/>
          </p:cNvSpPr>
          <p:nvPr>
            <p:ph type="sldNum" sz="quarter" idx="12"/>
          </p:nvPr>
        </p:nvSpPr>
        <p:spPr/>
        <p:txBody>
          <a:bodyPr/>
          <a:lstStyle>
            <a:extLst/>
          </a:lstStyle>
          <a:p>
            <a:pPr>
              <a:defRPr/>
            </a:pPr>
            <a:fld id="{D9157994-F25E-4464-AEBE-CA35C176D24F}" type="slidenum">
              <a:rPr lang="en-PH" smtClean="0"/>
              <a:pPr>
                <a:defRPr/>
              </a:pPr>
              <a:t>‹#›</a:t>
            </a:fld>
            <a:endParaRPr lang="en-P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fld id="{5E3870BE-581D-468C-9332-FDE607ABAAD5}" type="datetimeFigureOut">
              <a:rPr lang="en-PH" smtClean="0"/>
              <a:pPr>
                <a:defRPr/>
              </a:pPr>
              <a:t>12/3/2014</a:t>
            </a:fld>
            <a:endParaRPr lang="en-PH"/>
          </a:p>
        </p:txBody>
      </p:sp>
      <p:sp>
        <p:nvSpPr>
          <p:cNvPr id="4" name="Footer Placeholder 3"/>
          <p:cNvSpPr>
            <a:spLocks noGrp="1"/>
          </p:cNvSpPr>
          <p:nvPr>
            <p:ph type="ftr" sz="quarter" idx="11"/>
          </p:nvPr>
        </p:nvSpPr>
        <p:spPr/>
        <p:txBody>
          <a:bodyPr/>
          <a:lstStyle>
            <a:extLst/>
          </a:lstStyle>
          <a:p>
            <a:pPr>
              <a:defRPr/>
            </a:pPr>
            <a:endParaRPr lang="en-PH"/>
          </a:p>
        </p:txBody>
      </p:sp>
      <p:sp>
        <p:nvSpPr>
          <p:cNvPr id="5" name="Slide Number Placeholder 4"/>
          <p:cNvSpPr>
            <a:spLocks noGrp="1"/>
          </p:cNvSpPr>
          <p:nvPr>
            <p:ph type="sldNum" sz="quarter" idx="12"/>
          </p:nvPr>
        </p:nvSpPr>
        <p:spPr/>
        <p:txBody>
          <a:bodyPr/>
          <a:lstStyle>
            <a:extLst/>
          </a:lstStyle>
          <a:p>
            <a:pPr>
              <a:defRPr/>
            </a:pPr>
            <a:fld id="{44BE3730-32C4-4118-B795-7CE7920F5618}" type="slidenum">
              <a:rPr lang="en-PH" smtClean="0"/>
              <a:pPr>
                <a:defRPr/>
              </a:pPr>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pPr>
              <a:defRPr/>
            </a:pPr>
            <a:fld id="{1B667A9F-A70C-4F76-8894-0D73CE34D27E}" type="datetimeFigureOut">
              <a:rPr lang="en-PH" smtClean="0"/>
              <a:pPr>
                <a:defRPr/>
              </a:pPr>
              <a:t>12/3/2014</a:t>
            </a:fld>
            <a:endParaRPr lang="en-PH"/>
          </a:p>
        </p:txBody>
      </p:sp>
      <p:sp>
        <p:nvSpPr>
          <p:cNvPr id="3" name="Footer Placeholder 2"/>
          <p:cNvSpPr>
            <a:spLocks noGrp="1"/>
          </p:cNvSpPr>
          <p:nvPr>
            <p:ph type="ftr" sz="quarter" idx="11"/>
          </p:nvPr>
        </p:nvSpPr>
        <p:spPr/>
        <p:txBody>
          <a:bodyPr/>
          <a:lstStyle>
            <a:lvl1pPr>
              <a:defRPr>
                <a:solidFill>
                  <a:schemeClr val="tx2"/>
                </a:solidFill>
              </a:defRPr>
            </a:lvl1pPr>
            <a:extLst/>
          </a:lstStyle>
          <a:p>
            <a:pPr>
              <a:defRPr/>
            </a:pPr>
            <a:endParaRPr lang="en-PH"/>
          </a:p>
        </p:txBody>
      </p:sp>
      <p:sp>
        <p:nvSpPr>
          <p:cNvPr id="4" name="Slide Number Placeholder 3"/>
          <p:cNvSpPr>
            <a:spLocks noGrp="1"/>
          </p:cNvSpPr>
          <p:nvPr>
            <p:ph type="sldNum" sz="quarter" idx="12"/>
          </p:nvPr>
        </p:nvSpPr>
        <p:spPr/>
        <p:txBody>
          <a:bodyPr/>
          <a:lstStyle>
            <a:extLst/>
          </a:lstStyle>
          <a:p>
            <a:pPr>
              <a:defRPr/>
            </a:pPr>
            <a:fld id="{5FA1AF7A-672C-4797-99EA-584B7142E0FC}" type="slidenum">
              <a:rPr lang="en-PH" smtClean="0"/>
              <a:pPr>
                <a:defRPr/>
              </a:pPr>
              <a:t>‹#›</a:t>
            </a:fld>
            <a:endParaRPr lang="en-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FCA038DB-E558-4750-B3F6-424ACC3A559D}" type="datetimeFigureOut">
              <a:rPr lang="en-PH" smtClean="0"/>
              <a:pPr>
                <a:defRPr/>
              </a:pPr>
              <a:t>12/3/2014</a:t>
            </a:fld>
            <a:endParaRPr lang="en-PH"/>
          </a:p>
        </p:txBody>
      </p:sp>
      <p:sp>
        <p:nvSpPr>
          <p:cNvPr id="6" name="Footer Placeholder 5"/>
          <p:cNvSpPr>
            <a:spLocks noGrp="1"/>
          </p:cNvSpPr>
          <p:nvPr>
            <p:ph type="ftr" sz="quarter" idx="11"/>
          </p:nvPr>
        </p:nvSpPr>
        <p:spPr/>
        <p:txBody>
          <a:bodyPr/>
          <a:lstStyle>
            <a:extLst/>
          </a:lstStyle>
          <a:p>
            <a:pPr>
              <a:defRPr/>
            </a:pPr>
            <a:endParaRPr lang="en-PH"/>
          </a:p>
        </p:txBody>
      </p:sp>
      <p:sp>
        <p:nvSpPr>
          <p:cNvPr id="7" name="Slide Number Placeholder 6"/>
          <p:cNvSpPr>
            <a:spLocks noGrp="1"/>
          </p:cNvSpPr>
          <p:nvPr>
            <p:ph type="sldNum" sz="quarter" idx="12"/>
          </p:nvPr>
        </p:nvSpPr>
        <p:spPr/>
        <p:txBody>
          <a:bodyPr/>
          <a:lstStyle>
            <a:extLst/>
          </a:lstStyle>
          <a:p>
            <a:pPr>
              <a:defRPr/>
            </a:pPr>
            <a:fld id="{A170CACA-279A-45B3-A126-0024831685A2}" type="slidenum">
              <a:rPr lang="en-PH" smtClean="0"/>
              <a:pPr>
                <a:defRPr/>
              </a:pPr>
              <a:t>‹#›</a:t>
            </a:fld>
            <a:endParaRPr lang="en-P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pPr>
              <a:defRPr/>
            </a:pPr>
            <a:fld id="{8719C428-AD75-47E3-8D8E-63898DA1D709}" type="datetimeFigureOut">
              <a:rPr lang="en-PH" smtClean="0"/>
              <a:pPr>
                <a:defRPr/>
              </a:pPr>
              <a:t>12/3/2014</a:t>
            </a:fld>
            <a:endParaRPr lang="en-PH"/>
          </a:p>
        </p:txBody>
      </p:sp>
      <p:sp>
        <p:nvSpPr>
          <p:cNvPr id="6" name="Footer Placeholder 5"/>
          <p:cNvSpPr>
            <a:spLocks noGrp="1"/>
          </p:cNvSpPr>
          <p:nvPr>
            <p:ph type="ftr" sz="quarter" idx="11"/>
          </p:nvPr>
        </p:nvSpPr>
        <p:spPr/>
        <p:txBody>
          <a:bodyPr/>
          <a:lstStyle>
            <a:extLst/>
          </a:lstStyle>
          <a:p>
            <a:pPr>
              <a:defRPr/>
            </a:pPr>
            <a:endParaRPr lang="en-PH"/>
          </a:p>
        </p:txBody>
      </p:sp>
      <p:sp>
        <p:nvSpPr>
          <p:cNvPr id="7" name="Slide Number Placeholder 6"/>
          <p:cNvSpPr>
            <a:spLocks noGrp="1"/>
          </p:cNvSpPr>
          <p:nvPr>
            <p:ph type="sldNum" sz="quarter" idx="12"/>
          </p:nvPr>
        </p:nvSpPr>
        <p:spPr/>
        <p:txBody>
          <a:bodyPr/>
          <a:lstStyle>
            <a:extLst/>
          </a:lstStyle>
          <a:p>
            <a:pPr>
              <a:defRPr/>
            </a:pPr>
            <a:fld id="{288C1AF9-945C-42DF-9BEE-66A40F0C3263}" type="slidenum">
              <a:rPr lang="en-PH" smtClean="0"/>
              <a:pPr>
                <a:defRPr/>
              </a:pPr>
              <a:t>‹#›</a:t>
            </a:fld>
            <a:endParaRPr lang="en-PH"/>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a:defRPr/>
            </a:pPr>
            <a:fld id="{BEAFA2B2-41AE-41A3-953F-A9EEA06B72D7}" type="datetimeFigureOut">
              <a:rPr lang="en-PH" smtClean="0"/>
              <a:pPr>
                <a:defRPr/>
              </a:pPr>
              <a:t>12/3/2014</a:t>
            </a:fld>
            <a:endParaRPr lang="en-PH"/>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en-PH"/>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defRPr/>
            </a:pPr>
            <a:fld id="{ADA7E0D6-30C9-4567-AD13-DD1D552C599F}" type="slidenum">
              <a:rPr lang="en-PH" smtClean="0"/>
              <a:pPr>
                <a:defRPr/>
              </a:pPr>
              <a:t>‹#›</a:t>
            </a:fld>
            <a:endParaRPr lang="en-PH"/>
          </a:p>
        </p:txBody>
      </p:sp>
    </p:spTree>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23.jpeg"/></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28.jpeg"/><Relationship Id="rId4" Type="http://schemas.openxmlformats.org/officeDocument/2006/relationships/image" Target="../media/image27.jpeg"/></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30.jpe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32.jpeg"/></Relationships>
</file>

<file path=ppt/slides/_rels/slide26.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6.jpeg"/><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PH" dirty="0"/>
          </a:p>
        </p:txBody>
      </p:sp>
      <p:sp>
        <p:nvSpPr>
          <p:cNvPr id="9219" name="Text Placeholder 2"/>
          <p:cNvSpPr>
            <a:spLocks noGrp="1"/>
          </p:cNvSpPr>
          <p:nvPr>
            <p:ph type="body" sz="half" idx="2"/>
          </p:nvPr>
        </p:nvSpPr>
        <p:spPr/>
        <p:txBody>
          <a:bodyPr/>
          <a:lstStyle/>
          <a:p>
            <a:pPr>
              <a:spcBef>
                <a:spcPct val="0"/>
              </a:spcBef>
            </a:pPr>
            <a:endParaRPr lang="en-PH" smtClean="0"/>
          </a:p>
        </p:txBody>
      </p:sp>
      <p:sp>
        <p:nvSpPr>
          <p:cNvPr id="4" name="Picture Placeholder 3"/>
          <p:cNvSpPr>
            <a:spLocks noGrp="1"/>
          </p:cNvSpPr>
          <p:nvPr>
            <p:ph type="pic" idx="1"/>
          </p:nvPr>
        </p:nvSpPr>
        <p:spPr>
          <a:xfrm>
            <a:off x="914400" y="457200"/>
            <a:ext cx="7642118" cy="5435998"/>
          </a:xfrm>
          <a:ln/>
        </p:spPr>
      </p:sp>
      <p:pic>
        <p:nvPicPr>
          <p:cNvPr id="9223" name="Picture 4" descr="C:\Users\USER\Downloads\530932_423087321061791_1074639908_n.jpg"/>
          <p:cNvPicPr>
            <a:picLocks noChangeAspect="1" noChangeArrowheads="1"/>
          </p:cNvPicPr>
          <p:nvPr/>
        </p:nvPicPr>
        <p:blipFill>
          <a:blip r:embed="rId2"/>
          <a:srcRect/>
          <a:stretch>
            <a:fillRect/>
          </a:stretch>
        </p:blipFill>
        <p:spPr bwMode="auto">
          <a:xfrm>
            <a:off x="1219200" y="685800"/>
            <a:ext cx="6934200" cy="4800600"/>
          </a:xfrm>
          <a:prstGeom prst="rect">
            <a:avLst/>
          </a:prstGeom>
          <a:noFill/>
          <a:ln w="9525">
            <a:noFill/>
            <a:miter lim="800000"/>
            <a:headEnd/>
            <a:tailEnd/>
          </a:ln>
        </p:spPr>
      </p:pic>
      <p:pic>
        <p:nvPicPr>
          <p:cNvPr id="69633" name="Picture 1"/>
          <p:cNvPicPr>
            <a:picLocks noChangeAspect="1" noChangeArrowheads="1"/>
          </p:cNvPicPr>
          <p:nvPr/>
        </p:nvPicPr>
        <p:blipFill>
          <a:blip r:embed="rId3"/>
          <a:srcRect/>
          <a:stretch>
            <a:fillRect/>
          </a:stretch>
        </p:blipFill>
        <p:spPr bwMode="auto">
          <a:xfrm>
            <a:off x="304800" y="381000"/>
            <a:ext cx="8585200" cy="6096000"/>
          </a:xfrm>
          <a:prstGeom prst="rect">
            <a:avLst/>
          </a:prstGeom>
          <a:noFill/>
          <a:ln w="9525">
            <a:noFill/>
            <a:miter lim="800000"/>
            <a:headEnd/>
            <a:tailEnd/>
          </a:ln>
        </p:spPr>
      </p:pic>
      <p:sp>
        <p:nvSpPr>
          <p:cNvPr id="7" name="Title 1"/>
          <p:cNvSpPr txBox="1">
            <a:spLocks/>
          </p:cNvSpPr>
          <p:nvPr/>
        </p:nvSpPr>
        <p:spPr>
          <a:xfrm>
            <a:off x="304800" y="685800"/>
            <a:ext cx="8763000" cy="1600200"/>
          </a:xfrm>
          <a:prstGeom prst="rect">
            <a:avLst/>
          </a:prstGeom>
        </p:spPr>
        <p:txBody>
          <a:bodyPr lIns="45720" tIns="0" rIns="45720" bIns="0" anchor="b"/>
          <a:lstStyle/>
          <a:p>
            <a:pPr algn="just" fontAlgn="auto">
              <a:spcAft>
                <a:spcPts val="0"/>
              </a:spcAft>
              <a:defRPr/>
            </a:pPr>
            <a:r>
              <a:rPr lang="en-PH" sz="2700" cap="all" dirty="0" smtClean="0">
                <a:ln w="500">
                  <a:solidFill>
                    <a:schemeClr val="tx2">
                      <a:shade val="10000"/>
                      <a:satMod val="135000"/>
                    </a:schemeClr>
                  </a:solidFill>
                </a:ln>
                <a:solidFill>
                  <a:schemeClr val="bg1"/>
                </a:solidFill>
                <a:latin typeface="+mj-lt"/>
                <a:ea typeface="+mj-ea"/>
                <a:cs typeface="+mj-cs"/>
              </a:rPr>
              <a:t>Physiological and agronomic efficiencies of corn under conservation agriculture practice systems (caps) in a sloping </a:t>
            </a:r>
            <a:r>
              <a:rPr lang="en-PH" sz="2700" cap="all" dirty="0" err="1" smtClean="0">
                <a:ln w="500">
                  <a:solidFill>
                    <a:schemeClr val="tx2">
                      <a:shade val="10000"/>
                      <a:satMod val="135000"/>
                    </a:schemeClr>
                  </a:solidFill>
                </a:ln>
                <a:solidFill>
                  <a:schemeClr val="bg1"/>
                </a:solidFill>
                <a:latin typeface="+mj-lt"/>
                <a:ea typeface="+mj-ea"/>
                <a:cs typeface="+mj-cs"/>
              </a:rPr>
              <a:t>oxisol</a:t>
            </a:r>
            <a:r>
              <a:rPr lang="en-PH" sz="2700" cap="all" dirty="0" smtClean="0">
                <a:ln w="500">
                  <a:solidFill>
                    <a:schemeClr val="tx2">
                      <a:shade val="10000"/>
                      <a:satMod val="135000"/>
                    </a:schemeClr>
                  </a:solidFill>
                </a:ln>
                <a:solidFill>
                  <a:schemeClr val="bg1"/>
                </a:solidFill>
                <a:latin typeface="+mj-lt"/>
                <a:ea typeface="+mj-ea"/>
                <a:cs typeface="+mj-cs"/>
              </a:rPr>
              <a:t> in Southern Philippines</a:t>
            </a:r>
            <a:endParaRPr lang="en-PH" sz="2700" cap="all" dirty="0">
              <a:ln w="500">
                <a:solidFill>
                  <a:schemeClr val="tx2">
                    <a:shade val="10000"/>
                    <a:satMod val="135000"/>
                  </a:schemeClr>
                </a:solidFill>
              </a:ln>
              <a:solidFill>
                <a:schemeClr val="bg1"/>
              </a:solidFill>
              <a:latin typeface="+mj-lt"/>
              <a:ea typeface="+mj-ea"/>
              <a:cs typeface="+mj-cs"/>
            </a:endParaRPr>
          </a:p>
        </p:txBody>
      </p:sp>
      <p:sp>
        <p:nvSpPr>
          <p:cNvPr id="8" name="Subtitle 2"/>
          <p:cNvSpPr txBox="1">
            <a:spLocks/>
          </p:cNvSpPr>
          <p:nvPr/>
        </p:nvSpPr>
        <p:spPr>
          <a:xfrm>
            <a:off x="304800" y="2819400"/>
            <a:ext cx="8610600" cy="1752600"/>
          </a:xfrm>
          <a:prstGeom prst="rect">
            <a:avLst/>
          </a:prstGeom>
          <a:noFill/>
          <a:ln w="107950">
            <a:no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p>
            <a:pPr algn="ctr" fontAlgn="auto">
              <a:spcBef>
                <a:spcPts val="600"/>
              </a:spcBef>
              <a:spcAft>
                <a:spcPts val="0"/>
              </a:spcAft>
              <a:buClr>
                <a:schemeClr val="tx2"/>
              </a:buClr>
              <a:buSzPct val="73000"/>
              <a:buFont typeface="Wingdings 2"/>
              <a:buNone/>
              <a:defRPr/>
            </a:pPr>
            <a:r>
              <a:rPr lang="en-US" sz="2400" dirty="0" smtClean="0"/>
              <a:t> </a:t>
            </a:r>
            <a:r>
              <a:rPr lang="en-US" sz="2400" dirty="0" smtClean="0"/>
              <a:t> </a:t>
            </a:r>
            <a:endParaRPr lang="en-PH" sz="2400" b="1" dirty="0" smtClean="0">
              <a:latin typeface="+mn-lt"/>
              <a:cs typeface="+mn-cs"/>
            </a:endParaRPr>
          </a:p>
          <a:p>
            <a:pPr algn="ctr" fontAlgn="auto">
              <a:spcBef>
                <a:spcPts val="600"/>
              </a:spcBef>
              <a:spcAft>
                <a:spcPts val="0"/>
              </a:spcAft>
              <a:buClr>
                <a:schemeClr val="tx2"/>
              </a:buClr>
              <a:buSzPct val="73000"/>
              <a:buFont typeface="Wingdings 2"/>
              <a:buNone/>
              <a:defRPr/>
            </a:pPr>
            <a:r>
              <a:rPr lang="en-PH" sz="2400" b="1" dirty="0" smtClean="0">
                <a:latin typeface="+mn-lt"/>
                <a:cs typeface="+mn-cs"/>
              </a:rPr>
              <a:t>Gonzaga, AB, Mercado, AR, Jr. and Reyes, M.</a:t>
            </a:r>
            <a:endParaRPr lang="en-PH" sz="2400" b="1" dirty="0">
              <a:latin typeface="+mn-lt"/>
              <a:cs typeface="+mn-cs"/>
            </a:endParaRPr>
          </a:p>
        </p:txBody>
      </p:sp>
      <p:sp>
        <p:nvSpPr>
          <p:cNvPr id="9" name="Subtitle 2"/>
          <p:cNvSpPr txBox="1">
            <a:spLocks/>
          </p:cNvSpPr>
          <p:nvPr/>
        </p:nvSpPr>
        <p:spPr bwMode="auto">
          <a:xfrm>
            <a:off x="304800" y="4724400"/>
            <a:ext cx="8610600" cy="1828800"/>
          </a:xfrm>
          <a:prstGeom prst="rect">
            <a:avLst/>
          </a:prstGeom>
          <a:noFill/>
          <a:ln w="9525">
            <a:noFill/>
            <a:miter lim="800000"/>
            <a:headEnd/>
            <a:tailEnd/>
          </a:ln>
        </p:spPr>
        <p:txBody>
          <a:bodyPr lIns="45720" tIns="0" rIns="45720" bIns="0"/>
          <a:lstStyle/>
          <a:p>
            <a:pPr algn="ctr">
              <a:buClr>
                <a:schemeClr val="tx2"/>
              </a:buClr>
              <a:buSzPct val="73000"/>
            </a:pPr>
            <a:r>
              <a:rPr lang="en-PH" sz="2400" dirty="0" smtClean="0">
                <a:latin typeface="Trebuchet MS" pitchFamily="34" charset="0"/>
              </a:rPr>
              <a:t>	</a:t>
            </a:r>
            <a:endParaRPr lang="en-PH" sz="2400" dirty="0">
              <a:latin typeface="Trebuchet MS" pitchFamily="34" charset="0"/>
            </a:endParaRPr>
          </a:p>
          <a:p>
            <a:pPr algn="ctr">
              <a:buClr>
                <a:schemeClr val="tx2"/>
              </a:buClr>
              <a:buSzPct val="73000"/>
            </a:pPr>
            <a:r>
              <a:rPr lang="en-PH" sz="2400" dirty="0" smtClean="0">
                <a:latin typeface="Trebuchet MS" pitchFamily="34" charset="0"/>
              </a:rPr>
              <a:t>4</a:t>
            </a:r>
            <a:r>
              <a:rPr lang="en-PH" sz="2400" baseline="30000" dirty="0" smtClean="0">
                <a:latin typeface="Trebuchet MS" pitchFamily="34" charset="0"/>
              </a:rPr>
              <a:t>th</a:t>
            </a:r>
            <a:r>
              <a:rPr lang="en-PH" sz="2400" dirty="0" smtClean="0">
                <a:latin typeface="Trebuchet MS" pitchFamily="34" charset="0"/>
              </a:rPr>
              <a:t> International Conference in Conservation Agriculture in Southeast Asia</a:t>
            </a:r>
          </a:p>
          <a:p>
            <a:pPr algn="ctr">
              <a:buClr>
                <a:schemeClr val="tx2"/>
              </a:buClr>
              <a:buSzPct val="73000"/>
            </a:pPr>
            <a:r>
              <a:rPr lang="en-PH" sz="2400" dirty="0" smtClean="0">
                <a:latin typeface="Trebuchet MS" pitchFamily="34" charset="0"/>
              </a:rPr>
              <a:t>December 9-13, 2013, </a:t>
            </a:r>
            <a:r>
              <a:rPr lang="en-PH" sz="2400" dirty="0" err="1" smtClean="0">
                <a:latin typeface="Trebuchet MS" pitchFamily="34" charset="0"/>
              </a:rPr>
              <a:t>Battambang</a:t>
            </a:r>
            <a:r>
              <a:rPr lang="en-PH" sz="2400" dirty="0" smtClean="0">
                <a:latin typeface="Trebuchet MS" pitchFamily="34" charset="0"/>
              </a:rPr>
              <a:t> University, Cambodia</a:t>
            </a:r>
          </a:p>
          <a:p>
            <a:pPr algn="just">
              <a:buClr>
                <a:schemeClr val="tx2"/>
              </a:buClr>
              <a:buSzPct val="73000"/>
            </a:pPr>
            <a:endParaRPr lang="en-PH" sz="2400" dirty="0" smtClean="0">
              <a:latin typeface="Trebuchet MS" pitchFamily="34" charset="0"/>
            </a:endParaRPr>
          </a:p>
          <a:p>
            <a:pPr algn="ctr">
              <a:buClr>
                <a:schemeClr val="tx2"/>
              </a:buClr>
              <a:buSzPct val="73000"/>
            </a:pPr>
            <a:endParaRPr lang="en-PH" sz="2400" dirty="0">
              <a:latin typeface="Trebuchet MS"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633"/>
                                        </p:tgtEl>
                                        <p:attrNameLst>
                                          <p:attrName>style.visibility</p:attrName>
                                        </p:attrNameLst>
                                      </p:cBhvr>
                                      <p:to>
                                        <p:strVal val="visible"/>
                                      </p:to>
                                    </p:set>
                                    <p:animEffect transition="in" filter="fade">
                                      <p:cBhvr>
                                        <p:cTn id="7" dur="1000"/>
                                        <p:tgtEl>
                                          <p:spTgt spid="696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1" end="1"/>
                                            </p:txEl>
                                          </p:spTgt>
                                        </p:tgtEl>
                                        <p:attrNameLst>
                                          <p:attrName>style.visibility</p:attrName>
                                        </p:attrNameLst>
                                      </p:cBhvr>
                                      <p:to>
                                        <p:strVal val="visible"/>
                                      </p:to>
                                    </p:set>
                                    <p:animEffect transition="in" filter="fade">
                                      <p:cBhvr>
                                        <p:cTn id="18" dur="500"/>
                                        <p:tgtEl>
                                          <p:spTgt spid="8">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500"/>
                                        <p:tgtEl>
                                          <p:spTgt spid="9">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xEl>
                                              <p:pRg st="1" end="1"/>
                                            </p:txEl>
                                          </p:spTgt>
                                        </p:tgtEl>
                                        <p:attrNameLst>
                                          <p:attrName>style.visibility</p:attrName>
                                        </p:attrNameLst>
                                      </p:cBhvr>
                                      <p:to>
                                        <p:strVal val="visible"/>
                                      </p:to>
                                    </p:set>
                                    <p:animEffect transition="in" filter="fade">
                                      <p:cBhvr>
                                        <p:cTn id="24" dur="500"/>
                                        <p:tgtEl>
                                          <p:spTgt spid="9">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animEffect transition="in" filter="fade">
                                      <p:cBhvr>
                                        <p:cTn id="27"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P spid="8" grpId="0" build="allAtOnce"/>
      <p:bldP spid="9"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txBox="1">
            <a:spLocks noChangeArrowheads="1"/>
          </p:cNvSpPr>
          <p:nvPr/>
        </p:nvSpPr>
        <p:spPr bwMode="auto">
          <a:xfrm>
            <a:off x="533400" y="2286000"/>
            <a:ext cx="7543800" cy="4419600"/>
          </a:xfrm>
          <a:prstGeom prst="rect">
            <a:avLst/>
          </a:prstGeom>
          <a:noFill/>
          <a:ln w="9525">
            <a:noFill/>
            <a:miter lim="800000"/>
            <a:headEnd/>
            <a:tailEnd/>
          </a:ln>
        </p:spPr>
        <p:txBody>
          <a:bodyPr/>
          <a:lstStyle/>
          <a:p>
            <a:pPr marL="273050" indent="-273050">
              <a:lnSpc>
                <a:spcPct val="90000"/>
              </a:lnSpc>
              <a:spcBef>
                <a:spcPts val="600"/>
              </a:spcBef>
              <a:buClr>
                <a:schemeClr val="tx2"/>
              </a:buClr>
              <a:buSzPct val="73000"/>
            </a:pPr>
            <a:r>
              <a:rPr lang="en-US" sz="8800" b="1" u="sng">
                <a:latin typeface="Trebuchet MS" pitchFamily="34" charset="0"/>
              </a:rPr>
              <a:t>M</a:t>
            </a:r>
            <a:r>
              <a:rPr lang="en-US" sz="4400" b="1">
                <a:latin typeface="Trebuchet MS" pitchFamily="34" charset="0"/>
              </a:rPr>
              <a:t>inimal soil disturbance</a:t>
            </a:r>
          </a:p>
          <a:p>
            <a:pPr marL="273050" indent="-273050">
              <a:lnSpc>
                <a:spcPct val="90000"/>
              </a:lnSpc>
              <a:spcBef>
                <a:spcPts val="600"/>
              </a:spcBef>
              <a:buClr>
                <a:schemeClr val="tx2"/>
              </a:buClr>
              <a:buSzPct val="73000"/>
            </a:pPr>
            <a:r>
              <a:rPr lang="en-US" sz="5400" b="1" u="sng">
                <a:latin typeface="Trebuchet MS" pitchFamily="34" charset="0"/>
              </a:rPr>
              <a:t>C</a:t>
            </a:r>
            <a:r>
              <a:rPr lang="en-US" sz="4000" b="1">
                <a:latin typeface="Trebuchet MS" pitchFamily="34" charset="0"/>
              </a:rPr>
              <a:t>ontinuous mulch</a:t>
            </a:r>
          </a:p>
          <a:p>
            <a:pPr marL="273050" indent="-273050">
              <a:lnSpc>
                <a:spcPct val="90000"/>
              </a:lnSpc>
              <a:spcBef>
                <a:spcPts val="600"/>
              </a:spcBef>
              <a:buClr>
                <a:schemeClr val="tx2"/>
              </a:buClr>
              <a:buSzPct val="73000"/>
            </a:pPr>
            <a:r>
              <a:rPr lang="en-US" sz="8000" b="1" u="sng">
                <a:latin typeface="Trebuchet MS" pitchFamily="34" charset="0"/>
              </a:rPr>
              <a:t>D</a:t>
            </a:r>
            <a:r>
              <a:rPr lang="en-US" sz="3600" b="1">
                <a:latin typeface="Trebuchet MS" pitchFamily="34" charset="0"/>
              </a:rPr>
              <a:t>iverse species</a:t>
            </a:r>
            <a:endParaRPr lang="en-US" sz="6000" b="1" u="sng">
              <a:latin typeface="Trebuchet MS" pitchFamily="34" charset="0"/>
            </a:endParaRPr>
          </a:p>
        </p:txBody>
      </p:sp>
      <p:sp>
        <p:nvSpPr>
          <p:cNvPr id="14" name="Rectangle 13"/>
          <p:cNvSpPr>
            <a:spLocks noChangeArrowheads="1"/>
          </p:cNvSpPr>
          <p:nvPr/>
        </p:nvSpPr>
        <p:spPr bwMode="auto">
          <a:xfrm>
            <a:off x="2286000" y="304800"/>
            <a:ext cx="3657600" cy="1874838"/>
          </a:xfrm>
          <a:prstGeom prst="rect">
            <a:avLst/>
          </a:prstGeom>
          <a:noFill/>
          <a:ln w="9525">
            <a:noFill/>
            <a:miter lim="800000"/>
            <a:headEnd/>
            <a:tailEnd/>
          </a:ln>
          <a:effectLst/>
        </p:spPr>
        <p:txBody>
          <a:bodyPr>
            <a:spAutoFit/>
          </a:bodyPr>
          <a:lstStyle/>
          <a:p>
            <a:pPr fontAlgn="auto">
              <a:spcBef>
                <a:spcPts val="0"/>
              </a:spcBef>
              <a:spcAft>
                <a:spcPts val="0"/>
              </a:spcAft>
              <a:defRPr/>
            </a:pPr>
            <a:r>
              <a:rPr lang="en-US" sz="11700" dirty="0" err="1">
                <a:effectLst>
                  <a:outerShdw blurRad="38100" dist="38100" dir="2700000" algn="tl">
                    <a:srgbClr val="000000"/>
                  </a:outerShdw>
                </a:effectLst>
                <a:latin typeface="+mn-lt"/>
                <a:cs typeface="+mn-cs"/>
              </a:rPr>
              <a:t>McD</a:t>
            </a:r>
            <a:endParaRPr lang="en-US" sz="2800" dirty="0">
              <a:effectLst>
                <a:outerShdw blurRad="38100" dist="38100" dir="2700000" algn="tl">
                  <a:srgbClr val="000000"/>
                </a:outerShdw>
              </a:effectLst>
              <a:latin typeface="+mn-lt"/>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533400" y="2209800"/>
            <a:ext cx="7391400" cy="4419600"/>
          </a:xfrm>
          <a:prstGeom prst="rect">
            <a:avLst/>
          </a:prstGeom>
        </p:spPr>
        <p:txBody>
          <a:bodyPr/>
          <a:lstStyle/>
          <a:p>
            <a:pPr marL="342900" indent="-342900" eaLnBrk="0" hangingPunct="0">
              <a:spcBef>
                <a:spcPts val="1200"/>
              </a:spcBef>
              <a:spcAft>
                <a:spcPts val="1200"/>
              </a:spcAft>
              <a:buFontTx/>
              <a:buChar char="•"/>
              <a:defRPr/>
            </a:pPr>
            <a:r>
              <a:rPr lang="en-PH" sz="3200" kern="0" dirty="0">
                <a:latin typeface="+mn-lt"/>
                <a:cs typeface="+mn-cs"/>
              </a:rPr>
              <a:t>Its creation especially in small farming communities in the upland are not yet established. </a:t>
            </a:r>
          </a:p>
          <a:p>
            <a:pPr marL="342900" indent="-342900" eaLnBrk="0" hangingPunct="0">
              <a:spcBef>
                <a:spcPts val="1200"/>
              </a:spcBef>
              <a:spcAft>
                <a:spcPts val="1200"/>
              </a:spcAft>
              <a:buFontTx/>
              <a:buChar char="•"/>
              <a:defRPr/>
            </a:pPr>
            <a:r>
              <a:rPr lang="en-PH" sz="3200" kern="0" dirty="0">
                <a:latin typeface="+mn-lt"/>
                <a:cs typeface="+mn-cs"/>
              </a:rPr>
              <a:t>Thus, CAPS is a tailor-fitted approach for successful adoption and implementation of CA to specific locations.</a:t>
            </a:r>
          </a:p>
        </p:txBody>
      </p:sp>
      <p:sp>
        <p:nvSpPr>
          <p:cNvPr id="3" name="Rectangle 2"/>
          <p:cNvSpPr>
            <a:spLocks noChangeArrowheads="1"/>
          </p:cNvSpPr>
          <p:nvPr/>
        </p:nvSpPr>
        <p:spPr bwMode="auto">
          <a:xfrm>
            <a:off x="304800" y="400050"/>
            <a:ext cx="7391400" cy="1200150"/>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en-PH" sz="3600" dirty="0">
                <a:latin typeface="+mn-lt"/>
                <a:cs typeface="+mn-cs"/>
              </a:rPr>
              <a:t>Conservation Agriculture Practices Systems (CAPS)</a:t>
            </a:r>
            <a:endParaRPr lang="en-US" sz="900" dirty="0">
              <a:effectLst>
                <a:outerShdw blurRad="38100" dist="38100" dir="2700000" algn="tl">
                  <a:srgbClr val="000000"/>
                </a:outerShdw>
              </a:effectLst>
              <a:latin typeface="+mn-lt"/>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
            <a:ext cx="7242048" cy="594360"/>
          </a:xfrm>
        </p:spPr>
        <p:txBody>
          <a:bodyPr>
            <a:normAutofit/>
          </a:bodyPr>
          <a:lstStyle/>
          <a:p>
            <a:pPr algn="ctr" fontAlgn="auto">
              <a:spcAft>
                <a:spcPts val="0"/>
              </a:spcAft>
              <a:defRPr/>
            </a:pPr>
            <a:r>
              <a:rPr lang="en-US" sz="3600" dirty="0" smtClean="0"/>
              <a:t>Objectives</a:t>
            </a:r>
            <a:endParaRPr lang="en-US" sz="3600" dirty="0"/>
          </a:p>
        </p:txBody>
      </p:sp>
      <p:sp>
        <p:nvSpPr>
          <p:cNvPr id="19459" name="Rectangle 1"/>
          <p:cNvSpPr>
            <a:spLocks noChangeArrowheads="1"/>
          </p:cNvSpPr>
          <p:nvPr/>
        </p:nvSpPr>
        <p:spPr bwMode="auto">
          <a:xfrm>
            <a:off x="609600" y="1365250"/>
            <a:ext cx="7391400" cy="4124325"/>
          </a:xfrm>
          <a:prstGeom prst="rect">
            <a:avLst/>
          </a:prstGeom>
          <a:noFill/>
          <a:ln w="9525">
            <a:noFill/>
            <a:miter lim="800000"/>
            <a:headEnd/>
            <a:tailEnd/>
          </a:ln>
        </p:spPr>
        <p:txBody>
          <a:bodyPr anchor="ctr">
            <a:spAutoFit/>
          </a:bodyPr>
          <a:lstStyle/>
          <a:p>
            <a:pPr algn="just">
              <a:lnSpc>
                <a:spcPct val="150000"/>
              </a:lnSpc>
              <a:spcBef>
                <a:spcPts val="600"/>
              </a:spcBef>
              <a:spcAft>
                <a:spcPts val="600"/>
              </a:spcAft>
              <a:tabLst>
                <a:tab pos="228600" algn="l"/>
              </a:tabLst>
            </a:pPr>
            <a:r>
              <a:rPr lang="en-US" sz="2800" b="1">
                <a:latin typeface="Trebuchet MS" pitchFamily="34" charset="0"/>
                <a:ea typeface="Calibri" pitchFamily="34" charset="0"/>
              </a:rPr>
              <a:t>General:</a:t>
            </a:r>
            <a:endParaRPr lang="en-US" sz="2800">
              <a:latin typeface="Trebuchet MS" pitchFamily="34" charset="0"/>
              <a:ea typeface="Calibri" pitchFamily="34" charset="0"/>
            </a:endParaRPr>
          </a:p>
          <a:p>
            <a:pPr eaLnBrk="0" hangingPunct="0">
              <a:lnSpc>
                <a:spcPct val="150000"/>
              </a:lnSpc>
              <a:spcBef>
                <a:spcPts val="600"/>
              </a:spcBef>
              <a:spcAft>
                <a:spcPts val="600"/>
              </a:spcAft>
              <a:tabLst>
                <a:tab pos="228600" algn="l"/>
              </a:tabLst>
            </a:pPr>
            <a:r>
              <a:rPr lang="en-PH" sz="2800">
                <a:latin typeface="Trebuchet MS" pitchFamily="34" charset="0"/>
                <a:ea typeface="Calibri" pitchFamily="34" charset="0"/>
              </a:rPr>
              <a:t>		Evaluate the productivity, profitability and soil sustainability of various corn-based cropping systems intercropped with several species of legumes in a sloping upland crop production area.</a:t>
            </a:r>
            <a:endParaRPr lang="en-US" sz="2800">
              <a:latin typeface="Trebuchet MS"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594360"/>
          </a:xfrm>
        </p:spPr>
        <p:txBody>
          <a:bodyPr>
            <a:normAutofit/>
          </a:bodyPr>
          <a:lstStyle/>
          <a:p>
            <a:pPr fontAlgn="auto">
              <a:spcAft>
                <a:spcPts val="0"/>
              </a:spcAft>
              <a:defRPr/>
            </a:pPr>
            <a:r>
              <a:rPr lang="en-US" sz="3600" dirty="0" smtClean="0"/>
              <a:t>... Objectives</a:t>
            </a:r>
            <a:endParaRPr lang="en-US" sz="3600" dirty="0"/>
          </a:p>
        </p:txBody>
      </p:sp>
      <p:sp>
        <p:nvSpPr>
          <p:cNvPr id="4" name="Rectangle 1"/>
          <p:cNvSpPr>
            <a:spLocks noChangeArrowheads="1"/>
          </p:cNvSpPr>
          <p:nvPr/>
        </p:nvSpPr>
        <p:spPr bwMode="auto">
          <a:xfrm>
            <a:off x="457200" y="1155700"/>
            <a:ext cx="7239000" cy="5016500"/>
          </a:xfrm>
          <a:prstGeom prst="rect">
            <a:avLst/>
          </a:prstGeom>
          <a:noFill/>
          <a:ln w="9525">
            <a:noFill/>
            <a:miter lim="800000"/>
            <a:headEnd/>
            <a:tailEnd/>
          </a:ln>
          <a:effectLst/>
        </p:spPr>
        <p:txBody>
          <a:bodyPr anchor="ctr">
            <a:spAutoFit/>
          </a:bodyPr>
          <a:lstStyle/>
          <a:p>
            <a:pPr algn="just">
              <a:spcBef>
                <a:spcPts val="1200"/>
              </a:spcBef>
              <a:spcAft>
                <a:spcPts val="1200"/>
              </a:spcAft>
              <a:tabLst>
                <a:tab pos="228600" algn="l"/>
              </a:tabLst>
              <a:defRPr/>
            </a:pPr>
            <a:r>
              <a:rPr lang="en-US" sz="2800" b="1" dirty="0">
                <a:latin typeface="+mn-lt"/>
                <a:ea typeface="Calibri" pitchFamily="34" charset="0"/>
              </a:rPr>
              <a:t>Specific:</a:t>
            </a:r>
            <a:endParaRPr lang="en-US" sz="2800" dirty="0">
              <a:latin typeface="+mn-lt"/>
            </a:endParaRPr>
          </a:p>
          <a:p>
            <a:pPr marL="457200" indent="-457200" algn="just" eaLnBrk="0" hangingPunct="0">
              <a:spcBef>
                <a:spcPts val="1200"/>
              </a:spcBef>
              <a:spcAft>
                <a:spcPts val="1200"/>
              </a:spcAft>
              <a:buFont typeface="+mj-lt"/>
              <a:buAutoNum type="arabicPeriod"/>
              <a:tabLst>
                <a:tab pos="457200" algn="l"/>
              </a:tabLst>
              <a:defRPr/>
            </a:pPr>
            <a:r>
              <a:rPr lang="en-PH" sz="2800" dirty="0">
                <a:latin typeface="+mn-lt"/>
                <a:ea typeface="Calibri" pitchFamily="34" charset="0"/>
              </a:rPr>
              <a:t>To evaluate the productivity and efficiency of corn-based cropping system with different conservation agriculture production systems in terms of growth and agronomic parameters;</a:t>
            </a:r>
            <a:endParaRPr lang="en-US" sz="2800" dirty="0">
              <a:latin typeface="+mn-lt"/>
            </a:endParaRPr>
          </a:p>
          <a:p>
            <a:pPr marL="457200" indent="-457200" algn="just" eaLnBrk="0" hangingPunct="0">
              <a:spcBef>
                <a:spcPts val="1200"/>
              </a:spcBef>
              <a:spcAft>
                <a:spcPts val="1200"/>
              </a:spcAft>
              <a:buFont typeface="+mj-lt"/>
              <a:buAutoNum type="arabicPeriod"/>
              <a:tabLst>
                <a:tab pos="457200" algn="l"/>
              </a:tabLst>
              <a:defRPr/>
            </a:pPr>
            <a:r>
              <a:rPr lang="en-PH" sz="2800" dirty="0">
                <a:latin typeface="+mn-lt"/>
                <a:ea typeface="Calibri" pitchFamily="34" charset="0"/>
              </a:rPr>
              <a:t>To assess the effect of different cropping systems on soil properties, nutrient uptake and efficiencies, and residual water in the soil; </a:t>
            </a:r>
            <a:endParaRPr lang="en-US" sz="2800" dirty="0">
              <a:latin typeface="+mn-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594360"/>
          </a:xfrm>
        </p:spPr>
        <p:txBody>
          <a:bodyPr>
            <a:normAutofit/>
          </a:bodyPr>
          <a:lstStyle/>
          <a:p>
            <a:pPr fontAlgn="auto">
              <a:spcAft>
                <a:spcPts val="0"/>
              </a:spcAft>
              <a:defRPr/>
            </a:pPr>
            <a:r>
              <a:rPr lang="en-US" sz="3600" dirty="0" smtClean="0"/>
              <a:t>… Objectives</a:t>
            </a:r>
            <a:endParaRPr lang="en-US" sz="3600" dirty="0"/>
          </a:p>
        </p:txBody>
      </p:sp>
      <p:sp>
        <p:nvSpPr>
          <p:cNvPr id="21507" name="Rectangle 1"/>
          <p:cNvSpPr>
            <a:spLocks noChangeArrowheads="1"/>
          </p:cNvSpPr>
          <p:nvPr/>
        </p:nvSpPr>
        <p:spPr bwMode="auto">
          <a:xfrm>
            <a:off x="457200" y="1155700"/>
            <a:ext cx="7239000" cy="3846513"/>
          </a:xfrm>
          <a:prstGeom prst="rect">
            <a:avLst/>
          </a:prstGeom>
          <a:noFill/>
          <a:ln w="9525">
            <a:noFill/>
            <a:miter lim="800000"/>
            <a:headEnd/>
            <a:tailEnd/>
          </a:ln>
        </p:spPr>
        <p:txBody>
          <a:bodyPr anchor="ctr">
            <a:spAutoFit/>
          </a:bodyPr>
          <a:lstStyle/>
          <a:p>
            <a:pPr marL="457200" indent="-457200" algn="just" eaLnBrk="0" hangingPunct="0">
              <a:spcBef>
                <a:spcPts val="1200"/>
              </a:spcBef>
              <a:spcAft>
                <a:spcPts val="1200"/>
              </a:spcAft>
              <a:buFont typeface="Trebuchet MS" pitchFamily="34" charset="0"/>
              <a:buAutoNum type="arabicPeriod" startAt="3"/>
              <a:tabLst>
                <a:tab pos="457200" algn="l"/>
              </a:tabLst>
            </a:pPr>
            <a:r>
              <a:rPr lang="en-PH" sz="2800">
                <a:latin typeface="Trebuchet MS" pitchFamily="34" charset="0"/>
                <a:ea typeface="Calibri" pitchFamily="34" charset="0"/>
              </a:rPr>
              <a:t>Determine the Return to Labor Cost (RLC), Return to Material Cost (RMC) and Return to Investment (ROI) of each conservation practice employed; and</a:t>
            </a:r>
            <a:endParaRPr lang="en-US" sz="2800">
              <a:latin typeface="Trebuchet MS" pitchFamily="34" charset="0"/>
              <a:ea typeface="Calibri" pitchFamily="34" charset="0"/>
            </a:endParaRPr>
          </a:p>
          <a:p>
            <a:pPr marL="457200" indent="-457200" algn="just" eaLnBrk="0" hangingPunct="0">
              <a:spcBef>
                <a:spcPts val="1200"/>
              </a:spcBef>
              <a:spcAft>
                <a:spcPts val="1200"/>
              </a:spcAft>
              <a:buFont typeface="Trebuchet MS" pitchFamily="34" charset="0"/>
              <a:buAutoNum type="arabicPeriod" startAt="3"/>
              <a:tabLst>
                <a:tab pos="457200" algn="l"/>
              </a:tabLst>
            </a:pPr>
            <a:r>
              <a:rPr lang="en-PH" sz="2800">
                <a:latin typeface="Trebuchet MS" pitchFamily="34" charset="0"/>
                <a:ea typeface="Calibri" pitchFamily="34" charset="0"/>
              </a:rPr>
              <a:t>Identify the most suitable conservation agriculture practice that will optimize corn yield in an upland sloping ecosystem.</a:t>
            </a:r>
            <a:endParaRPr lang="en-PH" sz="2800">
              <a:latin typeface="Trebuchet MS"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8"/>
          <p:cNvSpPr>
            <a:spLocks noChangeArrowheads="1"/>
          </p:cNvSpPr>
          <p:nvPr/>
        </p:nvSpPr>
        <p:spPr bwMode="auto">
          <a:xfrm>
            <a:off x="4419600" y="381000"/>
            <a:ext cx="2692400" cy="304800"/>
          </a:xfrm>
          <a:prstGeom prst="rect">
            <a:avLst/>
          </a:prstGeom>
          <a:solidFill>
            <a:srgbClr val="92D050"/>
          </a:solidFill>
          <a:ln w="9525">
            <a:solidFill>
              <a:srgbClr val="000000"/>
            </a:solidFill>
            <a:miter lim="800000"/>
            <a:headEnd/>
            <a:tailEnd/>
          </a:ln>
        </p:spPr>
        <p:txBody>
          <a:bodyPr/>
          <a:lstStyle/>
          <a:p>
            <a:pPr algn="ctr"/>
            <a:r>
              <a:rPr lang="en-US" sz="1400" b="1">
                <a:latin typeface="Times New Roman" pitchFamily="18" charset="0"/>
              </a:rPr>
              <a:t>SLOPING UPLAND AREAS</a:t>
            </a:r>
            <a:endParaRPr lang="en-US" sz="2000"/>
          </a:p>
        </p:txBody>
      </p:sp>
      <p:sp>
        <p:nvSpPr>
          <p:cNvPr id="13" name="Rectangle 29"/>
          <p:cNvSpPr>
            <a:spLocks noChangeArrowheads="1"/>
          </p:cNvSpPr>
          <p:nvPr/>
        </p:nvSpPr>
        <p:spPr bwMode="auto">
          <a:xfrm>
            <a:off x="4689475" y="1008063"/>
            <a:ext cx="2190750" cy="304800"/>
          </a:xfrm>
          <a:prstGeom prst="rect">
            <a:avLst/>
          </a:prstGeom>
          <a:solidFill>
            <a:srgbClr val="92D050"/>
          </a:solidFill>
          <a:ln w="9525">
            <a:solidFill>
              <a:srgbClr val="000000"/>
            </a:solidFill>
            <a:miter lim="800000"/>
            <a:headEnd/>
            <a:tailEnd/>
          </a:ln>
        </p:spPr>
        <p:txBody>
          <a:bodyPr/>
          <a:lstStyle/>
          <a:p>
            <a:pPr algn="ctr"/>
            <a:r>
              <a:rPr lang="en-US" sz="1400" b="1">
                <a:latin typeface="Times New Roman" pitchFamily="18" charset="0"/>
              </a:rPr>
              <a:t>Cropping Systems</a:t>
            </a:r>
            <a:endParaRPr lang="en-US" sz="2000"/>
          </a:p>
        </p:txBody>
      </p:sp>
      <p:sp>
        <p:nvSpPr>
          <p:cNvPr id="14" name="Rectangle 30"/>
          <p:cNvSpPr>
            <a:spLocks noChangeArrowheads="1"/>
          </p:cNvSpPr>
          <p:nvPr/>
        </p:nvSpPr>
        <p:spPr bwMode="auto">
          <a:xfrm>
            <a:off x="4697413" y="2416175"/>
            <a:ext cx="2193925" cy="420688"/>
          </a:xfrm>
          <a:prstGeom prst="rect">
            <a:avLst/>
          </a:prstGeom>
          <a:solidFill>
            <a:srgbClr val="92D050"/>
          </a:solidFill>
          <a:ln w="9525">
            <a:solidFill>
              <a:srgbClr val="000000"/>
            </a:solidFill>
            <a:miter lim="800000"/>
            <a:headEnd/>
            <a:tailEnd/>
          </a:ln>
        </p:spPr>
        <p:txBody>
          <a:bodyPr lIns="0" tIns="0" rIns="0" bIns="0"/>
          <a:lstStyle/>
          <a:p>
            <a:pPr algn="ctr"/>
            <a:r>
              <a:rPr lang="en-US" sz="1400" b="1">
                <a:latin typeface="Times New Roman" pitchFamily="18" charset="0"/>
              </a:rPr>
              <a:t>Conservation Practice </a:t>
            </a:r>
          </a:p>
          <a:p>
            <a:pPr algn="ctr"/>
            <a:r>
              <a:rPr lang="en-US" sz="1400" b="1">
                <a:latin typeface="Times New Roman" pitchFamily="18" charset="0"/>
              </a:rPr>
              <a:t>Components</a:t>
            </a:r>
          </a:p>
          <a:p>
            <a:endParaRPr lang="en-US" sz="2000"/>
          </a:p>
        </p:txBody>
      </p:sp>
      <p:sp>
        <p:nvSpPr>
          <p:cNvPr id="293" name="AutoShape 34"/>
          <p:cNvSpPr>
            <a:spLocks noChangeArrowheads="1"/>
          </p:cNvSpPr>
          <p:nvPr/>
        </p:nvSpPr>
        <p:spPr bwMode="auto">
          <a:xfrm>
            <a:off x="3505200" y="1627188"/>
            <a:ext cx="1379538" cy="455612"/>
          </a:xfrm>
          <a:prstGeom prst="roundRect">
            <a:avLst>
              <a:gd name="adj" fmla="val 16667"/>
            </a:avLst>
          </a:prstGeom>
          <a:solidFill>
            <a:srgbClr val="92D050"/>
          </a:solidFill>
          <a:ln w="9525">
            <a:solidFill>
              <a:srgbClr val="000000"/>
            </a:solidFill>
            <a:round/>
            <a:headEnd/>
            <a:tailEnd/>
          </a:ln>
        </p:spPr>
        <p:txBody>
          <a:bodyPr lIns="0" tIns="0" rIns="0" bIns="0"/>
          <a:lstStyle/>
          <a:p>
            <a:pPr algn="ctr"/>
            <a:r>
              <a:rPr lang="en-US" sz="1400" b="1">
                <a:latin typeface="Times New Roman" pitchFamily="18" charset="0"/>
              </a:rPr>
              <a:t>Continuous Crop Rotation</a:t>
            </a:r>
            <a:endParaRPr lang="en-US" sz="2000"/>
          </a:p>
        </p:txBody>
      </p:sp>
      <p:sp>
        <p:nvSpPr>
          <p:cNvPr id="294" name="AutoShape 35"/>
          <p:cNvSpPr>
            <a:spLocks noChangeArrowheads="1"/>
          </p:cNvSpPr>
          <p:nvPr/>
        </p:nvSpPr>
        <p:spPr bwMode="auto">
          <a:xfrm>
            <a:off x="6689725" y="1627188"/>
            <a:ext cx="1379538" cy="455612"/>
          </a:xfrm>
          <a:prstGeom prst="roundRect">
            <a:avLst>
              <a:gd name="adj" fmla="val 16667"/>
            </a:avLst>
          </a:prstGeom>
          <a:solidFill>
            <a:srgbClr val="92D050"/>
          </a:solidFill>
          <a:ln w="9525">
            <a:solidFill>
              <a:srgbClr val="000000"/>
            </a:solidFill>
            <a:round/>
            <a:headEnd/>
            <a:tailEnd/>
          </a:ln>
        </p:spPr>
        <p:txBody>
          <a:bodyPr lIns="0" tIns="0" rIns="0" bIns="0"/>
          <a:lstStyle/>
          <a:p>
            <a:pPr algn="ctr"/>
            <a:r>
              <a:rPr lang="en-US" sz="1400" b="1">
                <a:latin typeface="Times New Roman" pitchFamily="18" charset="0"/>
              </a:rPr>
              <a:t>Continuous Ground Cover</a:t>
            </a:r>
            <a:endParaRPr lang="en-US" sz="2000"/>
          </a:p>
        </p:txBody>
      </p:sp>
      <p:sp>
        <p:nvSpPr>
          <p:cNvPr id="295" name="AutoShape 36"/>
          <p:cNvSpPr>
            <a:spLocks noChangeArrowheads="1"/>
          </p:cNvSpPr>
          <p:nvPr/>
        </p:nvSpPr>
        <p:spPr bwMode="auto">
          <a:xfrm>
            <a:off x="5135563" y="1631950"/>
            <a:ext cx="1317625" cy="457200"/>
          </a:xfrm>
          <a:prstGeom prst="roundRect">
            <a:avLst>
              <a:gd name="adj" fmla="val 16667"/>
            </a:avLst>
          </a:prstGeom>
          <a:solidFill>
            <a:srgbClr val="92D050"/>
          </a:solidFill>
          <a:ln w="9525">
            <a:solidFill>
              <a:srgbClr val="000000"/>
            </a:solidFill>
            <a:round/>
            <a:headEnd/>
            <a:tailEnd/>
          </a:ln>
        </p:spPr>
        <p:txBody>
          <a:bodyPr lIns="0" tIns="0" rIns="0" bIns="0"/>
          <a:lstStyle/>
          <a:p>
            <a:pPr algn="ctr"/>
            <a:r>
              <a:rPr lang="en-US" sz="1400" b="1">
                <a:latin typeface="Times New Roman" pitchFamily="18" charset="0"/>
              </a:rPr>
              <a:t>Minimal</a:t>
            </a:r>
          </a:p>
          <a:p>
            <a:pPr algn="ctr"/>
            <a:r>
              <a:rPr lang="en-US" sz="1400" b="1">
                <a:latin typeface="Times New Roman" pitchFamily="18" charset="0"/>
              </a:rPr>
              <a:t> Tillage</a:t>
            </a:r>
            <a:endParaRPr lang="en-US" sz="2000"/>
          </a:p>
        </p:txBody>
      </p:sp>
      <p:cxnSp>
        <p:nvCxnSpPr>
          <p:cNvPr id="297" name="AutoShape 118"/>
          <p:cNvCxnSpPr>
            <a:cxnSpLocks noChangeShapeType="1"/>
          </p:cNvCxnSpPr>
          <p:nvPr/>
        </p:nvCxnSpPr>
        <p:spPr bwMode="auto">
          <a:xfrm>
            <a:off x="5794375" y="693738"/>
            <a:ext cx="0" cy="304800"/>
          </a:xfrm>
          <a:prstGeom prst="straightConnector1">
            <a:avLst/>
          </a:prstGeom>
          <a:noFill/>
          <a:ln w="25400">
            <a:solidFill>
              <a:srgbClr val="000000"/>
            </a:solidFill>
            <a:round/>
            <a:headEnd/>
            <a:tailEnd type="triangle" w="lg" len="med"/>
          </a:ln>
        </p:spPr>
      </p:cxnSp>
      <p:grpSp>
        <p:nvGrpSpPr>
          <p:cNvPr id="2" name="Group 33"/>
          <p:cNvGrpSpPr/>
          <p:nvPr/>
        </p:nvGrpSpPr>
        <p:grpSpPr>
          <a:xfrm>
            <a:off x="4697012" y="2853906"/>
            <a:ext cx="2194408" cy="969742"/>
            <a:chOff x="3173012" y="3006306"/>
            <a:chExt cx="2194408" cy="969742"/>
          </a:xfrm>
          <a:solidFill>
            <a:schemeClr val="bg2">
              <a:lumMod val="75000"/>
            </a:schemeClr>
          </a:solidFill>
        </p:grpSpPr>
        <p:sp>
          <p:nvSpPr>
            <p:cNvPr id="296" name="Rectangle 37"/>
            <p:cNvSpPr>
              <a:spLocks noChangeArrowheads="1"/>
            </p:cNvSpPr>
            <p:nvPr/>
          </p:nvSpPr>
          <p:spPr bwMode="auto">
            <a:xfrm>
              <a:off x="3173012" y="3290248"/>
              <a:ext cx="2194408" cy="685800"/>
            </a:xfrm>
            <a:prstGeom prst="rect">
              <a:avLst/>
            </a:prstGeom>
            <a:grpFill/>
            <a:ln w="9525">
              <a:solidFill>
                <a:srgbClr val="000000"/>
              </a:solidFill>
              <a:miter lim="800000"/>
              <a:headEnd/>
              <a:tailEnd/>
            </a:ln>
          </p:spPr>
          <p:txBody>
            <a:bodyPr lIns="0" tIns="0" rIns="0" bIns="0"/>
            <a:lstStyle/>
            <a:p>
              <a:pPr algn="ctr">
                <a:defRPr/>
              </a:pPr>
              <a:r>
                <a:rPr lang="en-US" sz="1400" b="1" dirty="0">
                  <a:latin typeface="Times New Roman" pitchFamily="18" charset="0"/>
                </a:rPr>
                <a:t>Improved/Enhanced Agronomic, Physiological and Soil Characteristics</a:t>
              </a:r>
              <a:endParaRPr lang="en-US" sz="2000" dirty="0"/>
            </a:p>
          </p:txBody>
        </p:sp>
        <p:cxnSp>
          <p:nvCxnSpPr>
            <p:cNvPr id="300" name="AutoShape 121"/>
            <p:cNvCxnSpPr>
              <a:cxnSpLocks noChangeShapeType="1"/>
            </p:cNvCxnSpPr>
            <p:nvPr/>
          </p:nvCxnSpPr>
          <p:spPr bwMode="auto">
            <a:xfrm>
              <a:off x="4265771" y="3006306"/>
              <a:ext cx="0" cy="304618"/>
            </a:xfrm>
            <a:prstGeom prst="straightConnector1">
              <a:avLst/>
            </a:prstGeom>
            <a:grpFill/>
            <a:ln w="25400">
              <a:solidFill>
                <a:srgbClr val="000000"/>
              </a:solidFill>
              <a:round/>
              <a:headEnd/>
              <a:tailEnd type="triangle" w="lg" len="med"/>
            </a:ln>
          </p:spPr>
        </p:cxnSp>
      </p:grpSp>
      <p:grpSp>
        <p:nvGrpSpPr>
          <p:cNvPr id="3" name="Group 34"/>
          <p:cNvGrpSpPr/>
          <p:nvPr/>
        </p:nvGrpSpPr>
        <p:grpSpPr>
          <a:xfrm>
            <a:off x="4419600" y="3824393"/>
            <a:ext cx="2712791" cy="1052407"/>
            <a:chOff x="2895600" y="3900593"/>
            <a:chExt cx="2712791" cy="1052407"/>
          </a:xfrm>
          <a:solidFill>
            <a:schemeClr val="bg2">
              <a:lumMod val="75000"/>
            </a:schemeClr>
          </a:solidFill>
        </p:grpSpPr>
        <p:sp>
          <p:nvSpPr>
            <p:cNvPr id="15" name="AutoShape 31"/>
            <p:cNvSpPr>
              <a:spLocks noChangeArrowheads="1"/>
            </p:cNvSpPr>
            <p:nvPr/>
          </p:nvSpPr>
          <p:spPr bwMode="auto">
            <a:xfrm>
              <a:off x="2895600" y="4203096"/>
              <a:ext cx="2712791" cy="749904"/>
            </a:xfrm>
            <a:prstGeom prst="roundRect">
              <a:avLst>
                <a:gd name="adj" fmla="val 16667"/>
              </a:avLst>
            </a:prstGeom>
            <a:grpFill/>
            <a:ln w="9525">
              <a:solidFill>
                <a:srgbClr val="000000"/>
              </a:solidFill>
              <a:round/>
              <a:headEnd/>
              <a:tailEnd/>
            </a:ln>
          </p:spPr>
          <p:txBody>
            <a:bodyPr lIns="0" tIns="0" rIns="0" bIns="0"/>
            <a:lstStyle/>
            <a:p>
              <a:pPr algn="ctr">
                <a:defRPr/>
              </a:pPr>
              <a:r>
                <a:rPr lang="en-US" sz="1400" b="1" dirty="0">
                  <a:solidFill>
                    <a:srgbClr val="000000"/>
                  </a:solidFill>
                  <a:latin typeface="Times New Roman" pitchFamily="18" charset="0"/>
                </a:rPr>
                <a:t>Enhanced Productivity, Nutrient Uptake/Efficiency and Soil Water Holding Capacity</a:t>
              </a:r>
              <a:endParaRPr lang="en-US" sz="2000" dirty="0"/>
            </a:p>
          </p:txBody>
        </p:sp>
        <p:cxnSp>
          <p:nvCxnSpPr>
            <p:cNvPr id="301" name="AutoShape 122"/>
            <p:cNvCxnSpPr>
              <a:cxnSpLocks noChangeShapeType="1"/>
            </p:cNvCxnSpPr>
            <p:nvPr/>
          </p:nvCxnSpPr>
          <p:spPr bwMode="auto">
            <a:xfrm>
              <a:off x="4265771" y="3900593"/>
              <a:ext cx="0" cy="304618"/>
            </a:xfrm>
            <a:prstGeom prst="straightConnector1">
              <a:avLst/>
            </a:prstGeom>
            <a:grpFill/>
            <a:ln w="25400">
              <a:solidFill>
                <a:srgbClr val="000000"/>
              </a:solidFill>
              <a:round/>
              <a:headEnd/>
              <a:tailEnd type="triangle" w="lg" len="med"/>
            </a:ln>
          </p:spPr>
        </p:cxnSp>
      </p:grpSp>
      <p:grpSp>
        <p:nvGrpSpPr>
          <p:cNvPr id="4" name="Group 36"/>
          <p:cNvGrpSpPr>
            <a:grpSpLocks/>
          </p:cNvGrpSpPr>
          <p:nvPr/>
        </p:nvGrpSpPr>
        <p:grpSpPr bwMode="auto">
          <a:xfrm>
            <a:off x="4354513" y="4875213"/>
            <a:ext cx="2879725" cy="1144587"/>
            <a:chOff x="2830136" y="4781129"/>
            <a:chExt cx="2880795" cy="1145008"/>
          </a:xfrm>
        </p:grpSpPr>
        <p:sp>
          <p:nvSpPr>
            <p:cNvPr id="292" name="Oval 33"/>
            <p:cNvSpPr>
              <a:spLocks noChangeArrowheads="1"/>
            </p:cNvSpPr>
            <p:nvPr/>
          </p:nvSpPr>
          <p:spPr bwMode="auto">
            <a:xfrm>
              <a:off x="2830136" y="5095570"/>
              <a:ext cx="2880795" cy="830567"/>
            </a:xfrm>
            <a:prstGeom prst="ellipse">
              <a:avLst/>
            </a:prstGeom>
            <a:solidFill>
              <a:schemeClr val="bg2">
                <a:lumMod val="75000"/>
              </a:schemeClr>
            </a:solidFill>
            <a:ln w="9525">
              <a:solidFill>
                <a:srgbClr val="000000"/>
              </a:solidFill>
              <a:round/>
              <a:headEnd/>
              <a:tailEnd/>
            </a:ln>
          </p:spPr>
          <p:txBody>
            <a:bodyPr lIns="0" tIns="0" rIns="0" bIns="0"/>
            <a:lstStyle/>
            <a:p>
              <a:pPr algn="ctr">
                <a:spcAft>
                  <a:spcPts val="1000"/>
                </a:spcAft>
                <a:defRPr/>
              </a:pPr>
              <a:r>
                <a:rPr lang="en-US" sz="1400" b="1" dirty="0">
                  <a:latin typeface="Times New Roman" pitchFamily="18" charset="0"/>
                </a:rPr>
                <a:t>Enhanced Corn-based Production System in Sloping Upland</a:t>
              </a:r>
              <a:endParaRPr lang="en-US" sz="2000" dirty="0"/>
            </a:p>
          </p:txBody>
        </p:sp>
        <p:cxnSp>
          <p:nvCxnSpPr>
            <p:cNvPr id="22561" name="AutoShape 123"/>
            <p:cNvCxnSpPr>
              <a:cxnSpLocks noChangeShapeType="1"/>
              <a:endCxn id="292" idx="0"/>
            </p:cNvCxnSpPr>
            <p:nvPr/>
          </p:nvCxnSpPr>
          <p:spPr bwMode="auto">
            <a:xfrm rot="16200000" flipH="1">
              <a:off x="4108861" y="4933594"/>
              <a:ext cx="314138" cy="9208"/>
            </a:xfrm>
            <a:prstGeom prst="straightConnector1">
              <a:avLst/>
            </a:prstGeom>
            <a:noFill/>
            <a:ln w="25400">
              <a:solidFill>
                <a:srgbClr val="000000"/>
              </a:solidFill>
              <a:round/>
              <a:headEnd/>
              <a:tailEnd type="triangle" w="lg" len="med"/>
            </a:ln>
          </p:spPr>
        </p:cxnSp>
      </p:grpSp>
      <p:grpSp>
        <p:nvGrpSpPr>
          <p:cNvPr id="5" name="Group 32"/>
          <p:cNvGrpSpPr>
            <a:grpSpLocks/>
          </p:cNvGrpSpPr>
          <p:nvPr/>
        </p:nvGrpSpPr>
        <p:grpSpPr bwMode="auto">
          <a:xfrm>
            <a:off x="3994150" y="1158875"/>
            <a:ext cx="3560763" cy="466725"/>
            <a:chOff x="2470751" y="1311868"/>
            <a:chExt cx="3560198" cy="465389"/>
          </a:xfrm>
        </p:grpSpPr>
        <p:cxnSp>
          <p:nvCxnSpPr>
            <p:cNvPr id="22553" name="AutoShape 119"/>
            <p:cNvCxnSpPr>
              <a:cxnSpLocks noChangeShapeType="1"/>
            </p:cNvCxnSpPr>
            <p:nvPr/>
          </p:nvCxnSpPr>
          <p:spPr bwMode="auto">
            <a:xfrm>
              <a:off x="4270216" y="1472639"/>
              <a:ext cx="0" cy="304618"/>
            </a:xfrm>
            <a:prstGeom prst="straightConnector1">
              <a:avLst/>
            </a:prstGeom>
            <a:noFill/>
            <a:ln w="25400">
              <a:solidFill>
                <a:srgbClr val="000000"/>
              </a:solidFill>
              <a:round/>
              <a:headEnd/>
              <a:tailEnd type="triangle" w="lg" len="med"/>
            </a:ln>
          </p:spPr>
        </p:cxnSp>
        <p:grpSp>
          <p:nvGrpSpPr>
            <p:cNvPr id="22554" name="Group 27"/>
            <p:cNvGrpSpPr>
              <a:grpSpLocks/>
            </p:cNvGrpSpPr>
            <p:nvPr/>
          </p:nvGrpSpPr>
          <p:grpSpPr bwMode="auto">
            <a:xfrm>
              <a:off x="5363610" y="1311868"/>
              <a:ext cx="667339" cy="465389"/>
              <a:chOff x="5363610" y="1311868"/>
              <a:chExt cx="667339" cy="465389"/>
            </a:xfrm>
          </p:grpSpPr>
          <p:cxnSp>
            <p:nvCxnSpPr>
              <p:cNvPr id="22558" name="AutoShape 124"/>
              <p:cNvCxnSpPr>
                <a:cxnSpLocks noChangeShapeType="1"/>
              </p:cNvCxnSpPr>
              <p:nvPr/>
            </p:nvCxnSpPr>
            <p:spPr bwMode="auto">
              <a:xfrm flipH="1">
                <a:off x="5363610" y="1311868"/>
                <a:ext cx="667339" cy="0"/>
              </a:xfrm>
              <a:prstGeom prst="straightConnector1">
                <a:avLst/>
              </a:prstGeom>
              <a:noFill/>
              <a:ln w="25400">
                <a:solidFill>
                  <a:srgbClr val="0D0D0D"/>
                </a:solidFill>
                <a:round/>
                <a:headEnd/>
                <a:tailEnd/>
              </a:ln>
            </p:spPr>
          </p:cxnSp>
          <p:cxnSp>
            <p:nvCxnSpPr>
              <p:cNvPr id="22559" name="AutoShape 125"/>
              <p:cNvCxnSpPr>
                <a:cxnSpLocks noChangeShapeType="1"/>
              </p:cNvCxnSpPr>
              <p:nvPr/>
            </p:nvCxnSpPr>
            <p:spPr bwMode="auto">
              <a:xfrm>
                <a:off x="6024599" y="1311868"/>
                <a:ext cx="0" cy="465389"/>
              </a:xfrm>
              <a:prstGeom prst="straightConnector1">
                <a:avLst/>
              </a:prstGeom>
              <a:noFill/>
              <a:ln w="25400">
                <a:solidFill>
                  <a:srgbClr val="000000"/>
                </a:solidFill>
                <a:round/>
                <a:headEnd/>
                <a:tailEnd type="triangle" w="lg" len="med"/>
              </a:ln>
            </p:spPr>
          </p:cxnSp>
        </p:grpSp>
        <p:grpSp>
          <p:nvGrpSpPr>
            <p:cNvPr id="22555" name="Group 26"/>
            <p:cNvGrpSpPr>
              <a:grpSpLocks/>
            </p:cNvGrpSpPr>
            <p:nvPr/>
          </p:nvGrpSpPr>
          <p:grpSpPr bwMode="auto">
            <a:xfrm>
              <a:off x="2470751" y="1311868"/>
              <a:ext cx="685752" cy="465389"/>
              <a:chOff x="2470751" y="1311868"/>
              <a:chExt cx="685752" cy="465389"/>
            </a:xfrm>
          </p:grpSpPr>
          <p:cxnSp>
            <p:nvCxnSpPr>
              <p:cNvPr id="22556" name="AutoShape 126"/>
              <p:cNvCxnSpPr>
                <a:cxnSpLocks noChangeShapeType="1"/>
              </p:cNvCxnSpPr>
              <p:nvPr/>
            </p:nvCxnSpPr>
            <p:spPr bwMode="auto">
              <a:xfrm flipH="1">
                <a:off x="2470751" y="1311868"/>
                <a:ext cx="685752" cy="0"/>
              </a:xfrm>
              <a:prstGeom prst="straightConnector1">
                <a:avLst/>
              </a:prstGeom>
              <a:noFill/>
              <a:ln w="25400">
                <a:solidFill>
                  <a:srgbClr val="0D0D0D"/>
                </a:solidFill>
                <a:round/>
                <a:headEnd/>
                <a:tailEnd/>
              </a:ln>
            </p:spPr>
          </p:cxnSp>
          <p:cxnSp>
            <p:nvCxnSpPr>
              <p:cNvPr id="22557" name="AutoShape 127"/>
              <p:cNvCxnSpPr>
                <a:cxnSpLocks noChangeShapeType="1"/>
              </p:cNvCxnSpPr>
              <p:nvPr/>
            </p:nvCxnSpPr>
            <p:spPr bwMode="auto">
              <a:xfrm>
                <a:off x="2482180" y="1311868"/>
                <a:ext cx="0" cy="465389"/>
              </a:xfrm>
              <a:prstGeom prst="straightConnector1">
                <a:avLst/>
              </a:prstGeom>
              <a:noFill/>
              <a:ln w="25400">
                <a:solidFill>
                  <a:srgbClr val="000000"/>
                </a:solidFill>
                <a:round/>
                <a:headEnd/>
                <a:tailEnd type="triangle" w="lg" len="med"/>
              </a:ln>
            </p:spPr>
          </p:cxnSp>
        </p:grpSp>
      </p:grpSp>
      <p:grpSp>
        <p:nvGrpSpPr>
          <p:cNvPr id="8" name="Group 31"/>
          <p:cNvGrpSpPr>
            <a:grpSpLocks/>
          </p:cNvGrpSpPr>
          <p:nvPr/>
        </p:nvGrpSpPr>
        <p:grpSpPr bwMode="auto">
          <a:xfrm>
            <a:off x="4043363" y="2084388"/>
            <a:ext cx="3521075" cy="527050"/>
            <a:chOff x="2519643" y="2236828"/>
            <a:chExt cx="3520195" cy="527265"/>
          </a:xfrm>
        </p:grpSpPr>
        <p:cxnSp>
          <p:nvCxnSpPr>
            <p:cNvPr id="22545" name="AutoShape 120"/>
            <p:cNvCxnSpPr>
              <a:cxnSpLocks noChangeShapeType="1"/>
            </p:cNvCxnSpPr>
            <p:nvPr/>
          </p:nvCxnSpPr>
          <p:spPr bwMode="auto">
            <a:xfrm>
              <a:off x="4265771" y="2259040"/>
              <a:ext cx="0" cy="304618"/>
            </a:xfrm>
            <a:prstGeom prst="straightConnector1">
              <a:avLst/>
            </a:prstGeom>
            <a:noFill/>
            <a:ln w="25400">
              <a:solidFill>
                <a:srgbClr val="000000"/>
              </a:solidFill>
              <a:round/>
              <a:headEnd/>
              <a:tailEnd type="triangle" w="lg" len="med"/>
            </a:ln>
          </p:spPr>
        </p:cxnSp>
        <p:grpSp>
          <p:nvGrpSpPr>
            <p:cNvPr id="22546" name="Group 30"/>
            <p:cNvGrpSpPr>
              <a:grpSpLocks/>
            </p:cNvGrpSpPr>
            <p:nvPr/>
          </p:nvGrpSpPr>
          <p:grpSpPr bwMode="auto">
            <a:xfrm>
              <a:off x="2519643" y="2236828"/>
              <a:ext cx="3520195" cy="527265"/>
              <a:chOff x="2519643" y="2236828"/>
              <a:chExt cx="3520195" cy="527265"/>
            </a:xfrm>
          </p:grpSpPr>
          <p:grpSp>
            <p:nvGrpSpPr>
              <p:cNvPr id="22547" name="Group 28"/>
              <p:cNvGrpSpPr>
                <a:grpSpLocks/>
              </p:cNvGrpSpPr>
              <p:nvPr/>
            </p:nvGrpSpPr>
            <p:grpSpPr bwMode="auto">
              <a:xfrm>
                <a:off x="2519643" y="2241059"/>
                <a:ext cx="655909" cy="522505"/>
                <a:chOff x="2519643" y="2241059"/>
                <a:chExt cx="655909" cy="522505"/>
              </a:xfrm>
            </p:grpSpPr>
            <p:cxnSp>
              <p:nvCxnSpPr>
                <p:cNvPr id="22551" name="AutoShape 130"/>
                <p:cNvCxnSpPr>
                  <a:cxnSpLocks noChangeShapeType="1"/>
                </p:cNvCxnSpPr>
                <p:nvPr/>
              </p:nvCxnSpPr>
              <p:spPr bwMode="auto">
                <a:xfrm flipV="1">
                  <a:off x="2519643" y="2241059"/>
                  <a:ext cx="0" cy="522505"/>
                </a:xfrm>
                <a:prstGeom prst="straightConnector1">
                  <a:avLst/>
                </a:prstGeom>
                <a:noFill/>
                <a:ln w="25400">
                  <a:solidFill>
                    <a:srgbClr val="0D0D0D"/>
                  </a:solidFill>
                  <a:round/>
                  <a:headEnd/>
                  <a:tailEnd/>
                </a:ln>
              </p:spPr>
            </p:cxnSp>
            <p:cxnSp>
              <p:nvCxnSpPr>
                <p:cNvPr id="22552" name="AutoShape 131"/>
                <p:cNvCxnSpPr>
                  <a:cxnSpLocks noChangeShapeType="1"/>
                </p:cNvCxnSpPr>
                <p:nvPr/>
              </p:nvCxnSpPr>
              <p:spPr bwMode="auto">
                <a:xfrm>
                  <a:off x="2519643" y="2763564"/>
                  <a:ext cx="655909" cy="0"/>
                </a:xfrm>
                <a:prstGeom prst="straightConnector1">
                  <a:avLst/>
                </a:prstGeom>
                <a:noFill/>
                <a:ln w="25400">
                  <a:solidFill>
                    <a:srgbClr val="000000"/>
                  </a:solidFill>
                  <a:round/>
                  <a:headEnd/>
                  <a:tailEnd type="triangle" w="lg" len="med"/>
                </a:ln>
              </p:spPr>
            </p:cxnSp>
          </p:grpSp>
          <p:grpSp>
            <p:nvGrpSpPr>
              <p:cNvPr id="22548" name="Group 29"/>
              <p:cNvGrpSpPr>
                <a:grpSpLocks/>
              </p:cNvGrpSpPr>
              <p:nvPr/>
            </p:nvGrpSpPr>
            <p:grpSpPr bwMode="auto">
              <a:xfrm>
                <a:off x="5354086" y="2236828"/>
                <a:ext cx="685752" cy="527265"/>
                <a:chOff x="5354086" y="2236828"/>
                <a:chExt cx="685752" cy="527265"/>
              </a:xfrm>
            </p:grpSpPr>
            <p:cxnSp>
              <p:nvCxnSpPr>
                <p:cNvPr id="22549" name="AutoShape 129"/>
                <p:cNvCxnSpPr>
                  <a:cxnSpLocks noChangeShapeType="1"/>
                </p:cNvCxnSpPr>
                <p:nvPr/>
              </p:nvCxnSpPr>
              <p:spPr bwMode="auto">
                <a:xfrm flipH="1">
                  <a:off x="5354086" y="2763564"/>
                  <a:ext cx="685752" cy="529"/>
                </a:xfrm>
                <a:prstGeom prst="straightConnector1">
                  <a:avLst/>
                </a:prstGeom>
                <a:noFill/>
                <a:ln w="25400">
                  <a:solidFill>
                    <a:srgbClr val="000000"/>
                  </a:solidFill>
                  <a:round/>
                  <a:headEnd/>
                  <a:tailEnd type="triangle" w="lg" len="med"/>
                </a:ln>
              </p:spPr>
            </p:cxnSp>
            <p:cxnSp>
              <p:nvCxnSpPr>
                <p:cNvPr id="22550" name="AutoShape 132"/>
                <p:cNvCxnSpPr>
                  <a:cxnSpLocks noChangeShapeType="1"/>
                </p:cNvCxnSpPr>
                <p:nvPr/>
              </p:nvCxnSpPr>
              <p:spPr bwMode="auto">
                <a:xfrm flipV="1">
                  <a:off x="6027774" y="2236828"/>
                  <a:ext cx="0" cy="522505"/>
                </a:xfrm>
                <a:prstGeom prst="straightConnector1">
                  <a:avLst/>
                </a:prstGeom>
                <a:noFill/>
                <a:ln w="25400">
                  <a:solidFill>
                    <a:srgbClr val="0D0D0D"/>
                  </a:solidFill>
                  <a:round/>
                  <a:headEnd/>
                  <a:tailEnd/>
                </a:ln>
              </p:spPr>
            </p:cxnSp>
          </p:grpSp>
        </p:grpSp>
      </p:grpSp>
      <p:sp>
        <p:nvSpPr>
          <p:cNvPr id="22542" name="Rectangle 39"/>
          <p:cNvSpPr>
            <a:spLocks noChangeArrowheads="1"/>
          </p:cNvSpPr>
          <p:nvPr/>
        </p:nvSpPr>
        <p:spPr bwMode="auto">
          <a:xfrm>
            <a:off x="2438400" y="6248400"/>
            <a:ext cx="5715000" cy="400050"/>
          </a:xfrm>
          <a:prstGeom prst="rect">
            <a:avLst/>
          </a:prstGeom>
          <a:noFill/>
          <a:ln w="9525">
            <a:noFill/>
            <a:miter lim="800000"/>
            <a:headEnd/>
            <a:tailEnd/>
          </a:ln>
        </p:spPr>
        <p:txBody>
          <a:bodyPr>
            <a:spAutoFit/>
          </a:bodyPr>
          <a:lstStyle/>
          <a:p>
            <a:pPr algn="r"/>
            <a:r>
              <a:rPr lang="en-US" sz="2000">
                <a:latin typeface="Trebuchet MS" pitchFamily="34" charset="0"/>
              </a:rPr>
              <a:t>Figure 1. Conceptual framework of the study.</a:t>
            </a:r>
          </a:p>
        </p:txBody>
      </p:sp>
      <p:pic>
        <p:nvPicPr>
          <p:cNvPr id="22543" name="Picture 1"/>
          <p:cNvPicPr>
            <a:picLocks noChangeAspect="1" noChangeArrowheads="1"/>
          </p:cNvPicPr>
          <p:nvPr/>
        </p:nvPicPr>
        <p:blipFill>
          <a:blip r:embed="rId2"/>
          <a:srcRect/>
          <a:stretch>
            <a:fillRect/>
          </a:stretch>
        </p:blipFill>
        <p:spPr bwMode="auto">
          <a:xfrm>
            <a:off x="0" y="3200400"/>
            <a:ext cx="3352800" cy="2457450"/>
          </a:xfrm>
          <a:prstGeom prst="rect">
            <a:avLst/>
          </a:prstGeom>
          <a:noFill/>
          <a:ln w="9525">
            <a:noFill/>
            <a:miter lim="800000"/>
            <a:headEnd/>
            <a:tailEnd/>
          </a:ln>
        </p:spPr>
      </p:pic>
      <p:pic>
        <p:nvPicPr>
          <p:cNvPr id="22544" name="Picture 2"/>
          <p:cNvPicPr>
            <a:picLocks noChangeAspect="1" noChangeArrowheads="1"/>
          </p:cNvPicPr>
          <p:nvPr/>
        </p:nvPicPr>
        <p:blipFill>
          <a:blip r:embed="rId3"/>
          <a:srcRect/>
          <a:stretch>
            <a:fillRect/>
          </a:stretch>
        </p:blipFill>
        <p:spPr bwMode="auto">
          <a:xfrm>
            <a:off x="0" y="457200"/>
            <a:ext cx="3352800" cy="2590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7"/>
                                        </p:tgtEl>
                                        <p:attrNameLst>
                                          <p:attrName>style.visibility</p:attrName>
                                        </p:attrNameLst>
                                      </p:cBhvr>
                                      <p:to>
                                        <p:strVal val="visible"/>
                                      </p:to>
                                    </p:set>
                                    <p:animEffect transition="in" filter="fade">
                                      <p:cBhvr>
                                        <p:cTn id="12" dur="500"/>
                                        <p:tgtEl>
                                          <p:spTgt spid="29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93"/>
                                        </p:tgtEl>
                                        <p:attrNameLst>
                                          <p:attrName>style.visibility</p:attrName>
                                        </p:attrNameLst>
                                      </p:cBhvr>
                                      <p:to>
                                        <p:strVal val="visible"/>
                                      </p:to>
                                    </p:set>
                                    <p:animEffect transition="in" filter="fade">
                                      <p:cBhvr>
                                        <p:cTn id="23" dur="500"/>
                                        <p:tgtEl>
                                          <p:spTgt spid="29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94"/>
                                        </p:tgtEl>
                                        <p:attrNameLst>
                                          <p:attrName>style.visibility</p:attrName>
                                        </p:attrNameLst>
                                      </p:cBhvr>
                                      <p:to>
                                        <p:strVal val="visible"/>
                                      </p:to>
                                    </p:set>
                                    <p:animEffect transition="in" filter="fade">
                                      <p:cBhvr>
                                        <p:cTn id="26" dur="500"/>
                                        <p:tgtEl>
                                          <p:spTgt spid="29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95"/>
                                        </p:tgtEl>
                                        <p:attrNameLst>
                                          <p:attrName>style.visibility</p:attrName>
                                        </p:attrNameLst>
                                      </p:cBhvr>
                                      <p:to>
                                        <p:strVal val="visible"/>
                                      </p:to>
                                    </p:set>
                                    <p:animEffect transition="in" filter="fade">
                                      <p:cBhvr>
                                        <p:cTn id="29" dur="500"/>
                                        <p:tgtEl>
                                          <p:spTgt spid="295"/>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500"/>
                                        <p:tgtEl>
                                          <p:spTgt spid="2"/>
                                        </p:tgtEl>
                                      </p:cBhvr>
                                    </p:animEffect>
                                  </p:childTnLst>
                                </p:cTn>
                              </p:par>
                              <p:par>
                                <p:cTn id="43" presetID="10" presetClass="entr" presetSubtype="0" fill="hold" nodeType="with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500"/>
                                        <p:tgtEl>
                                          <p:spTgt spid="3"/>
                                        </p:tgtEl>
                                      </p:cBhvr>
                                    </p:animEffect>
                                  </p:childTnLst>
                                </p:cTn>
                              </p:par>
                              <p:par>
                                <p:cTn id="46" presetID="10" presetClass="entr" presetSubtype="0" fill="hold" nodeType="with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fade">
                                      <p:cBhvr>
                                        <p:cTn id="4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93" grpId="0" animBg="1"/>
      <p:bldP spid="294" grpId="0" animBg="1"/>
      <p:bldP spid="29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Methodology</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20040"/>
            <a:ext cx="7239000" cy="746760"/>
          </a:xfrm>
        </p:spPr>
        <p:txBody>
          <a:bodyPr>
            <a:normAutofit fontScale="90000"/>
          </a:bodyPr>
          <a:lstStyle/>
          <a:p>
            <a:pPr algn="ctr" fontAlgn="auto">
              <a:spcAft>
                <a:spcPts val="0"/>
              </a:spcAft>
              <a:defRPr/>
            </a:pPr>
            <a:r>
              <a:rPr lang="en-US" sz="4000" dirty="0" smtClean="0"/>
              <a:t>Time and Place of the Study</a:t>
            </a:r>
            <a:endParaRPr lang="en-US" sz="4000" dirty="0"/>
          </a:p>
        </p:txBody>
      </p:sp>
      <p:sp>
        <p:nvSpPr>
          <p:cNvPr id="7" name="Content Placeholder 6"/>
          <p:cNvSpPr>
            <a:spLocks noGrp="1"/>
          </p:cNvSpPr>
          <p:nvPr>
            <p:ph idx="1"/>
          </p:nvPr>
        </p:nvSpPr>
        <p:spPr>
          <a:xfrm>
            <a:off x="457200" y="1609725"/>
            <a:ext cx="7772400" cy="4846638"/>
          </a:xfrm>
        </p:spPr>
        <p:txBody>
          <a:bodyPr>
            <a:normAutofit/>
          </a:bodyPr>
          <a:lstStyle/>
          <a:p>
            <a:pPr marL="514350" indent="-457200" fontAlgn="auto">
              <a:spcBef>
                <a:spcPts val="1200"/>
              </a:spcBef>
              <a:spcAft>
                <a:spcPts val="0"/>
              </a:spcAft>
              <a:buFont typeface="Trebuchet MS" pitchFamily="34" charset="0"/>
              <a:buChar char="–"/>
              <a:defRPr/>
            </a:pPr>
            <a:r>
              <a:rPr lang="en-PH" sz="3600" dirty="0" smtClean="0"/>
              <a:t>November 2011 to November 2012 at Bug-</a:t>
            </a:r>
            <a:r>
              <a:rPr lang="en-PH" sz="3600" dirty="0" err="1" smtClean="0"/>
              <a:t>ong</a:t>
            </a:r>
            <a:r>
              <a:rPr lang="en-PH" sz="3600" dirty="0" smtClean="0"/>
              <a:t>, Rizal, Claveria in </a:t>
            </a:r>
            <a:r>
              <a:rPr lang="en-PH" sz="3600" dirty="0" err="1" smtClean="0"/>
              <a:t>Misamis</a:t>
            </a:r>
            <a:r>
              <a:rPr lang="en-PH" sz="3600" dirty="0" smtClean="0"/>
              <a:t> Oriental, Northern Mindanao</a:t>
            </a:r>
          </a:p>
          <a:p>
            <a:pPr marL="514350" indent="-457200" fontAlgn="auto">
              <a:spcBef>
                <a:spcPts val="1200"/>
              </a:spcBef>
              <a:spcAft>
                <a:spcPts val="0"/>
              </a:spcAft>
              <a:buFont typeface="Trebuchet MS" pitchFamily="34" charset="0"/>
              <a:buChar char="–"/>
              <a:defRPr/>
            </a:pPr>
            <a:r>
              <a:rPr lang="en-PH" sz="3600" dirty="0" smtClean="0"/>
              <a:t>two corn </a:t>
            </a:r>
            <a:r>
              <a:rPr lang="en-PH" sz="3600" dirty="0" err="1" smtClean="0"/>
              <a:t>croppings</a:t>
            </a:r>
            <a:r>
              <a:rPr lang="en-PH" sz="3600" dirty="0" smtClean="0"/>
              <a:t> </a:t>
            </a:r>
          </a:p>
          <a:p>
            <a:pPr marL="274320" indent="-274320" fontAlgn="auto">
              <a:lnSpc>
                <a:spcPct val="110000"/>
              </a:lnSpc>
              <a:spcBef>
                <a:spcPts val="0"/>
              </a:spcBef>
              <a:spcAft>
                <a:spcPts val="0"/>
              </a:spcAft>
              <a:buFont typeface="Wingdings 2"/>
              <a:buNone/>
              <a:defRPr/>
            </a:pPr>
            <a:endParaRPr lang="en-PH" sz="36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fontAlgn="auto">
              <a:spcAft>
                <a:spcPts val="0"/>
              </a:spcAft>
              <a:defRPr/>
            </a:pPr>
            <a:r>
              <a:rPr lang="en-PH" dirty="0" smtClean="0"/>
              <a:t>Experimental Design and Treatments</a:t>
            </a:r>
            <a:endParaRPr lang="en-US" dirty="0"/>
          </a:p>
        </p:txBody>
      </p:sp>
      <p:sp>
        <p:nvSpPr>
          <p:cNvPr id="25603" name="Rectangle 1"/>
          <p:cNvSpPr>
            <a:spLocks noChangeArrowheads="1"/>
          </p:cNvSpPr>
          <p:nvPr/>
        </p:nvSpPr>
        <p:spPr bwMode="auto">
          <a:xfrm>
            <a:off x="381000" y="1752600"/>
            <a:ext cx="7620000" cy="4660900"/>
          </a:xfrm>
          <a:prstGeom prst="rect">
            <a:avLst/>
          </a:prstGeom>
          <a:noFill/>
          <a:ln w="9525">
            <a:noFill/>
            <a:miter lim="800000"/>
            <a:headEnd/>
            <a:tailEnd/>
          </a:ln>
        </p:spPr>
        <p:txBody>
          <a:bodyPr anchor="ctr">
            <a:spAutoFit/>
          </a:bodyPr>
          <a:lstStyle/>
          <a:p>
            <a:pPr indent="284163">
              <a:lnSpc>
                <a:spcPct val="150000"/>
              </a:lnSpc>
              <a:spcBef>
                <a:spcPts val="600"/>
              </a:spcBef>
              <a:spcAft>
                <a:spcPts val="600"/>
              </a:spcAft>
              <a:buFont typeface="Arial" pitchFamily="34" charset="0"/>
              <a:buChar char="•"/>
            </a:pPr>
            <a:r>
              <a:rPr lang="en-PH" sz="2800">
                <a:latin typeface="Trebuchet MS" pitchFamily="34" charset="0"/>
                <a:ea typeface="Calibri" pitchFamily="34" charset="0"/>
              </a:rPr>
              <a:t>Randomized Complete Block Design </a:t>
            </a:r>
          </a:p>
          <a:p>
            <a:pPr indent="284163">
              <a:lnSpc>
                <a:spcPct val="150000"/>
              </a:lnSpc>
              <a:spcBef>
                <a:spcPts val="600"/>
              </a:spcBef>
              <a:spcAft>
                <a:spcPts val="600"/>
              </a:spcAft>
              <a:buFont typeface="Arial" pitchFamily="34" charset="0"/>
              <a:buChar char="•"/>
            </a:pPr>
            <a:r>
              <a:rPr lang="en-PH" sz="2800">
                <a:latin typeface="Trebuchet MS" pitchFamily="34" charset="0"/>
                <a:ea typeface="Calibri" pitchFamily="34" charset="0"/>
              </a:rPr>
              <a:t>5 treatments (CS</a:t>
            </a:r>
            <a:r>
              <a:rPr lang="en-PH" sz="2800" baseline="-30000">
                <a:latin typeface="Trebuchet MS" pitchFamily="34" charset="0"/>
                <a:ea typeface="Calibri" pitchFamily="34" charset="0"/>
              </a:rPr>
              <a:t>1 </a:t>
            </a:r>
            <a:r>
              <a:rPr lang="en-PH" sz="2800">
                <a:latin typeface="Trebuchet MS" pitchFamily="34" charset="0"/>
                <a:ea typeface="Calibri" pitchFamily="34" charset="0"/>
              </a:rPr>
              <a:t>– CS</a:t>
            </a:r>
            <a:r>
              <a:rPr lang="en-PH" sz="2800" baseline="-30000">
                <a:latin typeface="Trebuchet MS" pitchFamily="34" charset="0"/>
                <a:ea typeface="Calibri" pitchFamily="34" charset="0"/>
              </a:rPr>
              <a:t>5</a:t>
            </a:r>
            <a:r>
              <a:rPr lang="en-PH" sz="2800">
                <a:latin typeface="Trebuchet MS" pitchFamily="34" charset="0"/>
                <a:ea typeface="Calibri" pitchFamily="34" charset="0"/>
              </a:rPr>
              <a:t>)</a:t>
            </a:r>
          </a:p>
          <a:p>
            <a:pPr indent="284163">
              <a:lnSpc>
                <a:spcPct val="150000"/>
              </a:lnSpc>
              <a:spcBef>
                <a:spcPts val="600"/>
              </a:spcBef>
              <a:spcAft>
                <a:spcPts val="600"/>
              </a:spcAft>
              <a:buFont typeface="Arial" pitchFamily="34" charset="0"/>
              <a:buChar char="•"/>
            </a:pPr>
            <a:r>
              <a:rPr lang="en-PH" sz="2800">
                <a:latin typeface="Trebuchet MS" pitchFamily="34" charset="0"/>
                <a:ea typeface="Calibri" pitchFamily="34" charset="0"/>
              </a:rPr>
              <a:t>4 replications </a:t>
            </a:r>
          </a:p>
          <a:p>
            <a:pPr indent="284163">
              <a:lnSpc>
                <a:spcPct val="150000"/>
              </a:lnSpc>
              <a:spcBef>
                <a:spcPts val="600"/>
              </a:spcBef>
              <a:spcAft>
                <a:spcPts val="600"/>
              </a:spcAft>
              <a:buFont typeface="Arial" pitchFamily="34" charset="0"/>
              <a:buChar char="•"/>
            </a:pPr>
            <a:r>
              <a:rPr lang="en-PH" sz="2800">
                <a:latin typeface="Trebuchet MS" pitchFamily="34" charset="0"/>
                <a:ea typeface="Calibri" pitchFamily="34" charset="0"/>
              </a:rPr>
              <a:t>Plot size : 10 m x 10 m, </a:t>
            </a:r>
          </a:p>
          <a:p>
            <a:pPr indent="284163">
              <a:lnSpc>
                <a:spcPct val="150000"/>
              </a:lnSpc>
              <a:spcBef>
                <a:spcPts val="600"/>
              </a:spcBef>
              <a:spcAft>
                <a:spcPts val="600"/>
              </a:spcAft>
              <a:buFont typeface="Arial" pitchFamily="34" charset="0"/>
              <a:buChar char="•"/>
            </a:pPr>
            <a:r>
              <a:rPr lang="en-PH" sz="2800">
                <a:latin typeface="Trebuchet MS" pitchFamily="34" charset="0"/>
                <a:ea typeface="Calibri" pitchFamily="34" charset="0"/>
              </a:rPr>
              <a:t>Space between treatments : 2 m within reps </a:t>
            </a:r>
          </a:p>
          <a:p>
            <a:pPr indent="284163">
              <a:lnSpc>
                <a:spcPct val="150000"/>
              </a:lnSpc>
              <a:spcBef>
                <a:spcPts val="600"/>
              </a:spcBef>
              <a:spcAft>
                <a:spcPts val="600"/>
              </a:spcAft>
              <a:buFont typeface="Arial" pitchFamily="34" charset="0"/>
              <a:buChar char="•"/>
            </a:pPr>
            <a:r>
              <a:rPr lang="en-PH" sz="2800">
                <a:latin typeface="Trebuchet MS" pitchFamily="34" charset="0"/>
                <a:ea typeface="Calibri" pitchFamily="34" charset="0"/>
              </a:rPr>
              <a:t>Space between replications : 3 m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Content Placeholder 13" descr="IMG_3045.jpg"/>
          <p:cNvPicPr>
            <a:picLocks noChangeAspect="1"/>
          </p:cNvPicPr>
          <p:nvPr/>
        </p:nvPicPr>
        <p:blipFill>
          <a:blip r:embed="rId2"/>
          <a:srcRect/>
          <a:stretch>
            <a:fillRect/>
          </a:stretch>
        </p:blipFill>
        <p:spPr bwMode="auto">
          <a:xfrm>
            <a:off x="990600" y="990600"/>
            <a:ext cx="7086600" cy="2819400"/>
          </a:xfrm>
          <a:prstGeom prst="rect">
            <a:avLst/>
          </a:prstGeom>
          <a:noFill/>
          <a:ln w="9525">
            <a:noFill/>
            <a:miter lim="800000"/>
            <a:headEnd/>
            <a:tailEnd/>
          </a:ln>
        </p:spPr>
      </p:pic>
      <p:pic>
        <p:nvPicPr>
          <p:cNvPr id="26627" name="Content Placeholder 15" descr="IMG_3137.jpg"/>
          <p:cNvPicPr>
            <a:picLocks noChangeAspect="1"/>
          </p:cNvPicPr>
          <p:nvPr/>
        </p:nvPicPr>
        <p:blipFill>
          <a:blip r:embed="rId3"/>
          <a:srcRect/>
          <a:stretch>
            <a:fillRect/>
          </a:stretch>
        </p:blipFill>
        <p:spPr bwMode="auto">
          <a:xfrm>
            <a:off x="990600" y="3962400"/>
            <a:ext cx="7086600" cy="2590800"/>
          </a:xfrm>
          <a:prstGeom prst="rect">
            <a:avLst/>
          </a:prstGeom>
          <a:noFill/>
          <a:ln w="9525">
            <a:noFill/>
            <a:miter lim="800000"/>
            <a:headEnd/>
            <a:tailEnd/>
          </a:ln>
        </p:spPr>
      </p:pic>
      <p:sp>
        <p:nvSpPr>
          <p:cNvPr id="26628" name="Rectangle 3"/>
          <p:cNvSpPr>
            <a:spLocks noChangeArrowheads="1"/>
          </p:cNvSpPr>
          <p:nvPr/>
        </p:nvSpPr>
        <p:spPr bwMode="auto">
          <a:xfrm>
            <a:off x="990600" y="381000"/>
            <a:ext cx="2270125" cy="523875"/>
          </a:xfrm>
          <a:prstGeom prst="rect">
            <a:avLst/>
          </a:prstGeom>
          <a:noFill/>
          <a:ln w="9525">
            <a:noFill/>
            <a:miter lim="800000"/>
            <a:headEnd/>
            <a:tailEnd/>
          </a:ln>
        </p:spPr>
        <p:txBody>
          <a:bodyPr wrap="none">
            <a:spAutoFit/>
          </a:bodyPr>
          <a:lstStyle/>
          <a:p>
            <a:r>
              <a:rPr lang="en-PH" sz="2800" b="1">
                <a:latin typeface="Trebuchet MS" pitchFamily="34" charset="0"/>
                <a:ea typeface="Calibri" pitchFamily="34" charset="0"/>
              </a:rPr>
              <a:t>Field Layout</a:t>
            </a:r>
            <a:endParaRPr lang="en-US" sz="2800" b="1">
              <a:latin typeface="Trebuchet MS" pitchFamily="34" charset="0"/>
              <a:ea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3200"/>
            <a:ext cx="7242048" cy="518160"/>
          </a:xfrm>
        </p:spPr>
        <p:txBody>
          <a:bodyPr>
            <a:noAutofit/>
          </a:bodyPr>
          <a:lstStyle/>
          <a:p>
            <a:pPr algn="ctr" fontAlgn="auto">
              <a:spcAft>
                <a:spcPts val="0"/>
              </a:spcAft>
              <a:defRPr/>
            </a:pPr>
            <a:r>
              <a:rPr lang="en-US" sz="5400" dirty="0" smtClean="0"/>
              <a:t>introduction</a:t>
            </a:r>
            <a:endParaRPr lang="en-US" sz="5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compaq\my pictures\june_14_12 (bug-ong)\DSC01660.JPG"/>
          <p:cNvPicPr/>
          <p:nvPr/>
        </p:nvPicPr>
        <p:blipFill rotWithShape="1">
          <a:blip r:embed="rId2" cstate="print">
            <a:extLst>
              <a:ext uri="{28A0092B-C50C-407E-A947-70E740481C1C}"/>
            </a:extLst>
          </a:blip>
          <a:srcRect l="10321" t="23242" b="14678"/>
          <a:stretch/>
        </p:blipFill>
        <p:spPr bwMode="auto">
          <a:xfrm>
            <a:off x="762000" y="685800"/>
            <a:ext cx="6934200" cy="4724400"/>
          </a:xfrm>
          <a:prstGeom prst="rect">
            <a:avLst/>
          </a:prstGeom>
          <a:ln>
            <a:noFill/>
          </a:ln>
          <a:effectLst>
            <a:softEdge rad="112500"/>
          </a:effectLst>
          <a:extLst>
            <a:ext uri="{53640926-AAD7-44D8-BBD7-CCE9431645EC}"/>
          </a:extLst>
        </p:spPr>
      </p:pic>
      <p:sp>
        <p:nvSpPr>
          <p:cNvPr id="27651" name="Rectangle 3"/>
          <p:cNvSpPr>
            <a:spLocks noChangeArrowheads="1"/>
          </p:cNvSpPr>
          <p:nvPr/>
        </p:nvSpPr>
        <p:spPr bwMode="auto">
          <a:xfrm>
            <a:off x="914400" y="5638800"/>
            <a:ext cx="6629400" cy="584200"/>
          </a:xfrm>
          <a:prstGeom prst="rect">
            <a:avLst/>
          </a:prstGeom>
          <a:noFill/>
          <a:ln w="9525">
            <a:noFill/>
            <a:miter lim="800000"/>
            <a:headEnd/>
            <a:tailEnd/>
          </a:ln>
        </p:spPr>
        <p:txBody>
          <a:bodyPr>
            <a:spAutoFit/>
          </a:bodyPr>
          <a:lstStyle/>
          <a:p>
            <a:pPr algn="ctr"/>
            <a:r>
              <a:rPr lang="en-PH" sz="3200">
                <a:latin typeface="Trebuchet MS" pitchFamily="34" charset="0"/>
                <a:ea typeface="Calibri" pitchFamily="34" charset="0"/>
              </a:rPr>
              <a:t>The experimental site.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fontAlgn="auto">
              <a:spcBef>
                <a:spcPts val="0"/>
              </a:spcBef>
              <a:spcAft>
                <a:spcPts val="0"/>
              </a:spcAft>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pic>
        <p:nvPicPr>
          <p:cNvPr id="78855" name="Content Placeholder 15" descr="359.JPG"/>
          <p:cNvPicPr>
            <a:picLocks noGrp="1" noChangeAspect="1"/>
          </p:cNvPicPr>
          <p:nvPr>
            <p:ph sz="quarter" idx="2"/>
          </p:nvPr>
        </p:nvPicPr>
        <p:blipFill>
          <a:blip r:embed="rId3"/>
          <a:srcRect l="32609"/>
          <a:stretch>
            <a:fillRect/>
          </a:stretch>
        </p:blipFill>
        <p:spPr>
          <a:xfrm>
            <a:off x="1143000" y="1371600"/>
            <a:ext cx="6208713" cy="4953000"/>
          </a:xfrm>
          <a:effectLst>
            <a:outerShdw blurRad="292100" dist="139700" dir="2700000" algn="tl" rotWithShape="0">
              <a:srgbClr val="333333">
                <a:alpha val="65000"/>
              </a:srgbClr>
            </a:outerShdw>
          </a:effectLst>
        </p:spPr>
      </p:pic>
      <p:pic>
        <p:nvPicPr>
          <p:cNvPr id="324" name="Picture 324" descr="DSC01607"/>
          <p:cNvPicPr>
            <a:picLocks noChangeAspect="1"/>
          </p:cNvPicPr>
          <p:nvPr/>
        </p:nvPicPr>
        <p:blipFill>
          <a:blip r:embed="rId4"/>
          <a:srcRect/>
          <a:stretch>
            <a:fillRect/>
          </a:stretch>
        </p:blipFill>
        <p:spPr bwMode="auto">
          <a:xfrm>
            <a:off x="1143000" y="1219200"/>
            <a:ext cx="6691313" cy="4989513"/>
          </a:xfrm>
          <a:prstGeom prst="rect">
            <a:avLst/>
          </a:prstGeom>
          <a:noFill/>
          <a:ln w="9525">
            <a:noFill/>
            <a:miter lim="800000"/>
            <a:headEnd/>
            <a:tailEnd/>
          </a:ln>
        </p:spPr>
      </p:pic>
      <p:sp>
        <p:nvSpPr>
          <p:cNvPr id="6" name="TextBox 5"/>
          <p:cNvSpPr txBox="1"/>
          <p:nvPr/>
        </p:nvSpPr>
        <p:spPr>
          <a:xfrm>
            <a:off x="1066800" y="609600"/>
            <a:ext cx="5943600" cy="523875"/>
          </a:xfrm>
          <a:prstGeom prst="rect">
            <a:avLst/>
          </a:prstGeom>
          <a:noFill/>
        </p:spPr>
        <p:txBody>
          <a:bodyPr>
            <a:spAutoFit/>
          </a:bodyPr>
          <a:lstStyle/>
          <a:p>
            <a:pPr algn="ctr" fontAlgn="auto">
              <a:spcBef>
                <a:spcPts val="0"/>
              </a:spcBef>
              <a:spcAft>
                <a:spcPts val="0"/>
              </a:spcAft>
              <a:defRPr/>
            </a:pPr>
            <a:r>
              <a:rPr lang="en-PH" sz="2800" b="1" dirty="0">
                <a:latin typeface="+mj-lt"/>
                <a:cs typeface="Aharoni" pitchFamily="2" charset="-79"/>
              </a:rPr>
              <a:t>CS1: Corn + </a:t>
            </a:r>
            <a:r>
              <a:rPr lang="en-PH" sz="2800" b="1" i="1" dirty="0" err="1">
                <a:latin typeface="+mj-lt"/>
                <a:cs typeface="Aharoni" pitchFamily="2" charset="-79"/>
              </a:rPr>
              <a:t>Arachis</a:t>
            </a:r>
            <a:r>
              <a:rPr lang="en-PH" sz="2800" b="1" i="1" dirty="0">
                <a:latin typeface="+mj-lt"/>
                <a:cs typeface="Aharoni" pitchFamily="2" charset="-79"/>
              </a:rPr>
              <a:t> </a:t>
            </a:r>
            <a:r>
              <a:rPr lang="en-PH" sz="2800" b="1" i="1" dirty="0" err="1">
                <a:latin typeface="+mj-lt"/>
                <a:cs typeface="Aharoni" pitchFamily="2" charset="-79"/>
              </a:rPr>
              <a:t>pintoi</a:t>
            </a:r>
            <a:endParaRPr lang="en-US" sz="2800" b="1" i="1" dirty="0">
              <a:latin typeface="+mj-lt"/>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4"/>
                                        </p:tgtEl>
                                        <p:attrNameLst>
                                          <p:attrName>style.visibility</p:attrName>
                                        </p:attrNameLst>
                                      </p:cBhvr>
                                      <p:to>
                                        <p:strVal val="visible"/>
                                      </p:to>
                                    </p:set>
                                    <p:animEffect transition="in" filter="fade">
                                      <p:cBhvr>
                                        <p:cTn id="7" dur="500"/>
                                        <p:tgtEl>
                                          <p:spTgt spid="3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328" descr="IMG_9813"/>
          <p:cNvPicPr>
            <a:picLocks noChangeAspect="1"/>
          </p:cNvPicPr>
          <p:nvPr/>
        </p:nvPicPr>
        <p:blipFill>
          <a:blip r:embed="rId3"/>
          <a:srcRect/>
          <a:stretch>
            <a:fillRect/>
          </a:stretch>
        </p:blipFill>
        <p:spPr bwMode="auto">
          <a:xfrm>
            <a:off x="1295400" y="1676400"/>
            <a:ext cx="5527675" cy="4002088"/>
          </a:xfrm>
          <a:prstGeom prst="rect">
            <a:avLst/>
          </a:prstGeom>
          <a:noFill/>
          <a:ln w="9525">
            <a:noFill/>
            <a:miter lim="800000"/>
            <a:headEnd/>
            <a:tailEnd/>
          </a:ln>
        </p:spPr>
      </p:pic>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fontAlgn="auto">
              <a:spcBef>
                <a:spcPts val="0"/>
              </a:spcBef>
              <a:spcAft>
                <a:spcPts val="0"/>
              </a:spcAft>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pic>
        <p:nvPicPr>
          <p:cNvPr id="79877" name="Content Placeholder 7" descr="006.JPG"/>
          <p:cNvPicPr>
            <a:picLocks noGrp="1" noChangeAspect="1"/>
          </p:cNvPicPr>
          <p:nvPr>
            <p:ph sz="quarter" idx="2"/>
          </p:nvPr>
        </p:nvPicPr>
        <p:blipFill>
          <a:blip r:embed="rId4"/>
          <a:srcRect/>
          <a:stretch>
            <a:fillRect/>
          </a:stretch>
        </p:blipFill>
        <p:spPr>
          <a:xfrm>
            <a:off x="1219200" y="1371600"/>
            <a:ext cx="6196013" cy="4648200"/>
          </a:xfrm>
          <a:effectLst>
            <a:outerShdw blurRad="292100" dist="139700" dir="2700000" algn="tl" rotWithShape="0">
              <a:srgbClr val="333333">
                <a:alpha val="65000"/>
              </a:srgbClr>
            </a:outerShdw>
          </a:effectLst>
        </p:spPr>
      </p:pic>
      <p:sp>
        <p:nvSpPr>
          <p:cNvPr id="6" name="TextBox 5"/>
          <p:cNvSpPr txBox="1"/>
          <p:nvPr/>
        </p:nvSpPr>
        <p:spPr>
          <a:xfrm>
            <a:off x="1143000" y="609600"/>
            <a:ext cx="6553200" cy="523875"/>
          </a:xfrm>
          <a:prstGeom prst="rect">
            <a:avLst/>
          </a:prstGeom>
          <a:noFill/>
        </p:spPr>
        <p:txBody>
          <a:bodyPr>
            <a:spAutoFit/>
          </a:bodyPr>
          <a:lstStyle/>
          <a:p>
            <a:pPr algn="ctr" fontAlgn="auto">
              <a:spcBef>
                <a:spcPts val="0"/>
              </a:spcBef>
              <a:spcAft>
                <a:spcPts val="0"/>
              </a:spcAft>
              <a:defRPr/>
            </a:pPr>
            <a:r>
              <a:rPr lang="en-PH" sz="2800" b="1" dirty="0">
                <a:latin typeface="+mj-lt"/>
                <a:cs typeface="Aharoni" pitchFamily="2" charset="-79"/>
              </a:rPr>
              <a:t>CS2:</a:t>
            </a:r>
            <a:r>
              <a:rPr lang="en-PH" sz="2800" b="1" dirty="0">
                <a:latin typeface="+mn-lt"/>
                <a:cs typeface="+mn-cs"/>
              </a:rPr>
              <a:t> Corn + </a:t>
            </a:r>
            <a:r>
              <a:rPr lang="en-PH" sz="2800" b="1" i="1" dirty="0" err="1">
                <a:latin typeface="+mn-lt"/>
                <a:cs typeface="+mn-cs"/>
              </a:rPr>
              <a:t>Stylosanthes</a:t>
            </a:r>
            <a:r>
              <a:rPr lang="en-PH" sz="2800" b="1" i="1" dirty="0">
                <a:latin typeface="+mn-lt"/>
                <a:cs typeface="+mn-cs"/>
              </a:rPr>
              <a:t> </a:t>
            </a:r>
            <a:r>
              <a:rPr lang="en-PH" sz="2800" b="1" i="1" dirty="0" err="1">
                <a:latin typeface="+mn-lt"/>
                <a:cs typeface="+mn-cs"/>
              </a:rPr>
              <a:t>guainensis</a:t>
            </a:r>
            <a:endParaRPr lang="en-US" sz="2800" b="1" dirty="0">
              <a:latin typeface="+mj-lt"/>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9877"/>
                                        </p:tgtEl>
                                        <p:attrNameLst>
                                          <p:attrName>style.visibility</p:attrName>
                                        </p:attrNameLst>
                                      </p:cBhvr>
                                      <p:to>
                                        <p:strVal val="visible"/>
                                      </p:to>
                                    </p:set>
                                    <p:animEffect transition="in" filter="fade">
                                      <p:cBhvr>
                                        <p:cTn id="7" dur="500"/>
                                        <p:tgtEl>
                                          <p:spTgt spid="798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fontAlgn="auto">
              <a:spcBef>
                <a:spcPts val="0"/>
              </a:spcBef>
              <a:spcAft>
                <a:spcPts val="0"/>
              </a:spcAft>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pic>
        <p:nvPicPr>
          <p:cNvPr id="80901" name="Content Placeholder 22" descr="IMG_3769.JPG"/>
          <p:cNvPicPr>
            <a:picLocks noGrp="1" noChangeAspect="1"/>
          </p:cNvPicPr>
          <p:nvPr>
            <p:ph sz="quarter" idx="1"/>
          </p:nvPr>
        </p:nvPicPr>
        <p:blipFill>
          <a:blip r:embed="rId3"/>
          <a:stretch>
            <a:fillRect/>
          </a:stretch>
        </p:blipFill>
        <p:spPr>
          <a:xfrm>
            <a:off x="966551" y="1447800"/>
            <a:ext cx="3324697" cy="2185988"/>
          </a:xfrm>
          <a:effectLst>
            <a:outerShdw blurRad="292100" dist="139700" dir="2700000" algn="tl" rotWithShape="0">
              <a:srgbClr val="333333">
                <a:alpha val="65000"/>
              </a:srgbClr>
            </a:outerShdw>
          </a:effectLst>
        </p:spPr>
      </p:pic>
      <p:pic>
        <p:nvPicPr>
          <p:cNvPr id="80902" name="Content Placeholder 23" descr="IMG_3352.JPG"/>
          <p:cNvPicPr>
            <a:picLocks noGrp="1" noChangeAspect="1"/>
          </p:cNvPicPr>
          <p:nvPr>
            <p:ph sz="quarter" idx="2"/>
          </p:nvPr>
        </p:nvPicPr>
        <p:blipFill>
          <a:blip r:embed="rId4"/>
          <a:srcRect/>
          <a:stretch>
            <a:fillRect/>
          </a:stretch>
        </p:blipFill>
        <p:spPr>
          <a:xfrm>
            <a:off x="685800" y="1447800"/>
            <a:ext cx="7046913" cy="4495800"/>
          </a:xfrm>
          <a:effectLst>
            <a:outerShdw blurRad="292100" dist="139700" dir="2700000" algn="tl" rotWithShape="0">
              <a:srgbClr val="333333">
                <a:alpha val="65000"/>
              </a:srgbClr>
            </a:outerShdw>
          </a:effectLst>
        </p:spPr>
      </p:pic>
      <p:pic>
        <p:nvPicPr>
          <p:cNvPr id="80903" name="Content Placeholder 24" descr="653.JPG"/>
          <p:cNvPicPr>
            <a:picLocks noGrp="1" noChangeAspect="1"/>
          </p:cNvPicPr>
          <p:nvPr>
            <p:ph sz="quarter" idx="3"/>
          </p:nvPr>
        </p:nvPicPr>
        <p:blipFill>
          <a:blip r:embed="rId5"/>
          <a:srcRect/>
          <a:stretch>
            <a:fillRect/>
          </a:stretch>
        </p:blipFill>
        <p:spPr>
          <a:xfrm>
            <a:off x="373063" y="2209800"/>
            <a:ext cx="6103937" cy="4378325"/>
          </a:xfrm>
          <a:effectLst>
            <a:outerShdw blurRad="292100" dist="139700" dir="2700000" algn="tl" rotWithShape="0">
              <a:srgbClr val="333333">
                <a:alpha val="65000"/>
              </a:srgbClr>
            </a:outerShdw>
          </a:effectLst>
        </p:spPr>
      </p:pic>
      <p:sp>
        <p:nvSpPr>
          <p:cNvPr id="7" name="TextBox 6"/>
          <p:cNvSpPr txBox="1"/>
          <p:nvPr/>
        </p:nvSpPr>
        <p:spPr>
          <a:xfrm>
            <a:off x="381000" y="533400"/>
            <a:ext cx="7620000" cy="523875"/>
          </a:xfrm>
          <a:prstGeom prst="rect">
            <a:avLst/>
          </a:prstGeom>
          <a:noFill/>
        </p:spPr>
        <p:txBody>
          <a:bodyPr>
            <a:spAutoFit/>
          </a:bodyPr>
          <a:lstStyle/>
          <a:p>
            <a:pPr algn="ctr" fontAlgn="auto">
              <a:spcBef>
                <a:spcPts val="0"/>
              </a:spcBef>
              <a:spcAft>
                <a:spcPts val="0"/>
              </a:spcAft>
              <a:defRPr/>
            </a:pPr>
            <a:r>
              <a:rPr lang="en-PH" sz="2800" b="1" dirty="0">
                <a:latin typeface="+mj-lt"/>
                <a:cs typeface="Aharoni" pitchFamily="2" charset="-79"/>
              </a:rPr>
              <a:t>CS3: Corn + Cowpea – Upland Rice + Cowpea</a:t>
            </a:r>
            <a:endParaRPr lang="en-US" sz="2800" b="1" dirty="0">
              <a:latin typeface="+mj-lt"/>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0901"/>
                                        </p:tgtEl>
                                        <p:attrNameLst>
                                          <p:attrName>style.visibility</p:attrName>
                                        </p:attrNameLst>
                                      </p:cBhvr>
                                      <p:to>
                                        <p:strVal val="visible"/>
                                      </p:to>
                                    </p:set>
                                    <p:animEffect transition="in" filter="wipe(down)">
                                      <p:cBhvr>
                                        <p:cTn id="7" dur="500"/>
                                        <p:tgtEl>
                                          <p:spTgt spid="8090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0903"/>
                                        </p:tgtEl>
                                        <p:attrNameLst>
                                          <p:attrName>style.visibility</p:attrName>
                                        </p:attrNameLst>
                                      </p:cBhvr>
                                      <p:to>
                                        <p:strVal val="visible"/>
                                      </p:to>
                                    </p:set>
                                    <p:animEffect transition="in" filter="wipe(down)">
                                      <p:cBhvr>
                                        <p:cTn id="12" dur="500"/>
                                        <p:tgtEl>
                                          <p:spTgt spid="809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762000"/>
            <a:ext cx="5943600" cy="523875"/>
          </a:xfrm>
          <a:prstGeom prst="rect">
            <a:avLst/>
          </a:prstGeom>
          <a:noFill/>
        </p:spPr>
        <p:txBody>
          <a:bodyPr>
            <a:spAutoFit/>
          </a:bodyPr>
          <a:lstStyle/>
          <a:p>
            <a:pPr algn="ctr" fontAlgn="auto">
              <a:spcBef>
                <a:spcPts val="0"/>
              </a:spcBef>
              <a:spcAft>
                <a:spcPts val="0"/>
              </a:spcAft>
              <a:defRPr/>
            </a:pPr>
            <a:r>
              <a:rPr lang="en-PH" sz="2800" b="1" dirty="0">
                <a:latin typeface="+mj-lt"/>
                <a:cs typeface="Aharoni" pitchFamily="2" charset="-79"/>
              </a:rPr>
              <a:t>CS4: Corn + Rice Bean</a:t>
            </a:r>
            <a:endParaRPr lang="en-US" sz="2800" b="1" dirty="0">
              <a:latin typeface="+mj-lt"/>
              <a:cs typeface="+mn-cs"/>
            </a:endParaRPr>
          </a:p>
        </p:txBody>
      </p:sp>
      <p:pic>
        <p:nvPicPr>
          <p:cNvPr id="31747" name="Picture 1"/>
          <p:cNvPicPr>
            <a:picLocks noChangeAspect="1" noChangeArrowheads="1"/>
          </p:cNvPicPr>
          <p:nvPr/>
        </p:nvPicPr>
        <p:blipFill>
          <a:blip r:embed="rId3" cstate="print"/>
          <a:srcRect/>
          <a:stretch>
            <a:fillRect/>
          </a:stretch>
        </p:blipFill>
        <p:spPr bwMode="auto">
          <a:xfrm>
            <a:off x="762000" y="1981200"/>
            <a:ext cx="5486400" cy="4403725"/>
          </a:xfrm>
          <a:prstGeom prst="rect">
            <a:avLst/>
          </a:prstGeom>
          <a:noFill/>
          <a:ln w="9525">
            <a:noFill/>
            <a:miter lim="800000"/>
            <a:headEnd/>
            <a:tailEnd/>
          </a:ln>
        </p:spPr>
      </p:pic>
      <p:pic>
        <p:nvPicPr>
          <p:cNvPr id="48130" name="Picture 2"/>
          <p:cNvPicPr>
            <a:picLocks noChangeAspect="1" noChangeArrowheads="1"/>
          </p:cNvPicPr>
          <p:nvPr/>
        </p:nvPicPr>
        <p:blipFill>
          <a:blip r:embed="rId4"/>
          <a:srcRect/>
          <a:stretch>
            <a:fillRect/>
          </a:stretch>
        </p:blipFill>
        <p:spPr bwMode="auto">
          <a:xfrm>
            <a:off x="2362200" y="1752600"/>
            <a:ext cx="5562600" cy="4191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130"/>
                                        </p:tgtEl>
                                        <p:attrNameLst>
                                          <p:attrName>style.visibility</p:attrName>
                                        </p:attrNameLst>
                                      </p:cBhvr>
                                      <p:to>
                                        <p:strVal val="visible"/>
                                      </p:to>
                                    </p:set>
                                    <p:animEffect transition="in" filter="fade">
                                      <p:cBhvr>
                                        <p:cTn id="7" dur="500"/>
                                        <p:tgtEl>
                                          <p:spTgt spid="48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327" descr="DSC02016"/>
          <p:cNvPicPr>
            <a:picLocks noChangeAspect="1"/>
          </p:cNvPicPr>
          <p:nvPr/>
        </p:nvPicPr>
        <p:blipFill>
          <a:blip r:embed="rId3"/>
          <a:srcRect t="25809" r="30264"/>
          <a:stretch>
            <a:fillRect/>
          </a:stretch>
        </p:blipFill>
        <p:spPr bwMode="auto">
          <a:xfrm>
            <a:off x="1524000" y="1600200"/>
            <a:ext cx="5334000" cy="4316413"/>
          </a:xfrm>
          <a:prstGeom prst="rect">
            <a:avLst/>
          </a:prstGeom>
          <a:noFill/>
          <a:ln w="9525">
            <a:noFill/>
            <a:miter lim="800000"/>
            <a:headEnd/>
            <a:tailEnd/>
          </a:ln>
        </p:spPr>
      </p:pic>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fontAlgn="auto">
              <a:spcBef>
                <a:spcPts val="0"/>
              </a:spcBef>
              <a:spcAft>
                <a:spcPts val="0"/>
              </a:spcAft>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pic>
        <p:nvPicPr>
          <p:cNvPr id="83972" name="Content Placeholder 7" descr="331.JPG"/>
          <p:cNvPicPr>
            <a:picLocks noGrp="1" noChangeAspect="1"/>
          </p:cNvPicPr>
          <p:nvPr>
            <p:ph sz="quarter" idx="2"/>
          </p:nvPr>
        </p:nvPicPr>
        <p:blipFill>
          <a:blip r:embed="rId4" cstate="print"/>
          <a:stretch>
            <a:fillRect/>
          </a:stretch>
        </p:blipFill>
        <p:spPr>
          <a:xfrm>
            <a:off x="457200" y="2174822"/>
            <a:ext cx="3521075" cy="3187805"/>
          </a:xfrm>
          <a:effectLst>
            <a:outerShdw blurRad="292100" dist="139700" dir="2700000" algn="tl" rotWithShape="0">
              <a:srgbClr val="333333">
                <a:alpha val="65000"/>
              </a:srgbClr>
            </a:outerShdw>
          </a:effectLst>
        </p:spPr>
      </p:pic>
      <p:sp>
        <p:nvSpPr>
          <p:cNvPr id="7" name="TextBox 6"/>
          <p:cNvSpPr txBox="1"/>
          <p:nvPr/>
        </p:nvSpPr>
        <p:spPr>
          <a:xfrm>
            <a:off x="762000" y="609600"/>
            <a:ext cx="7086600" cy="523875"/>
          </a:xfrm>
          <a:prstGeom prst="rect">
            <a:avLst/>
          </a:prstGeom>
          <a:noFill/>
        </p:spPr>
        <p:txBody>
          <a:bodyPr>
            <a:spAutoFit/>
          </a:bodyPr>
          <a:lstStyle/>
          <a:p>
            <a:pPr algn="ctr" fontAlgn="auto">
              <a:spcBef>
                <a:spcPts val="0"/>
              </a:spcBef>
              <a:spcAft>
                <a:spcPts val="0"/>
              </a:spcAft>
              <a:defRPr/>
            </a:pPr>
            <a:r>
              <a:rPr lang="en-PH" sz="2800" b="1" dirty="0">
                <a:latin typeface="+mj-lt"/>
                <a:cs typeface="Aharoni" pitchFamily="2" charset="-79"/>
              </a:rPr>
              <a:t>CS5: Corn – Corn (Control, </a:t>
            </a:r>
            <a:r>
              <a:rPr lang="en-PH" sz="2800" b="1" dirty="0" err="1">
                <a:latin typeface="+mj-lt"/>
                <a:cs typeface="Aharoni" pitchFamily="2" charset="-79"/>
              </a:rPr>
              <a:t>Plow</a:t>
            </a:r>
            <a:r>
              <a:rPr lang="en-PH" sz="2800" b="1" dirty="0">
                <a:latin typeface="+mj-lt"/>
                <a:cs typeface="Aharoni" pitchFamily="2" charset="-79"/>
              </a:rPr>
              <a:t> based)</a:t>
            </a:r>
            <a:endParaRPr lang="en-US" sz="2800" b="1" dirty="0">
              <a:latin typeface="+mj-lt"/>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3972"/>
                                        </p:tgtEl>
                                        <p:attrNameLst>
                                          <p:attrName>style.visibility</p:attrName>
                                        </p:attrNameLst>
                                      </p:cBhvr>
                                      <p:to>
                                        <p:strVal val="visible"/>
                                      </p:to>
                                    </p:set>
                                    <p:animEffect transition="in" filter="wipe(down)">
                                      <p:cBhvr>
                                        <p:cTn id="7" dur="500"/>
                                        <p:tgtEl>
                                          <p:spTgt spid="839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10"/>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grpSp>
        <p:nvGrpSpPr>
          <p:cNvPr id="2052" name="Group 17"/>
          <p:cNvGrpSpPr>
            <a:grpSpLocks/>
          </p:cNvGrpSpPr>
          <p:nvPr/>
        </p:nvGrpSpPr>
        <p:grpSpPr bwMode="auto">
          <a:xfrm>
            <a:off x="304800" y="914400"/>
            <a:ext cx="7772400" cy="3810000"/>
            <a:chOff x="228600" y="609600"/>
            <a:chExt cx="7772400" cy="3810000"/>
          </a:xfrm>
        </p:grpSpPr>
        <p:grpSp>
          <p:nvGrpSpPr>
            <p:cNvPr id="2054" name="Group 16"/>
            <p:cNvGrpSpPr>
              <a:grpSpLocks/>
            </p:cNvGrpSpPr>
            <p:nvPr/>
          </p:nvGrpSpPr>
          <p:grpSpPr bwMode="auto">
            <a:xfrm>
              <a:off x="1446504" y="3962400"/>
              <a:ext cx="5308000" cy="457200"/>
              <a:chOff x="1446504" y="3962400"/>
              <a:chExt cx="5308000" cy="457200"/>
            </a:xfrm>
          </p:grpSpPr>
          <p:cxnSp>
            <p:nvCxnSpPr>
              <p:cNvPr id="2055" name="Straight Arrow Connector 133"/>
              <p:cNvCxnSpPr>
                <a:cxnSpLocks noChangeShapeType="1"/>
              </p:cNvCxnSpPr>
              <p:nvPr/>
            </p:nvCxnSpPr>
            <p:spPr bwMode="auto">
              <a:xfrm rot="10800000">
                <a:off x="1446504" y="4177352"/>
                <a:ext cx="640080" cy="0"/>
              </a:xfrm>
              <a:prstGeom prst="straightConnector1">
                <a:avLst/>
              </a:prstGeom>
              <a:noFill/>
              <a:ln w="19050">
                <a:solidFill>
                  <a:srgbClr val="000000"/>
                </a:solidFill>
                <a:round/>
                <a:headEnd/>
                <a:tailEnd type="arrow" w="med" len="med"/>
              </a:ln>
            </p:spPr>
          </p:cxnSp>
          <p:sp>
            <p:nvSpPr>
              <p:cNvPr id="2056" name="Text Box 7"/>
              <p:cNvSpPr txBox="1">
                <a:spLocks noChangeArrowheads="1"/>
              </p:cNvSpPr>
              <p:nvPr/>
            </p:nvSpPr>
            <p:spPr bwMode="auto">
              <a:xfrm>
                <a:off x="2057400" y="4021851"/>
                <a:ext cx="1324968" cy="362494"/>
              </a:xfrm>
              <a:prstGeom prst="rect">
                <a:avLst/>
              </a:prstGeom>
              <a:noFill/>
              <a:ln w="9525">
                <a:noFill/>
                <a:miter lim="800000"/>
                <a:headEnd/>
                <a:tailEnd/>
              </a:ln>
            </p:spPr>
            <p:txBody>
              <a:bodyPr/>
              <a:lstStyle/>
              <a:p>
                <a:r>
                  <a:rPr lang="en-PH" sz="1200" b="1">
                    <a:solidFill>
                      <a:srgbClr val="000000"/>
                    </a:solidFill>
                    <a:cs typeface="Times New Roman" pitchFamily="18" charset="0"/>
                  </a:rPr>
                  <a:t>First Cropping</a:t>
                </a:r>
                <a:endParaRPr lang="en-PH" sz="2800" b="1"/>
              </a:p>
            </p:txBody>
          </p:sp>
          <p:sp>
            <p:nvSpPr>
              <p:cNvPr id="2057" name="Text Box 6"/>
              <p:cNvSpPr txBox="1">
                <a:spLocks noChangeArrowheads="1"/>
              </p:cNvSpPr>
              <p:nvPr/>
            </p:nvSpPr>
            <p:spPr bwMode="auto">
              <a:xfrm>
                <a:off x="4760715" y="4040233"/>
                <a:ext cx="1481997" cy="379367"/>
              </a:xfrm>
              <a:prstGeom prst="rect">
                <a:avLst/>
              </a:prstGeom>
              <a:noFill/>
              <a:ln w="9525">
                <a:noFill/>
                <a:miter lim="800000"/>
                <a:headEnd/>
                <a:tailEnd/>
              </a:ln>
            </p:spPr>
            <p:txBody>
              <a:bodyPr/>
              <a:lstStyle/>
              <a:p>
                <a:r>
                  <a:rPr lang="en-PH" sz="1200" b="1">
                    <a:solidFill>
                      <a:srgbClr val="000000"/>
                    </a:solidFill>
                    <a:cs typeface="Times New Roman" pitchFamily="18" charset="0"/>
                  </a:rPr>
                  <a:t>Second Cropping</a:t>
                </a:r>
                <a:endParaRPr lang="en-PH" sz="2000" b="1"/>
              </a:p>
            </p:txBody>
          </p:sp>
          <p:sp>
            <p:nvSpPr>
              <p:cNvPr id="2058" name="Straight Connector 132"/>
              <p:cNvSpPr>
                <a:spLocks noChangeShapeType="1"/>
              </p:cNvSpPr>
              <p:nvPr/>
            </p:nvSpPr>
            <p:spPr bwMode="auto">
              <a:xfrm>
                <a:off x="1447800" y="3962400"/>
                <a:ext cx="0" cy="381680"/>
              </a:xfrm>
              <a:prstGeom prst="line">
                <a:avLst/>
              </a:prstGeom>
              <a:noFill/>
              <a:ln w="19050">
                <a:solidFill>
                  <a:srgbClr val="000000"/>
                </a:solidFill>
                <a:round/>
                <a:headEnd/>
                <a:tailEnd/>
              </a:ln>
            </p:spPr>
            <p:txBody>
              <a:bodyPr/>
              <a:lstStyle/>
              <a:p>
                <a:endParaRPr lang="en-US"/>
              </a:p>
            </p:txBody>
          </p:sp>
          <p:cxnSp>
            <p:nvCxnSpPr>
              <p:cNvPr id="2059" name="Straight Arrow Connector 130"/>
              <p:cNvCxnSpPr>
                <a:cxnSpLocks noChangeShapeType="1"/>
              </p:cNvCxnSpPr>
              <p:nvPr/>
            </p:nvCxnSpPr>
            <p:spPr bwMode="auto">
              <a:xfrm>
                <a:off x="3247698" y="4170589"/>
                <a:ext cx="822960" cy="0"/>
              </a:xfrm>
              <a:prstGeom prst="straightConnector1">
                <a:avLst/>
              </a:prstGeom>
              <a:noFill/>
              <a:ln w="19050">
                <a:solidFill>
                  <a:srgbClr val="000000"/>
                </a:solidFill>
                <a:round/>
                <a:headEnd/>
                <a:tailEnd type="arrow" w="med" len="med"/>
              </a:ln>
            </p:spPr>
          </p:cxnSp>
          <p:sp>
            <p:nvSpPr>
              <p:cNvPr id="2060" name="Straight Connector 129"/>
              <p:cNvSpPr>
                <a:spLocks noChangeShapeType="1"/>
              </p:cNvSpPr>
              <p:nvPr/>
            </p:nvSpPr>
            <p:spPr bwMode="auto">
              <a:xfrm>
                <a:off x="4096404" y="3962400"/>
                <a:ext cx="0" cy="381680"/>
              </a:xfrm>
              <a:prstGeom prst="line">
                <a:avLst/>
              </a:prstGeom>
              <a:noFill/>
              <a:ln w="19050">
                <a:solidFill>
                  <a:srgbClr val="000000"/>
                </a:solidFill>
                <a:round/>
                <a:headEnd/>
                <a:tailEnd/>
              </a:ln>
            </p:spPr>
            <p:txBody>
              <a:bodyPr/>
              <a:lstStyle/>
              <a:p>
                <a:endParaRPr lang="en-US"/>
              </a:p>
            </p:txBody>
          </p:sp>
          <p:cxnSp>
            <p:nvCxnSpPr>
              <p:cNvPr id="2061" name="Straight Arrow Connector 128"/>
              <p:cNvCxnSpPr>
                <a:cxnSpLocks noChangeShapeType="1"/>
              </p:cNvCxnSpPr>
              <p:nvPr/>
            </p:nvCxnSpPr>
            <p:spPr bwMode="auto">
              <a:xfrm rot="10800000">
                <a:off x="4120056" y="4168275"/>
                <a:ext cx="640080" cy="0"/>
              </a:xfrm>
              <a:prstGeom prst="straightConnector1">
                <a:avLst/>
              </a:prstGeom>
              <a:noFill/>
              <a:ln w="19050">
                <a:solidFill>
                  <a:srgbClr val="000000"/>
                </a:solidFill>
                <a:round/>
                <a:headEnd/>
                <a:tailEnd type="arrow" w="med" len="med"/>
              </a:ln>
            </p:spPr>
          </p:cxnSp>
          <p:cxnSp>
            <p:nvCxnSpPr>
              <p:cNvPr id="2062" name="Straight Arrow Connector 319"/>
              <p:cNvCxnSpPr>
                <a:cxnSpLocks noChangeShapeType="1"/>
              </p:cNvCxnSpPr>
              <p:nvPr/>
            </p:nvCxnSpPr>
            <p:spPr bwMode="auto">
              <a:xfrm>
                <a:off x="6205864" y="4168275"/>
                <a:ext cx="548640" cy="0"/>
              </a:xfrm>
              <a:prstGeom prst="straightConnector1">
                <a:avLst/>
              </a:prstGeom>
              <a:noFill/>
              <a:ln w="19050">
                <a:solidFill>
                  <a:srgbClr val="000000"/>
                </a:solidFill>
                <a:round/>
                <a:headEnd/>
                <a:tailEnd type="arrow" w="med" len="med"/>
              </a:ln>
            </p:spPr>
          </p:cxnSp>
          <p:sp>
            <p:nvSpPr>
              <p:cNvPr id="2063" name="Straight Connector 318"/>
              <p:cNvSpPr>
                <a:spLocks noChangeShapeType="1"/>
              </p:cNvSpPr>
              <p:nvPr/>
            </p:nvSpPr>
            <p:spPr bwMode="auto">
              <a:xfrm>
                <a:off x="6754504" y="3969339"/>
                <a:ext cx="0" cy="381681"/>
              </a:xfrm>
              <a:prstGeom prst="line">
                <a:avLst/>
              </a:prstGeom>
              <a:noFill/>
              <a:ln w="19050">
                <a:solidFill>
                  <a:srgbClr val="000000"/>
                </a:solidFill>
                <a:round/>
                <a:headEnd/>
                <a:tailEnd/>
              </a:ln>
            </p:spPr>
            <p:txBody>
              <a:bodyPr/>
              <a:lstStyle/>
              <a:p>
                <a:endParaRPr lang="en-US"/>
              </a:p>
            </p:txBody>
          </p:sp>
        </p:grpSp>
        <p:graphicFrame>
          <p:nvGraphicFramePr>
            <p:cNvPr id="2050" name="Object 16"/>
            <p:cNvGraphicFramePr>
              <a:graphicFrameLocks noChangeAspect="1"/>
            </p:cNvGraphicFramePr>
            <p:nvPr/>
          </p:nvGraphicFramePr>
          <p:xfrm>
            <a:off x="228600" y="609600"/>
            <a:ext cx="7772400" cy="3082925"/>
          </p:xfrm>
          <a:graphic>
            <a:graphicData uri="http://schemas.openxmlformats.org/presentationml/2006/ole">
              <p:oleObj spid="_x0000_s2050" name="Document" r:id="rId3" imgW="8967346" imgH="2814079" progId="Word.Document.12">
                <p:embed/>
              </p:oleObj>
            </a:graphicData>
          </a:graphic>
        </p:graphicFrame>
      </p:grpSp>
      <p:sp>
        <p:nvSpPr>
          <p:cNvPr id="2053" name="Rectangle 17"/>
          <p:cNvSpPr>
            <a:spLocks noChangeArrowheads="1"/>
          </p:cNvSpPr>
          <p:nvPr/>
        </p:nvSpPr>
        <p:spPr bwMode="auto">
          <a:xfrm>
            <a:off x="609600" y="5334000"/>
            <a:ext cx="7391400" cy="646113"/>
          </a:xfrm>
          <a:prstGeom prst="rect">
            <a:avLst/>
          </a:prstGeom>
          <a:noFill/>
          <a:ln w="9525">
            <a:noFill/>
            <a:miter lim="800000"/>
            <a:headEnd/>
            <a:tailEnd/>
          </a:ln>
        </p:spPr>
        <p:txBody>
          <a:bodyPr anchor="ctr">
            <a:spAutoFit/>
          </a:bodyPr>
          <a:lstStyle/>
          <a:p>
            <a:pPr marL="968375" indent="-968375"/>
            <a:r>
              <a:rPr lang="en-PH">
                <a:latin typeface="Trebuchet MS" pitchFamily="34" charset="0"/>
                <a:ea typeface="Calibri" pitchFamily="34" charset="0"/>
              </a:rPr>
              <a:t>Figure 2. Cropping systems imposed as treatments of the study on a year cycle.</a:t>
            </a:r>
            <a:endParaRPr lang="en-PH" sz="3200">
              <a:latin typeface="Trebuchet MS" pitchFamily="34" charset="0"/>
              <a:ea typeface="Calibri"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609600" y="2906713"/>
            <a:ext cx="2438400" cy="1322387"/>
          </a:xfrm>
          <a:prstGeom prst="rect">
            <a:avLst/>
          </a:prstGeom>
          <a:ln w="9525">
            <a:headEnd/>
            <a:tailEnd/>
          </a:ln>
        </p:spPr>
        <p:style>
          <a:lnRef idx="2">
            <a:schemeClr val="accent2"/>
          </a:lnRef>
          <a:fillRef idx="1">
            <a:schemeClr val="lt1"/>
          </a:fillRef>
          <a:effectRef idx="0">
            <a:schemeClr val="accent2"/>
          </a:effectRef>
          <a:fontRef idx="minor">
            <a:schemeClr val="dk1"/>
          </a:fontRef>
        </p:style>
        <p:txBody>
          <a:bodyPr anchor="ctr">
            <a:spAutoFit/>
          </a:bodyPr>
          <a:lstStyle/>
          <a:p>
            <a:pPr marL="6350" indent="171450" algn="just" eaLnBrk="0" hangingPunct="0">
              <a:spcBef>
                <a:spcPts val="0"/>
              </a:spcBef>
              <a:spcAft>
                <a:spcPts val="0"/>
              </a:spcAft>
              <a:buFont typeface="Trebuchet MS" pitchFamily="34" charset="0"/>
              <a:buChar char="‐"/>
              <a:tabLst>
                <a:tab pos="287338" algn="l"/>
                <a:tab pos="1309688" algn="l"/>
              </a:tabLst>
              <a:defRPr/>
            </a:pPr>
            <a:r>
              <a:rPr lang="en-PH" sz="1600" dirty="0"/>
              <a:t>LAI	- LAR</a:t>
            </a:r>
          </a:p>
          <a:p>
            <a:pPr marL="6350" lvl="1" indent="171450" algn="just" eaLnBrk="0" hangingPunct="0">
              <a:spcBef>
                <a:spcPts val="0"/>
              </a:spcBef>
              <a:spcAft>
                <a:spcPts val="0"/>
              </a:spcAft>
              <a:buFont typeface="Trebuchet MS" pitchFamily="34" charset="0"/>
              <a:buChar char="‐"/>
              <a:tabLst>
                <a:tab pos="287338" algn="l"/>
                <a:tab pos="1309688" algn="l"/>
              </a:tabLst>
              <a:defRPr/>
            </a:pPr>
            <a:r>
              <a:rPr lang="en-PH" sz="1600" dirty="0"/>
              <a:t>NAR	- CGR</a:t>
            </a:r>
          </a:p>
          <a:p>
            <a:pPr marL="6350" lvl="1" indent="171450" algn="just" eaLnBrk="0" hangingPunct="0">
              <a:spcBef>
                <a:spcPts val="0"/>
              </a:spcBef>
              <a:spcAft>
                <a:spcPts val="0"/>
              </a:spcAft>
              <a:buFont typeface="Trebuchet MS" pitchFamily="34" charset="0"/>
              <a:buChar char="‐"/>
              <a:tabLst>
                <a:tab pos="287338" algn="l"/>
                <a:tab pos="1309688" algn="l"/>
              </a:tabLst>
              <a:defRPr/>
            </a:pPr>
            <a:r>
              <a:rPr lang="en-PH" sz="1600" dirty="0">
                <a:ea typeface="Calibri" pitchFamily="34" charset="0"/>
                <a:cs typeface="Arial" pitchFamily="34" charset="0"/>
              </a:rPr>
              <a:t>DMY	- PC</a:t>
            </a:r>
            <a:endParaRPr lang="en-PH" sz="1600" dirty="0"/>
          </a:p>
          <a:p>
            <a:pPr marL="6350" lvl="1" indent="171450" algn="just" eaLnBrk="0" hangingPunct="0">
              <a:spcBef>
                <a:spcPts val="0"/>
              </a:spcBef>
              <a:spcAft>
                <a:spcPts val="0"/>
              </a:spcAft>
              <a:buFont typeface="Trebuchet MS" pitchFamily="34" charset="0"/>
              <a:buChar char="‐"/>
              <a:tabLst>
                <a:tab pos="287338" algn="l"/>
                <a:tab pos="1309688" algn="l"/>
              </a:tabLst>
              <a:defRPr/>
            </a:pPr>
            <a:r>
              <a:rPr lang="en-PH" sz="1600" dirty="0">
                <a:ea typeface="Calibri" pitchFamily="34" charset="0"/>
                <a:cs typeface="Arial" pitchFamily="34" charset="0"/>
              </a:rPr>
              <a:t> HI	- GY</a:t>
            </a:r>
          </a:p>
          <a:p>
            <a:pPr marL="6350" lvl="1" indent="171450" algn="just" eaLnBrk="0" hangingPunct="0">
              <a:spcBef>
                <a:spcPts val="0"/>
              </a:spcBef>
              <a:spcAft>
                <a:spcPts val="0"/>
              </a:spcAft>
              <a:buFont typeface="Trebuchet MS" pitchFamily="34" charset="0"/>
              <a:buChar char="‐"/>
              <a:tabLst>
                <a:tab pos="287338" algn="l"/>
              </a:tabLst>
              <a:defRPr/>
            </a:pPr>
            <a:r>
              <a:rPr lang="en-PH" sz="1600" dirty="0">
                <a:ea typeface="Calibri" pitchFamily="34" charset="0"/>
                <a:cs typeface="Arial" pitchFamily="34" charset="0"/>
              </a:rPr>
              <a:t>Yield Components</a:t>
            </a:r>
          </a:p>
        </p:txBody>
      </p:sp>
      <p:sp>
        <p:nvSpPr>
          <p:cNvPr id="3" name="Rectangle 2"/>
          <p:cNvSpPr>
            <a:spLocks noChangeArrowheads="1"/>
          </p:cNvSpPr>
          <p:nvPr/>
        </p:nvSpPr>
        <p:spPr bwMode="auto">
          <a:xfrm>
            <a:off x="457200" y="5475288"/>
            <a:ext cx="2971800" cy="1077912"/>
          </a:xfrm>
          <a:prstGeom prst="rect">
            <a:avLst/>
          </a:prstGeom>
          <a:ln w="9525">
            <a:headEnd/>
            <a:tailEnd/>
          </a:ln>
        </p:spPr>
        <p:style>
          <a:lnRef idx="2">
            <a:schemeClr val="accent2"/>
          </a:lnRef>
          <a:fillRef idx="1">
            <a:schemeClr val="lt1"/>
          </a:fillRef>
          <a:effectRef idx="0">
            <a:schemeClr val="accent2"/>
          </a:effectRef>
          <a:fontRef idx="minor">
            <a:schemeClr val="dk1"/>
          </a:fontRef>
        </p:style>
        <p:txBody>
          <a:bodyPr anchor="ctr">
            <a:spAutoFit/>
          </a:bodyPr>
          <a:lstStyle/>
          <a:p>
            <a:pPr indent="177800" algn="just" eaLnBrk="0" hangingPunct="0">
              <a:spcBef>
                <a:spcPts val="0"/>
              </a:spcBef>
              <a:spcAft>
                <a:spcPts val="0"/>
              </a:spcAft>
              <a:buFontTx/>
              <a:buChar char="-"/>
              <a:tabLst>
                <a:tab pos="228600" algn="l"/>
                <a:tab pos="1487488" algn="l"/>
              </a:tabLst>
              <a:defRPr/>
            </a:pPr>
            <a:r>
              <a:rPr lang="en-PH" sz="1600" dirty="0">
                <a:ea typeface="Calibri" pitchFamily="34" charset="0"/>
                <a:cs typeface="Arial" pitchFamily="34" charset="0"/>
              </a:rPr>
              <a:t>Soil pH	- OM</a:t>
            </a:r>
          </a:p>
          <a:p>
            <a:pPr indent="177800" algn="just" eaLnBrk="0" hangingPunct="0">
              <a:spcBef>
                <a:spcPts val="0"/>
              </a:spcBef>
              <a:spcAft>
                <a:spcPts val="0"/>
              </a:spcAft>
              <a:buFontTx/>
              <a:buChar char="-"/>
              <a:tabLst>
                <a:tab pos="228600" algn="l"/>
                <a:tab pos="1487488" algn="l"/>
              </a:tabLst>
              <a:defRPr/>
            </a:pPr>
            <a:r>
              <a:rPr lang="en-PH" sz="1600" dirty="0">
                <a:ea typeface="Calibri" pitchFamily="34" charset="0"/>
                <a:cs typeface="Arial" pitchFamily="34" charset="0"/>
              </a:rPr>
              <a:t>OC	- CEC</a:t>
            </a:r>
          </a:p>
          <a:p>
            <a:pPr indent="177800" algn="just" eaLnBrk="0" hangingPunct="0">
              <a:spcBef>
                <a:spcPts val="0"/>
              </a:spcBef>
              <a:spcAft>
                <a:spcPts val="0"/>
              </a:spcAft>
              <a:buFontTx/>
              <a:buChar char="-"/>
              <a:tabLst>
                <a:tab pos="228600" algn="l"/>
                <a:tab pos="1433513" algn="l"/>
              </a:tabLst>
              <a:defRPr/>
            </a:pPr>
            <a:r>
              <a:rPr lang="en-PH" sz="1600" dirty="0">
                <a:ea typeface="Calibri" pitchFamily="34" charset="0"/>
                <a:cs typeface="Arial" pitchFamily="34" charset="0"/>
              </a:rPr>
              <a:t>Soil NPK	 - C:N Ratio</a:t>
            </a:r>
          </a:p>
          <a:p>
            <a:pPr indent="177800" algn="just" eaLnBrk="0" hangingPunct="0">
              <a:spcBef>
                <a:spcPts val="0"/>
              </a:spcBef>
              <a:spcAft>
                <a:spcPts val="0"/>
              </a:spcAft>
              <a:buFontTx/>
              <a:buChar char="-"/>
              <a:tabLst>
                <a:tab pos="228600" algn="l"/>
              </a:tabLst>
              <a:defRPr/>
            </a:pPr>
            <a:r>
              <a:rPr lang="en-PH" sz="1600" dirty="0">
                <a:ea typeface="Calibri" pitchFamily="34" charset="0"/>
                <a:cs typeface="Arial" pitchFamily="34" charset="0"/>
              </a:rPr>
              <a:t>Soil Water-holding capacity </a:t>
            </a:r>
          </a:p>
        </p:txBody>
      </p:sp>
      <p:sp>
        <p:nvSpPr>
          <p:cNvPr id="33796" name="TextBox 3"/>
          <p:cNvSpPr txBox="1">
            <a:spLocks noChangeArrowheads="1"/>
          </p:cNvSpPr>
          <p:nvPr/>
        </p:nvSpPr>
        <p:spPr bwMode="auto">
          <a:xfrm>
            <a:off x="609600" y="304800"/>
            <a:ext cx="4495800" cy="523875"/>
          </a:xfrm>
          <a:prstGeom prst="rect">
            <a:avLst/>
          </a:prstGeom>
          <a:noFill/>
          <a:ln w="9525">
            <a:noFill/>
            <a:miter lim="800000"/>
            <a:headEnd/>
            <a:tailEnd/>
          </a:ln>
        </p:spPr>
        <p:txBody>
          <a:bodyPr>
            <a:spAutoFit/>
          </a:bodyPr>
          <a:lstStyle/>
          <a:p>
            <a:r>
              <a:rPr lang="en-US" sz="2800">
                <a:latin typeface="Trebuchet MS" pitchFamily="34" charset="0"/>
              </a:rPr>
              <a:t>Data Gathered:</a:t>
            </a:r>
          </a:p>
        </p:txBody>
      </p:sp>
      <p:sp>
        <p:nvSpPr>
          <p:cNvPr id="5" name="TextBox 4"/>
          <p:cNvSpPr txBox="1">
            <a:spLocks noChangeArrowheads="1"/>
          </p:cNvSpPr>
          <p:nvPr/>
        </p:nvSpPr>
        <p:spPr bwMode="auto">
          <a:xfrm>
            <a:off x="1600200" y="1077913"/>
            <a:ext cx="4495800" cy="369887"/>
          </a:xfrm>
          <a:prstGeom prst="rect">
            <a:avLst/>
          </a:prstGeom>
          <a:solidFill>
            <a:srgbClr val="92D050"/>
          </a:solidFill>
          <a:ln w="9525">
            <a:noFill/>
            <a:miter lim="800000"/>
            <a:headEnd/>
            <a:tailEnd/>
          </a:ln>
        </p:spPr>
        <p:txBody>
          <a:bodyPr>
            <a:spAutoFit/>
          </a:bodyPr>
          <a:lstStyle/>
          <a:p>
            <a:pPr algn="ctr" eaLnBrk="0" hangingPunct="0">
              <a:tabLst>
                <a:tab pos="228600" algn="l"/>
              </a:tabLst>
            </a:pPr>
            <a:r>
              <a:rPr lang="en-PH" b="1">
                <a:latin typeface="Trebuchet MS" pitchFamily="34" charset="0"/>
                <a:ea typeface="Calibri" pitchFamily="34" charset="0"/>
              </a:rPr>
              <a:t>Corn-based Cropping Systems</a:t>
            </a:r>
          </a:p>
        </p:txBody>
      </p:sp>
      <p:sp>
        <p:nvSpPr>
          <p:cNvPr id="6" name="Rectangle 5"/>
          <p:cNvSpPr>
            <a:spLocks noChangeArrowheads="1"/>
          </p:cNvSpPr>
          <p:nvPr/>
        </p:nvSpPr>
        <p:spPr bwMode="auto">
          <a:xfrm>
            <a:off x="4343400" y="2906713"/>
            <a:ext cx="3429000" cy="1568450"/>
          </a:xfrm>
          <a:prstGeom prst="rect">
            <a:avLst/>
          </a:prstGeom>
          <a:ln w="9525">
            <a:headEnd/>
            <a:tailEnd/>
          </a:ln>
        </p:spPr>
        <p:style>
          <a:lnRef idx="2">
            <a:schemeClr val="accent2"/>
          </a:lnRef>
          <a:fillRef idx="1">
            <a:schemeClr val="lt1"/>
          </a:fillRef>
          <a:effectRef idx="0">
            <a:schemeClr val="accent2"/>
          </a:effectRef>
          <a:fontRef idx="minor">
            <a:schemeClr val="dk1"/>
          </a:fontRef>
        </p:style>
        <p:txBody>
          <a:bodyPr anchor="ctr">
            <a:spAutoFit/>
          </a:bodyPr>
          <a:lstStyle/>
          <a:p>
            <a:pPr marL="6350" lvl="1" indent="171450" eaLnBrk="0" hangingPunct="0">
              <a:spcBef>
                <a:spcPts val="0"/>
              </a:spcBef>
              <a:spcAft>
                <a:spcPts val="0"/>
              </a:spcAft>
              <a:buFontTx/>
              <a:buChar char="-"/>
              <a:tabLst>
                <a:tab pos="228600" algn="l"/>
              </a:tabLst>
              <a:defRPr/>
            </a:pPr>
            <a:r>
              <a:rPr lang="en-PH" sz="1600" dirty="0">
                <a:solidFill>
                  <a:schemeClr val="tx1"/>
                </a:solidFill>
                <a:ea typeface="Calibri" pitchFamily="34" charset="0"/>
                <a:cs typeface="Arial" pitchFamily="34" charset="0"/>
              </a:rPr>
              <a:t>DM Productivity of Corn</a:t>
            </a:r>
          </a:p>
          <a:p>
            <a:pPr marL="6350" lvl="1" indent="171450" eaLnBrk="0" hangingPunct="0">
              <a:spcBef>
                <a:spcPts val="0"/>
              </a:spcBef>
              <a:spcAft>
                <a:spcPts val="0"/>
              </a:spcAft>
              <a:buFontTx/>
              <a:buChar char="-"/>
              <a:tabLst>
                <a:tab pos="228600" algn="l"/>
              </a:tabLst>
              <a:defRPr/>
            </a:pPr>
            <a:r>
              <a:rPr lang="en-PH" sz="1600" dirty="0">
                <a:ea typeface="Calibri" pitchFamily="34" charset="0"/>
                <a:cs typeface="Arial" pitchFamily="34" charset="0"/>
              </a:rPr>
              <a:t>DM Productivity of Legumes</a:t>
            </a:r>
          </a:p>
          <a:p>
            <a:pPr marL="6350" lvl="1" indent="171450" eaLnBrk="0" hangingPunct="0">
              <a:spcBef>
                <a:spcPts val="0"/>
              </a:spcBef>
              <a:spcAft>
                <a:spcPts val="0"/>
              </a:spcAft>
              <a:buFontTx/>
              <a:buChar char="-"/>
              <a:tabLst>
                <a:tab pos="228600" algn="l"/>
              </a:tabLst>
              <a:defRPr/>
            </a:pPr>
            <a:r>
              <a:rPr lang="en-PH" sz="1600" dirty="0">
                <a:ea typeface="Calibri" pitchFamily="34" charset="0"/>
                <a:cs typeface="Arial" pitchFamily="34" charset="0"/>
              </a:rPr>
              <a:t>Carbon Productivity of Corn</a:t>
            </a:r>
          </a:p>
          <a:p>
            <a:pPr marL="6350" lvl="1" indent="171450" eaLnBrk="0" hangingPunct="0">
              <a:spcBef>
                <a:spcPts val="0"/>
              </a:spcBef>
              <a:spcAft>
                <a:spcPts val="0"/>
              </a:spcAft>
              <a:buFontTx/>
              <a:buChar char="-"/>
              <a:tabLst>
                <a:tab pos="228600" algn="l"/>
              </a:tabLst>
              <a:defRPr/>
            </a:pPr>
            <a:r>
              <a:rPr lang="en-PH" sz="1600" dirty="0">
                <a:ea typeface="Calibri" pitchFamily="34" charset="0"/>
                <a:cs typeface="Arial" pitchFamily="34" charset="0"/>
              </a:rPr>
              <a:t>Nutrient Uptake</a:t>
            </a:r>
          </a:p>
          <a:p>
            <a:pPr marL="6350" lvl="1" indent="171450" eaLnBrk="0" hangingPunct="0">
              <a:spcBef>
                <a:spcPts val="0"/>
              </a:spcBef>
              <a:spcAft>
                <a:spcPts val="0"/>
              </a:spcAft>
              <a:buFontTx/>
              <a:buChar char="-"/>
              <a:tabLst>
                <a:tab pos="228600" algn="l"/>
              </a:tabLst>
              <a:defRPr/>
            </a:pPr>
            <a:r>
              <a:rPr lang="en-PH" sz="1600" dirty="0">
                <a:ea typeface="Calibri" pitchFamily="34" charset="0"/>
                <a:cs typeface="Arial" pitchFamily="34" charset="0"/>
              </a:rPr>
              <a:t>Internal Efficiency of N</a:t>
            </a:r>
          </a:p>
          <a:p>
            <a:pPr marL="6350" lvl="1" indent="171450" eaLnBrk="0" hangingPunct="0">
              <a:spcBef>
                <a:spcPts val="0"/>
              </a:spcBef>
              <a:spcAft>
                <a:spcPts val="0"/>
              </a:spcAft>
              <a:buFontTx/>
              <a:buChar char="-"/>
              <a:tabLst>
                <a:tab pos="228600" algn="l"/>
              </a:tabLst>
              <a:defRPr/>
            </a:pPr>
            <a:r>
              <a:rPr lang="en-PH" sz="1600" dirty="0">
                <a:ea typeface="Calibri" pitchFamily="34" charset="0"/>
                <a:cs typeface="Arial" pitchFamily="34" charset="0"/>
              </a:rPr>
              <a:t>Land Equivalent Ratio</a:t>
            </a:r>
          </a:p>
        </p:txBody>
      </p:sp>
      <p:sp>
        <p:nvSpPr>
          <p:cNvPr id="7" name="Rectangle 6"/>
          <p:cNvSpPr>
            <a:spLocks noChangeArrowheads="1"/>
          </p:cNvSpPr>
          <p:nvPr/>
        </p:nvSpPr>
        <p:spPr bwMode="auto">
          <a:xfrm>
            <a:off x="4343400" y="5475288"/>
            <a:ext cx="3352800" cy="831850"/>
          </a:xfrm>
          <a:prstGeom prst="rect">
            <a:avLst/>
          </a:prstGeom>
          <a:ln w="9525">
            <a:headEnd/>
            <a:tailEnd/>
          </a:ln>
        </p:spPr>
        <p:style>
          <a:lnRef idx="2">
            <a:schemeClr val="accent2"/>
          </a:lnRef>
          <a:fillRef idx="1">
            <a:schemeClr val="lt1"/>
          </a:fillRef>
          <a:effectRef idx="0">
            <a:schemeClr val="accent2"/>
          </a:effectRef>
          <a:fontRef idx="minor">
            <a:schemeClr val="dk1"/>
          </a:fontRef>
        </p:style>
        <p:txBody>
          <a:bodyPr anchor="ctr">
            <a:spAutoFit/>
          </a:bodyPr>
          <a:lstStyle/>
          <a:p>
            <a:pPr indent="231775" algn="just" eaLnBrk="0" hangingPunct="0">
              <a:spcBef>
                <a:spcPts val="0"/>
              </a:spcBef>
              <a:spcAft>
                <a:spcPts val="0"/>
              </a:spcAft>
              <a:buFont typeface="Trebuchet MS" pitchFamily="34" charset="0"/>
              <a:buChar char="–"/>
              <a:tabLst>
                <a:tab pos="231775" algn="l"/>
              </a:tabLst>
              <a:defRPr/>
            </a:pPr>
            <a:r>
              <a:rPr lang="en-PH" sz="1600" dirty="0">
                <a:ea typeface="Calibri" pitchFamily="34" charset="0"/>
                <a:cs typeface="Arial" pitchFamily="34" charset="0"/>
              </a:rPr>
              <a:t>Return to </a:t>
            </a:r>
            <a:r>
              <a:rPr lang="en-PH" sz="1600" dirty="0" err="1">
                <a:ea typeface="Calibri" pitchFamily="34" charset="0"/>
                <a:cs typeface="Arial" pitchFamily="34" charset="0"/>
              </a:rPr>
              <a:t>Labor</a:t>
            </a:r>
            <a:r>
              <a:rPr lang="en-PH" sz="1600" dirty="0">
                <a:ea typeface="Calibri" pitchFamily="34" charset="0"/>
                <a:cs typeface="Arial" pitchFamily="34" charset="0"/>
              </a:rPr>
              <a:t> Cost (RLC)</a:t>
            </a:r>
          </a:p>
          <a:p>
            <a:pPr indent="231775" algn="just" eaLnBrk="0" hangingPunct="0">
              <a:spcBef>
                <a:spcPts val="0"/>
              </a:spcBef>
              <a:spcAft>
                <a:spcPts val="0"/>
              </a:spcAft>
              <a:buFont typeface="Trebuchet MS" pitchFamily="34" charset="0"/>
              <a:buChar char="–"/>
              <a:tabLst>
                <a:tab pos="231775" algn="l"/>
              </a:tabLst>
              <a:defRPr/>
            </a:pPr>
            <a:r>
              <a:rPr lang="en-PH" sz="1600" dirty="0">
                <a:ea typeface="Calibri" pitchFamily="34" charset="0"/>
                <a:cs typeface="Arial" pitchFamily="34" charset="0"/>
              </a:rPr>
              <a:t>Return to Material Cost (RMC)</a:t>
            </a:r>
          </a:p>
          <a:p>
            <a:pPr indent="231775" algn="just" eaLnBrk="0" hangingPunct="0">
              <a:spcBef>
                <a:spcPts val="0"/>
              </a:spcBef>
              <a:spcAft>
                <a:spcPts val="0"/>
              </a:spcAft>
              <a:buFont typeface="Trebuchet MS" pitchFamily="34" charset="0"/>
              <a:buChar char="–"/>
              <a:tabLst>
                <a:tab pos="231775" algn="l"/>
              </a:tabLst>
              <a:defRPr/>
            </a:pPr>
            <a:r>
              <a:rPr lang="en-PH" sz="1600" dirty="0">
                <a:ea typeface="Calibri" pitchFamily="34" charset="0"/>
                <a:cs typeface="Arial" pitchFamily="34" charset="0"/>
              </a:rPr>
              <a:t>Return to Investment (ROI)</a:t>
            </a:r>
            <a:r>
              <a:rPr lang="en-PH" sz="1600" dirty="0">
                <a:solidFill>
                  <a:schemeClr val="tx1"/>
                </a:solidFill>
                <a:ea typeface="Calibri" pitchFamily="34" charset="0"/>
                <a:cs typeface="Arial" pitchFamily="34" charset="0"/>
              </a:rPr>
              <a:t>)</a:t>
            </a:r>
          </a:p>
        </p:txBody>
      </p:sp>
      <p:grpSp>
        <p:nvGrpSpPr>
          <p:cNvPr id="12" name="Group 45"/>
          <p:cNvGrpSpPr>
            <a:grpSpLocks/>
          </p:cNvGrpSpPr>
          <p:nvPr/>
        </p:nvGrpSpPr>
        <p:grpSpPr bwMode="auto">
          <a:xfrm>
            <a:off x="838200" y="1981200"/>
            <a:ext cx="6400800" cy="3303588"/>
            <a:chOff x="838200" y="1981200"/>
            <a:chExt cx="6400800" cy="3302913"/>
          </a:xfrm>
        </p:grpSpPr>
        <p:sp>
          <p:nvSpPr>
            <p:cNvPr id="8" name="TextBox 7"/>
            <p:cNvSpPr txBox="1"/>
            <p:nvPr/>
          </p:nvSpPr>
          <p:spPr>
            <a:xfrm>
              <a:off x="838200" y="1981200"/>
              <a:ext cx="2286000" cy="584081"/>
            </a:xfrm>
            <a:prstGeom prst="rect">
              <a:avLst/>
            </a:prstGeom>
            <a:solidFill>
              <a:schemeClr val="bg2">
                <a:lumMod val="90000"/>
              </a:schemeClr>
            </a:solidFill>
          </p:spPr>
          <p:txBody>
            <a:bodyPr>
              <a:spAutoFit/>
            </a:bodyPr>
            <a:lstStyle/>
            <a:p>
              <a:pPr algn="ctr" eaLnBrk="0" hangingPunct="0">
                <a:spcBef>
                  <a:spcPts val="0"/>
                </a:spcBef>
                <a:spcAft>
                  <a:spcPts val="0"/>
                </a:spcAft>
                <a:tabLst>
                  <a:tab pos="228600" algn="l"/>
                </a:tabLst>
                <a:defRPr/>
              </a:pPr>
              <a:r>
                <a:rPr lang="en-PH" sz="1600" i="1" dirty="0">
                  <a:latin typeface="+mn-lt"/>
                  <a:ea typeface="Calibri" pitchFamily="34" charset="0"/>
                </a:rPr>
                <a:t>Growth and Agronomic </a:t>
              </a:r>
            </a:p>
            <a:p>
              <a:pPr algn="ctr" eaLnBrk="0" hangingPunct="0">
                <a:spcBef>
                  <a:spcPts val="0"/>
                </a:spcBef>
                <a:spcAft>
                  <a:spcPts val="0"/>
                </a:spcAft>
                <a:tabLst>
                  <a:tab pos="228600" algn="l"/>
                </a:tabLst>
                <a:defRPr/>
              </a:pPr>
              <a:r>
                <a:rPr lang="en-PH" sz="1600" i="1" dirty="0">
                  <a:latin typeface="+mn-lt"/>
                  <a:ea typeface="Calibri" pitchFamily="34" charset="0"/>
                </a:rPr>
                <a:t>Responses of Corn </a:t>
              </a:r>
            </a:p>
          </p:txBody>
        </p:sp>
        <p:sp>
          <p:nvSpPr>
            <p:cNvPr id="9" name="TextBox 8"/>
            <p:cNvSpPr txBox="1"/>
            <p:nvPr/>
          </p:nvSpPr>
          <p:spPr>
            <a:xfrm>
              <a:off x="4267200" y="1981200"/>
              <a:ext cx="2971800" cy="584081"/>
            </a:xfrm>
            <a:prstGeom prst="rect">
              <a:avLst/>
            </a:prstGeom>
            <a:solidFill>
              <a:schemeClr val="bg2">
                <a:lumMod val="90000"/>
              </a:schemeClr>
            </a:solidFill>
          </p:spPr>
          <p:txBody>
            <a:bodyPr>
              <a:spAutoFit/>
            </a:bodyPr>
            <a:lstStyle/>
            <a:p>
              <a:pPr marL="6350" lvl="1" algn="ctr" eaLnBrk="0" hangingPunct="0">
                <a:spcBef>
                  <a:spcPts val="0"/>
                </a:spcBef>
                <a:spcAft>
                  <a:spcPts val="0"/>
                </a:spcAft>
                <a:tabLst>
                  <a:tab pos="228600" algn="l"/>
                </a:tabLst>
                <a:defRPr/>
              </a:pPr>
              <a:r>
                <a:rPr lang="en-PH" sz="1600" i="1" dirty="0">
                  <a:latin typeface="+mn-lt"/>
                  <a:ea typeface="Calibri" pitchFamily="34" charset="0"/>
                </a:rPr>
                <a:t>Productivity and Efficiency </a:t>
              </a:r>
            </a:p>
            <a:p>
              <a:pPr marL="6350" lvl="1" algn="ctr" eaLnBrk="0" hangingPunct="0">
                <a:spcBef>
                  <a:spcPts val="0"/>
                </a:spcBef>
                <a:spcAft>
                  <a:spcPts val="0"/>
                </a:spcAft>
                <a:tabLst>
                  <a:tab pos="228600" algn="l"/>
                </a:tabLst>
                <a:defRPr/>
              </a:pPr>
              <a:r>
                <a:rPr lang="en-PH" sz="1600" i="1" dirty="0">
                  <a:latin typeface="+mn-lt"/>
                  <a:ea typeface="Calibri" pitchFamily="34" charset="0"/>
                </a:rPr>
                <a:t>of Cropping Systems</a:t>
              </a:r>
            </a:p>
          </p:txBody>
        </p:sp>
        <p:sp>
          <p:nvSpPr>
            <p:cNvPr id="10" name="TextBox 9"/>
            <p:cNvSpPr txBox="1"/>
            <p:nvPr/>
          </p:nvSpPr>
          <p:spPr>
            <a:xfrm>
              <a:off x="838200" y="4946044"/>
              <a:ext cx="2362200" cy="338069"/>
            </a:xfrm>
            <a:prstGeom prst="rect">
              <a:avLst/>
            </a:prstGeom>
            <a:solidFill>
              <a:schemeClr val="bg2">
                <a:lumMod val="90000"/>
              </a:schemeClr>
            </a:solidFill>
          </p:spPr>
          <p:txBody>
            <a:bodyPr>
              <a:spAutoFit/>
            </a:bodyPr>
            <a:lstStyle/>
            <a:p>
              <a:pPr algn="ctr" eaLnBrk="0" hangingPunct="0">
                <a:spcBef>
                  <a:spcPts val="0"/>
                </a:spcBef>
                <a:spcAft>
                  <a:spcPts val="0"/>
                </a:spcAft>
                <a:tabLst>
                  <a:tab pos="228600" algn="l"/>
                </a:tabLst>
                <a:defRPr/>
              </a:pPr>
              <a:r>
                <a:rPr lang="en-PH" sz="1600" i="1" dirty="0">
                  <a:latin typeface="+mn-lt"/>
                  <a:ea typeface="Calibri" pitchFamily="34" charset="0"/>
                </a:rPr>
                <a:t>Soil Sustainability</a:t>
              </a:r>
            </a:p>
          </p:txBody>
        </p:sp>
        <p:sp>
          <p:nvSpPr>
            <p:cNvPr id="11" name="TextBox 10"/>
            <p:cNvSpPr txBox="1"/>
            <p:nvPr/>
          </p:nvSpPr>
          <p:spPr>
            <a:xfrm>
              <a:off x="4343400" y="4942870"/>
              <a:ext cx="2895600" cy="338069"/>
            </a:xfrm>
            <a:prstGeom prst="rect">
              <a:avLst/>
            </a:prstGeom>
            <a:solidFill>
              <a:schemeClr val="bg2">
                <a:lumMod val="90000"/>
              </a:schemeClr>
            </a:solidFill>
          </p:spPr>
          <p:txBody>
            <a:bodyPr>
              <a:spAutoFit/>
            </a:bodyPr>
            <a:lstStyle/>
            <a:p>
              <a:pPr algn="ctr" eaLnBrk="0" hangingPunct="0">
                <a:spcBef>
                  <a:spcPts val="0"/>
                </a:spcBef>
                <a:spcAft>
                  <a:spcPts val="0"/>
                </a:spcAft>
                <a:tabLst>
                  <a:tab pos="228600" algn="l"/>
                </a:tabLst>
                <a:defRPr/>
              </a:pPr>
              <a:r>
                <a:rPr lang="en-PH" sz="1600" i="1" dirty="0">
                  <a:latin typeface="+mn-lt"/>
                  <a:ea typeface="Calibri" pitchFamily="34" charset="0"/>
                </a:rPr>
                <a:t> Profitability </a:t>
              </a:r>
            </a:p>
          </p:txBody>
        </p:sp>
      </p:grpSp>
      <p:grpSp>
        <p:nvGrpSpPr>
          <p:cNvPr id="13" name="Group 44"/>
          <p:cNvGrpSpPr>
            <a:grpSpLocks/>
          </p:cNvGrpSpPr>
          <p:nvPr/>
        </p:nvGrpSpPr>
        <p:grpSpPr bwMode="auto">
          <a:xfrm>
            <a:off x="1979613" y="1447800"/>
            <a:ext cx="3627437" cy="3495675"/>
            <a:chOff x="1980406" y="1447800"/>
            <a:chExt cx="3626878" cy="3495576"/>
          </a:xfrm>
        </p:grpSpPr>
        <p:cxnSp>
          <p:nvCxnSpPr>
            <p:cNvPr id="17" name="Straight Connector 16"/>
            <p:cNvCxnSpPr>
              <a:stCxn id="5" idx="2"/>
            </p:cNvCxnSpPr>
            <p:nvPr/>
          </p:nvCxnSpPr>
          <p:spPr>
            <a:xfrm rot="16200000" flipH="1">
              <a:off x="2229399" y="3067007"/>
              <a:ext cx="3276507" cy="3809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3808" name="Group 27"/>
            <p:cNvGrpSpPr>
              <a:grpSpLocks/>
            </p:cNvGrpSpPr>
            <p:nvPr/>
          </p:nvGrpSpPr>
          <p:grpSpPr bwMode="auto">
            <a:xfrm>
              <a:off x="1980406" y="1752600"/>
              <a:ext cx="3626084" cy="229394"/>
              <a:chOff x="1980406" y="1752600"/>
              <a:chExt cx="3626084" cy="229394"/>
            </a:xfrm>
          </p:grpSpPr>
          <p:cxnSp>
            <p:nvCxnSpPr>
              <p:cNvPr id="23" name="Straight Connector 22"/>
              <p:cNvCxnSpPr/>
              <p:nvPr/>
            </p:nvCxnSpPr>
            <p:spPr>
              <a:xfrm>
                <a:off x="3777179" y="1752591"/>
                <a:ext cx="1828518"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981993" y="1752591"/>
                <a:ext cx="1826931"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8" idx="0"/>
              </p:cNvCxnSpPr>
              <p:nvPr/>
            </p:nvCxnSpPr>
            <p:spPr>
              <a:xfrm rot="5400000">
                <a:off x="1866903" y="1867682"/>
                <a:ext cx="228594"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5484257" y="1866094"/>
                <a:ext cx="228594"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809" name="Group 28"/>
            <p:cNvGrpSpPr>
              <a:grpSpLocks/>
            </p:cNvGrpSpPr>
            <p:nvPr/>
          </p:nvGrpSpPr>
          <p:grpSpPr bwMode="auto">
            <a:xfrm>
              <a:off x="1981200" y="4713982"/>
              <a:ext cx="3626084" cy="229394"/>
              <a:chOff x="1980406" y="1752600"/>
              <a:chExt cx="3626084" cy="229394"/>
            </a:xfrm>
          </p:grpSpPr>
          <p:cxnSp>
            <p:nvCxnSpPr>
              <p:cNvPr id="30" name="Straight Connector 29"/>
              <p:cNvCxnSpPr/>
              <p:nvPr/>
            </p:nvCxnSpPr>
            <p:spPr>
              <a:xfrm>
                <a:off x="3777972" y="1751813"/>
                <a:ext cx="1828518"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982787" y="1751813"/>
                <a:ext cx="1826930"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1867696" y="1866903"/>
                <a:ext cx="228594"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a:off x="5485051" y="1865316"/>
                <a:ext cx="228594"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6" name="Group 43"/>
          <p:cNvGrpSpPr>
            <a:grpSpLocks/>
          </p:cNvGrpSpPr>
          <p:nvPr/>
        </p:nvGrpSpPr>
        <p:grpSpPr bwMode="auto">
          <a:xfrm>
            <a:off x="1598613" y="2543175"/>
            <a:ext cx="4727575" cy="2919413"/>
            <a:chOff x="1599406" y="2543175"/>
            <a:chExt cx="4725988" cy="2920052"/>
          </a:xfrm>
        </p:grpSpPr>
        <p:cxnSp>
          <p:nvCxnSpPr>
            <p:cNvPr id="35" name="Straight Connector 34"/>
            <p:cNvCxnSpPr/>
            <p:nvPr/>
          </p:nvCxnSpPr>
          <p:spPr>
            <a:xfrm rot="5400000">
              <a:off x="1417597" y="2734511"/>
              <a:ext cx="365205" cy="158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5989648" y="2724984"/>
              <a:ext cx="365205"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1661248" y="5366368"/>
              <a:ext cx="182602" cy="158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6233298" y="5371132"/>
              <a:ext cx="182603"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par>
                                <p:cTn id="13" presetID="10"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US" dirty="0" smtClean="0"/>
              <a:t>RESULTS AND DISCUSSION</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p:cNvSpPr>
            <a:spLocks noChangeArrowheads="1"/>
          </p:cNvSpPr>
          <p:nvPr/>
        </p:nvSpPr>
        <p:spPr bwMode="auto">
          <a:xfrm>
            <a:off x="457200" y="392113"/>
            <a:ext cx="7467600" cy="400050"/>
          </a:xfrm>
          <a:prstGeom prst="rect">
            <a:avLst/>
          </a:prstGeom>
          <a:noFill/>
          <a:ln w="9525">
            <a:noFill/>
            <a:miter lim="800000"/>
            <a:headEnd/>
            <a:tailEnd/>
          </a:ln>
        </p:spPr>
        <p:txBody>
          <a:bodyPr anchor="ctr">
            <a:spAutoFit/>
          </a:bodyPr>
          <a:lstStyle/>
          <a:p>
            <a:pPr marL="857250" indent="-857250"/>
            <a:r>
              <a:rPr lang="en-PH" sz="2000">
                <a:latin typeface="Trebuchet MS" pitchFamily="34" charset="0"/>
                <a:ea typeface="Calibri" pitchFamily="34" charset="0"/>
              </a:rPr>
              <a:t>Table 1. Soil profile description of the experimental site.</a:t>
            </a:r>
            <a:endParaRPr lang="en-PH" sz="3600">
              <a:latin typeface="Trebuchet MS" pitchFamily="34" charset="0"/>
              <a:ea typeface="Calibri" pitchFamily="34" charset="0"/>
            </a:endParaRPr>
          </a:p>
        </p:txBody>
      </p:sp>
      <p:graphicFrame>
        <p:nvGraphicFramePr>
          <p:cNvPr id="3" name="Table 2"/>
          <p:cNvGraphicFramePr>
            <a:graphicFrameLocks noGrp="1"/>
          </p:cNvGraphicFramePr>
          <p:nvPr/>
        </p:nvGraphicFramePr>
        <p:xfrm>
          <a:off x="304800" y="990600"/>
          <a:ext cx="7696200" cy="5275380"/>
        </p:xfrm>
        <a:graphic>
          <a:graphicData uri="http://schemas.openxmlformats.org/drawingml/2006/table">
            <a:tbl>
              <a:tblPr firstRow="1" bandRow="1">
                <a:tableStyleId>{FABFCF23-3B69-468F-B69F-88F6DE6A72F2}</a:tableStyleId>
              </a:tblPr>
              <a:tblGrid>
                <a:gridCol w="1282700"/>
                <a:gridCol w="1282700"/>
                <a:gridCol w="5130800"/>
              </a:tblGrid>
              <a:tr h="531059">
                <a:tc>
                  <a:txBody>
                    <a:bodyPr/>
                    <a:lstStyle/>
                    <a:p>
                      <a:pPr marL="0" marR="0" algn="ctr">
                        <a:lnSpc>
                          <a:spcPct val="100000"/>
                        </a:lnSpc>
                        <a:spcBef>
                          <a:spcPts val="0"/>
                        </a:spcBef>
                        <a:spcAft>
                          <a:spcPts val="0"/>
                        </a:spcAft>
                      </a:pPr>
                      <a:r>
                        <a:rPr lang="en-PH" sz="1800" dirty="0"/>
                        <a:t>Horizon</a:t>
                      </a:r>
                      <a:endParaRPr lang="en-US" sz="1800" dirty="0">
                        <a:latin typeface="+mn-lt"/>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PH" sz="1800" dirty="0"/>
                        <a:t>Depth </a:t>
                      </a:r>
                      <a:endParaRPr lang="en-PH" sz="1800" dirty="0" smtClean="0"/>
                    </a:p>
                    <a:p>
                      <a:pPr marL="0" marR="0" algn="ctr">
                        <a:lnSpc>
                          <a:spcPct val="100000"/>
                        </a:lnSpc>
                        <a:spcBef>
                          <a:spcPts val="0"/>
                        </a:spcBef>
                        <a:spcAft>
                          <a:spcPts val="0"/>
                        </a:spcAft>
                      </a:pPr>
                      <a:r>
                        <a:rPr lang="en-PH" sz="1800" dirty="0" smtClean="0"/>
                        <a:t>(</a:t>
                      </a:r>
                      <a:r>
                        <a:rPr lang="en-PH" sz="1800" dirty="0"/>
                        <a:t>cm)</a:t>
                      </a:r>
                      <a:endParaRPr lang="en-US" sz="1800" dirty="0">
                        <a:latin typeface="+mn-lt"/>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PH" sz="1800" dirty="0"/>
                        <a:t>Description</a:t>
                      </a:r>
                      <a:endParaRPr lang="en-US" sz="1800" dirty="0">
                        <a:latin typeface="+mn-lt"/>
                        <a:ea typeface="Calibri"/>
                        <a:cs typeface="Times New Roman"/>
                      </a:endParaRPr>
                    </a:p>
                  </a:txBody>
                  <a:tcPr marL="68580" marR="68580" marT="0" marB="0" anchor="ctr"/>
                </a:tc>
              </a:tr>
              <a:tr h="1181685">
                <a:tc>
                  <a:txBody>
                    <a:bodyPr/>
                    <a:lstStyle/>
                    <a:p>
                      <a:pPr marL="0" marR="0" algn="ctr">
                        <a:lnSpc>
                          <a:spcPct val="100000"/>
                        </a:lnSpc>
                        <a:spcBef>
                          <a:spcPts val="1200"/>
                        </a:spcBef>
                        <a:spcAft>
                          <a:spcPts val="1200"/>
                        </a:spcAft>
                      </a:pPr>
                      <a:r>
                        <a:rPr lang="en-PH" sz="1800" dirty="0" err="1"/>
                        <a:t>Ap</a:t>
                      </a:r>
                      <a:endParaRPr lang="en-US" sz="1800" dirty="0">
                        <a:latin typeface="+mn-lt"/>
                        <a:ea typeface="Calibri"/>
                        <a:cs typeface="Times New Roman"/>
                      </a:endParaRPr>
                    </a:p>
                  </a:txBody>
                  <a:tcPr marL="68580" marR="68580" marT="0" marB="0"/>
                </a:tc>
                <a:tc>
                  <a:txBody>
                    <a:bodyPr/>
                    <a:lstStyle/>
                    <a:p>
                      <a:pPr marL="0" marR="0" algn="ctr">
                        <a:lnSpc>
                          <a:spcPct val="100000"/>
                        </a:lnSpc>
                        <a:spcBef>
                          <a:spcPts val="1200"/>
                        </a:spcBef>
                        <a:spcAft>
                          <a:spcPts val="1200"/>
                        </a:spcAft>
                      </a:pPr>
                      <a:r>
                        <a:rPr lang="en-PH" sz="1800" dirty="0"/>
                        <a:t>0-12</a:t>
                      </a:r>
                      <a:endParaRPr lang="en-US" sz="1800" dirty="0"/>
                    </a:p>
                    <a:p>
                      <a:pPr marL="0" marR="0" algn="ctr">
                        <a:lnSpc>
                          <a:spcPct val="100000"/>
                        </a:lnSpc>
                        <a:spcBef>
                          <a:spcPts val="1200"/>
                        </a:spcBef>
                        <a:spcAft>
                          <a:spcPts val="1200"/>
                        </a:spcAft>
                      </a:pPr>
                      <a:r>
                        <a:rPr lang="en-PH" sz="1800" dirty="0"/>
                        <a:t> </a:t>
                      </a:r>
                      <a:endParaRPr lang="en-US" sz="1800" dirty="0">
                        <a:latin typeface="+mn-lt"/>
                        <a:ea typeface="Calibri"/>
                        <a:cs typeface="Times New Roman"/>
                      </a:endParaRPr>
                    </a:p>
                  </a:txBody>
                  <a:tcPr marL="68580" marR="68580" marT="0" marB="0"/>
                </a:tc>
                <a:tc>
                  <a:txBody>
                    <a:bodyPr/>
                    <a:lstStyle/>
                    <a:p>
                      <a:pPr marL="0" marR="0" algn="l">
                        <a:lnSpc>
                          <a:spcPct val="100000"/>
                        </a:lnSpc>
                        <a:spcBef>
                          <a:spcPts val="1200"/>
                        </a:spcBef>
                        <a:spcAft>
                          <a:spcPts val="1200"/>
                        </a:spcAft>
                      </a:pPr>
                      <a:r>
                        <a:rPr lang="en-PH" sz="1700" dirty="0"/>
                        <a:t>Dark brown (7.5 YR 3/3) </a:t>
                      </a:r>
                      <a:r>
                        <a:rPr lang="en-PH" sz="1700" dirty="0" err="1"/>
                        <a:t>silty</a:t>
                      </a:r>
                      <a:r>
                        <a:rPr lang="en-PH" sz="1700" dirty="0"/>
                        <a:t> clay; weak, fine, sub-angular blocky structure, firm, friable, sticky and plastic; many fine roots; few fine pores; strongly acid; clear smooth boundary.</a:t>
                      </a:r>
                      <a:endParaRPr lang="en-US" sz="1700" dirty="0">
                        <a:latin typeface="+mn-lt"/>
                        <a:ea typeface="Calibri"/>
                        <a:cs typeface="Times New Roman"/>
                      </a:endParaRPr>
                    </a:p>
                  </a:txBody>
                  <a:tcPr marL="68580" marR="68580" marT="0" marB="0"/>
                </a:tc>
              </a:tr>
              <a:tr h="1181685">
                <a:tc>
                  <a:txBody>
                    <a:bodyPr/>
                    <a:lstStyle/>
                    <a:p>
                      <a:pPr marL="0" marR="0" algn="ctr">
                        <a:lnSpc>
                          <a:spcPct val="100000"/>
                        </a:lnSpc>
                        <a:spcBef>
                          <a:spcPts val="1200"/>
                        </a:spcBef>
                        <a:spcAft>
                          <a:spcPts val="1200"/>
                        </a:spcAft>
                      </a:pPr>
                      <a:r>
                        <a:rPr lang="en-PH" sz="1800" dirty="0"/>
                        <a:t>Bt</a:t>
                      </a:r>
                      <a:r>
                        <a:rPr lang="en-PH" sz="1800" baseline="-25000" dirty="0"/>
                        <a:t>1</a:t>
                      </a:r>
                      <a:endParaRPr lang="en-US" sz="1800" dirty="0">
                        <a:latin typeface="+mn-lt"/>
                        <a:ea typeface="Calibri"/>
                        <a:cs typeface="Times New Roman"/>
                      </a:endParaRPr>
                    </a:p>
                  </a:txBody>
                  <a:tcPr marL="68580" marR="68580" marT="0" marB="0"/>
                </a:tc>
                <a:tc>
                  <a:txBody>
                    <a:bodyPr/>
                    <a:lstStyle/>
                    <a:p>
                      <a:pPr marL="0" marR="0" algn="ctr">
                        <a:lnSpc>
                          <a:spcPct val="100000"/>
                        </a:lnSpc>
                        <a:spcBef>
                          <a:spcPts val="1200"/>
                        </a:spcBef>
                        <a:spcAft>
                          <a:spcPts val="1200"/>
                        </a:spcAft>
                      </a:pPr>
                      <a:r>
                        <a:rPr lang="en-PH" sz="1800"/>
                        <a:t>12-39</a:t>
                      </a:r>
                      <a:endParaRPr lang="en-US" sz="1800">
                        <a:latin typeface="+mn-lt"/>
                        <a:ea typeface="Calibri"/>
                        <a:cs typeface="Times New Roman"/>
                      </a:endParaRPr>
                    </a:p>
                  </a:txBody>
                  <a:tcPr marL="68580" marR="68580" marT="0" marB="0"/>
                </a:tc>
                <a:tc>
                  <a:txBody>
                    <a:bodyPr/>
                    <a:lstStyle/>
                    <a:p>
                      <a:pPr marL="0" marR="0" algn="l">
                        <a:lnSpc>
                          <a:spcPct val="100000"/>
                        </a:lnSpc>
                        <a:spcBef>
                          <a:spcPts val="1200"/>
                        </a:spcBef>
                        <a:spcAft>
                          <a:spcPts val="1200"/>
                        </a:spcAft>
                      </a:pPr>
                      <a:r>
                        <a:rPr lang="en-PH" sz="1700" dirty="0"/>
                        <a:t>Brown (7.5 YR 4/4) clay; moderate, fine, sub-angular blocky structure; sticky, plastic, no mottles; very few medium roots; strongly acid; diffuse irregular boundary.</a:t>
                      </a:r>
                      <a:endParaRPr lang="en-US" sz="1700" dirty="0">
                        <a:latin typeface="+mn-lt"/>
                        <a:ea typeface="Calibri"/>
                        <a:cs typeface="Times New Roman"/>
                      </a:endParaRPr>
                    </a:p>
                  </a:txBody>
                  <a:tcPr marL="68580" marR="68580" marT="0" marB="0"/>
                </a:tc>
              </a:tr>
              <a:tr h="1181685">
                <a:tc>
                  <a:txBody>
                    <a:bodyPr/>
                    <a:lstStyle/>
                    <a:p>
                      <a:pPr marL="0" marR="0" algn="ctr">
                        <a:lnSpc>
                          <a:spcPct val="100000"/>
                        </a:lnSpc>
                        <a:spcBef>
                          <a:spcPts val="1200"/>
                        </a:spcBef>
                        <a:spcAft>
                          <a:spcPts val="1200"/>
                        </a:spcAft>
                      </a:pPr>
                      <a:r>
                        <a:rPr lang="en-PH" sz="1800"/>
                        <a:t>Bt</a:t>
                      </a:r>
                      <a:r>
                        <a:rPr lang="en-PH" sz="1800" baseline="-25000"/>
                        <a:t>2</a:t>
                      </a:r>
                      <a:endParaRPr lang="en-US" sz="1800">
                        <a:latin typeface="+mn-lt"/>
                        <a:ea typeface="Calibri"/>
                        <a:cs typeface="Times New Roman"/>
                      </a:endParaRPr>
                    </a:p>
                  </a:txBody>
                  <a:tcPr marL="68580" marR="68580" marT="0" marB="0"/>
                </a:tc>
                <a:tc>
                  <a:txBody>
                    <a:bodyPr/>
                    <a:lstStyle/>
                    <a:p>
                      <a:pPr marL="0" marR="0" algn="ctr">
                        <a:lnSpc>
                          <a:spcPct val="100000"/>
                        </a:lnSpc>
                        <a:spcBef>
                          <a:spcPts val="1200"/>
                        </a:spcBef>
                        <a:spcAft>
                          <a:spcPts val="1200"/>
                        </a:spcAft>
                      </a:pPr>
                      <a:r>
                        <a:rPr lang="en-PH" sz="1800"/>
                        <a:t>39-69</a:t>
                      </a:r>
                      <a:endParaRPr lang="en-US" sz="1800">
                        <a:latin typeface="+mn-lt"/>
                        <a:ea typeface="Calibri"/>
                        <a:cs typeface="Times New Roman"/>
                      </a:endParaRPr>
                    </a:p>
                  </a:txBody>
                  <a:tcPr marL="68580" marR="68580" marT="0" marB="0"/>
                </a:tc>
                <a:tc>
                  <a:txBody>
                    <a:bodyPr/>
                    <a:lstStyle/>
                    <a:p>
                      <a:pPr marL="0" marR="0" algn="l">
                        <a:lnSpc>
                          <a:spcPct val="100000"/>
                        </a:lnSpc>
                        <a:spcBef>
                          <a:spcPts val="1200"/>
                        </a:spcBef>
                        <a:spcAft>
                          <a:spcPts val="1200"/>
                        </a:spcAft>
                      </a:pPr>
                      <a:r>
                        <a:rPr lang="en-PH" sz="1700" dirty="0"/>
                        <a:t>Reddish brown (5 YR 4/4) clay; moderate, medium, angular to sub-angular blocky structure; hard, firm, sticky and plastic very few coarse roots; strongly acid; diffuse irregular boundary.</a:t>
                      </a:r>
                      <a:endParaRPr lang="en-US" sz="1700" dirty="0">
                        <a:latin typeface="+mn-lt"/>
                        <a:ea typeface="Calibri"/>
                        <a:cs typeface="Times New Roman"/>
                      </a:endParaRPr>
                    </a:p>
                  </a:txBody>
                  <a:tcPr marL="68580" marR="68580" marT="0" marB="0"/>
                </a:tc>
              </a:tr>
              <a:tr h="1181685">
                <a:tc>
                  <a:txBody>
                    <a:bodyPr/>
                    <a:lstStyle/>
                    <a:p>
                      <a:pPr marL="0" marR="0" algn="ctr">
                        <a:lnSpc>
                          <a:spcPct val="100000"/>
                        </a:lnSpc>
                        <a:spcBef>
                          <a:spcPts val="1200"/>
                        </a:spcBef>
                        <a:spcAft>
                          <a:spcPts val="1200"/>
                        </a:spcAft>
                      </a:pPr>
                      <a:r>
                        <a:rPr lang="en-PH" sz="1800"/>
                        <a:t>Bt</a:t>
                      </a:r>
                      <a:r>
                        <a:rPr lang="en-PH" sz="1800" baseline="-25000"/>
                        <a:t>3</a:t>
                      </a:r>
                      <a:endParaRPr lang="en-US" sz="1800">
                        <a:latin typeface="+mn-lt"/>
                        <a:ea typeface="Calibri"/>
                        <a:cs typeface="Times New Roman"/>
                      </a:endParaRPr>
                    </a:p>
                  </a:txBody>
                  <a:tcPr marL="68580" marR="68580" marT="0" marB="0"/>
                </a:tc>
                <a:tc>
                  <a:txBody>
                    <a:bodyPr/>
                    <a:lstStyle/>
                    <a:p>
                      <a:pPr marL="0" marR="0" algn="ctr">
                        <a:lnSpc>
                          <a:spcPct val="100000"/>
                        </a:lnSpc>
                        <a:spcBef>
                          <a:spcPts val="1200"/>
                        </a:spcBef>
                        <a:spcAft>
                          <a:spcPts val="1200"/>
                        </a:spcAft>
                      </a:pPr>
                      <a:r>
                        <a:rPr lang="en-PH" sz="1800"/>
                        <a:t>69-150</a:t>
                      </a:r>
                      <a:endParaRPr lang="en-US" sz="1800">
                        <a:latin typeface="+mn-lt"/>
                        <a:ea typeface="Calibri"/>
                        <a:cs typeface="Times New Roman"/>
                      </a:endParaRPr>
                    </a:p>
                  </a:txBody>
                  <a:tcPr marL="68580" marR="68580" marT="0" marB="0"/>
                </a:tc>
                <a:tc>
                  <a:txBody>
                    <a:bodyPr/>
                    <a:lstStyle/>
                    <a:p>
                      <a:pPr marL="0" marR="0" algn="l">
                        <a:lnSpc>
                          <a:spcPct val="100000"/>
                        </a:lnSpc>
                        <a:spcBef>
                          <a:spcPts val="1200"/>
                        </a:spcBef>
                        <a:spcAft>
                          <a:spcPts val="1200"/>
                        </a:spcAft>
                      </a:pPr>
                      <a:r>
                        <a:rPr lang="en-PH" sz="1700" dirty="0"/>
                        <a:t>Dark reddish brown (5 YR 3/4) clay; angular to sub-angular blocky structure; strong, firm, sticky and plastic; few roots; common fine tubular pores; no mottles; strongly acid; smooth boundary.</a:t>
                      </a:r>
                      <a:endParaRPr lang="en-US" sz="1700" dirty="0">
                        <a:latin typeface="+mn-lt"/>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p:cNvPicPr>
            <a:picLocks noChangeAspect="1" noChangeArrowheads="1"/>
          </p:cNvPicPr>
          <p:nvPr/>
        </p:nvPicPr>
        <p:blipFill>
          <a:blip r:embed="rId2">
            <a:lum contrast="30000"/>
          </a:blip>
          <a:srcRect/>
          <a:stretch>
            <a:fillRect/>
          </a:stretch>
        </p:blipFill>
        <p:spPr bwMode="auto">
          <a:xfrm>
            <a:off x="4953000" y="1219200"/>
            <a:ext cx="3886200" cy="5267325"/>
          </a:xfrm>
          <a:prstGeom prst="rect">
            <a:avLst/>
          </a:prstGeom>
          <a:noFill/>
          <a:ln w="9525">
            <a:noFill/>
            <a:miter lim="800000"/>
            <a:headEnd/>
            <a:tailEnd/>
          </a:ln>
        </p:spPr>
      </p:pic>
      <p:sp>
        <p:nvSpPr>
          <p:cNvPr id="4" name="Title 1"/>
          <p:cNvSpPr txBox="1">
            <a:spLocks/>
          </p:cNvSpPr>
          <p:nvPr/>
        </p:nvSpPr>
        <p:spPr>
          <a:xfrm>
            <a:off x="76200" y="0"/>
            <a:ext cx="8534400" cy="685800"/>
          </a:xfrm>
          <a:prstGeom prst="rect">
            <a:avLst/>
          </a:prstGeom>
        </p:spPr>
        <p:txBody>
          <a:bodyPr lIns="45720" tIns="0" rIns="45720" bIns="0" anchor="b">
            <a:normAutofit/>
          </a:bodyPr>
          <a:lstStyle/>
          <a:p>
            <a:pPr fontAlgn="auto">
              <a:spcAft>
                <a:spcPts val="0"/>
              </a:spcAft>
              <a:defRPr/>
            </a:pPr>
            <a:r>
              <a:rPr lang="en-PH" sz="2800" b="1" cap="all" dirty="0">
                <a:ln w="500">
                  <a:solidFill>
                    <a:schemeClr val="tx2">
                      <a:shade val="20000"/>
                      <a:satMod val="120000"/>
                    </a:schemeClr>
                  </a:solidFill>
                </a:ln>
                <a:latin typeface="+mj-lt"/>
                <a:ea typeface="+mj-ea"/>
                <a:cs typeface="+mj-cs"/>
              </a:rPr>
              <a:t>Context: </a:t>
            </a:r>
            <a:r>
              <a:rPr lang="en-PH" sz="2400" b="1" cap="all" dirty="0">
                <a:ln w="500">
                  <a:solidFill>
                    <a:schemeClr val="tx2">
                      <a:shade val="20000"/>
                      <a:satMod val="120000"/>
                    </a:schemeClr>
                  </a:solidFill>
                </a:ln>
                <a:latin typeface="+mj-lt"/>
                <a:ea typeface="+mj-ea"/>
                <a:cs typeface="+mj-cs"/>
              </a:rPr>
              <a:t>Upland areas and smallholders</a:t>
            </a:r>
          </a:p>
        </p:txBody>
      </p:sp>
      <p:pic>
        <p:nvPicPr>
          <p:cNvPr id="11268" name="Picture 2"/>
          <p:cNvPicPr>
            <a:picLocks noChangeAspect="1" noChangeArrowheads="1"/>
          </p:cNvPicPr>
          <p:nvPr/>
        </p:nvPicPr>
        <p:blipFill>
          <a:blip r:embed="rId3">
            <a:lum contrast="30000"/>
          </a:blip>
          <a:srcRect/>
          <a:stretch>
            <a:fillRect/>
          </a:stretch>
        </p:blipFill>
        <p:spPr bwMode="auto">
          <a:xfrm>
            <a:off x="152400" y="3657600"/>
            <a:ext cx="4191000" cy="3027363"/>
          </a:xfrm>
          <a:prstGeom prst="rect">
            <a:avLst/>
          </a:prstGeom>
          <a:noFill/>
          <a:ln w="9525">
            <a:noFill/>
            <a:miter lim="800000"/>
            <a:headEnd/>
            <a:tailEnd/>
          </a:ln>
        </p:spPr>
      </p:pic>
      <p:sp>
        <p:nvSpPr>
          <p:cNvPr id="6" name="Text Box 4"/>
          <p:cNvSpPr txBox="1">
            <a:spLocks noChangeArrowheads="1"/>
          </p:cNvSpPr>
          <p:nvPr/>
        </p:nvSpPr>
        <p:spPr bwMode="auto">
          <a:xfrm>
            <a:off x="304800" y="762000"/>
            <a:ext cx="5334000" cy="2862263"/>
          </a:xfrm>
          <a:prstGeom prst="rect">
            <a:avLst/>
          </a:prstGeom>
          <a:noFill/>
          <a:ln w="9525">
            <a:noFill/>
            <a:miter lim="800000"/>
            <a:headEnd/>
            <a:tailEnd/>
          </a:ln>
          <a:effectLst/>
        </p:spPr>
        <p:txBody>
          <a:bodyPr>
            <a:spAutoFit/>
          </a:bodyPr>
          <a:lstStyle/>
          <a:p>
            <a:pPr marL="228600" indent="-228600" eaLnBrk="0" fontAlgn="auto" hangingPunct="0">
              <a:spcBef>
                <a:spcPts val="0"/>
              </a:spcBef>
              <a:spcAft>
                <a:spcPct val="20000"/>
              </a:spcAft>
              <a:defRPr/>
            </a:pPr>
            <a:r>
              <a:rPr lang="en-US" sz="2000" u="sng" dirty="0">
                <a:latin typeface="+mn-lt"/>
                <a:cs typeface="+mn-cs"/>
              </a:rPr>
              <a:t>Philippines</a:t>
            </a:r>
          </a:p>
          <a:p>
            <a:pPr marL="228600" indent="-228600" eaLnBrk="0" fontAlgn="auto" hangingPunct="0">
              <a:spcBef>
                <a:spcPts val="0"/>
              </a:spcBef>
              <a:spcAft>
                <a:spcPct val="20000"/>
              </a:spcAft>
              <a:buFontTx/>
              <a:buChar char="•"/>
              <a:defRPr/>
            </a:pPr>
            <a:r>
              <a:rPr lang="en-US" sz="2000" dirty="0">
                <a:latin typeface="+mn-lt"/>
                <a:cs typeface="+mn-cs"/>
              </a:rPr>
              <a:t>More than 7,000 islands</a:t>
            </a:r>
          </a:p>
          <a:p>
            <a:pPr marL="228600" indent="-228600" eaLnBrk="0" fontAlgn="auto" hangingPunct="0">
              <a:spcBef>
                <a:spcPts val="0"/>
              </a:spcBef>
              <a:spcAft>
                <a:spcPct val="20000"/>
              </a:spcAft>
              <a:buFontTx/>
              <a:buChar char="•"/>
              <a:defRPr/>
            </a:pPr>
            <a:r>
              <a:rPr lang="en-US" sz="2000" dirty="0">
                <a:latin typeface="+mn-lt"/>
                <a:cs typeface="+mn-cs"/>
              </a:rPr>
              <a:t>Population is </a:t>
            </a:r>
            <a:r>
              <a:rPr lang="en-US" sz="2000" dirty="0" smtClean="0">
                <a:latin typeface="+mn-lt"/>
                <a:cs typeface="+mn-cs"/>
              </a:rPr>
              <a:t>98 </a:t>
            </a:r>
            <a:r>
              <a:rPr lang="en-US" sz="2000" dirty="0">
                <a:latin typeface="+mn-lt"/>
                <a:cs typeface="+mn-cs"/>
              </a:rPr>
              <a:t>M people</a:t>
            </a:r>
          </a:p>
          <a:p>
            <a:pPr marL="228600" indent="-228600" eaLnBrk="0" fontAlgn="auto" hangingPunct="0">
              <a:spcBef>
                <a:spcPts val="0"/>
              </a:spcBef>
              <a:spcAft>
                <a:spcPct val="20000"/>
              </a:spcAft>
              <a:buFontTx/>
              <a:buChar char="•"/>
              <a:defRPr/>
            </a:pPr>
            <a:r>
              <a:rPr lang="en-US" sz="2000" dirty="0">
                <a:latin typeface="+mn-lt"/>
                <a:cs typeface="+mn-cs"/>
              </a:rPr>
              <a:t>Land area is 30 M has.</a:t>
            </a:r>
          </a:p>
          <a:p>
            <a:pPr marL="228600" indent="-228600" eaLnBrk="0" fontAlgn="auto" hangingPunct="0">
              <a:spcBef>
                <a:spcPts val="0"/>
              </a:spcBef>
              <a:spcAft>
                <a:spcPct val="20000"/>
              </a:spcAft>
              <a:buFontTx/>
              <a:buChar char="•"/>
              <a:defRPr/>
            </a:pPr>
            <a:r>
              <a:rPr lang="en-US" sz="2000" dirty="0">
                <a:latin typeface="+mn-lt"/>
                <a:cs typeface="+mn-cs"/>
              </a:rPr>
              <a:t>10 M has sloping acid upland soils</a:t>
            </a:r>
          </a:p>
          <a:p>
            <a:pPr marL="228600" indent="-228600" eaLnBrk="0" fontAlgn="auto" hangingPunct="0">
              <a:spcBef>
                <a:spcPts val="0"/>
              </a:spcBef>
              <a:spcAft>
                <a:spcPct val="20000"/>
              </a:spcAft>
              <a:buFontTx/>
              <a:buChar char="•"/>
              <a:defRPr/>
            </a:pPr>
            <a:r>
              <a:rPr lang="en-US" sz="2000" dirty="0">
                <a:latin typeface="+mn-lt"/>
                <a:cs typeface="+mn-cs"/>
              </a:rPr>
              <a:t>5 M has less productive upland areas due  to  degradation  (Mercado et al., 2011)</a:t>
            </a:r>
          </a:p>
          <a:p>
            <a:pPr marL="228600" indent="-228600" eaLnBrk="0" fontAlgn="auto" hangingPunct="0">
              <a:spcBef>
                <a:spcPts val="0"/>
              </a:spcBef>
              <a:spcAft>
                <a:spcPct val="20000"/>
              </a:spcAft>
              <a:buFontTx/>
              <a:buChar char="•"/>
              <a:defRPr/>
            </a:pPr>
            <a:endParaRPr lang="en-US" sz="1600" dirty="0">
              <a:effectLst>
                <a:outerShdw blurRad="38100" dist="38100" dir="2700000" algn="tl">
                  <a:srgbClr val="000000"/>
                </a:outerShdw>
              </a:effectLst>
              <a:latin typeface="Tekton" pitchFamily="34" charset="0"/>
              <a:cs typeface="+mn-cs"/>
            </a:endParaRPr>
          </a:p>
        </p:txBody>
      </p:sp>
      <p:sp>
        <p:nvSpPr>
          <p:cNvPr id="11270" name="AutoShape 10"/>
          <p:cNvSpPr>
            <a:spLocks noChangeArrowheads="1"/>
          </p:cNvSpPr>
          <p:nvPr/>
        </p:nvSpPr>
        <p:spPr bwMode="auto">
          <a:xfrm rot="-1385420">
            <a:off x="3790950" y="4275138"/>
            <a:ext cx="1728788" cy="644525"/>
          </a:xfrm>
          <a:prstGeom prst="notchedRightArrow">
            <a:avLst>
              <a:gd name="adj1" fmla="val 11870"/>
              <a:gd name="adj2" fmla="val 53794"/>
            </a:avLst>
          </a:prstGeom>
          <a:solidFill>
            <a:schemeClr val="tx1"/>
          </a:solidFill>
          <a:ln w="9525">
            <a:noFill/>
            <a:miter lim="800000"/>
            <a:headEnd/>
            <a:tailEnd/>
          </a:ln>
        </p:spPr>
        <p:txBody>
          <a:bodyPr wrap="none" anchor="ctr"/>
          <a:lstStyle/>
          <a:p>
            <a:endParaRPr lang="en-US">
              <a:latin typeface="Calibri" pitchFamily="34" charset="0"/>
            </a:endParaRPr>
          </a:p>
        </p:txBody>
      </p:sp>
      <p:sp>
        <p:nvSpPr>
          <p:cNvPr id="11271" name="Oval 3"/>
          <p:cNvSpPr>
            <a:spLocks noChangeArrowheads="1"/>
          </p:cNvSpPr>
          <p:nvPr/>
        </p:nvSpPr>
        <p:spPr bwMode="auto">
          <a:xfrm>
            <a:off x="2667000" y="4419600"/>
            <a:ext cx="1143000" cy="1066800"/>
          </a:xfrm>
          <a:prstGeom prst="ellipse">
            <a:avLst/>
          </a:prstGeom>
          <a:noFill/>
          <a:ln w="38100">
            <a:solidFill>
              <a:srgbClr val="CC3300"/>
            </a:solidFill>
            <a:round/>
            <a:headEnd/>
            <a:tailEnd/>
          </a:ln>
        </p:spPr>
        <p:txBody>
          <a:bodyPr wrap="none" anchor="ctr"/>
          <a:lstStyle/>
          <a:p>
            <a:endParaRPr lang="en-US">
              <a:latin typeface="Calibri" pitchFamily="34" charset="0"/>
            </a:endParaRPr>
          </a:p>
        </p:txBody>
      </p:sp>
      <p:sp>
        <p:nvSpPr>
          <p:cNvPr id="11272" name="TextBox 8"/>
          <p:cNvSpPr txBox="1">
            <a:spLocks noChangeArrowheads="1"/>
          </p:cNvSpPr>
          <p:nvPr/>
        </p:nvSpPr>
        <p:spPr bwMode="auto">
          <a:xfrm>
            <a:off x="6934200" y="2743200"/>
            <a:ext cx="1524000" cy="461963"/>
          </a:xfrm>
          <a:prstGeom prst="rect">
            <a:avLst/>
          </a:prstGeom>
          <a:noFill/>
          <a:ln w="9525">
            <a:noFill/>
            <a:miter lim="800000"/>
            <a:headEnd/>
            <a:tailEnd/>
          </a:ln>
        </p:spPr>
        <p:txBody>
          <a:bodyPr>
            <a:spAutoFit/>
          </a:bodyPr>
          <a:lstStyle/>
          <a:p>
            <a:r>
              <a:rPr lang="en-PH" sz="2400">
                <a:latin typeface="Trebuchet MS" pitchFamily="34" charset="0"/>
              </a:rPr>
              <a:t>Manila</a:t>
            </a:r>
          </a:p>
        </p:txBody>
      </p:sp>
      <p:sp>
        <p:nvSpPr>
          <p:cNvPr id="11273" name="TextBox 9"/>
          <p:cNvSpPr txBox="1">
            <a:spLocks noChangeArrowheads="1"/>
          </p:cNvSpPr>
          <p:nvPr/>
        </p:nvSpPr>
        <p:spPr bwMode="auto">
          <a:xfrm>
            <a:off x="7772400" y="4648200"/>
            <a:ext cx="1371600" cy="400050"/>
          </a:xfrm>
          <a:prstGeom prst="rect">
            <a:avLst/>
          </a:prstGeom>
          <a:noFill/>
          <a:ln w="9525">
            <a:noFill/>
            <a:miter lim="800000"/>
            <a:headEnd/>
            <a:tailEnd/>
          </a:ln>
        </p:spPr>
        <p:txBody>
          <a:bodyPr>
            <a:spAutoFit/>
          </a:bodyPr>
          <a:lstStyle/>
          <a:p>
            <a:r>
              <a:rPr lang="en-PH" sz="2000">
                <a:latin typeface="Trebuchet MS" pitchFamily="34" charset="0"/>
              </a:rPr>
              <a:t>Claveria</a:t>
            </a:r>
          </a:p>
        </p:txBody>
      </p:sp>
      <p:cxnSp>
        <p:nvCxnSpPr>
          <p:cNvPr id="11274" name="Straight Arrow Connector 10"/>
          <p:cNvCxnSpPr>
            <a:cxnSpLocks noChangeShapeType="1"/>
          </p:cNvCxnSpPr>
          <p:nvPr/>
        </p:nvCxnSpPr>
        <p:spPr bwMode="auto">
          <a:xfrm rot="10800000" flipV="1">
            <a:off x="7391400" y="4800600"/>
            <a:ext cx="381000" cy="152400"/>
          </a:xfrm>
          <a:prstGeom prst="straightConnector1">
            <a:avLst/>
          </a:prstGeom>
          <a:noFill/>
          <a:ln w="38100" algn="ctr">
            <a:solidFill>
              <a:schemeClr val="tx1"/>
            </a:solidFill>
            <a:round/>
            <a:headEnd/>
            <a:tailEnd type="arrow" w="med" len="med"/>
          </a:ln>
        </p:spPr>
      </p:cxnSp>
      <p:cxnSp>
        <p:nvCxnSpPr>
          <p:cNvPr id="11275" name="Straight Arrow Connector 11"/>
          <p:cNvCxnSpPr>
            <a:cxnSpLocks noChangeShapeType="1"/>
          </p:cNvCxnSpPr>
          <p:nvPr/>
        </p:nvCxnSpPr>
        <p:spPr bwMode="auto">
          <a:xfrm rot="10800000" flipV="1">
            <a:off x="6172200" y="3048000"/>
            <a:ext cx="838200" cy="228600"/>
          </a:xfrm>
          <a:prstGeom prst="straightConnector1">
            <a:avLst/>
          </a:prstGeom>
          <a:noFill/>
          <a:ln w="38100" algn="ctr">
            <a:solidFill>
              <a:schemeClr val="tx1"/>
            </a:solidFill>
            <a:round/>
            <a:headEnd/>
            <a:tailEnd type="arrow" w="med" len="med"/>
          </a:ln>
        </p:spPr>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ChangeArrowheads="1"/>
          </p:cNvSpPr>
          <p:nvPr/>
        </p:nvSpPr>
        <p:spPr bwMode="auto">
          <a:xfrm>
            <a:off x="838200" y="5943600"/>
            <a:ext cx="6934200" cy="646113"/>
          </a:xfrm>
          <a:prstGeom prst="rect">
            <a:avLst/>
          </a:prstGeom>
          <a:noFill/>
          <a:ln w="9525">
            <a:noFill/>
            <a:miter lim="800000"/>
            <a:headEnd/>
            <a:tailEnd/>
          </a:ln>
        </p:spPr>
        <p:txBody>
          <a:bodyPr anchor="ctr">
            <a:spAutoFit/>
          </a:bodyPr>
          <a:lstStyle/>
          <a:p>
            <a:pPr marL="1028700" indent="-1028700"/>
            <a:r>
              <a:rPr lang="en-PH" dirty="0">
                <a:latin typeface="Trebuchet MS" pitchFamily="34" charset="0"/>
                <a:ea typeface="Calibri" pitchFamily="34" charset="0"/>
              </a:rPr>
              <a:t>Figure 3. Representative soil profile of the study site showing its respective horizon.</a:t>
            </a:r>
          </a:p>
        </p:txBody>
      </p:sp>
      <p:pic>
        <p:nvPicPr>
          <p:cNvPr id="3" name="Picture 2"/>
          <p:cNvPicPr/>
          <p:nvPr/>
        </p:nvPicPr>
        <p:blipFill>
          <a:blip r:embed="rId2"/>
          <a:srcRect/>
          <a:stretch>
            <a:fillRect/>
          </a:stretch>
        </p:blipFill>
        <p:spPr bwMode="auto">
          <a:xfrm>
            <a:off x="838200" y="609600"/>
            <a:ext cx="6629400" cy="50292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ChangeArrowheads="1"/>
          </p:cNvSpPr>
          <p:nvPr/>
        </p:nvSpPr>
        <p:spPr bwMode="auto">
          <a:xfrm>
            <a:off x="685800" y="6248400"/>
            <a:ext cx="7239000" cy="523875"/>
          </a:xfrm>
          <a:prstGeom prst="rect">
            <a:avLst/>
          </a:prstGeom>
          <a:noFill/>
          <a:ln w="9525">
            <a:noFill/>
            <a:miter lim="800000"/>
            <a:headEnd/>
            <a:tailEnd/>
          </a:ln>
        </p:spPr>
        <p:txBody>
          <a:bodyPr anchor="ctr">
            <a:spAutoFit/>
          </a:bodyPr>
          <a:lstStyle/>
          <a:p>
            <a:pPr marL="741363" indent="-741363"/>
            <a:r>
              <a:rPr lang="en-US" sz="1400">
                <a:latin typeface="Trebuchet MS" pitchFamily="34" charset="0"/>
              </a:rPr>
              <a:t>Figure 5. Monthly minimum (Tmin), maximum (Tmax) and mean (Tmean) temperatures during first and second cropping seasons.</a:t>
            </a:r>
            <a:r>
              <a:rPr lang="en-US" sz="1400">
                <a:latin typeface="Trebuchet MS" pitchFamily="34" charset="0"/>
                <a:ea typeface="Calibri" pitchFamily="34" charset="0"/>
              </a:rPr>
              <a:t> </a:t>
            </a:r>
            <a:endParaRPr lang="en-US" sz="2400">
              <a:latin typeface="Trebuchet MS" pitchFamily="34" charset="0"/>
            </a:endParaRPr>
          </a:p>
        </p:txBody>
      </p:sp>
      <p:sp>
        <p:nvSpPr>
          <p:cNvPr id="37891"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sp>
        <p:nvSpPr>
          <p:cNvPr id="37892"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graphicFrame>
        <p:nvGraphicFramePr>
          <p:cNvPr id="5" name="Chart 4"/>
          <p:cNvGraphicFramePr/>
          <p:nvPr/>
        </p:nvGraphicFramePr>
        <p:xfrm>
          <a:off x="1752600" y="457200"/>
          <a:ext cx="4317173" cy="242599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p:nvPr/>
        </p:nvGraphicFramePr>
        <p:xfrm>
          <a:off x="1905000" y="3505200"/>
          <a:ext cx="4200850" cy="2638646"/>
        </p:xfrm>
        <a:graphic>
          <a:graphicData uri="http://schemas.openxmlformats.org/drawingml/2006/chart">
            <c:chart xmlns:c="http://schemas.openxmlformats.org/drawingml/2006/chart" xmlns:r="http://schemas.openxmlformats.org/officeDocument/2006/relationships" r:id="rId3"/>
          </a:graphicData>
        </a:graphic>
      </p:graphicFrame>
      <p:sp>
        <p:nvSpPr>
          <p:cNvPr id="37895" name="Rectangle 6"/>
          <p:cNvSpPr>
            <a:spLocks noChangeArrowheads="1"/>
          </p:cNvSpPr>
          <p:nvPr/>
        </p:nvSpPr>
        <p:spPr bwMode="auto">
          <a:xfrm>
            <a:off x="609600" y="2971800"/>
            <a:ext cx="7010400" cy="307975"/>
          </a:xfrm>
          <a:prstGeom prst="rect">
            <a:avLst/>
          </a:prstGeom>
          <a:noFill/>
          <a:ln w="9525">
            <a:noFill/>
            <a:miter lim="800000"/>
            <a:headEnd/>
            <a:tailEnd/>
          </a:ln>
        </p:spPr>
        <p:txBody>
          <a:bodyPr>
            <a:spAutoFit/>
          </a:bodyPr>
          <a:lstStyle/>
          <a:p>
            <a:pPr algn="just"/>
            <a:r>
              <a:rPr lang="en-US" sz="1400">
                <a:ea typeface="Calibri" pitchFamily="34" charset="0"/>
              </a:rPr>
              <a:t>Figure 4. Monthly rainfall and solar radiation during first and second cropping seasons.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1143000"/>
          <a:ext cx="7696200" cy="4996815"/>
        </p:xfrm>
        <a:graphic>
          <a:graphicData uri="http://schemas.openxmlformats.org/drawingml/2006/table">
            <a:tbl>
              <a:tblPr/>
              <a:tblGrid>
                <a:gridCol w="1219200"/>
                <a:gridCol w="914400"/>
                <a:gridCol w="1752600"/>
                <a:gridCol w="1828800"/>
                <a:gridCol w="1981200"/>
              </a:tblGrid>
              <a:tr h="334963">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PH" sz="1600" b="1" i="0" u="none" strike="noStrike" cap="none" normalizeH="0" baseline="0" smtClean="0">
                          <a:ln>
                            <a:noFill/>
                          </a:ln>
                          <a:solidFill>
                            <a:schemeClr val="tx1"/>
                          </a:solidFill>
                          <a:effectLst/>
                          <a:latin typeface="Trebuchet MS" pitchFamily="34" charset="0"/>
                        </a:rPr>
                        <a:t>Growth Parameters</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PH" sz="1600" b="1" i="0" u="none" strike="noStrike" cap="none" normalizeH="0" baseline="0" smtClean="0">
                          <a:ln>
                            <a:noFill/>
                          </a:ln>
                          <a:solidFill>
                            <a:schemeClr val="tx1"/>
                          </a:solidFill>
                          <a:effectLst/>
                          <a:latin typeface="Trebuchet MS" pitchFamily="34" charset="0"/>
                        </a:rPr>
                        <a:t>DAP</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US" sz="1600" b="1" i="0" u="none" strike="noStrike" cap="none" normalizeH="0" baseline="0" smtClean="0">
                          <a:ln>
                            <a:noFill/>
                          </a:ln>
                          <a:solidFill>
                            <a:schemeClr val="tx1"/>
                          </a:solidFill>
                          <a:effectLst/>
                          <a:latin typeface="Trebuchet MS" pitchFamily="34" charset="0"/>
                        </a:rPr>
                        <a:t>Cropping Season</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(A)</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US" sz="1600" b="1" i="0" u="none" strike="noStrike" cap="none" normalizeH="0" baseline="0" smtClean="0">
                          <a:ln>
                            <a:noFill/>
                          </a:ln>
                          <a:solidFill>
                            <a:schemeClr val="tx1"/>
                          </a:solidFill>
                          <a:effectLst/>
                          <a:latin typeface="Trebuchet MS" pitchFamily="34" charset="0"/>
                        </a:rPr>
                        <a:t>Cropping Systems </a:t>
                      </a:r>
                    </a:p>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PH" sz="1600" b="1" i="0" u="none" strike="noStrike" cap="none" normalizeH="0" baseline="0" smtClean="0">
                          <a:ln>
                            <a:noFill/>
                          </a:ln>
                          <a:solidFill>
                            <a:schemeClr val="tx1"/>
                          </a:solidFill>
                          <a:effectLst/>
                          <a:latin typeface="Trebuchet MS" pitchFamily="34" charset="0"/>
                        </a:rPr>
                        <a:t>(B)</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PH" sz="1600" b="1" i="0" u="none" strike="noStrike" cap="none" normalizeH="0" baseline="0" smtClean="0">
                          <a:ln>
                            <a:noFill/>
                          </a:ln>
                          <a:solidFill>
                            <a:schemeClr val="tx1"/>
                          </a:solidFill>
                          <a:effectLst/>
                          <a:latin typeface="Trebuchet MS" pitchFamily="34" charset="0"/>
                        </a:rPr>
                        <a:t>A x B</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r h="365125">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PH" sz="1800" b="1" i="0" u="none" strike="noStrike" cap="none" normalizeH="0" baseline="0" smtClean="0">
                          <a:ln>
                            <a:noFill/>
                          </a:ln>
                          <a:solidFill>
                            <a:schemeClr val="tx1"/>
                          </a:solidFill>
                          <a:effectLst/>
                          <a:latin typeface="Trebuchet MS" pitchFamily="34" charset="0"/>
                        </a:rPr>
                        <a:t>LAI</a:t>
                      </a:r>
                      <a:endPar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30</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8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CS2 </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CS4, CS2</a:t>
                      </a:r>
                    </a:p>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CS2</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r>
              <a:tr h="365125">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60</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8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CS4</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CS4, CS2</a:t>
                      </a:r>
                    </a:p>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CS1, CS4</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r h="365125">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85</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8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CS1, CS2</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CS2</a:t>
                      </a:r>
                    </a:p>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CS1</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r>
              <a:tr h="365125">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PH" sz="1800" b="1" i="0" u="none" strike="noStrike" cap="none" normalizeH="0" baseline="0" smtClean="0">
                          <a:ln>
                            <a:noFill/>
                          </a:ln>
                          <a:solidFill>
                            <a:schemeClr val="tx1"/>
                          </a:solidFill>
                          <a:effectLst/>
                          <a:latin typeface="Trebuchet MS" pitchFamily="34" charset="0"/>
                        </a:rPr>
                        <a:t>LAR</a:t>
                      </a:r>
                      <a:endPar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30</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8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CS1</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CS1</a:t>
                      </a:r>
                    </a:p>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CS1</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r h="365125">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60</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8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CS1</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CS4</a:t>
                      </a:r>
                    </a:p>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CS1</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r>
              <a:tr h="365125">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85</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8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CS1</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CS1, CS4</a:t>
                      </a:r>
                    </a:p>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CS1</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r h="365125">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PH" sz="1800" b="1" i="0" u="none" strike="noStrike" cap="none" normalizeH="0" baseline="0" smtClean="0">
                          <a:ln>
                            <a:noFill/>
                          </a:ln>
                          <a:solidFill>
                            <a:schemeClr val="tx1"/>
                          </a:solidFill>
                          <a:effectLst/>
                          <a:latin typeface="Trebuchet MS" pitchFamily="34" charset="0"/>
                        </a:rPr>
                        <a:t>NAR</a:t>
                      </a:r>
                      <a:endPar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30-60</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8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CS5</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CS5</a:t>
                      </a:r>
                    </a:p>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CS5</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r>
              <a:tr h="365125">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60-85</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8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CS5</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CS5</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r h="365125">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PH"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CGR</a:t>
                      </a:r>
                      <a:endPar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30-60</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r>
              <a:tr h="365125">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60-85</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CS2</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bl>
          </a:graphicData>
        </a:graphic>
      </p:graphicFrame>
      <p:sp>
        <p:nvSpPr>
          <p:cNvPr id="38982" name="TextBox 2"/>
          <p:cNvSpPr txBox="1">
            <a:spLocks noChangeArrowheads="1"/>
          </p:cNvSpPr>
          <p:nvPr/>
        </p:nvSpPr>
        <p:spPr bwMode="auto">
          <a:xfrm>
            <a:off x="381000" y="6321425"/>
            <a:ext cx="7620000" cy="307975"/>
          </a:xfrm>
          <a:prstGeom prst="rect">
            <a:avLst/>
          </a:prstGeom>
          <a:noFill/>
          <a:ln w="9525">
            <a:noFill/>
            <a:miter lim="800000"/>
            <a:headEnd/>
            <a:tailEnd/>
          </a:ln>
        </p:spPr>
        <p:txBody>
          <a:bodyPr>
            <a:spAutoFit/>
          </a:bodyPr>
          <a:lstStyle/>
          <a:p>
            <a:r>
              <a:rPr lang="en-US" sz="1400">
                <a:latin typeface="Trebuchet MS" pitchFamily="34" charset="0"/>
              </a:rPr>
              <a:t>ns – not significant		DAP – Days After Planting</a:t>
            </a:r>
          </a:p>
        </p:txBody>
      </p:sp>
      <p:sp>
        <p:nvSpPr>
          <p:cNvPr id="38983" name="TextBox 3"/>
          <p:cNvSpPr txBox="1">
            <a:spLocks noChangeArrowheads="1"/>
          </p:cNvSpPr>
          <p:nvPr/>
        </p:nvSpPr>
        <p:spPr bwMode="auto">
          <a:xfrm>
            <a:off x="228600" y="381000"/>
            <a:ext cx="7620000" cy="646113"/>
          </a:xfrm>
          <a:prstGeom prst="rect">
            <a:avLst/>
          </a:prstGeom>
          <a:noFill/>
          <a:ln w="9525">
            <a:noFill/>
            <a:miter lim="800000"/>
            <a:headEnd/>
            <a:tailEnd/>
          </a:ln>
        </p:spPr>
        <p:txBody>
          <a:bodyPr>
            <a:spAutoFit/>
          </a:bodyPr>
          <a:lstStyle/>
          <a:p>
            <a:pPr marL="914400" indent="-914400"/>
            <a:r>
              <a:rPr lang="en-US">
                <a:latin typeface="Trebuchet MS" pitchFamily="34" charset="0"/>
              </a:rPr>
              <a:t>Table 2. Growth and agronomic response of corn under varying cropping systems in two cropping seasons.</a:t>
            </a:r>
          </a:p>
        </p:txBody>
      </p:sp>
      <p:sp>
        <p:nvSpPr>
          <p:cNvPr id="5" name="Up Arrow 4"/>
          <p:cNvSpPr/>
          <p:nvPr/>
        </p:nvSpPr>
        <p:spPr>
          <a:xfrm>
            <a:off x="2955925" y="17526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Up Arrow 5"/>
          <p:cNvSpPr/>
          <p:nvPr/>
        </p:nvSpPr>
        <p:spPr>
          <a:xfrm>
            <a:off x="2955925" y="22098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Up Arrow 6"/>
          <p:cNvSpPr/>
          <p:nvPr/>
        </p:nvSpPr>
        <p:spPr>
          <a:xfrm>
            <a:off x="4632325" y="22098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Up Arrow 7"/>
          <p:cNvSpPr/>
          <p:nvPr/>
        </p:nvSpPr>
        <p:spPr>
          <a:xfrm>
            <a:off x="4632325" y="17526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Up Arrow 14"/>
          <p:cNvSpPr/>
          <p:nvPr/>
        </p:nvSpPr>
        <p:spPr>
          <a:xfrm>
            <a:off x="2955925" y="27432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Up Arrow 15"/>
          <p:cNvSpPr/>
          <p:nvPr/>
        </p:nvSpPr>
        <p:spPr>
          <a:xfrm>
            <a:off x="2955925" y="32004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Up Arrow 16"/>
          <p:cNvSpPr/>
          <p:nvPr/>
        </p:nvSpPr>
        <p:spPr>
          <a:xfrm>
            <a:off x="4632325" y="32004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Up Arrow 17"/>
          <p:cNvSpPr/>
          <p:nvPr/>
        </p:nvSpPr>
        <p:spPr>
          <a:xfrm>
            <a:off x="4632325" y="27432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Up Arrow 18"/>
          <p:cNvSpPr/>
          <p:nvPr/>
        </p:nvSpPr>
        <p:spPr>
          <a:xfrm>
            <a:off x="2955925" y="37338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Up Arrow 19"/>
          <p:cNvSpPr/>
          <p:nvPr/>
        </p:nvSpPr>
        <p:spPr>
          <a:xfrm>
            <a:off x="2955925" y="41910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Up Arrow 20"/>
          <p:cNvSpPr/>
          <p:nvPr/>
        </p:nvSpPr>
        <p:spPr>
          <a:xfrm>
            <a:off x="4632325" y="41910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Up Arrow 21"/>
          <p:cNvSpPr/>
          <p:nvPr/>
        </p:nvSpPr>
        <p:spPr>
          <a:xfrm>
            <a:off x="4632325" y="37338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Up Arrow 22"/>
          <p:cNvSpPr/>
          <p:nvPr/>
        </p:nvSpPr>
        <p:spPr>
          <a:xfrm>
            <a:off x="2955925" y="46482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Up Arrow 23"/>
          <p:cNvSpPr/>
          <p:nvPr/>
        </p:nvSpPr>
        <p:spPr>
          <a:xfrm>
            <a:off x="2955925" y="51054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Up Arrow 24"/>
          <p:cNvSpPr/>
          <p:nvPr/>
        </p:nvSpPr>
        <p:spPr>
          <a:xfrm>
            <a:off x="4632325" y="51054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Up Arrow 25"/>
          <p:cNvSpPr/>
          <p:nvPr/>
        </p:nvSpPr>
        <p:spPr>
          <a:xfrm>
            <a:off x="4632325" y="46482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Up Arrow 26"/>
          <p:cNvSpPr/>
          <p:nvPr/>
        </p:nvSpPr>
        <p:spPr>
          <a:xfrm>
            <a:off x="4632325" y="58674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Up Arrow 29"/>
          <p:cNvSpPr/>
          <p:nvPr/>
        </p:nvSpPr>
        <p:spPr>
          <a:xfrm>
            <a:off x="6248400" y="22098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Up Arrow 30"/>
          <p:cNvSpPr/>
          <p:nvPr/>
        </p:nvSpPr>
        <p:spPr>
          <a:xfrm>
            <a:off x="6248400" y="17526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Up Arrow 31"/>
          <p:cNvSpPr/>
          <p:nvPr/>
        </p:nvSpPr>
        <p:spPr>
          <a:xfrm>
            <a:off x="6248400" y="32004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Up Arrow 32"/>
          <p:cNvSpPr/>
          <p:nvPr/>
        </p:nvSpPr>
        <p:spPr>
          <a:xfrm>
            <a:off x="6248400" y="27432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Up Arrow 33"/>
          <p:cNvSpPr/>
          <p:nvPr/>
        </p:nvSpPr>
        <p:spPr>
          <a:xfrm>
            <a:off x="6248400" y="41910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Up Arrow 34"/>
          <p:cNvSpPr/>
          <p:nvPr/>
        </p:nvSpPr>
        <p:spPr>
          <a:xfrm>
            <a:off x="6248400" y="37338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Up Arrow 35"/>
          <p:cNvSpPr/>
          <p:nvPr/>
        </p:nvSpPr>
        <p:spPr>
          <a:xfrm>
            <a:off x="6248400" y="51054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Up Arrow 36"/>
          <p:cNvSpPr/>
          <p:nvPr/>
        </p:nvSpPr>
        <p:spPr>
          <a:xfrm>
            <a:off x="6248400" y="46482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Freeform 38"/>
          <p:cNvSpPr/>
          <p:nvPr/>
        </p:nvSpPr>
        <p:spPr>
          <a:xfrm>
            <a:off x="4848225" y="2546350"/>
            <a:ext cx="1284288" cy="2025650"/>
          </a:xfrm>
          <a:custGeom>
            <a:avLst/>
            <a:gdLst>
              <a:gd name="connsiteX0" fmla="*/ 157656 w 1124166"/>
              <a:gd name="connsiteY0" fmla="*/ 87226 h 2044965"/>
              <a:gd name="connsiteX1" fmla="*/ 47297 w 1124166"/>
              <a:gd name="connsiteY1" fmla="*/ 102992 h 2044965"/>
              <a:gd name="connsiteX2" fmla="*/ 31531 w 1124166"/>
              <a:gd name="connsiteY2" fmla="*/ 150288 h 2044965"/>
              <a:gd name="connsiteX3" fmla="*/ 0 w 1124166"/>
              <a:gd name="connsiteY3" fmla="*/ 197585 h 2044965"/>
              <a:gd name="connsiteX4" fmla="*/ 15766 w 1124166"/>
              <a:gd name="connsiteY4" fmla="*/ 449833 h 2044965"/>
              <a:gd name="connsiteX5" fmla="*/ 110359 w 1124166"/>
              <a:gd name="connsiteY5" fmla="*/ 639019 h 2044965"/>
              <a:gd name="connsiteX6" fmla="*/ 141890 w 1124166"/>
              <a:gd name="connsiteY6" fmla="*/ 670551 h 2044965"/>
              <a:gd name="connsiteX7" fmla="*/ 204952 w 1124166"/>
              <a:gd name="connsiteY7" fmla="*/ 765144 h 2044965"/>
              <a:gd name="connsiteX8" fmla="*/ 268014 w 1124166"/>
              <a:gd name="connsiteY8" fmla="*/ 859737 h 2044965"/>
              <a:gd name="connsiteX9" fmla="*/ 362607 w 1124166"/>
              <a:gd name="connsiteY9" fmla="*/ 922799 h 2044965"/>
              <a:gd name="connsiteX10" fmla="*/ 457200 w 1124166"/>
              <a:gd name="connsiteY10" fmla="*/ 970095 h 2044965"/>
              <a:gd name="connsiteX11" fmla="*/ 520262 w 1124166"/>
              <a:gd name="connsiteY11" fmla="*/ 1064688 h 2044965"/>
              <a:gd name="connsiteX12" fmla="*/ 551793 w 1124166"/>
              <a:gd name="connsiteY12" fmla="*/ 1111985 h 2044965"/>
              <a:gd name="connsiteX13" fmla="*/ 567559 w 1124166"/>
              <a:gd name="connsiteY13" fmla="*/ 1963323 h 2044965"/>
              <a:gd name="connsiteX14" fmla="*/ 583324 w 1124166"/>
              <a:gd name="connsiteY14" fmla="*/ 2010619 h 2044965"/>
              <a:gd name="connsiteX15" fmla="*/ 677918 w 1124166"/>
              <a:gd name="connsiteY15" fmla="*/ 2042151 h 2044965"/>
              <a:gd name="connsiteX16" fmla="*/ 961697 w 1124166"/>
              <a:gd name="connsiteY16" fmla="*/ 2026385 h 2044965"/>
              <a:gd name="connsiteX17" fmla="*/ 993228 w 1124166"/>
              <a:gd name="connsiteY17" fmla="*/ 1979088 h 2044965"/>
              <a:gd name="connsiteX18" fmla="*/ 1024759 w 1124166"/>
              <a:gd name="connsiteY18" fmla="*/ 1884495 h 2044965"/>
              <a:gd name="connsiteX19" fmla="*/ 1040524 w 1124166"/>
              <a:gd name="connsiteY19" fmla="*/ 1821433 h 2044965"/>
              <a:gd name="connsiteX20" fmla="*/ 1072056 w 1124166"/>
              <a:gd name="connsiteY20" fmla="*/ 1632247 h 2044965"/>
              <a:gd name="connsiteX21" fmla="*/ 1087821 w 1124166"/>
              <a:gd name="connsiteY21" fmla="*/ 1584951 h 2044965"/>
              <a:gd name="connsiteX22" fmla="*/ 1119352 w 1124166"/>
              <a:gd name="connsiteY22" fmla="*/ 1458826 h 2044965"/>
              <a:gd name="connsiteX23" fmla="*/ 1103587 w 1124166"/>
              <a:gd name="connsiteY23" fmla="*/ 623254 h 2044965"/>
              <a:gd name="connsiteX24" fmla="*/ 1056290 w 1124166"/>
              <a:gd name="connsiteY24" fmla="*/ 607488 h 2044965"/>
              <a:gd name="connsiteX25" fmla="*/ 961697 w 1124166"/>
              <a:gd name="connsiteY25" fmla="*/ 544426 h 2044965"/>
              <a:gd name="connsiteX26" fmla="*/ 914400 w 1124166"/>
              <a:gd name="connsiteY26" fmla="*/ 512895 h 2044965"/>
              <a:gd name="connsiteX27" fmla="*/ 693683 w 1124166"/>
              <a:gd name="connsiteY27" fmla="*/ 449833 h 2044965"/>
              <a:gd name="connsiteX28" fmla="*/ 599090 w 1124166"/>
              <a:gd name="connsiteY28" fmla="*/ 418302 h 2044965"/>
              <a:gd name="connsiteX29" fmla="*/ 551793 w 1124166"/>
              <a:gd name="connsiteY29" fmla="*/ 402537 h 2044965"/>
              <a:gd name="connsiteX30" fmla="*/ 504497 w 1124166"/>
              <a:gd name="connsiteY30" fmla="*/ 307944 h 2044965"/>
              <a:gd name="connsiteX31" fmla="*/ 457200 w 1124166"/>
              <a:gd name="connsiteY31" fmla="*/ 87226 h 2044965"/>
              <a:gd name="connsiteX32" fmla="*/ 409904 w 1124166"/>
              <a:gd name="connsiteY32" fmla="*/ 71461 h 2044965"/>
              <a:gd name="connsiteX33" fmla="*/ 362607 w 1124166"/>
              <a:gd name="connsiteY33" fmla="*/ 39930 h 2044965"/>
              <a:gd name="connsiteX34" fmla="*/ 110359 w 1124166"/>
              <a:gd name="connsiteY34" fmla="*/ 39930 h 2044965"/>
              <a:gd name="connsiteX35" fmla="*/ 78828 w 1124166"/>
              <a:gd name="connsiteY35" fmla="*/ 102992 h 204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124166" h="2044965">
                <a:moveTo>
                  <a:pt x="157656" y="87226"/>
                </a:moveTo>
                <a:cubicBezTo>
                  <a:pt x="120870" y="92481"/>
                  <a:pt x="80534" y="86374"/>
                  <a:pt x="47297" y="102992"/>
                </a:cubicBezTo>
                <a:cubicBezTo>
                  <a:pt x="32433" y="110424"/>
                  <a:pt x="38963" y="135424"/>
                  <a:pt x="31531" y="150288"/>
                </a:cubicBezTo>
                <a:cubicBezTo>
                  <a:pt x="23057" y="167235"/>
                  <a:pt x="10510" y="181819"/>
                  <a:pt x="0" y="197585"/>
                </a:cubicBezTo>
                <a:cubicBezTo>
                  <a:pt x="5255" y="281668"/>
                  <a:pt x="4383" y="366359"/>
                  <a:pt x="15766" y="449833"/>
                </a:cubicBezTo>
                <a:cubicBezTo>
                  <a:pt x="26956" y="531889"/>
                  <a:pt x="65717" y="572056"/>
                  <a:pt x="110359" y="639019"/>
                </a:cubicBezTo>
                <a:cubicBezTo>
                  <a:pt x="118604" y="651387"/>
                  <a:pt x="132972" y="658660"/>
                  <a:pt x="141890" y="670551"/>
                </a:cubicBezTo>
                <a:cubicBezTo>
                  <a:pt x="164627" y="700868"/>
                  <a:pt x="183931" y="733613"/>
                  <a:pt x="204952" y="765144"/>
                </a:cubicBezTo>
                <a:lnTo>
                  <a:pt x="268014" y="859737"/>
                </a:lnTo>
                <a:cubicBezTo>
                  <a:pt x="289035" y="891268"/>
                  <a:pt x="331076" y="901778"/>
                  <a:pt x="362607" y="922799"/>
                </a:cubicBezTo>
                <a:cubicBezTo>
                  <a:pt x="423730" y="963548"/>
                  <a:pt x="391929" y="948339"/>
                  <a:pt x="457200" y="970095"/>
                </a:cubicBezTo>
                <a:lnTo>
                  <a:pt x="520262" y="1064688"/>
                </a:lnTo>
                <a:lnTo>
                  <a:pt x="551793" y="1111985"/>
                </a:lnTo>
                <a:cubicBezTo>
                  <a:pt x="557048" y="1395764"/>
                  <a:pt x="557606" y="1679670"/>
                  <a:pt x="567559" y="1963323"/>
                </a:cubicBezTo>
                <a:cubicBezTo>
                  <a:pt x="568142" y="1979931"/>
                  <a:pt x="569801" y="2000960"/>
                  <a:pt x="583324" y="2010619"/>
                </a:cubicBezTo>
                <a:cubicBezTo>
                  <a:pt x="610370" y="2029938"/>
                  <a:pt x="677918" y="2042151"/>
                  <a:pt x="677918" y="2042151"/>
                </a:cubicBezTo>
                <a:cubicBezTo>
                  <a:pt x="772511" y="2036896"/>
                  <a:pt x="868798" y="2044965"/>
                  <a:pt x="961697" y="2026385"/>
                </a:cubicBezTo>
                <a:cubicBezTo>
                  <a:pt x="980277" y="2022669"/>
                  <a:pt x="985533" y="1996403"/>
                  <a:pt x="993228" y="1979088"/>
                </a:cubicBezTo>
                <a:cubicBezTo>
                  <a:pt x="1006727" y="1948716"/>
                  <a:pt x="1016698" y="1916739"/>
                  <a:pt x="1024759" y="1884495"/>
                </a:cubicBezTo>
                <a:cubicBezTo>
                  <a:pt x="1030014" y="1863474"/>
                  <a:pt x="1036531" y="1842729"/>
                  <a:pt x="1040524" y="1821433"/>
                </a:cubicBezTo>
                <a:cubicBezTo>
                  <a:pt x="1052306" y="1758596"/>
                  <a:pt x="1051839" y="1692898"/>
                  <a:pt x="1072056" y="1632247"/>
                </a:cubicBezTo>
                <a:cubicBezTo>
                  <a:pt x="1077311" y="1616482"/>
                  <a:pt x="1083791" y="1601073"/>
                  <a:pt x="1087821" y="1584951"/>
                </a:cubicBezTo>
                <a:lnTo>
                  <a:pt x="1119352" y="1458826"/>
                </a:lnTo>
                <a:cubicBezTo>
                  <a:pt x="1114097" y="1180302"/>
                  <a:pt x="1124166" y="901066"/>
                  <a:pt x="1103587" y="623254"/>
                </a:cubicBezTo>
                <a:cubicBezTo>
                  <a:pt x="1102359" y="606681"/>
                  <a:pt x="1070817" y="615559"/>
                  <a:pt x="1056290" y="607488"/>
                </a:cubicBezTo>
                <a:cubicBezTo>
                  <a:pt x="1023163" y="589084"/>
                  <a:pt x="993228" y="565447"/>
                  <a:pt x="961697" y="544426"/>
                </a:cubicBezTo>
                <a:lnTo>
                  <a:pt x="914400" y="512895"/>
                </a:lnTo>
                <a:cubicBezTo>
                  <a:pt x="884034" y="492651"/>
                  <a:pt x="714707" y="456841"/>
                  <a:pt x="693683" y="449833"/>
                </a:cubicBezTo>
                <a:lnTo>
                  <a:pt x="599090" y="418302"/>
                </a:lnTo>
                <a:lnTo>
                  <a:pt x="551793" y="402537"/>
                </a:lnTo>
                <a:cubicBezTo>
                  <a:pt x="529085" y="368475"/>
                  <a:pt x="510431" y="349481"/>
                  <a:pt x="504497" y="307944"/>
                </a:cubicBezTo>
                <a:cubicBezTo>
                  <a:pt x="497780" y="260926"/>
                  <a:pt x="517415" y="135398"/>
                  <a:pt x="457200" y="87226"/>
                </a:cubicBezTo>
                <a:cubicBezTo>
                  <a:pt x="444223" y="76845"/>
                  <a:pt x="425669" y="76716"/>
                  <a:pt x="409904" y="71461"/>
                </a:cubicBezTo>
                <a:cubicBezTo>
                  <a:pt x="394138" y="60951"/>
                  <a:pt x="379554" y="48404"/>
                  <a:pt x="362607" y="39930"/>
                </a:cubicBezTo>
                <a:cubicBezTo>
                  <a:pt x="282748" y="0"/>
                  <a:pt x="198127" y="33178"/>
                  <a:pt x="110359" y="39930"/>
                </a:cubicBezTo>
                <a:cubicBezTo>
                  <a:pt x="92243" y="94277"/>
                  <a:pt x="106343" y="75475"/>
                  <a:pt x="78828" y="102992"/>
                </a:cubicBezTo>
              </a:path>
            </a:pathLst>
          </a:custGeom>
          <a:ln w="254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nvGrpSpPr>
          <p:cNvPr id="9" name="Group 43"/>
          <p:cNvGrpSpPr>
            <a:grpSpLocks/>
          </p:cNvGrpSpPr>
          <p:nvPr/>
        </p:nvGrpSpPr>
        <p:grpSpPr bwMode="auto">
          <a:xfrm>
            <a:off x="3505200" y="1676400"/>
            <a:ext cx="685800" cy="3352800"/>
            <a:chOff x="3505200" y="2070100"/>
            <a:chExt cx="685800" cy="2959100"/>
          </a:xfrm>
        </p:grpSpPr>
        <p:sp>
          <p:nvSpPr>
            <p:cNvPr id="42" name="Rounded Rectangle 41"/>
            <p:cNvSpPr/>
            <p:nvPr/>
          </p:nvSpPr>
          <p:spPr>
            <a:xfrm>
              <a:off x="3505200" y="2070100"/>
              <a:ext cx="685800" cy="215207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Rounded Rectangle 42"/>
            <p:cNvSpPr/>
            <p:nvPr/>
          </p:nvSpPr>
          <p:spPr>
            <a:xfrm>
              <a:off x="3505200" y="4648104"/>
              <a:ext cx="685800" cy="38109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down)">
                                      <p:cBhvr>
                                        <p:cTn id="1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1143000"/>
          <a:ext cx="7696200" cy="4871720"/>
        </p:xfrm>
        <a:graphic>
          <a:graphicData uri="http://schemas.openxmlformats.org/drawingml/2006/table">
            <a:tbl>
              <a:tblPr/>
              <a:tblGrid>
                <a:gridCol w="1219200"/>
                <a:gridCol w="914400"/>
                <a:gridCol w="1752600"/>
                <a:gridCol w="1905000"/>
                <a:gridCol w="1905000"/>
              </a:tblGrid>
              <a:tr h="334963">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PH" sz="1600" b="1" i="0" u="none" strike="noStrike" cap="none" normalizeH="0" baseline="0" smtClean="0">
                          <a:ln>
                            <a:noFill/>
                          </a:ln>
                          <a:solidFill>
                            <a:schemeClr val="tx1"/>
                          </a:solidFill>
                          <a:effectLst/>
                          <a:latin typeface="Trebuchet MS" pitchFamily="34" charset="0"/>
                        </a:rPr>
                        <a:t>Growth Parameters</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PH" sz="1600" b="1" i="0" u="none" strike="noStrike" cap="none" normalizeH="0" baseline="0" smtClean="0">
                          <a:ln>
                            <a:noFill/>
                          </a:ln>
                          <a:solidFill>
                            <a:schemeClr val="tx1"/>
                          </a:solidFill>
                          <a:effectLst/>
                          <a:latin typeface="Trebuchet MS" pitchFamily="34" charset="0"/>
                        </a:rPr>
                        <a:t>DAP</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US" sz="1600" b="1" i="0" u="none" strike="noStrike" cap="none" normalizeH="0" baseline="0" smtClean="0">
                          <a:ln>
                            <a:noFill/>
                          </a:ln>
                          <a:solidFill>
                            <a:schemeClr val="tx1"/>
                          </a:solidFill>
                          <a:effectLst/>
                          <a:latin typeface="Trebuchet MS" pitchFamily="34" charset="0"/>
                        </a:rPr>
                        <a:t>Cropping Season</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(A)</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US" sz="1600" b="1" i="0" u="none" strike="noStrike" cap="none" normalizeH="0" baseline="0" smtClean="0">
                          <a:ln>
                            <a:noFill/>
                          </a:ln>
                          <a:solidFill>
                            <a:schemeClr val="tx1"/>
                          </a:solidFill>
                          <a:effectLst/>
                          <a:latin typeface="Trebuchet MS" pitchFamily="34" charset="0"/>
                        </a:rPr>
                        <a:t>Cropping Systems </a:t>
                      </a:r>
                    </a:p>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PH" sz="1600" b="1" i="0" u="none" strike="noStrike" cap="none" normalizeH="0" baseline="0" smtClean="0">
                          <a:ln>
                            <a:noFill/>
                          </a:ln>
                          <a:solidFill>
                            <a:schemeClr val="tx1"/>
                          </a:solidFill>
                          <a:effectLst/>
                          <a:latin typeface="Trebuchet MS" pitchFamily="34" charset="0"/>
                        </a:rPr>
                        <a:t>(B)</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PH" sz="1600" b="1" i="0" u="none" strike="noStrike" cap="none" normalizeH="0" baseline="0" smtClean="0">
                          <a:ln>
                            <a:noFill/>
                          </a:ln>
                          <a:solidFill>
                            <a:schemeClr val="tx1"/>
                          </a:solidFill>
                          <a:effectLst/>
                          <a:latin typeface="Trebuchet MS" pitchFamily="34" charset="0"/>
                        </a:rPr>
                        <a:t>A x B</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r h="365125">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PH" sz="1800" b="1" i="0" u="none" strike="noStrike" cap="none" normalizeH="0" baseline="0" smtClean="0">
                          <a:ln>
                            <a:noFill/>
                          </a:ln>
                          <a:solidFill>
                            <a:schemeClr val="tx1"/>
                          </a:solidFill>
                          <a:effectLst/>
                          <a:latin typeface="Trebuchet MS" pitchFamily="34" charset="0"/>
                        </a:rPr>
                        <a:t>DMY (corn)</a:t>
                      </a:r>
                      <a:endPar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30</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CS2</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CS2</a:t>
                      </a:r>
                    </a:p>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CS2</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r>
              <a:tr h="365125">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60</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CS3</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CS3</a:t>
                      </a:r>
                    </a:p>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CS2, CS3</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r h="365125">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85</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CS3, CS5</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r>
              <a:tr h="365125">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PH"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PC (leaf)</a:t>
                      </a:r>
                      <a:endPar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30</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CS1, CS5</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r h="365125">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60</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r>
              <a:tr h="365125">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85</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CS5</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r h="365125">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PH"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PC (stem)</a:t>
                      </a:r>
                      <a:endPar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30</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CS2, CS3</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r>
              <a:tr h="365125">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60</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r h="365125">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85</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r>
              <a:tr h="365125">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PH"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PC (ear)</a:t>
                      </a:r>
                      <a:endPar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60</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CS1, CS2</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CS1</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r h="365125">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rPr>
                        <a:t>85</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PH"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CS5</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PH" sz="1600" b="0" i="0" u="none" strike="noStrike" cap="none" normalizeH="0" baseline="0" smtClean="0">
                          <a:ln>
                            <a:noFill/>
                          </a:ln>
                          <a:solidFill>
                            <a:schemeClr val="tx1"/>
                          </a:solidFill>
                          <a:effectLst/>
                          <a:latin typeface="Trebuchet MS" pitchFamily="34" charset="0"/>
                        </a:rPr>
                        <a:t>1</a:t>
                      </a:r>
                      <a:r>
                        <a:rPr kumimoji="0" lang="en-PH" sz="1600" b="0" i="0" u="none" strike="noStrike" cap="none" normalizeH="0" baseline="30000" smtClean="0">
                          <a:ln>
                            <a:noFill/>
                          </a:ln>
                          <a:solidFill>
                            <a:schemeClr val="tx1"/>
                          </a:solidFill>
                          <a:effectLst/>
                          <a:latin typeface="Trebuchet MS" pitchFamily="34" charset="0"/>
                        </a:rPr>
                        <a:t>st</a:t>
                      </a:r>
                      <a:r>
                        <a:rPr kumimoji="0" lang="en-PH" sz="1600" b="0" i="0" u="none" strike="noStrike" cap="none" normalizeH="0" baseline="0" smtClean="0">
                          <a:ln>
                            <a:noFill/>
                          </a:ln>
                          <a:solidFill>
                            <a:schemeClr val="tx1"/>
                          </a:solidFill>
                          <a:effectLst/>
                          <a:latin typeface="Trebuchet MS" pitchFamily="34" charset="0"/>
                        </a:rPr>
                        <a:t> CS: CS2, CS5</a:t>
                      </a:r>
                      <a:endParaRPr kumimoji="0" lang="en-US" sz="1600" b="0" i="0" u="none" strike="noStrike" cap="none" normalizeH="0" baseline="0" smtClean="0">
                        <a:ln>
                          <a:noFill/>
                        </a:ln>
                        <a:solidFill>
                          <a:schemeClr val="tx1"/>
                        </a:solidFill>
                        <a:effectLst/>
                        <a:latin typeface="Trebuchet MS"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PH" sz="1600" b="0" i="0" u="none" strike="noStrike" cap="none" normalizeH="0" baseline="0" smtClean="0">
                          <a:ln>
                            <a:noFill/>
                          </a:ln>
                          <a:solidFill>
                            <a:schemeClr val="tx1"/>
                          </a:solidFill>
                          <a:effectLst/>
                          <a:latin typeface="Trebuchet MS" pitchFamily="34" charset="0"/>
                        </a:rPr>
                        <a:t>2</a:t>
                      </a:r>
                      <a:r>
                        <a:rPr kumimoji="0" lang="en-PH" sz="1600" b="0" i="0" u="none" strike="noStrike" cap="none" normalizeH="0" baseline="30000" smtClean="0">
                          <a:ln>
                            <a:noFill/>
                          </a:ln>
                          <a:solidFill>
                            <a:schemeClr val="tx1"/>
                          </a:solidFill>
                          <a:effectLst/>
                          <a:latin typeface="Trebuchet MS" pitchFamily="34" charset="0"/>
                        </a:rPr>
                        <a:t>nd</a:t>
                      </a:r>
                      <a:r>
                        <a:rPr kumimoji="0" lang="en-PH" sz="1600" b="0" i="0" u="none" strike="noStrike" cap="none" normalizeH="0" baseline="0" smtClean="0">
                          <a:ln>
                            <a:noFill/>
                          </a:ln>
                          <a:solidFill>
                            <a:schemeClr val="tx1"/>
                          </a:solidFill>
                          <a:effectLst/>
                          <a:latin typeface="Trebuchet MS" pitchFamily="34" charset="0"/>
                        </a:rPr>
                        <a:t> CS: CS2, CS5</a:t>
                      </a:r>
                      <a:endPar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r>
            </a:tbl>
          </a:graphicData>
        </a:graphic>
      </p:graphicFrame>
      <p:sp>
        <p:nvSpPr>
          <p:cNvPr id="40011" name="TextBox 2"/>
          <p:cNvSpPr txBox="1">
            <a:spLocks noChangeArrowheads="1"/>
          </p:cNvSpPr>
          <p:nvPr/>
        </p:nvSpPr>
        <p:spPr bwMode="auto">
          <a:xfrm>
            <a:off x="304800" y="6324600"/>
            <a:ext cx="7620000" cy="307975"/>
          </a:xfrm>
          <a:prstGeom prst="rect">
            <a:avLst/>
          </a:prstGeom>
          <a:noFill/>
          <a:ln w="9525">
            <a:noFill/>
            <a:miter lim="800000"/>
            <a:headEnd/>
            <a:tailEnd/>
          </a:ln>
        </p:spPr>
        <p:txBody>
          <a:bodyPr>
            <a:spAutoFit/>
          </a:bodyPr>
          <a:lstStyle/>
          <a:p>
            <a:r>
              <a:rPr lang="en-US" sz="1400">
                <a:latin typeface="Trebuchet MS" pitchFamily="34" charset="0"/>
              </a:rPr>
              <a:t>ns – not significant		DAP – Days After Planting</a:t>
            </a:r>
          </a:p>
        </p:txBody>
      </p:sp>
      <p:sp>
        <p:nvSpPr>
          <p:cNvPr id="40012" name="TextBox 3"/>
          <p:cNvSpPr txBox="1">
            <a:spLocks noChangeArrowheads="1"/>
          </p:cNvSpPr>
          <p:nvPr/>
        </p:nvSpPr>
        <p:spPr bwMode="auto">
          <a:xfrm>
            <a:off x="228600" y="381000"/>
            <a:ext cx="7620000" cy="646113"/>
          </a:xfrm>
          <a:prstGeom prst="rect">
            <a:avLst/>
          </a:prstGeom>
          <a:noFill/>
          <a:ln w="9525">
            <a:noFill/>
            <a:miter lim="800000"/>
            <a:headEnd/>
            <a:tailEnd/>
          </a:ln>
        </p:spPr>
        <p:txBody>
          <a:bodyPr>
            <a:spAutoFit/>
          </a:bodyPr>
          <a:lstStyle/>
          <a:p>
            <a:pPr marL="914400" indent="-914400"/>
            <a:r>
              <a:rPr lang="en-US">
                <a:latin typeface="Trebuchet MS" pitchFamily="34" charset="0"/>
              </a:rPr>
              <a:t>Table 3. Growth and agronomic response of corn under varying cropping systems in two cropping seasons.</a:t>
            </a:r>
          </a:p>
        </p:txBody>
      </p:sp>
      <p:sp>
        <p:nvSpPr>
          <p:cNvPr id="25" name="Up Arrow 24"/>
          <p:cNvSpPr/>
          <p:nvPr/>
        </p:nvSpPr>
        <p:spPr>
          <a:xfrm>
            <a:off x="4495800" y="4194175"/>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Up Arrow 26"/>
          <p:cNvSpPr/>
          <p:nvPr/>
        </p:nvSpPr>
        <p:spPr>
          <a:xfrm>
            <a:off x="4572000" y="5654675"/>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Up Arrow 37"/>
          <p:cNvSpPr/>
          <p:nvPr/>
        </p:nvSpPr>
        <p:spPr>
          <a:xfrm>
            <a:off x="4495800" y="178435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Up Arrow 39"/>
          <p:cNvSpPr/>
          <p:nvPr/>
        </p:nvSpPr>
        <p:spPr>
          <a:xfrm>
            <a:off x="4495800" y="224155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Up Arrow 40"/>
          <p:cNvSpPr/>
          <p:nvPr/>
        </p:nvSpPr>
        <p:spPr>
          <a:xfrm>
            <a:off x="4495800" y="2684463"/>
            <a:ext cx="92075" cy="18256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Up Arrow 43"/>
          <p:cNvSpPr/>
          <p:nvPr/>
        </p:nvSpPr>
        <p:spPr>
          <a:xfrm>
            <a:off x="4495800" y="3078163"/>
            <a:ext cx="92075" cy="18256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Up Arrow 44"/>
          <p:cNvSpPr/>
          <p:nvPr/>
        </p:nvSpPr>
        <p:spPr>
          <a:xfrm>
            <a:off x="4495800" y="3825875"/>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Up Arrow 46"/>
          <p:cNvSpPr/>
          <p:nvPr/>
        </p:nvSpPr>
        <p:spPr>
          <a:xfrm>
            <a:off x="6232525" y="5654675"/>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 name="Up Arrow 48"/>
          <p:cNvSpPr/>
          <p:nvPr/>
        </p:nvSpPr>
        <p:spPr>
          <a:xfrm>
            <a:off x="6232525" y="528955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 name="Up Arrow 49"/>
          <p:cNvSpPr/>
          <p:nvPr/>
        </p:nvSpPr>
        <p:spPr>
          <a:xfrm>
            <a:off x="6232525" y="178435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Up Arrow 50"/>
          <p:cNvSpPr/>
          <p:nvPr/>
        </p:nvSpPr>
        <p:spPr>
          <a:xfrm>
            <a:off x="6232525" y="224155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Rounded Rectangle 16"/>
          <p:cNvSpPr/>
          <p:nvPr/>
        </p:nvSpPr>
        <p:spPr>
          <a:xfrm>
            <a:off x="7115175" y="5546725"/>
            <a:ext cx="428625" cy="473075"/>
          </a:xfrm>
          <a:prstGeom prst="round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Freeform 21"/>
          <p:cNvSpPr/>
          <p:nvPr/>
        </p:nvSpPr>
        <p:spPr>
          <a:xfrm>
            <a:off x="7081838" y="1549400"/>
            <a:ext cx="1012825" cy="1146175"/>
          </a:xfrm>
          <a:custGeom>
            <a:avLst/>
            <a:gdLst>
              <a:gd name="connsiteX0" fmla="*/ 61913 w 1012915"/>
              <a:gd name="connsiteY0" fmla="*/ 812616 h 1145991"/>
              <a:gd name="connsiteX1" fmla="*/ 433388 w 1012915"/>
              <a:gd name="connsiteY1" fmla="*/ 803091 h 1145991"/>
              <a:gd name="connsiteX2" fmla="*/ 461963 w 1012915"/>
              <a:gd name="connsiteY2" fmla="*/ 784041 h 1145991"/>
              <a:gd name="connsiteX3" fmla="*/ 471488 w 1012915"/>
              <a:gd name="connsiteY3" fmla="*/ 755466 h 1145991"/>
              <a:gd name="connsiteX4" fmla="*/ 481013 w 1012915"/>
              <a:gd name="connsiteY4" fmla="*/ 679266 h 1145991"/>
              <a:gd name="connsiteX5" fmla="*/ 490538 w 1012915"/>
              <a:gd name="connsiteY5" fmla="*/ 650691 h 1145991"/>
              <a:gd name="connsiteX6" fmla="*/ 500063 w 1012915"/>
              <a:gd name="connsiteY6" fmla="*/ 145866 h 1145991"/>
              <a:gd name="connsiteX7" fmla="*/ 528638 w 1012915"/>
              <a:gd name="connsiteY7" fmla="*/ 88716 h 1145991"/>
              <a:gd name="connsiteX8" fmla="*/ 557213 w 1012915"/>
              <a:gd name="connsiteY8" fmla="*/ 79191 h 1145991"/>
              <a:gd name="connsiteX9" fmla="*/ 928688 w 1012915"/>
              <a:gd name="connsiteY9" fmla="*/ 88716 h 1145991"/>
              <a:gd name="connsiteX10" fmla="*/ 919163 w 1012915"/>
              <a:gd name="connsiteY10" fmla="*/ 450666 h 1145991"/>
              <a:gd name="connsiteX11" fmla="*/ 909638 w 1012915"/>
              <a:gd name="connsiteY11" fmla="*/ 745941 h 1145991"/>
              <a:gd name="connsiteX12" fmla="*/ 900113 w 1012915"/>
              <a:gd name="connsiteY12" fmla="*/ 850716 h 1145991"/>
              <a:gd name="connsiteX13" fmla="*/ 890588 w 1012915"/>
              <a:gd name="connsiteY13" fmla="*/ 1060266 h 1145991"/>
              <a:gd name="connsiteX14" fmla="*/ 823913 w 1012915"/>
              <a:gd name="connsiteY14" fmla="*/ 1136466 h 1145991"/>
              <a:gd name="connsiteX15" fmla="*/ 795338 w 1012915"/>
              <a:gd name="connsiteY15" fmla="*/ 1145991 h 1145991"/>
              <a:gd name="connsiteX16" fmla="*/ 61913 w 1012915"/>
              <a:gd name="connsiteY16" fmla="*/ 1136466 h 1145991"/>
              <a:gd name="connsiteX17" fmla="*/ 52388 w 1012915"/>
              <a:gd name="connsiteY17" fmla="*/ 1107891 h 1145991"/>
              <a:gd name="connsiteX18" fmla="*/ 33338 w 1012915"/>
              <a:gd name="connsiteY18" fmla="*/ 1079316 h 1145991"/>
              <a:gd name="connsiteX19" fmla="*/ 33338 w 1012915"/>
              <a:gd name="connsiteY19" fmla="*/ 831666 h 1145991"/>
              <a:gd name="connsiteX20" fmla="*/ 61913 w 1012915"/>
              <a:gd name="connsiteY20" fmla="*/ 822141 h 1145991"/>
              <a:gd name="connsiteX21" fmla="*/ 61913 w 1012915"/>
              <a:gd name="connsiteY21" fmla="*/ 812616 h 1145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12915" h="1145991">
                <a:moveTo>
                  <a:pt x="61913" y="812616"/>
                </a:moveTo>
                <a:cubicBezTo>
                  <a:pt x="123826" y="809441"/>
                  <a:pt x="309837" y="811916"/>
                  <a:pt x="433388" y="803091"/>
                </a:cubicBezTo>
                <a:cubicBezTo>
                  <a:pt x="444807" y="802275"/>
                  <a:pt x="454812" y="792980"/>
                  <a:pt x="461963" y="784041"/>
                </a:cubicBezTo>
                <a:cubicBezTo>
                  <a:pt x="468235" y="776201"/>
                  <a:pt x="468313" y="764991"/>
                  <a:pt x="471488" y="755466"/>
                </a:cubicBezTo>
                <a:cubicBezTo>
                  <a:pt x="474663" y="730066"/>
                  <a:pt x="476434" y="704451"/>
                  <a:pt x="481013" y="679266"/>
                </a:cubicBezTo>
                <a:cubicBezTo>
                  <a:pt x="482809" y="669388"/>
                  <a:pt x="490180" y="660725"/>
                  <a:pt x="490538" y="650691"/>
                </a:cubicBezTo>
                <a:cubicBezTo>
                  <a:pt x="496545" y="482493"/>
                  <a:pt x="494056" y="314064"/>
                  <a:pt x="500063" y="145866"/>
                </a:cubicBezTo>
                <a:cubicBezTo>
                  <a:pt x="500571" y="131656"/>
                  <a:pt x="518428" y="96884"/>
                  <a:pt x="528638" y="88716"/>
                </a:cubicBezTo>
                <a:cubicBezTo>
                  <a:pt x="536478" y="82444"/>
                  <a:pt x="547688" y="82366"/>
                  <a:pt x="557213" y="79191"/>
                </a:cubicBezTo>
                <a:cubicBezTo>
                  <a:pt x="681038" y="82366"/>
                  <a:pt x="842246" y="0"/>
                  <a:pt x="928688" y="88716"/>
                </a:cubicBezTo>
                <a:cubicBezTo>
                  <a:pt x="1012915" y="175159"/>
                  <a:pt x="922660" y="330025"/>
                  <a:pt x="919163" y="450666"/>
                </a:cubicBezTo>
                <a:cubicBezTo>
                  <a:pt x="916310" y="549101"/>
                  <a:pt x="914322" y="647576"/>
                  <a:pt x="909638" y="745941"/>
                </a:cubicBezTo>
                <a:cubicBezTo>
                  <a:pt x="907970" y="780970"/>
                  <a:pt x="902235" y="815711"/>
                  <a:pt x="900113" y="850716"/>
                </a:cubicBezTo>
                <a:cubicBezTo>
                  <a:pt x="895883" y="920510"/>
                  <a:pt x="902880" y="991433"/>
                  <a:pt x="890588" y="1060266"/>
                </a:cubicBezTo>
                <a:cubicBezTo>
                  <a:pt x="884985" y="1091642"/>
                  <a:pt x="852114" y="1122365"/>
                  <a:pt x="823913" y="1136466"/>
                </a:cubicBezTo>
                <a:cubicBezTo>
                  <a:pt x="814933" y="1140956"/>
                  <a:pt x="804863" y="1142816"/>
                  <a:pt x="795338" y="1145991"/>
                </a:cubicBezTo>
                <a:lnTo>
                  <a:pt x="61913" y="1136466"/>
                </a:lnTo>
                <a:cubicBezTo>
                  <a:pt x="51886" y="1135952"/>
                  <a:pt x="56878" y="1116871"/>
                  <a:pt x="52388" y="1107891"/>
                </a:cubicBezTo>
                <a:cubicBezTo>
                  <a:pt x="47268" y="1097652"/>
                  <a:pt x="39688" y="1088841"/>
                  <a:pt x="33338" y="1079316"/>
                </a:cubicBezTo>
                <a:cubicBezTo>
                  <a:pt x="17538" y="984517"/>
                  <a:pt x="9096" y="958938"/>
                  <a:pt x="33338" y="831666"/>
                </a:cubicBezTo>
                <a:cubicBezTo>
                  <a:pt x="35217" y="821803"/>
                  <a:pt x="52388" y="825316"/>
                  <a:pt x="61913" y="822141"/>
                </a:cubicBezTo>
                <a:cubicBezTo>
                  <a:pt x="84901" y="787659"/>
                  <a:pt x="0" y="815791"/>
                  <a:pt x="61913" y="812616"/>
                </a:cubicBezTo>
                <a:close/>
              </a:path>
            </a:pathLst>
          </a:cu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Freeform 27"/>
          <p:cNvSpPr/>
          <p:nvPr/>
        </p:nvSpPr>
        <p:spPr>
          <a:xfrm>
            <a:off x="5016500" y="1662113"/>
            <a:ext cx="1123950" cy="1341437"/>
          </a:xfrm>
          <a:custGeom>
            <a:avLst/>
            <a:gdLst>
              <a:gd name="connsiteX0" fmla="*/ 564272 w 1123318"/>
              <a:gd name="connsiteY0" fmla="*/ 11571 h 1340917"/>
              <a:gd name="connsiteX1" fmla="*/ 837404 w 1123318"/>
              <a:gd name="connsiteY1" fmla="*/ 23446 h 1340917"/>
              <a:gd name="connsiteX2" fmla="*/ 932407 w 1123318"/>
              <a:gd name="connsiteY2" fmla="*/ 59072 h 1340917"/>
              <a:gd name="connsiteX3" fmla="*/ 1039285 w 1123318"/>
              <a:gd name="connsiteY3" fmla="*/ 82823 h 1340917"/>
              <a:gd name="connsiteX4" fmla="*/ 1074911 w 1123318"/>
              <a:gd name="connsiteY4" fmla="*/ 94698 h 1340917"/>
              <a:gd name="connsiteX5" fmla="*/ 1098661 w 1123318"/>
              <a:gd name="connsiteY5" fmla="*/ 165950 h 1340917"/>
              <a:gd name="connsiteX6" fmla="*/ 1074911 w 1123318"/>
              <a:gd name="connsiteY6" fmla="*/ 676589 h 1340917"/>
              <a:gd name="connsiteX7" fmla="*/ 1051160 w 1123318"/>
              <a:gd name="connsiteY7" fmla="*/ 747841 h 1340917"/>
              <a:gd name="connsiteX8" fmla="*/ 1039285 w 1123318"/>
              <a:gd name="connsiteY8" fmla="*/ 795342 h 1340917"/>
              <a:gd name="connsiteX9" fmla="*/ 1003659 w 1123318"/>
              <a:gd name="connsiteY9" fmla="*/ 925971 h 1340917"/>
              <a:gd name="connsiteX10" fmla="*/ 659274 w 1123318"/>
              <a:gd name="connsiteY10" fmla="*/ 961597 h 1340917"/>
              <a:gd name="connsiteX11" fmla="*/ 588022 w 1123318"/>
              <a:gd name="connsiteY11" fmla="*/ 997223 h 1340917"/>
              <a:gd name="connsiteX12" fmla="*/ 564272 w 1123318"/>
              <a:gd name="connsiteY12" fmla="*/ 1068475 h 1340917"/>
              <a:gd name="connsiteX13" fmla="*/ 540521 w 1123318"/>
              <a:gd name="connsiteY13" fmla="*/ 1104101 h 1340917"/>
              <a:gd name="connsiteX14" fmla="*/ 493020 w 1123318"/>
              <a:gd name="connsiteY14" fmla="*/ 1210979 h 1340917"/>
              <a:gd name="connsiteX15" fmla="*/ 445518 w 1123318"/>
              <a:gd name="connsiteY15" fmla="*/ 1305981 h 1340917"/>
              <a:gd name="connsiteX16" fmla="*/ 374266 w 1123318"/>
              <a:gd name="connsiteY16" fmla="*/ 1329732 h 1340917"/>
              <a:gd name="connsiteX17" fmla="*/ 89259 w 1123318"/>
              <a:gd name="connsiteY17" fmla="*/ 1317856 h 1340917"/>
              <a:gd name="connsiteX18" fmla="*/ 41757 w 1123318"/>
              <a:gd name="connsiteY18" fmla="*/ 1246605 h 1340917"/>
              <a:gd name="connsiteX19" fmla="*/ 29882 w 1123318"/>
              <a:gd name="connsiteY19" fmla="*/ 1056599 h 1340917"/>
              <a:gd name="connsiteX20" fmla="*/ 136760 w 1123318"/>
              <a:gd name="connsiteY20" fmla="*/ 973472 h 1340917"/>
              <a:gd name="connsiteX21" fmla="*/ 172386 w 1123318"/>
              <a:gd name="connsiteY21" fmla="*/ 949721 h 1340917"/>
              <a:gd name="connsiteX22" fmla="*/ 208012 w 1123318"/>
              <a:gd name="connsiteY22" fmla="*/ 925971 h 1340917"/>
              <a:gd name="connsiteX23" fmla="*/ 279264 w 1123318"/>
              <a:gd name="connsiteY23" fmla="*/ 854719 h 1340917"/>
              <a:gd name="connsiteX24" fmla="*/ 314890 w 1123318"/>
              <a:gd name="connsiteY24" fmla="*/ 819093 h 1340917"/>
              <a:gd name="connsiteX25" fmla="*/ 350516 w 1123318"/>
              <a:gd name="connsiteY25" fmla="*/ 807218 h 1340917"/>
              <a:gd name="connsiteX26" fmla="*/ 362391 w 1123318"/>
              <a:gd name="connsiteY26" fmla="*/ 771592 h 1340917"/>
              <a:gd name="connsiteX27" fmla="*/ 409892 w 1123318"/>
              <a:gd name="connsiteY27" fmla="*/ 700340 h 1340917"/>
              <a:gd name="connsiteX28" fmla="*/ 469269 w 1123318"/>
              <a:gd name="connsiteY28" fmla="*/ 629088 h 1340917"/>
              <a:gd name="connsiteX29" fmla="*/ 504895 w 1123318"/>
              <a:gd name="connsiteY29" fmla="*/ 498459 h 1340917"/>
              <a:gd name="connsiteX30" fmla="*/ 516770 w 1123318"/>
              <a:gd name="connsiteY30" fmla="*/ 462833 h 1340917"/>
              <a:gd name="connsiteX31" fmla="*/ 528646 w 1123318"/>
              <a:gd name="connsiteY31" fmla="*/ 308454 h 1340917"/>
              <a:gd name="connsiteX32" fmla="*/ 552396 w 1123318"/>
              <a:gd name="connsiteY32" fmla="*/ 237202 h 1340917"/>
              <a:gd name="connsiteX33" fmla="*/ 564272 w 1123318"/>
              <a:gd name="connsiteY33" fmla="*/ 201576 h 1340917"/>
              <a:gd name="connsiteX34" fmla="*/ 576147 w 1123318"/>
              <a:gd name="connsiteY34" fmla="*/ 165950 h 1340917"/>
              <a:gd name="connsiteX35" fmla="*/ 599898 w 1123318"/>
              <a:gd name="connsiteY35" fmla="*/ 130324 h 1340917"/>
              <a:gd name="connsiteX36" fmla="*/ 611773 w 1123318"/>
              <a:gd name="connsiteY36" fmla="*/ 59072 h 1340917"/>
              <a:gd name="connsiteX37" fmla="*/ 623648 w 1123318"/>
              <a:gd name="connsiteY37" fmla="*/ 35321 h 13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123318" h="1340917">
                <a:moveTo>
                  <a:pt x="564272" y="11571"/>
                </a:moveTo>
                <a:cubicBezTo>
                  <a:pt x="655316" y="15529"/>
                  <a:pt x="746523" y="16714"/>
                  <a:pt x="837404" y="23446"/>
                </a:cubicBezTo>
                <a:cubicBezTo>
                  <a:pt x="881520" y="26714"/>
                  <a:pt x="892607" y="42015"/>
                  <a:pt x="932407" y="59072"/>
                </a:cubicBezTo>
                <a:cubicBezTo>
                  <a:pt x="975588" y="77578"/>
                  <a:pt x="985093" y="70780"/>
                  <a:pt x="1039285" y="82823"/>
                </a:cubicBezTo>
                <a:cubicBezTo>
                  <a:pt x="1051505" y="85538"/>
                  <a:pt x="1063036" y="90740"/>
                  <a:pt x="1074911" y="94698"/>
                </a:cubicBezTo>
                <a:cubicBezTo>
                  <a:pt x="1082828" y="118449"/>
                  <a:pt x="1099303" y="140923"/>
                  <a:pt x="1098661" y="165950"/>
                </a:cubicBezTo>
                <a:cubicBezTo>
                  <a:pt x="1095093" y="305105"/>
                  <a:pt x="1123318" y="515233"/>
                  <a:pt x="1074911" y="676589"/>
                </a:cubicBezTo>
                <a:cubicBezTo>
                  <a:pt x="1067717" y="700569"/>
                  <a:pt x="1057232" y="723553"/>
                  <a:pt x="1051160" y="747841"/>
                </a:cubicBezTo>
                <a:cubicBezTo>
                  <a:pt x="1047202" y="763675"/>
                  <a:pt x="1041968" y="779243"/>
                  <a:pt x="1039285" y="795342"/>
                </a:cubicBezTo>
                <a:cubicBezTo>
                  <a:pt x="1035652" y="817139"/>
                  <a:pt x="1040633" y="902862"/>
                  <a:pt x="1003659" y="925971"/>
                </a:cubicBezTo>
                <a:cubicBezTo>
                  <a:pt x="925054" y="975099"/>
                  <a:pt x="669485" y="961153"/>
                  <a:pt x="659274" y="961597"/>
                </a:cubicBezTo>
                <a:cubicBezTo>
                  <a:pt x="639862" y="968068"/>
                  <a:pt x="600138" y="977836"/>
                  <a:pt x="588022" y="997223"/>
                </a:cubicBezTo>
                <a:cubicBezTo>
                  <a:pt x="574753" y="1018453"/>
                  <a:pt x="578159" y="1047644"/>
                  <a:pt x="564272" y="1068475"/>
                </a:cubicBezTo>
                <a:lnTo>
                  <a:pt x="540521" y="1104101"/>
                </a:lnTo>
                <a:cubicBezTo>
                  <a:pt x="512257" y="1188893"/>
                  <a:pt x="530657" y="1154522"/>
                  <a:pt x="493020" y="1210979"/>
                </a:cubicBezTo>
                <a:cubicBezTo>
                  <a:pt x="483848" y="1256838"/>
                  <a:pt x="490426" y="1281032"/>
                  <a:pt x="445518" y="1305981"/>
                </a:cubicBezTo>
                <a:cubicBezTo>
                  <a:pt x="423633" y="1318139"/>
                  <a:pt x="374266" y="1329732"/>
                  <a:pt x="374266" y="1329732"/>
                </a:cubicBezTo>
                <a:cubicBezTo>
                  <a:pt x="279264" y="1325773"/>
                  <a:pt x="181505" y="1340917"/>
                  <a:pt x="89259" y="1317856"/>
                </a:cubicBezTo>
                <a:cubicBezTo>
                  <a:pt x="61567" y="1310933"/>
                  <a:pt x="41757" y="1246605"/>
                  <a:pt x="41757" y="1246605"/>
                </a:cubicBezTo>
                <a:cubicBezTo>
                  <a:pt x="15191" y="1166906"/>
                  <a:pt x="0" y="1153716"/>
                  <a:pt x="29882" y="1056599"/>
                </a:cubicBezTo>
                <a:cubicBezTo>
                  <a:pt x="37083" y="1033195"/>
                  <a:pt x="134153" y="975210"/>
                  <a:pt x="136760" y="973472"/>
                </a:cubicBezTo>
                <a:lnTo>
                  <a:pt x="172386" y="949721"/>
                </a:lnTo>
                <a:cubicBezTo>
                  <a:pt x="184261" y="941804"/>
                  <a:pt x="197920" y="936063"/>
                  <a:pt x="208012" y="925971"/>
                </a:cubicBezTo>
                <a:lnTo>
                  <a:pt x="279264" y="854719"/>
                </a:lnTo>
                <a:cubicBezTo>
                  <a:pt x="291139" y="842844"/>
                  <a:pt x="298958" y="824404"/>
                  <a:pt x="314890" y="819093"/>
                </a:cubicBezTo>
                <a:lnTo>
                  <a:pt x="350516" y="807218"/>
                </a:lnTo>
                <a:cubicBezTo>
                  <a:pt x="354474" y="795343"/>
                  <a:pt x="356312" y="782534"/>
                  <a:pt x="362391" y="771592"/>
                </a:cubicBezTo>
                <a:cubicBezTo>
                  <a:pt x="376253" y="746639"/>
                  <a:pt x="389708" y="720524"/>
                  <a:pt x="409892" y="700340"/>
                </a:cubicBezTo>
                <a:cubicBezTo>
                  <a:pt x="455610" y="654622"/>
                  <a:pt x="436202" y="678688"/>
                  <a:pt x="469269" y="629088"/>
                </a:cubicBezTo>
                <a:cubicBezTo>
                  <a:pt x="486054" y="545159"/>
                  <a:pt x="474760" y="588863"/>
                  <a:pt x="504895" y="498459"/>
                </a:cubicBezTo>
                <a:lnTo>
                  <a:pt x="516770" y="462833"/>
                </a:lnTo>
                <a:cubicBezTo>
                  <a:pt x="520729" y="411373"/>
                  <a:pt x="520596" y="359434"/>
                  <a:pt x="528646" y="308454"/>
                </a:cubicBezTo>
                <a:cubicBezTo>
                  <a:pt x="532551" y="283725"/>
                  <a:pt x="544479" y="260953"/>
                  <a:pt x="552396" y="237202"/>
                </a:cubicBezTo>
                <a:lnTo>
                  <a:pt x="564272" y="201576"/>
                </a:lnTo>
                <a:cubicBezTo>
                  <a:pt x="568230" y="189701"/>
                  <a:pt x="569203" y="176365"/>
                  <a:pt x="576147" y="165950"/>
                </a:cubicBezTo>
                <a:lnTo>
                  <a:pt x="599898" y="130324"/>
                </a:lnTo>
                <a:cubicBezTo>
                  <a:pt x="603856" y="106573"/>
                  <a:pt x="606550" y="82577"/>
                  <a:pt x="611773" y="59072"/>
                </a:cubicBezTo>
                <a:cubicBezTo>
                  <a:pt x="624900" y="0"/>
                  <a:pt x="623648" y="17155"/>
                  <a:pt x="623648" y="35321"/>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9" name="Rounded Rectangle 28"/>
          <p:cNvSpPr/>
          <p:nvPr/>
        </p:nvSpPr>
        <p:spPr>
          <a:xfrm>
            <a:off x="5105400" y="4038600"/>
            <a:ext cx="990600" cy="457200"/>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Rounded Rectangle 29"/>
          <p:cNvSpPr/>
          <p:nvPr/>
        </p:nvSpPr>
        <p:spPr>
          <a:xfrm>
            <a:off x="5181600" y="5105400"/>
            <a:ext cx="457200" cy="457200"/>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wipe(down)">
                                      <p:cBhvr>
                                        <p:cTn id="10" dur="500"/>
                                        <p:tgtEl>
                                          <p:spTgt spid="2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wipe(down)">
                                      <p:cBhvr>
                                        <p:cTn id="13" dur="50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2" grpId="0" animBg="1"/>
      <p:bldP spid="28" grpId="0" animBg="1"/>
      <p:bldP spid="29" grpId="0" animBg="1"/>
      <p:bldP spid="3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1143000"/>
          <a:ext cx="7620000" cy="4416427"/>
        </p:xfrm>
        <a:graphic>
          <a:graphicData uri="http://schemas.openxmlformats.org/drawingml/2006/table">
            <a:tbl>
              <a:tblPr/>
              <a:tblGrid>
                <a:gridCol w="1524000"/>
                <a:gridCol w="1905000"/>
                <a:gridCol w="1905000"/>
                <a:gridCol w="2286000"/>
              </a:tblGrid>
              <a:tr h="930275">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PH" sz="1600" b="1" i="0" u="none" strike="noStrike" cap="none" normalizeH="0" baseline="0" smtClean="0">
                          <a:ln>
                            <a:noFill/>
                          </a:ln>
                          <a:solidFill>
                            <a:schemeClr val="tx1"/>
                          </a:solidFill>
                          <a:effectLst/>
                          <a:latin typeface="Trebuchet MS" pitchFamily="34" charset="0"/>
                        </a:rPr>
                        <a:t>Growth Parameters</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US" sz="1600" b="1" i="0" u="none" strike="noStrike" cap="none" normalizeH="0" baseline="0" smtClean="0">
                          <a:ln>
                            <a:noFill/>
                          </a:ln>
                          <a:solidFill>
                            <a:schemeClr val="tx1"/>
                          </a:solidFill>
                          <a:effectLst/>
                          <a:latin typeface="Trebuchet MS" pitchFamily="34" charset="0"/>
                        </a:rPr>
                        <a:t>Cropping Season</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(A)</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US" sz="1600" b="1" i="0" u="none" strike="noStrike" cap="none" normalizeH="0" baseline="0" smtClean="0">
                          <a:ln>
                            <a:noFill/>
                          </a:ln>
                          <a:solidFill>
                            <a:schemeClr val="tx1"/>
                          </a:solidFill>
                          <a:effectLst/>
                          <a:latin typeface="Trebuchet MS" pitchFamily="34" charset="0"/>
                        </a:rPr>
                        <a:t>Cropping Systems </a:t>
                      </a:r>
                    </a:p>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PH" sz="1600" b="1" i="0" u="none" strike="noStrike" cap="none" normalizeH="0" baseline="0" smtClean="0">
                          <a:ln>
                            <a:noFill/>
                          </a:ln>
                          <a:solidFill>
                            <a:schemeClr val="tx1"/>
                          </a:solidFill>
                          <a:effectLst/>
                          <a:latin typeface="Trebuchet MS" pitchFamily="34" charset="0"/>
                        </a:rPr>
                        <a:t>(B)</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PH" sz="1600" b="1" i="0" u="none" strike="noStrike" cap="none" normalizeH="0" baseline="0" smtClean="0">
                          <a:ln>
                            <a:noFill/>
                          </a:ln>
                          <a:solidFill>
                            <a:schemeClr val="tx1"/>
                          </a:solidFill>
                          <a:effectLst/>
                          <a:latin typeface="Trebuchet MS" pitchFamily="34" charset="0"/>
                        </a:rPr>
                        <a:t>A x B</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r h="871538">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PH" sz="1800" b="1" i="0" u="none" strike="noStrike" cap="none" normalizeH="0" baseline="0" smtClean="0">
                          <a:ln>
                            <a:noFill/>
                          </a:ln>
                          <a:solidFill>
                            <a:schemeClr val="tx1"/>
                          </a:solidFill>
                          <a:effectLst/>
                          <a:latin typeface="Trebuchet MS" pitchFamily="34" charset="0"/>
                        </a:rPr>
                        <a:t>Harvest Index</a:t>
                      </a:r>
                      <a:endPar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8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CS1</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r>
              <a:tr h="871538">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Grain Yield</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CS2, CS3, CS4</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r h="871538">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PH"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Weight of 1000 kernels</a:t>
                      </a:r>
                      <a:endPar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p>
                      <a:pPr marL="0" marR="0" lvl="0" indent="0" algn="ctr" defTabSz="914400" rtl="0" eaLnBrk="1" fontAlgn="base" latinLnBrk="0" hangingPunct="1">
                        <a:lnSpc>
                          <a:spcPct val="100000"/>
                        </a:lnSpc>
                        <a:spcBef>
                          <a:spcPct val="0"/>
                        </a:spcBef>
                        <a:spcAft>
                          <a:spcPct val="0"/>
                        </a:spcAft>
                        <a:buClrTx/>
                        <a:buSzTx/>
                        <a:buFontTx/>
                        <a:buNone/>
                        <a:tabLst>
                          <a:tab pos="1200150" algn="l"/>
                        </a:tabLst>
                      </a:pP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r>
              <a:tr h="871538">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PH"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of kernels per ear</a:t>
                      </a:r>
                      <a:endPar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CS3, CS4</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CS4</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CS2, CS3, CS4</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bl>
          </a:graphicData>
        </a:graphic>
      </p:graphicFrame>
      <p:sp>
        <p:nvSpPr>
          <p:cNvPr id="40994" name="TextBox 2"/>
          <p:cNvSpPr txBox="1">
            <a:spLocks noChangeArrowheads="1"/>
          </p:cNvSpPr>
          <p:nvPr/>
        </p:nvSpPr>
        <p:spPr bwMode="auto">
          <a:xfrm>
            <a:off x="304800" y="5943600"/>
            <a:ext cx="7620000" cy="338138"/>
          </a:xfrm>
          <a:prstGeom prst="rect">
            <a:avLst/>
          </a:prstGeom>
          <a:noFill/>
          <a:ln w="9525">
            <a:noFill/>
            <a:miter lim="800000"/>
            <a:headEnd/>
            <a:tailEnd/>
          </a:ln>
        </p:spPr>
        <p:txBody>
          <a:bodyPr>
            <a:spAutoFit/>
          </a:bodyPr>
          <a:lstStyle/>
          <a:p>
            <a:r>
              <a:rPr lang="en-US" sz="1600">
                <a:latin typeface="Trebuchet MS" pitchFamily="34" charset="0"/>
              </a:rPr>
              <a:t>ns – not significant		DAP – Days After Planting</a:t>
            </a:r>
          </a:p>
        </p:txBody>
      </p:sp>
      <p:sp>
        <p:nvSpPr>
          <p:cNvPr id="40995" name="TextBox 3"/>
          <p:cNvSpPr txBox="1">
            <a:spLocks noChangeArrowheads="1"/>
          </p:cNvSpPr>
          <p:nvPr/>
        </p:nvSpPr>
        <p:spPr bwMode="auto">
          <a:xfrm>
            <a:off x="228600" y="381000"/>
            <a:ext cx="7620000" cy="646113"/>
          </a:xfrm>
          <a:prstGeom prst="rect">
            <a:avLst/>
          </a:prstGeom>
          <a:noFill/>
          <a:ln w="9525">
            <a:noFill/>
            <a:miter lim="800000"/>
            <a:headEnd/>
            <a:tailEnd/>
          </a:ln>
        </p:spPr>
        <p:txBody>
          <a:bodyPr>
            <a:spAutoFit/>
          </a:bodyPr>
          <a:lstStyle/>
          <a:p>
            <a:pPr marL="914400" indent="-914400"/>
            <a:r>
              <a:rPr lang="en-US">
                <a:latin typeface="Trebuchet MS" pitchFamily="34" charset="0"/>
              </a:rPr>
              <a:t>Table 4. Harvest index, grain yield and yield components of corn under varying cropping systems in two cropping seasons.</a:t>
            </a:r>
          </a:p>
        </p:txBody>
      </p:sp>
      <p:sp>
        <p:nvSpPr>
          <p:cNvPr id="38" name="Up Arrow 37"/>
          <p:cNvSpPr/>
          <p:nvPr/>
        </p:nvSpPr>
        <p:spPr>
          <a:xfrm>
            <a:off x="4038600" y="24384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Up Arrow 39"/>
          <p:cNvSpPr/>
          <p:nvPr/>
        </p:nvSpPr>
        <p:spPr>
          <a:xfrm>
            <a:off x="3962400" y="32766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Up Arrow 44"/>
          <p:cNvSpPr/>
          <p:nvPr/>
        </p:nvSpPr>
        <p:spPr>
          <a:xfrm>
            <a:off x="4343400" y="50292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Up Arrow 17"/>
          <p:cNvSpPr/>
          <p:nvPr/>
        </p:nvSpPr>
        <p:spPr>
          <a:xfrm>
            <a:off x="2667000" y="24384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Up Arrow 21"/>
          <p:cNvSpPr/>
          <p:nvPr/>
        </p:nvSpPr>
        <p:spPr>
          <a:xfrm>
            <a:off x="5775325" y="50292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a:off x="4114800" y="3048000"/>
            <a:ext cx="1524000" cy="685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Oval 10"/>
          <p:cNvSpPr/>
          <p:nvPr/>
        </p:nvSpPr>
        <p:spPr>
          <a:xfrm>
            <a:off x="4191000" y="4800600"/>
            <a:ext cx="1524000" cy="685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1143000"/>
          <a:ext cx="7696200" cy="4579620"/>
        </p:xfrm>
        <a:graphic>
          <a:graphicData uri="http://schemas.openxmlformats.org/drawingml/2006/table">
            <a:tbl>
              <a:tblPr/>
              <a:tblGrid>
                <a:gridCol w="2362200"/>
                <a:gridCol w="1752600"/>
                <a:gridCol w="2057400"/>
                <a:gridCol w="1524000"/>
              </a:tblGrid>
              <a:tr h="96520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PH" sz="1600" b="1" i="0" u="none" strike="noStrike" cap="none" normalizeH="0" baseline="0" smtClean="0">
                          <a:ln>
                            <a:noFill/>
                          </a:ln>
                          <a:solidFill>
                            <a:schemeClr val="tx1"/>
                          </a:solidFill>
                          <a:effectLst/>
                          <a:latin typeface="Trebuchet MS" pitchFamily="34" charset="0"/>
                        </a:rPr>
                        <a:t>Growth Parameters</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US" sz="1600" b="1" i="0" u="none" strike="noStrike" cap="none" normalizeH="0" baseline="0" smtClean="0">
                          <a:ln>
                            <a:noFill/>
                          </a:ln>
                          <a:solidFill>
                            <a:schemeClr val="tx1"/>
                          </a:solidFill>
                          <a:effectLst/>
                          <a:latin typeface="Trebuchet MS" pitchFamily="34" charset="0"/>
                        </a:rPr>
                        <a:t>Cropping </a:t>
                      </a:r>
                    </a:p>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US" sz="1600" b="1" i="0" u="none" strike="noStrike" cap="none" normalizeH="0" baseline="0" smtClean="0">
                          <a:ln>
                            <a:noFill/>
                          </a:ln>
                          <a:solidFill>
                            <a:schemeClr val="tx1"/>
                          </a:solidFill>
                          <a:effectLst/>
                          <a:latin typeface="Trebuchet MS" pitchFamily="34" charset="0"/>
                        </a:rPr>
                        <a:t>Season</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(A)</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US" sz="1600" b="1" i="0" u="none" strike="noStrike" cap="none" normalizeH="0" baseline="0" smtClean="0">
                          <a:ln>
                            <a:noFill/>
                          </a:ln>
                          <a:solidFill>
                            <a:schemeClr val="tx1"/>
                          </a:solidFill>
                          <a:effectLst/>
                          <a:latin typeface="Trebuchet MS" pitchFamily="34" charset="0"/>
                        </a:rPr>
                        <a:t>Cropping</a:t>
                      </a:r>
                    </a:p>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US" sz="1600" b="1" i="0" u="none" strike="noStrike" cap="none" normalizeH="0" baseline="0" smtClean="0">
                          <a:ln>
                            <a:noFill/>
                          </a:ln>
                          <a:solidFill>
                            <a:schemeClr val="tx1"/>
                          </a:solidFill>
                          <a:effectLst/>
                          <a:latin typeface="Trebuchet MS" pitchFamily="34" charset="0"/>
                        </a:rPr>
                        <a:t>Systems </a:t>
                      </a:r>
                    </a:p>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PH" sz="1600" b="1" i="0" u="none" strike="noStrike" cap="none" normalizeH="0" baseline="0" smtClean="0">
                          <a:ln>
                            <a:noFill/>
                          </a:ln>
                          <a:solidFill>
                            <a:schemeClr val="tx1"/>
                          </a:solidFill>
                          <a:effectLst/>
                          <a:latin typeface="Trebuchet MS" pitchFamily="34" charset="0"/>
                        </a:rPr>
                        <a:t>(B)</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14350" algn="l"/>
                          <a:tab pos="1200150" algn="l"/>
                        </a:tabLst>
                      </a:pPr>
                      <a:r>
                        <a:rPr kumimoji="0" lang="en-PH" sz="1600" b="1" i="0" u="none" strike="noStrike" cap="none" normalizeH="0" baseline="0" smtClean="0">
                          <a:ln>
                            <a:noFill/>
                          </a:ln>
                          <a:solidFill>
                            <a:schemeClr val="tx1"/>
                          </a:solidFill>
                          <a:effectLst/>
                          <a:latin typeface="Trebuchet MS" pitchFamily="34" charset="0"/>
                        </a:rPr>
                        <a:t>A x B</a:t>
                      </a:r>
                      <a:endParaRPr kumimoji="0" lang="en-US" sz="16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r h="720725">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PH"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DMY of associated legumes</a:t>
                      </a:r>
                      <a:endPar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8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CS2</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CS2</a:t>
                      </a:r>
                    </a:p>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CS5</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r>
              <a:tr h="720725">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Total DMY (corn + associated crops)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8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CS1, CS2</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CS1</a:t>
                      </a:r>
                    </a:p>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CS1</a:t>
                      </a:r>
                    </a:p>
                    <a:p>
                      <a:pPr marL="0" marR="0" lvl="0" indent="0" algn="r" defTabSz="914400" rtl="0" eaLnBrk="1" fontAlgn="base" latinLnBrk="0" hangingPunct="1">
                        <a:lnSpc>
                          <a:spcPct val="100000"/>
                        </a:lnSpc>
                        <a:spcBef>
                          <a:spcPct val="0"/>
                        </a:spcBef>
                        <a:spcAft>
                          <a:spcPct val="0"/>
                        </a:spcAft>
                        <a:buClrTx/>
                        <a:buSzTx/>
                        <a:buFontTx/>
                        <a:buNone/>
                        <a:tabLst>
                          <a:tab pos="1200150" algn="l"/>
                        </a:tabLst>
                      </a:pPr>
                      <a:endPar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r h="720725">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PH"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Total biological yield</a:t>
                      </a:r>
                      <a:endPar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endPar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CS1</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endPar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r>
              <a:tr h="720725">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PH"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Carbon productivity of corn</a:t>
                      </a:r>
                      <a:endPar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endParaRP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chemeClr val="bg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8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CS1</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1</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st</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CS1</a:t>
                      </a:r>
                    </a:p>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6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 CS1</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rgbClr val="CF6DA4">
                        <a:alpha val="20000"/>
                      </a:srgbClr>
                    </a:solidFill>
                  </a:tcPr>
                </a:tc>
              </a:tr>
              <a:tr h="720725">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en-US" sz="1800" b="1"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LER</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solidFill>
                      <a:schemeClr val="bg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2</a:t>
                      </a:r>
                      <a:r>
                        <a:rPr kumimoji="0" lang="en-US" sz="1800" b="0" i="0" u="none" strike="noStrike" cap="none" normalizeH="0" baseline="30000" smtClean="0">
                          <a:ln>
                            <a:noFill/>
                          </a:ln>
                          <a:solidFill>
                            <a:schemeClr val="tx1"/>
                          </a:solidFill>
                          <a:effectLst/>
                          <a:latin typeface="Trebuchet MS" pitchFamily="34" charset="0"/>
                          <a:ea typeface="Calibri" pitchFamily="34" charset="0"/>
                          <a:cs typeface="Times New Roman" pitchFamily="18" charset="0"/>
                        </a:rPr>
                        <a:t>nd</a:t>
                      </a: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 CS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1200150" algn="l"/>
                        </a:tabLst>
                      </a:pPr>
                      <a:r>
                        <a:rPr kumimoji="0" lang="en-US" sz="18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CS2, CS4</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rebuchet MS" pitchFamily="34" charset="0"/>
                          <a:ea typeface="Calibri" pitchFamily="34" charset="0"/>
                          <a:cs typeface="Times New Roman" pitchFamily="18" charset="0"/>
                        </a:rPr>
                        <a:t>ns</a:t>
                      </a:r>
                    </a:p>
                  </a:txBody>
                  <a:tcPr marL="68580" marR="68580" marT="0" marB="0" anchor="ctr" horzOverflow="overflow">
                    <a:lnL w="12700" cap="flat" cmpd="sng" algn="ctr">
                      <a:solidFill>
                        <a:srgbClr val="CF6DA4"/>
                      </a:solidFill>
                      <a:prstDash val="solid"/>
                      <a:round/>
                      <a:headEnd type="none" w="med" len="med"/>
                      <a:tailEnd type="none" w="med" len="med"/>
                    </a:lnL>
                    <a:lnR w="12700" cap="flat" cmpd="sng" algn="ctr">
                      <a:solidFill>
                        <a:srgbClr val="CF6DA4"/>
                      </a:solidFill>
                      <a:prstDash val="solid"/>
                      <a:round/>
                      <a:headEnd type="none" w="med" len="med"/>
                      <a:tailEnd type="none" w="med" len="med"/>
                    </a:lnR>
                    <a:lnT w="12700" cap="flat" cmpd="sng" algn="ctr">
                      <a:solidFill>
                        <a:srgbClr val="CF6DA4"/>
                      </a:solidFill>
                      <a:prstDash val="solid"/>
                      <a:round/>
                      <a:headEnd type="none" w="med" len="med"/>
                      <a:tailEnd type="none" w="med" len="med"/>
                    </a:lnT>
                    <a:lnB w="12700" cap="flat" cmpd="sng" algn="ctr">
                      <a:solidFill>
                        <a:srgbClr val="CF6DA4"/>
                      </a:solidFill>
                      <a:prstDash val="solid"/>
                      <a:round/>
                      <a:headEnd type="none" w="med" len="med"/>
                      <a:tailEnd type="none" w="med" len="med"/>
                    </a:lnB>
                    <a:lnTlToBr>
                      <a:noFill/>
                    </a:lnTlToBr>
                    <a:lnBlToTr>
                      <a:noFill/>
                    </a:lnBlToTr>
                    <a:noFill/>
                  </a:tcPr>
                </a:tc>
              </a:tr>
            </a:tbl>
          </a:graphicData>
        </a:graphic>
      </p:graphicFrame>
      <p:sp>
        <p:nvSpPr>
          <p:cNvPr id="42023" name="TextBox 2"/>
          <p:cNvSpPr txBox="1">
            <a:spLocks noChangeArrowheads="1"/>
          </p:cNvSpPr>
          <p:nvPr/>
        </p:nvSpPr>
        <p:spPr bwMode="auto">
          <a:xfrm>
            <a:off x="304800" y="5943600"/>
            <a:ext cx="7620000" cy="338138"/>
          </a:xfrm>
          <a:prstGeom prst="rect">
            <a:avLst/>
          </a:prstGeom>
          <a:noFill/>
          <a:ln w="9525">
            <a:noFill/>
            <a:miter lim="800000"/>
            <a:headEnd/>
            <a:tailEnd/>
          </a:ln>
        </p:spPr>
        <p:txBody>
          <a:bodyPr>
            <a:spAutoFit/>
          </a:bodyPr>
          <a:lstStyle/>
          <a:p>
            <a:r>
              <a:rPr lang="en-US" sz="1600">
                <a:latin typeface="Trebuchet MS" pitchFamily="34" charset="0"/>
              </a:rPr>
              <a:t>ns – not significant		DAP – Days After Planting</a:t>
            </a:r>
          </a:p>
        </p:txBody>
      </p:sp>
      <p:sp>
        <p:nvSpPr>
          <p:cNvPr id="42024" name="TextBox 3"/>
          <p:cNvSpPr txBox="1">
            <a:spLocks noChangeArrowheads="1"/>
          </p:cNvSpPr>
          <p:nvPr/>
        </p:nvSpPr>
        <p:spPr bwMode="auto">
          <a:xfrm>
            <a:off x="228600" y="381000"/>
            <a:ext cx="7620000" cy="646113"/>
          </a:xfrm>
          <a:prstGeom prst="rect">
            <a:avLst/>
          </a:prstGeom>
          <a:noFill/>
          <a:ln w="9525">
            <a:noFill/>
            <a:miter lim="800000"/>
            <a:headEnd/>
            <a:tailEnd/>
          </a:ln>
        </p:spPr>
        <p:txBody>
          <a:bodyPr>
            <a:spAutoFit/>
          </a:bodyPr>
          <a:lstStyle/>
          <a:p>
            <a:pPr marL="914400" indent="-914400"/>
            <a:r>
              <a:rPr lang="en-US">
                <a:latin typeface="Trebuchet MS" pitchFamily="34" charset="0"/>
              </a:rPr>
              <a:t>Table 5. Harvest index, grain yield and yield components of corn under varying cropping systems in two cropping seasons.</a:t>
            </a:r>
          </a:p>
        </p:txBody>
      </p:sp>
      <p:sp>
        <p:nvSpPr>
          <p:cNvPr id="10" name="Up Arrow 9"/>
          <p:cNvSpPr/>
          <p:nvPr/>
        </p:nvSpPr>
        <p:spPr>
          <a:xfrm>
            <a:off x="3260725" y="24384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Up Arrow 10"/>
          <p:cNvSpPr/>
          <p:nvPr/>
        </p:nvSpPr>
        <p:spPr>
          <a:xfrm>
            <a:off x="3276600" y="3094038"/>
            <a:ext cx="92075" cy="18256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Up Arrow 11"/>
          <p:cNvSpPr/>
          <p:nvPr/>
        </p:nvSpPr>
        <p:spPr>
          <a:xfrm>
            <a:off x="3276600" y="44958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Up Arrow 12"/>
          <p:cNvSpPr/>
          <p:nvPr/>
        </p:nvSpPr>
        <p:spPr>
          <a:xfrm>
            <a:off x="3276600" y="51816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Up Arrow 13"/>
          <p:cNvSpPr/>
          <p:nvPr/>
        </p:nvSpPr>
        <p:spPr>
          <a:xfrm>
            <a:off x="5075238" y="2438400"/>
            <a:ext cx="90487"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Up Arrow 14"/>
          <p:cNvSpPr/>
          <p:nvPr/>
        </p:nvSpPr>
        <p:spPr>
          <a:xfrm>
            <a:off x="5089525" y="3094038"/>
            <a:ext cx="92075" cy="18256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Up Arrow 15"/>
          <p:cNvSpPr/>
          <p:nvPr/>
        </p:nvSpPr>
        <p:spPr>
          <a:xfrm>
            <a:off x="5089525" y="44958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Up Arrow 16"/>
          <p:cNvSpPr/>
          <p:nvPr/>
        </p:nvSpPr>
        <p:spPr>
          <a:xfrm>
            <a:off x="5089525" y="51816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Up Arrow 18"/>
          <p:cNvSpPr/>
          <p:nvPr/>
        </p:nvSpPr>
        <p:spPr>
          <a:xfrm>
            <a:off x="5105400" y="3810000"/>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Up Arrow 19"/>
          <p:cNvSpPr/>
          <p:nvPr/>
        </p:nvSpPr>
        <p:spPr>
          <a:xfrm>
            <a:off x="6675438" y="2484438"/>
            <a:ext cx="90487" cy="18256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Up Arrow 20"/>
          <p:cNvSpPr/>
          <p:nvPr/>
        </p:nvSpPr>
        <p:spPr>
          <a:xfrm>
            <a:off x="6689725" y="3140075"/>
            <a:ext cx="92075" cy="1825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Up Arrow 22"/>
          <p:cNvSpPr/>
          <p:nvPr/>
        </p:nvSpPr>
        <p:spPr>
          <a:xfrm>
            <a:off x="6689725" y="4541838"/>
            <a:ext cx="92075" cy="18256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Freeform 24"/>
          <p:cNvSpPr/>
          <p:nvPr/>
        </p:nvSpPr>
        <p:spPr>
          <a:xfrm>
            <a:off x="5257800" y="2895600"/>
            <a:ext cx="1295400" cy="2179638"/>
          </a:xfrm>
          <a:custGeom>
            <a:avLst/>
            <a:gdLst>
              <a:gd name="connsiteX0" fmla="*/ 0 w 1028700"/>
              <a:gd name="connsiteY0" fmla="*/ 0 h 2122084"/>
              <a:gd name="connsiteX1" fmla="*/ 400050 w 1028700"/>
              <a:gd name="connsiteY1" fmla="*/ 19050 h 2122084"/>
              <a:gd name="connsiteX2" fmla="*/ 457200 w 1028700"/>
              <a:gd name="connsiteY2" fmla="*/ 38100 h 2122084"/>
              <a:gd name="connsiteX3" fmla="*/ 533400 w 1028700"/>
              <a:gd name="connsiteY3" fmla="*/ 152400 h 2122084"/>
              <a:gd name="connsiteX4" fmla="*/ 590550 w 1028700"/>
              <a:gd name="connsiteY4" fmla="*/ 266700 h 2122084"/>
              <a:gd name="connsiteX5" fmla="*/ 628650 w 1028700"/>
              <a:gd name="connsiteY5" fmla="*/ 552450 h 2122084"/>
              <a:gd name="connsiteX6" fmla="*/ 666750 w 1028700"/>
              <a:gd name="connsiteY6" fmla="*/ 609600 h 2122084"/>
              <a:gd name="connsiteX7" fmla="*/ 895350 w 1028700"/>
              <a:gd name="connsiteY7" fmla="*/ 723900 h 2122084"/>
              <a:gd name="connsiteX8" fmla="*/ 952500 w 1028700"/>
              <a:gd name="connsiteY8" fmla="*/ 742950 h 2122084"/>
              <a:gd name="connsiteX9" fmla="*/ 990600 w 1028700"/>
              <a:gd name="connsiteY9" fmla="*/ 857250 h 2122084"/>
              <a:gd name="connsiteX10" fmla="*/ 1009650 w 1028700"/>
              <a:gd name="connsiteY10" fmla="*/ 971550 h 2122084"/>
              <a:gd name="connsiteX11" fmla="*/ 1028700 w 1028700"/>
              <a:gd name="connsiteY11" fmla="*/ 1028700 h 2122084"/>
              <a:gd name="connsiteX12" fmla="*/ 1009650 w 1028700"/>
              <a:gd name="connsiteY12" fmla="*/ 2000250 h 2122084"/>
              <a:gd name="connsiteX13" fmla="*/ 990600 w 1028700"/>
              <a:gd name="connsiteY13" fmla="*/ 2057400 h 2122084"/>
              <a:gd name="connsiteX14" fmla="*/ 876300 w 1028700"/>
              <a:gd name="connsiteY14" fmla="*/ 2114550 h 2122084"/>
              <a:gd name="connsiteX15" fmla="*/ 609600 w 1028700"/>
              <a:gd name="connsiteY15" fmla="*/ 2095500 h 2122084"/>
              <a:gd name="connsiteX16" fmla="*/ 571500 w 1028700"/>
              <a:gd name="connsiteY16" fmla="*/ 2019300 h 2122084"/>
              <a:gd name="connsiteX17" fmla="*/ 514350 w 1028700"/>
              <a:gd name="connsiteY17" fmla="*/ 1962150 h 2122084"/>
              <a:gd name="connsiteX18" fmla="*/ 495300 w 1028700"/>
              <a:gd name="connsiteY18" fmla="*/ 990600 h 2122084"/>
              <a:gd name="connsiteX19" fmla="*/ 476250 w 1028700"/>
              <a:gd name="connsiteY19" fmla="*/ 933450 h 2122084"/>
              <a:gd name="connsiteX20" fmla="*/ 438150 w 1028700"/>
              <a:gd name="connsiteY20" fmla="*/ 781050 h 2122084"/>
              <a:gd name="connsiteX21" fmla="*/ 400050 w 1028700"/>
              <a:gd name="connsiteY21" fmla="*/ 666750 h 2122084"/>
              <a:gd name="connsiteX22" fmla="*/ 285750 w 1028700"/>
              <a:gd name="connsiteY22" fmla="*/ 609600 h 2122084"/>
              <a:gd name="connsiteX23" fmla="*/ 228600 w 1028700"/>
              <a:gd name="connsiteY23" fmla="*/ 495300 h 2122084"/>
              <a:gd name="connsiteX24" fmla="*/ 171450 w 1028700"/>
              <a:gd name="connsiteY24" fmla="*/ 457200 h 2122084"/>
              <a:gd name="connsiteX25" fmla="*/ 133350 w 1028700"/>
              <a:gd name="connsiteY25" fmla="*/ 342900 h 2122084"/>
              <a:gd name="connsiteX26" fmla="*/ 95250 w 1028700"/>
              <a:gd name="connsiteY26" fmla="*/ 285750 h 2122084"/>
              <a:gd name="connsiteX27" fmla="*/ 19050 w 1028700"/>
              <a:gd name="connsiteY27" fmla="*/ 114300 h 2122084"/>
              <a:gd name="connsiteX28" fmla="*/ 38100 w 1028700"/>
              <a:gd name="connsiteY28" fmla="*/ 57150 h 2122084"/>
              <a:gd name="connsiteX29" fmla="*/ 95250 w 1028700"/>
              <a:gd name="connsiteY29" fmla="*/ 38100 h 2122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28700" h="2122084">
                <a:moveTo>
                  <a:pt x="0" y="0"/>
                </a:moveTo>
                <a:cubicBezTo>
                  <a:pt x="133350" y="6350"/>
                  <a:pt x="267010" y="7963"/>
                  <a:pt x="400050" y="19050"/>
                </a:cubicBezTo>
                <a:cubicBezTo>
                  <a:pt x="420061" y="20718"/>
                  <a:pt x="443001" y="23901"/>
                  <a:pt x="457200" y="38100"/>
                </a:cubicBezTo>
                <a:cubicBezTo>
                  <a:pt x="489579" y="70479"/>
                  <a:pt x="508000" y="114300"/>
                  <a:pt x="533400" y="152400"/>
                </a:cubicBezTo>
                <a:cubicBezTo>
                  <a:pt x="582639" y="226258"/>
                  <a:pt x="564260" y="187830"/>
                  <a:pt x="590550" y="266700"/>
                </a:cubicBezTo>
                <a:cubicBezTo>
                  <a:pt x="594806" y="317773"/>
                  <a:pt x="589743" y="474636"/>
                  <a:pt x="628650" y="552450"/>
                </a:cubicBezTo>
                <a:cubicBezTo>
                  <a:pt x="638889" y="572928"/>
                  <a:pt x="649520" y="594523"/>
                  <a:pt x="666750" y="609600"/>
                </a:cubicBezTo>
                <a:cubicBezTo>
                  <a:pt x="757652" y="689139"/>
                  <a:pt x="787438" y="687929"/>
                  <a:pt x="895350" y="723900"/>
                </a:cubicBezTo>
                <a:lnTo>
                  <a:pt x="952500" y="742950"/>
                </a:lnTo>
                <a:lnTo>
                  <a:pt x="990600" y="857250"/>
                </a:lnTo>
                <a:cubicBezTo>
                  <a:pt x="1002814" y="893893"/>
                  <a:pt x="1001271" y="933844"/>
                  <a:pt x="1009650" y="971550"/>
                </a:cubicBezTo>
                <a:cubicBezTo>
                  <a:pt x="1014006" y="991152"/>
                  <a:pt x="1022350" y="1009650"/>
                  <a:pt x="1028700" y="1028700"/>
                </a:cubicBezTo>
                <a:cubicBezTo>
                  <a:pt x="1022350" y="1352550"/>
                  <a:pt x="1021639" y="1676560"/>
                  <a:pt x="1009650" y="2000250"/>
                </a:cubicBezTo>
                <a:cubicBezTo>
                  <a:pt x="1008907" y="2020317"/>
                  <a:pt x="1003144" y="2041720"/>
                  <a:pt x="990600" y="2057400"/>
                </a:cubicBezTo>
                <a:cubicBezTo>
                  <a:pt x="963743" y="2090972"/>
                  <a:pt x="913948" y="2102001"/>
                  <a:pt x="876300" y="2114550"/>
                </a:cubicBezTo>
                <a:cubicBezTo>
                  <a:pt x="787400" y="2108200"/>
                  <a:pt x="694669" y="2122084"/>
                  <a:pt x="609600" y="2095500"/>
                </a:cubicBezTo>
                <a:cubicBezTo>
                  <a:pt x="582495" y="2087030"/>
                  <a:pt x="588006" y="2042408"/>
                  <a:pt x="571500" y="2019300"/>
                </a:cubicBezTo>
                <a:cubicBezTo>
                  <a:pt x="555841" y="1997377"/>
                  <a:pt x="533400" y="1981200"/>
                  <a:pt x="514350" y="1962150"/>
                </a:cubicBezTo>
                <a:cubicBezTo>
                  <a:pt x="508000" y="1638300"/>
                  <a:pt x="507289" y="1314290"/>
                  <a:pt x="495300" y="990600"/>
                </a:cubicBezTo>
                <a:cubicBezTo>
                  <a:pt x="494557" y="970533"/>
                  <a:pt x="481534" y="952823"/>
                  <a:pt x="476250" y="933450"/>
                </a:cubicBezTo>
                <a:cubicBezTo>
                  <a:pt x="462472" y="882932"/>
                  <a:pt x="454709" y="830726"/>
                  <a:pt x="438150" y="781050"/>
                </a:cubicBezTo>
                <a:cubicBezTo>
                  <a:pt x="425450" y="742950"/>
                  <a:pt x="433466" y="689027"/>
                  <a:pt x="400050" y="666750"/>
                </a:cubicBezTo>
                <a:cubicBezTo>
                  <a:pt x="326192" y="617511"/>
                  <a:pt x="364620" y="635890"/>
                  <a:pt x="285750" y="609600"/>
                </a:cubicBezTo>
                <a:cubicBezTo>
                  <a:pt x="270256" y="563119"/>
                  <a:pt x="265529" y="532229"/>
                  <a:pt x="228600" y="495300"/>
                </a:cubicBezTo>
                <a:cubicBezTo>
                  <a:pt x="212411" y="479111"/>
                  <a:pt x="190500" y="469900"/>
                  <a:pt x="171450" y="457200"/>
                </a:cubicBezTo>
                <a:cubicBezTo>
                  <a:pt x="158750" y="419100"/>
                  <a:pt x="155627" y="376316"/>
                  <a:pt x="133350" y="342900"/>
                </a:cubicBezTo>
                <a:cubicBezTo>
                  <a:pt x="120650" y="323850"/>
                  <a:pt x="104549" y="306672"/>
                  <a:pt x="95250" y="285750"/>
                </a:cubicBezTo>
                <a:cubicBezTo>
                  <a:pt x="4570" y="81719"/>
                  <a:pt x="105275" y="243638"/>
                  <a:pt x="19050" y="114300"/>
                </a:cubicBezTo>
                <a:cubicBezTo>
                  <a:pt x="25400" y="95250"/>
                  <a:pt x="22420" y="69694"/>
                  <a:pt x="38100" y="57150"/>
                </a:cubicBezTo>
                <a:cubicBezTo>
                  <a:pt x="63838" y="36560"/>
                  <a:pt x="154215" y="38100"/>
                  <a:pt x="95250" y="38100"/>
                </a:cubicBezTo>
              </a:path>
            </a:pathLst>
          </a:custGeom>
          <a:ln w="317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nvGrpSpPr>
          <p:cNvPr id="5" name="Group 28"/>
          <p:cNvGrpSpPr>
            <a:grpSpLocks/>
          </p:cNvGrpSpPr>
          <p:nvPr/>
        </p:nvGrpSpPr>
        <p:grpSpPr bwMode="auto">
          <a:xfrm>
            <a:off x="5334000" y="2209800"/>
            <a:ext cx="1295400" cy="3352800"/>
            <a:chOff x="5334000" y="2209800"/>
            <a:chExt cx="1295400" cy="3352800"/>
          </a:xfrm>
        </p:grpSpPr>
        <p:sp>
          <p:nvSpPr>
            <p:cNvPr id="27" name="Rounded Rectangle 26"/>
            <p:cNvSpPr/>
            <p:nvPr/>
          </p:nvSpPr>
          <p:spPr>
            <a:xfrm>
              <a:off x="5943600" y="2209800"/>
              <a:ext cx="685800" cy="1219200"/>
            </a:xfrm>
            <a:prstGeom prst="roundRect">
              <a:avLst/>
            </a:prstGeom>
            <a:noFill/>
            <a:ln w="349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Rounded Rectangle 27"/>
            <p:cNvSpPr/>
            <p:nvPr/>
          </p:nvSpPr>
          <p:spPr>
            <a:xfrm>
              <a:off x="5334000" y="5105400"/>
              <a:ext cx="685800" cy="457200"/>
            </a:xfrm>
            <a:prstGeom prst="roundRect">
              <a:avLst/>
            </a:prstGeom>
            <a:noFill/>
            <a:ln w="349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0" name="Rounded Rectangle 29"/>
          <p:cNvSpPr/>
          <p:nvPr/>
        </p:nvSpPr>
        <p:spPr>
          <a:xfrm>
            <a:off x="6858000" y="2743200"/>
            <a:ext cx="1143000" cy="2362200"/>
          </a:xfrm>
          <a:prstGeom prst="roundRect">
            <a:avLst>
              <a:gd name="adj" fmla="val 16667"/>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n>
                <a:solidFill>
                  <a:srgbClr val="FF0000"/>
                </a:solidFill>
              </a:l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1"/>
          <p:cNvSpPr>
            <a:spLocks noChangeArrowheads="1"/>
          </p:cNvSpPr>
          <p:nvPr/>
        </p:nvSpPr>
        <p:spPr bwMode="auto">
          <a:xfrm>
            <a:off x="381000" y="304800"/>
            <a:ext cx="7467600" cy="646113"/>
          </a:xfrm>
          <a:prstGeom prst="rect">
            <a:avLst/>
          </a:prstGeom>
          <a:noFill/>
          <a:ln w="9525">
            <a:noFill/>
            <a:miter lim="800000"/>
            <a:headEnd/>
            <a:tailEnd/>
          </a:ln>
          <a:effectLst/>
        </p:spPr>
        <p:txBody>
          <a:bodyPr anchor="ctr">
            <a:spAutoFit/>
          </a:bodyPr>
          <a:lstStyle/>
          <a:p>
            <a:pPr marL="1028700" indent="-1028700">
              <a:defRPr/>
            </a:pPr>
            <a:r>
              <a:rPr lang="en-PH" dirty="0">
                <a:latin typeface="+mj-lt"/>
                <a:ea typeface="Calibri" pitchFamily="34" charset="0"/>
              </a:rPr>
              <a:t>Table 6.  Nutrient uptake (kg </a:t>
            </a:r>
            <a:r>
              <a:rPr lang="en-PH" dirty="0" err="1">
                <a:latin typeface="+mj-lt"/>
                <a:ea typeface="Calibri" pitchFamily="34" charset="0"/>
              </a:rPr>
              <a:t>kg</a:t>
            </a:r>
            <a:r>
              <a:rPr lang="en-PH" baseline="30000" dirty="0">
                <a:latin typeface="+mj-lt"/>
                <a:ea typeface="Calibri" pitchFamily="34" charset="0"/>
              </a:rPr>
              <a:t>-1</a:t>
            </a:r>
            <a:r>
              <a:rPr lang="en-PH" dirty="0">
                <a:latin typeface="+mj-lt"/>
                <a:ea typeface="Calibri" pitchFamily="34" charset="0"/>
              </a:rPr>
              <a:t>) of corn as influenced by cropping systems during two cropping seasons.</a:t>
            </a:r>
            <a:endParaRPr lang="en-PH" sz="3200" dirty="0">
              <a:latin typeface="+mj-lt"/>
            </a:endParaRPr>
          </a:p>
        </p:txBody>
      </p:sp>
      <p:graphicFrame>
        <p:nvGraphicFramePr>
          <p:cNvPr id="3" name="Table 2"/>
          <p:cNvGraphicFramePr>
            <a:graphicFrameLocks noGrp="1"/>
          </p:cNvGraphicFramePr>
          <p:nvPr/>
        </p:nvGraphicFramePr>
        <p:xfrm>
          <a:off x="533400" y="1447800"/>
          <a:ext cx="7391400" cy="3581398"/>
        </p:xfrm>
        <a:graphic>
          <a:graphicData uri="http://schemas.openxmlformats.org/drawingml/2006/table">
            <a:tbl>
              <a:tblPr/>
              <a:tblGrid>
                <a:gridCol w="1524000"/>
                <a:gridCol w="728574"/>
                <a:gridCol w="728574"/>
                <a:gridCol w="728574"/>
                <a:gridCol w="728574"/>
                <a:gridCol w="286104"/>
                <a:gridCol w="993574"/>
                <a:gridCol w="836713"/>
                <a:gridCol w="836713"/>
              </a:tblGrid>
              <a:tr h="250373">
                <a:tc rowSpan="3">
                  <a:txBody>
                    <a:bodyPr/>
                    <a:lstStyle/>
                    <a:p>
                      <a:pPr marL="0" marR="0" algn="ctr">
                        <a:spcBef>
                          <a:spcPts val="0"/>
                        </a:spcBef>
                        <a:spcAft>
                          <a:spcPts val="0"/>
                        </a:spcAft>
                      </a:pPr>
                      <a:r>
                        <a:rPr lang="en-PH" sz="1800" b="1" dirty="0">
                          <a:latin typeface="+mn-lt"/>
                          <a:ea typeface="Calibri"/>
                          <a:cs typeface="Times New Roman"/>
                        </a:rPr>
                        <a:t>CROPPING SYSTEM</a:t>
                      </a:r>
                      <a:endParaRPr lang="en-US" sz="1800" dirty="0">
                        <a:latin typeface="+mn-lt"/>
                        <a:ea typeface="Calibri"/>
                        <a:cs typeface="Times New Roman"/>
                      </a:endParaRPr>
                    </a:p>
                  </a:txBody>
                  <a:tcPr marL="54857" marR="54857"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gridSpan="2">
                  <a:txBody>
                    <a:bodyPr/>
                    <a:lstStyle/>
                    <a:p>
                      <a:pPr marL="0" marR="0" algn="ctr">
                        <a:spcBef>
                          <a:spcPts val="0"/>
                        </a:spcBef>
                        <a:spcAft>
                          <a:spcPts val="0"/>
                        </a:spcAft>
                      </a:pPr>
                      <a:endParaRPr lang="en-US" sz="1800">
                        <a:latin typeface="+mn-lt"/>
                        <a:ea typeface="Calibri"/>
                        <a:cs typeface="Times New Roman"/>
                      </a:endParaRPr>
                    </a:p>
                  </a:txBody>
                  <a:tcPr marL="54857" marR="5485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pPr marL="0" marR="0" algn="ctr">
                        <a:spcBef>
                          <a:spcPts val="0"/>
                        </a:spcBef>
                        <a:spcAft>
                          <a:spcPts val="0"/>
                        </a:spcAft>
                      </a:pPr>
                      <a:r>
                        <a:rPr lang="en-PH" sz="1800" b="1" dirty="0">
                          <a:latin typeface="+mn-lt"/>
                          <a:ea typeface="Calibri"/>
                          <a:cs typeface="Times New Roman"/>
                        </a:rPr>
                        <a:t>Nutrient Uptake (kg </a:t>
                      </a:r>
                      <a:r>
                        <a:rPr lang="en-PH" sz="1800" b="1" dirty="0" err="1">
                          <a:latin typeface="+mn-lt"/>
                          <a:ea typeface="Calibri"/>
                          <a:cs typeface="Times New Roman"/>
                        </a:rPr>
                        <a:t>kg</a:t>
                      </a:r>
                      <a:r>
                        <a:rPr lang="en-PH" sz="1800" b="1" baseline="30000" dirty="0">
                          <a:latin typeface="+mn-lt"/>
                          <a:ea typeface="Calibri"/>
                          <a:cs typeface="Times New Roman"/>
                        </a:rPr>
                        <a:t>-1</a:t>
                      </a:r>
                      <a:r>
                        <a:rPr lang="en-PH" sz="1800" b="1" dirty="0">
                          <a:latin typeface="+mn-lt"/>
                          <a:ea typeface="Calibri"/>
                          <a:cs typeface="Times New Roman"/>
                        </a:rPr>
                        <a:t>)</a:t>
                      </a:r>
                      <a:endParaRPr lang="en-US" sz="1800" dirty="0">
                        <a:latin typeface="+mn-lt"/>
                        <a:ea typeface="Calibri"/>
                        <a:cs typeface="Times New Roman"/>
                      </a:endParaRPr>
                    </a:p>
                  </a:txBody>
                  <a:tcPr marL="54857" marR="54857"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9165">
                <a:tc vMerge="1">
                  <a:txBody>
                    <a:bodyPr/>
                    <a:lstStyle/>
                    <a:p>
                      <a:endParaRPr lang="en-US"/>
                    </a:p>
                  </a:txBody>
                  <a:tcPr/>
                </a:tc>
                <a:tc gridSpan="4">
                  <a:txBody>
                    <a:bodyPr/>
                    <a:lstStyle/>
                    <a:p>
                      <a:pPr marL="0" marR="0" algn="ctr">
                        <a:spcBef>
                          <a:spcPts val="0"/>
                        </a:spcBef>
                        <a:spcAft>
                          <a:spcPts val="0"/>
                        </a:spcAft>
                      </a:pPr>
                      <a:r>
                        <a:rPr lang="en-PH" sz="1800">
                          <a:latin typeface="+mn-lt"/>
                          <a:ea typeface="Calibri"/>
                          <a:cs typeface="Times New Roman"/>
                        </a:rPr>
                        <a:t>C:N ratio</a:t>
                      </a:r>
                      <a:endParaRPr lang="en-US" sz="1800">
                        <a:latin typeface="+mn-lt"/>
                        <a:ea typeface="Calibri"/>
                        <a:cs typeface="Times New Roman"/>
                      </a:endParaRPr>
                    </a:p>
                  </a:txBody>
                  <a:tcPr marL="54857" marR="54857"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endParaRPr lang="en-PH" sz="1800">
                        <a:latin typeface="+mn-lt"/>
                        <a:ea typeface="Calibri"/>
                        <a:cs typeface="Times New Roman"/>
                      </a:endParaRPr>
                    </a:p>
                  </a:txBody>
                  <a:tcPr marL="54857" marR="54857" marT="0" marB="0">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marL="0" marR="0" algn="ctr">
                        <a:spcBef>
                          <a:spcPts val="0"/>
                        </a:spcBef>
                        <a:spcAft>
                          <a:spcPts val="0"/>
                        </a:spcAft>
                      </a:pPr>
                      <a:r>
                        <a:rPr lang="en-PH" sz="1800">
                          <a:latin typeface="+mn-lt"/>
                          <a:ea typeface="Calibri"/>
                          <a:cs typeface="Times New Roman"/>
                        </a:rPr>
                        <a:t>Exch. K, ppm</a:t>
                      </a:r>
                      <a:endParaRPr lang="en-US" sz="1800">
                        <a:latin typeface="+mn-lt"/>
                        <a:ea typeface="Calibri"/>
                        <a:cs typeface="Times New Roman"/>
                      </a:endParaRPr>
                    </a:p>
                  </a:txBody>
                  <a:tcPr marL="54857" marR="54857"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18463">
                <a:tc vMerge="1">
                  <a:txBody>
                    <a:bodyPr/>
                    <a:lstStyle/>
                    <a:p>
                      <a:endParaRPr lang="en-US"/>
                    </a:p>
                  </a:txBody>
                  <a:tcPr/>
                </a:tc>
                <a:tc>
                  <a:txBody>
                    <a:bodyPr/>
                    <a:lstStyle/>
                    <a:p>
                      <a:pPr marL="0" marR="0" algn="ctr">
                        <a:spcBef>
                          <a:spcPts val="600"/>
                        </a:spcBef>
                        <a:spcAft>
                          <a:spcPts val="600"/>
                        </a:spcAft>
                      </a:pPr>
                      <a:r>
                        <a:rPr lang="en-PH" sz="1800" dirty="0">
                          <a:solidFill>
                            <a:srgbClr val="000000"/>
                          </a:solidFill>
                          <a:latin typeface="+mn-lt"/>
                          <a:ea typeface="Calibri"/>
                          <a:cs typeface="Times New Roman"/>
                        </a:rPr>
                        <a:t>T N %</a:t>
                      </a:r>
                      <a:endParaRPr lang="en-US" sz="1800" dirty="0">
                        <a:latin typeface="+mn-lt"/>
                        <a:ea typeface="Calibri"/>
                        <a:cs typeface="Times New Roman"/>
                      </a:endParaRPr>
                    </a:p>
                  </a:txBody>
                  <a:tcPr marL="54857" marR="54857"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gridSpan="2">
                  <a:txBody>
                    <a:bodyPr/>
                    <a:lstStyle/>
                    <a:p>
                      <a:pPr marL="0" marR="0" algn="ctr">
                        <a:spcBef>
                          <a:spcPts val="600"/>
                        </a:spcBef>
                        <a:spcAft>
                          <a:spcPts val="600"/>
                        </a:spcAft>
                      </a:pPr>
                      <a:r>
                        <a:rPr lang="en-PH" sz="1800" dirty="0">
                          <a:solidFill>
                            <a:srgbClr val="000000"/>
                          </a:solidFill>
                          <a:latin typeface="+mn-lt"/>
                          <a:ea typeface="Calibri"/>
                          <a:cs typeface="Times New Roman"/>
                        </a:rPr>
                        <a:t>T P%</a:t>
                      </a:r>
                      <a:endParaRPr lang="en-US" sz="1800" dirty="0">
                        <a:latin typeface="+mn-lt"/>
                        <a:ea typeface="Calibri"/>
                        <a:cs typeface="Times New Roman"/>
                      </a:endParaRPr>
                    </a:p>
                  </a:txBody>
                  <a:tcPr marL="54857" marR="54857"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spcBef>
                          <a:spcPts val="600"/>
                        </a:spcBef>
                        <a:spcAft>
                          <a:spcPts val="600"/>
                        </a:spcAft>
                      </a:pPr>
                      <a:r>
                        <a:rPr lang="en-PH" sz="1800">
                          <a:solidFill>
                            <a:srgbClr val="000000"/>
                          </a:solidFill>
                          <a:latin typeface="+mn-lt"/>
                          <a:ea typeface="Calibri"/>
                          <a:cs typeface="Times New Roman"/>
                        </a:rPr>
                        <a:t>T K %</a:t>
                      </a:r>
                      <a:endParaRPr lang="en-US" sz="1800">
                        <a:latin typeface="+mn-lt"/>
                        <a:ea typeface="Calibri"/>
                        <a:cs typeface="Times New Roman"/>
                      </a:endParaRPr>
                    </a:p>
                  </a:txBody>
                  <a:tcPr marL="54857" marR="54857"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spcBef>
                          <a:spcPts val="600"/>
                        </a:spcBef>
                        <a:spcAft>
                          <a:spcPts val="600"/>
                        </a:spcAft>
                      </a:pPr>
                      <a:endParaRPr lang="en-PH" sz="1800">
                        <a:solidFill>
                          <a:srgbClr val="000000"/>
                        </a:solidFill>
                        <a:latin typeface="+mn-lt"/>
                        <a:ea typeface="Calibri"/>
                        <a:cs typeface="Times New Roman"/>
                      </a:endParaRPr>
                    </a:p>
                  </a:txBody>
                  <a:tcPr marL="54857" marR="54857"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PH" sz="1800" dirty="0">
                          <a:solidFill>
                            <a:srgbClr val="000000"/>
                          </a:solidFill>
                          <a:latin typeface="+mn-lt"/>
                          <a:ea typeface="Calibri"/>
                          <a:cs typeface="Times New Roman"/>
                        </a:rPr>
                        <a:t>T N %</a:t>
                      </a:r>
                      <a:endParaRPr lang="en-US" sz="1800" dirty="0">
                        <a:latin typeface="+mn-lt"/>
                        <a:ea typeface="Calibri"/>
                        <a:cs typeface="Times New Roman"/>
                      </a:endParaRPr>
                    </a:p>
                  </a:txBody>
                  <a:tcPr marL="54857" marR="54857"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PH" sz="1800">
                          <a:solidFill>
                            <a:srgbClr val="000000"/>
                          </a:solidFill>
                          <a:latin typeface="+mn-lt"/>
                          <a:ea typeface="Calibri"/>
                          <a:cs typeface="Times New Roman"/>
                        </a:rPr>
                        <a:t>T P %</a:t>
                      </a:r>
                      <a:endParaRPr lang="en-US" sz="1800">
                        <a:latin typeface="+mn-lt"/>
                        <a:ea typeface="Calibri"/>
                        <a:cs typeface="Times New Roman"/>
                      </a:endParaRPr>
                    </a:p>
                  </a:txBody>
                  <a:tcPr marL="54857" marR="54857"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PH" sz="1800">
                          <a:solidFill>
                            <a:srgbClr val="000000"/>
                          </a:solidFill>
                          <a:latin typeface="+mn-lt"/>
                          <a:ea typeface="Calibri"/>
                          <a:cs typeface="Times New Roman"/>
                        </a:rPr>
                        <a:t>T K %</a:t>
                      </a:r>
                      <a:endParaRPr lang="en-US" sz="1800">
                        <a:latin typeface="+mn-lt"/>
                        <a:ea typeface="Calibri"/>
                        <a:cs typeface="Times New Roman"/>
                      </a:endParaRPr>
                    </a:p>
                  </a:txBody>
                  <a:tcPr marL="54857" marR="54857"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542859">
                <a:tc>
                  <a:txBody>
                    <a:bodyPr/>
                    <a:lstStyle/>
                    <a:p>
                      <a:pPr algn="ctr">
                        <a:lnSpc>
                          <a:spcPct val="100000"/>
                        </a:lnSpc>
                        <a:spcBef>
                          <a:spcPts val="0"/>
                        </a:spcBef>
                        <a:spcAft>
                          <a:spcPts val="0"/>
                        </a:spcAft>
                      </a:pPr>
                      <a:r>
                        <a:rPr lang="en-US" sz="1800" b="1" dirty="0">
                          <a:solidFill>
                            <a:srgbClr val="000000"/>
                          </a:solidFill>
                          <a:latin typeface="+mn-lt"/>
                          <a:ea typeface="Times New Roman"/>
                          <a:cs typeface="Times New Roman"/>
                        </a:rPr>
                        <a:t>CS1</a:t>
                      </a:r>
                      <a:endParaRPr lang="en-US" sz="18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30.07</a:t>
                      </a:r>
                      <a:endParaRPr lang="en-US" sz="1800" dirty="0">
                        <a:latin typeface="+mn-lt"/>
                        <a:ea typeface="Calibri"/>
                        <a:cs typeface="Times New Roman"/>
                      </a:endParaRPr>
                    </a:p>
                  </a:txBody>
                  <a:tcPr marL="54857" marR="54857" marT="0" marB="0" anchor="ctr">
                    <a:lnL>
                      <a:noFill/>
                    </a:lnL>
                    <a:lnR>
                      <a:noFill/>
                    </a:lnR>
                    <a:lnT w="19050" cap="flat" cmpd="dbl" algn="ctr">
                      <a:solidFill>
                        <a:srgbClr val="000000"/>
                      </a:solidFill>
                      <a:prstDash val="solid"/>
                      <a:round/>
                      <a:headEnd type="none" w="med" len="med"/>
                      <a:tailEnd type="none" w="med" len="med"/>
                    </a:lnT>
                    <a:lnB>
                      <a:noFill/>
                    </a:lnB>
                  </a:tcPr>
                </a:tc>
                <a:tc gridSpan="2">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5.74</a:t>
                      </a:r>
                      <a:endParaRPr lang="en-US" sz="1800" dirty="0">
                        <a:latin typeface="+mn-lt"/>
                        <a:ea typeface="Calibri"/>
                        <a:cs typeface="Times New Roman"/>
                      </a:endParaRPr>
                    </a:p>
                  </a:txBody>
                  <a:tcPr marL="54857" marR="54857" marT="0" marB="0" anchor="ctr">
                    <a:lnL>
                      <a:noFill/>
                    </a:lnL>
                    <a:lnR>
                      <a:noFill/>
                    </a:lnR>
                    <a:lnT w="19050" cap="flat" cmpd="dbl" algn="ctr">
                      <a:solidFill>
                        <a:srgbClr val="000000"/>
                      </a:solidFill>
                      <a:prstDash val="solid"/>
                      <a:round/>
                      <a:headEnd type="none" w="med" len="med"/>
                      <a:tailEnd type="none" w="med" len="med"/>
                    </a:lnT>
                    <a:lnB>
                      <a:noFill/>
                    </a:lnB>
                  </a:tcPr>
                </a:tc>
                <a:tc hMerge="1">
                  <a:txBody>
                    <a:bodyPr/>
                    <a:lstStyle/>
                    <a:p>
                      <a:endParaRPr lang="en-US"/>
                    </a:p>
                  </a:txBody>
                  <a:tcPr/>
                </a:tc>
                <a:tc>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28.40</a:t>
                      </a:r>
                      <a:endParaRPr lang="en-US" sz="1800" dirty="0">
                        <a:latin typeface="+mn-lt"/>
                        <a:ea typeface="Calibri"/>
                        <a:cs typeface="Times New Roman"/>
                      </a:endParaRPr>
                    </a:p>
                  </a:txBody>
                  <a:tcPr marL="54857" marR="54857"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00000"/>
                        </a:lnSpc>
                        <a:spcBef>
                          <a:spcPts val="0"/>
                        </a:spcBef>
                        <a:spcAft>
                          <a:spcPts val="0"/>
                        </a:spcAft>
                      </a:pPr>
                      <a:endParaRPr lang="en-PH" sz="1800" dirty="0">
                        <a:solidFill>
                          <a:srgbClr val="000000"/>
                        </a:solidFill>
                        <a:latin typeface="+mn-lt"/>
                        <a:ea typeface="Calibri"/>
                        <a:cs typeface="Times New Roman"/>
                      </a:endParaRPr>
                    </a:p>
                  </a:txBody>
                  <a:tcPr marL="54857" marR="54857"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00000"/>
                        </a:lnSpc>
                        <a:spcBef>
                          <a:spcPts val="0"/>
                        </a:spcBef>
                        <a:spcAft>
                          <a:spcPts val="0"/>
                        </a:spcAft>
                      </a:pPr>
                      <a:r>
                        <a:rPr lang="en-PH" sz="1800">
                          <a:solidFill>
                            <a:srgbClr val="000000"/>
                          </a:solidFill>
                          <a:latin typeface="+mn-lt"/>
                          <a:ea typeface="Calibri"/>
                          <a:cs typeface="Times New Roman"/>
                        </a:rPr>
                        <a:t>8.78</a:t>
                      </a:r>
                      <a:endParaRPr lang="en-US" sz="1800">
                        <a:latin typeface="+mn-lt"/>
                        <a:ea typeface="Calibri"/>
                        <a:cs typeface="Times New Roman"/>
                      </a:endParaRPr>
                    </a:p>
                  </a:txBody>
                  <a:tcPr marL="54857" marR="54857"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00000"/>
                        </a:lnSpc>
                        <a:spcBef>
                          <a:spcPts val="0"/>
                        </a:spcBef>
                        <a:spcAft>
                          <a:spcPts val="0"/>
                        </a:spcAft>
                      </a:pPr>
                      <a:r>
                        <a:rPr lang="en-PH" sz="1800">
                          <a:solidFill>
                            <a:srgbClr val="000000"/>
                          </a:solidFill>
                          <a:latin typeface="+mn-lt"/>
                          <a:ea typeface="Calibri"/>
                          <a:cs typeface="Times New Roman"/>
                        </a:rPr>
                        <a:t>1.96</a:t>
                      </a:r>
                      <a:endParaRPr lang="en-US" sz="1800">
                        <a:latin typeface="+mn-lt"/>
                        <a:ea typeface="Calibri"/>
                        <a:cs typeface="Times New Roman"/>
                      </a:endParaRPr>
                    </a:p>
                  </a:txBody>
                  <a:tcPr marL="54857" marR="54857"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00000"/>
                        </a:lnSpc>
                        <a:spcBef>
                          <a:spcPts val="0"/>
                        </a:spcBef>
                        <a:spcAft>
                          <a:spcPts val="0"/>
                        </a:spcAft>
                      </a:pPr>
                      <a:r>
                        <a:rPr lang="en-PH" sz="1800">
                          <a:solidFill>
                            <a:srgbClr val="000000"/>
                          </a:solidFill>
                          <a:latin typeface="+mn-lt"/>
                          <a:ea typeface="Calibri"/>
                          <a:cs typeface="Times New Roman"/>
                        </a:rPr>
                        <a:t>6.02</a:t>
                      </a:r>
                      <a:endParaRPr lang="en-US" sz="1800">
                        <a:latin typeface="+mn-lt"/>
                        <a:ea typeface="Calibri"/>
                        <a:cs typeface="Times New Roman"/>
                      </a:endParaRPr>
                    </a:p>
                  </a:txBody>
                  <a:tcPr marL="54857" marR="54857" marT="0" marB="0" anchor="ctr">
                    <a:lnL>
                      <a:noFill/>
                    </a:lnL>
                    <a:lnR>
                      <a:noFill/>
                    </a:lnR>
                    <a:lnT w="19050" cap="flat" cmpd="dbl" algn="ctr">
                      <a:solidFill>
                        <a:srgbClr val="000000"/>
                      </a:solidFill>
                      <a:prstDash val="solid"/>
                      <a:round/>
                      <a:headEnd type="none" w="med" len="med"/>
                      <a:tailEnd type="none" w="med" len="med"/>
                    </a:lnT>
                    <a:lnB>
                      <a:noFill/>
                    </a:lnB>
                  </a:tcPr>
                </a:tc>
              </a:tr>
              <a:tr h="542859">
                <a:tc>
                  <a:txBody>
                    <a:bodyPr/>
                    <a:lstStyle/>
                    <a:p>
                      <a:pPr algn="ctr">
                        <a:lnSpc>
                          <a:spcPct val="100000"/>
                        </a:lnSpc>
                        <a:spcBef>
                          <a:spcPts val="0"/>
                        </a:spcBef>
                        <a:spcAft>
                          <a:spcPts val="0"/>
                        </a:spcAft>
                      </a:pPr>
                      <a:r>
                        <a:rPr lang="en-US" sz="1800" b="1" dirty="0">
                          <a:solidFill>
                            <a:srgbClr val="000000"/>
                          </a:solidFill>
                          <a:latin typeface="+mn-lt"/>
                          <a:ea typeface="Times New Roman"/>
                          <a:cs typeface="Times New Roman"/>
                        </a:rPr>
                        <a:t>CS2</a:t>
                      </a:r>
                      <a:endParaRPr lang="en-US" sz="18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19.03</a:t>
                      </a:r>
                      <a:endParaRPr lang="en-US" sz="1800" dirty="0">
                        <a:latin typeface="+mn-lt"/>
                        <a:ea typeface="Calibri"/>
                        <a:cs typeface="Times New Roman"/>
                      </a:endParaRPr>
                    </a:p>
                  </a:txBody>
                  <a:tcPr marL="54857" marR="54857" marT="0" marB="0" anchor="ctr">
                    <a:lnL>
                      <a:noFill/>
                    </a:lnL>
                    <a:lnR>
                      <a:noFill/>
                    </a:lnR>
                    <a:lnT>
                      <a:noFill/>
                    </a:lnT>
                    <a:lnB>
                      <a:noFill/>
                    </a:lnB>
                  </a:tcPr>
                </a:tc>
                <a:tc gridSpan="2">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4.54</a:t>
                      </a:r>
                      <a:endParaRPr lang="en-US" sz="1800" dirty="0">
                        <a:latin typeface="+mn-lt"/>
                        <a:ea typeface="Calibri"/>
                        <a:cs typeface="Times New Roman"/>
                      </a:endParaRPr>
                    </a:p>
                  </a:txBody>
                  <a:tcPr marL="54857" marR="54857" marT="0" marB="0" anchor="ctr">
                    <a:lnL>
                      <a:noFill/>
                    </a:lnL>
                    <a:lnR>
                      <a:noFill/>
                    </a:lnR>
                    <a:lnT>
                      <a:noFill/>
                    </a:lnT>
                    <a:lnB>
                      <a:noFill/>
                    </a:lnB>
                  </a:tcPr>
                </a:tc>
                <a:tc hMerge="1">
                  <a:txBody>
                    <a:bodyPr/>
                    <a:lstStyle/>
                    <a:p>
                      <a:endParaRPr lang="en-US"/>
                    </a:p>
                  </a:txBody>
                  <a:tcPr/>
                </a:tc>
                <a:tc>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14.49</a:t>
                      </a:r>
                      <a:endParaRPr lang="en-US" sz="1800" dirty="0">
                        <a:latin typeface="+mn-lt"/>
                        <a:ea typeface="Calibri"/>
                        <a:cs typeface="Times New Roman"/>
                      </a:endParaRPr>
                    </a:p>
                  </a:txBody>
                  <a:tcPr marL="54857" marR="54857" marT="0" marB="0" anchor="ctr">
                    <a:lnL>
                      <a:noFill/>
                    </a:lnL>
                    <a:lnR>
                      <a:noFill/>
                    </a:lnR>
                    <a:lnT>
                      <a:noFill/>
                    </a:lnT>
                    <a:lnB>
                      <a:noFill/>
                    </a:lnB>
                  </a:tcPr>
                </a:tc>
                <a:tc>
                  <a:txBody>
                    <a:bodyPr/>
                    <a:lstStyle/>
                    <a:p>
                      <a:pPr marL="0" marR="0" algn="ctr">
                        <a:lnSpc>
                          <a:spcPct val="100000"/>
                        </a:lnSpc>
                        <a:spcBef>
                          <a:spcPts val="0"/>
                        </a:spcBef>
                        <a:spcAft>
                          <a:spcPts val="0"/>
                        </a:spcAft>
                      </a:pPr>
                      <a:endParaRPr lang="en-PH" sz="1800" dirty="0">
                        <a:solidFill>
                          <a:srgbClr val="000000"/>
                        </a:solidFill>
                        <a:latin typeface="+mn-lt"/>
                        <a:ea typeface="Calibri"/>
                        <a:cs typeface="Times New Roman"/>
                      </a:endParaRPr>
                    </a:p>
                  </a:txBody>
                  <a:tcPr marL="54857" marR="54857" marT="0" marB="0" anchor="ctr">
                    <a:lnL>
                      <a:noFill/>
                    </a:lnL>
                    <a:lnR>
                      <a:noFill/>
                    </a:lnR>
                    <a:lnT>
                      <a:noFill/>
                    </a:lnT>
                    <a:lnB>
                      <a:noFill/>
                    </a:lnB>
                  </a:tcPr>
                </a:tc>
                <a:tc>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6.36</a:t>
                      </a:r>
                      <a:endParaRPr lang="en-US" sz="1800" dirty="0">
                        <a:latin typeface="+mn-lt"/>
                        <a:ea typeface="Calibri"/>
                        <a:cs typeface="Times New Roman"/>
                      </a:endParaRPr>
                    </a:p>
                  </a:txBody>
                  <a:tcPr marL="54857" marR="54857" marT="0" marB="0" anchor="ctr">
                    <a:lnL>
                      <a:noFill/>
                    </a:lnL>
                    <a:lnR>
                      <a:noFill/>
                    </a:lnR>
                    <a:lnT>
                      <a:noFill/>
                    </a:lnT>
                    <a:lnB>
                      <a:noFill/>
                    </a:lnB>
                  </a:tcPr>
                </a:tc>
                <a:tc>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2.09</a:t>
                      </a:r>
                      <a:endParaRPr lang="en-US" sz="1800" dirty="0">
                        <a:latin typeface="+mn-lt"/>
                        <a:ea typeface="Calibri"/>
                        <a:cs typeface="Times New Roman"/>
                      </a:endParaRPr>
                    </a:p>
                  </a:txBody>
                  <a:tcPr marL="54857" marR="54857" marT="0" marB="0" anchor="ctr">
                    <a:lnL>
                      <a:noFill/>
                    </a:lnL>
                    <a:lnR>
                      <a:noFill/>
                    </a:lnR>
                    <a:lnT>
                      <a:noFill/>
                    </a:lnT>
                    <a:lnB>
                      <a:noFill/>
                    </a:lnB>
                  </a:tcPr>
                </a:tc>
                <a:tc>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4.23</a:t>
                      </a:r>
                      <a:endParaRPr lang="en-US" sz="1800" dirty="0">
                        <a:latin typeface="+mn-lt"/>
                        <a:ea typeface="Calibri"/>
                        <a:cs typeface="Times New Roman"/>
                      </a:endParaRPr>
                    </a:p>
                  </a:txBody>
                  <a:tcPr marL="54857" marR="54857" marT="0" marB="0" anchor="ctr">
                    <a:lnL>
                      <a:noFill/>
                    </a:lnL>
                    <a:lnR>
                      <a:noFill/>
                    </a:lnR>
                    <a:lnT>
                      <a:noFill/>
                    </a:lnT>
                    <a:lnB>
                      <a:noFill/>
                    </a:lnB>
                  </a:tcPr>
                </a:tc>
              </a:tr>
              <a:tr h="542859">
                <a:tc>
                  <a:txBody>
                    <a:bodyPr/>
                    <a:lstStyle/>
                    <a:p>
                      <a:pPr algn="ctr">
                        <a:lnSpc>
                          <a:spcPct val="100000"/>
                        </a:lnSpc>
                        <a:spcBef>
                          <a:spcPts val="0"/>
                        </a:spcBef>
                        <a:spcAft>
                          <a:spcPts val="0"/>
                        </a:spcAft>
                      </a:pPr>
                      <a:r>
                        <a:rPr lang="en-US" sz="1800" b="1" dirty="0">
                          <a:solidFill>
                            <a:srgbClr val="000000"/>
                          </a:solidFill>
                          <a:latin typeface="+mn-lt"/>
                          <a:ea typeface="Times New Roman"/>
                          <a:cs typeface="Times New Roman"/>
                        </a:rPr>
                        <a:t>CS3</a:t>
                      </a:r>
                      <a:endParaRPr lang="en-US" sz="18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marL="0" marR="0" algn="ctr">
                        <a:lnSpc>
                          <a:spcPct val="100000"/>
                        </a:lnSpc>
                        <a:spcBef>
                          <a:spcPts val="0"/>
                        </a:spcBef>
                        <a:spcAft>
                          <a:spcPts val="0"/>
                        </a:spcAft>
                      </a:pPr>
                      <a:r>
                        <a:rPr lang="en-PH" sz="1800">
                          <a:solidFill>
                            <a:srgbClr val="000000"/>
                          </a:solidFill>
                          <a:latin typeface="+mn-lt"/>
                          <a:ea typeface="Calibri"/>
                          <a:cs typeface="Times New Roman"/>
                        </a:rPr>
                        <a:t>12.46</a:t>
                      </a:r>
                      <a:endParaRPr lang="en-US" sz="1800">
                        <a:latin typeface="+mn-lt"/>
                        <a:ea typeface="Calibri"/>
                        <a:cs typeface="Times New Roman"/>
                      </a:endParaRPr>
                    </a:p>
                  </a:txBody>
                  <a:tcPr marL="54857" marR="54857" marT="0" marB="0" anchor="ctr">
                    <a:lnL>
                      <a:noFill/>
                    </a:lnL>
                    <a:lnR>
                      <a:noFill/>
                    </a:lnR>
                    <a:lnT>
                      <a:noFill/>
                    </a:lnT>
                    <a:lnB>
                      <a:noFill/>
                    </a:lnB>
                  </a:tcPr>
                </a:tc>
                <a:tc gridSpan="2">
                  <a:txBody>
                    <a:bodyPr/>
                    <a:lstStyle/>
                    <a:p>
                      <a:pPr marL="0" marR="0" algn="ctr">
                        <a:lnSpc>
                          <a:spcPct val="100000"/>
                        </a:lnSpc>
                        <a:spcBef>
                          <a:spcPts val="0"/>
                        </a:spcBef>
                        <a:spcAft>
                          <a:spcPts val="0"/>
                        </a:spcAft>
                      </a:pPr>
                      <a:r>
                        <a:rPr lang="en-PH" sz="1800">
                          <a:solidFill>
                            <a:srgbClr val="000000"/>
                          </a:solidFill>
                          <a:latin typeface="+mn-lt"/>
                          <a:ea typeface="Calibri"/>
                          <a:cs typeface="Times New Roman"/>
                        </a:rPr>
                        <a:t>2.36</a:t>
                      </a:r>
                      <a:endParaRPr lang="en-US" sz="1800">
                        <a:latin typeface="+mn-lt"/>
                        <a:ea typeface="Calibri"/>
                        <a:cs typeface="Times New Roman"/>
                      </a:endParaRPr>
                    </a:p>
                  </a:txBody>
                  <a:tcPr marL="54857" marR="54857" marT="0" marB="0" anchor="ctr">
                    <a:lnL>
                      <a:noFill/>
                    </a:lnL>
                    <a:lnR>
                      <a:noFill/>
                    </a:lnR>
                    <a:lnT>
                      <a:noFill/>
                    </a:lnT>
                    <a:lnB>
                      <a:noFill/>
                    </a:lnB>
                  </a:tcPr>
                </a:tc>
                <a:tc hMerge="1">
                  <a:txBody>
                    <a:bodyPr/>
                    <a:lstStyle/>
                    <a:p>
                      <a:endParaRPr lang="en-US"/>
                    </a:p>
                  </a:txBody>
                  <a:tcPr/>
                </a:tc>
                <a:tc>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7.78</a:t>
                      </a:r>
                      <a:endParaRPr lang="en-US" sz="1800" dirty="0">
                        <a:latin typeface="+mn-lt"/>
                        <a:ea typeface="Calibri"/>
                        <a:cs typeface="Times New Roman"/>
                      </a:endParaRPr>
                    </a:p>
                  </a:txBody>
                  <a:tcPr marL="54857" marR="54857" marT="0" marB="0" anchor="ctr">
                    <a:lnL>
                      <a:noFill/>
                    </a:lnL>
                    <a:lnR>
                      <a:noFill/>
                    </a:lnR>
                    <a:lnT>
                      <a:noFill/>
                    </a:lnT>
                    <a:lnB>
                      <a:noFill/>
                    </a:lnB>
                  </a:tcPr>
                </a:tc>
                <a:tc>
                  <a:txBody>
                    <a:bodyPr/>
                    <a:lstStyle/>
                    <a:p>
                      <a:pPr marL="0" marR="0" algn="ctr">
                        <a:lnSpc>
                          <a:spcPct val="100000"/>
                        </a:lnSpc>
                        <a:spcBef>
                          <a:spcPts val="0"/>
                        </a:spcBef>
                        <a:spcAft>
                          <a:spcPts val="0"/>
                        </a:spcAft>
                      </a:pPr>
                      <a:endParaRPr lang="en-PH" sz="1800">
                        <a:solidFill>
                          <a:srgbClr val="000000"/>
                        </a:solidFill>
                        <a:latin typeface="+mn-lt"/>
                        <a:ea typeface="Calibri"/>
                        <a:cs typeface="Times New Roman"/>
                      </a:endParaRPr>
                    </a:p>
                  </a:txBody>
                  <a:tcPr marL="54857" marR="54857" marT="0" marB="0" anchor="ctr">
                    <a:lnL>
                      <a:noFill/>
                    </a:lnL>
                    <a:lnR>
                      <a:noFill/>
                    </a:lnR>
                    <a:lnT>
                      <a:noFill/>
                    </a:lnT>
                    <a:lnB>
                      <a:noFill/>
                    </a:lnB>
                  </a:tcPr>
                </a:tc>
                <a:tc>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6.09</a:t>
                      </a:r>
                      <a:endParaRPr lang="en-US" sz="1800" dirty="0">
                        <a:latin typeface="+mn-lt"/>
                        <a:ea typeface="Calibri"/>
                        <a:cs typeface="Times New Roman"/>
                      </a:endParaRPr>
                    </a:p>
                  </a:txBody>
                  <a:tcPr marL="54857" marR="54857" marT="0" marB="0" anchor="ctr">
                    <a:lnL>
                      <a:noFill/>
                    </a:lnL>
                    <a:lnR>
                      <a:noFill/>
                    </a:lnR>
                    <a:lnT>
                      <a:noFill/>
                    </a:lnT>
                    <a:lnB>
                      <a:noFill/>
                    </a:lnB>
                  </a:tcPr>
                </a:tc>
                <a:tc>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1.59</a:t>
                      </a:r>
                      <a:endParaRPr lang="en-US" sz="1800" dirty="0">
                        <a:latin typeface="+mn-lt"/>
                        <a:ea typeface="Calibri"/>
                        <a:cs typeface="Times New Roman"/>
                      </a:endParaRPr>
                    </a:p>
                  </a:txBody>
                  <a:tcPr marL="54857" marR="54857" marT="0" marB="0" anchor="ctr">
                    <a:lnL>
                      <a:noFill/>
                    </a:lnL>
                    <a:lnR>
                      <a:noFill/>
                    </a:lnR>
                    <a:lnT>
                      <a:noFill/>
                    </a:lnT>
                    <a:lnB>
                      <a:noFill/>
                    </a:lnB>
                  </a:tcPr>
                </a:tc>
                <a:tc>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3.96</a:t>
                      </a:r>
                      <a:endParaRPr lang="en-US" sz="1800" dirty="0">
                        <a:latin typeface="+mn-lt"/>
                        <a:ea typeface="Calibri"/>
                        <a:cs typeface="Times New Roman"/>
                      </a:endParaRPr>
                    </a:p>
                  </a:txBody>
                  <a:tcPr marL="54857" marR="54857" marT="0" marB="0" anchor="ctr">
                    <a:lnL>
                      <a:noFill/>
                    </a:lnL>
                    <a:lnR>
                      <a:noFill/>
                    </a:lnR>
                    <a:lnT>
                      <a:noFill/>
                    </a:lnT>
                    <a:lnB>
                      <a:noFill/>
                    </a:lnB>
                  </a:tcPr>
                </a:tc>
              </a:tr>
              <a:tr h="542859">
                <a:tc>
                  <a:txBody>
                    <a:bodyPr/>
                    <a:lstStyle/>
                    <a:p>
                      <a:pPr algn="ctr">
                        <a:lnSpc>
                          <a:spcPct val="100000"/>
                        </a:lnSpc>
                        <a:spcBef>
                          <a:spcPts val="0"/>
                        </a:spcBef>
                        <a:spcAft>
                          <a:spcPts val="0"/>
                        </a:spcAft>
                      </a:pPr>
                      <a:r>
                        <a:rPr lang="en-US" sz="1800" b="1" dirty="0">
                          <a:solidFill>
                            <a:srgbClr val="000000"/>
                          </a:solidFill>
                          <a:latin typeface="+mn-lt"/>
                          <a:ea typeface="Times New Roman"/>
                          <a:cs typeface="Times New Roman"/>
                        </a:rPr>
                        <a:t>CS4</a:t>
                      </a:r>
                      <a:endParaRPr lang="en-US" sz="18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marL="0" marR="0" algn="ctr">
                        <a:lnSpc>
                          <a:spcPct val="100000"/>
                        </a:lnSpc>
                        <a:spcBef>
                          <a:spcPts val="0"/>
                        </a:spcBef>
                        <a:spcAft>
                          <a:spcPts val="0"/>
                        </a:spcAft>
                      </a:pPr>
                      <a:r>
                        <a:rPr lang="en-PH" sz="1800">
                          <a:solidFill>
                            <a:srgbClr val="000000"/>
                          </a:solidFill>
                          <a:latin typeface="+mn-lt"/>
                          <a:ea typeface="Calibri"/>
                          <a:cs typeface="Times New Roman"/>
                        </a:rPr>
                        <a:t>10.69</a:t>
                      </a:r>
                      <a:endParaRPr lang="en-US" sz="1800">
                        <a:latin typeface="+mn-lt"/>
                        <a:ea typeface="Calibri"/>
                        <a:cs typeface="Times New Roman"/>
                      </a:endParaRPr>
                    </a:p>
                  </a:txBody>
                  <a:tcPr marL="54857" marR="54857" marT="0" marB="0" anchor="ctr">
                    <a:lnL>
                      <a:noFill/>
                    </a:lnL>
                    <a:lnR>
                      <a:noFill/>
                    </a:lnR>
                    <a:lnT>
                      <a:noFill/>
                    </a:lnT>
                    <a:lnB>
                      <a:noFill/>
                    </a:lnB>
                  </a:tcPr>
                </a:tc>
                <a:tc gridSpan="2">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2.17</a:t>
                      </a:r>
                      <a:endParaRPr lang="en-US" sz="1800" dirty="0">
                        <a:latin typeface="+mn-lt"/>
                        <a:ea typeface="Calibri"/>
                        <a:cs typeface="Times New Roman"/>
                      </a:endParaRPr>
                    </a:p>
                  </a:txBody>
                  <a:tcPr marL="54857" marR="54857" marT="0" marB="0" anchor="ctr">
                    <a:lnL>
                      <a:noFill/>
                    </a:lnL>
                    <a:lnR>
                      <a:noFill/>
                    </a:lnR>
                    <a:lnT>
                      <a:noFill/>
                    </a:lnT>
                    <a:lnB>
                      <a:noFill/>
                    </a:lnB>
                  </a:tcPr>
                </a:tc>
                <a:tc hMerge="1">
                  <a:txBody>
                    <a:bodyPr/>
                    <a:lstStyle/>
                    <a:p>
                      <a:endParaRPr lang="en-US"/>
                    </a:p>
                  </a:txBody>
                  <a:tcPr/>
                </a:tc>
                <a:tc>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13.26</a:t>
                      </a:r>
                      <a:endParaRPr lang="en-US" sz="1800" dirty="0">
                        <a:latin typeface="+mn-lt"/>
                        <a:ea typeface="Calibri"/>
                        <a:cs typeface="Times New Roman"/>
                      </a:endParaRPr>
                    </a:p>
                  </a:txBody>
                  <a:tcPr marL="54857" marR="54857" marT="0" marB="0" anchor="ctr">
                    <a:lnL>
                      <a:noFill/>
                    </a:lnL>
                    <a:lnR>
                      <a:noFill/>
                    </a:lnR>
                    <a:lnT>
                      <a:noFill/>
                    </a:lnT>
                    <a:lnB>
                      <a:noFill/>
                    </a:lnB>
                  </a:tcPr>
                </a:tc>
                <a:tc>
                  <a:txBody>
                    <a:bodyPr/>
                    <a:lstStyle/>
                    <a:p>
                      <a:pPr marL="0" marR="0" algn="ctr">
                        <a:lnSpc>
                          <a:spcPct val="100000"/>
                        </a:lnSpc>
                        <a:spcBef>
                          <a:spcPts val="0"/>
                        </a:spcBef>
                        <a:spcAft>
                          <a:spcPts val="0"/>
                        </a:spcAft>
                      </a:pPr>
                      <a:endParaRPr lang="en-PH" sz="1800">
                        <a:solidFill>
                          <a:srgbClr val="000000"/>
                        </a:solidFill>
                        <a:latin typeface="+mn-lt"/>
                        <a:ea typeface="Calibri"/>
                        <a:cs typeface="Times New Roman"/>
                      </a:endParaRPr>
                    </a:p>
                  </a:txBody>
                  <a:tcPr marL="54857" marR="54857" marT="0" marB="0" anchor="ctr">
                    <a:lnL>
                      <a:noFill/>
                    </a:lnL>
                    <a:lnR>
                      <a:noFill/>
                    </a:lnR>
                    <a:lnT>
                      <a:noFill/>
                    </a:lnT>
                    <a:lnB>
                      <a:noFill/>
                    </a:lnB>
                  </a:tcPr>
                </a:tc>
                <a:tc>
                  <a:txBody>
                    <a:bodyPr/>
                    <a:lstStyle/>
                    <a:p>
                      <a:pPr marL="0" marR="0" algn="ctr">
                        <a:lnSpc>
                          <a:spcPct val="100000"/>
                        </a:lnSpc>
                        <a:spcBef>
                          <a:spcPts val="0"/>
                        </a:spcBef>
                        <a:spcAft>
                          <a:spcPts val="0"/>
                        </a:spcAft>
                      </a:pPr>
                      <a:r>
                        <a:rPr lang="en-PH" sz="1800">
                          <a:solidFill>
                            <a:srgbClr val="000000"/>
                          </a:solidFill>
                          <a:latin typeface="+mn-lt"/>
                          <a:ea typeface="Calibri"/>
                          <a:cs typeface="Times New Roman"/>
                        </a:rPr>
                        <a:t>5.88</a:t>
                      </a:r>
                      <a:endParaRPr lang="en-US" sz="1800">
                        <a:latin typeface="+mn-lt"/>
                        <a:ea typeface="Calibri"/>
                        <a:cs typeface="Times New Roman"/>
                      </a:endParaRPr>
                    </a:p>
                  </a:txBody>
                  <a:tcPr marL="54857" marR="54857" marT="0" marB="0" anchor="ctr">
                    <a:lnL>
                      <a:noFill/>
                    </a:lnL>
                    <a:lnR>
                      <a:noFill/>
                    </a:lnR>
                    <a:lnT>
                      <a:noFill/>
                    </a:lnT>
                    <a:lnB>
                      <a:noFill/>
                    </a:lnB>
                  </a:tcPr>
                </a:tc>
                <a:tc>
                  <a:txBody>
                    <a:bodyPr/>
                    <a:lstStyle/>
                    <a:p>
                      <a:pPr marL="0" marR="0" algn="ctr">
                        <a:lnSpc>
                          <a:spcPct val="100000"/>
                        </a:lnSpc>
                        <a:spcBef>
                          <a:spcPts val="0"/>
                        </a:spcBef>
                        <a:spcAft>
                          <a:spcPts val="0"/>
                        </a:spcAft>
                      </a:pPr>
                      <a:r>
                        <a:rPr lang="en-PH" sz="1800">
                          <a:solidFill>
                            <a:srgbClr val="000000"/>
                          </a:solidFill>
                          <a:latin typeface="+mn-lt"/>
                          <a:ea typeface="Calibri"/>
                          <a:cs typeface="Times New Roman"/>
                        </a:rPr>
                        <a:t>1.36</a:t>
                      </a:r>
                      <a:endParaRPr lang="en-US" sz="1800">
                        <a:latin typeface="+mn-lt"/>
                        <a:ea typeface="Calibri"/>
                        <a:cs typeface="Times New Roman"/>
                      </a:endParaRPr>
                    </a:p>
                  </a:txBody>
                  <a:tcPr marL="54857" marR="54857" marT="0" marB="0" anchor="ctr">
                    <a:lnL>
                      <a:noFill/>
                    </a:lnL>
                    <a:lnR>
                      <a:noFill/>
                    </a:lnR>
                    <a:lnT>
                      <a:noFill/>
                    </a:lnT>
                    <a:lnB>
                      <a:noFill/>
                    </a:lnB>
                  </a:tcPr>
                </a:tc>
                <a:tc>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5.08</a:t>
                      </a:r>
                      <a:endParaRPr lang="en-US" sz="1800" dirty="0">
                        <a:latin typeface="+mn-lt"/>
                        <a:ea typeface="Calibri"/>
                        <a:cs typeface="Times New Roman"/>
                      </a:endParaRPr>
                    </a:p>
                  </a:txBody>
                  <a:tcPr marL="54857" marR="54857" marT="0" marB="0" anchor="ctr">
                    <a:lnL>
                      <a:noFill/>
                    </a:lnL>
                    <a:lnR>
                      <a:noFill/>
                    </a:lnR>
                    <a:lnT>
                      <a:noFill/>
                    </a:lnT>
                    <a:lnB>
                      <a:noFill/>
                    </a:lnB>
                  </a:tcPr>
                </a:tc>
              </a:tr>
              <a:tr h="542859">
                <a:tc>
                  <a:txBody>
                    <a:bodyPr/>
                    <a:lstStyle/>
                    <a:p>
                      <a:pPr algn="ctr">
                        <a:lnSpc>
                          <a:spcPct val="100000"/>
                        </a:lnSpc>
                        <a:spcBef>
                          <a:spcPts val="0"/>
                        </a:spcBef>
                        <a:spcAft>
                          <a:spcPts val="0"/>
                        </a:spcAft>
                      </a:pPr>
                      <a:r>
                        <a:rPr lang="en-US" sz="1800" b="1" dirty="0">
                          <a:solidFill>
                            <a:srgbClr val="000000"/>
                          </a:solidFill>
                          <a:latin typeface="+mn-lt"/>
                          <a:ea typeface="Times New Roman"/>
                          <a:cs typeface="Times New Roman"/>
                        </a:rPr>
                        <a:t>CS5</a:t>
                      </a:r>
                      <a:endParaRPr lang="en-US" sz="1800" b="1" dirty="0">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PH" sz="1800">
                          <a:solidFill>
                            <a:srgbClr val="000000"/>
                          </a:solidFill>
                          <a:latin typeface="+mn-lt"/>
                          <a:ea typeface="Calibri"/>
                          <a:cs typeface="Times New Roman"/>
                        </a:rPr>
                        <a:t>17.94</a:t>
                      </a:r>
                      <a:endParaRPr lang="en-US" sz="1800">
                        <a:latin typeface="+mn-lt"/>
                        <a:ea typeface="Calibri"/>
                        <a:cs typeface="Times New Roman"/>
                      </a:endParaRPr>
                    </a:p>
                  </a:txBody>
                  <a:tcPr marL="54857" marR="54857" marT="0" marB="0" anchor="ctr">
                    <a:lnL>
                      <a:noFill/>
                    </a:lnL>
                    <a:lnR>
                      <a:noFill/>
                    </a:lnR>
                    <a:lnT>
                      <a:noFill/>
                    </a:lnT>
                    <a:lnB w="19050" cap="flat" cmpd="dbl" algn="ctr">
                      <a:solidFill>
                        <a:srgbClr val="000000"/>
                      </a:solidFill>
                      <a:prstDash val="solid"/>
                      <a:round/>
                      <a:headEnd type="none" w="med" len="med"/>
                      <a:tailEnd type="none" w="med" len="med"/>
                    </a:lnB>
                  </a:tcPr>
                </a:tc>
                <a:tc gridSpan="2">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4.44</a:t>
                      </a:r>
                      <a:endParaRPr lang="en-US" sz="1800" dirty="0">
                        <a:latin typeface="+mn-lt"/>
                        <a:ea typeface="Calibri"/>
                        <a:cs typeface="Times New Roman"/>
                      </a:endParaRPr>
                    </a:p>
                  </a:txBody>
                  <a:tcPr marL="54857" marR="54857" marT="0" marB="0" anchor="ctr">
                    <a:lnL>
                      <a:noFill/>
                    </a:lnL>
                    <a:lnR>
                      <a:noFill/>
                    </a:lnR>
                    <a:lnT>
                      <a:noFill/>
                    </a:lnT>
                    <a:lnB w="19050"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20.03</a:t>
                      </a:r>
                      <a:endParaRPr lang="en-US" sz="1800" dirty="0">
                        <a:latin typeface="+mn-lt"/>
                        <a:ea typeface="Calibri"/>
                        <a:cs typeface="Times New Roman"/>
                      </a:endParaRPr>
                    </a:p>
                  </a:txBody>
                  <a:tcPr marL="54857" marR="54857"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endParaRPr lang="en-PH" sz="1800">
                        <a:solidFill>
                          <a:srgbClr val="000000"/>
                        </a:solidFill>
                        <a:latin typeface="+mn-lt"/>
                        <a:ea typeface="Calibri"/>
                        <a:cs typeface="Times New Roman"/>
                      </a:endParaRPr>
                    </a:p>
                  </a:txBody>
                  <a:tcPr marL="54857" marR="54857"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PH" sz="1800">
                          <a:solidFill>
                            <a:srgbClr val="000000"/>
                          </a:solidFill>
                          <a:latin typeface="+mn-lt"/>
                          <a:ea typeface="Calibri"/>
                          <a:cs typeface="Times New Roman"/>
                        </a:rPr>
                        <a:t>10.12</a:t>
                      </a:r>
                      <a:endParaRPr lang="en-US" sz="1800">
                        <a:latin typeface="+mn-lt"/>
                        <a:ea typeface="Calibri"/>
                        <a:cs typeface="Times New Roman"/>
                      </a:endParaRPr>
                    </a:p>
                  </a:txBody>
                  <a:tcPr marL="54857" marR="54857"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PH" sz="1800">
                          <a:solidFill>
                            <a:srgbClr val="000000"/>
                          </a:solidFill>
                          <a:latin typeface="+mn-lt"/>
                          <a:ea typeface="Calibri"/>
                          <a:cs typeface="Times New Roman"/>
                        </a:rPr>
                        <a:t>1.89</a:t>
                      </a:r>
                      <a:endParaRPr lang="en-US" sz="1800">
                        <a:latin typeface="+mn-lt"/>
                        <a:ea typeface="Calibri"/>
                        <a:cs typeface="Times New Roman"/>
                      </a:endParaRPr>
                    </a:p>
                  </a:txBody>
                  <a:tcPr marL="54857" marR="54857"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PH" sz="1800" dirty="0">
                          <a:solidFill>
                            <a:srgbClr val="000000"/>
                          </a:solidFill>
                          <a:latin typeface="+mn-lt"/>
                          <a:ea typeface="Calibri"/>
                          <a:cs typeface="Times New Roman"/>
                        </a:rPr>
                        <a:t>8.66</a:t>
                      </a:r>
                      <a:endParaRPr lang="en-US" sz="1800" dirty="0">
                        <a:latin typeface="+mn-lt"/>
                        <a:ea typeface="Calibri"/>
                        <a:cs typeface="Times New Roman"/>
                      </a:endParaRPr>
                    </a:p>
                  </a:txBody>
                  <a:tcPr marL="54857" marR="54857" marT="0" marB="0" anchor="ctr">
                    <a:lnL>
                      <a:noFill/>
                    </a:lnL>
                    <a:lnR>
                      <a:noFill/>
                    </a:lnR>
                    <a:lnT>
                      <a:noFill/>
                    </a:lnT>
                    <a:lnB w="19050" cap="flat" cmpd="dbl" algn="ctr">
                      <a:solidFill>
                        <a:srgbClr val="000000"/>
                      </a:solidFill>
                      <a:prstDash val="solid"/>
                      <a:round/>
                      <a:headEnd type="none" w="med" len="med"/>
                      <a:tailEnd type="none" w="med" len="med"/>
                    </a:lnB>
                  </a:tcPr>
                </a:tc>
              </a:tr>
            </a:tbl>
          </a:graphicData>
        </a:graphic>
      </p:graphicFrame>
      <p:sp>
        <p:nvSpPr>
          <p:cNvPr id="43071" name="Rectangle 3"/>
          <p:cNvSpPr>
            <a:spLocks noChangeArrowheads="1"/>
          </p:cNvSpPr>
          <p:nvPr/>
        </p:nvSpPr>
        <p:spPr bwMode="auto">
          <a:xfrm>
            <a:off x="609600" y="5410200"/>
            <a:ext cx="3962400" cy="1016000"/>
          </a:xfrm>
          <a:prstGeom prst="rect">
            <a:avLst/>
          </a:prstGeom>
          <a:noFill/>
          <a:ln w="9525">
            <a:noFill/>
            <a:miter lim="800000"/>
            <a:headEnd/>
            <a:tailEnd/>
          </a:ln>
        </p:spPr>
        <p:txBody>
          <a:bodyPr anchor="ctr">
            <a:spAutoFit/>
          </a:bodyPr>
          <a:lstStyle/>
          <a:p>
            <a:r>
              <a:rPr lang="en-US" sz="1200">
                <a:solidFill>
                  <a:srgbClr val="000000"/>
                </a:solidFill>
                <a:cs typeface="Times New Roman" pitchFamily="18" charset="0"/>
              </a:rPr>
              <a:t>CS1 = Corn + </a:t>
            </a:r>
            <a:r>
              <a:rPr lang="en-US" sz="1200" i="1">
                <a:solidFill>
                  <a:srgbClr val="000000"/>
                </a:solidFill>
                <a:cs typeface="Times New Roman" pitchFamily="18" charset="0"/>
              </a:rPr>
              <a:t>Arachis pintoi – Arachis pintoi</a:t>
            </a:r>
            <a:endParaRPr lang="en-US" sz="1200"/>
          </a:p>
          <a:p>
            <a:pPr eaLnBrk="0" hangingPunct="0"/>
            <a:r>
              <a:rPr lang="en-US" sz="1200">
                <a:solidFill>
                  <a:srgbClr val="000000"/>
                </a:solidFill>
                <a:cs typeface="Times New Roman" pitchFamily="18" charset="0"/>
              </a:rPr>
              <a:t>CS2 = Corn + </a:t>
            </a:r>
            <a:r>
              <a:rPr lang="en-US" sz="1200" i="1">
                <a:solidFill>
                  <a:srgbClr val="000000"/>
                </a:solidFill>
                <a:cs typeface="Times New Roman" pitchFamily="18" charset="0"/>
              </a:rPr>
              <a:t>S. guianensis</a:t>
            </a:r>
            <a:r>
              <a:rPr lang="en-US" sz="1200">
                <a:solidFill>
                  <a:srgbClr val="000000"/>
                </a:solidFill>
                <a:cs typeface="Times New Roman" pitchFamily="18" charset="0"/>
              </a:rPr>
              <a:t> - </a:t>
            </a:r>
            <a:r>
              <a:rPr lang="en-US" sz="1200" i="1">
                <a:solidFill>
                  <a:srgbClr val="000000"/>
                </a:solidFill>
                <a:cs typeface="Times New Roman" pitchFamily="18" charset="0"/>
              </a:rPr>
              <a:t>S. guianensis</a:t>
            </a:r>
            <a:r>
              <a:rPr lang="en-US" sz="1200">
                <a:solidFill>
                  <a:srgbClr val="000000"/>
                </a:solidFill>
                <a:cs typeface="Times New Roman" pitchFamily="18" charset="0"/>
              </a:rPr>
              <a:t> - fallow</a:t>
            </a:r>
            <a:endParaRPr lang="en-US" sz="1200"/>
          </a:p>
          <a:p>
            <a:pPr eaLnBrk="0" hangingPunct="0"/>
            <a:r>
              <a:rPr lang="en-US" sz="1200">
                <a:solidFill>
                  <a:srgbClr val="000000"/>
                </a:solidFill>
                <a:cs typeface="Times New Roman" pitchFamily="18" charset="0"/>
              </a:rPr>
              <a:t>CS3 = Corn + Cowpea - Upland rice + Cowpea </a:t>
            </a:r>
            <a:endParaRPr lang="en-US" sz="1200"/>
          </a:p>
          <a:p>
            <a:pPr eaLnBrk="0" hangingPunct="0"/>
            <a:r>
              <a:rPr lang="en-US" sz="1200">
                <a:solidFill>
                  <a:srgbClr val="000000"/>
                </a:solidFill>
                <a:cs typeface="Times New Roman" pitchFamily="18" charset="0"/>
              </a:rPr>
              <a:t>CS4 = Corn + Rice bean - Corn + Rice bean</a:t>
            </a:r>
            <a:endParaRPr lang="en-US" sz="1200"/>
          </a:p>
          <a:p>
            <a:pPr eaLnBrk="0" hangingPunct="0"/>
            <a:r>
              <a:rPr lang="en-US" sz="1200">
                <a:solidFill>
                  <a:srgbClr val="000000"/>
                </a:solidFill>
                <a:cs typeface="Times New Roman" pitchFamily="18" charset="0"/>
              </a:rPr>
              <a:t>CS5 = Corn - Corn</a:t>
            </a:r>
            <a:endParaRPr lang="en-US" sz="120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1"/>
          <p:cNvSpPr>
            <a:spLocks noChangeArrowheads="1"/>
          </p:cNvSpPr>
          <p:nvPr/>
        </p:nvSpPr>
        <p:spPr bwMode="auto">
          <a:xfrm>
            <a:off x="381000" y="304800"/>
            <a:ext cx="7696200" cy="646113"/>
          </a:xfrm>
          <a:prstGeom prst="rect">
            <a:avLst/>
          </a:prstGeom>
          <a:noFill/>
          <a:ln w="9525">
            <a:noFill/>
            <a:miter lim="800000"/>
            <a:headEnd/>
            <a:tailEnd/>
          </a:ln>
          <a:effectLst/>
        </p:spPr>
        <p:txBody>
          <a:bodyPr anchor="ctr">
            <a:spAutoFit/>
          </a:bodyPr>
          <a:lstStyle/>
          <a:p>
            <a:pPr marL="1028700" indent="-1028700">
              <a:defRPr/>
            </a:pPr>
            <a:r>
              <a:rPr lang="en-PH" dirty="0">
                <a:latin typeface="+mj-lt"/>
                <a:ea typeface="Calibri" pitchFamily="34" charset="0"/>
              </a:rPr>
              <a:t>Table 7. Internal efficiency of nitrogen in corn grown under different cropping systems.</a:t>
            </a:r>
            <a:endParaRPr lang="en-PH" sz="3200" dirty="0">
              <a:latin typeface="+mj-lt"/>
            </a:endParaRPr>
          </a:p>
        </p:txBody>
      </p:sp>
      <p:graphicFrame>
        <p:nvGraphicFramePr>
          <p:cNvPr id="3" name="Table 2"/>
          <p:cNvGraphicFramePr>
            <a:graphicFrameLocks noGrp="1"/>
          </p:cNvGraphicFramePr>
          <p:nvPr/>
        </p:nvGraphicFramePr>
        <p:xfrm>
          <a:off x="457200" y="1143000"/>
          <a:ext cx="7619999" cy="4131647"/>
        </p:xfrm>
        <a:graphic>
          <a:graphicData uri="http://schemas.openxmlformats.org/drawingml/2006/table">
            <a:tbl>
              <a:tblPr/>
              <a:tblGrid>
                <a:gridCol w="1752600"/>
                <a:gridCol w="1524000"/>
                <a:gridCol w="1219200"/>
                <a:gridCol w="381000"/>
                <a:gridCol w="1295400"/>
                <a:gridCol w="1447799"/>
              </a:tblGrid>
              <a:tr h="526739">
                <a:tc rowSpan="3">
                  <a:txBody>
                    <a:bodyPr/>
                    <a:lstStyle/>
                    <a:p>
                      <a:pPr marL="0" marR="0" algn="ctr">
                        <a:spcBef>
                          <a:spcPts val="0"/>
                        </a:spcBef>
                        <a:spcAft>
                          <a:spcPts val="0"/>
                        </a:spcAft>
                      </a:pPr>
                      <a:r>
                        <a:rPr lang="en-PH" sz="1600" b="1" dirty="0" smtClean="0">
                          <a:latin typeface="+mn-lt"/>
                          <a:ea typeface="Calibri"/>
                          <a:cs typeface="Times New Roman"/>
                        </a:rPr>
                        <a:t>CROPPING SYSTEM</a:t>
                      </a:r>
                      <a:endParaRPr lang="en-US" sz="1600" dirty="0">
                        <a:latin typeface="+mn-lt"/>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gridSpan="5">
                  <a:txBody>
                    <a:bodyPr/>
                    <a:lstStyle/>
                    <a:p>
                      <a:pPr marL="0" marR="0" indent="0" algn="ctr">
                        <a:lnSpc>
                          <a:spcPct val="115000"/>
                        </a:lnSpc>
                        <a:spcBef>
                          <a:spcPts val="600"/>
                        </a:spcBef>
                        <a:spcAft>
                          <a:spcPts val="0"/>
                        </a:spcAft>
                      </a:pPr>
                      <a:r>
                        <a:rPr lang="en-PH" sz="1600" b="1" dirty="0">
                          <a:latin typeface="+mn-lt"/>
                          <a:ea typeface="Calibri"/>
                          <a:cs typeface="Times New Roman"/>
                        </a:rPr>
                        <a:t>INTERNAL EFFICIENCY OF NITROGEN</a:t>
                      </a:r>
                      <a:endParaRPr lang="en-US" sz="1600" dirty="0">
                        <a:latin typeface="+mn-lt"/>
                        <a:ea typeface="Calibri"/>
                        <a:cs typeface="Times New Roman"/>
                      </a:endParaRPr>
                    </a:p>
                    <a:p>
                      <a:pPr marL="0" marR="0" algn="ctr">
                        <a:lnSpc>
                          <a:spcPct val="115000"/>
                        </a:lnSpc>
                        <a:spcBef>
                          <a:spcPts val="0"/>
                        </a:spcBef>
                        <a:spcAft>
                          <a:spcPts val="0"/>
                        </a:spcAft>
                      </a:pPr>
                      <a:r>
                        <a:rPr lang="en-PH" sz="1600" b="1" dirty="0">
                          <a:latin typeface="+mn-lt"/>
                          <a:ea typeface="Calibri"/>
                          <a:cs typeface="Times New Roman"/>
                        </a:rPr>
                        <a:t>(kg </a:t>
                      </a:r>
                      <a:r>
                        <a:rPr lang="en-PH" sz="1600" b="1" dirty="0" err="1">
                          <a:latin typeface="+mn-lt"/>
                          <a:ea typeface="Calibri"/>
                          <a:cs typeface="Times New Roman"/>
                        </a:rPr>
                        <a:t>kg</a:t>
                      </a:r>
                      <a:r>
                        <a:rPr lang="en-PH" sz="1600" b="1" dirty="0">
                          <a:latin typeface="+mn-lt"/>
                          <a:ea typeface="Calibri"/>
                          <a:cs typeface="Times New Roman"/>
                        </a:rPr>
                        <a:t>-1)</a:t>
                      </a:r>
                      <a:endParaRPr lang="en-US" sz="1600" dirty="0">
                        <a:latin typeface="+mn-lt"/>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34183">
                <a:tc vMerge="1">
                  <a:txBody>
                    <a:bodyPr/>
                    <a:lstStyle/>
                    <a:p>
                      <a:endParaRPr lang="en-US"/>
                    </a:p>
                  </a:txBody>
                  <a:tcPr/>
                </a:tc>
                <a:tc gridSpan="3">
                  <a:txBody>
                    <a:bodyPr/>
                    <a:lstStyle/>
                    <a:p>
                      <a:pPr marL="0" marR="0" algn="ctr">
                        <a:lnSpc>
                          <a:spcPct val="115000"/>
                        </a:lnSpc>
                        <a:spcBef>
                          <a:spcPts val="0"/>
                        </a:spcBef>
                        <a:spcAft>
                          <a:spcPts val="0"/>
                        </a:spcAft>
                      </a:pPr>
                      <a:r>
                        <a:rPr lang="en-PH" sz="2000" b="1" dirty="0">
                          <a:solidFill>
                            <a:srgbClr val="000000"/>
                          </a:solidFill>
                          <a:latin typeface="+mn-lt"/>
                          <a:ea typeface="Calibri"/>
                          <a:cs typeface="Times New Roman"/>
                        </a:rPr>
                        <a:t>First Cropping</a:t>
                      </a:r>
                      <a:endParaRPr lang="en-US" sz="2000" dirty="0">
                        <a:latin typeface="+mn-lt"/>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marL="0" marR="0" algn="ctr">
                        <a:lnSpc>
                          <a:spcPct val="115000"/>
                        </a:lnSpc>
                        <a:spcBef>
                          <a:spcPts val="0"/>
                        </a:spcBef>
                        <a:spcAft>
                          <a:spcPts val="0"/>
                        </a:spcAft>
                      </a:pPr>
                      <a:r>
                        <a:rPr lang="en-PH" sz="2000" b="1">
                          <a:solidFill>
                            <a:srgbClr val="000000"/>
                          </a:solidFill>
                          <a:latin typeface="+mn-lt"/>
                          <a:ea typeface="Calibri"/>
                          <a:cs typeface="Times New Roman"/>
                        </a:rPr>
                        <a:t>Second Cropping</a:t>
                      </a:r>
                      <a:endParaRPr lang="en-US" sz="2000">
                        <a:latin typeface="+mn-lt"/>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658424">
                <a:tc vMerge="1">
                  <a:txBody>
                    <a:bodyPr/>
                    <a:lstStyle/>
                    <a:p>
                      <a:endParaRPr lang="en-US"/>
                    </a:p>
                  </a:txBody>
                  <a:tcPr/>
                </a:tc>
                <a:tc>
                  <a:txBody>
                    <a:bodyPr/>
                    <a:lstStyle/>
                    <a:p>
                      <a:pPr marL="0" marR="0" algn="ctr">
                        <a:lnSpc>
                          <a:spcPct val="115000"/>
                        </a:lnSpc>
                        <a:spcBef>
                          <a:spcPts val="0"/>
                        </a:spcBef>
                        <a:spcAft>
                          <a:spcPts val="0"/>
                        </a:spcAft>
                      </a:pPr>
                      <a:r>
                        <a:rPr lang="en-PH" sz="2000" dirty="0">
                          <a:solidFill>
                            <a:srgbClr val="000000"/>
                          </a:solidFill>
                          <a:latin typeface="+mn-lt"/>
                          <a:ea typeface="Calibri"/>
                          <a:cs typeface="Times New Roman"/>
                        </a:rPr>
                        <a:t>IE N</a:t>
                      </a:r>
                      <a:endParaRPr lang="en-US" sz="2000" dirty="0">
                        <a:latin typeface="+mn-lt"/>
                        <a:ea typeface="Calibri"/>
                        <a:cs typeface="Times New Roman"/>
                      </a:endParaRPr>
                    </a:p>
                    <a:p>
                      <a:pPr marL="0" marR="0" algn="ctr">
                        <a:lnSpc>
                          <a:spcPct val="115000"/>
                        </a:lnSpc>
                        <a:spcBef>
                          <a:spcPts val="0"/>
                        </a:spcBef>
                        <a:spcAft>
                          <a:spcPts val="0"/>
                        </a:spcAft>
                      </a:pPr>
                      <a:r>
                        <a:rPr lang="en-PH" sz="2000" dirty="0">
                          <a:solidFill>
                            <a:srgbClr val="000000"/>
                          </a:solidFill>
                          <a:latin typeface="+mn-lt"/>
                          <a:ea typeface="Calibri"/>
                          <a:cs typeface="Times New Roman"/>
                        </a:rPr>
                        <a:t>(kg </a:t>
                      </a:r>
                      <a:r>
                        <a:rPr lang="en-PH" sz="2000" dirty="0" err="1">
                          <a:solidFill>
                            <a:srgbClr val="000000"/>
                          </a:solidFill>
                          <a:latin typeface="+mn-lt"/>
                          <a:ea typeface="Calibri"/>
                          <a:cs typeface="Times New Roman"/>
                        </a:rPr>
                        <a:t>kg</a:t>
                      </a:r>
                      <a:r>
                        <a:rPr lang="en-PH" sz="2000" baseline="30000" dirty="0">
                          <a:solidFill>
                            <a:srgbClr val="000000"/>
                          </a:solidFill>
                          <a:latin typeface="+mn-lt"/>
                          <a:ea typeface="Calibri"/>
                          <a:cs typeface="Times New Roman"/>
                        </a:rPr>
                        <a:t>-1</a:t>
                      </a:r>
                      <a:r>
                        <a:rPr lang="en-PH" sz="2000" dirty="0">
                          <a:solidFill>
                            <a:srgbClr val="000000"/>
                          </a:solidFill>
                          <a:latin typeface="+mn-lt"/>
                          <a:ea typeface="Calibri"/>
                          <a:cs typeface="Times New Roman"/>
                        </a:rPr>
                        <a:t>)</a:t>
                      </a:r>
                      <a:endParaRPr lang="en-US" sz="2000" dirty="0">
                        <a:latin typeface="+mn-lt"/>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PH" sz="2000" dirty="0">
                          <a:solidFill>
                            <a:srgbClr val="000000"/>
                          </a:solidFill>
                          <a:latin typeface="+mn-lt"/>
                          <a:ea typeface="Calibri"/>
                          <a:cs typeface="Times New Roman"/>
                        </a:rPr>
                        <a:t>% N </a:t>
                      </a:r>
                      <a:r>
                        <a:rPr lang="en-PH" sz="2000" dirty="0" err="1">
                          <a:solidFill>
                            <a:srgbClr val="000000"/>
                          </a:solidFill>
                          <a:latin typeface="+mn-lt"/>
                          <a:ea typeface="Calibri"/>
                          <a:cs typeface="Times New Roman"/>
                        </a:rPr>
                        <a:t>Rec</a:t>
                      </a:r>
                      <a:endParaRPr lang="en-US" sz="2000" dirty="0">
                        <a:latin typeface="+mn-lt"/>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PH" sz="2000" dirty="0">
                        <a:solidFill>
                          <a:srgbClr val="000000"/>
                        </a:solidFill>
                        <a:latin typeface="+mn-lt"/>
                        <a:ea typeface="Calibri"/>
                        <a:cs typeface="Times New Roman"/>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PH" sz="2000" dirty="0">
                          <a:solidFill>
                            <a:srgbClr val="000000"/>
                          </a:solidFill>
                          <a:latin typeface="+mn-lt"/>
                          <a:ea typeface="Calibri"/>
                          <a:cs typeface="Times New Roman"/>
                        </a:rPr>
                        <a:t>IE N</a:t>
                      </a:r>
                      <a:endParaRPr lang="en-US" sz="2000" dirty="0">
                        <a:latin typeface="+mn-lt"/>
                        <a:ea typeface="Calibri"/>
                        <a:cs typeface="Times New Roman"/>
                      </a:endParaRPr>
                    </a:p>
                    <a:p>
                      <a:pPr marL="0" marR="0" algn="ctr">
                        <a:lnSpc>
                          <a:spcPct val="115000"/>
                        </a:lnSpc>
                        <a:spcBef>
                          <a:spcPts val="0"/>
                        </a:spcBef>
                        <a:spcAft>
                          <a:spcPts val="0"/>
                        </a:spcAft>
                      </a:pPr>
                      <a:r>
                        <a:rPr lang="en-PH" sz="2000" dirty="0">
                          <a:solidFill>
                            <a:srgbClr val="000000"/>
                          </a:solidFill>
                          <a:latin typeface="+mn-lt"/>
                          <a:ea typeface="Calibri"/>
                          <a:cs typeface="Times New Roman"/>
                        </a:rPr>
                        <a:t>(kg </a:t>
                      </a:r>
                      <a:r>
                        <a:rPr lang="en-PH" sz="2000" dirty="0" err="1">
                          <a:solidFill>
                            <a:srgbClr val="000000"/>
                          </a:solidFill>
                          <a:latin typeface="+mn-lt"/>
                          <a:ea typeface="Calibri"/>
                          <a:cs typeface="Times New Roman"/>
                        </a:rPr>
                        <a:t>kg</a:t>
                      </a:r>
                      <a:r>
                        <a:rPr lang="en-PH" sz="2000" baseline="30000" dirty="0">
                          <a:solidFill>
                            <a:srgbClr val="000000"/>
                          </a:solidFill>
                          <a:latin typeface="+mn-lt"/>
                          <a:ea typeface="Calibri"/>
                          <a:cs typeface="Times New Roman"/>
                        </a:rPr>
                        <a:t>-1</a:t>
                      </a:r>
                      <a:r>
                        <a:rPr lang="en-PH" sz="2000" dirty="0">
                          <a:solidFill>
                            <a:srgbClr val="000000"/>
                          </a:solidFill>
                          <a:latin typeface="+mn-lt"/>
                          <a:ea typeface="Calibri"/>
                          <a:cs typeface="Times New Roman"/>
                        </a:rPr>
                        <a:t>)</a:t>
                      </a:r>
                      <a:endParaRPr lang="en-US" sz="2000" dirty="0">
                        <a:latin typeface="+mn-lt"/>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PH" sz="2000" dirty="0">
                          <a:solidFill>
                            <a:srgbClr val="000000"/>
                          </a:solidFill>
                          <a:latin typeface="+mn-lt"/>
                          <a:ea typeface="Calibri"/>
                          <a:cs typeface="Times New Roman"/>
                        </a:rPr>
                        <a:t>% N </a:t>
                      </a:r>
                      <a:r>
                        <a:rPr lang="en-PH" sz="2000" dirty="0" err="1" smtClean="0">
                          <a:solidFill>
                            <a:srgbClr val="000000"/>
                          </a:solidFill>
                          <a:latin typeface="+mn-lt"/>
                          <a:ea typeface="Calibri"/>
                          <a:cs typeface="Times New Roman"/>
                        </a:rPr>
                        <a:t>Rec</a:t>
                      </a:r>
                      <a:endParaRPr lang="en-US" sz="2000" dirty="0">
                        <a:latin typeface="+mn-lt"/>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503851">
                <a:tc>
                  <a:txBody>
                    <a:bodyPr/>
                    <a:lstStyle/>
                    <a:p>
                      <a:pPr algn="ctr">
                        <a:lnSpc>
                          <a:spcPct val="100000"/>
                        </a:lnSpc>
                        <a:spcBef>
                          <a:spcPts val="0"/>
                        </a:spcBef>
                        <a:spcAft>
                          <a:spcPts val="0"/>
                        </a:spcAft>
                      </a:pPr>
                      <a:r>
                        <a:rPr lang="en-US" sz="1800" b="1" dirty="0">
                          <a:solidFill>
                            <a:srgbClr val="000000"/>
                          </a:solidFill>
                          <a:latin typeface="+mn-lt"/>
                          <a:ea typeface="Times New Roman"/>
                          <a:cs typeface="Times New Roman"/>
                        </a:rPr>
                        <a:t>CS1</a:t>
                      </a:r>
                      <a:endParaRPr lang="en-US" sz="18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50000"/>
                        </a:lnSpc>
                        <a:spcBef>
                          <a:spcPts val="600"/>
                        </a:spcBef>
                        <a:spcAft>
                          <a:spcPts val="0"/>
                        </a:spcAft>
                      </a:pPr>
                      <a:r>
                        <a:rPr lang="en-PH" sz="2000" dirty="0">
                          <a:solidFill>
                            <a:srgbClr val="000000"/>
                          </a:solidFill>
                          <a:latin typeface="+mn-lt"/>
                          <a:ea typeface="Calibri"/>
                          <a:cs typeface="Times New Roman"/>
                        </a:rPr>
                        <a:t>51.03</a:t>
                      </a:r>
                      <a:endParaRPr lang="en-US" sz="2000" dirty="0">
                        <a:latin typeface="+mn-lt"/>
                        <a:ea typeface="Calibri"/>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50000"/>
                        </a:lnSpc>
                        <a:spcBef>
                          <a:spcPts val="600"/>
                        </a:spcBef>
                        <a:spcAft>
                          <a:spcPts val="0"/>
                        </a:spcAft>
                      </a:pPr>
                      <a:r>
                        <a:rPr lang="en-PH" sz="2000">
                          <a:solidFill>
                            <a:srgbClr val="000000"/>
                          </a:solidFill>
                          <a:latin typeface="+mn-lt"/>
                          <a:ea typeface="Calibri"/>
                          <a:cs typeface="Times New Roman"/>
                        </a:rPr>
                        <a:t>0.43</a:t>
                      </a:r>
                      <a:endParaRPr lang="en-US" sz="2000">
                        <a:latin typeface="+mn-lt"/>
                        <a:ea typeface="Calibri"/>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50000"/>
                        </a:lnSpc>
                        <a:spcBef>
                          <a:spcPts val="600"/>
                        </a:spcBef>
                        <a:spcAft>
                          <a:spcPts val="0"/>
                        </a:spcAft>
                      </a:pPr>
                      <a:endParaRPr lang="en-PH" sz="2000">
                        <a:solidFill>
                          <a:srgbClr val="000000"/>
                        </a:solidFill>
                        <a:latin typeface="+mn-lt"/>
                        <a:ea typeface="Calibri"/>
                        <a:cs typeface="Times New Roman"/>
                      </a:endParaRPr>
                    </a:p>
                  </a:txBody>
                  <a:tcPr marL="68580" marR="68580" marT="0" marB="0">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50000"/>
                        </a:lnSpc>
                        <a:spcBef>
                          <a:spcPts val="600"/>
                        </a:spcBef>
                        <a:spcAft>
                          <a:spcPts val="0"/>
                        </a:spcAft>
                      </a:pPr>
                      <a:r>
                        <a:rPr lang="en-PH" sz="2000" dirty="0">
                          <a:solidFill>
                            <a:srgbClr val="000000"/>
                          </a:solidFill>
                          <a:latin typeface="+mn-lt"/>
                          <a:ea typeface="Calibri"/>
                          <a:cs typeface="Times New Roman"/>
                        </a:rPr>
                        <a:t>38.31</a:t>
                      </a:r>
                      <a:endParaRPr lang="en-US" sz="2000" dirty="0">
                        <a:latin typeface="+mn-lt"/>
                        <a:ea typeface="Calibri"/>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50000"/>
                        </a:lnSpc>
                        <a:spcBef>
                          <a:spcPts val="600"/>
                        </a:spcBef>
                        <a:spcAft>
                          <a:spcPts val="0"/>
                        </a:spcAft>
                      </a:pPr>
                      <a:r>
                        <a:rPr lang="en-PH" sz="2000" dirty="0">
                          <a:solidFill>
                            <a:srgbClr val="000000"/>
                          </a:solidFill>
                          <a:latin typeface="+mn-lt"/>
                          <a:ea typeface="Calibri"/>
                          <a:cs typeface="Times New Roman"/>
                        </a:rPr>
                        <a:t>0.32</a:t>
                      </a:r>
                      <a:endParaRPr lang="en-US" sz="2000" dirty="0">
                        <a:latin typeface="+mn-lt"/>
                        <a:ea typeface="Calibri"/>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r>
              <a:tr h="503851">
                <a:tc>
                  <a:txBody>
                    <a:bodyPr/>
                    <a:lstStyle/>
                    <a:p>
                      <a:pPr algn="ctr">
                        <a:lnSpc>
                          <a:spcPct val="100000"/>
                        </a:lnSpc>
                        <a:spcBef>
                          <a:spcPts val="0"/>
                        </a:spcBef>
                        <a:spcAft>
                          <a:spcPts val="0"/>
                        </a:spcAft>
                      </a:pPr>
                      <a:r>
                        <a:rPr lang="en-US" sz="1800" b="1" dirty="0">
                          <a:solidFill>
                            <a:srgbClr val="000000"/>
                          </a:solidFill>
                          <a:latin typeface="+mn-lt"/>
                          <a:ea typeface="Times New Roman"/>
                          <a:cs typeface="Times New Roman"/>
                        </a:rPr>
                        <a:t>CS2</a:t>
                      </a:r>
                      <a:endParaRPr lang="en-US" sz="18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marL="0" marR="0" algn="ctr">
                        <a:lnSpc>
                          <a:spcPct val="150000"/>
                        </a:lnSpc>
                        <a:spcBef>
                          <a:spcPts val="600"/>
                        </a:spcBef>
                        <a:spcAft>
                          <a:spcPts val="0"/>
                        </a:spcAft>
                      </a:pPr>
                      <a:r>
                        <a:rPr lang="en-PH" sz="2000" dirty="0">
                          <a:solidFill>
                            <a:srgbClr val="000000"/>
                          </a:solidFill>
                          <a:latin typeface="+mn-lt"/>
                          <a:ea typeface="Calibri"/>
                          <a:cs typeface="Times New Roman"/>
                        </a:rPr>
                        <a:t>68.08</a:t>
                      </a:r>
                      <a:endParaRPr lang="en-US" sz="2000" dirty="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50000"/>
                        </a:lnSpc>
                        <a:spcBef>
                          <a:spcPts val="600"/>
                        </a:spcBef>
                        <a:spcAft>
                          <a:spcPts val="0"/>
                        </a:spcAft>
                      </a:pPr>
                      <a:r>
                        <a:rPr lang="en-PH" sz="2000" dirty="0">
                          <a:solidFill>
                            <a:srgbClr val="000000"/>
                          </a:solidFill>
                          <a:latin typeface="+mn-lt"/>
                          <a:ea typeface="Calibri"/>
                          <a:cs typeface="Times New Roman"/>
                        </a:rPr>
                        <a:t>0.57</a:t>
                      </a:r>
                      <a:endParaRPr lang="en-US" sz="2000" dirty="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50000"/>
                        </a:lnSpc>
                        <a:spcBef>
                          <a:spcPts val="600"/>
                        </a:spcBef>
                        <a:spcAft>
                          <a:spcPts val="0"/>
                        </a:spcAft>
                      </a:pPr>
                      <a:endParaRPr lang="en-PH" sz="2000">
                        <a:solidFill>
                          <a:srgbClr val="000000"/>
                        </a:solidFill>
                        <a:latin typeface="+mn-lt"/>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600"/>
                        </a:spcBef>
                        <a:spcAft>
                          <a:spcPts val="0"/>
                        </a:spcAft>
                      </a:pPr>
                      <a:r>
                        <a:rPr lang="en-PH" sz="2000" dirty="0">
                          <a:solidFill>
                            <a:srgbClr val="000000"/>
                          </a:solidFill>
                          <a:latin typeface="+mn-lt"/>
                          <a:ea typeface="Calibri"/>
                          <a:cs typeface="Times New Roman"/>
                        </a:rPr>
                        <a:t>38.73</a:t>
                      </a:r>
                      <a:endParaRPr lang="en-US" sz="2000" dirty="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50000"/>
                        </a:lnSpc>
                        <a:spcBef>
                          <a:spcPts val="600"/>
                        </a:spcBef>
                        <a:spcAft>
                          <a:spcPts val="0"/>
                        </a:spcAft>
                      </a:pPr>
                      <a:r>
                        <a:rPr lang="en-PH" sz="2000" dirty="0">
                          <a:solidFill>
                            <a:srgbClr val="000000"/>
                          </a:solidFill>
                          <a:latin typeface="+mn-lt"/>
                          <a:ea typeface="Calibri"/>
                          <a:cs typeface="Times New Roman"/>
                        </a:rPr>
                        <a:t>0.32</a:t>
                      </a:r>
                      <a:endParaRPr lang="en-US" sz="2000" dirty="0">
                        <a:latin typeface="+mn-lt"/>
                        <a:ea typeface="Calibri"/>
                        <a:cs typeface="Times New Roman"/>
                      </a:endParaRPr>
                    </a:p>
                  </a:txBody>
                  <a:tcPr marL="68580" marR="68580" marT="0" marB="0" anchor="ctr">
                    <a:lnL>
                      <a:noFill/>
                    </a:lnL>
                    <a:lnR>
                      <a:noFill/>
                    </a:lnR>
                    <a:lnT>
                      <a:noFill/>
                    </a:lnT>
                    <a:lnB>
                      <a:noFill/>
                    </a:lnB>
                  </a:tcPr>
                </a:tc>
              </a:tr>
              <a:tr h="503851">
                <a:tc>
                  <a:txBody>
                    <a:bodyPr/>
                    <a:lstStyle/>
                    <a:p>
                      <a:pPr algn="ctr">
                        <a:lnSpc>
                          <a:spcPct val="100000"/>
                        </a:lnSpc>
                        <a:spcBef>
                          <a:spcPts val="0"/>
                        </a:spcBef>
                        <a:spcAft>
                          <a:spcPts val="0"/>
                        </a:spcAft>
                      </a:pPr>
                      <a:r>
                        <a:rPr lang="en-US" sz="1800" b="1" dirty="0">
                          <a:solidFill>
                            <a:srgbClr val="000000"/>
                          </a:solidFill>
                          <a:latin typeface="+mn-lt"/>
                          <a:ea typeface="Times New Roman"/>
                          <a:cs typeface="Times New Roman"/>
                        </a:rPr>
                        <a:t>CS3</a:t>
                      </a:r>
                      <a:endParaRPr lang="en-US" sz="18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marL="0" marR="0" algn="ctr">
                        <a:lnSpc>
                          <a:spcPct val="150000"/>
                        </a:lnSpc>
                        <a:spcBef>
                          <a:spcPts val="600"/>
                        </a:spcBef>
                        <a:spcAft>
                          <a:spcPts val="0"/>
                        </a:spcAft>
                      </a:pPr>
                      <a:r>
                        <a:rPr lang="en-PH" sz="2000">
                          <a:solidFill>
                            <a:srgbClr val="000000"/>
                          </a:solidFill>
                          <a:latin typeface="+mn-lt"/>
                          <a:ea typeface="Calibri"/>
                          <a:cs typeface="Times New Roman"/>
                        </a:rPr>
                        <a:t>65.79</a:t>
                      </a:r>
                      <a:endParaRPr lang="en-US" sz="20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50000"/>
                        </a:lnSpc>
                        <a:spcBef>
                          <a:spcPts val="600"/>
                        </a:spcBef>
                        <a:spcAft>
                          <a:spcPts val="0"/>
                        </a:spcAft>
                      </a:pPr>
                      <a:r>
                        <a:rPr lang="en-PH" sz="2000" dirty="0">
                          <a:solidFill>
                            <a:srgbClr val="000000"/>
                          </a:solidFill>
                          <a:latin typeface="+mn-lt"/>
                          <a:ea typeface="Calibri"/>
                          <a:cs typeface="Times New Roman"/>
                        </a:rPr>
                        <a:t>0.55</a:t>
                      </a:r>
                      <a:endParaRPr lang="en-US" sz="2000" dirty="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50000"/>
                        </a:lnSpc>
                        <a:spcBef>
                          <a:spcPts val="600"/>
                        </a:spcBef>
                        <a:spcAft>
                          <a:spcPts val="0"/>
                        </a:spcAft>
                      </a:pPr>
                      <a:endParaRPr lang="en-PH" sz="2000" dirty="0">
                        <a:solidFill>
                          <a:srgbClr val="000000"/>
                        </a:solidFill>
                        <a:latin typeface="+mn-lt"/>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600"/>
                        </a:spcBef>
                        <a:spcAft>
                          <a:spcPts val="0"/>
                        </a:spcAft>
                      </a:pPr>
                      <a:r>
                        <a:rPr lang="en-PH" sz="2000" dirty="0">
                          <a:solidFill>
                            <a:srgbClr val="000000"/>
                          </a:solidFill>
                          <a:latin typeface="+mn-lt"/>
                          <a:ea typeface="Calibri"/>
                          <a:cs typeface="Times New Roman"/>
                        </a:rPr>
                        <a:t>39.30</a:t>
                      </a:r>
                      <a:endParaRPr lang="en-US" sz="2000" dirty="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50000"/>
                        </a:lnSpc>
                        <a:spcBef>
                          <a:spcPts val="600"/>
                        </a:spcBef>
                        <a:spcAft>
                          <a:spcPts val="0"/>
                        </a:spcAft>
                      </a:pPr>
                      <a:r>
                        <a:rPr lang="en-PH" sz="2000" dirty="0">
                          <a:solidFill>
                            <a:srgbClr val="000000"/>
                          </a:solidFill>
                          <a:latin typeface="+mn-lt"/>
                          <a:ea typeface="Calibri"/>
                          <a:cs typeface="Times New Roman"/>
                        </a:rPr>
                        <a:t>0.33</a:t>
                      </a:r>
                      <a:endParaRPr lang="en-US" sz="2000" dirty="0">
                        <a:latin typeface="+mn-lt"/>
                        <a:ea typeface="Calibri"/>
                        <a:cs typeface="Times New Roman"/>
                      </a:endParaRPr>
                    </a:p>
                  </a:txBody>
                  <a:tcPr marL="68580" marR="68580" marT="0" marB="0" anchor="ctr">
                    <a:lnL>
                      <a:noFill/>
                    </a:lnL>
                    <a:lnR>
                      <a:noFill/>
                    </a:lnR>
                    <a:lnT>
                      <a:noFill/>
                    </a:lnT>
                    <a:lnB>
                      <a:noFill/>
                    </a:lnB>
                  </a:tcPr>
                </a:tc>
              </a:tr>
              <a:tr h="503851">
                <a:tc>
                  <a:txBody>
                    <a:bodyPr/>
                    <a:lstStyle/>
                    <a:p>
                      <a:pPr algn="ctr">
                        <a:lnSpc>
                          <a:spcPct val="100000"/>
                        </a:lnSpc>
                        <a:spcBef>
                          <a:spcPts val="0"/>
                        </a:spcBef>
                        <a:spcAft>
                          <a:spcPts val="0"/>
                        </a:spcAft>
                      </a:pPr>
                      <a:r>
                        <a:rPr lang="en-US" sz="1800" b="1" dirty="0">
                          <a:solidFill>
                            <a:srgbClr val="000000"/>
                          </a:solidFill>
                          <a:latin typeface="+mn-lt"/>
                          <a:ea typeface="Times New Roman"/>
                          <a:cs typeface="Times New Roman"/>
                        </a:rPr>
                        <a:t>CS4</a:t>
                      </a:r>
                      <a:endParaRPr lang="en-US" sz="18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marL="0" marR="0" algn="ctr">
                        <a:lnSpc>
                          <a:spcPct val="150000"/>
                        </a:lnSpc>
                        <a:spcBef>
                          <a:spcPts val="600"/>
                        </a:spcBef>
                        <a:spcAft>
                          <a:spcPts val="0"/>
                        </a:spcAft>
                      </a:pPr>
                      <a:r>
                        <a:rPr lang="en-PH" sz="2000">
                          <a:solidFill>
                            <a:srgbClr val="000000"/>
                          </a:solidFill>
                          <a:latin typeface="+mn-lt"/>
                          <a:ea typeface="Calibri"/>
                          <a:cs typeface="Times New Roman"/>
                        </a:rPr>
                        <a:t>57.52</a:t>
                      </a:r>
                      <a:endParaRPr lang="en-US" sz="20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50000"/>
                        </a:lnSpc>
                        <a:spcBef>
                          <a:spcPts val="600"/>
                        </a:spcBef>
                        <a:spcAft>
                          <a:spcPts val="0"/>
                        </a:spcAft>
                      </a:pPr>
                      <a:r>
                        <a:rPr lang="en-PH" sz="2000">
                          <a:solidFill>
                            <a:srgbClr val="000000"/>
                          </a:solidFill>
                          <a:latin typeface="+mn-lt"/>
                          <a:ea typeface="Calibri"/>
                          <a:cs typeface="Times New Roman"/>
                        </a:rPr>
                        <a:t>0.48</a:t>
                      </a:r>
                      <a:endParaRPr lang="en-US" sz="20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50000"/>
                        </a:lnSpc>
                        <a:spcBef>
                          <a:spcPts val="600"/>
                        </a:spcBef>
                        <a:spcAft>
                          <a:spcPts val="0"/>
                        </a:spcAft>
                      </a:pPr>
                      <a:endParaRPr lang="en-PH" sz="2000">
                        <a:solidFill>
                          <a:srgbClr val="000000"/>
                        </a:solidFill>
                        <a:latin typeface="+mn-lt"/>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600"/>
                        </a:spcBef>
                        <a:spcAft>
                          <a:spcPts val="0"/>
                        </a:spcAft>
                      </a:pPr>
                      <a:r>
                        <a:rPr lang="en-PH" sz="2000" dirty="0">
                          <a:solidFill>
                            <a:srgbClr val="000000"/>
                          </a:solidFill>
                          <a:latin typeface="+mn-lt"/>
                          <a:ea typeface="Calibri"/>
                          <a:cs typeface="Times New Roman"/>
                        </a:rPr>
                        <a:t>32.85</a:t>
                      </a:r>
                      <a:endParaRPr lang="en-US" sz="2000" dirty="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50000"/>
                        </a:lnSpc>
                        <a:spcBef>
                          <a:spcPts val="600"/>
                        </a:spcBef>
                        <a:spcAft>
                          <a:spcPts val="0"/>
                        </a:spcAft>
                      </a:pPr>
                      <a:r>
                        <a:rPr lang="en-PH" sz="2000" dirty="0">
                          <a:solidFill>
                            <a:srgbClr val="000000"/>
                          </a:solidFill>
                          <a:latin typeface="+mn-lt"/>
                          <a:ea typeface="Calibri"/>
                          <a:cs typeface="Times New Roman"/>
                        </a:rPr>
                        <a:t>0.27</a:t>
                      </a:r>
                      <a:endParaRPr lang="en-US" sz="2000" dirty="0">
                        <a:latin typeface="+mn-lt"/>
                        <a:ea typeface="Calibri"/>
                        <a:cs typeface="Times New Roman"/>
                      </a:endParaRPr>
                    </a:p>
                  </a:txBody>
                  <a:tcPr marL="68580" marR="68580" marT="0" marB="0" anchor="ctr">
                    <a:lnL>
                      <a:noFill/>
                    </a:lnL>
                    <a:lnR>
                      <a:noFill/>
                    </a:lnR>
                    <a:lnT>
                      <a:noFill/>
                    </a:lnT>
                    <a:lnB>
                      <a:noFill/>
                    </a:lnB>
                  </a:tcPr>
                </a:tc>
              </a:tr>
              <a:tr h="503851">
                <a:tc>
                  <a:txBody>
                    <a:bodyPr/>
                    <a:lstStyle/>
                    <a:p>
                      <a:pPr algn="ctr">
                        <a:lnSpc>
                          <a:spcPct val="100000"/>
                        </a:lnSpc>
                        <a:spcBef>
                          <a:spcPts val="0"/>
                        </a:spcBef>
                        <a:spcAft>
                          <a:spcPts val="0"/>
                        </a:spcAft>
                      </a:pPr>
                      <a:r>
                        <a:rPr lang="en-US" sz="1800" b="1" dirty="0">
                          <a:solidFill>
                            <a:srgbClr val="000000"/>
                          </a:solidFill>
                          <a:latin typeface="+mn-lt"/>
                          <a:ea typeface="Times New Roman"/>
                          <a:cs typeface="Times New Roman"/>
                        </a:rPr>
                        <a:t>CS5</a:t>
                      </a:r>
                      <a:endParaRPr lang="en-US" sz="1800" b="1" dirty="0">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50000"/>
                        </a:lnSpc>
                        <a:spcBef>
                          <a:spcPts val="600"/>
                        </a:spcBef>
                        <a:spcAft>
                          <a:spcPts val="0"/>
                        </a:spcAft>
                      </a:pPr>
                      <a:r>
                        <a:rPr lang="en-PH" sz="2000">
                          <a:solidFill>
                            <a:srgbClr val="000000"/>
                          </a:solidFill>
                          <a:latin typeface="+mn-lt"/>
                          <a:ea typeface="Calibri"/>
                          <a:cs typeface="Times New Roman"/>
                        </a:rPr>
                        <a:t>56.21</a:t>
                      </a:r>
                      <a:endParaRPr lang="en-US" sz="2000">
                        <a:latin typeface="+mn-lt"/>
                        <a:ea typeface="Calibri"/>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50000"/>
                        </a:lnSpc>
                        <a:spcBef>
                          <a:spcPts val="600"/>
                        </a:spcBef>
                        <a:spcAft>
                          <a:spcPts val="0"/>
                        </a:spcAft>
                      </a:pPr>
                      <a:r>
                        <a:rPr lang="en-PH" sz="2000">
                          <a:solidFill>
                            <a:srgbClr val="000000"/>
                          </a:solidFill>
                          <a:latin typeface="+mn-lt"/>
                          <a:ea typeface="Calibri"/>
                          <a:cs typeface="Times New Roman"/>
                        </a:rPr>
                        <a:t>0.47</a:t>
                      </a:r>
                      <a:endParaRPr lang="en-US" sz="2000">
                        <a:latin typeface="+mn-lt"/>
                        <a:ea typeface="Calibri"/>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50000"/>
                        </a:lnSpc>
                        <a:spcBef>
                          <a:spcPts val="600"/>
                        </a:spcBef>
                        <a:spcAft>
                          <a:spcPts val="0"/>
                        </a:spcAft>
                      </a:pPr>
                      <a:endParaRPr lang="en-PH" sz="2000">
                        <a:solidFill>
                          <a:srgbClr val="000000"/>
                        </a:solidFill>
                        <a:latin typeface="+mn-lt"/>
                        <a:ea typeface="Calibri"/>
                        <a:cs typeface="Times New Roman"/>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50000"/>
                        </a:lnSpc>
                        <a:spcBef>
                          <a:spcPts val="600"/>
                        </a:spcBef>
                        <a:spcAft>
                          <a:spcPts val="0"/>
                        </a:spcAft>
                      </a:pPr>
                      <a:r>
                        <a:rPr lang="en-PH" sz="2000" dirty="0">
                          <a:solidFill>
                            <a:srgbClr val="000000"/>
                          </a:solidFill>
                          <a:latin typeface="+mn-lt"/>
                          <a:ea typeface="Calibri"/>
                          <a:cs typeface="Times New Roman"/>
                        </a:rPr>
                        <a:t>46.21</a:t>
                      </a:r>
                      <a:endParaRPr lang="en-US" sz="2000" dirty="0">
                        <a:latin typeface="+mn-lt"/>
                        <a:ea typeface="Calibri"/>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50000"/>
                        </a:lnSpc>
                        <a:spcBef>
                          <a:spcPts val="600"/>
                        </a:spcBef>
                        <a:spcAft>
                          <a:spcPts val="0"/>
                        </a:spcAft>
                      </a:pPr>
                      <a:r>
                        <a:rPr lang="en-PH" sz="2000" dirty="0">
                          <a:solidFill>
                            <a:srgbClr val="000000"/>
                          </a:solidFill>
                          <a:latin typeface="+mn-lt"/>
                          <a:ea typeface="Calibri"/>
                          <a:cs typeface="Times New Roman"/>
                        </a:rPr>
                        <a:t>0.39</a:t>
                      </a:r>
                      <a:endParaRPr lang="en-US" sz="2000" dirty="0">
                        <a:latin typeface="+mn-lt"/>
                        <a:ea typeface="Calibri"/>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r>
            </a:tbl>
          </a:graphicData>
        </a:graphic>
      </p:graphicFrame>
      <p:sp>
        <p:nvSpPr>
          <p:cNvPr id="44081" name="Rectangle 3"/>
          <p:cNvSpPr>
            <a:spLocks noChangeArrowheads="1"/>
          </p:cNvSpPr>
          <p:nvPr/>
        </p:nvSpPr>
        <p:spPr bwMode="auto">
          <a:xfrm>
            <a:off x="609600" y="5562600"/>
            <a:ext cx="3962400" cy="1016000"/>
          </a:xfrm>
          <a:prstGeom prst="rect">
            <a:avLst/>
          </a:prstGeom>
          <a:noFill/>
          <a:ln w="9525">
            <a:noFill/>
            <a:miter lim="800000"/>
            <a:headEnd/>
            <a:tailEnd/>
          </a:ln>
        </p:spPr>
        <p:txBody>
          <a:bodyPr anchor="ctr">
            <a:spAutoFit/>
          </a:bodyPr>
          <a:lstStyle/>
          <a:p>
            <a:r>
              <a:rPr lang="en-US" sz="1200">
                <a:solidFill>
                  <a:srgbClr val="000000"/>
                </a:solidFill>
                <a:cs typeface="Times New Roman" pitchFamily="18" charset="0"/>
              </a:rPr>
              <a:t>CS1 = Corn + </a:t>
            </a:r>
            <a:r>
              <a:rPr lang="en-US" sz="1200" i="1">
                <a:solidFill>
                  <a:srgbClr val="000000"/>
                </a:solidFill>
                <a:cs typeface="Times New Roman" pitchFamily="18" charset="0"/>
              </a:rPr>
              <a:t>Arachis pintoi – Arachis pintoi</a:t>
            </a:r>
            <a:endParaRPr lang="en-US" sz="1200"/>
          </a:p>
          <a:p>
            <a:pPr eaLnBrk="0" hangingPunct="0"/>
            <a:r>
              <a:rPr lang="en-US" sz="1200">
                <a:solidFill>
                  <a:srgbClr val="000000"/>
                </a:solidFill>
                <a:cs typeface="Times New Roman" pitchFamily="18" charset="0"/>
              </a:rPr>
              <a:t>CS2 = Corn + </a:t>
            </a:r>
            <a:r>
              <a:rPr lang="en-US" sz="1200" i="1">
                <a:solidFill>
                  <a:srgbClr val="000000"/>
                </a:solidFill>
                <a:cs typeface="Times New Roman" pitchFamily="18" charset="0"/>
              </a:rPr>
              <a:t>S. guianensis</a:t>
            </a:r>
            <a:r>
              <a:rPr lang="en-US" sz="1200">
                <a:solidFill>
                  <a:srgbClr val="000000"/>
                </a:solidFill>
                <a:cs typeface="Times New Roman" pitchFamily="18" charset="0"/>
              </a:rPr>
              <a:t> - </a:t>
            </a:r>
            <a:r>
              <a:rPr lang="en-US" sz="1200" i="1">
                <a:solidFill>
                  <a:srgbClr val="000000"/>
                </a:solidFill>
                <a:cs typeface="Times New Roman" pitchFamily="18" charset="0"/>
              </a:rPr>
              <a:t>S. guianensis</a:t>
            </a:r>
            <a:r>
              <a:rPr lang="en-US" sz="1200">
                <a:solidFill>
                  <a:srgbClr val="000000"/>
                </a:solidFill>
                <a:cs typeface="Times New Roman" pitchFamily="18" charset="0"/>
              </a:rPr>
              <a:t> - fallow</a:t>
            </a:r>
            <a:endParaRPr lang="en-US" sz="1200"/>
          </a:p>
          <a:p>
            <a:pPr eaLnBrk="0" hangingPunct="0"/>
            <a:r>
              <a:rPr lang="en-US" sz="1200">
                <a:solidFill>
                  <a:srgbClr val="000000"/>
                </a:solidFill>
                <a:cs typeface="Times New Roman" pitchFamily="18" charset="0"/>
              </a:rPr>
              <a:t>CS3 = Corn + Cowpea - Upland rice + Cowpea </a:t>
            </a:r>
            <a:endParaRPr lang="en-US" sz="1200"/>
          </a:p>
          <a:p>
            <a:pPr eaLnBrk="0" hangingPunct="0"/>
            <a:r>
              <a:rPr lang="en-US" sz="1200">
                <a:solidFill>
                  <a:srgbClr val="000000"/>
                </a:solidFill>
                <a:cs typeface="Times New Roman" pitchFamily="18" charset="0"/>
              </a:rPr>
              <a:t>CS4 = Corn + Rice bean - Corn + Rice bean</a:t>
            </a:r>
            <a:endParaRPr lang="en-US" sz="1200"/>
          </a:p>
          <a:p>
            <a:pPr eaLnBrk="0" hangingPunct="0"/>
            <a:r>
              <a:rPr lang="en-US" sz="1200">
                <a:solidFill>
                  <a:srgbClr val="000000"/>
                </a:solidFill>
                <a:cs typeface="Times New Roman" pitchFamily="18" charset="0"/>
              </a:rPr>
              <a:t>CS5 = Corn - Corn</a:t>
            </a:r>
            <a:endParaRPr lang="en-US" sz="120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1"/>
          <p:cNvSpPr>
            <a:spLocks noChangeArrowheads="1"/>
          </p:cNvSpPr>
          <p:nvPr/>
        </p:nvSpPr>
        <p:spPr bwMode="auto">
          <a:xfrm>
            <a:off x="228600" y="304800"/>
            <a:ext cx="7924800" cy="923925"/>
          </a:xfrm>
          <a:prstGeom prst="rect">
            <a:avLst/>
          </a:prstGeom>
          <a:noFill/>
          <a:ln w="9525">
            <a:noFill/>
            <a:miter lim="800000"/>
            <a:headEnd/>
            <a:tailEnd/>
          </a:ln>
          <a:effectLst/>
        </p:spPr>
        <p:txBody>
          <a:bodyPr anchor="ctr">
            <a:spAutoFit/>
          </a:bodyPr>
          <a:lstStyle/>
          <a:p>
            <a:pPr marL="860425" indent="-860425">
              <a:defRPr/>
            </a:pPr>
            <a:r>
              <a:rPr lang="en-PH" dirty="0">
                <a:latin typeface="+mj-lt"/>
                <a:ea typeface="Calibri" pitchFamily="34" charset="0"/>
              </a:rPr>
              <a:t>Table 8. </a:t>
            </a:r>
            <a:r>
              <a:rPr lang="en-PH" dirty="0">
                <a:latin typeface="+mn-lt"/>
                <a:cs typeface="+mn-cs"/>
              </a:rPr>
              <a:t>Soil pH, organic matter, organic carbon and </a:t>
            </a:r>
            <a:r>
              <a:rPr lang="en-PH" dirty="0" err="1">
                <a:latin typeface="+mn-lt"/>
                <a:cs typeface="+mn-cs"/>
              </a:rPr>
              <a:t>cation</a:t>
            </a:r>
            <a:r>
              <a:rPr lang="en-PH" dirty="0">
                <a:latin typeface="+mn-lt"/>
                <a:cs typeface="+mn-cs"/>
              </a:rPr>
              <a:t> exchange capacity of soils as influenced by cropping systems during two cropping seasons.</a:t>
            </a:r>
            <a:endParaRPr lang="en-PH" dirty="0">
              <a:latin typeface="+mj-lt"/>
            </a:endParaRPr>
          </a:p>
        </p:txBody>
      </p:sp>
      <p:graphicFrame>
        <p:nvGraphicFramePr>
          <p:cNvPr id="5" name="Table 4"/>
          <p:cNvGraphicFramePr>
            <a:graphicFrameLocks noGrp="1"/>
          </p:cNvGraphicFramePr>
          <p:nvPr/>
        </p:nvGraphicFramePr>
        <p:xfrm>
          <a:off x="152400" y="1295400"/>
          <a:ext cx="7936939" cy="3524017"/>
        </p:xfrm>
        <a:graphic>
          <a:graphicData uri="http://schemas.openxmlformats.org/drawingml/2006/table">
            <a:tbl>
              <a:tblPr/>
              <a:tblGrid>
                <a:gridCol w="836705"/>
                <a:gridCol w="496476"/>
                <a:gridCol w="496476"/>
                <a:gridCol w="571513"/>
                <a:gridCol w="162560"/>
                <a:gridCol w="547442"/>
                <a:gridCol w="547442"/>
                <a:gridCol w="622479"/>
                <a:gridCol w="162560"/>
                <a:gridCol w="509346"/>
                <a:gridCol w="457200"/>
                <a:gridCol w="609600"/>
                <a:gridCol w="162560"/>
                <a:gridCol w="580206"/>
                <a:gridCol w="628834"/>
                <a:gridCol w="545540"/>
              </a:tblGrid>
              <a:tr h="476469">
                <a:tc rowSpan="2">
                  <a:txBody>
                    <a:bodyPr/>
                    <a:lstStyle/>
                    <a:p>
                      <a:pPr marL="0" marR="0" algn="ctr">
                        <a:lnSpc>
                          <a:spcPct val="115000"/>
                        </a:lnSpc>
                        <a:spcBef>
                          <a:spcPts val="0"/>
                        </a:spcBef>
                        <a:spcAft>
                          <a:spcPts val="0"/>
                        </a:spcAft>
                      </a:pPr>
                      <a:r>
                        <a:rPr lang="en-US" sz="1400" b="1" dirty="0" smtClean="0">
                          <a:solidFill>
                            <a:srgbClr val="000000"/>
                          </a:solidFill>
                          <a:latin typeface="+mn-lt"/>
                          <a:ea typeface="Times New Roman"/>
                          <a:cs typeface="Times New Roman"/>
                        </a:rPr>
                        <a:t>Cropping </a:t>
                      </a:r>
                    </a:p>
                    <a:p>
                      <a:pPr marL="0" marR="0" algn="ctr">
                        <a:lnSpc>
                          <a:spcPct val="115000"/>
                        </a:lnSpc>
                        <a:spcBef>
                          <a:spcPts val="0"/>
                        </a:spcBef>
                        <a:spcAft>
                          <a:spcPts val="0"/>
                        </a:spcAft>
                      </a:pPr>
                      <a:r>
                        <a:rPr lang="en-US" sz="1400" b="1" dirty="0" smtClean="0">
                          <a:solidFill>
                            <a:srgbClr val="000000"/>
                          </a:solidFill>
                          <a:latin typeface="+mn-lt"/>
                          <a:ea typeface="Calibri"/>
                          <a:cs typeface="Times New Roman"/>
                        </a:rPr>
                        <a:t>System </a:t>
                      </a:r>
                      <a:endParaRPr lang="en-US" sz="1400"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gridSpan="3">
                  <a:txBody>
                    <a:bodyPr/>
                    <a:lstStyle/>
                    <a:p>
                      <a:pPr marL="0" marR="0" algn="ctr">
                        <a:lnSpc>
                          <a:spcPct val="115000"/>
                        </a:lnSpc>
                        <a:spcBef>
                          <a:spcPts val="0"/>
                        </a:spcBef>
                        <a:spcAft>
                          <a:spcPts val="0"/>
                        </a:spcAft>
                      </a:pPr>
                      <a:r>
                        <a:rPr lang="en-PH" sz="1400" b="1" dirty="0" smtClean="0">
                          <a:latin typeface="+mn-lt"/>
                          <a:ea typeface="Times New Roman"/>
                          <a:cs typeface="Times New Roman"/>
                        </a:rPr>
                        <a:t>pH</a:t>
                      </a:r>
                      <a:endParaRPr lang="en-US" sz="14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endParaRPr lang="en-US" sz="1400" b="1" dirty="0">
                        <a:latin typeface="+mn-lt"/>
                        <a:ea typeface="Times New Roman"/>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marL="0" marR="0" algn="ctr">
                        <a:lnSpc>
                          <a:spcPct val="115000"/>
                        </a:lnSpc>
                        <a:spcBef>
                          <a:spcPts val="0"/>
                        </a:spcBef>
                        <a:spcAft>
                          <a:spcPts val="0"/>
                        </a:spcAft>
                      </a:pPr>
                      <a:r>
                        <a:rPr lang="en-PH" sz="1400" b="1" dirty="0" smtClean="0">
                          <a:latin typeface="+mn-lt"/>
                          <a:ea typeface="Times New Roman"/>
                          <a:cs typeface="Times New Roman"/>
                        </a:rPr>
                        <a:t>OM</a:t>
                      </a:r>
                    </a:p>
                    <a:p>
                      <a:pPr marL="0" marR="0" algn="ctr">
                        <a:lnSpc>
                          <a:spcPct val="115000"/>
                        </a:lnSpc>
                        <a:spcBef>
                          <a:spcPts val="0"/>
                        </a:spcBef>
                        <a:spcAft>
                          <a:spcPts val="0"/>
                        </a:spcAft>
                      </a:pPr>
                      <a:r>
                        <a:rPr lang="en-PH" sz="1400" b="1" dirty="0" smtClean="0">
                          <a:latin typeface="+mn-lt"/>
                          <a:ea typeface="Times New Roman"/>
                          <a:cs typeface="Times New Roman"/>
                        </a:rPr>
                        <a:t>(%)</a:t>
                      </a:r>
                      <a:endParaRPr lang="en-US" sz="14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endParaRPr lang="en-US" sz="1400" b="1" dirty="0">
                        <a:latin typeface="+mn-lt"/>
                        <a:ea typeface="Times New Roman"/>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marL="0" marR="0" algn="ctr">
                        <a:lnSpc>
                          <a:spcPct val="115000"/>
                        </a:lnSpc>
                        <a:spcBef>
                          <a:spcPts val="0"/>
                        </a:spcBef>
                        <a:spcAft>
                          <a:spcPts val="0"/>
                        </a:spcAft>
                      </a:pPr>
                      <a:r>
                        <a:rPr lang="en-US" sz="1400" b="1" dirty="0" smtClean="0">
                          <a:latin typeface="+mn-lt"/>
                          <a:ea typeface="Calibri"/>
                          <a:cs typeface="Times New Roman"/>
                        </a:rPr>
                        <a:t>OC</a:t>
                      </a:r>
                      <a:endParaRPr lang="en-US" sz="1400" b="1" dirty="0">
                        <a:latin typeface="+mn-lt"/>
                        <a:ea typeface="Calibri"/>
                        <a:cs typeface="Times New Roman"/>
                      </a:endParaRPr>
                    </a:p>
                    <a:p>
                      <a:pPr marL="0" marR="0" algn="ctr">
                        <a:lnSpc>
                          <a:spcPct val="115000"/>
                        </a:lnSpc>
                        <a:spcBef>
                          <a:spcPts val="0"/>
                        </a:spcBef>
                        <a:spcAft>
                          <a:spcPts val="0"/>
                        </a:spcAft>
                      </a:pPr>
                      <a:r>
                        <a:rPr lang="en-PH" sz="1400" b="1" dirty="0" smtClean="0">
                          <a:latin typeface="+mn-lt"/>
                          <a:ea typeface="Times New Roman"/>
                          <a:cs typeface="Times New Roman"/>
                        </a:rPr>
                        <a:t>(%)</a:t>
                      </a:r>
                      <a:endParaRPr lang="en-US" sz="14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endParaRPr lang="en-US" sz="1400" b="1" dirty="0">
                        <a:latin typeface="+mn-lt"/>
                        <a:ea typeface="Times New Roman"/>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marL="0" marR="0" algn="ctr">
                        <a:lnSpc>
                          <a:spcPct val="115000"/>
                        </a:lnSpc>
                        <a:spcBef>
                          <a:spcPts val="0"/>
                        </a:spcBef>
                        <a:spcAft>
                          <a:spcPts val="0"/>
                        </a:spcAft>
                      </a:pPr>
                      <a:r>
                        <a:rPr lang="en-PH" sz="1400" b="1" dirty="0" smtClean="0">
                          <a:latin typeface="+mn-lt"/>
                          <a:ea typeface="Times New Roman"/>
                          <a:cs typeface="Times New Roman"/>
                        </a:rPr>
                        <a:t>CEC</a:t>
                      </a:r>
                    </a:p>
                    <a:p>
                      <a:pPr marL="0" marR="0" algn="ctr">
                        <a:lnSpc>
                          <a:spcPct val="115000"/>
                        </a:lnSpc>
                        <a:spcBef>
                          <a:spcPts val="0"/>
                        </a:spcBef>
                        <a:spcAft>
                          <a:spcPts val="0"/>
                        </a:spcAft>
                      </a:pPr>
                      <a:r>
                        <a:rPr lang="en-PH" sz="1400" b="1" dirty="0" smtClean="0">
                          <a:latin typeface="+mn-lt"/>
                          <a:ea typeface="Calibri"/>
                          <a:cs typeface="Times New Roman"/>
                        </a:rPr>
                        <a:t>(me/100g)</a:t>
                      </a:r>
                      <a:endParaRPr lang="en-US" sz="14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757095">
                <a:tc vMerge="1">
                  <a:txBody>
                    <a:bodyPr/>
                    <a:lstStyle/>
                    <a:p>
                      <a:endParaRPr lang="en-US"/>
                    </a:p>
                  </a:txBody>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Initial*</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Final**</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Percent Change </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endParaRPr lang="en-US" sz="1000" b="1" dirty="0">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Initial</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Final</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Percent Change </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endParaRPr lang="en-US" sz="1000" b="1" dirty="0">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Initial</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Final</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Percent Change </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endParaRPr lang="en-US" sz="1000" b="1" dirty="0">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Initial</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Final</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Percent Change </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370318">
                <a:tc>
                  <a:txBody>
                    <a:bodyPr/>
                    <a:lstStyle/>
                    <a:p>
                      <a:pPr algn="ctr">
                        <a:spcAft>
                          <a:spcPts val="0"/>
                        </a:spcAft>
                      </a:pPr>
                      <a:r>
                        <a:rPr lang="en-US" sz="1200" b="1" dirty="0">
                          <a:solidFill>
                            <a:srgbClr val="000000"/>
                          </a:solidFill>
                          <a:latin typeface="+mn-lt"/>
                          <a:ea typeface="Times New Roman"/>
                          <a:cs typeface="Times New Roman"/>
                        </a:rPr>
                        <a:t>CS1</a:t>
                      </a:r>
                      <a:endParaRPr lang="en-US" sz="12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15000"/>
                        </a:lnSpc>
                        <a:spcBef>
                          <a:spcPts val="600"/>
                        </a:spcBef>
                        <a:spcAft>
                          <a:spcPts val="0"/>
                        </a:spcAft>
                      </a:pPr>
                      <a:r>
                        <a:rPr lang="en-US" sz="1200" dirty="0">
                          <a:solidFill>
                            <a:srgbClr val="000000"/>
                          </a:solidFill>
                          <a:latin typeface="+mn-lt"/>
                          <a:ea typeface="Times New Roman"/>
                          <a:cs typeface="Times New Roman"/>
                        </a:rPr>
                        <a:t>4.01</a:t>
                      </a:r>
                      <a:endParaRPr lang="en-US" sz="1200" dirty="0">
                        <a:latin typeface="+mn-lt"/>
                        <a:ea typeface="Calibri"/>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15000"/>
                        </a:lnSpc>
                        <a:spcBef>
                          <a:spcPts val="600"/>
                        </a:spcBef>
                        <a:spcAft>
                          <a:spcPts val="0"/>
                        </a:spcAft>
                      </a:pPr>
                      <a:r>
                        <a:rPr lang="en-US" sz="1200" dirty="0">
                          <a:solidFill>
                            <a:srgbClr val="000000"/>
                          </a:solidFill>
                          <a:latin typeface="+mn-lt"/>
                          <a:ea typeface="Times New Roman"/>
                          <a:cs typeface="Times New Roman"/>
                        </a:rPr>
                        <a:t>4.14</a:t>
                      </a:r>
                      <a:endParaRPr lang="en-US" sz="1200" dirty="0">
                        <a:latin typeface="+mn-lt"/>
                        <a:ea typeface="Calibri"/>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15000"/>
                        </a:lnSpc>
                        <a:spcBef>
                          <a:spcPts val="600"/>
                        </a:spcBef>
                        <a:spcAft>
                          <a:spcPts val="0"/>
                        </a:spcAft>
                      </a:pPr>
                      <a:r>
                        <a:rPr lang="en-PH" sz="1200" dirty="0">
                          <a:solidFill>
                            <a:srgbClr val="000000"/>
                          </a:solidFill>
                          <a:latin typeface="+mn-lt"/>
                          <a:ea typeface="Calibri"/>
                          <a:cs typeface="Times New Roman"/>
                        </a:rPr>
                        <a:t>3.24</a:t>
                      </a:r>
                      <a:endParaRPr lang="en-US" sz="1200" dirty="0">
                        <a:latin typeface="+mn-lt"/>
                        <a:ea typeface="Calibri"/>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endParaRPr lang="en-US" sz="1200">
                        <a:latin typeface="+mn-lt"/>
                        <a:ea typeface="Times New Roman"/>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15000"/>
                        </a:lnSpc>
                        <a:spcBef>
                          <a:spcPts val="600"/>
                        </a:spcBef>
                        <a:spcAft>
                          <a:spcPts val="0"/>
                        </a:spcAft>
                      </a:pPr>
                      <a:r>
                        <a:rPr lang="en-US" sz="1200" dirty="0">
                          <a:solidFill>
                            <a:srgbClr val="000000"/>
                          </a:solidFill>
                          <a:latin typeface="+mn-lt"/>
                          <a:ea typeface="Times New Roman"/>
                          <a:cs typeface="Times New Roman"/>
                        </a:rPr>
                        <a:t>5.18</a:t>
                      </a:r>
                      <a:endParaRPr lang="en-US" sz="1200" dirty="0">
                        <a:latin typeface="+mn-lt"/>
                        <a:ea typeface="Calibri"/>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15000"/>
                        </a:lnSpc>
                        <a:spcBef>
                          <a:spcPts val="600"/>
                        </a:spcBef>
                        <a:spcAft>
                          <a:spcPts val="0"/>
                        </a:spcAft>
                      </a:pPr>
                      <a:r>
                        <a:rPr lang="en-US" sz="1200" dirty="0">
                          <a:solidFill>
                            <a:srgbClr val="000000"/>
                          </a:solidFill>
                          <a:latin typeface="+mn-lt"/>
                          <a:ea typeface="Times New Roman"/>
                          <a:cs typeface="Times New Roman"/>
                        </a:rPr>
                        <a:t>4.86</a:t>
                      </a:r>
                      <a:endParaRPr lang="en-US" sz="1200" dirty="0">
                        <a:latin typeface="+mn-lt"/>
                        <a:ea typeface="Calibri"/>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15000"/>
                        </a:lnSpc>
                        <a:spcBef>
                          <a:spcPts val="600"/>
                        </a:spcBef>
                        <a:spcAft>
                          <a:spcPts val="0"/>
                        </a:spcAft>
                      </a:pPr>
                      <a:r>
                        <a:rPr lang="en-PH" sz="1200">
                          <a:solidFill>
                            <a:srgbClr val="000000"/>
                          </a:solidFill>
                          <a:latin typeface="+mn-lt"/>
                          <a:ea typeface="Calibri"/>
                          <a:cs typeface="Times New Roman"/>
                        </a:rPr>
                        <a:t>-6.18</a:t>
                      </a:r>
                      <a:endParaRPr lang="en-US" sz="1200">
                        <a:latin typeface="+mn-lt"/>
                        <a:ea typeface="Calibri"/>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endParaRPr lang="en-US" sz="1200">
                        <a:latin typeface="+mn-lt"/>
                        <a:ea typeface="Times New Roman"/>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3.01</a:t>
                      </a:r>
                      <a:endParaRPr lang="en-US" sz="1200">
                        <a:latin typeface="+mn-lt"/>
                        <a:ea typeface="Calibri"/>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2.82</a:t>
                      </a:r>
                      <a:endParaRPr lang="en-US" sz="1200">
                        <a:latin typeface="+mn-lt"/>
                        <a:ea typeface="Calibri"/>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15000"/>
                        </a:lnSpc>
                        <a:spcBef>
                          <a:spcPts val="600"/>
                        </a:spcBef>
                        <a:spcAft>
                          <a:spcPts val="0"/>
                        </a:spcAft>
                      </a:pPr>
                      <a:r>
                        <a:rPr lang="en-PH" sz="1200">
                          <a:solidFill>
                            <a:srgbClr val="000000"/>
                          </a:solidFill>
                          <a:latin typeface="+mn-lt"/>
                          <a:ea typeface="Calibri"/>
                          <a:cs typeface="Times New Roman"/>
                        </a:rPr>
                        <a:t>-6.31</a:t>
                      </a:r>
                      <a:endParaRPr lang="en-US" sz="1200">
                        <a:latin typeface="+mn-lt"/>
                        <a:ea typeface="Calibri"/>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endParaRPr lang="en-US" sz="1200">
                        <a:latin typeface="+mn-lt"/>
                        <a:ea typeface="Times New Roman"/>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15000"/>
                        </a:lnSpc>
                        <a:spcBef>
                          <a:spcPts val="600"/>
                        </a:spcBef>
                        <a:spcAft>
                          <a:spcPts val="0"/>
                        </a:spcAft>
                      </a:pPr>
                      <a:r>
                        <a:rPr lang="en-US" sz="1200" dirty="0">
                          <a:solidFill>
                            <a:srgbClr val="000000"/>
                          </a:solidFill>
                          <a:latin typeface="+mn-lt"/>
                          <a:ea typeface="Times New Roman"/>
                          <a:cs typeface="Times New Roman"/>
                        </a:rPr>
                        <a:t>24.59</a:t>
                      </a:r>
                      <a:endParaRPr lang="en-US" sz="1200" dirty="0">
                        <a:latin typeface="+mn-lt"/>
                        <a:ea typeface="Calibri"/>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33.98</a:t>
                      </a:r>
                      <a:endParaRPr lang="en-US" sz="1200">
                        <a:latin typeface="+mn-lt"/>
                        <a:ea typeface="Calibri"/>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L="0" marR="0" algn="ctr">
                        <a:lnSpc>
                          <a:spcPct val="115000"/>
                        </a:lnSpc>
                        <a:spcBef>
                          <a:spcPts val="600"/>
                        </a:spcBef>
                        <a:spcAft>
                          <a:spcPts val="0"/>
                        </a:spcAft>
                      </a:pPr>
                      <a:r>
                        <a:rPr lang="en-PH" sz="1200">
                          <a:solidFill>
                            <a:srgbClr val="000000"/>
                          </a:solidFill>
                          <a:latin typeface="+mn-lt"/>
                          <a:ea typeface="Calibri"/>
                          <a:cs typeface="Times New Roman"/>
                        </a:rPr>
                        <a:t>38.19</a:t>
                      </a:r>
                      <a:endParaRPr lang="en-US" sz="1200">
                        <a:latin typeface="+mn-lt"/>
                        <a:ea typeface="Calibri"/>
                        <a:cs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tcPr>
                </a:tc>
              </a:tr>
              <a:tr h="476469">
                <a:tc>
                  <a:txBody>
                    <a:bodyPr/>
                    <a:lstStyle/>
                    <a:p>
                      <a:pPr algn="ctr">
                        <a:spcAft>
                          <a:spcPts val="0"/>
                        </a:spcAft>
                      </a:pPr>
                      <a:r>
                        <a:rPr lang="en-US" sz="1200" b="1">
                          <a:solidFill>
                            <a:srgbClr val="000000"/>
                          </a:solidFill>
                          <a:latin typeface="+mn-lt"/>
                          <a:ea typeface="Times New Roman"/>
                          <a:cs typeface="Times New Roman"/>
                        </a:rPr>
                        <a:t>CS2</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4.77</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5.07</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PH" sz="1200">
                          <a:solidFill>
                            <a:srgbClr val="000000"/>
                          </a:solidFill>
                          <a:latin typeface="+mn-lt"/>
                          <a:ea typeface="Calibri"/>
                          <a:cs typeface="Times New Roman"/>
                        </a:rPr>
                        <a:t>6.29</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endParaRPr lang="en-US" sz="1200">
                        <a:latin typeface="+mn-lt"/>
                        <a:ea typeface="Times New Roman"/>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4.22</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dirty="0">
                          <a:solidFill>
                            <a:srgbClr val="000000"/>
                          </a:solidFill>
                          <a:latin typeface="+mn-lt"/>
                          <a:ea typeface="Times New Roman"/>
                          <a:cs typeface="Times New Roman"/>
                        </a:rPr>
                        <a:t>5.75</a:t>
                      </a:r>
                      <a:endParaRPr lang="en-US" sz="1200" dirty="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PH" sz="1200" dirty="0">
                          <a:solidFill>
                            <a:srgbClr val="000000"/>
                          </a:solidFill>
                          <a:latin typeface="+mn-lt"/>
                          <a:ea typeface="Calibri"/>
                          <a:cs typeface="Times New Roman"/>
                        </a:rPr>
                        <a:t>36.26</a:t>
                      </a:r>
                      <a:endParaRPr lang="en-US" sz="1200" dirty="0">
                        <a:latin typeface="+mn-lt"/>
                        <a:ea typeface="Calibri"/>
                        <a:cs typeface="Times New Roman"/>
                      </a:endParaRPr>
                    </a:p>
                  </a:txBody>
                  <a:tcPr marL="68580" marR="68580" marT="0" marB="0" anchor="ctr">
                    <a:lnL>
                      <a:noFill/>
                    </a:lnL>
                    <a:lnR>
                      <a:noFill/>
                    </a:lnR>
                    <a:lnT>
                      <a:noFill/>
                    </a:lnT>
                    <a:lnB>
                      <a:noFill/>
                    </a:lnB>
                  </a:tcPr>
                </a:tc>
                <a:tc>
                  <a:txBody>
                    <a:bodyPr/>
                    <a:lstStyle/>
                    <a:p>
                      <a:endParaRPr lang="en-US" sz="1200">
                        <a:latin typeface="+mn-lt"/>
                        <a:ea typeface="Times New Roman"/>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dirty="0">
                          <a:solidFill>
                            <a:srgbClr val="000000"/>
                          </a:solidFill>
                          <a:latin typeface="+mn-lt"/>
                          <a:ea typeface="Times New Roman"/>
                          <a:cs typeface="Times New Roman"/>
                        </a:rPr>
                        <a:t>2.45</a:t>
                      </a:r>
                      <a:endParaRPr lang="en-US" sz="1200" dirty="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3.34</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PH" sz="1200">
                          <a:solidFill>
                            <a:srgbClr val="000000"/>
                          </a:solidFill>
                          <a:latin typeface="+mn-lt"/>
                          <a:ea typeface="Calibri"/>
                          <a:cs typeface="Times New Roman"/>
                        </a:rPr>
                        <a:t>36.33</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endParaRPr lang="en-US" sz="1200">
                        <a:latin typeface="+mn-lt"/>
                        <a:ea typeface="Times New Roman"/>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26.38</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26.09</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PH" sz="1200">
                          <a:solidFill>
                            <a:srgbClr val="000000"/>
                          </a:solidFill>
                          <a:latin typeface="+mn-lt"/>
                          <a:ea typeface="Calibri"/>
                          <a:cs typeface="Times New Roman"/>
                        </a:rPr>
                        <a:t>-1.10</a:t>
                      </a:r>
                      <a:endParaRPr lang="en-US" sz="1200">
                        <a:latin typeface="+mn-lt"/>
                        <a:ea typeface="Calibri"/>
                        <a:cs typeface="Times New Roman"/>
                      </a:endParaRPr>
                    </a:p>
                  </a:txBody>
                  <a:tcPr marL="68580" marR="68580" marT="0" marB="0" anchor="ctr">
                    <a:lnL>
                      <a:noFill/>
                    </a:lnL>
                    <a:lnR>
                      <a:noFill/>
                    </a:lnR>
                    <a:lnT>
                      <a:noFill/>
                    </a:lnT>
                    <a:lnB>
                      <a:noFill/>
                    </a:lnB>
                  </a:tcPr>
                </a:tc>
              </a:tr>
              <a:tr h="476469">
                <a:tc>
                  <a:txBody>
                    <a:bodyPr/>
                    <a:lstStyle/>
                    <a:p>
                      <a:pPr algn="ctr">
                        <a:spcAft>
                          <a:spcPts val="0"/>
                        </a:spcAft>
                      </a:pPr>
                      <a:r>
                        <a:rPr lang="en-US" sz="1200" b="1">
                          <a:solidFill>
                            <a:srgbClr val="000000"/>
                          </a:solidFill>
                          <a:latin typeface="+mn-lt"/>
                          <a:ea typeface="Times New Roman"/>
                          <a:cs typeface="Times New Roman"/>
                        </a:rPr>
                        <a:t>CS3</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4.00</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4.64</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PH" sz="1200">
                          <a:solidFill>
                            <a:srgbClr val="000000"/>
                          </a:solidFill>
                          <a:latin typeface="+mn-lt"/>
                          <a:ea typeface="Calibri"/>
                          <a:cs typeface="Times New Roman"/>
                        </a:rPr>
                        <a:t>16.00</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endParaRPr lang="en-US" sz="1200">
                        <a:latin typeface="+mn-lt"/>
                        <a:ea typeface="Times New Roman"/>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5.05</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5.18</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PH" sz="1200">
                          <a:solidFill>
                            <a:srgbClr val="000000"/>
                          </a:solidFill>
                          <a:latin typeface="+mn-lt"/>
                          <a:ea typeface="Calibri"/>
                          <a:cs typeface="Times New Roman"/>
                        </a:rPr>
                        <a:t>2.57</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endParaRPr lang="en-US" sz="1200">
                        <a:latin typeface="+mn-lt"/>
                        <a:ea typeface="Times New Roman"/>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dirty="0">
                          <a:solidFill>
                            <a:srgbClr val="000000"/>
                          </a:solidFill>
                          <a:latin typeface="+mn-lt"/>
                          <a:ea typeface="Times New Roman"/>
                          <a:cs typeface="Times New Roman"/>
                        </a:rPr>
                        <a:t>2.93</a:t>
                      </a:r>
                      <a:endParaRPr lang="en-US" sz="1200" dirty="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dirty="0">
                          <a:solidFill>
                            <a:srgbClr val="000000"/>
                          </a:solidFill>
                          <a:latin typeface="+mn-lt"/>
                          <a:ea typeface="Times New Roman"/>
                          <a:cs typeface="Times New Roman"/>
                        </a:rPr>
                        <a:t>3.01</a:t>
                      </a:r>
                      <a:endParaRPr lang="en-US" sz="1200" dirty="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PH" sz="1200" dirty="0">
                          <a:solidFill>
                            <a:srgbClr val="000000"/>
                          </a:solidFill>
                          <a:latin typeface="+mn-lt"/>
                          <a:ea typeface="Calibri"/>
                          <a:cs typeface="Times New Roman"/>
                        </a:rPr>
                        <a:t>2.73</a:t>
                      </a:r>
                      <a:endParaRPr lang="en-US" sz="1200" dirty="0">
                        <a:latin typeface="+mn-lt"/>
                        <a:ea typeface="Calibri"/>
                        <a:cs typeface="Times New Roman"/>
                      </a:endParaRPr>
                    </a:p>
                  </a:txBody>
                  <a:tcPr marL="68580" marR="68580" marT="0" marB="0" anchor="ctr">
                    <a:lnL>
                      <a:noFill/>
                    </a:lnL>
                    <a:lnR>
                      <a:noFill/>
                    </a:lnR>
                    <a:lnT>
                      <a:noFill/>
                    </a:lnT>
                    <a:lnB>
                      <a:noFill/>
                    </a:lnB>
                  </a:tcPr>
                </a:tc>
                <a:tc>
                  <a:txBody>
                    <a:bodyPr/>
                    <a:lstStyle/>
                    <a:p>
                      <a:endParaRPr lang="en-US" sz="1200">
                        <a:latin typeface="+mn-lt"/>
                        <a:ea typeface="Times New Roman"/>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21.40</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29.57</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PH" sz="1200">
                          <a:solidFill>
                            <a:srgbClr val="000000"/>
                          </a:solidFill>
                          <a:latin typeface="+mn-lt"/>
                          <a:ea typeface="Calibri"/>
                          <a:cs typeface="Times New Roman"/>
                        </a:rPr>
                        <a:t>38.18</a:t>
                      </a:r>
                      <a:endParaRPr lang="en-US" sz="1200">
                        <a:latin typeface="+mn-lt"/>
                        <a:ea typeface="Calibri"/>
                        <a:cs typeface="Times New Roman"/>
                      </a:endParaRPr>
                    </a:p>
                  </a:txBody>
                  <a:tcPr marL="68580" marR="68580" marT="0" marB="0" anchor="ctr">
                    <a:lnL>
                      <a:noFill/>
                    </a:lnL>
                    <a:lnR>
                      <a:noFill/>
                    </a:lnR>
                    <a:lnT>
                      <a:noFill/>
                    </a:lnT>
                    <a:lnB>
                      <a:noFill/>
                    </a:lnB>
                  </a:tcPr>
                </a:tc>
              </a:tr>
              <a:tr h="476469">
                <a:tc>
                  <a:txBody>
                    <a:bodyPr/>
                    <a:lstStyle/>
                    <a:p>
                      <a:pPr algn="ctr">
                        <a:spcAft>
                          <a:spcPts val="0"/>
                        </a:spcAft>
                      </a:pPr>
                      <a:r>
                        <a:rPr lang="en-US" sz="1200" b="1">
                          <a:solidFill>
                            <a:srgbClr val="000000"/>
                          </a:solidFill>
                          <a:latin typeface="+mn-lt"/>
                          <a:ea typeface="Times New Roman"/>
                          <a:cs typeface="Times New Roman"/>
                        </a:rPr>
                        <a:t>CS4</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4.01</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4.41</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PH" sz="1200">
                          <a:solidFill>
                            <a:srgbClr val="000000"/>
                          </a:solidFill>
                          <a:latin typeface="+mn-lt"/>
                          <a:ea typeface="Calibri"/>
                          <a:cs typeface="Times New Roman"/>
                        </a:rPr>
                        <a:t>9.98</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endParaRPr lang="en-US" sz="1200">
                        <a:latin typeface="+mn-lt"/>
                        <a:ea typeface="Times New Roman"/>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4.22</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4.60</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PH" sz="1200">
                          <a:solidFill>
                            <a:srgbClr val="000000"/>
                          </a:solidFill>
                          <a:latin typeface="+mn-lt"/>
                          <a:ea typeface="Calibri"/>
                          <a:cs typeface="Times New Roman"/>
                        </a:rPr>
                        <a:t>9.00</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endParaRPr lang="en-US" sz="1200">
                        <a:latin typeface="+mn-lt"/>
                        <a:ea typeface="Times New Roman"/>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2.45</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2.67</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PH" sz="1200">
                          <a:solidFill>
                            <a:srgbClr val="000000"/>
                          </a:solidFill>
                          <a:latin typeface="+mn-lt"/>
                          <a:ea typeface="Calibri"/>
                          <a:cs typeface="Times New Roman"/>
                        </a:rPr>
                        <a:t>8.98</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endParaRPr lang="en-US" sz="1200">
                        <a:latin typeface="+mn-lt"/>
                        <a:ea typeface="Times New Roman"/>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dirty="0">
                          <a:solidFill>
                            <a:srgbClr val="000000"/>
                          </a:solidFill>
                          <a:latin typeface="+mn-lt"/>
                          <a:ea typeface="Times New Roman"/>
                          <a:cs typeface="Times New Roman"/>
                        </a:rPr>
                        <a:t>24.78</a:t>
                      </a:r>
                      <a:endParaRPr lang="en-US" sz="1200" dirty="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US" sz="1200">
                          <a:solidFill>
                            <a:srgbClr val="000000"/>
                          </a:solidFill>
                          <a:latin typeface="+mn-lt"/>
                          <a:ea typeface="Times New Roman"/>
                          <a:cs typeface="Times New Roman"/>
                        </a:rPr>
                        <a:t>32.48</a:t>
                      </a:r>
                      <a:endParaRPr lang="en-US" sz="1200">
                        <a:latin typeface="+mn-lt"/>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600"/>
                        </a:spcBef>
                        <a:spcAft>
                          <a:spcPts val="0"/>
                        </a:spcAft>
                      </a:pPr>
                      <a:r>
                        <a:rPr lang="en-PH" sz="1200">
                          <a:solidFill>
                            <a:srgbClr val="000000"/>
                          </a:solidFill>
                          <a:latin typeface="+mn-lt"/>
                          <a:ea typeface="Calibri"/>
                          <a:cs typeface="Times New Roman"/>
                        </a:rPr>
                        <a:t>31.07</a:t>
                      </a:r>
                      <a:endParaRPr lang="en-US" sz="1200">
                        <a:latin typeface="+mn-lt"/>
                        <a:ea typeface="Calibri"/>
                        <a:cs typeface="Times New Roman"/>
                      </a:endParaRPr>
                    </a:p>
                  </a:txBody>
                  <a:tcPr marL="68580" marR="68580" marT="0" marB="0" anchor="ctr">
                    <a:lnL>
                      <a:noFill/>
                    </a:lnL>
                    <a:lnR>
                      <a:noFill/>
                    </a:lnR>
                    <a:lnT>
                      <a:noFill/>
                    </a:lnT>
                    <a:lnB>
                      <a:noFill/>
                    </a:lnB>
                  </a:tcPr>
                </a:tc>
              </a:tr>
              <a:tr h="476469">
                <a:tc>
                  <a:txBody>
                    <a:bodyPr/>
                    <a:lstStyle/>
                    <a:p>
                      <a:pPr algn="ctr">
                        <a:spcAft>
                          <a:spcPts val="0"/>
                        </a:spcAft>
                      </a:pPr>
                      <a:r>
                        <a:rPr lang="en-US" sz="1200" b="1">
                          <a:solidFill>
                            <a:srgbClr val="000000"/>
                          </a:solidFill>
                          <a:latin typeface="+mn-lt"/>
                          <a:ea typeface="Times New Roman"/>
                          <a:cs typeface="Times New Roman"/>
                        </a:rPr>
                        <a:t>CS5</a:t>
                      </a:r>
                      <a:endParaRPr lang="en-US" sz="1200" b="1">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200">
                          <a:solidFill>
                            <a:srgbClr val="000000"/>
                          </a:solidFill>
                          <a:latin typeface="+mn-lt"/>
                          <a:ea typeface="Times New Roman"/>
                          <a:cs typeface="Times New Roman"/>
                        </a:rPr>
                        <a:t>4.18</a:t>
                      </a:r>
                      <a:endParaRPr lang="en-US" sz="1200">
                        <a:latin typeface="+mn-lt"/>
                        <a:ea typeface="Calibri"/>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200">
                          <a:solidFill>
                            <a:srgbClr val="000000"/>
                          </a:solidFill>
                          <a:latin typeface="+mn-lt"/>
                          <a:ea typeface="Times New Roman"/>
                          <a:cs typeface="Times New Roman"/>
                        </a:rPr>
                        <a:t>4.14</a:t>
                      </a:r>
                      <a:endParaRPr lang="en-US" sz="1200">
                        <a:latin typeface="+mn-lt"/>
                        <a:ea typeface="Calibri"/>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PH" sz="1200">
                          <a:solidFill>
                            <a:srgbClr val="000000"/>
                          </a:solidFill>
                          <a:latin typeface="+mn-lt"/>
                          <a:ea typeface="Calibri"/>
                          <a:cs typeface="Times New Roman"/>
                        </a:rPr>
                        <a:t>-0.96</a:t>
                      </a:r>
                      <a:endParaRPr lang="en-US" sz="1200">
                        <a:latin typeface="+mn-lt"/>
                        <a:ea typeface="Calibri"/>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endParaRPr lang="en-US" sz="1200">
                        <a:latin typeface="+mn-lt"/>
                        <a:ea typeface="Times New Roman"/>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200">
                          <a:solidFill>
                            <a:srgbClr val="000000"/>
                          </a:solidFill>
                          <a:latin typeface="+mn-lt"/>
                          <a:ea typeface="Times New Roman"/>
                          <a:cs typeface="Times New Roman"/>
                        </a:rPr>
                        <a:t>4.66</a:t>
                      </a:r>
                      <a:endParaRPr lang="en-US" sz="1200">
                        <a:latin typeface="+mn-lt"/>
                        <a:ea typeface="Calibri"/>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200">
                          <a:solidFill>
                            <a:srgbClr val="000000"/>
                          </a:solidFill>
                          <a:latin typeface="+mn-lt"/>
                          <a:ea typeface="Times New Roman"/>
                          <a:cs typeface="Times New Roman"/>
                        </a:rPr>
                        <a:t>4.47</a:t>
                      </a:r>
                      <a:endParaRPr lang="en-US" sz="1200">
                        <a:latin typeface="+mn-lt"/>
                        <a:ea typeface="Calibri"/>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PH" sz="1200">
                          <a:solidFill>
                            <a:srgbClr val="000000"/>
                          </a:solidFill>
                          <a:latin typeface="+mn-lt"/>
                          <a:ea typeface="Calibri"/>
                          <a:cs typeface="Times New Roman"/>
                        </a:rPr>
                        <a:t>-4.08</a:t>
                      </a:r>
                      <a:endParaRPr lang="en-US" sz="1200">
                        <a:latin typeface="+mn-lt"/>
                        <a:ea typeface="Calibri"/>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endParaRPr lang="en-US" sz="1200">
                        <a:latin typeface="+mn-lt"/>
                        <a:ea typeface="Times New Roman"/>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200">
                          <a:solidFill>
                            <a:srgbClr val="000000"/>
                          </a:solidFill>
                          <a:latin typeface="+mn-lt"/>
                          <a:ea typeface="Times New Roman"/>
                          <a:cs typeface="Times New Roman"/>
                        </a:rPr>
                        <a:t>2.71</a:t>
                      </a:r>
                      <a:endParaRPr lang="en-US" sz="1200">
                        <a:latin typeface="+mn-lt"/>
                        <a:ea typeface="Calibri"/>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200">
                          <a:solidFill>
                            <a:srgbClr val="000000"/>
                          </a:solidFill>
                          <a:latin typeface="+mn-lt"/>
                          <a:ea typeface="Times New Roman"/>
                          <a:cs typeface="Times New Roman"/>
                        </a:rPr>
                        <a:t>2.60</a:t>
                      </a:r>
                      <a:endParaRPr lang="en-US" sz="1200">
                        <a:latin typeface="+mn-lt"/>
                        <a:ea typeface="Calibri"/>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PH" sz="1200">
                          <a:solidFill>
                            <a:srgbClr val="000000"/>
                          </a:solidFill>
                          <a:latin typeface="+mn-lt"/>
                          <a:ea typeface="Calibri"/>
                          <a:cs typeface="Times New Roman"/>
                        </a:rPr>
                        <a:t>-4.06</a:t>
                      </a:r>
                      <a:endParaRPr lang="en-US" sz="1200">
                        <a:latin typeface="+mn-lt"/>
                        <a:ea typeface="Calibri"/>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endParaRPr lang="en-US" sz="1200">
                        <a:latin typeface="+mn-lt"/>
                        <a:ea typeface="Times New Roman"/>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200" dirty="0">
                          <a:solidFill>
                            <a:srgbClr val="000000"/>
                          </a:solidFill>
                          <a:latin typeface="+mn-lt"/>
                          <a:ea typeface="Times New Roman"/>
                          <a:cs typeface="Times New Roman"/>
                        </a:rPr>
                        <a:t>23.93</a:t>
                      </a:r>
                      <a:endParaRPr lang="en-US" sz="1200" dirty="0">
                        <a:latin typeface="+mn-lt"/>
                        <a:ea typeface="Calibri"/>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200" dirty="0">
                          <a:solidFill>
                            <a:srgbClr val="000000"/>
                          </a:solidFill>
                          <a:latin typeface="+mn-lt"/>
                          <a:ea typeface="Times New Roman"/>
                          <a:cs typeface="Times New Roman"/>
                        </a:rPr>
                        <a:t>30.69</a:t>
                      </a:r>
                      <a:endParaRPr lang="en-US" sz="1200" dirty="0">
                        <a:latin typeface="+mn-lt"/>
                        <a:ea typeface="Calibri"/>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PH" sz="1200" dirty="0">
                          <a:solidFill>
                            <a:srgbClr val="000000"/>
                          </a:solidFill>
                          <a:latin typeface="+mn-lt"/>
                          <a:ea typeface="Calibri"/>
                          <a:cs typeface="Times New Roman"/>
                        </a:rPr>
                        <a:t>28.25</a:t>
                      </a:r>
                      <a:endParaRPr lang="en-US" sz="1200" dirty="0">
                        <a:latin typeface="+mn-lt"/>
                        <a:ea typeface="Calibri"/>
                        <a:cs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r>
            </a:tbl>
          </a:graphicData>
        </a:graphic>
      </p:graphicFrame>
      <p:sp>
        <p:nvSpPr>
          <p:cNvPr id="70658" name="Rectangle 2"/>
          <p:cNvSpPr>
            <a:spLocks noChangeArrowheads="1"/>
          </p:cNvSpPr>
          <p:nvPr/>
        </p:nvSpPr>
        <p:spPr bwMode="auto">
          <a:xfrm>
            <a:off x="152400" y="5334000"/>
            <a:ext cx="3886200" cy="523875"/>
          </a:xfrm>
          <a:prstGeom prst="rect">
            <a:avLst/>
          </a:prstGeom>
          <a:noFill/>
          <a:ln w="9525">
            <a:noFill/>
            <a:miter lim="800000"/>
            <a:headEnd/>
            <a:tailEnd/>
          </a:ln>
          <a:effectLst/>
        </p:spPr>
        <p:txBody>
          <a:bodyPr anchor="ctr">
            <a:spAutoFit/>
          </a:bodyPr>
          <a:lstStyle/>
          <a:p>
            <a:pPr>
              <a:defRPr/>
            </a:pPr>
            <a:r>
              <a:rPr lang="en-PH" sz="1400" dirty="0">
                <a:latin typeface="+mj-lt"/>
                <a:ea typeface="Calibri" pitchFamily="34" charset="0"/>
              </a:rPr>
              <a:t>*Initial	- before first cropping season</a:t>
            </a:r>
            <a:endParaRPr lang="en-US" sz="1400" dirty="0">
              <a:latin typeface="+mj-lt"/>
            </a:endParaRPr>
          </a:p>
          <a:p>
            <a:pPr eaLnBrk="0" hangingPunct="0">
              <a:defRPr/>
            </a:pPr>
            <a:r>
              <a:rPr lang="en-PH" sz="1400" dirty="0">
                <a:latin typeface="+mj-lt"/>
                <a:ea typeface="Calibri" pitchFamily="34" charset="0"/>
              </a:rPr>
              <a:t>** Final 	- after second cropping season</a:t>
            </a:r>
            <a:endParaRPr lang="en-PH" sz="1400" dirty="0">
              <a:latin typeface="+mj-lt"/>
            </a:endParaRPr>
          </a:p>
        </p:txBody>
      </p:sp>
      <p:sp>
        <p:nvSpPr>
          <p:cNvPr id="45171" name="Rectangle 3"/>
          <p:cNvSpPr>
            <a:spLocks noChangeArrowheads="1"/>
          </p:cNvSpPr>
          <p:nvPr/>
        </p:nvSpPr>
        <p:spPr bwMode="auto">
          <a:xfrm>
            <a:off x="4191000" y="5334000"/>
            <a:ext cx="3962400" cy="1016000"/>
          </a:xfrm>
          <a:prstGeom prst="rect">
            <a:avLst/>
          </a:prstGeom>
          <a:noFill/>
          <a:ln w="9525">
            <a:noFill/>
            <a:miter lim="800000"/>
            <a:headEnd/>
            <a:tailEnd/>
          </a:ln>
        </p:spPr>
        <p:txBody>
          <a:bodyPr anchor="ctr">
            <a:spAutoFit/>
          </a:bodyPr>
          <a:lstStyle/>
          <a:p>
            <a:r>
              <a:rPr lang="en-US" sz="1200">
                <a:solidFill>
                  <a:srgbClr val="000000"/>
                </a:solidFill>
                <a:cs typeface="Times New Roman" pitchFamily="18" charset="0"/>
              </a:rPr>
              <a:t>CS1 = Corn + </a:t>
            </a:r>
            <a:r>
              <a:rPr lang="en-US" sz="1200" i="1">
                <a:solidFill>
                  <a:srgbClr val="000000"/>
                </a:solidFill>
                <a:cs typeface="Times New Roman" pitchFamily="18" charset="0"/>
              </a:rPr>
              <a:t>Arachis pintoi – Arachis pintoi</a:t>
            </a:r>
            <a:endParaRPr lang="en-US" sz="1200"/>
          </a:p>
          <a:p>
            <a:pPr eaLnBrk="0" hangingPunct="0"/>
            <a:r>
              <a:rPr lang="en-US" sz="1200">
                <a:solidFill>
                  <a:srgbClr val="000000"/>
                </a:solidFill>
                <a:cs typeface="Times New Roman" pitchFamily="18" charset="0"/>
              </a:rPr>
              <a:t>CS2 = Corn + </a:t>
            </a:r>
            <a:r>
              <a:rPr lang="en-US" sz="1200" i="1">
                <a:solidFill>
                  <a:srgbClr val="000000"/>
                </a:solidFill>
                <a:cs typeface="Times New Roman" pitchFamily="18" charset="0"/>
              </a:rPr>
              <a:t>S. guianensis</a:t>
            </a:r>
            <a:r>
              <a:rPr lang="en-US" sz="1200">
                <a:solidFill>
                  <a:srgbClr val="000000"/>
                </a:solidFill>
                <a:cs typeface="Times New Roman" pitchFamily="18" charset="0"/>
              </a:rPr>
              <a:t> - </a:t>
            </a:r>
            <a:r>
              <a:rPr lang="en-US" sz="1200" i="1">
                <a:solidFill>
                  <a:srgbClr val="000000"/>
                </a:solidFill>
                <a:cs typeface="Times New Roman" pitchFamily="18" charset="0"/>
              </a:rPr>
              <a:t>S. guianensis</a:t>
            </a:r>
            <a:r>
              <a:rPr lang="en-US" sz="1200">
                <a:solidFill>
                  <a:srgbClr val="000000"/>
                </a:solidFill>
                <a:cs typeface="Times New Roman" pitchFamily="18" charset="0"/>
              </a:rPr>
              <a:t> - fallow</a:t>
            </a:r>
            <a:endParaRPr lang="en-US" sz="1200"/>
          </a:p>
          <a:p>
            <a:pPr eaLnBrk="0" hangingPunct="0"/>
            <a:r>
              <a:rPr lang="en-US" sz="1200">
                <a:solidFill>
                  <a:srgbClr val="000000"/>
                </a:solidFill>
                <a:cs typeface="Times New Roman" pitchFamily="18" charset="0"/>
              </a:rPr>
              <a:t>CS3 = Corn + Cowpea - Upland rice + Cowpea </a:t>
            </a:r>
            <a:endParaRPr lang="en-US" sz="1200"/>
          </a:p>
          <a:p>
            <a:pPr eaLnBrk="0" hangingPunct="0"/>
            <a:r>
              <a:rPr lang="en-US" sz="1200">
                <a:solidFill>
                  <a:srgbClr val="000000"/>
                </a:solidFill>
                <a:cs typeface="Times New Roman" pitchFamily="18" charset="0"/>
              </a:rPr>
              <a:t>CS4 = Corn + Rice bean - Corn + Rice bean</a:t>
            </a:r>
            <a:endParaRPr lang="en-US" sz="1200"/>
          </a:p>
          <a:p>
            <a:pPr eaLnBrk="0" hangingPunct="0"/>
            <a:r>
              <a:rPr lang="en-US" sz="1200">
                <a:solidFill>
                  <a:srgbClr val="000000"/>
                </a:solidFill>
                <a:cs typeface="Times New Roman" pitchFamily="18" charset="0"/>
              </a:rPr>
              <a:t>CS5 = Corn - Corn</a:t>
            </a:r>
            <a:endParaRPr lang="en-US" sz="1200"/>
          </a:p>
        </p:txBody>
      </p:sp>
      <p:sp>
        <p:nvSpPr>
          <p:cNvPr id="6" name="Oval 5"/>
          <p:cNvSpPr/>
          <p:nvPr/>
        </p:nvSpPr>
        <p:spPr>
          <a:xfrm>
            <a:off x="1905000" y="3429000"/>
            <a:ext cx="762000" cy="38100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6"/>
          <p:cNvSpPr/>
          <p:nvPr/>
        </p:nvSpPr>
        <p:spPr>
          <a:xfrm>
            <a:off x="3733800" y="2971800"/>
            <a:ext cx="762000" cy="45720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a:off x="5562600" y="2971800"/>
            <a:ext cx="685800" cy="38100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Oval 8"/>
          <p:cNvSpPr/>
          <p:nvPr/>
        </p:nvSpPr>
        <p:spPr>
          <a:xfrm>
            <a:off x="7543800" y="2971800"/>
            <a:ext cx="533400" cy="38100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1"/>
          <p:cNvSpPr>
            <a:spLocks noChangeArrowheads="1"/>
          </p:cNvSpPr>
          <p:nvPr/>
        </p:nvSpPr>
        <p:spPr bwMode="auto">
          <a:xfrm>
            <a:off x="228600" y="304800"/>
            <a:ext cx="7924800" cy="923925"/>
          </a:xfrm>
          <a:prstGeom prst="rect">
            <a:avLst/>
          </a:prstGeom>
          <a:noFill/>
          <a:ln w="9525">
            <a:noFill/>
            <a:miter lim="800000"/>
            <a:headEnd/>
            <a:tailEnd/>
          </a:ln>
          <a:effectLst/>
        </p:spPr>
        <p:txBody>
          <a:bodyPr anchor="ctr">
            <a:spAutoFit/>
          </a:bodyPr>
          <a:lstStyle/>
          <a:p>
            <a:pPr marL="968375" indent="-968375">
              <a:defRPr/>
            </a:pPr>
            <a:r>
              <a:rPr lang="en-PH" dirty="0">
                <a:latin typeface="+mj-lt"/>
                <a:ea typeface="Calibri" pitchFamily="34" charset="0"/>
              </a:rPr>
              <a:t>Table 9. Total nitrogen, extractable phosphorus, exchangeable potassium, and C:N ratio of soil as influenced by cropping systems during two cropping seasons.</a:t>
            </a:r>
            <a:endParaRPr lang="en-PH" dirty="0">
              <a:latin typeface="+mj-lt"/>
            </a:endParaRPr>
          </a:p>
        </p:txBody>
      </p:sp>
      <p:graphicFrame>
        <p:nvGraphicFramePr>
          <p:cNvPr id="5" name="Table 4"/>
          <p:cNvGraphicFramePr>
            <a:graphicFrameLocks noGrp="1"/>
          </p:cNvGraphicFramePr>
          <p:nvPr/>
        </p:nvGraphicFramePr>
        <p:xfrm>
          <a:off x="304800" y="1295400"/>
          <a:ext cx="7772401" cy="3524017"/>
        </p:xfrm>
        <a:graphic>
          <a:graphicData uri="http://schemas.openxmlformats.org/drawingml/2006/table">
            <a:tbl>
              <a:tblPr/>
              <a:tblGrid>
                <a:gridCol w="875426"/>
                <a:gridCol w="519452"/>
                <a:gridCol w="519452"/>
                <a:gridCol w="597961"/>
                <a:gridCol w="87378"/>
                <a:gridCol w="572777"/>
                <a:gridCol w="572777"/>
                <a:gridCol w="651286"/>
                <a:gridCol w="118987"/>
                <a:gridCol w="536071"/>
                <a:gridCol w="522579"/>
                <a:gridCol w="549563"/>
                <a:gridCol w="86432"/>
                <a:gridCol w="541642"/>
                <a:gridCol w="471055"/>
                <a:gridCol w="549563"/>
              </a:tblGrid>
              <a:tr h="476469">
                <a:tc rowSpan="2">
                  <a:txBody>
                    <a:bodyPr/>
                    <a:lstStyle/>
                    <a:p>
                      <a:pPr marL="0" marR="0" algn="ctr">
                        <a:lnSpc>
                          <a:spcPct val="115000"/>
                        </a:lnSpc>
                        <a:spcBef>
                          <a:spcPts val="0"/>
                        </a:spcBef>
                        <a:spcAft>
                          <a:spcPts val="0"/>
                        </a:spcAft>
                      </a:pPr>
                      <a:r>
                        <a:rPr lang="en-US" sz="1400" b="1" dirty="0" smtClean="0">
                          <a:solidFill>
                            <a:srgbClr val="000000"/>
                          </a:solidFill>
                          <a:latin typeface="+mn-lt"/>
                          <a:ea typeface="Times New Roman"/>
                          <a:cs typeface="Times New Roman"/>
                        </a:rPr>
                        <a:t>Cropping </a:t>
                      </a:r>
                    </a:p>
                    <a:p>
                      <a:pPr marL="0" marR="0" algn="ctr">
                        <a:lnSpc>
                          <a:spcPct val="115000"/>
                        </a:lnSpc>
                        <a:spcBef>
                          <a:spcPts val="0"/>
                        </a:spcBef>
                        <a:spcAft>
                          <a:spcPts val="0"/>
                        </a:spcAft>
                      </a:pPr>
                      <a:r>
                        <a:rPr lang="en-US" sz="1400" b="1" dirty="0" smtClean="0">
                          <a:solidFill>
                            <a:srgbClr val="000000"/>
                          </a:solidFill>
                          <a:latin typeface="+mn-lt"/>
                          <a:ea typeface="Calibri"/>
                          <a:cs typeface="Times New Roman"/>
                        </a:rPr>
                        <a:t>System </a:t>
                      </a:r>
                      <a:endParaRPr lang="en-US" sz="1400"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gridSpan="3">
                  <a:txBody>
                    <a:bodyPr/>
                    <a:lstStyle/>
                    <a:p>
                      <a:pPr marL="0" marR="0" algn="ctr">
                        <a:lnSpc>
                          <a:spcPct val="115000"/>
                        </a:lnSpc>
                        <a:spcBef>
                          <a:spcPts val="0"/>
                        </a:spcBef>
                        <a:spcAft>
                          <a:spcPts val="0"/>
                        </a:spcAft>
                      </a:pPr>
                      <a:r>
                        <a:rPr lang="en-PH" sz="1400" b="1" dirty="0">
                          <a:latin typeface="+mn-lt"/>
                          <a:ea typeface="Times New Roman"/>
                          <a:cs typeface="Times New Roman"/>
                        </a:rPr>
                        <a:t>Total N,%</a:t>
                      </a:r>
                      <a:endParaRPr lang="en-US" sz="14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endParaRPr lang="en-US" sz="1400" b="1" dirty="0">
                        <a:latin typeface="+mn-lt"/>
                        <a:ea typeface="Times New Roman"/>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marL="0" marR="0" algn="ctr">
                        <a:lnSpc>
                          <a:spcPct val="115000"/>
                        </a:lnSpc>
                        <a:spcBef>
                          <a:spcPts val="0"/>
                        </a:spcBef>
                        <a:spcAft>
                          <a:spcPts val="0"/>
                        </a:spcAft>
                      </a:pPr>
                      <a:r>
                        <a:rPr lang="en-PH" sz="1400" b="1" dirty="0" err="1">
                          <a:latin typeface="+mn-lt"/>
                          <a:ea typeface="Times New Roman"/>
                          <a:cs typeface="Times New Roman"/>
                        </a:rPr>
                        <a:t>Extr</a:t>
                      </a:r>
                      <a:r>
                        <a:rPr lang="en-PH" sz="1400" b="1" dirty="0">
                          <a:latin typeface="+mn-lt"/>
                          <a:ea typeface="Times New Roman"/>
                          <a:cs typeface="Times New Roman"/>
                        </a:rPr>
                        <a:t> P,%</a:t>
                      </a:r>
                      <a:endParaRPr lang="en-US" sz="14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endParaRPr lang="en-US" sz="1400" b="1" dirty="0">
                        <a:latin typeface="+mn-lt"/>
                        <a:ea typeface="Times New Roman"/>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marL="0" marR="0" algn="ctr">
                        <a:lnSpc>
                          <a:spcPct val="115000"/>
                        </a:lnSpc>
                        <a:spcBef>
                          <a:spcPts val="0"/>
                        </a:spcBef>
                        <a:spcAft>
                          <a:spcPts val="0"/>
                        </a:spcAft>
                      </a:pPr>
                      <a:r>
                        <a:rPr lang="en-PH" sz="1400" b="1" dirty="0">
                          <a:latin typeface="+mn-lt"/>
                          <a:ea typeface="Times New Roman"/>
                          <a:cs typeface="Times New Roman"/>
                        </a:rPr>
                        <a:t>Exch. K</a:t>
                      </a:r>
                      <a:endParaRPr lang="en-US" sz="1400" b="1" dirty="0">
                        <a:latin typeface="+mn-lt"/>
                        <a:ea typeface="Calibri"/>
                        <a:cs typeface="Times New Roman"/>
                      </a:endParaRPr>
                    </a:p>
                    <a:p>
                      <a:pPr marL="0" marR="0" algn="ctr">
                        <a:lnSpc>
                          <a:spcPct val="115000"/>
                        </a:lnSpc>
                        <a:spcBef>
                          <a:spcPts val="0"/>
                        </a:spcBef>
                        <a:spcAft>
                          <a:spcPts val="0"/>
                        </a:spcAft>
                      </a:pPr>
                      <a:r>
                        <a:rPr lang="en-PH" sz="1400" b="1" dirty="0">
                          <a:latin typeface="+mn-lt"/>
                          <a:ea typeface="Times New Roman"/>
                          <a:cs typeface="Times New Roman"/>
                        </a:rPr>
                        <a:t>(</a:t>
                      </a:r>
                      <a:r>
                        <a:rPr lang="en-PH" sz="1400" b="1" dirty="0" err="1">
                          <a:latin typeface="+mn-lt"/>
                          <a:ea typeface="Times New Roman"/>
                          <a:cs typeface="Times New Roman"/>
                        </a:rPr>
                        <a:t>ppm</a:t>
                      </a:r>
                      <a:r>
                        <a:rPr lang="en-PH" sz="1400" b="1" dirty="0">
                          <a:latin typeface="+mn-lt"/>
                          <a:ea typeface="Times New Roman"/>
                          <a:cs typeface="Times New Roman"/>
                        </a:rPr>
                        <a:t>)</a:t>
                      </a:r>
                      <a:endParaRPr lang="en-US" sz="14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endParaRPr lang="en-US" sz="1400" b="1" dirty="0">
                        <a:latin typeface="+mn-lt"/>
                        <a:ea typeface="Times New Roman"/>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marL="0" marR="0" algn="ctr">
                        <a:lnSpc>
                          <a:spcPct val="115000"/>
                        </a:lnSpc>
                        <a:spcBef>
                          <a:spcPts val="0"/>
                        </a:spcBef>
                        <a:spcAft>
                          <a:spcPts val="0"/>
                        </a:spcAft>
                      </a:pPr>
                      <a:r>
                        <a:rPr lang="en-PH" sz="1400" b="1" dirty="0">
                          <a:latin typeface="+mn-lt"/>
                          <a:ea typeface="Times New Roman"/>
                          <a:cs typeface="Times New Roman"/>
                        </a:rPr>
                        <a:t>C:N ratio</a:t>
                      </a:r>
                      <a:endParaRPr lang="en-US" sz="14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757095">
                <a:tc vMerge="1">
                  <a:txBody>
                    <a:bodyPr/>
                    <a:lstStyle/>
                    <a:p>
                      <a:endParaRPr lang="en-US"/>
                    </a:p>
                  </a:txBody>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Initial*</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Final**</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Percent Change </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endParaRPr lang="en-US" sz="1000" b="1" dirty="0">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Initial</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Final</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Percent Change </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endParaRPr lang="en-US" sz="1000" b="1" dirty="0">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Initial</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Final</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Percent Change </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endParaRPr lang="en-US" sz="1000" b="1">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Initial</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Final</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mn-lt"/>
                          <a:ea typeface="Times New Roman"/>
                          <a:cs typeface="Times New Roman"/>
                        </a:rPr>
                        <a:t>Percent Change </a:t>
                      </a:r>
                      <a:endParaRPr lang="en-US" sz="1000" b="1" dirty="0">
                        <a:latin typeface="+mn-lt"/>
                        <a:ea typeface="Calibri"/>
                        <a:cs typeface="Times New Roman"/>
                      </a:endParaRPr>
                    </a:p>
                  </a:txBody>
                  <a:tcPr marL="29245" marR="29245"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370318">
                <a:tc>
                  <a:txBody>
                    <a:bodyPr/>
                    <a:lstStyle/>
                    <a:p>
                      <a:pPr algn="ctr">
                        <a:spcAft>
                          <a:spcPts val="0"/>
                        </a:spcAft>
                      </a:pPr>
                      <a:r>
                        <a:rPr lang="en-US" sz="1200" b="1" dirty="0">
                          <a:solidFill>
                            <a:srgbClr val="000000"/>
                          </a:solidFill>
                          <a:latin typeface="+mn-lt"/>
                          <a:ea typeface="Times New Roman"/>
                          <a:cs typeface="Times New Roman"/>
                        </a:rPr>
                        <a:t>CS1</a:t>
                      </a:r>
                      <a:endParaRPr lang="en-US" sz="12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algn="ctr">
                        <a:spcAft>
                          <a:spcPts val="0"/>
                        </a:spcAft>
                      </a:pPr>
                      <a:r>
                        <a:rPr lang="en-PH" sz="1200" b="1" dirty="0">
                          <a:solidFill>
                            <a:srgbClr val="000000"/>
                          </a:solidFill>
                          <a:latin typeface="+mn-lt"/>
                          <a:ea typeface="Times New Roman"/>
                          <a:cs typeface="Times New Roman"/>
                        </a:rPr>
                        <a:t>0.19</a:t>
                      </a:r>
                      <a:endParaRPr lang="en-US" sz="12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algn="ctr">
                        <a:spcAft>
                          <a:spcPts val="0"/>
                        </a:spcAft>
                      </a:pPr>
                      <a:r>
                        <a:rPr lang="en-PH" sz="1200" b="1" dirty="0">
                          <a:solidFill>
                            <a:srgbClr val="000000"/>
                          </a:solidFill>
                          <a:latin typeface="+mn-lt"/>
                          <a:ea typeface="Times New Roman"/>
                          <a:cs typeface="Times New Roman"/>
                        </a:rPr>
                        <a:t>0.25</a:t>
                      </a:r>
                      <a:endParaRPr lang="en-US" sz="12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algn="ctr">
                        <a:spcAft>
                          <a:spcPts val="0"/>
                        </a:spcAft>
                      </a:pPr>
                      <a:r>
                        <a:rPr lang="en-PH" sz="1200" b="1" dirty="0">
                          <a:solidFill>
                            <a:srgbClr val="000000"/>
                          </a:solidFill>
                          <a:latin typeface="+mn-lt"/>
                          <a:ea typeface="Times New Roman"/>
                          <a:cs typeface="Times New Roman"/>
                        </a:rPr>
                        <a:t>31.58</a:t>
                      </a:r>
                      <a:endParaRPr lang="en-US" sz="12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endParaRPr lang="en-US" sz="12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algn="ctr">
                        <a:spcAft>
                          <a:spcPts val="0"/>
                        </a:spcAft>
                      </a:pPr>
                      <a:r>
                        <a:rPr lang="en-PH" sz="1200" b="1" dirty="0">
                          <a:solidFill>
                            <a:srgbClr val="000000"/>
                          </a:solidFill>
                          <a:latin typeface="+mn-lt"/>
                          <a:ea typeface="Times New Roman"/>
                          <a:cs typeface="Times New Roman"/>
                        </a:rPr>
                        <a:t>1.29</a:t>
                      </a:r>
                      <a:endParaRPr lang="en-US" sz="12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marR="0" algn="ctr">
                        <a:spcBef>
                          <a:spcPts val="0"/>
                        </a:spcBef>
                        <a:spcAft>
                          <a:spcPts val="0"/>
                        </a:spcAft>
                      </a:pPr>
                      <a:r>
                        <a:rPr lang="en-PH" sz="1200" b="1" dirty="0">
                          <a:solidFill>
                            <a:srgbClr val="000000"/>
                          </a:solidFill>
                          <a:latin typeface="+mn-lt"/>
                          <a:ea typeface="Times New Roman"/>
                          <a:cs typeface="Times New Roman"/>
                        </a:rPr>
                        <a:t>6.02</a:t>
                      </a:r>
                      <a:endParaRPr lang="en-US" sz="12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algn="ctr">
                        <a:spcAft>
                          <a:spcPts val="0"/>
                        </a:spcAft>
                      </a:pPr>
                      <a:r>
                        <a:rPr lang="en-PH" sz="1200" b="1" dirty="0">
                          <a:solidFill>
                            <a:srgbClr val="000000"/>
                          </a:solidFill>
                          <a:latin typeface="+mn-lt"/>
                          <a:ea typeface="Times New Roman"/>
                          <a:cs typeface="Times New Roman"/>
                        </a:rPr>
                        <a:t>366.67</a:t>
                      </a:r>
                      <a:endParaRPr lang="en-US" sz="12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endParaRPr lang="en-US" sz="12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algn="ctr">
                        <a:spcAft>
                          <a:spcPts val="0"/>
                        </a:spcAft>
                      </a:pPr>
                      <a:r>
                        <a:rPr lang="en-PH" sz="1200" b="1" dirty="0">
                          <a:solidFill>
                            <a:srgbClr val="000000"/>
                          </a:solidFill>
                          <a:latin typeface="+mn-lt"/>
                          <a:ea typeface="Times New Roman"/>
                          <a:cs typeface="Times New Roman"/>
                        </a:rPr>
                        <a:t>45.00</a:t>
                      </a:r>
                      <a:endParaRPr lang="en-US" sz="12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algn="ctr">
                        <a:spcAft>
                          <a:spcPts val="0"/>
                        </a:spcAft>
                      </a:pPr>
                      <a:r>
                        <a:rPr lang="en-PH" sz="1200" b="1" dirty="0">
                          <a:solidFill>
                            <a:srgbClr val="000000"/>
                          </a:solidFill>
                          <a:latin typeface="+mn-lt"/>
                          <a:ea typeface="Times New Roman"/>
                          <a:cs typeface="Times New Roman"/>
                        </a:rPr>
                        <a:t>33.00</a:t>
                      </a:r>
                      <a:endParaRPr lang="en-US" sz="12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algn="ctr">
                        <a:spcAft>
                          <a:spcPts val="0"/>
                        </a:spcAft>
                      </a:pPr>
                      <a:r>
                        <a:rPr lang="en-PH" sz="1200" b="1" dirty="0">
                          <a:solidFill>
                            <a:srgbClr val="000000"/>
                          </a:solidFill>
                          <a:latin typeface="+mn-lt"/>
                          <a:ea typeface="Times New Roman"/>
                          <a:cs typeface="Times New Roman"/>
                        </a:rPr>
                        <a:t>-26.67</a:t>
                      </a:r>
                      <a:endParaRPr lang="en-US" sz="12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endParaRPr lang="en-US" sz="12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algn="ctr">
                        <a:spcAft>
                          <a:spcPts val="0"/>
                        </a:spcAft>
                      </a:pPr>
                      <a:r>
                        <a:rPr lang="en-PH" sz="1200" b="1">
                          <a:solidFill>
                            <a:srgbClr val="000000"/>
                          </a:solidFill>
                          <a:latin typeface="+mn-lt"/>
                          <a:ea typeface="Times New Roman"/>
                          <a:cs typeface="Times New Roman"/>
                        </a:rPr>
                        <a:t>15.49</a:t>
                      </a:r>
                      <a:endParaRPr lang="en-US" sz="1200" b="1">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algn="ctr">
                        <a:spcAft>
                          <a:spcPts val="0"/>
                        </a:spcAft>
                      </a:pPr>
                      <a:r>
                        <a:rPr lang="en-PH" sz="1200" b="1" dirty="0">
                          <a:solidFill>
                            <a:srgbClr val="000000"/>
                          </a:solidFill>
                          <a:latin typeface="+mn-lt"/>
                          <a:ea typeface="Times New Roman"/>
                          <a:cs typeface="Times New Roman"/>
                        </a:rPr>
                        <a:t>11.48</a:t>
                      </a:r>
                      <a:endParaRPr lang="en-US" sz="12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pPr algn="ctr">
                        <a:spcAft>
                          <a:spcPts val="0"/>
                        </a:spcAft>
                      </a:pPr>
                      <a:r>
                        <a:rPr lang="en-PH" sz="1200" b="1" dirty="0">
                          <a:solidFill>
                            <a:srgbClr val="000000"/>
                          </a:solidFill>
                          <a:latin typeface="+mn-lt"/>
                          <a:ea typeface="Times New Roman"/>
                          <a:cs typeface="Times New Roman"/>
                        </a:rPr>
                        <a:t>-25.89</a:t>
                      </a:r>
                      <a:endParaRPr lang="en-US" sz="1200" b="1" dirty="0">
                        <a:latin typeface="+mn-lt"/>
                        <a:ea typeface="Times New Roman"/>
                        <a:cs typeface="Times New Roman"/>
                      </a:endParaRPr>
                    </a:p>
                  </a:txBody>
                  <a:tcPr marL="29245" marR="29245" marT="0" marB="0" anchor="ctr">
                    <a:lnL>
                      <a:noFill/>
                    </a:lnL>
                    <a:lnR>
                      <a:noFill/>
                    </a:lnR>
                    <a:lnT w="19050" cap="flat" cmpd="dbl" algn="ctr">
                      <a:solidFill>
                        <a:srgbClr val="000000"/>
                      </a:solidFill>
                      <a:prstDash val="solid"/>
                      <a:round/>
                      <a:headEnd type="none" w="med" len="med"/>
                      <a:tailEnd type="none" w="med" len="med"/>
                    </a:lnT>
                    <a:lnB>
                      <a:noFill/>
                    </a:lnB>
                  </a:tcPr>
                </a:tc>
              </a:tr>
              <a:tr h="476469">
                <a:tc>
                  <a:txBody>
                    <a:bodyPr/>
                    <a:lstStyle/>
                    <a:p>
                      <a:pPr algn="ctr">
                        <a:spcAft>
                          <a:spcPts val="0"/>
                        </a:spcAft>
                      </a:pPr>
                      <a:r>
                        <a:rPr lang="en-US" sz="1200" b="1">
                          <a:solidFill>
                            <a:srgbClr val="000000"/>
                          </a:solidFill>
                          <a:latin typeface="+mn-lt"/>
                          <a:ea typeface="Times New Roman"/>
                          <a:cs typeface="Times New Roman"/>
                        </a:rPr>
                        <a:t>CS2</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0.19</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0.25</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31.58</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a:solidFill>
                            <a:srgbClr val="000000"/>
                          </a:solidFill>
                          <a:latin typeface="+mn-lt"/>
                          <a:ea typeface="Times New Roman"/>
                          <a:cs typeface="Times New Roman"/>
                        </a:rPr>
                        <a:t>8.24</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marR="0" algn="ctr">
                        <a:spcBef>
                          <a:spcPts val="0"/>
                        </a:spcBef>
                        <a:spcAft>
                          <a:spcPts val="0"/>
                        </a:spcAft>
                      </a:pPr>
                      <a:r>
                        <a:rPr lang="en-PH" sz="1200" b="1">
                          <a:solidFill>
                            <a:srgbClr val="000000"/>
                          </a:solidFill>
                          <a:latin typeface="+mn-lt"/>
                          <a:ea typeface="Times New Roman"/>
                          <a:cs typeface="Times New Roman"/>
                        </a:rPr>
                        <a:t>1.98</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-75.97</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45.00</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30.00</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-33.33</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a:solidFill>
                            <a:srgbClr val="000000"/>
                          </a:solidFill>
                          <a:latin typeface="+mn-lt"/>
                          <a:ea typeface="Times New Roman"/>
                          <a:cs typeface="Times New Roman"/>
                        </a:rPr>
                        <a:t>12.62</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a:solidFill>
                            <a:srgbClr val="000000"/>
                          </a:solidFill>
                          <a:latin typeface="+mn-lt"/>
                          <a:ea typeface="Times New Roman"/>
                          <a:cs typeface="Times New Roman"/>
                        </a:rPr>
                        <a:t>13.59</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7.69</a:t>
                      </a:r>
                      <a:endParaRPr lang="en-US" sz="1200" b="1" dirty="0">
                        <a:latin typeface="+mn-lt"/>
                        <a:ea typeface="Times New Roman"/>
                        <a:cs typeface="Times New Roman"/>
                      </a:endParaRPr>
                    </a:p>
                  </a:txBody>
                  <a:tcPr marL="29245" marR="29245" marT="0" marB="0" anchor="ctr">
                    <a:lnL>
                      <a:noFill/>
                    </a:lnL>
                    <a:lnR>
                      <a:noFill/>
                    </a:lnR>
                    <a:lnT>
                      <a:noFill/>
                    </a:lnT>
                    <a:lnB>
                      <a:noFill/>
                    </a:lnB>
                  </a:tcPr>
                </a:tc>
              </a:tr>
              <a:tr h="476469">
                <a:tc>
                  <a:txBody>
                    <a:bodyPr/>
                    <a:lstStyle/>
                    <a:p>
                      <a:pPr algn="ctr">
                        <a:spcAft>
                          <a:spcPts val="0"/>
                        </a:spcAft>
                      </a:pPr>
                      <a:r>
                        <a:rPr lang="en-US" sz="1200" b="1">
                          <a:solidFill>
                            <a:srgbClr val="000000"/>
                          </a:solidFill>
                          <a:latin typeface="+mn-lt"/>
                          <a:ea typeface="Times New Roman"/>
                          <a:cs typeface="Times New Roman"/>
                        </a:rPr>
                        <a:t>CS3</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a:solidFill>
                            <a:srgbClr val="000000"/>
                          </a:solidFill>
                          <a:latin typeface="+mn-lt"/>
                          <a:ea typeface="Times New Roman"/>
                          <a:cs typeface="Times New Roman"/>
                        </a:rPr>
                        <a:t>0.17</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a:solidFill>
                            <a:srgbClr val="000000"/>
                          </a:solidFill>
                          <a:latin typeface="+mn-lt"/>
                          <a:ea typeface="Times New Roman"/>
                          <a:cs typeface="Times New Roman"/>
                        </a:rPr>
                        <a:t>0.22</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29.41</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4.59</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marR="0" algn="ctr">
                        <a:spcBef>
                          <a:spcPts val="0"/>
                        </a:spcBef>
                        <a:spcAft>
                          <a:spcPts val="0"/>
                        </a:spcAft>
                      </a:pPr>
                      <a:r>
                        <a:rPr lang="en-PH" sz="1200" b="1" dirty="0">
                          <a:solidFill>
                            <a:srgbClr val="000000"/>
                          </a:solidFill>
                          <a:latin typeface="+mn-lt"/>
                          <a:ea typeface="Times New Roman"/>
                          <a:cs typeface="Times New Roman"/>
                        </a:rPr>
                        <a:t>13.92</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203.27</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36.00</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30.00</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-16.67</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17.44</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13.67</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-21.62</a:t>
                      </a:r>
                      <a:endParaRPr lang="en-US" sz="1200" b="1" dirty="0">
                        <a:latin typeface="+mn-lt"/>
                        <a:ea typeface="Times New Roman"/>
                        <a:cs typeface="Times New Roman"/>
                      </a:endParaRPr>
                    </a:p>
                  </a:txBody>
                  <a:tcPr marL="29245" marR="29245" marT="0" marB="0" anchor="ctr">
                    <a:lnL>
                      <a:noFill/>
                    </a:lnL>
                    <a:lnR>
                      <a:noFill/>
                    </a:lnR>
                    <a:lnT>
                      <a:noFill/>
                    </a:lnT>
                    <a:lnB>
                      <a:noFill/>
                    </a:lnB>
                  </a:tcPr>
                </a:tc>
              </a:tr>
              <a:tr h="476469">
                <a:tc>
                  <a:txBody>
                    <a:bodyPr/>
                    <a:lstStyle/>
                    <a:p>
                      <a:pPr algn="ctr">
                        <a:spcAft>
                          <a:spcPts val="0"/>
                        </a:spcAft>
                      </a:pPr>
                      <a:r>
                        <a:rPr lang="en-US" sz="1200" b="1">
                          <a:solidFill>
                            <a:srgbClr val="000000"/>
                          </a:solidFill>
                          <a:latin typeface="+mn-lt"/>
                          <a:ea typeface="Times New Roman"/>
                          <a:cs typeface="Times New Roman"/>
                        </a:rPr>
                        <a:t>CS4</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a:solidFill>
                            <a:srgbClr val="000000"/>
                          </a:solidFill>
                          <a:latin typeface="+mn-lt"/>
                          <a:ea typeface="Times New Roman"/>
                          <a:cs typeface="Times New Roman"/>
                        </a:rPr>
                        <a:t>0.19</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a:solidFill>
                            <a:srgbClr val="000000"/>
                          </a:solidFill>
                          <a:latin typeface="+mn-lt"/>
                          <a:ea typeface="Times New Roman"/>
                          <a:cs typeface="Times New Roman"/>
                        </a:rPr>
                        <a:t>0.23</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21.05</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a:solidFill>
                            <a:srgbClr val="000000"/>
                          </a:solidFill>
                          <a:latin typeface="+mn-lt"/>
                          <a:ea typeface="Times New Roman"/>
                          <a:cs typeface="Times New Roman"/>
                        </a:rPr>
                        <a:t>1.83</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marR="0" algn="ctr">
                        <a:spcBef>
                          <a:spcPts val="0"/>
                        </a:spcBef>
                        <a:spcAft>
                          <a:spcPts val="0"/>
                        </a:spcAft>
                      </a:pPr>
                      <a:r>
                        <a:rPr lang="en-PH" sz="1200" b="1">
                          <a:solidFill>
                            <a:srgbClr val="000000"/>
                          </a:solidFill>
                          <a:latin typeface="+mn-lt"/>
                          <a:ea typeface="Times New Roman"/>
                          <a:cs typeface="Times New Roman"/>
                        </a:rPr>
                        <a:t>26.40</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1342.62</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a:solidFill>
                            <a:srgbClr val="000000"/>
                          </a:solidFill>
                          <a:latin typeface="+mn-lt"/>
                          <a:ea typeface="Times New Roman"/>
                          <a:cs typeface="Times New Roman"/>
                        </a:rPr>
                        <a:t>39.00</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42.00</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7.69</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a:solidFill>
                            <a:srgbClr val="000000"/>
                          </a:solidFill>
                          <a:latin typeface="+mn-lt"/>
                          <a:ea typeface="Times New Roman"/>
                          <a:cs typeface="Times New Roman"/>
                        </a:rPr>
                        <a:t>12.65</a:t>
                      </a:r>
                      <a:endParaRPr lang="en-US" sz="1200" b="1">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11.48</a:t>
                      </a:r>
                      <a:endParaRPr lang="en-US" sz="1200" b="1" dirty="0">
                        <a:latin typeface="+mn-lt"/>
                        <a:ea typeface="Times New Roman"/>
                        <a:cs typeface="Times New Roman"/>
                      </a:endParaRPr>
                    </a:p>
                  </a:txBody>
                  <a:tcPr marL="29245" marR="29245" marT="0" marB="0" anchor="ctr">
                    <a:lnL>
                      <a:noFill/>
                    </a:lnL>
                    <a:lnR>
                      <a:noFill/>
                    </a:lnR>
                    <a:lnT>
                      <a:noFill/>
                    </a:lnT>
                    <a:lnB>
                      <a:noFill/>
                    </a:lnB>
                  </a:tcPr>
                </a:tc>
                <a:tc>
                  <a:txBody>
                    <a:bodyPr/>
                    <a:lstStyle/>
                    <a:p>
                      <a:pPr algn="ctr">
                        <a:spcAft>
                          <a:spcPts val="0"/>
                        </a:spcAft>
                      </a:pPr>
                      <a:r>
                        <a:rPr lang="en-PH" sz="1200" b="1" dirty="0">
                          <a:solidFill>
                            <a:srgbClr val="000000"/>
                          </a:solidFill>
                          <a:latin typeface="+mn-lt"/>
                          <a:ea typeface="Times New Roman"/>
                          <a:cs typeface="Times New Roman"/>
                        </a:rPr>
                        <a:t>-9.25</a:t>
                      </a:r>
                      <a:endParaRPr lang="en-US" sz="1200" b="1" dirty="0">
                        <a:latin typeface="+mn-lt"/>
                        <a:ea typeface="Times New Roman"/>
                        <a:cs typeface="Times New Roman"/>
                      </a:endParaRPr>
                    </a:p>
                  </a:txBody>
                  <a:tcPr marL="29245" marR="29245" marT="0" marB="0" anchor="ctr">
                    <a:lnL>
                      <a:noFill/>
                    </a:lnL>
                    <a:lnR>
                      <a:noFill/>
                    </a:lnR>
                    <a:lnT>
                      <a:noFill/>
                    </a:lnT>
                    <a:lnB>
                      <a:noFill/>
                    </a:lnB>
                  </a:tcPr>
                </a:tc>
              </a:tr>
              <a:tr h="476469">
                <a:tc>
                  <a:txBody>
                    <a:bodyPr/>
                    <a:lstStyle/>
                    <a:p>
                      <a:pPr algn="ctr">
                        <a:spcAft>
                          <a:spcPts val="0"/>
                        </a:spcAft>
                      </a:pPr>
                      <a:r>
                        <a:rPr lang="en-US" sz="1200" b="1">
                          <a:solidFill>
                            <a:srgbClr val="000000"/>
                          </a:solidFill>
                          <a:latin typeface="+mn-lt"/>
                          <a:ea typeface="Times New Roman"/>
                          <a:cs typeface="Times New Roman"/>
                        </a:rPr>
                        <a:t>CS5</a:t>
                      </a:r>
                      <a:endParaRPr lang="en-US" sz="1200" b="1">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PH" sz="1200" b="1">
                          <a:solidFill>
                            <a:srgbClr val="000000"/>
                          </a:solidFill>
                          <a:latin typeface="+mn-lt"/>
                          <a:ea typeface="Times New Roman"/>
                          <a:cs typeface="Times New Roman"/>
                        </a:rPr>
                        <a:t>0.14</a:t>
                      </a:r>
                      <a:endParaRPr lang="en-US" sz="1200" b="1">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PH" sz="1200" b="1">
                          <a:solidFill>
                            <a:srgbClr val="000000"/>
                          </a:solidFill>
                          <a:latin typeface="+mn-lt"/>
                          <a:ea typeface="Times New Roman"/>
                          <a:cs typeface="Times New Roman"/>
                        </a:rPr>
                        <a:t>0.21</a:t>
                      </a:r>
                      <a:endParaRPr lang="en-US" sz="1200" b="1">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PH" sz="1200" b="1" dirty="0">
                          <a:solidFill>
                            <a:srgbClr val="000000"/>
                          </a:solidFill>
                          <a:latin typeface="+mn-lt"/>
                          <a:ea typeface="Times New Roman"/>
                          <a:cs typeface="Times New Roman"/>
                        </a:rPr>
                        <a:t>50.00</a:t>
                      </a:r>
                      <a:endParaRPr lang="en-US" sz="1200" b="1" dirty="0">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endParaRPr lang="en-US" sz="1200" b="1">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PH" sz="1200" b="1">
                          <a:solidFill>
                            <a:srgbClr val="000000"/>
                          </a:solidFill>
                          <a:latin typeface="+mn-lt"/>
                          <a:ea typeface="Times New Roman"/>
                          <a:cs typeface="Times New Roman"/>
                        </a:rPr>
                        <a:t>2.36</a:t>
                      </a:r>
                      <a:endParaRPr lang="en-US" sz="1200" b="1">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R="0" algn="ctr">
                        <a:spcBef>
                          <a:spcPts val="0"/>
                        </a:spcBef>
                        <a:spcAft>
                          <a:spcPts val="0"/>
                        </a:spcAft>
                      </a:pPr>
                      <a:r>
                        <a:rPr lang="en-PH" sz="1200" b="1" dirty="0">
                          <a:solidFill>
                            <a:srgbClr val="000000"/>
                          </a:solidFill>
                          <a:latin typeface="+mn-lt"/>
                          <a:ea typeface="Times New Roman"/>
                          <a:cs typeface="Times New Roman"/>
                        </a:rPr>
                        <a:t>3.34</a:t>
                      </a:r>
                      <a:endParaRPr lang="en-US" sz="1200" b="1" dirty="0">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PH" sz="1200" b="1" dirty="0">
                          <a:solidFill>
                            <a:srgbClr val="000000"/>
                          </a:solidFill>
                          <a:latin typeface="+mn-lt"/>
                          <a:ea typeface="Times New Roman"/>
                          <a:cs typeface="Times New Roman"/>
                        </a:rPr>
                        <a:t>41.53</a:t>
                      </a:r>
                      <a:endParaRPr lang="en-US" sz="1200" b="1" dirty="0">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endParaRPr lang="en-US" sz="1200" b="1">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PH" sz="1200" b="1">
                          <a:solidFill>
                            <a:srgbClr val="000000"/>
                          </a:solidFill>
                          <a:latin typeface="+mn-lt"/>
                          <a:ea typeface="Times New Roman"/>
                          <a:cs typeface="Times New Roman"/>
                        </a:rPr>
                        <a:t>84.00</a:t>
                      </a:r>
                      <a:endParaRPr lang="en-US" sz="1200" b="1">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PH" sz="1200" b="1" dirty="0">
                          <a:solidFill>
                            <a:srgbClr val="000000"/>
                          </a:solidFill>
                          <a:latin typeface="+mn-lt"/>
                          <a:ea typeface="Times New Roman"/>
                          <a:cs typeface="Times New Roman"/>
                        </a:rPr>
                        <a:t>39.00</a:t>
                      </a:r>
                      <a:endParaRPr lang="en-US" sz="1200" b="1" dirty="0">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PH" sz="1200" b="1" dirty="0">
                          <a:solidFill>
                            <a:srgbClr val="000000"/>
                          </a:solidFill>
                          <a:latin typeface="+mn-lt"/>
                          <a:ea typeface="Times New Roman"/>
                          <a:cs typeface="Times New Roman"/>
                        </a:rPr>
                        <a:t>-53.57</a:t>
                      </a:r>
                      <a:endParaRPr lang="en-US" sz="1200" b="1" dirty="0">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endParaRPr lang="en-US" sz="1200" b="1">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PH" sz="1200" b="1" dirty="0">
                          <a:solidFill>
                            <a:srgbClr val="000000"/>
                          </a:solidFill>
                          <a:latin typeface="+mn-lt"/>
                          <a:ea typeface="Times New Roman"/>
                          <a:cs typeface="Times New Roman"/>
                        </a:rPr>
                        <a:t>19.04</a:t>
                      </a:r>
                      <a:endParaRPr lang="en-US" sz="1200" b="1" dirty="0">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PH" sz="1200" b="1">
                          <a:solidFill>
                            <a:srgbClr val="000000"/>
                          </a:solidFill>
                          <a:latin typeface="+mn-lt"/>
                          <a:ea typeface="Times New Roman"/>
                          <a:cs typeface="Times New Roman"/>
                        </a:rPr>
                        <a:t>12.55</a:t>
                      </a:r>
                      <a:endParaRPr lang="en-US" sz="1200" b="1">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PH" sz="1200" b="1" dirty="0">
                          <a:solidFill>
                            <a:srgbClr val="000000"/>
                          </a:solidFill>
                          <a:latin typeface="+mn-lt"/>
                          <a:ea typeface="Times New Roman"/>
                          <a:cs typeface="Times New Roman"/>
                        </a:rPr>
                        <a:t>-34.09</a:t>
                      </a:r>
                      <a:endParaRPr lang="en-US" sz="1200" b="1" dirty="0">
                        <a:latin typeface="+mn-lt"/>
                        <a:ea typeface="Times New Roman"/>
                        <a:cs typeface="Times New Roman"/>
                      </a:endParaRPr>
                    </a:p>
                  </a:txBody>
                  <a:tcPr marL="29245" marR="29245" marT="0" marB="0" anchor="ctr">
                    <a:lnL>
                      <a:noFill/>
                    </a:lnL>
                    <a:lnR>
                      <a:noFill/>
                    </a:lnR>
                    <a:lnT>
                      <a:noFill/>
                    </a:lnT>
                    <a:lnB w="19050" cap="flat" cmpd="dbl" algn="ctr">
                      <a:solidFill>
                        <a:srgbClr val="000000"/>
                      </a:solidFill>
                      <a:prstDash val="solid"/>
                      <a:round/>
                      <a:headEnd type="none" w="med" len="med"/>
                      <a:tailEnd type="none" w="med" len="med"/>
                    </a:lnB>
                  </a:tcPr>
                </a:tc>
              </a:tr>
            </a:tbl>
          </a:graphicData>
        </a:graphic>
      </p:graphicFrame>
      <p:sp>
        <p:nvSpPr>
          <p:cNvPr id="70658" name="Rectangle 2"/>
          <p:cNvSpPr>
            <a:spLocks noChangeArrowheads="1"/>
          </p:cNvSpPr>
          <p:nvPr/>
        </p:nvSpPr>
        <p:spPr bwMode="auto">
          <a:xfrm>
            <a:off x="152400" y="5334000"/>
            <a:ext cx="3886200" cy="523875"/>
          </a:xfrm>
          <a:prstGeom prst="rect">
            <a:avLst/>
          </a:prstGeom>
          <a:noFill/>
          <a:ln w="9525">
            <a:noFill/>
            <a:miter lim="800000"/>
            <a:headEnd/>
            <a:tailEnd/>
          </a:ln>
          <a:effectLst/>
        </p:spPr>
        <p:txBody>
          <a:bodyPr anchor="ctr">
            <a:spAutoFit/>
          </a:bodyPr>
          <a:lstStyle/>
          <a:p>
            <a:pPr>
              <a:defRPr/>
            </a:pPr>
            <a:r>
              <a:rPr lang="en-PH" sz="1400" dirty="0">
                <a:latin typeface="+mj-lt"/>
                <a:ea typeface="Calibri" pitchFamily="34" charset="0"/>
              </a:rPr>
              <a:t>*Initial	- before first cropping season</a:t>
            </a:r>
            <a:endParaRPr lang="en-US" sz="1400" dirty="0">
              <a:latin typeface="+mj-lt"/>
            </a:endParaRPr>
          </a:p>
          <a:p>
            <a:pPr eaLnBrk="0" hangingPunct="0">
              <a:defRPr/>
            </a:pPr>
            <a:r>
              <a:rPr lang="en-PH" sz="1400" dirty="0">
                <a:latin typeface="+mj-lt"/>
                <a:ea typeface="Calibri" pitchFamily="34" charset="0"/>
              </a:rPr>
              <a:t>** Final 	- after second cropping season</a:t>
            </a:r>
            <a:endParaRPr lang="en-PH" sz="1400" dirty="0">
              <a:latin typeface="+mj-lt"/>
            </a:endParaRPr>
          </a:p>
        </p:txBody>
      </p:sp>
      <p:sp>
        <p:nvSpPr>
          <p:cNvPr id="46195" name="Rectangle 3"/>
          <p:cNvSpPr>
            <a:spLocks noChangeArrowheads="1"/>
          </p:cNvSpPr>
          <p:nvPr/>
        </p:nvSpPr>
        <p:spPr bwMode="auto">
          <a:xfrm>
            <a:off x="4191000" y="5334000"/>
            <a:ext cx="3962400" cy="1016000"/>
          </a:xfrm>
          <a:prstGeom prst="rect">
            <a:avLst/>
          </a:prstGeom>
          <a:noFill/>
          <a:ln w="9525">
            <a:noFill/>
            <a:miter lim="800000"/>
            <a:headEnd/>
            <a:tailEnd/>
          </a:ln>
        </p:spPr>
        <p:txBody>
          <a:bodyPr anchor="ctr">
            <a:spAutoFit/>
          </a:bodyPr>
          <a:lstStyle/>
          <a:p>
            <a:r>
              <a:rPr lang="en-US" sz="1200">
                <a:solidFill>
                  <a:srgbClr val="000000"/>
                </a:solidFill>
                <a:cs typeface="Times New Roman" pitchFamily="18" charset="0"/>
              </a:rPr>
              <a:t>CS1 = Corn + </a:t>
            </a:r>
            <a:r>
              <a:rPr lang="en-US" sz="1200" i="1">
                <a:solidFill>
                  <a:srgbClr val="000000"/>
                </a:solidFill>
                <a:cs typeface="Times New Roman" pitchFamily="18" charset="0"/>
              </a:rPr>
              <a:t>Arachis pintoi – Arachis pintoi</a:t>
            </a:r>
            <a:endParaRPr lang="en-US" sz="1200"/>
          </a:p>
          <a:p>
            <a:pPr eaLnBrk="0" hangingPunct="0"/>
            <a:r>
              <a:rPr lang="en-US" sz="1200">
                <a:solidFill>
                  <a:srgbClr val="000000"/>
                </a:solidFill>
                <a:cs typeface="Times New Roman" pitchFamily="18" charset="0"/>
              </a:rPr>
              <a:t>CS2 = Corn + </a:t>
            </a:r>
            <a:r>
              <a:rPr lang="en-US" sz="1200" i="1">
                <a:solidFill>
                  <a:srgbClr val="000000"/>
                </a:solidFill>
                <a:cs typeface="Times New Roman" pitchFamily="18" charset="0"/>
              </a:rPr>
              <a:t>S. guianensis</a:t>
            </a:r>
            <a:r>
              <a:rPr lang="en-US" sz="1200">
                <a:solidFill>
                  <a:srgbClr val="000000"/>
                </a:solidFill>
                <a:cs typeface="Times New Roman" pitchFamily="18" charset="0"/>
              </a:rPr>
              <a:t> - </a:t>
            </a:r>
            <a:r>
              <a:rPr lang="en-US" sz="1200" i="1">
                <a:solidFill>
                  <a:srgbClr val="000000"/>
                </a:solidFill>
                <a:cs typeface="Times New Roman" pitchFamily="18" charset="0"/>
              </a:rPr>
              <a:t>S. guianensis</a:t>
            </a:r>
            <a:r>
              <a:rPr lang="en-US" sz="1200">
                <a:solidFill>
                  <a:srgbClr val="000000"/>
                </a:solidFill>
                <a:cs typeface="Times New Roman" pitchFamily="18" charset="0"/>
              </a:rPr>
              <a:t> - fallow</a:t>
            </a:r>
            <a:endParaRPr lang="en-US" sz="1200"/>
          </a:p>
          <a:p>
            <a:pPr eaLnBrk="0" hangingPunct="0"/>
            <a:r>
              <a:rPr lang="en-US" sz="1200">
                <a:solidFill>
                  <a:srgbClr val="000000"/>
                </a:solidFill>
                <a:cs typeface="Times New Roman" pitchFamily="18" charset="0"/>
              </a:rPr>
              <a:t>CS3 = Corn + Cowpea - Upland rice + Cowpea </a:t>
            </a:r>
            <a:endParaRPr lang="en-US" sz="1200"/>
          </a:p>
          <a:p>
            <a:pPr eaLnBrk="0" hangingPunct="0"/>
            <a:r>
              <a:rPr lang="en-US" sz="1200">
                <a:solidFill>
                  <a:srgbClr val="000000"/>
                </a:solidFill>
                <a:cs typeface="Times New Roman" pitchFamily="18" charset="0"/>
              </a:rPr>
              <a:t>CS4 = Corn + Rice bean - Corn + Rice bean</a:t>
            </a:r>
            <a:endParaRPr lang="en-US" sz="1200"/>
          </a:p>
          <a:p>
            <a:pPr eaLnBrk="0" hangingPunct="0"/>
            <a:r>
              <a:rPr lang="en-US" sz="1200">
                <a:solidFill>
                  <a:srgbClr val="000000"/>
                </a:solidFill>
                <a:cs typeface="Times New Roman" pitchFamily="18" charset="0"/>
              </a:rPr>
              <a:t>CS5 = Corn - Corn</a:t>
            </a:r>
            <a:endParaRPr lang="en-US" sz="1200"/>
          </a:p>
        </p:txBody>
      </p:sp>
      <p:sp>
        <p:nvSpPr>
          <p:cNvPr id="6" name="Oval 5"/>
          <p:cNvSpPr/>
          <p:nvPr/>
        </p:nvSpPr>
        <p:spPr>
          <a:xfrm>
            <a:off x="2133600" y="4419600"/>
            <a:ext cx="762000" cy="38100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6"/>
          <p:cNvSpPr/>
          <p:nvPr/>
        </p:nvSpPr>
        <p:spPr>
          <a:xfrm>
            <a:off x="4038600" y="3886200"/>
            <a:ext cx="762000" cy="45720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a:off x="5791200" y="3886200"/>
            <a:ext cx="685800" cy="38100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Oval 8"/>
          <p:cNvSpPr/>
          <p:nvPr/>
        </p:nvSpPr>
        <p:spPr>
          <a:xfrm>
            <a:off x="7543800" y="2971800"/>
            <a:ext cx="533400" cy="38100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3"/>
          <p:cNvPicPr>
            <a:picLocks noChangeAspect="1" noChangeArrowheads="1"/>
          </p:cNvPicPr>
          <p:nvPr/>
        </p:nvPicPr>
        <p:blipFill>
          <a:blip r:embed="rId2"/>
          <a:srcRect l="23750" r="23750"/>
          <a:stretch>
            <a:fillRect/>
          </a:stretch>
        </p:blipFill>
        <p:spPr bwMode="auto">
          <a:xfrm>
            <a:off x="762000" y="1479550"/>
            <a:ext cx="4495800" cy="4768850"/>
          </a:xfrm>
          <a:prstGeom prst="rect">
            <a:avLst/>
          </a:prstGeom>
          <a:noFill/>
          <a:ln w="9525">
            <a:noFill/>
            <a:miter lim="800000"/>
            <a:headEnd/>
            <a:tailEnd/>
          </a:ln>
        </p:spPr>
      </p:pic>
      <p:grpSp>
        <p:nvGrpSpPr>
          <p:cNvPr id="12291" name="Group 2"/>
          <p:cNvGrpSpPr>
            <a:grpSpLocks/>
          </p:cNvGrpSpPr>
          <p:nvPr/>
        </p:nvGrpSpPr>
        <p:grpSpPr bwMode="auto">
          <a:xfrm>
            <a:off x="5486400" y="1447800"/>
            <a:ext cx="2438400" cy="4572000"/>
            <a:chOff x="4495800" y="1524000"/>
            <a:chExt cx="2286000" cy="4161836"/>
          </a:xfrm>
        </p:grpSpPr>
        <p:pic>
          <p:nvPicPr>
            <p:cNvPr id="12293" name="Picture 4"/>
            <p:cNvPicPr>
              <a:picLocks noChangeAspect="1" noChangeArrowheads="1"/>
            </p:cNvPicPr>
            <p:nvPr/>
          </p:nvPicPr>
          <p:blipFill>
            <a:blip r:embed="rId3"/>
            <a:srcRect l="73750" t="10001" b="5000"/>
            <a:stretch>
              <a:fillRect/>
            </a:stretch>
          </p:blipFill>
          <p:spPr bwMode="auto">
            <a:xfrm>
              <a:off x="4495800" y="1524000"/>
              <a:ext cx="2286000" cy="4108510"/>
            </a:xfrm>
            <a:prstGeom prst="rect">
              <a:avLst/>
            </a:prstGeom>
            <a:noFill/>
            <a:ln w="9525">
              <a:noFill/>
              <a:miter lim="800000"/>
              <a:headEnd/>
              <a:tailEnd/>
            </a:ln>
          </p:spPr>
        </p:pic>
        <p:sp>
          <p:nvSpPr>
            <p:cNvPr id="5" name="Rectangle 4"/>
            <p:cNvSpPr/>
            <p:nvPr/>
          </p:nvSpPr>
          <p:spPr>
            <a:xfrm>
              <a:off x="4495800" y="2490760"/>
              <a:ext cx="2189262" cy="369941"/>
            </a:xfrm>
            <a:prstGeom prst="rect">
              <a:avLst/>
            </a:prstGeom>
            <a:solidFill>
              <a:schemeClr val="bg2">
                <a:lumMod val="75000"/>
              </a:schemeClr>
            </a:solidFill>
          </p:spPr>
          <p:txBody>
            <a:bodyPr>
              <a:spAutoFit/>
            </a:bodyPr>
            <a:lstStyle/>
            <a:p>
              <a:pPr algn="r" fontAlgn="auto">
                <a:spcBef>
                  <a:spcPts val="0"/>
                </a:spcBef>
                <a:spcAft>
                  <a:spcPts val="0"/>
                </a:spcAft>
                <a:defRPr/>
              </a:pPr>
              <a:r>
                <a:rPr lang="en-US" b="1" dirty="0">
                  <a:latin typeface="+mn-lt"/>
                  <a:cs typeface="+mn-cs"/>
                </a:rPr>
                <a:t>46 hours </a:t>
              </a:r>
              <a:endParaRPr lang="en-US" dirty="0">
                <a:latin typeface="+mn-lt"/>
                <a:cs typeface="+mn-cs"/>
              </a:endParaRPr>
            </a:p>
          </p:txBody>
        </p:sp>
        <p:sp>
          <p:nvSpPr>
            <p:cNvPr id="6" name="Rectangle 5"/>
            <p:cNvSpPr/>
            <p:nvPr/>
          </p:nvSpPr>
          <p:spPr>
            <a:xfrm>
              <a:off x="4495800" y="5315895"/>
              <a:ext cx="2186286" cy="369941"/>
            </a:xfrm>
            <a:prstGeom prst="rect">
              <a:avLst/>
            </a:prstGeom>
            <a:solidFill>
              <a:schemeClr val="bg2">
                <a:lumMod val="75000"/>
              </a:schemeClr>
            </a:solidFill>
          </p:spPr>
          <p:txBody>
            <a:bodyPr>
              <a:spAutoFit/>
            </a:bodyPr>
            <a:lstStyle/>
            <a:p>
              <a:pPr algn="r" fontAlgn="auto">
                <a:spcBef>
                  <a:spcPts val="0"/>
                </a:spcBef>
                <a:spcAft>
                  <a:spcPts val="0"/>
                </a:spcAft>
                <a:defRPr/>
              </a:pPr>
              <a:r>
                <a:rPr lang="en-US" b="1" dirty="0">
                  <a:latin typeface="+mn-lt"/>
                  <a:cs typeface="+mn-cs"/>
                </a:rPr>
                <a:t>1hr &amp; 30 min.</a:t>
              </a:r>
              <a:endParaRPr lang="en-US" dirty="0">
                <a:latin typeface="+mn-lt"/>
                <a:cs typeface="+mn-cs"/>
              </a:endParaRPr>
            </a:p>
          </p:txBody>
        </p:sp>
        <p:sp>
          <p:nvSpPr>
            <p:cNvPr id="7" name="Rectangle 6"/>
            <p:cNvSpPr/>
            <p:nvPr/>
          </p:nvSpPr>
          <p:spPr>
            <a:xfrm>
              <a:off x="4495800" y="3945957"/>
              <a:ext cx="2189262" cy="369941"/>
            </a:xfrm>
            <a:prstGeom prst="rect">
              <a:avLst/>
            </a:prstGeom>
            <a:solidFill>
              <a:schemeClr val="bg2">
                <a:lumMod val="75000"/>
              </a:schemeClr>
            </a:solidFill>
          </p:spPr>
          <p:txBody>
            <a:bodyPr>
              <a:spAutoFit/>
            </a:bodyPr>
            <a:lstStyle/>
            <a:p>
              <a:pPr algn="r" fontAlgn="auto">
                <a:spcBef>
                  <a:spcPts val="0"/>
                </a:spcBef>
                <a:spcAft>
                  <a:spcPts val="0"/>
                </a:spcAft>
                <a:defRPr/>
              </a:pPr>
              <a:r>
                <a:rPr lang="en-US" b="1" dirty="0">
                  <a:latin typeface="+mn-lt"/>
                  <a:cs typeface="+mn-cs"/>
                </a:rPr>
                <a:t>28 hours</a:t>
              </a:r>
              <a:endParaRPr lang="en-US" dirty="0">
                <a:latin typeface="+mn-lt"/>
                <a:cs typeface="+mn-cs"/>
              </a:endParaRPr>
            </a:p>
          </p:txBody>
        </p:sp>
      </p:grpSp>
      <p:sp>
        <p:nvSpPr>
          <p:cNvPr id="12292" name="Rectangle 7"/>
          <p:cNvSpPr>
            <a:spLocks noChangeArrowheads="1"/>
          </p:cNvSpPr>
          <p:nvPr/>
        </p:nvSpPr>
        <p:spPr bwMode="auto">
          <a:xfrm>
            <a:off x="533400" y="457200"/>
            <a:ext cx="7543800" cy="830263"/>
          </a:xfrm>
          <a:prstGeom prst="rect">
            <a:avLst/>
          </a:prstGeom>
          <a:noFill/>
          <a:ln w="9525">
            <a:noFill/>
            <a:miter lim="800000"/>
            <a:headEnd/>
            <a:tailEnd/>
          </a:ln>
        </p:spPr>
        <p:txBody>
          <a:bodyPr>
            <a:spAutoFit/>
          </a:bodyPr>
          <a:lstStyle/>
          <a:p>
            <a:pPr marL="1657350" indent="-1657350"/>
            <a:r>
              <a:rPr lang="en-US" sz="2400" b="1">
                <a:latin typeface="Trebuchet MS" pitchFamily="34" charset="0"/>
              </a:rPr>
              <a:t>Location: The City of Cagayan de Oro is the entry point in going to Claveria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609600" y="990600"/>
          <a:ext cx="7010400" cy="4085111"/>
        </p:xfrm>
        <a:graphic>
          <a:graphicData uri="http://schemas.openxmlformats.org/drawingml/2006/chart">
            <c:chart xmlns:c="http://schemas.openxmlformats.org/drawingml/2006/chart" xmlns:r="http://schemas.openxmlformats.org/officeDocument/2006/relationships" r:id="rId2"/>
          </a:graphicData>
        </a:graphic>
      </p:graphicFrame>
      <p:sp>
        <p:nvSpPr>
          <p:cNvPr id="47107" name="Rectangle 1"/>
          <p:cNvSpPr>
            <a:spLocks noChangeArrowheads="1"/>
          </p:cNvSpPr>
          <p:nvPr/>
        </p:nvSpPr>
        <p:spPr bwMode="auto">
          <a:xfrm>
            <a:off x="609600" y="5562600"/>
            <a:ext cx="7315200" cy="584200"/>
          </a:xfrm>
          <a:prstGeom prst="rect">
            <a:avLst/>
          </a:prstGeom>
          <a:noFill/>
          <a:ln w="9525">
            <a:noFill/>
            <a:miter lim="800000"/>
            <a:headEnd/>
            <a:tailEnd/>
          </a:ln>
        </p:spPr>
        <p:txBody>
          <a:bodyPr anchor="ctr">
            <a:spAutoFit/>
          </a:bodyPr>
          <a:lstStyle/>
          <a:p>
            <a:pPr marL="1028700" indent="-1028700" algn="just"/>
            <a:r>
              <a:rPr lang="en-PH" sz="1600">
                <a:solidFill>
                  <a:srgbClr val="000000"/>
                </a:solidFill>
                <a:cs typeface="Times New Roman" pitchFamily="18" charset="0"/>
              </a:rPr>
              <a:t>Figure 6. Soil water-holding capacity at varying days after rain occurrence as influenced by cropping systems during two cropping seasons.</a:t>
            </a:r>
            <a:endParaRPr lang="en-PH" sz="2800"/>
          </a:p>
        </p:txBody>
      </p:sp>
      <p:sp>
        <p:nvSpPr>
          <p:cNvPr id="4" name="Oval 3"/>
          <p:cNvSpPr/>
          <p:nvPr/>
        </p:nvSpPr>
        <p:spPr>
          <a:xfrm>
            <a:off x="2743200" y="1828800"/>
            <a:ext cx="304800" cy="609600"/>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p:dissolv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391400" y="2590800"/>
            <a:ext cx="533400" cy="2286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p:nvPr/>
        </p:nvSpPr>
        <p:spPr>
          <a:xfrm>
            <a:off x="7362825" y="4038600"/>
            <a:ext cx="533400" cy="2286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Rectangle 13"/>
          <p:cNvSpPr/>
          <p:nvPr/>
        </p:nvSpPr>
        <p:spPr>
          <a:xfrm>
            <a:off x="7353300" y="4981575"/>
            <a:ext cx="533400" cy="2286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4"/>
          <p:cNvSpPr/>
          <p:nvPr/>
        </p:nvSpPr>
        <p:spPr>
          <a:xfrm>
            <a:off x="7353300" y="5438775"/>
            <a:ext cx="533400" cy="2286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7362825" y="3581400"/>
            <a:ext cx="533400" cy="2286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7391400" y="2133600"/>
            <a:ext cx="533400" cy="2286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3665" name="Rectangle 1"/>
          <p:cNvSpPr>
            <a:spLocks noChangeArrowheads="1"/>
          </p:cNvSpPr>
          <p:nvPr/>
        </p:nvSpPr>
        <p:spPr bwMode="auto">
          <a:xfrm>
            <a:off x="304800" y="228600"/>
            <a:ext cx="7696200" cy="584200"/>
          </a:xfrm>
          <a:prstGeom prst="rect">
            <a:avLst/>
          </a:prstGeom>
          <a:noFill/>
          <a:ln w="9525">
            <a:noFill/>
            <a:miter lim="800000"/>
            <a:headEnd/>
            <a:tailEnd/>
          </a:ln>
          <a:effectLst/>
        </p:spPr>
        <p:txBody>
          <a:bodyPr anchor="ctr">
            <a:spAutoFit/>
          </a:bodyPr>
          <a:lstStyle/>
          <a:p>
            <a:pPr marL="914400" indent="-914400">
              <a:defRPr/>
            </a:pPr>
            <a:r>
              <a:rPr lang="en-PH" sz="1600" dirty="0">
                <a:latin typeface="+mj-lt"/>
                <a:ea typeface="Calibri" pitchFamily="34" charset="0"/>
              </a:rPr>
              <a:t>Table 10. Summary table on the economic analysis of a 1-hectare corn production under different cropping systems for two cropping season.</a:t>
            </a:r>
            <a:endParaRPr lang="en-PH" sz="1600" dirty="0">
              <a:latin typeface="+mj-lt"/>
            </a:endParaRPr>
          </a:p>
        </p:txBody>
      </p:sp>
      <p:graphicFrame>
        <p:nvGraphicFramePr>
          <p:cNvPr id="3" name="Table 2"/>
          <p:cNvGraphicFramePr>
            <a:graphicFrameLocks noGrp="1"/>
          </p:cNvGraphicFramePr>
          <p:nvPr/>
        </p:nvGraphicFramePr>
        <p:xfrm>
          <a:off x="457200" y="914400"/>
          <a:ext cx="7619999" cy="5056632"/>
        </p:xfrm>
        <a:graphic>
          <a:graphicData uri="http://schemas.openxmlformats.org/drawingml/2006/table">
            <a:tbl>
              <a:tblPr/>
              <a:tblGrid>
                <a:gridCol w="2985155"/>
                <a:gridCol w="772474"/>
                <a:gridCol w="772474"/>
                <a:gridCol w="772474"/>
                <a:gridCol w="772474"/>
                <a:gridCol w="772474"/>
                <a:gridCol w="772474"/>
              </a:tblGrid>
              <a:tr h="598714">
                <a:tc>
                  <a:txBody>
                    <a:bodyPr/>
                    <a:lstStyle/>
                    <a:p>
                      <a:pPr marL="0" marR="0" algn="ctr">
                        <a:lnSpc>
                          <a:spcPct val="115000"/>
                        </a:lnSpc>
                        <a:spcBef>
                          <a:spcPts val="480"/>
                        </a:spcBef>
                        <a:spcAft>
                          <a:spcPts val="0"/>
                        </a:spcAft>
                      </a:pPr>
                      <a:r>
                        <a:rPr lang="en-US" sz="1050" b="1" dirty="0">
                          <a:solidFill>
                            <a:srgbClr val="000000"/>
                          </a:solidFill>
                          <a:latin typeface="+mj-lt"/>
                          <a:ea typeface="Times New Roman"/>
                          <a:cs typeface="Times New Roman"/>
                        </a:rPr>
                        <a:t>CROPPING SYSTEM</a:t>
                      </a:r>
                      <a:endParaRPr lang="en-US" sz="1050" dirty="0">
                        <a:latin typeface="+mj-lt"/>
                        <a:ea typeface="Calibri"/>
                        <a:cs typeface="Times New Roman"/>
                      </a:endParaRPr>
                    </a:p>
                  </a:txBody>
                  <a:tcPr marL="55770" marR="55770"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480"/>
                        </a:spcBef>
                        <a:spcAft>
                          <a:spcPts val="0"/>
                        </a:spcAft>
                      </a:pPr>
                      <a:r>
                        <a:rPr lang="en-PH" sz="1400" b="1" dirty="0">
                          <a:solidFill>
                            <a:srgbClr val="000000"/>
                          </a:solidFill>
                          <a:latin typeface="+mj-lt"/>
                          <a:ea typeface="Times New Roman"/>
                          <a:cs typeface="Times New Roman"/>
                        </a:rPr>
                        <a:t>Total Costs</a:t>
                      </a:r>
                      <a:endParaRPr lang="en-US" sz="1400" dirty="0">
                        <a:latin typeface="+mj-lt"/>
                        <a:ea typeface="Calibri"/>
                        <a:cs typeface="Times New Roman"/>
                      </a:endParaRPr>
                    </a:p>
                  </a:txBody>
                  <a:tcPr marL="55770" marR="55770"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480"/>
                        </a:spcBef>
                        <a:spcAft>
                          <a:spcPts val="0"/>
                        </a:spcAft>
                      </a:pPr>
                      <a:r>
                        <a:rPr lang="en-PH" sz="1400" b="1" dirty="0">
                          <a:solidFill>
                            <a:srgbClr val="000000"/>
                          </a:solidFill>
                          <a:latin typeface="+mj-lt"/>
                          <a:ea typeface="Times New Roman"/>
                          <a:cs typeface="Times New Roman"/>
                        </a:rPr>
                        <a:t>Net Income</a:t>
                      </a:r>
                      <a:endParaRPr lang="en-US" sz="1400" dirty="0">
                        <a:latin typeface="+mj-lt"/>
                        <a:ea typeface="Calibri"/>
                        <a:cs typeface="Times New Roman"/>
                      </a:endParaRPr>
                    </a:p>
                  </a:txBody>
                  <a:tcPr marL="55770" marR="55770"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480"/>
                        </a:spcBef>
                        <a:spcAft>
                          <a:spcPts val="0"/>
                        </a:spcAft>
                      </a:pPr>
                      <a:r>
                        <a:rPr lang="en-PH" sz="1400" b="1" dirty="0">
                          <a:solidFill>
                            <a:srgbClr val="000000"/>
                          </a:solidFill>
                          <a:latin typeface="+mj-lt"/>
                          <a:ea typeface="Times New Roman"/>
                          <a:cs typeface="Times New Roman"/>
                        </a:rPr>
                        <a:t>Return/ Total Costs</a:t>
                      </a:r>
                      <a:endParaRPr lang="en-US" sz="1400" dirty="0">
                        <a:latin typeface="+mj-lt"/>
                        <a:ea typeface="Calibri"/>
                        <a:cs typeface="Times New Roman"/>
                      </a:endParaRPr>
                    </a:p>
                  </a:txBody>
                  <a:tcPr marL="55770" marR="55770"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480"/>
                        </a:spcBef>
                        <a:spcAft>
                          <a:spcPts val="0"/>
                        </a:spcAft>
                      </a:pPr>
                      <a:r>
                        <a:rPr lang="en-PH" sz="1400" b="1" dirty="0">
                          <a:solidFill>
                            <a:srgbClr val="000000"/>
                          </a:solidFill>
                          <a:latin typeface="+mj-lt"/>
                          <a:ea typeface="Times New Roman"/>
                          <a:cs typeface="Times New Roman"/>
                        </a:rPr>
                        <a:t>RLC</a:t>
                      </a:r>
                      <a:endParaRPr lang="en-US" sz="1400" dirty="0">
                        <a:latin typeface="+mj-lt"/>
                        <a:ea typeface="Calibri"/>
                        <a:cs typeface="Times New Roman"/>
                      </a:endParaRPr>
                    </a:p>
                  </a:txBody>
                  <a:tcPr marL="55770" marR="55770"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480"/>
                        </a:spcBef>
                        <a:spcAft>
                          <a:spcPts val="0"/>
                        </a:spcAft>
                      </a:pPr>
                      <a:r>
                        <a:rPr lang="en-PH" sz="1400" b="1" dirty="0">
                          <a:solidFill>
                            <a:srgbClr val="000000"/>
                          </a:solidFill>
                          <a:latin typeface="+mj-lt"/>
                          <a:ea typeface="Times New Roman"/>
                          <a:cs typeface="Times New Roman"/>
                        </a:rPr>
                        <a:t>RMC</a:t>
                      </a:r>
                      <a:endParaRPr lang="en-US" sz="1400" dirty="0">
                        <a:latin typeface="+mj-lt"/>
                        <a:ea typeface="Calibri"/>
                        <a:cs typeface="Times New Roman"/>
                      </a:endParaRPr>
                    </a:p>
                  </a:txBody>
                  <a:tcPr marL="55770" marR="55770"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480"/>
                        </a:spcBef>
                        <a:spcAft>
                          <a:spcPts val="0"/>
                        </a:spcAft>
                      </a:pPr>
                      <a:r>
                        <a:rPr lang="en-PH" sz="1400" b="1" dirty="0">
                          <a:solidFill>
                            <a:srgbClr val="000000"/>
                          </a:solidFill>
                          <a:latin typeface="+mj-lt"/>
                          <a:ea typeface="Times New Roman"/>
                          <a:cs typeface="Times New Roman"/>
                        </a:rPr>
                        <a:t>ROI</a:t>
                      </a:r>
                      <a:endParaRPr lang="en-US" sz="1400" dirty="0">
                        <a:latin typeface="+mj-lt"/>
                        <a:ea typeface="Calibri"/>
                        <a:cs typeface="Times New Roman"/>
                      </a:endParaRPr>
                    </a:p>
                  </a:txBody>
                  <a:tcPr marL="55770" marR="55770"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199571">
                <a:tc>
                  <a:txBody>
                    <a:bodyPr/>
                    <a:lstStyle/>
                    <a:p>
                      <a:pPr marL="0" marR="0">
                        <a:lnSpc>
                          <a:spcPct val="115000"/>
                        </a:lnSpc>
                        <a:spcBef>
                          <a:spcPts val="240"/>
                        </a:spcBef>
                        <a:spcAft>
                          <a:spcPts val="0"/>
                        </a:spcAft>
                      </a:pPr>
                      <a:r>
                        <a:rPr lang="en-PH" sz="1100" b="1" u="sng" dirty="0">
                          <a:solidFill>
                            <a:srgbClr val="000000"/>
                          </a:solidFill>
                          <a:latin typeface="+mn-lt"/>
                          <a:ea typeface="Times New Roman"/>
                          <a:cs typeface="Times New Roman"/>
                        </a:rPr>
                        <a:t>First Cropping</a:t>
                      </a:r>
                      <a:endParaRPr lang="en-US" sz="1100" dirty="0">
                        <a:latin typeface="+mn-lt"/>
                        <a:ea typeface="Calibri"/>
                        <a:cs typeface="Times New Roman"/>
                      </a:endParaRPr>
                    </a:p>
                  </a:txBody>
                  <a:tcPr marL="55770" marR="5577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endParaRPr lang="en-US" sz="1400">
                        <a:latin typeface="+mj-lt"/>
                        <a:ea typeface="Times New Roman"/>
                        <a:cs typeface="Times New Roman"/>
                      </a:endParaRPr>
                    </a:p>
                  </a:txBody>
                  <a:tcPr marL="55770" marR="5577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endParaRPr lang="en-US" sz="1400">
                        <a:latin typeface="+mj-lt"/>
                        <a:ea typeface="Times New Roman"/>
                        <a:cs typeface="Times New Roman"/>
                      </a:endParaRPr>
                    </a:p>
                  </a:txBody>
                  <a:tcPr marL="55770" marR="5577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endParaRPr lang="en-US" sz="1400">
                        <a:latin typeface="+mj-lt"/>
                        <a:ea typeface="Times New Roman"/>
                        <a:cs typeface="Times New Roman"/>
                      </a:endParaRPr>
                    </a:p>
                  </a:txBody>
                  <a:tcPr marL="55770" marR="5577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endParaRPr lang="en-US" sz="1400">
                        <a:latin typeface="+mj-lt"/>
                        <a:ea typeface="Times New Roman"/>
                        <a:cs typeface="Times New Roman"/>
                      </a:endParaRPr>
                    </a:p>
                  </a:txBody>
                  <a:tcPr marL="55770" marR="5577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endParaRPr lang="en-US" sz="1400">
                        <a:latin typeface="+mj-lt"/>
                        <a:ea typeface="Times New Roman"/>
                        <a:cs typeface="Times New Roman"/>
                      </a:endParaRPr>
                    </a:p>
                  </a:txBody>
                  <a:tcPr marL="55770" marR="55770" marT="0" marB="0" anchor="ctr">
                    <a:lnL>
                      <a:noFill/>
                    </a:lnL>
                    <a:lnR>
                      <a:noFill/>
                    </a:lnR>
                    <a:lnT w="19050" cap="flat" cmpd="dbl" algn="ctr">
                      <a:solidFill>
                        <a:srgbClr val="000000"/>
                      </a:solidFill>
                      <a:prstDash val="solid"/>
                      <a:round/>
                      <a:headEnd type="none" w="med" len="med"/>
                      <a:tailEnd type="none" w="med" len="med"/>
                    </a:lnT>
                    <a:lnB>
                      <a:noFill/>
                    </a:lnB>
                  </a:tcPr>
                </a:tc>
                <a:tc>
                  <a:txBody>
                    <a:bodyPr/>
                    <a:lstStyle/>
                    <a:p>
                      <a:endParaRPr lang="en-US" sz="1400">
                        <a:latin typeface="+mj-lt"/>
                        <a:ea typeface="Times New Roman"/>
                        <a:cs typeface="Times New Roman"/>
                      </a:endParaRPr>
                    </a:p>
                  </a:txBody>
                  <a:tcPr marL="55770" marR="55770" marT="0" marB="0" anchor="ctr">
                    <a:lnL>
                      <a:noFill/>
                    </a:lnL>
                    <a:lnR>
                      <a:noFill/>
                    </a:lnR>
                    <a:lnT w="19050" cap="flat" cmpd="dbl" algn="ctr">
                      <a:solidFill>
                        <a:srgbClr val="000000"/>
                      </a:solidFill>
                      <a:prstDash val="solid"/>
                      <a:round/>
                      <a:headEnd type="none" w="med" len="med"/>
                      <a:tailEnd type="none" w="med" len="med"/>
                    </a:lnT>
                    <a:lnB>
                      <a:noFill/>
                    </a:lnB>
                  </a:tcPr>
                </a:tc>
              </a:tr>
              <a:tr h="199571">
                <a:tc>
                  <a:txBody>
                    <a:bodyPr/>
                    <a:lstStyle/>
                    <a:p>
                      <a:pPr marL="1905" marR="0">
                        <a:spcBef>
                          <a:spcPts val="240"/>
                        </a:spcBef>
                        <a:spcAft>
                          <a:spcPts val="0"/>
                        </a:spcAft>
                      </a:pPr>
                      <a:r>
                        <a:rPr lang="en-PH" sz="1100" dirty="0">
                          <a:latin typeface="+mn-lt"/>
                          <a:ea typeface="Calibri"/>
                          <a:cs typeface="Times New Roman"/>
                        </a:rPr>
                        <a:t>Corn + </a:t>
                      </a:r>
                      <a:r>
                        <a:rPr lang="en-PH" sz="1100" i="1" dirty="0" err="1">
                          <a:latin typeface="+mn-lt"/>
                          <a:ea typeface="Calibri"/>
                          <a:cs typeface="Times New Roman"/>
                        </a:rPr>
                        <a:t>Arachis</a:t>
                      </a:r>
                      <a:r>
                        <a:rPr lang="en-PH" sz="1100" i="1" dirty="0">
                          <a:latin typeface="+mn-lt"/>
                          <a:ea typeface="Calibri"/>
                          <a:cs typeface="Times New Roman"/>
                        </a:rPr>
                        <a:t> </a:t>
                      </a:r>
                      <a:r>
                        <a:rPr lang="en-PH" sz="1100" i="1" dirty="0" err="1">
                          <a:latin typeface="+mn-lt"/>
                          <a:ea typeface="Calibri"/>
                          <a:cs typeface="Times New Roman"/>
                        </a:rPr>
                        <a:t>pintoi</a:t>
                      </a:r>
                      <a:r>
                        <a:rPr lang="en-PH" sz="1100" i="1" dirty="0">
                          <a:latin typeface="+mn-lt"/>
                          <a:ea typeface="Calibri"/>
                          <a:cs typeface="Times New Roman"/>
                        </a:rPr>
                        <a:t> – </a:t>
                      </a:r>
                      <a:r>
                        <a:rPr lang="en-PH" sz="1100" i="1" dirty="0" err="1">
                          <a:latin typeface="+mn-lt"/>
                          <a:ea typeface="Calibri"/>
                          <a:cs typeface="Times New Roman"/>
                        </a:rPr>
                        <a:t>Arachis</a:t>
                      </a:r>
                      <a:r>
                        <a:rPr lang="en-PH" sz="1100" i="1" dirty="0">
                          <a:latin typeface="+mn-lt"/>
                          <a:ea typeface="Calibri"/>
                          <a:cs typeface="Times New Roman"/>
                        </a:rPr>
                        <a:t> </a:t>
                      </a:r>
                      <a:r>
                        <a:rPr lang="en-PH" sz="1100" i="1" dirty="0" err="1">
                          <a:latin typeface="+mn-lt"/>
                          <a:ea typeface="Calibri"/>
                          <a:cs typeface="Times New Roman"/>
                        </a:rPr>
                        <a:t>pintoi</a:t>
                      </a:r>
                      <a:endParaRPr lang="en-US" sz="1100" dirty="0">
                        <a:latin typeface="+mn-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dirty="0">
                          <a:solidFill>
                            <a:srgbClr val="000000"/>
                          </a:solidFill>
                          <a:latin typeface="+mj-lt"/>
                          <a:ea typeface="Times New Roman"/>
                          <a:cs typeface="Times New Roman"/>
                        </a:rPr>
                        <a:t>33,070</a:t>
                      </a:r>
                      <a:endParaRPr lang="en-US" sz="1400" dirty="0">
                        <a:latin typeface="+mj-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dirty="0">
                          <a:solidFill>
                            <a:srgbClr val="000000"/>
                          </a:solidFill>
                          <a:latin typeface="+mj-lt"/>
                          <a:ea typeface="Times New Roman"/>
                          <a:cs typeface="Times New Roman"/>
                        </a:rPr>
                        <a:t>7,880</a:t>
                      </a:r>
                      <a:endParaRPr lang="en-US" sz="1400" dirty="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1.24</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2.97</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1.40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0.24</a:t>
                      </a:r>
                      <a:endParaRPr lang="en-US" sz="1400">
                        <a:latin typeface="+mj-lt"/>
                        <a:ea typeface="Calibri"/>
                        <a:cs typeface="Times New Roman"/>
                      </a:endParaRPr>
                    </a:p>
                  </a:txBody>
                  <a:tcPr marL="55770" marR="55770" marT="0" marB="0" anchor="ctr">
                    <a:lnL>
                      <a:noFill/>
                    </a:lnL>
                    <a:lnR>
                      <a:noFill/>
                    </a:lnR>
                    <a:lnT>
                      <a:noFill/>
                    </a:lnT>
                    <a:lnB>
                      <a:noFill/>
                    </a:lnB>
                  </a:tcPr>
                </a:tc>
              </a:tr>
              <a:tr h="199571">
                <a:tc>
                  <a:txBody>
                    <a:bodyPr/>
                    <a:lstStyle/>
                    <a:p>
                      <a:pPr marL="1905" marR="0">
                        <a:spcBef>
                          <a:spcPts val="240"/>
                        </a:spcBef>
                        <a:spcAft>
                          <a:spcPts val="0"/>
                        </a:spcAft>
                      </a:pPr>
                      <a:r>
                        <a:rPr lang="en-PH" sz="1100" dirty="0">
                          <a:latin typeface="+mn-lt"/>
                          <a:ea typeface="Calibri"/>
                          <a:cs typeface="Times New Roman"/>
                        </a:rPr>
                        <a:t>Corn + </a:t>
                      </a:r>
                      <a:r>
                        <a:rPr lang="en-PH" sz="1100" i="1" dirty="0">
                          <a:latin typeface="+mn-lt"/>
                          <a:ea typeface="Calibri"/>
                          <a:cs typeface="Times New Roman"/>
                        </a:rPr>
                        <a:t>S. </a:t>
                      </a:r>
                      <a:r>
                        <a:rPr lang="en-PH" sz="1100" i="1" dirty="0" err="1">
                          <a:latin typeface="+mn-lt"/>
                          <a:ea typeface="Calibri"/>
                          <a:cs typeface="Times New Roman"/>
                        </a:rPr>
                        <a:t>guianensis</a:t>
                      </a:r>
                      <a:r>
                        <a:rPr lang="en-PH" sz="1100" dirty="0">
                          <a:latin typeface="+mn-lt"/>
                          <a:ea typeface="Calibri"/>
                          <a:cs typeface="Times New Roman"/>
                        </a:rPr>
                        <a:t> – </a:t>
                      </a:r>
                      <a:r>
                        <a:rPr lang="en-PH" sz="1100" i="1" dirty="0">
                          <a:latin typeface="+mn-lt"/>
                          <a:ea typeface="Calibri"/>
                          <a:cs typeface="Times New Roman"/>
                        </a:rPr>
                        <a:t>S. </a:t>
                      </a:r>
                      <a:r>
                        <a:rPr lang="en-PH" sz="1100" i="1" dirty="0" err="1">
                          <a:latin typeface="+mn-lt"/>
                          <a:ea typeface="Calibri"/>
                          <a:cs typeface="Times New Roman"/>
                        </a:rPr>
                        <a:t>guianensis</a:t>
                      </a:r>
                      <a:r>
                        <a:rPr lang="en-PH" sz="1100" dirty="0">
                          <a:latin typeface="+mn-lt"/>
                          <a:ea typeface="Calibri"/>
                          <a:cs typeface="Times New Roman"/>
                        </a:rPr>
                        <a:t> - fallow</a:t>
                      </a:r>
                      <a:endParaRPr lang="en-US" sz="1100" dirty="0">
                        <a:latin typeface="+mn-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a:solidFill>
                            <a:srgbClr val="000000"/>
                          </a:solidFill>
                          <a:latin typeface="+mj-lt"/>
                          <a:ea typeface="Times New Roman"/>
                          <a:cs typeface="Times New Roman"/>
                        </a:rPr>
                        <a:t>33,070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dirty="0">
                          <a:solidFill>
                            <a:srgbClr val="000000"/>
                          </a:solidFill>
                          <a:latin typeface="+mj-lt"/>
                          <a:ea typeface="Times New Roman"/>
                          <a:cs typeface="Times New Roman"/>
                        </a:rPr>
                        <a:t>24,000</a:t>
                      </a:r>
                      <a:endParaRPr lang="en-US" sz="1400" dirty="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1.73</a:t>
                      </a:r>
                      <a:endParaRPr lang="en-US" sz="1400" dirty="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7.00</a:t>
                      </a:r>
                      <a:endParaRPr lang="en-US" sz="1400" dirty="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2.22</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0.73</a:t>
                      </a:r>
                      <a:endParaRPr lang="en-US" sz="1400" dirty="0">
                        <a:latin typeface="+mj-lt"/>
                        <a:ea typeface="Calibri"/>
                        <a:cs typeface="Times New Roman"/>
                      </a:endParaRPr>
                    </a:p>
                  </a:txBody>
                  <a:tcPr marL="55770" marR="55770" marT="0" marB="0" anchor="ctr">
                    <a:lnL>
                      <a:noFill/>
                    </a:lnL>
                    <a:lnR>
                      <a:noFill/>
                    </a:lnR>
                    <a:lnT>
                      <a:noFill/>
                    </a:lnT>
                    <a:lnB>
                      <a:noFill/>
                    </a:lnB>
                    <a:noFill/>
                  </a:tcPr>
                </a:tc>
              </a:tr>
              <a:tr h="199571">
                <a:tc>
                  <a:txBody>
                    <a:bodyPr/>
                    <a:lstStyle/>
                    <a:p>
                      <a:pPr marL="1905" marR="0">
                        <a:spcBef>
                          <a:spcPts val="240"/>
                        </a:spcBef>
                        <a:spcAft>
                          <a:spcPts val="0"/>
                        </a:spcAft>
                      </a:pPr>
                      <a:r>
                        <a:rPr lang="en-PH" sz="1100" dirty="0">
                          <a:latin typeface="+mn-lt"/>
                          <a:ea typeface="Calibri"/>
                          <a:cs typeface="Times New Roman"/>
                        </a:rPr>
                        <a:t>Corn + Cowpea – Upland rice + Cowpea</a:t>
                      </a:r>
                      <a:endParaRPr lang="en-US" sz="1100" dirty="0">
                        <a:latin typeface="+mn-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a:solidFill>
                            <a:srgbClr val="000000"/>
                          </a:solidFill>
                          <a:latin typeface="+mj-lt"/>
                          <a:ea typeface="Times New Roman"/>
                          <a:cs typeface="Times New Roman"/>
                        </a:rPr>
                        <a:t>32,160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dirty="0">
                          <a:solidFill>
                            <a:srgbClr val="000000"/>
                          </a:solidFill>
                          <a:latin typeface="+mj-lt"/>
                          <a:ea typeface="Times New Roman"/>
                          <a:cs typeface="Times New Roman"/>
                        </a:rPr>
                        <a:t>19,840</a:t>
                      </a:r>
                      <a:endParaRPr lang="en-US" sz="1400" dirty="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1.62</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5.67</a:t>
                      </a:r>
                      <a:endParaRPr lang="en-US" sz="1400" dirty="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2.07</a:t>
                      </a:r>
                      <a:endParaRPr lang="en-US" sz="1400" dirty="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0.62</a:t>
                      </a:r>
                      <a:endParaRPr lang="en-US" sz="1400" dirty="0">
                        <a:latin typeface="+mj-lt"/>
                        <a:ea typeface="Calibri"/>
                        <a:cs typeface="Times New Roman"/>
                      </a:endParaRPr>
                    </a:p>
                  </a:txBody>
                  <a:tcPr marL="55770" marR="55770" marT="0" marB="0" anchor="ctr">
                    <a:lnL>
                      <a:noFill/>
                    </a:lnL>
                    <a:lnR>
                      <a:noFill/>
                    </a:lnR>
                    <a:lnT>
                      <a:noFill/>
                    </a:lnT>
                    <a:lnB>
                      <a:noFill/>
                    </a:lnB>
                  </a:tcPr>
                </a:tc>
              </a:tr>
              <a:tr h="199571">
                <a:tc>
                  <a:txBody>
                    <a:bodyPr/>
                    <a:lstStyle/>
                    <a:p>
                      <a:pPr marL="1905" marR="0">
                        <a:spcBef>
                          <a:spcPts val="240"/>
                        </a:spcBef>
                        <a:spcAft>
                          <a:spcPts val="0"/>
                        </a:spcAft>
                      </a:pPr>
                      <a:r>
                        <a:rPr lang="en-PH" sz="1100" dirty="0">
                          <a:latin typeface="+mn-lt"/>
                          <a:ea typeface="Calibri"/>
                          <a:cs typeface="Times New Roman"/>
                        </a:rPr>
                        <a:t>Corn + Rice bean – Corn + Rice bean</a:t>
                      </a:r>
                      <a:endParaRPr lang="en-US" sz="1100" dirty="0">
                        <a:latin typeface="+mn-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a:solidFill>
                            <a:srgbClr val="000000"/>
                          </a:solidFill>
                          <a:latin typeface="+mj-lt"/>
                          <a:ea typeface="Times New Roman"/>
                          <a:cs typeface="Times New Roman"/>
                        </a:rPr>
                        <a:t>32,160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a:solidFill>
                            <a:srgbClr val="000000"/>
                          </a:solidFill>
                          <a:latin typeface="+mj-lt"/>
                          <a:ea typeface="Times New Roman"/>
                          <a:cs typeface="Times New Roman"/>
                        </a:rPr>
                        <a:t>24,000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1.75</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6.65</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2.29</a:t>
                      </a:r>
                      <a:endParaRPr lang="en-US" sz="1400" dirty="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0.75</a:t>
                      </a:r>
                      <a:endParaRPr lang="en-US" sz="1400" dirty="0">
                        <a:latin typeface="+mj-lt"/>
                        <a:ea typeface="Calibri"/>
                        <a:cs typeface="Times New Roman"/>
                      </a:endParaRPr>
                    </a:p>
                  </a:txBody>
                  <a:tcPr marL="55770" marR="55770" marT="0" marB="0" anchor="ctr">
                    <a:lnL>
                      <a:noFill/>
                    </a:lnL>
                    <a:lnR>
                      <a:noFill/>
                    </a:lnR>
                    <a:lnT>
                      <a:noFill/>
                    </a:lnT>
                    <a:lnB>
                      <a:noFill/>
                    </a:lnB>
                    <a:noFill/>
                  </a:tcPr>
                </a:tc>
              </a:tr>
              <a:tr h="199571">
                <a:tc>
                  <a:txBody>
                    <a:bodyPr/>
                    <a:lstStyle/>
                    <a:p>
                      <a:pPr marL="1905" marR="0">
                        <a:lnSpc>
                          <a:spcPct val="115000"/>
                        </a:lnSpc>
                        <a:spcBef>
                          <a:spcPts val="240"/>
                        </a:spcBef>
                        <a:spcAft>
                          <a:spcPts val="0"/>
                        </a:spcAft>
                      </a:pPr>
                      <a:r>
                        <a:rPr lang="en-PH" sz="1100" dirty="0">
                          <a:latin typeface="+mn-lt"/>
                          <a:ea typeface="Calibri"/>
                          <a:cs typeface="Times New Roman"/>
                        </a:rPr>
                        <a:t>Corn- Corn</a:t>
                      </a:r>
                      <a:endParaRPr lang="en-US" sz="1100" dirty="0">
                        <a:latin typeface="+mn-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a:solidFill>
                            <a:srgbClr val="000000"/>
                          </a:solidFill>
                          <a:latin typeface="+mj-lt"/>
                          <a:ea typeface="Times New Roman"/>
                          <a:cs typeface="Times New Roman"/>
                        </a:rPr>
                        <a:t>35,410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a:solidFill>
                            <a:srgbClr val="000000"/>
                          </a:solidFill>
                          <a:latin typeface="+mj-lt"/>
                          <a:ea typeface="Times New Roman"/>
                          <a:cs typeface="Times New Roman"/>
                        </a:rPr>
                        <a:t>14,770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1.42</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2.97</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1.80</a:t>
                      </a:r>
                      <a:endParaRPr lang="en-US" sz="1400" dirty="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0.42</a:t>
                      </a:r>
                      <a:endParaRPr lang="en-US" sz="1400">
                        <a:latin typeface="+mj-lt"/>
                        <a:ea typeface="Calibri"/>
                        <a:cs typeface="Times New Roman"/>
                      </a:endParaRPr>
                    </a:p>
                  </a:txBody>
                  <a:tcPr marL="55770" marR="55770" marT="0" marB="0" anchor="ctr">
                    <a:lnL>
                      <a:noFill/>
                    </a:lnL>
                    <a:lnR>
                      <a:noFill/>
                    </a:lnR>
                    <a:lnT>
                      <a:noFill/>
                    </a:lnT>
                    <a:lnB>
                      <a:noFill/>
                    </a:lnB>
                  </a:tcPr>
                </a:tc>
              </a:tr>
              <a:tr h="199571">
                <a:tc>
                  <a:txBody>
                    <a:bodyPr/>
                    <a:lstStyle/>
                    <a:p>
                      <a:pPr marL="0" marR="0">
                        <a:lnSpc>
                          <a:spcPct val="115000"/>
                        </a:lnSpc>
                        <a:spcBef>
                          <a:spcPts val="240"/>
                        </a:spcBef>
                        <a:spcAft>
                          <a:spcPts val="0"/>
                        </a:spcAft>
                      </a:pPr>
                      <a:r>
                        <a:rPr lang="en-PH" sz="1100" b="1" u="sng" dirty="0">
                          <a:solidFill>
                            <a:srgbClr val="000000"/>
                          </a:solidFill>
                          <a:latin typeface="+mn-lt"/>
                          <a:ea typeface="Times New Roman"/>
                          <a:cs typeface="Times New Roman"/>
                        </a:rPr>
                        <a:t>Second Cropping</a:t>
                      </a:r>
                      <a:endParaRPr lang="en-US" sz="1100" dirty="0">
                        <a:latin typeface="+mn-lt"/>
                        <a:ea typeface="Calibri"/>
                        <a:cs typeface="Times New Roman"/>
                      </a:endParaRPr>
                    </a:p>
                  </a:txBody>
                  <a:tcPr marL="55770" marR="55770" marT="0" marB="0" anchor="ctr">
                    <a:lnL>
                      <a:noFill/>
                    </a:lnL>
                    <a:lnR>
                      <a:noFill/>
                    </a:lnR>
                    <a:lnT>
                      <a:noFill/>
                    </a:lnT>
                    <a:lnB>
                      <a:noFill/>
                    </a:lnB>
                  </a:tcPr>
                </a:tc>
                <a:tc>
                  <a:txBody>
                    <a:bodyPr/>
                    <a:lstStyle/>
                    <a:p>
                      <a:endParaRPr lang="en-US" sz="1400">
                        <a:latin typeface="+mj-lt"/>
                        <a:ea typeface="Times New Roman"/>
                        <a:cs typeface="Times New Roman"/>
                      </a:endParaRPr>
                    </a:p>
                  </a:txBody>
                  <a:tcPr marL="55770" marR="55770" marT="0" marB="0" anchor="ctr">
                    <a:lnL>
                      <a:noFill/>
                    </a:lnL>
                    <a:lnR>
                      <a:noFill/>
                    </a:lnR>
                    <a:lnT>
                      <a:noFill/>
                    </a:lnT>
                    <a:lnB>
                      <a:noFill/>
                    </a:lnB>
                  </a:tcPr>
                </a:tc>
                <a:tc>
                  <a:txBody>
                    <a:bodyPr/>
                    <a:lstStyle/>
                    <a:p>
                      <a:endParaRPr lang="en-US" sz="1400">
                        <a:latin typeface="+mj-lt"/>
                        <a:ea typeface="Times New Roman"/>
                        <a:cs typeface="Times New Roman"/>
                      </a:endParaRPr>
                    </a:p>
                  </a:txBody>
                  <a:tcPr marL="55770" marR="55770" marT="0" marB="0" anchor="ctr">
                    <a:lnL>
                      <a:noFill/>
                    </a:lnL>
                    <a:lnR>
                      <a:noFill/>
                    </a:lnR>
                    <a:lnT>
                      <a:noFill/>
                    </a:lnT>
                    <a:lnB>
                      <a:noFill/>
                    </a:lnB>
                  </a:tcPr>
                </a:tc>
                <a:tc>
                  <a:txBody>
                    <a:bodyPr/>
                    <a:lstStyle/>
                    <a:p>
                      <a:endParaRPr lang="en-US" sz="1400">
                        <a:latin typeface="+mj-lt"/>
                        <a:ea typeface="Times New Roman"/>
                        <a:cs typeface="Times New Roman"/>
                      </a:endParaRPr>
                    </a:p>
                  </a:txBody>
                  <a:tcPr marL="55770" marR="55770" marT="0" marB="0" anchor="ctr">
                    <a:lnL>
                      <a:noFill/>
                    </a:lnL>
                    <a:lnR>
                      <a:noFill/>
                    </a:lnR>
                    <a:lnT>
                      <a:noFill/>
                    </a:lnT>
                    <a:lnB>
                      <a:noFill/>
                    </a:lnB>
                  </a:tcPr>
                </a:tc>
                <a:tc>
                  <a:txBody>
                    <a:bodyPr/>
                    <a:lstStyle/>
                    <a:p>
                      <a:endParaRPr lang="en-US" sz="1400">
                        <a:latin typeface="+mj-lt"/>
                        <a:ea typeface="Times New Roman"/>
                        <a:cs typeface="Times New Roman"/>
                      </a:endParaRPr>
                    </a:p>
                  </a:txBody>
                  <a:tcPr marL="55770" marR="55770" marT="0" marB="0" anchor="ctr">
                    <a:lnL>
                      <a:noFill/>
                    </a:lnL>
                    <a:lnR>
                      <a:noFill/>
                    </a:lnR>
                    <a:lnT>
                      <a:noFill/>
                    </a:lnT>
                    <a:lnB>
                      <a:noFill/>
                    </a:lnB>
                  </a:tcPr>
                </a:tc>
                <a:tc>
                  <a:txBody>
                    <a:bodyPr/>
                    <a:lstStyle/>
                    <a:p>
                      <a:endParaRPr lang="en-US" sz="1400" dirty="0">
                        <a:latin typeface="+mj-lt"/>
                        <a:ea typeface="Times New Roman"/>
                        <a:cs typeface="Times New Roman"/>
                      </a:endParaRPr>
                    </a:p>
                  </a:txBody>
                  <a:tcPr marL="55770" marR="55770" marT="0" marB="0" anchor="ctr">
                    <a:lnL>
                      <a:noFill/>
                    </a:lnL>
                    <a:lnR>
                      <a:noFill/>
                    </a:lnR>
                    <a:lnT>
                      <a:noFill/>
                    </a:lnT>
                    <a:lnB>
                      <a:noFill/>
                    </a:lnB>
                  </a:tcPr>
                </a:tc>
                <a:tc>
                  <a:txBody>
                    <a:bodyPr/>
                    <a:lstStyle/>
                    <a:p>
                      <a:endParaRPr lang="en-US" sz="1400" dirty="0">
                        <a:latin typeface="+mj-lt"/>
                        <a:ea typeface="Times New Roman"/>
                        <a:cs typeface="Times New Roman"/>
                      </a:endParaRPr>
                    </a:p>
                  </a:txBody>
                  <a:tcPr marL="55770" marR="55770" marT="0" marB="0" anchor="ctr">
                    <a:lnL>
                      <a:noFill/>
                    </a:lnL>
                    <a:lnR>
                      <a:noFill/>
                    </a:lnR>
                    <a:lnT>
                      <a:noFill/>
                    </a:lnT>
                    <a:lnB>
                      <a:noFill/>
                    </a:lnB>
                  </a:tcPr>
                </a:tc>
              </a:tr>
              <a:tr h="199571">
                <a:tc>
                  <a:txBody>
                    <a:bodyPr/>
                    <a:lstStyle/>
                    <a:p>
                      <a:pPr marL="1905" marR="0">
                        <a:spcBef>
                          <a:spcPts val="240"/>
                        </a:spcBef>
                        <a:spcAft>
                          <a:spcPts val="0"/>
                        </a:spcAft>
                      </a:pPr>
                      <a:r>
                        <a:rPr lang="en-PH" sz="1100" dirty="0">
                          <a:latin typeface="+mn-lt"/>
                          <a:ea typeface="Calibri"/>
                          <a:cs typeface="Times New Roman"/>
                        </a:rPr>
                        <a:t>Corn + </a:t>
                      </a:r>
                      <a:r>
                        <a:rPr lang="en-PH" sz="1100" i="1" dirty="0" err="1">
                          <a:latin typeface="+mn-lt"/>
                          <a:ea typeface="Calibri"/>
                          <a:cs typeface="Times New Roman"/>
                        </a:rPr>
                        <a:t>Arachis</a:t>
                      </a:r>
                      <a:r>
                        <a:rPr lang="en-PH" sz="1100" i="1" dirty="0">
                          <a:latin typeface="+mn-lt"/>
                          <a:ea typeface="Calibri"/>
                          <a:cs typeface="Times New Roman"/>
                        </a:rPr>
                        <a:t> </a:t>
                      </a:r>
                      <a:r>
                        <a:rPr lang="en-PH" sz="1100" i="1" dirty="0" err="1">
                          <a:latin typeface="+mn-lt"/>
                          <a:ea typeface="Calibri"/>
                          <a:cs typeface="Times New Roman"/>
                        </a:rPr>
                        <a:t>pintoi</a:t>
                      </a:r>
                      <a:r>
                        <a:rPr lang="en-PH" sz="1100" i="1" dirty="0">
                          <a:latin typeface="+mn-lt"/>
                          <a:ea typeface="Calibri"/>
                          <a:cs typeface="Times New Roman"/>
                        </a:rPr>
                        <a:t> – </a:t>
                      </a:r>
                      <a:r>
                        <a:rPr lang="en-PH" sz="1100" i="1" dirty="0" err="1">
                          <a:latin typeface="+mn-lt"/>
                          <a:ea typeface="Calibri"/>
                          <a:cs typeface="Times New Roman"/>
                        </a:rPr>
                        <a:t>Arachis</a:t>
                      </a:r>
                      <a:r>
                        <a:rPr lang="en-PH" sz="1100" i="1" dirty="0">
                          <a:latin typeface="+mn-lt"/>
                          <a:ea typeface="Calibri"/>
                          <a:cs typeface="Times New Roman"/>
                        </a:rPr>
                        <a:t> </a:t>
                      </a:r>
                      <a:r>
                        <a:rPr lang="en-PH" sz="1100" i="1" dirty="0" err="1">
                          <a:latin typeface="+mn-lt"/>
                          <a:ea typeface="Calibri"/>
                          <a:cs typeface="Times New Roman"/>
                        </a:rPr>
                        <a:t>pintoi</a:t>
                      </a:r>
                      <a:endParaRPr lang="en-US" sz="1100" dirty="0">
                        <a:latin typeface="+mn-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a:solidFill>
                            <a:srgbClr val="000000"/>
                          </a:solidFill>
                          <a:latin typeface="+mj-lt"/>
                          <a:ea typeface="Times New Roman"/>
                          <a:cs typeface="Times New Roman"/>
                        </a:rPr>
                        <a:t>31,510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a:solidFill>
                            <a:srgbClr val="000000"/>
                          </a:solidFill>
                          <a:latin typeface="+mj-lt"/>
                          <a:ea typeface="Times New Roman"/>
                          <a:cs typeface="Times New Roman"/>
                        </a:rPr>
                        <a:t>14,255</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1.45</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4.56</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1.78</a:t>
                      </a:r>
                      <a:endParaRPr lang="en-US" sz="1400" dirty="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0.45</a:t>
                      </a:r>
                      <a:endParaRPr lang="en-US" sz="1400" dirty="0">
                        <a:latin typeface="+mj-lt"/>
                        <a:ea typeface="Calibri"/>
                        <a:cs typeface="Times New Roman"/>
                      </a:endParaRPr>
                    </a:p>
                  </a:txBody>
                  <a:tcPr marL="55770" marR="55770" marT="0" marB="0" anchor="ctr">
                    <a:lnL>
                      <a:noFill/>
                    </a:lnL>
                    <a:lnR>
                      <a:noFill/>
                    </a:lnR>
                    <a:lnT>
                      <a:noFill/>
                    </a:lnT>
                    <a:lnB>
                      <a:noFill/>
                    </a:lnB>
                  </a:tcPr>
                </a:tc>
              </a:tr>
              <a:tr h="199571">
                <a:tc>
                  <a:txBody>
                    <a:bodyPr/>
                    <a:lstStyle/>
                    <a:p>
                      <a:pPr marL="1905" marR="0">
                        <a:spcBef>
                          <a:spcPts val="240"/>
                        </a:spcBef>
                        <a:spcAft>
                          <a:spcPts val="0"/>
                        </a:spcAft>
                      </a:pPr>
                      <a:r>
                        <a:rPr lang="en-PH" sz="1100" dirty="0">
                          <a:latin typeface="+mn-lt"/>
                          <a:ea typeface="Calibri"/>
                          <a:cs typeface="Times New Roman"/>
                        </a:rPr>
                        <a:t>Corn + </a:t>
                      </a:r>
                      <a:r>
                        <a:rPr lang="en-PH" sz="1100" i="1" dirty="0">
                          <a:latin typeface="+mn-lt"/>
                          <a:ea typeface="Calibri"/>
                          <a:cs typeface="Times New Roman"/>
                        </a:rPr>
                        <a:t>S. </a:t>
                      </a:r>
                      <a:r>
                        <a:rPr lang="en-PH" sz="1100" i="1" dirty="0" err="1">
                          <a:latin typeface="+mn-lt"/>
                          <a:ea typeface="Calibri"/>
                          <a:cs typeface="Times New Roman"/>
                        </a:rPr>
                        <a:t>guianensis</a:t>
                      </a:r>
                      <a:r>
                        <a:rPr lang="en-PH" sz="1100" dirty="0">
                          <a:latin typeface="+mn-lt"/>
                          <a:ea typeface="Calibri"/>
                          <a:cs typeface="Times New Roman"/>
                        </a:rPr>
                        <a:t> – </a:t>
                      </a:r>
                      <a:r>
                        <a:rPr lang="en-PH" sz="1100" i="1" dirty="0">
                          <a:latin typeface="+mn-lt"/>
                          <a:ea typeface="Calibri"/>
                          <a:cs typeface="Times New Roman"/>
                        </a:rPr>
                        <a:t>S. </a:t>
                      </a:r>
                      <a:r>
                        <a:rPr lang="en-PH" sz="1100" i="1" dirty="0" err="1">
                          <a:latin typeface="+mn-lt"/>
                          <a:ea typeface="Calibri"/>
                          <a:cs typeface="Times New Roman"/>
                        </a:rPr>
                        <a:t>guianensis</a:t>
                      </a:r>
                      <a:r>
                        <a:rPr lang="en-PH" sz="1100" dirty="0">
                          <a:latin typeface="+mn-lt"/>
                          <a:ea typeface="Calibri"/>
                          <a:cs typeface="Times New Roman"/>
                        </a:rPr>
                        <a:t> - fallow</a:t>
                      </a:r>
                      <a:endParaRPr lang="en-US" sz="1100" dirty="0">
                        <a:latin typeface="+mn-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a:solidFill>
                            <a:srgbClr val="000000"/>
                          </a:solidFill>
                          <a:latin typeface="+mj-lt"/>
                          <a:ea typeface="Times New Roman"/>
                          <a:cs typeface="Times New Roman"/>
                        </a:rPr>
                        <a:t>32,010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a:solidFill>
                            <a:srgbClr val="000000"/>
                          </a:solidFill>
                          <a:latin typeface="+mj-lt"/>
                          <a:ea typeface="Times New Roman"/>
                          <a:cs typeface="Times New Roman"/>
                        </a:rPr>
                        <a:t>23,610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1.74</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6.90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2.27</a:t>
                      </a:r>
                      <a:endParaRPr lang="en-US" sz="1400" dirty="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0.74</a:t>
                      </a:r>
                      <a:endParaRPr lang="en-US" sz="1400" dirty="0">
                        <a:latin typeface="+mj-lt"/>
                        <a:ea typeface="Calibri"/>
                        <a:cs typeface="Times New Roman"/>
                      </a:endParaRPr>
                    </a:p>
                  </a:txBody>
                  <a:tcPr marL="55770" marR="55770" marT="0" marB="0" anchor="ctr">
                    <a:lnL>
                      <a:noFill/>
                    </a:lnL>
                    <a:lnR>
                      <a:noFill/>
                    </a:lnR>
                    <a:lnT>
                      <a:noFill/>
                    </a:lnT>
                    <a:lnB>
                      <a:noFill/>
                    </a:lnB>
                  </a:tcPr>
                </a:tc>
              </a:tr>
              <a:tr h="199571">
                <a:tc>
                  <a:txBody>
                    <a:bodyPr/>
                    <a:lstStyle/>
                    <a:p>
                      <a:pPr marL="1905" marR="0">
                        <a:spcBef>
                          <a:spcPts val="240"/>
                        </a:spcBef>
                        <a:spcAft>
                          <a:spcPts val="0"/>
                        </a:spcAft>
                      </a:pPr>
                      <a:r>
                        <a:rPr lang="en-PH" sz="1100" dirty="0">
                          <a:latin typeface="+mn-lt"/>
                          <a:ea typeface="Calibri"/>
                          <a:cs typeface="Times New Roman"/>
                        </a:rPr>
                        <a:t>Corn + Cowpea – Upland rice + Cowpea</a:t>
                      </a:r>
                      <a:endParaRPr lang="en-US" sz="1100" dirty="0">
                        <a:latin typeface="+mn-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a:solidFill>
                            <a:srgbClr val="000000"/>
                          </a:solidFill>
                          <a:latin typeface="+mj-lt"/>
                          <a:ea typeface="Times New Roman"/>
                          <a:cs typeface="Times New Roman"/>
                        </a:rPr>
                        <a:t>31,160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a:solidFill>
                            <a:srgbClr val="000000"/>
                          </a:solidFill>
                          <a:latin typeface="+mj-lt"/>
                          <a:ea typeface="Times New Roman"/>
                          <a:cs typeface="Times New Roman"/>
                        </a:rPr>
                        <a:t>21,895</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1.70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6.15</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2.25</a:t>
                      </a:r>
                      <a:endParaRPr lang="en-US" sz="1400" dirty="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0.70</a:t>
                      </a:r>
                      <a:endParaRPr lang="en-US" sz="1400" dirty="0">
                        <a:latin typeface="+mj-lt"/>
                        <a:ea typeface="Calibri"/>
                        <a:cs typeface="Times New Roman"/>
                      </a:endParaRPr>
                    </a:p>
                  </a:txBody>
                  <a:tcPr marL="55770" marR="55770" marT="0" marB="0" anchor="ctr">
                    <a:lnL>
                      <a:noFill/>
                    </a:lnL>
                    <a:lnR>
                      <a:noFill/>
                    </a:lnR>
                    <a:lnT>
                      <a:noFill/>
                    </a:lnT>
                    <a:lnB>
                      <a:noFill/>
                    </a:lnB>
                  </a:tcPr>
                </a:tc>
              </a:tr>
              <a:tr h="199571">
                <a:tc>
                  <a:txBody>
                    <a:bodyPr/>
                    <a:lstStyle/>
                    <a:p>
                      <a:pPr marL="1905" marR="0">
                        <a:spcBef>
                          <a:spcPts val="240"/>
                        </a:spcBef>
                        <a:spcAft>
                          <a:spcPts val="0"/>
                        </a:spcAft>
                      </a:pPr>
                      <a:r>
                        <a:rPr lang="en-PH" sz="1100" dirty="0">
                          <a:latin typeface="+mn-lt"/>
                          <a:ea typeface="Calibri"/>
                          <a:cs typeface="Times New Roman"/>
                        </a:rPr>
                        <a:t>Corn + Rice bean – Corn + Rice bean</a:t>
                      </a:r>
                      <a:endParaRPr lang="en-US" sz="1100" dirty="0">
                        <a:latin typeface="+mn-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a:solidFill>
                            <a:srgbClr val="000000"/>
                          </a:solidFill>
                          <a:latin typeface="+mj-lt"/>
                          <a:ea typeface="Times New Roman"/>
                          <a:cs typeface="Times New Roman"/>
                        </a:rPr>
                        <a:t>31,160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a:solidFill>
                            <a:srgbClr val="000000"/>
                          </a:solidFill>
                          <a:latin typeface="+mj-lt"/>
                          <a:ea typeface="Times New Roman"/>
                          <a:cs typeface="Times New Roman"/>
                        </a:rPr>
                        <a:t>3,650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1.76</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6.56</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2.35</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0.76</a:t>
                      </a:r>
                      <a:endParaRPr lang="en-US" sz="1400" dirty="0">
                        <a:latin typeface="+mj-lt"/>
                        <a:ea typeface="Calibri"/>
                        <a:cs typeface="Times New Roman"/>
                      </a:endParaRPr>
                    </a:p>
                  </a:txBody>
                  <a:tcPr marL="55770" marR="55770" marT="0" marB="0" anchor="ctr">
                    <a:lnL>
                      <a:noFill/>
                    </a:lnL>
                    <a:lnR>
                      <a:noFill/>
                    </a:lnR>
                    <a:lnT>
                      <a:noFill/>
                    </a:lnT>
                    <a:lnB>
                      <a:noFill/>
                    </a:lnB>
                  </a:tcPr>
                </a:tc>
              </a:tr>
              <a:tr h="199571">
                <a:tc>
                  <a:txBody>
                    <a:bodyPr/>
                    <a:lstStyle/>
                    <a:p>
                      <a:pPr marL="1905" marR="0">
                        <a:lnSpc>
                          <a:spcPct val="115000"/>
                        </a:lnSpc>
                        <a:spcBef>
                          <a:spcPts val="240"/>
                        </a:spcBef>
                        <a:spcAft>
                          <a:spcPts val="0"/>
                        </a:spcAft>
                      </a:pPr>
                      <a:r>
                        <a:rPr lang="en-PH" sz="1100" dirty="0">
                          <a:latin typeface="+mn-lt"/>
                          <a:ea typeface="Calibri"/>
                          <a:cs typeface="Times New Roman"/>
                        </a:rPr>
                        <a:t>Corn- Corn</a:t>
                      </a:r>
                      <a:endParaRPr lang="en-US" sz="1100" dirty="0">
                        <a:latin typeface="+mn-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a:solidFill>
                            <a:srgbClr val="000000"/>
                          </a:solidFill>
                          <a:latin typeface="+mj-lt"/>
                          <a:ea typeface="Times New Roman"/>
                          <a:cs typeface="Times New Roman"/>
                        </a:rPr>
                        <a:t>35,410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PH" sz="1400">
                          <a:solidFill>
                            <a:srgbClr val="000000"/>
                          </a:solidFill>
                          <a:latin typeface="+mj-lt"/>
                          <a:ea typeface="Times New Roman"/>
                          <a:cs typeface="Times New Roman"/>
                        </a:rPr>
                        <a:t>5,630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1.16</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1.75</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a:solidFill>
                            <a:srgbClr val="000000"/>
                          </a:solidFill>
                          <a:latin typeface="+mj-lt"/>
                          <a:ea typeface="Times New Roman"/>
                          <a:cs typeface="Times New Roman"/>
                        </a:rPr>
                        <a:t>1.30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PH" sz="1400" dirty="0">
                          <a:solidFill>
                            <a:srgbClr val="000000"/>
                          </a:solidFill>
                          <a:latin typeface="+mj-lt"/>
                          <a:ea typeface="Times New Roman"/>
                          <a:cs typeface="Times New Roman"/>
                        </a:rPr>
                        <a:t>0.16</a:t>
                      </a:r>
                      <a:endParaRPr lang="en-US" sz="1400" dirty="0">
                        <a:latin typeface="+mj-lt"/>
                        <a:ea typeface="Calibri"/>
                        <a:cs typeface="Times New Roman"/>
                      </a:endParaRPr>
                    </a:p>
                  </a:txBody>
                  <a:tcPr marL="55770" marR="55770" marT="0" marB="0" anchor="ctr">
                    <a:lnL>
                      <a:noFill/>
                    </a:lnL>
                    <a:lnR>
                      <a:noFill/>
                    </a:lnR>
                    <a:lnT>
                      <a:noFill/>
                    </a:lnT>
                    <a:lnB>
                      <a:noFill/>
                    </a:lnB>
                  </a:tcPr>
                </a:tc>
              </a:tr>
              <a:tr h="199571">
                <a:tc>
                  <a:txBody>
                    <a:bodyPr/>
                    <a:lstStyle/>
                    <a:p>
                      <a:pPr marL="0" marR="0">
                        <a:lnSpc>
                          <a:spcPct val="115000"/>
                        </a:lnSpc>
                        <a:spcBef>
                          <a:spcPts val="240"/>
                        </a:spcBef>
                        <a:spcAft>
                          <a:spcPts val="0"/>
                        </a:spcAft>
                      </a:pPr>
                      <a:r>
                        <a:rPr lang="en-US" sz="1100" b="1" u="sng" dirty="0">
                          <a:solidFill>
                            <a:srgbClr val="000000"/>
                          </a:solidFill>
                          <a:latin typeface="+mn-lt"/>
                          <a:ea typeface="Times New Roman"/>
                          <a:cs typeface="Times New Roman"/>
                        </a:rPr>
                        <a:t>Mean</a:t>
                      </a:r>
                      <a:endParaRPr lang="en-US" sz="1100" u="sng" dirty="0">
                        <a:latin typeface="+mn-lt"/>
                        <a:ea typeface="Calibri"/>
                        <a:cs typeface="Times New Roman"/>
                      </a:endParaRPr>
                    </a:p>
                  </a:txBody>
                  <a:tcPr marL="55770" marR="55770" marT="0" marB="0" anchor="ctr">
                    <a:lnL>
                      <a:noFill/>
                    </a:lnL>
                    <a:lnR>
                      <a:noFill/>
                    </a:lnR>
                    <a:lnT>
                      <a:noFill/>
                    </a:lnT>
                    <a:lnB>
                      <a:noFill/>
                    </a:lnB>
                  </a:tcPr>
                </a:tc>
                <a:tc>
                  <a:txBody>
                    <a:bodyPr/>
                    <a:lstStyle/>
                    <a:p>
                      <a:endParaRPr lang="en-US" sz="1400">
                        <a:latin typeface="+mj-lt"/>
                        <a:ea typeface="Times New Roman"/>
                        <a:cs typeface="Times New Roman"/>
                      </a:endParaRPr>
                    </a:p>
                  </a:txBody>
                  <a:tcPr marL="55770" marR="55770" marT="0" marB="0" anchor="ctr">
                    <a:lnL>
                      <a:noFill/>
                    </a:lnL>
                    <a:lnR>
                      <a:noFill/>
                    </a:lnR>
                    <a:lnT>
                      <a:noFill/>
                    </a:lnT>
                    <a:lnB>
                      <a:noFill/>
                    </a:lnB>
                  </a:tcPr>
                </a:tc>
                <a:tc>
                  <a:txBody>
                    <a:bodyPr/>
                    <a:lstStyle/>
                    <a:p>
                      <a:endParaRPr lang="en-US" sz="1400">
                        <a:latin typeface="+mj-lt"/>
                        <a:ea typeface="Times New Roman"/>
                        <a:cs typeface="Times New Roman"/>
                      </a:endParaRPr>
                    </a:p>
                  </a:txBody>
                  <a:tcPr marL="55770" marR="55770" marT="0" marB="0" anchor="ctr">
                    <a:lnL>
                      <a:noFill/>
                    </a:lnL>
                    <a:lnR>
                      <a:noFill/>
                    </a:lnR>
                    <a:lnT>
                      <a:noFill/>
                    </a:lnT>
                    <a:lnB>
                      <a:noFill/>
                    </a:lnB>
                  </a:tcPr>
                </a:tc>
                <a:tc>
                  <a:txBody>
                    <a:bodyPr/>
                    <a:lstStyle/>
                    <a:p>
                      <a:endParaRPr lang="en-US" sz="1400">
                        <a:latin typeface="+mj-lt"/>
                        <a:ea typeface="Times New Roman"/>
                        <a:cs typeface="Times New Roman"/>
                      </a:endParaRPr>
                    </a:p>
                  </a:txBody>
                  <a:tcPr marL="55770" marR="55770" marT="0" marB="0" anchor="ctr">
                    <a:lnL>
                      <a:noFill/>
                    </a:lnL>
                    <a:lnR>
                      <a:noFill/>
                    </a:lnR>
                    <a:lnT>
                      <a:noFill/>
                    </a:lnT>
                    <a:lnB>
                      <a:noFill/>
                    </a:lnB>
                  </a:tcPr>
                </a:tc>
                <a:tc>
                  <a:txBody>
                    <a:bodyPr/>
                    <a:lstStyle/>
                    <a:p>
                      <a:endParaRPr lang="en-US" sz="1400">
                        <a:latin typeface="+mj-lt"/>
                        <a:ea typeface="Times New Roman"/>
                        <a:cs typeface="Times New Roman"/>
                      </a:endParaRPr>
                    </a:p>
                  </a:txBody>
                  <a:tcPr marL="55770" marR="55770" marT="0" marB="0" anchor="ctr">
                    <a:lnL>
                      <a:noFill/>
                    </a:lnL>
                    <a:lnR>
                      <a:noFill/>
                    </a:lnR>
                    <a:lnT>
                      <a:noFill/>
                    </a:lnT>
                    <a:lnB>
                      <a:noFill/>
                    </a:lnB>
                  </a:tcPr>
                </a:tc>
                <a:tc>
                  <a:txBody>
                    <a:bodyPr/>
                    <a:lstStyle/>
                    <a:p>
                      <a:endParaRPr lang="en-US" sz="1400">
                        <a:latin typeface="+mj-lt"/>
                        <a:ea typeface="Times New Roman"/>
                        <a:cs typeface="Times New Roman"/>
                      </a:endParaRPr>
                    </a:p>
                  </a:txBody>
                  <a:tcPr marL="55770" marR="55770" marT="0" marB="0" anchor="ctr">
                    <a:lnL>
                      <a:noFill/>
                    </a:lnL>
                    <a:lnR>
                      <a:noFill/>
                    </a:lnR>
                    <a:lnT>
                      <a:noFill/>
                    </a:lnT>
                    <a:lnB>
                      <a:noFill/>
                    </a:lnB>
                  </a:tcPr>
                </a:tc>
                <a:tc>
                  <a:txBody>
                    <a:bodyPr/>
                    <a:lstStyle/>
                    <a:p>
                      <a:endParaRPr lang="en-US" sz="1400" dirty="0">
                        <a:latin typeface="+mj-lt"/>
                        <a:ea typeface="Times New Roman"/>
                        <a:cs typeface="Times New Roman"/>
                      </a:endParaRPr>
                    </a:p>
                  </a:txBody>
                  <a:tcPr marL="55770" marR="55770" marT="0" marB="0" anchor="ctr">
                    <a:lnL>
                      <a:noFill/>
                    </a:lnL>
                    <a:lnR>
                      <a:noFill/>
                    </a:lnR>
                    <a:lnT>
                      <a:noFill/>
                    </a:lnT>
                    <a:lnB>
                      <a:noFill/>
                    </a:lnB>
                  </a:tcPr>
                </a:tc>
              </a:tr>
              <a:tr h="199571">
                <a:tc>
                  <a:txBody>
                    <a:bodyPr/>
                    <a:lstStyle/>
                    <a:p>
                      <a:pPr marL="1905" marR="0">
                        <a:spcBef>
                          <a:spcPts val="240"/>
                        </a:spcBef>
                        <a:spcAft>
                          <a:spcPts val="0"/>
                        </a:spcAft>
                      </a:pPr>
                      <a:r>
                        <a:rPr lang="en-PH" sz="1100" dirty="0">
                          <a:latin typeface="+mn-lt"/>
                          <a:ea typeface="Calibri"/>
                          <a:cs typeface="Times New Roman"/>
                        </a:rPr>
                        <a:t>Corn + </a:t>
                      </a:r>
                      <a:r>
                        <a:rPr lang="en-PH" sz="1100" i="1" dirty="0" err="1">
                          <a:latin typeface="+mn-lt"/>
                          <a:ea typeface="Calibri"/>
                          <a:cs typeface="Times New Roman"/>
                        </a:rPr>
                        <a:t>Arachis</a:t>
                      </a:r>
                      <a:r>
                        <a:rPr lang="en-PH" sz="1100" i="1" dirty="0">
                          <a:latin typeface="+mn-lt"/>
                          <a:ea typeface="Calibri"/>
                          <a:cs typeface="Times New Roman"/>
                        </a:rPr>
                        <a:t> </a:t>
                      </a:r>
                      <a:r>
                        <a:rPr lang="en-PH" sz="1100" i="1" dirty="0" err="1">
                          <a:latin typeface="+mn-lt"/>
                          <a:ea typeface="Calibri"/>
                          <a:cs typeface="Times New Roman"/>
                        </a:rPr>
                        <a:t>pintoi</a:t>
                      </a:r>
                      <a:r>
                        <a:rPr lang="en-PH" sz="1100" i="1" dirty="0">
                          <a:latin typeface="+mn-lt"/>
                          <a:ea typeface="Calibri"/>
                          <a:cs typeface="Times New Roman"/>
                        </a:rPr>
                        <a:t> – </a:t>
                      </a:r>
                      <a:r>
                        <a:rPr lang="en-PH" sz="1100" i="1" dirty="0" err="1">
                          <a:latin typeface="+mn-lt"/>
                          <a:ea typeface="Calibri"/>
                          <a:cs typeface="Times New Roman"/>
                        </a:rPr>
                        <a:t>Arachis</a:t>
                      </a:r>
                      <a:r>
                        <a:rPr lang="en-PH" sz="1100" i="1" dirty="0">
                          <a:latin typeface="+mn-lt"/>
                          <a:ea typeface="Calibri"/>
                          <a:cs typeface="Times New Roman"/>
                        </a:rPr>
                        <a:t> </a:t>
                      </a:r>
                      <a:r>
                        <a:rPr lang="en-PH" sz="1100" i="1" dirty="0" err="1">
                          <a:latin typeface="+mn-lt"/>
                          <a:ea typeface="Calibri"/>
                          <a:cs typeface="Times New Roman"/>
                        </a:rPr>
                        <a:t>pintoi</a:t>
                      </a:r>
                      <a:endParaRPr lang="en-US" sz="1100" dirty="0">
                        <a:latin typeface="+mn-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US" sz="1400" dirty="0" smtClean="0">
                          <a:solidFill>
                            <a:srgbClr val="000000"/>
                          </a:solidFill>
                          <a:latin typeface="+mj-lt"/>
                          <a:ea typeface="Times New Roman"/>
                          <a:cs typeface="Times New Roman"/>
                        </a:rPr>
                        <a:t>32,290</a:t>
                      </a:r>
                      <a:endParaRPr lang="en-US" sz="1400" dirty="0">
                        <a:latin typeface="+mj-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US" sz="1400">
                          <a:solidFill>
                            <a:srgbClr val="000000"/>
                          </a:solidFill>
                          <a:latin typeface="+mj-lt"/>
                          <a:ea typeface="Times New Roman"/>
                          <a:cs typeface="Times New Roman"/>
                        </a:rPr>
                        <a:t>11,068</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US" sz="1400">
                          <a:solidFill>
                            <a:srgbClr val="000000"/>
                          </a:solidFill>
                          <a:latin typeface="+mj-lt"/>
                          <a:ea typeface="Times New Roman"/>
                          <a:cs typeface="Times New Roman"/>
                        </a:rPr>
                        <a:t>1.35</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US" sz="1400">
                          <a:solidFill>
                            <a:srgbClr val="000000"/>
                          </a:solidFill>
                          <a:latin typeface="+mj-lt"/>
                          <a:ea typeface="Times New Roman"/>
                          <a:cs typeface="Times New Roman"/>
                        </a:rPr>
                        <a:t>3.77</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US" sz="1400">
                          <a:solidFill>
                            <a:srgbClr val="000000"/>
                          </a:solidFill>
                          <a:latin typeface="+mj-lt"/>
                          <a:ea typeface="Times New Roman"/>
                          <a:cs typeface="Times New Roman"/>
                        </a:rPr>
                        <a:t>1.59</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US" sz="1400" dirty="0">
                          <a:solidFill>
                            <a:srgbClr val="000000"/>
                          </a:solidFill>
                          <a:latin typeface="+mj-lt"/>
                          <a:ea typeface="Times New Roman"/>
                          <a:cs typeface="Times New Roman"/>
                        </a:rPr>
                        <a:t>0.35</a:t>
                      </a:r>
                      <a:endParaRPr lang="en-US" sz="1400" dirty="0">
                        <a:latin typeface="+mj-lt"/>
                        <a:ea typeface="Calibri"/>
                        <a:cs typeface="Times New Roman"/>
                      </a:endParaRPr>
                    </a:p>
                  </a:txBody>
                  <a:tcPr marL="55770" marR="55770" marT="0" marB="0" anchor="ctr">
                    <a:lnL>
                      <a:noFill/>
                    </a:lnL>
                    <a:lnR>
                      <a:noFill/>
                    </a:lnR>
                    <a:lnT>
                      <a:noFill/>
                    </a:lnT>
                    <a:lnB>
                      <a:noFill/>
                    </a:lnB>
                  </a:tcPr>
                </a:tc>
              </a:tr>
              <a:tr h="199571">
                <a:tc>
                  <a:txBody>
                    <a:bodyPr/>
                    <a:lstStyle/>
                    <a:p>
                      <a:pPr marL="1905" marR="0">
                        <a:spcBef>
                          <a:spcPts val="240"/>
                        </a:spcBef>
                        <a:spcAft>
                          <a:spcPts val="0"/>
                        </a:spcAft>
                      </a:pPr>
                      <a:r>
                        <a:rPr lang="en-PH" sz="1100" dirty="0">
                          <a:latin typeface="+mn-lt"/>
                          <a:ea typeface="Calibri"/>
                          <a:cs typeface="Times New Roman"/>
                        </a:rPr>
                        <a:t>Corn + </a:t>
                      </a:r>
                      <a:r>
                        <a:rPr lang="en-PH" sz="1100" i="1" dirty="0">
                          <a:latin typeface="+mn-lt"/>
                          <a:ea typeface="Calibri"/>
                          <a:cs typeface="Times New Roman"/>
                        </a:rPr>
                        <a:t>S. </a:t>
                      </a:r>
                      <a:r>
                        <a:rPr lang="en-PH" sz="1100" i="1" dirty="0" err="1">
                          <a:latin typeface="+mn-lt"/>
                          <a:ea typeface="Calibri"/>
                          <a:cs typeface="Times New Roman"/>
                        </a:rPr>
                        <a:t>guianensis</a:t>
                      </a:r>
                      <a:r>
                        <a:rPr lang="en-PH" sz="1100" dirty="0">
                          <a:latin typeface="+mn-lt"/>
                          <a:ea typeface="Calibri"/>
                          <a:cs typeface="Times New Roman"/>
                        </a:rPr>
                        <a:t> – </a:t>
                      </a:r>
                      <a:r>
                        <a:rPr lang="en-PH" sz="1100" i="1" dirty="0">
                          <a:latin typeface="+mn-lt"/>
                          <a:ea typeface="Calibri"/>
                          <a:cs typeface="Times New Roman"/>
                        </a:rPr>
                        <a:t>S. </a:t>
                      </a:r>
                      <a:r>
                        <a:rPr lang="en-PH" sz="1100" i="1" dirty="0" err="1">
                          <a:latin typeface="+mn-lt"/>
                          <a:ea typeface="Calibri"/>
                          <a:cs typeface="Times New Roman"/>
                        </a:rPr>
                        <a:t>guianensis</a:t>
                      </a:r>
                      <a:r>
                        <a:rPr lang="en-PH" sz="1100" dirty="0">
                          <a:latin typeface="+mn-lt"/>
                          <a:ea typeface="Calibri"/>
                          <a:cs typeface="Times New Roman"/>
                        </a:rPr>
                        <a:t> - fallow</a:t>
                      </a:r>
                      <a:endParaRPr lang="en-US" sz="1100" dirty="0">
                        <a:latin typeface="+mn-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US" sz="1400" dirty="0" smtClean="0">
                          <a:solidFill>
                            <a:srgbClr val="000000"/>
                          </a:solidFill>
                          <a:latin typeface="+mj-lt"/>
                          <a:ea typeface="Times New Roman"/>
                          <a:cs typeface="Times New Roman"/>
                        </a:rPr>
                        <a:t>32,540</a:t>
                      </a:r>
                      <a:endParaRPr lang="en-US" sz="1400" dirty="0">
                        <a:latin typeface="+mj-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US" sz="1400">
                          <a:solidFill>
                            <a:srgbClr val="000000"/>
                          </a:solidFill>
                          <a:latin typeface="+mj-lt"/>
                          <a:ea typeface="Times New Roman"/>
                          <a:cs typeface="Times New Roman"/>
                        </a:rPr>
                        <a:t>23,805</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US" sz="1400">
                          <a:solidFill>
                            <a:srgbClr val="000000"/>
                          </a:solidFill>
                          <a:latin typeface="+mj-lt"/>
                          <a:ea typeface="Times New Roman"/>
                          <a:cs typeface="Times New Roman"/>
                        </a:rPr>
                        <a:t>1.74</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US" sz="1400">
                          <a:solidFill>
                            <a:srgbClr val="000000"/>
                          </a:solidFill>
                          <a:latin typeface="+mj-lt"/>
                          <a:ea typeface="Times New Roman"/>
                          <a:cs typeface="Times New Roman"/>
                        </a:rPr>
                        <a:t>6.95</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US" sz="1400">
                          <a:solidFill>
                            <a:srgbClr val="000000"/>
                          </a:solidFill>
                          <a:latin typeface="+mj-lt"/>
                          <a:ea typeface="Times New Roman"/>
                          <a:cs typeface="Times New Roman"/>
                        </a:rPr>
                        <a:t>2.25</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US" sz="1400" dirty="0">
                          <a:solidFill>
                            <a:srgbClr val="000000"/>
                          </a:solidFill>
                          <a:latin typeface="+mj-lt"/>
                          <a:ea typeface="Times New Roman"/>
                          <a:cs typeface="Times New Roman"/>
                        </a:rPr>
                        <a:t>0.74</a:t>
                      </a:r>
                      <a:endParaRPr lang="en-US" sz="1400" dirty="0">
                        <a:latin typeface="+mj-lt"/>
                        <a:ea typeface="Calibri"/>
                        <a:cs typeface="Times New Roman"/>
                      </a:endParaRPr>
                    </a:p>
                  </a:txBody>
                  <a:tcPr marL="55770" marR="55770" marT="0" marB="0" anchor="ctr">
                    <a:lnL>
                      <a:noFill/>
                    </a:lnL>
                    <a:lnR>
                      <a:noFill/>
                    </a:lnR>
                    <a:lnT>
                      <a:noFill/>
                    </a:lnT>
                    <a:lnB>
                      <a:noFill/>
                    </a:lnB>
                    <a:noFill/>
                  </a:tcPr>
                </a:tc>
              </a:tr>
              <a:tr h="199571">
                <a:tc>
                  <a:txBody>
                    <a:bodyPr/>
                    <a:lstStyle/>
                    <a:p>
                      <a:pPr marL="1905" marR="0">
                        <a:spcBef>
                          <a:spcPts val="240"/>
                        </a:spcBef>
                        <a:spcAft>
                          <a:spcPts val="0"/>
                        </a:spcAft>
                      </a:pPr>
                      <a:r>
                        <a:rPr lang="en-PH" sz="1100" dirty="0">
                          <a:latin typeface="+mn-lt"/>
                          <a:ea typeface="Calibri"/>
                          <a:cs typeface="Times New Roman"/>
                        </a:rPr>
                        <a:t>Corn + Cowpea – Upland rice + Cowpea</a:t>
                      </a:r>
                      <a:endParaRPr lang="en-US" sz="1100" dirty="0">
                        <a:latin typeface="+mn-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US" sz="1400" dirty="0" smtClean="0">
                          <a:solidFill>
                            <a:srgbClr val="000000"/>
                          </a:solidFill>
                          <a:latin typeface="+mj-lt"/>
                          <a:ea typeface="Times New Roman"/>
                          <a:cs typeface="Times New Roman"/>
                        </a:rPr>
                        <a:t>31,660</a:t>
                      </a:r>
                      <a:endParaRPr lang="en-US" sz="1400" dirty="0">
                        <a:latin typeface="+mj-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US" sz="1400">
                          <a:solidFill>
                            <a:srgbClr val="000000"/>
                          </a:solidFill>
                          <a:latin typeface="+mj-lt"/>
                          <a:ea typeface="Times New Roman"/>
                          <a:cs typeface="Times New Roman"/>
                        </a:rPr>
                        <a:t>20,868</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US" sz="1400">
                          <a:solidFill>
                            <a:srgbClr val="000000"/>
                          </a:solidFill>
                          <a:latin typeface="+mj-lt"/>
                          <a:ea typeface="Times New Roman"/>
                          <a:cs typeface="Times New Roman"/>
                        </a:rPr>
                        <a:t>1.66</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US" sz="1400">
                          <a:solidFill>
                            <a:srgbClr val="000000"/>
                          </a:solidFill>
                          <a:latin typeface="+mj-lt"/>
                          <a:ea typeface="Times New Roman"/>
                          <a:cs typeface="Times New Roman"/>
                        </a:rPr>
                        <a:t>5.91</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US" sz="1400">
                          <a:solidFill>
                            <a:srgbClr val="000000"/>
                          </a:solidFill>
                          <a:latin typeface="+mj-lt"/>
                          <a:ea typeface="Times New Roman"/>
                          <a:cs typeface="Times New Roman"/>
                        </a:rPr>
                        <a:t>2.16</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US" sz="1400" dirty="0">
                          <a:solidFill>
                            <a:srgbClr val="000000"/>
                          </a:solidFill>
                          <a:latin typeface="+mj-lt"/>
                          <a:ea typeface="Times New Roman"/>
                          <a:cs typeface="Times New Roman"/>
                        </a:rPr>
                        <a:t>0.66</a:t>
                      </a:r>
                      <a:endParaRPr lang="en-US" sz="1400" dirty="0">
                        <a:latin typeface="+mj-lt"/>
                        <a:ea typeface="Calibri"/>
                        <a:cs typeface="Times New Roman"/>
                      </a:endParaRPr>
                    </a:p>
                  </a:txBody>
                  <a:tcPr marL="55770" marR="55770" marT="0" marB="0" anchor="ctr">
                    <a:lnL>
                      <a:noFill/>
                    </a:lnL>
                    <a:lnR>
                      <a:noFill/>
                    </a:lnR>
                    <a:lnT>
                      <a:noFill/>
                    </a:lnT>
                    <a:lnB>
                      <a:noFill/>
                    </a:lnB>
                  </a:tcPr>
                </a:tc>
              </a:tr>
              <a:tr h="199571">
                <a:tc>
                  <a:txBody>
                    <a:bodyPr/>
                    <a:lstStyle/>
                    <a:p>
                      <a:pPr marL="1905" marR="0">
                        <a:spcBef>
                          <a:spcPts val="240"/>
                        </a:spcBef>
                        <a:spcAft>
                          <a:spcPts val="0"/>
                        </a:spcAft>
                      </a:pPr>
                      <a:r>
                        <a:rPr lang="en-PH" sz="1100" dirty="0">
                          <a:latin typeface="+mn-lt"/>
                          <a:ea typeface="Calibri"/>
                          <a:cs typeface="Times New Roman"/>
                        </a:rPr>
                        <a:t>Corn + Rice bean – Corn + Rice bean</a:t>
                      </a:r>
                      <a:endParaRPr lang="en-US" sz="1100" dirty="0">
                        <a:latin typeface="+mn-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US" sz="1400">
                          <a:solidFill>
                            <a:srgbClr val="000000"/>
                          </a:solidFill>
                          <a:latin typeface="+mj-lt"/>
                          <a:ea typeface="Times New Roman"/>
                          <a:cs typeface="Times New Roman"/>
                        </a:rPr>
                        <a:t>31,660</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r">
                        <a:lnSpc>
                          <a:spcPct val="115000"/>
                        </a:lnSpc>
                        <a:spcBef>
                          <a:spcPts val="240"/>
                        </a:spcBef>
                        <a:spcAft>
                          <a:spcPts val="0"/>
                        </a:spcAft>
                      </a:pPr>
                      <a:r>
                        <a:rPr lang="en-US" sz="1400">
                          <a:solidFill>
                            <a:srgbClr val="000000"/>
                          </a:solidFill>
                          <a:latin typeface="+mj-lt"/>
                          <a:ea typeface="Times New Roman"/>
                          <a:cs typeface="Times New Roman"/>
                        </a:rPr>
                        <a:t>13,825</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US" sz="1400">
                          <a:solidFill>
                            <a:srgbClr val="000000"/>
                          </a:solidFill>
                          <a:latin typeface="+mj-lt"/>
                          <a:ea typeface="Times New Roman"/>
                          <a:cs typeface="Times New Roman"/>
                        </a:rPr>
                        <a:t>1.76</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US" sz="1400">
                          <a:solidFill>
                            <a:srgbClr val="000000"/>
                          </a:solidFill>
                          <a:latin typeface="+mj-lt"/>
                          <a:ea typeface="Times New Roman"/>
                          <a:cs typeface="Times New Roman"/>
                        </a:rPr>
                        <a:t>6.61</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US" sz="1400">
                          <a:solidFill>
                            <a:srgbClr val="000000"/>
                          </a:solidFill>
                          <a:latin typeface="+mj-lt"/>
                          <a:ea typeface="Times New Roman"/>
                          <a:cs typeface="Times New Roman"/>
                        </a:rPr>
                        <a:t>2.32</a:t>
                      </a:r>
                      <a:endParaRPr lang="en-US" sz="1400">
                        <a:latin typeface="+mj-lt"/>
                        <a:ea typeface="Calibri"/>
                        <a:cs typeface="Times New Roman"/>
                      </a:endParaRPr>
                    </a:p>
                  </a:txBody>
                  <a:tcPr marL="55770" marR="55770" marT="0" marB="0" anchor="ctr">
                    <a:lnL>
                      <a:noFill/>
                    </a:lnL>
                    <a:lnR>
                      <a:noFill/>
                    </a:lnR>
                    <a:lnT>
                      <a:noFill/>
                    </a:lnT>
                    <a:lnB>
                      <a:noFill/>
                    </a:lnB>
                  </a:tcPr>
                </a:tc>
                <a:tc>
                  <a:txBody>
                    <a:bodyPr/>
                    <a:lstStyle/>
                    <a:p>
                      <a:pPr marL="0" marR="0" algn="ctr">
                        <a:lnSpc>
                          <a:spcPct val="115000"/>
                        </a:lnSpc>
                        <a:spcBef>
                          <a:spcPts val="240"/>
                        </a:spcBef>
                        <a:spcAft>
                          <a:spcPts val="0"/>
                        </a:spcAft>
                      </a:pPr>
                      <a:r>
                        <a:rPr lang="en-US" sz="1400" dirty="0">
                          <a:solidFill>
                            <a:srgbClr val="000000"/>
                          </a:solidFill>
                          <a:latin typeface="+mj-lt"/>
                          <a:ea typeface="Times New Roman"/>
                          <a:cs typeface="Times New Roman"/>
                        </a:rPr>
                        <a:t>0.76</a:t>
                      </a:r>
                      <a:endParaRPr lang="en-US" sz="1400" dirty="0">
                        <a:latin typeface="+mj-lt"/>
                        <a:ea typeface="Calibri"/>
                        <a:cs typeface="Times New Roman"/>
                      </a:endParaRPr>
                    </a:p>
                  </a:txBody>
                  <a:tcPr marL="55770" marR="55770" marT="0" marB="0" anchor="ctr">
                    <a:lnL>
                      <a:noFill/>
                    </a:lnL>
                    <a:lnR>
                      <a:noFill/>
                    </a:lnR>
                    <a:lnT>
                      <a:noFill/>
                    </a:lnT>
                    <a:lnB>
                      <a:noFill/>
                    </a:lnB>
                    <a:noFill/>
                  </a:tcPr>
                </a:tc>
              </a:tr>
              <a:tr h="199571">
                <a:tc>
                  <a:txBody>
                    <a:bodyPr/>
                    <a:lstStyle/>
                    <a:p>
                      <a:pPr marL="1905" marR="0">
                        <a:lnSpc>
                          <a:spcPct val="115000"/>
                        </a:lnSpc>
                        <a:spcBef>
                          <a:spcPts val="240"/>
                        </a:spcBef>
                        <a:spcAft>
                          <a:spcPts val="0"/>
                        </a:spcAft>
                      </a:pPr>
                      <a:r>
                        <a:rPr lang="en-PH" sz="1100" dirty="0">
                          <a:latin typeface="+mn-lt"/>
                          <a:ea typeface="Calibri"/>
                          <a:cs typeface="Times New Roman"/>
                        </a:rPr>
                        <a:t>Corn- Corn</a:t>
                      </a:r>
                      <a:endParaRPr lang="en-US" sz="1100" dirty="0">
                        <a:latin typeface="+mn-lt"/>
                        <a:ea typeface="Calibri"/>
                        <a:cs typeface="Times New Roman"/>
                      </a:endParaRPr>
                    </a:p>
                  </a:txBody>
                  <a:tcPr marL="55770" marR="5577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r">
                        <a:lnSpc>
                          <a:spcPct val="115000"/>
                        </a:lnSpc>
                        <a:spcBef>
                          <a:spcPts val="240"/>
                        </a:spcBef>
                        <a:spcAft>
                          <a:spcPts val="0"/>
                        </a:spcAft>
                      </a:pPr>
                      <a:r>
                        <a:rPr lang="en-US" sz="1400" dirty="0">
                          <a:solidFill>
                            <a:srgbClr val="000000"/>
                          </a:solidFill>
                          <a:latin typeface="+mj-lt"/>
                          <a:ea typeface="Times New Roman"/>
                          <a:cs typeface="Times New Roman"/>
                        </a:rPr>
                        <a:t>35,410</a:t>
                      </a:r>
                      <a:endParaRPr lang="en-US" sz="1400" dirty="0">
                        <a:latin typeface="+mj-lt"/>
                        <a:ea typeface="Calibri"/>
                        <a:cs typeface="Times New Roman"/>
                      </a:endParaRPr>
                    </a:p>
                  </a:txBody>
                  <a:tcPr marL="55770" marR="5577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r">
                        <a:lnSpc>
                          <a:spcPct val="115000"/>
                        </a:lnSpc>
                        <a:spcBef>
                          <a:spcPts val="240"/>
                        </a:spcBef>
                        <a:spcAft>
                          <a:spcPts val="0"/>
                        </a:spcAft>
                      </a:pPr>
                      <a:r>
                        <a:rPr lang="en-US" sz="1400" dirty="0">
                          <a:solidFill>
                            <a:srgbClr val="000000"/>
                          </a:solidFill>
                          <a:latin typeface="+mj-lt"/>
                          <a:ea typeface="Times New Roman"/>
                          <a:cs typeface="Times New Roman"/>
                        </a:rPr>
                        <a:t>10,200</a:t>
                      </a:r>
                      <a:endParaRPr lang="en-US" sz="1400" dirty="0">
                        <a:latin typeface="+mj-lt"/>
                        <a:ea typeface="Calibri"/>
                        <a:cs typeface="Times New Roman"/>
                      </a:endParaRPr>
                    </a:p>
                  </a:txBody>
                  <a:tcPr marL="55770" marR="5577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240"/>
                        </a:spcBef>
                        <a:spcAft>
                          <a:spcPts val="0"/>
                        </a:spcAft>
                      </a:pPr>
                      <a:r>
                        <a:rPr lang="en-US" sz="1400" dirty="0">
                          <a:solidFill>
                            <a:srgbClr val="000000"/>
                          </a:solidFill>
                          <a:latin typeface="+mj-lt"/>
                          <a:ea typeface="Times New Roman"/>
                          <a:cs typeface="Times New Roman"/>
                        </a:rPr>
                        <a:t>1.29</a:t>
                      </a:r>
                      <a:endParaRPr lang="en-US" sz="1400" dirty="0">
                        <a:latin typeface="+mj-lt"/>
                        <a:ea typeface="Calibri"/>
                        <a:cs typeface="Times New Roman"/>
                      </a:endParaRPr>
                    </a:p>
                  </a:txBody>
                  <a:tcPr marL="55770" marR="5577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240"/>
                        </a:spcBef>
                        <a:spcAft>
                          <a:spcPts val="0"/>
                        </a:spcAft>
                      </a:pPr>
                      <a:r>
                        <a:rPr lang="en-US" sz="1400" dirty="0">
                          <a:solidFill>
                            <a:srgbClr val="000000"/>
                          </a:solidFill>
                          <a:latin typeface="+mj-lt"/>
                          <a:ea typeface="Times New Roman"/>
                          <a:cs typeface="Times New Roman"/>
                        </a:rPr>
                        <a:t>2.36</a:t>
                      </a:r>
                      <a:endParaRPr lang="en-US" sz="1400" dirty="0">
                        <a:latin typeface="+mj-lt"/>
                        <a:ea typeface="Calibri"/>
                        <a:cs typeface="Times New Roman"/>
                      </a:endParaRPr>
                    </a:p>
                  </a:txBody>
                  <a:tcPr marL="55770" marR="5577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240"/>
                        </a:spcBef>
                        <a:spcAft>
                          <a:spcPts val="0"/>
                        </a:spcAft>
                      </a:pPr>
                      <a:r>
                        <a:rPr lang="en-US" sz="1400" dirty="0">
                          <a:solidFill>
                            <a:srgbClr val="000000"/>
                          </a:solidFill>
                          <a:latin typeface="+mj-lt"/>
                          <a:ea typeface="Times New Roman"/>
                          <a:cs typeface="Times New Roman"/>
                        </a:rPr>
                        <a:t>1.55</a:t>
                      </a:r>
                      <a:endParaRPr lang="en-US" sz="1400" dirty="0">
                        <a:latin typeface="+mj-lt"/>
                        <a:ea typeface="Calibri"/>
                        <a:cs typeface="Times New Roman"/>
                      </a:endParaRPr>
                    </a:p>
                  </a:txBody>
                  <a:tcPr marL="55770" marR="5577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lnSpc>
                          <a:spcPct val="115000"/>
                        </a:lnSpc>
                        <a:spcBef>
                          <a:spcPts val="240"/>
                        </a:spcBef>
                        <a:spcAft>
                          <a:spcPts val="0"/>
                        </a:spcAft>
                      </a:pPr>
                      <a:r>
                        <a:rPr lang="en-US" sz="1400" dirty="0">
                          <a:solidFill>
                            <a:srgbClr val="000000"/>
                          </a:solidFill>
                          <a:latin typeface="+mj-lt"/>
                          <a:ea typeface="Times New Roman"/>
                          <a:cs typeface="Times New Roman"/>
                        </a:rPr>
                        <a:t>0.29</a:t>
                      </a:r>
                      <a:endParaRPr lang="en-US" sz="1400" dirty="0">
                        <a:latin typeface="+mj-lt"/>
                        <a:ea typeface="Calibri"/>
                        <a:cs typeface="Times New Roman"/>
                      </a:endParaRPr>
                    </a:p>
                  </a:txBody>
                  <a:tcPr marL="55770" marR="55770" marT="0" marB="0" anchor="ctr">
                    <a:lnL>
                      <a:noFill/>
                    </a:lnL>
                    <a:lnR>
                      <a:noFill/>
                    </a:lnR>
                    <a:lnT>
                      <a:noFill/>
                    </a:lnT>
                    <a:lnB w="19050" cap="flat" cmpd="dbl" algn="ctr">
                      <a:solidFill>
                        <a:srgbClr val="000000"/>
                      </a:solidFill>
                      <a:prstDash val="solid"/>
                      <a:round/>
                      <a:headEnd type="none" w="med" len="med"/>
                      <a:tailEnd type="none" w="med" len="med"/>
                    </a:lnB>
                  </a:tcPr>
                </a:tc>
              </a:tr>
            </a:tbl>
          </a:graphicData>
        </a:graphic>
      </p:graphicFrame>
      <p:sp>
        <p:nvSpPr>
          <p:cNvPr id="5" name="Rectangle 4"/>
          <p:cNvSpPr/>
          <p:nvPr/>
        </p:nvSpPr>
        <p:spPr>
          <a:xfrm>
            <a:off x="762000" y="5934075"/>
            <a:ext cx="4572000" cy="647700"/>
          </a:xfrm>
          <a:prstGeom prst="rect">
            <a:avLst/>
          </a:prstGeom>
        </p:spPr>
        <p:txBody>
          <a:bodyPr>
            <a:spAutoFit/>
          </a:bodyPr>
          <a:lstStyle/>
          <a:p>
            <a:pPr>
              <a:defRPr/>
            </a:pPr>
            <a:r>
              <a:rPr lang="en-PH" sz="1200" dirty="0">
                <a:solidFill>
                  <a:srgbClr val="000000"/>
                </a:solidFill>
                <a:latin typeface="+mj-lt"/>
                <a:ea typeface="Times New Roman" pitchFamily="18" charset="0"/>
                <a:cs typeface="Times New Roman" pitchFamily="18" charset="0"/>
              </a:rPr>
              <a:t>RLC     = Return to </a:t>
            </a:r>
            <a:r>
              <a:rPr lang="en-PH" sz="1200" dirty="0" err="1">
                <a:solidFill>
                  <a:srgbClr val="000000"/>
                </a:solidFill>
                <a:latin typeface="+mj-lt"/>
                <a:ea typeface="Times New Roman" pitchFamily="18" charset="0"/>
                <a:cs typeface="Times New Roman" pitchFamily="18" charset="0"/>
              </a:rPr>
              <a:t>Labor</a:t>
            </a:r>
            <a:r>
              <a:rPr lang="en-PH" sz="1200" dirty="0">
                <a:solidFill>
                  <a:srgbClr val="000000"/>
                </a:solidFill>
                <a:latin typeface="+mj-lt"/>
                <a:ea typeface="Times New Roman" pitchFamily="18" charset="0"/>
                <a:cs typeface="Times New Roman" pitchFamily="18" charset="0"/>
              </a:rPr>
              <a:t> Costs</a:t>
            </a:r>
            <a:endParaRPr lang="en-US" sz="900" dirty="0">
              <a:latin typeface="+mj-lt"/>
            </a:endParaRPr>
          </a:p>
          <a:p>
            <a:pPr eaLnBrk="0" hangingPunct="0">
              <a:defRPr/>
            </a:pPr>
            <a:r>
              <a:rPr lang="en-PH" sz="1200" dirty="0">
                <a:solidFill>
                  <a:srgbClr val="000000"/>
                </a:solidFill>
                <a:latin typeface="+mj-lt"/>
                <a:ea typeface="Times New Roman" pitchFamily="18" charset="0"/>
                <a:cs typeface="Times New Roman" pitchFamily="18" charset="0"/>
              </a:rPr>
              <a:t>RMC    = Return to Material Cost </a:t>
            </a:r>
            <a:endParaRPr lang="en-US" sz="900" dirty="0">
              <a:latin typeface="+mj-lt"/>
            </a:endParaRPr>
          </a:p>
          <a:p>
            <a:pPr eaLnBrk="0" hangingPunct="0">
              <a:defRPr/>
            </a:pPr>
            <a:r>
              <a:rPr lang="en-PH" sz="1200" dirty="0">
                <a:solidFill>
                  <a:srgbClr val="000000"/>
                </a:solidFill>
                <a:latin typeface="+mj-lt"/>
                <a:ea typeface="Times New Roman" pitchFamily="18" charset="0"/>
                <a:cs typeface="Times New Roman" pitchFamily="18" charset="0"/>
              </a:rPr>
              <a:t>ROI     = Return of Investment</a:t>
            </a:r>
            <a:endParaRPr lang="en-PH" sz="1200" dirty="0">
              <a:solidFill>
                <a:srgbClr val="000000"/>
              </a:solidFill>
              <a:latin typeface="+mj-lt"/>
              <a:ea typeface="Times New Roman" pitchFamily="18" charset="0"/>
            </a:endParaRPr>
          </a:p>
        </p:txBody>
      </p:sp>
      <p:sp>
        <p:nvSpPr>
          <p:cNvPr id="6" name="Rounded Rectangle 5"/>
          <p:cNvSpPr/>
          <p:nvPr/>
        </p:nvSpPr>
        <p:spPr>
          <a:xfrm>
            <a:off x="7359650" y="2085975"/>
            <a:ext cx="609600" cy="762000"/>
          </a:xfrm>
          <a:prstGeom prst="round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ounded Rectangle 6"/>
          <p:cNvSpPr/>
          <p:nvPr/>
        </p:nvSpPr>
        <p:spPr>
          <a:xfrm>
            <a:off x="7315200" y="3543300"/>
            <a:ext cx="609600" cy="762000"/>
          </a:xfrm>
          <a:prstGeom prst="round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ounded Rectangle 7"/>
          <p:cNvSpPr/>
          <p:nvPr/>
        </p:nvSpPr>
        <p:spPr>
          <a:xfrm>
            <a:off x="7315200" y="4953000"/>
            <a:ext cx="609600" cy="762000"/>
          </a:xfrm>
          <a:prstGeom prst="round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4" grpId="0" animBg="1"/>
      <p:bldP spid="15" grpId="0" animBg="1"/>
      <p:bldP spid="12" grpId="0" animBg="1"/>
      <p:bldP spid="10" grpId="0" animBg="1"/>
      <p:bldP spid="6" grpId="0" animBg="1"/>
      <p:bldP spid="7" grpId="0" animBg="1"/>
      <p:bldP spid="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conclusion</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78637"/>
            <a:ext cx="6255488" cy="378563"/>
          </a:xfrm>
        </p:spPr>
        <p:txBody>
          <a:bodyPr>
            <a:noAutofit/>
          </a:bodyPr>
          <a:lstStyle/>
          <a:p>
            <a:pPr fontAlgn="auto">
              <a:spcAft>
                <a:spcPts val="0"/>
              </a:spcAft>
              <a:defRPr/>
            </a:pPr>
            <a:r>
              <a:rPr lang="en-US" sz="2800" dirty="0" smtClean="0"/>
              <a:t>…conclusion</a:t>
            </a:r>
            <a:endParaRPr lang="en-US" sz="2800" dirty="0"/>
          </a:p>
        </p:txBody>
      </p:sp>
      <p:sp>
        <p:nvSpPr>
          <p:cNvPr id="50178" name="Content Placeholder 2"/>
          <p:cNvSpPr>
            <a:spLocks noGrp="1"/>
          </p:cNvSpPr>
          <p:nvPr>
            <p:ph idx="1"/>
          </p:nvPr>
        </p:nvSpPr>
        <p:spPr>
          <a:xfrm>
            <a:off x="304800" y="990600"/>
            <a:ext cx="7620000" cy="5638800"/>
          </a:xfrm>
        </p:spPr>
        <p:txBody>
          <a:bodyPr/>
          <a:lstStyle/>
          <a:p>
            <a:pPr marL="514350" indent="-514350">
              <a:spcBef>
                <a:spcPts val="1200"/>
              </a:spcBef>
              <a:spcAft>
                <a:spcPts val="1200"/>
              </a:spcAft>
              <a:buClrTx/>
              <a:buSzPct val="100000"/>
              <a:buFont typeface="Trebuchet MS" pitchFamily="34" charset="0"/>
              <a:buAutoNum type="arabicPeriod"/>
            </a:pPr>
            <a:r>
              <a:rPr lang="en-US" sz="3000" smtClean="0"/>
              <a:t>Cropping season did not showed any significant effects on most growth related parameters except for LAI, LAR, NAR and HI. Except for CGR at 60 DAP, PC to the leaf  (65 DAP) and stem at 65 and 85 DAP as well as the weight of 1000 kernels, most growth and agronomic responses of corn were  generally  significantly influenced by cropping systems as treatments.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78637"/>
            <a:ext cx="6255488" cy="378563"/>
          </a:xfrm>
        </p:spPr>
        <p:txBody>
          <a:bodyPr>
            <a:noAutofit/>
          </a:bodyPr>
          <a:lstStyle/>
          <a:p>
            <a:pPr fontAlgn="auto">
              <a:spcAft>
                <a:spcPts val="0"/>
              </a:spcAft>
              <a:defRPr/>
            </a:pPr>
            <a:r>
              <a:rPr lang="en-US" sz="2800" dirty="0" smtClean="0"/>
              <a:t>…conclusion</a:t>
            </a:r>
            <a:endParaRPr lang="en-US" sz="2800" dirty="0"/>
          </a:p>
        </p:txBody>
      </p:sp>
      <p:sp>
        <p:nvSpPr>
          <p:cNvPr id="51202" name="Content Placeholder 2"/>
          <p:cNvSpPr>
            <a:spLocks noGrp="1"/>
          </p:cNvSpPr>
          <p:nvPr>
            <p:ph idx="1"/>
          </p:nvPr>
        </p:nvSpPr>
        <p:spPr>
          <a:xfrm>
            <a:off x="304800" y="990600"/>
            <a:ext cx="7620000" cy="5638800"/>
          </a:xfrm>
        </p:spPr>
        <p:txBody>
          <a:bodyPr/>
          <a:lstStyle/>
          <a:p>
            <a:pPr marL="514350" indent="-514350">
              <a:spcBef>
                <a:spcPts val="1200"/>
              </a:spcBef>
              <a:spcAft>
                <a:spcPts val="1200"/>
              </a:spcAft>
              <a:buClrTx/>
              <a:buSzPct val="100000"/>
              <a:buFont typeface="Trebuchet MS" pitchFamily="34" charset="0"/>
              <a:buAutoNum type="arabicPeriod" startAt="2"/>
            </a:pPr>
            <a:r>
              <a:rPr lang="en-US" sz="3200" smtClean="0"/>
              <a:t>Likewise, a significant interaction effect between cropping season and systems was observed in most growth parameters except for CGR, DMY at 85 DAP, PC to the leaf and stem at early vegetative stage (30 DAP), HI, grain yield and weight of 1000 kernels.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78637"/>
            <a:ext cx="6255488" cy="378563"/>
          </a:xfrm>
        </p:spPr>
        <p:txBody>
          <a:bodyPr>
            <a:noAutofit/>
          </a:bodyPr>
          <a:lstStyle/>
          <a:p>
            <a:pPr fontAlgn="auto">
              <a:spcAft>
                <a:spcPts val="0"/>
              </a:spcAft>
              <a:defRPr/>
            </a:pPr>
            <a:r>
              <a:rPr lang="en-US" sz="2800" dirty="0" smtClean="0"/>
              <a:t>…conclusion</a:t>
            </a:r>
            <a:endParaRPr lang="en-US" sz="2800" dirty="0"/>
          </a:p>
        </p:txBody>
      </p:sp>
      <p:sp>
        <p:nvSpPr>
          <p:cNvPr id="52226" name="Content Placeholder 2"/>
          <p:cNvSpPr>
            <a:spLocks noGrp="1"/>
          </p:cNvSpPr>
          <p:nvPr>
            <p:ph idx="1"/>
          </p:nvPr>
        </p:nvSpPr>
        <p:spPr>
          <a:xfrm>
            <a:off x="381000" y="1143000"/>
            <a:ext cx="7696200" cy="4846638"/>
          </a:xfrm>
        </p:spPr>
        <p:txBody>
          <a:bodyPr/>
          <a:lstStyle/>
          <a:p>
            <a:pPr marL="514350" indent="-514350">
              <a:buClrTx/>
              <a:buSzPct val="100000"/>
              <a:buFont typeface="Trebuchet MS" pitchFamily="34" charset="0"/>
              <a:buAutoNum type="arabicPeriod" startAt="3"/>
            </a:pPr>
            <a:r>
              <a:rPr lang="en-US" sz="3000" smtClean="0"/>
              <a:t>Parameters measuring the total productivity and efficiency of the different cropping systems were observed to be influenced significantly by both the cropping seasons and cropping systems as treatments as well as their interaction effects except for LER wherein the interaction of the two factor did not exhibit any significant difference.</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Content Placeholder 2"/>
          <p:cNvSpPr txBox="1">
            <a:spLocks/>
          </p:cNvSpPr>
          <p:nvPr/>
        </p:nvSpPr>
        <p:spPr bwMode="auto">
          <a:xfrm>
            <a:off x="457200" y="1143000"/>
            <a:ext cx="7467600" cy="4846638"/>
          </a:xfrm>
          <a:prstGeom prst="rect">
            <a:avLst/>
          </a:prstGeom>
          <a:noFill/>
          <a:ln w="9525">
            <a:noFill/>
            <a:miter lim="800000"/>
            <a:headEnd/>
            <a:tailEnd/>
          </a:ln>
        </p:spPr>
        <p:txBody>
          <a:bodyPr/>
          <a:lstStyle/>
          <a:p>
            <a:pPr marL="571500" indent="-571500">
              <a:spcBef>
                <a:spcPts val="600"/>
              </a:spcBef>
              <a:buSzPct val="100000"/>
              <a:buFont typeface="Trebuchet MS" pitchFamily="34" charset="0"/>
              <a:buAutoNum type="arabicPeriod" startAt="4"/>
            </a:pPr>
            <a:r>
              <a:rPr lang="en-PH" sz="3000">
                <a:latin typeface="Trebuchet MS" pitchFamily="34" charset="0"/>
              </a:rPr>
              <a:t>Changes in key soil properties due to the various cropping systems imposed were observed especially for percent OM and OC. However, results obtained for this study is very limited owing to the time element involved (2 cropping seasons only). Internal efficiencies of N also differed between cropping systems and seasons.</a:t>
            </a:r>
          </a:p>
        </p:txBody>
      </p:sp>
      <p:sp>
        <p:nvSpPr>
          <p:cNvPr id="3" name="Title 1"/>
          <p:cNvSpPr txBox="1">
            <a:spLocks/>
          </p:cNvSpPr>
          <p:nvPr/>
        </p:nvSpPr>
        <p:spPr>
          <a:xfrm>
            <a:off x="0" y="78637"/>
            <a:ext cx="6255488" cy="378563"/>
          </a:xfrm>
          <a:prstGeom prst="rect">
            <a:avLst/>
          </a:prstGeom>
        </p:spPr>
        <p:txBody>
          <a:bodyPr/>
          <a:lstStyle/>
          <a:p>
            <a:pPr fontAlgn="auto">
              <a:spcAft>
                <a:spcPts val="0"/>
              </a:spcAft>
              <a:defRPr/>
            </a:pPr>
            <a:r>
              <a:rPr lang="en-US" sz="2800" b="1"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…conclusion</a:t>
            </a:r>
            <a:endParaRPr lang="en-US" sz="2800" b="1" cap="all"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ontent Placeholder 2"/>
          <p:cNvSpPr txBox="1">
            <a:spLocks/>
          </p:cNvSpPr>
          <p:nvPr/>
        </p:nvSpPr>
        <p:spPr bwMode="auto">
          <a:xfrm>
            <a:off x="457200" y="1143000"/>
            <a:ext cx="7467600" cy="4846638"/>
          </a:xfrm>
          <a:prstGeom prst="rect">
            <a:avLst/>
          </a:prstGeom>
          <a:noFill/>
          <a:ln w="9525">
            <a:noFill/>
            <a:miter lim="800000"/>
            <a:headEnd/>
            <a:tailEnd/>
          </a:ln>
        </p:spPr>
        <p:txBody>
          <a:bodyPr/>
          <a:lstStyle/>
          <a:p>
            <a:pPr marL="514350" indent="-514350">
              <a:spcBef>
                <a:spcPts val="600"/>
              </a:spcBef>
              <a:buSzPct val="100000"/>
              <a:buFont typeface="Trebuchet MS" pitchFamily="34" charset="0"/>
              <a:buAutoNum type="arabicPeriod" startAt="5"/>
            </a:pPr>
            <a:r>
              <a:rPr lang="en-PH" sz="3200">
                <a:latin typeface="Trebuchet MS" pitchFamily="34" charset="0"/>
              </a:rPr>
              <a:t>Economic analysis on the different treatments employed showed that corn-based intercropped with legumes, in two seasons had higher Return of Investment (ROI) as compared with the conventional (corn monocropping). Differences were noted in the cost of early establishment and labor costs. </a:t>
            </a:r>
            <a:endParaRPr lang="en-US" sz="3200">
              <a:latin typeface="Trebuchet MS" pitchFamily="34" charset="0"/>
            </a:endParaRPr>
          </a:p>
        </p:txBody>
      </p:sp>
      <p:sp>
        <p:nvSpPr>
          <p:cNvPr id="3" name="Title 1"/>
          <p:cNvSpPr txBox="1">
            <a:spLocks/>
          </p:cNvSpPr>
          <p:nvPr/>
        </p:nvSpPr>
        <p:spPr>
          <a:xfrm>
            <a:off x="0" y="78637"/>
            <a:ext cx="6255488" cy="378563"/>
          </a:xfrm>
          <a:prstGeom prst="rect">
            <a:avLst/>
          </a:prstGeom>
        </p:spPr>
        <p:txBody>
          <a:bodyPr/>
          <a:lstStyle/>
          <a:p>
            <a:pPr fontAlgn="auto">
              <a:spcAft>
                <a:spcPts val="0"/>
              </a:spcAft>
              <a:defRPr/>
            </a:pPr>
            <a:r>
              <a:rPr lang="en-US" sz="2800" b="1"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…conclusion</a:t>
            </a:r>
            <a:endParaRPr lang="en-US" sz="2800" b="1" cap="all"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recommendations</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1"/>
          <p:cNvSpPr>
            <a:spLocks noChangeArrowheads="1"/>
          </p:cNvSpPr>
          <p:nvPr/>
        </p:nvSpPr>
        <p:spPr bwMode="auto">
          <a:xfrm>
            <a:off x="381000" y="838200"/>
            <a:ext cx="7620000" cy="5570538"/>
          </a:xfrm>
          <a:prstGeom prst="rect">
            <a:avLst/>
          </a:prstGeom>
          <a:noFill/>
          <a:ln w="9525">
            <a:noFill/>
            <a:miter lim="800000"/>
            <a:headEnd/>
            <a:tailEnd/>
          </a:ln>
        </p:spPr>
        <p:txBody>
          <a:bodyPr anchor="ctr">
            <a:spAutoFit/>
          </a:bodyPr>
          <a:lstStyle/>
          <a:p>
            <a:pPr marL="514350" indent="-514350">
              <a:spcBef>
                <a:spcPts val="1200"/>
              </a:spcBef>
              <a:spcAft>
                <a:spcPts val="1200"/>
              </a:spcAft>
              <a:buFont typeface="Trebuchet MS" pitchFamily="34" charset="0"/>
              <a:buAutoNum type="arabicPeriod"/>
            </a:pPr>
            <a:r>
              <a:rPr lang="en-PH" sz="2800">
                <a:ea typeface="Calibri" pitchFamily="34" charset="0"/>
              </a:rPr>
              <a:t>Employment of corn-legume based cropping systems in the sloping uplands (e.g. corn + </a:t>
            </a:r>
            <a:r>
              <a:rPr lang="en-PH" sz="2800" i="1">
                <a:ea typeface="Calibri" pitchFamily="34" charset="0"/>
              </a:rPr>
              <a:t>Stylosanthes guaniensis</a:t>
            </a:r>
            <a:r>
              <a:rPr lang="en-PH" sz="2800">
                <a:ea typeface="Calibri" pitchFamily="34" charset="0"/>
              </a:rPr>
              <a:t>, corn + rice bean, corn + cowpea,) is highly recommended than using monocropping corn.</a:t>
            </a:r>
          </a:p>
          <a:p>
            <a:pPr marL="514350" indent="-514350">
              <a:spcBef>
                <a:spcPts val="1200"/>
              </a:spcBef>
              <a:spcAft>
                <a:spcPts val="1200"/>
              </a:spcAft>
              <a:buFont typeface="Trebuchet MS" pitchFamily="34" charset="0"/>
              <a:buAutoNum type="arabicPeriod"/>
            </a:pPr>
            <a:r>
              <a:rPr lang="en-PH" sz="2800">
                <a:ea typeface="Calibri" pitchFamily="34" charset="0"/>
              </a:rPr>
              <a:t>In the enhanced implementation of CAPS, other potential researchable avenues should be looked into e.g. crop-weed associations, and the socio-economic aspect of large-scale legumes production as a viable option economically.</a:t>
            </a:r>
          </a:p>
        </p:txBody>
      </p:sp>
      <p:sp>
        <p:nvSpPr>
          <p:cNvPr id="3" name="Title 1"/>
          <p:cNvSpPr txBox="1">
            <a:spLocks/>
          </p:cNvSpPr>
          <p:nvPr/>
        </p:nvSpPr>
        <p:spPr>
          <a:xfrm>
            <a:off x="0" y="78637"/>
            <a:ext cx="6255488" cy="378563"/>
          </a:xfrm>
          <a:prstGeom prst="rect">
            <a:avLst/>
          </a:prstGeom>
        </p:spPr>
        <p:txBody>
          <a:bodyPr/>
          <a:lstStyle/>
          <a:p>
            <a:pPr fontAlgn="auto">
              <a:spcAft>
                <a:spcPts val="0"/>
              </a:spcAft>
              <a:defRPr/>
            </a:pPr>
            <a:r>
              <a:rPr lang="en-US" sz="2800" b="1" cap="all"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…recommendation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1"/>
          <p:cNvGrpSpPr>
            <a:grpSpLocks/>
          </p:cNvGrpSpPr>
          <p:nvPr/>
        </p:nvGrpSpPr>
        <p:grpSpPr bwMode="auto">
          <a:xfrm>
            <a:off x="457200" y="1143000"/>
            <a:ext cx="7391400" cy="5334000"/>
            <a:chOff x="304800" y="838200"/>
            <a:chExt cx="6096000" cy="4572000"/>
          </a:xfrm>
        </p:grpSpPr>
        <p:pic>
          <p:nvPicPr>
            <p:cNvPr id="13316" name="Picture 3"/>
            <p:cNvPicPr>
              <a:picLocks noChangeAspect="1" noChangeArrowheads="1"/>
            </p:cNvPicPr>
            <p:nvPr/>
          </p:nvPicPr>
          <p:blipFill>
            <a:blip r:embed="rId2"/>
            <a:srcRect/>
            <a:stretch>
              <a:fillRect/>
            </a:stretch>
          </p:blipFill>
          <p:spPr bwMode="auto">
            <a:xfrm>
              <a:off x="304800" y="838200"/>
              <a:ext cx="6096000" cy="4572000"/>
            </a:xfrm>
            <a:prstGeom prst="rect">
              <a:avLst/>
            </a:prstGeom>
            <a:noFill/>
            <a:ln w="9525">
              <a:noFill/>
              <a:miter lim="800000"/>
              <a:headEnd/>
              <a:tailEnd/>
            </a:ln>
          </p:spPr>
        </p:pic>
        <p:sp>
          <p:nvSpPr>
            <p:cNvPr id="4" name="Rectangle 3"/>
            <p:cNvSpPr/>
            <p:nvPr/>
          </p:nvSpPr>
          <p:spPr>
            <a:xfrm>
              <a:off x="3504676" y="4343400"/>
              <a:ext cx="2820186" cy="959304"/>
            </a:xfrm>
            <a:prstGeom prst="rect">
              <a:avLst/>
            </a:prstGeom>
            <a:solidFill>
              <a:schemeClr val="bg2">
                <a:lumMod val="75000"/>
              </a:schemeClr>
            </a:solidFill>
          </p:spPr>
          <p:txBody>
            <a:bodyPr>
              <a:spAutoFit/>
            </a:bodyPr>
            <a:lstStyle/>
            <a:p>
              <a:pPr algn="ctr" fontAlgn="auto">
                <a:lnSpc>
                  <a:spcPct val="150000"/>
                </a:lnSpc>
                <a:spcBef>
                  <a:spcPts val="0"/>
                </a:spcBef>
                <a:spcAft>
                  <a:spcPts val="0"/>
                </a:spcAft>
                <a:defRPr/>
              </a:pPr>
              <a:r>
                <a:rPr lang="en-US" sz="2000" b="1" dirty="0">
                  <a:latin typeface="+mn-lt"/>
                  <a:cs typeface="+mn-cs"/>
                </a:rPr>
                <a:t>42 km from CDO City </a:t>
              </a:r>
            </a:p>
            <a:p>
              <a:pPr algn="ctr" fontAlgn="auto">
                <a:lnSpc>
                  <a:spcPct val="150000"/>
                </a:lnSpc>
                <a:spcBef>
                  <a:spcPts val="0"/>
                </a:spcBef>
                <a:spcAft>
                  <a:spcPts val="0"/>
                </a:spcAft>
                <a:defRPr/>
              </a:pPr>
              <a:r>
                <a:rPr lang="en-US" sz="2000" b="1" dirty="0">
                  <a:latin typeface="+mn-lt"/>
                  <a:cs typeface="+mn-cs"/>
                </a:rPr>
                <a:t>“One Hour Ride”</a:t>
              </a:r>
              <a:endParaRPr lang="en-US" sz="2000" dirty="0">
                <a:latin typeface="+mn-lt"/>
                <a:cs typeface="+mn-cs"/>
              </a:endParaRPr>
            </a:p>
          </p:txBody>
        </p:sp>
      </p:grpSp>
      <p:sp>
        <p:nvSpPr>
          <p:cNvPr id="13315" name="TextBox 4"/>
          <p:cNvSpPr txBox="1">
            <a:spLocks noChangeArrowheads="1"/>
          </p:cNvSpPr>
          <p:nvPr/>
        </p:nvSpPr>
        <p:spPr bwMode="auto">
          <a:xfrm>
            <a:off x="381000" y="304800"/>
            <a:ext cx="6858000" cy="523875"/>
          </a:xfrm>
          <a:prstGeom prst="rect">
            <a:avLst/>
          </a:prstGeom>
          <a:noFill/>
          <a:ln w="9525">
            <a:noFill/>
            <a:miter lim="800000"/>
            <a:headEnd/>
            <a:tailEnd/>
          </a:ln>
        </p:spPr>
        <p:txBody>
          <a:bodyPr>
            <a:spAutoFit/>
          </a:bodyPr>
          <a:lstStyle/>
          <a:p>
            <a:r>
              <a:rPr lang="en-US" sz="2800" b="1">
                <a:latin typeface="Trebuchet MS" pitchFamily="34" charset="0"/>
              </a:rPr>
              <a:t>Location of Claveria. . .in the Province</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1"/>
          <p:cNvSpPr>
            <a:spLocks noChangeArrowheads="1"/>
          </p:cNvSpPr>
          <p:nvPr/>
        </p:nvSpPr>
        <p:spPr bwMode="auto">
          <a:xfrm>
            <a:off x="609600" y="1031875"/>
            <a:ext cx="7010400" cy="3540125"/>
          </a:xfrm>
          <a:prstGeom prst="rect">
            <a:avLst/>
          </a:prstGeom>
          <a:noFill/>
          <a:ln w="9525">
            <a:noFill/>
            <a:miter lim="800000"/>
            <a:headEnd/>
            <a:tailEnd/>
          </a:ln>
        </p:spPr>
        <p:txBody>
          <a:bodyPr anchor="ctr">
            <a:spAutoFit/>
          </a:bodyPr>
          <a:lstStyle/>
          <a:p>
            <a:pPr marL="514350" indent="-514350" algn="just" eaLnBrk="0" hangingPunct="0">
              <a:buFont typeface="Trebuchet MS" pitchFamily="34" charset="0"/>
              <a:buAutoNum type="arabicPeriod" startAt="3"/>
            </a:pPr>
            <a:r>
              <a:rPr lang="en-PH" sz="3200" dirty="0">
                <a:ea typeface="Calibri" pitchFamily="34" charset="0"/>
              </a:rPr>
              <a:t>A pilot or model farm that will showcase principal components of CAPS can be established within the locality will be very helpful in further understanding the benefits of this system tailored under local condition.</a:t>
            </a:r>
            <a:endParaRPr lang="en-PH" sz="4800" dirty="0">
              <a:ea typeface="Calibri" pitchFamily="34" charset="0"/>
            </a:endParaRPr>
          </a:p>
        </p:txBody>
      </p:sp>
      <p:sp>
        <p:nvSpPr>
          <p:cNvPr id="3" name="Title 1"/>
          <p:cNvSpPr txBox="1">
            <a:spLocks/>
          </p:cNvSpPr>
          <p:nvPr/>
        </p:nvSpPr>
        <p:spPr>
          <a:xfrm>
            <a:off x="0" y="78637"/>
            <a:ext cx="6255488" cy="378563"/>
          </a:xfrm>
          <a:prstGeom prst="rect">
            <a:avLst/>
          </a:prstGeom>
        </p:spPr>
        <p:txBody>
          <a:bodyPr/>
          <a:lstStyle/>
          <a:p>
            <a:pPr fontAlgn="auto">
              <a:spcAft>
                <a:spcPts val="0"/>
              </a:spcAft>
              <a:defRPr/>
            </a:pPr>
            <a:r>
              <a:rPr lang="en-US" sz="2800" b="1" cap="all"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…recommendation</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1"/>
          <p:cNvSpPr>
            <a:spLocks noChangeArrowheads="1"/>
          </p:cNvSpPr>
          <p:nvPr/>
        </p:nvSpPr>
        <p:spPr bwMode="auto">
          <a:xfrm>
            <a:off x="609600" y="1032570"/>
            <a:ext cx="701040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514350" marR="0" lvl="0" indent="-514350" algn="just" defTabSz="914400" rtl="0" eaLnBrk="0" fontAlgn="base" latinLnBrk="0" hangingPunct="0">
              <a:lnSpc>
                <a:spcPct val="100000"/>
              </a:lnSpc>
              <a:spcBef>
                <a:spcPct val="0"/>
              </a:spcBef>
              <a:spcAft>
                <a:spcPct val="0"/>
              </a:spcAft>
              <a:buClrTx/>
              <a:buSzTx/>
              <a:buFont typeface="+mj-lt"/>
              <a:buAutoNum type="arabicPeriod" startAt="3"/>
              <a:tabLst/>
            </a:pPr>
            <a:r>
              <a:rPr kumimoji="0" lang="en-PH" sz="3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 pilot or model farm that will showcase principal components of CAPS can be established within the locality will be very helpful in further understanding the benefits of this system tailored under local condition.</a:t>
            </a:r>
          </a:p>
          <a:p>
            <a:pPr marL="514350" marR="0" lvl="0" indent="-514350" algn="just" defTabSz="914400" rtl="0" eaLnBrk="0" fontAlgn="base" latinLnBrk="0" hangingPunct="0">
              <a:lnSpc>
                <a:spcPct val="100000"/>
              </a:lnSpc>
              <a:spcBef>
                <a:spcPct val="0"/>
              </a:spcBef>
              <a:spcAft>
                <a:spcPct val="0"/>
              </a:spcAft>
              <a:buClrTx/>
              <a:buSzTx/>
              <a:tabLst/>
            </a:pPr>
            <a:r>
              <a:rPr lang="en-PH" sz="3200" dirty="0" smtClean="0">
                <a:latin typeface="Arial" pitchFamily="34" charset="0"/>
                <a:cs typeface="Arial" pitchFamily="34" charset="0"/>
              </a:rPr>
              <a:t>4. Long term studies on carbon and water balances under CAPS will help further elucidate the benefits of this innovation.</a:t>
            </a:r>
            <a:endParaRPr kumimoji="0" lang="en-PH" sz="4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Title 1"/>
          <p:cNvSpPr txBox="1">
            <a:spLocks/>
          </p:cNvSpPr>
          <p:nvPr/>
        </p:nvSpPr>
        <p:spPr>
          <a:xfrm>
            <a:off x="0" y="78637"/>
            <a:ext cx="6255488" cy="378563"/>
          </a:xfrm>
          <a:prstGeom prst="rect">
            <a:avLst/>
          </a:prstGeom>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…recommendation</a:t>
            </a:r>
            <a:endParaRPr kumimoji="0" lang="en-US" sz="2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idx="1"/>
          </p:nvPr>
        </p:nvSpPr>
        <p:spPr>
          <a:xfrm>
            <a:off x="914400" y="304800"/>
            <a:ext cx="7794518" cy="5893198"/>
          </a:xfrm>
          <a:ln/>
        </p:spPr>
      </p:sp>
      <p:pic>
        <p:nvPicPr>
          <p:cNvPr id="58373" name="Picture 4" descr="C:\Users\USER\Downloads\530932_423087321061791_1074639908_n.jpg"/>
          <p:cNvPicPr>
            <a:picLocks noChangeAspect="1" noChangeArrowheads="1"/>
          </p:cNvPicPr>
          <p:nvPr/>
        </p:nvPicPr>
        <p:blipFill>
          <a:blip r:embed="rId2"/>
          <a:srcRect/>
          <a:stretch>
            <a:fillRect/>
          </a:stretch>
        </p:blipFill>
        <p:spPr bwMode="auto">
          <a:xfrm>
            <a:off x="1600200" y="777875"/>
            <a:ext cx="6553200" cy="4876800"/>
          </a:xfrm>
          <a:prstGeom prst="rect">
            <a:avLst/>
          </a:prstGeom>
          <a:noFill/>
          <a:ln w="9525">
            <a:noFill/>
            <a:miter lim="800000"/>
            <a:headEnd/>
            <a:tailEnd/>
          </a:ln>
        </p:spPr>
      </p:pic>
      <p:pic>
        <p:nvPicPr>
          <p:cNvPr id="6" name="Picture 5"/>
          <p:cNvPicPr>
            <a:picLocks noChangeAspect="1" noChangeArrowheads="1"/>
          </p:cNvPicPr>
          <p:nvPr/>
        </p:nvPicPr>
        <p:blipFill>
          <a:blip r:embed="rId3"/>
          <a:srcRect/>
          <a:stretch>
            <a:fillRect/>
          </a:stretch>
        </p:blipFill>
        <p:spPr bwMode="auto">
          <a:xfrm>
            <a:off x="1295400" y="609600"/>
            <a:ext cx="7129463" cy="5334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0"/>
            <a:ext cx="7620000" cy="4419600"/>
          </a:xfrm>
        </p:spPr>
        <p:txBody>
          <a:bodyPr>
            <a:normAutofit/>
          </a:bodyPr>
          <a:lstStyle/>
          <a:p>
            <a:pPr algn="l">
              <a:buFont typeface="Wingdings" pitchFamily="2" charset="2"/>
              <a:buChar char="§"/>
            </a:pPr>
            <a:r>
              <a:rPr lang="en-US" b="0" dirty="0" smtClean="0">
                <a:latin typeface="Arial" pitchFamily="34" charset="0"/>
                <a:cs typeface="Arial" pitchFamily="34" charset="0"/>
              </a:rPr>
              <a:t> The author is heavily indebted to: </a:t>
            </a:r>
            <a:r>
              <a:rPr lang="en-US" b="0" dirty="0" err="1" smtClean="0">
                <a:latin typeface="Arial" pitchFamily="34" charset="0"/>
                <a:cs typeface="Arial" pitchFamily="34" charset="0"/>
              </a:rPr>
              <a:t>drs.</a:t>
            </a:r>
            <a:r>
              <a:rPr lang="en-US" b="0" dirty="0" smtClean="0">
                <a:latin typeface="Arial" pitchFamily="34" charset="0"/>
                <a:cs typeface="Arial" pitchFamily="34" charset="0"/>
              </a:rPr>
              <a:t> M. </a:t>
            </a:r>
            <a:r>
              <a:rPr lang="en-US" b="0" dirty="0" err="1" smtClean="0">
                <a:latin typeface="Arial" pitchFamily="34" charset="0"/>
                <a:cs typeface="Arial" pitchFamily="34" charset="0"/>
              </a:rPr>
              <a:t>reyes</a:t>
            </a:r>
            <a:r>
              <a:rPr lang="en-US" b="0" dirty="0" smtClean="0">
                <a:latin typeface="Arial" pitchFamily="34" charset="0"/>
                <a:cs typeface="Arial" pitchFamily="34" charset="0"/>
              </a:rPr>
              <a:t>, </a:t>
            </a:r>
            <a:r>
              <a:rPr lang="en-US" b="0" dirty="0" err="1" smtClean="0">
                <a:latin typeface="Arial" pitchFamily="34" charset="0"/>
                <a:cs typeface="Arial" pitchFamily="34" charset="0"/>
              </a:rPr>
              <a:t>ar</a:t>
            </a:r>
            <a:r>
              <a:rPr lang="en-US" b="0" dirty="0" smtClean="0">
                <a:latin typeface="Arial" pitchFamily="34" charset="0"/>
                <a:cs typeface="Arial" pitchFamily="34" charset="0"/>
              </a:rPr>
              <a:t> </a:t>
            </a:r>
            <a:r>
              <a:rPr lang="en-US" b="0" dirty="0" err="1" smtClean="0">
                <a:latin typeface="Arial" pitchFamily="34" charset="0"/>
                <a:cs typeface="Arial" pitchFamily="34" charset="0"/>
              </a:rPr>
              <a:t>mercado</a:t>
            </a:r>
            <a:r>
              <a:rPr lang="en-US" b="0" dirty="0" smtClean="0">
                <a:latin typeface="Arial" pitchFamily="34" charset="0"/>
                <a:cs typeface="Arial" pitchFamily="34" charset="0"/>
              </a:rPr>
              <a:t>, v. </a:t>
            </a:r>
            <a:r>
              <a:rPr lang="en-US" b="0" dirty="0" err="1" smtClean="0">
                <a:latin typeface="Arial" pitchFamily="34" charset="0"/>
                <a:cs typeface="Arial" pitchFamily="34" charset="0"/>
              </a:rPr>
              <a:t>ella</a:t>
            </a:r>
            <a:r>
              <a:rPr lang="en-US" b="0" dirty="0" smtClean="0">
                <a:latin typeface="Arial" pitchFamily="34" charset="0"/>
                <a:cs typeface="Arial" pitchFamily="34" charset="0"/>
              </a:rPr>
              <a:t> , SANREM STAFF, WAC-ICRAF CLAVERIA OFFICE &amp; MOSCAT ADMINISTRATION</a:t>
            </a:r>
            <a:endParaRPr lang="en-US" b="0" dirty="0">
              <a:latin typeface="Arial" pitchFamily="34" charset="0"/>
              <a:cs typeface="Arial" pitchFamily="34" charset="0"/>
            </a:endParaRPr>
          </a:p>
        </p:txBody>
      </p:sp>
      <p:sp>
        <p:nvSpPr>
          <p:cNvPr id="3" name="Text Placeholder 2"/>
          <p:cNvSpPr>
            <a:spLocks noGrp="1"/>
          </p:cNvSpPr>
          <p:nvPr>
            <p:ph type="body" idx="1"/>
          </p:nvPr>
        </p:nvSpPr>
        <p:spPr>
          <a:xfrm>
            <a:off x="685800" y="609600"/>
            <a:ext cx="6636488" cy="761999"/>
          </a:xfrm>
        </p:spPr>
        <p:txBody>
          <a:bodyPr/>
          <a:lstStyle/>
          <a:p>
            <a:pPr algn="l"/>
            <a:r>
              <a:rPr lang="en-US" sz="3200" b="1" dirty="0" smtClean="0"/>
              <a:t>Acknowledgement</a:t>
            </a:r>
            <a:r>
              <a:rPr lang="en-US" b="1" dirty="0" smtClean="0"/>
              <a:t>:</a:t>
            </a:r>
            <a:endParaRPr lang="en-US" b="1"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362200"/>
            <a:ext cx="6255488" cy="1362075"/>
          </a:xfrm>
        </p:spPr>
        <p:txBody>
          <a:bodyPr>
            <a:noAutofit/>
          </a:bodyPr>
          <a:lstStyle/>
          <a:p>
            <a:pPr algn="ctr" fontAlgn="auto">
              <a:spcAft>
                <a:spcPts val="0"/>
              </a:spcAft>
              <a:defRPr/>
            </a:pPr>
            <a:r>
              <a:rPr lang="en-US" sz="4800" dirty="0" smtClean="0"/>
              <a:t>Thank you </a:t>
            </a:r>
            <a:br>
              <a:rPr lang="en-US" sz="4800" dirty="0" smtClean="0"/>
            </a:br>
            <a:r>
              <a:rPr lang="en-US" sz="4800" dirty="0" smtClean="0"/>
              <a:t>for listening. . .</a:t>
            </a:r>
            <a:endParaRPr lang="en-US" sz="4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srcRect/>
          <a:stretch>
            <a:fillRect/>
          </a:stretch>
        </p:blipFill>
        <p:spPr bwMode="auto">
          <a:xfrm>
            <a:off x="457200" y="838200"/>
            <a:ext cx="7467600" cy="4800600"/>
          </a:xfrm>
          <a:prstGeom prst="rect">
            <a:avLst/>
          </a:prstGeom>
          <a:noFill/>
          <a:ln w="9525">
            <a:noFill/>
            <a:miter lim="800000"/>
            <a:headEnd/>
            <a:tailEnd/>
          </a:ln>
        </p:spPr>
      </p:pic>
      <p:sp>
        <p:nvSpPr>
          <p:cNvPr id="14339" name="Rectangle 3"/>
          <p:cNvSpPr>
            <a:spLocks noChangeArrowheads="1"/>
          </p:cNvSpPr>
          <p:nvPr/>
        </p:nvSpPr>
        <p:spPr bwMode="auto">
          <a:xfrm>
            <a:off x="533400" y="1306513"/>
            <a:ext cx="6781800" cy="369887"/>
          </a:xfrm>
          <a:prstGeom prst="rect">
            <a:avLst/>
          </a:prstGeom>
          <a:noFill/>
          <a:ln w="9525">
            <a:noFill/>
            <a:miter lim="800000"/>
            <a:headEnd/>
            <a:tailEnd/>
          </a:ln>
        </p:spPr>
        <p:txBody>
          <a:bodyPr>
            <a:spAutoFit/>
          </a:bodyPr>
          <a:lstStyle/>
          <a:p>
            <a:r>
              <a:rPr lang="en-US" b="1">
                <a:latin typeface="Trebuchet MS" pitchFamily="34" charset="0"/>
              </a:rPr>
              <a:t>The Municipality has rugged and mountainous terrain ...</a:t>
            </a:r>
            <a:endParaRPr lang="en-US">
              <a:latin typeface="Trebuchet MS" pitchFamily="34" charset="0"/>
            </a:endParaRPr>
          </a:p>
        </p:txBody>
      </p:sp>
      <p:sp>
        <p:nvSpPr>
          <p:cNvPr id="14340" name="Rectangle 4"/>
          <p:cNvSpPr>
            <a:spLocks noChangeArrowheads="1"/>
          </p:cNvSpPr>
          <p:nvPr/>
        </p:nvSpPr>
        <p:spPr bwMode="auto">
          <a:xfrm>
            <a:off x="533400" y="1828800"/>
            <a:ext cx="7162800" cy="369888"/>
          </a:xfrm>
          <a:prstGeom prst="rect">
            <a:avLst/>
          </a:prstGeom>
          <a:noFill/>
          <a:ln w="9525">
            <a:noFill/>
            <a:miter lim="800000"/>
            <a:headEnd/>
            <a:tailEnd/>
          </a:ln>
        </p:spPr>
        <p:txBody>
          <a:bodyPr>
            <a:spAutoFit/>
          </a:bodyPr>
          <a:lstStyle/>
          <a:p>
            <a:r>
              <a:rPr lang="en-US" b="1">
                <a:latin typeface="Trebuchet MS" pitchFamily="34" charset="0"/>
              </a:rPr>
              <a:t>with elevation ranges from 400 </a:t>
            </a:r>
            <a:r>
              <a:rPr lang="en-US" b="1" i="1">
                <a:latin typeface="Trebuchet MS" pitchFamily="34" charset="0"/>
              </a:rPr>
              <a:t>masl </a:t>
            </a:r>
            <a:r>
              <a:rPr lang="en-US" b="1">
                <a:latin typeface="Trebuchet MS" pitchFamily="34" charset="0"/>
              </a:rPr>
              <a:t>to more than 1,000 </a:t>
            </a:r>
            <a:r>
              <a:rPr lang="en-US" b="1" i="1">
                <a:latin typeface="Trebuchet MS" pitchFamily="34" charset="0"/>
              </a:rPr>
              <a:t>masl... </a:t>
            </a:r>
            <a:endParaRPr lang="en-US">
              <a:latin typeface="Trebuchet MS" pitchFamily="34" charset="0"/>
            </a:endParaRPr>
          </a:p>
        </p:txBody>
      </p:sp>
      <p:sp>
        <p:nvSpPr>
          <p:cNvPr id="14341" name="Rectangle 5"/>
          <p:cNvSpPr>
            <a:spLocks noChangeArrowheads="1"/>
          </p:cNvSpPr>
          <p:nvPr/>
        </p:nvSpPr>
        <p:spPr bwMode="auto">
          <a:xfrm>
            <a:off x="609600" y="228600"/>
            <a:ext cx="5638800" cy="523875"/>
          </a:xfrm>
          <a:prstGeom prst="rect">
            <a:avLst/>
          </a:prstGeom>
          <a:noFill/>
          <a:ln w="9525">
            <a:noFill/>
            <a:miter lim="800000"/>
            <a:headEnd/>
            <a:tailEnd/>
          </a:ln>
        </p:spPr>
        <p:txBody>
          <a:bodyPr>
            <a:spAutoFit/>
          </a:bodyPr>
          <a:lstStyle/>
          <a:p>
            <a:r>
              <a:rPr lang="en-US" sz="2800" b="1">
                <a:latin typeface="Trebuchet MS" pitchFamily="34" charset="0"/>
              </a:rPr>
              <a:t>Topography and Elevation…</a:t>
            </a:r>
            <a:endParaRPr lang="en-US" sz="2800">
              <a:latin typeface="Trebuchet MS" pitchFamily="34" charset="0"/>
            </a:endParaRPr>
          </a:p>
        </p:txBody>
      </p:sp>
      <p:sp>
        <p:nvSpPr>
          <p:cNvPr id="14342" name="Rectangle 6"/>
          <p:cNvSpPr>
            <a:spLocks noChangeArrowheads="1"/>
          </p:cNvSpPr>
          <p:nvPr/>
        </p:nvSpPr>
        <p:spPr bwMode="auto">
          <a:xfrm>
            <a:off x="304800" y="5867400"/>
            <a:ext cx="8153400" cy="784225"/>
          </a:xfrm>
          <a:prstGeom prst="rect">
            <a:avLst/>
          </a:prstGeom>
          <a:noFill/>
          <a:ln w="9525">
            <a:noFill/>
            <a:miter lim="800000"/>
            <a:headEnd/>
            <a:tailEnd/>
          </a:ln>
        </p:spPr>
        <p:txBody>
          <a:bodyPr>
            <a:spAutoFit/>
          </a:bodyPr>
          <a:lstStyle/>
          <a:p>
            <a:pPr marL="171450" indent="-171450">
              <a:spcBef>
                <a:spcPts val="600"/>
              </a:spcBef>
              <a:buFont typeface="Arial" pitchFamily="34" charset="0"/>
              <a:buChar char="•"/>
            </a:pPr>
            <a:r>
              <a:rPr lang="en-US" sz="2000" b="1">
                <a:latin typeface="Trebuchet MS" pitchFamily="34" charset="0"/>
              </a:rPr>
              <a:t>Maize, cassava and upland rice  - lower elevation (&lt;600masl)</a:t>
            </a:r>
          </a:p>
          <a:p>
            <a:pPr marL="171450" indent="-171450">
              <a:spcBef>
                <a:spcPts val="600"/>
              </a:spcBef>
              <a:buFont typeface="Arial" pitchFamily="34" charset="0"/>
              <a:buChar char="•"/>
            </a:pPr>
            <a:r>
              <a:rPr lang="en-US" sz="2000" b="1">
                <a:latin typeface="Trebuchet MS" pitchFamily="34" charset="0"/>
              </a:rPr>
              <a:t>vegetable and maize in rotation dominate the upper elevation.</a:t>
            </a:r>
            <a:endParaRPr lang="en-PH" sz="2000" b="1">
              <a:latin typeface="Trebuchet MS"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srcRect/>
          <a:stretch>
            <a:fillRect/>
          </a:stretch>
        </p:blipFill>
        <p:spPr bwMode="auto">
          <a:xfrm>
            <a:off x="228600" y="1524000"/>
            <a:ext cx="3352800" cy="4470400"/>
          </a:xfrm>
          <a:prstGeom prst="rect">
            <a:avLst/>
          </a:prstGeom>
          <a:noFill/>
          <a:ln w="9525">
            <a:noFill/>
            <a:miter lim="800000"/>
            <a:headEnd/>
            <a:tailEnd/>
          </a:ln>
        </p:spPr>
      </p:pic>
      <p:pic>
        <p:nvPicPr>
          <p:cNvPr id="15363" name="Picture 3"/>
          <p:cNvPicPr>
            <a:picLocks noChangeAspect="1" noChangeArrowheads="1"/>
          </p:cNvPicPr>
          <p:nvPr/>
        </p:nvPicPr>
        <p:blipFill>
          <a:blip r:embed="rId3"/>
          <a:srcRect/>
          <a:stretch>
            <a:fillRect/>
          </a:stretch>
        </p:blipFill>
        <p:spPr bwMode="auto">
          <a:xfrm>
            <a:off x="609600" y="3505200"/>
            <a:ext cx="4572000" cy="3352800"/>
          </a:xfrm>
          <a:prstGeom prst="rect">
            <a:avLst/>
          </a:prstGeom>
          <a:noFill/>
          <a:ln w="9525">
            <a:noFill/>
            <a:miter lim="800000"/>
            <a:headEnd/>
            <a:tailEnd/>
          </a:ln>
        </p:spPr>
      </p:pic>
      <p:sp>
        <p:nvSpPr>
          <p:cNvPr id="15364" name="Rectangle 4"/>
          <p:cNvSpPr>
            <a:spLocks noChangeArrowheads="1"/>
          </p:cNvSpPr>
          <p:nvPr/>
        </p:nvSpPr>
        <p:spPr bwMode="auto">
          <a:xfrm>
            <a:off x="381000" y="304800"/>
            <a:ext cx="7239000" cy="1570038"/>
          </a:xfrm>
          <a:prstGeom prst="rect">
            <a:avLst/>
          </a:prstGeom>
          <a:noFill/>
          <a:ln w="9525">
            <a:noFill/>
            <a:miter lim="800000"/>
            <a:headEnd/>
            <a:tailEnd/>
          </a:ln>
        </p:spPr>
        <p:txBody>
          <a:bodyPr>
            <a:spAutoFit/>
          </a:bodyPr>
          <a:lstStyle/>
          <a:p>
            <a:r>
              <a:rPr lang="en-US" sz="2400" b="1">
                <a:latin typeface="Trebuchet MS" pitchFamily="34" charset="0"/>
              </a:rPr>
              <a:t>Farming is a major source of income in the municipality (77%), with corn as a major crops grown.</a:t>
            </a:r>
            <a:endParaRPr lang="en-US" sz="2400">
              <a:latin typeface="Trebuchet MS" pitchFamily="34" charset="0"/>
            </a:endParaRPr>
          </a:p>
          <a:p>
            <a:endParaRPr lang="en-US" sz="2400">
              <a:latin typeface="Trebuchet MS" pitchFamily="34" charset="0"/>
            </a:endParaRPr>
          </a:p>
        </p:txBody>
      </p:sp>
      <p:sp>
        <p:nvSpPr>
          <p:cNvPr id="6" name="Rectangle 5"/>
          <p:cNvSpPr/>
          <p:nvPr/>
        </p:nvSpPr>
        <p:spPr>
          <a:xfrm>
            <a:off x="3886200" y="2133600"/>
            <a:ext cx="184150" cy="523875"/>
          </a:xfrm>
          <a:prstGeom prst="rect">
            <a:avLst/>
          </a:prstGeom>
          <a:solidFill>
            <a:schemeClr val="bg2">
              <a:lumMod val="75000"/>
            </a:schemeClr>
          </a:solidFill>
        </p:spPr>
        <p:txBody>
          <a:bodyPr wrap="none">
            <a:spAutoFit/>
          </a:bodyPr>
          <a:lstStyle/>
          <a:p>
            <a:pPr algn="ctr" fontAlgn="auto">
              <a:spcBef>
                <a:spcPts val="0"/>
              </a:spcBef>
              <a:spcAft>
                <a:spcPts val="0"/>
              </a:spcAft>
              <a:defRPr/>
            </a:pPr>
            <a:endParaRPr lang="en-US" sz="2800" dirty="0">
              <a:latin typeface="+mn-lt"/>
              <a:cs typeface="+mn-cs"/>
            </a:endParaRPr>
          </a:p>
        </p:txBody>
      </p:sp>
      <p:pic>
        <p:nvPicPr>
          <p:cNvPr id="15366" name="Picture 1"/>
          <p:cNvPicPr>
            <a:picLocks noChangeAspect="1" noChangeArrowheads="1"/>
          </p:cNvPicPr>
          <p:nvPr/>
        </p:nvPicPr>
        <p:blipFill>
          <a:blip r:embed="rId4"/>
          <a:srcRect/>
          <a:stretch>
            <a:fillRect/>
          </a:stretch>
        </p:blipFill>
        <p:spPr bwMode="auto">
          <a:xfrm>
            <a:off x="4165600" y="1219200"/>
            <a:ext cx="4978400" cy="3733800"/>
          </a:xfrm>
          <a:prstGeom prst="rect">
            <a:avLst/>
          </a:prstGeom>
          <a:noFill/>
          <a:ln w="9525">
            <a:noFill/>
            <a:miter lim="800000"/>
            <a:headEnd/>
            <a:tailEnd/>
          </a:ln>
        </p:spPr>
      </p:pic>
      <p:sp>
        <p:nvSpPr>
          <p:cNvPr id="15367" name="Rectangle 8"/>
          <p:cNvSpPr>
            <a:spLocks noChangeArrowheads="1"/>
          </p:cNvSpPr>
          <p:nvPr/>
        </p:nvSpPr>
        <p:spPr bwMode="auto">
          <a:xfrm>
            <a:off x="5410200" y="5029200"/>
            <a:ext cx="2971800" cy="1384300"/>
          </a:xfrm>
          <a:prstGeom prst="rect">
            <a:avLst/>
          </a:prstGeom>
          <a:noFill/>
          <a:ln w="9525">
            <a:noFill/>
            <a:miter lim="800000"/>
            <a:headEnd/>
            <a:tailEnd/>
          </a:ln>
        </p:spPr>
        <p:txBody>
          <a:bodyPr>
            <a:spAutoFit/>
          </a:bodyPr>
          <a:lstStyle/>
          <a:p>
            <a:pPr>
              <a:spcBef>
                <a:spcPts val="1800"/>
              </a:spcBef>
            </a:pPr>
            <a:r>
              <a:rPr lang="en-US" sz="2800">
                <a:latin typeface="Trebuchet MS" pitchFamily="34" charset="0"/>
              </a:rPr>
              <a:t>Soils are acidic with pH ranges from 4.2 to 5.2 </a:t>
            </a:r>
            <a:endParaRPr lang="en-PH" sz="2800">
              <a:latin typeface="Trebuchet MS"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sloping field"/>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Rectangle 2"/>
          <p:cNvSpPr txBox="1">
            <a:spLocks noChangeArrowheads="1"/>
          </p:cNvSpPr>
          <p:nvPr/>
        </p:nvSpPr>
        <p:spPr>
          <a:xfrm>
            <a:off x="0" y="0"/>
            <a:ext cx="9144000" cy="1371600"/>
          </a:xfrm>
          <a:prstGeom prst="rect">
            <a:avLst/>
          </a:prstGeom>
          <a:solidFill>
            <a:schemeClr val="accent2"/>
          </a:solidFill>
        </p:spPr>
        <p:txBody>
          <a:bodyPr/>
          <a:lstStyle/>
          <a:p>
            <a:pPr fontAlgn="auto">
              <a:spcAft>
                <a:spcPts val="0"/>
              </a:spcAft>
              <a:defRPr/>
            </a:pPr>
            <a:r>
              <a:rPr lang="en-US" sz="3600" b="1"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n-lt"/>
                <a:ea typeface="+mj-ea"/>
                <a:cs typeface="Aharoni" pitchFamily="2" charset="-79"/>
              </a:rPr>
              <a:t>Upland farmers traditionally cultivate their fields up and down the slope…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4495800" y="0"/>
          <a:ext cx="4953000" cy="4876800"/>
        </p:xfrm>
        <a:graphic>
          <a:graphicData uri="http://schemas.openxmlformats.org/presentationml/2006/ole">
            <p:oleObj spid="_x0000_s1026" name="Clip" r:id="rId3" imgW="6866667" imgH="4323810" progId="">
              <p:embed/>
            </p:oleObj>
          </a:graphicData>
        </a:graphic>
      </p:graphicFrame>
      <p:graphicFrame>
        <p:nvGraphicFramePr>
          <p:cNvPr id="1027" name="Object 3"/>
          <p:cNvGraphicFramePr>
            <a:graphicFrameLocks noChangeAspect="1"/>
          </p:cNvGraphicFramePr>
          <p:nvPr/>
        </p:nvGraphicFramePr>
        <p:xfrm>
          <a:off x="0" y="3581400"/>
          <a:ext cx="9448800" cy="3276600"/>
        </p:xfrm>
        <a:graphic>
          <a:graphicData uri="http://schemas.openxmlformats.org/presentationml/2006/ole">
            <p:oleObj spid="_x0000_s1027" name="Clip" r:id="rId4" imgW="9790476" imgH="6980952" progId="">
              <p:embed/>
            </p:oleObj>
          </a:graphicData>
        </a:graphic>
      </p:graphicFrame>
      <p:pic>
        <p:nvPicPr>
          <p:cNvPr id="1028" name="Picture 4" descr="erosion"/>
          <p:cNvPicPr>
            <a:picLocks noChangeAspect="1" noChangeArrowheads="1"/>
          </p:cNvPicPr>
          <p:nvPr/>
        </p:nvPicPr>
        <p:blipFill>
          <a:blip r:embed="rId5"/>
          <a:srcRect/>
          <a:stretch>
            <a:fillRect/>
          </a:stretch>
        </p:blipFill>
        <p:spPr bwMode="auto">
          <a:xfrm>
            <a:off x="0" y="0"/>
            <a:ext cx="4572000" cy="3581400"/>
          </a:xfrm>
          <a:prstGeom prst="rect">
            <a:avLst/>
          </a:prstGeom>
          <a:noFill/>
          <a:ln w="9525">
            <a:noFill/>
            <a:miter lim="800000"/>
            <a:headEnd/>
            <a:tailEnd/>
          </a:ln>
        </p:spPr>
      </p:pic>
      <p:sp>
        <p:nvSpPr>
          <p:cNvPr id="5" name="Rectangle 5"/>
          <p:cNvSpPr>
            <a:spLocks noChangeArrowheads="1"/>
          </p:cNvSpPr>
          <p:nvPr/>
        </p:nvSpPr>
        <p:spPr bwMode="auto">
          <a:xfrm>
            <a:off x="304800" y="3733800"/>
            <a:ext cx="8839200" cy="708025"/>
          </a:xfrm>
          <a:prstGeom prst="rect">
            <a:avLst/>
          </a:prstGeom>
          <a:noFill/>
          <a:ln w="9525">
            <a:noFill/>
            <a:miter lim="800000"/>
            <a:headEnd/>
            <a:tailEnd/>
          </a:ln>
          <a:effectLst/>
        </p:spPr>
        <p:txBody>
          <a:bodyPr>
            <a:spAutoFit/>
          </a:bodyPr>
          <a:lstStyle/>
          <a:p>
            <a:pPr fontAlgn="auto">
              <a:spcBef>
                <a:spcPts val="0"/>
              </a:spcBef>
              <a:spcAft>
                <a:spcPts val="0"/>
              </a:spcAft>
              <a:defRPr/>
            </a:pPr>
            <a:r>
              <a:rPr lang="en-US" sz="2000" dirty="0">
                <a:effectLst>
                  <a:outerShdw blurRad="38100" dist="38100" dir="2700000" algn="tl">
                    <a:srgbClr val="000000">
                      <a:alpha val="43137"/>
                    </a:srgbClr>
                  </a:outerShdw>
                </a:effectLst>
                <a:latin typeface="Arial" charset="0"/>
                <a:cs typeface="Arial" charset="0"/>
              </a:rPr>
              <a:t>The estimated annual replacement cost of eroded nutrients (</a:t>
            </a:r>
            <a:r>
              <a:rPr lang="en-US" sz="2000" dirty="0" err="1">
                <a:effectLst>
                  <a:outerShdw blurRad="38100" dist="38100" dir="2700000" algn="tl">
                    <a:srgbClr val="000000">
                      <a:alpha val="43137"/>
                    </a:srgbClr>
                  </a:outerShdw>
                </a:effectLst>
                <a:latin typeface="Arial" charset="0"/>
                <a:cs typeface="Arial" charset="0"/>
              </a:rPr>
              <a:t>Claveria</a:t>
            </a:r>
            <a:r>
              <a:rPr lang="en-US" sz="2000" dirty="0">
                <a:effectLst>
                  <a:outerShdw blurRad="38100" dist="38100" dir="2700000" algn="tl">
                    <a:srgbClr val="000000">
                      <a:alpha val="43137"/>
                    </a:srgbClr>
                  </a:outerShdw>
                </a:effectLst>
                <a:latin typeface="Arial" charset="0"/>
                <a:cs typeface="Arial" charset="0"/>
              </a:rPr>
              <a:t>) is P37,000 per hectare per year.</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2831</TotalTime>
  <Words>2756</Words>
  <Application>Microsoft Office PowerPoint</Application>
  <PresentationFormat>On-screen Show (4:3)</PresentationFormat>
  <Paragraphs>737</Paragraphs>
  <Slides>54</Slides>
  <Notes>5</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54</vt:i4>
      </vt:variant>
    </vt:vector>
  </HeadingPairs>
  <TitlesOfParts>
    <vt:vector size="57" baseType="lpstr">
      <vt:lpstr>Opulent</vt:lpstr>
      <vt:lpstr>Clip</vt:lpstr>
      <vt:lpstr>Document</vt:lpstr>
      <vt:lpstr>Slide 1</vt:lpstr>
      <vt:lpstr>introduction</vt:lpstr>
      <vt:lpstr>Slide 3</vt:lpstr>
      <vt:lpstr>Slide 4</vt:lpstr>
      <vt:lpstr>Slide 5</vt:lpstr>
      <vt:lpstr>Slide 6</vt:lpstr>
      <vt:lpstr>Slide 7</vt:lpstr>
      <vt:lpstr>Slide 8</vt:lpstr>
      <vt:lpstr>Slide 9</vt:lpstr>
      <vt:lpstr>Slide 10</vt:lpstr>
      <vt:lpstr>Slide 11</vt:lpstr>
      <vt:lpstr>Objectives</vt:lpstr>
      <vt:lpstr>... Objectives</vt:lpstr>
      <vt:lpstr>… Objectives</vt:lpstr>
      <vt:lpstr>Slide 15</vt:lpstr>
      <vt:lpstr>Methodology</vt:lpstr>
      <vt:lpstr>Time and Place of the Study</vt:lpstr>
      <vt:lpstr>Experimental Design and Treatments</vt:lpstr>
      <vt:lpstr>Slide 19</vt:lpstr>
      <vt:lpstr>Slide 20</vt:lpstr>
      <vt:lpstr>Slide 21</vt:lpstr>
      <vt:lpstr>Slide 22</vt:lpstr>
      <vt:lpstr>Slide 23</vt:lpstr>
      <vt:lpstr>Slide 24</vt:lpstr>
      <vt:lpstr>Slide 25</vt:lpstr>
      <vt:lpstr>Slide 26</vt:lpstr>
      <vt:lpstr>Slide 27</vt:lpstr>
      <vt:lpstr>RESULTS AND DISCUSSION</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conclusion</vt:lpstr>
      <vt:lpstr>…conclusion</vt:lpstr>
      <vt:lpstr>…conclusion</vt:lpstr>
      <vt:lpstr>…conclusion</vt:lpstr>
      <vt:lpstr>Slide 46</vt:lpstr>
      <vt:lpstr>Slide 47</vt:lpstr>
      <vt:lpstr>recommendations</vt:lpstr>
      <vt:lpstr>Slide 49</vt:lpstr>
      <vt:lpstr>Slide 50</vt:lpstr>
      <vt:lpstr>Slide 51</vt:lpstr>
      <vt:lpstr>Slide 52</vt:lpstr>
      <vt:lpstr> The author is heavily indebted to: drs. M. reyes, ar mercado, v. ella , SANREM STAFF, WAC-ICRAF CLAVERIA OFFICE &amp; MOSCAT ADMINISTRATION</vt:lpstr>
      <vt:lpstr>Thank you  for listening.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Apol</cp:lastModifiedBy>
  <cp:revision>252</cp:revision>
  <dcterms:created xsi:type="dcterms:W3CDTF">2012-08-23T01:53:30Z</dcterms:created>
  <dcterms:modified xsi:type="dcterms:W3CDTF">2014-12-04T05:16:59Z</dcterms:modified>
</cp:coreProperties>
</file>