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4"/>
    <p:sldMasterId id="214748367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</p:sldIdLst>
  <p:sldSz cy="5143500" cx="9144000"/>
  <p:notesSz cx="6858000" cy="9144000"/>
  <p:embeddedFontLst>
    <p:embeddedFont>
      <p:font typeface="Roboto"/>
      <p:regular r:id="rId25"/>
      <p:bold r:id="rId26"/>
      <p:italic r:id="rId27"/>
      <p:boldItalic r:id="rId28"/>
    </p:embeddedFont>
    <p:embeddedFont>
      <p:font typeface="Nunito"/>
      <p:regular r:id="rId29"/>
      <p:bold r:id="rId30"/>
      <p:italic r:id="rId31"/>
      <p:boldItalic r:id="rId32"/>
    </p:embeddedFont>
    <p:embeddedFont>
      <p:font typeface="Maven Pro"/>
      <p:regular r:id="rId33"/>
      <p:bold r:id="rId3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26" Type="http://schemas.openxmlformats.org/officeDocument/2006/relationships/font" Target="fonts/Roboto-bold.fntdata"/><Relationship Id="rId25" Type="http://schemas.openxmlformats.org/officeDocument/2006/relationships/font" Target="fonts/Roboto-regular.fntdata"/><Relationship Id="rId28" Type="http://schemas.openxmlformats.org/officeDocument/2006/relationships/font" Target="fonts/Roboto-boldItalic.fntdata"/><Relationship Id="rId27" Type="http://schemas.openxmlformats.org/officeDocument/2006/relationships/font" Target="fonts/Roboto-italic.fntdata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29" Type="http://schemas.openxmlformats.org/officeDocument/2006/relationships/font" Target="fonts/Nunito-regular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Nunito-italic.fntdata"/><Relationship Id="rId30" Type="http://schemas.openxmlformats.org/officeDocument/2006/relationships/font" Target="fonts/Nunito-bold.fntdata"/><Relationship Id="rId11" Type="http://schemas.openxmlformats.org/officeDocument/2006/relationships/slide" Target="slides/slide5.xml"/><Relationship Id="rId33" Type="http://schemas.openxmlformats.org/officeDocument/2006/relationships/font" Target="fonts/MavenPro-regular.fntdata"/><Relationship Id="rId10" Type="http://schemas.openxmlformats.org/officeDocument/2006/relationships/slide" Target="slides/slide4.xml"/><Relationship Id="rId32" Type="http://schemas.openxmlformats.org/officeDocument/2006/relationships/font" Target="fonts/Nunito-boldItalic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34" Type="http://schemas.openxmlformats.org/officeDocument/2006/relationships/font" Target="fonts/MavenPro-bold.fntdata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g1a1b153077f_0_2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0" name="Google Shape;320;g1a1b153077f_0_2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Jake</a:t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6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g1a385d15d11_0_3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8" name="Google Shape;448;g1a385d15d11_0_3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Shashank Narayanan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4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g1a385d15d11_0_3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6" name="Google Shape;456;g1a385d15d11_0_3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Spencer</a:t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4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g1a385d15d11_0_29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6" name="Google Shape;466;g1a385d15d11_0_2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Spencer</a:t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3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Google Shape;474;g1a385d15d11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5" name="Google Shape;475;g1a385d15d11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Spencer</a:t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0" name="Shape 4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" name="Google Shape;481;g1a385d15d1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2" name="Google Shape;482;g1a385d15d1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Spencer</a:t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1" name="Shape 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" name="Google Shape;492;g1a385d15d11_0_30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3" name="Google Shape;493;g1a385d15d11_0_3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Camila</a:t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9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g1a385d15d11_5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1" name="Google Shape;501;g1a385d15d11_5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Camila</a:t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5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Google Shape;506;g1a385d15d11_5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7" name="Google Shape;507;g1a385d15d11_5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g1a385d15d11_2_5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3" name="Google Shape;513;g1a385d15d11_2_5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Camila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g1a385d15d11_2_168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6" name="Google Shape;326;g1a385d15d11_2_16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Jake side start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00"/>
              <a:buAutoNum type="arabicPeriod"/>
            </a:pPr>
            <a:r>
              <a:rPr lang="en" sz="1800">
                <a:solidFill>
                  <a:srgbClr val="595959"/>
                </a:solidFill>
              </a:rPr>
              <a:t>Project Overview - Jake</a:t>
            </a:r>
            <a:endParaRPr sz="1800">
              <a:solidFill>
                <a:srgbClr val="595959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00"/>
              <a:buAutoNum type="arabicPeriod"/>
            </a:pPr>
            <a:r>
              <a:rPr lang="en" sz="1800">
                <a:solidFill>
                  <a:srgbClr val="595959"/>
                </a:solidFill>
              </a:rPr>
              <a:t>Work done</a:t>
            </a:r>
            <a:endParaRPr sz="1800">
              <a:solidFill>
                <a:srgbClr val="595959"/>
              </a:solidFill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AutoNum type="alphaLcPeriod"/>
            </a:pPr>
            <a:r>
              <a:rPr lang="en" sz="1400">
                <a:solidFill>
                  <a:srgbClr val="595959"/>
                </a:solidFill>
              </a:rPr>
              <a:t>Timeline - Jake</a:t>
            </a:r>
            <a:endParaRPr sz="1400">
              <a:solidFill>
                <a:srgbClr val="595959"/>
              </a:solidFill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AutoNum type="alphaLcPeriod"/>
            </a:pPr>
            <a:r>
              <a:rPr lang="en" sz="1400">
                <a:solidFill>
                  <a:srgbClr val="595959"/>
                </a:solidFill>
              </a:rPr>
              <a:t>Figma prototype - Camila</a:t>
            </a:r>
            <a:endParaRPr sz="1400">
              <a:solidFill>
                <a:srgbClr val="595959"/>
              </a:solidFill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AutoNum type="alphaLcPeriod"/>
            </a:pPr>
            <a:r>
              <a:rPr lang="en" sz="1400">
                <a:solidFill>
                  <a:srgbClr val="595959"/>
                </a:solidFill>
              </a:rPr>
              <a:t>Data gathering </a:t>
            </a:r>
            <a:endParaRPr sz="1400">
              <a:solidFill>
                <a:srgbClr val="595959"/>
              </a:solidFill>
            </a:endParaRPr>
          </a:p>
          <a:p>
            <a:pPr indent="-3175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AutoNum type="romanLcPeriod"/>
            </a:pPr>
            <a:r>
              <a:rPr lang="en" sz="1400">
                <a:solidFill>
                  <a:srgbClr val="595959"/>
                </a:solidFill>
              </a:rPr>
              <a:t>Patents - Shashank</a:t>
            </a:r>
            <a:endParaRPr sz="1400">
              <a:solidFill>
                <a:srgbClr val="595959"/>
              </a:solidFill>
            </a:endParaRPr>
          </a:p>
          <a:p>
            <a:pPr indent="-3175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AutoNum type="romanLcPeriod"/>
            </a:pPr>
            <a:r>
              <a:rPr lang="en" sz="1400">
                <a:solidFill>
                  <a:srgbClr val="595959"/>
                </a:solidFill>
              </a:rPr>
              <a:t>Publications - Shashank</a:t>
            </a:r>
            <a:endParaRPr sz="1400">
              <a:solidFill>
                <a:srgbClr val="595959"/>
              </a:solidFill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AutoNum type="alphaLcPeriod"/>
            </a:pPr>
            <a:r>
              <a:rPr lang="en" sz="1400">
                <a:solidFill>
                  <a:srgbClr val="595959"/>
                </a:solidFill>
              </a:rPr>
              <a:t>Ensemble webpages - Camila + Spencer</a:t>
            </a:r>
            <a:endParaRPr sz="1400">
              <a:solidFill>
                <a:srgbClr val="595959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00"/>
              <a:buAutoNum type="arabicPeriod"/>
            </a:pPr>
            <a:r>
              <a:rPr lang="en" sz="1800">
                <a:solidFill>
                  <a:srgbClr val="595959"/>
                </a:solidFill>
              </a:rPr>
              <a:t>Testing</a:t>
            </a:r>
            <a:endParaRPr sz="1800">
              <a:solidFill>
                <a:srgbClr val="595959"/>
              </a:solidFill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AutoNum type="alphaLcPeriod"/>
            </a:pPr>
            <a:r>
              <a:rPr lang="en" sz="1400">
                <a:solidFill>
                  <a:srgbClr val="595959"/>
                </a:solidFill>
              </a:rPr>
              <a:t>Assessment - Camila</a:t>
            </a:r>
            <a:endParaRPr sz="1400">
              <a:solidFill>
                <a:srgbClr val="595959"/>
              </a:solidFill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AutoNum type="alphaLcPeriod"/>
            </a:pPr>
            <a:r>
              <a:rPr lang="en" sz="1400">
                <a:solidFill>
                  <a:srgbClr val="595959"/>
                </a:solidFill>
              </a:rPr>
              <a:t>Evaluation - Spencer</a:t>
            </a:r>
            <a:endParaRPr sz="1400">
              <a:solidFill>
                <a:srgbClr val="595959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00"/>
              <a:buAutoNum type="arabicPeriod"/>
            </a:pPr>
            <a:r>
              <a:rPr lang="en" sz="1800">
                <a:solidFill>
                  <a:srgbClr val="595959"/>
                </a:solidFill>
              </a:rPr>
              <a:t>Future Work - </a:t>
            </a:r>
            <a:endParaRPr sz="1800">
              <a:solidFill>
                <a:srgbClr val="595959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00"/>
              <a:buAutoNum type="arabicPeriod"/>
            </a:pPr>
            <a:r>
              <a:rPr lang="en" sz="1800">
                <a:solidFill>
                  <a:srgbClr val="595959"/>
                </a:solidFill>
              </a:rPr>
              <a:t>Lessons Learned - Camila</a:t>
            </a:r>
            <a:endParaRPr sz="1800">
              <a:solidFill>
                <a:srgbClr val="595959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00"/>
              <a:buAutoNum type="arabicPeriod"/>
            </a:pPr>
            <a:r>
              <a:rPr lang="en" sz="1800">
                <a:solidFill>
                  <a:srgbClr val="595959"/>
                </a:solidFill>
              </a:rPr>
              <a:t>Acknowledgments - Camila</a:t>
            </a:r>
            <a:endParaRPr sz="1800">
              <a:solidFill>
                <a:srgbClr val="595959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00"/>
              <a:buAutoNum type="arabicPeriod"/>
            </a:pPr>
            <a:r>
              <a:rPr lang="en" sz="1800">
                <a:solidFill>
                  <a:srgbClr val="595959"/>
                </a:solidFill>
              </a:rPr>
              <a:t>References - Camila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g1a385d15d11_2_19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2" name="Google Shape;332;g1a385d15d11_2_19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Jake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Working with the VT center for drug discovery to update their p&amp;p site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Site currently shows a poorly formatted list of p&amp;p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site needs to showcase new p&amp;p, find ways to keep the p&amp;p up-to-date, and display p&amp;p in a well designed and visually appealing format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g1a4cdbd795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0" name="Google Shape;340;g1a4cdbd795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Jake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Working with the VT center for drug discovery to update their p&amp;p site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Site currently shows a poorly formatted list of p&amp;p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site needs to showcase new p&amp;p, find ways to keep the p&amp;p up-to-date, and display p&amp;p in a well designed and visually appealing format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Ensemble is the common name for the content management system used to host websites for Virginia Tech internet domains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HTML allows you to access JSON/XML through asynchronous javascript calls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g1a4cdbd7951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8" name="Google Shape;348;g1a4cdbd7951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Jake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Working with the VT center for drug discovery to update their p&amp;p site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Site currently shows a poorly formatted list of p&amp;p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site needs to showcase new p&amp;p, find ways to keep the p&amp;p up-to-date, and display p&amp;p in a well designed and visually appealing format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7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g1a385d15d11_1_5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9" name="Google Shape;409;g1a385d15d11_1_5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Camila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8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g1a385d15d11_0_29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0" name="Google Shape;420;g1a385d15d11_0_2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Camila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7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g1a385d15d11_0_2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9" name="Google Shape;429;g1a385d15d11_0_2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Shashank Narayanan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4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Google Shape;435;g17fc74214a9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6" name="Google Shape;436;g17fc74214a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Shashank Narayanan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accent3"/>
        </a:solidFill>
      </p:bgPr>
    </p:bg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oogle Shape;55;p14"/>
          <p:cNvGrpSpPr/>
          <p:nvPr/>
        </p:nvGrpSpPr>
        <p:grpSpPr>
          <a:xfrm>
            <a:off x="7343003" y="3409675"/>
            <a:ext cx="1691422" cy="1732548"/>
            <a:chOff x="7343003" y="3409675"/>
            <a:chExt cx="1691422" cy="1732548"/>
          </a:xfrm>
        </p:grpSpPr>
        <p:grpSp>
          <p:nvGrpSpPr>
            <p:cNvPr id="56" name="Google Shape;56;p14"/>
            <p:cNvGrpSpPr/>
            <p:nvPr/>
          </p:nvGrpSpPr>
          <p:grpSpPr>
            <a:xfrm>
              <a:off x="7343003" y="4453711"/>
              <a:ext cx="316800" cy="688513"/>
              <a:chOff x="7343003" y="4453711"/>
              <a:chExt cx="316800" cy="688513"/>
            </a:xfrm>
          </p:grpSpPr>
          <p:sp>
            <p:nvSpPr>
              <p:cNvPr id="57" name="Google Shape;57;p14"/>
              <p:cNvSpPr/>
              <p:nvPr/>
            </p:nvSpPr>
            <p:spPr>
              <a:xfrm>
                <a:off x="7343003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8" name="Google Shape;58;p14"/>
              <p:cNvSpPr/>
              <p:nvPr/>
            </p:nvSpPr>
            <p:spPr>
              <a:xfrm>
                <a:off x="7343003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9" name="Google Shape;59;p14"/>
            <p:cNvGrpSpPr/>
            <p:nvPr/>
          </p:nvGrpSpPr>
          <p:grpSpPr>
            <a:xfrm>
              <a:off x="7801210" y="4105700"/>
              <a:ext cx="316800" cy="1036523"/>
              <a:chOff x="7801210" y="4105700"/>
              <a:chExt cx="316800" cy="1036523"/>
            </a:xfrm>
          </p:grpSpPr>
          <p:sp>
            <p:nvSpPr>
              <p:cNvPr id="60" name="Google Shape;60;p14"/>
              <p:cNvSpPr/>
              <p:nvPr/>
            </p:nvSpPr>
            <p:spPr>
              <a:xfrm>
                <a:off x="7801210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1" name="Google Shape;61;p14"/>
              <p:cNvSpPr/>
              <p:nvPr/>
            </p:nvSpPr>
            <p:spPr>
              <a:xfrm>
                <a:off x="7801210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2" name="Google Shape;62;p14"/>
              <p:cNvSpPr/>
              <p:nvPr/>
            </p:nvSpPr>
            <p:spPr>
              <a:xfrm>
                <a:off x="7801210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63" name="Google Shape;63;p14"/>
            <p:cNvGrpSpPr/>
            <p:nvPr/>
          </p:nvGrpSpPr>
          <p:grpSpPr>
            <a:xfrm>
              <a:off x="8259418" y="3757688"/>
              <a:ext cx="316800" cy="1384535"/>
              <a:chOff x="8259418" y="3757688"/>
              <a:chExt cx="316800" cy="1384535"/>
            </a:xfrm>
          </p:grpSpPr>
          <p:sp>
            <p:nvSpPr>
              <p:cNvPr id="64" name="Google Shape;64;p14"/>
              <p:cNvSpPr/>
              <p:nvPr/>
            </p:nvSpPr>
            <p:spPr>
              <a:xfrm>
                <a:off x="8259418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5" name="Google Shape;65;p14"/>
              <p:cNvSpPr/>
              <p:nvPr/>
            </p:nvSpPr>
            <p:spPr>
              <a:xfrm>
                <a:off x="8259418" y="3757688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6" name="Google Shape;66;p14"/>
              <p:cNvSpPr/>
              <p:nvPr/>
            </p:nvSpPr>
            <p:spPr>
              <a:xfrm>
                <a:off x="8259418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7" name="Google Shape;67;p14"/>
              <p:cNvSpPr/>
              <p:nvPr/>
            </p:nvSpPr>
            <p:spPr>
              <a:xfrm>
                <a:off x="8259418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68" name="Google Shape;68;p14"/>
            <p:cNvGrpSpPr/>
            <p:nvPr/>
          </p:nvGrpSpPr>
          <p:grpSpPr>
            <a:xfrm>
              <a:off x="8717625" y="3409675"/>
              <a:ext cx="316800" cy="1732548"/>
              <a:chOff x="8717625" y="3409675"/>
              <a:chExt cx="316800" cy="1732548"/>
            </a:xfrm>
          </p:grpSpPr>
          <p:sp>
            <p:nvSpPr>
              <p:cNvPr id="69" name="Google Shape;69;p14"/>
              <p:cNvSpPr/>
              <p:nvPr/>
            </p:nvSpPr>
            <p:spPr>
              <a:xfrm>
                <a:off x="8717625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0" name="Google Shape;70;p14"/>
              <p:cNvSpPr/>
              <p:nvPr/>
            </p:nvSpPr>
            <p:spPr>
              <a:xfrm>
                <a:off x="8717625" y="3757688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1" name="Google Shape;71;p14"/>
              <p:cNvSpPr/>
              <p:nvPr/>
            </p:nvSpPr>
            <p:spPr>
              <a:xfrm>
                <a:off x="8717625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2" name="Google Shape;72;p14"/>
              <p:cNvSpPr/>
              <p:nvPr/>
            </p:nvSpPr>
            <p:spPr>
              <a:xfrm>
                <a:off x="8717625" y="3409675"/>
                <a:ext cx="316800" cy="1732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3" name="Google Shape;73;p14"/>
              <p:cNvSpPr/>
              <p:nvPr/>
            </p:nvSpPr>
            <p:spPr>
              <a:xfrm>
                <a:off x="8717625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74" name="Google Shape;74;p14"/>
          <p:cNvGrpSpPr/>
          <p:nvPr/>
        </p:nvGrpSpPr>
        <p:grpSpPr>
          <a:xfrm>
            <a:off x="5043503" y="0"/>
            <a:ext cx="3814072" cy="3839102"/>
            <a:chOff x="5043503" y="0"/>
            <a:chExt cx="3814072" cy="3839102"/>
          </a:xfrm>
        </p:grpSpPr>
        <p:sp>
          <p:nvSpPr>
            <p:cNvPr id="75" name="Google Shape;75;p14"/>
            <p:cNvSpPr/>
            <p:nvPr/>
          </p:nvSpPr>
          <p:spPr>
            <a:xfrm>
              <a:off x="8460975" y="1817775"/>
              <a:ext cx="396600" cy="39660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14"/>
            <p:cNvSpPr/>
            <p:nvPr/>
          </p:nvSpPr>
          <p:spPr>
            <a:xfrm rot="-9830444">
              <a:off x="6469759" y="3480728"/>
              <a:ext cx="320148" cy="320148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77" name="Google Shape;77;p14"/>
            <p:cNvGrpSpPr/>
            <p:nvPr/>
          </p:nvGrpSpPr>
          <p:grpSpPr>
            <a:xfrm>
              <a:off x="7647812" y="2704283"/>
              <a:ext cx="635219" cy="635219"/>
              <a:chOff x="6725724" y="2701260"/>
              <a:chExt cx="1208101" cy="1208100"/>
            </a:xfrm>
          </p:grpSpPr>
          <p:sp>
            <p:nvSpPr>
              <p:cNvPr id="78" name="Google Shape;78;p14"/>
              <p:cNvSpPr/>
              <p:nvPr/>
            </p:nvSpPr>
            <p:spPr>
              <a:xfrm rot="5400000">
                <a:off x="6725725" y="2701260"/>
                <a:ext cx="1208100" cy="1208100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9" name="Google Shape;79;p14"/>
              <p:cNvSpPr/>
              <p:nvPr/>
            </p:nvSpPr>
            <p:spPr>
              <a:xfrm rot="5400000">
                <a:off x="6725724" y="2701260"/>
                <a:ext cx="1208100" cy="1208100"/>
              </a:xfrm>
              <a:prstGeom prst="pie">
                <a:avLst>
                  <a:gd fmla="val 8244818" name="adj1"/>
                  <a:gd fmla="val 16246175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0" name="Google Shape;80;p14"/>
              <p:cNvSpPr/>
              <p:nvPr/>
            </p:nvSpPr>
            <p:spPr>
              <a:xfrm rot="5400000">
                <a:off x="6954988" y="2930398"/>
                <a:ext cx="749700" cy="749700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81" name="Google Shape;81;p14"/>
            <p:cNvSpPr/>
            <p:nvPr/>
          </p:nvSpPr>
          <p:spPr>
            <a:xfrm>
              <a:off x="8460975" y="1817775"/>
              <a:ext cx="396600" cy="396600"/>
            </a:xfrm>
            <a:prstGeom prst="pie">
              <a:avLst>
                <a:gd fmla="val 1937684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82" name="Google Shape;82;p14"/>
            <p:cNvGrpSpPr/>
            <p:nvPr/>
          </p:nvGrpSpPr>
          <p:grpSpPr>
            <a:xfrm>
              <a:off x="7952720" y="179238"/>
              <a:ext cx="873165" cy="873003"/>
              <a:chOff x="7754428" y="208725"/>
              <a:chExt cx="541800" cy="541800"/>
            </a:xfrm>
          </p:grpSpPr>
          <p:sp>
            <p:nvSpPr>
              <p:cNvPr id="83" name="Google Shape;83;p14"/>
              <p:cNvSpPr/>
              <p:nvPr/>
            </p:nvSpPr>
            <p:spPr>
              <a:xfrm rot="-8647347">
                <a:off x="7831319" y="285616"/>
                <a:ext cx="388018" cy="388018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4" name="Google Shape;84;p14"/>
              <p:cNvSpPr/>
              <p:nvPr/>
            </p:nvSpPr>
            <p:spPr>
              <a:xfrm rot="-8647347">
                <a:off x="7831319" y="285616"/>
                <a:ext cx="388018" cy="388018"/>
              </a:xfrm>
              <a:prstGeom prst="pie">
                <a:avLst>
                  <a:gd fmla="val 19376841" name="adj1"/>
                  <a:gd fmla="val 12313574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85" name="Google Shape;85;p14"/>
            <p:cNvSpPr/>
            <p:nvPr/>
          </p:nvSpPr>
          <p:spPr>
            <a:xfrm>
              <a:off x="5399840" y="356365"/>
              <a:ext cx="2577000" cy="257700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" name="Google Shape;86;p14"/>
            <p:cNvSpPr/>
            <p:nvPr/>
          </p:nvSpPr>
          <p:spPr>
            <a:xfrm rot="2043858">
              <a:off x="5503813" y="460310"/>
              <a:ext cx="2369480" cy="236948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14"/>
            <p:cNvSpPr/>
            <p:nvPr/>
          </p:nvSpPr>
          <p:spPr>
            <a:xfrm>
              <a:off x="5399795" y="360281"/>
              <a:ext cx="2577000" cy="2577000"/>
            </a:xfrm>
            <a:prstGeom prst="pie">
              <a:avLst>
                <a:gd fmla="val 8801158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14"/>
            <p:cNvSpPr/>
            <p:nvPr/>
          </p:nvSpPr>
          <p:spPr>
            <a:xfrm rot="2044777">
              <a:off x="5911449" y="867729"/>
              <a:ext cx="1554223" cy="155422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" name="Google Shape;89;p14"/>
            <p:cNvSpPr/>
            <p:nvPr/>
          </p:nvSpPr>
          <p:spPr>
            <a:xfrm>
              <a:off x="5399795" y="356358"/>
              <a:ext cx="2577000" cy="2577000"/>
            </a:xfrm>
            <a:prstGeom prst="pie">
              <a:avLst>
                <a:gd fmla="val 1255410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" name="Google Shape;90;p14"/>
            <p:cNvSpPr/>
            <p:nvPr/>
          </p:nvSpPr>
          <p:spPr>
            <a:xfrm rot="-9830444">
              <a:off x="6469759" y="3480727"/>
              <a:ext cx="320148" cy="320148"/>
            </a:xfrm>
            <a:prstGeom prst="pie">
              <a:avLst>
                <a:gd fmla="val 1937684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1" name="Google Shape;91;p14"/>
          <p:cNvSpPr txBox="1"/>
          <p:nvPr>
            <p:ph type="ctrTitle"/>
          </p:nvPr>
        </p:nvSpPr>
        <p:spPr>
          <a:xfrm>
            <a:off x="824000" y="1613813"/>
            <a:ext cx="42555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2" name="Google Shape;92;p14"/>
          <p:cNvSpPr txBox="1"/>
          <p:nvPr>
            <p:ph idx="1" type="subTitle"/>
          </p:nvPr>
        </p:nvSpPr>
        <p:spPr>
          <a:xfrm>
            <a:off x="824000" y="3596300"/>
            <a:ext cx="4255500" cy="69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3" name="Google Shape;93;p14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oogle Shape;95;p15"/>
          <p:cNvGrpSpPr/>
          <p:nvPr/>
        </p:nvGrpSpPr>
        <p:grpSpPr>
          <a:xfrm>
            <a:off x="146769" y="3406"/>
            <a:ext cx="1233215" cy="1384535"/>
            <a:chOff x="146769" y="3406"/>
            <a:chExt cx="1233215" cy="1384535"/>
          </a:xfrm>
        </p:grpSpPr>
        <p:grpSp>
          <p:nvGrpSpPr>
            <p:cNvPr id="96" name="Google Shape;96;p15"/>
            <p:cNvGrpSpPr/>
            <p:nvPr/>
          </p:nvGrpSpPr>
          <p:grpSpPr>
            <a:xfrm>
              <a:off x="1063183" y="3406"/>
              <a:ext cx="316800" cy="688513"/>
              <a:chOff x="1063183" y="3406"/>
              <a:chExt cx="316800" cy="688513"/>
            </a:xfrm>
          </p:grpSpPr>
          <p:sp>
            <p:nvSpPr>
              <p:cNvPr id="97" name="Google Shape;97;p15"/>
              <p:cNvSpPr/>
              <p:nvPr/>
            </p:nvSpPr>
            <p:spPr>
              <a:xfrm rot="10800000">
                <a:off x="1063183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8" name="Google Shape;98;p15"/>
              <p:cNvSpPr/>
              <p:nvPr/>
            </p:nvSpPr>
            <p:spPr>
              <a:xfrm rot="10800000">
                <a:off x="1063183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99" name="Google Shape;99;p15"/>
            <p:cNvGrpSpPr/>
            <p:nvPr/>
          </p:nvGrpSpPr>
          <p:grpSpPr>
            <a:xfrm>
              <a:off x="604976" y="3406"/>
              <a:ext cx="316800" cy="1036524"/>
              <a:chOff x="604976" y="3406"/>
              <a:chExt cx="316800" cy="1036524"/>
            </a:xfrm>
          </p:grpSpPr>
          <p:sp>
            <p:nvSpPr>
              <p:cNvPr id="100" name="Google Shape;100;p15"/>
              <p:cNvSpPr/>
              <p:nvPr/>
            </p:nvSpPr>
            <p:spPr>
              <a:xfrm rot="10800000">
                <a:off x="604976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1" name="Google Shape;101;p15"/>
              <p:cNvSpPr/>
              <p:nvPr/>
            </p:nvSpPr>
            <p:spPr>
              <a:xfrm rot="10800000">
                <a:off x="604976" y="343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2" name="Google Shape;102;p15"/>
              <p:cNvSpPr/>
              <p:nvPr/>
            </p:nvSpPr>
            <p:spPr>
              <a:xfrm rot="10800000">
                <a:off x="604976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03" name="Google Shape;103;p15"/>
            <p:cNvGrpSpPr/>
            <p:nvPr/>
          </p:nvGrpSpPr>
          <p:grpSpPr>
            <a:xfrm>
              <a:off x="146769" y="3406"/>
              <a:ext cx="316800" cy="1384535"/>
              <a:chOff x="146769" y="3406"/>
              <a:chExt cx="316800" cy="1384535"/>
            </a:xfrm>
          </p:grpSpPr>
          <p:sp>
            <p:nvSpPr>
              <p:cNvPr id="104" name="Google Shape;104;p15"/>
              <p:cNvSpPr/>
              <p:nvPr/>
            </p:nvSpPr>
            <p:spPr>
              <a:xfrm rot="10800000">
                <a:off x="146769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5" name="Google Shape;105;p15"/>
              <p:cNvSpPr/>
              <p:nvPr/>
            </p:nvSpPr>
            <p:spPr>
              <a:xfrm rot="10800000">
                <a:off x="146769" y="3441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6" name="Google Shape;106;p15"/>
              <p:cNvSpPr/>
              <p:nvPr/>
            </p:nvSpPr>
            <p:spPr>
              <a:xfrm rot="10800000">
                <a:off x="146769" y="343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7" name="Google Shape;107;p15"/>
              <p:cNvSpPr/>
              <p:nvPr/>
            </p:nvSpPr>
            <p:spPr>
              <a:xfrm rot="10800000">
                <a:off x="146769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108" name="Google Shape;108;p15"/>
          <p:cNvGrpSpPr/>
          <p:nvPr/>
        </p:nvGrpSpPr>
        <p:grpSpPr>
          <a:xfrm>
            <a:off x="6775084" y="2904008"/>
            <a:ext cx="2186148" cy="2239500"/>
            <a:chOff x="6775084" y="2904008"/>
            <a:chExt cx="2186148" cy="2239500"/>
          </a:xfrm>
        </p:grpSpPr>
        <p:grpSp>
          <p:nvGrpSpPr>
            <p:cNvPr id="109" name="Google Shape;109;p15"/>
            <p:cNvGrpSpPr/>
            <p:nvPr/>
          </p:nvGrpSpPr>
          <p:grpSpPr>
            <a:xfrm>
              <a:off x="6775084" y="4253708"/>
              <a:ext cx="409500" cy="889800"/>
              <a:chOff x="6775084" y="4253708"/>
              <a:chExt cx="409500" cy="889800"/>
            </a:xfrm>
          </p:grpSpPr>
          <p:sp>
            <p:nvSpPr>
              <p:cNvPr id="110" name="Google Shape;110;p15"/>
              <p:cNvSpPr/>
              <p:nvPr/>
            </p:nvSpPr>
            <p:spPr>
              <a:xfrm>
                <a:off x="6775084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1" name="Google Shape;111;p15"/>
              <p:cNvSpPr/>
              <p:nvPr/>
            </p:nvSpPr>
            <p:spPr>
              <a:xfrm>
                <a:off x="6775084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12" name="Google Shape;112;p15"/>
            <p:cNvGrpSpPr/>
            <p:nvPr/>
          </p:nvGrpSpPr>
          <p:grpSpPr>
            <a:xfrm>
              <a:off x="7367299" y="3804008"/>
              <a:ext cx="409500" cy="1339500"/>
              <a:chOff x="7367299" y="3804008"/>
              <a:chExt cx="409500" cy="1339500"/>
            </a:xfrm>
          </p:grpSpPr>
          <p:sp>
            <p:nvSpPr>
              <p:cNvPr id="113" name="Google Shape;113;p15"/>
              <p:cNvSpPr/>
              <p:nvPr/>
            </p:nvSpPr>
            <p:spPr>
              <a:xfrm>
                <a:off x="7367299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4" name="Google Shape;114;p15"/>
              <p:cNvSpPr/>
              <p:nvPr/>
            </p:nvSpPr>
            <p:spPr>
              <a:xfrm>
                <a:off x="7367299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5" name="Google Shape;115;p15"/>
              <p:cNvSpPr/>
              <p:nvPr/>
            </p:nvSpPr>
            <p:spPr>
              <a:xfrm>
                <a:off x="7367299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16" name="Google Shape;116;p15"/>
            <p:cNvGrpSpPr/>
            <p:nvPr/>
          </p:nvGrpSpPr>
          <p:grpSpPr>
            <a:xfrm>
              <a:off x="7959516" y="3354008"/>
              <a:ext cx="409500" cy="1789500"/>
              <a:chOff x="7959516" y="3354008"/>
              <a:chExt cx="409500" cy="1789500"/>
            </a:xfrm>
          </p:grpSpPr>
          <p:sp>
            <p:nvSpPr>
              <p:cNvPr id="117" name="Google Shape;117;p15"/>
              <p:cNvSpPr/>
              <p:nvPr/>
            </p:nvSpPr>
            <p:spPr>
              <a:xfrm>
                <a:off x="7959516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8" name="Google Shape;118;p15"/>
              <p:cNvSpPr/>
              <p:nvPr/>
            </p:nvSpPr>
            <p:spPr>
              <a:xfrm>
                <a:off x="7959516" y="3354008"/>
                <a:ext cx="409500" cy="178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9" name="Google Shape;119;p15"/>
              <p:cNvSpPr/>
              <p:nvPr/>
            </p:nvSpPr>
            <p:spPr>
              <a:xfrm>
                <a:off x="7959516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0" name="Google Shape;120;p15"/>
              <p:cNvSpPr/>
              <p:nvPr/>
            </p:nvSpPr>
            <p:spPr>
              <a:xfrm>
                <a:off x="7959516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21" name="Google Shape;121;p15"/>
            <p:cNvGrpSpPr/>
            <p:nvPr/>
          </p:nvGrpSpPr>
          <p:grpSpPr>
            <a:xfrm>
              <a:off x="8551731" y="2904008"/>
              <a:ext cx="409500" cy="2239500"/>
              <a:chOff x="8551731" y="2904008"/>
              <a:chExt cx="409500" cy="2239500"/>
            </a:xfrm>
          </p:grpSpPr>
          <p:sp>
            <p:nvSpPr>
              <p:cNvPr id="122" name="Google Shape;122;p15"/>
              <p:cNvSpPr/>
              <p:nvPr/>
            </p:nvSpPr>
            <p:spPr>
              <a:xfrm>
                <a:off x="8551731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3" name="Google Shape;123;p15"/>
              <p:cNvSpPr/>
              <p:nvPr/>
            </p:nvSpPr>
            <p:spPr>
              <a:xfrm>
                <a:off x="8551731" y="3354008"/>
                <a:ext cx="409500" cy="178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4" name="Google Shape;124;p15"/>
              <p:cNvSpPr/>
              <p:nvPr/>
            </p:nvSpPr>
            <p:spPr>
              <a:xfrm>
                <a:off x="8551731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5" name="Google Shape;125;p15"/>
              <p:cNvSpPr/>
              <p:nvPr/>
            </p:nvSpPr>
            <p:spPr>
              <a:xfrm>
                <a:off x="8551731" y="2904008"/>
                <a:ext cx="409500" cy="22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6" name="Google Shape;126;p15"/>
              <p:cNvSpPr/>
              <p:nvPr/>
            </p:nvSpPr>
            <p:spPr>
              <a:xfrm>
                <a:off x="8551731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27" name="Google Shape;127;p15"/>
          <p:cNvSpPr txBox="1"/>
          <p:nvPr>
            <p:ph type="title"/>
          </p:nvPr>
        </p:nvSpPr>
        <p:spPr>
          <a:xfrm>
            <a:off x="824000" y="1613825"/>
            <a:ext cx="58578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8" name="Google Shape;128;p15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0" name="Google Shape;130;p16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31" name="Google Shape;131;p16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" name="Google Shape;132;p16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3" name="Google Shape;133;p16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34" name="Google Shape;134;p16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35" name="Google Shape;135;p16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7" name="Google Shape;137;p17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38" name="Google Shape;138;p17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" name="Google Shape;139;p17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0" name="Google Shape;140;p17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41" name="Google Shape;141;p17"/>
          <p:cNvSpPr txBox="1"/>
          <p:nvPr>
            <p:ph idx="1" type="body"/>
          </p:nvPr>
        </p:nvSpPr>
        <p:spPr>
          <a:xfrm>
            <a:off x="1303800" y="1990050"/>
            <a:ext cx="34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42" name="Google Shape;142;p17"/>
          <p:cNvSpPr txBox="1"/>
          <p:nvPr>
            <p:ph idx="2" type="body"/>
          </p:nvPr>
        </p:nvSpPr>
        <p:spPr>
          <a:xfrm>
            <a:off x="4903650" y="1990050"/>
            <a:ext cx="34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43" name="Google Shape;143;p17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5" name="Google Shape;145;p18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46" name="Google Shape;146;p18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" name="Google Shape;147;p18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8" name="Google Shape;148;p18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49" name="Google Shape;149;p18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1" name="Google Shape;151;p19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52" name="Google Shape;152;p19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" name="Google Shape;153;p19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54" name="Google Shape;154;p19"/>
          <p:cNvSpPr txBox="1"/>
          <p:nvPr>
            <p:ph type="title"/>
          </p:nvPr>
        </p:nvSpPr>
        <p:spPr>
          <a:xfrm>
            <a:off x="1303800" y="598575"/>
            <a:ext cx="3312000" cy="159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55" name="Google Shape;155;p19"/>
          <p:cNvSpPr txBox="1"/>
          <p:nvPr>
            <p:ph idx="1" type="body"/>
          </p:nvPr>
        </p:nvSpPr>
        <p:spPr>
          <a:xfrm>
            <a:off x="1303800" y="2309675"/>
            <a:ext cx="3312000" cy="222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56" name="Google Shape;156;p19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dk1"/>
        </a:solidFill>
      </p:bgPr>
    </p:bg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8" name="Google Shape;158;p20"/>
          <p:cNvGrpSpPr/>
          <p:nvPr/>
        </p:nvGrpSpPr>
        <p:grpSpPr>
          <a:xfrm>
            <a:off x="6866714" y="1306"/>
            <a:ext cx="2267451" cy="2601690"/>
            <a:chOff x="6790514" y="1306"/>
            <a:chExt cx="2267451" cy="2601690"/>
          </a:xfrm>
        </p:grpSpPr>
        <p:grpSp>
          <p:nvGrpSpPr>
            <p:cNvPr id="159" name="Google Shape;159;p20"/>
            <p:cNvGrpSpPr/>
            <p:nvPr/>
          </p:nvGrpSpPr>
          <p:grpSpPr>
            <a:xfrm>
              <a:off x="7067465" y="1306"/>
              <a:ext cx="1990500" cy="1990200"/>
              <a:chOff x="7067465" y="1306"/>
              <a:chExt cx="1990500" cy="1990200"/>
            </a:xfrm>
          </p:grpSpPr>
          <p:sp>
            <p:nvSpPr>
              <p:cNvPr id="160" name="Google Shape;160;p20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1" name="Google Shape;161;p20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pie">
                <a:avLst>
                  <a:gd fmla="val 19376841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2" name="Google Shape;162;p20"/>
              <p:cNvSpPr/>
              <p:nvPr/>
            </p:nvSpPr>
            <p:spPr>
              <a:xfrm rot="-8649154">
                <a:off x="7349891" y="283705"/>
                <a:ext cx="1425647" cy="14254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3" name="Google Shape;163;p20"/>
            <p:cNvGrpSpPr/>
            <p:nvPr/>
          </p:nvGrpSpPr>
          <p:grpSpPr>
            <a:xfrm>
              <a:off x="8207126" y="1807996"/>
              <a:ext cx="795000" cy="795000"/>
              <a:chOff x="8207126" y="1807996"/>
              <a:chExt cx="795000" cy="795000"/>
            </a:xfrm>
          </p:grpSpPr>
          <p:sp>
            <p:nvSpPr>
              <p:cNvPr id="164" name="Google Shape;164;p20"/>
              <p:cNvSpPr/>
              <p:nvPr/>
            </p:nvSpPr>
            <p:spPr>
              <a:xfrm rot="2152054">
                <a:off x="8319942" y="1920813"/>
                <a:ext cx="569367" cy="569367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5" name="Google Shape;165;p20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6" name="Google Shape;166;p20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pie">
                <a:avLst>
                  <a:gd fmla="val 5699893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7" name="Google Shape;167;p20"/>
            <p:cNvGrpSpPr/>
            <p:nvPr/>
          </p:nvGrpSpPr>
          <p:grpSpPr>
            <a:xfrm>
              <a:off x="6790514" y="118857"/>
              <a:ext cx="548700" cy="548700"/>
              <a:chOff x="6790514" y="118857"/>
              <a:chExt cx="548700" cy="548700"/>
            </a:xfrm>
          </p:grpSpPr>
          <p:sp>
            <p:nvSpPr>
              <p:cNvPr id="168" name="Google Shape;168;p20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9" name="Google Shape;169;p20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pie">
                <a:avLst>
                  <a:gd fmla="val 5699893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70" name="Google Shape;170;p20"/>
          <p:cNvSpPr txBox="1"/>
          <p:nvPr>
            <p:ph type="title"/>
          </p:nvPr>
        </p:nvSpPr>
        <p:spPr>
          <a:xfrm>
            <a:off x="824000" y="763600"/>
            <a:ext cx="5857800" cy="357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1" name="Google Shape;171;p20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3" name="Google Shape;173;p21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74" name="Google Shape;174;p21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" name="Google Shape;175;p21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76" name="Google Shape;176;p21"/>
          <p:cNvSpPr txBox="1"/>
          <p:nvPr>
            <p:ph type="title"/>
          </p:nvPr>
        </p:nvSpPr>
        <p:spPr>
          <a:xfrm>
            <a:off x="1303800" y="598575"/>
            <a:ext cx="3430500" cy="19902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77" name="Google Shape;177;p21"/>
          <p:cNvSpPr txBox="1"/>
          <p:nvPr>
            <p:ph idx="1" type="subTitle"/>
          </p:nvPr>
        </p:nvSpPr>
        <p:spPr>
          <a:xfrm>
            <a:off x="1303800" y="2743203"/>
            <a:ext cx="3430500" cy="7260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78" name="Google Shape;178;p21"/>
          <p:cNvSpPr txBox="1"/>
          <p:nvPr>
            <p:ph idx="2" type="body"/>
          </p:nvPr>
        </p:nvSpPr>
        <p:spPr>
          <a:xfrm>
            <a:off x="4903700" y="661000"/>
            <a:ext cx="3430500" cy="38706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79" name="Google Shape;179;p21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1" name="Google Shape;181;p22"/>
          <p:cNvGrpSpPr/>
          <p:nvPr/>
        </p:nvGrpSpPr>
        <p:grpSpPr>
          <a:xfrm>
            <a:off x="713373" y="3847119"/>
            <a:ext cx="825392" cy="825392"/>
            <a:chOff x="348199" y="179450"/>
            <a:chExt cx="1116300" cy="1116300"/>
          </a:xfrm>
        </p:grpSpPr>
        <p:sp>
          <p:nvSpPr>
            <p:cNvPr id="182" name="Google Shape;182;p22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" name="Google Shape;183;p22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84" name="Google Shape;184;p22"/>
          <p:cNvSpPr txBox="1"/>
          <p:nvPr>
            <p:ph idx="1" type="body"/>
          </p:nvPr>
        </p:nvSpPr>
        <p:spPr>
          <a:xfrm>
            <a:off x="1303800" y="4138975"/>
            <a:ext cx="5843100" cy="53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85" name="Google Shape;185;p22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3"/>
        </a:solidFill>
      </p:bgPr>
    </p:bg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7" name="Google Shape;187;p23"/>
          <p:cNvGrpSpPr/>
          <p:nvPr/>
        </p:nvGrpSpPr>
        <p:grpSpPr>
          <a:xfrm>
            <a:off x="52" y="4099200"/>
            <a:ext cx="9144036" cy="1044300"/>
            <a:chOff x="52" y="4099200"/>
            <a:chExt cx="9144036" cy="1044300"/>
          </a:xfrm>
        </p:grpSpPr>
        <p:grpSp>
          <p:nvGrpSpPr>
            <p:cNvPr id="188" name="Google Shape;188;p23"/>
            <p:cNvGrpSpPr/>
            <p:nvPr/>
          </p:nvGrpSpPr>
          <p:grpSpPr>
            <a:xfrm>
              <a:off x="52" y="4309200"/>
              <a:ext cx="231622" cy="834300"/>
              <a:chOff x="2688737" y="4301380"/>
              <a:chExt cx="231900" cy="834300"/>
            </a:xfrm>
          </p:grpSpPr>
          <p:sp>
            <p:nvSpPr>
              <p:cNvPr id="189" name="Google Shape;189;p23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0" name="Google Shape;190;p23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1" name="Google Shape;191;p23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2" name="Google Shape;192;p23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93" name="Google Shape;193;p23"/>
            <p:cNvGrpSpPr/>
            <p:nvPr/>
          </p:nvGrpSpPr>
          <p:grpSpPr>
            <a:xfrm>
              <a:off x="371406" y="4099200"/>
              <a:ext cx="231622" cy="1044300"/>
              <a:chOff x="2688737" y="4091380"/>
              <a:chExt cx="231900" cy="1044300"/>
            </a:xfrm>
          </p:grpSpPr>
          <p:sp>
            <p:nvSpPr>
              <p:cNvPr id="194" name="Google Shape;194;p23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5" name="Google Shape;195;p23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6" name="Google Shape;196;p23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7" name="Google Shape;197;p23"/>
              <p:cNvSpPr/>
              <p:nvPr/>
            </p:nvSpPr>
            <p:spPr>
              <a:xfrm flipH="1">
                <a:off x="2688737" y="4091380"/>
                <a:ext cx="2319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8" name="Google Shape;198;p23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99" name="Google Shape;199;p23"/>
            <p:cNvGrpSpPr/>
            <p:nvPr/>
          </p:nvGrpSpPr>
          <p:grpSpPr>
            <a:xfrm>
              <a:off x="742761" y="4309200"/>
              <a:ext cx="231622" cy="834300"/>
              <a:chOff x="2688737" y="4301380"/>
              <a:chExt cx="231900" cy="834300"/>
            </a:xfrm>
          </p:grpSpPr>
          <p:sp>
            <p:nvSpPr>
              <p:cNvPr id="200" name="Google Shape;200;p23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1" name="Google Shape;201;p23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2" name="Google Shape;202;p23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3" name="Google Shape;203;p23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04" name="Google Shape;204;p23"/>
            <p:cNvGrpSpPr/>
            <p:nvPr/>
          </p:nvGrpSpPr>
          <p:grpSpPr>
            <a:xfrm>
              <a:off x="1114115" y="4518900"/>
              <a:ext cx="231622" cy="624600"/>
              <a:chOff x="2688737" y="4511080"/>
              <a:chExt cx="231900" cy="624600"/>
            </a:xfrm>
          </p:grpSpPr>
          <p:sp>
            <p:nvSpPr>
              <p:cNvPr id="205" name="Google Shape;205;p23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6" name="Google Shape;206;p23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7" name="Google Shape;207;p23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08" name="Google Shape;208;p23"/>
            <p:cNvGrpSpPr/>
            <p:nvPr/>
          </p:nvGrpSpPr>
          <p:grpSpPr>
            <a:xfrm>
              <a:off x="1856753" y="4099200"/>
              <a:ext cx="231600" cy="1044300"/>
              <a:chOff x="1856753" y="4099200"/>
              <a:chExt cx="231600" cy="1044300"/>
            </a:xfrm>
          </p:grpSpPr>
          <p:sp>
            <p:nvSpPr>
              <p:cNvPr id="209" name="Google Shape;209;p23"/>
              <p:cNvSpPr/>
              <p:nvPr/>
            </p:nvSpPr>
            <p:spPr>
              <a:xfrm flipH="1">
                <a:off x="185675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0" name="Google Shape;210;p23"/>
              <p:cNvSpPr/>
              <p:nvPr/>
            </p:nvSpPr>
            <p:spPr>
              <a:xfrm flipH="1">
                <a:off x="1856753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1" name="Google Shape;211;p23"/>
              <p:cNvSpPr/>
              <p:nvPr/>
            </p:nvSpPr>
            <p:spPr>
              <a:xfrm flipH="1">
                <a:off x="185675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2" name="Google Shape;212;p23"/>
              <p:cNvSpPr/>
              <p:nvPr/>
            </p:nvSpPr>
            <p:spPr>
              <a:xfrm flipH="1">
                <a:off x="1856753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3" name="Google Shape;213;p23"/>
              <p:cNvSpPr/>
              <p:nvPr/>
            </p:nvSpPr>
            <p:spPr>
              <a:xfrm flipH="1">
                <a:off x="185675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14" name="Google Shape;214;p23"/>
            <p:cNvGrpSpPr/>
            <p:nvPr/>
          </p:nvGrpSpPr>
          <p:grpSpPr>
            <a:xfrm>
              <a:off x="2228107" y="4309200"/>
              <a:ext cx="231600" cy="834300"/>
              <a:chOff x="2228107" y="4309200"/>
              <a:chExt cx="231600" cy="834300"/>
            </a:xfrm>
          </p:grpSpPr>
          <p:sp>
            <p:nvSpPr>
              <p:cNvPr id="215" name="Google Shape;215;p23"/>
              <p:cNvSpPr/>
              <p:nvPr/>
            </p:nvSpPr>
            <p:spPr>
              <a:xfrm flipH="1">
                <a:off x="2228107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6" name="Google Shape;216;p23"/>
              <p:cNvSpPr/>
              <p:nvPr/>
            </p:nvSpPr>
            <p:spPr>
              <a:xfrm flipH="1">
                <a:off x="2228107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7" name="Google Shape;217;p23"/>
              <p:cNvSpPr/>
              <p:nvPr/>
            </p:nvSpPr>
            <p:spPr>
              <a:xfrm flipH="1">
                <a:off x="2228107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8" name="Google Shape;218;p23"/>
              <p:cNvSpPr/>
              <p:nvPr/>
            </p:nvSpPr>
            <p:spPr>
              <a:xfrm flipH="1">
                <a:off x="2228107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19" name="Google Shape;219;p23"/>
            <p:cNvGrpSpPr/>
            <p:nvPr/>
          </p:nvGrpSpPr>
          <p:grpSpPr>
            <a:xfrm>
              <a:off x="2599462" y="4518900"/>
              <a:ext cx="231600" cy="624600"/>
              <a:chOff x="2599462" y="4518900"/>
              <a:chExt cx="231600" cy="624600"/>
            </a:xfrm>
          </p:grpSpPr>
          <p:sp>
            <p:nvSpPr>
              <p:cNvPr id="220" name="Google Shape;220;p23"/>
              <p:cNvSpPr/>
              <p:nvPr/>
            </p:nvSpPr>
            <p:spPr>
              <a:xfrm flipH="1">
                <a:off x="2599462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1" name="Google Shape;221;p23"/>
              <p:cNvSpPr/>
              <p:nvPr/>
            </p:nvSpPr>
            <p:spPr>
              <a:xfrm flipH="1">
                <a:off x="2599462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2" name="Google Shape;222;p23"/>
              <p:cNvSpPr/>
              <p:nvPr/>
            </p:nvSpPr>
            <p:spPr>
              <a:xfrm flipH="1">
                <a:off x="2599462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23" name="Google Shape;223;p23"/>
            <p:cNvGrpSpPr/>
            <p:nvPr/>
          </p:nvGrpSpPr>
          <p:grpSpPr>
            <a:xfrm>
              <a:off x="3342171" y="4099200"/>
              <a:ext cx="231600" cy="1044300"/>
              <a:chOff x="3342171" y="4099200"/>
              <a:chExt cx="231600" cy="1044300"/>
            </a:xfrm>
          </p:grpSpPr>
          <p:sp>
            <p:nvSpPr>
              <p:cNvPr id="224" name="Google Shape;224;p23"/>
              <p:cNvSpPr/>
              <p:nvPr/>
            </p:nvSpPr>
            <p:spPr>
              <a:xfrm flipH="1">
                <a:off x="3342171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5" name="Google Shape;225;p23"/>
              <p:cNvSpPr/>
              <p:nvPr/>
            </p:nvSpPr>
            <p:spPr>
              <a:xfrm flipH="1">
                <a:off x="3342171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6" name="Google Shape;226;p23"/>
              <p:cNvSpPr/>
              <p:nvPr/>
            </p:nvSpPr>
            <p:spPr>
              <a:xfrm flipH="1">
                <a:off x="3342171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7" name="Google Shape;227;p23"/>
              <p:cNvSpPr/>
              <p:nvPr/>
            </p:nvSpPr>
            <p:spPr>
              <a:xfrm flipH="1">
                <a:off x="3342171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8" name="Google Shape;228;p23"/>
              <p:cNvSpPr/>
              <p:nvPr/>
            </p:nvSpPr>
            <p:spPr>
              <a:xfrm flipH="1">
                <a:off x="3342171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29" name="Google Shape;229;p23"/>
            <p:cNvGrpSpPr/>
            <p:nvPr/>
          </p:nvGrpSpPr>
          <p:grpSpPr>
            <a:xfrm>
              <a:off x="3713525" y="4309200"/>
              <a:ext cx="231600" cy="834300"/>
              <a:chOff x="3713525" y="4309200"/>
              <a:chExt cx="231600" cy="834300"/>
            </a:xfrm>
          </p:grpSpPr>
          <p:sp>
            <p:nvSpPr>
              <p:cNvPr id="230" name="Google Shape;230;p23"/>
              <p:cNvSpPr/>
              <p:nvPr/>
            </p:nvSpPr>
            <p:spPr>
              <a:xfrm flipH="1">
                <a:off x="3713525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1" name="Google Shape;231;p23"/>
              <p:cNvSpPr/>
              <p:nvPr/>
            </p:nvSpPr>
            <p:spPr>
              <a:xfrm flipH="1">
                <a:off x="3713525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2" name="Google Shape;232;p23"/>
              <p:cNvSpPr/>
              <p:nvPr/>
            </p:nvSpPr>
            <p:spPr>
              <a:xfrm flipH="1">
                <a:off x="3713525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3" name="Google Shape;233;p23"/>
              <p:cNvSpPr/>
              <p:nvPr/>
            </p:nvSpPr>
            <p:spPr>
              <a:xfrm flipH="1">
                <a:off x="3713525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4" name="Google Shape;234;p23"/>
            <p:cNvGrpSpPr/>
            <p:nvPr/>
          </p:nvGrpSpPr>
          <p:grpSpPr>
            <a:xfrm>
              <a:off x="1485398" y="4309200"/>
              <a:ext cx="231600" cy="834300"/>
              <a:chOff x="1485398" y="4309200"/>
              <a:chExt cx="231600" cy="834300"/>
            </a:xfrm>
          </p:grpSpPr>
          <p:sp>
            <p:nvSpPr>
              <p:cNvPr id="235" name="Google Shape;235;p23"/>
              <p:cNvSpPr/>
              <p:nvPr/>
            </p:nvSpPr>
            <p:spPr>
              <a:xfrm flipH="1">
                <a:off x="148539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6" name="Google Shape;236;p23"/>
              <p:cNvSpPr/>
              <p:nvPr/>
            </p:nvSpPr>
            <p:spPr>
              <a:xfrm flipH="1">
                <a:off x="148539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7" name="Google Shape;237;p23"/>
              <p:cNvSpPr/>
              <p:nvPr/>
            </p:nvSpPr>
            <p:spPr>
              <a:xfrm flipH="1">
                <a:off x="148539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8" name="Google Shape;238;p23"/>
              <p:cNvSpPr/>
              <p:nvPr/>
            </p:nvSpPr>
            <p:spPr>
              <a:xfrm flipH="1">
                <a:off x="148539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9" name="Google Shape;239;p23"/>
            <p:cNvGrpSpPr/>
            <p:nvPr/>
          </p:nvGrpSpPr>
          <p:grpSpPr>
            <a:xfrm>
              <a:off x="4084879" y="4518900"/>
              <a:ext cx="231600" cy="624600"/>
              <a:chOff x="4084879" y="4518900"/>
              <a:chExt cx="231600" cy="624600"/>
            </a:xfrm>
          </p:grpSpPr>
          <p:sp>
            <p:nvSpPr>
              <p:cNvPr id="240" name="Google Shape;240;p23"/>
              <p:cNvSpPr/>
              <p:nvPr/>
            </p:nvSpPr>
            <p:spPr>
              <a:xfrm flipH="1">
                <a:off x="4084879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1" name="Google Shape;241;p23"/>
              <p:cNvSpPr/>
              <p:nvPr/>
            </p:nvSpPr>
            <p:spPr>
              <a:xfrm flipH="1">
                <a:off x="4084879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2" name="Google Shape;242;p23"/>
              <p:cNvSpPr/>
              <p:nvPr/>
            </p:nvSpPr>
            <p:spPr>
              <a:xfrm flipH="1">
                <a:off x="4084879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43" name="Google Shape;243;p23"/>
            <p:cNvGrpSpPr/>
            <p:nvPr/>
          </p:nvGrpSpPr>
          <p:grpSpPr>
            <a:xfrm>
              <a:off x="2970816" y="4309200"/>
              <a:ext cx="231600" cy="834300"/>
              <a:chOff x="2970816" y="4309200"/>
              <a:chExt cx="231600" cy="834300"/>
            </a:xfrm>
          </p:grpSpPr>
          <p:sp>
            <p:nvSpPr>
              <p:cNvPr id="244" name="Google Shape;244;p23"/>
              <p:cNvSpPr/>
              <p:nvPr/>
            </p:nvSpPr>
            <p:spPr>
              <a:xfrm flipH="1">
                <a:off x="2970816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5" name="Google Shape;245;p23"/>
              <p:cNvSpPr/>
              <p:nvPr/>
            </p:nvSpPr>
            <p:spPr>
              <a:xfrm flipH="1">
                <a:off x="2970816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6" name="Google Shape;246;p23"/>
              <p:cNvSpPr/>
              <p:nvPr/>
            </p:nvSpPr>
            <p:spPr>
              <a:xfrm flipH="1">
                <a:off x="2970816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7" name="Google Shape;247;p23"/>
              <p:cNvSpPr/>
              <p:nvPr/>
            </p:nvSpPr>
            <p:spPr>
              <a:xfrm flipH="1">
                <a:off x="2970816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48" name="Google Shape;248;p23"/>
            <p:cNvGrpSpPr/>
            <p:nvPr/>
          </p:nvGrpSpPr>
          <p:grpSpPr>
            <a:xfrm>
              <a:off x="4456234" y="4309200"/>
              <a:ext cx="231600" cy="834300"/>
              <a:chOff x="4456234" y="4309200"/>
              <a:chExt cx="231600" cy="834300"/>
            </a:xfrm>
          </p:grpSpPr>
          <p:sp>
            <p:nvSpPr>
              <p:cNvPr id="249" name="Google Shape;249;p23"/>
              <p:cNvSpPr/>
              <p:nvPr/>
            </p:nvSpPr>
            <p:spPr>
              <a:xfrm flipH="1">
                <a:off x="4456234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0" name="Google Shape;250;p23"/>
              <p:cNvSpPr/>
              <p:nvPr/>
            </p:nvSpPr>
            <p:spPr>
              <a:xfrm flipH="1">
                <a:off x="4456234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1" name="Google Shape;251;p23"/>
              <p:cNvSpPr/>
              <p:nvPr/>
            </p:nvSpPr>
            <p:spPr>
              <a:xfrm flipH="1">
                <a:off x="4456234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2" name="Google Shape;252;p23"/>
              <p:cNvSpPr/>
              <p:nvPr/>
            </p:nvSpPr>
            <p:spPr>
              <a:xfrm flipH="1">
                <a:off x="4456234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53" name="Google Shape;253;p23"/>
            <p:cNvGrpSpPr/>
            <p:nvPr/>
          </p:nvGrpSpPr>
          <p:grpSpPr>
            <a:xfrm>
              <a:off x="4827588" y="4099200"/>
              <a:ext cx="231600" cy="1044300"/>
              <a:chOff x="4827588" y="4099200"/>
              <a:chExt cx="231600" cy="1044300"/>
            </a:xfrm>
          </p:grpSpPr>
          <p:sp>
            <p:nvSpPr>
              <p:cNvPr id="254" name="Google Shape;254;p23"/>
              <p:cNvSpPr/>
              <p:nvPr/>
            </p:nvSpPr>
            <p:spPr>
              <a:xfrm flipH="1">
                <a:off x="482758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5" name="Google Shape;255;p23"/>
              <p:cNvSpPr/>
              <p:nvPr/>
            </p:nvSpPr>
            <p:spPr>
              <a:xfrm flipH="1">
                <a:off x="482758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6" name="Google Shape;256;p23"/>
              <p:cNvSpPr/>
              <p:nvPr/>
            </p:nvSpPr>
            <p:spPr>
              <a:xfrm flipH="1">
                <a:off x="482758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7" name="Google Shape;257;p23"/>
              <p:cNvSpPr/>
              <p:nvPr/>
            </p:nvSpPr>
            <p:spPr>
              <a:xfrm flipH="1">
                <a:off x="4827588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8" name="Google Shape;258;p23"/>
              <p:cNvSpPr/>
              <p:nvPr/>
            </p:nvSpPr>
            <p:spPr>
              <a:xfrm flipH="1">
                <a:off x="482758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59" name="Google Shape;259;p23"/>
            <p:cNvGrpSpPr/>
            <p:nvPr/>
          </p:nvGrpSpPr>
          <p:grpSpPr>
            <a:xfrm>
              <a:off x="5198943" y="4309200"/>
              <a:ext cx="231600" cy="834300"/>
              <a:chOff x="5198943" y="4309200"/>
              <a:chExt cx="231600" cy="834300"/>
            </a:xfrm>
          </p:grpSpPr>
          <p:sp>
            <p:nvSpPr>
              <p:cNvPr id="260" name="Google Shape;260;p23"/>
              <p:cNvSpPr/>
              <p:nvPr/>
            </p:nvSpPr>
            <p:spPr>
              <a:xfrm flipH="1">
                <a:off x="519894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1" name="Google Shape;261;p23"/>
              <p:cNvSpPr/>
              <p:nvPr/>
            </p:nvSpPr>
            <p:spPr>
              <a:xfrm flipH="1">
                <a:off x="5198943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2" name="Google Shape;262;p23"/>
              <p:cNvSpPr/>
              <p:nvPr/>
            </p:nvSpPr>
            <p:spPr>
              <a:xfrm flipH="1">
                <a:off x="519894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3" name="Google Shape;263;p23"/>
              <p:cNvSpPr/>
              <p:nvPr/>
            </p:nvSpPr>
            <p:spPr>
              <a:xfrm flipH="1">
                <a:off x="519894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64" name="Google Shape;264;p23"/>
            <p:cNvGrpSpPr/>
            <p:nvPr/>
          </p:nvGrpSpPr>
          <p:grpSpPr>
            <a:xfrm>
              <a:off x="5570297" y="4518900"/>
              <a:ext cx="231600" cy="624600"/>
              <a:chOff x="5570297" y="4518900"/>
              <a:chExt cx="231600" cy="624600"/>
            </a:xfrm>
          </p:grpSpPr>
          <p:sp>
            <p:nvSpPr>
              <p:cNvPr id="265" name="Google Shape;265;p23"/>
              <p:cNvSpPr/>
              <p:nvPr/>
            </p:nvSpPr>
            <p:spPr>
              <a:xfrm flipH="1">
                <a:off x="5570297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6" name="Google Shape;266;p23"/>
              <p:cNvSpPr/>
              <p:nvPr/>
            </p:nvSpPr>
            <p:spPr>
              <a:xfrm flipH="1">
                <a:off x="5570297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7" name="Google Shape;267;p23"/>
              <p:cNvSpPr/>
              <p:nvPr/>
            </p:nvSpPr>
            <p:spPr>
              <a:xfrm flipH="1">
                <a:off x="5570297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68" name="Google Shape;268;p23"/>
            <p:cNvGrpSpPr/>
            <p:nvPr/>
          </p:nvGrpSpPr>
          <p:grpSpPr>
            <a:xfrm>
              <a:off x="5941652" y="4309200"/>
              <a:ext cx="231600" cy="834300"/>
              <a:chOff x="5941652" y="4309200"/>
              <a:chExt cx="231600" cy="834300"/>
            </a:xfrm>
          </p:grpSpPr>
          <p:sp>
            <p:nvSpPr>
              <p:cNvPr id="269" name="Google Shape;269;p23"/>
              <p:cNvSpPr/>
              <p:nvPr/>
            </p:nvSpPr>
            <p:spPr>
              <a:xfrm flipH="1">
                <a:off x="5941652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0" name="Google Shape;270;p23"/>
              <p:cNvSpPr/>
              <p:nvPr/>
            </p:nvSpPr>
            <p:spPr>
              <a:xfrm flipH="1">
                <a:off x="5941652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1" name="Google Shape;271;p23"/>
              <p:cNvSpPr/>
              <p:nvPr/>
            </p:nvSpPr>
            <p:spPr>
              <a:xfrm flipH="1">
                <a:off x="5941652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2" name="Google Shape;272;p23"/>
              <p:cNvSpPr/>
              <p:nvPr/>
            </p:nvSpPr>
            <p:spPr>
              <a:xfrm flipH="1">
                <a:off x="5941652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73" name="Google Shape;273;p23"/>
            <p:cNvGrpSpPr/>
            <p:nvPr/>
          </p:nvGrpSpPr>
          <p:grpSpPr>
            <a:xfrm>
              <a:off x="6313006" y="4099200"/>
              <a:ext cx="231600" cy="1044300"/>
              <a:chOff x="6313006" y="4099200"/>
              <a:chExt cx="231600" cy="1044300"/>
            </a:xfrm>
          </p:grpSpPr>
          <p:sp>
            <p:nvSpPr>
              <p:cNvPr id="274" name="Google Shape;274;p23"/>
              <p:cNvSpPr/>
              <p:nvPr/>
            </p:nvSpPr>
            <p:spPr>
              <a:xfrm flipH="1">
                <a:off x="6313006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5" name="Google Shape;275;p23"/>
              <p:cNvSpPr/>
              <p:nvPr/>
            </p:nvSpPr>
            <p:spPr>
              <a:xfrm flipH="1">
                <a:off x="6313006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6" name="Google Shape;276;p23"/>
              <p:cNvSpPr/>
              <p:nvPr/>
            </p:nvSpPr>
            <p:spPr>
              <a:xfrm flipH="1">
                <a:off x="6313006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7" name="Google Shape;277;p23"/>
              <p:cNvSpPr/>
              <p:nvPr/>
            </p:nvSpPr>
            <p:spPr>
              <a:xfrm flipH="1">
                <a:off x="6313006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8" name="Google Shape;278;p23"/>
              <p:cNvSpPr/>
              <p:nvPr/>
            </p:nvSpPr>
            <p:spPr>
              <a:xfrm flipH="1">
                <a:off x="6313006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79" name="Google Shape;279;p23"/>
            <p:cNvGrpSpPr/>
            <p:nvPr/>
          </p:nvGrpSpPr>
          <p:grpSpPr>
            <a:xfrm>
              <a:off x="6684361" y="4309200"/>
              <a:ext cx="231600" cy="834300"/>
              <a:chOff x="6684361" y="4309200"/>
              <a:chExt cx="231600" cy="834300"/>
            </a:xfrm>
          </p:grpSpPr>
          <p:sp>
            <p:nvSpPr>
              <p:cNvPr id="280" name="Google Shape;280;p23"/>
              <p:cNvSpPr/>
              <p:nvPr/>
            </p:nvSpPr>
            <p:spPr>
              <a:xfrm flipH="1">
                <a:off x="6684361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1" name="Google Shape;281;p23"/>
              <p:cNvSpPr/>
              <p:nvPr/>
            </p:nvSpPr>
            <p:spPr>
              <a:xfrm flipH="1">
                <a:off x="6684361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2" name="Google Shape;282;p23"/>
              <p:cNvSpPr/>
              <p:nvPr/>
            </p:nvSpPr>
            <p:spPr>
              <a:xfrm flipH="1">
                <a:off x="6684361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3" name="Google Shape;283;p23"/>
              <p:cNvSpPr/>
              <p:nvPr/>
            </p:nvSpPr>
            <p:spPr>
              <a:xfrm flipH="1">
                <a:off x="6684361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84" name="Google Shape;284;p23"/>
            <p:cNvGrpSpPr/>
            <p:nvPr/>
          </p:nvGrpSpPr>
          <p:grpSpPr>
            <a:xfrm>
              <a:off x="7055715" y="4518900"/>
              <a:ext cx="231600" cy="624600"/>
              <a:chOff x="7055715" y="4518900"/>
              <a:chExt cx="231600" cy="624600"/>
            </a:xfrm>
          </p:grpSpPr>
          <p:sp>
            <p:nvSpPr>
              <p:cNvPr id="285" name="Google Shape;285;p23"/>
              <p:cNvSpPr/>
              <p:nvPr/>
            </p:nvSpPr>
            <p:spPr>
              <a:xfrm flipH="1">
                <a:off x="7055715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6" name="Google Shape;286;p23"/>
              <p:cNvSpPr/>
              <p:nvPr/>
            </p:nvSpPr>
            <p:spPr>
              <a:xfrm flipH="1">
                <a:off x="7055715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7" name="Google Shape;287;p23"/>
              <p:cNvSpPr/>
              <p:nvPr/>
            </p:nvSpPr>
            <p:spPr>
              <a:xfrm flipH="1">
                <a:off x="7055715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88" name="Google Shape;288;p23"/>
            <p:cNvGrpSpPr/>
            <p:nvPr/>
          </p:nvGrpSpPr>
          <p:grpSpPr>
            <a:xfrm>
              <a:off x="7798424" y="4099200"/>
              <a:ext cx="231600" cy="1044300"/>
              <a:chOff x="7798424" y="4099200"/>
              <a:chExt cx="231600" cy="1044300"/>
            </a:xfrm>
          </p:grpSpPr>
          <p:sp>
            <p:nvSpPr>
              <p:cNvPr id="289" name="Google Shape;289;p23"/>
              <p:cNvSpPr/>
              <p:nvPr/>
            </p:nvSpPr>
            <p:spPr>
              <a:xfrm flipH="1">
                <a:off x="7798424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90" name="Google Shape;290;p23"/>
              <p:cNvSpPr/>
              <p:nvPr/>
            </p:nvSpPr>
            <p:spPr>
              <a:xfrm flipH="1">
                <a:off x="7798424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91" name="Google Shape;291;p23"/>
              <p:cNvSpPr/>
              <p:nvPr/>
            </p:nvSpPr>
            <p:spPr>
              <a:xfrm flipH="1">
                <a:off x="7798424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92" name="Google Shape;292;p23"/>
              <p:cNvSpPr/>
              <p:nvPr/>
            </p:nvSpPr>
            <p:spPr>
              <a:xfrm flipH="1">
                <a:off x="7798424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93" name="Google Shape;293;p23"/>
              <p:cNvSpPr/>
              <p:nvPr/>
            </p:nvSpPr>
            <p:spPr>
              <a:xfrm flipH="1">
                <a:off x="7798424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94" name="Google Shape;294;p23"/>
            <p:cNvGrpSpPr/>
            <p:nvPr/>
          </p:nvGrpSpPr>
          <p:grpSpPr>
            <a:xfrm>
              <a:off x="8169779" y="4309200"/>
              <a:ext cx="231600" cy="834300"/>
              <a:chOff x="8169779" y="4309200"/>
              <a:chExt cx="231600" cy="834300"/>
            </a:xfrm>
          </p:grpSpPr>
          <p:sp>
            <p:nvSpPr>
              <p:cNvPr id="295" name="Google Shape;295;p23"/>
              <p:cNvSpPr/>
              <p:nvPr/>
            </p:nvSpPr>
            <p:spPr>
              <a:xfrm flipH="1">
                <a:off x="8169779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96" name="Google Shape;296;p23"/>
              <p:cNvSpPr/>
              <p:nvPr/>
            </p:nvSpPr>
            <p:spPr>
              <a:xfrm flipH="1">
                <a:off x="8169779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97" name="Google Shape;297;p23"/>
              <p:cNvSpPr/>
              <p:nvPr/>
            </p:nvSpPr>
            <p:spPr>
              <a:xfrm flipH="1">
                <a:off x="8169779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98" name="Google Shape;298;p23"/>
              <p:cNvSpPr/>
              <p:nvPr/>
            </p:nvSpPr>
            <p:spPr>
              <a:xfrm flipH="1">
                <a:off x="8169779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99" name="Google Shape;299;p23"/>
            <p:cNvGrpSpPr/>
            <p:nvPr/>
          </p:nvGrpSpPr>
          <p:grpSpPr>
            <a:xfrm>
              <a:off x="7427070" y="4309200"/>
              <a:ext cx="231600" cy="834300"/>
              <a:chOff x="7427070" y="4309200"/>
              <a:chExt cx="231600" cy="834300"/>
            </a:xfrm>
          </p:grpSpPr>
          <p:sp>
            <p:nvSpPr>
              <p:cNvPr id="300" name="Google Shape;300;p23"/>
              <p:cNvSpPr/>
              <p:nvPr/>
            </p:nvSpPr>
            <p:spPr>
              <a:xfrm flipH="1">
                <a:off x="7427070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01" name="Google Shape;301;p23"/>
              <p:cNvSpPr/>
              <p:nvPr/>
            </p:nvSpPr>
            <p:spPr>
              <a:xfrm flipH="1">
                <a:off x="7427070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02" name="Google Shape;302;p23"/>
              <p:cNvSpPr/>
              <p:nvPr/>
            </p:nvSpPr>
            <p:spPr>
              <a:xfrm flipH="1">
                <a:off x="7427070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03" name="Google Shape;303;p23"/>
              <p:cNvSpPr/>
              <p:nvPr/>
            </p:nvSpPr>
            <p:spPr>
              <a:xfrm flipH="1">
                <a:off x="7427070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304" name="Google Shape;304;p23"/>
            <p:cNvGrpSpPr/>
            <p:nvPr/>
          </p:nvGrpSpPr>
          <p:grpSpPr>
            <a:xfrm>
              <a:off x="8541133" y="4518900"/>
              <a:ext cx="231600" cy="624600"/>
              <a:chOff x="8541133" y="4518900"/>
              <a:chExt cx="231600" cy="624600"/>
            </a:xfrm>
          </p:grpSpPr>
          <p:sp>
            <p:nvSpPr>
              <p:cNvPr id="305" name="Google Shape;305;p23"/>
              <p:cNvSpPr/>
              <p:nvPr/>
            </p:nvSpPr>
            <p:spPr>
              <a:xfrm flipH="1">
                <a:off x="854113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06" name="Google Shape;306;p23"/>
              <p:cNvSpPr/>
              <p:nvPr/>
            </p:nvSpPr>
            <p:spPr>
              <a:xfrm flipH="1">
                <a:off x="854113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07" name="Google Shape;307;p23"/>
              <p:cNvSpPr/>
              <p:nvPr/>
            </p:nvSpPr>
            <p:spPr>
              <a:xfrm flipH="1">
                <a:off x="854113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308" name="Google Shape;308;p23"/>
            <p:cNvGrpSpPr/>
            <p:nvPr/>
          </p:nvGrpSpPr>
          <p:grpSpPr>
            <a:xfrm>
              <a:off x="8912488" y="4309200"/>
              <a:ext cx="231600" cy="834300"/>
              <a:chOff x="8912488" y="4309200"/>
              <a:chExt cx="231600" cy="834300"/>
            </a:xfrm>
          </p:grpSpPr>
          <p:sp>
            <p:nvSpPr>
              <p:cNvPr id="309" name="Google Shape;309;p23"/>
              <p:cNvSpPr/>
              <p:nvPr/>
            </p:nvSpPr>
            <p:spPr>
              <a:xfrm flipH="1">
                <a:off x="891248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10" name="Google Shape;310;p23"/>
              <p:cNvSpPr/>
              <p:nvPr/>
            </p:nvSpPr>
            <p:spPr>
              <a:xfrm flipH="1">
                <a:off x="891248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11" name="Google Shape;311;p23"/>
              <p:cNvSpPr/>
              <p:nvPr/>
            </p:nvSpPr>
            <p:spPr>
              <a:xfrm flipH="1">
                <a:off x="891248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12" name="Google Shape;312;p23"/>
              <p:cNvSpPr/>
              <p:nvPr/>
            </p:nvSpPr>
            <p:spPr>
              <a:xfrm flipH="1">
                <a:off x="891248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313" name="Google Shape;313;p23"/>
          <p:cNvSpPr txBox="1"/>
          <p:nvPr>
            <p:ph hasCustomPrompt="1" type="title"/>
          </p:nvPr>
        </p:nvSpPr>
        <p:spPr>
          <a:xfrm>
            <a:off x="1388625" y="772725"/>
            <a:ext cx="6366900" cy="186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314" name="Google Shape;314;p23"/>
          <p:cNvSpPr txBox="1"/>
          <p:nvPr>
            <p:ph idx="1" type="body"/>
          </p:nvPr>
        </p:nvSpPr>
        <p:spPr>
          <a:xfrm>
            <a:off x="1388625" y="2712300"/>
            <a:ext cx="6366900" cy="11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15" name="Google Shape;315;p23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24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momentum"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Nunito"/>
              <a:buChar char="●"/>
              <a:defRPr sz="13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indent="-29845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indent="-29845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indent="-29845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●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indent="-29845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indent="-29845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indent="-29845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●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indent="-29845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indent="-29845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rtl="0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rtl="0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rtl="0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rtl="0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rtl="0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rtl="0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rtl="0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rtl="0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9.png"/><Relationship Id="rId4" Type="http://schemas.openxmlformats.org/officeDocument/2006/relationships/image" Target="../media/image18.png"/><Relationship Id="rId5" Type="http://schemas.openxmlformats.org/officeDocument/2006/relationships/image" Target="../media/image15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8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7.png"/><Relationship Id="rId4" Type="http://schemas.openxmlformats.org/officeDocument/2006/relationships/image" Target="../media/image24.png"/><Relationship Id="rId5" Type="http://schemas.openxmlformats.org/officeDocument/2006/relationships/image" Target="../media/image25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0.png"/><Relationship Id="rId4" Type="http://schemas.openxmlformats.org/officeDocument/2006/relationships/image" Target="../media/image26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7.xml"/><Relationship Id="rId3" Type="http://schemas.openxmlformats.org/officeDocument/2006/relationships/hyperlink" Target="mailto:racheldd@vt.edu" TargetMode="Externa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8.xml"/><Relationship Id="rId3" Type="http://schemas.openxmlformats.org/officeDocument/2006/relationships/hyperlink" Target="https://www.vtcdd.science.vt.edu/publicationsandpatents.html" TargetMode="External"/><Relationship Id="rId4" Type="http://schemas.openxmlformats.org/officeDocument/2006/relationships/hyperlink" Target="https://ensemble.cms.vt.edu/webadmin.html" TargetMode="External"/><Relationship Id="rId5" Type="http://schemas.openxmlformats.org/officeDocument/2006/relationships/hyperlink" Target="https://www.figma.com/files/team/1149771700320174620/VTCDDShowcase?fuid=1149771691979084172" TargetMode="External"/><Relationship Id="rId6" Type="http://schemas.openxmlformats.org/officeDocument/2006/relationships/hyperlink" Target="https://www.google.com/sheets/abou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7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Relationship Id="rId4" Type="http://schemas.openxmlformats.org/officeDocument/2006/relationships/image" Target="../media/image1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png"/><Relationship Id="rId4" Type="http://schemas.openxmlformats.org/officeDocument/2006/relationships/image" Target="../media/image7.png"/><Relationship Id="rId5" Type="http://schemas.openxmlformats.org/officeDocument/2006/relationships/image" Target="../media/image8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4.png"/><Relationship Id="rId4" Type="http://schemas.openxmlformats.org/officeDocument/2006/relationships/image" Target="../media/image16.png"/><Relationship Id="rId5" Type="http://schemas.openxmlformats.org/officeDocument/2006/relationships/image" Target="../media/image11.png"/><Relationship Id="rId6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25"/>
          <p:cNvSpPr txBox="1"/>
          <p:nvPr>
            <p:ph type="ctrTitle"/>
          </p:nvPr>
        </p:nvSpPr>
        <p:spPr>
          <a:xfrm>
            <a:off x="311708" y="161925"/>
            <a:ext cx="8520600" cy="205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VTCDD Showcase</a:t>
            </a:r>
            <a:endParaRPr/>
          </a:p>
        </p:txBody>
      </p:sp>
      <p:sp>
        <p:nvSpPr>
          <p:cNvPr id="323" name="Google Shape;323;p25"/>
          <p:cNvSpPr txBox="1"/>
          <p:nvPr>
            <p:ph idx="1" type="subTitle"/>
          </p:nvPr>
        </p:nvSpPr>
        <p:spPr>
          <a:xfrm>
            <a:off x="119675" y="3154875"/>
            <a:ext cx="6825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58"/>
              <a:buNone/>
            </a:pPr>
            <a:r>
              <a:rPr b="1" lang="en" sz="1610"/>
              <a:t>Jake Smith, Spencer Josi, Camila Arbaiza, Shashank Narayanan</a:t>
            </a:r>
            <a:endParaRPr b="1" sz="161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58"/>
              <a:buNone/>
            </a:pPr>
            <a:r>
              <a:rPr lang="en" sz="1610" u="sng"/>
              <a:t>CS4624</a:t>
            </a:r>
            <a:r>
              <a:rPr lang="en" sz="1610"/>
              <a:t>: Multimedia, Hypertext, and Information Access</a:t>
            </a:r>
            <a:endParaRPr sz="161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58"/>
              <a:buNone/>
            </a:pPr>
            <a:r>
              <a:rPr lang="en" sz="1610" u="sng"/>
              <a:t>Instructor</a:t>
            </a:r>
            <a:r>
              <a:rPr lang="en" sz="1610"/>
              <a:t>: Dr. Edward Fox</a:t>
            </a:r>
            <a:endParaRPr sz="161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58"/>
              <a:buNone/>
            </a:pPr>
            <a:r>
              <a:rPr lang="en" sz="1610"/>
              <a:t>Virginia Tech, Blacksburg VA 24061</a:t>
            </a:r>
            <a:endParaRPr sz="161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58"/>
              <a:buNone/>
            </a:pPr>
            <a:r>
              <a:rPr lang="en" sz="1610"/>
              <a:t>12-05-2022</a:t>
            </a:r>
            <a:endParaRPr sz="161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9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p34"/>
          <p:cNvSpPr txBox="1"/>
          <p:nvPr>
            <p:ph type="title"/>
          </p:nvPr>
        </p:nvSpPr>
        <p:spPr>
          <a:xfrm>
            <a:off x="1303800" y="6747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Middleware</a:t>
            </a:r>
            <a:r>
              <a:rPr lang="en"/>
              <a:t> Solution</a:t>
            </a:r>
            <a:endParaRPr/>
          </a:p>
        </p:txBody>
      </p:sp>
      <p:sp>
        <p:nvSpPr>
          <p:cNvPr id="451" name="Google Shape;451;p34"/>
          <p:cNvSpPr txBox="1"/>
          <p:nvPr>
            <p:ph idx="1" type="body"/>
          </p:nvPr>
        </p:nvSpPr>
        <p:spPr>
          <a:xfrm>
            <a:off x="344950" y="1743475"/>
            <a:ext cx="4078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 u="sng"/>
              <a:t>Problem</a:t>
            </a:r>
            <a:r>
              <a:rPr lang="en"/>
              <a:t>: Need a way to upload CSV data for the site coordinator</a:t>
            </a:r>
            <a:endParaRPr b="1"/>
          </a:p>
          <a:p>
            <a:pPr indent="0" lvl="0" marL="9144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 u="sng"/>
              <a:t>Solution:</a:t>
            </a:r>
            <a:r>
              <a:rPr lang="en"/>
              <a:t> Google Spreadsheets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No tech background needed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Can edit/receive new entries via Google Forms</a:t>
            </a:r>
            <a:endParaRPr/>
          </a:p>
          <a:p>
            <a:pPr indent="0" lvl="0" marL="9144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Site Coordinator just has to…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Download CSV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Upload to Ensemble Assets folder</a:t>
            </a:r>
            <a:endParaRPr/>
          </a:p>
        </p:txBody>
      </p:sp>
      <p:pic>
        <p:nvPicPr>
          <p:cNvPr id="452" name="Google Shape;452;p34"/>
          <p:cNvPicPr preferRelativeResize="0"/>
          <p:nvPr/>
        </p:nvPicPr>
        <p:blipFill rotWithShape="1">
          <a:blip r:embed="rId3">
            <a:alphaModFix/>
          </a:blip>
          <a:srcRect b="0" l="0" r="15611" t="0"/>
          <a:stretch/>
        </p:blipFill>
        <p:spPr>
          <a:xfrm>
            <a:off x="4476100" y="2338875"/>
            <a:ext cx="4150426" cy="18755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age result for spreadsheets logo" id="453" name="Google Shape;453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467513" y="301500"/>
            <a:ext cx="866775" cy="1190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7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Google Shape;458;p35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Submission forms</a:t>
            </a:r>
            <a:endParaRPr sz="2400"/>
          </a:p>
        </p:txBody>
      </p:sp>
      <p:pic>
        <p:nvPicPr>
          <p:cNvPr id="459" name="Google Shape;459;p35"/>
          <p:cNvPicPr preferRelativeResize="0"/>
          <p:nvPr/>
        </p:nvPicPr>
        <p:blipFill rotWithShape="1">
          <a:blip r:embed="rId3">
            <a:alphaModFix/>
          </a:blip>
          <a:srcRect b="21904" l="61676" r="4608" t="19932"/>
          <a:stretch/>
        </p:blipFill>
        <p:spPr>
          <a:xfrm>
            <a:off x="580800" y="1533038"/>
            <a:ext cx="2039477" cy="1979049"/>
          </a:xfrm>
          <a:prstGeom prst="rect">
            <a:avLst/>
          </a:prstGeom>
          <a:noFill/>
          <a:ln>
            <a:noFill/>
          </a:ln>
        </p:spPr>
      </p:pic>
      <p:sp>
        <p:nvSpPr>
          <p:cNvPr id="460" name="Google Shape;460;p35"/>
          <p:cNvSpPr/>
          <p:nvPr/>
        </p:nvSpPr>
        <p:spPr>
          <a:xfrm>
            <a:off x="2973100" y="2179950"/>
            <a:ext cx="1095000" cy="3918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461" name="Google Shape;461;p35"/>
          <p:cNvSpPr txBox="1"/>
          <p:nvPr/>
        </p:nvSpPr>
        <p:spPr>
          <a:xfrm>
            <a:off x="175650" y="3506025"/>
            <a:ext cx="32400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Solves the issue of manually looking through emails for requests to upload someone’s work to the website.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Submission data can be downloaded as a CSV file.</a:t>
            </a:r>
            <a:endParaRPr/>
          </a:p>
        </p:txBody>
      </p:sp>
      <p:pic>
        <p:nvPicPr>
          <p:cNvPr id="462" name="Google Shape;462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965375" y="185075"/>
            <a:ext cx="1709825" cy="4674977"/>
          </a:xfrm>
          <a:prstGeom prst="rect">
            <a:avLst/>
          </a:prstGeom>
          <a:noFill/>
          <a:ln>
            <a:noFill/>
          </a:ln>
        </p:spPr>
      </p:pic>
      <p:pic>
        <p:nvPicPr>
          <p:cNvPr id="463" name="Google Shape;463;p3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893575" y="619750"/>
            <a:ext cx="1656400" cy="44723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7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Google Shape;468;p36"/>
          <p:cNvSpPr txBox="1"/>
          <p:nvPr>
            <p:ph type="title"/>
          </p:nvPr>
        </p:nvSpPr>
        <p:spPr>
          <a:xfrm>
            <a:off x="1303800" y="598575"/>
            <a:ext cx="37917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Publications and Patents Page</a:t>
            </a:r>
            <a:endParaRPr sz="2400"/>
          </a:p>
        </p:txBody>
      </p:sp>
      <p:pic>
        <p:nvPicPr>
          <p:cNvPr id="469" name="Google Shape;469;p36"/>
          <p:cNvPicPr preferRelativeResize="0"/>
          <p:nvPr/>
        </p:nvPicPr>
        <p:blipFill rotWithShape="1">
          <a:blip r:embed="rId3">
            <a:alphaModFix/>
          </a:blip>
          <a:srcRect b="1351" l="0" r="9214" t="0"/>
          <a:stretch/>
        </p:blipFill>
        <p:spPr>
          <a:xfrm>
            <a:off x="5154125" y="288475"/>
            <a:ext cx="3622098" cy="2252376"/>
          </a:xfrm>
          <a:prstGeom prst="rect">
            <a:avLst/>
          </a:prstGeom>
          <a:noFill/>
          <a:ln>
            <a:noFill/>
          </a:ln>
        </p:spPr>
      </p:pic>
      <p:pic>
        <p:nvPicPr>
          <p:cNvPr id="470" name="Google Shape;470;p36"/>
          <p:cNvPicPr preferRelativeResize="0"/>
          <p:nvPr/>
        </p:nvPicPr>
        <p:blipFill rotWithShape="1">
          <a:blip r:embed="rId4">
            <a:alphaModFix/>
          </a:blip>
          <a:srcRect b="0" l="0" r="6244" t="0"/>
          <a:stretch/>
        </p:blipFill>
        <p:spPr>
          <a:xfrm>
            <a:off x="5154125" y="2540850"/>
            <a:ext cx="3622098" cy="2252374"/>
          </a:xfrm>
          <a:prstGeom prst="rect">
            <a:avLst/>
          </a:prstGeom>
          <a:noFill/>
          <a:ln>
            <a:noFill/>
          </a:ln>
        </p:spPr>
      </p:pic>
      <p:sp>
        <p:nvSpPr>
          <p:cNvPr id="471" name="Google Shape;471;p36"/>
          <p:cNvSpPr txBox="1"/>
          <p:nvPr/>
        </p:nvSpPr>
        <p:spPr>
          <a:xfrm>
            <a:off x="817200" y="1929675"/>
            <a:ext cx="34680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latin typeface="Nunito"/>
                <a:ea typeface="Nunito"/>
                <a:cs typeface="Nunito"/>
                <a:sym typeface="Nunito"/>
              </a:rPr>
              <a:t>3 sections</a:t>
            </a:r>
            <a:endParaRPr u="sng"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u="sng">
              <a:latin typeface="Nunito"/>
              <a:ea typeface="Nunito"/>
              <a:cs typeface="Nunito"/>
              <a:sym typeface="Nuni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Nunito"/>
              <a:buAutoNum type="arabicPeriod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Filters/Pagination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Nunito"/>
              <a:buAutoNum type="arabicPeriod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Table of entries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Nunito"/>
              <a:buAutoNum type="arabicPeriod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Submit new publication or patent link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pic>
        <p:nvPicPr>
          <p:cNvPr id="472" name="Google Shape;472;p3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55250" y="3836576"/>
            <a:ext cx="4376351" cy="956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6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Google Shape;477;p37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Testing - Assessment</a:t>
            </a:r>
            <a:endParaRPr/>
          </a:p>
        </p:txBody>
      </p:sp>
      <p:sp>
        <p:nvSpPr>
          <p:cNvPr id="478" name="Google Shape;478;p37"/>
          <p:cNvSpPr txBox="1"/>
          <p:nvPr>
            <p:ph idx="1" type="body"/>
          </p:nvPr>
        </p:nvSpPr>
        <p:spPr>
          <a:xfrm>
            <a:off x="933950" y="1510625"/>
            <a:ext cx="3264300" cy="288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658" lvl="0" marL="457200" rtl="0" algn="l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SzPts val="1403"/>
              <a:buChar char="●"/>
            </a:pPr>
            <a:r>
              <a:rPr lang="en" sz="1402"/>
              <a:t>Sent Google Form to beta testers</a:t>
            </a:r>
            <a:endParaRPr sz="1402"/>
          </a:p>
          <a:p>
            <a:pPr indent="-305911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18"/>
              <a:buChar char="○"/>
            </a:pPr>
            <a:r>
              <a:rPr lang="en" sz="1217"/>
              <a:t>Client supplied testers affiliated with VTCDD</a:t>
            </a:r>
            <a:endParaRPr sz="1217"/>
          </a:p>
          <a:p>
            <a:pPr indent="0" lvl="0" marL="0" rtl="0" algn="l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17"/>
          </a:p>
          <a:p>
            <a:pPr indent="0" lvl="0" marL="0" rtl="0" algn="l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17"/>
          </a:p>
          <a:p>
            <a:pPr indent="-317658" lvl="0" marL="457200" rtl="0" algn="l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SzPts val="1403"/>
              <a:buChar char="●"/>
            </a:pPr>
            <a:r>
              <a:rPr lang="en" sz="1402"/>
              <a:t>14 Questions</a:t>
            </a:r>
            <a:endParaRPr sz="1402"/>
          </a:p>
          <a:p>
            <a:pPr indent="-305911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18"/>
              <a:buChar char="○"/>
            </a:pPr>
            <a:r>
              <a:rPr lang="en" sz="1217"/>
              <a:t>1 to 10 scale</a:t>
            </a:r>
            <a:endParaRPr sz="1217"/>
          </a:p>
          <a:p>
            <a:pPr indent="-305911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18"/>
              <a:buChar char="○"/>
            </a:pPr>
            <a:r>
              <a:rPr lang="en" sz="1217"/>
              <a:t>Free response questions</a:t>
            </a:r>
            <a:endParaRPr sz="1217"/>
          </a:p>
          <a:p>
            <a:pPr indent="0" lvl="0" marL="0" rtl="0" algn="l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17"/>
          </a:p>
          <a:p>
            <a:pPr indent="0" lvl="0" marL="0" rtl="0" algn="l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17"/>
          </a:p>
          <a:p>
            <a:pPr indent="-317658" lvl="0" marL="457200" rtl="0" algn="l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SzPts val="1403"/>
              <a:buChar char="●"/>
            </a:pPr>
            <a:r>
              <a:rPr lang="en" sz="1402"/>
              <a:t>Types of questions</a:t>
            </a:r>
            <a:endParaRPr sz="1402"/>
          </a:p>
          <a:p>
            <a:pPr indent="-305911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18"/>
              <a:buChar char="○"/>
            </a:pPr>
            <a:r>
              <a:rPr lang="en" sz="1217"/>
              <a:t>UX</a:t>
            </a:r>
            <a:endParaRPr sz="1217"/>
          </a:p>
          <a:p>
            <a:pPr indent="-305911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18"/>
              <a:buChar char="○"/>
            </a:pPr>
            <a:r>
              <a:rPr lang="en" sz="1217"/>
              <a:t>Functionality</a:t>
            </a:r>
            <a:endParaRPr sz="1217"/>
          </a:p>
          <a:p>
            <a:pPr indent="-305911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18"/>
              <a:buChar char="○"/>
            </a:pPr>
            <a:r>
              <a:rPr lang="en" sz="1217"/>
              <a:t>Suggestions/Bug fixes</a:t>
            </a:r>
            <a:endParaRPr sz="1217"/>
          </a:p>
        </p:txBody>
      </p:sp>
      <p:pic>
        <p:nvPicPr>
          <p:cNvPr id="479" name="Google Shape;479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98850" y="835550"/>
            <a:ext cx="3545151" cy="3999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3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Google Shape;484;p38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Testing - Evaluation</a:t>
            </a:r>
            <a:endParaRPr/>
          </a:p>
        </p:txBody>
      </p:sp>
      <p:sp>
        <p:nvSpPr>
          <p:cNvPr id="485" name="Google Shape;485;p38"/>
          <p:cNvSpPr txBox="1"/>
          <p:nvPr>
            <p:ph idx="1" type="body"/>
          </p:nvPr>
        </p:nvSpPr>
        <p:spPr>
          <a:xfrm>
            <a:off x="289300" y="1436875"/>
            <a:ext cx="3597600" cy="121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250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685" u="sng"/>
              <a:t>Positive feedback</a:t>
            </a:r>
            <a:endParaRPr b="1" sz="4685" u="sng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4685" u="sng"/>
          </a:p>
          <a:p>
            <a:pPr indent="-302989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4685"/>
              <a:t>Home page</a:t>
            </a:r>
            <a:endParaRPr sz="4685"/>
          </a:p>
          <a:p>
            <a:pPr indent="-302989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4685"/>
              <a:t>Uploading new patents and publications</a:t>
            </a:r>
            <a:endParaRPr sz="4685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 sz="4685" u="sng"/>
              <a:t>Areas of Improvement</a:t>
            </a:r>
            <a:endParaRPr b="1" sz="4685" u="sng"/>
          </a:p>
          <a:p>
            <a:pPr indent="-302989" lvl="0" marL="457200" rtl="0" algn="l"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" sz="4685"/>
              <a:t>Filters</a:t>
            </a:r>
            <a:endParaRPr sz="4685"/>
          </a:p>
          <a:p>
            <a:pPr indent="-302989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4685"/>
              <a:t>Table Presentation</a:t>
            </a:r>
            <a:endParaRPr sz="4685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 u="sng"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486" name="Google Shape;486;p38"/>
          <p:cNvPicPr preferRelativeResize="0"/>
          <p:nvPr/>
        </p:nvPicPr>
        <p:blipFill rotWithShape="1">
          <a:blip r:embed="rId3">
            <a:alphaModFix/>
          </a:blip>
          <a:srcRect b="0" l="0" r="0" t="19159"/>
          <a:stretch/>
        </p:blipFill>
        <p:spPr>
          <a:xfrm>
            <a:off x="350175" y="3293600"/>
            <a:ext cx="2932325" cy="1778901"/>
          </a:xfrm>
          <a:prstGeom prst="rect">
            <a:avLst/>
          </a:prstGeom>
          <a:noFill/>
          <a:ln>
            <a:noFill/>
          </a:ln>
        </p:spPr>
      </p:pic>
      <p:pic>
        <p:nvPicPr>
          <p:cNvPr id="487" name="Google Shape;487;p38"/>
          <p:cNvPicPr preferRelativeResize="0"/>
          <p:nvPr/>
        </p:nvPicPr>
        <p:blipFill rotWithShape="1">
          <a:blip r:embed="rId4">
            <a:alphaModFix/>
          </a:blip>
          <a:srcRect b="0" l="0" r="0" t="23553"/>
          <a:stretch/>
        </p:blipFill>
        <p:spPr>
          <a:xfrm>
            <a:off x="4735925" y="3460775"/>
            <a:ext cx="3944176" cy="1520550"/>
          </a:xfrm>
          <a:prstGeom prst="rect">
            <a:avLst/>
          </a:prstGeom>
          <a:noFill/>
          <a:ln>
            <a:noFill/>
          </a:ln>
        </p:spPr>
      </p:pic>
      <p:sp>
        <p:nvSpPr>
          <p:cNvPr id="488" name="Google Shape;488;p38"/>
          <p:cNvSpPr/>
          <p:nvPr/>
        </p:nvSpPr>
        <p:spPr>
          <a:xfrm>
            <a:off x="3636000" y="3944700"/>
            <a:ext cx="936000" cy="476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489" name="Google Shape;489;p3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456974" y="707325"/>
            <a:ext cx="2978099" cy="2221524"/>
          </a:xfrm>
          <a:prstGeom prst="rect">
            <a:avLst/>
          </a:prstGeom>
          <a:noFill/>
          <a:ln>
            <a:noFill/>
          </a:ln>
        </p:spPr>
      </p:pic>
      <p:sp>
        <p:nvSpPr>
          <p:cNvPr id="490" name="Google Shape;490;p38"/>
          <p:cNvSpPr/>
          <p:nvPr/>
        </p:nvSpPr>
        <p:spPr>
          <a:xfrm>
            <a:off x="5528050" y="2485900"/>
            <a:ext cx="2843100" cy="476700"/>
          </a:xfrm>
          <a:prstGeom prst="rect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4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Google Shape;495;p39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Work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6" name="Google Shape;496;p39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Cloud-based approach 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Account for data hosting option as data size increases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Google API so no longer have to manually upload a CSV file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descr="What is Cloud Database? Definition &amp; FAQs | ScyllaDB" id="497" name="Google Shape;497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1650" y="3303100"/>
            <a:ext cx="3533775" cy="130492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API PHP Client | Drupal.org" id="498" name="Google Shape;498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70975" y="3303100"/>
            <a:ext cx="3028950" cy="1514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2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Google Shape;503;p40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Lessons Learned</a:t>
            </a:r>
            <a:endParaRPr/>
          </a:p>
        </p:txBody>
      </p:sp>
      <p:sp>
        <p:nvSpPr>
          <p:cNvPr id="504" name="Google Shape;504;p40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Learned about Virginia Tech’s own CMS used to host websites, assessed its limitations, and extended its capabilities by adding custom code to add to its UI components.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1150" lvl="0" marL="457200" rtl="0" algn="l">
              <a:spcBef>
                <a:spcPts val="120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Gained exposure to working with clients and understanding how to iteratively improve requirements and solutions while maintaining a timeline.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1150" lvl="0" marL="457200" rtl="0" algn="l">
              <a:spcBef>
                <a:spcPts val="120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Gained experience with gathering relevant data through web-scraping faculty pages and Google Scholar pages for the publications and patents. 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8" name="Shape 5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" name="Google Shape;509;p41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Font typeface="Arial"/>
              <a:buNone/>
            </a:pPr>
            <a:r>
              <a:rPr lang="en"/>
              <a:t>Acknowledgements</a:t>
            </a:r>
            <a:endParaRPr/>
          </a:p>
        </p:txBody>
      </p:sp>
      <p:sp>
        <p:nvSpPr>
          <p:cNvPr id="510" name="Google Shape;510;p41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Rachel Dalton (VTCDD &amp; VDCC Program coordinator)</a:t>
            </a:r>
            <a:endParaRPr/>
          </a:p>
          <a:p>
            <a:pPr indent="-311150" lvl="0" marL="457200" rtl="0" algn="l">
              <a:spcBef>
                <a:spcPts val="120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Office: Hahn Hall South 3111A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Email: </a:t>
            </a:r>
            <a:r>
              <a:rPr lang="en" u="sng">
                <a:solidFill>
                  <a:schemeClr val="hlink"/>
                </a:solidFill>
                <a:hlinkClick r:id="rId3"/>
              </a:rPr>
              <a:t>racheldd@vt.edu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Edward Fox </a:t>
            </a:r>
            <a:endParaRPr/>
          </a:p>
          <a:p>
            <a:pPr indent="-311150" lvl="0" marL="457200" rtl="0" algn="l">
              <a:spcBef>
                <a:spcPts val="120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Office: 2160G Torgeson Hall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Email: fox@vt.edu</a:t>
            </a:r>
            <a:endParaRPr sz="1450">
              <a:solidFill>
                <a:srgbClr val="000000"/>
              </a:solidFill>
              <a:highlight>
                <a:schemeClr val="lt1"/>
              </a:highlight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4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42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References</a:t>
            </a:r>
            <a:endParaRPr/>
          </a:p>
        </p:txBody>
      </p:sp>
      <p:sp>
        <p:nvSpPr>
          <p:cNvPr id="516" name="Google Shape;516;p42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VTCDD Publications and Patents: </a:t>
            </a:r>
            <a:r>
              <a:rPr lang="en" u="sng">
                <a:solidFill>
                  <a:schemeClr val="hlink"/>
                </a:solidFill>
                <a:hlinkClick r:id="rId3"/>
              </a:rPr>
              <a:t>https://www.vtcdd.science.vt.edu/publicationsandpatents.html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Ensemble: </a:t>
            </a:r>
            <a:r>
              <a:rPr lang="en" u="sng">
                <a:solidFill>
                  <a:schemeClr val="hlink"/>
                </a:solidFill>
                <a:hlinkClick r:id="rId4"/>
              </a:rPr>
              <a:t>https://ensemble.cms.vt.edu/webadmin.html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Ensemble Docs: https://ensemble.cms.vt.edu/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Figma </a:t>
            </a:r>
            <a:r>
              <a:rPr lang="en" u="sng">
                <a:solidFill>
                  <a:schemeClr val="hlink"/>
                </a:solidFill>
                <a:hlinkClick r:id="rId5"/>
              </a:rPr>
              <a:t>https://www.figma.com/files/team/1149771700320174620/VTCDDShowcase?fuid=1149771691979084172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Google Sheets: </a:t>
            </a:r>
            <a:r>
              <a:rPr lang="en" u="sng">
                <a:solidFill>
                  <a:schemeClr val="hlink"/>
                </a:solidFill>
                <a:hlinkClick r:id="rId6"/>
              </a:rPr>
              <a:t>https://www.google.com/sheets/abou</a:t>
            </a:r>
            <a:r>
              <a:rPr lang="en"/>
              <a:t>t/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Google Forms: https://www.google.com/forms/about/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26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/>
              <a:t>Outline</a:t>
            </a:r>
            <a:endParaRPr sz="2500"/>
          </a:p>
        </p:txBody>
      </p:sp>
      <p:sp>
        <p:nvSpPr>
          <p:cNvPr id="329" name="Google Shape;329;p26"/>
          <p:cNvSpPr txBox="1"/>
          <p:nvPr>
            <p:ph idx="1" type="body"/>
          </p:nvPr>
        </p:nvSpPr>
        <p:spPr>
          <a:xfrm>
            <a:off x="1303800" y="1426000"/>
            <a:ext cx="7030500" cy="304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/>
              <a:t>Project Overview</a:t>
            </a:r>
            <a:endParaRPr sz="1800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/>
              <a:t>Work Done</a:t>
            </a:r>
            <a:endParaRPr sz="1800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/>
              <a:t>Testing</a:t>
            </a:r>
            <a:endParaRPr sz="1800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/>
              <a:t>Future Work</a:t>
            </a:r>
            <a:endParaRPr sz="1800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/>
              <a:t>Lessons Learned</a:t>
            </a:r>
            <a:endParaRPr sz="1800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/>
              <a:t>Acknowledgments </a:t>
            </a:r>
            <a:endParaRPr sz="1800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/>
              <a:t>References</a:t>
            </a:r>
            <a:endParaRPr sz="18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3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p27"/>
          <p:cNvSpPr txBox="1"/>
          <p:nvPr>
            <p:ph type="title"/>
          </p:nvPr>
        </p:nvSpPr>
        <p:spPr>
          <a:xfrm>
            <a:off x="1270625" y="5358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Overview</a:t>
            </a:r>
            <a:endParaRPr sz="2400"/>
          </a:p>
        </p:txBody>
      </p:sp>
      <p:sp>
        <p:nvSpPr>
          <p:cNvPr id="335" name="Google Shape;335;p27"/>
          <p:cNvSpPr txBox="1"/>
          <p:nvPr>
            <p:ph idx="1" type="body"/>
          </p:nvPr>
        </p:nvSpPr>
        <p:spPr>
          <a:xfrm>
            <a:off x="169650" y="1535175"/>
            <a:ext cx="3471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88"/>
              <a:buFont typeface="Arial"/>
              <a:buNone/>
            </a:pPr>
            <a:r>
              <a:rPr b="1" lang="en" sz="1400" u="sng"/>
              <a:t>Goal</a:t>
            </a:r>
            <a:r>
              <a:rPr b="1" lang="en" sz="1400"/>
              <a:t>: Improve the showcasing of patents and publications of the website</a:t>
            </a:r>
            <a:endParaRPr sz="1400"/>
          </a:p>
          <a:p>
            <a:pPr indent="-32385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500"/>
              <a:buChar char="●"/>
            </a:pPr>
            <a:r>
              <a:rPr lang="en" sz="1400"/>
              <a:t>The</a:t>
            </a:r>
            <a:r>
              <a:rPr b="1" lang="en" sz="1400"/>
              <a:t> Virginia Tech Center for Drug Discovery (VTCDD)</a:t>
            </a:r>
            <a:r>
              <a:rPr lang="en" sz="1400"/>
              <a:t> Patents and Publications site hasn’t been updated since 2017</a:t>
            </a:r>
            <a:endParaRPr sz="1400"/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400"/>
              <a:t>The site showcases the accomplishments of the Drug Discovery Department</a:t>
            </a:r>
            <a:endParaRPr sz="1400"/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Must contact site coordinator to add to site</a:t>
            </a:r>
            <a:endParaRPr sz="1400"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688"/>
              <a:buNone/>
            </a:pPr>
            <a:r>
              <a:t/>
            </a:r>
            <a:endParaRPr/>
          </a:p>
          <a:p>
            <a:pPr indent="0" lvl="0" marL="45720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688"/>
              <a:buNone/>
            </a:pPr>
            <a:r>
              <a:t/>
            </a:r>
            <a:endParaRPr/>
          </a:p>
        </p:txBody>
      </p:sp>
      <p:pic>
        <p:nvPicPr>
          <p:cNvPr id="336" name="Google Shape;336;p27"/>
          <p:cNvPicPr preferRelativeResize="0"/>
          <p:nvPr/>
        </p:nvPicPr>
        <p:blipFill rotWithShape="1">
          <a:blip r:embed="rId3">
            <a:alphaModFix/>
          </a:blip>
          <a:srcRect b="22672" l="0" r="1477" t="0"/>
          <a:stretch/>
        </p:blipFill>
        <p:spPr>
          <a:xfrm>
            <a:off x="4426950" y="310214"/>
            <a:ext cx="4663977" cy="182846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7" name="Google Shape;337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26942" y="2571749"/>
            <a:ext cx="4663982" cy="23798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28"/>
          <p:cNvSpPr txBox="1"/>
          <p:nvPr>
            <p:ph type="title"/>
          </p:nvPr>
        </p:nvSpPr>
        <p:spPr>
          <a:xfrm>
            <a:off x="1270625" y="645750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What is Ensemble?</a:t>
            </a:r>
            <a:endParaRPr sz="2400"/>
          </a:p>
        </p:txBody>
      </p:sp>
      <p:pic>
        <p:nvPicPr>
          <p:cNvPr id="343" name="Google Shape;343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709475" y="1823512"/>
            <a:ext cx="4996424" cy="2647026"/>
          </a:xfrm>
          <a:prstGeom prst="rect">
            <a:avLst/>
          </a:prstGeom>
          <a:noFill/>
          <a:ln>
            <a:noFill/>
          </a:ln>
        </p:spPr>
      </p:pic>
      <p:sp>
        <p:nvSpPr>
          <p:cNvPr id="344" name="Google Shape;344;p28"/>
          <p:cNvSpPr txBox="1"/>
          <p:nvPr>
            <p:ph idx="1" type="body"/>
          </p:nvPr>
        </p:nvSpPr>
        <p:spPr>
          <a:xfrm>
            <a:off x="387276" y="1603400"/>
            <a:ext cx="3322200" cy="300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VT Content Management System </a:t>
            </a:r>
            <a:endParaRPr sz="1600"/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Standardized components</a:t>
            </a:r>
            <a:endParaRPr sz="1600"/>
          </a:p>
          <a:p>
            <a:pPr indent="-3302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HTML component</a:t>
            </a:r>
            <a:endParaRPr sz="1600">
              <a:highlight>
                <a:srgbClr val="FFFFFF"/>
              </a:highlight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>
                <a:highlight>
                  <a:srgbClr val="FFFFFF"/>
                </a:highlight>
              </a:rPr>
              <a:t>Low-code platform</a:t>
            </a:r>
            <a:endParaRPr sz="1600">
              <a:highlight>
                <a:srgbClr val="FFFFFF"/>
              </a:highlight>
            </a:endParaRPr>
          </a:p>
        </p:txBody>
      </p:sp>
      <p:pic>
        <p:nvPicPr>
          <p:cNvPr id="345" name="Google Shape;345;p28"/>
          <p:cNvPicPr preferRelativeResize="0"/>
          <p:nvPr/>
        </p:nvPicPr>
        <p:blipFill rotWithShape="1">
          <a:blip r:embed="rId4">
            <a:alphaModFix/>
          </a:blip>
          <a:srcRect b="8858" l="11423" r="1041" t="0"/>
          <a:stretch/>
        </p:blipFill>
        <p:spPr>
          <a:xfrm>
            <a:off x="5115401" y="266000"/>
            <a:ext cx="3532373" cy="999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29"/>
          <p:cNvSpPr txBox="1"/>
          <p:nvPr>
            <p:ph type="title"/>
          </p:nvPr>
        </p:nvSpPr>
        <p:spPr>
          <a:xfrm>
            <a:off x="1270625" y="645750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What We Have Accomplished</a:t>
            </a:r>
            <a:endParaRPr sz="2400"/>
          </a:p>
        </p:txBody>
      </p:sp>
      <p:grpSp>
        <p:nvGrpSpPr>
          <p:cNvPr id="351" name="Google Shape;351;p29"/>
          <p:cNvGrpSpPr/>
          <p:nvPr/>
        </p:nvGrpSpPr>
        <p:grpSpPr>
          <a:xfrm>
            <a:off x="311698" y="2222924"/>
            <a:ext cx="1797391" cy="1190224"/>
            <a:chOff x="3154218" y="2148779"/>
            <a:chExt cx="2536539" cy="1439206"/>
          </a:xfrm>
        </p:grpSpPr>
        <p:sp>
          <p:nvSpPr>
            <p:cNvPr id="352" name="Google Shape;352;p29"/>
            <p:cNvSpPr/>
            <p:nvPr/>
          </p:nvSpPr>
          <p:spPr>
            <a:xfrm>
              <a:off x="3485717" y="3079475"/>
              <a:ext cx="1294800" cy="133500"/>
            </a:xfrm>
            <a:prstGeom prst="rect">
              <a:avLst/>
            </a:prstGeom>
            <a:solidFill>
              <a:srgbClr val="0E945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3" name="Google Shape;353;p29"/>
            <p:cNvSpPr txBox="1"/>
            <p:nvPr/>
          </p:nvSpPr>
          <p:spPr>
            <a:xfrm>
              <a:off x="3154218" y="3216586"/>
              <a:ext cx="843600" cy="371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b="1" lang="en" sz="1200">
                  <a:latin typeface="Roboto"/>
                  <a:ea typeface="Roboto"/>
                  <a:cs typeface="Roboto"/>
                  <a:sym typeface="Roboto"/>
                </a:rPr>
                <a:t>8/22</a:t>
              </a:r>
              <a:endParaRPr b="1" sz="1200"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54" name="Google Shape;354;p29"/>
            <p:cNvSpPr txBox="1"/>
            <p:nvPr/>
          </p:nvSpPr>
          <p:spPr>
            <a:xfrm>
              <a:off x="3386756" y="2148779"/>
              <a:ext cx="23040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300"/>
                <a:t>Design: Figma prototype</a:t>
              </a:r>
              <a:endParaRPr b="1" sz="800"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sz="800"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t/>
              </a:r>
              <a:endParaRPr b="1" sz="800">
                <a:latin typeface="Roboto"/>
                <a:ea typeface="Roboto"/>
                <a:cs typeface="Roboto"/>
                <a:sym typeface="Roboto"/>
              </a:endParaRPr>
            </a:p>
          </p:txBody>
        </p:sp>
        <p:grpSp>
          <p:nvGrpSpPr>
            <p:cNvPr id="355" name="Google Shape;355;p29"/>
            <p:cNvGrpSpPr/>
            <p:nvPr/>
          </p:nvGrpSpPr>
          <p:grpSpPr>
            <a:xfrm>
              <a:off x="3435870" y="2800065"/>
              <a:ext cx="92400" cy="411825"/>
              <a:chOff x="845575" y="2563700"/>
              <a:chExt cx="92400" cy="411825"/>
            </a:xfrm>
          </p:grpSpPr>
          <p:sp>
            <p:nvSpPr>
              <p:cNvPr id="356" name="Google Shape;356;p29"/>
              <p:cNvSpPr/>
              <p:nvPr/>
            </p:nvSpPr>
            <p:spPr>
              <a:xfrm>
                <a:off x="845575" y="2563700"/>
                <a:ext cx="92400" cy="9240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cxnSp>
            <p:nvCxnSpPr>
              <p:cNvPr id="357" name="Google Shape;357;p29"/>
              <p:cNvCxnSpPr/>
              <p:nvPr/>
            </p:nvCxnSpPr>
            <p:spPr>
              <a:xfrm>
                <a:off x="891775" y="2616125"/>
                <a:ext cx="0" cy="3594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358" name="Google Shape;358;p29"/>
          <p:cNvGrpSpPr/>
          <p:nvPr/>
        </p:nvGrpSpPr>
        <p:grpSpPr>
          <a:xfrm>
            <a:off x="1206885" y="2680931"/>
            <a:ext cx="1366326" cy="1442458"/>
            <a:chOff x="1828196" y="2702596"/>
            <a:chExt cx="1928205" cy="1744206"/>
          </a:xfrm>
        </p:grpSpPr>
        <p:sp>
          <p:nvSpPr>
            <p:cNvPr id="359" name="Google Shape;359;p29"/>
            <p:cNvSpPr/>
            <p:nvPr/>
          </p:nvSpPr>
          <p:spPr>
            <a:xfrm>
              <a:off x="2191011" y="3079475"/>
              <a:ext cx="1294800" cy="133500"/>
            </a:xfrm>
            <a:prstGeom prst="rect">
              <a:avLst/>
            </a:prstGeom>
            <a:solidFill>
              <a:srgbClr val="0856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0" name="Google Shape;360;p29"/>
            <p:cNvSpPr txBox="1"/>
            <p:nvPr/>
          </p:nvSpPr>
          <p:spPr>
            <a:xfrm>
              <a:off x="1828196" y="2702596"/>
              <a:ext cx="745800" cy="371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b="1" lang="en" sz="1200">
                  <a:latin typeface="Roboto"/>
                  <a:ea typeface="Roboto"/>
                  <a:cs typeface="Roboto"/>
                  <a:sym typeface="Roboto"/>
                </a:rPr>
                <a:t>8/29</a:t>
              </a:r>
              <a:endParaRPr b="1" sz="1200"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61" name="Google Shape;361;p29"/>
            <p:cNvSpPr txBox="1"/>
            <p:nvPr/>
          </p:nvSpPr>
          <p:spPr>
            <a:xfrm>
              <a:off x="2073401" y="3503002"/>
              <a:ext cx="1683000" cy="943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300"/>
                <a:t>Granted “Author” credentials in Ensemble</a:t>
              </a:r>
              <a:endParaRPr b="1" sz="800"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sz="800"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t/>
              </a:r>
              <a:endParaRPr b="1" sz="800">
                <a:latin typeface="Roboto"/>
                <a:ea typeface="Roboto"/>
                <a:cs typeface="Roboto"/>
                <a:sym typeface="Roboto"/>
              </a:endParaRPr>
            </a:p>
          </p:txBody>
        </p:sp>
        <p:grpSp>
          <p:nvGrpSpPr>
            <p:cNvPr id="362" name="Google Shape;362;p29"/>
            <p:cNvGrpSpPr/>
            <p:nvPr/>
          </p:nvGrpSpPr>
          <p:grpSpPr>
            <a:xfrm rot="10800000">
              <a:off x="2149293" y="3079467"/>
              <a:ext cx="92400" cy="411825"/>
              <a:chOff x="2072481" y="2563700"/>
              <a:chExt cx="92400" cy="411825"/>
            </a:xfrm>
          </p:grpSpPr>
          <p:cxnSp>
            <p:nvCxnSpPr>
              <p:cNvPr id="363" name="Google Shape;363;p29"/>
              <p:cNvCxnSpPr/>
              <p:nvPr/>
            </p:nvCxnSpPr>
            <p:spPr>
              <a:xfrm>
                <a:off x="2118681" y="2616125"/>
                <a:ext cx="0" cy="3594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364" name="Google Shape;364;p29"/>
              <p:cNvSpPr/>
              <p:nvPr/>
            </p:nvSpPr>
            <p:spPr>
              <a:xfrm>
                <a:off x="2072481" y="2563700"/>
                <a:ext cx="92400" cy="9240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365" name="Google Shape;365;p29"/>
          <p:cNvGrpSpPr/>
          <p:nvPr/>
        </p:nvGrpSpPr>
        <p:grpSpPr>
          <a:xfrm>
            <a:off x="2146515" y="1813948"/>
            <a:ext cx="1357334" cy="1599211"/>
            <a:chOff x="3154233" y="1654250"/>
            <a:chExt cx="1915515" cy="1933750"/>
          </a:xfrm>
        </p:grpSpPr>
        <p:sp>
          <p:nvSpPr>
            <p:cNvPr id="366" name="Google Shape;366;p29"/>
            <p:cNvSpPr/>
            <p:nvPr/>
          </p:nvSpPr>
          <p:spPr>
            <a:xfrm>
              <a:off x="3485717" y="3079475"/>
              <a:ext cx="1294800" cy="133500"/>
            </a:xfrm>
            <a:prstGeom prst="rect">
              <a:avLst/>
            </a:prstGeom>
            <a:solidFill>
              <a:srgbClr val="0E945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7" name="Google Shape;367;p29"/>
            <p:cNvSpPr txBox="1"/>
            <p:nvPr/>
          </p:nvSpPr>
          <p:spPr>
            <a:xfrm>
              <a:off x="3154233" y="3216600"/>
              <a:ext cx="692700" cy="371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b="1" lang="en" sz="1200">
                  <a:latin typeface="Roboto"/>
                  <a:ea typeface="Roboto"/>
                  <a:cs typeface="Roboto"/>
                  <a:sym typeface="Roboto"/>
                </a:rPr>
                <a:t>9/7</a:t>
              </a:r>
              <a:endParaRPr b="1" sz="1200"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68" name="Google Shape;368;p29"/>
            <p:cNvSpPr txBox="1"/>
            <p:nvPr/>
          </p:nvSpPr>
          <p:spPr>
            <a:xfrm>
              <a:off x="3386748" y="1654250"/>
              <a:ext cx="1683000" cy="1048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300"/>
                <a:t>Home Page &amp;</a:t>
              </a:r>
              <a:endParaRPr sz="1300"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300"/>
                <a:t>Demo data tables</a:t>
              </a:r>
              <a:endParaRPr sz="1300"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sz="800"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t/>
              </a:r>
              <a:endParaRPr b="1" sz="800">
                <a:latin typeface="Roboto"/>
                <a:ea typeface="Roboto"/>
                <a:cs typeface="Roboto"/>
                <a:sym typeface="Roboto"/>
              </a:endParaRPr>
            </a:p>
          </p:txBody>
        </p:sp>
        <p:grpSp>
          <p:nvGrpSpPr>
            <p:cNvPr id="369" name="Google Shape;369;p29"/>
            <p:cNvGrpSpPr/>
            <p:nvPr/>
          </p:nvGrpSpPr>
          <p:grpSpPr>
            <a:xfrm>
              <a:off x="3435870" y="2800065"/>
              <a:ext cx="92400" cy="411825"/>
              <a:chOff x="845575" y="2563700"/>
              <a:chExt cx="92400" cy="411825"/>
            </a:xfrm>
          </p:grpSpPr>
          <p:sp>
            <p:nvSpPr>
              <p:cNvPr id="370" name="Google Shape;370;p29"/>
              <p:cNvSpPr/>
              <p:nvPr/>
            </p:nvSpPr>
            <p:spPr>
              <a:xfrm>
                <a:off x="845575" y="2563700"/>
                <a:ext cx="92400" cy="9240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cxnSp>
            <p:nvCxnSpPr>
              <p:cNvPr id="371" name="Google Shape;371;p29"/>
              <p:cNvCxnSpPr/>
              <p:nvPr/>
            </p:nvCxnSpPr>
            <p:spPr>
              <a:xfrm>
                <a:off x="891775" y="2616125"/>
                <a:ext cx="0" cy="3594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372" name="Google Shape;372;p29"/>
          <p:cNvGrpSpPr/>
          <p:nvPr/>
        </p:nvGrpSpPr>
        <p:grpSpPr>
          <a:xfrm>
            <a:off x="3038610" y="2680931"/>
            <a:ext cx="1371150" cy="1269283"/>
            <a:chOff x="4413187" y="2702596"/>
            <a:chExt cx="1935013" cy="1534804"/>
          </a:xfrm>
        </p:grpSpPr>
        <p:sp>
          <p:nvSpPr>
            <p:cNvPr id="373" name="Google Shape;373;p29"/>
            <p:cNvSpPr/>
            <p:nvPr/>
          </p:nvSpPr>
          <p:spPr>
            <a:xfrm>
              <a:off x="4780421" y="3079475"/>
              <a:ext cx="1294800" cy="133500"/>
            </a:xfrm>
            <a:prstGeom prst="rect">
              <a:avLst/>
            </a:prstGeom>
            <a:solidFill>
              <a:srgbClr val="0856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74" name="Google Shape;374;p29"/>
            <p:cNvGrpSpPr/>
            <p:nvPr/>
          </p:nvGrpSpPr>
          <p:grpSpPr>
            <a:xfrm rot="10800000">
              <a:off x="4737413" y="3079467"/>
              <a:ext cx="92400" cy="411825"/>
              <a:chOff x="2070100" y="2563700"/>
              <a:chExt cx="92400" cy="411825"/>
            </a:xfrm>
          </p:grpSpPr>
          <p:cxnSp>
            <p:nvCxnSpPr>
              <p:cNvPr id="375" name="Google Shape;375;p29"/>
              <p:cNvCxnSpPr/>
              <p:nvPr/>
            </p:nvCxnSpPr>
            <p:spPr>
              <a:xfrm>
                <a:off x="2116300" y="2616125"/>
                <a:ext cx="0" cy="3594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376" name="Google Shape;376;p29"/>
              <p:cNvSpPr/>
              <p:nvPr/>
            </p:nvSpPr>
            <p:spPr>
              <a:xfrm>
                <a:off x="2070100" y="2563700"/>
                <a:ext cx="92400" cy="9240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377" name="Google Shape;377;p29"/>
            <p:cNvSpPr txBox="1"/>
            <p:nvPr/>
          </p:nvSpPr>
          <p:spPr>
            <a:xfrm>
              <a:off x="4413187" y="2702596"/>
              <a:ext cx="745800" cy="371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b="1" lang="en" sz="1200">
                  <a:latin typeface="Roboto"/>
                  <a:ea typeface="Roboto"/>
                  <a:cs typeface="Roboto"/>
                  <a:sym typeface="Roboto"/>
                </a:rPr>
                <a:t>9/23</a:t>
              </a:r>
              <a:endParaRPr b="1" sz="1200"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78" name="Google Shape;378;p29"/>
            <p:cNvSpPr txBox="1"/>
            <p:nvPr/>
          </p:nvSpPr>
          <p:spPr>
            <a:xfrm>
              <a:off x="4665200" y="3503000"/>
              <a:ext cx="1683000" cy="734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300"/>
                <a:t>Google submission forms &amp;</a:t>
              </a:r>
              <a:endParaRPr sz="1300"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300"/>
                <a:t>User feedback form</a:t>
              </a:r>
              <a:endParaRPr sz="1300"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sz="800"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sz="800"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t/>
              </a:r>
              <a:endParaRPr b="1" sz="800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379" name="Google Shape;379;p29"/>
          <p:cNvGrpSpPr/>
          <p:nvPr/>
        </p:nvGrpSpPr>
        <p:grpSpPr>
          <a:xfrm>
            <a:off x="3774950" y="1813948"/>
            <a:ext cx="1556086" cy="1599200"/>
            <a:chOff x="5452335" y="1654250"/>
            <a:chExt cx="2196000" cy="1933736"/>
          </a:xfrm>
        </p:grpSpPr>
        <p:sp>
          <p:nvSpPr>
            <p:cNvPr id="380" name="Google Shape;380;p29"/>
            <p:cNvSpPr/>
            <p:nvPr/>
          </p:nvSpPr>
          <p:spPr>
            <a:xfrm>
              <a:off x="6075125" y="3079475"/>
              <a:ext cx="1294800" cy="133500"/>
            </a:xfrm>
            <a:prstGeom prst="rect">
              <a:avLst/>
            </a:prstGeom>
            <a:solidFill>
              <a:srgbClr val="0E945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81" name="Google Shape;381;p29"/>
            <p:cNvGrpSpPr/>
            <p:nvPr/>
          </p:nvGrpSpPr>
          <p:grpSpPr>
            <a:xfrm>
              <a:off x="6031394" y="2800065"/>
              <a:ext cx="92400" cy="411825"/>
              <a:chOff x="845575" y="2563700"/>
              <a:chExt cx="92400" cy="411825"/>
            </a:xfrm>
          </p:grpSpPr>
          <p:cxnSp>
            <p:nvCxnSpPr>
              <p:cNvPr id="382" name="Google Shape;382;p29"/>
              <p:cNvCxnSpPr/>
              <p:nvPr/>
            </p:nvCxnSpPr>
            <p:spPr>
              <a:xfrm>
                <a:off x="891775" y="2616125"/>
                <a:ext cx="0" cy="3594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383" name="Google Shape;383;p29"/>
              <p:cNvSpPr/>
              <p:nvPr/>
            </p:nvSpPr>
            <p:spPr>
              <a:xfrm>
                <a:off x="845575" y="2563700"/>
                <a:ext cx="92400" cy="9240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384" name="Google Shape;384;p29"/>
            <p:cNvSpPr txBox="1"/>
            <p:nvPr/>
          </p:nvSpPr>
          <p:spPr>
            <a:xfrm>
              <a:off x="5707771" y="3216586"/>
              <a:ext cx="869400" cy="371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b="1" lang="en" sz="1200">
                  <a:latin typeface="Roboto"/>
                  <a:ea typeface="Roboto"/>
                  <a:cs typeface="Roboto"/>
                  <a:sym typeface="Roboto"/>
                </a:rPr>
                <a:t>10/19</a:t>
              </a:r>
              <a:endParaRPr b="1" sz="1200"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85" name="Google Shape;385;p29"/>
            <p:cNvSpPr txBox="1"/>
            <p:nvPr/>
          </p:nvSpPr>
          <p:spPr>
            <a:xfrm>
              <a:off x="5452335" y="1654250"/>
              <a:ext cx="2196000" cy="1048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300"/>
                <a:t>Development: Middleware solution + Data Collection</a:t>
              </a:r>
              <a:endParaRPr sz="1300"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sz="800"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sz="800"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t/>
              </a:r>
              <a:endParaRPr b="1" sz="800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386" name="Google Shape;386;p29"/>
          <p:cNvGrpSpPr/>
          <p:nvPr/>
        </p:nvGrpSpPr>
        <p:grpSpPr>
          <a:xfrm>
            <a:off x="5023613" y="2680925"/>
            <a:ext cx="1371841" cy="959165"/>
            <a:chOff x="7003987" y="2702589"/>
            <a:chExt cx="1935988" cy="1159812"/>
          </a:xfrm>
        </p:grpSpPr>
        <p:sp>
          <p:nvSpPr>
            <p:cNvPr id="387" name="Google Shape;387;p29"/>
            <p:cNvSpPr/>
            <p:nvPr/>
          </p:nvSpPr>
          <p:spPr>
            <a:xfrm>
              <a:off x="7136207" y="3079475"/>
              <a:ext cx="1776600" cy="133500"/>
            </a:xfrm>
            <a:prstGeom prst="rect">
              <a:avLst/>
            </a:prstGeom>
            <a:solidFill>
              <a:srgbClr val="0856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88" name="Google Shape;388;p29"/>
            <p:cNvGrpSpPr/>
            <p:nvPr/>
          </p:nvGrpSpPr>
          <p:grpSpPr>
            <a:xfrm rot="10800000">
              <a:off x="7328221" y="3079467"/>
              <a:ext cx="92400" cy="411825"/>
              <a:chOff x="2070100" y="2563700"/>
              <a:chExt cx="92400" cy="411825"/>
            </a:xfrm>
          </p:grpSpPr>
          <p:cxnSp>
            <p:nvCxnSpPr>
              <p:cNvPr id="389" name="Google Shape;389;p29"/>
              <p:cNvCxnSpPr/>
              <p:nvPr/>
            </p:nvCxnSpPr>
            <p:spPr>
              <a:xfrm>
                <a:off x="2116300" y="2616125"/>
                <a:ext cx="0" cy="3594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390" name="Google Shape;390;p29"/>
              <p:cNvSpPr/>
              <p:nvPr/>
            </p:nvSpPr>
            <p:spPr>
              <a:xfrm>
                <a:off x="2070100" y="2563700"/>
                <a:ext cx="92400" cy="9240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391" name="Google Shape;391;p29"/>
            <p:cNvSpPr txBox="1"/>
            <p:nvPr/>
          </p:nvSpPr>
          <p:spPr>
            <a:xfrm>
              <a:off x="7003987" y="2702589"/>
              <a:ext cx="936300" cy="371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b="1" lang="en" sz="1200">
                  <a:latin typeface="Roboto"/>
                  <a:ea typeface="Roboto"/>
                  <a:cs typeface="Roboto"/>
                  <a:sym typeface="Roboto"/>
                </a:rPr>
                <a:t>10/26</a:t>
              </a:r>
              <a:endParaRPr b="1" sz="1200"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92" name="Google Shape;392;p29"/>
            <p:cNvSpPr txBox="1"/>
            <p:nvPr/>
          </p:nvSpPr>
          <p:spPr>
            <a:xfrm>
              <a:off x="7256975" y="3503001"/>
              <a:ext cx="1683000" cy="35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300"/>
                <a:t>Finalized data tables</a:t>
              </a:r>
              <a:endParaRPr sz="1300"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sz="800"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sz="800"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t/>
              </a:r>
              <a:endParaRPr b="1" sz="800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393" name="Google Shape;393;p29"/>
          <p:cNvGrpSpPr/>
          <p:nvPr/>
        </p:nvGrpSpPr>
        <p:grpSpPr>
          <a:xfrm>
            <a:off x="6156148" y="2179601"/>
            <a:ext cx="1797391" cy="1233546"/>
            <a:chOff x="3154201" y="2096394"/>
            <a:chExt cx="2536539" cy="1491592"/>
          </a:xfrm>
        </p:grpSpPr>
        <p:sp>
          <p:nvSpPr>
            <p:cNvPr id="394" name="Google Shape;394;p29"/>
            <p:cNvSpPr/>
            <p:nvPr/>
          </p:nvSpPr>
          <p:spPr>
            <a:xfrm>
              <a:off x="3485717" y="3079475"/>
              <a:ext cx="1294800" cy="133500"/>
            </a:xfrm>
            <a:prstGeom prst="rect">
              <a:avLst/>
            </a:prstGeom>
            <a:solidFill>
              <a:srgbClr val="0E945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5" name="Google Shape;395;p29"/>
            <p:cNvSpPr txBox="1"/>
            <p:nvPr/>
          </p:nvSpPr>
          <p:spPr>
            <a:xfrm>
              <a:off x="3154201" y="3216586"/>
              <a:ext cx="906600" cy="371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b="1" lang="en" sz="1200">
                  <a:latin typeface="Roboto"/>
                  <a:ea typeface="Roboto"/>
                  <a:cs typeface="Roboto"/>
                  <a:sym typeface="Roboto"/>
                </a:rPr>
                <a:t>11/16</a:t>
              </a:r>
              <a:endParaRPr b="1" sz="1200"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96" name="Google Shape;396;p29"/>
            <p:cNvSpPr txBox="1"/>
            <p:nvPr/>
          </p:nvSpPr>
          <p:spPr>
            <a:xfrm>
              <a:off x="3386739" y="2096394"/>
              <a:ext cx="2304000" cy="606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300"/>
                <a:t>Contacted Testers for Feedback</a:t>
              </a:r>
              <a:endParaRPr b="1" sz="800"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sz="800"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t/>
              </a:r>
              <a:endParaRPr b="1" sz="800">
                <a:latin typeface="Roboto"/>
                <a:ea typeface="Roboto"/>
                <a:cs typeface="Roboto"/>
                <a:sym typeface="Roboto"/>
              </a:endParaRPr>
            </a:p>
          </p:txBody>
        </p:sp>
        <p:grpSp>
          <p:nvGrpSpPr>
            <p:cNvPr id="397" name="Google Shape;397;p29"/>
            <p:cNvGrpSpPr/>
            <p:nvPr/>
          </p:nvGrpSpPr>
          <p:grpSpPr>
            <a:xfrm>
              <a:off x="3435870" y="2800065"/>
              <a:ext cx="92400" cy="411825"/>
              <a:chOff x="845575" y="2563700"/>
              <a:chExt cx="92400" cy="411825"/>
            </a:xfrm>
          </p:grpSpPr>
          <p:sp>
            <p:nvSpPr>
              <p:cNvPr id="398" name="Google Shape;398;p29"/>
              <p:cNvSpPr/>
              <p:nvPr/>
            </p:nvSpPr>
            <p:spPr>
              <a:xfrm>
                <a:off x="845575" y="2563700"/>
                <a:ext cx="92400" cy="9240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cxnSp>
            <p:nvCxnSpPr>
              <p:cNvPr id="399" name="Google Shape;399;p29"/>
              <p:cNvCxnSpPr/>
              <p:nvPr/>
            </p:nvCxnSpPr>
            <p:spPr>
              <a:xfrm>
                <a:off x="891775" y="2616125"/>
                <a:ext cx="0" cy="3594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400" name="Google Shape;400;p29"/>
          <p:cNvGrpSpPr/>
          <p:nvPr/>
        </p:nvGrpSpPr>
        <p:grpSpPr>
          <a:xfrm>
            <a:off x="7219393" y="2692013"/>
            <a:ext cx="1192574" cy="948077"/>
            <a:chOff x="7256975" y="2715996"/>
            <a:chExt cx="1683000" cy="1146405"/>
          </a:xfrm>
        </p:grpSpPr>
        <p:sp>
          <p:nvSpPr>
            <p:cNvPr id="401" name="Google Shape;401;p29"/>
            <p:cNvSpPr/>
            <p:nvPr/>
          </p:nvSpPr>
          <p:spPr>
            <a:xfrm>
              <a:off x="7369847" y="3079464"/>
              <a:ext cx="1459500" cy="133500"/>
            </a:xfrm>
            <a:prstGeom prst="rect">
              <a:avLst/>
            </a:prstGeom>
            <a:solidFill>
              <a:srgbClr val="0856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402" name="Google Shape;402;p29"/>
            <p:cNvGrpSpPr/>
            <p:nvPr/>
          </p:nvGrpSpPr>
          <p:grpSpPr>
            <a:xfrm rot="10800000">
              <a:off x="7328221" y="3079467"/>
              <a:ext cx="92400" cy="411825"/>
              <a:chOff x="2070100" y="2563700"/>
              <a:chExt cx="92400" cy="411825"/>
            </a:xfrm>
          </p:grpSpPr>
          <p:cxnSp>
            <p:nvCxnSpPr>
              <p:cNvPr id="403" name="Google Shape;403;p29"/>
              <p:cNvCxnSpPr/>
              <p:nvPr/>
            </p:nvCxnSpPr>
            <p:spPr>
              <a:xfrm>
                <a:off x="2116300" y="2616125"/>
                <a:ext cx="0" cy="3594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404" name="Google Shape;404;p29"/>
              <p:cNvSpPr/>
              <p:nvPr/>
            </p:nvSpPr>
            <p:spPr>
              <a:xfrm>
                <a:off x="2070100" y="2563700"/>
                <a:ext cx="92400" cy="9240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405" name="Google Shape;405;p29"/>
            <p:cNvSpPr txBox="1"/>
            <p:nvPr/>
          </p:nvSpPr>
          <p:spPr>
            <a:xfrm>
              <a:off x="7328215" y="2715996"/>
              <a:ext cx="956100" cy="371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b="1" lang="en" sz="1200">
                  <a:latin typeface="Roboto"/>
                  <a:ea typeface="Roboto"/>
                  <a:cs typeface="Roboto"/>
                  <a:sym typeface="Roboto"/>
                </a:rPr>
                <a:t>12/4</a:t>
              </a:r>
              <a:endParaRPr b="1" sz="1200"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06" name="Google Shape;406;p29"/>
            <p:cNvSpPr txBox="1"/>
            <p:nvPr/>
          </p:nvSpPr>
          <p:spPr>
            <a:xfrm>
              <a:off x="7256975" y="3503001"/>
              <a:ext cx="1683000" cy="35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300"/>
                <a:t>Implemented User Feedback</a:t>
              </a:r>
              <a:endParaRPr sz="1300"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sz="800"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sz="800"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t/>
              </a:r>
              <a:endParaRPr b="1" sz="800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0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p30"/>
          <p:cNvSpPr txBox="1"/>
          <p:nvPr>
            <p:ph type="title"/>
          </p:nvPr>
        </p:nvSpPr>
        <p:spPr>
          <a:xfrm>
            <a:off x="1303800" y="598575"/>
            <a:ext cx="22554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Figma</a:t>
            </a:r>
            <a:endParaRPr sz="2400"/>
          </a:p>
        </p:txBody>
      </p:sp>
      <p:pic>
        <p:nvPicPr>
          <p:cNvPr id="412" name="Google Shape;412;p30"/>
          <p:cNvPicPr preferRelativeResize="0"/>
          <p:nvPr/>
        </p:nvPicPr>
        <p:blipFill rotWithShape="1">
          <a:blip r:embed="rId3">
            <a:alphaModFix/>
          </a:blip>
          <a:srcRect b="40235" l="30211" r="39025" t="16406"/>
          <a:stretch/>
        </p:blipFill>
        <p:spPr>
          <a:xfrm>
            <a:off x="251162" y="2732475"/>
            <a:ext cx="2812848" cy="223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3" name="Google Shape;413;p30"/>
          <p:cNvPicPr preferRelativeResize="0"/>
          <p:nvPr/>
        </p:nvPicPr>
        <p:blipFill rotWithShape="1">
          <a:blip r:embed="rId4">
            <a:alphaModFix/>
          </a:blip>
          <a:srcRect b="7258" l="29532" r="42012" t="23010"/>
          <a:stretch/>
        </p:blipFill>
        <p:spPr>
          <a:xfrm>
            <a:off x="3518101" y="1376275"/>
            <a:ext cx="2601902" cy="3586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14" name="Google Shape;414;p30"/>
          <p:cNvPicPr preferRelativeResize="0"/>
          <p:nvPr/>
        </p:nvPicPr>
        <p:blipFill rotWithShape="1">
          <a:blip r:embed="rId5">
            <a:alphaModFix/>
          </a:blip>
          <a:srcRect b="5928" l="38196" r="35875" t="20704"/>
          <a:stretch/>
        </p:blipFill>
        <p:spPr>
          <a:xfrm>
            <a:off x="6409275" y="1188825"/>
            <a:ext cx="2370826" cy="3773849"/>
          </a:xfrm>
          <a:prstGeom prst="rect">
            <a:avLst/>
          </a:prstGeom>
          <a:noFill/>
          <a:ln>
            <a:noFill/>
          </a:ln>
        </p:spPr>
      </p:pic>
      <p:sp>
        <p:nvSpPr>
          <p:cNvPr id="415" name="Google Shape;415;p30"/>
          <p:cNvSpPr txBox="1"/>
          <p:nvPr/>
        </p:nvSpPr>
        <p:spPr>
          <a:xfrm>
            <a:off x="431925" y="1415450"/>
            <a:ext cx="2796900" cy="185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u="sng"/>
              <a:t>Homepage</a:t>
            </a:r>
            <a:r>
              <a:rPr lang="en" u="sng"/>
              <a:t> Prototype</a:t>
            </a:r>
            <a:endParaRPr u="sng"/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Spotlight carousel</a:t>
            </a:r>
            <a:endParaRPr/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Links to submission forms</a:t>
            </a:r>
            <a:endParaRPr/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Links to individual patent</a:t>
            </a:r>
            <a:endParaRPr/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and publication pages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6" name="Google Shape;416;p30"/>
          <p:cNvSpPr txBox="1"/>
          <p:nvPr/>
        </p:nvSpPr>
        <p:spPr>
          <a:xfrm>
            <a:off x="3616525" y="976075"/>
            <a:ext cx="2601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/>
              <a:t>Publications page prototype                  </a:t>
            </a:r>
            <a:endParaRPr u="sng"/>
          </a:p>
        </p:txBody>
      </p:sp>
      <p:sp>
        <p:nvSpPr>
          <p:cNvPr id="417" name="Google Shape;417;p30"/>
          <p:cNvSpPr txBox="1"/>
          <p:nvPr/>
        </p:nvSpPr>
        <p:spPr>
          <a:xfrm>
            <a:off x="6612300" y="743400"/>
            <a:ext cx="2531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/>
              <a:t>Patents page prototype</a:t>
            </a:r>
            <a:endParaRPr u="sng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Google Shape;422;p31"/>
          <p:cNvSpPr txBox="1"/>
          <p:nvPr>
            <p:ph type="title"/>
          </p:nvPr>
        </p:nvSpPr>
        <p:spPr>
          <a:xfrm>
            <a:off x="274350" y="17812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Home Page</a:t>
            </a:r>
            <a:endParaRPr/>
          </a:p>
        </p:txBody>
      </p:sp>
      <p:pic>
        <p:nvPicPr>
          <p:cNvPr id="423" name="Google Shape;423;p31"/>
          <p:cNvPicPr preferRelativeResize="0"/>
          <p:nvPr/>
        </p:nvPicPr>
        <p:blipFill rotWithShape="1">
          <a:blip r:embed="rId3">
            <a:alphaModFix/>
          </a:blip>
          <a:srcRect b="8404" l="0" r="1234" t="8387"/>
          <a:stretch/>
        </p:blipFill>
        <p:spPr>
          <a:xfrm>
            <a:off x="3036076" y="0"/>
            <a:ext cx="6107923" cy="2894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24" name="Google Shape;424;p31"/>
          <p:cNvPicPr preferRelativeResize="0"/>
          <p:nvPr/>
        </p:nvPicPr>
        <p:blipFill rotWithShape="1">
          <a:blip r:embed="rId4">
            <a:alphaModFix/>
          </a:blip>
          <a:srcRect b="14865" l="0" r="1136" t="16879"/>
          <a:stretch/>
        </p:blipFill>
        <p:spPr>
          <a:xfrm>
            <a:off x="3036075" y="2894300"/>
            <a:ext cx="6107923" cy="2372174"/>
          </a:xfrm>
          <a:prstGeom prst="rect">
            <a:avLst/>
          </a:prstGeom>
          <a:noFill/>
          <a:ln>
            <a:noFill/>
          </a:ln>
        </p:spPr>
      </p:pic>
      <p:sp>
        <p:nvSpPr>
          <p:cNvPr id="425" name="Google Shape;425;p31"/>
          <p:cNvSpPr txBox="1"/>
          <p:nvPr/>
        </p:nvSpPr>
        <p:spPr>
          <a:xfrm>
            <a:off x="75075" y="1177425"/>
            <a:ext cx="3000000" cy="341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Implemented layout, and carousel</a:t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Buttons link to other pages: </a:t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Publications search page</a:t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Patents search page</a:t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Accordion links to submission forms</a:t>
            </a:r>
            <a:endParaRPr/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Added images and Caption descriptions about VTCDD Collaborations on spotlight</a:t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6" name="Google Shape;426;p31"/>
          <p:cNvSpPr/>
          <p:nvPr/>
        </p:nvSpPr>
        <p:spPr>
          <a:xfrm>
            <a:off x="383850" y="786875"/>
            <a:ext cx="1228200" cy="5277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0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p32"/>
          <p:cNvSpPr txBox="1"/>
          <p:nvPr>
            <p:ph type="title"/>
          </p:nvPr>
        </p:nvSpPr>
        <p:spPr>
          <a:xfrm>
            <a:off x="1303800" y="598575"/>
            <a:ext cx="484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Publication Data Collection</a:t>
            </a:r>
            <a:endParaRPr/>
          </a:p>
        </p:txBody>
      </p:sp>
      <p:sp>
        <p:nvSpPr>
          <p:cNvPr id="432" name="Google Shape;432;p32"/>
          <p:cNvSpPr txBox="1"/>
          <p:nvPr>
            <p:ph idx="1" type="body"/>
          </p:nvPr>
        </p:nvSpPr>
        <p:spPr>
          <a:xfrm>
            <a:off x="223300" y="1522050"/>
            <a:ext cx="5006400" cy="348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u="sng"/>
              <a:t>Goal</a:t>
            </a:r>
            <a:r>
              <a:rPr lang="en"/>
              <a:t>: Gather complete information for all of the publications listed on VTCDD faculty profile pages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 u="sng"/>
              <a:t>Solution:</a:t>
            </a:r>
            <a:endParaRPr b="1" u="sng"/>
          </a:p>
          <a:p>
            <a:pPr indent="-311150" lvl="0" marL="457200" rtl="0" algn="l">
              <a:spcBef>
                <a:spcPts val="1200"/>
              </a:spcBef>
              <a:spcAft>
                <a:spcPts val="0"/>
              </a:spcAft>
              <a:buSzPts val="1300"/>
              <a:buAutoNum type="arabicPeriod"/>
            </a:pPr>
            <a:r>
              <a:rPr b="1" lang="en"/>
              <a:t>Append</a:t>
            </a:r>
            <a:r>
              <a:rPr lang="en"/>
              <a:t> citations that appear on VTCDD faculty pages to our database</a:t>
            </a:r>
            <a:endParaRPr b="1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b="1" lang="en"/>
              <a:t>Web scrape</a:t>
            </a:r>
            <a:r>
              <a:rPr lang="en"/>
              <a:t> all of the VTCDD profiles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en"/>
              <a:t>Gather all faculty member </a:t>
            </a:r>
            <a:r>
              <a:rPr b="1" lang="en"/>
              <a:t>Google Scholar Pages</a:t>
            </a:r>
            <a:endParaRPr b="1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en"/>
              <a:t>Gather more pub info on Google Scholar profiles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AutoNum type="alphaLcPeriod"/>
            </a:pPr>
            <a:r>
              <a:rPr lang="en"/>
              <a:t>Use the</a:t>
            </a:r>
            <a:r>
              <a:rPr b="1" lang="en"/>
              <a:t> S</a:t>
            </a:r>
            <a:r>
              <a:rPr b="1" lang="en"/>
              <a:t>cholarly library</a:t>
            </a:r>
            <a:endParaRPr b="1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en"/>
              <a:t>Output to CSV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 u="sng"/>
              <a:t>Result</a:t>
            </a:r>
            <a:r>
              <a:rPr lang="en" u="sng"/>
              <a:t>:</a:t>
            </a:r>
            <a:r>
              <a:rPr lang="en"/>
              <a:t> Expanded dataset from</a:t>
            </a:r>
            <a:r>
              <a:rPr lang="en"/>
              <a:t> 40 → 225 publications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en" u="sng"/>
              <a:t>Output Table: </a:t>
            </a:r>
            <a:r>
              <a:rPr lang="en"/>
              <a:t>Title, Year, VTCDD Member, Department, Citation</a:t>
            </a:r>
            <a:endParaRPr/>
          </a:p>
        </p:txBody>
      </p:sp>
      <p:pic>
        <p:nvPicPr>
          <p:cNvPr id="433" name="Google Shape;433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30050" y="1838950"/>
            <a:ext cx="3863398" cy="2358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7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p33"/>
          <p:cNvSpPr txBox="1"/>
          <p:nvPr>
            <p:ph type="title"/>
          </p:nvPr>
        </p:nvSpPr>
        <p:spPr>
          <a:xfrm>
            <a:off x="113165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Patent</a:t>
            </a:r>
            <a:r>
              <a:rPr lang="en"/>
              <a:t> Data Collection</a:t>
            </a:r>
            <a:endParaRPr/>
          </a:p>
        </p:txBody>
      </p:sp>
      <p:sp>
        <p:nvSpPr>
          <p:cNvPr id="439" name="Google Shape;439;p33"/>
          <p:cNvSpPr txBox="1"/>
          <p:nvPr>
            <p:ph idx="1" type="body"/>
          </p:nvPr>
        </p:nvSpPr>
        <p:spPr>
          <a:xfrm>
            <a:off x="223300" y="1560750"/>
            <a:ext cx="4920600" cy="351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u="sng"/>
              <a:t>Goal</a:t>
            </a:r>
            <a:r>
              <a:rPr lang="en"/>
              <a:t>: Gather complete information for all of the Patents listed on VTCDD faculty profile pages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 u="sng"/>
              <a:t>Solution:</a:t>
            </a:r>
            <a:endParaRPr b="1"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115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AutoNum type="arabicPeriod"/>
            </a:pPr>
            <a:r>
              <a:rPr b="1" lang="en"/>
              <a:t>Append</a:t>
            </a:r>
            <a:r>
              <a:rPr lang="en"/>
              <a:t> citations that appear on original website to our database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AutoNum type="arabicPeriod"/>
            </a:pPr>
            <a:r>
              <a:rPr b="1" lang="en"/>
              <a:t>Collect</a:t>
            </a:r>
            <a:r>
              <a:rPr lang="en"/>
              <a:t> patent citations from lens.org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AutoNum type="arabicPeriod"/>
            </a:pPr>
            <a:r>
              <a:rPr b="1" lang="en"/>
              <a:t>Extract</a:t>
            </a:r>
            <a:r>
              <a:rPr lang="en"/>
              <a:t> data to CSV form 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AutoNum type="arabicPeriod"/>
            </a:pPr>
            <a:r>
              <a:rPr b="1" lang="en"/>
              <a:t>Parse</a:t>
            </a:r>
            <a:r>
              <a:rPr lang="en"/>
              <a:t> necessary data 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AutoNum type="arabicPeriod"/>
            </a:pPr>
            <a:r>
              <a:rPr b="1" lang="en"/>
              <a:t>Populate</a:t>
            </a:r>
            <a:r>
              <a:rPr lang="en"/>
              <a:t> database with necessary data</a:t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u="sng"/>
              <a:t>Result</a:t>
            </a:r>
            <a:r>
              <a:rPr lang="en" u="sng"/>
              <a:t>:</a:t>
            </a:r>
            <a:r>
              <a:rPr lang="en"/>
              <a:t> Expanded dataset from 15→ 81 Patents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 u="sng"/>
              <a:t>Output Table: </a:t>
            </a:r>
            <a:r>
              <a:rPr lang="en"/>
              <a:t>Title, Year, VTCDD Member,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Department, Type, Citation</a:t>
            </a:r>
            <a:endParaRPr/>
          </a:p>
        </p:txBody>
      </p:sp>
      <p:pic>
        <p:nvPicPr>
          <p:cNvPr id="440" name="Google Shape;440;p33"/>
          <p:cNvPicPr preferRelativeResize="0"/>
          <p:nvPr/>
        </p:nvPicPr>
        <p:blipFill rotWithShape="1">
          <a:blip r:embed="rId3">
            <a:alphaModFix/>
          </a:blip>
          <a:srcRect b="51297" l="0" r="14346" t="0"/>
          <a:stretch/>
        </p:blipFill>
        <p:spPr>
          <a:xfrm>
            <a:off x="5640575" y="702825"/>
            <a:ext cx="2941726" cy="790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41" name="Google Shape;441;p33"/>
          <p:cNvPicPr preferRelativeResize="0"/>
          <p:nvPr/>
        </p:nvPicPr>
        <p:blipFill rotWithShape="1">
          <a:blip r:embed="rId4">
            <a:alphaModFix/>
          </a:blip>
          <a:srcRect b="0" l="0" r="39209" t="46357"/>
          <a:stretch/>
        </p:blipFill>
        <p:spPr>
          <a:xfrm>
            <a:off x="5640575" y="1560762"/>
            <a:ext cx="2941714" cy="1324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42" name="Google Shape;442;p33"/>
          <p:cNvPicPr preferRelativeResize="0"/>
          <p:nvPr/>
        </p:nvPicPr>
        <p:blipFill rotWithShape="1">
          <a:blip r:embed="rId5">
            <a:alphaModFix/>
          </a:blip>
          <a:srcRect b="44967" l="0" r="0" t="0"/>
          <a:stretch/>
        </p:blipFill>
        <p:spPr>
          <a:xfrm>
            <a:off x="4114675" y="3162451"/>
            <a:ext cx="4277550" cy="905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43" name="Google Shape;443;p33"/>
          <p:cNvPicPr preferRelativeResize="0"/>
          <p:nvPr/>
        </p:nvPicPr>
        <p:blipFill rotWithShape="1">
          <a:blip r:embed="rId6">
            <a:alphaModFix/>
          </a:blip>
          <a:srcRect b="36724" l="0" r="0" t="0"/>
          <a:stretch/>
        </p:blipFill>
        <p:spPr>
          <a:xfrm>
            <a:off x="4114675" y="4186202"/>
            <a:ext cx="4810199" cy="8381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44" name="Google Shape;444;p33"/>
          <p:cNvCxnSpPr>
            <a:stCxn id="442" idx="3"/>
          </p:cNvCxnSpPr>
          <p:nvPr/>
        </p:nvCxnSpPr>
        <p:spPr>
          <a:xfrm>
            <a:off x="8392225" y="3615138"/>
            <a:ext cx="356100" cy="485100"/>
          </a:xfrm>
          <a:prstGeom prst="curvedConnector2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45" name="Google Shape;445;p33"/>
          <p:cNvSpPr txBox="1"/>
          <p:nvPr/>
        </p:nvSpPr>
        <p:spPr>
          <a:xfrm>
            <a:off x="8486700" y="3325375"/>
            <a:ext cx="657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Nunito"/>
                <a:ea typeface="Nunito"/>
                <a:cs typeface="Nunito"/>
                <a:sym typeface="Nunito"/>
              </a:rPr>
              <a:t>Parse</a:t>
            </a:r>
            <a:endParaRPr b="1"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omentum">
  <a:themeElements>
    <a:clrScheme name="Momentum">
      <a:dk1>
        <a:srgbClr val="599191"/>
      </a:dk1>
      <a:lt1>
        <a:srgbClr val="FFFFFF"/>
      </a:lt1>
      <a:dk2>
        <a:srgbClr val="424242"/>
      </a:dk2>
      <a:lt2>
        <a:srgbClr val="8DD8D3"/>
      </a:lt2>
      <a:accent1>
        <a:srgbClr val="0B6374"/>
      </a:accent1>
      <a:accent2>
        <a:srgbClr val="FD5B58"/>
      </a:accent2>
      <a:accent3>
        <a:srgbClr val="599191"/>
      </a:accent3>
      <a:accent4>
        <a:srgbClr val="D7E6A3"/>
      </a:accent4>
      <a:accent5>
        <a:srgbClr val="27278B"/>
      </a:accent5>
      <a:accent6>
        <a:srgbClr val="D558AB"/>
      </a:accent6>
      <a:hlink>
        <a:srgbClr val="27278B"/>
      </a:hlink>
      <a:folHlink>
        <a:srgbClr val="2727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